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</p:sldIdLst>
  <p:sldSz cx="4610100" cy="3460750"/>
  <p:notesSz cx="4610100" cy="34607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4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80491" y="905164"/>
            <a:ext cx="2849117" cy="4718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F4B89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4B89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4B89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4B89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61084" y="3010017"/>
            <a:ext cx="688272" cy="17387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009342" y="32650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929725" y="32610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107527" y="32610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75811" y="32546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212643" y="32610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84474" y="3267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495573" y="32610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571774" y="3254691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54692" y="3254691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778491" y="32610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854692" y="3292792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699"/>
                </a:moveTo>
                <a:lnTo>
                  <a:pt x="50800" y="12699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137623" y="32546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51033" y="32851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423969" y="32586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56"/>
                </a:lnTo>
                <a:lnTo>
                  <a:pt x="23609" y="0"/>
                </a:lnTo>
                <a:lnTo>
                  <a:pt x="15183" y="0"/>
                </a:lnTo>
                <a:lnTo>
                  <a:pt x="6756" y="0"/>
                </a:lnTo>
                <a:lnTo>
                  <a:pt x="0" y="6756"/>
                </a:lnTo>
                <a:lnTo>
                  <a:pt x="0" y="15183"/>
                </a:lnTo>
                <a:lnTo>
                  <a:pt x="0" y="23609"/>
                </a:lnTo>
                <a:lnTo>
                  <a:pt x="6756" y="30366"/>
                </a:lnTo>
                <a:lnTo>
                  <a:pt x="15183" y="30366"/>
                </a:lnTo>
                <a:lnTo>
                  <a:pt x="23609" y="30366"/>
                </a:lnTo>
                <a:lnTo>
                  <a:pt x="30366" y="23609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329112" y="32546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193C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106222"/>
            <a:ext cx="4610099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F4B89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2932" y="1319883"/>
            <a:ext cx="4006850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38972" y="3353673"/>
            <a:ext cx="93027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163560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4327" y="3353673"/>
            <a:ext cx="106743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2F2F2"/>
                </a:solidFill>
                <a:latin typeface="PMingLiU"/>
                <a:cs typeface="PMingLiU"/>
              </a:defRPr>
            </a:lvl1pPr>
          </a:lstStyle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09295" y="3353673"/>
            <a:ext cx="34607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132D52"/>
                </a:solidFill>
                <a:latin typeface="PMingLiU"/>
                <a:cs typeface="PMingLiU"/>
              </a:defRPr>
            </a:lvl1pPr>
          </a:lstStyle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‹N°›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6.png"/><Relationship Id="rId11" Type="http://schemas.openxmlformats.org/officeDocument/2006/relationships/image" Target="../media/image7.png"/><Relationship Id="rId5" Type="http://schemas.openxmlformats.org/officeDocument/2006/relationships/image" Target="../media/image45.png"/><Relationship Id="rId10" Type="http://schemas.openxmlformats.org/officeDocument/2006/relationships/image" Target="../media/image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4.pn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jpg"/><Relationship Id="rId2" Type="http://schemas.openxmlformats.org/officeDocument/2006/relationships/image" Target="../media/image7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7.png"/><Relationship Id="rId4" Type="http://schemas.openxmlformats.org/officeDocument/2006/relationships/image" Target="../media/image80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7743" y="897809"/>
            <a:ext cx="4483735" cy="611505"/>
            <a:chOff x="87743" y="897809"/>
            <a:chExt cx="4483735" cy="61150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544" y="1407287"/>
              <a:ext cx="101600" cy="101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344" y="1394586"/>
              <a:ext cx="4381715" cy="1143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20310" y="903948"/>
              <a:ext cx="50749" cy="50333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7743" y="897809"/>
              <a:ext cx="4432935" cy="560705"/>
            </a:xfrm>
            <a:custGeom>
              <a:avLst/>
              <a:gdLst/>
              <a:ahLst/>
              <a:cxnLst/>
              <a:rect l="l" t="t" r="r" b="b"/>
              <a:pathLst>
                <a:path w="4432935" h="560705">
                  <a:moveTo>
                    <a:pt x="4432566" y="0"/>
                  </a:moveTo>
                  <a:lnTo>
                    <a:pt x="0" y="0"/>
                  </a:lnTo>
                  <a:lnTo>
                    <a:pt x="0" y="509477"/>
                  </a:lnTo>
                  <a:lnTo>
                    <a:pt x="4008" y="529202"/>
                  </a:lnTo>
                  <a:lnTo>
                    <a:pt x="14922" y="545354"/>
                  </a:lnTo>
                  <a:lnTo>
                    <a:pt x="31075" y="556269"/>
                  </a:lnTo>
                  <a:lnTo>
                    <a:pt x="50800" y="560277"/>
                  </a:lnTo>
                  <a:lnTo>
                    <a:pt x="4381765" y="560277"/>
                  </a:lnTo>
                  <a:lnTo>
                    <a:pt x="4401490" y="556269"/>
                  </a:lnTo>
                  <a:lnTo>
                    <a:pt x="4417643" y="545354"/>
                  </a:lnTo>
                  <a:lnTo>
                    <a:pt x="4428558" y="529202"/>
                  </a:lnTo>
                  <a:lnTo>
                    <a:pt x="4432566" y="509477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20310" y="942047"/>
              <a:ext cx="0" cy="484505"/>
            </a:xfrm>
            <a:custGeom>
              <a:avLst/>
              <a:gdLst/>
              <a:ahLst/>
              <a:cxnLst/>
              <a:rect l="l" t="t" r="r" b="b"/>
              <a:pathLst>
                <a:path h="484505">
                  <a:moveTo>
                    <a:pt x="0" y="48428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20310" y="9293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20310" y="9166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20310" y="90394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ctrTitle"/>
          </p:nvPr>
        </p:nvSpPr>
        <p:spPr>
          <a:xfrm>
            <a:off x="805602" y="659959"/>
            <a:ext cx="2849117" cy="47180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484505">
              <a:lnSpc>
                <a:spcPct val="106700"/>
              </a:lnSpc>
              <a:spcBef>
                <a:spcPts val="20"/>
              </a:spcBef>
            </a:pPr>
            <a:r>
              <a:rPr spc="105" dirty="0" err="1" smtClean="0"/>
              <a:t>Chapitre</a:t>
            </a:r>
            <a:r>
              <a:rPr spc="100" dirty="0" smtClean="0"/>
              <a:t> </a:t>
            </a:r>
            <a:r>
              <a:rPr spc="45" dirty="0"/>
              <a:t>1</a:t>
            </a:r>
            <a:r>
              <a:rPr spc="95" dirty="0"/>
              <a:t> </a:t>
            </a:r>
            <a:r>
              <a:rPr spc="25" dirty="0"/>
              <a:t>: </a:t>
            </a:r>
            <a:r>
              <a:rPr lang="fr-FR" spc="105" dirty="0" smtClean="0"/>
              <a:t>Les </a:t>
            </a:r>
            <a:r>
              <a:rPr spc="65" dirty="0" smtClean="0"/>
              <a:t>circuits</a:t>
            </a:r>
            <a:r>
              <a:rPr spc="75" dirty="0" smtClean="0"/>
              <a:t> </a:t>
            </a:r>
            <a:r>
              <a:rPr spc="25" dirty="0"/>
              <a:t>´electriques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616760" y="1668169"/>
            <a:ext cx="1374775" cy="8140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fr-FR" sz="1100" spc="10" dirty="0" smtClean="0">
                <a:latin typeface="Cambria"/>
                <a:cs typeface="Cambria"/>
              </a:rPr>
              <a:t>Fatiha </a:t>
            </a:r>
            <a:r>
              <a:rPr lang="fr-FR" sz="1100" spc="10" dirty="0" err="1" smtClean="0">
                <a:latin typeface="Cambria"/>
                <a:cs typeface="Cambria"/>
              </a:rPr>
              <a:t>Djaafar</a:t>
            </a:r>
            <a:r>
              <a:rPr sz="1100" spc="10" dirty="0" smtClean="0">
                <a:latin typeface="Cambria"/>
                <a:cs typeface="Cambria"/>
              </a:rPr>
              <a:t>,</a:t>
            </a:r>
            <a:r>
              <a:rPr sz="1100" spc="95" dirty="0" smtClean="0">
                <a:latin typeface="Cambria"/>
                <a:cs typeface="Cambria"/>
              </a:rPr>
              <a:t> </a:t>
            </a:r>
            <a:r>
              <a:rPr lang="fr-FR" sz="1100" spc="95" dirty="0" smtClean="0">
                <a:latin typeface="Cambria"/>
                <a:cs typeface="Cambria"/>
              </a:rPr>
              <a:t>Dr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800" spc="30" dirty="0" err="1" smtClean="0">
                <a:latin typeface="PMingLiU"/>
                <a:cs typeface="PMingLiU"/>
              </a:rPr>
              <a:t>Universit</a:t>
            </a:r>
            <a:r>
              <a:rPr lang="fr-FR" sz="800" spc="30" dirty="0" smtClean="0">
                <a:latin typeface="PMingLiU"/>
                <a:cs typeface="PMingLiU"/>
              </a:rPr>
              <a:t>é</a:t>
            </a:r>
            <a:r>
              <a:rPr sz="800" spc="50" dirty="0" smtClean="0">
                <a:latin typeface="PMingLiU"/>
                <a:cs typeface="PMingLiU"/>
              </a:rPr>
              <a:t> </a:t>
            </a:r>
            <a:r>
              <a:rPr sz="800" spc="65" dirty="0">
                <a:latin typeface="PMingLiU"/>
                <a:cs typeface="PMingLiU"/>
              </a:rPr>
              <a:t>de</a:t>
            </a:r>
            <a:r>
              <a:rPr sz="800" spc="60" dirty="0">
                <a:latin typeface="PMingLiU"/>
                <a:cs typeface="PMingLiU"/>
              </a:rPr>
              <a:t> </a:t>
            </a:r>
            <a:r>
              <a:rPr lang="fr-FR" sz="800" spc="60" dirty="0" err="1" smtClean="0">
                <a:latin typeface="PMingLiU"/>
                <a:cs typeface="PMingLiU"/>
              </a:rPr>
              <a:t>Relizane</a:t>
            </a:r>
            <a:endParaRPr sz="800" dirty="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800" dirty="0">
              <a:latin typeface="PMingLiU"/>
              <a:cs typeface="PMingLiU"/>
            </a:endParaRPr>
          </a:p>
          <a:p>
            <a:pPr algn="ctr">
              <a:lnSpc>
                <a:spcPct val="100000"/>
              </a:lnSpc>
            </a:pPr>
            <a:r>
              <a:rPr lang="fr-FR" sz="1100" spc="-65" dirty="0" smtClean="0">
                <a:latin typeface="Cambria"/>
                <a:cs typeface="Cambria"/>
              </a:rPr>
              <a:t>2022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5" name="object 15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xfrm>
            <a:off x="234327" y="3353673"/>
            <a:ext cx="106743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lang="fr-FR" spc="90" dirty="0" err="1" smtClean="0"/>
              <a:t>Djaafar</a:t>
            </a:r>
            <a:r>
              <a:rPr lang="fr-FR" spc="90" dirty="0" smtClean="0"/>
              <a:t> Fatiha</a:t>
            </a:r>
            <a:endParaRPr spc="110" dirty="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1838972" y="3353673"/>
            <a:ext cx="93027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105" dirty="0" err="1" smtClean="0"/>
              <a:t>Chapitre</a:t>
            </a:r>
            <a:r>
              <a:rPr spc="65" dirty="0" smtClean="0"/>
              <a:t> </a:t>
            </a:r>
            <a:r>
              <a:rPr spc="80" dirty="0"/>
              <a:t>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627463" y="3353673"/>
            <a:ext cx="46228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lang="fr-FR" sz="600" spc="85" dirty="0" smtClean="0">
                <a:solidFill>
                  <a:srgbClr val="132D52"/>
                </a:solidFill>
                <a:latin typeface="PMingLiU"/>
                <a:cs typeface="PMingLiU"/>
              </a:rPr>
              <a:t>2022</a:t>
            </a:r>
            <a:endParaRPr sz="600" dirty="0">
              <a:latin typeface="PMingLiU"/>
              <a:cs typeface="PMingLiU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>
              <a:lnSpc>
                <a:spcPts val="670"/>
              </a:lnSpc>
            </a:pPr>
            <a:fld id="{81D60167-4931-47E6-BA6A-407CBD079E47}" type="slidenum">
              <a:rPr spc="80" dirty="0"/>
              <a:t>1</a:t>
            </a:fld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Puissance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142681"/>
            <a:ext cx="4161790" cy="4997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Cambria"/>
                <a:cs typeface="Cambria"/>
              </a:rPr>
              <a:t>Par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d´efinition,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quantit´e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d’´energie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utilis´ee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lapse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temps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87630" algn="ctr">
              <a:lnSpc>
                <a:spcPts val="1070"/>
              </a:lnSpc>
            </a:pPr>
            <a:r>
              <a:rPr sz="1100" i="1" spc="30" dirty="0">
                <a:latin typeface="Times New Roman"/>
                <a:cs typeface="Times New Roman"/>
              </a:rPr>
              <a:t>dw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64753" y="1660893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0" y="0"/>
                </a:moveTo>
                <a:lnTo>
                  <a:pt x="1750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178494" y="1639314"/>
            <a:ext cx="147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50" dirty="0">
                <a:latin typeface="Times New Roman"/>
                <a:cs typeface="Times New Roman"/>
              </a:rPr>
              <a:t>dt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2432" y="1544280"/>
            <a:ext cx="260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10870" algn="l"/>
                <a:tab pos="2409825" algn="l"/>
              </a:tabLst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25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dirty="0">
                <a:latin typeface="Cambria"/>
                <a:cs typeface="Cambria"/>
              </a:rPr>
              <a:t>	</a:t>
            </a:r>
            <a:r>
              <a:rPr sz="1100" spc="-30" dirty="0">
                <a:latin typeface="Cambria"/>
                <a:cs typeface="Cambria"/>
              </a:rPr>
              <a:t>[W</a:t>
            </a:r>
            <a:r>
              <a:rPr sz="1100" spc="-15" dirty="0">
                <a:latin typeface="Cambria"/>
                <a:cs typeface="Cambria"/>
              </a:rPr>
              <a:t>]</a:t>
            </a:r>
            <a:r>
              <a:rPr sz="1100" dirty="0">
                <a:latin typeface="Cambria"/>
                <a:cs typeface="Cambria"/>
              </a:rPr>
              <a:t>	</a:t>
            </a:r>
            <a:r>
              <a:rPr sz="1100" spc="-25" dirty="0">
                <a:latin typeface="Cambria"/>
                <a:cs typeface="Cambria"/>
              </a:rPr>
              <a:t>(3)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838120"/>
            <a:ext cx="4347210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25" dirty="0">
                <a:latin typeface="Cambria"/>
                <a:cs typeface="Cambria"/>
              </a:rPr>
              <a:t>L’unit´e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30" dirty="0">
                <a:latin typeface="Cambria"/>
                <a:cs typeface="Cambria"/>
              </a:rPr>
              <a:t>Watt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[W].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produire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travail,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fait </a:t>
            </a:r>
            <a:r>
              <a:rPr sz="1100" spc="-10" dirty="0">
                <a:latin typeface="Cambria"/>
                <a:cs typeface="Cambria"/>
              </a:rPr>
              <a:t>un travail </a:t>
            </a:r>
            <a:r>
              <a:rPr sz="1100" spc="-15" dirty="0">
                <a:latin typeface="Cambria"/>
                <a:cs typeface="Cambria"/>
              </a:rPr>
              <a:t>plus</a:t>
            </a:r>
            <a:r>
              <a:rPr sz="1100" spc="-10" dirty="0">
                <a:latin typeface="Cambria"/>
                <a:cs typeface="Cambria"/>
              </a:rPr>
              <a:t> rapidement, </a:t>
            </a:r>
            <a:r>
              <a:rPr sz="1100" spc="-15" dirty="0">
                <a:latin typeface="Cambria"/>
                <a:cs typeface="Cambria"/>
              </a:rPr>
              <a:t>ceci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implique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plus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grande 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1" name="object 11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10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Puissance</a:t>
            </a:r>
            <a:r>
              <a:rPr sz="1400" spc="4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´electrique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61680" y="1347736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0" y="0"/>
                </a:moveTo>
                <a:lnTo>
                  <a:pt x="1750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51786" y="1347736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0" y="0"/>
                </a:moveTo>
                <a:lnTo>
                  <a:pt x="1750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57246" y="1347736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>
                <a:moveTo>
                  <a:pt x="0" y="0"/>
                </a:moveTo>
                <a:lnTo>
                  <a:pt x="13892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7743" y="1804682"/>
            <a:ext cx="4483735" cy="1014730"/>
            <a:chOff x="87743" y="1804682"/>
            <a:chExt cx="4483735" cy="1014730"/>
          </a:xfrm>
        </p:grpSpPr>
        <p:sp>
          <p:nvSpPr>
            <p:cNvPr id="9" name="object 9"/>
            <p:cNvSpPr/>
            <p:nvPr/>
          </p:nvSpPr>
          <p:spPr>
            <a:xfrm>
              <a:off x="87743" y="1804682"/>
              <a:ext cx="4432935" cy="177165"/>
            </a:xfrm>
            <a:custGeom>
              <a:avLst/>
              <a:gdLst/>
              <a:ahLst/>
              <a:cxnLst/>
              <a:rect l="l" t="t" r="r" b="b"/>
              <a:pathLst>
                <a:path w="4432935" h="177164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77058"/>
                  </a:lnTo>
                  <a:lnTo>
                    <a:pt x="4432566" y="177058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1F4B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44" y="1969097"/>
              <a:ext cx="4432565" cy="5060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44" y="2717330"/>
              <a:ext cx="101599" cy="1016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344" y="2704630"/>
              <a:ext cx="4381715" cy="1143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1848916"/>
              <a:ext cx="50749" cy="86841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7743" y="2013359"/>
              <a:ext cx="4432935" cy="755015"/>
            </a:xfrm>
            <a:custGeom>
              <a:avLst/>
              <a:gdLst/>
              <a:ahLst/>
              <a:cxnLst/>
              <a:rect l="l" t="t" r="r" b="b"/>
              <a:pathLst>
                <a:path w="4432935" h="755014">
                  <a:moveTo>
                    <a:pt x="4432566" y="0"/>
                  </a:moveTo>
                  <a:lnTo>
                    <a:pt x="0" y="0"/>
                  </a:lnTo>
                  <a:lnTo>
                    <a:pt x="0" y="703971"/>
                  </a:lnTo>
                  <a:lnTo>
                    <a:pt x="4008" y="723695"/>
                  </a:lnTo>
                  <a:lnTo>
                    <a:pt x="14922" y="739848"/>
                  </a:lnTo>
                  <a:lnTo>
                    <a:pt x="31075" y="750762"/>
                  </a:lnTo>
                  <a:lnTo>
                    <a:pt x="50800" y="754771"/>
                  </a:lnTo>
                  <a:lnTo>
                    <a:pt x="4381765" y="754771"/>
                  </a:lnTo>
                  <a:lnTo>
                    <a:pt x="4401490" y="750762"/>
                  </a:lnTo>
                  <a:lnTo>
                    <a:pt x="4417643" y="739848"/>
                  </a:lnTo>
                  <a:lnTo>
                    <a:pt x="4428558" y="723695"/>
                  </a:lnTo>
                  <a:lnTo>
                    <a:pt x="4432566" y="703971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6C8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20310" y="1887006"/>
              <a:ext cx="0" cy="849630"/>
            </a:xfrm>
            <a:custGeom>
              <a:avLst/>
              <a:gdLst/>
              <a:ahLst/>
              <a:cxnLst/>
              <a:rect l="l" t="t" r="r" b="b"/>
              <a:pathLst>
                <a:path h="849630">
                  <a:moveTo>
                    <a:pt x="0" y="849373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20310" y="18743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20310" y="18616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20310" y="184890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3133" y="2076818"/>
              <a:ext cx="63233" cy="6323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3133" y="2458936"/>
              <a:ext cx="63233" cy="63233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00444" y="862417"/>
            <a:ext cx="4432935" cy="18751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´electrique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notant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R="72390" algn="ctr">
              <a:lnSpc>
                <a:spcPts val="1030"/>
              </a:lnSpc>
              <a:spcBef>
                <a:spcPts val="844"/>
              </a:spcBef>
              <a:tabLst>
                <a:tab pos="389890" algn="l"/>
                <a:tab pos="695325" algn="l"/>
              </a:tabLst>
            </a:pPr>
            <a:r>
              <a:rPr sz="1100" i="1" spc="30" dirty="0">
                <a:latin typeface="Times New Roman"/>
                <a:cs typeface="Times New Roman"/>
              </a:rPr>
              <a:t>dw	dw	</a:t>
            </a:r>
            <a:r>
              <a:rPr sz="1100" i="1" spc="-25" dirty="0">
                <a:latin typeface="Times New Roman"/>
                <a:cs typeface="Times New Roman"/>
              </a:rPr>
              <a:t>dq</a:t>
            </a:r>
            <a:endParaRPr sz="1100">
              <a:latin typeface="Times New Roman"/>
              <a:cs typeface="Times New Roman"/>
            </a:endParaRPr>
          </a:p>
          <a:p>
            <a:pPr marL="1491615">
              <a:lnSpc>
                <a:spcPts val="745"/>
              </a:lnSpc>
              <a:tabLst>
                <a:tab pos="1989455" algn="l"/>
                <a:tab pos="2371725" algn="l"/>
                <a:tab pos="2649220" algn="l"/>
                <a:tab pos="4191635" algn="l"/>
              </a:tabLst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25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	=	</a:t>
            </a:r>
            <a:r>
              <a:rPr sz="1100" spc="-395" dirty="0">
                <a:latin typeface="Lucida Sans Unicode"/>
                <a:cs typeface="Lucida Sans Unicode"/>
              </a:rPr>
              <a:t>·	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	</a:t>
            </a:r>
            <a:r>
              <a:rPr sz="1100" spc="-25" dirty="0">
                <a:latin typeface="Cambria"/>
                <a:cs typeface="Cambria"/>
              </a:rPr>
              <a:t>(4)</a:t>
            </a:r>
            <a:endParaRPr sz="1100">
              <a:latin typeface="Cambria"/>
              <a:cs typeface="Cambria"/>
            </a:endParaRPr>
          </a:p>
          <a:p>
            <a:pPr marR="49530" algn="ctr">
              <a:lnSpc>
                <a:spcPts val="1035"/>
              </a:lnSpc>
              <a:tabLst>
                <a:tab pos="381635" algn="l"/>
                <a:tab pos="676910" algn="l"/>
              </a:tabLst>
            </a:pPr>
            <a:r>
              <a:rPr sz="1100" i="1" spc="50" dirty="0">
                <a:latin typeface="Times New Roman"/>
                <a:cs typeface="Times New Roman"/>
              </a:rPr>
              <a:t>dt	</a:t>
            </a:r>
            <a:r>
              <a:rPr sz="1100" i="1" spc="-25" dirty="0">
                <a:latin typeface="Times New Roman"/>
                <a:cs typeface="Times New Roman"/>
              </a:rPr>
              <a:t>dq	</a:t>
            </a:r>
            <a:r>
              <a:rPr sz="1100" i="1" spc="50" dirty="0">
                <a:latin typeface="Times New Roman"/>
                <a:cs typeface="Times New Roman"/>
              </a:rPr>
              <a:t>dt</a:t>
            </a:r>
            <a:endParaRPr sz="1100">
              <a:latin typeface="Times New Roman"/>
              <a:cs typeface="Times New Roman"/>
            </a:endParaRPr>
          </a:p>
          <a:p>
            <a:pPr marL="38100" marR="111760">
              <a:lnSpc>
                <a:spcPct val="110400"/>
              </a:lnSpc>
              <a:spcBef>
                <a:spcPts val="710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r´ef´erence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utilis´ee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selon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convention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mbria"/>
                <a:cs typeface="Cambria"/>
              </a:rPr>
              <a:t>Convention</a:t>
            </a:r>
            <a:endParaRPr sz="1100">
              <a:latin typeface="Cambria"/>
              <a:cs typeface="Cambria"/>
            </a:endParaRPr>
          </a:p>
          <a:p>
            <a:pPr marL="314960" marR="337820">
              <a:lnSpc>
                <a:spcPct val="102600"/>
              </a:lnSpc>
              <a:spcBef>
                <a:spcPts val="260"/>
              </a:spcBef>
            </a:pPr>
            <a:r>
              <a:rPr sz="1100" spc="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va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40" dirty="0">
                <a:latin typeface="Cambria"/>
                <a:cs typeface="Cambria"/>
              </a:rPr>
              <a:t> </a:t>
            </a:r>
            <a:r>
              <a:rPr sz="1100" spc="20" dirty="0">
                <a:latin typeface="Lucida Sans Unicode"/>
                <a:cs typeface="Lucida Sans Unicode"/>
              </a:rPr>
              <a:t>−</a:t>
            </a:r>
            <a:r>
              <a:rPr sz="1100" spc="20" dirty="0">
                <a:latin typeface="Cambria"/>
                <a:cs typeface="Cambria"/>
              </a:rPr>
              <a:t>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positive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(</a:t>
            </a:r>
            <a:r>
              <a:rPr sz="1100" i="1" dirty="0">
                <a:latin typeface="Times New Roman"/>
                <a:cs typeface="Times New Roman"/>
              </a:rPr>
              <a:t>p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&gt;</a:t>
            </a:r>
            <a:r>
              <a:rPr sz="1100" i="1" spc="2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mbria"/>
                <a:cs typeface="Cambria"/>
              </a:rPr>
              <a:t>0),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i="1" spc="5" dirty="0">
                <a:latin typeface="Cambria"/>
                <a:cs typeface="Cambria"/>
              </a:rPr>
              <a:t>consomme</a:t>
            </a:r>
            <a:r>
              <a:rPr sz="1100" i="1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endParaRPr sz="1100">
              <a:latin typeface="Cambria"/>
              <a:cs typeface="Cambria"/>
            </a:endParaRPr>
          </a:p>
          <a:p>
            <a:pPr marL="314960" marR="304165">
              <a:lnSpc>
                <a:spcPct val="102600"/>
              </a:lnSpc>
              <a:spcBef>
                <a:spcPts val="300"/>
              </a:spcBef>
            </a:pPr>
            <a:r>
              <a:rPr sz="1100" spc="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va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20" dirty="0">
                <a:latin typeface="Lucida Sans Unicode"/>
                <a:cs typeface="Lucida Sans Unicode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5" dirty="0">
                <a:latin typeface="Cambria"/>
                <a:cs typeface="Cambria"/>
              </a:rPr>
              <a:t> </a:t>
            </a:r>
            <a:r>
              <a:rPr sz="1100" spc="155" dirty="0">
                <a:latin typeface="Cambria"/>
                <a:cs typeface="Cambria"/>
              </a:rPr>
              <a:t>+,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n´egative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(</a:t>
            </a:r>
            <a:r>
              <a:rPr sz="1100" i="1" dirty="0">
                <a:latin typeface="Times New Roman"/>
                <a:cs typeface="Times New Roman"/>
              </a:rPr>
              <a:t>p</a:t>
            </a:r>
            <a:r>
              <a:rPr sz="1100" i="1" spc="25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&lt;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Cambria"/>
                <a:cs typeface="Cambria"/>
              </a:rPr>
              <a:t>0),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i="1" spc="5" dirty="0">
                <a:latin typeface="Cambria"/>
                <a:cs typeface="Cambria"/>
              </a:rPr>
              <a:t>fournit</a:t>
            </a:r>
            <a:r>
              <a:rPr sz="1100" i="1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3" name="object 23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11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21689"/>
            <a:ext cx="41821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trois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´el´ements</a:t>
            </a:r>
            <a:r>
              <a:rPr sz="1100" spc="-35" dirty="0">
                <a:latin typeface="Cambria"/>
                <a:cs typeface="Cambria"/>
              </a:rPr>
              <a:t> 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indiquer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2783" y="1247132"/>
            <a:ext cx="383540" cy="468630"/>
            <a:chOff x="622783" y="1247132"/>
            <a:chExt cx="383540" cy="468630"/>
          </a:xfrm>
        </p:grpSpPr>
        <p:sp>
          <p:nvSpPr>
            <p:cNvPr id="7" name="object 7"/>
            <p:cNvSpPr/>
            <p:nvPr/>
          </p:nvSpPr>
          <p:spPr>
            <a:xfrm>
              <a:off x="689580" y="130542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269859"/>
              <a:ext cx="71134" cy="711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52040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9" y="0"/>
                  </a:moveTo>
                  <a:lnTo>
                    <a:pt x="133249" y="33310"/>
                  </a:lnTo>
                  <a:lnTo>
                    <a:pt x="197264" y="20819"/>
                  </a:lnTo>
                  <a:lnTo>
                    <a:pt x="141574" y="20819"/>
                  </a:lnTo>
                  <a:lnTo>
                    <a:pt x="141574" y="12490"/>
                  </a:lnTo>
                  <a:lnTo>
                    <a:pt x="197264" y="12490"/>
                  </a:lnTo>
                  <a:lnTo>
                    <a:pt x="133249" y="0"/>
                  </a:lnTo>
                  <a:close/>
                </a:path>
                <a:path w="219075" h="33655">
                  <a:moveTo>
                    <a:pt x="133249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9" y="20819"/>
                  </a:lnTo>
                  <a:lnTo>
                    <a:pt x="133249" y="12490"/>
                  </a:lnTo>
                  <a:close/>
                </a:path>
                <a:path w="219075" h="33655">
                  <a:moveTo>
                    <a:pt x="197264" y="12490"/>
                  </a:moveTo>
                  <a:lnTo>
                    <a:pt x="141574" y="12490"/>
                  </a:lnTo>
                  <a:lnTo>
                    <a:pt x="141574" y="20819"/>
                  </a:lnTo>
                  <a:lnTo>
                    <a:pt x="197264" y="20819"/>
                  </a:lnTo>
                  <a:lnTo>
                    <a:pt x="218609" y="16655"/>
                  </a:lnTo>
                  <a:lnTo>
                    <a:pt x="197264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9580" y="168018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644619"/>
              <a:ext cx="71134" cy="7113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70570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9500" y="143013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0730" y="126774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0730" y="164250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97542" y="1238629"/>
            <a:ext cx="539750" cy="508634"/>
            <a:chOff x="997542" y="1238629"/>
            <a:chExt cx="539750" cy="508634"/>
          </a:xfrm>
        </p:grpSpPr>
        <p:sp>
          <p:nvSpPr>
            <p:cNvPr id="17" name="object 17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68505" y="1363517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3211" y="1247132"/>
            <a:ext cx="383540" cy="479425"/>
            <a:chOff x="1903211" y="1247132"/>
            <a:chExt cx="383540" cy="479425"/>
          </a:xfrm>
        </p:grpSpPr>
        <p:sp>
          <p:nvSpPr>
            <p:cNvPr id="21" name="object 21"/>
            <p:cNvSpPr/>
            <p:nvPr/>
          </p:nvSpPr>
          <p:spPr>
            <a:xfrm>
              <a:off x="1970008" y="131583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3211" y="1280269"/>
              <a:ext cx="71134" cy="7113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32468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7" y="0"/>
                  </a:moveTo>
                  <a:lnTo>
                    <a:pt x="133247" y="33310"/>
                  </a:lnTo>
                  <a:lnTo>
                    <a:pt x="197263" y="20819"/>
                  </a:lnTo>
                  <a:lnTo>
                    <a:pt x="141575" y="20819"/>
                  </a:lnTo>
                  <a:lnTo>
                    <a:pt x="141575" y="12490"/>
                  </a:lnTo>
                  <a:lnTo>
                    <a:pt x="197263" y="12490"/>
                  </a:lnTo>
                  <a:lnTo>
                    <a:pt x="133247" y="0"/>
                  </a:lnTo>
                  <a:close/>
                </a:path>
                <a:path w="219075" h="33655">
                  <a:moveTo>
                    <a:pt x="133247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7" y="20819"/>
                  </a:lnTo>
                  <a:lnTo>
                    <a:pt x="133247" y="12490"/>
                  </a:lnTo>
                  <a:close/>
                </a:path>
                <a:path w="219075" h="33655">
                  <a:moveTo>
                    <a:pt x="197263" y="12490"/>
                  </a:moveTo>
                  <a:lnTo>
                    <a:pt x="141575" y="12490"/>
                  </a:lnTo>
                  <a:lnTo>
                    <a:pt x="141575" y="20819"/>
                  </a:lnTo>
                  <a:lnTo>
                    <a:pt x="197263" y="20819"/>
                  </a:lnTo>
                  <a:lnTo>
                    <a:pt x="218609" y="16655"/>
                  </a:lnTo>
                  <a:lnTo>
                    <a:pt x="197263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70008" y="169059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3211" y="1655029"/>
              <a:ext cx="71134" cy="7113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2050999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7469" y="1440547"/>
            <a:ext cx="28384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45" dirty="0">
                <a:solidFill>
                  <a:srgbClr val="0065FF"/>
                </a:solidFill>
                <a:latin typeface="Times New Roman"/>
                <a:cs typeface="Times New Roman"/>
              </a:rPr>
              <a:t>–10V</a:t>
            </a:r>
            <a:r>
              <a:rPr sz="550" spc="220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01159" y="127815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1159" y="165291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277971" y="1249039"/>
            <a:ext cx="539750" cy="508634"/>
            <a:chOff x="2277971" y="1249039"/>
            <a:chExt cx="539750" cy="508634"/>
          </a:xfrm>
        </p:grpSpPr>
        <p:sp>
          <p:nvSpPr>
            <p:cNvPr id="31" name="object 31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351014" y="137392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83639" y="1257542"/>
            <a:ext cx="383540" cy="479425"/>
            <a:chOff x="3183639" y="1257542"/>
            <a:chExt cx="383540" cy="479425"/>
          </a:xfrm>
        </p:grpSpPr>
        <p:sp>
          <p:nvSpPr>
            <p:cNvPr id="35" name="object 35"/>
            <p:cNvSpPr/>
            <p:nvPr/>
          </p:nvSpPr>
          <p:spPr>
            <a:xfrm>
              <a:off x="3250437" y="132624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3639" y="1290679"/>
              <a:ext cx="71134" cy="7113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81667" y="125754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87443" y="0"/>
                  </a:moveTo>
                  <a:lnTo>
                    <a:pt x="0" y="16655"/>
                  </a:lnTo>
                  <a:lnTo>
                    <a:pt x="87443" y="33310"/>
                  </a:lnTo>
                  <a:lnTo>
                    <a:pt x="87443" y="20819"/>
                  </a:lnTo>
                  <a:lnTo>
                    <a:pt x="79115" y="20819"/>
                  </a:lnTo>
                  <a:lnTo>
                    <a:pt x="79115" y="12490"/>
                  </a:lnTo>
                  <a:lnTo>
                    <a:pt x="87443" y="12490"/>
                  </a:lnTo>
                  <a:lnTo>
                    <a:pt x="87443" y="0"/>
                  </a:lnTo>
                  <a:close/>
                </a:path>
                <a:path w="219075" h="33655">
                  <a:moveTo>
                    <a:pt x="87443" y="12490"/>
                  </a:moveTo>
                  <a:lnTo>
                    <a:pt x="79115" y="12490"/>
                  </a:lnTo>
                  <a:lnTo>
                    <a:pt x="79115" y="20819"/>
                  </a:lnTo>
                  <a:lnTo>
                    <a:pt x="87443" y="20819"/>
                  </a:lnTo>
                  <a:lnTo>
                    <a:pt x="87443" y="12490"/>
                  </a:lnTo>
                  <a:close/>
                </a:path>
                <a:path w="219075" h="33655">
                  <a:moveTo>
                    <a:pt x="218609" y="12490"/>
                  </a:moveTo>
                  <a:lnTo>
                    <a:pt x="87443" y="12490"/>
                  </a:lnTo>
                  <a:lnTo>
                    <a:pt x="87443" y="20819"/>
                  </a:lnTo>
                  <a:lnTo>
                    <a:pt x="218609" y="20819"/>
                  </a:lnTo>
                  <a:lnTo>
                    <a:pt x="218609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50437" y="170100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83639" y="1665439"/>
              <a:ext cx="71134" cy="71134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3300197" y="113865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0357" y="145095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81587" y="128856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1587" y="166332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558399" y="1259449"/>
            <a:ext cx="539750" cy="508634"/>
            <a:chOff x="3558399" y="1259449"/>
            <a:chExt cx="539750" cy="508634"/>
          </a:xfrm>
        </p:grpSpPr>
        <p:sp>
          <p:nvSpPr>
            <p:cNvPr id="45" name="object 45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629361" y="138433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49" name="object 4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3581069" y="3353673"/>
            <a:ext cx="4622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Hiver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2009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12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21689"/>
            <a:ext cx="41821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trois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´el´ements</a:t>
            </a:r>
            <a:r>
              <a:rPr sz="1100" spc="-35" dirty="0">
                <a:latin typeface="Cambria"/>
                <a:cs typeface="Cambria"/>
              </a:rPr>
              <a:t> 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indiquer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2783" y="1247132"/>
            <a:ext cx="383540" cy="468630"/>
            <a:chOff x="622783" y="1247132"/>
            <a:chExt cx="383540" cy="468630"/>
          </a:xfrm>
        </p:grpSpPr>
        <p:sp>
          <p:nvSpPr>
            <p:cNvPr id="7" name="object 7"/>
            <p:cNvSpPr/>
            <p:nvPr/>
          </p:nvSpPr>
          <p:spPr>
            <a:xfrm>
              <a:off x="689580" y="130542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269859"/>
              <a:ext cx="71134" cy="711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52040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9" y="0"/>
                  </a:moveTo>
                  <a:lnTo>
                    <a:pt x="133249" y="33310"/>
                  </a:lnTo>
                  <a:lnTo>
                    <a:pt x="197264" y="20819"/>
                  </a:lnTo>
                  <a:lnTo>
                    <a:pt x="141574" y="20819"/>
                  </a:lnTo>
                  <a:lnTo>
                    <a:pt x="141574" y="12490"/>
                  </a:lnTo>
                  <a:lnTo>
                    <a:pt x="197264" y="12490"/>
                  </a:lnTo>
                  <a:lnTo>
                    <a:pt x="133249" y="0"/>
                  </a:lnTo>
                  <a:close/>
                </a:path>
                <a:path w="219075" h="33655">
                  <a:moveTo>
                    <a:pt x="133249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9" y="20819"/>
                  </a:lnTo>
                  <a:lnTo>
                    <a:pt x="133249" y="12490"/>
                  </a:lnTo>
                  <a:close/>
                </a:path>
                <a:path w="219075" h="33655">
                  <a:moveTo>
                    <a:pt x="197264" y="12490"/>
                  </a:moveTo>
                  <a:lnTo>
                    <a:pt x="141574" y="12490"/>
                  </a:lnTo>
                  <a:lnTo>
                    <a:pt x="141574" y="20819"/>
                  </a:lnTo>
                  <a:lnTo>
                    <a:pt x="197264" y="20819"/>
                  </a:lnTo>
                  <a:lnTo>
                    <a:pt x="218609" y="16655"/>
                  </a:lnTo>
                  <a:lnTo>
                    <a:pt x="197264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9580" y="168018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644619"/>
              <a:ext cx="71134" cy="7113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70570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9500" y="143013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0730" y="126774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0730" y="164250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97542" y="1238629"/>
            <a:ext cx="539750" cy="508634"/>
            <a:chOff x="997542" y="1238629"/>
            <a:chExt cx="539750" cy="508634"/>
          </a:xfrm>
        </p:grpSpPr>
        <p:sp>
          <p:nvSpPr>
            <p:cNvPr id="17" name="object 17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68505" y="1363517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3211" y="1247132"/>
            <a:ext cx="383540" cy="479425"/>
            <a:chOff x="1903211" y="1247132"/>
            <a:chExt cx="383540" cy="479425"/>
          </a:xfrm>
        </p:grpSpPr>
        <p:sp>
          <p:nvSpPr>
            <p:cNvPr id="21" name="object 21"/>
            <p:cNvSpPr/>
            <p:nvPr/>
          </p:nvSpPr>
          <p:spPr>
            <a:xfrm>
              <a:off x="1970008" y="131583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3211" y="1280269"/>
              <a:ext cx="71134" cy="7113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32468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7" y="0"/>
                  </a:moveTo>
                  <a:lnTo>
                    <a:pt x="133247" y="33310"/>
                  </a:lnTo>
                  <a:lnTo>
                    <a:pt x="197263" y="20819"/>
                  </a:lnTo>
                  <a:lnTo>
                    <a:pt x="141575" y="20819"/>
                  </a:lnTo>
                  <a:lnTo>
                    <a:pt x="141575" y="12490"/>
                  </a:lnTo>
                  <a:lnTo>
                    <a:pt x="197263" y="12490"/>
                  </a:lnTo>
                  <a:lnTo>
                    <a:pt x="133247" y="0"/>
                  </a:lnTo>
                  <a:close/>
                </a:path>
                <a:path w="219075" h="33655">
                  <a:moveTo>
                    <a:pt x="133247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7" y="20819"/>
                  </a:lnTo>
                  <a:lnTo>
                    <a:pt x="133247" y="12490"/>
                  </a:lnTo>
                  <a:close/>
                </a:path>
                <a:path w="219075" h="33655">
                  <a:moveTo>
                    <a:pt x="197263" y="12490"/>
                  </a:moveTo>
                  <a:lnTo>
                    <a:pt x="141575" y="12490"/>
                  </a:lnTo>
                  <a:lnTo>
                    <a:pt x="141575" y="20819"/>
                  </a:lnTo>
                  <a:lnTo>
                    <a:pt x="197263" y="20819"/>
                  </a:lnTo>
                  <a:lnTo>
                    <a:pt x="218609" y="16655"/>
                  </a:lnTo>
                  <a:lnTo>
                    <a:pt x="197263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70008" y="169059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3211" y="1655029"/>
              <a:ext cx="71134" cy="7113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2050999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7469" y="1440547"/>
            <a:ext cx="28384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45" dirty="0">
                <a:solidFill>
                  <a:srgbClr val="0065FF"/>
                </a:solidFill>
                <a:latin typeface="Times New Roman"/>
                <a:cs typeface="Times New Roman"/>
              </a:rPr>
              <a:t>–10V</a:t>
            </a:r>
            <a:r>
              <a:rPr sz="550" spc="220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01159" y="127815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1159" y="165291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277971" y="1249039"/>
            <a:ext cx="539750" cy="508634"/>
            <a:chOff x="2277971" y="1249039"/>
            <a:chExt cx="539750" cy="508634"/>
          </a:xfrm>
        </p:grpSpPr>
        <p:sp>
          <p:nvSpPr>
            <p:cNvPr id="31" name="object 31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351014" y="137392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83639" y="1257542"/>
            <a:ext cx="383540" cy="479425"/>
            <a:chOff x="3183639" y="1257542"/>
            <a:chExt cx="383540" cy="479425"/>
          </a:xfrm>
        </p:grpSpPr>
        <p:sp>
          <p:nvSpPr>
            <p:cNvPr id="35" name="object 35"/>
            <p:cNvSpPr/>
            <p:nvPr/>
          </p:nvSpPr>
          <p:spPr>
            <a:xfrm>
              <a:off x="3250437" y="132624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3639" y="1290679"/>
              <a:ext cx="71134" cy="7113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81667" y="125754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87443" y="0"/>
                  </a:moveTo>
                  <a:lnTo>
                    <a:pt x="0" y="16655"/>
                  </a:lnTo>
                  <a:lnTo>
                    <a:pt x="87443" y="33310"/>
                  </a:lnTo>
                  <a:lnTo>
                    <a:pt x="87443" y="20819"/>
                  </a:lnTo>
                  <a:lnTo>
                    <a:pt x="79115" y="20819"/>
                  </a:lnTo>
                  <a:lnTo>
                    <a:pt x="79115" y="12490"/>
                  </a:lnTo>
                  <a:lnTo>
                    <a:pt x="87443" y="12490"/>
                  </a:lnTo>
                  <a:lnTo>
                    <a:pt x="87443" y="0"/>
                  </a:lnTo>
                  <a:close/>
                </a:path>
                <a:path w="219075" h="33655">
                  <a:moveTo>
                    <a:pt x="87443" y="12490"/>
                  </a:moveTo>
                  <a:lnTo>
                    <a:pt x="79115" y="12490"/>
                  </a:lnTo>
                  <a:lnTo>
                    <a:pt x="79115" y="20819"/>
                  </a:lnTo>
                  <a:lnTo>
                    <a:pt x="87443" y="20819"/>
                  </a:lnTo>
                  <a:lnTo>
                    <a:pt x="87443" y="12490"/>
                  </a:lnTo>
                  <a:close/>
                </a:path>
                <a:path w="219075" h="33655">
                  <a:moveTo>
                    <a:pt x="218609" y="12490"/>
                  </a:moveTo>
                  <a:lnTo>
                    <a:pt x="87443" y="12490"/>
                  </a:lnTo>
                  <a:lnTo>
                    <a:pt x="87443" y="20819"/>
                  </a:lnTo>
                  <a:lnTo>
                    <a:pt x="218609" y="20819"/>
                  </a:lnTo>
                  <a:lnTo>
                    <a:pt x="218609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50437" y="170100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83639" y="1665439"/>
              <a:ext cx="71134" cy="71134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3300197" y="113865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0357" y="145095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81587" y="128856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1587" y="166332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558399" y="1259449"/>
            <a:ext cx="539750" cy="508634"/>
            <a:chOff x="3558399" y="1259449"/>
            <a:chExt cx="539750" cy="508634"/>
          </a:xfrm>
        </p:grpSpPr>
        <p:sp>
          <p:nvSpPr>
            <p:cNvPr id="45" name="object 45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629361" y="138433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3941" y="1986075"/>
            <a:ext cx="1317625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6065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(10)(4)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5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&gt;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dirty="0">
                <a:latin typeface="Lucida Sans Unicode"/>
                <a:cs typeface="Lucida Sans Unicode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0" y="3349777"/>
            <a:ext cx="3072041" cy="106680"/>
            <a:chOff x="0" y="3349777"/>
            <a:chExt cx="3072041" cy="106680"/>
          </a:xfrm>
        </p:grpSpPr>
        <p:sp>
          <p:nvSpPr>
            <p:cNvPr id="50" name="object 50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3581069" y="3353673"/>
            <a:ext cx="4622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Hiver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2009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12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21689"/>
            <a:ext cx="41821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trois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´el´ements</a:t>
            </a:r>
            <a:r>
              <a:rPr sz="1100" spc="-35" dirty="0">
                <a:latin typeface="Cambria"/>
                <a:cs typeface="Cambria"/>
              </a:rPr>
              <a:t> 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indiquer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2783" y="1247132"/>
            <a:ext cx="383540" cy="468630"/>
            <a:chOff x="622783" y="1247132"/>
            <a:chExt cx="383540" cy="468630"/>
          </a:xfrm>
        </p:grpSpPr>
        <p:sp>
          <p:nvSpPr>
            <p:cNvPr id="7" name="object 7"/>
            <p:cNvSpPr/>
            <p:nvPr/>
          </p:nvSpPr>
          <p:spPr>
            <a:xfrm>
              <a:off x="689580" y="130542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269859"/>
              <a:ext cx="71134" cy="711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52040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9" y="0"/>
                  </a:moveTo>
                  <a:lnTo>
                    <a:pt x="133249" y="33310"/>
                  </a:lnTo>
                  <a:lnTo>
                    <a:pt x="197264" y="20819"/>
                  </a:lnTo>
                  <a:lnTo>
                    <a:pt x="141574" y="20819"/>
                  </a:lnTo>
                  <a:lnTo>
                    <a:pt x="141574" y="12490"/>
                  </a:lnTo>
                  <a:lnTo>
                    <a:pt x="197264" y="12490"/>
                  </a:lnTo>
                  <a:lnTo>
                    <a:pt x="133249" y="0"/>
                  </a:lnTo>
                  <a:close/>
                </a:path>
                <a:path w="219075" h="33655">
                  <a:moveTo>
                    <a:pt x="133249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9" y="20819"/>
                  </a:lnTo>
                  <a:lnTo>
                    <a:pt x="133249" y="12490"/>
                  </a:lnTo>
                  <a:close/>
                </a:path>
                <a:path w="219075" h="33655">
                  <a:moveTo>
                    <a:pt x="197264" y="12490"/>
                  </a:moveTo>
                  <a:lnTo>
                    <a:pt x="141574" y="12490"/>
                  </a:lnTo>
                  <a:lnTo>
                    <a:pt x="141574" y="20819"/>
                  </a:lnTo>
                  <a:lnTo>
                    <a:pt x="197264" y="20819"/>
                  </a:lnTo>
                  <a:lnTo>
                    <a:pt x="218609" y="16655"/>
                  </a:lnTo>
                  <a:lnTo>
                    <a:pt x="197264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9580" y="168018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644619"/>
              <a:ext cx="71134" cy="7113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70570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9500" y="143013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0730" y="126774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0730" y="164250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97542" y="1238629"/>
            <a:ext cx="539750" cy="508634"/>
            <a:chOff x="997542" y="1238629"/>
            <a:chExt cx="539750" cy="508634"/>
          </a:xfrm>
        </p:grpSpPr>
        <p:sp>
          <p:nvSpPr>
            <p:cNvPr id="17" name="object 17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55805" y="1363517"/>
            <a:ext cx="527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3211" y="1247132"/>
            <a:ext cx="383540" cy="479425"/>
            <a:chOff x="1903211" y="1247132"/>
            <a:chExt cx="383540" cy="479425"/>
          </a:xfrm>
        </p:grpSpPr>
        <p:sp>
          <p:nvSpPr>
            <p:cNvPr id="21" name="object 21"/>
            <p:cNvSpPr/>
            <p:nvPr/>
          </p:nvSpPr>
          <p:spPr>
            <a:xfrm>
              <a:off x="1970008" y="131583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3211" y="1280269"/>
              <a:ext cx="71134" cy="7113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32468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7" y="0"/>
                  </a:moveTo>
                  <a:lnTo>
                    <a:pt x="133247" y="33310"/>
                  </a:lnTo>
                  <a:lnTo>
                    <a:pt x="197263" y="20819"/>
                  </a:lnTo>
                  <a:lnTo>
                    <a:pt x="141575" y="20819"/>
                  </a:lnTo>
                  <a:lnTo>
                    <a:pt x="141575" y="12490"/>
                  </a:lnTo>
                  <a:lnTo>
                    <a:pt x="197263" y="12490"/>
                  </a:lnTo>
                  <a:lnTo>
                    <a:pt x="133247" y="0"/>
                  </a:lnTo>
                  <a:close/>
                </a:path>
                <a:path w="219075" h="33655">
                  <a:moveTo>
                    <a:pt x="133247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7" y="20819"/>
                  </a:lnTo>
                  <a:lnTo>
                    <a:pt x="133247" y="12490"/>
                  </a:lnTo>
                  <a:close/>
                </a:path>
                <a:path w="219075" h="33655">
                  <a:moveTo>
                    <a:pt x="197263" y="12490"/>
                  </a:moveTo>
                  <a:lnTo>
                    <a:pt x="141575" y="12490"/>
                  </a:lnTo>
                  <a:lnTo>
                    <a:pt x="141575" y="20819"/>
                  </a:lnTo>
                  <a:lnTo>
                    <a:pt x="197263" y="20819"/>
                  </a:lnTo>
                  <a:lnTo>
                    <a:pt x="218609" y="16655"/>
                  </a:lnTo>
                  <a:lnTo>
                    <a:pt x="197263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70008" y="169059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3211" y="1655029"/>
              <a:ext cx="71134" cy="7113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2050999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7469" y="1440547"/>
            <a:ext cx="28384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45" dirty="0">
                <a:solidFill>
                  <a:srgbClr val="0065FF"/>
                </a:solidFill>
                <a:latin typeface="Times New Roman"/>
                <a:cs typeface="Times New Roman"/>
              </a:rPr>
              <a:t>–10V</a:t>
            </a:r>
            <a:r>
              <a:rPr sz="550" spc="220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01159" y="127815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1159" y="165291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277971" y="1249039"/>
            <a:ext cx="539750" cy="508634"/>
            <a:chOff x="2277971" y="1249039"/>
            <a:chExt cx="539750" cy="508634"/>
          </a:xfrm>
        </p:grpSpPr>
        <p:sp>
          <p:nvSpPr>
            <p:cNvPr id="31" name="object 31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338314" y="1373926"/>
            <a:ext cx="527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83639" y="1257542"/>
            <a:ext cx="383540" cy="479425"/>
            <a:chOff x="3183639" y="1257542"/>
            <a:chExt cx="383540" cy="479425"/>
          </a:xfrm>
        </p:grpSpPr>
        <p:sp>
          <p:nvSpPr>
            <p:cNvPr id="35" name="object 35"/>
            <p:cNvSpPr/>
            <p:nvPr/>
          </p:nvSpPr>
          <p:spPr>
            <a:xfrm>
              <a:off x="3250437" y="132624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3639" y="1290679"/>
              <a:ext cx="71134" cy="7113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81667" y="125754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87443" y="0"/>
                  </a:moveTo>
                  <a:lnTo>
                    <a:pt x="0" y="16655"/>
                  </a:lnTo>
                  <a:lnTo>
                    <a:pt x="87443" y="33310"/>
                  </a:lnTo>
                  <a:lnTo>
                    <a:pt x="87443" y="20819"/>
                  </a:lnTo>
                  <a:lnTo>
                    <a:pt x="79115" y="20819"/>
                  </a:lnTo>
                  <a:lnTo>
                    <a:pt x="79115" y="12490"/>
                  </a:lnTo>
                  <a:lnTo>
                    <a:pt x="87443" y="12490"/>
                  </a:lnTo>
                  <a:lnTo>
                    <a:pt x="87443" y="0"/>
                  </a:lnTo>
                  <a:close/>
                </a:path>
                <a:path w="219075" h="33655">
                  <a:moveTo>
                    <a:pt x="87443" y="12490"/>
                  </a:moveTo>
                  <a:lnTo>
                    <a:pt x="79115" y="12490"/>
                  </a:lnTo>
                  <a:lnTo>
                    <a:pt x="79115" y="20819"/>
                  </a:lnTo>
                  <a:lnTo>
                    <a:pt x="87443" y="20819"/>
                  </a:lnTo>
                  <a:lnTo>
                    <a:pt x="87443" y="12490"/>
                  </a:lnTo>
                  <a:close/>
                </a:path>
                <a:path w="219075" h="33655">
                  <a:moveTo>
                    <a:pt x="218609" y="12490"/>
                  </a:moveTo>
                  <a:lnTo>
                    <a:pt x="87443" y="12490"/>
                  </a:lnTo>
                  <a:lnTo>
                    <a:pt x="87443" y="20819"/>
                  </a:lnTo>
                  <a:lnTo>
                    <a:pt x="218609" y="20819"/>
                  </a:lnTo>
                  <a:lnTo>
                    <a:pt x="218609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50437" y="170100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83639" y="1665439"/>
              <a:ext cx="71134" cy="71134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3300197" y="113865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0357" y="145095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81587" y="128856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1587" y="166332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558399" y="1259449"/>
            <a:ext cx="539750" cy="508634"/>
            <a:chOff x="3558399" y="1259449"/>
            <a:chExt cx="539750" cy="508634"/>
          </a:xfrm>
        </p:grpSpPr>
        <p:sp>
          <p:nvSpPr>
            <p:cNvPr id="45" name="object 45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616661" y="1384336"/>
            <a:ext cx="527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3941" y="1986075"/>
            <a:ext cx="1317625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6065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(10)(4)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5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&gt;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dirty="0">
                <a:latin typeface="Lucida Sans Unicode"/>
                <a:cs typeface="Lucida Sans Unicode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94396" y="1986075"/>
            <a:ext cx="1424940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2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5270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-2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161290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(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30" dirty="0">
                <a:latin typeface="Cambria"/>
                <a:cs typeface="Cambria"/>
              </a:rPr>
              <a:t>10)(4)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15" dirty="0">
                <a:latin typeface="Lucida Sans Unicode"/>
                <a:cs typeface="Lucida Sans Unicode"/>
              </a:rPr>
              <a:t>−</a:t>
            </a:r>
            <a:r>
              <a:rPr sz="1100" spc="-15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&lt;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spc="-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51" name="object 51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12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et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´energie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21689"/>
            <a:ext cx="41821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trois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´el´ements</a:t>
            </a:r>
            <a:r>
              <a:rPr sz="1100" spc="-35" dirty="0">
                <a:latin typeface="Cambria"/>
                <a:cs typeface="Cambria"/>
              </a:rPr>
              <a:t> 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indiquer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2783" y="1247132"/>
            <a:ext cx="383540" cy="468630"/>
            <a:chOff x="622783" y="1247132"/>
            <a:chExt cx="383540" cy="468630"/>
          </a:xfrm>
        </p:grpSpPr>
        <p:sp>
          <p:nvSpPr>
            <p:cNvPr id="7" name="object 7"/>
            <p:cNvSpPr/>
            <p:nvPr/>
          </p:nvSpPr>
          <p:spPr>
            <a:xfrm>
              <a:off x="689580" y="130542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269859"/>
              <a:ext cx="71134" cy="711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752040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9" y="0"/>
                  </a:moveTo>
                  <a:lnTo>
                    <a:pt x="133249" y="33310"/>
                  </a:lnTo>
                  <a:lnTo>
                    <a:pt x="197264" y="20819"/>
                  </a:lnTo>
                  <a:lnTo>
                    <a:pt x="141574" y="20819"/>
                  </a:lnTo>
                  <a:lnTo>
                    <a:pt x="141574" y="12490"/>
                  </a:lnTo>
                  <a:lnTo>
                    <a:pt x="197264" y="12490"/>
                  </a:lnTo>
                  <a:lnTo>
                    <a:pt x="133249" y="0"/>
                  </a:lnTo>
                  <a:close/>
                </a:path>
                <a:path w="219075" h="33655">
                  <a:moveTo>
                    <a:pt x="133249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9" y="20819"/>
                  </a:lnTo>
                  <a:lnTo>
                    <a:pt x="133249" y="12490"/>
                  </a:lnTo>
                  <a:close/>
                </a:path>
                <a:path w="219075" h="33655">
                  <a:moveTo>
                    <a:pt x="197264" y="12490"/>
                  </a:moveTo>
                  <a:lnTo>
                    <a:pt x="141574" y="12490"/>
                  </a:lnTo>
                  <a:lnTo>
                    <a:pt x="141574" y="20819"/>
                  </a:lnTo>
                  <a:lnTo>
                    <a:pt x="197264" y="20819"/>
                  </a:lnTo>
                  <a:lnTo>
                    <a:pt x="218609" y="16655"/>
                  </a:lnTo>
                  <a:lnTo>
                    <a:pt x="197264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9580" y="168018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2783" y="1644619"/>
              <a:ext cx="71134" cy="7113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770570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9500" y="143013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0730" y="126774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0730" y="164250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97542" y="1238629"/>
            <a:ext cx="539750" cy="508634"/>
            <a:chOff x="997542" y="1238629"/>
            <a:chExt cx="539750" cy="508634"/>
          </a:xfrm>
        </p:grpSpPr>
        <p:sp>
          <p:nvSpPr>
            <p:cNvPr id="17" name="object 17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1880" y="124296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68505" y="1363517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03211" y="1247132"/>
            <a:ext cx="383540" cy="479425"/>
            <a:chOff x="1903211" y="1247132"/>
            <a:chExt cx="383540" cy="479425"/>
          </a:xfrm>
        </p:grpSpPr>
        <p:sp>
          <p:nvSpPr>
            <p:cNvPr id="21" name="object 21"/>
            <p:cNvSpPr/>
            <p:nvPr/>
          </p:nvSpPr>
          <p:spPr>
            <a:xfrm>
              <a:off x="1970008" y="131583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03211" y="1280269"/>
              <a:ext cx="71134" cy="7113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032468" y="124713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133247" y="0"/>
                  </a:moveTo>
                  <a:lnTo>
                    <a:pt x="133247" y="33310"/>
                  </a:lnTo>
                  <a:lnTo>
                    <a:pt x="197263" y="20819"/>
                  </a:lnTo>
                  <a:lnTo>
                    <a:pt x="141575" y="20819"/>
                  </a:lnTo>
                  <a:lnTo>
                    <a:pt x="141575" y="12490"/>
                  </a:lnTo>
                  <a:lnTo>
                    <a:pt x="197263" y="12490"/>
                  </a:lnTo>
                  <a:lnTo>
                    <a:pt x="133247" y="0"/>
                  </a:lnTo>
                  <a:close/>
                </a:path>
                <a:path w="219075" h="33655">
                  <a:moveTo>
                    <a:pt x="133247" y="12490"/>
                  </a:moveTo>
                  <a:lnTo>
                    <a:pt x="0" y="12490"/>
                  </a:lnTo>
                  <a:lnTo>
                    <a:pt x="0" y="20819"/>
                  </a:lnTo>
                  <a:lnTo>
                    <a:pt x="133247" y="20819"/>
                  </a:lnTo>
                  <a:lnTo>
                    <a:pt x="133247" y="12490"/>
                  </a:lnTo>
                  <a:close/>
                </a:path>
                <a:path w="219075" h="33655">
                  <a:moveTo>
                    <a:pt x="197263" y="12490"/>
                  </a:moveTo>
                  <a:lnTo>
                    <a:pt x="141575" y="12490"/>
                  </a:lnTo>
                  <a:lnTo>
                    <a:pt x="141575" y="20819"/>
                  </a:lnTo>
                  <a:lnTo>
                    <a:pt x="197263" y="20819"/>
                  </a:lnTo>
                  <a:lnTo>
                    <a:pt x="218609" y="16655"/>
                  </a:lnTo>
                  <a:lnTo>
                    <a:pt x="197263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970008" y="169059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19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3211" y="1655029"/>
              <a:ext cx="71134" cy="71134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2050999" y="114906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07469" y="1440547"/>
            <a:ext cx="28384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45" dirty="0">
                <a:solidFill>
                  <a:srgbClr val="0065FF"/>
                </a:solidFill>
                <a:latin typeface="Times New Roman"/>
                <a:cs typeface="Times New Roman"/>
              </a:rPr>
              <a:t>–10V</a:t>
            </a:r>
            <a:r>
              <a:rPr sz="550" spc="220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01159" y="127815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01159" y="165291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277971" y="1249039"/>
            <a:ext cx="539750" cy="508634"/>
            <a:chOff x="2277971" y="1249039"/>
            <a:chExt cx="539750" cy="508634"/>
          </a:xfrm>
        </p:grpSpPr>
        <p:sp>
          <p:nvSpPr>
            <p:cNvPr id="31" name="object 31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82308" y="125337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4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351014" y="137392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183639" y="1257542"/>
            <a:ext cx="383540" cy="479425"/>
            <a:chOff x="3183639" y="1257542"/>
            <a:chExt cx="383540" cy="479425"/>
          </a:xfrm>
        </p:grpSpPr>
        <p:sp>
          <p:nvSpPr>
            <p:cNvPr id="35" name="object 35"/>
            <p:cNvSpPr/>
            <p:nvPr/>
          </p:nvSpPr>
          <p:spPr>
            <a:xfrm>
              <a:off x="3250437" y="1326247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83639" y="1290679"/>
              <a:ext cx="71134" cy="7113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3281667" y="1257542"/>
              <a:ext cx="219075" cy="33655"/>
            </a:xfrm>
            <a:custGeom>
              <a:avLst/>
              <a:gdLst/>
              <a:ahLst/>
              <a:cxnLst/>
              <a:rect l="l" t="t" r="r" b="b"/>
              <a:pathLst>
                <a:path w="219075" h="33655">
                  <a:moveTo>
                    <a:pt x="87443" y="0"/>
                  </a:moveTo>
                  <a:lnTo>
                    <a:pt x="0" y="16655"/>
                  </a:lnTo>
                  <a:lnTo>
                    <a:pt x="87443" y="33310"/>
                  </a:lnTo>
                  <a:lnTo>
                    <a:pt x="87443" y="20819"/>
                  </a:lnTo>
                  <a:lnTo>
                    <a:pt x="79115" y="20819"/>
                  </a:lnTo>
                  <a:lnTo>
                    <a:pt x="79115" y="12490"/>
                  </a:lnTo>
                  <a:lnTo>
                    <a:pt x="87443" y="12490"/>
                  </a:lnTo>
                  <a:lnTo>
                    <a:pt x="87443" y="0"/>
                  </a:lnTo>
                  <a:close/>
                </a:path>
                <a:path w="219075" h="33655">
                  <a:moveTo>
                    <a:pt x="87443" y="12490"/>
                  </a:moveTo>
                  <a:lnTo>
                    <a:pt x="79115" y="12490"/>
                  </a:lnTo>
                  <a:lnTo>
                    <a:pt x="79115" y="20819"/>
                  </a:lnTo>
                  <a:lnTo>
                    <a:pt x="87443" y="20819"/>
                  </a:lnTo>
                  <a:lnTo>
                    <a:pt x="87443" y="12490"/>
                  </a:lnTo>
                  <a:close/>
                </a:path>
                <a:path w="219075" h="33655">
                  <a:moveTo>
                    <a:pt x="218609" y="12490"/>
                  </a:moveTo>
                  <a:lnTo>
                    <a:pt x="87443" y="12490"/>
                  </a:lnTo>
                  <a:lnTo>
                    <a:pt x="87443" y="20819"/>
                  </a:lnTo>
                  <a:lnTo>
                    <a:pt x="218609" y="20819"/>
                  </a:lnTo>
                  <a:lnTo>
                    <a:pt x="218609" y="1249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250437" y="1701006"/>
              <a:ext cx="312420" cy="0"/>
            </a:xfrm>
            <a:custGeom>
              <a:avLst/>
              <a:gdLst/>
              <a:ahLst/>
              <a:cxnLst/>
              <a:rect l="l" t="t" r="r" b="b"/>
              <a:pathLst>
                <a:path w="312420">
                  <a:moveTo>
                    <a:pt x="0" y="0"/>
                  </a:moveTo>
                  <a:lnTo>
                    <a:pt x="312299" y="0"/>
                  </a:lnTo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83639" y="1665439"/>
              <a:ext cx="71134" cy="71134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3300197" y="1138657"/>
            <a:ext cx="17780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60" dirty="0">
                <a:solidFill>
                  <a:srgbClr val="0065FF"/>
                </a:solidFill>
                <a:latin typeface="Times New Roman"/>
                <a:cs typeface="Times New Roman"/>
              </a:rPr>
              <a:t>4A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50357" y="1450957"/>
            <a:ext cx="23177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50" dirty="0">
                <a:solidFill>
                  <a:srgbClr val="0065FF"/>
                </a:solidFill>
                <a:latin typeface="Times New Roman"/>
                <a:cs typeface="Times New Roman"/>
              </a:rPr>
              <a:t>10V</a:t>
            </a:r>
            <a:r>
              <a:rPr sz="550" spc="225" dirty="0">
                <a:solidFill>
                  <a:srgbClr val="0065FF"/>
                </a:solidFill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81587" y="1288563"/>
            <a:ext cx="11112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21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81587" y="1663322"/>
            <a:ext cx="104775" cy="984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50" spc="190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4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558399" y="1259449"/>
            <a:ext cx="539750" cy="508634"/>
            <a:chOff x="3558399" y="1259449"/>
            <a:chExt cx="539750" cy="508634"/>
          </a:xfrm>
        </p:grpSpPr>
        <p:sp>
          <p:nvSpPr>
            <p:cNvPr id="45" name="object 45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530909" y="0"/>
                  </a:moveTo>
                  <a:lnTo>
                    <a:pt x="0" y="0"/>
                  </a:lnTo>
                  <a:lnTo>
                    <a:pt x="0" y="499679"/>
                  </a:lnTo>
                  <a:lnTo>
                    <a:pt x="530909" y="499679"/>
                  </a:lnTo>
                  <a:lnTo>
                    <a:pt x="530909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62737" y="1263787"/>
              <a:ext cx="531495" cy="499745"/>
            </a:xfrm>
            <a:custGeom>
              <a:avLst/>
              <a:gdLst/>
              <a:ahLst/>
              <a:cxnLst/>
              <a:rect l="l" t="t" r="r" b="b"/>
              <a:pathLst>
                <a:path w="531495" h="499744">
                  <a:moveTo>
                    <a:pt x="0" y="499679"/>
                  </a:moveTo>
                  <a:lnTo>
                    <a:pt x="530909" y="499679"/>
                  </a:lnTo>
                  <a:lnTo>
                    <a:pt x="530909" y="0"/>
                  </a:lnTo>
                  <a:lnTo>
                    <a:pt x="0" y="0"/>
                  </a:lnTo>
                  <a:lnTo>
                    <a:pt x="0" y="499679"/>
                  </a:lnTo>
                  <a:close/>
                </a:path>
              </a:pathLst>
            </a:custGeom>
            <a:ln w="86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629361" y="1384336"/>
            <a:ext cx="4000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550" spc="75" dirty="0">
                <a:latin typeface="Times New Roman"/>
                <a:cs typeface="Times New Roman"/>
              </a:rPr>
              <a:t> 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3941" y="1986075"/>
            <a:ext cx="1317625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6065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268605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(10)(4)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5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&gt;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dirty="0">
                <a:latin typeface="Lucida Sans Unicode"/>
                <a:cs typeface="Lucida Sans Unicode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94396" y="1986075"/>
            <a:ext cx="1424940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2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5270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-2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161290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(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30" dirty="0">
                <a:latin typeface="Cambria"/>
                <a:cs typeface="Cambria"/>
              </a:rPr>
              <a:t>10)(4)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15" dirty="0">
                <a:latin typeface="Lucida Sans Unicode"/>
                <a:cs typeface="Lucida Sans Unicode"/>
              </a:rPr>
              <a:t>−</a:t>
            </a:r>
            <a:r>
              <a:rPr sz="1100" spc="-15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&lt;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spc="-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94850" y="1986075"/>
            <a:ext cx="1424940" cy="1024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3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5270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0" dirty="0">
                <a:latin typeface="Cambria"/>
                <a:cs typeface="Cambria"/>
              </a:rPr>
              <a:t> </a:t>
            </a:r>
            <a:r>
              <a:rPr sz="1100" spc="35" dirty="0">
                <a:latin typeface="Lucida Sans Unicode"/>
                <a:cs typeface="Lucida Sans Unicode"/>
              </a:rPr>
              <a:t>−</a:t>
            </a:r>
            <a:r>
              <a:rPr sz="1100" i="1" spc="35" dirty="0">
                <a:latin typeface="Times New Roman"/>
                <a:cs typeface="Times New Roman"/>
              </a:rPr>
              <a:t>vi</a:t>
            </a:r>
            <a:endParaRPr sz="1100">
              <a:latin typeface="Times New Roman"/>
              <a:cs typeface="Times New Roman"/>
            </a:endParaRPr>
          </a:p>
          <a:p>
            <a:pPr marL="161290">
              <a:lnSpc>
                <a:spcPct val="100000"/>
              </a:lnSpc>
              <a:spcBef>
                <a:spcPts val="335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30" dirty="0">
                <a:latin typeface="Cambria"/>
                <a:cs typeface="Cambria"/>
              </a:rPr>
              <a:t>(10)(4)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0" dirty="0">
                <a:latin typeface="Cambria"/>
                <a:cs typeface="Cambria"/>
              </a:rPr>
              <a:t> </a:t>
            </a:r>
            <a:r>
              <a:rPr sz="1100" spc="-15" dirty="0">
                <a:latin typeface="Lucida Sans Unicode"/>
                <a:cs typeface="Lucida Sans Unicode"/>
              </a:rPr>
              <a:t>−</a:t>
            </a:r>
            <a:r>
              <a:rPr sz="1100" spc="-15" dirty="0">
                <a:latin typeface="Cambria"/>
                <a:cs typeface="Cambria"/>
              </a:rPr>
              <a:t>40W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&lt;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55" dirty="0">
                <a:latin typeface="Lucida Sans Unicode"/>
                <a:cs typeface="Lucida Sans Unicode"/>
              </a:rPr>
              <a:t>⇒</a:t>
            </a:r>
            <a:r>
              <a:rPr sz="1100" spc="-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58" name="object 5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12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3548" y="0"/>
            <a:ext cx="8636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00" spc="40" dirty="0">
                <a:solidFill>
                  <a:srgbClr val="F2F2F2"/>
                </a:solidFill>
                <a:latin typeface="PMingLiU"/>
                <a:cs typeface="PMingLiU"/>
              </a:rPr>
              <a:t>E</a:t>
            </a:r>
            <a:r>
              <a:rPr sz="900" spc="60" baseline="13888" dirty="0">
                <a:solidFill>
                  <a:srgbClr val="F2F2F2"/>
                </a:solidFill>
                <a:latin typeface="PMingLiU"/>
                <a:cs typeface="PMingLiU"/>
              </a:rPr>
              <a:t>´</a:t>
            </a:r>
            <a:r>
              <a:rPr sz="600" spc="40" dirty="0">
                <a:solidFill>
                  <a:srgbClr val="F2F2F2"/>
                </a:solidFill>
                <a:latin typeface="PMingLiU"/>
                <a:cs typeface="PMingLiU"/>
              </a:rPr>
              <a:t>l´ements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de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circuit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-20" dirty="0"/>
              <a:t>E</a:t>
            </a:r>
            <a:r>
              <a:rPr sz="2100" spc="-30" baseline="13888" dirty="0"/>
              <a:t>´</a:t>
            </a:r>
            <a:r>
              <a:rPr sz="1400" spc="-20" dirty="0"/>
              <a:t>l´ements</a:t>
            </a:r>
            <a:r>
              <a:rPr sz="1400" spc="85" dirty="0"/>
              <a:t> </a:t>
            </a:r>
            <a:r>
              <a:rPr sz="1400" spc="80" dirty="0"/>
              <a:t>de</a:t>
            </a:r>
            <a:r>
              <a:rPr sz="1400" spc="90" dirty="0"/>
              <a:t> </a:t>
            </a:r>
            <a:r>
              <a:rPr sz="1400" spc="75" dirty="0"/>
              <a:t>circuit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125844" y="657312"/>
            <a:ext cx="3078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Cambria"/>
                <a:cs typeface="Cambria"/>
              </a:rPr>
              <a:t>Les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´el´ements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base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circuits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´electriques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50061" y="1016482"/>
            <a:ext cx="378460" cy="1155700"/>
            <a:chOff x="450061" y="1016482"/>
            <a:chExt cx="378460" cy="1155700"/>
          </a:xfrm>
        </p:grpSpPr>
        <p:sp>
          <p:nvSpPr>
            <p:cNvPr id="7" name="object 7"/>
            <p:cNvSpPr/>
            <p:nvPr/>
          </p:nvSpPr>
          <p:spPr>
            <a:xfrm>
              <a:off x="456411" y="140383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1" y="359198"/>
                  </a:lnTo>
                  <a:lnTo>
                    <a:pt x="274996" y="340698"/>
                  </a:lnTo>
                  <a:lnTo>
                    <a:pt x="312038" y="312038"/>
                  </a:lnTo>
                  <a:lnTo>
                    <a:pt x="340698" y="274996"/>
                  </a:lnTo>
                  <a:lnTo>
                    <a:pt x="359198" y="231351"/>
                  </a:lnTo>
                  <a:lnTo>
                    <a:pt x="365760" y="182880"/>
                  </a:lnTo>
                  <a:lnTo>
                    <a:pt x="359198" y="134408"/>
                  </a:lnTo>
                  <a:lnTo>
                    <a:pt x="340698" y="90763"/>
                  </a:lnTo>
                  <a:lnTo>
                    <a:pt x="312038" y="53721"/>
                  </a:lnTo>
                  <a:lnTo>
                    <a:pt x="274996" y="25061"/>
                  </a:lnTo>
                  <a:lnTo>
                    <a:pt x="231351" y="6561"/>
                  </a:lnTo>
                  <a:lnTo>
                    <a:pt x="1828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3571" y="1038072"/>
              <a:ext cx="91440" cy="1097280"/>
            </a:xfrm>
            <a:custGeom>
              <a:avLst/>
              <a:gdLst/>
              <a:ahLst/>
              <a:cxnLst/>
              <a:rect l="l" t="t" r="r" b="b"/>
              <a:pathLst>
                <a:path w="91440" h="1097280">
                  <a:moveTo>
                    <a:pt x="45720" y="0"/>
                  </a:moveTo>
                  <a:lnTo>
                    <a:pt x="45720" y="365760"/>
                  </a:lnTo>
                </a:path>
                <a:path w="91440" h="1097280">
                  <a:moveTo>
                    <a:pt x="45720" y="731520"/>
                  </a:moveTo>
                  <a:lnTo>
                    <a:pt x="45720" y="1097280"/>
                  </a:lnTo>
                </a:path>
                <a:path w="91440" h="1097280">
                  <a:moveTo>
                    <a:pt x="0" y="480060"/>
                  </a:moveTo>
                  <a:lnTo>
                    <a:pt x="91440" y="480060"/>
                  </a:lnTo>
                </a:path>
                <a:path w="91440" h="1097280">
                  <a:moveTo>
                    <a:pt x="45720" y="434340"/>
                  </a:moveTo>
                  <a:lnTo>
                    <a:pt x="45720" y="525780"/>
                  </a:lnTo>
                </a:path>
                <a:path w="91440" h="1097280">
                  <a:moveTo>
                    <a:pt x="0" y="662940"/>
                  </a:moveTo>
                  <a:lnTo>
                    <a:pt x="91440" y="66294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7221" y="1016482"/>
              <a:ext cx="104139" cy="1041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7221" y="2068042"/>
              <a:ext cx="104139" cy="10413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235431" y="1471907"/>
            <a:ext cx="192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baseline="-10416" dirty="0">
                <a:latin typeface="Times New Roman"/>
                <a:cs typeface="Times New Roman"/>
              </a:rPr>
              <a:t>s</a:t>
            </a:r>
            <a:endParaRPr sz="1200" baseline="-10416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187422" y="1016482"/>
            <a:ext cx="195580" cy="1155700"/>
            <a:chOff x="2187422" y="1016482"/>
            <a:chExt cx="195580" cy="115570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87422" y="1397482"/>
              <a:ext cx="195579" cy="3327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259304" y="1057884"/>
              <a:ext cx="50800" cy="1103630"/>
            </a:xfrm>
            <a:custGeom>
              <a:avLst/>
              <a:gdLst/>
              <a:ahLst/>
              <a:cxnLst/>
              <a:rect l="l" t="t" r="r" b="b"/>
              <a:pathLst>
                <a:path w="50800" h="1103630">
                  <a:moveTo>
                    <a:pt x="50292" y="1077468"/>
                  </a:moveTo>
                  <a:lnTo>
                    <a:pt x="48399" y="1067638"/>
                  </a:lnTo>
                  <a:lnTo>
                    <a:pt x="43243" y="1059383"/>
                  </a:lnTo>
                  <a:lnTo>
                    <a:pt x="35496" y="1053693"/>
                  </a:lnTo>
                  <a:lnTo>
                    <a:pt x="32004" y="1052918"/>
                  </a:lnTo>
                  <a:lnTo>
                    <a:pt x="32004" y="1051572"/>
                  </a:lnTo>
                  <a:lnTo>
                    <a:pt x="32004" y="665988"/>
                  </a:lnTo>
                  <a:lnTo>
                    <a:pt x="19812" y="665988"/>
                  </a:lnTo>
                  <a:lnTo>
                    <a:pt x="19812" y="1052880"/>
                  </a:lnTo>
                  <a:lnTo>
                    <a:pt x="16065" y="1053693"/>
                  </a:lnTo>
                  <a:lnTo>
                    <a:pt x="7810" y="1059383"/>
                  </a:lnTo>
                  <a:lnTo>
                    <a:pt x="2108" y="1067638"/>
                  </a:lnTo>
                  <a:lnTo>
                    <a:pt x="0" y="1077468"/>
                  </a:lnTo>
                  <a:lnTo>
                    <a:pt x="2108" y="1087310"/>
                  </a:lnTo>
                  <a:lnTo>
                    <a:pt x="7810" y="1095565"/>
                  </a:lnTo>
                  <a:lnTo>
                    <a:pt x="16065" y="1101255"/>
                  </a:lnTo>
                  <a:lnTo>
                    <a:pt x="25908" y="1103376"/>
                  </a:lnTo>
                  <a:lnTo>
                    <a:pt x="35496" y="1101255"/>
                  </a:lnTo>
                  <a:lnTo>
                    <a:pt x="43243" y="1095565"/>
                  </a:lnTo>
                  <a:lnTo>
                    <a:pt x="48399" y="1087310"/>
                  </a:lnTo>
                  <a:lnTo>
                    <a:pt x="50292" y="1077468"/>
                  </a:lnTo>
                  <a:close/>
                </a:path>
                <a:path w="50800" h="1103630">
                  <a:moveTo>
                    <a:pt x="50292" y="25908"/>
                  </a:moveTo>
                  <a:lnTo>
                    <a:pt x="48399" y="16078"/>
                  </a:lnTo>
                  <a:lnTo>
                    <a:pt x="43243" y="7810"/>
                  </a:lnTo>
                  <a:lnTo>
                    <a:pt x="35496" y="2120"/>
                  </a:lnTo>
                  <a:lnTo>
                    <a:pt x="25908" y="0"/>
                  </a:lnTo>
                  <a:lnTo>
                    <a:pt x="16065" y="2120"/>
                  </a:lnTo>
                  <a:lnTo>
                    <a:pt x="7810" y="7810"/>
                  </a:lnTo>
                  <a:lnTo>
                    <a:pt x="2108" y="16078"/>
                  </a:lnTo>
                  <a:lnTo>
                    <a:pt x="0" y="25908"/>
                  </a:lnTo>
                  <a:lnTo>
                    <a:pt x="2108" y="35750"/>
                  </a:lnTo>
                  <a:lnTo>
                    <a:pt x="7810" y="44005"/>
                  </a:lnTo>
                  <a:lnTo>
                    <a:pt x="16065" y="49707"/>
                  </a:lnTo>
                  <a:lnTo>
                    <a:pt x="19812" y="50507"/>
                  </a:lnTo>
                  <a:lnTo>
                    <a:pt x="19812" y="345948"/>
                  </a:lnTo>
                  <a:lnTo>
                    <a:pt x="32004" y="345948"/>
                  </a:lnTo>
                  <a:lnTo>
                    <a:pt x="32004" y="51816"/>
                  </a:lnTo>
                  <a:lnTo>
                    <a:pt x="32004" y="50469"/>
                  </a:lnTo>
                  <a:lnTo>
                    <a:pt x="35496" y="49707"/>
                  </a:lnTo>
                  <a:lnTo>
                    <a:pt x="43243" y="44005"/>
                  </a:lnTo>
                  <a:lnTo>
                    <a:pt x="48399" y="35750"/>
                  </a:lnTo>
                  <a:lnTo>
                    <a:pt x="50292" y="259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33142" y="1016482"/>
              <a:ext cx="104139" cy="10413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3142" y="2068042"/>
              <a:ext cx="104139" cy="104139"/>
            </a:xfrm>
            <a:prstGeom prst="rect">
              <a:avLst/>
            </a:prstGeom>
          </p:spPr>
        </p:pic>
      </p:grpSp>
      <p:grpSp>
        <p:nvGrpSpPr>
          <p:cNvPr id="17" name="object 17"/>
          <p:cNvGrpSpPr/>
          <p:nvPr/>
        </p:nvGrpSpPr>
        <p:grpSpPr>
          <a:xfrm>
            <a:off x="1273021" y="1016482"/>
            <a:ext cx="378460" cy="1155700"/>
            <a:chOff x="1273021" y="1016482"/>
            <a:chExt cx="378460" cy="1155700"/>
          </a:xfrm>
        </p:grpSpPr>
        <p:sp>
          <p:nvSpPr>
            <p:cNvPr id="18" name="object 18"/>
            <p:cNvSpPr/>
            <p:nvPr/>
          </p:nvSpPr>
          <p:spPr>
            <a:xfrm>
              <a:off x="1462251" y="1038072"/>
              <a:ext cx="0" cy="1097280"/>
            </a:xfrm>
            <a:custGeom>
              <a:avLst/>
              <a:gdLst/>
              <a:ahLst/>
              <a:cxnLst/>
              <a:rect l="l" t="t" r="r" b="b"/>
              <a:pathLst>
                <a:path h="1097280">
                  <a:moveTo>
                    <a:pt x="0" y="548640"/>
                  </a:moveTo>
                  <a:lnTo>
                    <a:pt x="0" y="1097280"/>
                  </a:lnTo>
                </a:path>
                <a:path h="109728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79371" y="140383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408" y="6456"/>
                  </a:lnTo>
                  <a:lnTo>
                    <a:pt x="90763" y="24723"/>
                  </a:lnTo>
                  <a:lnTo>
                    <a:pt x="53721" y="53150"/>
                  </a:lnTo>
                  <a:lnTo>
                    <a:pt x="25061" y="90086"/>
                  </a:lnTo>
                  <a:lnTo>
                    <a:pt x="6561" y="133880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2" y="359198"/>
                  </a:lnTo>
                  <a:lnTo>
                    <a:pt x="274998" y="340698"/>
                  </a:lnTo>
                  <a:lnTo>
                    <a:pt x="312040" y="312038"/>
                  </a:lnTo>
                  <a:lnTo>
                    <a:pt x="340699" y="274996"/>
                  </a:lnTo>
                  <a:lnTo>
                    <a:pt x="359199" y="231351"/>
                  </a:lnTo>
                  <a:lnTo>
                    <a:pt x="365761" y="182880"/>
                  </a:lnTo>
                  <a:lnTo>
                    <a:pt x="359199" y="133880"/>
                  </a:lnTo>
                  <a:lnTo>
                    <a:pt x="340699" y="90086"/>
                  </a:lnTo>
                  <a:lnTo>
                    <a:pt x="312040" y="53150"/>
                  </a:lnTo>
                  <a:lnTo>
                    <a:pt x="274998" y="24723"/>
                  </a:lnTo>
                  <a:lnTo>
                    <a:pt x="231352" y="6456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79371" y="1403832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408" y="6456"/>
                  </a:lnTo>
                  <a:lnTo>
                    <a:pt x="90763" y="24723"/>
                  </a:lnTo>
                  <a:lnTo>
                    <a:pt x="53721" y="53150"/>
                  </a:lnTo>
                  <a:lnTo>
                    <a:pt x="25061" y="90086"/>
                  </a:lnTo>
                  <a:lnTo>
                    <a:pt x="6561" y="133880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2" y="359198"/>
                  </a:lnTo>
                  <a:lnTo>
                    <a:pt x="274998" y="340698"/>
                  </a:lnTo>
                  <a:lnTo>
                    <a:pt x="312040" y="312038"/>
                  </a:lnTo>
                  <a:lnTo>
                    <a:pt x="340699" y="274996"/>
                  </a:lnTo>
                  <a:lnTo>
                    <a:pt x="359199" y="231351"/>
                  </a:lnTo>
                  <a:lnTo>
                    <a:pt x="365761" y="182880"/>
                  </a:lnTo>
                  <a:lnTo>
                    <a:pt x="359199" y="133880"/>
                  </a:lnTo>
                  <a:lnTo>
                    <a:pt x="340699" y="90086"/>
                  </a:lnTo>
                  <a:lnTo>
                    <a:pt x="312040" y="53150"/>
                  </a:lnTo>
                  <a:lnTo>
                    <a:pt x="274998" y="24723"/>
                  </a:lnTo>
                  <a:lnTo>
                    <a:pt x="231352" y="6456"/>
                  </a:lnTo>
                  <a:lnTo>
                    <a:pt x="1828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24151" y="1472412"/>
              <a:ext cx="76200" cy="22860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0181" y="1016482"/>
              <a:ext cx="104139" cy="10413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0181" y="2068042"/>
              <a:ext cx="104139" cy="10413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1104111" y="1471907"/>
            <a:ext cx="1587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i</a:t>
            </a:r>
            <a:r>
              <a:rPr sz="1200" baseline="-10416" dirty="0">
                <a:latin typeface="Times New Roman"/>
                <a:cs typeface="Times New Roman"/>
              </a:rPr>
              <a:t>s</a:t>
            </a:r>
            <a:endParaRPr sz="1200" baseline="-10416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98192" y="1449047"/>
            <a:ext cx="127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964662" y="1016482"/>
            <a:ext cx="149860" cy="1155700"/>
            <a:chOff x="2964662" y="1016482"/>
            <a:chExt cx="149860" cy="1155700"/>
          </a:xfrm>
        </p:grpSpPr>
        <p:sp>
          <p:nvSpPr>
            <p:cNvPr id="27" name="object 27"/>
            <p:cNvSpPr/>
            <p:nvPr/>
          </p:nvSpPr>
          <p:spPr>
            <a:xfrm>
              <a:off x="2990824" y="1057884"/>
              <a:ext cx="50800" cy="330835"/>
            </a:xfrm>
            <a:custGeom>
              <a:avLst/>
              <a:gdLst/>
              <a:ahLst/>
              <a:cxnLst/>
              <a:rect l="l" t="t" r="r" b="b"/>
              <a:pathLst>
                <a:path w="50800" h="330834">
                  <a:moveTo>
                    <a:pt x="19812" y="50502"/>
                  </a:moveTo>
                  <a:lnTo>
                    <a:pt x="19812" y="330708"/>
                  </a:lnTo>
                  <a:lnTo>
                    <a:pt x="32004" y="330708"/>
                  </a:lnTo>
                  <a:lnTo>
                    <a:pt x="32004" y="51816"/>
                  </a:lnTo>
                  <a:lnTo>
                    <a:pt x="25908" y="51816"/>
                  </a:lnTo>
                  <a:lnTo>
                    <a:pt x="19812" y="50502"/>
                  </a:lnTo>
                  <a:close/>
                </a:path>
                <a:path w="50800" h="330834">
                  <a:moveTo>
                    <a:pt x="32004" y="25908"/>
                  </a:moveTo>
                  <a:lnTo>
                    <a:pt x="19812" y="25908"/>
                  </a:lnTo>
                  <a:lnTo>
                    <a:pt x="19812" y="50502"/>
                  </a:lnTo>
                  <a:lnTo>
                    <a:pt x="25908" y="51816"/>
                  </a:lnTo>
                  <a:lnTo>
                    <a:pt x="32004" y="50469"/>
                  </a:lnTo>
                  <a:lnTo>
                    <a:pt x="32004" y="25908"/>
                  </a:lnTo>
                  <a:close/>
                </a:path>
                <a:path w="50800" h="330834">
                  <a:moveTo>
                    <a:pt x="32004" y="50469"/>
                  </a:moveTo>
                  <a:lnTo>
                    <a:pt x="25908" y="51816"/>
                  </a:lnTo>
                  <a:lnTo>
                    <a:pt x="32004" y="51816"/>
                  </a:lnTo>
                  <a:lnTo>
                    <a:pt x="32004" y="50469"/>
                  </a:lnTo>
                  <a:close/>
                </a:path>
                <a:path w="50800" h="330834">
                  <a:moveTo>
                    <a:pt x="25908" y="0"/>
                  </a:moveTo>
                  <a:lnTo>
                    <a:pt x="16073" y="2119"/>
                  </a:lnTo>
                  <a:lnTo>
                    <a:pt x="7810" y="7810"/>
                  </a:lnTo>
                  <a:lnTo>
                    <a:pt x="2119" y="16073"/>
                  </a:lnTo>
                  <a:lnTo>
                    <a:pt x="0" y="25908"/>
                  </a:lnTo>
                  <a:lnTo>
                    <a:pt x="2119" y="35742"/>
                  </a:lnTo>
                  <a:lnTo>
                    <a:pt x="7810" y="44005"/>
                  </a:lnTo>
                  <a:lnTo>
                    <a:pt x="16073" y="49696"/>
                  </a:lnTo>
                  <a:lnTo>
                    <a:pt x="19812" y="50502"/>
                  </a:lnTo>
                  <a:lnTo>
                    <a:pt x="19812" y="25908"/>
                  </a:lnTo>
                  <a:lnTo>
                    <a:pt x="50292" y="25908"/>
                  </a:lnTo>
                  <a:lnTo>
                    <a:pt x="48410" y="16073"/>
                  </a:lnTo>
                  <a:lnTo>
                    <a:pt x="43243" y="7810"/>
                  </a:lnTo>
                  <a:lnTo>
                    <a:pt x="35504" y="2119"/>
                  </a:lnTo>
                  <a:lnTo>
                    <a:pt x="25908" y="0"/>
                  </a:lnTo>
                  <a:close/>
                </a:path>
                <a:path w="50800" h="330834">
                  <a:moveTo>
                    <a:pt x="50292" y="25908"/>
                  </a:moveTo>
                  <a:lnTo>
                    <a:pt x="32004" y="25908"/>
                  </a:lnTo>
                  <a:lnTo>
                    <a:pt x="32004" y="50469"/>
                  </a:lnTo>
                  <a:lnTo>
                    <a:pt x="35504" y="49696"/>
                  </a:lnTo>
                  <a:lnTo>
                    <a:pt x="43243" y="44005"/>
                  </a:lnTo>
                  <a:lnTo>
                    <a:pt x="48410" y="35742"/>
                  </a:lnTo>
                  <a:lnTo>
                    <a:pt x="50292" y="259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64662" y="1016482"/>
              <a:ext cx="104139" cy="104139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990824" y="1754352"/>
              <a:ext cx="50800" cy="407034"/>
            </a:xfrm>
            <a:custGeom>
              <a:avLst/>
              <a:gdLst/>
              <a:ahLst/>
              <a:cxnLst/>
              <a:rect l="l" t="t" r="r" b="b"/>
              <a:pathLst>
                <a:path w="50800" h="407035">
                  <a:moveTo>
                    <a:pt x="19812" y="356407"/>
                  </a:moveTo>
                  <a:lnTo>
                    <a:pt x="16073" y="357213"/>
                  </a:lnTo>
                  <a:lnTo>
                    <a:pt x="7810" y="362903"/>
                  </a:lnTo>
                  <a:lnTo>
                    <a:pt x="2119" y="371165"/>
                  </a:lnTo>
                  <a:lnTo>
                    <a:pt x="0" y="381000"/>
                  </a:lnTo>
                  <a:lnTo>
                    <a:pt x="2119" y="390834"/>
                  </a:lnTo>
                  <a:lnTo>
                    <a:pt x="7810" y="399096"/>
                  </a:lnTo>
                  <a:lnTo>
                    <a:pt x="16073" y="404786"/>
                  </a:lnTo>
                  <a:lnTo>
                    <a:pt x="25908" y="406905"/>
                  </a:lnTo>
                  <a:lnTo>
                    <a:pt x="35504" y="404786"/>
                  </a:lnTo>
                  <a:lnTo>
                    <a:pt x="43243" y="399096"/>
                  </a:lnTo>
                  <a:lnTo>
                    <a:pt x="48410" y="390834"/>
                  </a:lnTo>
                  <a:lnTo>
                    <a:pt x="50292" y="381000"/>
                  </a:lnTo>
                  <a:lnTo>
                    <a:pt x="19812" y="381000"/>
                  </a:lnTo>
                  <a:lnTo>
                    <a:pt x="19812" y="356407"/>
                  </a:lnTo>
                  <a:close/>
                </a:path>
                <a:path w="50800" h="407035">
                  <a:moveTo>
                    <a:pt x="25908" y="355094"/>
                  </a:moveTo>
                  <a:lnTo>
                    <a:pt x="19812" y="356407"/>
                  </a:lnTo>
                  <a:lnTo>
                    <a:pt x="19812" y="381000"/>
                  </a:lnTo>
                  <a:lnTo>
                    <a:pt x="32004" y="381000"/>
                  </a:lnTo>
                  <a:lnTo>
                    <a:pt x="32004" y="356440"/>
                  </a:lnTo>
                  <a:lnTo>
                    <a:pt x="25908" y="355094"/>
                  </a:lnTo>
                  <a:close/>
                </a:path>
                <a:path w="50800" h="407035">
                  <a:moveTo>
                    <a:pt x="32004" y="356440"/>
                  </a:moveTo>
                  <a:lnTo>
                    <a:pt x="32004" y="381000"/>
                  </a:lnTo>
                  <a:lnTo>
                    <a:pt x="50292" y="381000"/>
                  </a:lnTo>
                  <a:lnTo>
                    <a:pt x="48410" y="371165"/>
                  </a:lnTo>
                  <a:lnTo>
                    <a:pt x="43243" y="362903"/>
                  </a:lnTo>
                  <a:lnTo>
                    <a:pt x="35504" y="357213"/>
                  </a:lnTo>
                  <a:lnTo>
                    <a:pt x="32004" y="356440"/>
                  </a:lnTo>
                  <a:close/>
                </a:path>
                <a:path w="50800" h="407035">
                  <a:moveTo>
                    <a:pt x="32004" y="355094"/>
                  </a:moveTo>
                  <a:lnTo>
                    <a:pt x="25908" y="355094"/>
                  </a:lnTo>
                  <a:lnTo>
                    <a:pt x="32004" y="356440"/>
                  </a:lnTo>
                  <a:lnTo>
                    <a:pt x="32004" y="355094"/>
                  </a:lnTo>
                  <a:close/>
                </a:path>
                <a:path w="50800" h="407035">
                  <a:moveTo>
                    <a:pt x="32004" y="0"/>
                  </a:moveTo>
                  <a:lnTo>
                    <a:pt x="19812" y="0"/>
                  </a:lnTo>
                  <a:lnTo>
                    <a:pt x="19812" y="356407"/>
                  </a:lnTo>
                  <a:lnTo>
                    <a:pt x="25908" y="355094"/>
                  </a:lnTo>
                  <a:lnTo>
                    <a:pt x="32004" y="355094"/>
                  </a:lnTo>
                  <a:lnTo>
                    <a:pt x="320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64662" y="2068042"/>
              <a:ext cx="104139" cy="10413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10382" y="1382242"/>
              <a:ext cx="104139" cy="378459"/>
            </a:xfrm>
            <a:prstGeom prst="rect">
              <a:avLst/>
            </a:prstGeom>
          </p:spPr>
        </p:pic>
      </p:grpSp>
      <p:sp>
        <p:nvSpPr>
          <p:cNvPr id="32" name="object 32"/>
          <p:cNvSpPr txBox="1"/>
          <p:nvPr/>
        </p:nvSpPr>
        <p:spPr>
          <a:xfrm>
            <a:off x="2729712" y="1449047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839692" y="1016482"/>
            <a:ext cx="182880" cy="1155700"/>
            <a:chOff x="3839692" y="1016482"/>
            <a:chExt cx="182880" cy="1155700"/>
          </a:xfrm>
        </p:grpSpPr>
        <p:sp>
          <p:nvSpPr>
            <p:cNvPr id="34" name="object 34"/>
            <p:cNvSpPr/>
            <p:nvPr/>
          </p:nvSpPr>
          <p:spPr>
            <a:xfrm>
              <a:off x="3905224" y="1057884"/>
              <a:ext cx="50800" cy="460375"/>
            </a:xfrm>
            <a:custGeom>
              <a:avLst/>
              <a:gdLst/>
              <a:ahLst/>
              <a:cxnLst/>
              <a:rect l="l" t="t" r="r" b="b"/>
              <a:pathLst>
                <a:path w="50800" h="460375">
                  <a:moveTo>
                    <a:pt x="19812" y="50502"/>
                  </a:moveTo>
                  <a:lnTo>
                    <a:pt x="19812" y="460248"/>
                  </a:lnTo>
                  <a:lnTo>
                    <a:pt x="32004" y="460248"/>
                  </a:lnTo>
                  <a:lnTo>
                    <a:pt x="32004" y="51816"/>
                  </a:lnTo>
                  <a:lnTo>
                    <a:pt x="25908" y="51816"/>
                  </a:lnTo>
                  <a:lnTo>
                    <a:pt x="19812" y="50502"/>
                  </a:lnTo>
                  <a:close/>
                </a:path>
                <a:path w="50800" h="460375">
                  <a:moveTo>
                    <a:pt x="32004" y="25908"/>
                  </a:moveTo>
                  <a:lnTo>
                    <a:pt x="19812" y="25908"/>
                  </a:lnTo>
                  <a:lnTo>
                    <a:pt x="19812" y="50502"/>
                  </a:lnTo>
                  <a:lnTo>
                    <a:pt x="25908" y="51816"/>
                  </a:lnTo>
                  <a:lnTo>
                    <a:pt x="32004" y="50469"/>
                  </a:lnTo>
                  <a:lnTo>
                    <a:pt x="32004" y="25908"/>
                  </a:lnTo>
                  <a:close/>
                </a:path>
                <a:path w="50800" h="460375">
                  <a:moveTo>
                    <a:pt x="32004" y="50469"/>
                  </a:moveTo>
                  <a:lnTo>
                    <a:pt x="25908" y="51816"/>
                  </a:lnTo>
                  <a:lnTo>
                    <a:pt x="32004" y="51816"/>
                  </a:lnTo>
                  <a:lnTo>
                    <a:pt x="32004" y="50469"/>
                  </a:lnTo>
                  <a:close/>
                </a:path>
                <a:path w="50800" h="460375">
                  <a:moveTo>
                    <a:pt x="25908" y="0"/>
                  </a:moveTo>
                  <a:lnTo>
                    <a:pt x="16073" y="2119"/>
                  </a:lnTo>
                  <a:lnTo>
                    <a:pt x="7810" y="7810"/>
                  </a:lnTo>
                  <a:lnTo>
                    <a:pt x="2119" y="16073"/>
                  </a:lnTo>
                  <a:lnTo>
                    <a:pt x="0" y="25908"/>
                  </a:lnTo>
                  <a:lnTo>
                    <a:pt x="2119" y="35742"/>
                  </a:lnTo>
                  <a:lnTo>
                    <a:pt x="7810" y="44005"/>
                  </a:lnTo>
                  <a:lnTo>
                    <a:pt x="16073" y="49696"/>
                  </a:lnTo>
                  <a:lnTo>
                    <a:pt x="19812" y="50502"/>
                  </a:lnTo>
                  <a:lnTo>
                    <a:pt x="19812" y="25908"/>
                  </a:lnTo>
                  <a:lnTo>
                    <a:pt x="50292" y="25908"/>
                  </a:lnTo>
                  <a:lnTo>
                    <a:pt x="48410" y="16073"/>
                  </a:lnTo>
                  <a:lnTo>
                    <a:pt x="43243" y="7810"/>
                  </a:lnTo>
                  <a:lnTo>
                    <a:pt x="35504" y="2119"/>
                  </a:lnTo>
                  <a:lnTo>
                    <a:pt x="25908" y="0"/>
                  </a:lnTo>
                  <a:close/>
                </a:path>
                <a:path w="50800" h="460375">
                  <a:moveTo>
                    <a:pt x="50292" y="25908"/>
                  </a:moveTo>
                  <a:lnTo>
                    <a:pt x="32004" y="25908"/>
                  </a:lnTo>
                  <a:lnTo>
                    <a:pt x="32004" y="50469"/>
                  </a:lnTo>
                  <a:lnTo>
                    <a:pt x="35504" y="49696"/>
                  </a:lnTo>
                  <a:lnTo>
                    <a:pt x="43243" y="44005"/>
                  </a:lnTo>
                  <a:lnTo>
                    <a:pt x="48410" y="35742"/>
                  </a:lnTo>
                  <a:lnTo>
                    <a:pt x="50292" y="259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79062" y="1016482"/>
              <a:ext cx="104139" cy="10413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839692" y="1518132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79">
                  <a:moveTo>
                    <a:pt x="0" y="0"/>
                  </a:moveTo>
                  <a:lnTo>
                    <a:pt x="18288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05224" y="1571472"/>
              <a:ext cx="50800" cy="589915"/>
            </a:xfrm>
            <a:custGeom>
              <a:avLst/>
              <a:gdLst/>
              <a:ahLst/>
              <a:cxnLst/>
              <a:rect l="l" t="t" r="r" b="b"/>
              <a:pathLst>
                <a:path w="50800" h="589914">
                  <a:moveTo>
                    <a:pt x="19812" y="539287"/>
                  </a:moveTo>
                  <a:lnTo>
                    <a:pt x="16073" y="540093"/>
                  </a:lnTo>
                  <a:lnTo>
                    <a:pt x="7810" y="545783"/>
                  </a:lnTo>
                  <a:lnTo>
                    <a:pt x="2119" y="554045"/>
                  </a:lnTo>
                  <a:lnTo>
                    <a:pt x="0" y="563880"/>
                  </a:lnTo>
                  <a:lnTo>
                    <a:pt x="2119" y="573714"/>
                  </a:lnTo>
                  <a:lnTo>
                    <a:pt x="7810" y="581976"/>
                  </a:lnTo>
                  <a:lnTo>
                    <a:pt x="16073" y="587666"/>
                  </a:lnTo>
                  <a:lnTo>
                    <a:pt x="25908" y="589785"/>
                  </a:lnTo>
                  <a:lnTo>
                    <a:pt x="35504" y="587666"/>
                  </a:lnTo>
                  <a:lnTo>
                    <a:pt x="43243" y="581976"/>
                  </a:lnTo>
                  <a:lnTo>
                    <a:pt x="48410" y="573714"/>
                  </a:lnTo>
                  <a:lnTo>
                    <a:pt x="50292" y="563880"/>
                  </a:lnTo>
                  <a:lnTo>
                    <a:pt x="19812" y="563880"/>
                  </a:lnTo>
                  <a:lnTo>
                    <a:pt x="19812" y="539287"/>
                  </a:lnTo>
                  <a:close/>
                </a:path>
                <a:path w="50800" h="589914">
                  <a:moveTo>
                    <a:pt x="25908" y="537974"/>
                  </a:moveTo>
                  <a:lnTo>
                    <a:pt x="19812" y="539287"/>
                  </a:lnTo>
                  <a:lnTo>
                    <a:pt x="19812" y="563880"/>
                  </a:lnTo>
                  <a:lnTo>
                    <a:pt x="32004" y="563880"/>
                  </a:lnTo>
                  <a:lnTo>
                    <a:pt x="32004" y="539320"/>
                  </a:lnTo>
                  <a:lnTo>
                    <a:pt x="25908" y="537974"/>
                  </a:lnTo>
                  <a:close/>
                </a:path>
                <a:path w="50800" h="589914">
                  <a:moveTo>
                    <a:pt x="32004" y="539320"/>
                  </a:moveTo>
                  <a:lnTo>
                    <a:pt x="32004" y="563880"/>
                  </a:lnTo>
                  <a:lnTo>
                    <a:pt x="50292" y="563880"/>
                  </a:lnTo>
                  <a:lnTo>
                    <a:pt x="48410" y="554045"/>
                  </a:lnTo>
                  <a:lnTo>
                    <a:pt x="43243" y="545783"/>
                  </a:lnTo>
                  <a:lnTo>
                    <a:pt x="35504" y="540093"/>
                  </a:lnTo>
                  <a:lnTo>
                    <a:pt x="32004" y="539320"/>
                  </a:lnTo>
                  <a:close/>
                </a:path>
                <a:path w="50800" h="589914">
                  <a:moveTo>
                    <a:pt x="32004" y="537974"/>
                  </a:moveTo>
                  <a:lnTo>
                    <a:pt x="25908" y="537974"/>
                  </a:lnTo>
                  <a:lnTo>
                    <a:pt x="32004" y="539320"/>
                  </a:lnTo>
                  <a:lnTo>
                    <a:pt x="32004" y="537974"/>
                  </a:lnTo>
                  <a:close/>
                </a:path>
                <a:path w="50800" h="589914">
                  <a:moveTo>
                    <a:pt x="32004" y="0"/>
                  </a:moveTo>
                  <a:lnTo>
                    <a:pt x="19812" y="0"/>
                  </a:lnTo>
                  <a:lnTo>
                    <a:pt x="19812" y="539287"/>
                  </a:lnTo>
                  <a:lnTo>
                    <a:pt x="25908" y="537974"/>
                  </a:lnTo>
                  <a:lnTo>
                    <a:pt x="32004" y="537974"/>
                  </a:lnTo>
                  <a:lnTo>
                    <a:pt x="320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79062" y="2068042"/>
              <a:ext cx="104139" cy="104139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3839692" y="1571472"/>
              <a:ext cx="182880" cy="0"/>
            </a:xfrm>
            <a:custGeom>
              <a:avLst/>
              <a:gdLst/>
              <a:ahLst/>
              <a:cxnLst/>
              <a:rect l="l" t="t" r="r" b="b"/>
              <a:pathLst>
                <a:path w="182879">
                  <a:moveTo>
                    <a:pt x="0" y="0"/>
                  </a:moveTo>
                  <a:lnTo>
                    <a:pt x="18288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598392" y="1449047"/>
            <a:ext cx="127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3402" y="2229332"/>
            <a:ext cx="62992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93345" marR="5080" indent="-81280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Sou</a:t>
            </a:r>
            <a:r>
              <a:rPr sz="1200" spc="-5" dirty="0">
                <a:latin typeface="Times New Roman"/>
                <a:cs typeface="Times New Roman"/>
              </a:rPr>
              <a:t>rc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  </a:t>
            </a:r>
            <a:r>
              <a:rPr sz="1200" spc="-5" dirty="0">
                <a:latin typeface="Times New Roman"/>
                <a:cs typeface="Times New Roman"/>
              </a:rPr>
              <a:t>tension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02083" y="2229333"/>
            <a:ext cx="62992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85725" marR="5080" indent="-73660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Sou</a:t>
            </a:r>
            <a:r>
              <a:rPr sz="1200" spc="-5" dirty="0">
                <a:latin typeface="Times New Roman"/>
                <a:cs typeface="Times New Roman"/>
              </a:rPr>
              <a:t>rc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  </a:t>
            </a:r>
            <a:r>
              <a:rPr sz="1200" spc="-5" dirty="0">
                <a:latin typeface="Times New Roman"/>
                <a:cs typeface="Times New Roman"/>
              </a:rPr>
              <a:t>courant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23515" y="2233907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Résistance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93134" y="2233907"/>
            <a:ext cx="694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Inductance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91712" y="2233907"/>
            <a:ext cx="862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Condensateur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23720" y="2708889"/>
            <a:ext cx="176148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160" dirty="0">
                <a:solidFill>
                  <a:srgbClr val="3333B2"/>
                </a:solidFill>
                <a:latin typeface="PMingLiU"/>
                <a:cs typeface="PMingLiU"/>
              </a:rPr>
              <a:t>Figure</a:t>
            </a:r>
            <a:r>
              <a:rPr sz="1000" spc="60" dirty="0">
                <a:solidFill>
                  <a:srgbClr val="3333B2"/>
                </a:solidFill>
                <a:latin typeface="PMingLiU"/>
                <a:cs typeface="PMingLiU"/>
              </a:rPr>
              <a:t> </a:t>
            </a:r>
            <a:r>
              <a:rPr sz="1000" spc="-25" dirty="0">
                <a:solidFill>
                  <a:srgbClr val="3333B2"/>
                </a:solidFill>
                <a:latin typeface="Cambria"/>
                <a:cs typeface="Cambria"/>
              </a:rPr>
              <a:t>2:</a:t>
            </a:r>
            <a:r>
              <a:rPr sz="1000" spc="100" dirty="0">
                <a:solidFill>
                  <a:srgbClr val="3333B2"/>
                </a:solidFill>
                <a:latin typeface="Cambria"/>
                <a:cs typeface="Cambria"/>
              </a:rPr>
              <a:t> </a:t>
            </a:r>
            <a:r>
              <a:rPr sz="1000" spc="-60" dirty="0">
                <a:latin typeface="Cambria"/>
                <a:cs typeface="Cambria"/>
              </a:rPr>
              <a:t>E</a:t>
            </a:r>
            <a:r>
              <a:rPr sz="1500" spc="-89" baseline="13888" dirty="0">
                <a:latin typeface="Cambria"/>
                <a:cs typeface="Cambria"/>
              </a:rPr>
              <a:t>´</a:t>
            </a:r>
            <a:r>
              <a:rPr sz="1000" spc="-60" dirty="0">
                <a:latin typeface="Cambria"/>
                <a:cs typeface="Cambria"/>
              </a:rPr>
              <a:t>l´ements</a:t>
            </a:r>
            <a:r>
              <a:rPr sz="1000" spc="-55" dirty="0">
                <a:latin typeface="Cambria"/>
                <a:cs typeface="Cambria"/>
              </a:rPr>
              <a:t> </a:t>
            </a:r>
            <a:r>
              <a:rPr sz="1000" spc="-30" dirty="0">
                <a:latin typeface="Cambria"/>
                <a:cs typeface="Cambria"/>
              </a:rPr>
              <a:t>de</a:t>
            </a:r>
            <a:r>
              <a:rPr sz="1000" spc="100" dirty="0">
                <a:latin typeface="Cambria"/>
                <a:cs typeface="Cambria"/>
              </a:rPr>
              <a:t> </a:t>
            </a:r>
            <a:r>
              <a:rPr sz="1000" dirty="0">
                <a:latin typeface="Cambria"/>
                <a:cs typeface="Cambria"/>
              </a:rPr>
              <a:t>circuit</a:t>
            </a:r>
            <a:endParaRPr sz="1000">
              <a:latin typeface="Cambria"/>
              <a:cs typeface="Cambria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48" name="object 4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53" name="object 53"/>
          <p:cNvSpPr txBox="1"/>
          <p:nvPr/>
        </p:nvSpPr>
        <p:spPr>
          <a:xfrm>
            <a:off x="3581069" y="3353673"/>
            <a:ext cx="4622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Hiver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2009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60" dirty="0"/>
              <a:t>Sources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793290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003323"/>
            <a:ext cx="63233" cy="632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213355"/>
            <a:ext cx="63233" cy="6323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1996" y="1153628"/>
            <a:ext cx="4363085" cy="1166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dispositif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convertit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l’´energie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non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endParaRPr sz="1100">
              <a:latin typeface="Cambria"/>
              <a:cs typeface="Cambria"/>
            </a:endParaRPr>
          </a:p>
          <a:p>
            <a:pPr marL="16510" marR="3247390" indent="-4445">
              <a:lnSpc>
                <a:spcPct val="102600"/>
              </a:lnSpc>
            </a:pPr>
            <a:r>
              <a:rPr sz="1100" spc="-60" dirty="0">
                <a:latin typeface="Cambria"/>
                <a:cs typeface="Cambria"/>
              </a:rPr>
              <a:t>´energie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´electrique.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Exemples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293370" marR="5080">
              <a:lnSpc>
                <a:spcPct val="125299"/>
              </a:lnSpc>
            </a:pPr>
            <a:r>
              <a:rPr sz="1100" spc="5" dirty="0">
                <a:latin typeface="Cambria"/>
                <a:cs typeface="Cambria"/>
              </a:rPr>
              <a:t>Batterie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10" dirty="0">
                <a:latin typeface="Cambria"/>
                <a:cs typeface="Cambria"/>
              </a:rPr>
              <a:t>convertit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l’´energie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chimique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´energie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´electrique 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G´en´eratrice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convertit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l’´energie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m´ecanique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8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´energie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Panneau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solaire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convertit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lumi`ere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´energie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14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60" dirty="0"/>
              <a:t>Sources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735265"/>
            <a:ext cx="19538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existe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types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381" y="1002433"/>
            <a:ext cx="110658" cy="11065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50812" y="987290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1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932" y="901520"/>
            <a:ext cx="274701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DC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-10" dirty="0">
                <a:latin typeface="Cambria"/>
                <a:cs typeface="Cambria"/>
              </a:rPr>
              <a:t> constante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temps.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35" dirty="0">
                <a:latin typeface="Cambria"/>
                <a:cs typeface="Cambria"/>
              </a:rPr>
              <a:t>AC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variable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temps.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381" y="1212465"/>
            <a:ext cx="110658" cy="11065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50812" y="1197323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2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7378" y="1525702"/>
            <a:ext cx="1677670" cy="711835"/>
          </a:xfrm>
          <a:custGeom>
            <a:avLst/>
            <a:gdLst/>
            <a:ahLst/>
            <a:cxnLst/>
            <a:rect l="l" t="t" r="r" b="b"/>
            <a:pathLst>
              <a:path w="1677670" h="711835">
                <a:moveTo>
                  <a:pt x="0" y="0"/>
                </a:moveTo>
                <a:lnTo>
                  <a:pt x="1677542" y="0"/>
                </a:lnTo>
              </a:path>
              <a:path w="1677670" h="711835">
                <a:moveTo>
                  <a:pt x="0" y="711398"/>
                </a:moveTo>
                <a:lnTo>
                  <a:pt x="1677542" y="711398"/>
                </a:lnTo>
              </a:path>
              <a:path w="1677670" h="711835">
                <a:moveTo>
                  <a:pt x="1677542" y="711398"/>
                </a:moveTo>
                <a:lnTo>
                  <a:pt x="1677542" y="0"/>
                </a:lnTo>
              </a:path>
              <a:path w="1677670" h="711835">
                <a:moveTo>
                  <a:pt x="0" y="711398"/>
                </a:moveTo>
                <a:lnTo>
                  <a:pt x="0" y="0"/>
                </a:lnTo>
              </a:path>
              <a:path w="1677670" h="711835">
                <a:moveTo>
                  <a:pt x="0" y="711398"/>
                </a:moveTo>
                <a:lnTo>
                  <a:pt x="1677542" y="711398"/>
                </a:lnTo>
              </a:path>
              <a:path w="1677670" h="711835">
                <a:moveTo>
                  <a:pt x="0" y="711398"/>
                </a:moveTo>
                <a:lnTo>
                  <a:pt x="0" y="0"/>
                </a:lnTo>
              </a:path>
              <a:path w="1677670" h="711835">
                <a:moveTo>
                  <a:pt x="0" y="711398"/>
                </a:moveTo>
                <a:lnTo>
                  <a:pt x="0" y="694216"/>
                </a:lnTo>
              </a:path>
              <a:path w="1677670" h="711835">
                <a:moveTo>
                  <a:pt x="0" y="0"/>
                </a:moveTo>
                <a:lnTo>
                  <a:pt x="0" y="16753"/>
                </a:lnTo>
              </a:path>
              <a:path w="1677670" h="711835">
                <a:moveTo>
                  <a:pt x="335510" y="711398"/>
                </a:moveTo>
                <a:lnTo>
                  <a:pt x="335510" y="694216"/>
                </a:lnTo>
              </a:path>
              <a:path w="1677670" h="711835">
                <a:moveTo>
                  <a:pt x="335510" y="0"/>
                </a:moveTo>
                <a:lnTo>
                  <a:pt x="33551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50502" y="2235142"/>
            <a:ext cx="41148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6390" algn="l"/>
              </a:tabLst>
            </a:pPr>
            <a:r>
              <a:rPr sz="400" dirty="0">
                <a:latin typeface="Arial"/>
                <a:cs typeface="Arial"/>
              </a:rPr>
              <a:t>0	0.2</a:t>
            </a:r>
            <a:endParaRPr sz="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48396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000038" y="2235142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0.4</a:t>
            </a:r>
            <a:endParaRPr sz="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83902" y="1525702"/>
            <a:ext cx="335915" cy="711835"/>
          </a:xfrm>
          <a:custGeom>
            <a:avLst/>
            <a:gdLst/>
            <a:ahLst/>
            <a:cxnLst/>
            <a:rect l="l" t="t" r="r" b="b"/>
            <a:pathLst>
              <a:path w="335914" h="711835">
                <a:moveTo>
                  <a:pt x="0" y="711398"/>
                </a:moveTo>
                <a:lnTo>
                  <a:pt x="0" y="694216"/>
                </a:lnTo>
              </a:path>
              <a:path w="335914" h="711835">
                <a:moveTo>
                  <a:pt x="0" y="0"/>
                </a:moveTo>
                <a:lnTo>
                  <a:pt x="0" y="16753"/>
                </a:lnTo>
              </a:path>
              <a:path w="335914" h="711835">
                <a:moveTo>
                  <a:pt x="335511" y="711398"/>
                </a:moveTo>
                <a:lnTo>
                  <a:pt x="335511" y="694216"/>
                </a:lnTo>
              </a:path>
              <a:path w="335914" h="711835">
                <a:moveTo>
                  <a:pt x="335511" y="0"/>
                </a:moveTo>
                <a:lnTo>
                  <a:pt x="335511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335550" y="2235142"/>
            <a:ext cx="43307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7980" algn="l"/>
              </a:tabLst>
            </a:pPr>
            <a:r>
              <a:rPr sz="400" dirty="0">
                <a:latin typeface="Arial"/>
                <a:cs typeface="Arial"/>
              </a:rPr>
              <a:t>0.6	0.8</a:t>
            </a:r>
            <a:endParaRPr sz="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54921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028044" y="2235142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7378" y="2237101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21291" y="2191753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76090" y="1524413"/>
            <a:ext cx="1680210" cy="714375"/>
            <a:chOff x="376090" y="1524413"/>
            <a:chExt cx="1680210" cy="714375"/>
          </a:xfrm>
        </p:grpSpPr>
        <p:sp>
          <p:nvSpPr>
            <p:cNvPr id="22" name="object 22"/>
            <p:cNvSpPr/>
            <p:nvPr/>
          </p:nvSpPr>
          <p:spPr>
            <a:xfrm>
              <a:off x="377378" y="1525702"/>
              <a:ext cx="1677670" cy="711835"/>
            </a:xfrm>
            <a:custGeom>
              <a:avLst/>
              <a:gdLst/>
              <a:ahLst/>
              <a:cxnLst/>
              <a:rect l="l" t="t" r="r" b="b"/>
              <a:pathLst>
                <a:path w="1677670" h="711835">
                  <a:moveTo>
                    <a:pt x="0" y="533549"/>
                  </a:moveTo>
                  <a:lnTo>
                    <a:pt x="16753" y="533549"/>
                  </a:lnTo>
                </a:path>
                <a:path w="1677670" h="711835">
                  <a:moveTo>
                    <a:pt x="1677542" y="533549"/>
                  </a:moveTo>
                  <a:lnTo>
                    <a:pt x="1660360" y="533549"/>
                  </a:lnTo>
                </a:path>
                <a:path w="1677670" h="711835">
                  <a:moveTo>
                    <a:pt x="0" y="355699"/>
                  </a:moveTo>
                  <a:lnTo>
                    <a:pt x="16753" y="355699"/>
                  </a:lnTo>
                </a:path>
                <a:path w="1677670" h="711835">
                  <a:moveTo>
                    <a:pt x="1677542" y="355699"/>
                  </a:moveTo>
                  <a:lnTo>
                    <a:pt x="1660360" y="355699"/>
                  </a:lnTo>
                </a:path>
                <a:path w="1677670" h="711835">
                  <a:moveTo>
                    <a:pt x="0" y="177849"/>
                  </a:moveTo>
                  <a:lnTo>
                    <a:pt x="16753" y="177849"/>
                  </a:lnTo>
                </a:path>
                <a:path w="1677670" h="711835">
                  <a:moveTo>
                    <a:pt x="1677542" y="177849"/>
                  </a:moveTo>
                  <a:lnTo>
                    <a:pt x="1660360" y="177849"/>
                  </a:lnTo>
                </a:path>
                <a:path w="1677670" h="711835">
                  <a:moveTo>
                    <a:pt x="0" y="0"/>
                  </a:moveTo>
                  <a:lnTo>
                    <a:pt x="16753" y="0"/>
                  </a:lnTo>
                </a:path>
                <a:path w="1677670" h="711835">
                  <a:moveTo>
                    <a:pt x="1677542" y="0"/>
                  </a:moveTo>
                  <a:lnTo>
                    <a:pt x="1660360" y="0"/>
                  </a:lnTo>
                </a:path>
                <a:path w="1677670" h="711835">
                  <a:moveTo>
                    <a:pt x="0" y="0"/>
                  </a:moveTo>
                  <a:lnTo>
                    <a:pt x="1677542" y="0"/>
                  </a:lnTo>
                </a:path>
                <a:path w="1677670" h="711835">
                  <a:moveTo>
                    <a:pt x="0" y="711398"/>
                  </a:moveTo>
                  <a:lnTo>
                    <a:pt x="1677542" y="711398"/>
                  </a:lnTo>
                </a:path>
                <a:path w="1677670" h="711835">
                  <a:moveTo>
                    <a:pt x="1677542" y="711398"/>
                  </a:moveTo>
                  <a:lnTo>
                    <a:pt x="1677542" y="0"/>
                  </a:lnTo>
                </a:path>
                <a:path w="1677670" h="711835">
                  <a:moveTo>
                    <a:pt x="0" y="7113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7378" y="1881402"/>
              <a:ext cx="1677670" cy="0"/>
            </a:xfrm>
            <a:custGeom>
              <a:avLst/>
              <a:gdLst/>
              <a:ahLst/>
              <a:cxnLst/>
              <a:rect l="l" t="t" r="r" b="b"/>
              <a:pathLst>
                <a:path w="1677670">
                  <a:moveTo>
                    <a:pt x="0" y="0"/>
                  </a:moveTo>
                  <a:lnTo>
                    <a:pt x="1677542" y="0"/>
                  </a:lnTo>
                </a:path>
              </a:pathLst>
            </a:custGeom>
            <a:ln w="1031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78331" y="2013903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1.5</a:t>
            </a:r>
            <a:endParaRPr sz="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291" y="1836054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2</a:t>
            </a:r>
            <a:endParaRPr sz="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8331" y="1658204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2.5</a:t>
            </a:r>
            <a:endParaRPr sz="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1291" y="1480355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3</a:t>
            </a:r>
            <a:endParaRPr sz="4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633381" y="1525702"/>
            <a:ext cx="1677670" cy="711835"/>
          </a:xfrm>
          <a:custGeom>
            <a:avLst/>
            <a:gdLst/>
            <a:ahLst/>
            <a:cxnLst/>
            <a:rect l="l" t="t" r="r" b="b"/>
            <a:pathLst>
              <a:path w="1677670" h="711835">
                <a:moveTo>
                  <a:pt x="0" y="0"/>
                </a:moveTo>
                <a:lnTo>
                  <a:pt x="1677542" y="0"/>
                </a:lnTo>
              </a:path>
              <a:path w="1677670" h="711835">
                <a:moveTo>
                  <a:pt x="0" y="711398"/>
                </a:moveTo>
                <a:lnTo>
                  <a:pt x="1677542" y="711398"/>
                </a:lnTo>
              </a:path>
              <a:path w="1677670" h="711835">
                <a:moveTo>
                  <a:pt x="1677542" y="711398"/>
                </a:moveTo>
                <a:lnTo>
                  <a:pt x="1677542" y="0"/>
                </a:lnTo>
              </a:path>
              <a:path w="1677670" h="711835">
                <a:moveTo>
                  <a:pt x="0" y="711398"/>
                </a:moveTo>
                <a:lnTo>
                  <a:pt x="0" y="0"/>
                </a:lnTo>
              </a:path>
              <a:path w="1677670" h="711835">
                <a:moveTo>
                  <a:pt x="0" y="711398"/>
                </a:moveTo>
                <a:lnTo>
                  <a:pt x="1677542" y="711398"/>
                </a:lnTo>
              </a:path>
              <a:path w="1677670" h="711835">
                <a:moveTo>
                  <a:pt x="0" y="711398"/>
                </a:moveTo>
                <a:lnTo>
                  <a:pt x="0" y="0"/>
                </a:lnTo>
              </a:path>
              <a:path w="1677670" h="711835">
                <a:moveTo>
                  <a:pt x="0" y="711398"/>
                </a:moveTo>
                <a:lnTo>
                  <a:pt x="0" y="694216"/>
                </a:lnTo>
              </a:path>
              <a:path w="1677670" h="711835">
                <a:moveTo>
                  <a:pt x="0" y="0"/>
                </a:moveTo>
                <a:lnTo>
                  <a:pt x="0" y="16753"/>
                </a:lnTo>
              </a:path>
              <a:path w="1677670" h="711835">
                <a:moveTo>
                  <a:pt x="335510" y="711398"/>
                </a:moveTo>
                <a:lnTo>
                  <a:pt x="335510" y="694216"/>
                </a:lnTo>
              </a:path>
              <a:path w="1677670" h="711835">
                <a:moveTo>
                  <a:pt x="335510" y="0"/>
                </a:moveTo>
                <a:lnTo>
                  <a:pt x="33551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606505" y="2235142"/>
            <a:ext cx="41148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6390" algn="l"/>
              </a:tabLst>
            </a:pPr>
            <a:r>
              <a:rPr sz="400" dirty="0">
                <a:latin typeface="Arial"/>
                <a:cs typeface="Arial"/>
              </a:rPr>
              <a:t>0	0.2</a:t>
            </a:r>
            <a:endParaRPr sz="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04398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256041" y="2235142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0.4</a:t>
            </a:r>
            <a:endParaRPr sz="4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639905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591552" y="2235142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0.6</a:t>
            </a:r>
            <a:endParaRPr sz="4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75417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927059" y="2235142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0.8</a:t>
            </a:r>
            <a:endParaRPr sz="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310923" y="1525702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711398"/>
                </a:moveTo>
                <a:lnTo>
                  <a:pt x="0" y="694216"/>
                </a:lnTo>
              </a:path>
              <a:path h="711835">
                <a:moveTo>
                  <a:pt x="0" y="0"/>
                </a:moveTo>
                <a:lnTo>
                  <a:pt x="0" y="1675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284047" y="2235142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33381" y="2237101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547221" y="2191753"/>
            <a:ext cx="844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−1</a:t>
            </a:r>
            <a:endParaRPr sz="4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633381" y="2059251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504263" y="2013903"/>
            <a:ext cx="12763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−0.5</a:t>
            </a:r>
            <a:endParaRPr sz="4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633381" y="1881402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577294" y="1836054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</a:t>
            </a:r>
            <a:endParaRPr sz="4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633381" y="1703551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534334" y="1658204"/>
            <a:ext cx="9715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0.5</a:t>
            </a:r>
            <a:endParaRPr sz="4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633381" y="1525702"/>
            <a:ext cx="1677670" cy="0"/>
          </a:xfrm>
          <a:custGeom>
            <a:avLst/>
            <a:gdLst/>
            <a:ahLst/>
            <a:cxnLst/>
            <a:rect l="l" t="t" r="r" b="b"/>
            <a:pathLst>
              <a:path w="1677670">
                <a:moveTo>
                  <a:pt x="0" y="0"/>
                </a:moveTo>
                <a:lnTo>
                  <a:pt x="16753" y="0"/>
                </a:lnTo>
              </a:path>
              <a:path w="1677670">
                <a:moveTo>
                  <a:pt x="1677542" y="0"/>
                </a:moveTo>
                <a:lnTo>
                  <a:pt x="16603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577294" y="1480355"/>
            <a:ext cx="54610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" dirty="0">
                <a:latin typeface="Arial"/>
                <a:cs typeface="Arial"/>
              </a:rPr>
              <a:t>1</a:t>
            </a:r>
            <a:endParaRPr sz="4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2628226" y="1520547"/>
            <a:ext cx="1688464" cy="721995"/>
            <a:chOff x="2628226" y="1520547"/>
            <a:chExt cx="1688464" cy="721995"/>
          </a:xfrm>
        </p:grpSpPr>
        <p:sp>
          <p:nvSpPr>
            <p:cNvPr id="49" name="object 49"/>
            <p:cNvSpPr/>
            <p:nvPr/>
          </p:nvSpPr>
          <p:spPr>
            <a:xfrm>
              <a:off x="2633381" y="1525702"/>
              <a:ext cx="1677670" cy="711835"/>
            </a:xfrm>
            <a:custGeom>
              <a:avLst/>
              <a:gdLst/>
              <a:ahLst/>
              <a:cxnLst/>
              <a:rect l="l" t="t" r="r" b="b"/>
              <a:pathLst>
                <a:path w="1677670" h="711835">
                  <a:moveTo>
                    <a:pt x="0" y="0"/>
                  </a:moveTo>
                  <a:lnTo>
                    <a:pt x="1677542" y="0"/>
                  </a:lnTo>
                </a:path>
                <a:path w="1677670" h="711835">
                  <a:moveTo>
                    <a:pt x="0" y="711398"/>
                  </a:moveTo>
                  <a:lnTo>
                    <a:pt x="1677542" y="711398"/>
                  </a:lnTo>
                </a:path>
                <a:path w="1677670" h="711835">
                  <a:moveTo>
                    <a:pt x="1677542" y="711398"/>
                  </a:moveTo>
                  <a:lnTo>
                    <a:pt x="1677542" y="0"/>
                  </a:lnTo>
                </a:path>
                <a:path w="1677670" h="711835">
                  <a:moveTo>
                    <a:pt x="0" y="71139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633381" y="1525702"/>
              <a:ext cx="1677670" cy="711835"/>
            </a:xfrm>
            <a:custGeom>
              <a:avLst/>
              <a:gdLst/>
              <a:ahLst/>
              <a:cxnLst/>
              <a:rect l="l" t="t" r="r" b="b"/>
              <a:pathLst>
                <a:path w="1677670" h="711835">
                  <a:moveTo>
                    <a:pt x="1175785" y="645671"/>
                  </a:moveTo>
                  <a:lnTo>
                    <a:pt x="1177501" y="648249"/>
                  </a:lnTo>
                  <a:lnTo>
                    <a:pt x="1179218" y="650827"/>
                  </a:lnTo>
                  <a:lnTo>
                    <a:pt x="1180940" y="653404"/>
                  </a:lnTo>
                  <a:lnTo>
                    <a:pt x="1182656" y="655982"/>
                  </a:lnTo>
                  <a:lnTo>
                    <a:pt x="1183945" y="658130"/>
                  </a:lnTo>
                  <a:lnTo>
                    <a:pt x="1185662" y="660708"/>
                  </a:lnTo>
                  <a:lnTo>
                    <a:pt x="1187383" y="662856"/>
                  </a:lnTo>
                  <a:lnTo>
                    <a:pt x="1189100" y="665003"/>
                  </a:lnTo>
                  <a:lnTo>
                    <a:pt x="1190817" y="667152"/>
                  </a:lnTo>
                  <a:lnTo>
                    <a:pt x="1192538" y="669300"/>
                  </a:lnTo>
                  <a:lnTo>
                    <a:pt x="1194255" y="671447"/>
                  </a:lnTo>
                  <a:lnTo>
                    <a:pt x="1195972" y="673595"/>
                  </a:lnTo>
                  <a:lnTo>
                    <a:pt x="1197694" y="675313"/>
                  </a:lnTo>
                  <a:lnTo>
                    <a:pt x="1199410" y="677462"/>
                  </a:lnTo>
                  <a:lnTo>
                    <a:pt x="1200699" y="679179"/>
                  </a:lnTo>
                  <a:lnTo>
                    <a:pt x="1202416" y="680899"/>
                  </a:lnTo>
                  <a:lnTo>
                    <a:pt x="1204137" y="682617"/>
                  </a:lnTo>
                  <a:lnTo>
                    <a:pt x="1205854" y="684334"/>
                  </a:lnTo>
                  <a:lnTo>
                    <a:pt x="1207571" y="686054"/>
                  </a:lnTo>
                  <a:lnTo>
                    <a:pt x="1209292" y="687772"/>
                  </a:lnTo>
                  <a:lnTo>
                    <a:pt x="1211009" y="689489"/>
                  </a:lnTo>
                  <a:lnTo>
                    <a:pt x="1212726" y="690778"/>
                  </a:lnTo>
                  <a:lnTo>
                    <a:pt x="1214447" y="692498"/>
                  </a:lnTo>
                  <a:lnTo>
                    <a:pt x="1216164" y="693787"/>
                  </a:lnTo>
                  <a:lnTo>
                    <a:pt x="1217881" y="695075"/>
                  </a:lnTo>
                  <a:lnTo>
                    <a:pt x="1219169" y="696364"/>
                  </a:lnTo>
                  <a:lnTo>
                    <a:pt x="1220891" y="697653"/>
                  </a:lnTo>
                  <a:lnTo>
                    <a:pt x="1222608" y="698942"/>
                  </a:lnTo>
                  <a:lnTo>
                    <a:pt x="1224325" y="699800"/>
                  </a:lnTo>
                  <a:lnTo>
                    <a:pt x="1226046" y="701088"/>
                  </a:lnTo>
                  <a:lnTo>
                    <a:pt x="1227763" y="701948"/>
                  </a:lnTo>
                  <a:lnTo>
                    <a:pt x="1229480" y="703237"/>
                  </a:lnTo>
                  <a:lnTo>
                    <a:pt x="1231201" y="704097"/>
                  </a:lnTo>
                  <a:lnTo>
                    <a:pt x="1232918" y="704955"/>
                  </a:lnTo>
                  <a:lnTo>
                    <a:pt x="1234635" y="705814"/>
                  </a:lnTo>
                  <a:lnTo>
                    <a:pt x="1235923" y="706243"/>
                  </a:lnTo>
                  <a:lnTo>
                    <a:pt x="1237645" y="707103"/>
                  </a:lnTo>
                  <a:lnTo>
                    <a:pt x="1239362" y="707963"/>
                  </a:lnTo>
                  <a:lnTo>
                    <a:pt x="1241078" y="708392"/>
                  </a:lnTo>
                  <a:lnTo>
                    <a:pt x="1242800" y="708821"/>
                  </a:lnTo>
                  <a:lnTo>
                    <a:pt x="1244517" y="709252"/>
                  </a:lnTo>
                  <a:lnTo>
                    <a:pt x="1246234" y="709681"/>
                  </a:lnTo>
                  <a:lnTo>
                    <a:pt x="1247955" y="710110"/>
                  </a:lnTo>
                  <a:lnTo>
                    <a:pt x="1249672" y="710541"/>
                  </a:lnTo>
                  <a:lnTo>
                    <a:pt x="1251389" y="710541"/>
                  </a:lnTo>
                  <a:lnTo>
                    <a:pt x="1253110" y="710970"/>
                  </a:lnTo>
                  <a:lnTo>
                    <a:pt x="1256116" y="710970"/>
                  </a:lnTo>
                  <a:lnTo>
                    <a:pt x="1257832" y="711398"/>
                  </a:lnTo>
                  <a:lnTo>
                    <a:pt x="1259554" y="710970"/>
                  </a:lnTo>
                  <a:lnTo>
                    <a:pt x="1262987" y="710970"/>
                  </a:lnTo>
                  <a:lnTo>
                    <a:pt x="1264709" y="710541"/>
                  </a:lnTo>
                  <a:lnTo>
                    <a:pt x="1266426" y="710541"/>
                  </a:lnTo>
                  <a:lnTo>
                    <a:pt x="1268143" y="710110"/>
                  </a:lnTo>
                  <a:lnTo>
                    <a:pt x="1269864" y="709681"/>
                  </a:lnTo>
                  <a:lnTo>
                    <a:pt x="1271153" y="709252"/>
                  </a:lnTo>
                  <a:lnTo>
                    <a:pt x="1272870" y="708821"/>
                  </a:lnTo>
                  <a:lnTo>
                    <a:pt x="1274586" y="708392"/>
                  </a:lnTo>
                  <a:lnTo>
                    <a:pt x="1276308" y="707963"/>
                  </a:lnTo>
                  <a:lnTo>
                    <a:pt x="1278025" y="707103"/>
                  </a:lnTo>
                  <a:lnTo>
                    <a:pt x="1279741" y="706243"/>
                  </a:lnTo>
                  <a:lnTo>
                    <a:pt x="1281463" y="705814"/>
                  </a:lnTo>
                  <a:lnTo>
                    <a:pt x="1283180" y="704955"/>
                  </a:lnTo>
                  <a:lnTo>
                    <a:pt x="1284896" y="704097"/>
                  </a:lnTo>
                  <a:lnTo>
                    <a:pt x="1286618" y="703237"/>
                  </a:lnTo>
                  <a:lnTo>
                    <a:pt x="1288335" y="701948"/>
                  </a:lnTo>
                  <a:lnTo>
                    <a:pt x="1289624" y="701088"/>
                  </a:lnTo>
                  <a:lnTo>
                    <a:pt x="1291340" y="699800"/>
                  </a:lnTo>
                  <a:lnTo>
                    <a:pt x="1293062" y="698942"/>
                  </a:lnTo>
                  <a:lnTo>
                    <a:pt x="1294779" y="697653"/>
                  </a:lnTo>
                  <a:lnTo>
                    <a:pt x="1296495" y="696364"/>
                  </a:lnTo>
                  <a:lnTo>
                    <a:pt x="1298217" y="695075"/>
                  </a:lnTo>
                  <a:lnTo>
                    <a:pt x="1299934" y="693787"/>
                  </a:lnTo>
                  <a:lnTo>
                    <a:pt x="1301650" y="692498"/>
                  </a:lnTo>
                  <a:lnTo>
                    <a:pt x="1303372" y="690778"/>
                  </a:lnTo>
                  <a:lnTo>
                    <a:pt x="1305089" y="689489"/>
                  </a:lnTo>
                  <a:lnTo>
                    <a:pt x="1306378" y="687772"/>
                  </a:lnTo>
                  <a:lnTo>
                    <a:pt x="1308094" y="686054"/>
                  </a:lnTo>
                  <a:lnTo>
                    <a:pt x="1309816" y="684334"/>
                  </a:lnTo>
                  <a:lnTo>
                    <a:pt x="1311533" y="682617"/>
                  </a:lnTo>
                  <a:lnTo>
                    <a:pt x="1313249" y="680899"/>
                  </a:lnTo>
                  <a:lnTo>
                    <a:pt x="1314971" y="679179"/>
                  </a:lnTo>
                  <a:lnTo>
                    <a:pt x="1316688" y="677462"/>
                  </a:lnTo>
                  <a:lnTo>
                    <a:pt x="1318404" y="675313"/>
                  </a:lnTo>
                  <a:lnTo>
                    <a:pt x="1320126" y="673595"/>
                  </a:lnTo>
                  <a:lnTo>
                    <a:pt x="1321843" y="671447"/>
                  </a:lnTo>
                  <a:lnTo>
                    <a:pt x="1323559" y="669300"/>
                  </a:lnTo>
                  <a:lnTo>
                    <a:pt x="1324848" y="667152"/>
                  </a:lnTo>
                  <a:lnTo>
                    <a:pt x="1326570" y="665003"/>
                  </a:lnTo>
                  <a:lnTo>
                    <a:pt x="1328287" y="662856"/>
                  </a:lnTo>
                  <a:lnTo>
                    <a:pt x="1330003" y="660708"/>
                  </a:lnTo>
                  <a:lnTo>
                    <a:pt x="1331725" y="658130"/>
                  </a:lnTo>
                  <a:lnTo>
                    <a:pt x="1333442" y="655982"/>
                  </a:lnTo>
                  <a:lnTo>
                    <a:pt x="1335158" y="653404"/>
                  </a:lnTo>
                  <a:lnTo>
                    <a:pt x="1336880" y="650827"/>
                  </a:lnTo>
                  <a:lnTo>
                    <a:pt x="1338597" y="648249"/>
                  </a:lnTo>
                  <a:lnTo>
                    <a:pt x="1340313" y="645671"/>
                  </a:lnTo>
                  <a:lnTo>
                    <a:pt x="1342035" y="643094"/>
                  </a:lnTo>
                  <a:lnTo>
                    <a:pt x="1343324" y="640516"/>
                  </a:lnTo>
                  <a:lnTo>
                    <a:pt x="1345041" y="637939"/>
                  </a:lnTo>
                  <a:lnTo>
                    <a:pt x="1346757" y="635361"/>
                  </a:lnTo>
                  <a:lnTo>
                    <a:pt x="1348479" y="632355"/>
                  </a:lnTo>
                  <a:lnTo>
                    <a:pt x="1350196" y="629348"/>
                  </a:lnTo>
                  <a:lnTo>
                    <a:pt x="1351912" y="626771"/>
                  </a:lnTo>
                  <a:lnTo>
                    <a:pt x="1353634" y="623762"/>
                  </a:lnTo>
                  <a:lnTo>
                    <a:pt x="1355351" y="620756"/>
                  </a:lnTo>
                  <a:lnTo>
                    <a:pt x="1357067" y="617750"/>
                  </a:lnTo>
                  <a:lnTo>
                    <a:pt x="1358789" y="614741"/>
                  </a:lnTo>
                  <a:lnTo>
                    <a:pt x="1360078" y="611735"/>
                  </a:lnTo>
                  <a:lnTo>
                    <a:pt x="1361794" y="608728"/>
                  </a:lnTo>
                  <a:lnTo>
                    <a:pt x="1363511" y="605291"/>
                  </a:lnTo>
                  <a:lnTo>
                    <a:pt x="1365233" y="602284"/>
                  </a:lnTo>
                  <a:lnTo>
                    <a:pt x="1366950" y="598847"/>
                  </a:lnTo>
                  <a:lnTo>
                    <a:pt x="1368666" y="595841"/>
                  </a:lnTo>
                  <a:lnTo>
                    <a:pt x="1370388" y="592403"/>
                  </a:lnTo>
                  <a:lnTo>
                    <a:pt x="1372105" y="588966"/>
                  </a:lnTo>
                  <a:lnTo>
                    <a:pt x="1373821" y="585530"/>
                  </a:lnTo>
                  <a:lnTo>
                    <a:pt x="1375543" y="582093"/>
                  </a:lnTo>
                  <a:lnTo>
                    <a:pt x="1377260" y="578656"/>
                  </a:lnTo>
                  <a:lnTo>
                    <a:pt x="1378548" y="575220"/>
                  </a:lnTo>
                  <a:lnTo>
                    <a:pt x="1380265" y="571783"/>
                  </a:lnTo>
                  <a:lnTo>
                    <a:pt x="1381987" y="568346"/>
                  </a:lnTo>
                  <a:lnTo>
                    <a:pt x="1383703" y="564479"/>
                  </a:lnTo>
                  <a:lnTo>
                    <a:pt x="1385420" y="561044"/>
                  </a:lnTo>
                  <a:lnTo>
                    <a:pt x="1387142" y="557178"/>
                  </a:lnTo>
                  <a:lnTo>
                    <a:pt x="1388859" y="553740"/>
                  </a:lnTo>
                  <a:lnTo>
                    <a:pt x="1390575" y="549874"/>
                  </a:lnTo>
                  <a:lnTo>
                    <a:pt x="1392297" y="546008"/>
                  </a:lnTo>
                  <a:lnTo>
                    <a:pt x="1394014" y="542141"/>
                  </a:lnTo>
                  <a:lnTo>
                    <a:pt x="1395302" y="538275"/>
                  </a:lnTo>
                  <a:lnTo>
                    <a:pt x="1397019" y="534838"/>
                  </a:lnTo>
                  <a:lnTo>
                    <a:pt x="1398741" y="530543"/>
                  </a:lnTo>
                  <a:lnTo>
                    <a:pt x="1400457" y="526676"/>
                  </a:lnTo>
                  <a:lnTo>
                    <a:pt x="1402174" y="522810"/>
                  </a:lnTo>
                  <a:lnTo>
                    <a:pt x="1403896" y="518944"/>
                  </a:lnTo>
                  <a:lnTo>
                    <a:pt x="1405612" y="515077"/>
                  </a:lnTo>
                  <a:lnTo>
                    <a:pt x="1407329" y="510782"/>
                  </a:lnTo>
                  <a:lnTo>
                    <a:pt x="1409051" y="506916"/>
                  </a:lnTo>
                  <a:lnTo>
                    <a:pt x="1410768" y="503050"/>
                  </a:lnTo>
                  <a:lnTo>
                    <a:pt x="1412484" y="498752"/>
                  </a:lnTo>
                  <a:lnTo>
                    <a:pt x="1413773" y="494886"/>
                  </a:lnTo>
                  <a:lnTo>
                    <a:pt x="1415495" y="490591"/>
                  </a:lnTo>
                  <a:lnTo>
                    <a:pt x="1417211" y="486296"/>
                  </a:lnTo>
                  <a:lnTo>
                    <a:pt x="1418928" y="482429"/>
                  </a:lnTo>
                  <a:lnTo>
                    <a:pt x="1420650" y="478132"/>
                  </a:lnTo>
                  <a:lnTo>
                    <a:pt x="1422366" y="473837"/>
                  </a:lnTo>
                  <a:lnTo>
                    <a:pt x="1424083" y="469542"/>
                  </a:lnTo>
                  <a:lnTo>
                    <a:pt x="1425805" y="465244"/>
                  </a:lnTo>
                  <a:lnTo>
                    <a:pt x="1427521" y="460949"/>
                  </a:lnTo>
                  <a:lnTo>
                    <a:pt x="1429238" y="456654"/>
                  </a:lnTo>
                  <a:lnTo>
                    <a:pt x="1430527" y="452788"/>
                  </a:lnTo>
                  <a:lnTo>
                    <a:pt x="1432249" y="448062"/>
                  </a:lnTo>
                  <a:lnTo>
                    <a:pt x="1433965" y="443766"/>
                  </a:lnTo>
                  <a:lnTo>
                    <a:pt x="1435682" y="439469"/>
                  </a:lnTo>
                  <a:lnTo>
                    <a:pt x="1437404" y="435174"/>
                  </a:lnTo>
                  <a:lnTo>
                    <a:pt x="1439120" y="430879"/>
                  </a:lnTo>
                  <a:lnTo>
                    <a:pt x="1440837" y="426582"/>
                  </a:lnTo>
                  <a:lnTo>
                    <a:pt x="1442559" y="422286"/>
                  </a:lnTo>
                  <a:lnTo>
                    <a:pt x="1444275" y="417560"/>
                  </a:lnTo>
                  <a:lnTo>
                    <a:pt x="1445992" y="413265"/>
                  </a:lnTo>
                  <a:lnTo>
                    <a:pt x="1447714" y="408970"/>
                  </a:lnTo>
                  <a:lnTo>
                    <a:pt x="1449003" y="404673"/>
                  </a:lnTo>
                  <a:lnTo>
                    <a:pt x="1450719" y="399948"/>
                  </a:lnTo>
                  <a:lnTo>
                    <a:pt x="1452436" y="395651"/>
                  </a:lnTo>
                  <a:lnTo>
                    <a:pt x="1454158" y="391356"/>
                  </a:lnTo>
                  <a:lnTo>
                    <a:pt x="1455874" y="386630"/>
                  </a:lnTo>
                  <a:lnTo>
                    <a:pt x="1457591" y="382335"/>
                  </a:lnTo>
                  <a:lnTo>
                    <a:pt x="1459313" y="377608"/>
                  </a:lnTo>
                  <a:lnTo>
                    <a:pt x="1461029" y="373313"/>
                  </a:lnTo>
                  <a:lnTo>
                    <a:pt x="1462746" y="369018"/>
                  </a:lnTo>
                  <a:lnTo>
                    <a:pt x="1464468" y="364292"/>
                  </a:lnTo>
                  <a:lnTo>
                    <a:pt x="1465757" y="359997"/>
                  </a:lnTo>
                  <a:lnTo>
                    <a:pt x="1467473" y="355699"/>
                  </a:lnTo>
                  <a:lnTo>
                    <a:pt x="1469190" y="350975"/>
                  </a:lnTo>
                  <a:lnTo>
                    <a:pt x="1470912" y="346678"/>
                  </a:lnTo>
                  <a:lnTo>
                    <a:pt x="1472628" y="341954"/>
                  </a:lnTo>
                  <a:lnTo>
                    <a:pt x="1474345" y="337657"/>
                  </a:lnTo>
                  <a:lnTo>
                    <a:pt x="1476067" y="333362"/>
                  </a:lnTo>
                  <a:lnTo>
                    <a:pt x="1477783" y="328634"/>
                  </a:lnTo>
                  <a:lnTo>
                    <a:pt x="1479500" y="324340"/>
                  </a:lnTo>
                  <a:lnTo>
                    <a:pt x="1481222" y="319613"/>
                  </a:lnTo>
                  <a:lnTo>
                    <a:pt x="1482938" y="315319"/>
                  </a:lnTo>
                  <a:lnTo>
                    <a:pt x="1484227" y="311025"/>
                  </a:lnTo>
                  <a:lnTo>
                    <a:pt x="1485944" y="306298"/>
                  </a:lnTo>
                  <a:lnTo>
                    <a:pt x="1487665" y="302003"/>
                  </a:lnTo>
                  <a:lnTo>
                    <a:pt x="1489382" y="297704"/>
                  </a:lnTo>
                  <a:lnTo>
                    <a:pt x="1491099" y="293410"/>
                  </a:lnTo>
                  <a:lnTo>
                    <a:pt x="1492821" y="288683"/>
                  </a:lnTo>
                  <a:lnTo>
                    <a:pt x="1494537" y="284389"/>
                  </a:lnTo>
                  <a:lnTo>
                    <a:pt x="1496254" y="280094"/>
                  </a:lnTo>
                  <a:lnTo>
                    <a:pt x="1497976" y="275795"/>
                  </a:lnTo>
                  <a:lnTo>
                    <a:pt x="1499692" y="271501"/>
                  </a:lnTo>
                  <a:lnTo>
                    <a:pt x="1500981" y="267207"/>
                  </a:lnTo>
                  <a:lnTo>
                    <a:pt x="1502698" y="262907"/>
                  </a:lnTo>
                  <a:lnTo>
                    <a:pt x="1504419" y="258185"/>
                  </a:lnTo>
                  <a:lnTo>
                    <a:pt x="1506136" y="254319"/>
                  </a:lnTo>
                  <a:lnTo>
                    <a:pt x="1507853" y="250020"/>
                  </a:lnTo>
                  <a:lnTo>
                    <a:pt x="1509574" y="245726"/>
                  </a:lnTo>
                  <a:lnTo>
                    <a:pt x="1511291" y="241431"/>
                  </a:lnTo>
                  <a:lnTo>
                    <a:pt x="1513008" y="237132"/>
                  </a:lnTo>
                  <a:lnTo>
                    <a:pt x="1514730" y="232838"/>
                  </a:lnTo>
                  <a:lnTo>
                    <a:pt x="1516446" y="228544"/>
                  </a:lnTo>
                  <a:lnTo>
                    <a:pt x="1518163" y="224678"/>
                  </a:lnTo>
                  <a:lnTo>
                    <a:pt x="1519452" y="220378"/>
                  </a:lnTo>
                  <a:lnTo>
                    <a:pt x="1521173" y="216084"/>
                  </a:lnTo>
                  <a:lnTo>
                    <a:pt x="1522890" y="212218"/>
                  </a:lnTo>
                  <a:lnTo>
                    <a:pt x="1524607" y="207924"/>
                  </a:lnTo>
                  <a:lnTo>
                    <a:pt x="1526328" y="204057"/>
                  </a:lnTo>
                  <a:lnTo>
                    <a:pt x="1528045" y="200191"/>
                  </a:lnTo>
                  <a:lnTo>
                    <a:pt x="1529762" y="195892"/>
                  </a:lnTo>
                  <a:lnTo>
                    <a:pt x="1531483" y="192025"/>
                  </a:lnTo>
                  <a:lnTo>
                    <a:pt x="1533200" y="188159"/>
                  </a:lnTo>
                  <a:lnTo>
                    <a:pt x="1534917" y="184293"/>
                  </a:lnTo>
                  <a:lnTo>
                    <a:pt x="1536206" y="180427"/>
                  </a:lnTo>
                  <a:lnTo>
                    <a:pt x="1537927" y="176132"/>
                  </a:lnTo>
                  <a:lnTo>
                    <a:pt x="1539644" y="172694"/>
                  </a:lnTo>
                  <a:lnTo>
                    <a:pt x="1541361" y="168828"/>
                  </a:lnTo>
                  <a:lnTo>
                    <a:pt x="1543082" y="164961"/>
                  </a:lnTo>
                  <a:lnTo>
                    <a:pt x="1544799" y="161095"/>
                  </a:lnTo>
                  <a:lnTo>
                    <a:pt x="1546516" y="157229"/>
                  </a:lnTo>
                  <a:lnTo>
                    <a:pt x="1548237" y="153795"/>
                  </a:lnTo>
                  <a:lnTo>
                    <a:pt x="1549954" y="149929"/>
                  </a:lnTo>
                  <a:lnTo>
                    <a:pt x="1551671" y="146491"/>
                  </a:lnTo>
                  <a:lnTo>
                    <a:pt x="1553392" y="142624"/>
                  </a:lnTo>
                  <a:lnTo>
                    <a:pt x="1554681" y="139186"/>
                  </a:lnTo>
                  <a:lnTo>
                    <a:pt x="1556398" y="135753"/>
                  </a:lnTo>
                  <a:lnTo>
                    <a:pt x="1558115" y="132314"/>
                  </a:lnTo>
                  <a:lnTo>
                    <a:pt x="1559836" y="128876"/>
                  </a:lnTo>
                  <a:lnTo>
                    <a:pt x="1561553" y="125443"/>
                  </a:lnTo>
                  <a:lnTo>
                    <a:pt x="1563270" y="122004"/>
                  </a:lnTo>
                  <a:lnTo>
                    <a:pt x="1564991" y="118566"/>
                  </a:lnTo>
                  <a:lnTo>
                    <a:pt x="1566708" y="115133"/>
                  </a:lnTo>
                  <a:lnTo>
                    <a:pt x="1568425" y="112122"/>
                  </a:lnTo>
                  <a:lnTo>
                    <a:pt x="1570146" y="108689"/>
                  </a:lnTo>
                  <a:lnTo>
                    <a:pt x="1571435" y="105678"/>
                  </a:lnTo>
                  <a:lnTo>
                    <a:pt x="1573152" y="102245"/>
                  </a:lnTo>
                  <a:lnTo>
                    <a:pt x="1574868" y="99234"/>
                  </a:lnTo>
                  <a:lnTo>
                    <a:pt x="1576590" y="96229"/>
                  </a:lnTo>
                  <a:lnTo>
                    <a:pt x="1578307" y="93224"/>
                  </a:lnTo>
                  <a:lnTo>
                    <a:pt x="1580023" y="90213"/>
                  </a:lnTo>
                  <a:lnTo>
                    <a:pt x="1581745" y="87208"/>
                  </a:lnTo>
                  <a:lnTo>
                    <a:pt x="1583462" y="84202"/>
                  </a:lnTo>
                  <a:lnTo>
                    <a:pt x="1585179" y="81625"/>
                  </a:lnTo>
                  <a:lnTo>
                    <a:pt x="1586900" y="78614"/>
                  </a:lnTo>
                  <a:lnTo>
                    <a:pt x="1588617" y="75609"/>
                  </a:lnTo>
                  <a:lnTo>
                    <a:pt x="1589906" y="73031"/>
                  </a:lnTo>
                  <a:lnTo>
                    <a:pt x="1591622" y="70454"/>
                  </a:lnTo>
                  <a:lnTo>
                    <a:pt x="1593344" y="67876"/>
                  </a:lnTo>
                  <a:lnTo>
                    <a:pt x="1595061" y="65299"/>
                  </a:lnTo>
                  <a:lnTo>
                    <a:pt x="1596777" y="62721"/>
                  </a:lnTo>
                  <a:lnTo>
                    <a:pt x="1598499" y="60144"/>
                  </a:lnTo>
                  <a:lnTo>
                    <a:pt x="1600216" y="57566"/>
                  </a:lnTo>
                  <a:lnTo>
                    <a:pt x="1601932" y="54988"/>
                  </a:lnTo>
                  <a:lnTo>
                    <a:pt x="1603654" y="52839"/>
                  </a:lnTo>
                  <a:lnTo>
                    <a:pt x="1605371" y="50261"/>
                  </a:lnTo>
                  <a:lnTo>
                    <a:pt x="1606660" y="48117"/>
                  </a:lnTo>
                  <a:lnTo>
                    <a:pt x="1608376" y="45967"/>
                  </a:lnTo>
                  <a:lnTo>
                    <a:pt x="1610098" y="43817"/>
                  </a:lnTo>
                  <a:lnTo>
                    <a:pt x="1611815" y="41673"/>
                  </a:lnTo>
                  <a:lnTo>
                    <a:pt x="1613531" y="39523"/>
                  </a:lnTo>
                  <a:lnTo>
                    <a:pt x="1615253" y="37374"/>
                  </a:lnTo>
                  <a:lnTo>
                    <a:pt x="1616970" y="35657"/>
                  </a:lnTo>
                  <a:lnTo>
                    <a:pt x="1618686" y="33507"/>
                  </a:lnTo>
                  <a:lnTo>
                    <a:pt x="1620408" y="31791"/>
                  </a:lnTo>
                  <a:lnTo>
                    <a:pt x="1622125" y="30074"/>
                  </a:lnTo>
                  <a:lnTo>
                    <a:pt x="1623841" y="28352"/>
                  </a:lnTo>
                  <a:lnTo>
                    <a:pt x="1625130" y="26636"/>
                  </a:lnTo>
                  <a:lnTo>
                    <a:pt x="1626852" y="24919"/>
                  </a:lnTo>
                  <a:lnTo>
                    <a:pt x="1628569" y="23197"/>
                  </a:lnTo>
                  <a:lnTo>
                    <a:pt x="1630285" y="21481"/>
                  </a:lnTo>
                  <a:lnTo>
                    <a:pt x="1632007" y="20192"/>
                  </a:lnTo>
                  <a:lnTo>
                    <a:pt x="1633724" y="18475"/>
                  </a:lnTo>
                  <a:lnTo>
                    <a:pt x="1635440" y="17186"/>
                  </a:lnTo>
                  <a:lnTo>
                    <a:pt x="1637162" y="15898"/>
                  </a:lnTo>
                  <a:lnTo>
                    <a:pt x="1638879" y="14609"/>
                  </a:lnTo>
                  <a:lnTo>
                    <a:pt x="1640595" y="13320"/>
                  </a:lnTo>
                  <a:lnTo>
                    <a:pt x="1641884" y="12031"/>
                  </a:lnTo>
                  <a:lnTo>
                    <a:pt x="1643606" y="11171"/>
                  </a:lnTo>
                  <a:lnTo>
                    <a:pt x="1645323" y="9882"/>
                  </a:lnTo>
                  <a:lnTo>
                    <a:pt x="1647039" y="9021"/>
                  </a:lnTo>
                  <a:lnTo>
                    <a:pt x="1648761" y="7732"/>
                  </a:lnTo>
                  <a:lnTo>
                    <a:pt x="1650478" y="6876"/>
                  </a:lnTo>
                  <a:lnTo>
                    <a:pt x="1652194" y="6015"/>
                  </a:lnTo>
                  <a:lnTo>
                    <a:pt x="1653916" y="5155"/>
                  </a:lnTo>
                  <a:lnTo>
                    <a:pt x="1655633" y="4727"/>
                  </a:lnTo>
                  <a:lnTo>
                    <a:pt x="1657349" y="3866"/>
                  </a:lnTo>
                  <a:lnTo>
                    <a:pt x="1659071" y="3010"/>
                  </a:lnTo>
                  <a:lnTo>
                    <a:pt x="1660360" y="2577"/>
                  </a:lnTo>
                  <a:lnTo>
                    <a:pt x="1662077" y="2149"/>
                  </a:lnTo>
                  <a:lnTo>
                    <a:pt x="1663793" y="1721"/>
                  </a:lnTo>
                  <a:lnTo>
                    <a:pt x="1665515" y="1288"/>
                  </a:lnTo>
                  <a:lnTo>
                    <a:pt x="1667232" y="860"/>
                  </a:lnTo>
                  <a:lnTo>
                    <a:pt x="1668948" y="433"/>
                  </a:lnTo>
                  <a:lnTo>
                    <a:pt x="1670670" y="433"/>
                  </a:lnTo>
                  <a:lnTo>
                    <a:pt x="1672387" y="0"/>
                  </a:lnTo>
                  <a:lnTo>
                    <a:pt x="1677542" y="0"/>
                  </a:lnTo>
                </a:path>
                <a:path w="1677670" h="711835">
                  <a:moveTo>
                    <a:pt x="674022" y="237132"/>
                  </a:moveTo>
                  <a:lnTo>
                    <a:pt x="675744" y="232838"/>
                  </a:lnTo>
                  <a:lnTo>
                    <a:pt x="677461" y="228544"/>
                  </a:lnTo>
                  <a:lnTo>
                    <a:pt x="679177" y="224678"/>
                  </a:lnTo>
                  <a:lnTo>
                    <a:pt x="680899" y="220378"/>
                  </a:lnTo>
                  <a:lnTo>
                    <a:pt x="682616" y="216084"/>
                  </a:lnTo>
                  <a:lnTo>
                    <a:pt x="684332" y="212218"/>
                  </a:lnTo>
                  <a:lnTo>
                    <a:pt x="686054" y="207924"/>
                  </a:lnTo>
                  <a:lnTo>
                    <a:pt x="687771" y="204057"/>
                  </a:lnTo>
                  <a:lnTo>
                    <a:pt x="689059" y="200191"/>
                  </a:lnTo>
                  <a:lnTo>
                    <a:pt x="690776" y="195892"/>
                  </a:lnTo>
                  <a:lnTo>
                    <a:pt x="692498" y="192025"/>
                  </a:lnTo>
                  <a:lnTo>
                    <a:pt x="694215" y="188159"/>
                  </a:lnTo>
                  <a:lnTo>
                    <a:pt x="695931" y="184293"/>
                  </a:lnTo>
                  <a:lnTo>
                    <a:pt x="697653" y="180427"/>
                  </a:lnTo>
                  <a:lnTo>
                    <a:pt x="699370" y="176132"/>
                  </a:lnTo>
                  <a:lnTo>
                    <a:pt x="701086" y="172694"/>
                  </a:lnTo>
                  <a:lnTo>
                    <a:pt x="702808" y="168828"/>
                  </a:lnTo>
                  <a:lnTo>
                    <a:pt x="704525" y="164961"/>
                  </a:lnTo>
                  <a:lnTo>
                    <a:pt x="706241" y="161095"/>
                  </a:lnTo>
                  <a:lnTo>
                    <a:pt x="707530" y="157229"/>
                  </a:lnTo>
                  <a:lnTo>
                    <a:pt x="709252" y="153795"/>
                  </a:lnTo>
                  <a:lnTo>
                    <a:pt x="710968" y="149929"/>
                  </a:lnTo>
                  <a:lnTo>
                    <a:pt x="712685" y="146491"/>
                  </a:lnTo>
                  <a:lnTo>
                    <a:pt x="714407" y="142624"/>
                  </a:lnTo>
                  <a:lnTo>
                    <a:pt x="716124" y="139186"/>
                  </a:lnTo>
                  <a:lnTo>
                    <a:pt x="717840" y="135753"/>
                  </a:lnTo>
                  <a:lnTo>
                    <a:pt x="719562" y="132314"/>
                  </a:lnTo>
                  <a:lnTo>
                    <a:pt x="721279" y="128876"/>
                  </a:lnTo>
                  <a:lnTo>
                    <a:pt x="722995" y="125443"/>
                  </a:lnTo>
                  <a:lnTo>
                    <a:pt x="724284" y="122004"/>
                  </a:lnTo>
                  <a:lnTo>
                    <a:pt x="726006" y="118566"/>
                  </a:lnTo>
                  <a:lnTo>
                    <a:pt x="727722" y="115133"/>
                  </a:lnTo>
                  <a:lnTo>
                    <a:pt x="729439" y="112122"/>
                  </a:lnTo>
                  <a:lnTo>
                    <a:pt x="731161" y="108689"/>
                  </a:lnTo>
                  <a:lnTo>
                    <a:pt x="732877" y="105678"/>
                  </a:lnTo>
                  <a:lnTo>
                    <a:pt x="734594" y="102245"/>
                  </a:lnTo>
                  <a:lnTo>
                    <a:pt x="736316" y="99234"/>
                  </a:lnTo>
                  <a:lnTo>
                    <a:pt x="738033" y="96229"/>
                  </a:lnTo>
                  <a:lnTo>
                    <a:pt x="739749" y="93224"/>
                  </a:lnTo>
                  <a:lnTo>
                    <a:pt x="741471" y="90213"/>
                  </a:lnTo>
                  <a:lnTo>
                    <a:pt x="742760" y="87208"/>
                  </a:lnTo>
                  <a:lnTo>
                    <a:pt x="744476" y="84202"/>
                  </a:lnTo>
                  <a:lnTo>
                    <a:pt x="746193" y="81625"/>
                  </a:lnTo>
                  <a:lnTo>
                    <a:pt x="747915" y="78614"/>
                  </a:lnTo>
                  <a:lnTo>
                    <a:pt x="749631" y="75609"/>
                  </a:lnTo>
                  <a:lnTo>
                    <a:pt x="751348" y="73031"/>
                  </a:lnTo>
                  <a:lnTo>
                    <a:pt x="753070" y="70454"/>
                  </a:lnTo>
                  <a:lnTo>
                    <a:pt x="754786" y="67876"/>
                  </a:lnTo>
                  <a:lnTo>
                    <a:pt x="756503" y="65299"/>
                  </a:lnTo>
                  <a:lnTo>
                    <a:pt x="758225" y="62721"/>
                  </a:lnTo>
                  <a:lnTo>
                    <a:pt x="759514" y="60144"/>
                  </a:lnTo>
                  <a:lnTo>
                    <a:pt x="761230" y="57566"/>
                  </a:lnTo>
                  <a:lnTo>
                    <a:pt x="762947" y="54988"/>
                  </a:lnTo>
                  <a:lnTo>
                    <a:pt x="764669" y="52839"/>
                  </a:lnTo>
                  <a:lnTo>
                    <a:pt x="766385" y="50261"/>
                  </a:lnTo>
                  <a:lnTo>
                    <a:pt x="768102" y="48117"/>
                  </a:lnTo>
                  <a:lnTo>
                    <a:pt x="769824" y="45967"/>
                  </a:lnTo>
                  <a:lnTo>
                    <a:pt x="771540" y="43817"/>
                  </a:lnTo>
                  <a:lnTo>
                    <a:pt x="773257" y="41673"/>
                  </a:lnTo>
                  <a:lnTo>
                    <a:pt x="774979" y="39523"/>
                  </a:lnTo>
                  <a:lnTo>
                    <a:pt x="776695" y="37374"/>
                  </a:lnTo>
                  <a:lnTo>
                    <a:pt x="777984" y="35657"/>
                  </a:lnTo>
                  <a:lnTo>
                    <a:pt x="779701" y="33507"/>
                  </a:lnTo>
                  <a:lnTo>
                    <a:pt x="781423" y="31791"/>
                  </a:lnTo>
                  <a:lnTo>
                    <a:pt x="783139" y="30074"/>
                  </a:lnTo>
                  <a:lnTo>
                    <a:pt x="784856" y="28352"/>
                  </a:lnTo>
                  <a:lnTo>
                    <a:pt x="786578" y="26636"/>
                  </a:lnTo>
                  <a:lnTo>
                    <a:pt x="788294" y="24919"/>
                  </a:lnTo>
                  <a:lnTo>
                    <a:pt x="790011" y="23197"/>
                  </a:lnTo>
                  <a:lnTo>
                    <a:pt x="791733" y="21481"/>
                  </a:lnTo>
                  <a:lnTo>
                    <a:pt x="793449" y="20192"/>
                  </a:lnTo>
                  <a:lnTo>
                    <a:pt x="794738" y="18475"/>
                  </a:lnTo>
                  <a:lnTo>
                    <a:pt x="796455" y="17186"/>
                  </a:lnTo>
                  <a:lnTo>
                    <a:pt x="798177" y="15898"/>
                  </a:lnTo>
                  <a:lnTo>
                    <a:pt x="799893" y="14609"/>
                  </a:lnTo>
                  <a:lnTo>
                    <a:pt x="801610" y="13320"/>
                  </a:lnTo>
                  <a:lnTo>
                    <a:pt x="803332" y="12031"/>
                  </a:lnTo>
                  <a:lnTo>
                    <a:pt x="805048" y="11171"/>
                  </a:lnTo>
                  <a:lnTo>
                    <a:pt x="806765" y="9882"/>
                  </a:lnTo>
                  <a:lnTo>
                    <a:pt x="808487" y="9021"/>
                  </a:lnTo>
                  <a:lnTo>
                    <a:pt x="810203" y="7732"/>
                  </a:lnTo>
                  <a:lnTo>
                    <a:pt x="811920" y="6876"/>
                  </a:lnTo>
                  <a:lnTo>
                    <a:pt x="813209" y="6015"/>
                  </a:lnTo>
                  <a:lnTo>
                    <a:pt x="814931" y="5155"/>
                  </a:lnTo>
                  <a:lnTo>
                    <a:pt x="816647" y="4727"/>
                  </a:lnTo>
                  <a:lnTo>
                    <a:pt x="818364" y="3866"/>
                  </a:lnTo>
                  <a:lnTo>
                    <a:pt x="820086" y="3010"/>
                  </a:lnTo>
                  <a:lnTo>
                    <a:pt x="821802" y="2577"/>
                  </a:lnTo>
                  <a:lnTo>
                    <a:pt x="823519" y="2149"/>
                  </a:lnTo>
                  <a:lnTo>
                    <a:pt x="825241" y="1721"/>
                  </a:lnTo>
                  <a:lnTo>
                    <a:pt x="826957" y="1288"/>
                  </a:lnTo>
                  <a:lnTo>
                    <a:pt x="828674" y="860"/>
                  </a:lnTo>
                  <a:lnTo>
                    <a:pt x="829963" y="433"/>
                  </a:lnTo>
                  <a:lnTo>
                    <a:pt x="831684" y="433"/>
                  </a:lnTo>
                  <a:lnTo>
                    <a:pt x="833401" y="0"/>
                  </a:lnTo>
                  <a:lnTo>
                    <a:pt x="843711" y="0"/>
                  </a:lnTo>
                  <a:lnTo>
                    <a:pt x="845428" y="433"/>
                  </a:lnTo>
                  <a:lnTo>
                    <a:pt x="847150" y="433"/>
                  </a:lnTo>
                  <a:lnTo>
                    <a:pt x="848438" y="860"/>
                  </a:lnTo>
                  <a:lnTo>
                    <a:pt x="850155" y="1288"/>
                  </a:lnTo>
                  <a:lnTo>
                    <a:pt x="851872" y="1721"/>
                  </a:lnTo>
                  <a:lnTo>
                    <a:pt x="860465" y="4727"/>
                  </a:lnTo>
                  <a:lnTo>
                    <a:pt x="862182" y="5155"/>
                  </a:lnTo>
                  <a:lnTo>
                    <a:pt x="863904" y="6015"/>
                  </a:lnTo>
                  <a:lnTo>
                    <a:pt x="865192" y="6876"/>
                  </a:lnTo>
                  <a:lnTo>
                    <a:pt x="866909" y="7732"/>
                  </a:lnTo>
                  <a:lnTo>
                    <a:pt x="868626" y="9021"/>
                  </a:lnTo>
                  <a:lnTo>
                    <a:pt x="870347" y="9882"/>
                  </a:lnTo>
                  <a:lnTo>
                    <a:pt x="872064" y="11171"/>
                  </a:lnTo>
                  <a:lnTo>
                    <a:pt x="873781" y="12031"/>
                  </a:lnTo>
                  <a:lnTo>
                    <a:pt x="875502" y="13320"/>
                  </a:lnTo>
                  <a:lnTo>
                    <a:pt x="877219" y="14609"/>
                  </a:lnTo>
                  <a:lnTo>
                    <a:pt x="878936" y="15898"/>
                  </a:lnTo>
                  <a:lnTo>
                    <a:pt x="880658" y="17186"/>
                  </a:lnTo>
                  <a:lnTo>
                    <a:pt x="882374" y="18475"/>
                  </a:lnTo>
                  <a:lnTo>
                    <a:pt x="883663" y="20192"/>
                  </a:lnTo>
                  <a:lnTo>
                    <a:pt x="885380" y="21481"/>
                  </a:lnTo>
                  <a:lnTo>
                    <a:pt x="887101" y="23197"/>
                  </a:lnTo>
                  <a:lnTo>
                    <a:pt x="888818" y="24919"/>
                  </a:lnTo>
                  <a:lnTo>
                    <a:pt x="890535" y="26636"/>
                  </a:lnTo>
                  <a:lnTo>
                    <a:pt x="892256" y="28352"/>
                  </a:lnTo>
                  <a:lnTo>
                    <a:pt x="893973" y="30074"/>
                  </a:lnTo>
                  <a:lnTo>
                    <a:pt x="895690" y="31791"/>
                  </a:lnTo>
                  <a:lnTo>
                    <a:pt x="897411" y="33507"/>
                  </a:lnTo>
                  <a:lnTo>
                    <a:pt x="899128" y="35657"/>
                  </a:lnTo>
                  <a:lnTo>
                    <a:pt x="900417" y="37374"/>
                  </a:lnTo>
                  <a:lnTo>
                    <a:pt x="902133" y="39523"/>
                  </a:lnTo>
                  <a:lnTo>
                    <a:pt x="903855" y="41673"/>
                  </a:lnTo>
                  <a:lnTo>
                    <a:pt x="905572" y="43817"/>
                  </a:lnTo>
                  <a:lnTo>
                    <a:pt x="907289" y="45967"/>
                  </a:lnTo>
                  <a:lnTo>
                    <a:pt x="909010" y="48117"/>
                  </a:lnTo>
                  <a:lnTo>
                    <a:pt x="910727" y="50261"/>
                  </a:lnTo>
                  <a:lnTo>
                    <a:pt x="912444" y="52839"/>
                  </a:lnTo>
                  <a:lnTo>
                    <a:pt x="914165" y="54988"/>
                  </a:lnTo>
                  <a:lnTo>
                    <a:pt x="915882" y="57566"/>
                  </a:lnTo>
                  <a:lnTo>
                    <a:pt x="917599" y="60144"/>
                  </a:lnTo>
                  <a:lnTo>
                    <a:pt x="918887" y="62721"/>
                  </a:lnTo>
                  <a:lnTo>
                    <a:pt x="920609" y="65299"/>
                  </a:lnTo>
                  <a:lnTo>
                    <a:pt x="922326" y="67876"/>
                  </a:lnTo>
                  <a:lnTo>
                    <a:pt x="924042" y="70454"/>
                  </a:lnTo>
                  <a:lnTo>
                    <a:pt x="925764" y="73031"/>
                  </a:lnTo>
                  <a:lnTo>
                    <a:pt x="927481" y="75609"/>
                  </a:lnTo>
                  <a:lnTo>
                    <a:pt x="929198" y="78614"/>
                  </a:lnTo>
                  <a:lnTo>
                    <a:pt x="930919" y="81625"/>
                  </a:lnTo>
                  <a:lnTo>
                    <a:pt x="932636" y="84202"/>
                  </a:lnTo>
                  <a:lnTo>
                    <a:pt x="934353" y="87208"/>
                  </a:lnTo>
                  <a:lnTo>
                    <a:pt x="935641" y="90213"/>
                  </a:lnTo>
                  <a:lnTo>
                    <a:pt x="937363" y="93224"/>
                  </a:lnTo>
                  <a:lnTo>
                    <a:pt x="939080" y="96229"/>
                  </a:lnTo>
                  <a:lnTo>
                    <a:pt x="940796" y="99234"/>
                  </a:lnTo>
                  <a:lnTo>
                    <a:pt x="942518" y="102245"/>
                  </a:lnTo>
                  <a:lnTo>
                    <a:pt x="944235" y="105678"/>
                  </a:lnTo>
                  <a:lnTo>
                    <a:pt x="945951" y="108689"/>
                  </a:lnTo>
                  <a:lnTo>
                    <a:pt x="947673" y="112122"/>
                  </a:lnTo>
                  <a:lnTo>
                    <a:pt x="949390" y="115133"/>
                  </a:lnTo>
                  <a:lnTo>
                    <a:pt x="951107" y="118566"/>
                  </a:lnTo>
                  <a:lnTo>
                    <a:pt x="952828" y="122004"/>
                  </a:lnTo>
                  <a:lnTo>
                    <a:pt x="954117" y="125443"/>
                  </a:lnTo>
                  <a:lnTo>
                    <a:pt x="955834" y="128876"/>
                  </a:lnTo>
                  <a:lnTo>
                    <a:pt x="957550" y="132314"/>
                  </a:lnTo>
                  <a:lnTo>
                    <a:pt x="959272" y="135753"/>
                  </a:lnTo>
                  <a:lnTo>
                    <a:pt x="960989" y="139186"/>
                  </a:lnTo>
                  <a:lnTo>
                    <a:pt x="962705" y="142624"/>
                  </a:lnTo>
                  <a:lnTo>
                    <a:pt x="964427" y="146491"/>
                  </a:lnTo>
                  <a:lnTo>
                    <a:pt x="966144" y="149929"/>
                  </a:lnTo>
                  <a:lnTo>
                    <a:pt x="967860" y="153795"/>
                  </a:lnTo>
                  <a:lnTo>
                    <a:pt x="969582" y="157229"/>
                  </a:lnTo>
                  <a:lnTo>
                    <a:pt x="970871" y="161095"/>
                  </a:lnTo>
                  <a:lnTo>
                    <a:pt x="972588" y="164961"/>
                  </a:lnTo>
                  <a:lnTo>
                    <a:pt x="974304" y="168828"/>
                  </a:lnTo>
                  <a:lnTo>
                    <a:pt x="976026" y="172694"/>
                  </a:lnTo>
                  <a:lnTo>
                    <a:pt x="977743" y="176132"/>
                  </a:lnTo>
                  <a:lnTo>
                    <a:pt x="979459" y="180427"/>
                  </a:lnTo>
                  <a:lnTo>
                    <a:pt x="981181" y="184293"/>
                  </a:lnTo>
                  <a:lnTo>
                    <a:pt x="982898" y="188159"/>
                  </a:lnTo>
                  <a:lnTo>
                    <a:pt x="984614" y="192025"/>
                  </a:lnTo>
                  <a:lnTo>
                    <a:pt x="986336" y="195892"/>
                  </a:lnTo>
                  <a:lnTo>
                    <a:pt x="988053" y="200191"/>
                  </a:lnTo>
                  <a:lnTo>
                    <a:pt x="989342" y="204057"/>
                  </a:lnTo>
                  <a:lnTo>
                    <a:pt x="991058" y="207924"/>
                  </a:lnTo>
                  <a:lnTo>
                    <a:pt x="992780" y="212218"/>
                  </a:lnTo>
                  <a:lnTo>
                    <a:pt x="994497" y="216084"/>
                  </a:lnTo>
                  <a:lnTo>
                    <a:pt x="996213" y="220378"/>
                  </a:lnTo>
                  <a:lnTo>
                    <a:pt x="997935" y="224678"/>
                  </a:lnTo>
                  <a:lnTo>
                    <a:pt x="999652" y="228544"/>
                  </a:lnTo>
                  <a:lnTo>
                    <a:pt x="1001368" y="232838"/>
                  </a:lnTo>
                  <a:lnTo>
                    <a:pt x="1003090" y="237132"/>
                  </a:lnTo>
                  <a:lnTo>
                    <a:pt x="1004807" y="241431"/>
                  </a:lnTo>
                  <a:lnTo>
                    <a:pt x="1006523" y="245726"/>
                  </a:lnTo>
                  <a:lnTo>
                    <a:pt x="1007812" y="250020"/>
                  </a:lnTo>
                  <a:lnTo>
                    <a:pt x="1009534" y="254319"/>
                  </a:lnTo>
                  <a:lnTo>
                    <a:pt x="1011251" y="258185"/>
                  </a:lnTo>
                  <a:lnTo>
                    <a:pt x="1012967" y="262907"/>
                  </a:lnTo>
                  <a:lnTo>
                    <a:pt x="1014689" y="267207"/>
                  </a:lnTo>
                  <a:lnTo>
                    <a:pt x="1016406" y="271501"/>
                  </a:lnTo>
                  <a:lnTo>
                    <a:pt x="1018122" y="275795"/>
                  </a:lnTo>
                  <a:lnTo>
                    <a:pt x="1019844" y="280094"/>
                  </a:lnTo>
                  <a:lnTo>
                    <a:pt x="1021561" y="284389"/>
                  </a:lnTo>
                  <a:lnTo>
                    <a:pt x="1023277" y="288683"/>
                  </a:lnTo>
                  <a:lnTo>
                    <a:pt x="1024566" y="293410"/>
                  </a:lnTo>
                  <a:lnTo>
                    <a:pt x="1026288" y="297704"/>
                  </a:lnTo>
                  <a:lnTo>
                    <a:pt x="1028005" y="302003"/>
                  </a:lnTo>
                  <a:lnTo>
                    <a:pt x="1029721" y="306298"/>
                  </a:lnTo>
                  <a:lnTo>
                    <a:pt x="1031443" y="311025"/>
                  </a:lnTo>
                  <a:lnTo>
                    <a:pt x="1033160" y="315319"/>
                  </a:lnTo>
                  <a:lnTo>
                    <a:pt x="1034876" y="319613"/>
                  </a:lnTo>
                  <a:lnTo>
                    <a:pt x="1036598" y="324340"/>
                  </a:lnTo>
                  <a:lnTo>
                    <a:pt x="1038315" y="328634"/>
                  </a:lnTo>
                  <a:lnTo>
                    <a:pt x="1040031" y="333362"/>
                  </a:lnTo>
                  <a:lnTo>
                    <a:pt x="1041753" y="337657"/>
                  </a:lnTo>
                  <a:lnTo>
                    <a:pt x="1043042" y="341954"/>
                  </a:lnTo>
                  <a:lnTo>
                    <a:pt x="1044758" y="346678"/>
                  </a:lnTo>
                  <a:lnTo>
                    <a:pt x="1046475" y="350975"/>
                  </a:lnTo>
                  <a:lnTo>
                    <a:pt x="1048197" y="355271"/>
                  </a:lnTo>
                  <a:lnTo>
                    <a:pt x="1049914" y="359997"/>
                  </a:lnTo>
                  <a:lnTo>
                    <a:pt x="1051630" y="364292"/>
                  </a:lnTo>
                  <a:lnTo>
                    <a:pt x="1053352" y="369018"/>
                  </a:lnTo>
                  <a:lnTo>
                    <a:pt x="1055069" y="373313"/>
                  </a:lnTo>
                  <a:lnTo>
                    <a:pt x="1056785" y="377608"/>
                  </a:lnTo>
                  <a:lnTo>
                    <a:pt x="1058507" y="382335"/>
                  </a:lnTo>
                  <a:lnTo>
                    <a:pt x="1059796" y="386630"/>
                  </a:lnTo>
                  <a:lnTo>
                    <a:pt x="1061512" y="391356"/>
                  </a:lnTo>
                  <a:lnTo>
                    <a:pt x="1063229" y="395651"/>
                  </a:lnTo>
                  <a:lnTo>
                    <a:pt x="1064951" y="399948"/>
                  </a:lnTo>
                  <a:lnTo>
                    <a:pt x="1066667" y="404673"/>
                  </a:lnTo>
                  <a:lnTo>
                    <a:pt x="1068384" y="408970"/>
                  </a:lnTo>
                  <a:lnTo>
                    <a:pt x="1070106" y="413265"/>
                  </a:lnTo>
                  <a:lnTo>
                    <a:pt x="1071822" y="417560"/>
                  </a:lnTo>
                  <a:lnTo>
                    <a:pt x="1073539" y="422286"/>
                  </a:lnTo>
                  <a:lnTo>
                    <a:pt x="1075261" y="426582"/>
                  </a:lnTo>
                  <a:lnTo>
                    <a:pt x="1076978" y="430879"/>
                  </a:lnTo>
                  <a:lnTo>
                    <a:pt x="1078266" y="435174"/>
                  </a:lnTo>
                  <a:lnTo>
                    <a:pt x="1079983" y="439469"/>
                  </a:lnTo>
                  <a:lnTo>
                    <a:pt x="1081705" y="443766"/>
                  </a:lnTo>
                  <a:lnTo>
                    <a:pt x="1083421" y="448062"/>
                  </a:lnTo>
                  <a:lnTo>
                    <a:pt x="1085138" y="452788"/>
                  </a:lnTo>
                  <a:lnTo>
                    <a:pt x="1086860" y="456654"/>
                  </a:lnTo>
                  <a:lnTo>
                    <a:pt x="1088576" y="460949"/>
                  </a:lnTo>
                  <a:lnTo>
                    <a:pt x="1090293" y="465244"/>
                  </a:lnTo>
                  <a:lnTo>
                    <a:pt x="1092015" y="469542"/>
                  </a:lnTo>
                  <a:lnTo>
                    <a:pt x="1093731" y="473837"/>
                  </a:lnTo>
                  <a:lnTo>
                    <a:pt x="1095020" y="478132"/>
                  </a:lnTo>
                  <a:lnTo>
                    <a:pt x="1096737" y="482429"/>
                  </a:lnTo>
                  <a:lnTo>
                    <a:pt x="1098459" y="486296"/>
                  </a:lnTo>
                  <a:lnTo>
                    <a:pt x="1100175" y="490591"/>
                  </a:lnTo>
                  <a:lnTo>
                    <a:pt x="1101892" y="494886"/>
                  </a:lnTo>
                  <a:lnTo>
                    <a:pt x="1103614" y="498752"/>
                  </a:lnTo>
                  <a:lnTo>
                    <a:pt x="1105330" y="503050"/>
                  </a:lnTo>
                  <a:lnTo>
                    <a:pt x="1107047" y="506916"/>
                  </a:lnTo>
                  <a:lnTo>
                    <a:pt x="1108769" y="510782"/>
                  </a:lnTo>
                  <a:lnTo>
                    <a:pt x="1110485" y="515077"/>
                  </a:lnTo>
                  <a:lnTo>
                    <a:pt x="1112202" y="518944"/>
                  </a:lnTo>
                  <a:lnTo>
                    <a:pt x="1113491" y="522810"/>
                  </a:lnTo>
                  <a:lnTo>
                    <a:pt x="1115213" y="526676"/>
                  </a:lnTo>
                  <a:lnTo>
                    <a:pt x="1116929" y="530543"/>
                  </a:lnTo>
                  <a:lnTo>
                    <a:pt x="1118646" y="534838"/>
                  </a:lnTo>
                  <a:lnTo>
                    <a:pt x="1120368" y="538275"/>
                  </a:lnTo>
                  <a:lnTo>
                    <a:pt x="1122084" y="542141"/>
                  </a:lnTo>
                  <a:lnTo>
                    <a:pt x="1123801" y="546008"/>
                  </a:lnTo>
                  <a:lnTo>
                    <a:pt x="1125523" y="549874"/>
                  </a:lnTo>
                  <a:lnTo>
                    <a:pt x="1127239" y="553740"/>
                  </a:lnTo>
                  <a:lnTo>
                    <a:pt x="1128956" y="557178"/>
                  </a:lnTo>
                  <a:lnTo>
                    <a:pt x="1130245" y="561044"/>
                  </a:lnTo>
                  <a:lnTo>
                    <a:pt x="1131967" y="564479"/>
                  </a:lnTo>
                  <a:lnTo>
                    <a:pt x="1133683" y="568346"/>
                  </a:lnTo>
                  <a:lnTo>
                    <a:pt x="1135400" y="571783"/>
                  </a:lnTo>
                  <a:lnTo>
                    <a:pt x="1137122" y="575220"/>
                  </a:lnTo>
                  <a:lnTo>
                    <a:pt x="1138838" y="578656"/>
                  </a:lnTo>
                  <a:lnTo>
                    <a:pt x="1140555" y="582093"/>
                  </a:lnTo>
                  <a:lnTo>
                    <a:pt x="1142277" y="585530"/>
                  </a:lnTo>
                  <a:lnTo>
                    <a:pt x="1143993" y="588966"/>
                  </a:lnTo>
                  <a:lnTo>
                    <a:pt x="1145710" y="592403"/>
                  </a:lnTo>
                  <a:lnTo>
                    <a:pt x="1147432" y="595841"/>
                  </a:lnTo>
                  <a:lnTo>
                    <a:pt x="1148720" y="598847"/>
                  </a:lnTo>
                  <a:lnTo>
                    <a:pt x="1150437" y="602284"/>
                  </a:lnTo>
                  <a:lnTo>
                    <a:pt x="1152154" y="605291"/>
                  </a:lnTo>
                  <a:lnTo>
                    <a:pt x="1153876" y="608728"/>
                  </a:lnTo>
                  <a:lnTo>
                    <a:pt x="1155592" y="611735"/>
                  </a:lnTo>
                  <a:lnTo>
                    <a:pt x="1157309" y="614741"/>
                  </a:lnTo>
                  <a:lnTo>
                    <a:pt x="1159031" y="617750"/>
                  </a:lnTo>
                  <a:lnTo>
                    <a:pt x="1160747" y="620756"/>
                  </a:lnTo>
                  <a:lnTo>
                    <a:pt x="1162464" y="623762"/>
                  </a:lnTo>
                  <a:lnTo>
                    <a:pt x="1164186" y="626771"/>
                  </a:lnTo>
                  <a:lnTo>
                    <a:pt x="1165474" y="629348"/>
                  </a:lnTo>
                  <a:lnTo>
                    <a:pt x="1167191" y="632355"/>
                  </a:lnTo>
                  <a:lnTo>
                    <a:pt x="1168908" y="635361"/>
                  </a:lnTo>
                  <a:lnTo>
                    <a:pt x="1170629" y="637939"/>
                  </a:lnTo>
                  <a:lnTo>
                    <a:pt x="1172346" y="640516"/>
                  </a:lnTo>
                  <a:lnTo>
                    <a:pt x="1174063" y="643094"/>
                  </a:lnTo>
                  <a:lnTo>
                    <a:pt x="1175785" y="645671"/>
                  </a:lnTo>
                </a:path>
                <a:path w="1677670" h="711835">
                  <a:moveTo>
                    <a:pt x="172694" y="258185"/>
                  </a:moveTo>
                  <a:lnTo>
                    <a:pt x="174414" y="262907"/>
                  </a:lnTo>
                  <a:lnTo>
                    <a:pt x="176131" y="267207"/>
                  </a:lnTo>
                  <a:lnTo>
                    <a:pt x="177420" y="271501"/>
                  </a:lnTo>
                  <a:lnTo>
                    <a:pt x="179138" y="275795"/>
                  </a:lnTo>
                  <a:lnTo>
                    <a:pt x="180857" y="280094"/>
                  </a:lnTo>
                  <a:lnTo>
                    <a:pt x="182575" y="284389"/>
                  </a:lnTo>
                  <a:lnTo>
                    <a:pt x="184293" y="288683"/>
                  </a:lnTo>
                  <a:lnTo>
                    <a:pt x="186013" y="293410"/>
                  </a:lnTo>
                  <a:lnTo>
                    <a:pt x="187730" y="297704"/>
                  </a:lnTo>
                  <a:lnTo>
                    <a:pt x="189448" y="302003"/>
                  </a:lnTo>
                  <a:lnTo>
                    <a:pt x="191168" y="306298"/>
                  </a:lnTo>
                  <a:lnTo>
                    <a:pt x="192885" y="311025"/>
                  </a:lnTo>
                  <a:lnTo>
                    <a:pt x="194174" y="315319"/>
                  </a:lnTo>
                  <a:lnTo>
                    <a:pt x="195892" y="319613"/>
                  </a:lnTo>
                  <a:lnTo>
                    <a:pt x="197611" y="324340"/>
                  </a:lnTo>
                  <a:lnTo>
                    <a:pt x="199329" y="328634"/>
                  </a:lnTo>
                  <a:lnTo>
                    <a:pt x="201047" y="333362"/>
                  </a:lnTo>
                  <a:lnTo>
                    <a:pt x="202766" y="337657"/>
                  </a:lnTo>
                  <a:lnTo>
                    <a:pt x="204484" y="341954"/>
                  </a:lnTo>
                  <a:lnTo>
                    <a:pt x="206202" y="346678"/>
                  </a:lnTo>
                  <a:lnTo>
                    <a:pt x="207922" y="350975"/>
                  </a:lnTo>
                  <a:lnTo>
                    <a:pt x="209639" y="355699"/>
                  </a:lnTo>
                  <a:lnTo>
                    <a:pt x="211357" y="359997"/>
                  </a:lnTo>
                  <a:lnTo>
                    <a:pt x="212646" y="364292"/>
                  </a:lnTo>
                  <a:lnTo>
                    <a:pt x="214365" y="369018"/>
                  </a:lnTo>
                  <a:lnTo>
                    <a:pt x="216083" y="373313"/>
                  </a:lnTo>
                  <a:lnTo>
                    <a:pt x="217801" y="377608"/>
                  </a:lnTo>
                  <a:lnTo>
                    <a:pt x="219520" y="382335"/>
                  </a:lnTo>
                  <a:lnTo>
                    <a:pt x="221238" y="386630"/>
                  </a:lnTo>
                  <a:lnTo>
                    <a:pt x="222956" y="391356"/>
                  </a:lnTo>
                  <a:lnTo>
                    <a:pt x="224675" y="395651"/>
                  </a:lnTo>
                  <a:lnTo>
                    <a:pt x="226393" y="399948"/>
                  </a:lnTo>
                  <a:lnTo>
                    <a:pt x="228111" y="404673"/>
                  </a:lnTo>
                  <a:lnTo>
                    <a:pt x="229400" y="408970"/>
                  </a:lnTo>
                  <a:lnTo>
                    <a:pt x="231119" y="413265"/>
                  </a:lnTo>
                  <a:lnTo>
                    <a:pt x="232837" y="417560"/>
                  </a:lnTo>
                  <a:lnTo>
                    <a:pt x="234554" y="422286"/>
                  </a:lnTo>
                  <a:lnTo>
                    <a:pt x="236275" y="426582"/>
                  </a:lnTo>
                  <a:lnTo>
                    <a:pt x="237992" y="430879"/>
                  </a:lnTo>
                  <a:lnTo>
                    <a:pt x="239709" y="435174"/>
                  </a:lnTo>
                  <a:lnTo>
                    <a:pt x="241430" y="439469"/>
                  </a:lnTo>
                  <a:lnTo>
                    <a:pt x="243147" y="443766"/>
                  </a:lnTo>
                  <a:lnTo>
                    <a:pt x="244864" y="448062"/>
                  </a:lnTo>
                  <a:lnTo>
                    <a:pt x="246585" y="452788"/>
                  </a:lnTo>
                  <a:lnTo>
                    <a:pt x="247874" y="456654"/>
                  </a:lnTo>
                  <a:lnTo>
                    <a:pt x="249591" y="460949"/>
                  </a:lnTo>
                  <a:lnTo>
                    <a:pt x="251308" y="465244"/>
                  </a:lnTo>
                  <a:lnTo>
                    <a:pt x="253029" y="469542"/>
                  </a:lnTo>
                  <a:lnTo>
                    <a:pt x="254746" y="473837"/>
                  </a:lnTo>
                  <a:lnTo>
                    <a:pt x="256463" y="478132"/>
                  </a:lnTo>
                  <a:lnTo>
                    <a:pt x="258184" y="482429"/>
                  </a:lnTo>
                  <a:lnTo>
                    <a:pt x="259901" y="486296"/>
                  </a:lnTo>
                  <a:lnTo>
                    <a:pt x="261618" y="490591"/>
                  </a:lnTo>
                  <a:lnTo>
                    <a:pt x="263339" y="494886"/>
                  </a:lnTo>
                  <a:lnTo>
                    <a:pt x="264628" y="498752"/>
                  </a:lnTo>
                  <a:lnTo>
                    <a:pt x="266345" y="503050"/>
                  </a:lnTo>
                  <a:lnTo>
                    <a:pt x="268061" y="506916"/>
                  </a:lnTo>
                  <a:lnTo>
                    <a:pt x="269783" y="510782"/>
                  </a:lnTo>
                  <a:lnTo>
                    <a:pt x="271500" y="515077"/>
                  </a:lnTo>
                  <a:lnTo>
                    <a:pt x="273217" y="518944"/>
                  </a:lnTo>
                  <a:lnTo>
                    <a:pt x="274938" y="522810"/>
                  </a:lnTo>
                  <a:lnTo>
                    <a:pt x="276655" y="526676"/>
                  </a:lnTo>
                  <a:lnTo>
                    <a:pt x="278372" y="530543"/>
                  </a:lnTo>
                  <a:lnTo>
                    <a:pt x="280093" y="534838"/>
                  </a:lnTo>
                  <a:lnTo>
                    <a:pt x="281810" y="538275"/>
                  </a:lnTo>
                  <a:lnTo>
                    <a:pt x="283099" y="542141"/>
                  </a:lnTo>
                  <a:lnTo>
                    <a:pt x="284815" y="546008"/>
                  </a:lnTo>
                  <a:lnTo>
                    <a:pt x="286537" y="549874"/>
                  </a:lnTo>
                  <a:lnTo>
                    <a:pt x="288254" y="553740"/>
                  </a:lnTo>
                  <a:lnTo>
                    <a:pt x="289970" y="557178"/>
                  </a:lnTo>
                  <a:lnTo>
                    <a:pt x="291692" y="561044"/>
                  </a:lnTo>
                  <a:lnTo>
                    <a:pt x="293409" y="564479"/>
                  </a:lnTo>
                  <a:lnTo>
                    <a:pt x="295125" y="568346"/>
                  </a:lnTo>
                  <a:lnTo>
                    <a:pt x="296847" y="571783"/>
                  </a:lnTo>
                  <a:lnTo>
                    <a:pt x="298564" y="575220"/>
                  </a:lnTo>
                  <a:lnTo>
                    <a:pt x="299853" y="578656"/>
                  </a:lnTo>
                  <a:lnTo>
                    <a:pt x="301569" y="582093"/>
                  </a:lnTo>
                  <a:lnTo>
                    <a:pt x="303291" y="585530"/>
                  </a:lnTo>
                  <a:lnTo>
                    <a:pt x="305008" y="588966"/>
                  </a:lnTo>
                  <a:lnTo>
                    <a:pt x="306724" y="592403"/>
                  </a:lnTo>
                  <a:lnTo>
                    <a:pt x="308446" y="595841"/>
                  </a:lnTo>
                  <a:lnTo>
                    <a:pt x="310163" y="598847"/>
                  </a:lnTo>
                  <a:lnTo>
                    <a:pt x="311879" y="602284"/>
                  </a:lnTo>
                  <a:lnTo>
                    <a:pt x="313601" y="605291"/>
                  </a:lnTo>
                  <a:lnTo>
                    <a:pt x="315318" y="608728"/>
                  </a:lnTo>
                  <a:lnTo>
                    <a:pt x="317034" y="611735"/>
                  </a:lnTo>
                  <a:lnTo>
                    <a:pt x="318323" y="614741"/>
                  </a:lnTo>
                  <a:lnTo>
                    <a:pt x="320045" y="617750"/>
                  </a:lnTo>
                  <a:lnTo>
                    <a:pt x="321762" y="620756"/>
                  </a:lnTo>
                  <a:lnTo>
                    <a:pt x="323478" y="623762"/>
                  </a:lnTo>
                  <a:lnTo>
                    <a:pt x="325200" y="626771"/>
                  </a:lnTo>
                  <a:lnTo>
                    <a:pt x="326917" y="629348"/>
                  </a:lnTo>
                  <a:lnTo>
                    <a:pt x="328633" y="632355"/>
                  </a:lnTo>
                  <a:lnTo>
                    <a:pt x="330355" y="635361"/>
                  </a:lnTo>
                  <a:lnTo>
                    <a:pt x="332072" y="637939"/>
                  </a:lnTo>
                  <a:lnTo>
                    <a:pt x="333788" y="640516"/>
                  </a:lnTo>
                  <a:lnTo>
                    <a:pt x="335510" y="643094"/>
                  </a:lnTo>
                  <a:lnTo>
                    <a:pt x="336799" y="645671"/>
                  </a:lnTo>
                  <a:lnTo>
                    <a:pt x="338516" y="648249"/>
                  </a:lnTo>
                  <a:lnTo>
                    <a:pt x="340232" y="650827"/>
                  </a:lnTo>
                  <a:lnTo>
                    <a:pt x="341954" y="653404"/>
                  </a:lnTo>
                  <a:lnTo>
                    <a:pt x="343671" y="655982"/>
                  </a:lnTo>
                  <a:lnTo>
                    <a:pt x="345387" y="658130"/>
                  </a:lnTo>
                  <a:lnTo>
                    <a:pt x="347109" y="660708"/>
                  </a:lnTo>
                  <a:lnTo>
                    <a:pt x="348826" y="662856"/>
                  </a:lnTo>
                  <a:lnTo>
                    <a:pt x="350542" y="665003"/>
                  </a:lnTo>
                  <a:lnTo>
                    <a:pt x="352264" y="667152"/>
                  </a:lnTo>
                  <a:lnTo>
                    <a:pt x="353553" y="669300"/>
                  </a:lnTo>
                  <a:lnTo>
                    <a:pt x="355270" y="671447"/>
                  </a:lnTo>
                  <a:lnTo>
                    <a:pt x="356986" y="673595"/>
                  </a:lnTo>
                  <a:lnTo>
                    <a:pt x="358708" y="675313"/>
                  </a:lnTo>
                  <a:lnTo>
                    <a:pt x="360425" y="677462"/>
                  </a:lnTo>
                  <a:lnTo>
                    <a:pt x="362141" y="679179"/>
                  </a:lnTo>
                  <a:lnTo>
                    <a:pt x="363863" y="680899"/>
                  </a:lnTo>
                  <a:lnTo>
                    <a:pt x="365580" y="682617"/>
                  </a:lnTo>
                  <a:lnTo>
                    <a:pt x="367296" y="684334"/>
                  </a:lnTo>
                  <a:lnTo>
                    <a:pt x="369018" y="686054"/>
                  </a:lnTo>
                  <a:lnTo>
                    <a:pt x="370735" y="687772"/>
                  </a:lnTo>
                  <a:lnTo>
                    <a:pt x="372023" y="689489"/>
                  </a:lnTo>
                  <a:lnTo>
                    <a:pt x="373740" y="690778"/>
                  </a:lnTo>
                  <a:lnTo>
                    <a:pt x="375462" y="692498"/>
                  </a:lnTo>
                  <a:lnTo>
                    <a:pt x="377179" y="693787"/>
                  </a:lnTo>
                  <a:lnTo>
                    <a:pt x="378895" y="695075"/>
                  </a:lnTo>
                  <a:lnTo>
                    <a:pt x="380617" y="696364"/>
                  </a:lnTo>
                  <a:lnTo>
                    <a:pt x="382334" y="697653"/>
                  </a:lnTo>
                  <a:lnTo>
                    <a:pt x="384050" y="698942"/>
                  </a:lnTo>
                  <a:lnTo>
                    <a:pt x="385772" y="699800"/>
                  </a:lnTo>
                  <a:lnTo>
                    <a:pt x="387489" y="701088"/>
                  </a:lnTo>
                  <a:lnTo>
                    <a:pt x="388777" y="701948"/>
                  </a:lnTo>
                  <a:lnTo>
                    <a:pt x="390494" y="703237"/>
                  </a:lnTo>
                  <a:lnTo>
                    <a:pt x="392216" y="704097"/>
                  </a:lnTo>
                  <a:lnTo>
                    <a:pt x="393932" y="704955"/>
                  </a:lnTo>
                  <a:lnTo>
                    <a:pt x="395649" y="705814"/>
                  </a:lnTo>
                  <a:lnTo>
                    <a:pt x="397371" y="706243"/>
                  </a:lnTo>
                  <a:lnTo>
                    <a:pt x="399088" y="707103"/>
                  </a:lnTo>
                  <a:lnTo>
                    <a:pt x="400804" y="707963"/>
                  </a:lnTo>
                  <a:lnTo>
                    <a:pt x="402526" y="708392"/>
                  </a:lnTo>
                  <a:lnTo>
                    <a:pt x="404243" y="708821"/>
                  </a:lnTo>
                  <a:lnTo>
                    <a:pt x="405959" y="709252"/>
                  </a:lnTo>
                  <a:lnTo>
                    <a:pt x="407248" y="709681"/>
                  </a:lnTo>
                  <a:lnTo>
                    <a:pt x="408970" y="710110"/>
                  </a:lnTo>
                  <a:lnTo>
                    <a:pt x="410686" y="710541"/>
                  </a:lnTo>
                  <a:lnTo>
                    <a:pt x="412403" y="710541"/>
                  </a:lnTo>
                  <a:lnTo>
                    <a:pt x="414125" y="710970"/>
                  </a:lnTo>
                  <a:lnTo>
                    <a:pt x="417558" y="710970"/>
                  </a:lnTo>
                  <a:lnTo>
                    <a:pt x="419280" y="711398"/>
                  </a:lnTo>
                  <a:lnTo>
                    <a:pt x="420997" y="710970"/>
                  </a:lnTo>
                  <a:lnTo>
                    <a:pt x="424002" y="710970"/>
                  </a:lnTo>
                  <a:lnTo>
                    <a:pt x="425724" y="710541"/>
                  </a:lnTo>
                  <a:lnTo>
                    <a:pt x="427440" y="710541"/>
                  </a:lnTo>
                  <a:lnTo>
                    <a:pt x="429157" y="710110"/>
                  </a:lnTo>
                  <a:lnTo>
                    <a:pt x="430879" y="709681"/>
                  </a:lnTo>
                  <a:lnTo>
                    <a:pt x="432595" y="709252"/>
                  </a:lnTo>
                  <a:lnTo>
                    <a:pt x="434312" y="708821"/>
                  </a:lnTo>
                  <a:lnTo>
                    <a:pt x="436034" y="708392"/>
                  </a:lnTo>
                  <a:lnTo>
                    <a:pt x="437750" y="707963"/>
                  </a:lnTo>
                  <a:lnTo>
                    <a:pt x="439467" y="707103"/>
                  </a:lnTo>
                  <a:lnTo>
                    <a:pt x="441189" y="706243"/>
                  </a:lnTo>
                  <a:lnTo>
                    <a:pt x="442478" y="705814"/>
                  </a:lnTo>
                  <a:lnTo>
                    <a:pt x="444194" y="704955"/>
                  </a:lnTo>
                  <a:lnTo>
                    <a:pt x="445911" y="704097"/>
                  </a:lnTo>
                  <a:lnTo>
                    <a:pt x="447633" y="703237"/>
                  </a:lnTo>
                  <a:lnTo>
                    <a:pt x="449349" y="701948"/>
                  </a:lnTo>
                  <a:lnTo>
                    <a:pt x="451066" y="701088"/>
                  </a:lnTo>
                  <a:lnTo>
                    <a:pt x="452788" y="699800"/>
                  </a:lnTo>
                  <a:lnTo>
                    <a:pt x="454504" y="698942"/>
                  </a:lnTo>
                  <a:lnTo>
                    <a:pt x="456221" y="697653"/>
                  </a:lnTo>
                  <a:lnTo>
                    <a:pt x="457943" y="696364"/>
                  </a:lnTo>
                  <a:lnTo>
                    <a:pt x="459232" y="695075"/>
                  </a:lnTo>
                  <a:lnTo>
                    <a:pt x="460948" y="693787"/>
                  </a:lnTo>
                  <a:lnTo>
                    <a:pt x="462665" y="692498"/>
                  </a:lnTo>
                  <a:lnTo>
                    <a:pt x="464387" y="690778"/>
                  </a:lnTo>
                  <a:lnTo>
                    <a:pt x="466103" y="689489"/>
                  </a:lnTo>
                  <a:lnTo>
                    <a:pt x="467820" y="687772"/>
                  </a:lnTo>
                  <a:lnTo>
                    <a:pt x="469542" y="686054"/>
                  </a:lnTo>
                  <a:lnTo>
                    <a:pt x="471258" y="684334"/>
                  </a:lnTo>
                  <a:lnTo>
                    <a:pt x="472975" y="682617"/>
                  </a:lnTo>
                  <a:lnTo>
                    <a:pt x="474697" y="680899"/>
                  </a:lnTo>
                  <a:lnTo>
                    <a:pt x="476413" y="679179"/>
                  </a:lnTo>
                  <a:lnTo>
                    <a:pt x="477702" y="677462"/>
                  </a:lnTo>
                  <a:lnTo>
                    <a:pt x="479419" y="675313"/>
                  </a:lnTo>
                  <a:lnTo>
                    <a:pt x="481141" y="673595"/>
                  </a:lnTo>
                  <a:lnTo>
                    <a:pt x="482857" y="671447"/>
                  </a:lnTo>
                  <a:lnTo>
                    <a:pt x="484574" y="669300"/>
                  </a:lnTo>
                  <a:lnTo>
                    <a:pt x="486296" y="667152"/>
                  </a:lnTo>
                  <a:lnTo>
                    <a:pt x="488012" y="665003"/>
                  </a:lnTo>
                  <a:lnTo>
                    <a:pt x="489729" y="662856"/>
                  </a:lnTo>
                  <a:lnTo>
                    <a:pt x="491451" y="660708"/>
                  </a:lnTo>
                  <a:lnTo>
                    <a:pt x="493167" y="658130"/>
                  </a:lnTo>
                  <a:lnTo>
                    <a:pt x="494456" y="655982"/>
                  </a:lnTo>
                  <a:lnTo>
                    <a:pt x="496173" y="653404"/>
                  </a:lnTo>
                  <a:lnTo>
                    <a:pt x="497895" y="650827"/>
                  </a:lnTo>
                  <a:lnTo>
                    <a:pt x="499611" y="648249"/>
                  </a:lnTo>
                  <a:lnTo>
                    <a:pt x="501328" y="645671"/>
                  </a:lnTo>
                  <a:lnTo>
                    <a:pt x="503050" y="643094"/>
                  </a:lnTo>
                  <a:lnTo>
                    <a:pt x="504766" y="640516"/>
                  </a:lnTo>
                  <a:lnTo>
                    <a:pt x="506483" y="637939"/>
                  </a:lnTo>
                  <a:lnTo>
                    <a:pt x="508205" y="635361"/>
                  </a:lnTo>
                  <a:lnTo>
                    <a:pt x="509921" y="632355"/>
                  </a:lnTo>
                  <a:lnTo>
                    <a:pt x="511638" y="629348"/>
                  </a:lnTo>
                  <a:lnTo>
                    <a:pt x="512927" y="626771"/>
                  </a:lnTo>
                  <a:lnTo>
                    <a:pt x="514648" y="623762"/>
                  </a:lnTo>
                  <a:lnTo>
                    <a:pt x="516365" y="620756"/>
                  </a:lnTo>
                  <a:lnTo>
                    <a:pt x="518082" y="617750"/>
                  </a:lnTo>
                  <a:lnTo>
                    <a:pt x="519804" y="614741"/>
                  </a:lnTo>
                  <a:lnTo>
                    <a:pt x="521520" y="611735"/>
                  </a:lnTo>
                  <a:lnTo>
                    <a:pt x="523237" y="608728"/>
                  </a:lnTo>
                  <a:lnTo>
                    <a:pt x="524959" y="605291"/>
                  </a:lnTo>
                  <a:lnTo>
                    <a:pt x="526675" y="602284"/>
                  </a:lnTo>
                  <a:lnTo>
                    <a:pt x="528392" y="598847"/>
                  </a:lnTo>
                  <a:lnTo>
                    <a:pt x="529681" y="595841"/>
                  </a:lnTo>
                  <a:lnTo>
                    <a:pt x="531402" y="592403"/>
                  </a:lnTo>
                  <a:lnTo>
                    <a:pt x="533119" y="588966"/>
                  </a:lnTo>
                  <a:lnTo>
                    <a:pt x="534836" y="585530"/>
                  </a:lnTo>
                  <a:lnTo>
                    <a:pt x="536557" y="582093"/>
                  </a:lnTo>
                  <a:lnTo>
                    <a:pt x="538274" y="578656"/>
                  </a:lnTo>
                  <a:lnTo>
                    <a:pt x="539991" y="575220"/>
                  </a:lnTo>
                  <a:lnTo>
                    <a:pt x="541712" y="571783"/>
                  </a:lnTo>
                  <a:lnTo>
                    <a:pt x="543429" y="568346"/>
                  </a:lnTo>
                  <a:lnTo>
                    <a:pt x="545146" y="564479"/>
                  </a:lnTo>
                  <a:lnTo>
                    <a:pt x="546868" y="561044"/>
                  </a:lnTo>
                  <a:lnTo>
                    <a:pt x="548156" y="557178"/>
                  </a:lnTo>
                  <a:lnTo>
                    <a:pt x="549873" y="553740"/>
                  </a:lnTo>
                  <a:lnTo>
                    <a:pt x="551590" y="549874"/>
                  </a:lnTo>
                  <a:lnTo>
                    <a:pt x="553311" y="546008"/>
                  </a:lnTo>
                  <a:lnTo>
                    <a:pt x="555028" y="542141"/>
                  </a:lnTo>
                  <a:lnTo>
                    <a:pt x="556745" y="538275"/>
                  </a:lnTo>
                  <a:lnTo>
                    <a:pt x="558466" y="534838"/>
                  </a:lnTo>
                  <a:lnTo>
                    <a:pt x="560183" y="530543"/>
                  </a:lnTo>
                  <a:lnTo>
                    <a:pt x="561900" y="526676"/>
                  </a:lnTo>
                  <a:lnTo>
                    <a:pt x="563621" y="522810"/>
                  </a:lnTo>
                  <a:lnTo>
                    <a:pt x="564910" y="518944"/>
                  </a:lnTo>
                  <a:lnTo>
                    <a:pt x="566627" y="515077"/>
                  </a:lnTo>
                  <a:lnTo>
                    <a:pt x="568344" y="510782"/>
                  </a:lnTo>
                  <a:lnTo>
                    <a:pt x="570065" y="506916"/>
                  </a:lnTo>
                  <a:lnTo>
                    <a:pt x="571782" y="503050"/>
                  </a:lnTo>
                  <a:lnTo>
                    <a:pt x="573499" y="498752"/>
                  </a:lnTo>
                  <a:lnTo>
                    <a:pt x="575220" y="494886"/>
                  </a:lnTo>
                  <a:lnTo>
                    <a:pt x="576937" y="490591"/>
                  </a:lnTo>
                  <a:lnTo>
                    <a:pt x="578654" y="486296"/>
                  </a:lnTo>
                  <a:lnTo>
                    <a:pt x="580375" y="482429"/>
                  </a:lnTo>
                  <a:lnTo>
                    <a:pt x="582092" y="478132"/>
                  </a:lnTo>
                  <a:lnTo>
                    <a:pt x="583381" y="473837"/>
                  </a:lnTo>
                  <a:lnTo>
                    <a:pt x="585097" y="469542"/>
                  </a:lnTo>
                  <a:lnTo>
                    <a:pt x="586819" y="465244"/>
                  </a:lnTo>
                  <a:lnTo>
                    <a:pt x="588536" y="460949"/>
                  </a:lnTo>
                  <a:lnTo>
                    <a:pt x="590253" y="456654"/>
                  </a:lnTo>
                  <a:lnTo>
                    <a:pt x="591974" y="452788"/>
                  </a:lnTo>
                  <a:lnTo>
                    <a:pt x="593691" y="448062"/>
                  </a:lnTo>
                  <a:lnTo>
                    <a:pt x="595408" y="443766"/>
                  </a:lnTo>
                  <a:lnTo>
                    <a:pt x="597129" y="439469"/>
                  </a:lnTo>
                  <a:lnTo>
                    <a:pt x="598846" y="435174"/>
                  </a:lnTo>
                  <a:lnTo>
                    <a:pt x="600135" y="430879"/>
                  </a:lnTo>
                  <a:lnTo>
                    <a:pt x="601851" y="426582"/>
                  </a:lnTo>
                  <a:lnTo>
                    <a:pt x="603573" y="422286"/>
                  </a:lnTo>
                  <a:lnTo>
                    <a:pt x="605290" y="417560"/>
                  </a:lnTo>
                  <a:lnTo>
                    <a:pt x="607006" y="413265"/>
                  </a:lnTo>
                  <a:lnTo>
                    <a:pt x="608728" y="408970"/>
                  </a:lnTo>
                  <a:lnTo>
                    <a:pt x="610445" y="404673"/>
                  </a:lnTo>
                  <a:lnTo>
                    <a:pt x="612162" y="399948"/>
                  </a:lnTo>
                  <a:lnTo>
                    <a:pt x="613883" y="395651"/>
                  </a:lnTo>
                  <a:lnTo>
                    <a:pt x="615600" y="391356"/>
                  </a:lnTo>
                  <a:lnTo>
                    <a:pt x="617317" y="386630"/>
                  </a:lnTo>
                  <a:lnTo>
                    <a:pt x="618605" y="382335"/>
                  </a:lnTo>
                  <a:lnTo>
                    <a:pt x="620327" y="377608"/>
                  </a:lnTo>
                  <a:lnTo>
                    <a:pt x="622044" y="373313"/>
                  </a:lnTo>
                  <a:lnTo>
                    <a:pt x="623760" y="369018"/>
                  </a:lnTo>
                  <a:lnTo>
                    <a:pt x="625482" y="364292"/>
                  </a:lnTo>
                  <a:lnTo>
                    <a:pt x="627199" y="359997"/>
                  </a:lnTo>
                  <a:lnTo>
                    <a:pt x="628915" y="355699"/>
                  </a:lnTo>
                  <a:lnTo>
                    <a:pt x="630637" y="350975"/>
                  </a:lnTo>
                  <a:lnTo>
                    <a:pt x="632354" y="346678"/>
                  </a:lnTo>
                  <a:lnTo>
                    <a:pt x="634071" y="341954"/>
                  </a:lnTo>
                  <a:lnTo>
                    <a:pt x="635359" y="337657"/>
                  </a:lnTo>
                  <a:lnTo>
                    <a:pt x="637081" y="333362"/>
                  </a:lnTo>
                  <a:lnTo>
                    <a:pt x="638798" y="328634"/>
                  </a:lnTo>
                  <a:lnTo>
                    <a:pt x="640514" y="324340"/>
                  </a:lnTo>
                  <a:lnTo>
                    <a:pt x="642236" y="319613"/>
                  </a:lnTo>
                  <a:lnTo>
                    <a:pt x="643953" y="315319"/>
                  </a:lnTo>
                  <a:lnTo>
                    <a:pt x="645669" y="311025"/>
                  </a:lnTo>
                  <a:lnTo>
                    <a:pt x="647391" y="306298"/>
                  </a:lnTo>
                  <a:lnTo>
                    <a:pt x="649108" y="302003"/>
                  </a:lnTo>
                  <a:lnTo>
                    <a:pt x="650824" y="297704"/>
                  </a:lnTo>
                  <a:lnTo>
                    <a:pt x="652546" y="293410"/>
                  </a:lnTo>
                  <a:lnTo>
                    <a:pt x="653835" y="288683"/>
                  </a:lnTo>
                  <a:lnTo>
                    <a:pt x="655552" y="284389"/>
                  </a:lnTo>
                  <a:lnTo>
                    <a:pt x="657268" y="280094"/>
                  </a:lnTo>
                  <a:lnTo>
                    <a:pt x="658990" y="275795"/>
                  </a:lnTo>
                  <a:lnTo>
                    <a:pt x="660707" y="271501"/>
                  </a:lnTo>
                  <a:lnTo>
                    <a:pt x="662423" y="267207"/>
                  </a:lnTo>
                  <a:lnTo>
                    <a:pt x="664145" y="262907"/>
                  </a:lnTo>
                  <a:lnTo>
                    <a:pt x="665862" y="258185"/>
                  </a:lnTo>
                  <a:lnTo>
                    <a:pt x="667578" y="254319"/>
                  </a:lnTo>
                  <a:lnTo>
                    <a:pt x="669300" y="250020"/>
                  </a:lnTo>
                  <a:lnTo>
                    <a:pt x="671017" y="245726"/>
                  </a:lnTo>
                  <a:lnTo>
                    <a:pt x="672306" y="241431"/>
                  </a:lnTo>
                  <a:lnTo>
                    <a:pt x="674022" y="237132"/>
                  </a:lnTo>
                </a:path>
                <a:path w="1677670" h="711835">
                  <a:moveTo>
                    <a:pt x="0" y="0"/>
                  </a:moveTo>
                  <a:lnTo>
                    <a:pt x="4726" y="0"/>
                  </a:lnTo>
                  <a:lnTo>
                    <a:pt x="6443" y="433"/>
                  </a:lnTo>
                  <a:lnTo>
                    <a:pt x="8163" y="433"/>
                  </a:lnTo>
                  <a:lnTo>
                    <a:pt x="9881" y="860"/>
                  </a:lnTo>
                  <a:lnTo>
                    <a:pt x="11598" y="1288"/>
                  </a:lnTo>
                  <a:lnTo>
                    <a:pt x="13318" y="1721"/>
                  </a:lnTo>
                  <a:lnTo>
                    <a:pt x="15036" y="2149"/>
                  </a:lnTo>
                  <a:lnTo>
                    <a:pt x="16753" y="2577"/>
                  </a:lnTo>
                  <a:lnTo>
                    <a:pt x="18042" y="3010"/>
                  </a:lnTo>
                  <a:lnTo>
                    <a:pt x="19762" y="3866"/>
                  </a:lnTo>
                  <a:lnTo>
                    <a:pt x="21480" y="4727"/>
                  </a:lnTo>
                  <a:lnTo>
                    <a:pt x="23197" y="5155"/>
                  </a:lnTo>
                  <a:lnTo>
                    <a:pt x="24917" y="6015"/>
                  </a:lnTo>
                  <a:lnTo>
                    <a:pt x="26635" y="6876"/>
                  </a:lnTo>
                  <a:lnTo>
                    <a:pt x="28352" y="7732"/>
                  </a:lnTo>
                  <a:lnTo>
                    <a:pt x="30072" y="9021"/>
                  </a:lnTo>
                  <a:lnTo>
                    <a:pt x="31790" y="9882"/>
                  </a:lnTo>
                  <a:lnTo>
                    <a:pt x="33507" y="11171"/>
                  </a:lnTo>
                  <a:lnTo>
                    <a:pt x="35227" y="12031"/>
                  </a:lnTo>
                  <a:lnTo>
                    <a:pt x="36516" y="13320"/>
                  </a:lnTo>
                  <a:lnTo>
                    <a:pt x="38234" y="14609"/>
                  </a:lnTo>
                  <a:lnTo>
                    <a:pt x="39951" y="15898"/>
                  </a:lnTo>
                  <a:lnTo>
                    <a:pt x="41671" y="17186"/>
                  </a:lnTo>
                  <a:lnTo>
                    <a:pt x="43389" y="18475"/>
                  </a:lnTo>
                  <a:lnTo>
                    <a:pt x="45106" y="20192"/>
                  </a:lnTo>
                  <a:lnTo>
                    <a:pt x="46826" y="21481"/>
                  </a:lnTo>
                  <a:lnTo>
                    <a:pt x="48544" y="23197"/>
                  </a:lnTo>
                  <a:lnTo>
                    <a:pt x="50261" y="24919"/>
                  </a:lnTo>
                  <a:lnTo>
                    <a:pt x="51981" y="26636"/>
                  </a:lnTo>
                  <a:lnTo>
                    <a:pt x="53270" y="28352"/>
                  </a:lnTo>
                  <a:lnTo>
                    <a:pt x="54987" y="30074"/>
                  </a:lnTo>
                  <a:lnTo>
                    <a:pt x="56705" y="31791"/>
                  </a:lnTo>
                  <a:lnTo>
                    <a:pt x="58425" y="33507"/>
                  </a:lnTo>
                  <a:lnTo>
                    <a:pt x="60143" y="35657"/>
                  </a:lnTo>
                  <a:lnTo>
                    <a:pt x="61860" y="37374"/>
                  </a:lnTo>
                  <a:lnTo>
                    <a:pt x="63580" y="39523"/>
                  </a:lnTo>
                  <a:lnTo>
                    <a:pt x="65298" y="41673"/>
                  </a:lnTo>
                  <a:lnTo>
                    <a:pt x="67015" y="43817"/>
                  </a:lnTo>
                  <a:lnTo>
                    <a:pt x="68735" y="45967"/>
                  </a:lnTo>
                  <a:lnTo>
                    <a:pt x="70453" y="48117"/>
                  </a:lnTo>
                  <a:lnTo>
                    <a:pt x="71741" y="50261"/>
                  </a:lnTo>
                  <a:lnTo>
                    <a:pt x="73459" y="52839"/>
                  </a:lnTo>
                  <a:lnTo>
                    <a:pt x="75179" y="54988"/>
                  </a:lnTo>
                  <a:lnTo>
                    <a:pt x="76896" y="57566"/>
                  </a:lnTo>
                  <a:lnTo>
                    <a:pt x="78614" y="60144"/>
                  </a:lnTo>
                  <a:lnTo>
                    <a:pt x="80334" y="62721"/>
                  </a:lnTo>
                  <a:lnTo>
                    <a:pt x="82052" y="65299"/>
                  </a:lnTo>
                  <a:lnTo>
                    <a:pt x="83769" y="67876"/>
                  </a:lnTo>
                  <a:lnTo>
                    <a:pt x="85489" y="70454"/>
                  </a:lnTo>
                  <a:lnTo>
                    <a:pt x="87207" y="73031"/>
                  </a:lnTo>
                  <a:lnTo>
                    <a:pt x="88495" y="75609"/>
                  </a:lnTo>
                  <a:lnTo>
                    <a:pt x="90213" y="78614"/>
                  </a:lnTo>
                  <a:lnTo>
                    <a:pt x="91933" y="81625"/>
                  </a:lnTo>
                  <a:lnTo>
                    <a:pt x="93650" y="84202"/>
                  </a:lnTo>
                  <a:lnTo>
                    <a:pt x="95368" y="87208"/>
                  </a:lnTo>
                  <a:lnTo>
                    <a:pt x="97088" y="90213"/>
                  </a:lnTo>
                  <a:lnTo>
                    <a:pt x="98805" y="93224"/>
                  </a:lnTo>
                  <a:lnTo>
                    <a:pt x="100523" y="96229"/>
                  </a:lnTo>
                  <a:lnTo>
                    <a:pt x="102243" y="99234"/>
                  </a:lnTo>
                  <a:lnTo>
                    <a:pt x="103961" y="102245"/>
                  </a:lnTo>
                  <a:lnTo>
                    <a:pt x="105678" y="105678"/>
                  </a:lnTo>
                  <a:lnTo>
                    <a:pt x="106967" y="108689"/>
                  </a:lnTo>
                  <a:lnTo>
                    <a:pt x="108687" y="112122"/>
                  </a:lnTo>
                  <a:lnTo>
                    <a:pt x="110404" y="115133"/>
                  </a:lnTo>
                  <a:lnTo>
                    <a:pt x="112122" y="118566"/>
                  </a:lnTo>
                  <a:lnTo>
                    <a:pt x="113842" y="122004"/>
                  </a:lnTo>
                  <a:lnTo>
                    <a:pt x="115559" y="125443"/>
                  </a:lnTo>
                  <a:lnTo>
                    <a:pt x="117277" y="128876"/>
                  </a:lnTo>
                  <a:lnTo>
                    <a:pt x="118997" y="132314"/>
                  </a:lnTo>
                  <a:lnTo>
                    <a:pt x="120714" y="135753"/>
                  </a:lnTo>
                  <a:lnTo>
                    <a:pt x="122432" y="139186"/>
                  </a:lnTo>
                  <a:lnTo>
                    <a:pt x="123721" y="142624"/>
                  </a:lnTo>
                  <a:lnTo>
                    <a:pt x="125441" y="146491"/>
                  </a:lnTo>
                  <a:lnTo>
                    <a:pt x="127158" y="149929"/>
                  </a:lnTo>
                  <a:lnTo>
                    <a:pt x="128876" y="153795"/>
                  </a:lnTo>
                  <a:lnTo>
                    <a:pt x="130596" y="157229"/>
                  </a:lnTo>
                  <a:lnTo>
                    <a:pt x="132313" y="161095"/>
                  </a:lnTo>
                  <a:lnTo>
                    <a:pt x="134031" y="164961"/>
                  </a:lnTo>
                  <a:lnTo>
                    <a:pt x="135751" y="168828"/>
                  </a:lnTo>
                  <a:lnTo>
                    <a:pt x="137468" y="172694"/>
                  </a:lnTo>
                  <a:lnTo>
                    <a:pt x="139186" y="176132"/>
                  </a:lnTo>
                  <a:lnTo>
                    <a:pt x="140906" y="180427"/>
                  </a:lnTo>
                  <a:lnTo>
                    <a:pt x="142195" y="184293"/>
                  </a:lnTo>
                  <a:lnTo>
                    <a:pt x="143912" y="188159"/>
                  </a:lnTo>
                  <a:lnTo>
                    <a:pt x="145630" y="192025"/>
                  </a:lnTo>
                  <a:lnTo>
                    <a:pt x="147350" y="195892"/>
                  </a:lnTo>
                  <a:lnTo>
                    <a:pt x="149067" y="200191"/>
                  </a:lnTo>
                  <a:lnTo>
                    <a:pt x="150785" y="204057"/>
                  </a:lnTo>
                  <a:lnTo>
                    <a:pt x="152505" y="207924"/>
                  </a:lnTo>
                  <a:lnTo>
                    <a:pt x="154222" y="212218"/>
                  </a:lnTo>
                  <a:lnTo>
                    <a:pt x="155940" y="216084"/>
                  </a:lnTo>
                  <a:lnTo>
                    <a:pt x="157660" y="220378"/>
                  </a:lnTo>
                  <a:lnTo>
                    <a:pt x="158948" y="224678"/>
                  </a:lnTo>
                  <a:lnTo>
                    <a:pt x="160666" y="228544"/>
                  </a:lnTo>
                  <a:lnTo>
                    <a:pt x="162384" y="232838"/>
                  </a:lnTo>
                  <a:lnTo>
                    <a:pt x="164104" y="237132"/>
                  </a:lnTo>
                  <a:lnTo>
                    <a:pt x="165821" y="241431"/>
                  </a:lnTo>
                  <a:lnTo>
                    <a:pt x="167539" y="245726"/>
                  </a:lnTo>
                  <a:lnTo>
                    <a:pt x="169259" y="250020"/>
                  </a:lnTo>
                  <a:lnTo>
                    <a:pt x="170976" y="254319"/>
                  </a:lnTo>
                  <a:lnTo>
                    <a:pt x="172694" y="258185"/>
                  </a:lnTo>
                </a:path>
              </a:pathLst>
            </a:custGeom>
            <a:ln w="1031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089824" y="2296571"/>
            <a:ext cx="2513965" cy="87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68220" algn="l"/>
              </a:tabLst>
            </a:pPr>
            <a:r>
              <a:rPr sz="400" dirty="0">
                <a:latin typeface="Arial"/>
                <a:cs typeface="Arial"/>
              </a:rPr>
              <a:t>Temps (s)	Temps (s)</a:t>
            </a:r>
            <a:endParaRPr sz="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3299" y="2308794"/>
            <a:ext cx="4279265" cy="70358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2268220" algn="l"/>
              </a:tabLst>
            </a:pP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DC	</a:t>
            </a: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135" dirty="0">
                <a:latin typeface="Cambria"/>
                <a:cs typeface="Cambria"/>
              </a:rPr>
              <a:t>AC</a:t>
            </a:r>
            <a:endParaRPr sz="1100">
              <a:latin typeface="Cambria"/>
              <a:cs typeface="Cambria"/>
            </a:endParaRPr>
          </a:p>
          <a:p>
            <a:pPr marL="55244" marR="5080">
              <a:lnSpc>
                <a:spcPct val="102600"/>
              </a:lnSpc>
              <a:spcBef>
                <a:spcPts val="640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utilisera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DC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plupart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cours,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sauf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fin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30" dirty="0">
                <a:latin typeface="Cambria"/>
                <a:cs typeface="Cambria"/>
              </a:rPr>
              <a:t>ou` </a:t>
            </a:r>
            <a:r>
              <a:rPr sz="1100" spc="-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utilisera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aussi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10" dirty="0">
                <a:latin typeface="Cambria"/>
                <a:cs typeface="Cambria"/>
              </a:rPr>
              <a:t>AC.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15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529994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1740026"/>
            <a:ext cx="63233" cy="6323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5844" y="1190698"/>
            <a:ext cx="3783329" cy="10458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1317625" indent="-277495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Cambria"/>
                <a:cs typeface="Cambria"/>
              </a:rPr>
              <a:t>Les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´el´ements</a:t>
            </a:r>
            <a:r>
              <a:rPr sz="1100" spc="-7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actifs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15" dirty="0">
                <a:latin typeface="Cambria"/>
                <a:cs typeface="Cambria"/>
              </a:rPr>
              <a:t> </a:t>
            </a:r>
            <a:r>
              <a:rPr sz="1100" spc="-5" dirty="0" err="1">
                <a:latin typeface="Cambria"/>
                <a:cs typeface="Cambria"/>
              </a:rPr>
              <a:t>Peuvent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95" dirty="0" smtClean="0">
                <a:latin typeface="Cambria"/>
                <a:cs typeface="Cambria"/>
              </a:rPr>
              <a:t>g</a:t>
            </a:r>
            <a:r>
              <a:rPr lang="fr-FR" sz="1100" spc="-95" dirty="0" smtClean="0">
                <a:latin typeface="Cambria"/>
                <a:cs typeface="Cambria"/>
              </a:rPr>
              <a:t>é</a:t>
            </a:r>
            <a:r>
              <a:rPr sz="1100" spc="-95" dirty="0" smtClean="0">
                <a:latin typeface="Cambria"/>
                <a:cs typeface="Cambria"/>
              </a:rPr>
              <a:t>n</a:t>
            </a:r>
            <a:r>
              <a:rPr lang="fr-FR" sz="1100" spc="-95" dirty="0" smtClean="0">
                <a:latin typeface="Cambria"/>
                <a:cs typeface="Cambria"/>
              </a:rPr>
              <a:t>é</a:t>
            </a:r>
            <a:r>
              <a:rPr sz="1100" spc="-95" dirty="0" err="1" smtClean="0">
                <a:latin typeface="Cambria"/>
                <a:cs typeface="Cambria"/>
              </a:rPr>
              <a:t>rer</a:t>
            </a:r>
            <a:r>
              <a:rPr sz="1100" spc="-90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 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Peuvent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consommer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100" spc="45" dirty="0">
                <a:latin typeface="Cambria"/>
                <a:cs typeface="Cambria"/>
              </a:rPr>
              <a:t>Un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´el´ement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passif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seulement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16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6455" y="0"/>
            <a:ext cx="5353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Introduction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95" dirty="0"/>
              <a:t>Contenu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502791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712823"/>
            <a:ext cx="63233" cy="632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922856"/>
            <a:ext cx="63233" cy="6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132888"/>
            <a:ext cx="63233" cy="6323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5844" y="1163495"/>
            <a:ext cx="3342004" cy="10756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5" dirty="0">
                <a:latin typeface="Cambria"/>
                <a:cs typeface="Cambria"/>
              </a:rPr>
              <a:t>Contenu</a:t>
            </a:r>
            <a:endParaRPr sz="1100" dirty="0">
              <a:latin typeface="Cambria"/>
              <a:cs typeface="Cambria"/>
            </a:endParaRPr>
          </a:p>
          <a:p>
            <a:pPr marL="289560" marR="5080">
              <a:lnSpc>
                <a:spcPct val="125299"/>
              </a:lnSpc>
            </a:pPr>
            <a:r>
              <a:rPr lang="fr-FR" sz="1100" spc="-15" dirty="0" smtClean="0">
                <a:latin typeface="Cambria"/>
                <a:cs typeface="Cambria"/>
              </a:rPr>
              <a:t>C</a:t>
            </a:r>
            <a:r>
              <a:rPr sz="1100" spc="-15" dirty="0" err="1" smtClean="0">
                <a:latin typeface="Cambria"/>
                <a:cs typeface="Cambria"/>
              </a:rPr>
              <a:t>oncepts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base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Sources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endParaRPr sz="1100" dirty="0">
              <a:latin typeface="Cambria"/>
              <a:cs typeface="Cambria"/>
            </a:endParaRPr>
          </a:p>
          <a:p>
            <a:pPr marL="289560" marR="1945639">
              <a:lnSpc>
                <a:spcPct val="125299"/>
              </a:lnSpc>
            </a:pPr>
            <a:r>
              <a:rPr sz="1100" spc="-10" dirty="0">
                <a:latin typeface="Cambria"/>
                <a:cs typeface="Cambria"/>
              </a:rPr>
              <a:t>Noeuds</a:t>
            </a:r>
            <a:r>
              <a:rPr sz="1100" spc="8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boucles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Circuits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simples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81087" y="3353673"/>
            <a:ext cx="27432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2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  <p:grpSp>
        <p:nvGrpSpPr>
          <p:cNvPr id="18" name="object 14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9" name="object 15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6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7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Source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 tension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18780"/>
            <a:ext cx="4322445" cy="708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5" dirty="0">
                <a:latin typeface="Cambria"/>
                <a:cs typeface="Cambria"/>
              </a:rPr>
              <a:t>Une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maintient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toujours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indiqu´ee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ses 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bornes.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Le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d´epend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dirty="0">
                <a:latin typeface="Cambria"/>
                <a:cs typeface="Cambria"/>
              </a:rPr>
              <a:t> circuit </a:t>
            </a:r>
            <a:r>
              <a:rPr sz="1100" spc="-5" dirty="0">
                <a:latin typeface="Cambria"/>
                <a:cs typeface="Cambria"/>
              </a:rPr>
              <a:t>externe. 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Quelques </a:t>
            </a:r>
            <a:r>
              <a:rPr sz="1100" spc="-20" dirty="0">
                <a:latin typeface="Cambria"/>
                <a:cs typeface="Cambria"/>
              </a:rPr>
              <a:t>symboles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sources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montr´es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3. </a:t>
            </a:r>
            <a:r>
              <a:rPr sz="1100" spc="15" dirty="0">
                <a:latin typeface="Cambria"/>
                <a:cs typeface="Cambria"/>
              </a:rPr>
              <a:t>Le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premier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symbole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plus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utilis´e.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422881" y="1494180"/>
            <a:ext cx="378460" cy="1109980"/>
            <a:chOff x="1422881" y="1494180"/>
            <a:chExt cx="378460" cy="1109980"/>
          </a:xfrm>
        </p:grpSpPr>
        <p:sp>
          <p:nvSpPr>
            <p:cNvPr id="7" name="object 7"/>
            <p:cNvSpPr/>
            <p:nvPr/>
          </p:nvSpPr>
          <p:spPr>
            <a:xfrm>
              <a:off x="1429231" y="1866290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1" y="359198"/>
                  </a:lnTo>
                  <a:lnTo>
                    <a:pt x="274996" y="340698"/>
                  </a:lnTo>
                  <a:lnTo>
                    <a:pt x="312038" y="312038"/>
                  </a:lnTo>
                  <a:lnTo>
                    <a:pt x="340698" y="274996"/>
                  </a:lnTo>
                  <a:lnTo>
                    <a:pt x="359198" y="231351"/>
                  </a:lnTo>
                  <a:lnTo>
                    <a:pt x="365760" y="182880"/>
                  </a:lnTo>
                  <a:lnTo>
                    <a:pt x="359198" y="134408"/>
                  </a:lnTo>
                  <a:lnTo>
                    <a:pt x="340698" y="90763"/>
                  </a:lnTo>
                  <a:lnTo>
                    <a:pt x="312038" y="53721"/>
                  </a:lnTo>
                  <a:lnTo>
                    <a:pt x="274996" y="25061"/>
                  </a:lnTo>
                  <a:lnTo>
                    <a:pt x="231351" y="6561"/>
                  </a:lnTo>
                  <a:lnTo>
                    <a:pt x="1828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66391" y="1500530"/>
              <a:ext cx="91440" cy="1097280"/>
            </a:xfrm>
            <a:custGeom>
              <a:avLst/>
              <a:gdLst/>
              <a:ahLst/>
              <a:cxnLst/>
              <a:rect l="l" t="t" r="r" b="b"/>
              <a:pathLst>
                <a:path w="91439" h="1097280">
                  <a:moveTo>
                    <a:pt x="45720" y="0"/>
                  </a:moveTo>
                  <a:lnTo>
                    <a:pt x="45720" y="365760"/>
                  </a:lnTo>
                </a:path>
                <a:path w="91439" h="1097280">
                  <a:moveTo>
                    <a:pt x="45720" y="731520"/>
                  </a:moveTo>
                  <a:lnTo>
                    <a:pt x="45720" y="1097280"/>
                  </a:lnTo>
                </a:path>
                <a:path w="91439" h="1097280">
                  <a:moveTo>
                    <a:pt x="0" y="480060"/>
                  </a:moveTo>
                  <a:lnTo>
                    <a:pt x="91440" y="480060"/>
                  </a:lnTo>
                </a:path>
                <a:path w="91439" h="1097280">
                  <a:moveTo>
                    <a:pt x="45720" y="434340"/>
                  </a:moveTo>
                  <a:lnTo>
                    <a:pt x="45720" y="525780"/>
                  </a:lnTo>
                </a:path>
                <a:path w="91439" h="1097280">
                  <a:moveTo>
                    <a:pt x="0" y="662940"/>
                  </a:moveTo>
                  <a:lnTo>
                    <a:pt x="91440" y="66294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0041" y="1494180"/>
              <a:ext cx="104139" cy="1041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0041" y="2500020"/>
              <a:ext cx="104139" cy="10413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208251" y="1911505"/>
            <a:ext cx="192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baseline="-10416" dirty="0">
                <a:latin typeface="Times New Roman"/>
                <a:cs typeface="Times New Roman"/>
              </a:rPr>
              <a:t>s</a:t>
            </a:r>
            <a:endParaRPr sz="1200" baseline="-10416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029432" y="1494180"/>
            <a:ext cx="320040" cy="1109980"/>
            <a:chOff x="3029432" y="1494180"/>
            <a:chExt cx="320040" cy="1109980"/>
          </a:xfrm>
        </p:grpSpPr>
        <p:sp>
          <p:nvSpPr>
            <p:cNvPr id="13" name="object 13"/>
            <p:cNvSpPr/>
            <p:nvPr/>
          </p:nvSpPr>
          <p:spPr>
            <a:xfrm>
              <a:off x="3212312" y="1500530"/>
              <a:ext cx="0" cy="487680"/>
            </a:xfrm>
            <a:custGeom>
              <a:avLst/>
              <a:gdLst/>
              <a:ahLst/>
              <a:cxnLst/>
              <a:rect l="l" t="t" r="r" b="b"/>
              <a:pathLst>
                <a:path h="487680">
                  <a:moveTo>
                    <a:pt x="0" y="0"/>
                  </a:moveTo>
                  <a:lnTo>
                    <a:pt x="0" y="48768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60242" y="1494180"/>
              <a:ext cx="104139" cy="10413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029432" y="1851050"/>
              <a:ext cx="320040" cy="746760"/>
            </a:xfrm>
            <a:custGeom>
              <a:avLst/>
              <a:gdLst/>
              <a:ahLst/>
              <a:cxnLst/>
              <a:rect l="l" t="t" r="r" b="b"/>
              <a:pathLst>
                <a:path w="320039" h="746760">
                  <a:moveTo>
                    <a:pt x="0" y="45720"/>
                  </a:moveTo>
                  <a:lnTo>
                    <a:pt x="91440" y="45720"/>
                  </a:lnTo>
                </a:path>
                <a:path w="320039" h="746760">
                  <a:moveTo>
                    <a:pt x="45720" y="0"/>
                  </a:moveTo>
                  <a:lnTo>
                    <a:pt x="45720" y="91440"/>
                  </a:lnTo>
                </a:path>
                <a:path w="320039" h="746760">
                  <a:moveTo>
                    <a:pt x="45720" y="137160"/>
                  </a:moveTo>
                  <a:lnTo>
                    <a:pt x="320040" y="137160"/>
                  </a:lnTo>
                </a:path>
                <a:path w="320039" h="746760">
                  <a:moveTo>
                    <a:pt x="137160" y="175260"/>
                  </a:moveTo>
                  <a:lnTo>
                    <a:pt x="228600" y="175260"/>
                  </a:lnTo>
                </a:path>
                <a:path w="320039" h="746760">
                  <a:moveTo>
                    <a:pt x="182880" y="266700"/>
                  </a:moveTo>
                  <a:lnTo>
                    <a:pt x="182880" y="74676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60242" y="2500020"/>
              <a:ext cx="104139" cy="104139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075152" y="2079650"/>
              <a:ext cx="274320" cy="38100"/>
            </a:xfrm>
            <a:custGeom>
              <a:avLst/>
              <a:gdLst/>
              <a:ahLst/>
              <a:cxnLst/>
              <a:rect l="l" t="t" r="r" b="b"/>
              <a:pathLst>
                <a:path w="274320" h="38100">
                  <a:moveTo>
                    <a:pt x="0" y="0"/>
                  </a:moveTo>
                  <a:lnTo>
                    <a:pt x="274320" y="0"/>
                  </a:lnTo>
                </a:path>
                <a:path w="274320" h="38100">
                  <a:moveTo>
                    <a:pt x="91440" y="38100"/>
                  </a:moveTo>
                  <a:lnTo>
                    <a:pt x="182880" y="3810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808452" y="1911505"/>
            <a:ext cx="1924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baseline="-10416" dirty="0">
                <a:latin typeface="Times New Roman"/>
                <a:cs typeface="Times New Roman"/>
              </a:rPr>
              <a:t>s</a:t>
            </a:r>
            <a:endParaRPr sz="1200" baseline="-10416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29432" y="2171090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440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53376" y="2742087"/>
            <a:ext cx="25012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160" dirty="0">
                <a:solidFill>
                  <a:srgbClr val="3333B2"/>
                </a:solidFill>
                <a:latin typeface="PMingLiU"/>
                <a:cs typeface="PMingLiU"/>
              </a:rPr>
              <a:t>Figure</a:t>
            </a:r>
            <a:r>
              <a:rPr sz="1000" spc="65" dirty="0">
                <a:solidFill>
                  <a:srgbClr val="3333B2"/>
                </a:solidFill>
                <a:latin typeface="PMingLiU"/>
                <a:cs typeface="PMingLiU"/>
              </a:rPr>
              <a:t> </a:t>
            </a:r>
            <a:r>
              <a:rPr sz="1000" spc="-25" dirty="0">
                <a:solidFill>
                  <a:srgbClr val="3333B2"/>
                </a:solidFill>
                <a:latin typeface="Cambria"/>
                <a:cs typeface="Cambria"/>
              </a:rPr>
              <a:t>3:</a:t>
            </a:r>
            <a:r>
              <a:rPr sz="1000" spc="114" dirty="0">
                <a:solidFill>
                  <a:srgbClr val="3333B2"/>
                </a:solidFill>
                <a:latin typeface="Cambria"/>
                <a:cs typeface="Cambria"/>
              </a:rPr>
              <a:t> </a:t>
            </a:r>
            <a:r>
              <a:rPr sz="1000" spc="-10" dirty="0">
                <a:latin typeface="Cambria"/>
                <a:cs typeface="Cambria"/>
              </a:rPr>
              <a:t>Symboles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spc="-10" dirty="0">
                <a:latin typeface="Cambria"/>
                <a:cs typeface="Cambria"/>
              </a:rPr>
              <a:t>pour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spc="-25" dirty="0">
                <a:latin typeface="Cambria"/>
                <a:cs typeface="Cambria"/>
              </a:rPr>
              <a:t>sources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spc="-30" dirty="0">
                <a:latin typeface="Cambria"/>
                <a:cs typeface="Cambria"/>
              </a:rPr>
              <a:t>de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spc="-20" dirty="0">
                <a:latin typeface="Cambria"/>
                <a:cs typeface="Cambria"/>
              </a:rPr>
              <a:t>tension</a:t>
            </a:r>
            <a:endParaRPr sz="1000">
              <a:latin typeface="Cambria"/>
              <a:cs typeface="Cambri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2" name="object 22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105" dirty="0"/>
              <a:t>GELE2112</a:t>
            </a:r>
            <a:r>
              <a:rPr spc="65" dirty="0"/>
              <a:t> </a:t>
            </a:r>
            <a:r>
              <a:rPr spc="105" dirty="0"/>
              <a:t>Chapitre</a:t>
            </a:r>
            <a:r>
              <a:rPr spc="65" dirty="0"/>
              <a:t> </a:t>
            </a:r>
            <a:r>
              <a:rPr spc="80" dirty="0"/>
              <a:t>1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581069" y="3353673"/>
            <a:ext cx="462280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Hiver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2009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17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 de</a:t>
            </a:r>
            <a:r>
              <a:rPr sz="1400" spc="9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804124"/>
            <a:ext cx="19278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Cambria"/>
                <a:cs typeface="Cambria"/>
              </a:rPr>
              <a:t>Exemples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93648" y="1311634"/>
            <a:ext cx="378460" cy="698500"/>
            <a:chOff x="693648" y="1311634"/>
            <a:chExt cx="378460" cy="698500"/>
          </a:xfrm>
        </p:grpSpPr>
        <p:sp>
          <p:nvSpPr>
            <p:cNvPr id="7" name="object 7"/>
            <p:cNvSpPr/>
            <p:nvPr/>
          </p:nvSpPr>
          <p:spPr>
            <a:xfrm>
              <a:off x="699998" y="1500864"/>
              <a:ext cx="365760" cy="502920"/>
            </a:xfrm>
            <a:custGeom>
              <a:avLst/>
              <a:gdLst/>
              <a:ahLst/>
              <a:cxnLst/>
              <a:rect l="l" t="t" r="r" b="b"/>
              <a:pathLst>
                <a:path w="365759" h="502919">
                  <a:moveTo>
                    <a:pt x="182880" y="0"/>
                  </a:moveTo>
                  <a:lnTo>
                    <a:pt x="111871" y="4858"/>
                  </a:lnTo>
                  <a:lnTo>
                    <a:pt x="53721" y="18288"/>
                  </a:lnTo>
                  <a:lnTo>
                    <a:pt x="14430" y="38576"/>
                  </a:lnTo>
                  <a:lnTo>
                    <a:pt x="0" y="64005"/>
                  </a:lnTo>
                  <a:lnTo>
                    <a:pt x="0" y="438913"/>
                  </a:lnTo>
                  <a:lnTo>
                    <a:pt x="14430" y="464343"/>
                  </a:lnTo>
                  <a:lnTo>
                    <a:pt x="53721" y="484631"/>
                  </a:lnTo>
                  <a:lnTo>
                    <a:pt x="111871" y="498062"/>
                  </a:lnTo>
                  <a:lnTo>
                    <a:pt x="182880" y="502920"/>
                  </a:lnTo>
                  <a:lnTo>
                    <a:pt x="255175" y="498062"/>
                  </a:lnTo>
                  <a:lnTo>
                    <a:pt x="313182" y="484631"/>
                  </a:lnTo>
                  <a:lnTo>
                    <a:pt x="351758" y="464343"/>
                  </a:lnTo>
                  <a:lnTo>
                    <a:pt x="365760" y="438913"/>
                  </a:lnTo>
                  <a:lnTo>
                    <a:pt x="365760" y="64005"/>
                  </a:lnTo>
                  <a:lnTo>
                    <a:pt x="351758" y="38576"/>
                  </a:lnTo>
                  <a:lnTo>
                    <a:pt x="313182" y="18288"/>
                  </a:lnTo>
                  <a:lnTo>
                    <a:pt x="255175" y="4858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9998" y="1500864"/>
              <a:ext cx="365760" cy="128270"/>
            </a:xfrm>
            <a:custGeom>
              <a:avLst/>
              <a:gdLst/>
              <a:ahLst/>
              <a:cxnLst/>
              <a:rect l="l" t="t" r="r" b="b"/>
              <a:pathLst>
                <a:path w="365759" h="128269">
                  <a:moveTo>
                    <a:pt x="182880" y="0"/>
                  </a:moveTo>
                  <a:lnTo>
                    <a:pt x="111871" y="4858"/>
                  </a:lnTo>
                  <a:lnTo>
                    <a:pt x="53721" y="18288"/>
                  </a:lnTo>
                  <a:lnTo>
                    <a:pt x="14430" y="38576"/>
                  </a:lnTo>
                  <a:lnTo>
                    <a:pt x="0" y="64005"/>
                  </a:lnTo>
                  <a:lnTo>
                    <a:pt x="14430" y="89438"/>
                  </a:lnTo>
                  <a:lnTo>
                    <a:pt x="53721" y="109727"/>
                  </a:lnTo>
                  <a:lnTo>
                    <a:pt x="111871" y="123159"/>
                  </a:lnTo>
                  <a:lnTo>
                    <a:pt x="182880" y="128017"/>
                  </a:lnTo>
                  <a:lnTo>
                    <a:pt x="255175" y="123159"/>
                  </a:lnTo>
                  <a:lnTo>
                    <a:pt x="313182" y="109727"/>
                  </a:lnTo>
                  <a:lnTo>
                    <a:pt x="351758" y="89438"/>
                  </a:lnTo>
                  <a:lnTo>
                    <a:pt x="365760" y="64005"/>
                  </a:lnTo>
                  <a:lnTo>
                    <a:pt x="351758" y="38576"/>
                  </a:lnTo>
                  <a:lnTo>
                    <a:pt x="313182" y="18288"/>
                  </a:lnTo>
                  <a:lnTo>
                    <a:pt x="255175" y="4858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9998" y="1500864"/>
              <a:ext cx="365760" cy="502920"/>
            </a:xfrm>
            <a:custGeom>
              <a:avLst/>
              <a:gdLst/>
              <a:ahLst/>
              <a:cxnLst/>
              <a:rect l="l" t="t" r="r" b="b"/>
              <a:pathLst>
                <a:path w="365759" h="502919">
                  <a:moveTo>
                    <a:pt x="182880" y="0"/>
                  </a:moveTo>
                  <a:lnTo>
                    <a:pt x="111871" y="4858"/>
                  </a:lnTo>
                  <a:lnTo>
                    <a:pt x="53721" y="18288"/>
                  </a:lnTo>
                  <a:lnTo>
                    <a:pt x="14430" y="38576"/>
                  </a:lnTo>
                  <a:lnTo>
                    <a:pt x="0" y="64005"/>
                  </a:lnTo>
                  <a:lnTo>
                    <a:pt x="0" y="438913"/>
                  </a:lnTo>
                  <a:lnTo>
                    <a:pt x="14430" y="464343"/>
                  </a:lnTo>
                  <a:lnTo>
                    <a:pt x="53721" y="484631"/>
                  </a:lnTo>
                  <a:lnTo>
                    <a:pt x="111871" y="498062"/>
                  </a:lnTo>
                  <a:lnTo>
                    <a:pt x="182880" y="502920"/>
                  </a:lnTo>
                  <a:lnTo>
                    <a:pt x="255175" y="498062"/>
                  </a:lnTo>
                  <a:lnTo>
                    <a:pt x="313182" y="484631"/>
                  </a:lnTo>
                  <a:lnTo>
                    <a:pt x="351758" y="464343"/>
                  </a:lnTo>
                  <a:lnTo>
                    <a:pt x="365760" y="438913"/>
                  </a:lnTo>
                  <a:lnTo>
                    <a:pt x="365760" y="64005"/>
                  </a:lnTo>
                  <a:lnTo>
                    <a:pt x="351758" y="38576"/>
                  </a:lnTo>
                  <a:lnTo>
                    <a:pt x="313182" y="18288"/>
                  </a:lnTo>
                  <a:lnTo>
                    <a:pt x="255175" y="4858"/>
                  </a:lnTo>
                  <a:lnTo>
                    <a:pt x="182880" y="0"/>
                  </a:lnTo>
                  <a:close/>
                </a:path>
                <a:path w="365759" h="502919">
                  <a:moveTo>
                    <a:pt x="0" y="64005"/>
                  </a:moveTo>
                  <a:lnTo>
                    <a:pt x="14430" y="89438"/>
                  </a:lnTo>
                  <a:lnTo>
                    <a:pt x="53721" y="109727"/>
                  </a:lnTo>
                  <a:lnTo>
                    <a:pt x="111871" y="123159"/>
                  </a:lnTo>
                  <a:lnTo>
                    <a:pt x="182880" y="128017"/>
                  </a:lnTo>
                  <a:lnTo>
                    <a:pt x="255175" y="123159"/>
                  </a:lnTo>
                  <a:lnTo>
                    <a:pt x="313182" y="109727"/>
                  </a:lnTo>
                  <a:lnTo>
                    <a:pt x="351758" y="89438"/>
                  </a:lnTo>
                  <a:lnTo>
                    <a:pt x="365760" y="64005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9998" y="1363704"/>
              <a:ext cx="365760" cy="274320"/>
            </a:xfrm>
            <a:custGeom>
              <a:avLst/>
              <a:gdLst/>
              <a:ahLst/>
              <a:cxnLst/>
              <a:rect l="l" t="t" r="r" b="b"/>
              <a:pathLst>
                <a:path w="365759" h="274319">
                  <a:moveTo>
                    <a:pt x="182880" y="0"/>
                  </a:moveTo>
                  <a:lnTo>
                    <a:pt x="111871" y="4333"/>
                  </a:lnTo>
                  <a:lnTo>
                    <a:pt x="53721" y="16382"/>
                  </a:lnTo>
                  <a:lnTo>
                    <a:pt x="14430" y="34719"/>
                  </a:lnTo>
                  <a:lnTo>
                    <a:pt x="0" y="57914"/>
                  </a:lnTo>
                  <a:lnTo>
                    <a:pt x="0" y="216405"/>
                  </a:lnTo>
                  <a:lnTo>
                    <a:pt x="14430" y="239600"/>
                  </a:lnTo>
                  <a:lnTo>
                    <a:pt x="53721" y="257937"/>
                  </a:lnTo>
                  <a:lnTo>
                    <a:pt x="111871" y="269986"/>
                  </a:lnTo>
                  <a:lnTo>
                    <a:pt x="182880" y="274320"/>
                  </a:lnTo>
                  <a:lnTo>
                    <a:pt x="255175" y="269986"/>
                  </a:lnTo>
                  <a:lnTo>
                    <a:pt x="313182" y="257937"/>
                  </a:lnTo>
                  <a:lnTo>
                    <a:pt x="351758" y="239600"/>
                  </a:lnTo>
                  <a:lnTo>
                    <a:pt x="365760" y="216405"/>
                  </a:lnTo>
                  <a:lnTo>
                    <a:pt x="365760" y="57914"/>
                  </a:lnTo>
                  <a:lnTo>
                    <a:pt x="351758" y="34719"/>
                  </a:lnTo>
                  <a:lnTo>
                    <a:pt x="313182" y="16382"/>
                  </a:lnTo>
                  <a:lnTo>
                    <a:pt x="255175" y="4333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99998" y="1363704"/>
              <a:ext cx="365760" cy="113030"/>
            </a:xfrm>
            <a:custGeom>
              <a:avLst/>
              <a:gdLst/>
              <a:ahLst/>
              <a:cxnLst/>
              <a:rect l="l" t="t" r="r" b="b"/>
              <a:pathLst>
                <a:path w="365759" h="113030">
                  <a:moveTo>
                    <a:pt x="182880" y="0"/>
                  </a:moveTo>
                  <a:lnTo>
                    <a:pt x="111871" y="4333"/>
                  </a:lnTo>
                  <a:lnTo>
                    <a:pt x="53721" y="16382"/>
                  </a:lnTo>
                  <a:lnTo>
                    <a:pt x="14430" y="34719"/>
                  </a:lnTo>
                  <a:lnTo>
                    <a:pt x="0" y="57914"/>
                  </a:lnTo>
                  <a:lnTo>
                    <a:pt x="14430" y="79345"/>
                  </a:lnTo>
                  <a:lnTo>
                    <a:pt x="53721" y="96775"/>
                  </a:lnTo>
                  <a:lnTo>
                    <a:pt x="111871" y="108491"/>
                  </a:lnTo>
                  <a:lnTo>
                    <a:pt x="182880" y="112777"/>
                  </a:lnTo>
                  <a:lnTo>
                    <a:pt x="255175" y="108491"/>
                  </a:lnTo>
                  <a:lnTo>
                    <a:pt x="313182" y="96775"/>
                  </a:lnTo>
                  <a:lnTo>
                    <a:pt x="351758" y="79345"/>
                  </a:lnTo>
                  <a:lnTo>
                    <a:pt x="365760" y="57914"/>
                  </a:lnTo>
                  <a:lnTo>
                    <a:pt x="351758" y="34719"/>
                  </a:lnTo>
                  <a:lnTo>
                    <a:pt x="313182" y="16382"/>
                  </a:lnTo>
                  <a:lnTo>
                    <a:pt x="255175" y="4333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1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99998" y="1363704"/>
              <a:ext cx="365760" cy="274320"/>
            </a:xfrm>
            <a:custGeom>
              <a:avLst/>
              <a:gdLst/>
              <a:ahLst/>
              <a:cxnLst/>
              <a:rect l="l" t="t" r="r" b="b"/>
              <a:pathLst>
                <a:path w="365759" h="274319">
                  <a:moveTo>
                    <a:pt x="182880" y="0"/>
                  </a:moveTo>
                  <a:lnTo>
                    <a:pt x="111871" y="4333"/>
                  </a:lnTo>
                  <a:lnTo>
                    <a:pt x="53721" y="16382"/>
                  </a:lnTo>
                  <a:lnTo>
                    <a:pt x="14430" y="34719"/>
                  </a:lnTo>
                  <a:lnTo>
                    <a:pt x="0" y="57914"/>
                  </a:lnTo>
                  <a:lnTo>
                    <a:pt x="0" y="216405"/>
                  </a:lnTo>
                  <a:lnTo>
                    <a:pt x="14430" y="239600"/>
                  </a:lnTo>
                  <a:lnTo>
                    <a:pt x="53721" y="257937"/>
                  </a:lnTo>
                  <a:lnTo>
                    <a:pt x="111871" y="269986"/>
                  </a:lnTo>
                  <a:lnTo>
                    <a:pt x="182880" y="274320"/>
                  </a:lnTo>
                  <a:lnTo>
                    <a:pt x="255175" y="269986"/>
                  </a:lnTo>
                  <a:lnTo>
                    <a:pt x="313182" y="257937"/>
                  </a:lnTo>
                  <a:lnTo>
                    <a:pt x="351758" y="239600"/>
                  </a:lnTo>
                  <a:lnTo>
                    <a:pt x="365760" y="216405"/>
                  </a:lnTo>
                  <a:lnTo>
                    <a:pt x="365760" y="57914"/>
                  </a:lnTo>
                  <a:lnTo>
                    <a:pt x="351758" y="34719"/>
                  </a:lnTo>
                  <a:lnTo>
                    <a:pt x="313182" y="16382"/>
                  </a:lnTo>
                  <a:lnTo>
                    <a:pt x="255175" y="4333"/>
                  </a:lnTo>
                  <a:lnTo>
                    <a:pt x="182880" y="0"/>
                  </a:lnTo>
                  <a:close/>
                </a:path>
                <a:path w="365759" h="274319">
                  <a:moveTo>
                    <a:pt x="0" y="57914"/>
                  </a:moveTo>
                  <a:lnTo>
                    <a:pt x="14430" y="79345"/>
                  </a:lnTo>
                  <a:lnTo>
                    <a:pt x="53721" y="96775"/>
                  </a:lnTo>
                  <a:lnTo>
                    <a:pt x="111871" y="108491"/>
                  </a:lnTo>
                  <a:lnTo>
                    <a:pt x="182880" y="112777"/>
                  </a:lnTo>
                  <a:lnTo>
                    <a:pt x="255175" y="108491"/>
                  </a:lnTo>
                  <a:lnTo>
                    <a:pt x="313182" y="96775"/>
                  </a:lnTo>
                  <a:lnTo>
                    <a:pt x="351758" y="79345"/>
                  </a:lnTo>
                  <a:lnTo>
                    <a:pt x="365760" y="5791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0808" y="1311634"/>
              <a:ext cx="104140" cy="10414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37158" y="1500864"/>
              <a:ext cx="91440" cy="411480"/>
            </a:xfrm>
            <a:custGeom>
              <a:avLst/>
              <a:gdLst/>
              <a:ahLst/>
              <a:cxnLst/>
              <a:rect l="l" t="t" r="r" b="b"/>
              <a:pathLst>
                <a:path w="91440" h="411480">
                  <a:moveTo>
                    <a:pt x="45720" y="0"/>
                  </a:moveTo>
                  <a:lnTo>
                    <a:pt x="45720" y="91440"/>
                  </a:lnTo>
                </a:path>
                <a:path w="91440" h="411480">
                  <a:moveTo>
                    <a:pt x="0" y="45720"/>
                  </a:moveTo>
                  <a:lnTo>
                    <a:pt x="91440" y="45720"/>
                  </a:lnTo>
                </a:path>
                <a:path w="91440" h="411480">
                  <a:moveTo>
                    <a:pt x="0" y="411480"/>
                  </a:moveTo>
                  <a:lnTo>
                    <a:pt x="91440" y="411480"/>
                  </a:lnTo>
                </a:path>
              </a:pathLst>
            </a:custGeom>
            <a:ln w="12700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796768" y="1265914"/>
            <a:ext cx="1109980" cy="744220"/>
            <a:chOff x="2796768" y="1265914"/>
            <a:chExt cx="1109980" cy="744220"/>
          </a:xfrm>
        </p:grpSpPr>
        <p:sp>
          <p:nvSpPr>
            <p:cNvPr id="16" name="object 16"/>
            <p:cNvSpPr/>
            <p:nvPr/>
          </p:nvSpPr>
          <p:spPr>
            <a:xfrm>
              <a:off x="2803118" y="1272264"/>
              <a:ext cx="1097280" cy="731520"/>
            </a:xfrm>
            <a:custGeom>
              <a:avLst/>
              <a:gdLst/>
              <a:ahLst/>
              <a:cxnLst/>
              <a:rect l="l" t="t" r="r" b="b"/>
              <a:pathLst>
                <a:path w="1097279" h="731519">
                  <a:moveTo>
                    <a:pt x="1097280" y="0"/>
                  </a:moveTo>
                  <a:lnTo>
                    <a:pt x="231648" y="0"/>
                  </a:lnTo>
                  <a:lnTo>
                    <a:pt x="0" y="228600"/>
                  </a:lnTo>
                  <a:lnTo>
                    <a:pt x="0" y="731520"/>
                  </a:lnTo>
                  <a:lnTo>
                    <a:pt x="868680" y="731520"/>
                  </a:lnTo>
                  <a:lnTo>
                    <a:pt x="1097280" y="502920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03118" y="1272264"/>
              <a:ext cx="1097280" cy="228600"/>
            </a:xfrm>
            <a:custGeom>
              <a:avLst/>
              <a:gdLst/>
              <a:ahLst/>
              <a:cxnLst/>
              <a:rect l="l" t="t" r="r" b="b"/>
              <a:pathLst>
                <a:path w="1097279" h="228600">
                  <a:moveTo>
                    <a:pt x="1097280" y="0"/>
                  </a:moveTo>
                  <a:lnTo>
                    <a:pt x="231648" y="0"/>
                  </a:lnTo>
                  <a:lnTo>
                    <a:pt x="0" y="228600"/>
                  </a:lnTo>
                  <a:lnTo>
                    <a:pt x="868680" y="228600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71798" y="1272264"/>
              <a:ext cx="228600" cy="731520"/>
            </a:xfrm>
            <a:custGeom>
              <a:avLst/>
              <a:gdLst/>
              <a:ahLst/>
              <a:cxnLst/>
              <a:rect l="l" t="t" r="r" b="b"/>
              <a:pathLst>
                <a:path w="228600" h="731519">
                  <a:moveTo>
                    <a:pt x="228600" y="0"/>
                  </a:moveTo>
                  <a:lnTo>
                    <a:pt x="0" y="228600"/>
                  </a:lnTo>
                  <a:lnTo>
                    <a:pt x="0" y="731520"/>
                  </a:lnTo>
                  <a:lnTo>
                    <a:pt x="228600" y="50292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03118" y="1272264"/>
              <a:ext cx="1097280" cy="731520"/>
            </a:xfrm>
            <a:custGeom>
              <a:avLst/>
              <a:gdLst/>
              <a:ahLst/>
              <a:cxnLst/>
              <a:rect l="l" t="t" r="r" b="b"/>
              <a:pathLst>
                <a:path w="1097279" h="731519">
                  <a:moveTo>
                    <a:pt x="231648" y="0"/>
                  </a:moveTo>
                  <a:lnTo>
                    <a:pt x="0" y="228600"/>
                  </a:lnTo>
                  <a:lnTo>
                    <a:pt x="0" y="731520"/>
                  </a:lnTo>
                  <a:lnTo>
                    <a:pt x="868680" y="731520"/>
                  </a:lnTo>
                  <a:lnTo>
                    <a:pt x="1097280" y="502920"/>
                  </a:lnTo>
                  <a:lnTo>
                    <a:pt x="1097280" y="0"/>
                  </a:lnTo>
                  <a:lnTo>
                    <a:pt x="231648" y="0"/>
                  </a:lnTo>
                  <a:close/>
                </a:path>
                <a:path w="1097279" h="731519">
                  <a:moveTo>
                    <a:pt x="0" y="228600"/>
                  </a:moveTo>
                  <a:lnTo>
                    <a:pt x="868680" y="228600"/>
                  </a:lnTo>
                  <a:lnTo>
                    <a:pt x="1097280" y="0"/>
                  </a:lnTo>
                </a:path>
                <a:path w="1097279" h="731519">
                  <a:moveTo>
                    <a:pt x="868680" y="228600"/>
                  </a:moveTo>
                  <a:lnTo>
                    <a:pt x="868680" y="73152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25368" y="1311634"/>
              <a:ext cx="104140" cy="10414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28288" y="1311634"/>
              <a:ext cx="104140" cy="10414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985998" y="1546584"/>
              <a:ext cx="609600" cy="91440"/>
            </a:xfrm>
            <a:custGeom>
              <a:avLst/>
              <a:gdLst/>
              <a:ahLst/>
              <a:cxnLst/>
              <a:rect l="l" t="t" r="r" b="b"/>
              <a:pathLst>
                <a:path w="609600" h="91439">
                  <a:moveTo>
                    <a:pt x="518160" y="45720"/>
                  </a:moveTo>
                  <a:lnTo>
                    <a:pt x="609600" y="45720"/>
                  </a:lnTo>
                </a:path>
                <a:path w="609600" h="91439">
                  <a:moveTo>
                    <a:pt x="45720" y="0"/>
                  </a:moveTo>
                  <a:lnTo>
                    <a:pt x="45720" y="91440"/>
                  </a:lnTo>
                </a:path>
                <a:path w="609600" h="91439">
                  <a:moveTo>
                    <a:pt x="0" y="45720"/>
                  </a:moveTo>
                  <a:lnTo>
                    <a:pt x="91440" y="4572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653768" y="1174474"/>
            <a:ext cx="469900" cy="835660"/>
            <a:chOff x="1653768" y="1174474"/>
            <a:chExt cx="469900" cy="835660"/>
          </a:xfrm>
        </p:grpSpPr>
        <p:sp>
          <p:nvSpPr>
            <p:cNvPr id="24" name="object 24"/>
            <p:cNvSpPr/>
            <p:nvPr/>
          </p:nvSpPr>
          <p:spPr>
            <a:xfrm>
              <a:off x="1660118" y="1409424"/>
              <a:ext cx="457200" cy="594360"/>
            </a:xfrm>
            <a:custGeom>
              <a:avLst/>
              <a:gdLst/>
              <a:ahLst/>
              <a:cxnLst/>
              <a:rect l="l" t="t" r="r" b="b"/>
              <a:pathLst>
                <a:path w="457200" h="594360">
                  <a:moveTo>
                    <a:pt x="457200" y="0"/>
                  </a:moveTo>
                  <a:lnTo>
                    <a:pt x="188977" y="0"/>
                  </a:lnTo>
                  <a:lnTo>
                    <a:pt x="0" y="188977"/>
                  </a:lnTo>
                  <a:lnTo>
                    <a:pt x="0" y="594360"/>
                  </a:lnTo>
                  <a:lnTo>
                    <a:pt x="271274" y="594360"/>
                  </a:lnTo>
                  <a:lnTo>
                    <a:pt x="457200" y="405382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60118" y="1409424"/>
              <a:ext cx="457200" cy="189230"/>
            </a:xfrm>
            <a:custGeom>
              <a:avLst/>
              <a:gdLst/>
              <a:ahLst/>
              <a:cxnLst/>
              <a:rect l="l" t="t" r="r" b="b"/>
              <a:pathLst>
                <a:path w="457200" h="189230">
                  <a:moveTo>
                    <a:pt x="457200" y="0"/>
                  </a:moveTo>
                  <a:lnTo>
                    <a:pt x="188977" y="0"/>
                  </a:lnTo>
                  <a:lnTo>
                    <a:pt x="0" y="188977"/>
                  </a:lnTo>
                  <a:lnTo>
                    <a:pt x="271274" y="188977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931393" y="1409424"/>
              <a:ext cx="186055" cy="594360"/>
            </a:xfrm>
            <a:custGeom>
              <a:avLst/>
              <a:gdLst/>
              <a:ahLst/>
              <a:cxnLst/>
              <a:rect l="l" t="t" r="r" b="b"/>
              <a:pathLst>
                <a:path w="186055" h="594360">
                  <a:moveTo>
                    <a:pt x="185925" y="0"/>
                  </a:moveTo>
                  <a:lnTo>
                    <a:pt x="0" y="188977"/>
                  </a:lnTo>
                  <a:lnTo>
                    <a:pt x="0" y="594360"/>
                  </a:lnTo>
                  <a:lnTo>
                    <a:pt x="185925" y="405382"/>
                  </a:lnTo>
                  <a:lnTo>
                    <a:pt x="185925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660118" y="1409424"/>
              <a:ext cx="457200" cy="594360"/>
            </a:xfrm>
            <a:custGeom>
              <a:avLst/>
              <a:gdLst/>
              <a:ahLst/>
              <a:cxnLst/>
              <a:rect l="l" t="t" r="r" b="b"/>
              <a:pathLst>
                <a:path w="457200" h="594360">
                  <a:moveTo>
                    <a:pt x="188977" y="0"/>
                  </a:moveTo>
                  <a:lnTo>
                    <a:pt x="0" y="188977"/>
                  </a:lnTo>
                  <a:lnTo>
                    <a:pt x="0" y="594360"/>
                  </a:lnTo>
                  <a:lnTo>
                    <a:pt x="271274" y="594360"/>
                  </a:lnTo>
                  <a:lnTo>
                    <a:pt x="457200" y="405382"/>
                  </a:lnTo>
                  <a:lnTo>
                    <a:pt x="457200" y="0"/>
                  </a:lnTo>
                  <a:lnTo>
                    <a:pt x="188977" y="0"/>
                  </a:lnTo>
                  <a:close/>
                </a:path>
                <a:path w="457200" h="594360">
                  <a:moveTo>
                    <a:pt x="0" y="188977"/>
                  </a:moveTo>
                  <a:lnTo>
                    <a:pt x="271274" y="188977"/>
                  </a:lnTo>
                  <a:lnTo>
                    <a:pt x="457200" y="0"/>
                  </a:lnTo>
                </a:path>
                <a:path w="457200" h="594360">
                  <a:moveTo>
                    <a:pt x="271274" y="188977"/>
                  </a:moveTo>
                  <a:lnTo>
                    <a:pt x="271274" y="59436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60118" y="1226544"/>
              <a:ext cx="457200" cy="365760"/>
            </a:xfrm>
            <a:custGeom>
              <a:avLst/>
              <a:gdLst/>
              <a:ahLst/>
              <a:cxnLst/>
              <a:rect l="l" t="t" r="r" b="b"/>
              <a:pathLst>
                <a:path w="457200" h="365759">
                  <a:moveTo>
                    <a:pt x="457200" y="0"/>
                  </a:moveTo>
                  <a:lnTo>
                    <a:pt x="185925" y="0"/>
                  </a:lnTo>
                  <a:lnTo>
                    <a:pt x="0" y="185925"/>
                  </a:lnTo>
                  <a:lnTo>
                    <a:pt x="0" y="365760"/>
                  </a:lnTo>
                  <a:lnTo>
                    <a:pt x="274320" y="365760"/>
                  </a:lnTo>
                  <a:lnTo>
                    <a:pt x="457200" y="179834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32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60118" y="1226544"/>
              <a:ext cx="457200" cy="186055"/>
            </a:xfrm>
            <a:custGeom>
              <a:avLst/>
              <a:gdLst/>
              <a:ahLst/>
              <a:cxnLst/>
              <a:rect l="l" t="t" r="r" b="b"/>
              <a:pathLst>
                <a:path w="457200" h="186055">
                  <a:moveTo>
                    <a:pt x="457200" y="0"/>
                  </a:moveTo>
                  <a:lnTo>
                    <a:pt x="185925" y="0"/>
                  </a:lnTo>
                  <a:lnTo>
                    <a:pt x="0" y="185925"/>
                  </a:lnTo>
                  <a:lnTo>
                    <a:pt x="274320" y="185925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5B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934438" y="1226544"/>
              <a:ext cx="182880" cy="365760"/>
            </a:xfrm>
            <a:custGeom>
              <a:avLst/>
              <a:gdLst/>
              <a:ahLst/>
              <a:cxnLst/>
              <a:rect l="l" t="t" r="r" b="b"/>
              <a:pathLst>
                <a:path w="182880" h="365759">
                  <a:moveTo>
                    <a:pt x="182880" y="0"/>
                  </a:moveTo>
                  <a:lnTo>
                    <a:pt x="0" y="185925"/>
                  </a:lnTo>
                  <a:lnTo>
                    <a:pt x="0" y="365760"/>
                  </a:lnTo>
                  <a:lnTo>
                    <a:pt x="182880" y="179834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2951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60118" y="1226544"/>
              <a:ext cx="457200" cy="365760"/>
            </a:xfrm>
            <a:custGeom>
              <a:avLst/>
              <a:gdLst/>
              <a:ahLst/>
              <a:cxnLst/>
              <a:rect l="l" t="t" r="r" b="b"/>
              <a:pathLst>
                <a:path w="457200" h="365759">
                  <a:moveTo>
                    <a:pt x="185925" y="0"/>
                  </a:moveTo>
                  <a:lnTo>
                    <a:pt x="0" y="185925"/>
                  </a:lnTo>
                  <a:lnTo>
                    <a:pt x="0" y="365760"/>
                  </a:lnTo>
                  <a:lnTo>
                    <a:pt x="274320" y="365760"/>
                  </a:lnTo>
                  <a:lnTo>
                    <a:pt x="457200" y="179834"/>
                  </a:lnTo>
                  <a:lnTo>
                    <a:pt x="457200" y="0"/>
                  </a:lnTo>
                  <a:lnTo>
                    <a:pt x="185925" y="0"/>
                  </a:lnTo>
                  <a:close/>
                </a:path>
                <a:path w="457200" h="365759">
                  <a:moveTo>
                    <a:pt x="0" y="185925"/>
                  </a:moveTo>
                  <a:lnTo>
                    <a:pt x="274320" y="185925"/>
                  </a:lnTo>
                  <a:lnTo>
                    <a:pt x="457200" y="0"/>
                  </a:lnTo>
                </a:path>
                <a:path w="457200" h="365759">
                  <a:moveTo>
                    <a:pt x="274320" y="185925"/>
                  </a:moveTo>
                  <a:lnTo>
                    <a:pt x="274320" y="36576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0928" y="1174474"/>
              <a:ext cx="195580" cy="195580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125844" y="2144514"/>
            <a:ext cx="4279900" cy="764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algn="ctr">
              <a:lnSpc>
                <a:spcPct val="100000"/>
              </a:lnSpc>
              <a:spcBef>
                <a:spcPts val="95"/>
              </a:spcBef>
            </a:pPr>
            <a:r>
              <a:rPr sz="1000" spc="160" dirty="0">
                <a:solidFill>
                  <a:srgbClr val="3333B2"/>
                </a:solidFill>
                <a:latin typeface="PMingLiU"/>
                <a:cs typeface="PMingLiU"/>
              </a:rPr>
              <a:t>Figure</a:t>
            </a:r>
            <a:r>
              <a:rPr sz="1000" spc="65" dirty="0">
                <a:solidFill>
                  <a:srgbClr val="3333B2"/>
                </a:solidFill>
                <a:latin typeface="PMingLiU"/>
                <a:cs typeface="PMingLiU"/>
              </a:rPr>
              <a:t> </a:t>
            </a:r>
            <a:r>
              <a:rPr sz="1000" spc="-25" dirty="0">
                <a:solidFill>
                  <a:srgbClr val="3333B2"/>
                </a:solidFill>
                <a:latin typeface="Cambria"/>
                <a:cs typeface="Cambria"/>
              </a:rPr>
              <a:t>4:</a:t>
            </a:r>
            <a:r>
              <a:rPr sz="1000" spc="105" dirty="0">
                <a:solidFill>
                  <a:srgbClr val="3333B2"/>
                </a:solidFill>
                <a:latin typeface="Cambria"/>
                <a:cs typeface="Cambria"/>
              </a:rPr>
              <a:t> </a:t>
            </a:r>
            <a:r>
              <a:rPr sz="1000" spc="-20" dirty="0">
                <a:latin typeface="Cambria"/>
                <a:cs typeface="Cambria"/>
              </a:rPr>
              <a:t>Sources</a:t>
            </a:r>
            <a:r>
              <a:rPr sz="1000" spc="105" dirty="0">
                <a:latin typeface="Cambria"/>
                <a:cs typeface="Cambria"/>
              </a:rPr>
              <a:t> </a:t>
            </a:r>
            <a:r>
              <a:rPr sz="1000" spc="-30" dirty="0">
                <a:latin typeface="Cambria"/>
                <a:cs typeface="Cambria"/>
              </a:rPr>
              <a:t>de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spc="-20" dirty="0">
                <a:latin typeface="Cambria"/>
                <a:cs typeface="Cambria"/>
              </a:rPr>
              <a:t>tension</a:t>
            </a:r>
            <a:endParaRPr sz="1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Cambria"/>
              <a:cs typeface="Cambria"/>
            </a:endParaRPr>
          </a:p>
          <a:p>
            <a:pPr marL="12700" marR="5080">
              <a:lnSpc>
                <a:spcPct val="102600"/>
              </a:lnSpc>
            </a:pPr>
            <a:r>
              <a:rPr sz="1100" spc="45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valeur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constante, </a:t>
            </a:r>
            <a:r>
              <a:rPr sz="1100" spc="-15" dirty="0">
                <a:latin typeface="Cambria"/>
                <a:cs typeface="Cambria"/>
              </a:rPr>
              <a:t>peu</a:t>
            </a:r>
            <a:r>
              <a:rPr sz="1100" spc="-10" dirty="0">
                <a:latin typeface="Cambria"/>
                <a:cs typeface="Cambria"/>
              </a:rPr>
              <a:t> importe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5" dirty="0">
                <a:latin typeface="Cambria"/>
                <a:cs typeface="Cambria"/>
              </a:rPr>
              <a:t>charge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laquelle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branch´ee.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5" name="object 35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18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 de</a:t>
            </a:r>
            <a:r>
              <a:rPr sz="1400" spc="9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283194"/>
            <a:ext cx="4358640" cy="8801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Pratiquement,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-30" dirty="0">
                <a:latin typeface="Cambria"/>
                <a:cs typeface="Cambria"/>
              </a:rPr>
              <a:t> sources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r´eelles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ne</a:t>
            </a:r>
            <a:r>
              <a:rPr sz="1100" spc="17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peuvent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pas</a:t>
            </a:r>
            <a:r>
              <a:rPr sz="1100" spc="21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fournir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 courant 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infini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;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il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maximal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d´ebiter.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Ce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maximum</a:t>
            </a:r>
            <a:r>
              <a:rPr sz="1100" dirty="0">
                <a:latin typeface="Cambria"/>
                <a:cs typeface="Cambria"/>
              </a:rPr>
              <a:t> peut </a:t>
            </a:r>
            <a:r>
              <a:rPr sz="1100" spc="-75" dirty="0">
                <a:latin typeface="Cambria"/>
                <a:cs typeface="Cambria"/>
              </a:rPr>
              <a:t>ˆetre</a:t>
            </a:r>
            <a:r>
              <a:rPr sz="1100" spc="-7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quand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-85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tr`es</a:t>
            </a:r>
            <a:r>
              <a:rPr sz="1100" spc="-75" dirty="0">
                <a:latin typeface="Cambria"/>
                <a:cs typeface="Cambria"/>
              </a:rPr>
              <a:t> </a:t>
            </a:r>
            <a:r>
              <a:rPr sz="1100" spc="-105" dirty="0">
                <a:latin typeface="Cambria"/>
                <a:cs typeface="Cambria"/>
              </a:rPr>
              <a:t>´elev´e </a:t>
            </a:r>
            <a:r>
              <a:rPr sz="1100" spc="10" dirty="0">
                <a:latin typeface="Cambria"/>
                <a:cs typeface="Cambria"/>
              </a:rPr>
              <a:t>;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batteries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voiture 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peuvent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fournir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jusqu’`a</a:t>
            </a:r>
            <a:r>
              <a:rPr sz="1100" spc="16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1000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A </a:t>
            </a:r>
            <a:r>
              <a:rPr sz="1100" spc="-5" dirty="0">
                <a:latin typeface="Cambria"/>
                <a:cs typeface="Cambria"/>
              </a:rPr>
              <a:t>pendant </a:t>
            </a:r>
            <a:r>
              <a:rPr sz="1100" spc="-65" dirty="0">
                <a:latin typeface="Cambria"/>
                <a:cs typeface="Cambria"/>
              </a:rPr>
              <a:t>30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secondes.</a:t>
            </a:r>
            <a:r>
              <a:rPr sz="1100" spc="204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Par </a:t>
            </a:r>
            <a:r>
              <a:rPr sz="1100" spc="-10" dirty="0">
                <a:latin typeface="Cambria"/>
                <a:cs typeface="Cambria"/>
              </a:rPr>
              <a:t>comparaison,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il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faut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environ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70mA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arrˆeter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coeur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d’une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personne.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7" name="object 7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19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10" dirty="0" smtClean="0">
                <a:solidFill>
                  <a:srgbClr val="1F4B89"/>
                </a:solidFill>
                <a:latin typeface="PMingLiU"/>
                <a:cs typeface="PMingLiU"/>
              </a:rPr>
              <a:t>R</a:t>
            </a:r>
            <a:r>
              <a:rPr lang="fr-FR" sz="1400" spc="10" dirty="0" smtClean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10" dirty="0" err="1" smtClean="0">
                <a:solidFill>
                  <a:srgbClr val="1F4B89"/>
                </a:solidFill>
                <a:latin typeface="PMingLiU"/>
                <a:cs typeface="PMingLiU"/>
              </a:rPr>
              <a:t>seau</a:t>
            </a:r>
            <a:r>
              <a:rPr sz="1400" spc="40" dirty="0" smtClean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lang="fr-FR" sz="1400" spc="25" dirty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25" dirty="0" err="1" smtClean="0">
                <a:solidFill>
                  <a:srgbClr val="1F4B89"/>
                </a:solidFill>
                <a:latin typeface="PMingLiU"/>
                <a:cs typeface="PMingLiU"/>
              </a:rPr>
              <a:t>lectrique</a:t>
            </a:r>
            <a:endParaRPr sz="1400" dirty="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552397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762429"/>
            <a:ext cx="63233" cy="632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2144534"/>
            <a:ext cx="63233" cy="6323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5844" y="1084807"/>
            <a:ext cx="4191635" cy="13385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73990">
              <a:lnSpc>
                <a:spcPct val="102600"/>
              </a:lnSpc>
              <a:spcBef>
                <a:spcPts val="55"/>
              </a:spcBef>
            </a:pPr>
            <a:r>
              <a:rPr sz="1100" spc="15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r´eseau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maisons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exemple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toujours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120V,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peu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importe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branch´e.</a:t>
            </a:r>
            <a:endParaRPr sz="1100">
              <a:latin typeface="Cambria"/>
              <a:cs typeface="Cambria"/>
            </a:endParaRPr>
          </a:p>
          <a:p>
            <a:pPr marL="289560" marR="5080">
              <a:lnSpc>
                <a:spcPct val="102600"/>
              </a:lnSpc>
              <a:spcBef>
                <a:spcPts val="300"/>
              </a:spcBef>
            </a:pPr>
            <a:r>
              <a:rPr sz="1100" spc="15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d´epend 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branch´e </a:t>
            </a:r>
            <a:r>
              <a:rPr sz="1100" spc="10" dirty="0">
                <a:latin typeface="Cambria"/>
                <a:cs typeface="Cambria"/>
              </a:rPr>
              <a:t>;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maison,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limite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typique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maintenant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200A.</a:t>
            </a:r>
            <a:endParaRPr sz="1100">
              <a:latin typeface="Cambria"/>
              <a:cs typeface="Cambria"/>
            </a:endParaRPr>
          </a:p>
          <a:p>
            <a:pPr marL="289560" marR="50165">
              <a:lnSpc>
                <a:spcPct val="102600"/>
              </a:lnSpc>
              <a:spcBef>
                <a:spcPts val="300"/>
              </a:spcBef>
            </a:pPr>
            <a:r>
              <a:rPr sz="1100" spc="15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r´eseau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r´eseau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AC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(alternatif)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fr´equence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60Hz.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0" name="object 10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21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endParaRPr sz="140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415554" y="1489574"/>
            <a:ext cx="339725" cy="626745"/>
            <a:chOff x="1415554" y="1489574"/>
            <a:chExt cx="339725" cy="626745"/>
          </a:xfrm>
        </p:grpSpPr>
        <p:sp>
          <p:nvSpPr>
            <p:cNvPr id="6" name="object 6"/>
            <p:cNvSpPr/>
            <p:nvPr/>
          </p:nvSpPr>
          <p:spPr>
            <a:xfrm>
              <a:off x="1421251" y="1659334"/>
              <a:ext cx="328295" cy="451484"/>
            </a:xfrm>
            <a:custGeom>
              <a:avLst/>
              <a:gdLst/>
              <a:ahLst/>
              <a:cxnLst/>
              <a:rect l="l" t="t" r="r" b="b"/>
              <a:pathLst>
                <a:path w="328294" h="451485">
                  <a:moveTo>
                    <a:pt x="164063" y="0"/>
                  </a:moveTo>
                  <a:lnTo>
                    <a:pt x="100360" y="4550"/>
                  </a:lnTo>
                  <a:lnTo>
                    <a:pt x="48193" y="16919"/>
                  </a:lnTo>
                  <a:lnTo>
                    <a:pt x="12945" y="35183"/>
                  </a:lnTo>
                  <a:lnTo>
                    <a:pt x="0" y="57419"/>
                  </a:lnTo>
                  <a:lnTo>
                    <a:pt x="0" y="393754"/>
                  </a:lnTo>
                  <a:lnTo>
                    <a:pt x="12945" y="415991"/>
                  </a:lnTo>
                  <a:lnTo>
                    <a:pt x="48193" y="434255"/>
                  </a:lnTo>
                  <a:lnTo>
                    <a:pt x="100360" y="446624"/>
                  </a:lnTo>
                  <a:lnTo>
                    <a:pt x="164063" y="451174"/>
                  </a:lnTo>
                  <a:lnTo>
                    <a:pt x="227765" y="446624"/>
                  </a:lnTo>
                  <a:lnTo>
                    <a:pt x="279932" y="434255"/>
                  </a:lnTo>
                  <a:lnTo>
                    <a:pt x="315180" y="415991"/>
                  </a:lnTo>
                  <a:lnTo>
                    <a:pt x="328126" y="393754"/>
                  </a:lnTo>
                  <a:lnTo>
                    <a:pt x="328126" y="57419"/>
                  </a:lnTo>
                  <a:lnTo>
                    <a:pt x="315180" y="35183"/>
                  </a:lnTo>
                  <a:lnTo>
                    <a:pt x="279932" y="16919"/>
                  </a:lnTo>
                  <a:lnTo>
                    <a:pt x="227765" y="4550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21251" y="1659334"/>
              <a:ext cx="328295" cy="114935"/>
            </a:xfrm>
            <a:custGeom>
              <a:avLst/>
              <a:gdLst/>
              <a:ahLst/>
              <a:cxnLst/>
              <a:rect l="l" t="t" r="r" b="b"/>
              <a:pathLst>
                <a:path w="328294" h="114935">
                  <a:moveTo>
                    <a:pt x="164063" y="0"/>
                  </a:moveTo>
                  <a:lnTo>
                    <a:pt x="100360" y="4550"/>
                  </a:lnTo>
                  <a:lnTo>
                    <a:pt x="48193" y="16919"/>
                  </a:lnTo>
                  <a:lnTo>
                    <a:pt x="12945" y="35183"/>
                  </a:lnTo>
                  <a:lnTo>
                    <a:pt x="0" y="57419"/>
                  </a:lnTo>
                  <a:lnTo>
                    <a:pt x="12945" y="79659"/>
                  </a:lnTo>
                  <a:lnTo>
                    <a:pt x="48193" y="97925"/>
                  </a:lnTo>
                  <a:lnTo>
                    <a:pt x="100360" y="110295"/>
                  </a:lnTo>
                  <a:lnTo>
                    <a:pt x="164063" y="114845"/>
                  </a:lnTo>
                  <a:lnTo>
                    <a:pt x="227765" y="110295"/>
                  </a:lnTo>
                  <a:lnTo>
                    <a:pt x="279932" y="97925"/>
                  </a:lnTo>
                  <a:lnTo>
                    <a:pt x="315180" y="79659"/>
                  </a:lnTo>
                  <a:lnTo>
                    <a:pt x="328126" y="57419"/>
                  </a:lnTo>
                  <a:lnTo>
                    <a:pt x="315180" y="35183"/>
                  </a:lnTo>
                  <a:lnTo>
                    <a:pt x="279932" y="16919"/>
                  </a:lnTo>
                  <a:lnTo>
                    <a:pt x="227765" y="4550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21251" y="1659334"/>
              <a:ext cx="328295" cy="451484"/>
            </a:xfrm>
            <a:custGeom>
              <a:avLst/>
              <a:gdLst/>
              <a:ahLst/>
              <a:cxnLst/>
              <a:rect l="l" t="t" r="r" b="b"/>
              <a:pathLst>
                <a:path w="328294" h="451485">
                  <a:moveTo>
                    <a:pt x="164063" y="0"/>
                  </a:moveTo>
                  <a:lnTo>
                    <a:pt x="100360" y="4550"/>
                  </a:lnTo>
                  <a:lnTo>
                    <a:pt x="48193" y="16919"/>
                  </a:lnTo>
                  <a:lnTo>
                    <a:pt x="12945" y="35183"/>
                  </a:lnTo>
                  <a:lnTo>
                    <a:pt x="0" y="57419"/>
                  </a:lnTo>
                  <a:lnTo>
                    <a:pt x="0" y="393754"/>
                  </a:lnTo>
                  <a:lnTo>
                    <a:pt x="12945" y="415991"/>
                  </a:lnTo>
                  <a:lnTo>
                    <a:pt x="48193" y="434255"/>
                  </a:lnTo>
                  <a:lnTo>
                    <a:pt x="100360" y="446624"/>
                  </a:lnTo>
                  <a:lnTo>
                    <a:pt x="164063" y="451174"/>
                  </a:lnTo>
                  <a:lnTo>
                    <a:pt x="227765" y="446624"/>
                  </a:lnTo>
                  <a:lnTo>
                    <a:pt x="279932" y="434255"/>
                  </a:lnTo>
                  <a:lnTo>
                    <a:pt x="315180" y="415991"/>
                  </a:lnTo>
                  <a:lnTo>
                    <a:pt x="328126" y="393754"/>
                  </a:lnTo>
                  <a:lnTo>
                    <a:pt x="328126" y="57419"/>
                  </a:lnTo>
                  <a:lnTo>
                    <a:pt x="315180" y="35183"/>
                  </a:lnTo>
                  <a:lnTo>
                    <a:pt x="279932" y="16919"/>
                  </a:lnTo>
                  <a:lnTo>
                    <a:pt x="227765" y="4550"/>
                  </a:lnTo>
                  <a:lnTo>
                    <a:pt x="164063" y="0"/>
                  </a:lnTo>
                  <a:close/>
                </a:path>
                <a:path w="328294" h="451485">
                  <a:moveTo>
                    <a:pt x="0" y="57419"/>
                  </a:moveTo>
                  <a:lnTo>
                    <a:pt x="12945" y="79659"/>
                  </a:lnTo>
                  <a:lnTo>
                    <a:pt x="48193" y="97925"/>
                  </a:lnTo>
                  <a:lnTo>
                    <a:pt x="100360" y="110295"/>
                  </a:lnTo>
                  <a:lnTo>
                    <a:pt x="164063" y="114845"/>
                  </a:lnTo>
                  <a:lnTo>
                    <a:pt x="227765" y="110295"/>
                  </a:lnTo>
                  <a:lnTo>
                    <a:pt x="279932" y="97925"/>
                  </a:lnTo>
                  <a:lnTo>
                    <a:pt x="315180" y="79659"/>
                  </a:lnTo>
                  <a:lnTo>
                    <a:pt x="328126" y="57419"/>
                  </a:lnTo>
                </a:path>
              </a:pathLst>
            </a:custGeom>
            <a:ln w="11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21251" y="1536287"/>
              <a:ext cx="328295" cy="246379"/>
            </a:xfrm>
            <a:custGeom>
              <a:avLst/>
              <a:gdLst/>
              <a:ahLst/>
              <a:cxnLst/>
              <a:rect l="l" t="t" r="r" b="b"/>
              <a:pathLst>
                <a:path w="328294" h="246380">
                  <a:moveTo>
                    <a:pt x="164063" y="0"/>
                  </a:moveTo>
                  <a:lnTo>
                    <a:pt x="100360" y="4058"/>
                  </a:lnTo>
                  <a:lnTo>
                    <a:pt x="48193" y="15038"/>
                  </a:lnTo>
                  <a:lnTo>
                    <a:pt x="12945" y="31144"/>
                  </a:lnTo>
                  <a:lnTo>
                    <a:pt x="0" y="50583"/>
                  </a:lnTo>
                  <a:lnTo>
                    <a:pt x="0" y="194139"/>
                  </a:lnTo>
                  <a:lnTo>
                    <a:pt x="12945" y="214372"/>
                  </a:lnTo>
                  <a:lnTo>
                    <a:pt x="48193" y="230885"/>
                  </a:lnTo>
                  <a:lnTo>
                    <a:pt x="100360" y="242015"/>
                  </a:lnTo>
                  <a:lnTo>
                    <a:pt x="164063" y="246095"/>
                  </a:lnTo>
                  <a:lnTo>
                    <a:pt x="227765" y="242015"/>
                  </a:lnTo>
                  <a:lnTo>
                    <a:pt x="279932" y="230885"/>
                  </a:lnTo>
                  <a:lnTo>
                    <a:pt x="315180" y="214372"/>
                  </a:lnTo>
                  <a:lnTo>
                    <a:pt x="328126" y="194139"/>
                  </a:lnTo>
                  <a:lnTo>
                    <a:pt x="328126" y="50583"/>
                  </a:lnTo>
                  <a:lnTo>
                    <a:pt x="315180" y="31144"/>
                  </a:lnTo>
                  <a:lnTo>
                    <a:pt x="279932" y="15038"/>
                  </a:lnTo>
                  <a:lnTo>
                    <a:pt x="227765" y="4058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21251" y="1536287"/>
              <a:ext cx="328295" cy="102870"/>
            </a:xfrm>
            <a:custGeom>
              <a:avLst/>
              <a:gdLst/>
              <a:ahLst/>
              <a:cxnLst/>
              <a:rect l="l" t="t" r="r" b="b"/>
              <a:pathLst>
                <a:path w="328294" h="102869">
                  <a:moveTo>
                    <a:pt x="164063" y="0"/>
                  </a:moveTo>
                  <a:lnTo>
                    <a:pt x="100360" y="4058"/>
                  </a:lnTo>
                  <a:lnTo>
                    <a:pt x="48193" y="15038"/>
                  </a:lnTo>
                  <a:lnTo>
                    <a:pt x="12945" y="31144"/>
                  </a:lnTo>
                  <a:lnTo>
                    <a:pt x="0" y="50583"/>
                  </a:lnTo>
                  <a:lnTo>
                    <a:pt x="12945" y="70816"/>
                  </a:lnTo>
                  <a:lnTo>
                    <a:pt x="48193" y="87330"/>
                  </a:lnTo>
                  <a:lnTo>
                    <a:pt x="100360" y="98459"/>
                  </a:lnTo>
                  <a:lnTo>
                    <a:pt x="164063" y="102539"/>
                  </a:lnTo>
                  <a:lnTo>
                    <a:pt x="227765" y="98459"/>
                  </a:lnTo>
                  <a:lnTo>
                    <a:pt x="279932" y="87330"/>
                  </a:lnTo>
                  <a:lnTo>
                    <a:pt x="315180" y="70816"/>
                  </a:lnTo>
                  <a:lnTo>
                    <a:pt x="328126" y="50583"/>
                  </a:lnTo>
                  <a:lnTo>
                    <a:pt x="315180" y="31144"/>
                  </a:lnTo>
                  <a:lnTo>
                    <a:pt x="279932" y="15038"/>
                  </a:lnTo>
                  <a:lnTo>
                    <a:pt x="227765" y="4058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31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21251" y="1536287"/>
              <a:ext cx="328295" cy="246379"/>
            </a:xfrm>
            <a:custGeom>
              <a:avLst/>
              <a:gdLst/>
              <a:ahLst/>
              <a:cxnLst/>
              <a:rect l="l" t="t" r="r" b="b"/>
              <a:pathLst>
                <a:path w="328294" h="246380">
                  <a:moveTo>
                    <a:pt x="164063" y="0"/>
                  </a:moveTo>
                  <a:lnTo>
                    <a:pt x="100360" y="4058"/>
                  </a:lnTo>
                  <a:lnTo>
                    <a:pt x="48193" y="15038"/>
                  </a:lnTo>
                  <a:lnTo>
                    <a:pt x="12945" y="31144"/>
                  </a:lnTo>
                  <a:lnTo>
                    <a:pt x="0" y="50583"/>
                  </a:lnTo>
                  <a:lnTo>
                    <a:pt x="0" y="194139"/>
                  </a:lnTo>
                  <a:lnTo>
                    <a:pt x="12945" y="214372"/>
                  </a:lnTo>
                  <a:lnTo>
                    <a:pt x="48193" y="230885"/>
                  </a:lnTo>
                  <a:lnTo>
                    <a:pt x="100360" y="242015"/>
                  </a:lnTo>
                  <a:lnTo>
                    <a:pt x="164063" y="246095"/>
                  </a:lnTo>
                  <a:lnTo>
                    <a:pt x="227765" y="242015"/>
                  </a:lnTo>
                  <a:lnTo>
                    <a:pt x="279932" y="230885"/>
                  </a:lnTo>
                  <a:lnTo>
                    <a:pt x="315180" y="214372"/>
                  </a:lnTo>
                  <a:lnTo>
                    <a:pt x="328126" y="194139"/>
                  </a:lnTo>
                  <a:lnTo>
                    <a:pt x="328126" y="50583"/>
                  </a:lnTo>
                  <a:lnTo>
                    <a:pt x="315180" y="31144"/>
                  </a:lnTo>
                  <a:lnTo>
                    <a:pt x="279932" y="15038"/>
                  </a:lnTo>
                  <a:lnTo>
                    <a:pt x="227765" y="4058"/>
                  </a:lnTo>
                  <a:lnTo>
                    <a:pt x="164063" y="0"/>
                  </a:lnTo>
                  <a:close/>
                </a:path>
                <a:path w="328294" h="246380">
                  <a:moveTo>
                    <a:pt x="0" y="50583"/>
                  </a:moveTo>
                  <a:lnTo>
                    <a:pt x="12945" y="70816"/>
                  </a:lnTo>
                  <a:lnTo>
                    <a:pt x="48193" y="87330"/>
                  </a:lnTo>
                  <a:lnTo>
                    <a:pt x="100360" y="98459"/>
                  </a:lnTo>
                  <a:lnTo>
                    <a:pt x="164063" y="102539"/>
                  </a:lnTo>
                  <a:lnTo>
                    <a:pt x="227765" y="98459"/>
                  </a:lnTo>
                  <a:lnTo>
                    <a:pt x="279932" y="87330"/>
                  </a:lnTo>
                  <a:lnTo>
                    <a:pt x="315180" y="70816"/>
                  </a:lnTo>
                  <a:lnTo>
                    <a:pt x="328126" y="50583"/>
                  </a:lnTo>
                </a:path>
              </a:pathLst>
            </a:custGeom>
            <a:ln w="11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8601" y="1489574"/>
              <a:ext cx="93424" cy="9342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544298" y="1659334"/>
              <a:ext cx="82550" cy="369570"/>
            </a:xfrm>
            <a:custGeom>
              <a:avLst/>
              <a:gdLst/>
              <a:ahLst/>
              <a:cxnLst/>
              <a:rect l="l" t="t" r="r" b="b"/>
              <a:pathLst>
                <a:path w="82550" h="369569">
                  <a:moveTo>
                    <a:pt x="41015" y="0"/>
                  </a:moveTo>
                  <a:lnTo>
                    <a:pt x="41015" y="82031"/>
                  </a:lnTo>
                </a:path>
                <a:path w="82550" h="369569">
                  <a:moveTo>
                    <a:pt x="0" y="41015"/>
                  </a:moveTo>
                  <a:lnTo>
                    <a:pt x="82031" y="41015"/>
                  </a:lnTo>
                </a:path>
                <a:path w="82550" h="369569">
                  <a:moveTo>
                    <a:pt x="0" y="369142"/>
                  </a:moveTo>
                  <a:lnTo>
                    <a:pt x="82031" y="369142"/>
                  </a:lnTo>
                </a:path>
              </a:pathLst>
            </a:custGeom>
            <a:ln w="11393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851110" y="1489574"/>
            <a:ext cx="339725" cy="626745"/>
            <a:chOff x="2851110" y="1489574"/>
            <a:chExt cx="339725" cy="626745"/>
          </a:xfrm>
        </p:grpSpPr>
        <p:sp>
          <p:nvSpPr>
            <p:cNvPr id="15" name="object 15"/>
            <p:cNvSpPr/>
            <p:nvPr/>
          </p:nvSpPr>
          <p:spPr>
            <a:xfrm>
              <a:off x="2856807" y="1495271"/>
              <a:ext cx="328295" cy="451484"/>
            </a:xfrm>
            <a:custGeom>
              <a:avLst/>
              <a:gdLst/>
              <a:ahLst/>
              <a:cxnLst/>
              <a:rect l="l" t="t" r="r" b="b"/>
              <a:pathLst>
                <a:path w="328294" h="451485">
                  <a:moveTo>
                    <a:pt x="164063" y="0"/>
                  </a:moveTo>
                  <a:lnTo>
                    <a:pt x="100360" y="4550"/>
                  </a:lnTo>
                  <a:lnTo>
                    <a:pt x="48193" y="16919"/>
                  </a:lnTo>
                  <a:lnTo>
                    <a:pt x="12945" y="35183"/>
                  </a:lnTo>
                  <a:lnTo>
                    <a:pt x="0" y="57419"/>
                  </a:lnTo>
                  <a:lnTo>
                    <a:pt x="0" y="393754"/>
                  </a:lnTo>
                  <a:lnTo>
                    <a:pt x="12945" y="415991"/>
                  </a:lnTo>
                  <a:lnTo>
                    <a:pt x="48193" y="434255"/>
                  </a:lnTo>
                  <a:lnTo>
                    <a:pt x="100360" y="446624"/>
                  </a:lnTo>
                  <a:lnTo>
                    <a:pt x="164063" y="451174"/>
                  </a:lnTo>
                  <a:lnTo>
                    <a:pt x="227766" y="446624"/>
                  </a:lnTo>
                  <a:lnTo>
                    <a:pt x="279933" y="434255"/>
                  </a:lnTo>
                  <a:lnTo>
                    <a:pt x="315181" y="415991"/>
                  </a:lnTo>
                  <a:lnTo>
                    <a:pt x="328126" y="393754"/>
                  </a:lnTo>
                  <a:lnTo>
                    <a:pt x="328126" y="57419"/>
                  </a:lnTo>
                  <a:lnTo>
                    <a:pt x="315181" y="35183"/>
                  </a:lnTo>
                  <a:lnTo>
                    <a:pt x="279933" y="16919"/>
                  </a:lnTo>
                  <a:lnTo>
                    <a:pt x="227766" y="4550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856807" y="1831600"/>
              <a:ext cx="328295" cy="114935"/>
            </a:xfrm>
            <a:custGeom>
              <a:avLst/>
              <a:gdLst/>
              <a:ahLst/>
              <a:cxnLst/>
              <a:rect l="l" t="t" r="r" b="b"/>
              <a:pathLst>
                <a:path w="328294" h="114935">
                  <a:moveTo>
                    <a:pt x="164063" y="0"/>
                  </a:moveTo>
                  <a:lnTo>
                    <a:pt x="100360" y="4550"/>
                  </a:lnTo>
                  <a:lnTo>
                    <a:pt x="48193" y="16919"/>
                  </a:lnTo>
                  <a:lnTo>
                    <a:pt x="12945" y="35185"/>
                  </a:lnTo>
                  <a:lnTo>
                    <a:pt x="0" y="57425"/>
                  </a:lnTo>
                  <a:lnTo>
                    <a:pt x="12945" y="79662"/>
                  </a:lnTo>
                  <a:lnTo>
                    <a:pt x="48193" y="97926"/>
                  </a:lnTo>
                  <a:lnTo>
                    <a:pt x="100360" y="110295"/>
                  </a:lnTo>
                  <a:lnTo>
                    <a:pt x="164063" y="114845"/>
                  </a:lnTo>
                  <a:lnTo>
                    <a:pt x="227766" y="110295"/>
                  </a:lnTo>
                  <a:lnTo>
                    <a:pt x="279933" y="97926"/>
                  </a:lnTo>
                  <a:lnTo>
                    <a:pt x="315181" y="79662"/>
                  </a:lnTo>
                  <a:lnTo>
                    <a:pt x="328126" y="57425"/>
                  </a:lnTo>
                  <a:lnTo>
                    <a:pt x="315181" y="35185"/>
                  </a:lnTo>
                  <a:lnTo>
                    <a:pt x="279933" y="16919"/>
                  </a:lnTo>
                  <a:lnTo>
                    <a:pt x="227766" y="4550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56807" y="1495271"/>
              <a:ext cx="328295" cy="451484"/>
            </a:xfrm>
            <a:custGeom>
              <a:avLst/>
              <a:gdLst/>
              <a:ahLst/>
              <a:cxnLst/>
              <a:rect l="l" t="t" r="r" b="b"/>
              <a:pathLst>
                <a:path w="328294" h="451485">
                  <a:moveTo>
                    <a:pt x="164063" y="451174"/>
                  </a:moveTo>
                  <a:lnTo>
                    <a:pt x="100360" y="446624"/>
                  </a:lnTo>
                  <a:lnTo>
                    <a:pt x="48193" y="434255"/>
                  </a:lnTo>
                  <a:lnTo>
                    <a:pt x="12945" y="415991"/>
                  </a:lnTo>
                  <a:lnTo>
                    <a:pt x="0" y="393754"/>
                  </a:lnTo>
                  <a:lnTo>
                    <a:pt x="0" y="57419"/>
                  </a:lnTo>
                  <a:lnTo>
                    <a:pt x="12945" y="35183"/>
                  </a:lnTo>
                  <a:lnTo>
                    <a:pt x="48193" y="16919"/>
                  </a:lnTo>
                  <a:lnTo>
                    <a:pt x="100360" y="4550"/>
                  </a:lnTo>
                  <a:lnTo>
                    <a:pt x="164063" y="0"/>
                  </a:lnTo>
                  <a:lnTo>
                    <a:pt x="227766" y="4550"/>
                  </a:lnTo>
                  <a:lnTo>
                    <a:pt x="279933" y="16919"/>
                  </a:lnTo>
                  <a:lnTo>
                    <a:pt x="315181" y="35183"/>
                  </a:lnTo>
                  <a:lnTo>
                    <a:pt x="328126" y="57419"/>
                  </a:lnTo>
                  <a:lnTo>
                    <a:pt x="328126" y="393754"/>
                  </a:lnTo>
                  <a:lnTo>
                    <a:pt x="315181" y="415991"/>
                  </a:lnTo>
                  <a:lnTo>
                    <a:pt x="279933" y="434255"/>
                  </a:lnTo>
                  <a:lnTo>
                    <a:pt x="227766" y="446624"/>
                  </a:lnTo>
                  <a:lnTo>
                    <a:pt x="164063" y="451174"/>
                  </a:lnTo>
                  <a:close/>
                </a:path>
                <a:path w="328294" h="451485">
                  <a:moveTo>
                    <a:pt x="0" y="393754"/>
                  </a:moveTo>
                  <a:lnTo>
                    <a:pt x="12945" y="371514"/>
                  </a:lnTo>
                  <a:lnTo>
                    <a:pt x="48193" y="353248"/>
                  </a:lnTo>
                  <a:lnTo>
                    <a:pt x="100360" y="340879"/>
                  </a:lnTo>
                  <a:lnTo>
                    <a:pt x="164063" y="336328"/>
                  </a:lnTo>
                  <a:lnTo>
                    <a:pt x="227766" y="340879"/>
                  </a:lnTo>
                  <a:lnTo>
                    <a:pt x="279933" y="353248"/>
                  </a:lnTo>
                  <a:lnTo>
                    <a:pt x="315181" y="371514"/>
                  </a:lnTo>
                  <a:lnTo>
                    <a:pt x="328126" y="393754"/>
                  </a:lnTo>
                </a:path>
              </a:pathLst>
            </a:custGeom>
            <a:ln w="11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856807" y="1823398"/>
              <a:ext cx="328295" cy="246379"/>
            </a:xfrm>
            <a:custGeom>
              <a:avLst/>
              <a:gdLst/>
              <a:ahLst/>
              <a:cxnLst/>
              <a:rect l="l" t="t" r="r" b="b"/>
              <a:pathLst>
                <a:path w="328294" h="246380">
                  <a:moveTo>
                    <a:pt x="164063" y="0"/>
                  </a:moveTo>
                  <a:lnTo>
                    <a:pt x="100360" y="4058"/>
                  </a:lnTo>
                  <a:lnTo>
                    <a:pt x="48193" y="15038"/>
                  </a:lnTo>
                  <a:lnTo>
                    <a:pt x="12945" y="31144"/>
                  </a:lnTo>
                  <a:lnTo>
                    <a:pt x="0" y="50583"/>
                  </a:lnTo>
                  <a:lnTo>
                    <a:pt x="0" y="194139"/>
                  </a:lnTo>
                  <a:lnTo>
                    <a:pt x="12945" y="214372"/>
                  </a:lnTo>
                  <a:lnTo>
                    <a:pt x="48193" y="230885"/>
                  </a:lnTo>
                  <a:lnTo>
                    <a:pt x="100360" y="242015"/>
                  </a:lnTo>
                  <a:lnTo>
                    <a:pt x="164063" y="246095"/>
                  </a:lnTo>
                  <a:lnTo>
                    <a:pt x="227766" y="242015"/>
                  </a:lnTo>
                  <a:lnTo>
                    <a:pt x="279933" y="230885"/>
                  </a:lnTo>
                  <a:lnTo>
                    <a:pt x="315181" y="214372"/>
                  </a:lnTo>
                  <a:lnTo>
                    <a:pt x="328126" y="194139"/>
                  </a:lnTo>
                  <a:lnTo>
                    <a:pt x="328126" y="50583"/>
                  </a:lnTo>
                  <a:lnTo>
                    <a:pt x="315181" y="31144"/>
                  </a:lnTo>
                  <a:lnTo>
                    <a:pt x="279933" y="15038"/>
                  </a:lnTo>
                  <a:lnTo>
                    <a:pt x="227766" y="4058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56807" y="1966953"/>
              <a:ext cx="328295" cy="102870"/>
            </a:xfrm>
            <a:custGeom>
              <a:avLst/>
              <a:gdLst/>
              <a:ahLst/>
              <a:cxnLst/>
              <a:rect l="l" t="t" r="r" b="b"/>
              <a:pathLst>
                <a:path w="328294" h="102869">
                  <a:moveTo>
                    <a:pt x="164063" y="0"/>
                  </a:moveTo>
                  <a:lnTo>
                    <a:pt x="100360" y="4058"/>
                  </a:lnTo>
                  <a:lnTo>
                    <a:pt x="48193" y="15038"/>
                  </a:lnTo>
                  <a:lnTo>
                    <a:pt x="12945" y="31144"/>
                  </a:lnTo>
                  <a:lnTo>
                    <a:pt x="0" y="50583"/>
                  </a:lnTo>
                  <a:lnTo>
                    <a:pt x="12945" y="70816"/>
                  </a:lnTo>
                  <a:lnTo>
                    <a:pt x="48193" y="87330"/>
                  </a:lnTo>
                  <a:lnTo>
                    <a:pt x="100360" y="98459"/>
                  </a:lnTo>
                  <a:lnTo>
                    <a:pt x="164063" y="102539"/>
                  </a:lnTo>
                  <a:lnTo>
                    <a:pt x="227766" y="98459"/>
                  </a:lnTo>
                  <a:lnTo>
                    <a:pt x="279933" y="87330"/>
                  </a:lnTo>
                  <a:lnTo>
                    <a:pt x="315181" y="70816"/>
                  </a:lnTo>
                  <a:lnTo>
                    <a:pt x="328126" y="50583"/>
                  </a:lnTo>
                  <a:lnTo>
                    <a:pt x="315181" y="31144"/>
                  </a:lnTo>
                  <a:lnTo>
                    <a:pt x="279933" y="15038"/>
                  </a:lnTo>
                  <a:lnTo>
                    <a:pt x="227766" y="4058"/>
                  </a:lnTo>
                  <a:lnTo>
                    <a:pt x="164063" y="0"/>
                  </a:lnTo>
                  <a:close/>
                </a:path>
              </a:pathLst>
            </a:custGeom>
            <a:solidFill>
              <a:srgbClr val="31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56807" y="1823398"/>
              <a:ext cx="328295" cy="246379"/>
            </a:xfrm>
            <a:custGeom>
              <a:avLst/>
              <a:gdLst/>
              <a:ahLst/>
              <a:cxnLst/>
              <a:rect l="l" t="t" r="r" b="b"/>
              <a:pathLst>
                <a:path w="328294" h="246380">
                  <a:moveTo>
                    <a:pt x="164063" y="246095"/>
                  </a:moveTo>
                  <a:lnTo>
                    <a:pt x="100360" y="242015"/>
                  </a:lnTo>
                  <a:lnTo>
                    <a:pt x="48193" y="230885"/>
                  </a:lnTo>
                  <a:lnTo>
                    <a:pt x="12945" y="214372"/>
                  </a:lnTo>
                  <a:lnTo>
                    <a:pt x="0" y="194139"/>
                  </a:lnTo>
                  <a:lnTo>
                    <a:pt x="0" y="50583"/>
                  </a:lnTo>
                  <a:lnTo>
                    <a:pt x="12945" y="31144"/>
                  </a:lnTo>
                  <a:lnTo>
                    <a:pt x="48193" y="15038"/>
                  </a:lnTo>
                  <a:lnTo>
                    <a:pt x="100360" y="4058"/>
                  </a:lnTo>
                  <a:lnTo>
                    <a:pt x="164063" y="0"/>
                  </a:lnTo>
                  <a:lnTo>
                    <a:pt x="227766" y="4058"/>
                  </a:lnTo>
                  <a:lnTo>
                    <a:pt x="279933" y="15038"/>
                  </a:lnTo>
                  <a:lnTo>
                    <a:pt x="315181" y="31144"/>
                  </a:lnTo>
                  <a:lnTo>
                    <a:pt x="328126" y="50583"/>
                  </a:lnTo>
                  <a:lnTo>
                    <a:pt x="328126" y="194139"/>
                  </a:lnTo>
                  <a:lnTo>
                    <a:pt x="315181" y="214372"/>
                  </a:lnTo>
                  <a:lnTo>
                    <a:pt x="279933" y="230885"/>
                  </a:lnTo>
                  <a:lnTo>
                    <a:pt x="227766" y="242015"/>
                  </a:lnTo>
                  <a:lnTo>
                    <a:pt x="164063" y="246095"/>
                  </a:lnTo>
                  <a:close/>
                </a:path>
                <a:path w="328294" h="246380">
                  <a:moveTo>
                    <a:pt x="0" y="194139"/>
                  </a:moveTo>
                  <a:lnTo>
                    <a:pt x="12945" y="174700"/>
                  </a:lnTo>
                  <a:lnTo>
                    <a:pt x="48193" y="158593"/>
                  </a:lnTo>
                  <a:lnTo>
                    <a:pt x="100360" y="147614"/>
                  </a:lnTo>
                  <a:lnTo>
                    <a:pt x="164063" y="143555"/>
                  </a:lnTo>
                  <a:lnTo>
                    <a:pt x="227766" y="147614"/>
                  </a:lnTo>
                  <a:lnTo>
                    <a:pt x="279933" y="158593"/>
                  </a:lnTo>
                  <a:lnTo>
                    <a:pt x="315181" y="174700"/>
                  </a:lnTo>
                  <a:lnTo>
                    <a:pt x="328126" y="194139"/>
                  </a:lnTo>
                </a:path>
              </a:pathLst>
            </a:custGeom>
            <a:ln w="11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74158" y="2022780"/>
              <a:ext cx="93424" cy="9342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979855" y="1577303"/>
              <a:ext cx="82550" cy="369570"/>
            </a:xfrm>
            <a:custGeom>
              <a:avLst/>
              <a:gdLst/>
              <a:ahLst/>
              <a:cxnLst/>
              <a:rect l="l" t="t" r="r" b="b"/>
              <a:pathLst>
                <a:path w="82550" h="369569">
                  <a:moveTo>
                    <a:pt x="41015" y="369142"/>
                  </a:moveTo>
                  <a:lnTo>
                    <a:pt x="41015" y="287111"/>
                  </a:lnTo>
                </a:path>
                <a:path w="82550" h="369569">
                  <a:moveTo>
                    <a:pt x="0" y="328126"/>
                  </a:moveTo>
                  <a:lnTo>
                    <a:pt x="82031" y="328126"/>
                  </a:lnTo>
                </a:path>
                <a:path w="82550" h="369569">
                  <a:moveTo>
                    <a:pt x="0" y="0"/>
                  </a:moveTo>
                  <a:lnTo>
                    <a:pt x="82031" y="0"/>
                  </a:lnTo>
                </a:path>
              </a:pathLst>
            </a:custGeom>
            <a:ln w="11393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2344" y="691831"/>
            <a:ext cx="4471035" cy="2268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75565" marR="71755" algn="just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tension </a:t>
            </a:r>
            <a:r>
              <a:rPr sz="1100" spc="-15" dirty="0">
                <a:latin typeface="Cambria"/>
                <a:cs typeface="Cambria"/>
              </a:rPr>
              <a:t>est </a:t>
            </a:r>
            <a:r>
              <a:rPr sz="1100" spc="-25" dirty="0">
                <a:latin typeface="Cambria"/>
                <a:cs typeface="Cambria"/>
              </a:rPr>
              <a:t>une </a:t>
            </a:r>
            <a:r>
              <a:rPr sz="1100" spc="-15" dirty="0">
                <a:latin typeface="Cambria"/>
                <a:cs typeface="Cambria"/>
              </a:rPr>
              <a:t>grandeur </a:t>
            </a:r>
            <a:r>
              <a:rPr sz="1100" spc="-35" dirty="0">
                <a:latin typeface="Cambria"/>
                <a:cs typeface="Cambria"/>
              </a:rPr>
              <a:t>alg´ebrique, </a:t>
            </a:r>
            <a:r>
              <a:rPr sz="1100" spc="-60" dirty="0">
                <a:latin typeface="Cambria"/>
                <a:cs typeface="Cambria"/>
              </a:rPr>
              <a:t>d´efinie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 </a:t>
            </a:r>
            <a:r>
              <a:rPr sz="1100" spc="-10" dirty="0">
                <a:latin typeface="Cambria"/>
                <a:cs typeface="Cambria"/>
              </a:rPr>
              <a:t>deux </a:t>
            </a:r>
            <a:r>
              <a:rPr sz="1100" dirty="0">
                <a:latin typeface="Cambria"/>
                <a:cs typeface="Cambria"/>
              </a:rPr>
              <a:t>points. </a:t>
            </a:r>
            <a:r>
              <a:rPr sz="1100" spc="25" dirty="0">
                <a:latin typeface="Cambria"/>
                <a:cs typeface="Cambria"/>
              </a:rPr>
              <a:t>Si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positive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 points </a:t>
            </a:r>
            <a:r>
              <a:rPr sz="1100" i="1" spc="25" dirty="0">
                <a:latin typeface="Times New Roman"/>
                <a:cs typeface="Times New Roman"/>
              </a:rPr>
              <a:t>a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i="1" spc="-5" dirty="0">
                <a:latin typeface="Times New Roman"/>
                <a:cs typeface="Times New Roman"/>
              </a:rPr>
              <a:t>b</a:t>
            </a:r>
            <a:r>
              <a:rPr sz="1100" spc="-5" dirty="0">
                <a:latin typeface="Cambria"/>
                <a:cs typeface="Cambria"/>
              </a:rPr>
              <a:t>, </a:t>
            </a:r>
            <a:r>
              <a:rPr sz="1100" spc="-25" dirty="0">
                <a:latin typeface="Cambria"/>
                <a:cs typeface="Cambria"/>
              </a:rPr>
              <a:t>elle</a:t>
            </a:r>
            <a:r>
              <a:rPr sz="1100" spc="19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n´egative</a:t>
            </a:r>
            <a:r>
              <a:rPr sz="1100" spc="15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i="1" spc="-85" dirty="0">
                <a:latin typeface="Times New Roman"/>
                <a:cs typeface="Times New Roman"/>
              </a:rPr>
              <a:t>b</a:t>
            </a:r>
            <a:r>
              <a:rPr sz="1100" i="1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i="1" spc="45" dirty="0">
                <a:latin typeface="Times New Roman"/>
                <a:cs typeface="Times New Roman"/>
              </a:rPr>
              <a:t>a</a:t>
            </a:r>
            <a:r>
              <a:rPr sz="1100" spc="45" dirty="0">
                <a:latin typeface="Cambria"/>
                <a:cs typeface="Cambria"/>
              </a:rPr>
              <a:t>.</a:t>
            </a:r>
            <a:endParaRPr sz="1100">
              <a:latin typeface="Cambria"/>
              <a:cs typeface="Cambria"/>
            </a:endParaRPr>
          </a:p>
          <a:p>
            <a:pPr marL="1459865" indent="-1459865">
              <a:lnSpc>
                <a:spcPct val="100000"/>
              </a:lnSpc>
              <a:spcBef>
                <a:spcPts val="865"/>
              </a:spcBef>
              <a:buAutoNum type="alphaLcPeriod"/>
              <a:tabLst>
                <a:tab pos="1459865" algn="l"/>
                <a:tab pos="2931795" algn="l"/>
              </a:tabLst>
            </a:pPr>
            <a:r>
              <a:rPr sz="1050" spc="10" dirty="0">
                <a:latin typeface="Times New Roman"/>
                <a:cs typeface="Times New Roman"/>
              </a:rPr>
              <a:t>b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lphaLcPeriod"/>
            </a:pPr>
            <a:endParaRPr sz="1400">
              <a:latin typeface="Times New Roman"/>
              <a:cs typeface="Times New Roman"/>
            </a:endParaRPr>
          </a:p>
          <a:p>
            <a:pPr marR="60960" algn="ctr">
              <a:lnSpc>
                <a:spcPct val="100000"/>
              </a:lnSpc>
            </a:pPr>
            <a:r>
              <a:rPr sz="1050" spc="10" dirty="0">
                <a:latin typeface="Times New Roman"/>
                <a:cs typeface="Times New Roman"/>
              </a:rPr>
              <a:t>v</a:t>
            </a:r>
            <a:r>
              <a:rPr sz="1050" spc="15" baseline="-11904" dirty="0">
                <a:latin typeface="Times New Roman"/>
                <a:cs typeface="Times New Roman"/>
              </a:rPr>
              <a:t>ab</a:t>
            </a:r>
            <a:r>
              <a:rPr sz="1050" spc="104" baseline="-11904" dirty="0">
                <a:latin typeface="Times New Roman"/>
                <a:cs typeface="Times New Roman"/>
              </a:rPr>
              <a:t> </a:t>
            </a:r>
            <a:r>
              <a:rPr sz="1050" spc="15" dirty="0">
                <a:latin typeface="Times New Roman"/>
                <a:cs typeface="Times New Roman"/>
              </a:rPr>
              <a:t>=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" dirty="0">
                <a:latin typeface="Times New Roman"/>
                <a:cs typeface="Times New Roman"/>
              </a:rPr>
              <a:t>-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v</a:t>
            </a:r>
            <a:r>
              <a:rPr sz="1050" spc="15" baseline="-11904" dirty="0">
                <a:latin typeface="Times New Roman"/>
                <a:cs typeface="Times New Roman"/>
              </a:rPr>
              <a:t>ba</a:t>
            </a:r>
            <a:endParaRPr sz="1050" baseline="-1190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1452245" indent="-1452245">
              <a:lnSpc>
                <a:spcPct val="100000"/>
              </a:lnSpc>
              <a:buAutoNum type="alphaLcPeriod" startAt="2"/>
              <a:tabLst>
                <a:tab pos="1452245" algn="l"/>
                <a:tab pos="2931795" algn="l"/>
              </a:tabLst>
            </a:pPr>
            <a:r>
              <a:rPr sz="1050" spc="10" dirty="0">
                <a:latin typeface="Times New Roman"/>
                <a:cs typeface="Times New Roman"/>
              </a:rPr>
              <a:t>a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76200" marR="217804">
              <a:lnSpc>
                <a:spcPct val="102600"/>
              </a:lnSpc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m´ethode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d’´ecrire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-20" dirty="0">
                <a:latin typeface="Times New Roman"/>
                <a:cs typeface="Times New Roman"/>
              </a:rPr>
              <a:t>v</a:t>
            </a:r>
            <a:r>
              <a:rPr sz="1200" i="1" spc="-30" baseline="-13888" dirty="0">
                <a:latin typeface="Georgia"/>
                <a:cs typeface="Georgia"/>
              </a:rPr>
              <a:t>ab</a:t>
            </a:r>
            <a:r>
              <a:rPr sz="1200" i="1" spc="82" baseline="-13888" dirty="0">
                <a:latin typeface="Georgia"/>
                <a:cs typeface="Georgia"/>
              </a:rPr>
              <a:t> </a:t>
            </a:r>
            <a:r>
              <a:rPr sz="1100" spc="-5" dirty="0">
                <a:latin typeface="Cambria"/>
                <a:cs typeface="Cambria"/>
              </a:rPr>
              <a:t>veut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dire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au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point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a</a:t>
            </a:r>
            <a:r>
              <a:rPr sz="1100" i="1" spc="85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Cambria"/>
                <a:cs typeface="Cambria"/>
              </a:rPr>
              <a:t>(</a:t>
            </a:r>
            <a:r>
              <a:rPr sz="1100" i="1" spc="20" dirty="0">
                <a:latin typeface="Times New Roman"/>
                <a:cs typeface="Times New Roman"/>
              </a:rPr>
              <a:t>v</a:t>
            </a:r>
            <a:r>
              <a:rPr sz="1200" i="1" spc="30" baseline="-10416" dirty="0">
                <a:latin typeface="Georgia"/>
                <a:cs typeface="Georgia"/>
              </a:rPr>
              <a:t>a</a:t>
            </a:r>
            <a:r>
              <a:rPr sz="1100" spc="20" dirty="0">
                <a:latin typeface="Cambria"/>
                <a:cs typeface="Cambria"/>
              </a:rPr>
              <a:t>)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moins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point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-85" dirty="0">
                <a:latin typeface="Times New Roman"/>
                <a:cs typeface="Times New Roman"/>
              </a:rPr>
              <a:t>b</a:t>
            </a:r>
            <a:r>
              <a:rPr sz="1100" i="1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(</a:t>
            </a:r>
            <a:r>
              <a:rPr sz="1100" i="1" dirty="0">
                <a:latin typeface="Times New Roman"/>
                <a:cs typeface="Times New Roman"/>
              </a:rPr>
              <a:t>v</a:t>
            </a:r>
            <a:r>
              <a:rPr sz="1200" i="1" baseline="-13888" dirty="0">
                <a:latin typeface="Georgia"/>
                <a:cs typeface="Georgia"/>
              </a:rPr>
              <a:t>b</a:t>
            </a:r>
            <a:r>
              <a:rPr sz="1100" dirty="0">
                <a:latin typeface="Cambria"/>
                <a:cs typeface="Cambria"/>
              </a:rPr>
              <a:t>)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851025">
              <a:lnSpc>
                <a:spcPct val="100000"/>
              </a:lnSpc>
              <a:spcBef>
                <a:spcPts val="35"/>
              </a:spcBef>
              <a:tabLst>
                <a:tab pos="4229735" algn="l"/>
              </a:tabLst>
            </a:pPr>
            <a:r>
              <a:rPr sz="1100" i="1" spc="-20" dirty="0">
                <a:latin typeface="Times New Roman"/>
                <a:cs typeface="Times New Roman"/>
              </a:rPr>
              <a:t>v</a:t>
            </a:r>
            <a:r>
              <a:rPr sz="1200" i="1" spc="-30" baseline="-13888" dirty="0">
                <a:latin typeface="Georgia"/>
                <a:cs typeface="Georgia"/>
              </a:rPr>
              <a:t>ab</a:t>
            </a:r>
            <a:r>
              <a:rPr sz="1200" i="1" spc="240" baseline="-13888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i="1" spc="10" dirty="0">
                <a:latin typeface="Times New Roman"/>
                <a:cs typeface="Times New Roman"/>
              </a:rPr>
              <a:t>v</a:t>
            </a:r>
            <a:r>
              <a:rPr sz="1200" i="1" spc="15" baseline="-10416" dirty="0">
                <a:latin typeface="Georgia"/>
                <a:cs typeface="Georgia"/>
              </a:rPr>
              <a:t>a</a:t>
            </a:r>
            <a:r>
              <a:rPr sz="1200" i="1" spc="150" baseline="-10416" dirty="0">
                <a:latin typeface="Georgia"/>
                <a:cs typeface="Georg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25" dirty="0">
                <a:latin typeface="Times New Roman"/>
                <a:cs typeface="Times New Roman"/>
              </a:rPr>
              <a:t>v</a:t>
            </a:r>
            <a:r>
              <a:rPr sz="1200" i="1" spc="-37" baseline="-13888" dirty="0">
                <a:latin typeface="Georgia"/>
                <a:cs typeface="Georgia"/>
              </a:rPr>
              <a:t>b	</a:t>
            </a:r>
            <a:r>
              <a:rPr sz="1100" spc="-25" dirty="0">
                <a:latin typeface="Cambria"/>
                <a:cs typeface="Cambria"/>
              </a:rPr>
              <a:t>(5)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22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: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branchement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-30" dirty="0">
                <a:solidFill>
                  <a:srgbClr val="1F4B89"/>
                </a:solidFill>
                <a:latin typeface="PMingLiU"/>
                <a:cs typeface="PMingLiU"/>
              </a:rPr>
              <a:t>s´erie</a:t>
            </a:r>
            <a:endParaRPr sz="140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14321" y="1689811"/>
            <a:ext cx="1567180" cy="378460"/>
            <a:chOff x="1514321" y="1689811"/>
            <a:chExt cx="1567180" cy="378460"/>
          </a:xfrm>
        </p:grpSpPr>
        <p:sp>
          <p:nvSpPr>
            <p:cNvPr id="6" name="object 6"/>
            <p:cNvSpPr/>
            <p:nvPr/>
          </p:nvSpPr>
          <p:spPr>
            <a:xfrm>
              <a:off x="2471648" y="1696161"/>
              <a:ext cx="603885" cy="365760"/>
            </a:xfrm>
            <a:custGeom>
              <a:avLst/>
              <a:gdLst/>
              <a:ahLst/>
              <a:cxnLst/>
              <a:rect l="l" t="t" r="r" b="b"/>
              <a:pathLst>
                <a:path w="603885" h="365760">
                  <a:moveTo>
                    <a:pt x="525780" y="0"/>
                  </a:moveTo>
                  <a:lnTo>
                    <a:pt x="76200" y="0"/>
                  </a:lnTo>
                  <a:lnTo>
                    <a:pt x="52475" y="9363"/>
                  </a:lnTo>
                  <a:lnTo>
                    <a:pt x="31602" y="35405"/>
                  </a:lnTo>
                  <a:lnTo>
                    <a:pt x="14972" y="75054"/>
                  </a:lnTo>
                  <a:lnTo>
                    <a:pt x="3974" y="125236"/>
                  </a:lnTo>
                  <a:lnTo>
                    <a:pt x="0" y="182880"/>
                  </a:lnTo>
                  <a:lnTo>
                    <a:pt x="3974" y="240523"/>
                  </a:lnTo>
                  <a:lnTo>
                    <a:pt x="14972" y="290705"/>
                  </a:lnTo>
                  <a:lnTo>
                    <a:pt x="31602" y="330354"/>
                  </a:lnTo>
                  <a:lnTo>
                    <a:pt x="52475" y="356396"/>
                  </a:lnTo>
                  <a:lnTo>
                    <a:pt x="76200" y="365760"/>
                  </a:lnTo>
                  <a:lnTo>
                    <a:pt x="525780" y="365760"/>
                  </a:lnTo>
                  <a:lnTo>
                    <a:pt x="571573" y="330354"/>
                  </a:lnTo>
                  <a:lnTo>
                    <a:pt x="588434" y="290705"/>
                  </a:lnTo>
                  <a:lnTo>
                    <a:pt x="599517" y="240523"/>
                  </a:lnTo>
                  <a:lnTo>
                    <a:pt x="603504" y="182880"/>
                  </a:lnTo>
                  <a:lnTo>
                    <a:pt x="599517" y="125236"/>
                  </a:lnTo>
                  <a:lnTo>
                    <a:pt x="588434" y="75054"/>
                  </a:lnTo>
                  <a:lnTo>
                    <a:pt x="571573" y="35405"/>
                  </a:lnTo>
                  <a:lnTo>
                    <a:pt x="550249" y="9363"/>
                  </a:lnTo>
                  <a:lnTo>
                    <a:pt x="525780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71648" y="1696161"/>
              <a:ext cx="154305" cy="365760"/>
            </a:xfrm>
            <a:custGeom>
              <a:avLst/>
              <a:gdLst/>
              <a:ahLst/>
              <a:cxnLst/>
              <a:rect l="l" t="t" r="r" b="b"/>
              <a:pathLst>
                <a:path w="154305" h="365760">
                  <a:moveTo>
                    <a:pt x="76200" y="0"/>
                  </a:moveTo>
                  <a:lnTo>
                    <a:pt x="31602" y="35405"/>
                  </a:lnTo>
                  <a:lnTo>
                    <a:pt x="14972" y="75054"/>
                  </a:lnTo>
                  <a:lnTo>
                    <a:pt x="3974" y="125236"/>
                  </a:lnTo>
                  <a:lnTo>
                    <a:pt x="0" y="182880"/>
                  </a:lnTo>
                  <a:lnTo>
                    <a:pt x="3974" y="240523"/>
                  </a:lnTo>
                  <a:lnTo>
                    <a:pt x="14972" y="290705"/>
                  </a:lnTo>
                  <a:lnTo>
                    <a:pt x="31602" y="330354"/>
                  </a:lnTo>
                  <a:lnTo>
                    <a:pt x="52475" y="356396"/>
                  </a:lnTo>
                  <a:lnTo>
                    <a:pt x="76200" y="365760"/>
                  </a:lnTo>
                  <a:lnTo>
                    <a:pt x="100670" y="356396"/>
                  </a:lnTo>
                  <a:lnTo>
                    <a:pt x="121993" y="330354"/>
                  </a:lnTo>
                  <a:lnTo>
                    <a:pt x="138854" y="290705"/>
                  </a:lnTo>
                  <a:lnTo>
                    <a:pt x="149936" y="240523"/>
                  </a:lnTo>
                  <a:lnTo>
                    <a:pt x="153922" y="182880"/>
                  </a:lnTo>
                  <a:lnTo>
                    <a:pt x="149936" y="125236"/>
                  </a:lnTo>
                  <a:lnTo>
                    <a:pt x="138854" y="75054"/>
                  </a:lnTo>
                  <a:lnTo>
                    <a:pt x="121993" y="35405"/>
                  </a:lnTo>
                  <a:lnTo>
                    <a:pt x="100670" y="9363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71648" y="1696161"/>
              <a:ext cx="603885" cy="365760"/>
            </a:xfrm>
            <a:custGeom>
              <a:avLst/>
              <a:gdLst/>
              <a:ahLst/>
              <a:cxnLst/>
              <a:rect l="l" t="t" r="r" b="b"/>
              <a:pathLst>
                <a:path w="603885" h="365760">
                  <a:moveTo>
                    <a:pt x="0" y="182880"/>
                  </a:moveTo>
                  <a:lnTo>
                    <a:pt x="3974" y="240523"/>
                  </a:lnTo>
                  <a:lnTo>
                    <a:pt x="14972" y="290705"/>
                  </a:lnTo>
                  <a:lnTo>
                    <a:pt x="31602" y="330354"/>
                  </a:lnTo>
                  <a:lnTo>
                    <a:pt x="76200" y="365760"/>
                  </a:lnTo>
                  <a:lnTo>
                    <a:pt x="525780" y="365760"/>
                  </a:lnTo>
                  <a:lnTo>
                    <a:pt x="571573" y="330354"/>
                  </a:lnTo>
                  <a:lnTo>
                    <a:pt x="588434" y="290705"/>
                  </a:lnTo>
                  <a:lnTo>
                    <a:pt x="599517" y="240523"/>
                  </a:lnTo>
                  <a:lnTo>
                    <a:pt x="603504" y="182880"/>
                  </a:lnTo>
                  <a:lnTo>
                    <a:pt x="599517" y="125236"/>
                  </a:lnTo>
                  <a:lnTo>
                    <a:pt x="588434" y="75054"/>
                  </a:lnTo>
                  <a:lnTo>
                    <a:pt x="571573" y="35405"/>
                  </a:lnTo>
                  <a:lnTo>
                    <a:pt x="550249" y="9363"/>
                  </a:lnTo>
                  <a:lnTo>
                    <a:pt x="525780" y="0"/>
                  </a:lnTo>
                  <a:lnTo>
                    <a:pt x="76200" y="0"/>
                  </a:lnTo>
                  <a:lnTo>
                    <a:pt x="31602" y="35405"/>
                  </a:lnTo>
                  <a:lnTo>
                    <a:pt x="14972" y="75054"/>
                  </a:lnTo>
                  <a:lnTo>
                    <a:pt x="3974" y="125236"/>
                  </a:lnTo>
                  <a:lnTo>
                    <a:pt x="0" y="182880"/>
                  </a:lnTo>
                  <a:close/>
                </a:path>
                <a:path w="603885" h="365760">
                  <a:moveTo>
                    <a:pt x="76200" y="365760"/>
                  </a:moveTo>
                  <a:lnTo>
                    <a:pt x="121993" y="330354"/>
                  </a:lnTo>
                  <a:lnTo>
                    <a:pt x="138854" y="290705"/>
                  </a:lnTo>
                  <a:lnTo>
                    <a:pt x="149936" y="240523"/>
                  </a:lnTo>
                  <a:lnTo>
                    <a:pt x="153922" y="182880"/>
                  </a:lnTo>
                  <a:lnTo>
                    <a:pt x="149936" y="125236"/>
                  </a:lnTo>
                  <a:lnTo>
                    <a:pt x="138854" y="75054"/>
                  </a:lnTo>
                  <a:lnTo>
                    <a:pt x="121993" y="35405"/>
                  </a:lnTo>
                  <a:lnTo>
                    <a:pt x="100670" y="9363"/>
                  </a:lnTo>
                  <a:lnTo>
                    <a:pt x="7620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07054" y="1696161"/>
              <a:ext cx="329565" cy="365760"/>
            </a:xfrm>
            <a:custGeom>
              <a:avLst/>
              <a:gdLst/>
              <a:ahLst/>
              <a:cxnLst/>
              <a:rect l="l" t="t" r="r" b="b"/>
              <a:pathLst>
                <a:path w="329564" h="365760">
                  <a:moveTo>
                    <a:pt x="260609" y="0"/>
                  </a:moveTo>
                  <a:lnTo>
                    <a:pt x="68580" y="0"/>
                  </a:lnTo>
                  <a:lnTo>
                    <a:pt x="41790" y="14430"/>
                  </a:lnTo>
                  <a:lnTo>
                    <a:pt x="20002" y="53721"/>
                  </a:lnTo>
                  <a:lnTo>
                    <a:pt x="5357" y="111871"/>
                  </a:lnTo>
                  <a:lnTo>
                    <a:pt x="0" y="182880"/>
                  </a:lnTo>
                  <a:lnTo>
                    <a:pt x="5357" y="253888"/>
                  </a:lnTo>
                  <a:lnTo>
                    <a:pt x="20002" y="312038"/>
                  </a:lnTo>
                  <a:lnTo>
                    <a:pt x="41790" y="351329"/>
                  </a:lnTo>
                  <a:lnTo>
                    <a:pt x="68580" y="365760"/>
                  </a:lnTo>
                  <a:lnTo>
                    <a:pt x="260609" y="365760"/>
                  </a:lnTo>
                  <a:lnTo>
                    <a:pt x="287398" y="351329"/>
                  </a:lnTo>
                  <a:lnTo>
                    <a:pt x="309186" y="312038"/>
                  </a:lnTo>
                  <a:lnTo>
                    <a:pt x="323831" y="253888"/>
                  </a:lnTo>
                  <a:lnTo>
                    <a:pt x="329189" y="182880"/>
                  </a:lnTo>
                  <a:lnTo>
                    <a:pt x="323831" y="111871"/>
                  </a:lnTo>
                  <a:lnTo>
                    <a:pt x="309186" y="53721"/>
                  </a:lnTo>
                  <a:lnTo>
                    <a:pt x="287398" y="14430"/>
                  </a:lnTo>
                  <a:lnTo>
                    <a:pt x="260609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07054" y="1696161"/>
              <a:ext cx="137160" cy="365760"/>
            </a:xfrm>
            <a:custGeom>
              <a:avLst/>
              <a:gdLst/>
              <a:ahLst/>
              <a:cxnLst/>
              <a:rect l="l" t="t" r="r" b="b"/>
              <a:pathLst>
                <a:path w="137160" h="365760">
                  <a:moveTo>
                    <a:pt x="68580" y="0"/>
                  </a:moveTo>
                  <a:lnTo>
                    <a:pt x="41790" y="14430"/>
                  </a:lnTo>
                  <a:lnTo>
                    <a:pt x="20002" y="53721"/>
                  </a:lnTo>
                  <a:lnTo>
                    <a:pt x="5357" y="111871"/>
                  </a:lnTo>
                  <a:lnTo>
                    <a:pt x="0" y="182880"/>
                  </a:lnTo>
                  <a:lnTo>
                    <a:pt x="5357" y="253888"/>
                  </a:lnTo>
                  <a:lnTo>
                    <a:pt x="20002" y="312038"/>
                  </a:lnTo>
                  <a:lnTo>
                    <a:pt x="41790" y="351329"/>
                  </a:lnTo>
                  <a:lnTo>
                    <a:pt x="68580" y="365760"/>
                  </a:lnTo>
                  <a:lnTo>
                    <a:pt x="95369" y="351329"/>
                  </a:lnTo>
                  <a:lnTo>
                    <a:pt x="117157" y="312038"/>
                  </a:lnTo>
                  <a:lnTo>
                    <a:pt x="131802" y="253888"/>
                  </a:lnTo>
                  <a:lnTo>
                    <a:pt x="137160" y="182880"/>
                  </a:lnTo>
                  <a:lnTo>
                    <a:pt x="131802" y="111871"/>
                  </a:lnTo>
                  <a:lnTo>
                    <a:pt x="117157" y="53721"/>
                  </a:lnTo>
                  <a:lnTo>
                    <a:pt x="95369" y="14430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31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7054" y="1696161"/>
              <a:ext cx="329565" cy="365760"/>
            </a:xfrm>
            <a:custGeom>
              <a:avLst/>
              <a:gdLst/>
              <a:ahLst/>
              <a:cxnLst/>
              <a:rect l="l" t="t" r="r" b="b"/>
              <a:pathLst>
                <a:path w="329564" h="365760">
                  <a:moveTo>
                    <a:pt x="0" y="182880"/>
                  </a:moveTo>
                  <a:lnTo>
                    <a:pt x="5357" y="253888"/>
                  </a:lnTo>
                  <a:lnTo>
                    <a:pt x="20002" y="312038"/>
                  </a:lnTo>
                  <a:lnTo>
                    <a:pt x="41790" y="351329"/>
                  </a:lnTo>
                  <a:lnTo>
                    <a:pt x="68580" y="365760"/>
                  </a:lnTo>
                  <a:lnTo>
                    <a:pt x="260609" y="365760"/>
                  </a:lnTo>
                  <a:lnTo>
                    <a:pt x="287398" y="351329"/>
                  </a:lnTo>
                  <a:lnTo>
                    <a:pt x="309186" y="312038"/>
                  </a:lnTo>
                  <a:lnTo>
                    <a:pt x="323831" y="253888"/>
                  </a:lnTo>
                  <a:lnTo>
                    <a:pt x="329189" y="182880"/>
                  </a:lnTo>
                  <a:lnTo>
                    <a:pt x="323831" y="111871"/>
                  </a:lnTo>
                  <a:lnTo>
                    <a:pt x="309186" y="53721"/>
                  </a:lnTo>
                  <a:lnTo>
                    <a:pt x="287398" y="14430"/>
                  </a:lnTo>
                  <a:lnTo>
                    <a:pt x="260609" y="0"/>
                  </a:lnTo>
                  <a:lnTo>
                    <a:pt x="68580" y="0"/>
                  </a:lnTo>
                  <a:lnTo>
                    <a:pt x="41790" y="14430"/>
                  </a:lnTo>
                  <a:lnTo>
                    <a:pt x="20002" y="53721"/>
                  </a:lnTo>
                  <a:lnTo>
                    <a:pt x="5357" y="111871"/>
                  </a:lnTo>
                  <a:lnTo>
                    <a:pt x="0" y="182880"/>
                  </a:lnTo>
                  <a:close/>
                </a:path>
                <a:path w="329564" h="365760">
                  <a:moveTo>
                    <a:pt x="68580" y="365760"/>
                  </a:moveTo>
                  <a:lnTo>
                    <a:pt x="95369" y="351329"/>
                  </a:lnTo>
                  <a:lnTo>
                    <a:pt x="117157" y="312038"/>
                  </a:lnTo>
                  <a:lnTo>
                    <a:pt x="131802" y="253888"/>
                  </a:lnTo>
                  <a:lnTo>
                    <a:pt x="137160" y="182880"/>
                  </a:lnTo>
                  <a:lnTo>
                    <a:pt x="131802" y="111871"/>
                  </a:lnTo>
                  <a:lnTo>
                    <a:pt x="117157" y="53721"/>
                  </a:lnTo>
                  <a:lnTo>
                    <a:pt x="95369" y="14430"/>
                  </a:lnTo>
                  <a:lnTo>
                    <a:pt x="6858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45841" y="1826971"/>
              <a:ext cx="122431" cy="10413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471648" y="1833321"/>
              <a:ext cx="494030" cy="91440"/>
            </a:xfrm>
            <a:custGeom>
              <a:avLst/>
              <a:gdLst/>
              <a:ahLst/>
              <a:cxnLst/>
              <a:rect l="l" t="t" r="r" b="b"/>
              <a:pathLst>
                <a:path w="494030" h="91439">
                  <a:moveTo>
                    <a:pt x="0" y="45720"/>
                  </a:moveTo>
                  <a:lnTo>
                    <a:pt x="109725" y="45720"/>
                  </a:lnTo>
                </a:path>
                <a:path w="494030" h="91439">
                  <a:moveTo>
                    <a:pt x="54862" y="91440"/>
                  </a:moveTo>
                  <a:lnTo>
                    <a:pt x="54862" y="0"/>
                  </a:lnTo>
                </a:path>
                <a:path w="494030" h="91439">
                  <a:moveTo>
                    <a:pt x="493776" y="91440"/>
                  </a:moveTo>
                  <a:lnTo>
                    <a:pt x="493776" y="0"/>
                  </a:lnTo>
                </a:path>
              </a:pathLst>
            </a:custGeom>
            <a:ln w="12699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727934" y="1696161"/>
              <a:ext cx="570230" cy="365760"/>
            </a:xfrm>
            <a:custGeom>
              <a:avLst/>
              <a:gdLst/>
              <a:ahLst/>
              <a:cxnLst/>
              <a:rect l="l" t="t" r="r" b="b"/>
              <a:pathLst>
                <a:path w="570230" h="365760">
                  <a:moveTo>
                    <a:pt x="496829" y="0"/>
                  </a:moveTo>
                  <a:lnTo>
                    <a:pt x="71631" y="0"/>
                  </a:lnTo>
                  <a:lnTo>
                    <a:pt x="43723" y="14430"/>
                  </a:lnTo>
                  <a:lnTo>
                    <a:pt x="20957" y="53721"/>
                  </a:lnTo>
                  <a:lnTo>
                    <a:pt x="5620" y="111871"/>
                  </a:lnTo>
                  <a:lnTo>
                    <a:pt x="0" y="182880"/>
                  </a:lnTo>
                  <a:lnTo>
                    <a:pt x="5620" y="253888"/>
                  </a:lnTo>
                  <a:lnTo>
                    <a:pt x="20957" y="312038"/>
                  </a:lnTo>
                  <a:lnTo>
                    <a:pt x="43723" y="351329"/>
                  </a:lnTo>
                  <a:lnTo>
                    <a:pt x="71631" y="365760"/>
                  </a:lnTo>
                  <a:lnTo>
                    <a:pt x="496829" y="365760"/>
                  </a:lnTo>
                  <a:lnTo>
                    <a:pt x="539694" y="330354"/>
                  </a:lnTo>
                  <a:lnTo>
                    <a:pt x="555640" y="290705"/>
                  </a:lnTo>
                  <a:lnTo>
                    <a:pt x="566173" y="240523"/>
                  </a:lnTo>
                  <a:lnTo>
                    <a:pt x="569977" y="182880"/>
                  </a:lnTo>
                  <a:lnTo>
                    <a:pt x="566173" y="125236"/>
                  </a:lnTo>
                  <a:lnTo>
                    <a:pt x="555640" y="75054"/>
                  </a:lnTo>
                  <a:lnTo>
                    <a:pt x="539694" y="35405"/>
                  </a:lnTo>
                  <a:lnTo>
                    <a:pt x="519651" y="9363"/>
                  </a:lnTo>
                  <a:lnTo>
                    <a:pt x="496829" y="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27934" y="1696161"/>
              <a:ext cx="144780" cy="365760"/>
            </a:xfrm>
            <a:custGeom>
              <a:avLst/>
              <a:gdLst/>
              <a:ahLst/>
              <a:cxnLst/>
              <a:rect l="l" t="t" r="r" b="b"/>
              <a:pathLst>
                <a:path w="144780" h="365760">
                  <a:moveTo>
                    <a:pt x="71631" y="0"/>
                  </a:moveTo>
                  <a:lnTo>
                    <a:pt x="43723" y="14430"/>
                  </a:lnTo>
                  <a:lnTo>
                    <a:pt x="20957" y="53721"/>
                  </a:lnTo>
                  <a:lnTo>
                    <a:pt x="5620" y="111871"/>
                  </a:lnTo>
                  <a:lnTo>
                    <a:pt x="0" y="182880"/>
                  </a:lnTo>
                  <a:lnTo>
                    <a:pt x="5620" y="253888"/>
                  </a:lnTo>
                  <a:lnTo>
                    <a:pt x="20957" y="312038"/>
                  </a:lnTo>
                  <a:lnTo>
                    <a:pt x="43723" y="351329"/>
                  </a:lnTo>
                  <a:lnTo>
                    <a:pt x="71631" y="365760"/>
                  </a:lnTo>
                  <a:lnTo>
                    <a:pt x="95039" y="356396"/>
                  </a:lnTo>
                  <a:lnTo>
                    <a:pt x="115154" y="330354"/>
                  </a:lnTo>
                  <a:lnTo>
                    <a:pt x="130881" y="290705"/>
                  </a:lnTo>
                  <a:lnTo>
                    <a:pt x="141122" y="240523"/>
                  </a:lnTo>
                  <a:lnTo>
                    <a:pt x="144780" y="182880"/>
                  </a:lnTo>
                  <a:lnTo>
                    <a:pt x="141122" y="125236"/>
                  </a:lnTo>
                  <a:lnTo>
                    <a:pt x="130881" y="75054"/>
                  </a:lnTo>
                  <a:lnTo>
                    <a:pt x="115154" y="35405"/>
                  </a:lnTo>
                  <a:lnTo>
                    <a:pt x="95039" y="9363"/>
                  </a:lnTo>
                  <a:lnTo>
                    <a:pt x="71631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27934" y="1696161"/>
              <a:ext cx="570230" cy="365760"/>
            </a:xfrm>
            <a:custGeom>
              <a:avLst/>
              <a:gdLst/>
              <a:ahLst/>
              <a:cxnLst/>
              <a:rect l="l" t="t" r="r" b="b"/>
              <a:pathLst>
                <a:path w="570230" h="365760">
                  <a:moveTo>
                    <a:pt x="0" y="182880"/>
                  </a:moveTo>
                  <a:lnTo>
                    <a:pt x="5620" y="253888"/>
                  </a:lnTo>
                  <a:lnTo>
                    <a:pt x="20957" y="312038"/>
                  </a:lnTo>
                  <a:lnTo>
                    <a:pt x="43723" y="351329"/>
                  </a:lnTo>
                  <a:lnTo>
                    <a:pt x="71631" y="365760"/>
                  </a:lnTo>
                  <a:lnTo>
                    <a:pt x="496829" y="365760"/>
                  </a:lnTo>
                  <a:lnTo>
                    <a:pt x="539694" y="330354"/>
                  </a:lnTo>
                  <a:lnTo>
                    <a:pt x="555640" y="290705"/>
                  </a:lnTo>
                  <a:lnTo>
                    <a:pt x="566173" y="240523"/>
                  </a:lnTo>
                  <a:lnTo>
                    <a:pt x="569977" y="182880"/>
                  </a:lnTo>
                  <a:lnTo>
                    <a:pt x="566173" y="125236"/>
                  </a:lnTo>
                  <a:lnTo>
                    <a:pt x="555640" y="75054"/>
                  </a:lnTo>
                  <a:lnTo>
                    <a:pt x="539694" y="35405"/>
                  </a:lnTo>
                  <a:lnTo>
                    <a:pt x="519651" y="9363"/>
                  </a:lnTo>
                  <a:lnTo>
                    <a:pt x="496829" y="0"/>
                  </a:lnTo>
                  <a:lnTo>
                    <a:pt x="71631" y="0"/>
                  </a:lnTo>
                  <a:lnTo>
                    <a:pt x="43723" y="14430"/>
                  </a:lnTo>
                  <a:lnTo>
                    <a:pt x="20957" y="53721"/>
                  </a:lnTo>
                  <a:lnTo>
                    <a:pt x="5620" y="111871"/>
                  </a:lnTo>
                  <a:lnTo>
                    <a:pt x="0" y="182880"/>
                  </a:lnTo>
                  <a:close/>
                </a:path>
                <a:path w="570230" h="365760">
                  <a:moveTo>
                    <a:pt x="71631" y="365760"/>
                  </a:moveTo>
                  <a:lnTo>
                    <a:pt x="115154" y="330354"/>
                  </a:lnTo>
                  <a:lnTo>
                    <a:pt x="130881" y="290705"/>
                  </a:lnTo>
                  <a:lnTo>
                    <a:pt x="141122" y="240523"/>
                  </a:lnTo>
                  <a:lnTo>
                    <a:pt x="144780" y="182880"/>
                  </a:lnTo>
                  <a:lnTo>
                    <a:pt x="141122" y="125236"/>
                  </a:lnTo>
                  <a:lnTo>
                    <a:pt x="130881" y="75054"/>
                  </a:lnTo>
                  <a:lnTo>
                    <a:pt x="115154" y="35405"/>
                  </a:lnTo>
                  <a:lnTo>
                    <a:pt x="95039" y="9363"/>
                  </a:lnTo>
                  <a:lnTo>
                    <a:pt x="71631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72488" y="1696161"/>
              <a:ext cx="311150" cy="365760"/>
            </a:xfrm>
            <a:custGeom>
              <a:avLst/>
              <a:gdLst/>
              <a:ahLst/>
              <a:cxnLst/>
              <a:rect l="l" t="t" r="r" b="b"/>
              <a:pathLst>
                <a:path w="311150" h="365760">
                  <a:moveTo>
                    <a:pt x="245362" y="0"/>
                  </a:moveTo>
                  <a:lnTo>
                    <a:pt x="64005" y="0"/>
                  </a:lnTo>
                  <a:lnTo>
                    <a:pt x="39218" y="14430"/>
                  </a:lnTo>
                  <a:lnTo>
                    <a:pt x="18859" y="53721"/>
                  </a:lnTo>
                  <a:lnTo>
                    <a:pt x="5072" y="111871"/>
                  </a:lnTo>
                  <a:lnTo>
                    <a:pt x="0" y="182880"/>
                  </a:lnTo>
                  <a:lnTo>
                    <a:pt x="5072" y="253888"/>
                  </a:lnTo>
                  <a:lnTo>
                    <a:pt x="18859" y="312038"/>
                  </a:lnTo>
                  <a:lnTo>
                    <a:pt x="39218" y="351329"/>
                  </a:lnTo>
                  <a:lnTo>
                    <a:pt x="64005" y="365760"/>
                  </a:lnTo>
                  <a:lnTo>
                    <a:pt x="245362" y="365760"/>
                  </a:lnTo>
                  <a:lnTo>
                    <a:pt x="271033" y="351329"/>
                  </a:lnTo>
                  <a:lnTo>
                    <a:pt x="291846" y="312038"/>
                  </a:lnTo>
                  <a:lnTo>
                    <a:pt x="305801" y="253888"/>
                  </a:lnTo>
                  <a:lnTo>
                    <a:pt x="310897" y="182880"/>
                  </a:lnTo>
                  <a:lnTo>
                    <a:pt x="305801" y="111871"/>
                  </a:lnTo>
                  <a:lnTo>
                    <a:pt x="291846" y="53721"/>
                  </a:lnTo>
                  <a:lnTo>
                    <a:pt x="271033" y="14430"/>
                  </a:lnTo>
                  <a:lnTo>
                    <a:pt x="245362" y="0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72488" y="1696161"/>
              <a:ext cx="129539" cy="365760"/>
            </a:xfrm>
            <a:custGeom>
              <a:avLst/>
              <a:gdLst/>
              <a:ahLst/>
              <a:cxnLst/>
              <a:rect l="l" t="t" r="r" b="b"/>
              <a:pathLst>
                <a:path w="129539" h="365760">
                  <a:moveTo>
                    <a:pt x="64005" y="0"/>
                  </a:moveTo>
                  <a:lnTo>
                    <a:pt x="39218" y="14430"/>
                  </a:lnTo>
                  <a:lnTo>
                    <a:pt x="18859" y="53721"/>
                  </a:lnTo>
                  <a:lnTo>
                    <a:pt x="5072" y="111871"/>
                  </a:lnTo>
                  <a:lnTo>
                    <a:pt x="0" y="182880"/>
                  </a:lnTo>
                  <a:lnTo>
                    <a:pt x="5072" y="253888"/>
                  </a:lnTo>
                  <a:lnTo>
                    <a:pt x="18859" y="312038"/>
                  </a:lnTo>
                  <a:lnTo>
                    <a:pt x="39218" y="351329"/>
                  </a:lnTo>
                  <a:lnTo>
                    <a:pt x="64005" y="365760"/>
                  </a:lnTo>
                  <a:lnTo>
                    <a:pt x="89676" y="351329"/>
                  </a:lnTo>
                  <a:lnTo>
                    <a:pt x="110489" y="312038"/>
                  </a:lnTo>
                  <a:lnTo>
                    <a:pt x="124443" y="253888"/>
                  </a:lnTo>
                  <a:lnTo>
                    <a:pt x="129540" y="182880"/>
                  </a:lnTo>
                  <a:lnTo>
                    <a:pt x="124443" y="111871"/>
                  </a:lnTo>
                  <a:lnTo>
                    <a:pt x="110489" y="53721"/>
                  </a:lnTo>
                  <a:lnTo>
                    <a:pt x="89676" y="14430"/>
                  </a:lnTo>
                  <a:lnTo>
                    <a:pt x="64005" y="0"/>
                  </a:lnTo>
                  <a:close/>
                </a:path>
              </a:pathLst>
            </a:custGeom>
            <a:solidFill>
              <a:srgbClr val="3183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72488" y="1696161"/>
              <a:ext cx="311150" cy="365760"/>
            </a:xfrm>
            <a:custGeom>
              <a:avLst/>
              <a:gdLst/>
              <a:ahLst/>
              <a:cxnLst/>
              <a:rect l="l" t="t" r="r" b="b"/>
              <a:pathLst>
                <a:path w="311150" h="365760">
                  <a:moveTo>
                    <a:pt x="0" y="182880"/>
                  </a:moveTo>
                  <a:lnTo>
                    <a:pt x="5072" y="253888"/>
                  </a:lnTo>
                  <a:lnTo>
                    <a:pt x="18859" y="312038"/>
                  </a:lnTo>
                  <a:lnTo>
                    <a:pt x="39218" y="351329"/>
                  </a:lnTo>
                  <a:lnTo>
                    <a:pt x="64005" y="365760"/>
                  </a:lnTo>
                  <a:lnTo>
                    <a:pt x="245362" y="365760"/>
                  </a:lnTo>
                  <a:lnTo>
                    <a:pt x="271033" y="351329"/>
                  </a:lnTo>
                  <a:lnTo>
                    <a:pt x="291846" y="312038"/>
                  </a:lnTo>
                  <a:lnTo>
                    <a:pt x="305801" y="253888"/>
                  </a:lnTo>
                  <a:lnTo>
                    <a:pt x="310897" y="182880"/>
                  </a:lnTo>
                  <a:lnTo>
                    <a:pt x="305801" y="111871"/>
                  </a:lnTo>
                  <a:lnTo>
                    <a:pt x="291846" y="53721"/>
                  </a:lnTo>
                  <a:lnTo>
                    <a:pt x="271033" y="14430"/>
                  </a:lnTo>
                  <a:lnTo>
                    <a:pt x="245362" y="0"/>
                  </a:lnTo>
                  <a:lnTo>
                    <a:pt x="64005" y="0"/>
                  </a:lnTo>
                  <a:lnTo>
                    <a:pt x="39218" y="14430"/>
                  </a:lnTo>
                  <a:lnTo>
                    <a:pt x="18859" y="53721"/>
                  </a:lnTo>
                  <a:lnTo>
                    <a:pt x="5072" y="111871"/>
                  </a:lnTo>
                  <a:lnTo>
                    <a:pt x="0" y="182880"/>
                  </a:lnTo>
                  <a:close/>
                </a:path>
                <a:path w="311150" h="365760">
                  <a:moveTo>
                    <a:pt x="64005" y="365760"/>
                  </a:moveTo>
                  <a:lnTo>
                    <a:pt x="89676" y="351329"/>
                  </a:lnTo>
                  <a:lnTo>
                    <a:pt x="110489" y="312038"/>
                  </a:lnTo>
                  <a:lnTo>
                    <a:pt x="124443" y="253888"/>
                  </a:lnTo>
                  <a:lnTo>
                    <a:pt x="129540" y="182880"/>
                  </a:lnTo>
                  <a:lnTo>
                    <a:pt x="124443" y="111871"/>
                  </a:lnTo>
                  <a:lnTo>
                    <a:pt x="110489" y="53721"/>
                  </a:lnTo>
                  <a:lnTo>
                    <a:pt x="89676" y="14430"/>
                  </a:lnTo>
                  <a:lnTo>
                    <a:pt x="64005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4321" y="1826971"/>
              <a:ext cx="116334" cy="10413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727934" y="1833321"/>
              <a:ext cx="466725" cy="91440"/>
            </a:xfrm>
            <a:custGeom>
              <a:avLst/>
              <a:gdLst/>
              <a:ahLst/>
              <a:cxnLst/>
              <a:rect l="l" t="t" r="r" b="b"/>
              <a:pathLst>
                <a:path w="466725" h="91439">
                  <a:moveTo>
                    <a:pt x="0" y="45720"/>
                  </a:moveTo>
                  <a:lnTo>
                    <a:pt x="103634" y="45720"/>
                  </a:lnTo>
                </a:path>
                <a:path w="466725" h="91439">
                  <a:moveTo>
                    <a:pt x="51817" y="91440"/>
                  </a:moveTo>
                  <a:lnTo>
                    <a:pt x="51817" y="0"/>
                  </a:lnTo>
                </a:path>
                <a:path w="466725" h="91439">
                  <a:moveTo>
                    <a:pt x="466349" y="91440"/>
                  </a:moveTo>
                  <a:lnTo>
                    <a:pt x="466349" y="0"/>
                  </a:lnTo>
                </a:path>
              </a:pathLst>
            </a:custGeom>
            <a:ln w="12699">
              <a:solidFill>
                <a:srgbClr val="FF9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75044" y="994104"/>
            <a:ext cx="4413885" cy="16300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63500" marR="55880">
              <a:lnSpc>
                <a:spcPct val="102600"/>
              </a:lnSpc>
              <a:spcBef>
                <a:spcPts val="55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brancher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s´erie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totale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alors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30" dirty="0">
                <a:latin typeface="Cambria"/>
                <a:cs typeface="Cambria"/>
              </a:rPr>
              <a:t>somme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tensions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individuelles,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suivante. 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Chaque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batterie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25" dirty="0">
                <a:latin typeface="Cambria"/>
                <a:cs typeface="Cambria"/>
              </a:rPr>
              <a:t>1.5V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;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total,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i="1" spc="-20" dirty="0">
                <a:latin typeface="Times New Roman"/>
                <a:cs typeface="Times New Roman"/>
              </a:rPr>
              <a:t>v</a:t>
            </a:r>
            <a:r>
              <a:rPr sz="1200" i="1" spc="-30" baseline="-13888" dirty="0">
                <a:latin typeface="Georgia"/>
                <a:cs typeface="Georgia"/>
              </a:rPr>
              <a:t>ab</a:t>
            </a:r>
            <a:r>
              <a:rPr sz="1200" i="1" spc="82" baseline="-13888" dirty="0">
                <a:latin typeface="Georgia"/>
                <a:cs typeface="Georg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3V.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Cambria"/>
              <a:cs typeface="Cambria"/>
            </a:endParaRPr>
          </a:p>
          <a:p>
            <a:pPr marL="38100" algn="ctr">
              <a:lnSpc>
                <a:spcPct val="100000"/>
              </a:lnSpc>
              <a:tabLst>
                <a:tab pos="549910" algn="l"/>
                <a:tab pos="1327150" algn="l"/>
                <a:tab pos="1753870" algn="l"/>
              </a:tabLst>
            </a:pPr>
            <a:r>
              <a:rPr sz="1800" baseline="4629" dirty="0">
                <a:latin typeface="Times New Roman"/>
                <a:cs typeface="Times New Roman"/>
              </a:rPr>
              <a:t>a	</a:t>
            </a:r>
            <a:r>
              <a:rPr sz="1000" spc="-10" dirty="0">
                <a:latin typeface="Garamond"/>
                <a:cs typeface="Garamond"/>
              </a:rPr>
              <a:t>1.5V	1.5V	</a:t>
            </a:r>
            <a:r>
              <a:rPr sz="1800" baseline="4629" dirty="0">
                <a:latin typeface="Times New Roman"/>
                <a:cs typeface="Times New Roman"/>
              </a:rPr>
              <a:t>b</a:t>
            </a:r>
            <a:endParaRPr sz="1800" baseline="462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63500" marR="125730">
              <a:lnSpc>
                <a:spcPct val="102600"/>
              </a:lnSpc>
              <a:spcBef>
                <a:spcPts val="1015"/>
              </a:spcBef>
            </a:pPr>
            <a:r>
              <a:rPr sz="1100" spc="10" dirty="0">
                <a:latin typeface="Cambria"/>
                <a:cs typeface="Cambria"/>
              </a:rPr>
              <a:t>Dans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circuit,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ces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agissent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seule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3V.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</a:t>
            </a: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: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branchement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15" dirty="0">
                <a:solidFill>
                  <a:srgbClr val="1F4B89"/>
                </a:solidFill>
                <a:latin typeface="PMingLiU"/>
                <a:cs typeface="PMingLiU"/>
              </a:rPr>
              <a:t>parall`ele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017092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887829"/>
            <a:ext cx="396367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5" dirty="0">
                <a:latin typeface="Cambria"/>
                <a:cs typeface="Cambria"/>
              </a:rPr>
              <a:t>G´en´eralement,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permis.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15" dirty="0">
                <a:latin typeface="Cambria"/>
                <a:cs typeface="Cambria"/>
              </a:rPr>
              <a:t>Seulement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possible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sources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ont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solidFill>
                  <a:srgbClr val="335687"/>
                </a:solidFill>
                <a:latin typeface="Cambria"/>
                <a:cs typeface="Cambria"/>
              </a:rPr>
              <a:t>exactement</a:t>
            </a:r>
            <a:r>
              <a:rPr sz="1100" spc="120" dirty="0">
                <a:solidFill>
                  <a:srgbClr val="335687"/>
                </a:solidFill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valeur.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227124"/>
            <a:ext cx="63233" cy="6323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092533" y="1586549"/>
            <a:ext cx="898525" cy="800100"/>
            <a:chOff x="1092533" y="1586549"/>
            <a:chExt cx="898525" cy="800100"/>
          </a:xfrm>
        </p:grpSpPr>
        <p:sp>
          <p:nvSpPr>
            <p:cNvPr id="9" name="object 9"/>
            <p:cNvSpPr/>
            <p:nvPr/>
          </p:nvSpPr>
          <p:spPr>
            <a:xfrm>
              <a:off x="1097296" y="1854630"/>
              <a:ext cx="263525" cy="263525"/>
            </a:xfrm>
            <a:custGeom>
              <a:avLst/>
              <a:gdLst/>
              <a:ahLst/>
              <a:cxnLst/>
              <a:rect l="l" t="t" r="r" b="b"/>
              <a:pathLst>
                <a:path w="263525" h="263525">
                  <a:moveTo>
                    <a:pt x="131658" y="0"/>
                  </a:moveTo>
                  <a:lnTo>
                    <a:pt x="90160" y="6741"/>
                  </a:lnTo>
                  <a:lnTo>
                    <a:pt x="54033" y="25489"/>
                  </a:lnTo>
                  <a:lnTo>
                    <a:pt x="25489" y="54033"/>
                  </a:lnTo>
                  <a:lnTo>
                    <a:pt x="6741" y="90160"/>
                  </a:lnTo>
                  <a:lnTo>
                    <a:pt x="0" y="131658"/>
                  </a:lnTo>
                  <a:lnTo>
                    <a:pt x="6741" y="173157"/>
                  </a:lnTo>
                  <a:lnTo>
                    <a:pt x="25489" y="209284"/>
                  </a:lnTo>
                  <a:lnTo>
                    <a:pt x="54033" y="237828"/>
                  </a:lnTo>
                  <a:lnTo>
                    <a:pt x="90160" y="256576"/>
                  </a:lnTo>
                  <a:lnTo>
                    <a:pt x="131658" y="263317"/>
                  </a:lnTo>
                  <a:lnTo>
                    <a:pt x="173157" y="256576"/>
                  </a:lnTo>
                  <a:lnTo>
                    <a:pt x="209284" y="237828"/>
                  </a:lnTo>
                  <a:lnTo>
                    <a:pt x="237828" y="209284"/>
                  </a:lnTo>
                  <a:lnTo>
                    <a:pt x="256576" y="173157"/>
                  </a:lnTo>
                  <a:lnTo>
                    <a:pt x="263317" y="131658"/>
                  </a:lnTo>
                  <a:lnTo>
                    <a:pt x="256576" y="90160"/>
                  </a:lnTo>
                  <a:lnTo>
                    <a:pt x="237828" y="54033"/>
                  </a:lnTo>
                  <a:lnTo>
                    <a:pt x="209284" y="25489"/>
                  </a:lnTo>
                  <a:lnTo>
                    <a:pt x="173157" y="6741"/>
                  </a:lnTo>
                  <a:lnTo>
                    <a:pt x="131658" y="0"/>
                  </a:lnTo>
                  <a:close/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6040" y="1591312"/>
              <a:ext cx="66040" cy="790575"/>
            </a:xfrm>
            <a:custGeom>
              <a:avLst/>
              <a:gdLst/>
              <a:ahLst/>
              <a:cxnLst/>
              <a:rect l="l" t="t" r="r" b="b"/>
              <a:pathLst>
                <a:path w="66040" h="790575">
                  <a:moveTo>
                    <a:pt x="32914" y="0"/>
                  </a:moveTo>
                  <a:lnTo>
                    <a:pt x="32914" y="263317"/>
                  </a:lnTo>
                </a:path>
                <a:path w="66040" h="790575">
                  <a:moveTo>
                    <a:pt x="32914" y="526635"/>
                  </a:moveTo>
                  <a:lnTo>
                    <a:pt x="32914" y="789953"/>
                  </a:lnTo>
                </a:path>
                <a:path w="66040" h="790575">
                  <a:moveTo>
                    <a:pt x="0" y="345604"/>
                  </a:moveTo>
                  <a:lnTo>
                    <a:pt x="65829" y="345604"/>
                  </a:lnTo>
                </a:path>
                <a:path w="66040" h="790575">
                  <a:moveTo>
                    <a:pt x="32914" y="312690"/>
                  </a:moveTo>
                  <a:lnTo>
                    <a:pt x="32914" y="378519"/>
                  </a:lnTo>
                </a:path>
                <a:path w="66040" h="790575">
                  <a:moveTo>
                    <a:pt x="0" y="477263"/>
                  </a:moveTo>
                  <a:lnTo>
                    <a:pt x="65829" y="477263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22676" y="1854630"/>
              <a:ext cx="263525" cy="263525"/>
            </a:xfrm>
            <a:custGeom>
              <a:avLst/>
              <a:gdLst/>
              <a:ahLst/>
              <a:cxnLst/>
              <a:rect l="l" t="t" r="r" b="b"/>
              <a:pathLst>
                <a:path w="263525" h="263525">
                  <a:moveTo>
                    <a:pt x="131659" y="0"/>
                  </a:moveTo>
                  <a:lnTo>
                    <a:pt x="90160" y="6741"/>
                  </a:lnTo>
                  <a:lnTo>
                    <a:pt x="54033" y="25489"/>
                  </a:lnTo>
                  <a:lnTo>
                    <a:pt x="25489" y="54033"/>
                  </a:lnTo>
                  <a:lnTo>
                    <a:pt x="6741" y="90160"/>
                  </a:lnTo>
                  <a:lnTo>
                    <a:pt x="0" y="131658"/>
                  </a:lnTo>
                  <a:lnTo>
                    <a:pt x="6741" y="173157"/>
                  </a:lnTo>
                  <a:lnTo>
                    <a:pt x="25489" y="209284"/>
                  </a:lnTo>
                  <a:lnTo>
                    <a:pt x="54033" y="237828"/>
                  </a:lnTo>
                  <a:lnTo>
                    <a:pt x="90160" y="256576"/>
                  </a:lnTo>
                  <a:lnTo>
                    <a:pt x="131659" y="263317"/>
                  </a:lnTo>
                  <a:lnTo>
                    <a:pt x="173158" y="256576"/>
                  </a:lnTo>
                  <a:lnTo>
                    <a:pt x="209286" y="237828"/>
                  </a:lnTo>
                  <a:lnTo>
                    <a:pt x="237829" y="209284"/>
                  </a:lnTo>
                  <a:lnTo>
                    <a:pt x="256577" y="173157"/>
                  </a:lnTo>
                  <a:lnTo>
                    <a:pt x="263318" y="131658"/>
                  </a:lnTo>
                  <a:lnTo>
                    <a:pt x="256577" y="90160"/>
                  </a:lnTo>
                  <a:lnTo>
                    <a:pt x="237829" y="54033"/>
                  </a:lnTo>
                  <a:lnTo>
                    <a:pt x="209286" y="25489"/>
                  </a:lnTo>
                  <a:lnTo>
                    <a:pt x="173158" y="6741"/>
                  </a:lnTo>
                  <a:lnTo>
                    <a:pt x="131659" y="0"/>
                  </a:lnTo>
                  <a:close/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21421" y="1591312"/>
              <a:ext cx="66040" cy="790575"/>
            </a:xfrm>
            <a:custGeom>
              <a:avLst/>
              <a:gdLst/>
              <a:ahLst/>
              <a:cxnLst/>
              <a:rect l="l" t="t" r="r" b="b"/>
              <a:pathLst>
                <a:path w="66039" h="790575">
                  <a:moveTo>
                    <a:pt x="32914" y="0"/>
                  </a:moveTo>
                  <a:lnTo>
                    <a:pt x="32914" y="263317"/>
                  </a:lnTo>
                </a:path>
                <a:path w="66039" h="790575">
                  <a:moveTo>
                    <a:pt x="32914" y="526635"/>
                  </a:moveTo>
                  <a:lnTo>
                    <a:pt x="32914" y="789953"/>
                  </a:lnTo>
                </a:path>
                <a:path w="66039" h="790575">
                  <a:moveTo>
                    <a:pt x="0" y="345604"/>
                  </a:moveTo>
                  <a:lnTo>
                    <a:pt x="65829" y="345604"/>
                  </a:lnTo>
                </a:path>
                <a:path w="66039" h="790575">
                  <a:moveTo>
                    <a:pt x="32914" y="312690"/>
                  </a:moveTo>
                  <a:lnTo>
                    <a:pt x="32914" y="378519"/>
                  </a:lnTo>
                </a:path>
                <a:path w="66039" h="790575">
                  <a:moveTo>
                    <a:pt x="0" y="477263"/>
                  </a:moveTo>
                  <a:lnTo>
                    <a:pt x="65829" y="477263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54193" y="1905567"/>
            <a:ext cx="214629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spc="5" dirty="0">
                <a:latin typeface="Times New Roman"/>
                <a:cs typeface="Times New Roman"/>
              </a:rPr>
              <a:t>10V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79573" y="1883623"/>
            <a:ext cx="214629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spc="5" dirty="0">
                <a:latin typeface="Times New Roman"/>
                <a:cs typeface="Times New Roman"/>
              </a:rPr>
              <a:t>10V</a:t>
            </a:r>
            <a:endParaRPr sz="85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28955" y="1572660"/>
            <a:ext cx="625475" cy="827405"/>
            <a:chOff x="1228955" y="1572660"/>
            <a:chExt cx="625475" cy="827405"/>
          </a:xfrm>
        </p:grpSpPr>
        <p:sp>
          <p:nvSpPr>
            <p:cNvPr id="16" name="object 16"/>
            <p:cNvSpPr/>
            <p:nvPr/>
          </p:nvSpPr>
          <p:spPr>
            <a:xfrm>
              <a:off x="1228955" y="1572660"/>
              <a:ext cx="346710" cy="37465"/>
            </a:xfrm>
            <a:custGeom>
              <a:avLst/>
              <a:gdLst/>
              <a:ahLst/>
              <a:cxnLst/>
              <a:rect l="l" t="t" r="r" b="b"/>
              <a:pathLst>
                <a:path w="346709" h="37465">
                  <a:moveTo>
                    <a:pt x="329147" y="0"/>
                  </a:moveTo>
                  <a:lnTo>
                    <a:pt x="322067" y="1525"/>
                  </a:lnTo>
                  <a:lnTo>
                    <a:pt x="316119" y="5622"/>
                  </a:lnTo>
                  <a:lnTo>
                    <a:pt x="312022" y="11571"/>
                  </a:lnTo>
                  <a:lnTo>
                    <a:pt x="310497" y="18651"/>
                  </a:lnTo>
                  <a:lnTo>
                    <a:pt x="312022" y="25731"/>
                  </a:lnTo>
                  <a:lnTo>
                    <a:pt x="316119" y="31680"/>
                  </a:lnTo>
                  <a:lnTo>
                    <a:pt x="322067" y="35777"/>
                  </a:lnTo>
                  <a:lnTo>
                    <a:pt x="329147" y="37303"/>
                  </a:lnTo>
                  <a:lnTo>
                    <a:pt x="336056" y="35777"/>
                  </a:lnTo>
                  <a:lnTo>
                    <a:pt x="341627" y="31680"/>
                  </a:lnTo>
                  <a:lnTo>
                    <a:pt x="345347" y="25731"/>
                  </a:lnTo>
                  <a:lnTo>
                    <a:pt x="345861" y="23040"/>
                  </a:lnTo>
                  <a:lnTo>
                    <a:pt x="329147" y="23040"/>
                  </a:lnTo>
                  <a:lnTo>
                    <a:pt x="329147" y="14263"/>
                  </a:lnTo>
                  <a:lnTo>
                    <a:pt x="345861" y="14263"/>
                  </a:lnTo>
                  <a:lnTo>
                    <a:pt x="345347" y="11571"/>
                  </a:lnTo>
                  <a:lnTo>
                    <a:pt x="341627" y="5622"/>
                  </a:lnTo>
                  <a:lnTo>
                    <a:pt x="336056" y="1525"/>
                  </a:lnTo>
                  <a:lnTo>
                    <a:pt x="329147" y="0"/>
                  </a:lnTo>
                  <a:close/>
                </a:path>
                <a:path w="346709" h="37465">
                  <a:moveTo>
                    <a:pt x="311443" y="14263"/>
                  </a:moveTo>
                  <a:lnTo>
                    <a:pt x="0" y="14263"/>
                  </a:lnTo>
                  <a:lnTo>
                    <a:pt x="0" y="23040"/>
                  </a:lnTo>
                  <a:lnTo>
                    <a:pt x="311443" y="23040"/>
                  </a:lnTo>
                  <a:lnTo>
                    <a:pt x="310497" y="18651"/>
                  </a:lnTo>
                  <a:lnTo>
                    <a:pt x="311443" y="14263"/>
                  </a:lnTo>
                  <a:close/>
                </a:path>
                <a:path w="346709" h="37465">
                  <a:moveTo>
                    <a:pt x="345861" y="14263"/>
                  </a:moveTo>
                  <a:lnTo>
                    <a:pt x="329147" y="14263"/>
                  </a:lnTo>
                  <a:lnTo>
                    <a:pt x="329147" y="23040"/>
                  </a:lnTo>
                  <a:lnTo>
                    <a:pt x="345861" y="23040"/>
                  </a:lnTo>
                  <a:lnTo>
                    <a:pt x="346701" y="18651"/>
                  </a:lnTo>
                  <a:lnTo>
                    <a:pt x="345861" y="142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58102" y="1591312"/>
              <a:ext cx="296545" cy="0"/>
            </a:xfrm>
            <a:custGeom>
              <a:avLst/>
              <a:gdLst/>
              <a:ahLst/>
              <a:cxnLst/>
              <a:rect l="l" t="t" r="r" b="b"/>
              <a:pathLst>
                <a:path w="296544">
                  <a:moveTo>
                    <a:pt x="0" y="0"/>
                  </a:moveTo>
                  <a:lnTo>
                    <a:pt x="296233" y="0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28955" y="2362616"/>
              <a:ext cx="346710" cy="37465"/>
            </a:xfrm>
            <a:custGeom>
              <a:avLst/>
              <a:gdLst/>
              <a:ahLst/>
              <a:cxnLst/>
              <a:rect l="l" t="t" r="r" b="b"/>
              <a:pathLst>
                <a:path w="346709" h="37464">
                  <a:moveTo>
                    <a:pt x="329147" y="0"/>
                  </a:moveTo>
                  <a:lnTo>
                    <a:pt x="322067" y="1525"/>
                  </a:lnTo>
                  <a:lnTo>
                    <a:pt x="316119" y="5621"/>
                  </a:lnTo>
                  <a:lnTo>
                    <a:pt x="312022" y="11569"/>
                  </a:lnTo>
                  <a:lnTo>
                    <a:pt x="310497" y="18649"/>
                  </a:lnTo>
                  <a:lnTo>
                    <a:pt x="312022" y="25730"/>
                  </a:lnTo>
                  <a:lnTo>
                    <a:pt x="316119" y="31678"/>
                  </a:lnTo>
                  <a:lnTo>
                    <a:pt x="322067" y="35774"/>
                  </a:lnTo>
                  <a:lnTo>
                    <a:pt x="329147" y="37299"/>
                  </a:lnTo>
                  <a:lnTo>
                    <a:pt x="336056" y="35774"/>
                  </a:lnTo>
                  <a:lnTo>
                    <a:pt x="341627" y="31678"/>
                  </a:lnTo>
                  <a:lnTo>
                    <a:pt x="345347" y="25730"/>
                  </a:lnTo>
                  <a:lnTo>
                    <a:pt x="345861" y="23039"/>
                  </a:lnTo>
                  <a:lnTo>
                    <a:pt x="329147" y="23039"/>
                  </a:lnTo>
                  <a:lnTo>
                    <a:pt x="329147" y="14260"/>
                  </a:lnTo>
                  <a:lnTo>
                    <a:pt x="345861" y="14260"/>
                  </a:lnTo>
                  <a:lnTo>
                    <a:pt x="345347" y="11569"/>
                  </a:lnTo>
                  <a:lnTo>
                    <a:pt x="341627" y="5621"/>
                  </a:lnTo>
                  <a:lnTo>
                    <a:pt x="336056" y="1525"/>
                  </a:lnTo>
                  <a:lnTo>
                    <a:pt x="329147" y="0"/>
                  </a:lnTo>
                  <a:close/>
                </a:path>
                <a:path w="346709" h="37464">
                  <a:moveTo>
                    <a:pt x="311443" y="14260"/>
                  </a:moveTo>
                  <a:lnTo>
                    <a:pt x="0" y="14260"/>
                  </a:lnTo>
                  <a:lnTo>
                    <a:pt x="0" y="23039"/>
                  </a:lnTo>
                  <a:lnTo>
                    <a:pt x="311443" y="23039"/>
                  </a:lnTo>
                  <a:lnTo>
                    <a:pt x="310497" y="18649"/>
                  </a:lnTo>
                  <a:lnTo>
                    <a:pt x="311443" y="14260"/>
                  </a:lnTo>
                  <a:close/>
                </a:path>
                <a:path w="346709" h="37464">
                  <a:moveTo>
                    <a:pt x="345861" y="14260"/>
                  </a:moveTo>
                  <a:lnTo>
                    <a:pt x="329147" y="14260"/>
                  </a:lnTo>
                  <a:lnTo>
                    <a:pt x="329147" y="23039"/>
                  </a:lnTo>
                  <a:lnTo>
                    <a:pt x="345861" y="23039"/>
                  </a:lnTo>
                  <a:lnTo>
                    <a:pt x="346701" y="18649"/>
                  </a:lnTo>
                  <a:lnTo>
                    <a:pt x="345861" y="142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58102" y="2381265"/>
              <a:ext cx="296545" cy="0"/>
            </a:xfrm>
            <a:custGeom>
              <a:avLst/>
              <a:gdLst/>
              <a:ahLst/>
              <a:cxnLst/>
              <a:rect l="l" t="t" r="r" b="b"/>
              <a:pathLst>
                <a:path w="296544">
                  <a:moveTo>
                    <a:pt x="0" y="0"/>
                  </a:moveTo>
                  <a:lnTo>
                    <a:pt x="296233" y="0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2837016" y="1586549"/>
            <a:ext cx="898525" cy="800100"/>
            <a:chOff x="2837016" y="1586549"/>
            <a:chExt cx="898525" cy="800100"/>
          </a:xfrm>
        </p:grpSpPr>
        <p:sp>
          <p:nvSpPr>
            <p:cNvPr id="21" name="object 21"/>
            <p:cNvSpPr/>
            <p:nvPr/>
          </p:nvSpPr>
          <p:spPr>
            <a:xfrm>
              <a:off x="2841778" y="1854630"/>
              <a:ext cx="263525" cy="263525"/>
            </a:xfrm>
            <a:custGeom>
              <a:avLst/>
              <a:gdLst/>
              <a:ahLst/>
              <a:cxnLst/>
              <a:rect l="l" t="t" r="r" b="b"/>
              <a:pathLst>
                <a:path w="263525" h="263525">
                  <a:moveTo>
                    <a:pt x="131658" y="0"/>
                  </a:moveTo>
                  <a:lnTo>
                    <a:pt x="90160" y="6741"/>
                  </a:lnTo>
                  <a:lnTo>
                    <a:pt x="54032" y="25489"/>
                  </a:lnTo>
                  <a:lnTo>
                    <a:pt x="25489" y="54033"/>
                  </a:lnTo>
                  <a:lnTo>
                    <a:pt x="6740" y="90160"/>
                  </a:lnTo>
                  <a:lnTo>
                    <a:pt x="0" y="131658"/>
                  </a:lnTo>
                  <a:lnTo>
                    <a:pt x="6740" y="173157"/>
                  </a:lnTo>
                  <a:lnTo>
                    <a:pt x="25489" y="209284"/>
                  </a:lnTo>
                  <a:lnTo>
                    <a:pt x="54032" y="237828"/>
                  </a:lnTo>
                  <a:lnTo>
                    <a:pt x="90160" y="256576"/>
                  </a:lnTo>
                  <a:lnTo>
                    <a:pt x="131658" y="263317"/>
                  </a:lnTo>
                  <a:lnTo>
                    <a:pt x="173157" y="256576"/>
                  </a:lnTo>
                  <a:lnTo>
                    <a:pt x="209285" y="237828"/>
                  </a:lnTo>
                  <a:lnTo>
                    <a:pt x="237828" y="209284"/>
                  </a:lnTo>
                  <a:lnTo>
                    <a:pt x="256577" y="173157"/>
                  </a:lnTo>
                  <a:lnTo>
                    <a:pt x="263317" y="131658"/>
                  </a:lnTo>
                  <a:lnTo>
                    <a:pt x="256577" y="90160"/>
                  </a:lnTo>
                  <a:lnTo>
                    <a:pt x="237828" y="54033"/>
                  </a:lnTo>
                  <a:lnTo>
                    <a:pt x="209285" y="25489"/>
                  </a:lnTo>
                  <a:lnTo>
                    <a:pt x="173157" y="6741"/>
                  </a:lnTo>
                  <a:lnTo>
                    <a:pt x="131658" y="0"/>
                  </a:lnTo>
                  <a:close/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40522" y="1591312"/>
              <a:ext cx="66040" cy="790575"/>
            </a:xfrm>
            <a:custGeom>
              <a:avLst/>
              <a:gdLst/>
              <a:ahLst/>
              <a:cxnLst/>
              <a:rect l="l" t="t" r="r" b="b"/>
              <a:pathLst>
                <a:path w="66039" h="790575">
                  <a:moveTo>
                    <a:pt x="32914" y="0"/>
                  </a:moveTo>
                  <a:lnTo>
                    <a:pt x="32914" y="263317"/>
                  </a:lnTo>
                </a:path>
                <a:path w="66039" h="790575">
                  <a:moveTo>
                    <a:pt x="32914" y="526635"/>
                  </a:moveTo>
                  <a:lnTo>
                    <a:pt x="32914" y="789953"/>
                  </a:lnTo>
                </a:path>
                <a:path w="66039" h="790575">
                  <a:moveTo>
                    <a:pt x="0" y="345604"/>
                  </a:moveTo>
                  <a:lnTo>
                    <a:pt x="65829" y="345604"/>
                  </a:lnTo>
                </a:path>
                <a:path w="66039" h="790575">
                  <a:moveTo>
                    <a:pt x="32914" y="312690"/>
                  </a:moveTo>
                  <a:lnTo>
                    <a:pt x="32914" y="378519"/>
                  </a:lnTo>
                </a:path>
                <a:path w="66039" h="790575">
                  <a:moveTo>
                    <a:pt x="0" y="477263"/>
                  </a:moveTo>
                  <a:lnTo>
                    <a:pt x="65829" y="477263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67158" y="1854630"/>
              <a:ext cx="263525" cy="263525"/>
            </a:xfrm>
            <a:custGeom>
              <a:avLst/>
              <a:gdLst/>
              <a:ahLst/>
              <a:cxnLst/>
              <a:rect l="l" t="t" r="r" b="b"/>
              <a:pathLst>
                <a:path w="263525" h="263525">
                  <a:moveTo>
                    <a:pt x="131658" y="0"/>
                  </a:moveTo>
                  <a:lnTo>
                    <a:pt x="90160" y="6741"/>
                  </a:lnTo>
                  <a:lnTo>
                    <a:pt x="54032" y="25489"/>
                  </a:lnTo>
                  <a:lnTo>
                    <a:pt x="25489" y="54033"/>
                  </a:lnTo>
                  <a:lnTo>
                    <a:pt x="6740" y="90160"/>
                  </a:lnTo>
                  <a:lnTo>
                    <a:pt x="0" y="131658"/>
                  </a:lnTo>
                  <a:lnTo>
                    <a:pt x="6740" y="173157"/>
                  </a:lnTo>
                  <a:lnTo>
                    <a:pt x="25489" y="209284"/>
                  </a:lnTo>
                  <a:lnTo>
                    <a:pt x="54032" y="237828"/>
                  </a:lnTo>
                  <a:lnTo>
                    <a:pt x="90160" y="256576"/>
                  </a:lnTo>
                  <a:lnTo>
                    <a:pt x="131658" y="263317"/>
                  </a:lnTo>
                  <a:lnTo>
                    <a:pt x="173157" y="256576"/>
                  </a:lnTo>
                  <a:lnTo>
                    <a:pt x="209285" y="237828"/>
                  </a:lnTo>
                  <a:lnTo>
                    <a:pt x="237828" y="209284"/>
                  </a:lnTo>
                  <a:lnTo>
                    <a:pt x="256577" y="173157"/>
                  </a:lnTo>
                  <a:lnTo>
                    <a:pt x="263317" y="131658"/>
                  </a:lnTo>
                  <a:lnTo>
                    <a:pt x="256577" y="90160"/>
                  </a:lnTo>
                  <a:lnTo>
                    <a:pt x="237828" y="54033"/>
                  </a:lnTo>
                  <a:lnTo>
                    <a:pt x="209285" y="25489"/>
                  </a:lnTo>
                  <a:lnTo>
                    <a:pt x="173157" y="6741"/>
                  </a:lnTo>
                  <a:lnTo>
                    <a:pt x="131658" y="0"/>
                  </a:lnTo>
                  <a:close/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565903" y="1591312"/>
              <a:ext cx="66040" cy="790575"/>
            </a:xfrm>
            <a:custGeom>
              <a:avLst/>
              <a:gdLst/>
              <a:ahLst/>
              <a:cxnLst/>
              <a:rect l="l" t="t" r="r" b="b"/>
              <a:pathLst>
                <a:path w="66039" h="790575">
                  <a:moveTo>
                    <a:pt x="32914" y="0"/>
                  </a:moveTo>
                  <a:lnTo>
                    <a:pt x="32914" y="263317"/>
                  </a:lnTo>
                </a:path>
                <a:path w="66039" h="790575">
                  <a:moveTo>
                    <a:pt x="32914" y="526635"/>
                  </a:moveTo>
                  <a:lnTo>
                    <a:pt x="32914" y="789953"/>
                  </a:lnTo>
                </a:path>
                <a:path w="66039" h="790575">
                  <a:moveTo>
                    <a:pt x="0" y="345604"/>
                  </a:moveTo>
                  <a:lnTo>
                    <a:pt x="65829" y="345604"/>
                  </a:lnTo>
                </a:path>
                <a:path w="66039" h="790575">
                  <a:moveTo>
                    <a:pt x="32914" y="312690"/>
                  </a:moveTo>
                  <a:lnTo>
                    <a:pt x="32914" y="378519"/>
                  </a:lnTo>
                </a:path>
                <a:path w="66039" h="790575">
                  <a:moveTo>
                    <a:pt x="0" y="477263"/>
                  </a:moveTo>
                  <a:lnTo>
                    <a:pt x="65829" y="477263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598675" y="1905567"/>
            <a:ext cx="214629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spc="5" dirty="0">
                <a:latin typeface="Times New Roman"/>
                <a:cs typeface="Times New Roman"/>
              </a:rPr>
              <a:t>10V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89884" y="1883623"/>
            <a:ext cx="160020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spc="5" dirty="0">
                <a:latin typeface="Times New Roman"/>
                <a:cs typeface="Times New Roman"/>
              </a:rPr>
              <a:t>5V</a:t>
            </a:r>
            <a:endParaRPr sz="85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973437" y="1572660"/>
            <a:ext cx="625475" cy="827405"/>
            <a:chOff x="2973437" y="1572660"/>
            <a:chExt cx="625475" cy="827405"/>
          </a:xfrm>
        </p:grpSpPr>
        <p:sp>
          <p:nvSpPr>
            <p:cNvPr id="28" name="object 28"/>
            <p:cNvSpPr/>
            <p:nvPr/>
          </p:nvSpPr>
          <p:spPr>
            <a:xfrm>
              <a:off x="2973437" y="1572660"/>
              <a:ext cx="346710" cy="37465"/>
            </a:xfrm>
            <a:custGeom>
              <a:avLst/>
              <a:gdLst/>
              <a:ahLst/>
              <a:cxnLst/>
              <a:rect l="l" t="t" r="r" b="b"/>
              <a:pathLst>
                <a:path w="346710" h="37465">
                  <a:moveTo>
                    <a:pt x="329147" y="0"/>
                  </a:moveTo>
                  <a:lnTo>
                    <a:pt x="322067" y="1525"/>
                  </a:lnTo>
                  <a:lnTo>
                    <a:pt x="316118" y="5622"/>
                  </a:lnTo>
                  <a:lnTo>
                    <a:pt x="312021" y="11571"/>
                  </a:lnTo>
                  <a:lnTo>
                    <a:pt x="310495" y="18651"/>
                  </a:lnTo>
                  <a:lnTo>
                    <a:pt x="312021" y="25731"/>
                  </a:lnTo>
                  <a:lnTo>
                    <a:pt x="316118" y="31680"/>
                  </a:lnTo>
                  <a:lnTo>
                    <a:pt x="322067" y="35777"/>
                  </a:lnTo>
                  <a:lnTo>
                    <a:pt x="329147" y="37303"/>
                  </a:lnTo>
                  <a:lnTo>
                    <a:pt x="336056" y="35777"/>
                  </a:lnTo>
                  <a:lnTo>
                    <a:pt x="341627" y="31680"/>
                  </a:lnTo>
                  <a:lnTo>
                    <a:pt x="345347" y="25731"/>
                  </a:lnTo>
                  <a:lnTo>
                    <a:pt x="345862" y="23040"/>
                  </a:lnTo>
                  <a:lnTo>
                    <a:pt x="329147" y="23040"/>
                  </a:lnTo>
                  <a:lnTo>
                    <a:pt x="329147" y="14263"/>
                  </a:lnTo>
                  <a:lnTo>
                    <a:pt x="345862" y="14263"/>
                  </a:lnTo>
                  <a:lnTo>
                    <a:pt x="345347" y="11571"/>
                  </a:lnTo>
                  <a:lnTo>
                    <a:pt x="341627" y="5622"/>
                  </a:lnTo>
                  <a:lnTo>
                    <a:pt x="336056" y="1525"/>
                  </a:lnTo>
                  <a:lnTo>
                    <a:pt x="329147" y="0"/>
                  </a:lnTo>
                  <a:close/>
                </a:path>
                <a:path w="346710" h="37465">
                  <a:moveTo>
                    <a:pt x="311441" y="14263"/>
                  </a:moveTo>
                  <a:lnTo>
                    <a:pt x="0" y="14263"/>
                  </a:lnTo>
                  <a:lnTo>
                    <a:pt x="0" y="23040"/>
                  </a:lnTo>
                  <a:lnTo>
                    <a:pt x="311441" y="23040"/>
                  </a:lnTo>
                  <a:lnTo>
                    <a:pt x="310495" y="18651"/>
                  </a:lnTo>
                  <a:lnTo>
                    <a:pt x="311441" y="14263"/>
                  </a:lnTo>
                  <a:close/>
                </a:path>
                <a:path w="346710" h="37465">
                  <a:moveTo>
                    <a:pt x="345862" y="14263"/>
                  </a:moveTo>
                  <a:lnTo>
                    <a:pt x="329147" y="14263"/>
                  </a:lnTo>
                  <a:lnTo>
                    <a:pt x="329147" y="23040"/>
                  </a:lnTo>
                  <a:lnTo>
                    <a:pt x="345862" y="23040"/>
                  </a:lnTo>
                  <a:lnTo>
                    <a:pt x="346701" y="18651"/>
                  </a:lnTo>
                  <a:lnTo>
                    <a:pt x="345862" y="142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02584" y="1591312"/>
              <a:ext cx="296545" cy="0"/>
            </a:xfrm>
            <a:custGeom>
              <a:avLst/>
              <a:gdLst/>
              <a:ahLst/>
              <a:cxnLst/>
              <a:rect l="l" t="t" r="r" b="b"/>
              <a:pathLst>
                <a:path w="296545">
                  <a:moveTo>
                    <a:pt x="0" y="0"/>
                  </a:moveTo>
                  <a:lnTo>
                    <a:pt x="296232" y="0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73437" y="2362616"/>
              <a:ext cx="346710" cy="37465"/>
            </a:xfrm>
            <a:custGeom>
              <a:avLst/>
              <a:gdLst/>
              <a:ahLst/>
              <a:cxnLst/>
              <a:rect l="l" t="t" r="r" b="b"/>
              <a:pathLst>
                <a:path w="346710" h="37464">
                  <a:moveTo>
                    <a:pt x="329147" y="0"/>
                  </a:moveTo>
                  <a:lnTo>
                    <a:pt x="322067" y="1525"/>
                  </a:lnTo>
                  <a:lnTo>
                    <a:pt x="316118" y="5621"/>
                  </a:lnTo>
                  <a:lnTo>
                    <a:pt x="312021" y="11569"/>
                  </a:lnTo>
                  <a:lnTo>
                    <a:pt x="310495" y="18649"/>
                  </a:lnTo>
                  <a:lnTo>
                    <a:pt x="312021" y="25730"/>
                  </a:lnTo>
                  <a:lnTo>
                    <a:pt x="316118" y="31678"/>
                  </a:lnTo>
                  <a:lnTo>
                    <a:pt x="322067" y="35774"/>
                  </a:lnTo>
                  <a:lnTo>
                    <a:pt x="329147" y="37299"/>
                  </a:lnTo>
                  <a:lnTo>
                    <a:pt x="336056" y="35774"/>
                  </a:lnTo>
                  <a:lnTo>
                    <a:pt x="341627" y="31678"/>
                  </a:lnTo>
                  <a:lnTo>
                    <a:pt x="345347" y="25730"/>
                  </a:lnTo>
                  <a:lnTo>
                    <a:pt x="345862" y="23039"/>
                  </a:lnTo>
                  <a:lnTo>
                    <a:pt x="329147" y="23039"/>
                  </a:lnTo>
                  <a:lnTo>
                    <a:pt x="329147" y="14260"/>
                  </a:lnTo>
                  <a:lnTo>
                    <a:pt x="345862" y="14260"/>
                  </a:lnTo>
                  <a:lnTo>
                    <a:pt x="345347" y="11569"/>
                  </a:lnTo>
                  <a:lnTo>
                    <a:pt x="341627" y="5621"/>
                  </a:lnTo>
                  <a:lnTo>
                    <a:pt x="336056" y="1525"/>
                  </a:lnTo>
                  <a:lnTo>
                    <a:pt x="329147" y="0"/>
                  </a:lnTo>
                  <a:close/>
                </a:path>
                <a:path w="346710" h="37464">
                  <a:moveTo>
                    <a:pt x="311441" y="14260"/>
                  </a:moveTo>
                  <a:lnTo>
                    <a:pt x="0" y="14260"/>
                  </a:lnTo>
                  <a:lnTo>
                    <a:pt x="0" y="23039"/>
                  </a:lnTo>
                  <a:lnTo>
                    <a:pt x="311441" y="23039"/>
                  </a:lnTo>
                  <a:lnTo>
                    <a:pt x="310495" y="18649"/>
                  </a:lnTo>
                  <a:lnTo>
                    <a:pt x="311441" y="14260"/>
                  </a:lnTo>
                  <a:close/>
                </a:path>
                <a:path w="346710" h="37464">
                  <a:moveTo>
                    <a:pt x="345862" y="14260"/>
                  </a:moveTo>
                  <a:lnTo>
                    <a:pt x="329147" y="14260"/>
                  </a:lnTo>
                  <a:lnTo>
                    <a:pt x="329147" y="23039"/>
                  </a:lnTo>
                  <a:lnTo>
                    <a:pt x="345862" y="23039"/>
                  </a:lnTo>
                  <a:lnTo>
                    <a:pt x="346701" y="18649"/>
                  </a:lnTo>
                  <a:lnTo>
                    <a:pt x="345862" y="142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302584" y="2381265"/>
              <a:ext cx="296545" cy="0"/>
            </a:xfrm>
            <a:custGeom>
              <a:avLst/>
              <a:gdLst/>
              <a:ahLst/>
              <a:cxnLst/>
              <a:rect l="l" t="t" r="r" b="b"/>
              <a:pathLst>
                <a:path w="296545">
                  <a:moveTo>
                    <a:pt x="0" y="0"/>
                  </a:moveTo>
                  <a:lnTo>
                    <a:pt x="296232" y="0"/>
                  </a:lnTo>
                </a:path>
              </a:pathLst>
            </a:custGeom>
            <a:ln w="914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282084" y="2483767"/>
            <a:ext cx="452755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dirty="0">
                <a:latin typeface="Garamond"/>
                <a:cs typeface="Garamond"/>
              </a:rPr>
              <a:t>a)Correct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60737" y="2483767"/>
            <a:ext cx="612775" cy="1574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50" dirty="0">
                <a:latin typeface="Garamond"/>
                <a:cs typeface="Garamond"/>
              </a:rPr>
              <a:t>b)Pascorrect</a:t>
            </a:r>
            <a:endParaRPr sz="850">
              <a:latin typeface="Garamond"/>
              <a:cs typeface="Garamond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24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courant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Source</a:t>
            </a:r>
            <a:r>
              <a:rPr sz="1400" spc="7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courant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907427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778165"/>
            <a:ext cx="3038475" cy="65595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10" dirty="0">
                <a:latin typeface="Cambria"/>
                <a:cs typeface="Cambria"/>
              </a:rPr>
              <a:t>Produit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toujours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indiqu´e</a:t>
            </a:r>
            <a:endParaRPr sz="1100">
              <a:latin typeface="Cambria"/>
              <a:cs typeface="Cambria"/>
            </a:endParaRPr>
          </a:p>
          <a:p>
            <a:pPr marL="12700" marR="5080">
              <a:lnSpc>
                <a:spcPct val="125299"/>
              </a:lnSpc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4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bornes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d´epend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externe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Symbole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typique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117460"/>
            <a:ext cx="63233" cy="6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327492"/>
            <a:ext cx="63233" cy="6323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2032215" y="1678105"/>
            <a:ext cx="378460" cy="1109980"/>
            <a:chOff x="2032215" y="1678105"/>
            <a:chExt cx="378460" cy="1109980"/>
          </a:xfrm>
        </p:grpSpPr>
        <p:sp>
          <p:nvSpPr>
            <p:cNvPr id="10" name="object 10"/>
            <p:cNvSpPr/>
            <p:nvPr/>
          </p:nvSpPr>
          <p:spPr>
            <a:xfrm>
              <a:off x="2221445" y="1684455"/>
              <a:ext cx="0" cy="1097280"/>
            </a:xfrm>
            <a:custGeom>
              <a:avLst/>
              <a:gdLst/>
              <a:ahLst/>
              <a:cxnLst/>
              <a:rect l="l" t="t" r="r" b="b"/>
              <a:pathLst>
                <a:path h="1097280">
                  <a:moveTo>
                    <a:pt x="0" y="548640"/>
                  </a:moveTo>
                  <a:lnTo>
                    <a:pt x="0" y="1097280"/>
                  </a:lnTo>
                </a:path>
                <a:path h="109728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38565" y="2050215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2410" y="359198"/>
                  </a:lnTo>
                  <a:lnTo>
                    <a:pt x="276353" y="340698"/>
                  </a:lnTo>
                  <a:lnTo>
                    <a:pt x="313182" y="312038"/>
                  </a:lnTo>
                  <a:lnTo>
                    <a:pt x="341376" y="274996"/>
                  </a:lnTo>
                  <a:lnTo>
                    <a:pt x="359410" y="231351"/>
                  </a:lnTo>
                  <a:lnTo>
                    <a:pt x="365760" y="182880"/>
                  </a:lnTo>
                  <a:lnTo>
                    <a:pt x="359410" y="134408"/>
                  </a:lnTo>
                  <a:lnTo>
                    <a:pt x="341376" y="90763"/>
                  </a:lnTo>
                  <a:lnTo>
                    <a:pt x="313182" y="53721"/>
                  </a:lnTo>
                  <a:lnTo>
                    <a:pt x="276353" y="25061"/>
                  </a:lnTo>
                  <a:lnTo>
                    <a:pt x="232410" y="6561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38565" y="2050215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60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2410" y="359198"/>
                  </a:lnTo>
                  <a:lnTo>
                    <a:pt x="276353" y="340698"/>
                  </a:lnTo>
                  <a:lnTo>
                    <a:pt x="313182" y="312038"/>
                  </a:lnTo>
                  <a:lnTo>
                    <a:pt x="341376" y="274996"/>
                  </a:lnTo>
                  <a:lnTo>
                    <a:pt x="359410" y="231351"/>
                  </a:lnTo>
                  <a:lnTo>
                    <a:pt x="365760" y="182880"/>
                  </a:lnTo>
                  <a:lnTo>
                    <a:pt x="359410" y="134408"/>
                  </a:lnTo>
                  <a:lnTo>
                    <a:pt x="341376" y="90763"/>
                  </a:lnTo>
                  <a:lnTo>
                    <a:pt x="313182" y="53721"/>
                  </a:lnTo>
                  <a:lnTo>
                    <a:pt x="276353" y="25061"/>
                  </a:lnTo>
                  <a:lnTo>
                    <a:pt x="232410" y="6561"/>
                  </a:lnTo>
                  <a:lnTo>
                    <a:pt x="182880" y="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84868" y="2120318"/>
              <a:ext cx="76200" cy="2286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69375" y="2683945"/>
              <a:ext cx="104140" cy="10414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69375" y="1678105"/>
              <a:ext cx="104140" cy="104140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2483065" y="2162481"/>
            <a:ext cx="129539" cy="16065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ts val="775"/>
              </a:lnSpc>
              <a:spcBef>
                <a:spcPts val="140"/>
              </a:spcBef>
            </a:pPr>
            <a:r>
              <a:rPr sz="800" spc="100" dirty="0">
                <a:latin typeface="Adobe Clean"/>
                <a:cs typeface="Adobe Clean"/>
              </a:rPr>
              <a:t>i</a:t>
            </a:r>
            <a:endParaRPr sz="800">
              <a:latin typeface="Adobe Clean"/>
              <a:cs typeface="Adobe Clean"/>
            </a:endParaRPr>
          </a:p>
          <a:p>
            <a:pPr marL="52069">
              <a:lnSpc>
                <a:spcPts val="235"/>
              </a:lnSpc>
            </a:pPr>
            <a:r>
              <a:rPr sz="350" spc="180" dirty="0">
                <a:latin typeface="PMingLiU"/>
                <a:cs typeface="PMingLiU"/>
              </a:rPr>
              <a:t>s</a:t>
            </a:r>
            <a:r>
              <a:rPr sz="350" spc="100" dirty="0">
                <a:latin typeface="PMingLiU"/>
                <a:cs typeface="PMingLiU"/>
              </a:rPr>
              <a:t> </a:t>
            </a:r>
            <a:endParaRPr sz="350">
              <a:latin typeface="PMingLiU"/>
              <a:cs typeface="PMingLiU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xfrm>
            <a:off x="234327" y="3353673"/>
            <a:ext cx="106743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</a:t>
            </a:r>
            <a:r>
              <a:rPr spc="110" dirty="0" err="1" smtClean="0"/>
              <a:t>UeM</a:t>
            </a:r>
            <a:r>
              <a:rPr spc="110" dirty="0"/>
              <a:t>)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25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courant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Source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courant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: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branchement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-30" dirty="0">
                <a:solidFill>
                  <a:srgbClr val="1F4B89"/>
                </a:solidFill>
                <a:latin typeface="PMingLiU"/>
                <a:cs typeface="PMingLiU"/>
              </a:rPr>
              <a:t>s´erie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787767"/>
            <a:ext cx="4340860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seulement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brancher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s´erie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elles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ont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i="1" dirty="0">
                <a:latin typeface="Cambria"/>
                <a:cs typeface="Cambria"/>
              </a:rPr>
              <a:t>exactement</a:t>
            </a:r>
            <a:r>
              <a:rPr sz="1100" i="1" spc="10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valeur.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30339" y="1283634"/>
            <a:ext cx="1202690" cy="1174750"/>
            <a:chOff x="730339" y="1283634"/>
            <a:chExt cx="1202690" cy="1174750"/>
          </a:xfrm>
        </p:grpSpPr>
        <p:sp>
          <p:nvSpPr>
            <p:cNvPr id="7" name="object 7"/>
            <p:cNvSpPr/>
            <p:nvPr/>
          </p:nvSpPr>
          <p:spPr>
            <a:xfrm>
              <a:off x="902268" y="1954041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0"/>
                  </a:moveTo>
                  <a:lnTo>
                    <a:pt x="0" y="498477"/>
                  </a:lnTo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78731" y="1432024"/>
              <a:ext cx="45720" cy="439420"/>
            </a:xfrm>
            <a:custGeom>
              <a:avLst/>
              <a:gdLst/>
              <a:ahLst/>
              <a:cxnLst/>
              <a:rect l="l" t="t" r="r" b="b"/>
              <a:pathLst>
                <a:path w="45719" h="439419">
                  <a:moveTo>
                    <a:pt x="17997" y="45884"/>
                  </a:moveTo>
                  <a:lnTo>
                    <a:pt x="17997" y="438937"/>
                  </a:lnTo>
                  <a:lnTo>
                    <a:pt x="29076" y="438937"/>
                  </a:lnTo>
                  <a:lnTo>
                    <a:pt x="29076" y="47078"/>
                  </a:lnTo>
                  <a:lnTo>
                    <a:pt x="23536" y="47078"/>
                  </a:lnTo>
                  <a:lnTo>
                    <a:pt x="17997" y="45884"/>
                  </a:lnTo>
                  <a:close/>
                </a:path>
                <a:path w="45719" h="439419">
                  <a:moveTo>
                    <a:pt x="29076" y="23539"/>
                  </a:moveTo>
                  <a:lnTo>
                    <a:pt x="17997" y="23539"/>
                  </a:lnTo>
                  <a:lnTo>
                    <a:pt x="17997" y="45884"/>
                  </a:lnTo>
                  <a:lnTo>
                    <a:pt x="23536" y="47078"/>
                  </a:lnTo>
                  <a:lnTo>
                    <a:pt x="29076" y="45855"/>
                  </a:lnTo>
                  <a:lnTo>
                    <a:pt x="29076" y="23539"/>
                  </a:lnTo>
                  <a:close/>
                </a:path>
                <a:path w="45719" h="439419">
                  <a:moveTo>
                    <a:pt x="29076" y="45855"/>
                  </a:moveTo>
                  <a:lnTo>
                    <a:pt x="23536" y="47078"/>
                  </a:lnTo>
                  <a:lnTo>
                    <a:pt x="29076" y="47078"/>
                  </a:lnTo>
                  <a:lnTo>
                    <a:pt x="29076" y="45855"/>
                  </a:lnTo>
                  <a:close/>
                </a:path>
                <a:path w="45719" h="439419">
                  <a:moveTo>
                    <a:pt x="23536" y="0"/>
                  </a:moveTo>
                  <a:lnTo>
                    <a:pt x="14601" y="1925"/>
                  </a:lnTo>
                  <a:lnTo>
                    <a:pt x="7094" y="7096"/>
                  </a:lnTo>
                  <a:lnTo>
                    <a:pt x="1925" y="14603"/>
                  </a:lnTo>
                  <a:lnTo>
                    <a:pt x="0" y="23539"/>
                  </a:lnTo>
                  <a:lnTo>
                    <a:pt x="1925" y="32474"/>
                  </a:lnTo>
                  <a:lnTo>
                    <a:pt x="7094" y="39982"/>
                  </a:lnTo>
                  <a:lnTo>
                    <a:pt x="14601" y="45152"/>
                  </a:lnTo>
                  <a:lnTo>
                    <a:pt x="17997" y="45884"/>
                  </a:lnTo>
                  <a:lnTo>
                    <a:pt x="17997" y="23539"/>
                  </a:lnTo>
                  <a:lnTo>
                    <a:pt x="45690" y="23539"/>
                  </a:lnTo>
                  <a:lnTo>
                    <a:pt x="43981" y="14603"/>
                  </a:lnTo>
                  <a:lnTo>
                    <a:pt x="39287" y="7096"/>
                  </a:lnTo>
                  <a:lnTo>
                    <a:pt x="32256" y="1925"/>
                  </a:lnTo>
                  <a:lnTo>
                    <a:pt x="23536" y="0"/>
                  </a:lnTo>
                  <a:close/>
                </a:path>
                <a:path w="45719" h="439419">
                  <a:moveTo>
                    <a:pt x="45690" y="23539"/>
                  </a:moveTo>
                  <a:lnTo>
                    <a:pt x="29076" y="23539"/>
                  </a:lnTo>
                  <a:lnTo>
                    <a:pt x="29076" y="45855"/>
                  </a:lnTo>
                  <a:lnTo>
                    <a:pt x="32256" y="45152"/>
                  </a:lnTo>
                  <a:lnTo>
                    <a:pt x="39287" y="39982"/>
                  </a:lnTo>
                  <a:lnTo>
                    <a:pt x="43981" y="32474"/>
                  </a:lnTo>
                  <a:lnTo>
                    <a:pt x="45690" y="235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6108" y="1787882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40" h="332739">
                  <a:moveTo>
                    <a:pt x="166159" y="0"/>
                  </a:moveTo>
                  <a:lnTo>
                    <a:pt x="122119" y="5865"/>
                  </a:lnTo>
                  <a:lnTo>
                    <a:pt x="82464" y="22462"/>
                  </a:lnTo>
                  <a:lnTo>
                    <a:pt x="48809" y="48290"/>
                  </a:lnTo>
                  <a:lnTo>
                    <a:pt x="22770" y="81849"/>
                  </a:lnTo>
                  <a:lnTo>
                    <a:pt x="5961" y="121639"/>
                  </a:lnTo>
                  <a:lnTo>
                    <a:pt x="0" y="166159"/>
                  </a:lnTo>
                  <a:lnTo>
                    <a:pt x="5961" y="210198"/>
                  </a:lnTo>
                  <a:lnTo>
                    <a:pt x="22770" y="249853"/>
                  </a:lnTo>
                  <a:lnTo>
                    <a:pt x="48809" y="283508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8" y="326356"/>
                  </a:lnTo>
                  <a:lnTo>
                    <a:pt x="249853" y="309548"/>
                  </a:lnTo>
                  <a:lnTo>
                    <a:pt x="283508" y="283508"/>
                  </a:lnTo>
                  <a:lnTo>
                    <a:pt x="309548" y="249853"/>
                  </a:lnTo>
                  <a:lnTo>
                    <a:pt x="326356" y="210198"/>
                  </a:lnTo>
                  <a:lnTo>
                    <a:pt x="332318" y="166159"/>
                  </a:lnTo>
                  <a:lnTo>
                    <a:pt x="326356" y="121639"/>
                  </a:lnTo>
                  <a:lnTo>
                    <a:pt x="309548" y="81849"/>
                  </a:lnTo>
                  <a:lnTo>
                    <a:pt x="283508" y="48290"/>
                  </a:lnTo>
                  <a:lnTo>
                    <a:pt x="249853" y="22462"/>
                  </a:lnTo>
                  <a:lnTo>
                    <a:pt x="210198" y="5865"/>
                  </a:lnTo>
                  <a:lnTo>
                    <a:pt x="1661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6108" y="1787882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40" h="332739">
                  <a:moveTo>
                    <a:pt x="166159" y="0"/>
                  </a:moveTo>
                  <a:lnTo>
                    <a:pt x="122119" y="5865"/>
                  </a:lnTo>
                  <a:lnTo>
                    <a:pt x="82464" y="22462"/>
                  </a:lnTo>
                  <a:lnTo>
                    <a:pt x="48809" y="48290"/>
                  </a:lnTo>
                  <a:lnTo>
                    <a:pt x="22770" y="81849"/>
                  </a:lnTo>
                  <a:lnTo>
                    <a:pt x="5961" y="121639"/>
                  </a:lnTo>
                  <a:lnTo>
                    <a:pt x="0" y="166159"/>
                  </a:lnTo>
                  <a:lnTo>
                    <a:pt x="5961" y="210198"/>
                  </a:lnTo>
                  <a:lnTo>
                    <a:pt x="22770" y="249853"/>
                  </a:lnTo>
                  <a:lnTo>
                    <a:pt x="48809" y="283508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8" y="326356"/>
                  </a:lnTo>
                  <a:lnTo>
                    <a:pt x="249853" y="309548"/>
                  </a:lnTo>
                  <a:lnTo>
                    <a:pt x="283508" y="283508"/>
                  </a:lnTo>
                  <a:lnTo>
                    <a:pt x="309548" y="249853"/>
                  </a:lnTo>
                  <a:lnTo>
                    <a:pt x="326356" y="210198"/>
                  </a:lnTo>
                  <a:lnTo>
                    <a:pt x="332318" y="166159"/>
                  </a:lnTo>
                  <a:lnTo>
                    <a:pt x="326356" y="121639"/>
                  </a:lnTo>
                  <a:lnTo>
                    <a:pt x="309548" y="81849"/>
                  </a:lnTo>
                  <a:lnTo>
                    <a:pt x="283508" y="48290"/>
                  </a:lnTo>
                  <a:lnTo>
                    <a:pt x="249853" y="22462"/>
                  </a:lnTo>
                  <a:lnTo>
                    <a:pt x="210198" y="5865"/>
                  </a:lnTo>
                  <a:lnTo>
                    <a:pt x="166159" y="0"/>
                  </a:lnTo>
                  <a:close/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651" y="1850191"/>
              <a:ext cx="69233" cy="20769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4959" y="2363670"/>
              <a:ext cx="94618" cy="9461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902268" y="1455563"/>
              <a:ext cx="997585" cy="0"/>
            </a:xfrm>
            <a:custGeom>
              <a:avLst/>
              <a:gdLst/>
              <a:ahLst/>
              <a:cxnLst/>
              <a:rect l="l" t="t" r="r" b="b"/>
              <a:pathLst>
                <a:path w="997585">
                  <a:moveTo>
                    <a:pt x="498477" y="0"/>
                  </a:moveTo>
                  <a:lnTo>
                    <a:pt x="0" y="0"/>
                  </a:lnTo>
                </a:path>
                <a:path w="997585">
                  <a:moveTo>
                    <a:pt x="996956" y="0"/>
                  </a:moveTo>
                  <a:lnTo>
                    <a:pt x="581557" y="0"/>
                  </a:lnTo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34586" y="1289404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40" h="332740">
                  <a:moveTo>
                    <a:pt x="166159" y="0"/>
                  </a:moveTo>
                  <a:lnTo>
                    <a:pt x="122119" y="5961"/>
                  </a:lnTo>
                  <a:lnTo>
                    <a:pt x="82464" y="22769"/>
                  </a:lnTo>
                  <a:lnTo>
                    <a:pt x="48809" y="48809"/>
                  </a:lnTo>
                  <a:lnTo>
                    <a:pt x="22770" y="82464"/>
                  </a:lnTo>
                  <a:lnTo>
                    <a:pt x="5961" y="122119"/>
                  </a:lnTo>
                  <a:lnTo>
                    <a:pt x="0" y="166159"/>
                  </a:lnTo>
                  <a:lnTo>
                    <a:pt x="5961" y="210199"/>
                  </a:lnTo>
                  <a:lnTo>
                    <a:pt x="22770" y="249854"/>
                  </a:lnTo>
                  <a:lnTo>
                    <a:pt x="48809" y="283509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8" y="326356"/>
                  </a:lnTo>
                  <a:lnTo>
                    <a:pt x="249853" y="309548"/>
                  </a:lnTo>
                  <a:lnTo>
                    <a:pt x="283508" y="283509"/>
                  </a:lnTo>
                  <a:lnTo>
                    <a:pt x="309548" y="249854"/>
                  </a:lnTo>
                  <a:lnTo>
                    <a:pt x="326356" y="210199"/>
                  </a:lnTo>
                  <a:lnTo>
                    <a:pt x="332318" y="166159"/>
                  </a:lnTo>
                  <a:lnTo>
                    <a:pt x="326356" y="122119"/>
                  </a:lnTo>
                  <a:lnTo>
                    <a:pt x="309548" y="82464"/>
                  </a:lnTo>
                  <a:lnTo>
                    <a:pt x="283508" y="48809"/>
                  </a:lnTo>
                  <a:lnTo>
                    <a:pt x="249853" y="22769"/>
                  </a:lnTo>
                  <a:lnTo>
                    <a:pt x="210198" y="5961"/>
                  </a:lnTo>
                  <a:lnTo>
                    <a:pt x="1661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34586" y="1289404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40" h="332740">
                  <a:moveTo>
                    <a:pt x="332318" y="166159"/>
                  </a:moveTo>
                  <a:lnTo>
                    <a:pt x="326356" y="122119"/>
                  </a:lnTo>
                  <a:lnTo>
                    <a:pt x="309548" y="82464"/>
                  </a:lnTo>
                  <a:lnTo>
                    <a:pt x="283508" y="48809"/>
                  </a:lnTo>
                  <a:lnTo>
                    <a:pt x="249853" y="22769"/>
                  </a:lnTo>
                  <a:lnTo>
                    <a:pt x="210198" y="5961"/>
                  </a:lnTo>
                  <a:lnTo>
                    <a:pt x="166159" y="0"/>
                  </a:lnTo>
                  <a:lnTo>
                    <a:pt x="122119" y="5961"/>
                  </a:lnTo>
                  <a:lnTo>
                    <a:pt x="82464" y="22769"/>
                  </a:lnTo>
                  <a:lnTo>
                    <a:pt x="48809" y="48809"/>
                  </a:lnTo>
                  <a:lnTo>
                    <a:pt x="22770" y="82464"/>
                  </a:lnTo>
                  <a:lnTo>
                    <a:pt x="5961" y="122119"/>
                  </a:lnTo>
                  <a:lnTo>
                    <a:pt x="0" y="166159"/>
                  </a:lnTo>
                  <a:lnTo>
                    <a:pt x="5961" y="210199"/>
                  </a:lnTo>
                  <a:lnTo>
                    <a:pt x="22770" y="249854"/>
                  </a:lnTo>
                  <a:lnTo>
                    <a:pt x="48809" y="283509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8" y="326356"/>
                  </a:lnTo>
                  <a:lnTo>
                    <a:pt x="249853" y="309548"/>
                  </a:lnTo>
                  <a:lnTo>
                    <a:pt x="283508" y="283509"/>
                  </a:lnTo>
                  <a:lnTo>
                    <a:pt x="309548" y="249854"/>
                  </a:lnTo>
                  <a:lnTo>
                    <a:pt x="326356" y="210199"/>
                  </a:lnTo>
                  <a:lnTo>
                    <a:pt x="332318" y="166159"/>
                  </a:lnTo>
                  <a:close/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96896" y="1420947"/>
              <a:ext cx="207699" cy="6923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38069" y="1408254"/>
              <a:ext cx="94618" cy="94618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501863" y="1848571"/>
            <a:ext cx="1949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Times New Roman"/>
                <a:cs typeface="Times New Roman"/>
              </a:rPr>
              <a:t>5A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1108" y="2543668"/>
            <a:ext cx="564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Garamond"/>
                <a:cs typeface="Garamond"/>
              </a:rPr>
              <a:t>a)</a:t>
            </a:r>
            <a:r>
              <a:rPr sz="1100" spc="-10" dirty="0">
                <a:latin typeface="Garamond"/>
                <a:cs typeface="Garamond"/>
              </a:rPr>
              <a:t>Correct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49640" y="2543668"/>
            <a:ext cx="767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Garamond"/>
                <a:cs typeface="Garamond"/>
              </a:rPr>
              <a:t>b)Pascorrect</a:t>
            </a:r>
            <a:endParaRPr sz="1100">
              <a:latin typeface="Garamond"/>
              <a:cs typeface="Garamond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04966" y="1620102"/>
            <a:ext cx="1949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Times New Roman"/>
                <a:cs typeface="Times New Roman"/>
              </a:rPr>
              <a:t>5A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890411" y="1283634"/>
            <a:ext cx="1202690" cy="1174750"/>
            <a:chOff x="2890411" y="1283634"/>
            <a:chExt cx="1202690" cy="1174750"/>
          </a:xfrm>
        </p:grpSpPr>
        <p:sp>
          <p:nvSpPr>
            <p:cNvPr id="23" name="object 23"/>
            <p:cNvSpPr/>
            <p:nvPr/>
          </p:nvSpPr>
          <p:spPr>
            <a:xfrm>
              <a:off x="3062340" y="1954041"/>
              <a:ext cx="0" cy="498475"/>
            </a:xfrm>
            <a:custGeom>
              <a:avLst/>
              <a:gdLst/>
              <a:ahLst/>
              <a:cxnLst/>
              <a:rect l="l" t="t" r="r" b="b"/>
              <a:pathLst>
                <a:path h="498475">
                  <a:moveTo>
                    <a:pt x="0" y="0"/>
                  </a:moveTo>
                  <a:lnTo>
                    <a:pt x="0" y="498477"/>
                  </a:lnTo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38800" y="1432024"/>
              <a:ext cx="45720" cy="439420"/>
            </a:xfrm>
            <a:custGeom>
              <a:avLst/>
              <a:gdLst/>
              <a:ahLst/>
              <a:cxnLst/>
              <a:rect l="l" t="t" r="r" b="b"/>
              <a:pathLst>
                <a:path w="45719" h="439419">
                  <a:moveTo>
                    <a:pt x="18000" y="45884"/>
                  </a:moveTo>
                  <a:lnTo>
                    <a:pt x="18000" y="438937"/>
                  </a:lnTo>
                  <a:lnTo>
                    <a:pt x="29077" y="438937"/>
                  </a:lnTo>
                  <a:lnTo>
                    <a:pt x="29077" y="47078"/>
                  </a:lnTo>
                  <a:lnTo>
                    <a:pt x="23539" y="47078"/>
                  </a:lnTo>
                  <a:lnTo>
                    <a:pt x="18000" y="45884"/>
                  </a:lnTo>
                  <a:close/>
                </a:path>
                <a:path w="45719" h="439419">
                  <a:moveTo>
                    <a:pt x="29077" y="23539"/>
                  </a:moveTo>
                  <a:lnTo>
                    <a:pt x="18000" y="23539"/>
                  </a:lnTo>
                  <a:lnTo>
                    <a:pt x="18000" y="45884"/>
                  </a:lnTo>
                  <a:lnTo>
                    <a:pt x="23539" y="47078"/>
                  </a:lnTo>
                  <a:lnTo>
                    <a:pt x="29077" y="45855"/>
                  </a:lnTo>
                  <a:lnTo>
                    <a:pt x="29077" y="23539"/>
                  </a:lnTo>
                  <a:close/>
                </a:path>
                <a:path w="45719" h="439419">
                  <a:moveTo>
                    <a:pt x="29077" y="45855"/>
                  </a:moveTo>
                  <a:lnTo>
                    <a:pt x="23539" y="47078"/>
                  </a:lnTo>
                  <a:lnTo>
                    <a:pt x="29077" y="47078"/>
                  </a:lnTo>
                  <a:lnTo>
                    <a:pt x="29077" y="45855"/>
                  </a:lnTo>
                  <a:close/>
                </a:path>
                <a:path w="45719" h="439419">
                  <a:moveTo>
                    <a:pt x="23539" y="0"/>
                  </a:moveTo>
                  <a:lnTo>
                    <a:pt x="14603" y="1925"/>
                  </a:lnTo>
                  <a:lnTo>
                    <a:pt x="7096" y="7096"/>
                  </a:lnTo>
                  <a:lnTo>
                    <a:pt x="1925" y="14603"/>
                  </a:lnTo>
                  <a:lnTo>
                    <a:pt x="0" y="23539"/>
                  </a:lnTo>
                  <a:lnTo>
                    <a:pt x="1925" y="32474"/>
                  </a:lnTo>
                  <a:lnTo>
                    <a:pt x="7096" y="39982"/>
                  </a:lnTo>
                  <a:lnTo>
                    <a:pt x="14603" y="45152"/>
                  </a:lnTo>
                  <a:lnTo>
                    <a:pt x="18000" y="45884"/>
                  </a:lnTo>
                  <a:lnTo>
                    <a:pt x="18000" y="23539"/>
                  </a:lnTo>
                  <a:lnTo>
                    <a:pt x="45693" y="23539"/>
                  </a:lnTo>
                  <a:lnTo>
                    <a:pt x="43984" y="14603"/>
                  </a:lnTo>
                  <a:lnTo>
                    <a:pt x="39289" y="7096"/>
                  </a:lnTo>
                  <a:lnTo>
                    <a:pt x="32258" y="1925"/>
                  </a:lnTo>
                  <a:lnTo>
                    <a:pt x="23539" y="0"/>
                  </a:lnTo>
                  <a:close/>
                </a:path>
                <a:path w="45719" h="439419">
                  <a:moveTo>
                    <a:pt x="45693" y="23539"/>
                  </a:moveTo>
                  <a:lnTo>
                    <a:pt x="29077" y="23539"/>
                  </a:lnTo>
                  <a:lnTo>
                    <a:pt x="29077" y="45855"/>
                  </a:lnTo>
                  <a:lnTo>
                    <a:pt x="32258" y="45152"/>
                  </a:lnTo>
                  <a:lnTo>
                    <a:pt x="39289" y="39982"/>
                  </a:lnTo>
                  <a:lnTo>
                    <a:pt x="43984" y="32474"/>
                  </a:lnTo>
                  <a:lnTo>
                    <a:pt x="45693" y="235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96180" y="1787882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39" h="332739">
                  <a:moveTo>
                    <a:pt x="166159" y="0"/>
                  </a:moveTo>
                  <a:lnTo>
                    <a:pt x="122119" y="5865"/>
                  </a:lnTo>
                  <a:lnTo>
                    <a:pt x="82464" y="22462"/>
                  </a:lnTo>
                  <a:lnTo>
                    <a:pt x="48809" y="48290"/>
                  </a:lnTo>
                  <a:lnTo>
                    <a:pt x="22769" y="81849"/>
                  </a:lnTo>
                  <a:lnTo>
                    <a:pt x="5961" y="121639"/>
                  </a:lnTo>
                  <a:lnTo>
                    <a:pt x="0" y="166159"/>
                  </a:lnTo>
                  <a:lnTo>
                    <a:pt x="5961" y="210198"/>
                  </a:lnTo>
                  <a:lnTo>
                    <a:pt x="22769" y="249853"/>
                  </a:lnTo>
                  <a:lnTo>
                    <a:pt x="48809" y="283508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9" y="326356"/>
                  </a:lnTo>
                  <a:lnTo>
                    <a:pt x="249854" y="309548"/>
                  </a:lnTo>
                  <a:lnTo>
                    <a:pt x="283509" y="283508"/>
                  </a:lnTo>
                  <a:lnTo>
                    <a:pt x="309548" y="249853"/>
                  </a:lnTo>
                  <a:lnTo>
                    <a:pt x="326356" y="210198"/>
                  </a:lnTo>
                  <a:lnTo>
                    <a:pt x="332318" y="166159"/>
                  </a:lnTo>
                  <a:lnTo>
                    <a:pt x="326356" y="121639"/>
                  </a:lnTo>
                  <a:lnTo>
                    <a:pt x="309548" y="81849"/>
                  </a:lnTo>
                  <a:lnTo>
                    <a:pt x="283509" y="48290"/>
                  </a:lnTo>
                  <a:lnTo>
                    <a:pt x="249854" y="22462"/>
                  </a:lnTo>
                  <a:lnTo>
                    <a:pt x="210199" y="5865"/>
                  </a:lnTo>
                  <a:lnTo>
                    <a:pt x="1661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896180" y="1787882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39" h="332739">
                  <a:moveTo>
                    <a:pt x="166159" y="0"/>
                  </a:moveTo>
                  <a:lnTo>
                    <a:pt x="122119" y="5865"/>
                  </a:lnTo>
                  <a:lnTo>
                    <a:pt x="82464" y="22462"/>
                  </a:lnTo>
                  <a:lnTo>
                    <a:pt x="48809" y="48290"/>
                  </a:lnTo>
                  <a:lnTo>
                    <a:pt x="22769" y="81849"/>
                  </a:lnTo>
                  <a:lnTo>
                    <a:pt x="5961" y="121639"/>
                  </a:lnTo>
                  <a:lnTo>
                    <a:pt x="0" y="166159"/>
                  </a:lnTo>
                  <a:lnTo>
                    <a:pt x="5961" y="210198"/>
                  </a:lnTo>
                  <a:lnTo>
                    <a:pt x="22769" y="249853"/>
                  </a:lnTo>
                  <a:lnTo>
                    <a:pt x="48809" y="283508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9" y="326356"/>
                  </a:lnTo>
                  <a:lnTo>
                    <a:pt x="249854" y="309548"/>
                  </a:lnTo>
                  <a:lnTo>
                    <a:pt x="283509" y="283508"/>
                  </a:lnTo>
                  <a:lnTo>
                    <a:pt x="309548" y="249853"/>
                  </a:lnTo>
                  <a:lnTo>
                    <a:pt x="326356" y="210198"/>
                  </a:lnTo>
                  <a:lnTo>
                    <a:pt x="332318" y="166159"/>
                  </a:lnTo>
                  <a:lnTo>
                    <a:pt x="326356" y="121639"/>
                  </a:lnTo>
                  <a:lnTo>
                    <a:pt x="309548" y="81849"/>
                  </a:lnTo>
                  <a:lnTo>
                    <a:pt x="283509" y="48290"/>
                  </a:lnTo>
                  <a:lnTo>
                    <a:pt x="249854" y="22462"/>
                  </a:lnTo>
                  <a:lnTo>
                    <a:pt x="210199" y="5865"/>
                  </a:lnTo>
                  <a:lnTo>
                    <a:pt x="166159" y="0"/>
                  </a:lnTo>
                  <a:close/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27723" y="1850191"/>
              <a:ext cx="69233" cy="20769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15030" y="2363670"/>
              <a:ext cx="94618" cy="94618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3062340" y="1455563"/>
              <a:ext cx="996950" cy="0"/>
            </a:xfrm>
            <a:custGeom>
              <a:avLst/>
              <a:gdLst/>
              <a:ahLst/>
              <a:cxnLst/>
              <a:rect l="l" t="t" r="r" b="b"/>
              <a:pathLst>
                <a:path w="996950">
                  <a:moveTo>
                    <a:pt x="498477" y="0"/>
                  </a:moveTo>
                  <a:lnTo>
                    <a:pt x="0" y="0"/>
                  </a:lnTo>
                </a:path>
                <a:path w="996950">
                  <a:moveTo>
                    <a:pt x="996955" y="0"/>
                  </a:moveTo>
                  <a:lnTo>
                    <a:pt x="581557" y="0"/>
                  </a:lnTo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94658" y="1289404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39" h="332740">
                  <a:moveTo>
                    <a:pt x="166159" y="0"/>
                  </a:moveTo>
                  <a:lnTo>
                    <a:pt x="122119" y="5961"/>
                  </a:lnTo>
                  <a:lnTo>
                    <a:pt x="82464" y="22769"/>
                  </a:lnTo>
                  <a:lnTo>
                    <a:pt x="48809" y="48809"/>
                  </a:lnTo>
                  <a:lnTo>
                    <a:pt x="22769" y="82464"/>
                  </a:lnTo>
                  <a:lnTo>
                    <a:pt x="5961" y="122119"/>
                  </a:lnTo>
                  <a:lnTo>
                    <a:pt x="0" y="166159"/>
                  </a:lnTo>
                  <a:lnTo>
                    <a:pt x="5961" y="210199"/>
                  </a:lnTo>
                  <a:lnTo>
                    <a:pt x="22769" y="249854"/>
                  </a:lnTo>
                  <a:lnTo>
                    <a:pt x="48809" y="283509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9" y="326356"/>
                  </a:lnTo>
                  <a:lnTo>
                    <a:pt x="249854" y="309548"/>
                  </a:lnTo>
                  <a:lnTo>
                    <a:pt x="283509" y="283509"/>
                  </a:lnTo>
                  <a:lnTo>
                    <a:pt x="309548" y="249854"/>
                  </a:lnTo>
                  <a:lnTo>
                    <a:pt x="326356" y="210199"/>
                  </a:lnTo>
                  <a:lnTo>
                    <a:pt x="332318" y="166159"/>
                  </a:lnTo>
                  <a:lnTo>
                    <a:pt x="326356" y="122119"/>
                  </a:lnTo>
                  <a:lnTo>
                    <a:pt x="309548" y="82464"/>
                  </a:lnTo>
                  <a:lnTo>
                    <a:pt x="283509" y="48809"/>
                  </a:lnTo>
                  <a:lnTo>
                    <a:pt x="249854" y="22769"/>
                  </a:lnTo>
                  <a:lnTo>
                    <a:pt x="210199" y="5961"/>
                  </a:lnTo>
                  <a:lnTo>
                    <a:pt x="1661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394658" y="1289404"/>
              <a:ext cx="332740" cy="332740"/>
            </a:xfrm>
            <a:custGeom>
              <a:avLst/>
              <a:gdLst/>
              <a:ahLst/>
              <a:cxnLst/>
              <a:rect l="l" t="t" r="r" b="b"/>
              <a:pathLst>
                <a:path w="332739" h="332740">
                  <a:moveTo>
                    <a:pt x="332318" y="166159"/>
                  </a:moveTo>
                  <a:lnTo>
                    <a:pt x="326356" y="122119"/>
                  </a:lnTo>
                  <a:lnTo>
                    <a:pt x="309548" y="82464"/>
                  </a:lnTo>
                  <a:lnTo>
                    <a:pt x="283509" y="48809"/>
                  </a:lnTo>
                  <a:lnTo>
                    <a:pt x="249854" y="22769"/>
                  </a:lnTo>
                  <a:lnTo>
                    <a:pt x="210199" y="5961"/>
                  </a:lnTo>
                  <a:lnTo>
                    <a:pt x="166159" y="0"/>
                  </a:lnTo>
                  <a:lnTo>
                    <a:pt x="122119" y="5961"/>
                  </a:lnTo>
                  <a:lnTo>
                    <a:pt x="82464" y="22769"/>
                  </a:lnTo>
                  <a:lnTo>
                    <a:pt x="48809" y="48809"/>
                  </a:lnTo>
                  <a:lnTo>
                    <a:pt x="22769" y="82464"/>
                  </a:lnTo>
                  <a:lnTo>
                    <a:pt x="5961" y="122119"/>
                  </a:lnTo>
                  <a:lnTo>
                    <a:pt x="0" y="166159"/>
                  </a:lnTo>
                  <a:lnTo>
                    <a:pt x="5961" y="210199"/>
                  </a:lnTo>
                  <a:lnTo>
                    <a:pt x="22769" y="249854"/>
                  </a:lnTo>
                  <a:lnTo>
                    <a:pt x="48809" y="283509"/>
                  </a:lnTo>
                  <a:lnTo>
                    <a:pt x="82464" y="309548"/>
                  </a:lnTo>
                  <a:lnTo>
                    <a:pt x="122119" y="326356"/>
                  </a:lnTo>
                  <a:lnTo>
                    <a:pt x="166159" y="332318"/>
                  </a:lnTo>
                  <a:lnTo>
                    <a:pt x="210199" y="326356"/>
                  </a:lnTo>
                  <a:lnTo>
                    <a:pt x="249854" y="309548"/>
                  </a:lnTo>
                  <a:lnTo>
                    <a:pt x="283509" y="283509"/>
                  </a:lnTo>
                  <a:lnTo>
                    <a:pt x="309548" y="249854"/>
                  </a:lnTo>
                  <a:lnTo>
                    <a:pt x="326356" y="210199"/>
                  </a:lnTo>
                  <a:lnTo>
                    <a:pt x="332318" y="166159"/>
                  </a:lnTo>
                  <a:close/>
                </a:path>
              </a:pathLst>
            </a:custGeom>
            <a:ln w="115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456968" y="1420947"/>
              <a:ext cx="207699" cy="6923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98139" y="1408254"/>
              <a:ext cx="94618" cy="94618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661934" y="1848571"/>
            <a:ext cx="1949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Times New Roman"/>
                <a:cs typeface="Times New Roman"/>
              </a:rPr>
              <a:t>5A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465038" y="1620102"/>
            <a:ext cx="1949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Times New Roman"/>
                <a:cs typeface="Times New Roman"/>
              </a:rPr>
              <a:t>2A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26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7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courant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Source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courant</a:t>
            </a: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: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branchement</a:t>
            </a: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15" dirty="0">
                <a:solidFill>
                  <a:srgbClr val="1F4B89"/>
                </a:solidFill>
                <a:latin typeface="PMingLiU"/>
                <a:cs typeface="PMingLiU"/>
              </a:rPr>
              <a:t>parall`ele</a:t>
            </a:r>
            <a:endParaRPr sz="140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93653" y="1523511"/>
            <a:ext cx="966469" cy="882015"/>
            <a:chOff x="693653" y="1523511"/>
            <a:chExt cx="966469" cy="882015"/>
          </a:xfrm>
        </p:grpSpPr>
        <p:sp>
          <p:nvSpPr>
            <p:cNvPr id="6" name="object 6"/>
            <p:cNvSpPr/>
            <p:nvPr/>
          </p:nvSpPr>
          <p:spPr>
            <a:xfrm>
              <a:off x="843952" y="1528591"/>
              <a:ext cx="0" cy="871855"/>
            </a:xfrm>
            <a:custGeom>
              <a:avLst/>
              <a:gdLst/>
              <a:ahLst/>
              <a:cxnLst/>
              <a:rect l="l" t="t" r="r" b="b"/>
              <a:pathLst>
                <a:path h="871855">
                  <a:moveTo>
                    <a:pt x="0" y="435658"/>
                  </a:moveTo>
                  <a:lnTo>
                    <a:pt x="0" y="871317"/>
                  </a:lnTo>
                </a:path>
                <a:path h="871855">
                  <a:moveTo>
                    <a:pt x="0" y="0"/>
                  </a:moveTo>
                  <a:lnTo>
                    <a:pt x="0" y="363048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8733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435"/>
                  </a:lnTo>
                  <a:lnTo>
                    <a:pt x="59598" y="28114"/>
                  </a:lnTo>
                  <a:lnTo>
                    <a:pt x="28114" y="59598"/>
                  </a:lnTo>
                  <a:lnTo>
                    <a:pt x="7435" y="99446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2" y="283003"/>
                  </a:lnTo>
                  <a:lnTo>
                    <a:pt x="230840" y="262324"/>
                  </a:lnTo>
                  <a:lnTo>
                    <a:pt x="262324" y="230840"/>
                  </a:lnTo>
                  <a:lnTo>
                    <a:pt x="283003" y="190992"/>
                  </a:lnTo>
                  <a:lnTo>
                    <a:pt x="290439" y="145219"/>
                  </a:lnTo>
                  <a:lnTo>
                    <a:pt x="283003" y="99446"/>
                  </a:lnTo>
                  <a:lnTo>
                    <a:pt x="262324" y="59598"/>
                  </a:lnTo>
                  <a:lnTo>
                    <a:pt x="230840" y="28114"/>
                  </a:lnTo>
                  <a:lnTo>
                    <a:pt x="190992" y="7435"/>
                  </a:lnTo>
                  <a:lnTo>
                    <a:pt x="1452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8733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435"/>
                  </a:lnTo>
                  <a:lnTo>
                    <a:pt x="59598" y="28114"/>
                  </a:lnTo>
                  <a:lnTo>
                    <a:pt x="28114" y="59598"/>
                  </a:lnTo>
                  <a:lnTo>
                    <a:pt x="7435" y="99446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2" y="283003"/>
                  </a:lnTo>
                  <a:lnTo>
                    <a:pt x="230840" y="262324"/>
                  </a:lnTo>
                  <a:lnTo>
                    <a:pt x="262324" y="230840"/>
                  </a:lnTo>
                  <a:lnTo>
                    <a:pt x="283003" y="190992"/>
                  </a:lnTo>
                  <a:lnTo>
                    <a:pt x="290439" y="145219"/>
                  </a:lnTo>
                  <a:lnTo>
                    <a:pt x="283003" y="99446"/>
                  </a:lnTo>
                  <a:lnTo>
                    <a:pt x="262324" y="59598"/>
                  </a:lnTo>
                  <a:lnTo>
                    <a:pt x="230840" y="28114"/>
                  </a:lnTo>
                  <a:lnTo>
                    <a:pt x="190992" y="7435"/>
                  </a:lnTo>
                  <a:lnTo>
                    <a:pt x="145219" y="0"/>
                  </a:lnTo>
                  <a:close/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3698" y="1873487"/>
              <a:ext cx="60960" cy="181610"/>
            </a:xfrm>
            <a:custGeom>
              <a:avLst/>
              <a:gdLst/>
              <a:ahLst/>
              <a:cxnLst/>
              <a:rect l="l" t="t" r="r" b="b"/>
              <a:pathLst>
                <a:path w="60959" h="181610">
                  <a:moveTo>
                    <a:pt x="35095" y="50824"/>
                  </a:moveTo>
                  <a:lnTo>
                    <a:pt x="25412" y="50824"/>
                  </a:lnTo>
                  <a:lnTo>
                    <a:pt x="25412" y="181524"/>
                  </a:lnTo>
                  <a:lnTo>
                    <a:pt x="35095" y="181524"/>
                  </a:lnTo>
                  <a:lnTo>
                    <a:pt x="35095" y="50824"/>
                  </a:lnTo>
                  <a:close/>
                </a:path>
                <a:path w="60959" h="181610">
                  <a:moveTo>
                    <a:pt x="30254" y="0"/>
                  </a:moveTo>
                  <a:lnTo>
                    <a:pt x="0" y="60508"/>
                  </a:lnTo>
                  <a:lnTo>
                    <a:pt x="25412" y="60508"/>
                  </a:lnTo>
                  <a:lnTo>
                    <a:pt x="25412" y="50824"/>
                  </a:lnTo>
                  <a:lnTo>
                    <a:pt x="55666" y="50824"/>
                  </a:lnTo>
                  <a:lnTo>
                    <a:pt x="30254" y="0"/>
                  </a:lnTo>
                  <a:close/>
                </a:path>
                <a:path w="60959" h="181610">
                  <a:moveTo>
                    <a:pt x="55666" y="50824"/>
                  </a:moveTo>
                  <a:lnTo>
                    <a:pt x="35095" y="50824"/>
                  </a:lnTo>
                  <a:lnTo>
                    <a:pt x="35095" y="60508"/>
                  </a:lnTo>
                  <a:lnTo>
                    <a:pt x="60508" y="60508"/>
                  </a:lnTo>
                  <a:lnTo>
                    <a:pt x="55666" y="50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09542" y="1528591"/>
              <a:ext cx="0" cy="871855"/>
            </a:xfrm>
            <a:custGeom>
              <a:avLst/>
              <a:gdLst/>
              <a:ahLst/>
              <a:cxnLst/>
              <a:rect l="l" t="t" r="r" b="b"/>
              <a:pathLst>
                <a:path h="871855">
                  <a:moveTo>
                    <a:pt x="0" y="435658"/>
                  </a:moveTo>
                  <a:lnTo>
                    <a:pt x="0" y="871317"/>
                  </a:lnTo>
                </a:path>
                <a:path h="871855">
                  <a:moveTo>
                    <a:pt x="0" y="0"/>
                  </a:moveTo>
                  <a:lnTo>
                    <a:pt x="0" y="363048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364322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435"/>
                  </a:lnTo>
                  <a:lnTo>
                    <a:pt x="59598" y="28114"/>
                  </a:lnTo>
                  <a:lnTo>
                    <a:pt x="28114" y="59598"/>
                  </a:lnTo>
                  <a:lnTo>
                    <a:pt x="7435" y="99446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3" y="283003"/>
                  </a:lnTo>
                  <a:lnTo>
                    <a:pt x="230841" y="262324"/>
                  </a:lnTo>
                  <a:lnTo>
                    <a:pt x="262325" y="230840"/>
                  </a:lnTo>
                  <a:lnTo>
                    <a:pt x="283004" y="190992"/>
                  </a:lnTo>
                  <a:lnTo>
                    <a:pt x="290440" y="145219"/>
                  </a:lnTo>
                  <a:lnTo>
                    <a:pt x="283004" y="99446"/>
                  </a:lnTo>
                  <a:lnTo>
                    <a:pt x="262325" y="59598"/>
                  </a:lnTo>
                  <a:lnTo>
                    <a:pt x="230841" y="28114"/>
                  </a:lnTo>
                  <a:lnTo>
                    <a:pt x="190993" y="7435"/>
                  </a:lnTo>
                  <a:lnTo>
                    <a:pt x="1452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64322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435"/>
                  </a:lnTo>
                  <a:lnTo>
                    <a:pt x="59598" y="28114"/>
                  </a:lnTo>
                  <a:lnTo>
                    <a:pt x="28114" y="59598"/>
                  </a:lnTo>
                  <a:lnTo>
                    <a:pt x="7435" y="99446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3" y="283003"/>
                  </a:lnTo>
                  <a:lnTo>
                    <a:pt x="230841" y="262324"/>
                  </a:lnTo>
                  <a:lnTo>
                    <a:pt x="262325" y="230840"/>
                  </a:lnTo>
                  <a:lnTo>
                    <a:pt x="283004" y="190992"/>
                  </a:lnTo>
                  <a:lnTo>
                    <a:pt x="290440" y="145219"/>
                  </a:lnTo>
                  <a:lnTo>
                    <a:pt x="283004" y="99446"/>
                  </a:lnTo>
                  <a:lnTo>
                    <a:pt x="262325" y="59598"/>
                  </a:lnTo>
                  <a:lnTo>
                    <a:pt x="230841" y="28114"/>
                  </a:lnTo>
                  <a:lnTo>
                    <a:pt x="190993" y="7435"/>
                  </a:lnTo>
                  <a:lnTo>
                    <a:pt x="145219" y="0"/>
                  </a:lnTo>
                  <a:close/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9288" y="1873487"/>
              <a:ext cx="60960" cy="181610"/>
            </a:xfrm>
            <a:custGeom>
              <a:avLst/>
              <a:gdLst/>
              <a:ahLst/>
              <a:cxnLst/>
              <a:rect l="l" t="t" r="r" b="b"/>
              <a:pathLst>
                <a:path w="60959" h="181610">
                  <a:moveTo>
                    <a:pt x="35095" y="50824"/>
                  </a:moveTo>
                  <a:lnTo>
                    <a:pt x="25412" y="50824"/>
                  </a:lnTo>
                  <a:lnTo>
                    <a:pt x="25412" y="181524"/>
                  </a:lnTo>
                  <a:lnTo>
                    <a:pt x="35095" y="181524"/>
                  </a:lnTo>
                  <a:lnTo>
                    <a:pt x="35095" y="50824"/>
                  </a:lnTo>
                  <a:close/>
                </a:path>
                <a:path w="60959" h="181610">
                  <a:moveTo>
                    <a:pt x="30254" y="0"/>
                  </a:moveTo>
                  <a:lnTo>
                    <a:pt x="0" y="60508"/>
                  </a:lnTo>
                  <a:lnTo>
                    <a:pt x="25412" y="60508"/>
                  </a:lnTo>
                  <a:lnTo>
                    <a:pt x="25412" y="50824"/>
                  </a:lnTo>
                  <a:lnTo>
                    <a:pt x="55667" y="50824"/>
                  </a:lnTo>
                  <a:lnTo>
                    <a:pt x="30254" y="0"/>
                  </a:lnTo>
                  <a:close/>
                </a:path>
                <a:path w="60959" h="181610">
                  <a:moveTo>
                    <a:pt x="55667" y="50824"/>
                  </a:moveTo>
                  <a:lnTo>
                    <a:pt x="35095" y="50824"/>
                  </a:lnTo>
                  <a:lnTo>
                    <a:pt x="35095" y="60508"/>
                  </a:lnTo>
                  <a:lnTo>
                    <a:pt x="60509" y="60508"/>
                  </a:lnTo>
                  <a:lnTo>
                    <a:pt x="55667" y="50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92407" y="1870470"/>
            <a:ext cx="17335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latin typeface="Times New Roman"/>
                <a:cs typeface="Times New Roman"/>
              </a:rPr>
              <a:t>5A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7996" y="1852318"/>
            <a:ext cx="17335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latin typeface="Times New Roman"/>
                <a:cs typeface="Times New Roman"/>
              </a:rPr>
              <a:t>2A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43952" y="1436619"/>
            <a:ext cx="1053465" cy="984250"/>
            <a:chOff x="843952" y="1436619"/>
            <a:chExt cx="1053465" cy="984250"/>
          </a:xfrm>
        </p:grpSpPr>
        <p:sp>
          <p:nvSpPr>
            <p:cNvPr id="17" name="object 17"/>
            <p:cNvSpPr/>
            <p:nvPr/>
          </p:nvSpPr>
          <p:spPr>
            <a:xfrm>
              <a:off x="843952" y="1509229"/>
              <a:ext cx="685165" cy="40005"/>
            </a:xfrm>
            <a:custGeom>
              <a:avLst/>
              <a:gdLst/>
              <a:ahLst/>
              <a:cxnLst/>
              <a:rect l="l" t="t" r="r" b="b"/>
              <a:pathLst>
                <a:path w="685165" h="40005">
                  <a:moveTo>
                    <a:pt x="665589" y="0"/>
                  </a:moveTo>
                  <a:lnTo>
                    <a:pt x="657780" y="1493"/>
                  </a:lnTo>
                  <a:lnTo>
                    <a:pt x="651219" y="5596"/>
                  </a:lnTo>
                  <a:lnTo>
                    <a:pt x="646701" y="11741"/>
                  </a:lnTo>
                  <a:lnTo>
                    <a:pt x="645018" y="19361"/>
                  </a:lnTo>
                  <a:lnTo>
                    <a:pt x="646701" y="27681"/>
                  </a:lnTo>
                  <a:lnTo>
                    <a:pt x="651219" y="34185"/>
                  </a:lnTo>
                  <a:lnTo>
                    <a:pt x="657780" y="38419"/>
                  </a:lnTo>
                  <a:lnTo>
                    <a:pt x="665589" y="39932"/>
                  </a:lnTo>
                  <a:lnTo>
                    <a:pt x="673210" y="38419"/>
                  </a:lnTo>
                  <a:lnTo>
                    <a:pt x="679355" y="34185"/>
                  </a:lnTo>
                  <a:lnTo>
                    <a:pt x="683459" y="27681"/>
                  </a:lnTo>
                  <a:lnTo>
                    <a:pt x="683866" y="25412"/>
                  </a:lnTo>
                  <a:lnTo>
                    <a:pt x="665589" y="25412"/>
                  </a:lnTo>
                  <a:lnTo>
                    <a:pt x="665589" y="14519"/>
                  </a:lnTo>
                  <a:lnTo>
                    <a:pt x="684003" y="14519"/>
                  </a:lnTo>
                  <a:lnTo>
                    <a:pt x="683459" y="11741"/>
                  </a:lnTo>
                  <a:lnTo>
                    <a:pt x="679355" y="5596"/>
                  </a:lnTo>
                  <a:lnTo>
                    <a:pt x="673210" y="1493"/>
                  </a:lnTo>
                  <a:lnTo>
                    <a:pt x="665589" y="0"/>
                  </a:lnTo>
                  <a:close/>
                </a:path>
                <a:path w="685165" h="40005">
                  <a:moveTo>
                    <a:pt x="646087" y="14519"/>
                  </a:moveTo>
                  <a:lnTo>
                    <a:pt x="0" y="14519"/>
                  </a:lnTo>
                  <a:lnTo>
                    <a:pt x="0" y="25412"/>
                  </a:lnTo>
                  <a:lnTo>
                    <a:pt x="646242" y="25412"/>
                  </a:lnTo>
                  <a:lnTo>
                    <a:pt x="645018" y="19361"/>
                  </a:lnTo>
                  <a:lnTo>
                    <a:pt x="646087" y="14519"/>
                  </a:lnTo>
                  <a:close/>
                </a:path>
                <a:path w="685165" h="40005">
                  <a:moveTo>
                    <a:pt x="684003" y="14519"/>
                  </a:moveTo>
                  <a:lnTo>
                    <a:pt x="665589" y="14519"/>
                  </a:lnTo>
                  <a:lnTo>
                    <a:pt x="665589" y="25412"/>
                  </a:lnTo>
                  <a:lnTo>
                    <a:pt x="683866" y="25412"/>
                  </a:lnTo>
                  <a:lnTo>
                    <a:pt x="684953" y="19361"/>
                  </a:lnTo>
                  <a:lnTo>
                    <a:pt x="684003" y="145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509542" y="1528591"/>
              <a:ext cx="242570" cy="0"/>
            </a:xfrm>
            <a:custGeom>
              <a:avLst/>
              <a:gdLst/>
              <a:ahLst/>
              <a:cxnLst/>
              <a:rect l="l" t="t" r="r" b="b"/>
              <a:pathLst>
                <a:path w="242569">
                  <a:moveTo>
                    <a:pt x="0" y="0"/>
                  </a:moveTo>
                  <a:lnTo>
                    <a:pt x="242033" y="0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43952" y="2379337"/>
              <a:ext cx="685165" cy="41275"/>
            </a:xfrm>
            <a:custGeom>
              <a:avLst/>
              <a:gdLst/>
              <a:ahLst/>
              <a:cxnLst/>
              <a:rect l="l" t="t" r="r" b="b"/>
              <a:pathLst>
                <a:path w="685165" h="41275">
                  <a:moveTo>
                    <a:pt x="665589" y="0"/>
                  </a:moveTo>
                  <a:lnTo>
                    <a:pt x="657780" y="1682"/>
                  </a:lnTo>
                  <a:lnTo>
                    <a:pt x="651219" y="6200"/>
                  </a:lnTo>
                  <a:lnTo>
                    <a:pt x="646701" y="12761"/>
                  </a:lnTo>
                  <a:lnTo>
                    <a:pt x="645018" y="20571"/>
                  </a:lnTo>
                  <a:lnTo>
                    <a:pt x="646701" y="28380"/>
                  </a:lnTo>
                  <a:lnTo>
                    <a:pt x="651219" y="34941"/>
                  </a:lnTo>
                  <a:lnTo>
                    <a:pt x="657780" y="39459"/>
                  </a:lnTo>
                  <a:lnTo>
                    <a:pt x="665589" y="41142"/>
                  </a:lnTo>
                  <a:lnTo>
                    <a:pt x="673210" y="39459"/>
                  </a:lnTo>
                  <a:lnTo>
                    <a:pt x="679355" y="34941"/>
                  </a:lnTo>
                  <a:lnTo>
                    <a:pt x="683459" y="28380"/>
                  </a:lnTo>
                  <a:lnTo>
                    <a:pt x="684026" y="25412"/>
                  </a:lnTo>
                  <a:lnTo>
                    <a:pt x="665589" y="25412"/>
                  </a:lnTo>
                  <a:lnTo>
                    <a:pt x="665589" y="15729"/>
                  </a:lnTo>
                  <a:lnTo>
                    <a:pt x="684026" y="15729"/>
                  </a:lnTo>
                  <a:lnTo>
                    <a:pt x="683459" y="12761"/>
                  </a:lnTo>
                  <a:lnTo>
                    <a:pt x="679355" y="6200"/>
                  </a:lnTo>
                  <a:lnTo>
                    <a:pt x="673210" y="1682"/>
                  </a:lnTo>
                  <a:lnTo>
                    <a:pt x="665589" y="0"/>
                  </a:lnTo>
                  <a:close/>
                </a:path>
                <a:path w="685165" h="41275">
                  <a:moveTo>
                    <a:pt x="646061" y="15729"/>
                  </a:moveTo>
                  <a:lnTo>
                    <a:pt x="0" y="15729"/>
                  </a:lnTo>
                  <a:lnTo>
                    <a:pt x="0" y="25412"/>
                  </a:lnTo>
                  <a:lnTo>
                    <a:pt x="646061" y="25412"/>
                  </a:lnTo>
                  <a:lnTo>
                    <a:pt x="645018" y="20571"/>
                  </a:lnTo>
                  <a:lnTo>
                    <a:pt x="646061" y="15729"/>
                  </a:lnTo>
                  <a:close/>
                </a:path>
                <a:path w="685165" h="41275">
                  <a:moveTo>
                    <a:pt x="684026" y="15729"/>
                  </a:moveTo>
                  <a:lnTo>
                    <a:pt x="665589" y="15729"/>
                  </a:lnTo>
                  <a:lnTo>
                    <a:pt x="665589" y="25412"/>
                  </a:lnTo>
                  <a:lnTo>
                    <a:pt x="684026" y="25412"/>
                  </a:lnTo>
                  <a:lnTo>
                    <a:pt x="684953" y="20571"/>
                  </a:lnTo>
                  <a:lnTo>
                    <a:pt x="684026" y="1572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42661" y="1436619"/>
              <a:ext cx="254635" cy="40005"/>
            </a:xfrm>
            <a:custGeom>
              <a:avLst/>
              <a:gdLst/>
              <a:ahLst/>
              <a:cxnLst/>
              <a:rect l="l" t="t" r="r" b="b"/>
              <a:pathLst>
                <a:path w="254635" h="40005">
                  <a:moveTo>
                    <a:pt x="152480" y="0"/>
                  </a:moveTo>
                  <a:lnTo>
                    <a:pt x="152480" y="39932"/>
                  </a:lnTo>
                  <a:lnTo>
                    <a:pt x="224233" y="25412"/>
                  </a:lnTo>
                  <a:lnTo>
                    <a:pt x="163371" y="25412"/>
                  </a:lnTo>
                  <a:lnTo>
                    <a:pt x="163371" y="14519"/>
                  </a:lnTo>
                  <a:lnTo>
                    <a:pt x="228714" y="14519"/>
                  </a:lnTo>
                  <a:lnTo>
                    <a:pt x="152480" y="0"/>
                  </a:lnTo>
                  <a:close/>
                </a:path>
                <a:path w="254635" h="40005">
                  <a:moveTo>
                    <a:pt x="152480" y="14519"/>
                  </a:moveTo>
                  <a:lnTo>
                    <a:pt x="0" y="14519"/>
                  </a:lnTo>
                  <a:lnTo>
                    <a:pt x="0" y="25412"/>
                  </a:lnTo>
                  <a:lnTo>
                    <a:pt x="152480" y="25412"/>
                  </a:lnTo>
                  <a:lnTo>
                    <a:pt x="152480" y="14519"/>
                  </a:lnTo>
                  <a:close/>
                </a:path>
                <a:path w="254635" h="40005">
                  <a:moveTo>
                    <a:pt x="228714" y="14519"/>
                  </a:moveTo>
                  <a:lnTo>
                    <a:pt x="163371" y="14519"/>
                  </a:lnTo>
                  <a:lnTo>
                    <a:pt x="163371" y="25412"/>
                  </a:lnTo>
                  <a:lnTo>
                    <a:pt x="224233" y="25412"/>
                  </a:lnTo>
                  <a:lnTo>
                    <a:pt x="254134" y="19361"/>
                  </a:lnTo>
                  <a:lnTo>
                    <a:pt x="228714" y="14519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2811438" y="1523511"/>
            <a:ext cx="966469" cy="882015"/>
            <a:chOff x="2811438" y="1523511"/>
            <a:chExt cx="966469" cy="882015"/>
          </a:xfrm>
        </p:grpSpPr>
        <p:sp>
          <p:nvSpPr>
            <p:cNvPr id="22" name="object 22"/>
            <p:cNvSpPr/>
            <p:nvPr/>
          </p:nvSpPr>
          <p:spPr>
            <a:xfrm>
              <a:off x="2961738" y="1528591"/>
              <a:ext cx="0" cy="871855"/>
            </a:xfrm>
            <a:custGeom>
              <a:avLst/>
              <a:gdLst/>
              <a:ahLst/>
              <a:cxnLst/>
              <a:rect l="l" t="t" r="r" b="b"/>
              <a:pathLst>
                <a:path h="871855">
                  <a:moveTo>
                    <a:pt x="0" y="435658"/>
                  </a:moveTo>
                  <a:lnTo>
                    <a:pt x="0" y="871317"/>
                  </a:lnTo>
                </a:path>
                <a:path h="871855">
                  <a:moveTo>
                    <a:pt x="0" y="0"/>
                  </a:moveTo>
                  <a:lnTo>
                    <a:pt x="0" y="363048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16518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319"/>
                  </a:lnTo>
                  <a:lnTo>
                    <a:pt x="59598" y="27766"/>
                  </a:lnTo>
                  <a:lnTo>
                    <a:pt x="28114" y="59076"/>
                  </a:lnTo>
                  <a:lnTo>
                    <a:pt x="7435" y="98982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2" y="283003"/>
                  </a:lnTo>
                  <a:lnTo>
                    <a:pt x="230840" y="262324"/>
                  </a:lnTo>
                  <a:lnTo>
                    <a:pt x="262324" y="230840"/>
                  </a:lnTo>
                  <a:lnTo>
                    <a:pt x="283003" y="190992"/>
                  </a:lnTo>
                  <a:lnTo>
                    <a:pt x="290439" y="145219"/>
                  </a:lnTo>
                  <a:lnTo>
                    <a:pt x="283003" y="98982"/>
                  </a:lnTo>
                  <a:lnTo>
                    <a:pt x="262324" y="59076"/>
                  </a:lnTo>
                  <a:lnTo>
                    <a:pt x="230840" y="27766"/>
                  </a:lnTo>
                  <a:lnTo>
                    <a:pt x="190992" y="7319"/>
                  </a:lnTo>
                  <a:lnTo>
                    <a:pt x="1452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16518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30" h="290830">
                  <a:moveTo>
                    <a:pt x="145219" y="0"/>
                  </a:moveTo>
                  <a:lnTo>
                    <a:pt x="99446" y="7319"/>
                  </a:lnTo>
                  <a:lnTo>
                    <a:pt x="59598" y="27766"/>
                  </a:lnTo>
                  <a:lnTo>
                    <a:pt x="28114" y="59076"/>
                  </a:lnTo>
                  <a:lnTo>
                    <a:pt x="7435" y="98982"/>
                  </a:lnTo>
                  <a:lnTo>
                    <a:pt x="0" y="145219"/>
                  </a:lnTo>
                  <a:lnTo>
                    <a:pt x="7435" y="190992"/>
                  </a:lnTo>
                  <a:lnTo>
                    <a:pt x="28114" y="230840"/>
                  </a:lnTo>
                  <a:lnTo>
                    <a:pt x="59598" y="262324"/>
                  </a:lnTo>
                  <a:lnTo>
                    <a:pt x="99446" y="283003"/>
                  </a:lnTo>
                  <a:lnTo>
                    <a:pt x="145219" y="290439"/>
                  </a:lnTo>
                  <a:lnTo>
                    <a:pt x="190992" y="283003"/>
                  </a:lnTo>
                  <a:lnTo>
                    <a:pt x="230840" y="262324"/>
                  </a:lnTo>
                  <a:lnTo>
                    <a:pt x="262324" y="230840"/>
                  </a:lnTo>
                  <a:lnTo>
                    <a:pt x="283003" y="190992"/>
                  </a:lnTo>
                  <a:lnTo>
                    <a:pt x="290439" y="145219"/>
                  </a:lnTo>
                  <a:lnTo>
                    <a:pt x="283003" y="98982"/>
                  </a:lnTo>
                  <a:lnTo>
                    <a:pt x="262324" y="59076"/>
                  </a:lnTo>
                  <a:lnTo>
                    <a:pt x="230840" y="27766"/>
                  </a:lnTo>
                  <a:lnTo>
                    <a:pt x="190992" y="7319"/>
                  </a:lnTo>
                  <a:lnTo>
                    <a:pt x="145219" y="0"/>
                  </a:lnTo>
                  <a:close/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31484" y="1873487"/>
              <a:ext cx="60960" cy="181610"/>
            </a:xfrm>
            <a:custGeom>
              <a:avLst/>
              <a:gdLst/>
              <a:ahLst/>
              <a:cxnLst/>
              <a:rect l="l" t="t" r="r" b="b"/>
              <a:pathLst>
                <a:path w="60960" h="181610">
                  <a:moveTo>
                    <a:pt x="35094" y="50824"/>
                  </a:moveTo>
                  <a:lnTo>
                    <a:pt x="25413" y="50824"/>
                  </a:lnTo>
                  <a:lnTo>
                    <a:pt x="25413" y="181524"/>
                  </a:lnTo>
                  <a:lnTo>
                    <a:pt x="35094" y="181524"/>
                  </a:lnTo>
                  <a:lnTo>
                    <a:pt x="35094" y="50824"/>
                  </a:lnTo>
                  <a:close/>
                </a:path>
                <a:path w="60960" h="181610">
                  <a:moveTo>
                    <a:pt x="30254" y="0"/>
                  </a:moveTo>
                  <a:lnTo>
                    <a:pt x="0" y="60508"/>
                  </a:lnTo>
                  <a:lnTo>
                    <a:pt x="25413" y="60508"/>
                  </a:lnTo>
                  <a:lnTo>
                    <a:pt x="25413" y="50824"/>
                  </a:lnTo>
                  <a:lnTo>
                    <a:pt x="55666" y="50824"/>
                  </a:lnTo>
                  <a:lnTo>
                    <a:pt x="30254" y="0"/>
                  </a:lnTo>
                  <a:close/>
                </a:path>
                <a:path w="60960" h="181610">
                  <a:moveTo>
                    <a:pt x="55666" y="50824"/>
                  </a:moveTo>
                  <a:lnTo>
                    <a:pt x="35094" y="50824"/>
                  </a:lnTo>
                  <a:lnTo>
                    <a:pt x="35094" y="60508"/>
                  </a:lnTo>
                  <a:lnTo>
                    <a:pt x="60508" y="60508"/>
                  </a:lnTo>
                  <a:lnTo>
                    <a:pt x="55666" y="508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627327" y="1528591"/>
              <a:ext cx="0" cy="871855"/>
            </a:xfrm>
            <a:custGeom>
              <a:avLst/>
              <a:gdLst/>
              <a:ahLst/>
              <a:cxnLst/>
              <a:rect l="l" t="t" r="r" b="b"/>
              <a:pathLst>
                <a:path h="871855">
                  <a:moveTo>
                    <a:pt x="0" y="435658"/>
                  </a:moveTo>
                  <a:lnTo>
                    <a:pt x="0" y="0"/>
                  </a:lnTo>
                </a:path>
                <a:path h="871855">
                  <a:moveTo>
                    <a:pt x="0" y="871317"/>
                  </a:moveTo>
                  <a:lnTo>
                    <a:pt x="0" y="508268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82108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30">
                  <a:moveTo>
                    <a:pt x="145219" y="0"/>
                  </a:moveTo>
                  <a:lnTo>
                    <a:pt x="99446" y="7435"/>
                  </a:lnTo>
                  <a:lnTo>
                    <a:pt x="59598" y="28114"/>
                  </a:lnTo>
                  <a:lnTo>
                    <a:pt x="28114" y="59598"/>
                  </a:lnTo>
                  <a:lnTo>
                    <a:pt x="7435" y="99446"/>
                  </a:lnTo>
                  <a:lnTo>
                    <a:pt x="0" y="145219"/>
                  </a:lnTo>
                  <a:lnTo>
                    <a:pt x="7435" y="191456"/>
                  </a:lnTo>
                  <a:lnTo>
                    <a:pt x="28114" y="231362"/>
                  </a:lnTo>
                  <a:lnTo>
                    <a:pt x="59598" y="262672"/>
                  </a:lnTo>
                  <a:lnTo>
                    <a:pt x="99446" y="283119"/>
                  </a:lnTo>
                  <a:lnTo>
                    <a:pt x="145219" y="290439"/>
                  </a:lnTo>
                  <a:lnTo>
                    <a:pt x="190992" y="283119"/>
                  </a:lnTo>
                  <a:lnTo>
                    <a:pt x="230840" y="262672"/>
                  </a:lnTo>
                  <a:lnTo>
                    <a:pt x="262324" y="231362"/>
                  </a:lnTo>
                  <a:lnTo>
                    <a:pt x="283003" y="191456"/>
                  </a:lnTo>
                  <a:lnTo>
                    <a:pt x="290439" y="145219"/>
                  </a:lnTo>
                  <a:lnTo>
                    <a:pt x="283003" y="99446"/>
                  </a:lnTo>
                  <a:lnTo>
                    <a:pt x="262324" y="59598"/>
                  </a:lnTo>
                  <a:lnTo>
                    <a:pt x="230840" y="28114"/>
                  </a:lnTo>
                  <a:lnTo>
                    <a:pt x="190992" y="7435"/>
                  </a:lnTo>
                  <a:lnTo>
                    <a:pt x="1452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82108" y="181903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30">
                  <a:moveTo>
                    <a:pt x="145219" y="290439"/>
                  </a:moveTo>
                  <a:lnTo>
                    <a:pt x="99446" y="283119"/>
                  </a:lnTo>
                  <a:lnTo>
                    <a:pt x="59598" y="262672"/>
                  </a:lnTo>
                  <a:lnTo>
                    <a:pt x="28114" y="231362"/>
                  </a:lnTo>
                  <a:lnTo>
                    <a:pt x="7435" y="191456"/>
                  </a:lnTo>
                  <a:lnTo>
                    <a:pt x="0" y="145219"/>
                  </a:lnTo>
                  <a:lnTo>
                    <a:pt x="7435" y="99446"/>
                  </a:lnTo>
                  <a:lnTo>
                    <a:pt x="28114" y="59598"/>
                  </a:lnTo>
                  <a:lnTo>
                    <a:pt x="59598" y="28114"/>
                  </a:lnTo>
                  <a:lnTo>
                    <a:pt x="99446" y="7435"/>
                  </a:lnTo>
                  <a:lnTo>
                    <a:pt x="145219" y="0"/>
                  </a:lnTo>
                  <a:lnTo>
                    <a:pt x="190992" y="7435"/>
                  </a:lnTo>
                  <a:lnTo>
                    <a:pt x="230840" y="28114"/>
                  </a:lnTo>
                  <a:lnTo>
                    <a:pt x="262324" y="59598"/>
                  </a:lnTo>
                  <a:lnTo>
                    <a:pt x="283003" y="99446"/>
                  </a:lnTo>
                  <a:lnTo>
                    <a:pt x="290439" y="145219"/>
                  </a:lnTo>
                  <a:lnTo>
                    <a:pt x="283003" y="191456"/>
                  </a:lnTo>
                  <a:lnTo>
                    <a:pt x="262324" y="231362"/>
                  </a:lnTo>
                  <a:lnTo>
                    <a:pt x="230840" y="262672"/>
                  </a:lnTo>
                  <a:lnTo>
                    <a:pt x="190992" y="283119"/>
                  </a:lnTo>
                  <a:lnTo>
                    <a:pt x="145219" y="290439"/>
                  </a:lnTo>
                  <a:close/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97073" y="1873487"/>
              <a:ext cx="60960" cy="181610"/>
            </a:xfrm>
            <a:custGeom>
              <a:avLst/>
              <a:gdLst/>
              <a:ahLst/>
              <a:cxnLst/>
              <a:rect l="l" t="t" r="r" b="b"/>
              <a:pathLst>
                <a:path w="60960" h="181610">
                  <a:moveTo>
                    <a:pt x="25413" y="121016"/>
                  </a:moveTo>
                  <a:lnTo>
                    <a:pt x="0" y="121016"/>
                  </a:lnTo>
                  <a:lnTo>
                    <a:pt x="30254" y="181524"/>
                  </a:lnTo>
                  <a:lnTo>
                    <a:pt x="55666" y="130699"/>
                  </a:lnTo>
                  <a:lnTo>
                    <a:pt x="25413" y="130699"/>
                  </a:lnTo>
                  <a:lnTo>
                    <a:pt x="25413" y="121016"/>
                  </a:lnTo>
                  <a:close/>
                </a:path>
                <a:path w="60960" h="181610">
                  <a:moveTo>
                    <a:pt x="35094" y="0"/>
                  </a:moveTo>
                  <a:lnTo>
                    <a:pt x="25413" y="0"/>
                  </a:lnTo>
                  <a:lnTo>
                    <a:pt x="25413" y="130699"/>
                  </a:lnTo>
                  <a:lnTo>
                    <a:pt x="35094" y="130699"/>
                  </a:lnTo>
                  <a:lnTo>
                    <a:pt x="35094" y="0"/>
                  </a:lnTo>
                  <a:close/>
                </a:path>
                <a:path w="60960" h="181610">
                  <a:moveTo>
                    <a:pt x="60508" y="121016"/>
                  </a:moveTo>
                  <a:lnTo>
                    <a:pt x="35094" y="121016"/>
                  </a:lnTo>
                  <a:lnTo>
                    <a:pt x="35094" y="130699"/>
                  </a:lnTo>
                  <a:lnTo>
                    <a:pt x="55666" y="130699"/>
                  </a:lnTo>
                  <a:lnTo>
                    <a:pt x="60508" y="12101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610192" y="1870470"/>
            <a:ext cx="17335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latin typeface="Times New Roman"/>
                <a:cs typeface="Times New Roman"/>
              </a:rPr>
              <a:t>5A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75782" y="1852318"/>
            <a:ext cx="17335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latin typeface="Times New Roman"/>
                <a:cs typeface="Times New Roman"/>
              </a:rPr>
              <a:t>2A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961738" y="1435410"/>
            <a:ext cx="1053465" cy="984250"/>
            <a:chOff x="2961738" y="1435410"/>
            <a:chExt cx="1053465" cy="984250"/>
          </a:xfrm>
        </p:grpSpPr>
        <p:sp>
          <p:nvSpPr>
            <p:cNvPr id="33" name="object 33"/>
            <p:cNvSpPr/>
            <p:nvPr/>
          </p:nvSpPr>
          <p:spPr>
            <a:xfrm>
              <a:off x="2961728" y="1508023"/>
              <a:ext cx="685165" cy="911860"/>
            </a:xfrm>
            <a:custGeom>
              <a:avLst/>
              <a:gdLst/>
              <a:ahLst/>
              <a:cxnLst/>
              <a:rect l="l" t="t" r="r" b="b"/>
              <a:pathLst>
                <a:path w="685164" h="911860">
                  <a:moveTo>
                    <a:pt x="684949" y="891895"/>
                  </a:moveTo>
                  <a:lnTo>
                    <a:pt x="665594" y="871321"/>
                  </a:lnTo>
                  <a:lnTo>
                    <a:pt x="657783" y="872832"/>
                  </a:lnTo>
                  <a:lnTo>
                    <a:pt x="651217" y="877062"/>
                  </a:lnTo>
                  <a:lnTo>
                    <a:pt x="646696" y="883577"/>
                  </a:lnTo>
                  <a:lnTo>
                    <a:pt x="646239" y="885837"/>
                  </a:lnTo>
                  <a:lnTo>
                    <a:pt x="0" y="885837"/>
                  </a:lnTo>
                  <a:lnTo>
                    <a:pt x="0" y="896734"/>
                  </a:lnTo>
                  <a:lnTo>
                    <a:pt x="646074" y="896734"/>
                  </a:lnTo>
                  <a:lnTo>
                    <a:pt x="646696" y="899515"/>
                  </a:lnTo>
                  <a:lnTo>
                    <a:pt x="651217" y="905662"/>
                  </a:lnTo>
                  <a:lnTo>
                    <a:pt x="657783" y="909764"/>
                  </a:lnTo>
                  <a:lnTo>
                    <a:pt x="665594" y="911250"/>
                  </a:lnTo>
                  <a:lnTo>
                    <a:pt x="673214" y="909764"/>
                  </a:lnTo>
                  <a:lnTo>
                    <a:pt x="679361" y="905662"/>
                  </a:lnTo>
                  <a:lnTo>
                    <a:pt x="683463" y="899515"/>
                  </a:lnTo>
                  <a:lnTo>
                    <a:pt x="684009" y="896734"/>
                  </a:lnTo>
                  <a:lnTo>
                    <a:pt x="684949" y="891895"/>
                  </a:lnTo>
                  <a:close/>
                </a:path>
                <a:path w="685164" h="911860">
                  <a:moveTo>
                    <a:pt x="684949" y="20574"/>
                  </a:moveTo>
                  <a:lnTo>
                    <a:pt x="665594" y="0"/>
                  </a:lnTo>
                  <a:lnTo>
                    <a:pt x="657783" y="1689"/>
                  </a:lnTo>
                  <a:lnTo>
                    <a:pt x="651217" y="6210"/>
                  </a:lnTo>
                  <a:lnTo>
                    <a:pt x="646696" y="12763"/>
                  </a:lnTo>
                  <a:lnTo>
                    <a:pt x="646049" y="15735"/>
                  </a:lnTo>
                  <a:lnTo>
                    <a:pt x="0" y="15735"/>
                  </a:lnTo>
                  <a:lnTo>
                    <a:pt x="0" y="25412"/>
                  </a:lnTo>
                  <a:lnTo>
                    <a:pt x="646049" y="25412"/>
                  </a:lnTo>
                  <a:lnTo>
                    <a:pt x="646696" y="28384"/>
                  </a:lnTo>
                  <a:lnTo>
                    <a:pt x="651217" y="34950"/>
                  </a:lnTo>
                  <a:lnTo>
                    <a:pt x="657783" y="39458"/>
                  </a:lnTo>
                  <a:lnTo>
                    <a:pt x="665594" y="41148"/>
                  </a:lnTo>
                  <a:lnTo>
                    <a:pt x="673214" y="39458"/>
                  </a:lnTo>
                  <a:lnTo>
                    <a:pt x="679361" y="34950"/>
                  </a:lnTo>
                  <a:lnTo>
                    <a:pt x="683463" y="28384"/>
                  </a:lnTo>
                  <a:lnTo>
                    <a:pt x="684034" y="25412"/>
                  </a:lnTo>
                  <a:lnTo>
                    <a:pt x="684949" y="205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60445" y="1435410"/>
              <a:ext cx="254635" cy="41275"/>
            </a:xfrm>
            <a:custGeom>
              <a:avLst/>
              <a:gdLst/>
              <a:ahLst/>
              <a:cxnLst/>
              <a:rect l="l" t="t" r="r" b="b"/>
              <a:pathLst>
                <a:path w="254635" h="41275">
                  <a:moveTo>
                    <a:pt x="152480" y="0"/>
                  </a:moveTo>
                  <a:lnTo>
                    <a:pt x="152480" y="41141"/>
                  </a:lnTo>
                  <a:lnTo>
                    <a:pt x="230208" y="25412"/>
                  </a:lnTo>
                  <a:lnTo>
                    <a:pt x="163371" y="25412"/>
                  </a:lnTo>
                  <a:lnTo>
                    <a:pt x="163371" y="15729"/>
                  </a:lnTo>
                  <a:lnTo>
                    <a:pt x="230208" y="15729"/>
                  </a:lnTo>
                  <a:lnTo>
                    <a:pt x="152480" y="0"/>
                  </a:lnTo>
                  <a:close/>
                </a:path>
                <a:path w="254635" h="41275">
                  <a:moveTo>
                    <a:pt x="152480" y="15729"/>
                  </a:moveTo>
                  <a:lnTo>
                    <a:pt x="0" y="15729"/>
                  </a:lnTo>
                  <a:lnTo>
                    <a:pt x="0" y="25412"/>
                  </a:lnTo>
                  <a:lnTo>
                    <a:pt x="152480" y="25412"/>
                  </a:lnTo>
                  <a:lnTo>
                    <a:pt x="152480" y="15729"/>
                  </a:lnTo>
                  <a:close/>
                </a:path>
                <a:path w="254635" h="41275">
                  <a:moveTo>
                    <a:pt x="230208" y="15729"/>
                  </a:moveTo>
                  <a:lnTo>
                    <a:pt x="163371" y="15729"/>
                  </a:lnTo>
                  <a:lnTo>
                    <a:pt x="163371" y="25412"/>
                  </a:lnTo>
                  <a:lnTo>
                    <a:pt x="230208" y="25412"/>
                  </a:lnTo>
                  <a:lnTo>
                    <a:pt x="254134" y="20570"/>
                  </a:lnTo>
                  <a:lnTo>
                    <a:pt x="230208" y="15729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25844" y="992300"/>
            <a:ext cx="4108450" cy="4679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total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alg´ebrique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courants.</a:t>
            </a:r>
            <a:endParaRPr sz="1100">
              <a:latin typeface="Cambria"/>
              <a:cs typeface="Cambria"/>
            </a:endParaRPr>
          </a:p>
          <a:p>
            <a:pPr marL="1552575">
              <a:lnSpc>
                <a:spcPct val="100000"/>
              </a:lnSpc>
              <a:spcBef>
                <a:spcPts val="1030"/>
              </a:spcBef>
              <a:tabLst>
                <a:tab pos="3670300" algn="l"/>
              </a:tabLst>
            </a:pPr>
            <a:r>
              <a:rPr sz="950" dirty="0">
                <a:solidFill>
                  <a:srgbClr val="0065FF"/>
                </a:solidFill>
                <a:latin typeface="Times New Roman"/>
                <a:cs typeface="Times New Roman"/>
              </a:rPr>
              <a:t>7A	3A</a:t>
            </a:r>
            <a:endParaRPr sz="95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504499" y="1523548"/>
            <a:ext cx="465455" cy="882015"/>
            <a:chOff x="1504499" y="1523548"/>
            <a:chExt cx="465455" cy="882015"/>
          </a:xfrm>
        </p:grpSpPr>
        <p:sp>
          <p:nvSpPr>
            <p:cNvPr id="37" name="object 37"/>
            <p:cNvSpPr/>
            <p:nvPr/>
          </p:nvSpPr>
          <p:spPr>
            <a:xfrm>
              <a:off x="1787880" y="1528591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0" y="0"/>
                  </a:moveTo>
                  <a:lnTo>
                    <a:pt x="181524" y="0"/>
                  </a:lnTo>
                </a:path>
              </a:pathLst>
            </a:custGeom>
            <a:ln w="1008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509542" y="2398699"/>
              <a:ext cx="242570" cy="1270"/>
            </a:xfrm>
            <a:custGeom>
              <a:avLst/>
              <a:gdLst/>
              <a:ahLst/>
              <a:cxnLst/>
              <a:rect l="l" t="t" r="r" b="b"/>
              <a:pathLst>
                <a:path w="242569" h="1269">
                  <a:moveTo>
                    <a:pt x="0" y="1209"/>
                  </a:moveTo>
                  <a:lnTo>
                    <a:pt x="242033" y="0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787880" y="2398699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0" y="0"/>
                  </a:moveTo>
                  <a:lnTo>
                    <a:pt x="181524" y="0"/>
                  </a:lnTo>
                </a:path>
              </a:pathLst>
            </a:custGeom>
            <a:ln w="1008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3622285" y="1522339"/>
            <a:ext cx="465455" cy="882015"/>
            <a:chOff x="3622285" y="1522339"/>
            <a:chExt cx="465455" cy="882015"/>
          </a:xfrm>
        </p:grpSpPr>
        <p:sp>
          <p:nvSpPr>
            <p:cNvPr id="41" name="object 41"/>
            <p:cNvSpPr/>
            <p:nvPr/>
          </p:nvSpPr>
          <p:spPr>
            <a:xfrm>
              <a:off x="3627327" y="1527382"/>
              <a:ext cx="242570" cy="1270"/>
            </a:xfrm>
            <a:custGeom>
              <a:avLst/>
              <a:gdLst/>
              <a:ahLst/>
              <a:cxnLst/>
              <a:rect l="l" t="t" r="r" b="b"/>
              <a:pathLst>
                <a:path w="242570" h="1269">
                  <a:moveTo>
                    <a:pt x="0" y="1209"/>
                  </a:moveTo>
                  <a:lnTo>
                    <a:pt x="242032" y="0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905665" y="1527382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0" y="0"/>
                  </a:moveTo>
                  <a:lnTo>
                    <a:pt x="181524" y="0"/>
                  </a:lnTo>
                </a:path>
              </a:pathLst>
            </a:custGeom>
            <a:ln w="1008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627327" y="2397489"/>
              <a:ext cx="242570" cy="1270"/>
            </a:xfrm>
            <a:custGeom>
              <a:avLst/>
              <a:gdLst/>
              <a:ahLst/>
              <a:cxnLst/>
              <a:rect l="l" t="t" r="r" b="b"/>
              <a:pathLst>
                <a:path w="242570" h="1269">
                  <a:moveTo>
                    <a:pt x="0" y="1209"/>
                  </a:moveTo>
                  <a:lnTo>
                    <a:pt x="242032" y="0"/>
                  </a:lnTo>
                </a:path>
              </a:pathLst>
            </a:custGeom>
            <a:ln w="100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905665" y="2397489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0" y="0"/>
                  </a:moveTo>
                  <a:lnTo>
                    <a:pt x="181524" y="0"/>
                  </a:lnTo>
                </a:path>
              </a:pathLst>
            </a:custGeom>
            <a:ln w="1008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46" name="object 46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27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0" dirty="0"/>
              <a:t>Notions</a:t>
            </a:r>
            <a:r>
              <a:rPr spc="55" dirty="0"/>
              <a:t> </a:t>
            </a:r>
            <a:r>
              <a:rPr spc="80" dirty="0"/>
              <a:t>de</a:t>
            </a:r>
            <a:r>
              <a:rPr spc="60" dirty="0"/>
              <a:t> </a:t>
            </a:r>
            <a:r>
              <a:rPr spc="80" dirty="0"/>
              <a:t>base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251216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1633321"/>
            <a:ext cx="63233" cy="6323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00444" y="1165731"/>
            <a:ext cx="4326255" cy="8223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4960" marR="30480">
              <a:lnSpc>
                <a:spcPct val="102699"/>
              </a:lnSpc>
              <a:spcBef>
                <a:spcPts val="55"/>
              </a:spcBef>
            </a:pPr>
            <a:r>
              <a:rPr sz="1100" spc="-50" dirty="0">
                <a:latin typeface="Cambria"/>
                <a:cs typeface="Cambria"/>
              </a:rPr>
              <a:t>E</a:t>
            </a:r>
            <a:r>
              <a:rPr sz="1650" spc="-75" baseline="15151" dirty="0">
                <a:latin typeface="Cambria"/>
                <a:cs typeface="Cambria"/>
              </a:rPr>
              <a:t>´</a:t>
            </a:r>
            <a:r>
              <a:rPr sz="1100" spc="-50" dirty="0">
                <a:latin typeface="Cambria"/>
                <a:cs typeface="Cambria"/>
              </a:rPr>
              <a:t>lectricit´e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produite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mouvement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d’´electrons,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65" dirty="0" smtClean="0">
                <a:latin typeface="Cambria"/>
                <a:cs typeface="Cambria"/>
              </a:rPr>
              <a:t>g</a:t>
            </a:r>
            <a:r>
              <a:rPr lang="fr-FR" sz="1100" spc="-65" dirty="0" smtClean="0">
                <a:latin typeface="Cambria"/>
                <a:cs typeface="Cambria"/>
              </a:rPr>
              <a:t>é</a:t>
            </a:r>
            <a:r>
              <a:rPr sz="1100" spc="-65" dirty="0" smtClean="0">
                <a:latin typeface="Cambria"/>
                <a:cs typeface="Cambria"/>
              </a:rPr>
              <a:t>n</a:t>
            </a:r>
            <a:r>
              <a:rPr lang="fr-FR" sz="1100" spc="-65" dirty="0" smtClean="0">
                <a:latin typeface="Cambria"/>
                <a:cs typeface="Cambria"/>
              </a:rPr>
              <a:t>é</a:t>
            </a:r>
            <a:r>
              <a:rPr sz="1100" spc="-65" dirty="0" err="1" smtClean="0">
                <a:latin typeface="Cambria"/>
                <a:cs typeface="Cambria"/>
              </a:rPr>
              <a:t>ralement</a:t>
            </a:r>
            <a:r>
              <a:rPr sz="1100" spc="-65" dirty="0" smtClean="0">
                <a:latin typeface="Cambria"/>
                <a:cs typeface="Cambria"/>
              </a:rPr>
              <a:t> </a:t>
            </a:r>
            <a:r>
              <a:rPr sz="1100" spc="-60" dirty="0" smtClean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conducteur.</a:t>
            </a:r>
            <a:endParaRPr sz="1100" dirty="0">
              <a:latin typeface="Cambria"/>
              <a:cs typeface="Cambria"/>
            </a:endParaRPr>
          </a:p>
          <a:p>
            <a:pPr marL="314960">
              <a:lnSpc>
                <a:spcPct val="100000"/>
              </a:lnSpc>
              <a:spcBef>
                <a:spcPts val="334"/>
              </a:spcBef>
            </a:pPr>
            <a:r>
              <a:rPr sz="1100" spc="5" dirty="0">
                <a:latin typeface="Cambria"/>
                <a:cs typeface="Cambria"/>
              </a:rPr>
              <a:t>Conducteur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 smtClean="0">
                <a:latin typeface="Cambria"/>
                <a:cs typeface="Cambria"/>
              </a:rPr>
              <a:t>mat</a:t>
            </a:r>
            <a:r>
              <a:rPr lang="fr-FR" sz="1100" spc="-40" dirty="0" smtClean="0">
                <a:latin typeface="Cambria"/>
                <a:cs typeface="Cambria"/>
              </a:rPr>
              <a:t>é</a:t>
            </a:r>
            <a:r>
              <a:rPr sz="1100" spc="-40" dirty="0" err="1" smtClean="0">
                <a:latin typeface="Cambria"/>
                <a:cs typeface="Cambria"/>
              </a:rPr>
              <a:t>riau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130" dirty="0" err="1" smtClean="0">
                <a:latin typeface="Cambria"/>
                <a:cs typeface="Cambria"/>
              </a:rPr>
              <a:t>ou</a:t>
            </a:r>
            <a:r>
              <a:rPr lang="fr-FR" sz="1100" spc="-130" dirty="0">
                <a:latin typeface="Cambria"/>
                <a:cs typeface="Cambria"/>
              </a:rPr>
              <a:t> </a:t>
            </a:r>
            <a:r>
              <a:rPr sz="1100" spc="-70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 smtClean="0">
                <a:latin typeface="Cambria"/>
                <a:cs typeface="Cambria"/>
              </a:rPr>
              <a:t>electrons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libres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d´eplacer.</a:t>
            </a:r>
            <a:endParaRPr sz="1100" dirty="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630"/>
              </a:spcBef>
            </a:pP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 err="1">
                <a:latin typeface="Cambria"/>
                <a:cs typeface="Cambria"/>
              </a:rPr>
              <a:t>deux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 err="1" smtClean="0">
                <a:latin typeface="Cambria"/>
                <a:cs typeface="Cambria"/>
              </a:rPr>
              <a:t>caract</a:t>
            </a:r>
            <a:r>
              <a:rPr lang="fr-FR" sz="1100" spc="-30" dirty="0" smtClean="0">
                <a:latin typeface="Cambria"/>
                <a:cs typeface="Cambria"/>
              </a:rPr>
              <a:t>é</a:t>
            </a:r>
            <a:r>
              <a:rPr sz="1100" spc="-30" dirty="0" err="1" smtClean="0">
                <a:latin typeface="Cambria"/>
                <a:cs typeface="Cambria"/>
              </a:rPr>
              <a:t>ristiques</a:t>
            </a:r>
            <a:r>
              <a:rPr sz="1100" spc="125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base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aux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circuits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´electriques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1381" y="2063010"/>
            <a:ext cx="110658" cy="110658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50812" y="2047854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1</a:t>
            </a:r>
            <a:endParaRPr sz="600" dirty="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932" y="1962084"/>
            <a:ext cx="2433955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i="1" spc="75" dirty="0">
                <a:latin typeface="Times New Roman"/>
                <a:cs typeface="Times New Roman"/>
              </a:rPr>
              <a:t>v</a:t>
            </a:r>
            <a:r>
              <a:rPr sz="1100" spc="75" dirty="0">
                <a:latin typeface="Cambria"/>
                <a:cs typeface="Cambria"/>
              </a:rPr>
              <a:t>, </a:t>
            </a:r>
            <a:r>
              <a:rPr sz="1100" spc="-15" dirty="0">
                <a:latin typeface="Cambria"/>
                <a:cs typeface="Cambria"/>
              </a:rPr>
              <a:t>dont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l’unit´e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i="1" spc="15" dirty="0">
                <a:latin typeface="Cambria"/>
                <a:cs typeface="Cambria"/>
              </a:rPr>
              <a:t>Volt </a:t>
            </a:r>
            <a:r>
              <a:rPr sz="1100" spc="-10" dirty="0">
                <a:latin typeface="Cambria"/>
                <a:cs typeface="Cambria"/>
              </a:rPr>
              <a:t>[V] 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Courant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i</a:t>
            </a:r>
            <a:r>
              <a:rPr sz="1100" spc="70" dirty="0">
                <a:latin typeface="Cambria"/>
                <a:cs typeface="Cambria"/>
              </a:rPr>
              <a:t>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dont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l’unit´e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l’</a:t>
            </a:r>
            <a:r>
              <a:rPr sz="1100" i="1" spc="-20" dirty="0">
                <a:latin typeface="Cambria"/>
                <a:cs typeface="Cambria"/>
              </a:rPr>
              <a:t>Amp`ere</a:t>
            </a:r>
            <a:r>
              <a:rPr sz="1100" i="1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[A]</a:t>
            </a:r>
            <a:endParaRPr sz="1100" dirty="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1381" y="2273042"/>
            <a:ext cx="110658" cy="110658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50812" y="2257887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2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d´ependantes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50" dirty="0">
                <a:solidFill>
                  <a:srgbClr val="1F4B89"/>
                </a:solidFill>
                <a:latin typeface="PMingLiU"/>
                <a:cs typeface="PMingLiU"/>
              </a:rPr>
              <a:t> d´ependantes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338313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1209050"/>
            <a:ext cx="4008120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5" dirty="0">
                <a:latin typeface="Cambria"/>
                <a:cs typeface="Cambria"/>
              </a:rPr>
              <a:t>Source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endParaRPr sz="1100">
              <a:latin typeface="Cambria"/>
              <a:cs typeface="Cambria"/>
            </a:endParaRPr>
          </a:p>
          <a:p>
            <a:pPr marL="12700" marR="21590">
              <a:lnSpc>
                <a:spcPct val="102600"/>
              </a:lnSpc>
              <a:spcBef>
                <a:spcPts val="300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valeur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d´epend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d’une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autre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ou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d’un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autre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circuit.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5" dirty="0">
                <a:latin typeface="Cambria"/>
                <a:cs typeface="Cambria"/>
              </a:rPr>
              <a:t>Aussi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appel´ees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i="1" spc="-10" dirty="0">
                <a:latin typeface="Cambria"/>
                <a:cs typeface="Cambria"/>
              </a:rPr>
              <a:t>sources</a:t>
            </a:r>
            <a:r>
              <a:rPr sz="1100" i="1" spc="150" dirty="0">
                <a:latin typeface="Cambria"/>
                <a:cs typeface="Cambria"/>
              </a:rPr>
              <a:t> </a:t>
            </a:r>
            <a:r>
              <a:rPr sz="1100" i="1" spc="-55" dirty="0">
                <a:latin typeface="Cambria"/>
                <a:cs typeface="Cambria"/>
              </a:rPr>
              <a:t>contrˆol´ees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latin typeface="Cambria"/>
                <a:cs typeface="Cambria"/>
              </a:rPr>
              <a:t>Suivent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mˆemes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r`egles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courant.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548345"/>
            <a:ext cx="63233" cy="6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1930450"/>
            <a:ext cx="63233" cy="6323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3133" y="2140483"/>
            <a:ext cx="63233" cy="63233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1" name="object 11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28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379" y="0"/>
            <a:ext cx="3308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Sources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Sources</a:t>
            </a:r>
            <a:r>
              <a:rPr sz="600" spc="5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d´ependantes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Sources</a:t>
            </a:r>
            <a:r>
              <a:rPr sz="1400" spc="7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50" dirty="0">
                <a:solidFill>
                  <a:srgbClr val="1F4B89"/>
                </a:solidFill>
                <a:latin typeface="PMingLiU"/>
                <a:cs typeface="PMingLiU"/>
              </a:rPr>
              <a:t>d´ependantes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813344"/>
            <a:ext cx="6769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Cambria"/>
                <a:cs typeface="Cambria"/>
              </a:rPr>
              <a:t>Symboles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75642" y="1169937"/>
            <a:ext cx="314325" cy="936625"/>
            <a:chOff x="1875642" y="1169937"/>
            <a:chExt cx="314325" cy="936625"/>
          </a:xfrm>
        </p:grpSpPr>
        <p:sp>
          <p:nvSpPr>
            <p:cNvPr id="7" name="object 7"/>
            <p:cNvSpPr/>
            <p:nvPr/>
          </p:nvSpPr>
          <p:spPr>
            <a:xfrm>
              <a:off x="2035287" y="1638160"/>
              <a:ext cx="0" cy="462915"/>
            </a:xfrm>
            <a:custGeom>
              <a:avLst/>
              <a:gdLst/>
              <a:ahLst/>
              <a:cxnLst/>
              <a:rect l="l" t="t" r="r" b="b"/>
              <a:pathLst>
                <a:path h="462914">
                  <a:moveTo>
                    <a:pt x="0" y="0"/>
                  </a:moveTo>
                  <a:lnTo>
                    <a:pt x="0" y="462865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91358" y="2018524"/>
              <a:ext cx="87858" cy="8785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035287" y="1175294"/>
              <a:ext cx="0" cy="386080"/>
            </a:xfrm>
            <a:custGeom>
              <a:avLst/>
              <a:gdLst/>
              <a:ahLst/>
              <a:cxnLst/>
              <a:rect l="l" t="t" r="r" b="b"/>
              <a:pathLst>
                <a:path h="386080">
                  <a:moveTo>
                    <a:pt x="0" y="0"/>
                  </a:moveTo>
                  <a:lnTo>
                    <a:pt x="0" y="385721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91358" y="1169937"/>
              <a:ext cx="87858" cy="8785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80999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3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80999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3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03144" y="1541729"/>
              <a:ext cx="64286" cy="192860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988481" y="1193082"/>
            <a:ext cx="314325" cy="936625"/>
            <a:chOff x="988481" y="1193082"/>
            <a:chExt cx="314325" cy="936625"/>
          </a:xfrm>
        </p:grpSpPr>
        <p:sp>
          <p:nvSpPr>
            <p:cNvPr id="15" name="object 15"/>
            <p:cNvSpPr/>
            <p:nvPr/>
          </p:nvSpPr>
          <p:spPr>
            <a:xfrm>
              <a:off x="1148127" y="1661305"/>
              <a:ext cx="0" cy="462915"/>
            </a:xfrm>
            <a:custGeom>
              <a:avLst/>
              <a:gdLst/>
              <a:ahLst/>
              <a:cxnLst/>
              <a:rect l="l" t="t" r="r" b="b"/>
              <a:pathLst>
                <a:path h="462914">
                  <a:moveTo>
                    <a:pt x="0" y="0"/>
                  </a:moveTo>
                  <a:lnTo>
                    <a:pt x="0" y="462865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04198" y="2041669"/>
              <a:ext cx="87858" cy="87858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148127" y="1198439"/>
              <a:ext cx="0" cy="386080"/>
            </a:xfrm>
            <a:custGeom>
              <a:avLst/>
              <a:gdLst/>
              <a:ahLst/>
              <a:cxnLst/>
              <a:rect l="l" t="t" r="r" b="b"/>
              <a:pathLst>
                <a:path h="386080">
                  <a:moveTo>
                    <a:pt x="0" y="0"/>
                  </a:moveTo>
                  <a:lnTo>
                    <a:pt x="0" y="385721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4198" y="1193082"/>
              <a:ext cx="87858" cy="8785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993839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9" y="0"/>
                  </a:moveTo>
                  <a:lnTo>
                    <a:pt x="0" y="151719"/>
                  </a:lnTo>
                  <a:lnTo>
                    <a:pt x="151719" y="303433"/>
                  </a:lnTo>
                  <a:lnTo>
                    <a:pt x="303433" y="151719"/>
                  </a:lnTo>
                  <a:lnTo>
                    <a:pt x="151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93839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9" y="0"/>
                  </a:moveTo>
                  <a:lnTo>
                    <a:pt x="0" y="151719"/>
                  </a:lnTo>
                  <a:lnTo>
                    <a:pt x="151719" y="303433"/>
                  </a:lnTo>
                  <a:lnTo>
                    <a:pt x="303433" y="151719"/>
                  </a:lnTo>
                  <a:lnTo>
                    <a:pt x="151719" y="0"/>
                  </a:lnTo>
                  <a:close/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09555" y="1523728"/>
              <a:ext cx="77470" cy="193040"/>
            </a:xfrm>
            <a:custGeom>
              <a:avLst/>
              <a:gdLst/>
              <a:ahLst/>
              <a:cxnLst/>
              <a:rect l="l" t="t" r="r" b="b"/>
              <a:pathLst>
                <a:path w="77469" h="193039">
                  <a:moveTo>
                    <a:pt x="0" y="38572"/>
                  </a:moveTo>
                  <a:lnTo>
                    <a:pt x="77144" y="38572"/>
                  </a:lnTo>
                </a:path>
                <a:path w="77469" h="193039">
                  <a:moveTo>
                    <a:pt x="38572" y="0"/>
                  </a:moveTo>
                  <a:lnTo>
                    <a:pt x="38572" y="77144"/>
                  </a:lnTo>
                </a:path>
                <a:path w="77469" h="193039">
                  <a:moveTo>
                    <a:pt x="0" y="192860"/>
                  </a:moveTo>
                  <a:lnTo>
                    <a:pt x="77144" y="192860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72302" y="1503718"/>
            <a:ext cx="478790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00" i="1" dirty="0">
                <a:latin typeface="Times New Roman"/>
                <a:cs typeface="Times New Roman"/>
              </a:rPr>
              <a:t>v</a:t>
            </a:r>
            <a:r>
              <a:rPr sz="900" i="1" baseline="-23148" dirty="0">
                <a:latin typeface="Times New Roman"/>
                <a:cs typeface="Times New Roman"/>
              </a:rPr>
              <a:t>s</a:t>
            </a:r>
            <a:r>
              <a:rPr sz="900" i="1" spc="44" baseline="-23148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Symbol"/>
                <a:cs typeface="Symbol"/>
              </a:rPr>
              <a:t>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50" i="1" spc="-5" dirty="0">
                <a:latin typeface="Symbol"/>
                <a:cs typeface="Symbol"/>
              </a:rPr>
              <a:t></a:t>
            </a:r>
            <a:r>
              <a:rPr sz="1000" i="1" spc="-5" dirty="0">
                <a:latin typeface="Times New Roman"/>
                <a:cs typeface="Times New Roman"/>
              </a:rPr>
              <a:t>v</a:t>
            </a:r>
            <a:r>
              <a:rPr sz="900" i="1" spc="-7" baseline="-23148" dirty="0">
                <a:latin typeface="Times New Roman"/>
                <a:cs typeface="Times New Roman"/>
              </a:rPr>
              <a:t>x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40466" y="1521719"/>
            <a:ext cx="453390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00" i="1" dirty="0">
                <a:latin typeface="Times New Roman"/>
                <a:cs typeface="Times New Roman"/>
              </a:rPr>
              <a:t>i</a:t>
            </a:r>
            <a:r>
              <a:rPr sz="900" i="1" spc="-7" baseline="-23148" dirty="0">
                <a:latin typeface="Times New Roman"/>
                <a:cs typeface="Times New Roman"/>
              </a:rPr>
              <a:t>s </a:t>
            </a:r>
            <a:r>
              <a:rPr sz="900" i="1" spc="82" baseline="-23148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Symbol"/>
                <a:cs typeface="Symbol"/>
              </a:rPr>
              <a:t></a:t>
            </a:r>
            <a:r>
              <a:rPr sz="1000" spc="-100" dirty="0">
                <a:latin typeface="Times New Roman"/>
                <a:cs typeface="Times New Roman"/>
              </a:rPr>
              <a:t> </a:t>
            </a:r>
            <a:r>
              <a:rPr sz="1050" i="1" spc="-20" dirty="0">
                <a:latin typeface="Symbol"/>
                <a:cs typeface="Symbol"/>
              </a:rPr>
              <a:t></a:t>
            </a:r>
            <a:r>
              <a:rPr sz="1000" i="1" spc="30" dirty="0">
                <a:latin typeface="Times New Roman"/>
                <a:cs typeface="Times New Roman"/>
              </a:rPr>
              <a:t>v</a:t>
            </a:r>
            <a:r>
              <a:rPr sz="900" i="1" spc="-7" baseline="-23148" dirty="0">
                <a:latin typeface="Times New Roman"/>
                <a:cs typeface="Times New Roman"/>
              </a:rPr>
              <a:t>x</a:t>
            </a:r>
            <a:endParaRPr sz="900" baseline="-23148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839945" y="1169937"/>
            <a:ext cx="314325" cy="936625"/>
            <a:chOff x="2839945" y="1169937"/>
            <a:chExt cx="314325" cy="936625"/>
          </a:xfrm>
        </p:grpSpPr>
        <p:sp>
          <p:nvSpPr>
            <p:cNvPr id="25" name="object 25"/>
            <p:cNvSpPr/>
            <p:nvPr/>
          </p:nvSpPr>
          <p:spPr>
            <a:xfrm>
              <a:off x="2999591" y="1638160"/>
              <a:ext cx="0" cy="462915"/>
            </a:xfrm>
            <a:custGeom>
              <a:avLst/>
              <a:gdLst/>
              <a:ahLst/>
              <a:cxnLst/>
              <a:rect l="l" t="t" r="r" b="b"/>
              <a:pathLst>
                <a:path h="462914">
                  <a:moveTo>
                    <a:pt x="0" y="0"/>
                  </a:moveTo>
                  <a:lnTo>
                    <a:pt x="0" y="462865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55661" y="2018524"/>
              <a:ext cx="87858" cy="8785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999591" y="1175294"/>
              <a:ext cx="0" cy="386080"/>
            </a:xfrm>
            <a:custGeom>
              <a:avLst/>
              <a:gdLst/>
              <a:ahLst/>
              <a:cxnLst/>
              <a:rect l="l" t="t" r="r" b="b"/>
              <a:pathLst>
                <a:path h="386080">
                  <a:moveTo>
                    <a:pt x="0" y="0"/>
                  </a:moveTo>
                  <a:lnTo>
                    <a:pt x="0" y="385721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55661" y="1169937"/>
              <a:ext cx="87858" cy="87858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845302" y="1460726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8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845302" y="1460726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8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961019" y="1500588"/>
              <a:ext cx="77470" cy="193040"/>
            </a:xfrm>
            <a:custGeom>
              <a:avLst/>
              <a:gdLst/>
              <a:ahLst/>
              <a:cxnLst/>
              <a:rect l="l" t="t" r="r" b="b"/>
              <a:pathLst>
                <a:path w="77469" h="193039">
                  <a:moveTo>
                    <a:pt x="0" y="38572"/>
                  </a:moveTo>
                  <a:lnTo>
                    <a:pt x="77144" y="38572"/>
                  </a:lnTo>
                </a:path>
                <a:path w="77469" h="193039">
                  <a:moveTo>
                    <a:pt x="38572" y="0"/>
                  </a:moveTo>
                  <a:lnTo>
                    <a:pt x="38572" y="77144"/>
                  </a:lnTo>
                </a:path>
                <a:path w="77469" h="193039">
                  <a:moveTo>
                    <a:pt x="0" y="192860"/>
                  </a:moveTo>
                  <a:lnTo>
                    <a:pt x="77144" y="192860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412480" y="1503718"/>
            <a:ext cx="455930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00" i="1" dirty="0">
                <a:latin typeface="Times New Roman"/>
                <a:cs typeface="Times New Roman"/>
              </a:rPr>
              <a:t>v</a:t>
            </a:r>
            <a:r>
              <a:rPr sz="900" i="1" baseline="-23148" dirty="0">
                <a:latin typeface="Times New Roman"/>
                <a:cs typeface="Times New Roman"/>
              </a:rPr>
              <a:t>s</a:t>
            </a:r>
            <a:r>
              <a:rPr sz="900" i="1" spc="44" baseline="-23148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Symbol"/>
                <a:cs typeface="Symbol"/>
              </a:rPr>
              <a:t>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50" i="1" spc="-5" dirty="0">
                <a:latin typeface="Symbol"/>
                <a:cs typeface="Symbol"/>
              </a:rPr>
              <a:t></a:t>
            </a:r>
            <a:r>
              <a:rPr sz="1000" i="1" spc="-5" dirty="0">
                <a:latin typeface="Times New Roman"/>
                <a:cs typeface="Times New Roman"/>
              </a:rPr>
              <a:t>i</a:t>
            </a:r>
            <a:r>
              <a:rPr sz="900" i="1" spc="-7" baseline="-23148" dirty="0">
                <a:latin typeface="Times New Roman"/>
                <a:cs typeface="Times New Roman"/>
              </a:rPr>
              <a:t>x</a:t>
            </a:r>
            <a:endParaRPr sz="900" baseline="-23148">
              <a:latin typeface="Times New Roman"/>
              <a:cs typeface="Times New Roman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770819" y="1169937"/>
            <a:ext cx="314325" cy="936625"/>
            <a:chOff x="3770819" y="1169937"/>
            <a:chExt cx="314325" cy="936625"/>
          </a:xfrm>
        </p:grpSpPr>
        <p:sp>
          <p:nvSpPr>
            <p:cNvPr id="34" name="object 34"/>
            <p:cNvSpPr/>
            <p:nvPr/>
          </p:nvSpPr>
          <p:spPr>
            <a:xfrm>
              <a:off x="3930465" y="1638160"/>
              <a:ext cx="0" cy="462915"/>
            </a:xfrm>
            <a:custGeom>
              <a:avLst/>
              <a:gdLst/>
              <a:ahLst/>
              <a:cxnLst/>
              <a:rect l="l" t="t" r="r" b="b"/>
              <a:pathLst>
                <a:path h="462914">
                  <a:moveTo>
                    <a:pt x="0" y="0"/>
                  </a:moveTo>
                  <a:lnTo>
                    <a:pt x="0" y="462865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86536" y="2018524"/>
              <a:ext cx="87858" cy="87858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930465" y="1175294"/>
              <a:ext cx="0" cy="386080"/>
            </a:xfrm>
            <a:custGeom>
              <a:avLst/>
              <a:gdLst/>
              <a:ahLst/>
              <a:cxnLst/>
              <a:rect l="l" t="t" r="r" b="b"/>
              <a:pathLst>
                <a:path h="386080">
                  <a:moveTo>
                    <a:pt x="0" y="0"/>
                  </a:moveTo>
                  <a:lnTo>
                    <a:pt x="0" y="385721"/>
                  </a:lnTo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86536" y="1169937"/>
              <a:ext cx="87858" cy="87858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776177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29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3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776177" y="1483871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29" h="303530">
                  <a:moveTo>
                    <a:pt x="151717" y="0"/>
                  </a:moveTo>
                  <a:lnTo>
                    <a:pt x="0" y="151719"/>
                  </a:lnTo>
                  <a:lnTo>
                    <a:pt x="151717" y="303433"/>
                  </a:lnTo>
                  <a:lnTo>
                    <a:pt x="303434" y="151719"/>
                  </a:lnTo>
                  <a:lnTo>
                    <a:pt x="151717" y="0"/>
                  </a:lnTo>
                  <a:close/>
                </a:path>
              </a:pathLst>
            </a:custGeom>
            <a:ln w="107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898322" y="1541729"/>
              <a:ext cx="64286" cy="192860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3335638" y="1521719"/>
            <a:ext cx="434975" cy="188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1000" i="1" spc="-5" dirty="0">
                <a:latin typeface="Times New Roman"/>
                <a:cs typeface="Times New Roman"/>
              </a:rPr>
              <a:t>i</a:t>
            </a:r>
            <a:r>
              <a:rPr sz="900" i="1" spc="-7" baseline="-23148" dirty="0">
                <a:latin typeface="Times New Roman"/>
                <a:cs typeface="Times New Roman"/>
              </a:rPr>
              <a:t>s</a:t>
            </a:r>
            <a:r>
              <a:rPr sz="900" i="1" spc="52" baseline="-23148" dirty="0">
                <a:latin typeface="Times New Roman"/>
                <a:cs typeface="Times New Roman"/>
              </a:rPr>
              <a:t> </a:t>
            </a:r>
            <a:r>
              <a:rPr sz="1000" spc="5" dirty="0">
                <a:latin typeface="Symbol"/>
                <a:cs typeface="Symbol"/>
              </a:rPr>
              <a:t>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50" i="1" spc="5" dirty="0">
                <a:latin typeface="Symbol"/>
                <a:cs typeface="Symbol"/>
              </a:rPr>
              <a:t></a:t>
            </a:r>
            <a:r>
              <a:rPr sz="1000" i="1" spc="5" dirty="0">
                <a:latin typeface="Times New Roman"/>
                <a:cs typeface="Times New Roman"/>
              </a:rPr>
              <a:t>i</a:t>
            </a:r>
            <a:r>
              <a:rPr sz="900" i="1" spc="7" baseline="-23148" dirty="0">
                <a:latin typeface="Times New Roman"/>
                <a:cs typeface="Times New Roman"/>
              </a:rPr>
              <a:t>x</a:t>
            </a:r>
            <a:endParaRPr sz="900" baseline="-23148">
              <a:latin typeface="Times New Roman"/>
              <a:cs typeface="Times New Roman"/>
            </a:endParaRPr>
          </a:p>
        </p:txBody>
      </p:sp>
      <p:pic>
        <p:nvPicPr>
          <p:cNvPr id="42" name="object 4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83133" y="2475801"/>
            <a:ext cx="63233" cy="63233"/>
          </a:xfrm>
          <a:prstGeom prst="rect">
            <a:avLst/>
          </a:prstGeom>
        </p:spPr>
      </p:pic>
      <p:sp>
        <p:nvSpPr>
          <p:cNvPr id="43" name="object 43"/>
          <p:cNvSpPr txBox="1"/>
          <p:nvPr/>
        </p:nvSpPr>
        <p:spPr>
          <a:xfrm>
            <a:off x="377532" y="2346538"/>
            <a:ext cx="318643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i="1" spc="55" dirty="0">
                <a:latin typeface="Times New Roman"/>
                <a:cs typeface="Times New Roman"/>
              </a:rPr>
              <a:t>v</a:t>
            </a:r>
            <a:r>
              <a:rPr sz="1200" i="1" spc="82" baseline="-10416" dirty="0">
                <a:latin typeface="Georgia"/>
                <a:cs typeface="Georgia"/>
              </a:rPr>
              <a:t>x</a:t>
            </a:r>
            <a:r>
              <a:rPr sz="1200" i="1" spc="322" baseline="-10416" dirty="0">
                <a:latin typeface="Georgia"/>
                <a:cs typeface="Georg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i</a:t>
            </a:r>
            <a:r>
              <a:rPr sz="1200" i="1" spc="104" baseline="-10416" dirty="0">
                <a:latin typeface="Georgia"/>
                <a:cs typeface="Georgia"/>
              </a:rPr>
              <a:t>x</a:t>
            </a:r>
            <a:r>
              <a:rPr sz="1200" i="1" spc="322" baseline="-10416" dirty="0">
                <a:latin typeface="Georgia"/>
                <a:cs typeface="Georgia"/>
              </a:rPr>
              <a:t> </a:t>
            </a:r>
            <a:r>
              <a:rPr sz="1100" spc="-15" dirty="0">
                <a:latin typeface="Cambria"/>
                <a:cs typeface="Cambria"/>
              </a:rPr>
              <a:t>viennent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d’un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autre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´el´ement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endParaRPr sz="110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i="1" spc="95" dirty="0">
                <a:latin typeface="Times New Roman"/>
                <a:cs typeface="Times New Roman"/>
              </a:rPr>
              <a:t>α</a:t>
            </a:r>
            <a:r>
              <a:rPr sz="1100" spc="95" dirty="0">
                <a:latin typeface="Cambria"/>
                <a:cs typeface="Cambria"/>
              </a:rPr>
              <a:t>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β</a:t>
            </a:r>
            <a:r>
              <a:rPr sz="1100" spc="100" dirty="0">
                <a:latin typeface="Cambria"/>
                <a:cs typeface="Cambria"/>
              </a:rPr>
              <a:t>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35" dirty="0">
                <a:latin typeface="Times New Roman"/>
                <a:cs typeface="Times New Roman"/>
              </a:rPr>
              <a:t>ρ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20" dirty="0">
                <a:latin typeface="Times New Roman"/>
                <a:cs typeface="Times New Roman"/>
              </a:rPr>
              <a:t>µ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constantes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44" name="object 4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3133" y="2685834"/>
            <a:ext cx="63233" cy="63233"/>
          </a:xfrm>
          <a:prstGeom prst="rect">
            <a:avLst/>
          </a:prstGeom>
        </p:spPr>
      </p:pic>
      <p:grpSp>
        <p:nvGrpSpPr>
          <p:cNvPr id="45" name="object 45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46" name="object 46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29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30" dirty="0"/>
              <a:t>R´esistances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791895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99084" y="706410"/>
            <a:ext cx="3738245" cy="9563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90"/>
              </a:spcBef>
            </a:pPr>
            <a:r>
              <a:rPr sz="1100" spc="5" dirty="0">
                <a:latin typeface="Cambria"/>
                <a:cs typeface="Cambria"/>
              </a:rPr>
              <a:t>Georg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Simon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35" dirty="0">
                <a:latin typeface="Cambria"/>
                <a:cs typeface="Cambria"/>
              </a:rPr>
              <a:t>Ohm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(1789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-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1854),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d´ecouvre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comporte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fluide.</a:t>
            </a:r>
            <a:endParaRPr sz="1100">
              <a:latin typeface="Cambria"/>
              <a:cs typeface="Cambria"/>
            </a:endParaRPr>
          </a:p>
          <a:p>
            <a:pPr marL="16510" marR="5080">
              <a:lnSpc>
                <a:spcPct val="102699"/>
              </a:lnSpc>
              <a:spcBef>
                <a:spcPts val="295"/>
              </a:spcBef>
            </a:pP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d´emontre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certains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mat´eriaux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s’opposent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au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passage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du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r´esistance</a:t>
            </a:r>
            <a:endParaRPr sz="1100">
              <a:latin typeface="Cambria"/>
              <a:cs typeface="Cambria"/>
            </a:endParaRPr>
          </a:p>
          <a:p>
            <a:pPr marL="16510">
              <a:lnSpc>
                <a:spcPct val="100000"/>
              </a:lnSpc>
              <a:spcBef>
                <a:spcPts val="335"/>
              </a:spcBef>
            </a:pPr>
            <a:r>
              <a:rPr sz="1100" spc="-25" dirty="0">
                <a:latin typeface="Cambria"/>
                <a:cs typeface="Cambria"/>
              </a:rPr>
              <a:t>L’unit´e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35" dirty="0">
                <a:latin typeface="Cambria"/>
                <a:cs typeface="Cambria"/>
              </a:rPr>
              <a:t>Ohm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25" dirty="0">
                <a:latin typeface="Cambria"/>
                <a:cs typeface="Cambria"/>
              </a:rPr>
              <a:t>(Ω).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174000"/>
            <a:ext cx="63233" cy="6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556105"/>
            <a:ext cx="63233" cy="63233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2226865" y="1907695"/>
            <a:ext cx="188595" cy="1056005"/>
            <a:chOff x="2226865" y="1907695"/>
            <a:chExt cx="188595" cy="105600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26865" y="2277977"/>
              <a:ext cx="169712" cy="28873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90559" y="1942299"/>
              <a:ext cx="45085" cy="997585"/>
            </a:xfrm>
            <a:custGeom>
              <a:avLst/>
              <a:gdLst/>
              <a:ahLst/>
              <a:cxnLst/>
              <a:rect l="l" t="t" r="r" b="b"/>
              <a:pathLst>
                <a:path w="45085" h="997585">
                  <a:moveTo>
                    <a:pt x="44958" y="975969"/>
                  </a:moveTo>
                  <a:lnTo>
                    <a:pt x="43103" y="966660"/>
                  </a:lnTo>
                  <a:lnTo>
                    <a:pt x="38023" y="959104"/>
                  </a:lnTo>
                  <a:lnTo>
                    <a:pt x="30454" y="954024"/>
                  </a:lnTo>
                  <a:lnTo>
                    <a:pt x="26441" y="953211"/>
                  </a:lnTo>
                  <a:lnTo>
                    <a:pt x="26441" y="952157"/>
                  </a:lnTo>
                  <a:lnTo>
                    <a:pt x="26441" y="618909"/>
                  </a:lnTo>
                  <a:lnTo>
                    <a:pt x="15862" y="618909"/>
                  </a:lnTo>
                  <a:lnTo>
                    <a:pt x="15862" y="953427"/>
                  </a:lnTo>
                  <a:lnTo>
                    <a:pt x="13385" y="954024"/>
                  </a:lnTo>
                  <a:lnTo>
                    <a:pt x="6604" y="959104"/>
                  </a:lnTo>
                  <a:lnTo>
                    <a:pt x="1816" y="966660"/>
                  </a:lnTo>
                  <a:lnTo>
                    <a:pt x="0" y="975969"/>
                  </a:lnTo>
                  <a:lnTo>
                    <a:pt x="1816" y="983729"/>
                  </a:lnTo>
                  <a:lnTo>
                    <a:pt x="6604" y="990511"/>
                  </a:lnTo>
                  <a:lnTo>
                    <a:pt x="13385" y="995299"/>
                  </a:lnTo>
                  <a:lnTo>
                    <a:pt x="21158" y="997127"/>
                  </a:lnTo>
                  <a:lnTo>
                    <a:pt x="30454" y="995299"/>
                  </a:lnTo>
                  <a:lnTo>
                    <a:pt x="38023" y="990511"/>
                  </a:lnTo>
                  <a:lnTo>
                    <a:pt x="43103" y="983729"/>
                  </a:lnTo>
                  <a:lnTo>
                    <a:pt x="44958" y="975969"/>
                  </a:lnTo>
                  <a:close/>
                </a:path>
                <a:path w="45085" h="997585">
                  <a:moveTo>
                    <a:pt x="44958" y="23812"/>
                  </a:moveTo>
                  <a:lnTo>
                    <a:pt x="43103" y="14516"/>
                  </a:lnTo>
                  <a:lnTo>
                    <a:pt x="38023" y="6946"/>
                  </a:lnTo>
                  <a:lnTo>
                    <a:pt x="30454" y="1866"/>
                  </a:lnTo>
                  <a:lnTo>
                    <a:pt x="21158" y="0"/>
                  </a:lnTo>
                  <a:lnTo>
                    <a:pt x="13385" y="1866"/>
                  </a:lnTo>
                  <a:lnTo>
                    <a:pt x="6604" y="6946"/>
                  </a:lnTo>
                  <a:lnTo>
                    <a:pt x="1816" y="14516"/>
                  </a:lnTo>
                  <a:lnTo>
                    <a:pt x="0" y="23812"/>
                  </a:lnTo>
                  <a:lnTo>
                    <a:pt x="1816" y="31584"/>
                  </a:lnTo>
                  <a:lnTo>
                    <a:pt x="6604" y="38354"/>
                  </a:lnTo>
                  <a:lnTo>
                    <a:pt x="13385" y="43154"/>
                  </a:lnTo>
                  <a:lnTo>
                    <a:pt x="15862" y="43726"/>
                  </a:lnTo>
                  <a:lnTo>
                    <a:pt x="15862" y="341198"/>
                  </a:lnTo>
                  <a:lnTo>
                    <a:pt x="26441" y="341198"/>
                  </a:lnTo>
                  <a:lnTo>
                    <a:pt x="26441" y="44970"/>
                  </a:lnTo>
                  <a:lnTo>
                    <a:pt x="26441" y="43929"/>
                  </a:lnTo>
                  <a:lnTo>
                    <a:pt x="30454" y="43154"/>
                  </a:lnTo>
                  <a:lnTo>
                    <a:pt x="38023" y="38354"/>
                  </a:lnTo>
                  <a:lnTo>
                    <a:pt x="43103" y="31584"/>
                  </a:lnTo>
                  <a:lnTo>
                    <a:pt x="44958" y="238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66538" y="1907695"/>
              <a:ext cx="90366" cy="9036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66538" y="2873073"/>
              <a:ext cx="90366" cy="9036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369909" y="2032225"/>
              <a:ext cx="45085" cy="198755"/>
            </a:xfrm>
            <a:custGeom>
              <a:avLst/>
              <a:gdLst/>
              <a:ahLst/>
              <a:cxnLst/>
              <a:rect l="l" t="t" r="r" b="b"/>
              <a:pathLst>
                <a:path w="45085" h="198755">
                  <a:moveTo>
                    <a:pt x="15867" y="87279"/>
                  </a:moveTo>
                  <a:lnTo>
                    <a:pt x="0" y="87279"/>
                  </a:lnTo>
                  <a:lnTo>
                    <a:pt x="21157" y="198365"/>
                  </a:lnTo>
                  <a:lnTo>
                    <a:pt x="42696" y="97861"/>
                  </a:lnTo>
                  <a:lnTo>
                    <a:pt x="15867" y="97861"/>
                  </a:lnTo>
                  <a:lnTo>
                    <a:pt x="15867" y="87279"/>
                  </a:lnTo>
                  <a:close/>
                </a:path>
                <a:path w="45085" h="198755">
                  <a:moveTo>
                    <a:pt x="26448" y="0"/>
                  </a:moveTo>
                  <a:lnTo>
                    <a:pt x="15867" y="0"/>
                  </a:lnTo>
                  <a:lnTo>
                    <a:pt x="15867" y="97861"/>
                  </a:lnTo>
                  <a:lnTo>
                    <a:pt x="26448" y="97861"/>
                  </a:lnTo>
                  <a:lnTo>
                    <a:pt x="26448" y="0"/>
                  </a:lnTo>
                  <a:close/>
                </a:path>
                <a:path w="45085" h="198755">
                  <a:moveTo>
                    <a:pt x="44963" y="87279"/>
                  </a:moveTo>
                  <a:lnTo>
                    <a:pt x="26448" y="87279"/>
                  </a:lnTo>
                  <a:lnTo>
                    <a:pt x="26448" y="97861"/>
                  </a:lnTo>
                  <a:lnTo>
                    <a:pt x="42696" y="97861"/>
                  </a:lnTo>
                  <a:lnTo>
                    <a:pt x="44963" y="87279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457713" y="2355555"/>
            <a:ext cx="126364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175" dirty="0">
                <a:latin typeface="Adobe Hebrew"/>
                <a:cs typeface="Adobe Hebrew"/>
              </a:rPr>
              <a:t>R</a:t>
            </a:r>
            <a:r>
              <a:rPr sz="600" spc="260" dirty="0">
                <a:latin typeface="Adobe Hebrew"/>
                <a:cs typeface="Adobe Hebrew"/>
              </a:rPr>
              <a:t> </a:t>
            </a:r>
            <a:endParaRPr sz="600">
              <a:latin typeface="Adobe Hebrew"/>
              <a:cs typeface="Adobe Hebr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7758" y="2355422"/>
            <a:ext cx="123825" cy="13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160" dirty="0">
                <a:solidFill>
                  <a:srgbClr val="0065FF"/>
                </a:solidFill>
                <a:latin typeface="Adobe Clean"/>
                <a:cs typeface="Adobe Clean"/>
              </a:rPr>
              <a:t>v </a:t>
            </a:r>
            <a:endParaRPr sz="750">
              <a:latin typeface="Adobe Clean"/>
              <a:cs typeface="Adobe Cle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7758" y="1979853"/>
            <a:ext cx="504190" cy="206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20"/>
              </a:lnSpc>
              <a:spcBef>
                <a:spcPts val="100"/>
              </a:spcBef>
            </a:pPr>
            <a:r>
              <a:rPr sz="600" spc="250" dirty="0">
                <a:solidFill>
                  <a:srgbClr val="0065FF"/>
                </a:solidFill>
                <a:latin typeface="Times New Roman"/>
                <a:cs typeface="Times New Roman"/>
              </a:rPr>
              <a:t>+ </a:t>
            </a:r>
            <a:endParaRPr sz="600">
              <a:latin typeface="Times New Roman"/>
              <a:cs typeface="Times New Roman"/>
            </a:endParaRPr>
          </a:p>
          <a:p>
            <a:pPr marR="5080" algn="r">
              <a:lnSpc>
                <a:spcPts val="800"/>
              </a:lnSpc>
            </a:pPr>
            <a:r>
              <a:rPr sz="750" spc="95" dirty="0">
                <a:solidFill>
                  <a:srgbClr val="0065FF"/>
                </a:solidFill>
                <a:latin typeface="Adobe Clean"/>
                <a:cs typeface="Adobe Clean"/>
              </a:rPr>
              <a:t>i </a:t>
            </a:r>
            <a:endParaRPr sz="750">
              <a:latin typeface="Adobe Clean"/>
              <a:cs typeface="Adobe Cle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47758" y="2812987"/>
            <a:ext cx="126364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225" dirty="0">
                <a:solidFill>
                  <a:srgbClr val="0065FF"/>
                </a:solidFill>
                <a:latin typeface="Times New Roman"/>
                <a:cs typeface="Times New Roman"/>
              </a:rPr>
              <a:t>– 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0" name="object 20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30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40" dirty="0"/>
              <a:t>Loi</a:t>
            </a:r>
            <a:r>
              <a:rPr spc="55" dirty="0"/>
              <a:t> </a:t>
            </a:r>
            <a:r>
              <a:rPr spc="-95" dirty="0"/>
              <a:t>d’Ohm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733385"/>
            <a:ext cx="3936365" cy="7905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reli´es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loi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30" dirty="0">
                <a:latin typeface="Cambria"/>
                <a:cs typeface="Cambria"/>
              </a:rPr>
              <a:t>d’Ohm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419734" algn="ctr">
              <a:lnSpc>
                <a:spcPct val="100000"/>
              </a:lnSpc>
              <a:spcBef>
                <a:spcPts val="35"/>
              </a:spcBef>
            </a:pPr>
            <a:r>
              <a:rPr sz="1100" i="1" spc="40" dirty="0">
                <a:latin typeface="Times New Roman"/>
                <a:cs typeface="Times New Roman"/>
              </a:rPr>
              <a:t>v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35" dirty="0">
                <a:latin typeface="Cambria"/>
                <a:cs typeface="Cambria"/>
              </a:rPr>
              <a:t> </a:t>
            </a:r>
            <a:r>
              <a:rPr sz="1100" i="1" spc="114" dirty="0">
                <a:latin typeface="Times New Roman"/>
                <a:cs typeface="Times New Roman"/>
              </a:rPr>
              <a:t>Ri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35" dirty="0">
                <a:latin typeface="Cambria"/>
                <a:cs typeface="Cambria"/>
              </a:rPr>
              <a:t>Ohm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mat´eriau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79722" y="1077530"/>
            <a:ext cx="2025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latin typeface="Cambria"/>
                <a:cs typeface="Cambria"/>
              </a:rPr>
              <a:t>(6)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079510"/>
            <a:ext cx="63233" cy="6323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289543"/>
            <a:ext cx="63233" cy="63233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2671660"/>
            <a:ext cx="63233" cy="6323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00444" y="1503920"/>
            <a:ext cx="4369435" cy="14465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0" dirty="0">
                <a:latin typeface="Cambria"/>
                <a:cs typeface="Cambria"/>
              </a:rPr>
              <a:t>Amp`ere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mat´eriau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lorsque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Volt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appliqu´e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bornes.</a:t>
            </a:r>
            <a:endParaRPr sz="110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885"/>
              </a:spcBef>
            </a:pPr>
            <a:r>
              <a:rPr sz="1100" spc="5" dirty="0">
                <a:latin typeface="Cambria"/>
                <a:cs typeface="Cambria"/>
              </a:rPr>
              <a:t>Analogie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314960">
              <a:lnSpc>
                <a:spcPct val="100000"/>
              </a:lnSpc>
              <a:spcBef>
                <a:spcPts val="335"/>
              </a:spcBef>
            </a:pP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tuyau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bouch´e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obstacles.</a:t>
            </a:r>
            <a:endParaRPr sz="1100">
              <a:latin typeface="Cambria"/>
              <a:cs typeface="Cambria"/>
            </a:endParaRPr>
          </a:p>
          <a:p>
            <a:pPr marL="314960" marR="30480">
              <a:lnSpc>
                <a:spcPct val="102600"/>
              </a:lnSpc>
              <a:spcBef>
                <a:spcPts val="300"/>
              </a:spcBef>
            </a:pPr>
            <a:r>
              <a:rPr sz="1100" spc="-160" dirty="0">
                <a:latin typeface="Cambria"/>
                <a:cs typeface="Cambria"/>
              </a:rPr>
              <a:t>A</a:t>
            </a:r>
            <a:r>
              <a:rPr sz="1650" spc="-240" baseline="15151" dirty="0">
                <a:latin typeface="Cambria"/>
                <a:cs typeface="Cambria"/>
              </a:rPr>
              <a:t>`</a:t>
            </a:r>
            <a:r>
              <a:rPr sz="1650" spc="-217" baseline="15151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cause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ces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obstacles,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il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y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aura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diff´erence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pression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bornes.</a:t>
            </a:r>
            <a:endParaRPr sz="1100">
              <a:latin typeface="Cambria"/>
              <a:cs typeface="Cambria"/>
            </a:endParaRPr>
          </a:p>
          <a:p>
            <a:pPr marL="314960" marR="117475">
              <a:lnSpc>
                <a:spcPct val="102600"/>
              </a:lnSpc>
              <a:spcBef>
                <a:spcPts val="300"/>
              </a:spcBef>
            </a:pPr>
            <a:r>
              <a:rPr sz="1100" spc="30" dirty="0">
                <a:latin typeface="Cambria"/>
                <a:cs typeface="Cambria"/>
              </a:rPr>
              <a:t>Cette </a:t>
            </a:r>
            <a:r>
              <a:rPr sz="1100" spc="-55" dirty="0">
                <a:latin typeface="Cambria"/>
                <a:cs typeface="Cambria"/>
              </a:rPr>
              <a:t>diff´erence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pression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9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55" dirty="0">
                <a:latin typeface="Cambria"/>
                <a:cs typeface="Cambria"/>
              </a:rPr>
              <a:t>diff´erence</a:t>
            </a:r>
            <a:r>
              <a:rPr sz="1100" spc="13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potentiel,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tension,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aux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bornes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r´esistance.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31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95" dirty="0"/>
              <a:t>Conductance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1281187"/>
            <a:ext cx="29387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conductance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60" dirty="0">
                <a:latin typeface="Times New Roman"/>
                <a:cs typeface="Times New Roman"/>
              </a:rPr>
              <a:t>G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l’inverse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29917" y="1616035"/>
            <a:ext cx="2806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60" dirty="0">
                <a:latin typeface="Times New Roman"/>
                <a:cs typeface="Times New Roman"/>
              </a:rPr>
              <a:t>G</a:t>
            </a:r>
            <a:r>
              <a:rPr sz="1100" i="1" spc="-45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51455" y="1732635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26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238755" y="1499804"/>
            <a:ext cx="130810" cy="40322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1115">
              <a:lnSpc>
                <a:spcPct val="100000"/>
              </a:lnSpc>
              <a:spcBef>
                <a:spcPts val="265"/>
              </a:spcBef>
            </a:pPr>
            <a:r>
              <a:rPr sz="1100" spc="-65" dirty="0">
                <a:latin typeface="Cambria"/>
                <a:cs typeface="Cambria"/>
              </a:rPr>
              <a:t>1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i="1" spc="155" dirty="0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8750" y="1616035"/>
            <a:ext cx="1797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40" dirty="0">
                <a:latin typeface="Cambria"/>
                <a:cs typeface="Cambria"/>
              </a:rPr>
              <a:t>[S]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9809" y="1616035"/>
            <a:ext cx="2025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latin typeface="Cambria"/>
                <a:cs typeface="Cambria"/>
              </a:rPr>
              <a:t>(7)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844" y="1966809"/>
            <a:ext cx="18935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5" dirty="0">
                <a:latin typeface="Cambria"/>
                <a:cs typeface="Cambria"/>
              </a:rPr>
              <a:t>dont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l’unit´e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Siemens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30" dirty="0">
                <a:latin typeface="Cambria"/>
                <a:cs typeface="Cambria"/>
              </a:rPr>
              <a:t>(S).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3349777"/>
            <a:ext cx="3072041" cy="106680"/>
            <a:chOff x="0" y="3349777"/>
            <a:chExt cx="3072041" cy="106680"/>
          </a:xfrm>
        </p:grpSpPr>
        <p:sp>
          <p:nvSpPr>
            <p:cNvPr id="13" name="object 13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32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Puissance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dans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une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Puissance</a:t>
            </a:r>
            <a:r>
              <a:rPr sz="1400" spc="9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dans</a:t>
            </a: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 une</a:t>
            </a:r>
            <a:r>
              <a:rPr sz="1400" spc="9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r´esistance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144" y="727480"/>
            <a:ext cx="4407535" cy="1470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113030">
              <a:lnSpc>
                <a:spcPct val="102600"/>
              </a:lnSpc>
              <a:spcBef>
                <a:spcPts val="55"/>
              </a:spcBef>
            </a:pPr>
            <a:r>
              <a:rPr sz="1100" spc="10" dirty="0">
                <a:latin typeface="Cambria"/>
                <a:cs typeface="Cambria"/>
              </a:rPr>
              <a:t>Dans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r´esistance,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85" dirty="0">
                <a:latin typeface="Cambria"/>
                <a:cs typeface="Cambria"/>
              </a:rPr>
              <a:t>r´ef´erence</a:t>
            </a:r>
            <a:r>
              <a:rPr sz="1100" spc="-8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(le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borne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0" dirty="0">
                <a:latin typeface="Cambria"/>
                <a:cs typeface="Cambria"/>
              </a:rPr>
              <a:t>+),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R="43180" algn="r">
              <a:lnSpc>
                <a:spcPct val="100000"/>
              </a:lnSpc>
              <a:spcBef>
                <a:spcPts val="1130"/>
              </a:spcBef>
              <a:tabLst>
                <a:tab pos="2174875" algn="l"/>
              </a:tabLst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25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	</a:t>
            </a:r>
            <a:r>
              <a:rPr sz="1100" spc="-25" dirty="0">
                <a:latin typeface="Cambria"/>
                <a:cs typeface="Cambria"/>
              </a:rPr>
              <a:t>(8)</a:t>
            </a:r>
            <a:endParaRPr sz="1100">
              <a:latin typeface="Cambria"/>
              <a:cs typeface="Cambria"/>
            </a:endParaRPr>
          </a:p>
          <a:p>
            <a:pPr marL="25400" marR="186055">
              <a:lnSpc>
                <a:spcPct val="102600"/>
              </a:lnSpc>
              <a:spcBef>
                <a:spcPts val="1095"/>
              </a:spcBef>
            </a:pP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tout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´el´ement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id´eal.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Cependant,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l’aide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loi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35" dirty="0">
                <a:latin typeface="Cambria"/>
                <a:cs typeface="Cambria"/>
              </a:rPr>
              <a:t>d’Ohm,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´ecrire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cette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relation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autres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fa¸cons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R="43180" algn="r">
              <a:lnSpc>
                <a:spcPct val="100000"/>
              </a:lnSpc>
              <a:spcBef>
                <a:spcPts val="1135"/>
              </a:spcBef>
              <a:tabLst>
                <a:tab pos="1590040" algn="l"/>
                <a:tab pos="2856230" algn="l"/>
              </a:tabLst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vi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(</a:t>
            </a:r>
            <a:r>
              <a:rPr sz="1100" i="1" spc="55" dirty="0">
                <a:latin typeface="Times New Roman"/>
                <a:cs typeface="Times New Roman"/>
              </a:rPr>
              <a:t>Ri</a:t>
            </a:r>
            <a:r>
              <a:rPr sz="1100" spc="55" dirty="0">
                <a:latin typeface="Cambria"/>
                <a:cs typeface="Cambria"/>
              </a:rPr>
              <a:t>)</a:t>
            </a:r>
            <a:r>
              <a:rPr sz="1100" i="1" spc="55" dirty="0">
                <a:latin typeface="Times New Roman"/>
                <a:cs typeface="Times New Roman"/>
              </a:rPr>
              <a:t>i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i="1" spc="90" dirty="0">
                <a:latin typeface="Times New Roman"/>
                <a:cs typeface="Times New Roman"/>
              </a:rPr>
              <a:t>Ri</a:t>
            </a:r>
            <a:r>
              <a:rPr sz="1200" spc="135" baseline="31250" dirty="0">
                <a:latin typeface="PMingLiU"/>
                <a:cs typeface="PMingLiU"/>
              </a:rPr>
              <a:t>2	</a:t>
            </a:r>
            <a:r>
              <a:rPr sz="1100" spc="-20" dirty="0">
                <a:latin typeface="Cambria"/>
                <a:cs typeface="Cambria"/>
              </a:rPr>
              <a:t>ou	</a:t>
            </a:r>
            <a:r>
              <a:rPr sz="1100" spc="-25" dirty="0">
                <a:latin typeface="Cambria"/>
                <a:cs typeface="Cambria"/>
              </a:rPr>
              <a:t>(9)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5657" y="2316859"/>
            <a:ext cx="2393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i="1" spc="40" dirty="0">
                <a:latin typeface="Times New Roman"/>
                <a:cs typeface="Times New Roman"/>
              </a:rPr>
              <a:t>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77110" y="2163062"/>
            <a:ext cx="3276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31775" algn="l"/>
              </a:tabLst>
            </a:pPr>
            <a:r>
              <a:rPr sz="1100" spc="-10" dirty="0">
                <a:latin typeface="Courier New"/>
                <a:cs typeface="Courier New"/>
              </a:rPr>
              <a:t>(	)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2108" y="2223133"/>
            <a:ext cx="48005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9415" algn="l"/>
              </a:tabLst>
            </a:pPr>
            <a:r>
              <a:rPr sz="1100" i="1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100" i="1" spc="40" dirty="0">
                <a:latin typeface="Times New Roman"/>
                <a:cs typeface="Times New Roman"/>
              </a:rPr>
              <a:t>	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51264" y="2210179"/>
            <a:ext cx="7937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45" dirty="0">
                <a:latin typeface="PMingLiU"/>
                <a:cs typeface="PMingLiU"/>
              </a:rPr>
              <a:t>2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1841" y="2433459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232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175040" y="2411893"/>
            <a:ext cx="5480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29259" algn="l"/>
              </a:tabLst>
            </a:pPr>
            <a:r>
              <a:rPr sz="1100" i="1" spc="155" dirty="0">
                <a:latin typeface="Times New Roman"/>
                <a:cs typeface="Times New Roman"/>
              </a:rPr>
              <a:t>R	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7711" y="2316859"/>
            <a:ext cx="20650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05305" algn="l"/>
              </a:tabLst>
            </a:pPr>
            <a:r>
              <a:rPr sz="1100" spc="235" dirty="0">
                <a:latin typeface="Cambria"/>
                <a:cs typeface="Cambria"/>
              </a:rPr>
              <a:t>=	</a:t>
            </a:r>
            <a:r>
              <a:rPr sz="1100" spc="-35" dirty="0">
                <a:latin typeface="Cambria"/>
                <a:cs typeface="Cambria"/>
              </a:rPr>
              <a:t>(10)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844" y="2659937"/>
            <a:ext cx="43160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5" dirty="0">
                <a:latin typeface="Cambria"/>
                <a:cs typeface="Cambria"/>
              </a:rPr>
              <a:t>Une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i="1" spc="5" dirty="0">
                <a:latin typeface="Cambria"/>
                <a:cs typeface="Cambria"/>
              </a:rPr>
              <a:t>toujours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transform´ee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chaleur.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5" name="object 15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65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35" dirty="0">
                <a:solidFill>
                  <a:srgbClr val="132D52"/>
                </a:solidFill>
                <a:latin typeface="PMingLiU"/>
                <a:cs typeface="PMingLiU"/>
              </a:rPr>
              <a:t>r´eelles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30" dirty="0">
                <a:solidFill>
                  <a:srgbClr val="1F4B89"/>
                </a:solidFill>
                <a:latin typeface="PMingLiU"/>
                <a:cs typeface="PMingLiU"/>
              </a:rPr>
              <a:t>R´esistances</a:t>
            </a:r>
            <a:r>
              <a:rPr sz="1400" spc="6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-15" dirty="0">
                <a:solidFill>
                  <a:srgbClr val="1F4B89"/>
                </a:solidFill>
                <a:latin typeface="PMingLiU"/>
                <a:cs typeface="PMingLiU"/>
              </a:rPr>
              <a:t>r´eelles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729804"/>
            <a:ext cx="6858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Cambria"/>
                <a:cs typeface="Cambria"/>
              </a:rPr>
              <a:t>Exemples</a:t>
            </a:r>
            <a:r>
              <a:rPr sz="1100" spc="5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4562" y="1083953"/>
            <a:ext cx="2848781" cy="139754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5844" y="2656445"/>
            <a:ext cx="416687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valeur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identifi´ee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l’aide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bandes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couleurs,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selon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code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bien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´etabli.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9" name="object 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34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65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35" dirty="0">
                <a:solidFill>
                  <a:srgbClr val="132D52"/>
                </a:solidFill>
                <a:latin typeface="PMingLiU"/>
                <a:cs typeface="PMingLiU"/>
              </a:rPr>
              <a:t>r´eelles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95" dirty="0">
                <a:solidFill>
                  <a:srgbClr val="1F4B89"/>
                </a:solidFill>
                <a:latin typeface="PMingLiU"/>
                <a:cs typeface="PMingLiU"/>
              </a:rPr>
              <a:t>Code</a:t>
            </a:r>
            <a:r>
              <a:rPr sz="1400" spc="7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de </a:t>
            </a:r>
            <a:r>
              <a:rPr sz="1400" spc="70" dirty="0">
                <a:solidFill>
                  <a:srgbClr val="1F4B89"/>
                </a:solidFill>
                <a:latin typeface="PMingLiU"/>
                <a:cs typeface="PMingLiU"/>
              </a:rPr>
              <a:t>couleur</a:t>
            </a:r>
            <a:endParaRPr sz="140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54037" y="1114602"/>
            <a:ext cx="1704339" cy="1033780"/>
            <a:chOff x="154037" y="1114602"/>
            <a:chExt cx="1704339" cy="1033780"/>
          </a:xfrm>
        </p:grpSpPr>
        <p:sp>
          <p:nvSpPr>
            <p:cNvPr id="6" name="object 6"/>
            <p:cNvSpPr/>
            <p:nvPr/>
          </p:nvSpPr>
          <p:spPr>
            <a:xfrm>
              <a:off x="434707" y="1120952"/>
              <a:ext cx="1143000" cy="320040"/>
            </a:xfrm>
            <a:custGeom>
              <a:avLst/>
              <a:gdLst/>
              <a:ahLst/>
              <a:cxnLst/>
              <a:rect l="l" t="t" r="r" b="b"/>
              <a:pathLst>
                <a:path w="1143000" h="320040">
                  <a:moveTo>
                    <a:pt x="0" y="320040"/>
                  </a:moveTo>
                  <a:lnTo>
                    <a:pt x="1143000" y="320040"/>
                  </a:lnTo>
                  <a:lnTo>
                    <a:pt x="1143000" y="0"/>
                  </a:lnTo>
                  <a:lnTo>
                    <a:pt x="0" y="0"/>
                  </a:lnTo>
                  <a:lnTo>
                    <a:pt x="0" y="32004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0387" y="1258112"/>
              <a:ext cx="274320" cy="45720"/>
            </a:xfrm>
            <a:custGeom>
              <a:avLst/>
              <a:gdLst/>
              <a:ahLst/>
              <a:cxnLst/>
              <a:rect l="l" t="t" r="r" b="b"/>
              <a:pathLst>
                <a:path w="274320" h="45719">
                  <a:moveTo>
                    <a:pt x="27432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274320" y="4572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0387" y="1258112"/>
              <a:ext cx="274320" cy="45720"/>
            </a:xfrm>
            <a:custGeom>
              <a:avLst/>
              <a:gdLst/>
              <a:ahLst/>
              <a:cxnLst/>
              <a:rect l="l" t="t" r="r" b="b"/>
              <a:pathLst>
                <a:path w="274320" h="45719">
                  <a:moveTo>
                    <a:pt x="0" y="45720"/>
                  </a:moveTo>
                  <a:lnTo>
                    <a:pt x="274320" y="45720"/>
                  </a:lnTo>
                  <a:lnTo>
                    <a:pt x="274320" y="0"/>
                  </a:lnTo>
                  <a:lnTo>
                    <a:pt x="0" y="0"/>
                  </a:lnTo>
                  <a:lnTo>
                    <a:pt x="0" y="4572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77708" y="1258112"/>
              <a:ext cx="274320" cy="45720"/>
            </a:xfrm>
            <a:custGeom>
              <a:avLst/>
              <a:gdLst/>
              <a:ahLst/>
              <a:cxnLst/>
              <a:rect l="l" t="t" r="r" b="b"/>
              <a:pathLst>
                <a:path w="274319" h="45719">
                  <a:moveTo>
                    <a:pt x="27432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274320" y="45720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7708" y="1258112"/>
              <a:ext cx="274320" cy="45720"/>
            </a:xfrm>
            <a:custGeom>
              <a:avLst/>
              <a:gdLst/>
              <a:ahLst/>
              <a:cxnLst/>
              <a:rect l="l" t="t" r="r" b="b"/>
              <a:pathLst>
                <a:path w="274319" h="45719">
                  <a:moveTo>
                    <a:pt x="0" y="45720"/>
                  </a:moveTo>
                  <a:lnTo>
                    <a:pt x="274320" y="45720"/>
                  </a:lnTo>
                  <a:lnTo>
                    <a:pt x="274320" y="0"/>
                  </a:lnTo>
                  <a:lnTo>
                    <a:pt x="0" y="0"/>
                  </a:lnTo>
                  <a:lnTo>
                    <a:pt x="0" y="4572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614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91440" y="0"/>
                  </a:moveTo>
                  <a:lnTo>
                    <a:pt x="0" y="0"/>
                  </a:lnTo>
                  <a:lnTo>
                    <a:pt x="0" y="320040"/>
                  </a:lnTo>
                  <a:lnTo>
                    <a:pt x="91440" y="32004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614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0" y="320040"/>
                  </a:moveTo>
                  <a:lnTo>
                    <a:pt x="91440" y="320040"/>
                  </a:lnTo>
                  <a:lnTo>
                    <a:pt x="91440" y="0"/>
                  </a:lnTo>
                  <a:lnTo>
                    <a:pt x="0" y="0"/>
                  </a:lnTo>
                  <a:lnTo>
                    <a:pt x="0" y="32004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902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91440" y="0"/>
                  </a:moveTo>
                  <a:lnTo>
                    <a:pt x="0" y="0"/>
                  </a:lnTo>
                  <a:lnTo>
                    <a:pt x="0" y="320040"/>
                  </a:lnTo>
                  <a:lnTo>
                    <a:pt x="91440" y="32004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FF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902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0" y="320040"/>
                  </a:moveTo>
                  <a:lnTo>
                    <a:pt x="91440" y="320040"/>
                  </a:lnTo>
                  <a:lnTo>
                    <a:pt x="91440" y="0"/>
                  </a:lnTo>
                  <a:lnTo>
                    <a:pt x="0" y="0"/>
                  </a:lnTo>
                  <a:lnTo>
                    <a:pt x="0" y="32004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9190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91440" y="0"/>
                  </a:moveTo>
                  <a:lnTo>
                    <a:pt x="0" y="0"/>
                  </a:lnTo>
                  <a:lnTo>
                    <a:pt x="0" y="320040"/>
                  </a:lnTo>
                  <a:lnTo>
                    <a:pt x="91440" y="32004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9865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9190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0" y="320040"/>
                  </a:moveTo>
                  <a:lnTo>
                    <a:pt x="91440" y="320040"/>
                  </a:lnTo>
                  <a:lnTo>
                    <a:pt x="91440" y="0"/>
                  </a:lnTo>
                  <a:lnTo>
                    <a:pt x="0" y="0"/>
                  </a:lnTo>
                  <a:lnTo>
                    <a:pt x="0" y="32004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4910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91440" y="0"/>
                  </a:moveTo>
                  <a:lnTo>
                    <a:pt x="0" y="0"/>
                  </a:lnTo>
                  <a:lnTo>
                    <a:pt x="0" y="320040"/>
                  </a:lnTo>
                  <a:lnTo>
                    <a:pt x="91440" y="32004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FFFF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49107" y="1120952"/>
              <a:ext cx="91440" cy="320040"/>
            </a:xfrm>
            <a:custGeom>
              <a:avLst/>
              <a:gdLst/>
              <a:ahLst/>
              <a:cxnLst/>
              <a:rect l="l" t="t" r="r" b="b"/>
              <a:pathLst>
                <a:path w="91440" h="320040">
                  <a:moveTo>
                    <a:pt x="0" y="320040"/>
                  </a:moveTo>
                  <a:lnTo>
                    <a:pt x="91440" y="320040"/>
                  </a:lnTo>
                  <a:lnTo>
                    <a:pt x="91440" y="0"/>
                  </a:lnTo>
                  <a:lnTo>
                    <a:pt x="0" y="0"/>
                  </a:lnTo>
                  <a:lnTo>
                    <a:pt x="0" y="32004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99515" y="1440992"/>
              <a:ext cx="534035" cy="320040"/>
            </a:xfrm>
            <a:custGeom>
              <a:avLst/>
              <a:gdLst/>
              <a:ahLst/>
              <a:cxnLst/>
              <a:rect l="l" t="t" r="r" b="b"/>
              <a:pathLst>
                <a:path w="534035" h="320039">
                  <a:moveTo>
                    <a:pt x="76200" y="76200"/>
                  </a:moveTo>
                  <a:lnTo>
                    <a:pt x="70104" y="64008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2004" y="76200"/>
                  </a:lnTo>
                  <a:lnTo>
                    <a:pt x="32004" y="320040"/>
                  </a:lnTo>
                  <a:lnTo>
                    <a:pt x="44208" y="320040"/>
                  </a:lnTo>
                  <a:lnTo>
                    <a:pt x="44208" y="76200"/>
                  </a:lnTo>
                  <a:lnTo>
                    <a:pt x="76200" y="76200"/>
                  </a:lnTo>
                  <a:close/>
                </a:path>
                <a:path w="534035" h="320039">
                  <a:moveTo>
                    <a:pt x="533412" y="76200"/>
                  </a:moveTo>
                  <a:lnTo>
                    <a:pt x="527304" y="64008"/>
                  </a:lnTo>
                  <a:lnTo>
                    <a:pt x="495300" y="0"/>
                  </a:lnTo>
                  <a:lnTo>
                    <a:pt x="457200" y="76200"/>
                  </a:lnTo>
                  <a:lnTo>
                    <a:pt x="489204" y="76200"/>
                  </a:lnTo>
                  <a:lnTo>
                    <a:pt x="489204" y="137160"/>
                  </a:lnTo>
                  <a:lnTo>
                    <a:pt x="501408" y="137160"/>
                  </a:lnTo>
                  <a:lnTo>
                    <a:pt x="501408" y="76200"/>
                  </a:lnTo>
                  <a:lnTo>
                    <a:pt x="533412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37627" y="1578152"/>
              <a:ext cx="548640" cy="182880"/>
            </a:xfrm>
            <a:custGeom>
              <a:avLst/>
              <a:gdLst/>
              <a:ahLst/>
              <a:cxnLst/>
              <a:rect l="l" t="t" r="r" b="b"/>
              <a:pathLst>
                <a:path w="548640" h="182880">
                  <a:moveTo>
                    <a:pt x="457200" y="0"/>
                  </a:moveTo>
                  <a:lnTo>
                    <a:pt x="548641" y="0"/>
                  </a:lnTo>
                </a:path>
                <a:path w="548640" h="182880">
                  <a:moveTo>
                    <a:pt x="91440" y="182880"/>
                  </a:moveTo>
                  <a:lnTo>
                    <a:pt x="0" y="18288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16647" y="1440992"/>
              <a:ext cx="76200" cy="502920"/>
            </a:xfrm>
            <a:custGeom>
              <a:avLst/>
              <a:gdLst/>
              <a:ahLst/>
              <a:cxnLst/>
              <a:rect l="l" t="t" r="r" b="b"/>
              <a:pathLst>
                <a:path w="76200" h="502919">
                  <a:moveTo>
                    <a:pt x="44197" y="64008"/>
                  </a:moveTo>
                  <a:lnTo>
                    <a:pt x="32002" y="64008"/>
                  </a:lnTo>
                  <a:lnTo>
                    <a:pt x="32002" y="502920"/>
                  </a:lnTo>
                  <a:lnTo>
                    <a:pt x="44197" y="502920"/>
                  </a:lnTo>
                  <a:lnTo>
                    <a:pt x="44197" y="64008"/>
                  </a:lnTo>
                  <a:close/>
                </a:path>
                <a:path w="76200" h="502919">
                  <a:moveTo>
                    <a:pt x="38100" y="0"/>
                  </a:moveTo>
                  <a:lnTo>
                    <a:pt x="0" y="76200"/>
                  </a:lnTo>
                  <a:lnTo>
                    <a:pt x="32002" y="76200"/>
                  </a:lnTo>
                  <a:lnTo>
                    <a:pt x="32002" y="64008"/>
                  </a:lnTo>
                  <a:lnTo>
                    <a:pt x="70104" y="64008"/>
                  </a:lnTo>
                  <a:lnTo>
                    <a:pt x="38100" y="0"/>
                  </a:lnTo>
                  <a:close/>
                </a:path>
                <a:path w="76200" h="502919">
                  <a:moveTo>
                    <a:pt x="70104" y="64008"/>
                  </a:moveTo>
                  <a:lnTo>
                    <a:pt x="44197" y="64008"/>
                  </a:lnTo>
                  <a:lnTo>
                    <a:pt x="44197" y="76200"/>
                  </a:lnTo>
                  <a:lnTo>
                    <a:pt x="76200" y="76200"/>
                  </a:lnTo>
                  <a:lnTo>
                    <a:pt x="70104" y="640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54747" y="1943912"/>
              <a:ext cx="91440" cy="0"/>
            </a:xfrm>
            <a:custGeom>
              <a:avLst/>
              <a:gdLst/>
              <a:ahLst/>
              <a:cxnLst/>
              <a:rect l="l" t="t" r="r" b="b"/>
              <a:pathLst>
                <a:path w="91440">
                  <a:moveTo>
                    <a:pt x="91440" y="0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33767" y="1440992"/>
              <a:ext cx="76200" cy="701040"/>
            </a:xfrm>
            <a:custGeom>
              <a:avLst/>
              <a:gdLst/>
              <a:ahLst/>
              <a:cxnLst/>
              <a:rect l="l" t="t" r="r" b="b"/>
              <a:pathLst>
                <a:path w="76200" h="701039">
                  <a:moveTo>
                    <a:pt x="44197" y="64008"/>
                  </a:moveTo>
                  <a:lnTo>
                    <a:pt x="32002" y="64008"/>
                  </a:lnTo>
                  <a:lnTo>
                    <a:pt x="32002" y="701040"/>
                  </a:lnTo>
                  <a:lnTo>
                    <a:pt x="44197" y="701040"/>
                  </a:lnTo>
                  <a:lnTo>
                    <a:pt x="44197" y="64008"/>
                  </a:lnTo>
                  <a:close/>
                </a:path>
                <a:path w="76200" h="701039">
                  <a:moveTo>
                    <a:pt x="38100" y="0"/>
                  </a:moveTo>
                  <a:lnTo>
                    <a:pt x="0" y="76200"/>
                  </a:lnTo>
                  <a:lnTo>
                    <a:pt x="32002" y="76200"/>
                  </a:lnTo>
                  <a:lnTo>
                    <a:pt x="32002" y="64008"/>
                  </a:lnTo>
                  <a:lnTo>
                    <a:pt x="70104" y="64008"/>
                  </a:lnTo>
                  <a:lnTo>
                    <a:pt x="38100" y="0"/>
                  </a:lnTo>
                  <a:close/>
                </a:path>
                <a:path w="76200" h="701039">
                  <a:moveTo>
                    <a:pt x="70104" y="64008"/>
                  </a:moveTo>
                  <a:lnTo>
                    <a:pt x="44197" y="64008"/>
                  </a:lnTo>
                  <a:lnTo>
                    <a:pt x="44197" y="76200"/>
                  </a:lnTo>
                  <a:lnTo>
                    <a:pt x="76200" y="76200"/>
                  </a:lnTo>
                  <a:lnTo>
                    <a:pt x="70104" y="640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71867" y="2142032"/>
              <a:ext cx="91440" cy="0"/>
            </a:xfrm>
            <a:custGeom>
              <a:avLst/>
              <a:gdLst/>
              <a:ahLst/>
              <a:cxnLst/>
              <a:rect l="l" t="t" r="r" b="b"/>
              <a:pathLst>
                <a:path w="91440">
                  <a:moveTo>
                    <a:pt x="91440" y="0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2897238" y="1114602"/>
          <a:ext cx="640080" cy="1834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0080"/>
              </a:tblGrid>
              <a:tr h="194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solidFill>
                      <a:srgbClr val="000000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86532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98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3265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667879" y="1385011"/>
            <a:ext cx="1409700" cy="113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marR="30480" indent="457200">
              <a:lnSpc>
                <a:spcPct val="150000"/>
              </a:lnSpc>
              <a:spcBef>
                <a:spcPts val="100"/>
              </a:spcBef>
            </a:pPr>
            <a:r>
              <a:rPr sz="1000" spc="10" dirty="0">
                <a:latin typeface="Times New Roman"/>
                <a:cs typeface="Times New Roman"/>
              </a:rPr>
              <a:t>T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10" dirty="0">
                <a:latin typeface="Times New Roman"/>
                <a:cs typeface="Times New Roman"/>
              </a:rPr>
              <a:t>l</a:t>
            </a:r>
            <a:r>
              <a:rPr sz="1000" spc="-15" dirty="0">
                <a:latin typeface="Times New Roman"/>
                <a:cs typeface="Times New Roman"/>
              </a:rPr>
              <a:t>é</a:t>
            </a:r>
            <a:r>
              <a:rPr sz="1000" spc="-5" dirty="0">
                <a:latin typeface="Times New Roman"/>
                <a:cs typeface="Times New Roman"/>
              </a:rPr>
              <a:t>ra</a:t>
            </a:r>
            <a:r>
              <a:rPr sz="1000" spc="-15" dirty="0">
                <a:latin typeface="Times New Roman"/>
                <a:cs typeface="Times New Roman"/>
              </a:rPr>
              <a:t>n</a:t>
            </a:r>
            <a:r>
              <a:rPr sz="1000" spc="-5" dirty="0">
                <a:latin typeface="Times New Roman"/>
                <a:cs typeface="Times New Roman"/>
              </a:rPr>
              <a:t>ce  </a:t>
            </a:r>
            <a:r>
              <a:rPr sz="1000" dirty="0">
                <a:latin typeface="Times New Roman"/>
                <a:cs typeface="Times New Roman"/>
              </a:rPr>
              <a:t>3</a:t>
            </a:r>
            <a:r>
              <a:rPr sz="975" baseline="38461" dirty="0">
                <a:latin typeface="Times New Roman"/>
                <a:cs typeface="Times New Roman"/>
              </a:rPr>
              <a:t>e</a:t>
            </a:r>
            <a:r>
              <a:rPr sz="975" spc="120" baseline="3846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bande = </a:t>
            </a:r>
            <a:r>
              <a:rPr sz="1000" i="1" spc="-5" dirty="0">
                <a:latin typeface="Times New Roman"/>
                <a:cs typeface="Times New Roman"/>
              </a:rPr>
              <a:t>c</a:t>
            </a:r>
            <a:endParaRPr sz="1000">
              <a:latin typeface="Times New Roman"/>
              <a:cs typeface="Times New Roman"/>
            </a:endParaRPr>
          </a:p>
          <a:p>
            <a:pPr marL="223520">
              <a:lnSpc>
                <a:spcPct val="100000"/>
              </a:lnSpc>
              <a:spcBef>
                <a:spcPts val="240"/>
              </a:spcBef>
            </a:pPr>
            <a:r>
              <a:rPr sz="1000" dirty="0">
                <a:latin typeface="Times New Roman"/>
                <a:cs typeface="Times New Roman"/>
              </a:rPr>
              <a:t>2</a:t>
            </a:r>
            <a:r>
              <a:rPr sz="975" baseline="38461" dirty="0">
                <a:latin typeface="Times New Roman"/>
                <a:cs typeface="Times New Roman"/>
              </a:rPr>
              <a:t>e</a:t>
            </a:r>
            <a:r>
              <a:rPr sz="975" spc="97" baseline="3846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bande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40640">
              <a:lnSpc>
                <a:spcPct val="100000"/>
              </a:lnSpc>
              <a:spcBef>
                <a:spcPts val="360"/>
              </a:spcBef>
            </a:pPr>
            <a:r>
              <a:rPr sz="1000" dirty="0">
                <a:latin typeface="Times New Roman"/>
                <a:cs typeface="Times New Roman"/>
              </a:rPr>
              <a:t>1</a:t>
            </a:r>
            <a:r>
              <a:rPr sz="975" baseline="38461" dirty="0">
                <a:latin typeface="Times New Roman"/>
                <a:cs typeface="Times New Roman"/>
              </a:rPr>
              <a:t>ère</a:t>
            </a:r>
            <a:r>
              <a:rPr sz="975" spc="97" baseline="3846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bande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=</a:t>
            </a:r>
            <a:r>
              <a:rPr sz="1000" spc="-2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85"/>
              </a:spcBef>
            </a:pPr>
            <a:r>
              <a:rPr sz="1200" i="1" dirty="0">
                <a:latin typeface="Times New Roman"/>
                <a:cs typeface="Times New Roman"/>
              </a:rPr>
              <a:t>R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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(</a:t>
            </a: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Symbol"/>
                <a:cs typeface="Symbol"/>
              </a:rPr>
              <a:t></a:t>
            </a:r>
            <a:r>
              <a:rPr sz="1200" spc="-125" dirty="0">
                <a:latin typeface="Times New Roman"/>
                <a:cs typeface="Times New Roman"/>
              </a:rPr>
              <a:t> </a:t>
            </a:r>
            <a:r>
              <a:rPr sz="1200" i="1" spc="5" dirty="0">
                <a:latin typeface="Times New Roman"/>
                <a:cs typeface="Times New Roman"/>
              </a:rPr>
              <a:t>b</a:t>
            </a:r>
            <a:r>
              <a:rPr sz="1200" dirty="0">
                <a:latin typeface="Times New Roman"/>
                <a:cs typeface="Times New Roman"/>
              </a:rPr>
              <a:t>)</a:t>
            </a:r>
            <a:r>
              <a:rPr sz="1200" spc="-17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Symbol"/>
                <a:cs typeface="Symbol"/>
              </a:rPr>
              <a:t>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25" dirty="0">
                <a:latin typeface="Times New Roman"/>
                <a:cs typeface="Times New Roman"/>
              </a:rPr>
              <a:t>0</a:t>
            </a:r>
            <a:r>
              <a:rPr sz="1050" i="1" baseline="43650" dirty="0">
                <a:latin typeface="Times New Roman"/>
                <a:cs typeface="Times New Roman"/>
              </a:rPr>
              <a:t>c</a:t>
            </a:r>
            <a:endParaRPr sz="1050" baseline="43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63708" y="1120952"/>
            <a:ext cx="640080" cy="182880"/>
          </a:xfrm>
          <a:prstGeom prst="rect">
            <a:avLst/>
          </a:prstGeom>
          <a:solidFill>
            <a:srgbClr val="FFFF98"/>
          </a:solidFill>
          <a:ln w="12699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271145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±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5%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63708" y="1303832"/>
            <a:ext cx="640080" cy="182880"/>
          </a:xfrm>
          <a:prstGeom prst="rect">
            <a:avLst/>
          </a:prstGeom>
          <a:solidFill>
            <a:srgbClr val="BFBFBF"/>
          </a:solidFill>
          <a:ln w="1269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07010">
              <a:lnSpc>
                <a:spcPts val="1185"/>
              </a:lnSpc>
            </a:pPr>
            <a:r>
              <a:rPr sz="1000" spc="-5" dirty="0">
                <a:latin typeface="Times New Roman"/>
                <a:cs typeface="Times New Roman"/>
              </a:rPr>
              <a:t>±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10%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96728" y="913180"/>
            <a:ext cx="5327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Tolérance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28048" y="913180"/>
            <a:ext cx="3911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Times New Roman"/>
                <a:cs typeface="Times New Roman"/>
              </a:rPr>
              <a:t>C</a:t>
            </a:r>
            <a:r>
              <a:rPr sz="1000" spc="-15" dirty="0">
                <a:latin typeface="Times New Roman"/>
                <a:cs typeface="Times New Roman"/>
              </a:rPr>
              <a:t>h</a:t>
            </a:r>
            <a:r>
              <a:rPr sz="1000" spc="5" dirty="0">
                <a:latin typeface="Times New Roman"/>
                <a:cs typeface="Times New Roman"/>
              </a:rPr>
              <a:t>i</a:t>
            </a:r>
            <a:r>
              <a:rPr sz="1000" spc="-5" dirty="0">
                <a:latin typeface="Times New Roman"/>
                <a:cs typeface="Times New Roman"/>
              </a:rPr>
              <a:t>f</a:t>
            </a:r>
            <a:r>
              <a:rPr sz="1000" spc="-15" dirty="0">
                <a:latin typeface="Times New Roman"/>
                <a:cs typeface="Times New Roman"/>
              </a:rPr>
              <a:t>f</a:t>
            </a:r>
            <a:r>
              <a:rPr sz="1000" spc="-5" dirty="0">
                <a:latin typeface="Times New Roman"/>
                <a:cs typeface="Times New Roman"/>
              </a:rPr>
              <a:t>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0885" y="2650540"/>
            <a:ext cx="2231390" cy="334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Exemple:</a:t>
            </a:r>
            <a:endParaRPr sz="1000">
              <a:latin typeface="Times New Roman"/>
              <a:cs typeface="Times New Roman"/>
            </a:endParaRPr>
          </a:p>
          <a:p>
            <a:pPr marL="420370">
              <a:lnSpc>
                <a:spcPct val="100000"/>
              </a:lnSpc>
              <a:spcBef>
                <a:spcPts val="35"/>
              </a:spcBef>
            </a:pPr>
            <a:r>
              <a:rPr sz="1000" spc="-5" dirty="0">
                <a:latin typeface="Times New Roman"/>
                <a:cs typeface="Times New Roman"/>
              </a:rPr>
              <a:t>(20+7)×10</a:t>
            </a:r>
            <a:r>
              <a:rPr sz="975" spc="-7" baseline="38461" dirty="0">
                <a:latin typeface="Times New Roman"/>
                <a:cs typeface="Times New Roman"/>
              </a:rPr>
              <a:t>1</a:t>
            </a:r>
            <a:r>
              <a:rPr sz="975" spc="120" baseline="3846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=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27×10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=</a:t>
            </a:r>
            <a:r>
              <a:rPr sz="1000" spc="-1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270</a:t>
            </a:r>
            <a:r>
              <a:rPr sz="1000" dirty="0">
                <a:latin typeface="Symbol"/>
                <a:cs typeface="Symbol"/>
              </a:rPr>
              <a:t>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±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5%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3" name="object 33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35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30" dirty="0" smtClean="0">
                <a:solidFill>
                  <a:srgbClr val="1F4B89"/>
                </a:solidFill>
                <a:latin typeface="PMingLiU"/>
                <a:cs typeface="PMingLiU"/>
              </a:rPr>
              <a:t>R</a:t>
            </a:r>
            <a:r>
              <a:rPr lang="fr-FR" sz="1400" spc="30" dirty="0" smtClean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30" dirty="0" err="1" smtClean="0">
                <a:solidFill>
                  <a:srgbClr val="1F4B89"/>
                </a:solidFill>
                <a:latin typeface="PMingLiU"/>
                <a:cs typeface="PMingLiU"/>
              </a:rPr>
              <a:t>sistances</a:t>
            </a:r>
            <a:r>
              <a:rPr sz="1400" spc="85" dirty="0" smtClean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en </a:t>
            </a:r>
            <a:r>
              <a:rPr sz="1400" spc="-30" dirty="0">
                <a:solidFill>
                  <a:srgbClr val="1F4B89"/>
                </a:solidFill>
                <a:latin typeface="PMingLiU"/>
                <a:cs typeface="PMingLiU"/>
              </a:rPr>
              <a:t>s´erie</a:t>
            </a:r>
            <a:endParaRPr sz="1400" dirty="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027861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377532" y="898598"/>
            <a:ext cx="3713479" cy="9556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totale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somme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</a:t>
            </a:r>
            <a:endParaRPr sz="1100" dirty="0">
              <a:latin typeface="Cambria"/>
              <a:cs typeface="Cambria"/>
            </a:endParaRPr>
          </a:p>
          <a:p>
            <a:pPr marL="38100" marR="30480">
              <a:lnSpc>
                <a:spcPct val="102699"/>
              </a:lnSpc>
              <a:spcBef>
                <a:spcPts val="295"/>
              </a:spcBef>
            </a:pPr>
            <a:r>
              <a:rPr sz="110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r´esistances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s´erie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55" dirty="0">
                <a:latin typeface="Cambria"/>
                <a:cs typeface="Cambria"/>
              </a:rPr>
              <a:t>mˆeme</a:t>
            </a:r>
            <a:r>
              <a:rPr sz="1100" i="1" spc="-35" dirty="0">
                <a:latin typeface="Cambria"/>
                <a:cs typeface="Cambria"/>
              </a:rPr>
              <a:t> </a:t>
            </a:r>
            <a:r>
              <a:rPr sz="1100" i="1" spc="-15" dirty="0">
                <a:latin typeface="Cambria"/>
                <a:cs typeface="Cambria"/>
              </a:rPr>
              <a:t>courant</a:t>
            </a:r>
            <a:r>
              <a:rPr sz="1100" i="1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 err="1">
                <a:latin typeface="Cambria"/>
                <a:cs typeface="Cambria"/>
              </a:rPr>
              <a:t>ces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5" dirty="0" smtClean="0">
                <a:latin typeface="Cambria"/>
                <a:cs typeface="Cambria"/>
              </a:rPr>
              <a:t>r</a:t>
            </a:r>
            <a:r>
              <a:rPr lang="fr-FR" sz="1100" spc="-35" dirty="0" smtClean="0">
                <a:latin typeface="Cambria"/>
                <a:cs typeface="Cambria"/>
              </a:rPr>
              <a:t>é</a:t>
            </a:r>
            <a:r>
              <a:rPr sz="1100" spc="-35" dirty="0" err="1" smtClean="0">
                <a:latin typeface="Cambria"/>
                <a:cs typeface="Cambria"/>
              </a:rPr>
              <a:t>sistances</a:t>
            </a:r>
            <a:r>
              <a:rPr sz="1100" spc="-35" dirty="0">
                <a:latin typeface="Cambria"/>
                <a:cs typeface="Cambria"/>
              </a:rPr>
              <a:t>.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Cambria"/>
              <a:cs typeface="Cambria"/>
            </a:endParaRPr>
          </a:p>
          <a:p>
            <a:pPr marL="1193800">
              <a:lnSpc>
                <a:spcPct val="100000"/>
              </a:lnSpc>
              <a:tabLst>
                <a:tab pos="1742439" algn="l"/>
                <a:tab pos="2291080" algn="l"/>
              </a:tabLst>
            </a:pPr>
            <a:r>
              <a:rPr sz="1000" spc="-5" dirty="0">
                <a:latin typeface="Times New Roman"/>
                <a:cs typeface="Times New Roman"/>
              </a:rPr>
              <a:t>R</a:t>
            </a:r>
            <a:r>
              <a:rPr sz="975" spc="-7" baseline="-12820" dirty="0">
                <a:latin typeface="Times New Roman"/>
                <a:cs typeface="Times New Roman"/>
              </a:rPr>
              <a:t>1	</a:t>
            </a:r>
            <a:r>
              <a:rPr sz="1000" spc="-5" dirty="0">
                <a:latin typeface="Times New Roman"/>
                <a:cs typeface="Times New Roman"/>
              </a:rPr>
              <a:t>R</a:t>
            </a:r>
            <a:r>
              <a:rPr sz="975" spc="-7" baseline="-12820" dirty="0">
                <a:latin typeface="Times New Roman"/>
                <a:cs typeface="Times New Roman"/>
              </a:rPr>
              <a:t>2	</a:t>
            </a:r>
            <a:r>
              <a:rPr sz="1000" spc="-5" dirty="0">
                <a:latin typeface="Times New Roman"/>
                <a:cs typeface="Times New Roman"/>
              </a:rPr>
              <a:t>R</a:t>
            </a:r>
            <a:r>
              <a:rPr sz="975" spc="-7" baseline="-12820" dirty="0">
                <a:latin typeface="Times New Roman"/>
                <a:cs typeface="Times New Roman"/>
              </a:rPr>
              <a:t>3</a:t>
            </a:r>
            <a:endParaRPr sz="975" baseline="-1282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1237894"/>
            <a:ext cx="63233" cy="63233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153641" y="1873352"/>
            <a:ext cx="2298700" cy="197485"/>
            <a:chOff x="1153641" y="1873352"/>
            <a:chExt cx="2298700" cy="197485"/>
          </a:xfrm>
        </p:grpSpPr>
        <p:sp>
          <p:nvSpPr>
            <p:cNvPr id="9" name="object 9"/>
            <p:cNvSpPr/>
            <p:nvPr/>
          </p:nvSpPr>
          <p:spPr>
            <a:xfrm>
              <a:off x="1480031" y="1881225"/>
              <a:ext cx="320040" cy="182880"/>
            </a:xfrm>
            <a:custGeom>
              <a:avLst/>
              <a:gdLst/>
              <a:ahLst/>
              <a:cxnLst/>
              <a:rect l="l" t="t" r="r" b="b"/>
              <a:pathLst>
                <a:path w="320039" h="182880">
                  <a:moveTo>
                    <a:pt x="320040" y="91440"/>
                  </a:moveTo>
                  <a:lnTo>
                    <a:pt x="274320" y="182880"/>
                  </a:lnTo>
                </a:path>
                <a:path w="320039" h="182880">
                  <a:moveTo>
                    <a:pt x="274320" y="182880"/>
                  </a:moveTo>
                  <a:lnTo>
                    <a:pt x="228600" y="0"/>
                  </a:lnTo>
                </a:path>
                <a:path w="320039" h="182880">
                  <a:moveTo>
                    <a:pt x="228600" y="0"/>
                  </a:moveTo>
                  <a:lnTo>
                    <a:pt x="182880" y="182880"/>
                  </a:lnTo>
                </a:path>
                <a:path w="320039" h="182880">
                  <a:moveTo>
                    <a:pt x="182880" y="182880"/>
                  </a:moveTo>
                  <a:lnTo>
                    <a:pt x="137160" y="0"/>
                  </a:lnTo>
                </a:path>
                <a:path w="320039" h="182880">
                  <a:moveTo>
                    <a:pt x="137160" y="0"/>
                  </a:moveTo>
                  <a:lnTo>
                    <a:pt x="91440" y="182880"/>
                  </a:lnTo>
                </a:path>
                <a:path w="320039" h="182880">
                  <a:moveTo>
                    <a:pt x="91440" y="182880"/>
                  </a:moveTo>
                  <a:lnTo>
                    <a:pt x="45720" y="0"/>
                  </a:lnTo>
                </a:path>
                <a:path w="320039" h="182880">
                  <a:moveTo>
                    <a:pt x="45720" y="0"/>
                  </a:moveTo>
                  <a:lnTo>
                    <a:pt x="0" y="9144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59991" y="1926945"/>
              <a:ext cx="91440" cy="91440"/>
            </a:xfrm>
            <a:custGeom>
              <a:avLst/>
              <a:gdLst/>
              <a:ahLst/>
              <a:cxnLst/>
              <a:rect l="l" t="t" r="r" b="b"/>
              <a:pathLst>
                <a:path w="91440" h="91439">
                  <a:moveTo>
                    <a:pt x="0" y="45720"/>
                  </a:moveTo>
                  <a:lnTo>
                    <a:pt x="3500" y="63792"/>
                  </a:lnTo>
                  <a:lnTo>
                    <a:pt x="13145" y="78294"/>
                  </a:lnTo>
                  <a:lnTo>
                    <a:pt x="27647" y="87939"/>
                  </a:lnTo>
                  <a:lnTo>
                    <a:pt x="45719" y="91440"/>
                  </a:lnTo>
                  <a:lnTo>
                    <a:pt x="63150" y="87939"/>
                  </a:lnTo>
                  <a:lnTo>
                    <a:pt x="77723" y="78294"/>
                  </a:lnTo>
                  <a:lnTo>
                    <a:pt x="87725" y="63792"/>
                  </a:lnTo>
                  <a:lnTo>
                    <a:pt x="91439" y="45720"/>
                  </a:lnTo>
                  <a:lnTo>
                    <a:pt x="87725" y="27647"/>
                  </a:lnTo>
                  <a:lnTo>
                    <a:pt x="77723" y="13145"/>
                  </a:lnTo>
                  <a:lnTo>
                    <a:pt x="63150" y="3500"/>
                  </a:lnTo>
                  <a:lnTo>
                    <a:pt x="45719" y="0"/>
                  </a:lnTo>
                  <a:lnTo>
                    <a:pt x="27647" y="3500"/>
                  </a:lnTo>
                  <a:lnTo>
                    <a:pt x="13145" y="13145"/>
                  </a:lnTo>
                  <a:lnTo>
                    <a:pt x="3500" y="27647"/>
                  </a:lnTo>
                  <a:lnTo>
                    <a:pt x="0" y="4572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51431" y="1879702"/>
              <a:ext cx="1874520" cy="184785"/>
            </a:xfrm>
            <a:custGeom>
              <a:avLst/>
              <a:gdLst/>
              <a:ahLst/>
              <a:cxnLst/>
              <a:rect l="l" t="t" r="r" b="b"/>
              <a:pathLst>
                <a:path w="1874520" h="184785">
                  <a:moveTo>
                    <a:pt x="0" y="92962"/>
                  </a:moveTo>
                  <a:lnTo>
                    <a:pt x="228599" y="92962"/>
                  </a:lnTo>
                </a:path>
                <a:path w="1874520" h="184785">
                  <a:moveTo>
                    <a:pt x="548639" y="92962"/>
                  </a:moveTo>
                  <a:lnTo>
                    <a:pt x="777239" y="92962"/>
                  </a:lnTo>
                </a:path>
                <a:path w="1874520" h="184785">
                  <a:moveTo>
                    <a:pt x="1097279" y="92962"/>
                  </a:moveTo>
                  <a:lnTo>
                    <a:pt x="1051559" y="184402"/>
                  </a:lnTo>
                </a:path>
                <a:path w="1874520" h="184785">
                  <a:moveTo>
                    <a:pt x="1051559" y="184402"/>
                  </a:moveTo>
                  <a:lnTo>
                    <a:pt x="1005839" y="1522"/>
                  </a:lnTo>
                </a:path>
                <a:path w="1874520" h="184785">
                  <a:moveTo>
                    <a:pt x="1005839" y="1522"/>
                  </a:moveTo>
                  <a:lnTo>
                    <a:pt x="960119" y="184402"/>
                  </a:lnTo>
                </a:path>
                <a:path w="1874520" h="184785">
                  <a:moveTo>
                    <a:pt x="960119" y="184402"/>
                  </a:moveTo>
                  <a:lnTo>
                    <a:pt x="914399" y="1522"/>
                  </a:lnTo>
                </a:path>
                <a:path w="1874520" h="184785">
                  <a:moveTo>
                    <a:pt x="914399" y="1522"/>
                  </a:moveTo>
                  <a:lnTo>
                    <a:pt x="868679" y="184402"/>
                  </a:lnTo>
                </a:path>
                <a:path w="1874520" h="184785">
                  <a:moveTo>
                    <a:pt x="868679" y="184402"/>
                  </a:moveTo>
                  <a:lnTo>
                    <a:pt x="822959" y="1522"/>
                  </a:lnTo>
                </a:path>
                <a:path w="1874520" h="184785">
                  <a:moveTo>
                    <a:pt x="822959" y="1522"/>
                  </a:moveTo>
                  <a:lnTo>
                    <a:pt x="777239" y="92962"/>
                  </a:lnTo>
                </a:path>
                <a:path w="1874520" h="184785">
                  <a:moveTo>
                    <a:pt x="1097279" y="92962"/>
                  </a:moveTo>
                  <a:lnTo>
                    <a:pt x="1325881" y="92962"/>
                  </a:lnTo>
                </a:path>
                <a:path w="1874520" h="184785">
                  <a:moveTo>
                    <a:pt x="1645921" y="92962"/>
                  </a:moveTo>
                  <a:lnTo>
                    <a:pt x="1874521" y="92962"/>
                  </a:lnTo>
                </a:path>
                <a:path w="1874520" h="184785">
                  <a:moveTo>
                    <a:pt x="1645921" y="91439"/>
                  </a:moveTo>
                  <a:lnTo>
                    <a:pt x="1600201" y="182879"/>
                  </a:lnTo>
                </a:path>
                <a:path w="1874520" h="184785">
                  <a:moveTo>
                    <a:pt x="1600201" y="182879"/>
                  </a:moveTo>
                  <a:lnTo>
                    <a:pt x="1554481" y="0"/>
                  </a:lnTo>
                </a:path>
                <a:path w="1874520" h="184785">
                  <a:moveTo>
                    <a:pt x="1554481" y="0"/>
                  </a:moveTo>
                  <a:lnTo>
                    <a:pt x="1508761" y="182879"/>
                  </a:lnTo>
                </a:path>
                <a:path w="1874520" h="184785">
                  <a:moveTo>
                    <a:pt x="1508761" y="184402"/>
                  </a:moveTo>
                  <a:lnTo>
                    <a:pt x="1463041" y="1522"/>
                  </a:lnTo>
                </a:path>
                <a:path w="1874520" h="184785">
                  <a:moveTo>
                    <a:pt x="1463041" y="0"/>
                  </a:moveTo>
                  <a:lnTo>
                    <a:pt x="1417321" y="182879"/>
                  </a:lnTo>
                </a:path>
                <a:path w="1874520" h="184785">
                  <a:moveTo>
                    <a:pt x="1417321" y="182879"/>
                  </a:moveTo>
                  <a:lnTo>
                    <a:pt x="1371601" y="0"/>
                  </a:lnTo>
                </a:path>
                <a:path w="1874520" h="184785">
                  <a:moveTo>
                    <a:pt x="1371601" y="0"/>
                  </a:moveTo>
                  <a:lnTo>
                    <a:pt x="1325881" y="91439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25952" y="1971142"/>
              <a:ext cx="320040" cy="1905"/>
            </a:xfrm>
            <a:custGeom>
              <a:avLst/>
              <a:gdLst/>
              <a:ahLst/>
              <a:cxnLst/>
              <a:rect l="l" t="t" r="r" b="b"/>
              <a:pathLst>
                <a:path w="320039" h="1905">
                  <a:moveTo>
                    <a:pt x="0" y="1522"/>
                  </a:moveTo>
                  <a:lnTo>
                    <a:pt x="320040" y="0"/>
                  </a:lnTo>
                </a:path>
              </a:pathLst>
            </a:custGeom>
            <a:ln w="12699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87743" y="2261615"/>
            <a:ext cx="4432935" cy="186690"/>
          </a:xfrm>
          <a:custGeom>
            <a:avLst/>
            <a:gdLst/>
            <a:ahLst/>
            <a:cxnLst/>
            <a:rect l="l" t="t" r="r" b="b"/>
            <a:pathLst>
              <a:path w="4432935" h="186689">
                <a:moveTo>
                  <a:pt x="4381765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432566" y="186558"/>
                </a:lnTo>
                <a:lnTo>
                  <a:pt x="4432566" y="50800"/>
                </a:lnTo>
                <a:lnTo>
                  <a:pt x="4428558" y="31075"/>
                </a:lnTo>
                <a:lnTo>
                  <a:pt x="4417643" y="14922"/>
                </a:lnTo>
                <a:lnTo>
                  <a:pt x="4401490" y="4008"/>
                </a:lnTo>
                <a:lnTo>
                  <a:pt x="4381765" y="0"/>
                </a:lnTo>
                <a:close/>
              </a:path>
            </a:pathLst>
          </a:custGeom>
          <a:solidFill>
            <a:srgbClr val="1F4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5844" y="2244685"/>
            <a:ext cx="18357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solidFill>
                  <a:srgbClr val="FFFFFF"/>
                </a:solidFill>
                <a:latin typeface="Cambria"/>
                <a:cs typeface="Cambria"/>
              </a:rPr>
              <a:t>La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Cambria"/>
                <a:cs typeface="Cambria"/>
              </a:rPr>
              <a:t>r´esistance</a:t>
            </a:r>
            <a:r>
              <a:rPr sz="1100" spc="8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Cambria"/>
                <a:cs typeface="Cambria"/>
              </a:rPr>
              <a:t>´equivalente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Cambria"/>
                <a:cs typeface="Cambria"/>
              </a:rPr>
              <a:t>est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7743" y="2305846"/>
            <a:ext cx="4483735" cy="507365"/>
            <a:chOff x="87743" y="2305846"/>
            <a:chExt cx="4483735" cy="507365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744" y="2435517"/>
              <a:ext cx="4432565" cy="5060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8544" y="2711272"/>
              <a:ext cx="101600" cy="1016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344" y="2698572"/>
              <a:ext cx="4381715" cy="11430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20310" y="2305850"/>
              <a:ext cx="50749" cy="40542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87743" y="2479799"/>
              <a:ext cx="4432935" cy="282575"/>
            </a:xfrm>
            <a:custGeom>
              <a:avLst/>
              <a:gdLst/>
              <a:ahLst/>
              <a:cxnLst/>
              <a:rect l="l" t="t" r="r" b="b"/>
              <a:pathLst>
                <a:path w="4432935" h="282575">
                  <a:moveTo>
                    <a:pt x="4432566" y="0"/>
                  </a:moveTo>
                  <a:lnTo>
                    <a:pt x="0" y="0"/>
                  </a:lnTo>
                  <a:lnTo>
                    <a:pt x="0" y="231472"/>
                  </a:lnTo>
                  <a:lnTo>
                    <a:pt x="4008" y="251197"/>
                  </a:lnTo>
                  <a:lnTo>
                    <a:pt x="14922" y="267350"/>
                  </a:lnTo>
                  <a:lnTo>
                    <a:pt x="31075" y="278264"/>
                  </a:lnTo>
                  <a:lnTo>
                    <a:pt x="50800" y="282273"/>
                  </a:lnTo>
                  <a:lnTo>
                    <a:pt x="4381765" y="282273"/>
                  </a:lnTo>
                  <a:lnTo>
                    <a:pt x="4401490" y="278264"/>
                  </a:lnTo>
                  <a:lnTo>
                    <a:pt x="4417643" y="267350"/>
                  </a:lnTo>
                  <a:lnTo>
                    <a:pt x="4428558" y="251197"/>
                  </a:lnTo>
                  <a:lnTo>
                    <a:pt x="4432566" y="231472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6C8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0310" y="2343946"/>
              <a:ext cx="0" cy="386715"/>
            </a:xfrm>
            <a:custGeom>
              <a:avLst/>
              <a:gdLst/>
              <a:ahLst/>
              <a:cxnLst/>
              <a:rect l="l" t="t" r="r" b="b"/>
              <a:pathLst>
                <a:path h="386714">
                  <a:moveTo>
                    <a:pt x="0" y="38637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20310" y="23312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20310" y="23185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520310" y="2305846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484249" y="2525939"/>
            <a:ext cx="16395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i="1" spc="-44" baseline="-10416" dirty="0">
                <a:latin typeface="Georgia"/>
                <a:cs typeface="Georgia"/>
              </a:rPr>
              <a:t>eq</a:t>
            </a:r>
            <a:r>
              <a:rPr sz="1200" i="1" baseline="-10416" dirty="0">
                <a:latin typeface="Georgia"/>
                <a:cs typeface="Georgia"/>
              </a:rPr>
              <a:t> </a:t>
            </a:r>
            <a:r>
              <a:rPr sz="1200" i="1" spc="-7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spc="67" baseline="-10416" dirty="0">
                <a:latin typeface="PMingLiU"/>
                <a:cs typeface="PMingLiU"/>
              </a:rPr>
              <a:t>1</a:t>
            </a:r>
            <a:r>
              <a:rPr sz="1200" spc="120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spc="67" baseline="-10416" dirty="0">
                <a:latin typeface="PMingLiU"/>
                <a:cs typeface="PMingLiU"/>
              </a:rPr>
              <a:t>2</a:t>
            </a:r>
            <a:r>
              <a:rPr sz="1200" spc="120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spc="67" baseline="-10416" dirty="0">
                <a:latin typeface="PMingLiU"/>
                <a:cs typeface="PMingLiU"/>
              </a:rPr>
              <a:t>3</a:t>
            </a:r>
            <a:r>
              <a:rPr sz="1200" spc="120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10456" y="2525939"/>
            <a:ext cx="2717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Cambria"/>
                <a:cs typeface="Cambria"/>
              </a:rPr>
              <a:t>(11)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8" name="object 2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36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2018" y="1232458"/>
            <a:ext cx="247015" cy="140970"/>
          </a:xfrm>
          <a:custGeom>
            <a:avLst/>
            <a:gdLst/>
            <a:ahLst/>
            <a:cxnLst/>
            <a:rect l="l" t="t" r="r" b="b"/>
            <a:pathLst>
              <a:path w="247014" h="140969">
                <a:moveTo>
                  <a:pt x="246526" y="70436"/>
                </a:moveTo>
                <a:lnTo>
                  <a:pt x="211308" y="140872"/>
                </a:lnTo>
              </a:path>
              <a:path w="247014" h="140969">
                <a:moveTo>
                  <a:pt x="211308" y="140872"/>
                </a:moveTo>
                <a:lnTo>
                  <a:pt x="176090" y="0"/>
                </a:lnTo>
              </a:path>
              <a:path w="247014" h="140969">
                <a:moveTo>
                  <a:pt x="176090" y="0"/>
                </a:moveTo>
                <a:lnTo>
                  <a:pt x="140872" y="140872"/>
                </a:lnTo>
              </a:path>
              <a:path w="247014" h="140969">
                <a:moveTo>
                  <a:pt x="140872" y="140872"/>
                </a:moveTo>
                <a:lnTo>
                  <a:pt x="105654" y="0"/>
                </a:lnTo>
              </a:path>
              <a:path w="247014" h="140969">
                <a:moveTo>
                  <a:pt x="105654" y="0"/>
                </a:moveTo>
                <a:lnTo>
                  <a:pt x="70436" y="140872"/>
                </a:lnTo>
              </a:path>
              <a:path w="247014" h="140969">
                <a:moveTo>
                  <a:pt x="70436" y="140872"/>
                </a:moveTo>
                <a:lnTo>
                  <a:pt x="35218" y="0"/>
                </a:lnTo>
              </a:path>
              <a:path w="247014" h="140969">
                <a:moveTo>
                  <a:pt x="35218" y="0"/>
                </a:moveTo>
                <a:lnTo>
                  <a:pt x="0" y="70436"/>
                </a:lnTo>
              </a:path>
            </a:pathLst>
          </a:custGeom>
          <a:ln w="97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904079" y="1301722"/>
            <a:ext cx="726440" cy="699135"/>
            <a:chOff x="1904079" y="1301722"/>
            <a:chExt cx="726440" cy="699135"/>
          </a:xfrm>
        </p:grpSpPr>
        <p:sp>
          <p:nvSpPr>
            <p:cNvPr id="7" name="object 7"/>
            <p:cNvSpPr/>
            <p:nvPr/>
          </p:nvSpPr>
          <p:spPr>
            <a:xfrm>
              <a:off x="1955928" y="1854645"/>
              <a:ext cx="598805" cy="140970"/>
            </a:xfrm>
            <a:custGeom>
              <a:avLst/>
              <a:gdLst/>
              <a:ahLst/>
              <a:cxnLst/>
              <a:rect l="l" t="t" r="r" b="b"/>
              <a:pathLst>
                <a:path w="598805" h="140969">
                  <a:moveTo>
                    <a:pt x="422617" y="70436"/>
                  </a:moveTo>
                  <a:lnTo>
                    <a:pt x="598707" y="70436"/>
                  </a:lnTo>
                </a:path>
                <a:path w="598805" h="140969">
                  <a:moveTo>
                    <a:pt x="422617" y="70436"/>
                  </a:moveTo>
                  <a:lnTo>
                    <a:pt x="387399" y="140872"/>
                  </a:lnTo>
                </a:path>
                <a:path w="598805" h="140969">
                  <a:moveTo>
                    <a:pt x="387399" y="140872"/>
                  </a:moveTo>
                  <a:lnTo>
                    <a:pt x="352181" y="0"/>
                  </a:lnTo>
                </a:path>
                <a:path w="598805" h="140969">
                  <a:moveTo>
                    <a:pt x="352181" y="0"/>
                  </a:moveTo>
                  <a:lnTo>
                    <a:pt x="316963" y="140872"/>
                  </a:lnTo>
                </a:path>
                <a:path w="598805" h="140969">
                  <a:moveTo>
                    <a:pt x="316963" y="140872"/>
                  </a:moveTo>
                  <a:lnTo>
                    <a:pt x="281744" y="0"/>
                  </a:lnTo>
                </a:path>
                <a:path w="598805" h="140969">
                  <a:moveTo>
                    <a:pt x="281744" y="0"/>
                  </a:moveTo>
                  <a:lnTo>
                    <a:pt x="246526" y="140872"/>
                  </a:lnTo>
                </a:path>
                <a:path w="598805" h="140969">
                  <a:moveTo>
                    <a:pt x="0" y="70436"/>
                  </a:moveTo>
                  <a:lnTo>
                    <a:pt x="176090" y="70436"/>
                  </a:lnTo>
                </a:path>
                <a:path w="598805" h="140969">
                  <a:moveTo>
                    <a:pt x="246526" y="140872"/>
                  </a:moveTo>
                  <a:lnTo>
                    <a:pt x="211308" y="0"/>
                  </a:lnTo>
                </a:path>
                <a:path w="598805" h="140969">
                  <a:moveTo>
                    <a:pt x="211308" y="0"/>
                  </a:moveTo>
                  <a:lnTo>
                    <a:pt x="176090" y="70436"/>
                  </a:lnTo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08970" y="1889863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35218" y="0"/>
                  </a:moveTo>
                  <a:lnTo>
                    <a:pt x="21296" y="2696"/>
                  </a:lnTo>
                  <a:lnTo>
                    <a:pt x="10125" y="10125"/>
                  </a:lnTo>
                  <a:lnTo>
                    <a:pt x="2696" y="21296"/>
                  </a:lnTo>
                  <a:lnTo>
                    <a:pt x="0" y="35218"/>
                  </a:lnTo>
                  <a:lnTo>
                    <a:pt x="2696" y="49139"/>
                  </a:lnTo>
                  <a:lnTo>
                    <a:pt x="10125" y="60310"/>
                  </a:lnTo>
                  <a:lnTo>
                    <a:pt x="21296" y="67739"/>
                  </a:lnTo>
                  <a:lnTo>
                    <a:pt x="35218" y="70436"/>
                  </a:lnTo>
                  <a:lnTo>
                    <a:pt x="48644" y="67739"/>
                  </a:lnTo>
                  <a:lnTo>
                    <a:pt x="59870" y="60310"/>
                  </a:lnTo>
                  <a:lnTo>
                    <a:pt x="67574" y="49139"/>
                  </a:lnTo>
                  <a:lnTo>
                    <a:pt x="70436" y="35218"/>
                  </a:lnTo>
                  <a:lnTo>
                    <a:pt x="67574" y="21296"/>
                  </a:lnTo>
                  <a:lnTo>
                    <a:pt x="59870" y="10125"/>
                  </a:lnTo>
                  <a:lnTo>
                    <a:pt x="48644" y="2696"/>
                  </a:lnTo>
                  <a:lnTo>
                    <a:pt x="352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08970" y="1889863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0" y="35218"/>
                  </a:moveTo>
                  <a:lnTo>
                    <a:pt x="2696" y="49139"/>
                  </a:lnTo>
                  <a:lnTo>
                    <a:pt x="10125" y="60310"/>
                  </a:lnTo>
                  <a:lnTo>
                    <a:pt x="21296" y="67739"/>
                  </a:lnTo>
                  <a:lnTo>
                    <a:pt x="35218" y="70436"/>
                  </a:lnTo>
                  <a:lnTo>
                    <a:pt x="48644" y="67739"/>
                  </a:lnTo>
                  <a:lnTo>
                    <a:pt x="59870" y="60310"/>
                  </a:lnTo>
                  <a:lnTo>
                    <a:pt x="67574" y="49139"/>
                  </a:lnTo>
                  <a:lnTo>
                    <a:pt x="70436" y="35218"/>
                  </a:lnTo>
                  <a:lnTo>
                    <a:pt x="67574" y="21296"/>
                  </a:lnTo>
                  <a:lnTo>
                    <a:pt x="59870" y="10125"/>
                  </a:lnTo>
                  <a:lnTo>
                    <a:pt x="48644" y="2696"/>
                  </a:lnTo>
                  <a:lnTo>
                    <a:pt x="35218" y="0"/>
                  </a:lnTo>
                  <a:lnTo>
                    <a:pt x="21296" y="2696"/>
                  </a:lnTo>
                  <a:lnTo>
                    <a:pt x="10125" y="10125"/>
                  </a:lnTo>
                  <a:lnTo>
                    <a:pt x="2696" y="21296"/>
                  </a:lnTo>
                  <a:lnTo>
                    <a:pt x="0" y="35218"/>
                  </a:lnTo>
                  <a:close/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84199" y="1301722"/>
              <a:ext cx="140970" cy="623570"/>
            </a:xfrm>
            <a:custGeom>
              <a:avLst/>
              <a:gdLst/>
              <a:ahLst/>
              <a:cxnLst/>
              <a:rect l="l" t="t" r="r" b="b"/>
              <a:pathLst>
                <a:path w="140969" h="623569">
                  <a:moveTo>
                    <a:pt x="70436" y="193699"/>
                  </a:moveTo>
                  <a:lnTo>
                    <a:pt x="140872" y="230090"/>
                  </a:lnTo>
                </a:path>
                <a:path w="140969" h="623569">
                  <a:moveTo>
                    <a:pt x="140872" y="230090"/>
                  </a:moveTo>
                  <a:lnTo>
                    <a:pt x="0" y="265308"/>
                  </a:lnTo>
                </a:path>
                <a:path w="140969" h="623569">
                  <a:moveTo>
                    <a:pt x="0" y="265308"/>
                  </a:moveTo>
                  <a:lnTo>
                    <a:pt x="140872" y="300526"/>
                  </a:lnTo>
                </a:path>
                <a:path w="140969" h="623569">
                  <a:moveTo>
                    <a:pt x="140872" y="300526"/>
                  </a:moveTo>
                  <a:lnTo>
                    <a:pt x="0" y="335745"/>
                  </a:lnTo>
                </a:path>
                <a:path w="140969" h="623569">
                  <a:moveTo>
                    <a:pt x="0" y="335745"/>
                  </a:moveTo>
                  <a:lnTo>
                    <a:pt x="140872" y="372136"/>
                  </a:lnTo>
                </a:path>
                <a:path w="140969" h="623569">
                  <a:moveTo>
                    <a:pt x="140872" y="372136"/>
                  </a:moveTo>
                  <a:lnTo>
                    <a:pt x="0" y="407354"/>
                  </a:lnTo>
                </a:path>
                <a:path w="140969" h="623569">
                  <a:moveTo>
                    <a:pt x="0" y="407354"/>
                  </a:moveTo>
                  <a:lnTo>
                    <a:pt x="70436" y="443745"/>
                  </a:lnTo>
                </a:path>
                <a:path w="140969" h="623569">
                  <a:moveTo>
                    <a:pt x="70436" y="443745"/>
                  </a:moveTo>
                  <a:lnTo>
                    <a:pt x="70436" y="623359"/>
                  </a:lnTo>
                </a:path>
                <a:path w="140969" h="623569">
                  <a:moveTo>
                    <a:pt x="70436" y="0"/>
                  </a:moveTo>
                  <a:lnTo>
                    <a:pt x="70436" y="193699"/>
                  </a:lnTo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1885492" y="1267676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5" h="70484">
                <a:moveTo>
                  <a:pt x="0" y="35218"/>
                </a:moveTo>
                <a:lnTo>
                  <a:pt x="2696" y="49139"/>
                </a:lnTo>
                <a:lnTo>
                  <a:pt x="10125" y="60310"/>
                </a:lnTo>
                <a:lnTo>
                  <a:pt x="21296" y="67739"/>
                </a:lnTo>
                <a:lnTo>
                  <a:pt x="35217" y="70436"/>
                </a:lnTo>
                <a:lnTo>
                  <a:pt x="48644" y="67739"/>
                </a:lnTo>
                <a:lnTo>
                  <a:pt x="59870" y="60310"/>
                </a:lnTo>
                <a:lnTo>
                  <a:pt x="67574" y="49139"/>
                </a:lnTo>
                <a:lnTo>
                  <a:pt x="70436" y="35218"/>
                </a:lnTo>
                <a:lnTo>
                  <a:pt x="67574" y="21296"/>
                </a:lnTo>
                <a:lnTo>
                  <a:pt x="59870" y="10125"/>
                </a:lnTo>
                <a:lnTo>
                  <a:pt x="48644" y="2696"/>
                </a:lnTo>
                <a:lnTo>
                  <a:pt x="35217" y="0"/>
                </a:lnTo>
                <a:lnTo>
                  <a:pt x="21296" y="2696"/>
                </a:lnTo>
                <a:lnTo>
                  <a:pt x="10125" y="10125"/>
                </a:lnTo>
                <a:lnTo>
                  <a:pt x="2696" y="21296"/>
                </a:lnTo>
                <a:lnTo>
                  <a:pt x="0" y="35218"/>
                </a:lnTo>
                <a:close/>
              </a:path>
            </a:pathLst>
          </a:custGeom>
          <a:ln w="97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5844" y="627264"/>
            <a:ext cx="4110990" cy="13500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spc="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´equivalente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a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85" dirty="0">
                <a:latin typeface="Times New Roman"/>
                <a:cs typeface="Times New Roman"/>
              </a:rPr>
              <a:t>b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suivante.</a:t>
            </a:r>
            <a:endParaRPr sz="1100">
              <a:latin typeface="Cambria"/>
              <a:cs typeface="Cambria"/>
            </a:endParaRPr>
          </a:p>
          <a:p>
            <a:pPr marL="166370" algn="ctr">
              <a:lnSpc>
                <a:spcPct val="100000"/>
              </a:lnSpc>
              <a:spcBef>
                <a:spcPts val="894"/>
              </a:spcBef>
            </a:pPr>
            <a:r>
              <a:rPr sz="750" spc="10" dirty="0">
                <a:latin typeface="Times New Roman"/>
                <a:cs typeface="Times New Roman"/>
              </a:rPr>
              <a:t>5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689100">
              <a:lnSpc>
                <a:spcPct val="100000"/>
              </a:lnSpc>
              <a:spcBef>
                <a:spcPts val="70"/>
              </a:spcBef>
              <a:tabLst>
                <a:tab pos="2027555" algn="l"/>
                <a:tab pos="2252345" algn="l"/>
                <a:tab pos="2450465" algn="l"/>
              </a:tabLst>
            </a:pPr>
            <a:r>
              <a:rPr sz="750" spc="5" dirty="0">
                <a:latin typeface="Times New Roman"/>
                <a:cs typeface="Times New Roman"/>
              </a:rPr>
              <a:t>a   </a:t>
            </a:r>
            <a:r>
              <a:rPr sz="750" spc="15" dirty="0">
                <a:latin typeface="Times New Roman"/>
                <a:cs typeface="Times New Roman"/>
              </a:rPr>
              <a:t> </a:t>
            </a:r>
            <a:r>
              <a:rPr sz="7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750" dirty="0">
                <a:latin typeface="Times New Roman"/>
                <a:cs typeface="Times New Roman"/>
              </a:rPr>
              <a:t>	</a:t>
            </a:r>
            <a:r>
              <a:rPr sz="7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105535" algn="ctr">
              <a:lnSpc>
                <a:spcPct val="100000"/>
              </a:lnSpc>
              <a:spcBef>
                <a:spcPts val="690"/>
              </a:spcBef>
            </a:pPr>
            <a:r>
              <a:rPr sz="750" spc="10" dirty="0">
                <a:latin typeface="Times New Roman"/>
                <a:cs typeface="Times New Roman"/>
              </a:rPr>
              <a:t>8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44780" algn="ctr">
              <a:lnSpc>
                <a:spcPct val="100000"/>
              </a:lnSpc>
              <a:spcBef>
                <a:spcPts val="484"/>
              </a:spcBef>
            </a:pPr>
            <a:r>
              <a:rPr sz="750" spc="10" dirty="0">
                <a:latin typeface="Times New Roman"/>
                <a:cs typeface="Times New Roman"/>
              </a:rPr>
              <a:t>12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689100">
              <a:lnSpc>
                <a:spcPct val="100000"/>
              </a:lnSpc>
              <a:spcBef>
                <a:spcPts val="200"/>
              </a:spcBef>
            </a:pPr>
            <a:r>
              <a:rPr sz="750" spc="5" dirty="0">
                <a:latin typeface="Times New Roman"/>
                <a:cs typeface="Times New Roman"/>
              </a:rPr>
              <a:t>b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8544" y="23326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126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5" name="object 15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37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754759"/>
            <a:ext cx="38646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</a:t>
            </a:r>
            <a:r>
              <a:rPr sz="1100" spc="-45" dirty="0" err="1">
                <a:latin typeface="Cambria"/>
                <a:cs typeface="Cambria"/>
              </a:rPr>
              <a:t>energie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5" dirty="0" smtClean="0">
                <a:latin typeface="Cambria"/>
                <a:cs typeface="Cambria"/>
              </a:rPr>
              <a:t>n</a:t>
            </a:r>
            <a:r>
              <a:rPr lang="fr-FR" sz="1100" spc="-55" dirty="0" smtClean="0">
                <a:latin typeface="Cambria"/>
                <a:cs typeface="Cambria"/>
              </a:rPr>
              <a:t>é</a:t>
            </a:r>
            <a:r>
              <a:rPr sz="1100" spc="-55" dirty="0" err="1" smtClean="0">
                <a:latin typeface="Cambria"/>
                <a:cs typeface="Cambria"/>
              </a:rPr>
              <a:t>cessaire</a:t>
            </a:r>
            <a:r>
              <a:rPr sz="1100" spc="114" dirty="0" smtClean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 smtClean="0">
                <a:latin typeface="Cambria"/>
                <a:cs typeface="Cambria"/>
              </a:rPr>
              <a:t>d</a:t>
            </a:r>
            <a:r>
              <a:rPr lang="fr-FR" sz="1100" spc="-50" dirty="0" smtClean="0">
                <a:latin typeface="Cambria"/>
                <a:cs typeface="Cambria"/>
              </a:rPr>
              <a:t>é</a:t>
            </a:r>
            <a:r>
              <a:rPr sz="1100" spc="-50" dirty="0" smtClean="0">
                <a:latin typeface="Cambria"/>
                <a:cs typeface="Cambria"/>
              </a:rPr>
              <a:t>placer</a:t>
            </a:r>
            <a:r>
              <a:rPr sz="1100" spc="114" dirty="0" smtClean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charges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-65" dirty="0">
                <a:latin typeface="Times New Roman"/>
                <a:cs typeface="Times New Roman"/>
              </a:rPr>
              <a:t>q</a:t>
            </a:r>
            <a:r>
              <a:rPr sz="1100" i="1" spc="12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0466" y="1123478"/>
            <a:ext cx="2438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40" dirty="0">
                <a:latin typeface="Times New Roman"/>
                <a:cs typeface="Times New Roman"/>
              </a:rPr>
              <a:t>v</a:t>
            </a:r>
            <a:r>
              <a:rPr sz="1100" i="1" spc="-1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85200" y="1240078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>
                <a:moveTo>
                  <a:pt x="0" y="0"/>
                </a:moveTo>
                <a:lnTo>
                  <a:pt x="17503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72500" y="1007222"/>
            <a:ext cx="196850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 marR="5080" indent="-18415">
              <a:lnSpc>
                <a:spcPct val="112599"/>
              </a:lnSpc>
              <a:spcBef>
                <a:spcPts val="100"/>
              </a:spcBef>
            </a:pPr>
            <a:r>
              <a:rPr sz="1100" i="1" spc="25" dirty="0">
                <a:latin typeface="Times New Roman"/>
                <a:cs typeface="Times New Roman"/>
              </a:rPr>
              <a:t>dw </a:t>
            </a:r>
            <a:r>
              <a:rPr sz="1100" i="1" spc="10" dirty="0">
                <a:latin typeface="Times New Roman"/>
                <a:cs typeface="Times New Roman"/>
              </a:rPr>
              <a:t> </a:t>
            </a:r>
            <a:r>
              <a:rPr sz="1100" i="1" spc="-25" dirty="0">
                <a:latin typeface="Times New Roman"/>
                <a:cs typeface="Times New Roman"/>
              </a:rPr>
              <a:t>dq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01252" y="1123478"/>
            <a:ext cx="2063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Cambria"/>
                <a:cs typeface="Cambria"/>
              </a:rPr>
              <a:t>[V]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9678" y="1123478"/>
            <a:ext cx="2025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5" dirty="0">
                <a:latin typeface="Cambria"/>
                <a:cs typeface="Cambria"/>
              </a:rPr>
              <a:t>(1)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730235"/>
            <a:ext cx="63233" cy="6323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399084" y="1644763"/>
            <a:ext cx="4032250" cy="111992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510" marR="5080">
              <a:lnSpc>
                <a:spcPct val="102600"/>
              </a:lnSpc>
              <a:spcBef>
                <a:spcPts val="55"/>
              </a:spcBef>
            </a:pPr>
            <a:r>
              <a:rPr sz="1100" spc="-15" dirty="0" err="1">
                <a:latin typeface="Cambria"/>
                <a:cs typeface="Cambria"/>
              </a:rPr>
              <a:t>Semblable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lang="fr-FR" sz="1100" spc="-155" dirty="0">
                <a:latin typeface="Cambria"/>
                <a:cs typeface="Cambria"/>
              </a:rPr>
              <a:t> </a:t>
            </a:r>
            <a:r>
              <a:rPr lang="fr-FR" sz="1100" spc="-155" dirty="0" smtClean="0">
                <a:latin typeface="Cambria"/>
                <a:cs typeface="Cambria"/>
              </a:rPr>
              <a:t>à    </a:t>
            </a:r>
            <a:r>
              <a:rPr lang="fr-FR" sz="1100" spc="-45" dirty="0" smtClean="0">
                <a:latin typeface="Cambria"/>
                <a:cs typeface="Cambria"/>
              </a:rPr>
              <a:t>l’é</a:t>
            </a:r>
            <a:r>
              <a:rPr sz="1100" spc="-45" dirty="0" err="1" smtClean="0">
                <a:latin typeface="Cambria"/>
                <a:cs typeface="Cambria"/>
              </a:rPr>
              <a:t>nergie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potentielle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d’un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corps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-25" dirty="0">
                <a:latin typeface="Cambria"/>
                <a:cs typeface="Cambria"/>
              </a:rPr>
              <a:t> 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corps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ne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bouge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pas,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5" dirty="0" err="1">
                <a:latin typeface="Cambria"/>
                <a:cs typeface="Cambria"/>
              </a:rPr>
              <a:t>il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70" dirty="0" err="1" smtClean="0">
                <a:latin typeface="Cambria"/>
                <a:cs typeface="Cambria"/>
              </a:rPr>
              <a:t>poss</a:t>
            </a:r>
            <a:r>
              <a:rPr lang="fr-FR" sz="1100" spc="-70" dirty="0" smtClean="0">
                <a:latin typeface="Cambria"/>
                <a:cs typeface="Cambria"/>
              </a:rPr>
              <a:t>è</a:t>
            </a:r>
            <a:r>
              <a:rPr sz="1100" spc="-70" dirty="0" smtClean="0">
                <a:latin typeface="Cambria"/>
                <a:cs typeface="Cambria"/>
              </a:rPr>
              <a:t>de</a:t>
            </a:r>
            <a:r>
              <a:rPr sz="1100" spc="-40" dirty="0" smtClean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´energie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potentielle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faire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travail.</a:t>
            </a:r>
          </a:p>
          <a:p>
            <a:pPr marL="16510">
              <a:lnSpc>
                <a:spcPct val="100000"/>
              </a:lnSpc>
              <a:spcBef>
                <a:spcPts val="335"/>
              </a:spcBef>
            </a:pPr>
            <a:r>
              <a:rPr sz="1100" spc="-45" dirty="0">
                <a:latin typeface="Cambria"/>
                <a:cs typeface="Cambria"/>
              </a:rPr>
              <a:t>Repr´esente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l’´energie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n´ecessaire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faire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bouger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charges</a:t>
            </a:r>
            <a:endParaRPr sz="11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35" dirty="0">
                <a:latin typeface="Cambria"/>
                <a:cs typeface="Cambria"/>
              </a:rPr>
              <a:t>´electriques.</a:t>
            </a:r>
            <a:endParaRPr sz="1100" dirty="0">
              <a:latin typeface="Cambria"/>
              <a:cs typeface="Cambria"/>
            </a:endParaRPr>
          </a:p>
          <a:p>
            <a:pPr marL="16510" marR="41910">
              <a:lnSpc>
                <a:spcPct val="102600"/>
              </a:lnSpc>
              <a:spcBef>
                <a:spcPts val="300"/>
              </a:spcBef>
            </a:pPr>
            <a:r>
              <a:rPr sz="1100" spc="70" dirty="0">
                <a:latin typeface="Cambria"/>
                <a:cs typeface="Cambria"/>
              </a:rPr>
              <a:t>Ex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Volt </a:t>
            </a:r>
            <a:r>
              <a:rPr sz="1100" spc="-60" dirty="0" err="1" smtClean="0">
                <a:latin typeface="Cambria"/>
                <a:cs typeface="Cambria"/>
              </a:rPr>
              <a:t>repr</a:t>
            </a:r>
            <a:r>
              <a:rPr lang="fr-FR" sz="1100" spc="-60" dirty="0" smtClean="0">
                <a:latin typeface="Cambria"/>
                <a:cs typeface="Cambria"/>
              </a:rPr>
              <a:t>é</a:t>
            </a:r>
            <a:r>
              <a:rPr sz="1100" spc="-60" dirty="0" err="1" smtClean="0">
                <a:latin typeface="Cambria"/>
                <a:cs typeface="Cambria"/>
              </a:rPr>
              <a:t>sente</a:t>
            </a:r>
            <a:r>
              <a:rPr sz="1100" spc="-55" dirty="0" smtClean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240" dirty="0">
                <a:latin typeface="Cambria"/>
                <a:cs typeface="Cambria"/>
              </a:rPr>
              <a:t> </a:t>
            </a:r>
            <a:r>
              <a:rPr sz="1100" spc="-55" dirty="0" smtClean="0">
                <a:latin typeface="Cambria"/>
                <a:cs typeface="Cambria"/>
              </a:rPr>
              <a:t>diff</a:t>
            </a:r>
            <a:r>
              <a:rPr lang="fr-FR" sz="1100" spc="-55" dirty="0" smtClean="0">
                <a:latin typeface="Cambria"/>
                <a:cs typeface="Cambria"/>
              </a:rPr>
              <a:t>é</a:t>
            </a:r>
            <a:r>
              <a:rPr sz="1100" spc="-55" dirty="0" err="1" smtClean="0">
                <a:latin typeface="Cambria"/>
                <a:cs typeface="Cambria"/>
              </a:rPr>
              <a:t>rence</a:t>
            </a:r>
            <a:r>
              <a:rPr sz="1100" spc="130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potentiel</a:t>
            </a:r>
            <a:r>
              <a:rPr sz="1100" spc="2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8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2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Joule </a:t>
            </a:r>
            <a:r>
              <a:rPr sz="1100" spc="-50" dirty="0">
                <a:latin typeface="Cambria"/>
                <a:cs typeface="Cambria"/>
              </a:rPr>
              <a:t>d’´energie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d´eplacer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charge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 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Coulomb.</a:t>
            </a:r>
            <a:endParaRPr sz="1100" dirty="0">
              <a:latin typeface="Cambria"/>
              <a:cs typeface="Cambri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112353"/>
            <a:ext cx="63233" cy="6323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494457"/>
            <a:ext cx="63233" cy="63233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2018" y="1232458"/>
            <a:ext cx="247015" cy="140970"/>
          </a:xfrm>
          <a:custGeom>
            <a:avLst/>
            <a:gdLst/>
            <a:ahLst/>
            <a:cxnLst/>
            <a:rect l="l" t="t" r="r" b="b"/>
            <a:pathLst>
              <a:path w="247014" h="140969">
                <a:moveTo>
                  <a:pt x="246526" y="70436"/>
                </a:moveTo>
                <a:lnTo>
                  <a:pt x="211308" y="140872"/>
                </a:lnTo>
              </a:path>
              <a:path w="247014" h="140969">
                <a:moveTo>
                  <a:pt x="211308" y="140872"/>
                </a:moveTo>
                <a:lnTo>
                  <a:pt x="176090" y="0"/>
                </a:lnTo>
              </a:path>
              <a:path w="247014" h="140969">
                <a:moveTo>
                  <a:pt x="176090" y="0"/>
                </a:moveTo>
                <a:lnTo>
                  <a:pt x="140872" y="140872"/>
                </a:lnTo>
              </a:path>
              <a:path w="247014" h="140969">
                <a:moveTo>
                  <a:pt x="140872" y="140872"/>
                </a:moveTo>
                <a:lnTo>
                  <a:pt x="105654" y="0"/>
                </a:lnTo>
              </a:path>
              <a:path w="247014" h="140969">
                <a:moveTo>
                  <a:pt x="105654" y="0"/>
                </a:moveTo>
                <a:lnTo>
                  <a:pt x="70436" y="140872"/>
                </a:lnTo>
              </a:path>
              <a:path w="247014" h="140969">
                <a:moveTo>
                  <a:pt x="70436" y="140872"/>
                </a:moveTo>
                <a:lnTo>
                  <a:pt x="35218" y="0"/>
                </a:lnTo>
              </a:path>
              <a:path w="247014" h="140969">
                <a:moveTo>
                  <a:pt x="35218" y="0"/>
                </a:moveTo>
                <a:lnTo>
                  <a:pt x="0" y="70436"/>
                </a:lnTo>
              </a:path>
            </a:pathLst>
          </a:custGeom>
          <a:ln w="97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904079" y="1301722"/>
            <a:ext cx="726440" cy="699135"/>
            <a:chOff x="1904079" y="1301722"/>
            <a:chExt cx="726440" cy="699135"/>
          </a:xfrm>
        </p:grpSpPr>
        <p:sp>
          <p:nvSpPr>
            <p:cNvPr id="7" name="object 7"/>
            <p:cNvSpPr/>
            <p:nvPr/>
          </p:nvSpPr>
          <p:spPr>
            <a:xfrm>
              <a:off x="1955928" y="1854645"/>
              <a:ext cx="598805" cy="140970"/>
            </a:xfrm>
            <a:custGeom>
              <a:avLst/>
              <a:gdLst/>
              <a:ahLst/>
              <a:cxnLst/>
              <a:rect l="l" t="t" r="r" b="b"/>
              <a:pathLst>
                <a:path w="598805" h="140969">
                  <a:moveTo>
                    <a:pt x="422617" y="70436"/>
                  </a:moveTo>
                  <a:lnTo>
                    <a:pt x="598707" y="70436"/>
                  </a:lnTo>
                </a:path>
                <a:path w="598805" h="140969">
                  <a:moveTo>
                    <a:pt x="422617" y="70436"/>
                  </a:moveTo>
                  <a:lnTo>
                    <a:pt x="387399" y="140872"/>
                  </a:lnTo>
                </a:path>
                <a:path w="598805" h="140969">
                  <a:moveTo>
                    <a:pt x="387399" y="140872"/>
                  </a:moveTo>
                  <a:lnTo>
                    <a:pt x="352181" y="0"/>
                  </a:lnTo>
                </a:path>
                <a:path w="598805" h="140969">
                  <a:moveTo>
                    <a:pt x="352181" y="0"/>
                  </a:moveTo>
                  <a:lnTo>
                    <a:pt x="316963" y="140872"/>
                  </a:lnTo>
                </a:path>
                <a:path w="598805" h="140969">
                  <a:moveTo>
                    <a:pt x="316963" y="140872"/>
                  </a:moveTo>
                  <a:lnTo>
                    <a:pt x="281744" y="0"/>
                  </a:lnTo>
                </a:path>
                <a:path w="598805" h="140969">
                  <a:moveTo>
                    <a:pt x="281744" y="0"/>
                  </a:moveTo>
                  <a:lnTo>
                    <a:pt x="246526" y="140872"/>
                  </a:lnTo>
                </a:path>
                <a:path w="598805" h="140969">
                  <a:moveTo>
                    <a:pt x="0" y="70436"/>
                  </a:moveTo>
                  <a:lnTo>
                    <a:pt x="176090" y="70436"/>
                  </a:lnTo>
                </a:path>
                <a:path w="598805" h="140969">
                  <a:moveTo>
                    <a:pt x="246526" y="140872"/>
                  </a:moveTo>
                  <a:lnTo>
                    <a:pt x="211308" y="0"/>
                  </a:lnTo>
                </a:path>
                <a:path w="598805" h="140969">
                  <a:moveTo>
                    <a:pt x="211308" y="0"/>
                  </a:moveTo>
                  <a:lnTo>
                    <a:pt x="176090" y="70436"/>
                  </a:lnTo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08970" y="1889863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35218" y="0"/>
                  </a:moveTo>
                  <a:lnTo>
                    <a:pt x="21296" y="2696"/>
                  </a:lnTo>
                  <a:lnTo>
                    <a:pt x="10125" y="10125"/>
                  </a:lnTo>
                  <a:lnTo>
                    <a:pt x="2696" y="21296"/>
                  </a:lnTo>
                  <a:lnTo>
                    <a:pt x="0" y="35218"/>
                  </a:lnTo>
                  <a:lnTo>
                    <a:pt x="2696" y="49139"/>
                  </a:lnTo>
                  <a:lnTo>
                    <a:pt x="10125" y="60310"/>
                  </a:lnTo>
                  <a:lnTo>
                    <a:pt x="21296" y="67739"/>
                  </a:lnTo>
                  <a:lnTo>
                    <a:pt x="35218" y="70436"/>
                  </a:lnTo>
                  <a:lnTo>
                    <a:pt x="48644" y="67739"/>
                  </a:lnTo>
                  <a:lnTo>
                    <a:pt x="59870" y="60310"/>
                  </a:lnTo>
                  <a:lnTo>
                    <a:pt x="67574" y="49139"/>
                  </a:lnTo>
                  <a:lnTo>
                    <a:pt x="70436" y="35218"/>
                  </a:lnTo>
                  <a:lnTo>
                    <a:pt x="67574" y="21296"/>
                  </a:lnTo>
                  <a:lnTo>
                    <a:pt x="59870" y="10125"/>
                  </a:lnTo>
                  <a:lnTo>
                    <a:pt x="48644" y="2696"/>
                  </a:lnTo>
                  <a:lnTo>
                    <a:pt x="352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908970" y="1889863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0" y="35218"/>
                  </a:moveTo>
                  <a:lnTo>
                    <a:pt x="2696" y="49139"/>
                  </a:lnTo>
                  <a:lnTo>
                    <a:pt x="10125" y="60310"/>
                  </a:lnTo>
                  <a:lnTo>
                    <a:pt x="21296" y="67739"/>
                  </a:lnTo>
                  <a:lnTo>
                    <a:pt x="35218" y="70436"/>
                  </a:lnTo>
                  <a:lnTo>
                    <a:pt x="48644" y="67739"/>
                  </a:lnTo>
                  <a:lnTo>
                    <a:pt x="59870" y="60310"/>
                  </a:lnTo>
                  <a:lnTo>
                    <a:pt x="67574" y="49139"/>
                  </a:lnTo>
                  <a:lnTo>
                    <a:pt x="70436" y="35218"/>
                  </a:lnTo>
                  <a:lnTo>
                    <a:pt x="67574" y="21296"/>
                  </a:lnTo>
                  <a:lnTo>
                    <a:pt x="59870" y="10125"/>
                  </a:lnTo>
                  <a:lnTo>
                    <a:pt x="48644" y="2696"/>
                  </a:lnTo>
                  <a:lnTo>
                    <a:pt x="35218" y="0"/>
                  </a:lnTo>
                  <a:lnTo>
                    <a:pt x="21296" y="2696"/>
                  </a:lnTo>
                  <a:lnTo>
                    <a:pt x="10125" y="10125"/>
                  </a:lnTo>
                  <a:lnTo>
                    <a:pt x="2696" y="21296"/>
                  </a:lnTo>
                  <a:lnTo>
                    <a:pt x="0" y="35218"/>
                  </a:lnTo>
                  <a:close/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84199" y="1301722"/>
              <a:ext cx="140970" cy="623570"/>
            </a:xfrm>
            <a:custGeom>
              <a:avLst/>
              <a:gdLst/>
              <a:ahLst/>
              <a:cxnLst/>
              <a:rect l="l" t="t" r="r" b="b"/>
              <a:pathLst>
                <a:path w="140969" h="623569">
                  <a:moveTo>
                    <a:pt x="70436" y="193699"/>
                  </a:moveTo>
                  <a:lnTo>
                    <a:pt x="140872" y="230090"/>
                  </a:lnTo>
                </a:path>
                <a:path w="140969" h="623569">
                  <a:moveTo>
                    <a:pt x="140872" y="230090"/>
                  </a:moveTo>
                  <a:lnTo>
                    <a:pt x="0" y="265308"/>
                  </a:lnTo>
                </a:path>
                <a:path w="140969" h="623569">
                  <a:moveTo>
                    <a:pt x="0" y="265308"/>
                  </a:moveTo>
                  <a:lnTo>
                    <a:pt x="140872" y="300526"/>
                  </a:lnTo>
                </a:path>
                <a:path w="140969" h="623569">
                  <a:moveTo>
                    <a:pt x="140872" y="300526"/>
                  </a:moveTo>
                  <a:lnTo>
                    <a:pt x="0" y="335745"/>
                  </a:lnTo>
                </a:path>
                <a:path w="140969" h="623569">
                  <a:moveTo>
                    <a:pt x="0" y="335745"/>
                  </a:moveTo>
                  <a:lnTo>
                    <a:pt x="140872" y="372136"/>
                  </a:lnTo>
                </a:path>
                <a:path w="140969" h="623569">
                  <a:moveTo>
                    <a:pt x="140872" y="372136"/>
                  </a:moveTo>
                  <a:lnTo>
                    <a:pt x="0" y="407354"/>
                  </a:lnTo>
                </a:path>
                <a:path w="140969" h="623569">
                  <a:moveTo>
                    <a:pt x="0" y="407354"/>
                  </a:moveTo>
                  <a:lnTo>
                    <a:pt x="70436" y="443745"/>
                  </a:lnTo>
                </a:path>
                <a:path w="140969" h="623569">
                  <a:moveTo>
                    <a:pt x="70436" y="443745"/>
                  </a:moveTo>
                  <a:lnTo>
                    <a:pt x="70436" y="623359"/>
                  </a:lnTo>
                </a:path>
                <a:path w="140969" h="623569">
                  <a:moveTo>
                    <a:pt x="70436" y="0"/>
                  </a:moveTo>
                  <a:lnTo>
                    <a:pt x="70436" y="193699"/>
                  </a:lnTo>
                </a:path>
              </a:pathLst>
            </a:custGeom>
            <a:ln w="97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1885492" y="1267676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5" h="70484">
                <a:moveTo>
                  <a:pt x="0" y="35218"/>
                </a:moveTo>
                <a:lnTo>
                  <a:pt x="2696" y="49139"/>
                </a:lnTo>
                <a:lnTo>
                  <a:pt x="10125" y="60310"/>
                </a:lnTo>
                <a:lnTo>
                  <a:pt x="21296" y="67739"/>
                </a:lnTo>
                <a:lnTo>
                  <a:pt x="35217" y="70436"/>
                </a:lnTo>
                <a:lnTo>
                  <a:pt x="48644" y="67739"/>
                </a:lnTo>
                <a:lnTo>
                  <a:pt x="59870" y="60310"/>
                </a:lnTo>
                <a:lnTo>
                  <a:pt x="67574" y="49139"/>
                </a:lnTo>
                <a:lnTo>
                  <a:pt x="70436" y="35218"/>
                </a:lnTo>
                <a:lnTo>
                  <a:pt x="67574" y="21296"/>
                </a:lnTo>
                <a:lnTo>
                  <a:pt x="59870" y="10125"/>
                </a:lnTo>
                <a:lnTo>
                  <a:pt x="48644" y="2696"/>
                </a:lnTo>
                <a:lnTo>
                  <a:pt x="35217" y="0"/>
                </a:lnTo>
                <a:lnTo>
                  <a:pt x="21296" y="2696"/>
                </a:lnTo>
                <a:lnTo>
                  <a:pt x="10125" y="10125"/>
                </a:lnTo>
                <a:lnTo>
                  <a:pt x="2696" y="21296"/>
                </a:lnTo>
                <a:lnTo>
                  <a:pt x="0" y="35218"/>
                </a:lnTo>
                <a:close/>
              </a:path>
            </a:pathLst>
          </a:custGeom>
          <a:ln w="97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5844" y="627264"/>
            <a:ext cx="4110990" cy="13500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99"/>
              </a:lnSpc>
              <a:spcBef>
                <a:spcPts val="55"/>
              </a:spcBef>
            </a:pPr>
            <a:r>
              <a:rPr sz="1100" spc="10" dirty="0">
                <a:latin typeface="Cambria"/>
                <a:cs typeface="Cambria"/>
              </a:rPr>
              <a:t>Calculer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´equivalente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a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85" dirty="0">
                <a:latin typeface="Times New Roman"/>
                <a:cs typeface="Times New Roman"/>
              </a:rPr>
              <a:t>b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suivante.</a:t>
            </a:r>
            <a:endParaRPr sz="1100">
              <a:latin typeface="Cambria"/>
              <a:cs typeface="Cambria"/>
            </a:endParaRPr>
          </a:p>
          <a:p>
            <a:pPr marL="166370" algn="ctr">
              <a:lnSpc>
                <a:spcPct val="100000"/>
              </a:lnSpc>
              <a:spcBef>
                <a:spcPts val="894"/>
              </a:spcBef>
            </a:pPr>
            <a:r>
              <a:rPr sz="750" spc="10" dirty="0">
                <a:latin typeface="Times New Roman"/>
                <a:cs typeface="Times New Roman"/>
              </a:rPr>
              <a:t>5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689100">
              <a:lnSpc>
                <a:spcPct val="100000"/>
              </a:lnSpc>
              <a:spcBef>
                <a:spcPts val="70"/>
              </a:spcBef>
              <a:tabLst>
                <a:tab pos="2027555" algn="l"/>
                <a:tab pos="2252345" algn="l"/>
                <a:tab pos="2450465" algn="l"/>
              </a:tabLst>
            </a:pPr>
            <a:r>
              <a:rPr sz="750" spc="5" dirty="0">
                <a:latin typeface="Times New Roman"/>
                <a:cs typeface="Times New Roman"/>
              </a:rPr>
              <a:t>a   </a:t>
            </a:r>
            <a:r>
              <a:rPr sz="750" spc="15" dirty="0">
                <a:latin typeface="Times New Roman"/>
                <a:cs typeface="Times New Roman"/>
              </a:rPr>
              <a:t> </a:t>
            </a:r>
            <a:r>
              <a:rPr sz="7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750" dirty="0">
                <a:latin typeface="Times New Roman"/>
                <a:cs typeface="Times New Roman"/>
              </a:rPr>
              <a:t>	</a:t>
            </a:r>
            <a:r>
              <a:rPr sz="7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105535" algn="ctr">
              <a:lnSpc>
                <a:spcPct val="100000"/>
              </a:lnSpc>
              <a:spcBef>
                <a:spcPts val="690"/>
              </a:spcBef>
            </a:pPr>
            <a:r>
              <a:rPr sz="750" spc="10" dirty="0">
                <a:latin typeface="Times New Roman"/>
                <a:cs typeface="Times New Roman"/>
              </a:rPr>
              <a:t>8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44780" algn="ctr">
              <a:lnSpc>
                <a:spcPct val="100000"/>
              </a:lnSpc>
              <a:spcBef>
                <a:spcPts val="484"/>
              </a:spcBef>
            </a:pPr>
            <a:r>
              <a:rPr sz="750" spc="10" dirty="0">
                <a:latin typeface="Times New Roman"/>
                <a:cs typeface="Times New Roman"/>
              </a:rPr>
              <a:t>12</a:t>
            </a:r>
            <a:r>
              <a:rPr sz="750" spc="1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  <a:p>
            <a:pPr marL="1689100">
              <a:lnSpc>
                <a:spcPct val="100000"/>
              </a:lnSpc>
              <a:spcBef>
                <a:spcPts val="200"/>
              </a:spcBef>
            </a:pPr>
            <a:r>
              <a:rPr sz="750" spc="5" dirty="0">
                <a:latin typeface="Times New Roman"/>
                <a:cs typeface="Times New Roman"/>
              </a:rPr>
              <a:t>b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8544" y="233265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126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3144" y="2359811"/>
            <a:ext cx="3215640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Cambria"/>
                <a:cs typeface="Cambria"/>
              </a:rPr>
              <a:t>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s´erie.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faut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faire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somme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272540">
              <a:lnSpc>
                <a:spcPct val="100000"/>
              </a:lnSpc>
              <a:spcBef>
                <a:spcPts val="1130"/>
              </a:spcBef>
            </a:pP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i="1" spc="-44" baseline="-10416" dirty="0">
                <a:latin typeface="Georgia"/>
                <a:cs typeface="Georgia"/>
              </a:rPr>
              <a:t>eq</a:t>
            </a:r>
            <a:r>
              <a:rPr sz="1200" i="1" baseline="-10416" dirty="0">
                <a:latin typeface="Georgia"/>
                <a:cs typeface="Georgia"/>
              </a:rPr>
              <a:t> </a:t>
            </a:r>
            <a:r>
              <a:rPr sz="1200" i="1" spc="-7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i="1" spc="-67" baseline="-13888" dirty="0">
                <a:latin typeface="Georgia"/>
                <a:cs typeface="Georgia"/>
              </a:rPr>
              <a:t>ab</a:t>
            </a:r>
            <a:r>
              <a:rPr sz="1200" i="1" baseline="-13888" dirty="0">
                <a:latin typeface="Georgia"/>
                <a:cs typeface="Georgia"/>
              </a:rPr>
              <a:t> </a:t>
            </a:r>
            <a:r>
              <a:rPr sz="1200" i="1" spc="-52" baseline="-13888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5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8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12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25Ω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6" name="object 16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37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30" dirty="0">
                <a:solidFill>
                  <a:srgbClr val="1F4B89"/>
                </a:solidFill>
                <a:latin typeface="PMingLiU"/>
                <a:cs typeface="PMingLiU"/>
              </a:rPr>
              <a:t>R´esistances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en</a:t>
            </a:r>
            <a:r>
              <a:rPr sz="1400" spc="10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15" dirty="0">
                <a:solidFill>
                  <a:srgbClr val="1F4B89"/>
                </a:solidFill>
                <a:latin typeface="PMingLiU"/>
                <a:cs typeface="PMingLiU"/>
              </a:rPr>
              <a:t>parall`ele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44" y="738745"/>
            <a:ext cx="4445635" cy="1158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50800" marR="80645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parall`ele,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il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faut </a:t>
            </a:r>
            <a:r>
              <a:rPr sz="1100" spc="-10" dirty="0">
                <a:latin typeface="Cambria"/>
                <a:cs typeface="Cambria"/>
              </a:rPr>
              <a:t>additionner</a:t>
            </a:r>
            <a:r>
              <a:rPr sz="1100" spc="2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conductances. </a:t>
            </a:r>
            <a:r>
              <a:rPr sz="1100" dirty="0">
                <a:latin typeface="Cambria"/>
                <a:cs typeface="Cambria"/>
              </a:rPr>
              <a:t> Des </a:t>
            </a:r>
            <a:r>
              <a:rPr sz="1100" spc="-85" dirty="0">
                <a:latin typeface="Cambria"/>
                <a:cs typeface="Cambria"/>
              </a:rPr>
              <a:t>´el´ements</a:t>
            </a:r>
            <a:r>
              <a:rPr sz="1100" spc="-8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parall`ele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auront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240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tension.</a:t>
            </a:r>
            <a:r>
              <a:rPr sz="1100" spc="2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Pour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6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conductance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´equivalente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595755">
              <a:lnSpc>
                <a:spcPct val="100000"/>
              </a:lnSpc>
              <a:spcBef>
                <a:spcPts val="1130"/>
              </a:spcBef>
              <a:tabLst>
                <a:tab pos="4135120" algn="l"/>
              </a:tabLst>
            </a:pPr>
            <a:r>
              <a:rPr sz="1100" i="1" dirty="0">
                <a:latin typeface="Times New Roman"/>
                <a:cs typeface="Times New Roman"/>
              </a:rPr>
              <a:t>G</a:t>
            </a:r>
            <a:r>
              <a:rPr sz="1200" i="1" baseline="-10416" dirty="0">
                <a:latin typeface="Georgia"/>
                <a:cs typeface="Georgia"/>
              </a:rPr>
              <a:t>eq</a:t>
            </a:r>
            <a:r>
              <a:rPr sz="1200" i="1" spc="284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i="1" spc="55" dirty="0">
                <a:latin typeface="Times New Roman"/>
                <a:cs typeface="Times New Roman"/>
              </a:rPr>
              <a:t>G</a:t>
            </a:r>
            <a:r>
              <a:rPr sz="1200" spc="82" baseline="-10416" dirty="0">
                <a:latin typeface="PMingLiU"/>
                <a:cs typeface="PMingLiU"/>
              </a:rPr>
              <a:t>1</a:t>
            </a:r>
            <a:r>
              <a:rPr sz="1200" spc="120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i="1" spc="55" dirty="0">
                <a:latin typeface="Times New Roman"/>
                <a:cs typeface="Times New Roman"/>
              </a:rPr>
              <a:t>G</a:t>
            </a:r>
            <a:r>
              <a:rPr sz="1200" spc="82" baseline="-10416" dirty="0">
                <a:latin typeface="PMingLiU"/>
                <a:cs typeface="PMingLiU"/>
              </a:rPr>
              <a:t>2</a:t>
            </a:r>
            <a:r>
              <a:rPr sz="1200" spc="120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0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	</a:t>
            </a:r>
            <a:r>
              <a:rPr sz="1100" spc="-35" dirty="0">
                <a:latin typeface="Cambria"/>
                <a:cs typeface="Cambria"/>
              </a:rPr>
              <a:t>(12)</a:t>
            </a:r>
            <a:endParaRPr sz="1100">
              <a:latin typeface="Cambria"/>
              <a:cs typeface="Cambria"/>
            </a:endParaRPr>
          </a:p>
          <a:p>
            <a:pPr marL="50165">
              <a:lnSpc>
                <a:spcPct val="100000"/>
              </a:lnSpc>
              <a:spcBef>
                <a:spcPts val="1130"/>
              </a:spcBef>
            </a:pPr>
            <a:r>
              <a:rPr sz="1100" spc="-20" dirty="0">
                <a:latin typeface="Cambria"/>
                <a:cs typeface="Cambria"/>
              </a:rPr>
              <a:t>ou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59293" y="2017674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>
                <a:moveTo>
                  <a:pt x="0" y="0"/>
                </a:moveTo>
                <a:lnTo>
                  <a:pt x="21305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87448" y="2017674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29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52446" y="2017674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29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95793" y="1901061"/>
            <a:ext cx="1419225" cy="30797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3500" marR="43180" indent="71755">
              <a:lnSpc>
                <a:spcPct val="69100"/>
              </a:lnSpc>
              <a:spcBef>
                <a:spcPts val="495"/>
              </a:spcBef>
              <a:tabLst>
                <a:tab pos="491490" algn="l"/>
                <a:tab pos="855980" algn="l"/>
              </a:tabLst>
            </a:pPr>
            <a:r>
              <a:rPr sz="1650" spc="-97" baseline="37878" dirty="0">
                <a:latin typeface="Cambria"/>
                <a:cs typeface="Cambria"/>
              </a:rPr>
              <a:t>1   </a:t>
            </a:r>
            <a:r>
              <a:rPr sz="1650" spc="22" baseline="37878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70" dirty="0">
                <a:latin typeface="Cambria"/>
                <a:cs typeface="Cambria"/>
              </a:rPr>
              <a:t> </a:t>
            </a:r>
            <a:r>
              <a:rPr sz="1650" spc="-97" baseline="37878" dirty="0">
                <a:latin typeface="Cambria"/>
                <a:cs typeface="Cambria"/>
              </a:rPr>
              <a:t>1</a:t>
            </a:r>
            <a:r>
              <a:rPr sz="1650" baseline="37878" dirty="0">
                <a:latin typeface="Cambria"/>
                <a:cs typeface="Cambria"/>
              </a:rPr>
              <a:t>  </a:t>
            </a:r>
            <a:r>
              <a:rPr sz="1650" spc="15" baseline="37878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dirty="0">
                <a:latin typeface="Cambria"/>
                <a:cs typeface="Cambria"/>
              </a:rPr>
              <a:t>  </a:t>
            </a:r>
            <a:r>
              <a:rPr sz="1100" spc="10" dirty="0">
                <a:latin typeface="Cambria"/>
                <a:cs typeface="Cambria"/>
              </a:rPr>
              <a:t> </a:t>
            </a:r>
            <a:r>
              <a:rPr sz="1650" spc="-97" baseline="37878" dirty="0">
                <a:latin typeface="Cambria"/>
                <a:cs typeface="Cambria"/>
              </a:rPr>
              <a:t>1</a:t>
            </a:r>
            <a:r>
              <a:rPr sz="1650" baseline="37878" dirty="0">
                <a:latin typeface="Cambria"/>
                <a:cs typeface="Cambria"/>
              </a:rPr>
              <a:t>  </a:t>
            </a:r>
            <a:r>
              <a:rPr sz="1650" spc="15" baseline="37878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  </a:t>
            </a:r>
            <a:r>
              <a:rPr sz="1650" i="1" spc="44" baseline="7575" dirty="0">
                <a:latin typeface="Times New Roman"/>
                <a:cs typeface="Times New Roman"/>
              </a:rPr>
              <a:t>R</a:t>
            </a:r>
            <a:r>
              <a:rPr sz="800" i="1" spc="30" dirty="0">
                <a:latin typeface="Georgia"/>
                <a:cs typeface="Georgia"/>
              </a:rPr>
              <a:t>eq	</a:t>
            </a:r>
            <a:r>
              <a:rPr sz="1650" i="1" spc="150" baseline="7575" dirty="0">
                <a:latin typeface="Times New Roman"/>
                <a:cs typeface="Times New Roman"/>
              </a:rPr>
              <a:t>R</a:t>
            </a:r>
            <a:r>
              <a:rPr sz="800" spc="100" dirty="0">
                <a:latin typeface="PMingLiU"/>
                <a:cs typeface="PMingLiU"/>
              </a:rPr>
              <a:t>1	</a:t>
            </a:r>
            <a:r>
              <a:rPr sz="1650" i="1" spc="150" baseline="7575" dirty="0">
                <a:latin typeface="Times New Roman"/>
                <a:cs typeface="Times New Roman"/>
              </a:rPr>
              <a:t>R</a:t>
            </a:r>
            <a:r>
              <a:rPr sz="800" spc="100" dirty="0">
                <a:latin typeface="PMingLiU"/>
                <a:cs typeface="PMingLiU"/>
              </a:rPr>
              <a:t>2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456" y="1901061"/>
            <a:ext cx="2717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Cambria"/>
                <a:cs typeface="Cambria"/>
              </a:rPr>
              <a:t>(13)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7743" y="2295397"/>
            <a:ext cx="4432935" cy="186690"/>
          </a:xfrm>
          <a:custGeom>
            <a:avLst/>
            <a:gdLst/>
            <a:ahLst/>
            <a:cxnLst/>
            <a:rect l="l" t="t" r="r" b="b"/>
            <a:pathLst>
              <a:path w="4432935" h="186689">
                <a:moveTo>
                  <a:pt x="4381765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432566" y="186558"/>
                </a:lnTo>
                <a:lnTo>
                  <a:pt x="4432566" y="50800"/>
                </a:lnTo>
                <a:lnTo>
                  <a:pt x="4428558" y="31075"/>
                </a:lnTo>
                <a:lnTo>
                  <a:pt x="4417643" y="14922"/>
                </a:lnTo>
                <a:lnTo>
                  <a:pt x="4401490" y="4008"/>
                </a:lnTo>
                <a:lnTo>
                  <a:pt x="4381765" y="0"/>
                </a:lnTo>
                <a:close/>
              </a:path>
            </a:pathLst>
          </a:custGeom>
          <a:solidFill>
            <a:srgbClr val="1F4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5844" y="2278467"/>
            <a:ext cx="18357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5" dirty="0">
                <a:solidFill>
                  <a:srgbClr val="FFFFFF"/>
                </a:solidFill>
                <a:latin typeface="Cambria"/>
                <a:cs typeface="Cambria"/>
              </a:rPr>
              <a:t>La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Cambria"/>
                <a:cs typeface="Cambria"/>
              </a:rPr>
              <a:t>r´esistance</a:t>
            </a:r>
            <a:r>
              <a:rPr sz="1100" spc="8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45" dirty="0">
                <a:solidFill>
                  <a:srgbClr val="FFFFFF"/>
                </a:solidFill>
                <a:latin typeface="Cambria"/>
                <a:cs typeface="Cambria"/>
              </a:rPr>
              <a:t>´equivalente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Cambria"/>
                <a:cs typeface="Cambria"/>
              </a:rPr>
              <a:t>est</a:t>
            </a:r>
            <a:r>
              <a:rPr sz="1100" spc="1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7743" y="2339632"/>
            <a:ext cx="4483735" cy="664845"/>
            <a:chOff x="87743" y="2339632"/>
            <a:chExt cx="4483735" cy="664845"/>
          </a:xfrm>
        </p:grpSpPr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44" y="2469311"/>
              <a:ext cx="4432565" cy="5060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44" y="2902851"/>
              <a:ext cx="101599" cy="1016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344" y="2890151"/>
              <a:ext cx="4381715" cy="11430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2339644"/>
              <a:ext cx="50749" cy="56320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87743" y="2513585"/>
              <a:ext cx="4432935" cy="440690"/>
            </a:xfrm>
            <a:custGeom>
              <a:avLst/>
              <a:gdLst/>
              <a:ahLst/>
              <a:cxnLst/>
              <a:rect l="l" t="t" r="r" b="b"/>
              <a:pathLst>
                <a:path w="4432935" h="440689">
                  <a:moveTo>
                    <a:pt x="4432566" y="0"/>
                  </a:moveTo>
                  <a:lnTo>
                    <a:pt x="0" y="0"/>
                  </a:lnTo>
                  <a:lnTo>
                    <a:pt x="0" y="389265"/>
                  </a:lnTo>
                  <a:lnTo>
                    <a:pt x="4008" y="408990"/>
                  </a:lnTo>
                  <a:lnTo>
                    <a:pt x="14922" y="425143"/>
                  </a:lnTo>
                  <a:lnTo>
                    <a:pt x="31075" y="436057"/>
                  </a:lnTo>
                  <a:lnTo>
                    <a:pt x="50800" y="440066"/>
                  </a:lnTo>
                  <a:lnTo>
                    <a:pt x="4381765" y="440066"/>
                  </a:lnTo>
                  <a:lnTo>
                    <a:pt x="4401490" y="436057"/>
                  </a:lnTo>
                  <a:lnTo>
                    <a:pt x="4417643" y="425143"/>
                  </a:lnTo>
                  <a:lnTo>
                    <a:pt x="4428558" y="408990"/>
                  </a:lnTo>
                  <a:lnTo>
                    <a:pt x="4432566" y="389265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6C8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20310" y="2377732"/>
              <a:ext cx="0" cy="544195"/>
            </a:xfrm>
            <a:custGeom>
              <a:avLst/>
              <a:gdLst/>
              <a:ahLst/>
              <a:cxnLst/>
              <a:rect l="l" t="t" r="r" b="b"/>
              <a:pathLst>
                <a:path h="544194">
                  <a:moveTo>
                    <a:pt x="0" y="54416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20310" y="236503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0310" y="235233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20310" y="233963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447330" y="2626358"/>
            <a:ext cx="43560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Times New Roman"/>
                <a:cs typeface="Times New Roman"/>
              </a:rPr>
              <a:t>R</a:t>
            </a:r>
            <a:r>
              <a:rPr sz="1200" i="1" spc="44" baseline="-10416" dirty="0">
                <a:latin typeface="Georgia"/>
                <a:cs typeface="Georgia"/>
              </a:rPr>
              <a:t>eq</a:t>
            </a:r>
            <a:r>
              <a:rPr sz="1200" i="1" spc="209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70519" y="243100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49589" y="2510127"/>
            <a:ext cx="632460" cy="40322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65"/>
              </a:spcBef>
              <a:tabLst>
                <a:tab pos="415290" algn="l"/>
              </a:tabLst>
            </a:pP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1</a:t>
            </a:r>
            <a:r>
              <a:rPr sz="1100" spc="-65" dirty="0">
                <a:latin typeface="Cambria"/>
                <a:cs typeface="Cambria"/>
              </a:rPr>
              <a:t>	</a:t>
            </a:r>
            <a:r>
              <a:rPr sz="1100" u="sng" spc="-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1</a:t>
            </a:r>
            <a:r>
              <a:rPr sz="1100" u="sng" spc="-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endParaRPr sz="11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170"/>
              </a:spcBef>
              <a:tabLst>
                <a:tab pos="415290" algn="l"/>
              </a:tabLst>
            </a:pP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1	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2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98954" y="2626358"/>
            <a:ext cx="6908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7190" algn="l"/>
              </a:tabLst>
            </a:pPr>
            <a:r>
              <a:rPr sz="1100" spc="235" dirty="0">
                <a:latin typeface="Cambria"/>
                <a:cs typeface="Cambria"/>
              </a:rPr>
              <a:t>+	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r>
              <a:rPr sz="1100" i="1" spc="-95" dirty="0">
                <a:latin typeface="Times New Roman"/>
                <a:cs typeface="Times New Roman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38729" y="2465538"/>
            <a:ext cx="315595" cy="19177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90"/>
              </a:spcBef>
            </a:pPr>
            <a:r>
              <a:rPr sz="1650" spc="209" baseline="12626" dirty="0">
                <a:latin typeface="Courier New"/>
                <a:cs typeface="Courier New"/>
              </a:rPr>
              <a:t> </a:t>
            </a:r>
            <a:r>
              <a:rPr sz="800" i="1" spc="114" dirty="0">
                <a:latin typeface="Arial"/>
                <a:cs typeface="Arial"/>
              </a:rPr>
              <a:t>−</a:t>
            </a:r>
            <a:r>
              <a:rPr sz="800" spc="114" dirty="0">
                <a:latin typeface="PMingLiU"/>
                <a:cs typeface="PMingLiU"/>
              </a:rPr>
              <a:t>1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10456" y="2626358"/>
            <a:ext cx="2717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Cambria"/>
                <a:cs typeface="Cambria"/>
              </a:rPr>
              <a:t>(14)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0" name="object 30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38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30" dirty="0">
                <a:solidFill>
                  <a:srgbClr val="1F4B89"/>
                </a:solidFill>
                <a:latin typeface="PMingLiU"/>
                <a:cs typeface="PMingLiU"/>
              </a:rPr>
              <a:t>R´esistances</a:t>
            </a: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en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15" dirty="0">
                <a:solidFill>
                  <a:srgbClr val="1F4B89"/>
                </a:solidFill>
                <a:latin typeface="PMingLiU"/>
                <a:cs typeface="PMingLiU"/>
              </a:rPr>
              <a:t>parall`ele</a:t>
            </a:r>
            <a:r>
              <a:rPr sz="1400" spc="114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: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cas</a:t>
            </a:r>
            <a:r>
              <a:rPr sz="1400" spc="105" dirty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80" dirty="0">
                <a:solidFill>
                  <a:srgbClr val="1F4B89"/>
                </a:solidFill>
                <a:latin typeface="PMingLiU"/>
                <a:cs typeface="PMingLiU"/>
              </a:rPr>
              <a:t>particulier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670546"/>
            <a:ext cx="26320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40" dirty="0">
                <a:latin typeface="Cambria"/>
                <a:cs typeface="Cambria"/>
              </a:rPr>
              <a:t>Cas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particulier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2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parall`ele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747390" y="1021613"/>
            <a:ext cx="487680" cy="876300"/>
            <a:chOff x="1747390" y="1021613"/>
            <a:chExt cx="487680" cy="876300"/>
          </a:xfrm>
        </p:grpSpPr>
        <p:sp>
          <p:nvSpPr>
            <p:cNvPr id="7" name="object 7"/>
            <p:cNvSpPr/>
            <p:nvPr/>
          </p:nvSpPr>
          <p:spPr>
            <a:xfrm>
              <a:off x="1839800" y="1835536"/>
              <a:ext cx="302895" cy="0"/>
            </a:xfrm>
            <a:custGeom>
              <a:avLst/>
              <a:gdLst/>
              <a:ahLst/>
              <a:cxnLst/>
              <a:rect l="l" t="t" r="r" b="b"/>
              <a:pathLst>
                <a:path w="302894">
                  <a:moveTo>
                    <a:pt x="0" y="0"/>
                  </a:moveTo>
                  <a:lnTo>
                    <a:pt x="302431" y="0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7390" y="1799294"/>
              <a:ext cx="98410" cy="9841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055822" y="1308443"/>
              <a:ext cx="173355" cy="527685"/>
            </a:xfrm>
            <a:custGeom>
              <a:avLst/>
              <a:gdLst/>
              <a:ahLst/>
              <a:cxnLst/>
              <a:rect l="l" t="t" r="r" b="b"/>
              <a:pathLst>
                <a:path w="173355" h="527685">
                  <a:moveTo>
                    <a:pt x="86408" y="0"/>
                  </a:moveTo>
                  <a:lnTo>
                    <a:pt x="172817" y="43204"/>
                  </a:lnTo>
                </a:path>
                <a:path w="173355" h="527685">
                  <a:moveTo>
                    <a:pt x="172817" y="43204"/>
                  </a:moveTo>
                  <a:lnTo>
                    <a:pt x="0" y="87847"/>
                  </a:lnTo>
                </a:path>
                <a:path w="173355" h="527685">
                  <a:moveTo>
                    <a:pt x="0" y="87847"/>
                  </a:moveTo>
                  <a:lnTo>
                    <a:pt x="172817" y="131052"/>
                  </a:lnTo>
                </a:path>
                <a:path w="173355" h="527685">
                  <a:moveTo>
                    <a:pt x="172817" y="131052"/>
                  </a:moveTo>
                  <a:lnTo>
                    <a:pt x="0" y="174256"/>
                  </a:lnTo>
                </a:path>
                <a:path w="173355" h="527685">
                  <a:moveTo>
                    <a:pt x="0" y="174256"/>
                  </a:moveTo>
                  <a:lnTo>
                    <a:pt x="172817" y="218900"/>
                  </a:lnTo>
                </a:path>
                <a:path w="173355" h="527685">
                  <a:moveTo>
                    <a:pt x="172817" y="218900"/>
                  </a:moveTo>
                  <a:lnTo>
                    <a:pt x="0" y="262104"/>
                  </a:lnTo>
                </a:path>
                <a:path w="173355" h="527685">
                  <a:moveTo>
                    <a:pt x="0" y="262104"/>
                  </a:moveTo>
                  <a:lnTo>
                    <a:pt x="86408" y="305309"/>
                  </a:lnTo>
                </a:path>
                <a:path w="173355" h="527685">
                  <a:moveTo>
                    <a:pt x="86408" y="305309"/>
                  </a:moveTo>
                  <a:lnTo>
                    <a:pt x="86408" y="527093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7390" y="1021613"/>
              <a:ext cx="98410" cy="9841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39800" y="1070818"/>
              <a:ext cx="302895" cy="238125"/>
            </a:xfrm>
            <a:custGeom>
              <a:avLst/>
              <a:gdLst/>
              <a:ahLst/>
              <a:cxnLst/>
              <a:rect l="l" t="t" r="r" b="b"/>
              <a:pathLst>
                <a:path w="302894" h="238125">
                  <a:moveTo>
                    <a:pt x="0" y="1438"/>
                  </a:moveTo>
                  <a:lnTo>
                    <a:pt x="302431" y="1438"/>
                  </a:lnTo>
                </a:path>
                <a:path w="302894" h="238125">
                  <a:moveTo>
                    <a:pt x="302431" y="0"/>
                  </a:moveTo>
                  <a:lnTo>
                    <a:pt x="302431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233744" y="1333188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1</a:t>
            </a:r>
            <a:endParaRPr sz="900" baseline="-13888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117750" y="1047777"/>
            <a:ext cx="592455" cy="810895"/>
            <a:chOff x="2117750" y="1047777"/>
            <a:chExt cx="592455" cy="810895"/>
          </a:xfrm>
        </p:grpSpPr>
        <p:sp>
          <p:nvSpPr>
            <p:cNvPr id="14" name="object 14"/>
            <p:cNvSpPr/>
            <p:nvPr/>
          </p:nvSpPr>
          <p:spPr>
            <a:xfrm>
              <a:off x="2117750" y="1047788"/>
              <a:ext cx="499745" cy="810895"/>
            </a:xfrm>
            <a:custGeom>
              <a:avLst/>
              <a:gdLst/>
              <a:ahLst/>
              <a:cxnLst/>
              <a:rect l="l" t="t" r="r" b="b"/>
              <a:pathLst>
                <a:path w="499744" h="810894">
                  <a:moveTo>
                    <a:pt x="499719" y="781989"/>
                  </a:moveTo>
                  <a:lnTo>
                    <a:pt x="46418" y="781989"/>
                  </a:lnTo>
                  <a:lnTo>
                    <a:pt x="45732" y="778459"/>
                  </a:lnTo>
                  <a:lnTo>
                    <a:pt x="40855" y="770648"/>
                  </a:lnTo>
                  <a:lnTo>
                    <a:pt x="33540" y="765276"/>
                  </a:lnTo>
                  <a:lnTo>
                    <a:pt x="24472" y="763270"/>
                  </a:lnTo>
                  <a:lnTo>
                    <a:pt x="15176" y="765276"/>
                  </a:lnTo>
                  <a:lnTo>
                    <a:pt x="7378" y="770648"/>
                  </a:lnTo>
                  <a:lnTo>
                    <a:pt x="1993" y="778459"/>
                  </a:lnTo>
                  <a:lnTo>
                    <a:pt x="0" y="787755"/>
                  </a:lnTo>
                  <a:lnTo>
                    <a:pt x="1993" y="796823"/>
                  </a:lnTo>
                  <a:lnTo>
                    <a:pt x="7378" y="804138"/>
                  </a:lnTo>
                  <a:lnTo>
                    <a:pt x="15176" y="809015"/>
                  </a:lnTo>
                  <a:lnTo>
                    <a:pt x="24472" y="810793"/>
                  </a:lnTo>
                  <a:lnTo>
                    <a:pt x="33540" y="809015"/>
                  </a:lnTo>
                  <a:lnTo>
                    <a:pt x="40855" y="804138"/>
                  </a:lnTo>
                  <a:lnTo>
                    <a:pt x="45732" y="796823"/>
                  </a:lnTo>
                  <a:lnTo>
                    <a:pt x="46380" y="793521"/>
                  </a:lnTo>
                  <a:lnTo>
                    <a:pt x="499719" y="793521"/>
                  </a:lnTo>
                  <a:lnTo>
                    <a:pt x="499719" y="781989"/>
                  </a:lnTo>
                  <a:close/>
                </a:path>
                <a:path w="499744" h="810894">
                  <a:moveTo>
                    <a:pt x="499719" y="18719"/>
                  </a:moveTo>
                  <a:lnTo>
                    <a:pt x="46418" y="18719"/>
                  </a:lnTo>
                  <a:lnTo>
                    <a:pt x="45732" y="15176"/>
                  </a:lnTo>
                  <a:lnTo>
                    <a:pt x="40855" y="7378"/>
                  </a:lnTo>
                  <a:lnTo>
                    <a:pt x="33540" y="1993"/>
                  </a:lnTo>
                  <a:lnTo>
                    <a:pt x="24472" y="0"/>
                  </a:lnTo>
                  <a:lnTo>
                    <a:pt x="15176" y="1993"/>
                  </a:lnTo>
                  <a:lnTo>
                    <a:pt x="7378" y="7378"/>
                  </a:lnTo>
                  <a:lnTo>
                    <a:pt x="1993" y="15176"/>
                  </a:lnTo>
                  <a:lnTo>
                    <a:pt x="0" y="24472"/>
                  </a:lnTo>
                  <a:lnTo>
                    <a:pt x="1993" y="33540"/>
                  </a:lnTo>
                  <a:lnTo>
                    <a:pt x="7378" y="40855"/>
                  </a:lnTo>
                  <a:lnTo>
                    <a:pt x="15176" y="45745"/>
                  </a:lnTo>
                  <a:lnTo>
                    <a:pt x="24472" y="47510"/>
                  </a:lnTo>
                  <a:lnTo>
                    <a:pt x="33540" y="45745"/>
                  </a:lnTo>
                  <a:lnTo>
                    <a:pt x="40855" y="40855"/>
                  </a:lnTo>
                  <a:lnTo>
                    <a:pt x="45732" y="33540"/>
                  </a:lnTo>
                  <a:lnTo>
                    <a:pt x="46380" y="30238"/>
                  </a:lnTo>
                  <a:lnTo>
                    <a:pt x="499719" y="30238"/>
                  </a:lnTo>
                  <a:lnTo>
                    <a:pt x="499719" y="187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31071" y="1070818"/>
              <a:ext cx="173355" cy="765175"/>
            </a:xfrm>
            <a:custGeom>
              <a:avLst/>
              <a:gdLst/>
              <a:ahLst/>
              <a:cxnLst/>
              <a:rect l="l" t="t" r="r" b="b"/>
              <a:pathLst>
                <a:path w="173355" h="765175">
                  <a:moveTo>
                    <a:pt x="86408" y="237624"/>
                  </a:moveTo>
                  <a:lnTo>
                    <a:pt x="172817" y="280829"/>
                  </a:lnTo>
                </a:path>
                <a:path w="173355" h="765175">
                  <a:moveTo>
                    <a:pt x="172817" y="280829"/>
                  </a:moveTo>
                  <a:lnTo>
                    <a:pt x="0" y="325472"/>
                  </a:lnTo>
                </a:path>
                <a:path w="173355" h="765175">
                  <a:moveTo>
                    <a:pt x="0" y="325472"/>
                  </a:moveTo>
                  <a:lnTo>
                    <a:pt x="172817" y="368677"/>
                  </a:lnTo>
                </a:path>
                <a:path w="173355" h="765175">
                  <a:moveTo>
                    <a:pt x="172817" y="368677"/>
                  </a:moveTo>
                  <a:lnTo>
                    <a:pt x="0" y="411881"/>
                  </a:lnTo>
                </a:path>
                <a:path w="173355" h="765175">
                  <a:moveTo>
                    <a:pt x="0" y="411881"/>
                  </a:moveTo>
                  <a:lnTo>
                    <a:pt x="172817" y="456525"/>
                  </a:lnTo>
                </a:path>
                <a:path w="173355" h="765175">
                  <a:moveTo>
                    <a:pt x="172817" y="456525"/>
                  </a:moveTo>
                  <a:lnTo>
                    <a:pt x="0" y="499729"/>
                  </a:lnTo>
                </a:path>
                <a:path w="173355" h="765175">
                  <a:moveTo>
                    <a:pt x="0" y="499729"/>
                  </a:moveTo>
                  <a:lnTo>
                    <a:pt x="86408" y="542933"/>
                  </a:lnTo>
                </a:path>
                <a:path w="173355" h="765175">
                  <a:moveTo>
                    <a:pt x="86408" y="542933"/>
                  </a:moveTo>
                  <a:lnTo>
                    <a:pt x="86408" y="764718"/>
                  </a:lnTo>
                </a:path>
                <a:path w="173355" h="765175">
                  <a:moveTo>
                    <a:pt x="86408" y="0"/>
                  </a:moveTo>
                  <a:lnTo>
                    <a:pt x="86408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708993" y="1333188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2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6456" y="2139948"/>
            <a:ext cx="435609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30" dirty="0">
                <a:latin typeface="Times New Roman"/>
                <a:cs typeface="Times New Roman"/>
              </a:rPr>
              <a:t>R</a:t>
            </a:r>
            <a:r>
              <a:rPr sz="1200" i="1" spc="44" baseline="-10416" dirty="0">
                <a:latin typeface="Georgia"/>
                <a:cs typeface="Georgia"/>
              </a:rPr>
              <a:t>eq</a:t>
            </a:r>
            <a:r>
              <a:rPr sz="1200" i="1" spc="209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9632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8067" y="2139948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+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8703" y="2023717"/>
            <a:ext cx="632460" cy="40322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65"/>
              </a:spcBef>
              <a:tabLst>
                <a:tab pos="415290" algn="l"/>
              </a:tabLst>
            </a:pP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-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1</a:t>
            </a:r>
            <a:r>
              <a:rPr sz="1100" spc="-65" dirty="0">
                <a:latin typeface="Cambria"/>
                <a:cs typeface="Cambria"/>
              </a:rPr>
              <a:t>	</a:t>
            </a:r>
            <a:r>
              <a:rPr sz="1100" u="sng" spc="-6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1</a:t>
            </a:r>
            <a:r>
              <a:rPr sz="1100" u="sng" spc="-11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endParaRPr sz="110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170"/>
              </a:spcBef>
              <a:tabLst>
                <a:tab pos="415290" algn="l"/>
              </a:tabLst>
            </a:pP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1	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2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32280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34261" y="2016441"/>
            <a:ext cx="1631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190" dirty="0">
                <a:latin typeface="Arial"/>
                <a:cs typeface="Arial"/>
              </a:rPr>
              <a:t>−</a:t>
            </a:r>
            <a:r>
              <a:rPr sz="800" spc="45" dirty="0">
                <a:latin typeface="PMingLiU"/>
                <a:cs typeface="PMingLiU"/>
              </a:rPr>
              <a:t>1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16494" y="2139948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62734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56472" y="2139948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+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79904" y="2046222"/>
            <a:ext cx="7435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42925" algn="l"/>
              </a:tabLst>
            </a:pP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i="1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100" i="1" dirty="0">
                <a:latin typeface="Times New Roman"/>
                <a:cs typeface="Times New Roman"/>
              </a:rPr>
              <a:t>	</a:t>
            </a:r>
            <a:r>
              <a:rPr sz="11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spc="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i="1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67750" y="2104325"/>
            <a:ext cx="698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925" algn="l"/>
              </a:tabLst>
            </a:pPr>
            <a:r>
              <a:rPr sz="800" u="sng" spc="45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2</a:t>
            </a:r>
            <a:r>
              <a:rPr sz="800" spc="45" dirty="0">
                <a:latin typeface="PMingLiU"/>
                <a:cs typeface="PMingLiU"/>
              </a:rPr>
              <a:t>	</a:t>
            </a:r>
            <a:r>
              <a:rPr sz="800" u="sng" spc="45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1</a:t>
            </a:r>
            <a:r>
              <a:rPr sz="800" u="sng" spc="75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 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54504" y="2234982"/>
            <a:ext cx="9309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568325" algn="l"/>
              </a:tabLst>
            </a:pP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1</a:t>
            </a: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2	</a:t>
            </a: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1</a:t>
            </a: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2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55976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57957" y="2016441"/>
            <a:ext cx="1631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190" dirty="0">
                <a:latin typeface="Arial"/>
                <a:cs typeface="Arial"/>
              </a:rPr>
              <a:t>−</a:t>
            </a:r>
            <a:r>
              <a:rPr sz="800" spc="45" dirty="0">
                <a:latin typeface="PMingLiU"/>
                <a:cs typeface="PMingLiU"/>
              </a:rPr>
              <a:t>1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40189" y="2139948"/>
            <a:ext cx="1333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86429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03600" y="2046222"/>
            <a:ext cx="4654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100" i="1" spc="375" dirty="0">
                <a:latin typeface="Times New Roman"/>
                <a:cs typeface="Times New Roman"/>
              </a:rPr>
              <a:t> </a:t>
            </a:r>
            <a:r>
              <a:rPr sz="1100" u="sng" spc="23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+</a:t>
            </a:r>
            <a:r>
              <a:rPr sz="1100" u="sng" spc="-25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100" i="1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62871" y="2097608"/>
            <a:ext cx="485140" cy="32956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150"/>
              </a:spcBef>
              <a:tabLst>
                <a:tab pos="393065" algn="l"/>
              </a:tabLst>
            </a:pPr>
            <a:r>
              <a:rPr sz="800" u="sng" spc="45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1</a:t>
            </a:r>
            <a:r>
              <a:rPr sz="800" spc="45" dirty="0">
                <a:latin typeface="PMingLiU"/>
                <a:cs typeface="PMingLiU"/>
              </a:rPr>
              <a:t>	</a:t>
            </a:r>
            <a:r>
              <a:rPr sz="800" u="sng" spc="45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2</a:t>
            </a:r>
            <a:endParaRPr sz="800">
              <a:latin typeface="PMingLiU"/>
              <a:cs typeface="PMingLiU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1</a:t>
            </a:r>
            <a:r>
              <a:rPr sz="1100" i="1" spc="110" dirty="0">
                <a:latin typeface="Times New Roman"/>
                <a:cs typeface="Times New Roman"/>
              </a:rPr>
              <a:t>R</a:t>
            </a:r>
            <a:r>
              <a:rPr sz="1200" spc="165" baseline="-10416" dirty="0">
                <a:latin typeface="PMingLiU"/>
                <a:cs typeface="PMingLiU"/>
              </a:rPr>
              <a:t>2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18712" y="1944597"/>
            <a:ext cx="1276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40" dirty="0">
                <a:latin typeface="Courier New"/>
                <a:cs typeface="Courier New"/>
              </a:rPr>
              <a:t> 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20693" y="2016441"/>
            <a:ext cx="1631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190" dirty="0">
                <a:latin typeface="Arial"/>
                <a:cs typeface="Arial"/>
              </a:rPr>
              <a:t>−</a:t>
            </a:r>
            <a:r>
              <a:rPr sz="800" spc="45" dirty="0">
                <a:latin typeface="PMingLiU"/>
                <a:cs typeface="PMingLiU"/>
              </a:rPr>
              <a:t>1</a:t>
            </a:r>
            <a:endParaRPr sz="800">
              <a:latin typeface="PMingLiU"/>
              <a:cs typeface="PMingLiU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7992" y="2416846"/>
            <a:ext cx="737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650" spc="352" baseline="-37878" dirty="0">
                <a:latin typeface="Cambria"/>
                <a:cs typeface="Cambria"/>
              </a:rPr>
              <a:t>= </a:t>
            </a:r>
            <a:r>
              <a:rPr sz="1100" u="sng" spc="300" dirty="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sz="1100" i="1" u="sng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200" u="sng" spc="165" baseline="-10416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1</a:t>
            </a:r>
            <a:r>
              <a:rPr sz="1100" i="1" u="sng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</a:t>
            </a:r>
            <a:r>
              <a:rPr sz="1200" u="sng" spc="165" baseline="-10416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2</a:t>
            </a:r>
            <a:r>
              <a:rPr sz="1200" u="sng" spc="135" baseline="-10416" dirty="0">
                <a:uFill>
                  <a:solidFill>
                    <a:srgbClr val="000000"/>
                  </a:solidFill>
                </a:uFill>
                <a:latin typeface="PMingLiU"/>
                <a:cs typeface="PMingLiU"/>
              </a:rPr>
              <a:t> 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59422" y="2605607"/>
            <a:ext cx="5702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1</a:t>
            </a:r>
            <a:r>
              <a:rPr sz="1200" spc="67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2</a:t>
            </a:r>
            <a:endParaRPr sz="1200" baseline="-10416">
              <a:latin typeface="PMingLiU"/>
              <a:cs typeface="PMingLiU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210456" y="2304782"/>
            <a:ext cx="2717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Cambria"/>
                <a:cs typeface="Cambria"/>
              </a:rPr>
              <a:t>(15)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41" name="object 41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39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596" y="600010"/>
            <a:ext cx="4411345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90"/>
              </a:spcBef>
            </a:pPr>
            <a:r>
              <a:rPr sz="1100" spc="10" dirty="0">
                <a:latin typeface="Cambria"/>
                <a:cs typeface="Cambria"/>
              </a:rPr>
              <a:t>Dans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suivant,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1</a:t>
            </a:r>
            <a:r>
              <a:rPr sz="1200" spc="209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9Ω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2</a:t>
            </a:r>
            <a:r>
              <a:rPr sz="1200" spc="217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18Ω,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quelle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 smtClean="0">
                <a:latin typeface="Cambria"/>
                <a:cs typeface="Cambria"/>
              </a:rPr>
              <a:t>r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sistance</a:t>
            </a:r>
            <a:endParaRPr sz="1100" dirty="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sz="1100" spc="-285" dirty="0">
                <a:latin typeface="Cambria"/>
                <a:cs typeface="Cambria"/>
              </a:rPr>
              <a:t>´</a:t>
            </a:r>
            <a:r>
              <a:rPr sz="1100" spc="-15" dirty="0">
                <a:latin typeface="Cambria"/>
                <a:cs typeface="Cambria"/>
              </a:rPr>
              <a:t>equi</a:t>
            </a:r>
            <a:r>
              <a:rPr sz="1100" spc="-80" dirty="0">
                <a:latin typeface="Cambria"/>
                <a:cs typeface="Cambria"/>
              </a:rPr>
              <a:t>v</a:t>
            </a:r>
            <a:r>
              <a:rPr sz="1100" spc="-15" dirty="0">
                <a:latin typeface="Cambria"/>
                <a:cs typeface="Cambria"/>
              </a:rPr>
              <a:t>ale</a:t>
            </a:r>
            <a:r>
              <a:rPr sz="1100" spc="-50" dirty="0">
                <a:latin typeface="Cambria"/>
                <a:cs typeface="Cambria"/>
              </a:rPr>
              <a:t>n</a:t>
            </a:r>
            <a:r>
              <a:rPr sz="1100" spc="-5" dirty="0">
                <a:latin typeface="Cambria"/>
                <a:cs typeface="Cambria"/>
              </a:rPr>
              <a:t>t</a:t>
            </a:r>
            <a:r>
              <a:rPr sz="1100" dirty="0">
                <a:latin typeface="Cambria"/>
                <a:cs typeface="Cambria"/>
              </a:rPr>
              <a:t>e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50" dirty="0">
                <a:latin typeface="Cambria"/>
                <a:cs typeface="Cambria"/>
              </a:rPr>
              <a:t>?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747390" y="1123149"/>
            <a:ext cx="487680" cy="876300"/>
            <a:chOff x="1747390" y="1123149"/>
            <a:chExt cx="487680" cy="876300"/>
          </a:xfrm>
        </p:grpSpPr>
        <p:sp>
          <p:nvSpPr>
            <p:cNvPr id="7" name="object 7"/>
            <p:cNvSpPr/>
            <p:nvPr/>
          </p:nvSpPr>
          <p:spPr>
            <a:xfrm>
              <a:off x="1839800" y="1937073"/>
              <a:ext cx="302895" cy="0"/>
            </a:xfrm>
            <a:custGeom>
              <a:avLst/>
              <a:gdLst/>
              <a:ahLst/>
              <a:cxnLst/>
              <a:rect l="l" t="t" r="r" b="b"/>
              <a:pathLst>
                <a:path w="302894">
                  <a:moveTo>
                    <a:pt x="0" y="0"/>
                  </a:moveTo>
                  <a:lnTo>
                    <a:pt x="302431" y="0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7390" y="1900830"/>
              <a:ext cx="98410" cy="9841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055822" y="1409979"/>
              <a:ext cx="173355" cy="527685"/>
            </a:xfrm>
            <a:custGeom>
              <a:avLst/>
              <a:gdLst/>
              <a:ahLst/>
              <a:cxnLst/>
              <a:rect l="l" t="t" r="r" b="b"/>
              <a:pathLst>
                <a:path w="173355" h="527685">
                  <a:moveTo>
                    <a:pt x="86408" y="0"/>
                  </a:moveTo>
                  <a:lnTo>
                    <a:pt x="172817" y="43204"/>
                  </a:lnTo>
                </a:path>
                <a:path w="173355" h="527685">
                  <a:moveTo>
                    <a:pt x="172817" y="43204"/>
                  </a:moveTo>
                  <a:lnTo>
                    <a:pt x="0" y="87847"/>
                  </a:lnTo>
                </a:path>
                <a:path w="173355" h="527685">
                  <a:moveTo>
                    <a:pt x="0" y="87847"/>
                  </a:moveTo>
                  <a:lnTo>
                    <a:pt x="172817" y="131052"/>
                  </a:lnTo>
                </a:path>
                <a:path w="173355" h="527685">
                  <a:moveTo>
                    <a:pt x="172817" y="131052"/>
                  </a:moveTo>
                  <a:lnTo>
                    <a:pt x="0" y="174256"/>
                  </a:lnTo>
                </a:path>
                <a:path w="173355" h="527685">
                  <a:moveTo>
                    <a:pt x="0" y="174256"/>
                  </a:moveTo>
                  <a:lnTo>
                    <a:pt x="172817" y="218900"/>
                  </a:lnTo>
                </a:path>
                <a:path w="173355" h="527685">
                  <a:moveTo>
                    <a:pt x="172817" y="218900"/>
                  </a:moveTo>
                  <a:lnTo>
                    <a:pt x="0" y="262104"/>
                  </a:lnTo>
                </a:path>
                <a:path w="173355" h="527685">
                  <a:moveTo>
                    <a:pt x="0" y="262104"/>
                  </a:moveTo>
                  <a:lnTo>
                    <a:pt x="86408" y="305309"/>
                  </a:lnTo>
                </a:path>
                <a:path w="173355" h="527685">
                  <a:moveTo>
                    <a:pt x="86408" y="305309"/>
                  </a:moveTo>
                  <a:lnTo>
                    <a:pt x="86408" y="527093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47390" y="1123149"/>
              <a:ext cx="98410" cy="9841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39800" y="1172354"/>
              <a:ext cx="302895" cy="238125"/>
            </a:xfrm>
            <a:custGeom>
              <a:avLst/>
              <a:gdLst/>
              <a:ahLst/>
              <a:cxnLst/>
              <a:rect l="l" t="t" r="r" b="b"/>
              <a:pathLst>
                <a:path w="302894" h="238125">
                  <a:moveTo>
                    <a:pt x="0" y="1438"/>
                  </a:moveTo>
                  <a:lnTo>
                    <a:pt x="302431" y="1438"/>
                  </a:lnTo>
                </a:path>
                <a:path w="302894" h="238125">
                  <a:moveTo>
                    <a:pt x="302431" y="0"/>
                  </a:moveTo>
                  <a:lnTo>
                    <a:pt x="302431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233744" y="1434724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1</a:t>
            </a:r>
            <a:endParaRPr sz="900" baseline="-13888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117750" y="1149313"/>
            <a:ext cx="592455" cy="810895"/>
            <a:chOff x="2117750" y="1149313"/>
            <a:chExt cx="592455" cy="810895"/>
          </a:xfrm>
        </p:grpSpPr>
        <p:sp>
          <p:nvSpPr>
            <p:cNvPr id="14" name="object 14"/>
            <p:cNvSpPr/>
            <p:nvPr/>
          </p:nvSpPr>
          <p:spPr>
            <a:xfrm>
              <a:off x="2117750" y="1149324"/>
              <a:ext cx="499745" cy="810895"/>
            </a:xfrm>
            <a:custGeom>
              <a:avLst/>
              <a:gdLst/>
              <a:ahLst/>
              <a:cxnLst/>
              <a:rect l="l" t="t" r="r" b="b"/>
              <a:pathLst>
                <a:path w="499744" h="810894">
                  <a:moveTo>
                    <a:pt x="499719" y="781989"/>
                  </a:moveTo>
                  <a:lnTo>
                    <a:pt x="46418" y="781989"/>
                  </a:lnTo>
                  <a:lnTo>
                    <a:pt x="45732" y="778459"/>
                  </a:lnTo>
                  <a:lnTo>
                    <a:pt x="40855" y="770648"/>
                  </a:lnTo>
                  <a:lnTo>
                    <a:pt x="33540" y="765276"/>
                  </a:lnTo>
                  <a:lnTo>
                    <a:pt x="24472" y="763270"/>
                  </a:lnTo>
                  <a:lnTo>
                    <a:pt x="15176" y="765276"/>
                  </a:lnTo>
                  <a:lnTo>
                    <a:pt x="7378" y="770648"/>
                  </a:lnTo>
                  <a:lnTo>
                    <a:pt x="1993" y="778459"/>
                  </a:lnTo>
                  <a:lnTo>
                    <a:pt x="0" y="787755"/>
                  </a:lnTo>
                  <a:lnTo>
                    <a:pt x="1993" y="796823"/>
                  </a:lnTo>
                  <a:lnTo>
                    <a:pt x="7378" y="804138"/>
                  </a:lnTo>
                  <a:lnTo>
                    <a:pt x="15176" y="809015"/>
                  </a:lnTo>
                  <a:lnTo>
                    <a:pt x="24472" y="810793"/>
                  </a:lnTo>
                  <a:lnTo>
                    <a:pt x="33540" y="809015"/>
                  </a:lnTo>
                  <a:lnTo>
                    <a:pt x="40855" y="804138"/>
                  </a:lnTo>
                  <a:lnTo>
                    <a:pt x="45732" y="796823"/>
                  </a:lnTo>
                  <a:lnTo>
                    <a:pt x="46380" y="793521"/>
                  </a:lnTo>
                  <a:lnTo>
                    <a:pt x="499719" y="793521"/>
                  </a:lnTo>
                  <a:lnTo>
                    <a:pt x="499719" y="781989"/>
                  </a:lnTo>
                  <a:close/>
                </a:path>
                <a:path w="499744" h="810894">
                  <a:moveTo>
                    <a:pt x="499719" y="18719"/>
                  </a:moveTo>
                  <a:lnTo>
                    <a:pt x="46418" y="18719"/>
                  </a:lnTo>
                  <a:lnTo>
                    <a:pt x="45732" y="15176"/>
                  </a:lnTo>
                  <a:lnTo>
                    <a:pt x="40855" y="7378"/>
                  </a:lnTo>
                  <a:lnTo>
                    <a:pt x="33540" y="1993"/>
                  </a:lnTo>
                  <a:lnTo>
                    <a:pt x="24472" y="0"/>
                  </a:lnTo>
                  <a:lnTo>
                    <a:pt x="15176" y="1993"/>
                  </a:lnTo>
                  <a:lnTo>
                    <a:pt x="7378" y="7378"/>
                  </a:lnTo>
                  <a:lnTo>
                    <a:pt x="1993" y="15176"/>
                  </a:lnTo>
                  <a:lnTo>
                    <a:pt x="0" y="24472"/>
                  </a:lnTo>
                  <a:lnTo>
                    <a:pt x="1993" y="33540"/>
                  </a:lnTo>
                  <a:lnTo>
                    <a:pt x="7378" y="40855"/>
                  </a:lnTo>
                  <a:lnTo>
                    <a:pt x="15176" y="45745"/>
                  </a:lnTo>
                  <a:lnTo>
                    <a:pt x="24472" y="47510"/>
                  </a:lnTo>
                  <a:lnTo>
                    <a:pt x="33540" y="45745"/>
                  </a:lnTo>
                  <a:lnTo>
                    <a:pt x="40855" y="40855"/>
                  </a:lnTo>
                  <a:lnTo>
                    <a:pt x="45732" y="33540"/>
                  </a:lnTo>
                  <a:lnTo>
                    <a:pt x="46380" y="30238"/>
                  </a:lnTo>
                  <a:lnTo>
                    <a:pt x="499719" y="30238"/>
                  </a:lnTo>
                  <a:lnTo>
                    <a:pt x="499719" y="187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31071" y="1172354"/>
              <a:ext cx="173355" cy="765175"/>
            </a:xfrm>
            <a:custGeom>
              <a:avLst/>
              <a:gdLst/>
              <a:ahLst/>
              <a:cxnLst/>
              <a:rect l="l" t="t" r="r" b="b"/>
              <a:pathLst>
                <a:path w="173355" h="765175">
                  <a:moveTo>
                    <a:pt x="86408" y="237624"/>
                  </a:moveTo>
                  <a:lnTo>
                    <a:pt x="172817" y="280829"/>
                  </a:lnTo>
                </a:path>
                <a:path w="173355" h="765175">
                  <a:moveTo>
                    <a:pt x="172817" y="280829"/>
                  </a:moveTo>
                  <a:lnTo>
                    <a:pt x="0" y="325472"/>
                  </a:lnTo>
                </a:path>
                <a:path w="173355" h="765175">
                  <a:moveTo>
                    <a:pt x="0" y="325472"/>
                  </a:moveTo>
                  <a:lnTo>
                    <a:pt x="172817" y="368677"/>
                  </a:lnTo>
                </a:path>
                <a:path w="173355" h="765175">
                  <a:moveTo>
                    <a:pt x="172817" y="368677"/>
                  </a:moveTo>
                  <a:lnTo>
                    <a:pt x="0" y="411881"/>
                  </a:lnTo>
                </a:path>
                <a:path w="173355" h="765175">
                  <a:moveTo>
                    <a:pt x="0" y="411881"/>
                  </a:moveTo>
                  <a:lnTo>
                    <a:pt x="172817" y="456525"/>
                  </a:lnTo>
                </a:path>
                <a:path w="173355" h="765175">
                  <a:moveTo>
                    <a:pt x="172817" y="456525"/>
                  </a:moveTo>
                  <a:lnTo>
                    <a:pt x="0" y="499729"/>
                  </a:lnTo>
                </a:path>
                <a:path w="173355" h="765175">
                  <a:moveTo>
                    <a:pt x="0" y="499729"/>
                  </a:moveTo>
                  <a:lnTo>
                    <a:pt x="86408" y="542933"/>
                  </a:lnTo>
                </a:path>
                <a:path w="173355" h="765175">
                  <a:moveTo>
                    <a:pt x="86408" y="542933"/>
                  </a:moveTo>
                  <a:lnTo>
                    <a:pt x="86408" y="764718"/>
                  </a:lnTo>
                </a:path>
                <a:path w="173355" h="765175">
                  <a:moveTo>
                    <a:pt x="86408" y="0"/>
                  </a:moveTo>
                  <a:lnTo>
                    <a:pt x="86408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708993" y="1434724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2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8544" y="2332431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126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9" name="object 1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40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Combiner</a:t>
            </a:r>
            <a:r>
              <a:rPr sz="600" spc="85" dirty="0">
                <a:solidFill>
                  <a:srgbClr val="132D52"/>
                </a:solidFill>
                <a:latin typeface="PMingLiU"/>
                <a:cs typeface="PMingLiU"/>
              </a:rPr>
              <a:t> des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85" dirty="0">
                <a:solidFill>
                  <a:srgbClr val="1F4B89"/>
                </a:solidFill>
                <a:latin typeface="PMingLiU"/>
                <a:cs typeface="PMingLiU"/>
              </a:rPr>
              <a:t>Exemple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596" y="600010"/>
            <a:ext cx="4411345" cy="363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90"/>
              </a:spcBef>
            </a:pPr>
            <a:r>
              <a:rPr sz="1100" spc="10" dirty="0">
                <a:latin typeface="Cambria"/>
                <a:cs typeface="Cambria"/>
              </a:rPr>
              <a:t>Dans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suivant,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1</a:t>
            </a:r>
            <a:r>
              <a:rPr sz="1200" spc="209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9Ω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i="1" spc="100" dirty="0">
                <a:latin typeface="Times New Roman"/>
                <a:cs typeface="Times New Roman"/>
              </a:rPr>
              <a:t>R</a:t>
            </a:r>
            <a:r>
              <a:rPr sz="1200" spc="150" baseline="-10416" dirty="0">
                <a:latin typeface="PMingLiU"/>
                <a:cs typeface="PMingLiU"/>
              </a:rPr>
              <a:t>2</a:t>
            </a:r>
            <a:r>
              <a:rPr sz="1200" spc="217" baseline="-10416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18Ω,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quelle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endParaRPr sz="110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35"/>
              </a:spcBef>
            </a:pPr>
            <a:r>
              <a:rPr sz="1100" spc="-285" dirty="0">
                <a:latin typeface="Cambria"/>
                <a:cs typeface="Cambria"/>
              </a:rPr>
              <a:t>´</a:t>
            </a:r>
            <a:r>
              <a:rPr sz="1100" spc="-15" dirty="0">
                <a:latin typeface="Cambria"/>
                <a:cs typeface="Cambria"/>
              </a:rPr>
              <a:t>equi</a:t>
            </a:r>
            <a:r>
              <a:rPr sz="1100" spc="-80" dirty="0">
                <a:latin typeface="Cambria"/>
                <a:cs typeface="Cambria"/>
              </a:rPr>
              <a:t>v</a:t>
            </a:r>
            <a:r>
              <a:rPr sz="1100" spc="-15" dirty="0">
                <a:latin typeface="Cambria"/>
                <a:cs typeface="Cambria"/>
              </a:rPr>
              <a:t>ale</a:t>
            </a:r>
            <a:r>
              <a:rPr sz="1100" spc="-50" dirty="0">
                <a:latin typeface="Cambria"/>
                <a:cs typeface="Cambria"/>
              </a:rPr>
              <a:t>n</a:t>
            </a:r>
            <a:r>
              <a:rPr sz="1100" spc="-5" dirty="0">
                <a:latin typeface="Cambria"/>
                <a:cs typeface="Cambria"/>
              </a:rPr>
              <a:t>t</a:t>
            </a:r>
            <a:r>
              <a:rPr sz="1100" dirty="0">
                <a:latin typeface="Cambria"/>
                <a:cs typeface="Cambria"/>
              </a:rPr>
              <a:t>e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50" dirty="0">
                <a:latin typeface="Cambria"/>
                <a:cs typeface="Cambria"/>
              </a:rPr>
              <a:t>?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747390" y="1123149"/>
            <a:ext cx="487680" cy="876300"/>
            <a:chOff x="1747390" y="1123149"/>
            <a:chExt cx="487680" cy="876300"/>
          </a:xfrm>
        </p:grpSpPr>
        <p:sp>
          <p:nvSpPr>
            <p:cNvPr id="7" name="object 7"/>
            <p:cNvSpPr/>
            <p:nvPr/>
          </p:nvSpPr>
          <p:spPr>
            <a:xfrm>
              <a:off x="1839800" y="1937073"/>
              <a:ext cx="302895" cy="0"/>
            </a:xfrm>
            <a:custGeom>
              <a:avLst/>
              <a:gdLst/>
              <a:ahLst/>
              <a:cxnLst/>
              <a:rect l="l" t="t" r="r" b="b"/>
              <a:pathLst>
                <a:path w="302894">
                  <a:moveTo>
                    <a:pt x="0" y="0"/>
                  </a:moveTo>
                  <a:lnTo>
                    <a:pt x="302431" y="0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47390" y="1900830"/>
              <a:ext cx="98410" cy="9841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055822" y="1409979"/>
              <a:ext cx="173355" cy="527685"/>
            </a:xfrm>
            <a:custGeom>
              <a:avLst/>
              <a:gdLst/>
              <a:ahLst/>
              <a:cxnLst/>
              <a:rect l="l" t="t" r="r" b="b"/>
              <a:pathLst>
                <a:path w="173355" h="527685">
                  <a:moveTo>
                    <a:pt x="86408" y="0"/>
                  </a:moveTo>
                  <a:lnTo>
                    <a:pt x="172817" y="43204"/>
                  </a:lnTo>
                </a:path>
                <a:path w="173355" h="527685">
                  <a:moveTo>
                    <a:pt x="172817" y="43204"/>
                  </a:moveTo>
                  <a:lnTo>
                    <a:pt x="0" y="87847"/>
                  </a:lnTo>
                </a:path>
                <a:path w="173355" h="527685">
                  <a:moveTo>
                    <a:pt x="0" y="87847"/>
                  </a:moveTo>
                  <a:lnTo>
                    <a:pt x="172817" y="131052"/>
                  </a:lnTo>
                </a:path>
                <a:path w="173355" h="527685">
                  <a:moveTo>
                    <a:pt x="172817" y="131052"/>
                  </a:moveTo>
                  <a:lnTo>
                    <a:pt x="0" y="174256"/>
                  </a:lnTo>
                </a:path>
                <a:path w="173355" h="527685">
                  <a:moveTo>
                    <a:pt x="0" y="174256"/>
                  </a:moveTo>
                  <a:lnTo>
                    <a:pt x="172817" y="218900"/>
                  </a:lnTo>
                </a:path>
                <a:path w="173355" h="527685">
                  <a:moveTo>
                    <a:pt x="172817" y="218900"/>
                  </a:moveTo>
                  <a:lnTo>
                    <a:pt x="0" y="262104"/>
                  </a:lnTo>
                </a:path>
                <a:path w="173355" h="527685">
                  <a:moveTo>
                    <a:pt x="0" y="262104"/>
                  </a:moveTo>
                  <a:lnTo>
                    <a:pt x="86408" y="305309"/>
                  </a:lnTo>
                </a:path>
                <a:path w="173355" h="527685">
                  <a:moveTo>
                    <a:pt x="86408" y="305309"/>
                  </a:moveTo>
                  <a:lnTo>
                    <a:pt x="86408" y="527093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47390" y="1123149"/>
              <a:ext cx="98410" cy="9841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839800" y="1172354"/>
              <a:ext cx="302895" cy="238125"/>
            </a:xfrm>
            <a:custGeom>
              <a:avLst/>
              <a:gdLst/>
              <a:ahLst/>
              <a:cxnLst/>
              <a:rect l="l" t="t" r="r" b="b"/>
              <a:pathLst>
                <a:path w="302894" h="238125">
                  <a:moveTo>
                    <a:pt x="0" y="1438"/>
                  </a:moveTo>
                  <a:lnTo>
                    <a:pt x="302431" y="1438"/>
                  </a:lnTo>
                </a:path>
                <a:path w="302894" h="238125">
                  <a:moveTo>
                    <a:pt x="302431" y="0"/>
                  </a:moveTo>
                  <a:lnTo>
                    <a:pt x="302431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233744" y="1434724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1</a:t>
            </a:r>
            <a:endParaRPr sz="900" baseline="-13888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117750" y="1149313"/>
            <a:ext cx="592455" cy="810895"/>
            <a:chOff x="2117750" y="1149313"/>
            <a:chExt cx="592455" cy="810895"/>
          </a:xfrm>
        </p:grpSpPr>
        <p:sp>
          <p:nvSpPr>
            <p:cNvPr id="14" name="object 14"/>
            <p:cNvSpPr/>
            <p:nvPr/>
          </p:nvSpPr>
          <p:spPr>
            <a:xfrm>
              <a:off x="2117750" y="1149324"/>
              <a:ext cx="499745" cy="810895"/>
            </a:xfrm>
            <a:custGeom>
              <a:avLst/>
              <a:gdLst/>
              <a:ahLst/>
              <a:cxnLst/>
              <a:rect l="l" t="t" r="r" b="b"/>
              <a:pathLst>
                <a:path w="499744" h="810894">
                  <a:moveTo>
                    <a:pt x="499719" y="781989"/>
                  </a:moveTo>
                  <a:lnTo>
                    <a:pt x="46418" y="781989"/>
                  </a:lnTo>
                  <a:lnTo>
                    <a:pt x="45732" y="778459"/>
                  </a:lnTo>
                  <a:lnTo>
                    <a:pt x="40855" y="770648"/>
                  </a:lnTo>
                  <a:lnTo>
                    <a:pt x="33540" y="765276"/>
                  </a:lnTo>
                  <a:lnTo>
                    <a:pt x="24472" y="763270"/>
                  </a:lnTo>
                  <a:lnTo>
                    <a:pt x="15176" y="765276"/>
                  </a:lnTo>
                  <a:lnTo>
                    <a:pt x="7378" y="770648"/>
                  </a:lnTo>
                  <a:lnTo>
                    <a:pt x="1993" y="778459"/>
                  </a:lnTo>
                  <a:lnTo>
                    <a:pt x="0" y="787755"/>
                  </a:lnTo>
                  <a:lnTo>
                    <a:pt x="1993" y="796823"/>
                  </a:lnTo>
                  <a:lnTo>
                    <a:pt x="7378" y="804138"/>
                  </a:lnTo>
                  <a:lnTo>
                    <a:pt x="15176" y="809015"/>
                  </a:lnTo>
                  <a:lnTo>
                    <a:pt x="24472" y="810793"/>
                  </a:lnTo>
                  <a:lnTo>
                    <a:pt x="33540" y="809015"/>
                  </a:lnTo>
                  <a:lnTo>
                    <a:pt x="40855" y="804138"/>
                  </a:lnTo>
                  <a:lnTo>
                    <a:pt x="45732" y="796823"/>
                  </a:lnTo>
                  <a:lnTo>
                    <a:pt x="46380" y="793521"/>
                  </a:lnTo>
                  <a:lnTo>
                    <a:pt x="499719" y="793521"/>
                  </a:lnTo>
                  <a:lnTo>
                    <a:pt x="499719" y="781989"/>
                  </a:lnTo>
                  <a:close/>
                </a:path>
                <a:path w="499744" h="810894">
                  <a:moveTo>
                    <a:pt x="499719" y="18719"/>
                  </a:moveTo>
                  <a:lnTo>
                    <a:pt x="46418" y="18719"/>
                  </a:lnTo>
                  <a:lnTo>
                    <a:pt x="45732" y="15176"/>
                  </a:lnTo>
                  <a:lnTo>
                    <a:pt x="40855" y="7378"/>
                  </a:lnTo>
                  <a:lnTo>
                    <a:pt x="33540" y="1993"/>
                  </a:lnTo>
                  <a:lnTo>
                    <a:pt x="24472" y="0"/>
                  </a:lnTo>
                  <a:lnTo>
                    <a:pt x="15176" y="1993"/>
                  </a:lnTo>
                  <a:lnTo>
                    <a:pt x="7378" y="7378"/>
                  </a:lnTo>
                  <a:lnTo>
                    <a:pt x="1993" y="15176"/>
                  </a:lnTo>
                  <a:lnTo>
                    <a:pt x="0" y="24472"/>
                  </a:lnTo>
                  <a:lnTo>
                    <a:pt x="1993" y="33540"/>
                  </a:lnTo>
                  <a:lnTo>
                    <a:pt x="7378" y="40855"/>
                  </a:lnTo>
                  <a:lnTo>
                    <a:pt x="15176" y="45745"/>
                  </a:lnTo>
                  <a:lnTo>
                    <a:pt x="24472" y="47510"/>
                  </a:lnTo>
                  <a:lnTo>
                    <a:pt x="33540" y="45745"/>
                  </a:lnTo>
                  <a:lnTo>
                    <a:pt x="40855" y="40855"/>
                  </a:lnTo>
                  <a:lnTo>
                    <a:pt x="45732" y="33540"/>
                  </a:lnTo>
                  <a:lnTo>
                    <a:pt x="46380" y="30238"/>
                  </a:lnTo>
                  <a:lnTo>
                    <a:pt x="499719" y="30238"/>
                  </a:lnTo>
                  <a:lnTo>
                    <a:pt x="499719" y="187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31071" y="1172354"/>
              <a:ext cx="173355" cy="765175"/>
            </a:xfrm>
            <a:custGeom>
              <a:avLst/>
              <a:gdLst/>
              <a:ahLst/>
              <a:cxnLst/>
              <a:rect l="l" t="t" r="r" b="b"/>
              <a:pathLst>
                <a:path w="173355" h="765175">
                  <a:moveTo>
                    <a:pt x="86408" y="237624"/>
                  </a:moveTo>
                  <a:lnTo>
                    <a:pt x="172817" y="280829"/>
                  </a:lnTo>
                </a:path>
                <a:path w="173355" h="765175">
                  <a:moveTo>
                    <a:pt x="172817" y="280829"/>
                  </a:moveTo>
                  <a:lnTo>
                    <a:pt x="0" y="325472"/>
                  </a:lnTo>
                </a:path>
                <a:path w="173355" h="765175">
                  <a:moveTo>
                    <a:pt x="0" y="325472"/>
                  </a:moveTo>
                  <a:lnTo>
                    <a:pt x="172817" y="368677"/>
                  </a:lnTo>
                </a:path>
                <a:path w="173355" h="765175">
                  <a:moveTo>
                    <a:pt x="172817" y="368677"/>
                  </a:moveTo>
                  <a:lnTo>
                    <a:pt x="0" y="411881"/>
                  </a:lnTo>
                </a:path>
                <a:path w="173355" h="765175">
                  <a:moveTo>
                    <a:pt x="0" y="411881"/>
                  </a:moveTo>
                  <a:lnTo>
                    <a:pt x="172817" y="456525"/>
                  </a:lnTo>
                </a:path>
                <a:path w="173355" h="765175">
                  <a:moveTo>
                    <a:pt x="172817" y="456525"/>
                  </a:moveTo>
                  <a:lnTo>
                    <a:pt x="0" y="499729"/>
                  </a:lnTo>
                </a:path>
                <a:path w="173355" h="765175">
                  <a:moveTo>
                    <a:pt x="0" y="499729"/>
                  </a:moveTo>
                  <a:lnTo>
                    <a:pt x="86408" y="542933"/>
                  </a:lnTo>
                </a:path>
                <a:path w="173355" h="765175">
                  <a:moveTo>
                    <a:pt x="86408" y="542933"/>
                  </a:moveTo>
                  <a:lnTo>
                    <a:pt x="86408" y="764718"/>
                  </a:lnTo>
                </a:path>
                <a:path w="173355" h="765175">
                  <a:moveTo>
                    <a:pt x="86408" y="0"/>
                  </a:moveTo>
                  <a:lnTo>
                    <a:pt x="86408" y="237624"/>
                  </a:lnTo>
                </a:path>
              </a:pathLst>
            </a:custGeom>
            <a:ln w="120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708993" y="1434724"/>
            <a:ext cx="194310" cy="1689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R</a:t>
            </a:r>
            <a:r>
              <a:rPr sz="900" spc="-7" baseline="-13888" dirty="0">
                <a:latin typeface="Times New Roman"/>
                <a:cs typeface="Times New Roman"/>
              </a:rPr>
              <a:t>2</a:t>
            </a:r>
            <a:endParaRPr sz="900" baseline="-13888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8544" y="2332431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94" y="0"/>
                </a:lnTo>
              </a:path>
            </a:pathLst>
          </a:custGeom>
          <a:ln w="126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25844" y="2359582"/>
            <a:ext cx="3816350" cy="507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5" dirty="0">
                <a:latin typeface="Cambria"/>
                <a:cs typeface="Cambria"/>
              </a:rPr>
              <a:t>Puisqu’il </a:t>
            </a:r>
            <a:r>
              <a:rPr sz="1100" spc="10" dirty="0">
                <a:latin typeface="Cambria"/>
                <a:cs typeface="Cambria"/>
              </a:rPr>
              <a:t>s’agit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2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r´esistances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parall`ele,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peut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appliquer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l’´equation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  <a:hlinkClick r:id="rId4" action="ppaction://hlinksldjump"/>
              </a:rPr>
              <a:t>15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1988185">
              <a:lnSpc>
                <a:spcPts val="1130"/>
              </a:lnSpc>
            </a:pPr>
            <a:r>
              <a:rPr sz="1100" spc="-30" dirty="0">
                <a:latin typeface="Cambria"/>
                <a:cs typeface="Cambria"/>
              </a:rPr>
              <a:t>(9)(18)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14194" y="2885490"/>
            <a:ext cx="423545" cy="0"/>
          </a:xfrm>
          <a:custGeom>
            <a:avLst/>
            <a:gdLst/>
            <a:ahLst/>
            <a:cxnLst/>
            <a:rect l="l" t="t" r="r" b="b"/>
            <a:pathLst>
              <a:path w="423544">
                <a:moveTo>
                  <a:pt x="0" y="0"/>
                </a:moveTo>
                <a:lnTo>
                  <a:pt x="423329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63128" y="2768878"/>
            <a:ext cx="12820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155" dirty="0">
                <a:latin typeface="Times New Roman"/>
                <a:cs typeface="Times New Roman"/>
              </a:rPr>
              <a:t>R</a:t>
            </a:r>
            <a:r>
              <a:rPr sz="1200" i="1" spc="-44" baseline="-10416" dirty="0">
                <a:latin typeface="Georgia"/>
                <a:cs typeface="Georgia"/>
              </a:rPr>
              <a:t>eq</a:t>
            </a:r>
            <a:r>
              <a:rPr sz="1200" i="1" baseline="-10416" dirty="0">
                <a:latin typeface="Georgia"/>
                <a:cs typeface="Georgia"/>
              </a:rPr>
              <a:t> </a:t>
            </a:r>
            <a:r>
              <a:rPr sz="1200" i="1" spc="-7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650" spc="-97" baseline="-37878" dirty="0">
                <a:latin typeface="Cambria"/>
                <a:cs typeface="Cambria"/>
              </a:rPr>
              <a:t>9</a:t>
            </a:r>
            <a:r>
              <a:rPr sz="1650" spc="-7" baseline="-37878" dirty="0">
                <a:latin typeface="Cambria"/>
                <a:cs typeface="Cambria"/>
              </a:rPr>
              <a:t> </a:t>
            </a:r>
            <a:r>
              <a:rPr sz="1650" spc="352" baseline="-37878" dirty="0">
                <a:latin typeface="Cambria"/>
                <a:cs typeface="Cambria"/>
              </a:rPr>
              <a:t>+</a:t>
            </a:r>
            <a:r>
              <a:rPr sz="1650" spc="-7" baseline="-37878" dirty="0">
                <a:latin typeface="Cambria"/>
                <a:cs typeface="Cambria"/>
              </a:rPr>
              <a:t> </a:t>
            </a:r>
            <a:r>
              <a:rPr sz="1650" spc="-97" baseline="-37878" dirty="0">
                <a:latin typeface="Cambria"/>
                <a:cs typeface="Cambria"/>
              </a:rPr>
              <a:t>18</a:t>
            </a:r>
            <a:r>
              <a:rPr sz="1650" baseline="-37878" dirty="0">
                <a:latin typeface="Cambria"/>
                <a:cs typeface="Cambria"/>
              </a:rPr>
              <a:t> </a:t>
            </a:r>
            <a:r>
              <a:rPr sz="1650" spc="179" baseline="-37878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6Ω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2" name="object 22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234695" y="3353673"/>
            <a:ext cx="320675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40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204" dirty="0">
                <a:solidFill>
                  <a:srgbClr val="132D52"/>
                </a:solidFill>
                <a:latin typeface="PMingLiU"/>
                <a:cs typeface="PMingLiU"/>
              </a:rPr>
              <a:t>/</a:t>
            </a:r>
            <a:r>
              <a:rPr sz="600" spc="5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53</a:t>
            </a:r>
            <a:endParaRPr sz="600">
              <a:latin typeface="PMingLiU"/>
              <a:cs typeface="PMingLiU"/>
            </a:endParaRPr>
          </a:p>
        </p:txBody>
      </p:sp>
    </p:spTree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353" y="0"/>
            <a:ext cx="489584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65" dirty="0">
                <a:solidFill>
                  <a:srgbClr val="F2F2F2"/>
                </a:solidFill>
                <a:latin typeface="PMingLiU"/>
                <a:cs typeface="PMingLiU"/>
              </a:rPr>
              <a:t>R´esistances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65" dirty="0">
                <a:solidFill>
                  <a:srgbClr val="132D52"/>
                </a:solidFill>
                <a:latin typeface="PMingLiU"/>
                <a:cs typeface="PMingLiU"/>
              </a:rPr>
              <a:t>R´esistance ´equivalente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80" dirty="0">
                <a:solidFill>
                  <a:srgbClr val="132D52"/>
                </a:solidFill>
                <a:latin typeface="PMingLiU"/>
                <a:cs typeface="PMingLiU"/>
              </a:rPr>
              <a:t>selon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60" dirty="0">
                <a:solidFill>
                  <a:srgbClr val="132D52"/>
                </a:solidFill>
                <a:latin typeface="PMingLiU"/>
                <a:cs typeface="PMingLiU"/>
              </a:rPr>
              <a:t>le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132D52"/>
                </a:solidFill>
                <a:latin typeface="PMingLiU"/>
                <a:cs typeface="PMingLiU"/>
              </a:rPr>
              <a:t>point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de</a:t>
            </a: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132D52"/>
                </a:solidFill>
                <a:latin typeface="PMingLiU"/>
                <a:cs typeface="PMingLiU"/>
              </a:rPr>
              <a:t>vue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30" dirty="0" smtClean="0">
                <a:solidFill>
                  <a:srgbClr val="1F4B89"/>
                </a:solidFill>
                <a:latin typeface="PMingLiU"/>
                <a:cs typeface="PMingLiU"/>
              </a:rPr>
              <a:t>R</a:t>
            </a:r>
            <a:r>
              <a:rPr lang="fr-FR" sz="1400" spc="30" dirty="0" smtClean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30" dirty="0" err="1" smtClean="0">
                <a:solidFill>
                  <a:srgbClr val="1F4B89"/>
                </a:solidFill>
                <a:latin typeface="PMingLiU"/>
                <a:cs typeface="PMingLiU"/>
              </a:rPr>
              <a:t>sistance</a:t>
            </a:r>
            <a:r>
              <a:rPr sz="1400" spc="50" dirty="0" smtClean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25" dirty="0">
                <a:solidFill>
                  <a:srgbClr val="1F4B89"/>
                </a:solidFill>
                <a:latin typeface="PMingLiU"/>
                <a:cs typeface="PMingLiU"/>
              </a:rPr>
              <a:t>´equivalente</a:t>
            </a:r>
            <a:endParaRPr sz="1400" dirty="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064995" y="1340431"/>
            <a:ext cx="633095" cy="1140460"/>
            <a:chOff x="2064995" y="1340431"/>
            <a:chExt cx="633095" cy="1140460"/>
          </a:xfrm>
        </p:grpSpPr>
        <p:sp>
          <p:nvSpPr>
            <p:cNvPr id="6" name="object 6"/>
            <p:cNvSpPr/>
            <p:nvPr/>
          </p:nvSpPr>
          <p:spPr>
            <a:xfrm>
              <a:off x="2071345" y="1369389"/>
              <a:ext cx="620395" cy="0"/>
            </a:xfrm>
            <a:custGeom>
              <a:avLst/>
              <a:gdLst/>
              <a:ahLst/>
              <a:cxnLst/>
              <a:rect l="l" t="t" r="r" b="b"/>
              <a:pathLst>
                <a:path w="620394">
                  <a:moveTo>
                    <a:pt x="0" y="0"/>
                  </a:moveTo>
                  <a:lnTo>
                    <a:pt x="620266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2924" y="1731850"/>
              <a:ext cx="195582" cy="33273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356319" y="1340434"/>
              <a:ext cx="50800" cy="1140460"/>
            </a:xfrm>
            <a:custGeom>
              <a:avLst/>
              <a:gdLst/>
              <a:ahLst/>
              <a:cxnLst/>
              <a:rect l="l" t="t" r="r" b="b"/>
              <a:pathLst>
                <a:path w="50800" h="1140460">
                  <a:moveTo>
                    <a:pt x="50304" y="1115580"/>
                  </a:moveTo>
                  <a:lnTo>
                    <a:pt x="48399" y="1105738"/>
                  </a:lnTo>
                  <a:lnTo>
                    <a:pt x="43053" y="1097470"/>
                  </a:lnTo>
                  <a:lnTo>
                    <a:pt x="34861" y="1091780"/>
                  </a:lnTo>
                  <a:lnTo>
                    <a:pt x="32004" y="1091209"/>
                  </a:lnTo>
                  <a:lnTo>
                    <a:pt x="32004" y="1089660"/>
                  </a:lnTo>
                  <a:lnTo>
                    <a:pt x="32004" y="717816"/>
                  </a:lnTo>
                  <a:lnTo>
                    <a:pt x="18300" y="717816"/>
                  </a:lnTo>
                  <a:lnTo>
                    <a:pt x="18300" y="1091006"/>
                  </a:lnTo>
                  <a:lnTo>
                    <a:pt x="14795" y="1091780"/>
                  </a:lnTo>
                  <a:lnTo>
                    <a:pt x="7061" y="1097470"/>
                  </a:lnTo>
                  <a:lnTo>
                    <a:pt x="1892" y="1105738"/>
                  </a:lnTo>
                  <a:lnTo>
                    <a:pt x="0" y="1115580"/>
                  </a:lnTo>
                  <a:lnTo>
                    <a:pt x="1892" y="1125169"/>
                  </a:lnTo>
                  <a:lnTo>
                    <a:pt x="7061" y="1132916"/>
                  </a:lnTo>
                  <a:lnTo>
                    <a:pt x="14795" y="1138072"/>
                  </a:lnTo>
                  <a:lnTo>
                    <a:pt x="24384" y="1139952"/>
                  </a:lnTo>
                  <a:lnTo>
                    <a:pt x="34861" y="1138072"/>
                  </a:lnTo>
                  <a:lnTo>
                    <a:pt x="43053" y="1132916"/>
                  </a:lnTo>
                  <a:lnTo>
                    <a:pt x="48399" y="1125169"/>
                  </a:lnTo>
                  <a:lnTo>
                    <a:pt x="50304" y="1115580"/>
                  </a:lnTo>
                  <a:close/>
                </a:path>
                <a:path w="50800" h="1140460">
                  <a:moveTo>
                    <a:pt x="50304" y="24396"/>
                  </a:moveTo>
                  <a:lnTo>
                    <a:pt x="48399" y="14795"/>
                  </a:lnTo>
                  <a:lnTo>
                    <a:pt x="43053" y="7048"/>
                  </a:lnTo>
                  <a:lnTo>
                    <a:pt x="34861" y="1879"/>
                  </a:lnTo>
                  <a:lnTo>
                    <a:pt x="24384" y="0"/>
                  </a:lnTo>
                  <a:lnTo>
                    <a:pt x="14795" y="1879"/>
                  </a:lnTo>
                  <a:lnTo>
                    <a:pt x="7061" y="7048"/>
                  </a:lnTo>
                  <a:lnTo>
                    <a:pt x="1892" y="14795"/>
                  </a:lnTo>
                  <a:lnTo>
                    <a:pt x="0" y="24396"/>
                  </a:lnTo>
                  <a:lnTo>
                    <a:pt x="1892" y="34874"/>
                  </a:lnTo>
                  <a:lnTo>
                    <a:pt x="7061" y="43065"/>
                  </a:lnTo>
                  <a:lnTo>
                    <a:pt x="14795" y="48399"/>
                  </a:lnTo>
                  <a:lnTo>
                    <a:pt x="18300" y="49085"/>
                  </a:lnTo>
                  <a:lnTo>
                    <a:pt x="18300" y="402336"/>
                  </a:lnTo>
                  <a:lnTo>
                    <a:pt x="32004" y="402336"/>
                  </a:lnTo>
                  <a:lnTo>
                    <a:pt x="32004" y="50292"/>
                  </a:lnTo>
                  <a:lnTo>
                    <a:pt x="32004" y="48907"/>
                  </a:lnTo>
                  <a:lnTo>
                    <a:pt x="34861" y="48399"/>
                  </a:lnTo>
                  <a:lnTo>
                    <a:pt x="43053" y="43065"/>
                  </a:lnTo>
                  <a:lnTo>
                    <a:pt x="48399" y="34874"/>
                  </a:lnTo>
                  <a:lnTo>
                    <a:pt x="50304" y="243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182345" y="1227148"/>
            <a:ext cx="614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0710" algn="l"/>
              </a:tabLst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  </a:t>
            </a:r>
            <a:r>
              <a:rPr sz="12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41904" y="1256360"/>
            <a:ext cx="1591945" cy="227965"/>
            <a:chOff x="1741904" y="1256360"/>
            <a:chExt cx="1591945" cy="227965"/>
          </a:xfrm>
        </p:grpSpPr>
        <p:sp>
          <p:nvSpPr>
            <p:cNvPr id="11" name="object 11"/>
            <p:cNvSpPr/>
            <p:nvPr/>
          </p:nvSpPr>
          <p:spPr>
            <a:xfrm>
              <a:off x="2687040" y="1262710"/>
              <a:ext cx="571500" cy="215265"/>
            </a:xfrm>
            <a:custGeom>
              <a:avLst/>
              <a:gdLst/>
              <a:ahLst/>
              <a:cxnLst/>
              <a:rect l="l" t="t" r="r" b="b"/>
              <a:pathLst>
                <a:path w="571500" h="215265">
                  <a:moveTo>
                    <a:pt x="324612" y="106678"/>
                  </a:moveTo>
                  <a:lnTo>
                    <a:pt x="571500" y="106678"/>
                  </a:lnTo>
                </a:path>
                <a:path w="571500" h="215265">
                  <a:moveTo>
                    <a:pt x="324612" y="106678"/>
                  </a:moveTo>
                  <a:lnTo>
                    <a:pt x="280416" y="214881"/>
                  </a:lnTo>
                </a:path>
                <a:path w="571500" h="215265">
                  <a:moveTo>
                    <a:pt x="280416" y="214881"/>
                  </a:moveTo>
                  <a:lnTo>
                    <a:pt x="228600" y="0"/>
                  </a:lnTo>
                </a:path>
                <a:path w="571500" h="215265">
                  <a:moveTo>
                    <a:pt x="228600" y="0"/>
                  </a:moveTo>
                  <a:lnTo>
                    <a:pt x="187452" y="214881"/>
                  </a:lnTo>
                </a:path>
                <a:path w="571500" h="215265">
                  <a:moveTo>
                    <a:pt x="185928" y="214881"/>
                  </a:moveTo>
                  <a:lnTo>
                    <a:pt x="141732" y="0"/>
                  </a:lnTo>
                </a:path>
                <a:path w="571500" h="215265">
                  <a:moveTo>
                    <a:pt x="137160" y="0"/>
                  </a:moveTo>
                  <a:lnTo>
                    <a:pt x="94488" y="214881"/>
                  </a:lnTo>
                </a:path>
                <a:path w="571500" h="215265">
                  <a:moveTo>
                    <a:pt x="94488" y="214881"/>
                  </a:moveTo>
                  <a:lnTo>
                    <a:pt x="47244" y="0"/>
                  </a:lnTo>
                </a:path>
                <a:path w="571500" h="215265">
                  <a:moveTo>
                    <a:pt x="45720" y="0"/>
                  </a:moveTo>
                  <a:lnTo>
                    <a:pt x="0" y="106678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57016" y="1337386"/>
              <a:ext cx="70485" cy="71755"/>
            </a:xfrm>
            <a:custGeom>
              <a:avLst/>
              <a:gdLst/>
              <a:ahLst/>
              <a:cxnLst/>
              <a:rect l="l" t="t" r="r" b="b"/>
              <a:pathLst>
                <a:path w="70485" h="71755">
                  <a:moveTo>
                    <a:pt x="35052" y="0"/>
                  </a:moveTo>
                  <a:lnTo>
                    <a:pt x="21216" y="2690"/>
                  </a:lnTo>
                  <a:lnTo>
                    <a:pt x="10096" y="10096"/>
                  </a:lnTo>
                  <a:lnTo>
                    <a:pt x="2690" y="21218"/>
                  </a:lnTo>
                  <a:lnTo>
                    <a:pt x="0" y="35054"/>
                  </a:lnTo>
                  <a:lnTo>
                    <a:pt x="2690" y="49125"/>
                  </a:lnTo>
                  <a:lnTo>
                    <a:pt x="10096" y="60768"/>
                  </a:lnTo>
                  <a:lnTo>
                    <a:pt x="21216" y="68696"/>
                  </a:lnTo>
                  <a:lnTo>
                    <a:pt x="35052" y="71625"/>
                  </a:lnTo>
                  <a:lnTo>
                    <a:pt x="48887" y="68696"/>
                  </a:lnTo>
                  <a:lnTo>
                    <a:pt x="60007" y="60768"/>
                  </a:lnTo>
                  <a:lnTo>
                    <a:pt x="67413" y="49125"/>
                  </a:lnTo>
                  <a:lnTo>
                    <a:pt x="70104" y="35054"/>
                  </a:lnTo>
                  <a:lnTo>
                    <a:pt x="67413" y="21218"/>
                  </a:lnTo>
                  <a:lnTo>
                    <a:pt x="60007" y="10096"/>
                  </a:lnTo>
                  <a:lnTo>
                    <a:pt x="48887" y="2690"/>
                  </a:lnTo>
                  <a:lnTo>
                    <a:pt x="35052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41904" y="1256360"/>
              <a:ext cx="335791" cy="227581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151865" y="2312239"/>
            <a:ext cx="6413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2885" algn="l"/>
                <a:tab pos="628015" algn="l"/>
              </a:tabLst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b	</a:t>
            </a:r>
            <a:r>
              <a:rPr sz="1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844" y="641298"/>
            <a:ext cx="4121785" cy="6305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 smtClean="0">
                <a:latin typeface="Cambria"/>
                <a:cs typeface="Cambria"/>
              </a:rPr>
              <a:t>r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sistance</a:t>
            </a:r>
            <a:r>
              <a:rPr sz="1100" spc="95" dirty="0" smtClean="0">
                <a:latin typeface="Cambria"/>
                <a:cs typeface="Cambria"/>
              </a:rPr>
              <a:t> </a:t>
            </a:r>
            <a:r>
              <a:rPr lang="fr-FR" sz="1100" spc="-45" dirty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quivalente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diff´erente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selon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utilis´es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circuit.</a:t>
            </a:r>
            <a:endParaRPr sz="1100" dirty="0">
              <a:latin typeface="Cambria"/>
              <a:cs typeface="Cambria"/>
            </a:endParaRPr>
          </a:p>
          <a:p>
            <a:pPr marL="1659889">
              <a:lnSpc>
                <a:spcPct val="100000"/>
              </a:lnSpc>
              <a:spcBef>
                <a:spcPts val="900"/>
              </a:spcBef>
              <a:tabLst>
                <a:tab pos="2629535" algn="l"/>
              </a:tabLst>
            </a:pPr>
            <a:r>
              <a:rPr sz="1000" dirty="0">
                <a:latin typeface="Times New Roman"/>
                <a:cs typeface="Times New Roman"/>
              </a:rPr>
              <a:t>4</a:t>
            </a:r>
            <a:r>
              <a:rPr sz="1000" dirty="0">
                <a:latin typeface="Symbol"/>
                <a:cs typeface="Symbol"/>
              </a:rPr>
              <a:t></a:t>
            </a:r>
            <a:r>
              <a:rPr sz="1000" dirty="0">
                <a:latin typeface="Times New Roman"/>
                <a:cs typeface="Times New Roman"/>
              </a:rPr>
              <a:t>	2</a:t>
            </a:r>
            <a:r>
              <a:rPr sz="1000" dirty="0">
                <a:latin typeface="Symbol"/>
                <a:cs typeface="Symbol"/>
              </a:rPr>
              <a:t></a:t>
            </a:r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98421" y="1331036"/>
            <a:ext cx="82802" cy="8432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98421" y="2408501"/>
            <a:ext cx="82802" cy="82808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1738858" y="2341450"/>
            <a:ext cx="1527810" cy="229235"/>
            <a:chOff x="1738858" y="2341450"/>
            <a:chExt cx="1527810" cy="229235"/>
          </a:xfrm>
        </p:grpSpPr>
        <p:sp>
          <p:nvSpPr>
            <p:cNvPr id="19" name="object 19"/>
            <p:cNvSpPr/>
            <p:nvPr/>
          </p:nvSpPr>
          <p:spPr>
            <a:xfrm>
              <a:off x="2069823" y="2454480"/>
              <a:ext cx="1190625" cy="1905"/>
            </a:xfrm>
            <a:custGeom>
              <a:avLst/>
              <a:gdLst/>
              <a:ahLst/>
              <a:cxnLst/>
              <a:rect l="l" t="t" r="r" b="b"/>
              <a:pathLst>
                <a:path w="1190625" h="1905">
                  <a:moveTo>
                    <a:pt x="0" y="1522"/>
                  </a:moveTo>
                  <a:lnTo>
                    <a:pt x="1190241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38858" y="2341450"/>
              <a:ext cx="337314" cy="229105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770608" y="1769694"/>
            <a:ext cx="921385" cy="587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Times New Roman"/>
                <a:cs typeface="Times New Roman"/>
              </a:rPr>
              <a:t>8</a:t>
            </a:r>
            <a:r>
              <a:rPr sz="1000" dirty="0"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Times New Roman"/>
                <a:cs typeface="Times New Roman"/>
              </a:rPr>
              <a:t>6</a:t>
            </a:r>
            <a:r>
              <a:rPr sz="1000" dirty="0"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53714" y="2416121"/>
            <a:ext cx="84327" cy="82808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357092" y="1253060"/>
            <a:ext cx="93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57092" y="233967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844" y="2762261"/>
            <a:ext cx="427926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´equivalente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25" dirty="0">
                <a:latin typeface="Times New Roman"/>
                <a:cs typeface="Times New Roman"/>
              </a:rPr>
              <a:t>a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85" dirty="0">
                <a:latin typeface="Times New Roman"/>
                <a:cs typeface="Times New Roman"/>
              </a:rPr>
              <a:t>b</a:t>
            </a:r>
            <a:r>
              <a:rPr sz="1100" i="1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Cambria"/>
                <a:cs typeface="Cambria"/>
              </a:rPr>
              <a:t>n’est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mˆeme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que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celle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points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20" dirty="0">
                <a:latin typeface="Times New Roman"/>
                <a:cs typeface="Times New Roman"/>
              </a:rPr>
              <a:t>c</a:t>
            </a:r>
            <a:r>
              <a:rPr sz="1100" i="1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i="1" spc="45" dirty="0">
                <a:latin typeface="Times New Roman"/>
                <a:cs typeface="Times New Roman"/>
              </a:rPr>
              <a:t>d</a:t>
            </a:r>
            <a:r>
              <a:rPr sz="1100" spc="45" dirty="0">
                <a:latin typeface="Cambria"/>
                <a:cs typeface="Cambria"/>
              </a:rPr>
              <a:t>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7" name="object 27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41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140" y="0"/>
            <a:ext cx="13589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Court-circuits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 circuits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ouverts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5" dirty="0"/>
              <a:t>Court-circuit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3033242" y="1318224"/>
            <a:ext cx="195580" cy="1151255"/>
            <a:chOff x="3033242" y="1318224"/>
            <a:chExt cx="195580" cy="115125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33242" y="1691604"/>
              <a:ext cx="195579" cy="33273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131032" y="1336762"/>
              <a:ext cx="0" cy="1096010"/>
            </a:xfrm>
            <a:custGeom>
              <a:avLst/>
              <a:gdLst/>
              <a:ahLst/>
              <a:cxnLst/>
              <a:rect l="l" t="t" r="r" b="b"/>
              <a:pathLst>
                <a:path h="1096010">
                  <a:moveTo>
                    <a:pt x="0" y="361191"/>
                  </a:moveTo>
                  <a:lnTo>
                    <a:pt x="0" y="0"/>
                  </a:lnTo>
                </a:path>
                <a:path h="1096010">
                  <a:moveTo>
                    <a:pt x="0" y="682754"/>
                  </a:moveTo>
                  <a:lnTo>
                    <a:pt x="0" y="1095757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5058" y="1318224"/>
              <a:ext cx="84327" cy="8432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85058" y="2385024"/>
              <a:ext cx="84327" cy="84325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958312" y="230704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89784" y="1318224"/>
            <a:ext cx="84455" cy="1120775"/>
            <a:chOff x="1289784" y="1318224"/>
            <a:chExt cx="84455" cy="1120775"/>
          </a:xfrm>
        </p:grpSpPr>
        <p:sp>
          <p:nvSpPr>
            <p:cNvPr id="12" name="object 12"/>
            <p:cNvSpPr/>
            <p:nvPr/>
          </p:nvSpPr>
          <p:spPr>
            <a:xfrm>
              <a:off x="1334234" y="1396200"/>
              <a:ext cx="0" cy="1036319"/>
            </a:xfrm>
            <a:custGeom>
              <a:avLst/>
              <a:gdLst/>
              <a:ahLst/>
              <a:cxnLst/>
              <a:rect l="l" t="t" r="r" b="b"/>
              <a:pathLst>
                <a:path h="1036319">
                  <a:moveTo>
                    <a:pt x="0" y="0"/>
                  </a:moveTo>
                  <a:lnTo>
                    <a:pt x="0" y="103632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89784" y="1318224"/>
              <a:ext cx="84331" cy="84325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25844" y="959547"/>
            <a:ext cx="3321050" cy="9759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0" dirty="0">
                <a:latin typeface="Cambria"/>
                <a:cs typeface="Cambria"/>
              </a:rPr>
              <a:t>Court-circuit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 smtClean="0">
                <a:latin typeface="Cambria"/>
                <a:cs typeface="Cambria"/>
              </a:rPr>
              <a:t>r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sistance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nulle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points.</a:t>
            </a:r>
          </a:p>
          <a:p>
            <a:pPr marL="1050925">
              <a:lnSpc>
                <a:spcPct val="100000"/>
              </a:lnSpc>
              <a:spcBef>
                <a:spcPts val="900"/>
              </a:spcBef>
              <a:tabLst>
                <a:tab pos="2846070" algn="l"/>
              </a:tabLst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	a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55"/>
              </a:spcBef>
            </a:pPr>
            <a:r>
              <a:rPr sz="1000" dirty="0">
                <a:latin typeface="Times New Roman"/>
                <a:cs typeface="Times New Roman"/>
              </a:rPr>
              <a:t>0</a:t>
            </a:r>
            <a:r>
              <a:rPr sz="1000" dirty="0">
                <a:latin typeface="Symbol"/>
                <a:cs typeface="Symbol"/>
              </a:rPr>
              <a:t></a:t>
            </a:r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89784" y="2385023"/>
            <a:ext cx="84331" cy="84325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1163042" y="230704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06421" y="1673312"/>
            <a:ext cx="896619" cy="323850"/>
            <a:chOff x="1806421" y="1673312"/>
            <a:chExt cx="896619" cy="323850"/>
          </a:xfrm>
        </p:grpSpPr>
        <p:sp>
          <p:nvSpPr>
            <p:cNvPr id="18" name="object 18"/>
            <p:cNvSpPr/>
            <p:nvPr/>
          </p:nvSpPr>
          <p:spPr>
            <a:xfrm>
              <a:off x="1812771" y="1679662"/>
              <a:ext cx="883919" cy="311150"/>
            </a:xfrm>
            <a:custGeom>
              <a:avLst/>
              <a:gdLst/>
              <a:ahLst/>
              <a:cxnLst/>
              <a:rect l="l" t="t" r="r" b="b"/>
              <a:pathLst>
                <a:path w="883919" h="311150">
                  <a:moveTo>
                    <a:pt x="707137" y="0"/>
                  </a:moveTo>
                  <a:lnTo>
                    <a:pt x="707137" y="77722"/>
                  </a:lnTo>
                  <a:lnTo>
                    <a:pt x="176782" y="77722"/>
                  </a:lnTo>
                  <a:lnTo>
                    <a:pt x="176782" y="0"/>
                  </a:lnTo>
                  <a:lnTo>
                    <a:pt x="0" y="155451"/>
                  </a:lnTo>
                  <a:lnTo>
                    <a:pt x="176782" y="310897"/>
                  </a:lnTo>
                  <a:lnTo>
                    <a:pt x="176782" y="233174"/>
                  </a:lnTo>
                  <a:lnTo>
                    <a:pt x="707137" y="233174"/>
                  </a:lnTo>
                  <a:lnTo>
                    <a:pt x="707137" y="310897"/>
                  </a:lnTo>
                  <a:lnTo>
                    <a:pt x="883921" y="155451"/>
                  </a:lnTo>
                  <a:lnTo>
                    <a:pt x="707137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12771" y="1679662"/>
              <a:ext cx="883919" cy="311150"/>
            </a:xfrm>
            <a:custGeom>
              <a:avLst/>
              <a:gdLst/>
              <a:ahLst/>
              <a:cxnLst/>
              <a:rect l="l" t="t" r="r" b="b"/>
              <a:pathLst>
                <a:path w="883919" h="311150">
                  <a:moveTo>
                    <a:pt x="0" y="155451"/>
                  </a:moveTo>
                  <a:lnTo>
                    <a:pt x="176782" y="310897"/>
                  </a:lnTo>
                  <a:lnTo>
                    <a:pt x="176782" y="233174"/>
                  </a:lnTo>
                  <a:lnTo>
                    <a:pt x="707137" y="233174"/>
                  </a:lnTo>
                  <a:lnTo>
                    <a:pt x="707137" y="310897"/>
                  </a:lnTo>
                  <a:lnTo>
                    <a:pt x="883921" y="155451"/>
                  </a:lnTo>
                  <a:lnTo>
                    <a:pt x="707137" y="0"/>
                  </a:lnTo>
                  <a:lnTo>
                    <a:pt x="707137" y="77722"/>
                  </a:lnTo>
                  <a:lnTo>
                    <a:pt x="176782" y="77722"/>
                  </a:lnTo>
                  <a:lnTo>
                    <a:pt x="176782" y="0"/>
                  </a:lnTo>
                  <a:lnTo>
                    <a:pt x="0" y="155451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1" name="object 21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42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3140" y="0"/>
            <a:ext cx="135890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Court-circuits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 circuits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ouverts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90" dirty="0"/>
              <a:t>Circuit</a:t>
            </a:r>
            <a:r>
              <a:rPr spc="65" dirty="0"/>
              <a:t> </a:t>
            </a:r>
            <a:r>
              <a:rPr spc="85" dirty="0"/>
              <a:t>ouvert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954467"/>
            <a:ext cx="315531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5" dirty="0">
                <a:latin typeface="Cambria"/>
                <a:cs typeface="Cambria"/>
              </a:rPr>
              <a:t>Circuit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ouvert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 smtClean="0">
                <a:latin typeface="Cambria"/>
                <a:cs typeface="Cambria"/>
              </a:rPr>
              <a:t>r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sistance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infinie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points.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10741" y="1316695"/>
            <a:ext cx="506730" cy="84455"/>
            <a:chOff x="810741" y="1316695"/>
            <a:chExt cx="506730" cy="84455"/>
          </a:xfrm>
        </p:grpSpPr>
        <p:sp>
          <p:nvSpPr>
            <p:cNvPr id="7" name="object 7"/>
            <p:cNvSpPr/>
            <p:nvPr/>
          </p:nvSpPr>
          <p:spPr>
            <a:xfrm>
              <a:off x="810741" y="1358100"/>
              <a:ext cx="436245" cy="0"/>
            </a:xfrm>
            <a:custGeom>
              <a:avLst/>
              <a:gdLst/>
              <a:ahLst/>
              <a:cxnLst/>
              <a:rect l="l" t="t" r="r" b="b"/>
              <a:pathLst>
                <a:path w="436244">
                  <a:moveTo>
                    <a:pt x="435862" y="0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32634" y="1316695"/>
              <a:ext cx="84331" cy="84331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2956280" y="1316695"/>
            <a:ext cx="574040" cy="1130300"/>
            <a:chOff x="2956280" y="1316695"/>
            <a:chExt cx="574040" cy="1130300"/>
          </a:xfrm>
        </p:grpSpPr>
        <p:sp>
          <p:nvSpPr>
            <p:cNvPr id="10" name="object 10"/>
            <p:cNvSpPr/>
            <p:nvPr/>
          </p:nvSpPr>
          <p:spPr>
            <a:xfrm>
              <a:off x="2962630" y="1358100"/>
              <a:ext cx="455930" cy="1082040"/>
            </a:xfrm>
            <a:custGeom>
              <a:avLst/>
              <a:gdLst/>
              <a:ahLst/>
              <a:cxnLst/>
              <a:rect l="l" t="t" r="r" b="b"/>
              <a:pathLst>
                <a:path w="455929" h="1082039">
                  <a:moveTo>
                    <a:pt x="455676" y="1082040"/>
                  </a:moveTo>
                  <a:lnTo>
                    <a:pt x="19812" y="1082040"/>
                  </a:lnTo>
                </a:path>
                <a:path w="455929" h="1082039">
                  <a:moveTo>
                    <a:pt x="435864" y="0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4232" y="1699224"/>
              <a:ext cx="195579" cy="33273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432022" y="1344382"/>
              <a:ext cx="5080" cy="1096010"/>
            </a:xfrm>
            <a:custGeom>
              <a:avLst/>
              <a:gdLst/>
              <a:ahLst/>
              <a:cxnLst/>
              <a:rect l="l" t="t" r="r" b="b"/>
              <a:pathLst>
                <a:path w="5079" h="1096010">
                  <a:moveTo>
                    <a:pt x="4572" y="361191"/>
                  </a:moveTo>
                  <a:lnTo>
                    <a:pt x="4572" y="0"/>
                  </a:lnTo>
                </a:path>
                <a:path w="5079" h="1096010">
                  <a:moveTo>
                    <a:pt x="0" y="682754"/>
                  </a:moveTo>
                  <a:lnTo>
                    <a:pt x="0" y="1095757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93668" y="1316695"/>
              <a:ext cx="84327" cy="84331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832078" y="2400263"/>
            <a:ext cx="485140" cy="84455"/>
            <a:chOff x="832078" y="2400263"/>
            <a:chExt cx="485140" cy="84455"/>
          </a:xfrm>
        </p:grpSpPr>
        <p:sp>
          <p:nvSpPr>
            <p:cNvPr id="15" name="object 15"/>
            <p:cNvSpPr/>
            <p:nvPr/>
          </p:nvSpPr>
          <p:spPr>
            <a:xfrm>
              <a:off x="832078" y="2440139"/>
              <a:ext cx="436245" cy="0"/>
            </a:xfrm>
            <a:custGeom>
              <a:avLst/>
              <a:gdLst/>
              <a:ahLst/>
              <a:cxnLst/>
              <a:rect l="l" t="t" r="r" b="b"/>
              <a:pathLst>
                <a:path w="436244">
                  <a:moveTo>
                    <a:pt x="435862" y="0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32634" y="2400263"/>
              <a:ext cx="84331" cy="84325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561054" y="1755353"/>
            <a:ext cx="2444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Symbol"/>
                <a:cs typeface="Symbol"/>
              </a:rPr>
              <a:t>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00094" y="1247862"/>
            <a:ext cx="93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86048" y="2392644"/>
            <a:ext cx="84327" cy="84325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498570" y="231466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43634" y="1247862"/>
            <a:ext cx="933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6681" y="231466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749271" y="1680932"/>
            <a:ext cx="896619" cy="323850"/>
            <a:chOff x="1749271" y="1680932"/>
            <a:chExt cx="896619" cy="323850"/>
          </a:xfrm>
        </p:grpSpPr>
        <p:sp>
          <p:nvSpPr>
            <p:cNvPr id="24" name="object 24"/>
            <p:cNvSpPr/>
            <p:nvPr/>
          </p:nvSpPr>
          <p:spPr>
            <a:xfrm>
              <a:off x="1755621" y="1687282"/>
              <a:ext cx="883919" cy="311150"/>
            </a:xfrm>
            <a:custGeom>
              <a:avLst/>
              <a:gdLst/>
              <a:ahLst/>
              <a:cxnLst/>
              <a:rect l="l" t="t" r="r" b="b"/>
              <a:pathLst>
                <a:path w="883919" h="311150">
                  <a:moveTo>
                    <a:pt x="707137" y="0"/>
                  </a:moveTo>
                  <a:lnTo>
                    <a:pt x="707137" y="77722"/>
                  </a:lnTo>
                  <a:lnTo>
                    <a:pt x="176782" y="77722"/>
                  </a:lnTo>
                  <a:lnTo>
                    <a:pt x="176782" y="0"/>
                  </a:lnTo>
                  <a:lnTo>
                    <a:pt x="0" y="155451"/>
                  </a:lnTo>
                  <a:lnTo>
                    <a:pt x="176782" y="310897"/>
                  </a:lnTo>
                  <a:lnTo>
                    <a:pt x="176782" y="233174"/>
                  </a:lnTo>
                  <a:lnTo>
                    <a:pt x="707137" y="233174"/>
                  </a:lnTo>
                  <a:lnTo>
                    <a:pt x="707137" y="310897"/>
                  </a:lnTo>
                  <a:lnTo>
                    <a:pt x="883921" y="155451"/>
                  </a:lnTo>
                  <a:lnTo>
                    <a:pt x="707137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755621" y="1687282"/>
              <a:ext cx="883919" cy="311150"/>
            </a:xfrm>
            <a:custGeom>
              <a:avLst/>
              <a:gdLst/>
              <a:ahLst/>
              <a:cxnLst/>
              <a:rect l="l" t="t" r="r" b="b"/>
              <a:pathLst>
                <a:path w="883919" h="311150">
                  <a:moveTo>
                    <a:pt x="0" y="155451"/>
                  </a:moveTo>
                  <a:lnTo>
                    <a:pt x="176782" y="310897"/>
                  </a:lnTo>
                  <a:lnTo>
                    <a:pt x="176782" y="233174"/>
                  </a:lnTo>
                  <a:lnTo>
                    <a:pt x="707137" y="233174"/>
                  </a:lnTo>
                  <a:lnTo>
                    <a:pt x="707137" y="310897"/>
                  </a:lnTo>
                  <a:lnTo>
                    <a:pt x="883921" y="155451"/>
                  </a:lnTo>
                  <a:lnTo>
                    <a:pt x="707137" y="0"/>
                  </a:lnTo>
                  <a:lnTo>
                    <a:pt x="707137" y="77722"/>
                  </a:lnTo>
                  <a:lnTo>
                    <a:pt x="176782" y="77722"/>
                  </a:lnTo>
                  <a:lnTo>
                    <a:pt x="176782" y="0"/>
                  </a:lnTo>
                  <a:lnTo>
                    <a:pt x="0" y="155451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7" name="object 27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5" dirty="0"/>
              <a:t>Circuits</a:t>
            </a:r>
            <a:r>
              <a:rPr spc="25" dirty="0"/>
              <a:t> </a:t>
            </a:r>
            <a:r>
              <a:rPr spc="60" dirty="0"/>
              <a:t>simples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611198"/>
            <a:ext cx="4204335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Exemple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batterie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avec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ampoule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peut </a:t>
            </a:r>
            <a:r>
              <a:rPr sz="1100" spc="-75" dirty="0">
                <a:latin typeface="Cambria"/>
                <a:cs typeface="Cambria"/>
              </a:rPr>
              <a:t>ˆetre</a:t>
            </a:r>
            <a:r>
              <a:rPr sz="1100" spc="-70" dirty="0">
                <a:latin typeface="Cambria"/>
                <a:cs typeface="Cambria"/>
              </a:rPr>
              <a:t> </a:t>
            </a:r>
            <a:r>
              <a:rPr sz="1100" spc="-80" dirty="0">
                <a:latin typeface="Cambria"/>
                <a:cs typeface="Cambria"/>
              </a:rPr>
              <a:t>mod´elis´e</a:t>
            </a:r>
            <a:r>
              <a:rPr sz="1100" spc="-7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une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r´esistance.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L’ampoule </a:t>
            </a:r>
            <a:r>
              <a:rPr sz="1100" spc="15" dirty="0">
                <a:latin typeface="Cambria"/>
                <a:cs typeface="Cambria"/>
              </a:rPr>
              <a:t>agit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une 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14145" y="1281046"/>
            <a:ext cx="1110615" cy="1520190"/>
            <a:chOff x="514145" y="1281046"/>
            <a:chExt cx="1110615" cy="152019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8635" y="2142663"/>
              <a:ext cx="755111" cy="6581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4110" y="1281046"/>
              <a:ext cx="621082" cy="71801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519131" y="1952071"/>
              <a:ext cx="1100455" cy="414655"/>
            </a:xfrm>
            <a:custGeom>
              <a:avLst/>
              <a:gdLst/>
              <a:ahLst/>
              <a:cxnLst/>
              <a:rect l="l" t="t" r="r" b="b"/>
              <a:pathLst>
                <a:path w="1100455" h="414655">
                  <a:moveTo>
                    <a:pt x="925043" y="413175"/>
                  </a:moveTo>
                  <a:lnTo>
                    <a:pt x="986223" y="409137"/>
                  </a:lnTo>
                  <a:lnTo>
                    <a:pt x="1044711" y="388046"/>
                  </a:lnTo>
                  <a:lnTo>
                    <a:pt x="1051405" y="378622"/>
                  </a:lnTo>
                  <a:lnTo>
                    <a:pt x="1057875" y="370096"/>
                  </a:lnTo>
                  <a:lnTo>
                    <a:pt x="1065242" y="362468"/>
                  </a:lnTo>
                  <a:lnTo>
                    <a:pt x="1074628" y="355737"/>
                  </a:lnTo>
                  <a:lnTo>
                    <a:pt x="1079135" y="345640"/>
                  </a:lnTo>
                  <a:lnTo>
                    <a:pt x="1085548" y="335093"/>
                  </a:lnTo>
                  <a:lnTo>
                    <a:pt x="1091289" y="326790"/>
                  </a:lnTo>
                  <a:lnTo>
                    <a:pt x="1093775" y="323424"/>
                  </a:lnTo>
                  <a:lnTo>
                    <a:pt x="1098039" y="292927"/>
                  </a:lnTo>
                  <a:lnTo>
                    <a:pt x="1100058" y="265235"/>
                  </a:lnTo>
                  <a:lnTo>
                    <a:pt x="1099834" y="236421"/>
                  </a:lnTo>
                  <a:lnTo>
                    <a:pt x="1097366" y="202559"/>
                  </a:lnTo>
                  <a:lnTo>
                    <a:pt x="1093757" y="192463"/>
                  </a:lnTo>
                  <a:lnTo>
                    <a:pt x="1086446" y="183712"/>
                  </a:lnTo>
                  <a:lnTo>
                    <a:pt x="1078013" y="176308"/>
                  </a:lnTo>
                  <a:lnTo>
                    <a:pt x="1071038" y="170250"/>
                  </a:lnTo>
                  <a:lnTo>
                    <a:pt x="1056472" y="153065"/>
                  </a:lnTo>
                  <a:lnTo>
                    <a:pt x="1043365" y="135096"/>
                  </a:lnTo>
                  <a:lnTo>
                    <a:pt x="1029135" y="118249"/>
                  </a:lnTo>
                  <a:lnTo>
                    <a:pt x="1011204" y="104432"/>
                  </a:lnTo>
                  <a:lnTo>
                    <a:pt x="1006417" y="102036"/>
                  </a:lnTo>
                  <a:lnTo>
                    <a:pt x="1000434" y="102036"/>
                  </a:lnTo>
                  <a:lnTo>
                    <a:pt x="995647" y="100840"/>
                  </a:lnTo>
                  <a:lnTo>
                    <a:pt x="959895" y="83637"/>
                  </a:lnTo>
                  <a:lnTo>
                    <a:pt x="925043" y="63744"/>
                  </a:lnTo>
                  <a:lnTo>
                    <a:pt x="917864" y="52972"/>
                  </a:lnTo>
                  <a:lnTo>
                    <a:pt x="914272" y="50581"/>
                  </a:lnTo>
                  <a:lnTo>
                    <a:pt x="909484" y="49380"/>
                  </a:lnTo>
                  <a:lnTo>
                    <a:pt x="905897" y="45793"/>
                  </a:lnTo>
                  <a:lnTo>
                    <a:pt x="903501" y="43397"/>
                  </a:lnTo>
                  <a:lnTo>
                    <a:pt x="905897" y="37414"/>
                  </a:lnTo>
                  <a:lnTo>
                    <a:pt x="902305" y="35022"/>
                  </a:lnTo>
                  <a:lnTo>
                    <a:pt x="898713" y="31430"/>
                  </a:lnTo>
                  <a:lnTo>
                    <a:pt x="892729" y="30234"/>
                  </a:lnTo>
                  <a:lnTo>
                    <a:pt x="887947" y="27843"/>
                  </a:lnTo>
                  <a:lnTo>
                    <a:pt x="881363" y="23579"/>
                  </a:lnTo>
                  <a:lnTo>
                    <a:pt x="873884" y="18866"/>
                  </a:lnTo>
                  <a:lnTo>
                    <a:pt x="867751" y="15051"/>
                  </a:lnTo>
                  <a:lnTo>
                    <a:pt x="865209" y="13480"/>
                  </a:lnTo>
                  <a:lnTo>
                    <a:pt x="859916" y="5236"/>
                  </a:lnTo>
                  <a:lnTo>
                    <a:pt x="856979" y="2264"/>
                  </a:lnTo>
                  <a:lnTo>
                    <a:pt x="851575" y="2208"/>
                  </a:lnTo>
                  <a:lnTo>
                    <a:pt x="838878" y="2713"/>
                  </a:lnTo>
                </a:path>
                <a:path w="1100455" h="414655">
                  <a:moveTo>
                    <a:pt x="204632" y="413175"/>
                  </a:moveTo>
                  <a:lnTo>
                    <a:pt x="196576" y="412447"/>
                  </a:lnTo>
                  <a:lnTo>
                    <a:pt x="188629" y="411830"/>
                  </a:lnTo>
                  <a:lnTo>
                    <a:pt x="180907" y="410989"/>
                  </a:lnTo>
                  <a:lnTo>
                    <a:pt x="173519" y="409588"/>
                  </a:lnTo>
                  <a:lnTo>
                    <a:pt x="162246" y="405305"/>
                  </a:lnTo>
                  <a:lnTo>
                    <a:pt x="151531" y="398667"/>
                  </a:lnTo>
                  <a:lnTo>
                    <a:pt x="141041" y="390907"/>
                  </a:lnTo>
                  <a:lnTo>
                    <a:pt x="130440" y="383258"/>
                  </a:lnTo>
                  <a:lnTo>
                    <a:pt x="123408" y="379894"/>
                  </a:lnTo>
                  <a:lnTo>
                    <a:pt x="121763" y="380567"/>
                  </a:lnTo>
                  <a:lnTo>
                    <a:pt x="119670" y="379892"/>
                  </a:lnTo>
                  <a:lnTo>
                    <a:pt x="111294" y="372487"/>
                  </a:lnTo>
                  <a:lnTo>
                    <a:pt x="102617" y="363680"/>
                  </a:lnTo>
                  <a:lnTo>
                    <a:pt x="101121" y="361269"/>
                  </a:lnTo>
                  <a:lnTo>
                    <a:pt x="100522" y="360876"/>
                  </a:lnTo>
                  <a:lnTo>
                    <a:pt x="94539" y="358129"/>
                  </a:lnTo>
                  <a:lnTo>
                    <a:pt x="92147" y="353341"/>
                  </a:lnTo>
                  <a:lnTo>
                    <a:pt x="89751" y="348553"/>
                  </a:lnTo>
                  <a:lnTo>
                    <a:pt x="86164" y="346162"/>
                  </a:lnTo>
                  <a:lnTo>
                    <a:pt x="81376" y="341374"/>
                  </a:lnTo>
                  <a:lnTo>
                    <a:pt x="76588" y="340178"/>
                  </a:lnTo>
                  <a:lnTo>
                    <a:pt x="71801" y="335390"/>
                  </a:lnTo>
                  <a:lnTo>
                    <a:pt x="61647" y="322526"/>
                  </a:lnTo>
                  <a:lnTo>
                    <a:pt x="54299" y="312355"/>
                  </a:lnTo>
                  <a:lnTo>
                    <a:pt x="46726" y="304427"/>
                  </a:lnTo>
                  <a:lnTo>
                    <a:pt x="35900" y="298294"/>
                  </a:lnTo>
                  <a:lnTo>
                    <a:pt x="30815" y="283858"/>
                  </a:lnTo>
                  <a:lnTo>
                    <a:pt x="32013" y="287822"/>
                  </a:lnTo>
                  <a:lnTo>
                    <a:pt x="31863" y="292236"/>
                  </a:lnTo>
                  <a:lnTo>
                    <a:pt x="22737" y="279148"/>
                  </a:lnTo>
                  <a:lnTo>
                    <a:pt x="18811" y="270715"/>
                  </a:lnTo>
                  <a:lnTo>
                    <a:pt x="15558" y="261945"/>
                  </a:lnTo>
                  <a:lnTo>
                    <a:pt x="12305" y="253399"/>
                  </a:lnTo>
                  <a:lnTo>
                    <a:pt x="8379" y="245639"/>
                  </a:lnTo>
                  <a:lnTo>
                    <a:pt x="5722" y="234550"/>
                  </a:lnTo>
                  <a:lnTo>
                    <a:pt x="3291" y="225145"/>
                  </a:lnTo>
                  <a:lnTo>
                    <a:pt x="1308" y="215516"/>
                  </a:lnTo>
                  <a:lnTo>
                    <a:pt x="0" y="203755"/>
                  </a:lnTo>
                  <a:lnTo>
                    <a:pt x="3385" y="174248"/>
                  </a:lnTo>
                  <a:lnTo>
                    <a:pt x="10023" y="147210"/>
                  </a:lnTo>
                  <a:lnTo>
                    <a:pt x="20026" y="123313"/>
                  </a:lnTo>
                  <a:lnTo>
                    <a:pt x="33508" y="103231"/>
                  </a:lnTo>
                  <a:lnTo>
                    <a:pt x="37341" y="92387"/>
                  </a:lnTo>
                  <a:lnTo>
                    <a:pt x="40838" y="85581"/>
                  </a:lnTo>
                  <a:lnTo>
                    <a:pt x="45456" y="81020"/>
                  </a:lnTo>
                  <a:lnTo>
                    <a:pt x="52655" y="76906"/>
                  </a:lnTo>
                  <a:lnTo>
                    <a:pt x="54133" y="68249"/>
                  </a:lnTo>
                  <a:lnTo>
                    <a:pt x="54600" y="65986"/>
                  </a:lnTo>
                  <a:lnTo>
                    <a:pt x="56189" y="65294"/>
                  </a:lnTo>
                  <a:lnTo>
                    <a:pt x="61030" y="61347"/>
                  </a:lnTo>
                  <a:lnTo>
                    <a:pt x="70511" y="50802"/>
                  </a:lnTo>
                  <a:lnTo>
                    <a:pt x="73148" y="46988"/>
                  </a:lnTo>
                  <a:lnTo>
                    <a:pt x="76010" y="45865"/>
                  </a:lnTo>
                  <a:lnTo>
                    <a:pt x="86164" y="43397"/>
                  </a:lnTo>
                  <a:lnTo>
                    <a:pt x="90947" y="41006"/>
                  </a:lnTo>
                  <a:lnTo>
                    <a:pt x="95735" y="35022"/>
                  </a:lnTo>
                  <a:lnTo>
                    <a:pt x="101718" y="31430"/>
                  </a:lnTo>
                  <a:lnTo>
                    <a:pt x="108899" y="29132"/>
                  </a:lnTo>
                  <a:lnTo>
                    <a:pt x="116079" y="27394"/>
                  </a:lnTo>
                  <a:lnTo>
                    <a:pt x="123259" y="25879"/>
                  </a:lnTo>
                  <a:lnTo>
                    <a:pt x="130440" y="24251"/>
                  </a:lnTo>
                  <a:lnTo>
                    <a:pt x="169818" y="5403"/>
                  </a:lnTo>
                  <a:lnTo>
                    <a:pt x="195378" y="0"/>
                  </a:lnTo>
                  <a:lnTo>
                    <a:pt x="205382" y="168"/>
                  </a:lnTo>
                  <a:lnTo>
                    <a:pt x="215611" y="1008"/>
                  </a:lnTo>
                  <a:lnTo>
                    <a:pt x="226175" y="1513"/>
                  </a:lnTo>
                </a:path>
              </a:pathLst>
            </a:custGeom>
            <a:ln w="9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009041" y="2517689"/>
            <a:ext cx="198120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5" dirty="0">
                <a:latin typeface="Times New Roman"/>
                <a:cs typeface="Times New Roman"/>
              </a:rPr>
              <a:t>12V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3140" y="1913360"/>
            <a:ext cx="20256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5" dirty="0">
                <a:latin typeface="Times New Roman"/>
                <a:cs typeface="Times New Roman"/>
              </a:rPr>
              <a:t>50</a:t>
            </a:r>
            <a:r>
              <a:rPr sz="750" spc="2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91061" y="1999060"/>
            <a:ext cx="539115" cy="312420"/>
          </a:xfrm>
          <a:custGeom>
            <a:avLst/>
            <a:gdLst/>
            <a:ahLst/>
            <a:cxnLst/>
            <a:rect l="l" t="t" r="r" b="b"/>
            <a:pathLst>
              <a:path w="539114" h="312419">
                <a:moveTo>
                  <a:pt x="0" y="155569"/>
                </a:moveTo>
                <a:lnTo>
                  <a:pt x="107702" y="312335"/>
                </a:lnTo>
                <a:lnTo>
                  <a:pt x="107702" y="234550"/>
                </a:lnTo>
                <a:lnTo>
                  <a:pt x="430808" y="234550"/>
                </a:lnTo>
                <a:lnTo>
                  <a:pt x="430808" y="312335"/>
                </a:lnTo>
                <a:lnTo>
                  <a:pt x="538510" y="155569"/>
                </a:lnTo>
                <a:lnTo>
                  <a:pt x="430808" y="0"/>
                </a:lnTo>
                <a:lnTo>
                  <a:pt x="430808" y="77784"/>
                </a:lnTo>
                <a:lnTo>
                  <a:pt x="107702" y="77784"/>
                </a:lnTo>
                <a:lnTo>
                  <a:pt x="107702" y="0"/>
                </a:lnTo>
                <a:lnTo>
                  <a:pt x="0" y="155569"/>
                </a:lnTo>
                <a:close/>
              </a:path>
            </a:pathLst>
          </a:custGeom>
          <a:ln w="99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883499" y="1760626"/>
            <a:ext cx="1015365" cy="873125"/>
            <a:chOff x="2883499" y="1760626"/>
            <a:chExt cx="1015365" cy="873125"/>
          </a:xfrm>
        </p:grpSpPr>
        <p:sp>
          <p:nvSpPr>
            <p:cNvPr id="14" name="object 14"/>
            <p:cNvSpPr/>
            <p:nvPr/>
          </p:nvSpPr>
          <p:spPr>
            <a:xfrm>
              <a:off x="2888579" y="2052911"/>
              <a:ext cx="287655" cy="287655"/>
            </a:xfrm>
            <a:custGeom>
              <a:avLst/>
              <a:gdLst/>
              <a:ahLst/>
              <a:cxnLst/>
              <a:rect l="l" t="t" r="r" b="b"/>
              <a:pathLst>
                <a:path w="287655" h="287655">
                  <a:moveTo>
                    <a:pt x="143602" y="0"/>
                  </a:moveTo>
                  <a:lnTo>
                    <a:pt x="98339" y="7352"/>
                  </a:lnTo>
                  <a:lnTo>
                    <a:pt x="58934" y="27801"/>
                  </a:lnTo>
                  <a:lnTo>
                    <a:pt x="27801" y="58935"/>
                  </a:lnTo>
                  <a:lnTo>
                    <a:pt x="7352" y="98339"/>
                  </a:lnTo>
                  <a:lnTo>
                    <a:pt x="0" y="143602"/>
                  </a:lnTo>
                  <a:lnTo>
                    <a:pt x="7352" y="188866"/>
                  </a:lnTo>
                  <a:lnTo>
                    <a:pt x="27801" y="228270"/>
                  </a:lnTo>
                  <a:lnTo>
                    <a:pt x="58934" y="259403"/>
                  </a:lnTo>
                  <a:lnTo>
                    <a:pt x="98339" y="279853"/>
                  </a:lnTo>
                  <a:lnTo>
                    <a:pt x="143602" y="287205"/>
                  </a:lnTo>
                  <a:lnTo>
                    <a:pt x="188866" y="279853"/>
                  </a:lnTo>
                  <a:lnTo>
                    <a:pt x="228271" y="259403"/>
                  </a:lnTo>
                  <a:lnTo>
                    <a:pt x="259404" y="228270"/>
                  </a:lnTo>
                  <a:lnTo>
                    <a:pt x="279853" y="188866"/>
                  </a:lnTo>
                  <a:lnTo>
                    <a:pt x="287205" y="143602"/>
                  </a:lnTo>
                  <a:lnTo>
                    <a:pt x="279853" y="98339"/>
                  </a:lnTo>
                  <a:lnTo>
                    <a:pt x="259404" y="58935"/>
                  </a:lnTo>
                  <a:lnTo>
                    <a:pt x="228271" y="27801"/>
                  </a:lnTo>
                  <a:lnTo>
                    <a:pt x="188866" y="7352"/>
                  </a:lnTo>
                  <a:lnTo>
                    <a:pt x="143602" y="0"/>
                  </a:lnTo>
                  <a:close/>
                </a:path>
              </a:pathLst>
            </a:custGeom>
            <a:ln w="9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96281" y="1765706"/>
              <a:ext cx="826135" cy="861694"/>
            </a:xfrm>
            <a:custGeom>
              <a:avLst/>
              <a:gdLst/>
              <a:ahLst/>
              <a:cxnLst/>
              <a:rect l="l" t="t" r="r" b="b"/>
              <a:pathLst>
                <a:path w="826135" h="861694">
                  <a:moveTo>
                    <a:pt x="35900" y="0"/>
                  </a:moveTo>
                  <a:lnTo>
                    <a:pt x="35900" y="287205"/>
                  </a:lnTo>
                </a:path>
                <a:path w="826135" h="861694">
                  <a:moveTo>
                    <a:pt x="35900" y="574411"/>
                  </a:moveTo>
                  <a:lnTo>
                    <a:pt x="35900" y="861617"/>
                  </a:lnTo>
                </a:path>
                <a:path w="826135" h="861694">
                  <a:moveTo>
                    <a:pt x="35900" y="0"/>
                  </a:moveTo>
                  <a:lnTo>
                    <a:pt x="825716" y="0"/>
                  </a:lnTo>
                </a:path>
                <a:path w="826135" h="861694">
                  <a:moveTo>
                    <a:pt x="0" y="376957"/>
                  </a:moveTo>
                  <a:lnTo>
                    <a:pt x="71801" y="376957"/>
                  </a:lnTo>
                </a:path>
                <a:path w="826135" h="861694">
                  <a:moveTo>
                    <a:pt x="35900" y="341056"/>
                  </a:moveTo>
                  <a:lnTo>
                    <a:pt x="35900" y="412858"/>
                  </a:lnTo>
                </a:path>
                <a:path w="826135" h="861694">
                  <a:moveTo>
                    <a:pt x="0" y="520560"/>
                  </a:moveTo>
                  <a:lnTo>
                    <a:pt x="71801" y="520560"/>
                  </a:lnTo>
                </a:path>
              </a:pathLst>
            </a:custGeom>
            <a:ln w="9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45210" y="2047925"/>
              <a:ext cx="153575" cy="26127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821998" y="1765706"/>
              <a:ext cx="0" cy="862965"/>
            </a:xfrm>
            <a:custGeom>
              <a:avLst/>
              <a:gdLst/>
              <a:ahLst/>
              <a:cxnLst/>
              <a:rect l="l" t="t" r="r" b="b"/>
              <a:pathLst>
                <a:path h="862964">
                  <a:moveTo>
                    <a:pt x="0" y="287205"/>
                  </a:moveTo>
                  <a:lnTo>
                    <a:pt x="0" y="0"/>
                  </a:lnTo>
                </a:path>
                <a:path h="862964">
                  <a:moveTo>
                    <a:pt x="0" y="538510"/>
                  </a:moveTo>
                  <a:lnTo>
                    <a:pt x="0" y="862812"/>
                  </a:lnTo>
                </a:path>
              </a:pathLst>
            </a:custGeom>
            <a:ln w="99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624574" y="2103638"/>
            <a:ext cx="231775" cy="169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latin typeface="Times New Roman"/>
                <a:cs typeface="Times New Roman"/>
              </a:rPr>
              <a:t>12V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05033" y="2073718"/>
            <a:ext cx="202565" cy="144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15" dirty="0">
                <a:latin typeface="Times New Roman"/>
                <a:cs typeface="Times New Roman"/>
              </a:rPr>
              <a:t>50</a:t>
            </a:r>
            <a:r>
              <a:rPr sz="750" spc="20" dirty="0">
                <a:latin typeface="Symbol"/>
                <a:cs typeface="Symbol"/>
              </a:rPr>
              <a:t></a:t>
            </a:r>
            <a:endParaRPr sz="7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56526" y="2091671"/>
            <a:ext cx="189865" cy="169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950" spc="5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r>
              <a:rPr sz="900" spc="7" baseline="-9259" dirty="0">
                <a:solidFill>
                  <a:srgbClr val="0065FF"/>
                </a:solidFill>
                <a:latin typeface="Times New Roman"/>
                <a:cs typeface="Times New Roman"/>
              </a:rPr>
              <a:t>R</a:t>
            </a:r>
            <a:endParaRPr sz="900" baseline="-925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37168" y="1908576"/>
            <a:ext cx="780415" cy="169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33985" algn="r">
              <a:lnSpc>
                <a:spcPct val="100000"/>
              </a:lnSpc>
              <a:spcBef>
                <a:spcPts val="90"/>
              </a:spcBef>
            </a:pPr>
            <a:r>
              <a:rPr sz="950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37168" y="2303484"/>
            <a:ext cx="780415" cy="1695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06680" algn="r">
              <a:lnSpc>
                <a:spcPct val="100000"/>
              </a:lnSpc>
              <a:spcBef>
                <a:spcPts val="90"/>
              </a:spcBef>
            </a:pPr>
            <a:r>
              <a:rPr sz="950" spc="-5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32182" y="2627323"/>
            <a:ext cx="789940" cy="0"/>
          </a:xfrm>
          <a:custGeom>
            <a:avLst/>
            <a:gdLst/>
            <a:ahLst/>
            <a:cxnLst/>
            <a:rect l="l" t="t" r="r" b="b"/>
            <a:pathLst>
              <a:path w="789939">
                <a:moveTo>
                  <a:pt x="0" y="0"/>
                </a:moveTo>
                <a:lnTo>
                  <a:pt x="789815" y="0"/>
                </a:lnTo>
              </a:path>
            </a:pathLst>
          </a:custGeom>
          <a:ln w="99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25844" y="2979495"/>
            <a:ext cx="31076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veut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calculer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l’ampoule.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6" name="object 26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44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40" dirty="0"/>
              <a:t>Proc´edures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444" y="1153628"/>
            <a:ext cx="5753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35" dirty="0">
                <a:latin typeface="Cambria"/>
                <a:cs typeface="Cambria"/>
              </a:rPr>
              <a:t>E</a:t>
            </a:r>
            <a:r>
              <a:rPr sz="1650" spc="-52" baseline="15151" dirty="0">
                <a:latin typeface="Cambria"/>
                <a:cs typeface="Cambria"/>
              </a:rPr>
              <a:t>´</a:t>
            </a:r>
            <a:r>
              <a:rPr sz="1100" spc="-35" dirty="0">
                <a:latin typeface="Cambria"/>
                <a:cs typeface="Cambria"/>
              </a:rPr>
              <a:t>tapes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381" y="1420809"/>
            <a:ext cx="110658" cy="11065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50812" y="1405653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1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23414">
              <a:lnSpc>
                <a:spcPct val="125299"/>
              </a:lnSpc>
              <a:spcBef>
                <a:spcPts val="100"/>
              </a:spcBef>
            </a:pPr>
            <a:r>
              <a:rPr spc="-15" dirty="0"/>
              <a:t>Supposer</a:t>
            </a:r>
            <a:r>
              <a:rPr spc="114" dirty="0"/>
              <a:t> </a:t>
            </a:r>
            <a:r>
              <a:rPr spc="-10" dirty="0"/>
              <a:t>un</a:t>
            </a:r>
            <a:r>
              <a:rPr spc="114" dirty="0"/>
              <a:t> </a:t>
            </a:r>
            <a:r>
              <a:rPr spc="-40" dirty="0"/>
              <a:t>sens</a:t>
            </a:r>
            <a:r>
              <a:rPr spc="120" dirty="0"/>
              <a:t> </a:t>
            </a:r>
            <a:r>
              <a:rPr spc="-15" dirty="0"/>
              <a:t>pour</a:t>
            </a:r>
            <a:r>
              <a:rPr spc="114" dirty="0"/>
              <a:t> </a:t>
            </a:r>
            <a:r>
              <a:rPr spc="-30" dirty="0"/>
              <a:t>le</a:t>
            </a:r>
            <a:r>
              <a:rPr spc="114" dirty="0"/>
              <a:t> </a:t>
            </a:r>
            <a:r>
              <a:rPr dirty="0"/>
              <a:t>courant. </a:t>
            </a:r>
            <a:r>
              <a:rPr spc="-225" dirty="0"/>
              <a:t> </a:t>
            </a:r>
            <a:r>
              <a:rPr spc="-5" dirty="0"/>
              <a:t>Effectuer</a:t>
            </a:r>
            <a:r>
              <a:rPr spc="110" dirty="0"/>
              <a:t> </a:t>
            </a:r>
            <a:r>
              <a:rPr spc="-35" dirty="0"/>
              <a:t>les</a:t>
            </a:r>
            <a:r>
              <a:rPr spc="110" dirty="0"/>
              <a:t> </a:t>
            </a:r>
            <a:r>
              <a:rPr spc="-5" dirty="0"/>
              <a:t>calculs</a:t>
            </a:r>
            <a:r>
              <a:rPr spc="114" dirty="0"/>
              <a:t> </a:t>
            </a:r>
            <a:r>
              <a:rPr spc="-40" dirty="0"/>
              <a:t>appropri´es.</a:t>
            </a: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pc="25" dirty="0"/>
              <a:t>Si</a:t>
            </a:r>
            <a:r>
              <a:rPr spc="120" dirty="0"/>
              <a:t> </a:t>
            </a:r>
            <a:r>
              <a:rPr spc="-25" dirty="0"/>
              <a:t>on</a:t>
            </a:r>
            <a:r>
              <a:rPr spc="120" dirty="0"/>
              <a:t> </a:t>
            </a:r>
            <a:r>
              <a:rPr spc="-20" dirty="0"/>
              <a:t>trouve</a:t>
            </a:r>
            <a:r>
              <a:rPr spc="120" dirty="0"/>
              <a:t> </a:t>
            </a:r>
            <a:r>
              <a:rPr spc="-10" dirty="0"/>
              <a:t>un</a:t>
            </a:r>
            <a:r>
              <a:rPr spc="125" dirty="0"/>
              <a:t> </a:t>
            </a:r>
            <a:r>
              <a:rPr spc="-10" dirty="0"/>
              <a:t>courant</a:t>
            </a:r>
            <a:r>
              <a:rPr spc="120" dirty="0"/>
              <a:t> </a:t>
            </a:r>
            <a:r>
              <a:rPr spc="5" dirty="0"/>
              <a:t>positif,</a:t>
            </a:r>
            <a:r>
              <a:rPr spc="120" dirty="0"/>
              <a:t> </a:t>
            </a:r>
            <a:r>
              <a:rPr spc="-15" dirty="0"/>
              <a:t>ceci</a:t>
            </a:r>
            <a:r>
              <a:rPr spc="120" dirty="0"/>
              <a:t> </a:t>
            </a:r>
            <a:r>
              <a:rPr spc="-5" dirty="0"/>
              <a:t>veut</a:t>
            </a:r>
            <a:r>
              <a:rPr spc="125" dirty="0"/>
              <a:t> </a:t>
            </a:r>
            <a:r>
              <a:rPr spc="-30" dirty="0"/>
              <a:t>dire</a:t>
            </a:r>
            <a:r>
              <a:rPr spc="125" dirty="0"/>
              <a:t> </a:t>
            </a:r>
            <a:r>
              <a:rPr spc="-30" dirty="0"/>
              <a:t>que</a:t>
            </a:r>
            <a:r>
              <a:rPr spc="120" dirty="0"/>
              <a:t> </a:t>
            </a:r>
            <a:r>
              <a:rPr spc="-30" dirty="0"/>
              <a:t>le</a:t>
            </a:r>
            <a:r>
              <a:rPr spc="120" dirty="0"/>
              <a:t> </a:t>
            </a:r>
            <a:r>
              <a:rPr spc="-40" dirty="0"/>
              <a:t>sens</a:t>
            </a:r>
            <a:r>
              <a:rPr spc="120" dirty="0"/>
              <a:t> </a:t>
            </a:r>
            <a:r>
              <a:rPr spc="-60" dirty="0"/>
              <a:t>suppos´e </a:t>
            </a:r>
            <a:r>
              <a:rPr spc="-225" dirty="0"/>
              <a:t> </a:t>
            </a:r>
            <a:r>
              <a:rPr dirty="0"/>
              <a:t>au </a:t>
            </a:r>
            <a:r>
              <a:rPr spc="-55" dirty="0"/>
              <a:t>d´ebut</a:t>
            </a:r>
            <a:r>
              <a:rPr spc="-50" dirty="0"/>
              <a:t> </a:t>
            </a:r>
            <a:r>
              <a:rPr spc="-15" dirty="0"/>
              <a:t>est</a:t>
            </a:r>
            <a:r>
              <a:rPr spc="-10" dirty="0"/>
              <a:t> </a:t>
            </a:r>
            <a:r>
              <a:rPr spc="-5" dirty="0"/>
              <a:t>correct.</a:t>
            </a:r>
            <a:r>
              <a:rPr dirty="0"/>
              <a:t> </a:t>
            </a:r>
            <a:r>
              <a:rPr spc="5" dirty="0"/>
              <a:t>Sinon, </a:t>
            </a:r>
            <a:r>
              <a:rPr spc="-105" dirty="0"/>
              <a:t>c¸a</a:t>
            </a:r>
            <a:r>
              <a:rPr spc="-100" dirty="0"/>
              <a:t> </a:t>
            </a:r>
            <a:r>
              <a:rPr spc="-5" dirty="0"/>
              <a:t>veut</a:t>
            </a:r>
            <a:r>
              <a:rPr dirty="0"/>
              <a:t> </a:t>
            </a:r>
            <a:r>
              <a:rPr spc="-5" dirty="0"/>
              <a:t>juste</a:t>
            </a:r>
            <a:r>
              <a:rPr dirty="0"/>
              <a:t> </a:t>
            </a:r>
            <a:r>
              <a:rPr spc="-30" dirty="0"/>
              <a:t>dire</a:t>
            </a:r>
            <a:r>
              <a:rPr spc="180" dirty="0"/>
              <a:t> </a:t>
            </a:r>
            <a:r>
              <a:rPr spc="-30" dirty="0"/>
              <a:t>que</a:t>
            </a:r>
            <a:r>
              <a:rPr spc="180" dirty="0"/>
              <a:t> </a:t>
            </a:r>
            <a:r>
              <a:rPr spc="-30" dirty="0"/>
              <a:t>le</a:t>
            </a:r>
            <a:r>
              <a:rPr spc="185" dirty="0"/>
              <a:t> </a:t>
            </a:r>
            <a:r>
              <a:rPr spc="-40" dirty="0"/>
              <a:t>sens</a:t>
            </a:r>
            <a:r>
              <a:rPr spc="160" dirty="0"/>
              <a:t> </a:t>
            </a:r>
            <a:r>
              <a:rPr spc="-10" dirty="0"/>
              <a:t>du </a:t>
            </a:r>
            <a:r>
              <a:rPr spc="-5" dirty="0"/>
              <a:t> </a:t>
            </a:r>
            <a:r>
              <a:rPr spc="-10" dirty="0"/>
              <a:t>courant</a:t>
            </a:r>
            <a:r>
              <a:rPr spc="114" dirty="0"/>
              <a:t> </a:t>
            </a:r>
            <a:r>
              <a:rPr spc="-15" dirty="0"/>
              <a:t>est</a:t>
            </a:r>
            <a:r>
              <a:rPr spc="114" dirty="0"/>
              <a:t> </a:t>
            </a:r>
            <a:r>
              <a:rPr spc="-35" dirty="0"/>
              <a:t>l’oppos´e.</a:t>
            </a: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381" y="1630841"/>
            <a:ext cx="110658" cy="11065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50812" y="1615686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2</a:t>
            </a:r>
            <a:endParaRPr sz="600">
              <a:latin typeface="PMingLiU"/>
              <a:cs typeface="PMingLiU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1381" y="1840874"/>
            <a:ext cx="110658" cy="110658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50812" y="1825719"/>
            <a:ext cx="723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80" dirty="0">
                <a:solidFill>
                  <a:srgbClr val="FFFFFF"/>
                </a:solidFill>
                <a:latin typeface="PMingLiU"/>
                <a:cs typeface="PMingLiU"/>
              </a:rPr>
              <a:t>3</a:t>
            </a:r>
            <a:endParaRPr sz="600">
              <a:latin typeface="PMingLiU"/>
              <a:cs typeface="PMingLiU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4" name="object 14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45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90" dirty="0">
                <a:solidFill>
                  <a:srgbClr val="132D52"/>
                </a:solidFill>
                <a:latin typeface="PMingLiU"/>
                <a:cs typeface="PMingLiU"/>
              </a:rPr>
              <a:t>Tension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65" dirty="0">
                <a:solidFill>
                  <a:srgbClr val="1F4B89"/>
                </a:solidFill>
                <a:latin typeface="PMingLiU"/>
                <a:cs typeface="PMingLiU"/>
              </a:rPr>
              <a:t>Tension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437500"/>
            <a:ext cx="63233" cy="6323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02932" y="1308250"/>
            <a:ext cx="4080510" cy="78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980">
              <a:lnSpc>
                <a:spcPct val="125299"/>
              </a:lnSpc>
              <a:spcBef>
                <a:spcPts val="100"/>
              </a:spcBef>
            </a:pPr>
            <a:r>
              <a:rPr sz="1100" spc="35" dirty="0">
                <a:latin typeface="Cambria"/>
                <a:cs typeface="Cambria"/>
              </a:rPr>
              <a:t>C’est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diff´erence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potentiel,</a:t>
            </a:r>
            <a:r>
              <a:rPr sz="1100" spc="24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24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tension,</a:t>
            </a:r>
            <a:r>
              <a:rPr sz="1100" spc="2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90" dirty="0">
                <a:latin typeface="Cambria"/>
                <a:cs typeface="Cambria"/>
              </a:rPr>
              <a:t>cr´ee</a:t>
            </a:r>
            <a:r>
              <a:rPr sz="1100" spc="6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courant. 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Par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analogie,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´equivalente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pression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d’un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liquide.</a:t>
            </a:r>
            <a:endParaRPr sz="1100">
              <a:latin typeface="Cambria"/>
              <a:cs typeface="Cambria"/>
            </a:endParaRPr>
          </a:p>
          <a:p>
            <a:pPr marL="12700" marR="5080">
              <a:lnSpc>
                <a:spcPct val="102600"/>
              </a:lnSpc>
            </a:pPr>
            <a:r>
              <a:rPr sz="1100" spc="35" dirty="0">
                <a:latin typeface="Cambria"/>
                <a:cs typeface="Cambria"/>
              </a:rPr>
              <a:t>C’est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peu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r´eservoir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d’eau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pompe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l’eau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r´eservoir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´elev´e,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cette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eau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poss`ede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l’´energie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potentielle.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1647532"/>
            <a:ext cx="63233" cy="63233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0"/>
              </a:lnSpc>
            </a:pPr>
            <a:r>
              <a:rPr spc="90" dirty="0"/>
              <a:t>Gabriel</a:t>
            </a:r>
            <a:r>
              <a:rPr spc="75" dirty="0"/>
              <a:t> </a:t>
            </a:r>
            <a:r>
              <a:rPr spc="100" dirty="0"/>
              <a:t>Cormier</a:t>
            </a:r>
            <a:r>
              <a:rPr spc="315" dirty="0"/>
              <a:t> </a:t>
            </a:r>
            <a:r>
              <a:rPr spc="110" dirty="0"/>
              <a:t>(UdeM)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5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5" dirty="0"/>
              <a:t>Exemple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708002" y="1672918"/>
            <a:ext cx="1238885" cy="1065530"/>
            <a:chOff x="1708002" y="1672918"/>
            <a:chExt cx="1238885" cy="1065530"/>
          </a:xfrm>
        </p:grpSpPr>
        <p:sp>
          <p:nvSpPr>
            <p:cNvPr id="6" name="object 6"/>
            <p:cNvSpPr/>
            <p:nvPr/>
          </p:nvSpPr>
          <p:spPr>
            <a:xfrm>
              <a:off x="1714352" y="2029556"/>
              <a:ext cx="350520" cy="350520"/>
            </a:xfrm>
            <a:custGeom>
              <a:avLst/>
              <a:gdLst/>
              <a:ahLst/>
              <a:cxnLst/>
              <a:rect l="l" t="t" r="r" b="b"/>
              <a:pathLst>
                <a:path w="350519" h="350519">
                  <a:moveTo>
                    <a:pt x="175144" y="0"/>
                  </a:moveTo>
                  <a:lnTo>
                    <a:pt x="128723" y="6284"/>
                  </a:lnTo>
                  <a:lnTo>
                    <a:pt x="86923" y="24001"/>
                  </a:lnTo>
                  <a:lnTo>
                    <a:pt x="51449" y="51449"/>
                  </a:lnTo>
                  <a:lnTo>
                    <a:pt x="24001" y="86923"/>
                  </a:lnTo>
                  <a:lnTo>
                    <a:pt x="6284" y="128723"/>
                  </a:lnTo>
                  <a:lnTo>
                    <a:pt x="0" y="175144"/>
                  </a:lnTo>
                  <a:lnTo>
                    <a:pt x="6284" y="221565"/>
                  </a:lnTo>
                  <a:lnTo>
                    <a:pt x="24001" y="263364"/>
                  </a:lnTo>
                  <a:lnTo>
                    <a:pt x="51449" y="298839"/>
                  </a:lnTo>
                  <a:lnTo>
                    <a:pt x="86923" y="326286"/>
                  </a:lnTo>
                  <a:lnTo>
                    <a:pt x="128723" y="344004"/>
                  </a:lnTo>
                  <a:lnTo>
                    <a:pt x="175144" y="350288"/>
                  </a:lnTo>
                  <a:lnTo>
                    <a:pt x="221565" y="344004"/>
                  </a:lnTo>
                  <a:lnTo>
                    <a:pt x="263364" y="326286"/>
                  </a:lnTo>
                  <a:lnTo>
                    <a:pt x="298839" y="298839"/>
                  </a:lnTo>
                  <a:lnTo>
                    <a:pt x="326286" y="263364"/>
                  </a:lnTo>
                  <a:lnTo>
                    <a:pt x="344004" y="221565"/>
                  </a:lnTo>
                  <a:lnTo>
                    <a:pt x="350288" y="175144"/>
                  </a:lnTo>
                  <a:lnTo>
                    <a:pt x="344004" y="128723"/>
                  </a:lnTo>
                  <a:lnTo>
                    <a:pt x="326286" y="86923"/>
                  </a:lnTo>
                  <a:lnTo>
                    <a:pt x="298839" y="51449"/>
                  </a:lnTo>
                  <a:lnTo>
                    <a:pt x="263364" y="24001"/>
                  </a:lnTo>
                  <a:lnTo>
                    <a:pt x="221565" y="6284"/>
                  </a:lnTo>
                  <a:lnTo>
                    <a:pt x="175144" y="0"/>
                  </a:lnTo>
                  <a:close/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45710" y="1679268"/>
              <a:ext cx="1007110" cy="1050925"/>
            </a:xfrm>
            <a:custGeom>
              <a:avLst/>
              <a:gdLst/>
              <a:ahLst/>
              <a:cxnLst/>
              <a:rect l="l" t="t" r="r" b="b"/>
              <a:pathLst>
                <a:path w="1007110" h="1050925">
                  <a:moveTo>
                    <a:pt x="43786" y="0"/>
                  </a:moveTo>
                  <a:lnTo>
                    <a:pt x="43786" y="350288"/>
                  </a:lnTo>
                </a:path>
                <a:path w="1007110" h="1050925">
                  <a:moveTo>
                    <a:pt x="43786" y="700576"/>
                  </a:moveTo>
                  <a:lnTo>
                    <a:pt x="43786" y="1050865"/>
                  </a:lnTo>
                </a:path>
                <a:path w="1007110" h="1050925">
                  <a:moveTo>
                    <a:pt x="43786" y="0"/>
                  </a:moveTo>
                  <a:lnTo>
                    <a:pt x="1007080" y="0"/>
                  </a:lnTo>
                </a:path>
                <a:path w="1007110" h="1050925">
                  <a:moveTo>
                    <a:pt x="0" y="459753"/>
                  </a:moveTo>
                  <a:lnTo>
                    <a:pt x="87572" y="459753"/>
                  </a:lnTo>
                </a:path>
                <a:path w="1007110" h="1050925">
                  <a:moveTo>
                    <a:pt x="43786" y="415967"/>
                  </a:moveTo>
                  <a:lnTo>
                    <a:pt x="43786" y="503539"/>
                  </a:lnTo>
                </a:path>
                <a:path w="1007110" h="1050925">
                  <a:moveTo>
                    <a:pt x="0" y="634897"/>
                  </a:moveTo>
                  <a:lnTo>
                    <a:pt x="87572" y="634897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59137" y="2022017"/>
              <a:ext cx="187306" cy="31866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852791" y="1679268"/>
              <a:ext cx="0" cy="1052830"/>
            </a:xfrm>
            <a:custGeom>
              <a:avLst/>
              <a:gdLst/>
              <a:ahLst/>
              <a:cxnLst/>
              <a:rect l="l" t="t" r="r" b="b"/>
              <a:pathLst>
                <a:path h="1052830">
                  <a:moveTo>
                    <a:pt x="0" y="350288"/>
                  </a:moveTo>
                  <a:lnTo>
                    <a:pt x="0" y="0"/>
                  </a:lnTo>
                </a:path>
                <a:path h="1052830">
                  <a:moveTo>
                    <a:pt x="0" y="656790"/>
                  </a:moveTo>
                  <a:lnTo>
                    <a:pt x="0" y="1052323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95150" y="2094214"/>
            <a:ext cx="276860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Times New Roman"/>
                <a:cs typeface="Times New Roman"/>
              </a:rPr>
              <a:t>12V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6854" y="2057722"/>
            <a:ext cx="241300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spc="5" dirty="0">
                <a:latin typeface="Times New Roman"/>
                <a:cs typeface="Times New Roman"/>
              </a:rPr>
              <a:t>50</a:t>
            </a:r>
            <a:r>
              <a:rPr sz="950" dirty="0">
                <a:latin typeface="Symbol"/>
                <a:cs typeface="Symbol"/>
              </a:rPr>
              <a:t></a:t>
            </a:r>
            <a:endParaRPr sz="9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37378" y="2079619"/>
            <a:ext cx="214629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5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r>
              <a:rPr sz="1125" spc="7" baseline="-11111" dirty="0">
                <a:solidFill>
                  <a:srgbClr val="0065FF"/>
                </a:solidFill>
                <a:latin typeface="Times New Roman"/>
                <a:cs typeface="Times New Roman"/>
              </a:rPr>
              <a:t>R</a:t>
            </a:r>
            <a:endParaRPr sz="1125" baseline="-11111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5578" y="2337954"/>
            <a:ext cx="951230" cy="200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2080" algn="r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889496" y="1610672"/>
            <a:ext cx="963294" cy="1125855"/>
            <a:chOff x="1889496" y="1610672"/>
            <a:chExt cx="963294" cy="1125855"/>
          </a:xfrm>
        </p:grpSpPr>
        <p:sp>
          <p:nvSpPr>
            <p:cNvPr id="15" name="object 15"/>
            <p:cNvSpPr/>
            <p:nvPr/>
          </p:nvSpPr>
          <p:spPr>
            <a:xfrm>
              <a:off x="1889496" y="2730133"/>
              <a:ext cx="963294" cy="0"/>
            </a:xfrm>
            <a:custGeom>
              <a:avLst/>
              <a:gdLst/>
              <a:ahLst/>
              <a:cxnLst/>
              <a:rect l="l" t="t" r="r" b="b"/>
              <a:pathLst>
                <a:path w="963294">
                  <a:moveTo>
                    <a:pt x="0" y="0"/>
                  </a:moveTo>
                  <a:lnTo>
                    <a:pt x="963294" y="0"/>
                  </a:lnTo>
                </a:path>
              </a:pathLst>
            </a:custGeom>
            <a:ln w="1216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195999" y="1610672"/>
              <a:ext cx="306705" cy="48260"/>
            </a:xfrm>
            <a:custGeom>
              <a:avLst/>
              <a:gdLst/>
              <a:ahLst/>
              <a:cxnLst/>
              <a:rect l="l" t="t" r="r" b="b"/>
              <a:pathLst>
                <a:path w="306705" h="48260">
                  <a:moveTo>
                    <a:pt x="183900" y="0"/>
                  </a:moveTo>
                  <a:lnTo>
                    <a:pt x="183900" y="48160"/>
                  </a:lnTo>
                  <a:lnTo>
                    <a:pt x="275843" y="30649"/>
                  </a:lnTo>
                  <a:lnTo>
                    <a:pt x="197037" y="30649"/>
                  </a:lnTo>
                  <a:lnTo>
                    <a:pt x="197037" y="17511"/>
                  </a:lnTo>
                  <a:lnTo>
                    <a:pt x="270439" y="17511"/>
                  </a:lnTo>
                  <a:lnTo>
                    <a:pt x="183900" y="0"/>
                  </a:lnTo>
                  <a:close/>
                </a:path>
                <a:path w="306705" h="48260">
                  <a:moveTo>
                    <a:pt x="183900" y="17511"/>
                  </a:moveTo>
                  <a:lnTo>
                    <a:pt x="0" y="17511"/>
                  </a:lnTo>
                  <a:lnTo>
                    <a:pt x="0" y="30649"/>
                  </a:lnTo>
                  <a:lnTo>
                    <a:pt x="183900" y="30649"/>
                  </a:lnTo>
                  <a:lnTo>
                    <a:pt x="183900" y="17511"/>
                  </a:lnTo>
                  <a:close/>
                </a:path>
                <a:path w="306705" h="48260">
                  <a:moveTo>
                    <a:pt x="270439" y="17511"/>
                  </a:moveTo>
                  <a:lnTo>
                    <a:pt x="197037" y="17511"/>
                  </a:lnTo>
                  <a:lnTo>
                    <a:pt x="197037" y="30649"/>
                  </a:lnTo>
                  <a:lnTo>
                    <a:pt x="275843" y="30649"/>
                  </a:lnTo>
                  <a:lnTo>
                    <a:pt x="306502" y="24809"/>
                  </a:lnTo>
                  <a:lnTo>
                    <a:pt x="270439" y="17511"/>
                  </a:lnTo>
                  <a:close/>
                </a:path>
              </a:pathLst>
            </a:custGeom>
            <a:solidFill>
              <a:srgbClr val="0065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25844" y="780413"/>
            <a:ext cx="4281805" cy="12769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suppose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batterie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(ce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devrait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ˆetre </a:t>
            </a:r>
            <a:r>
              <a:rPr sz="1100" spc="-7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cas)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-5" dirty="0">
                <a:latin typeface="Cambria"/>
                <a:cs typeface="Cambria"/>
              </a:rPr>
              <a:t> doit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sortir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borne</a:t>
            </a:r>
            <a:r>
              <a:rPr sz="1100" spc="20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positive</a:t>
            </a:r>
            <a:r>
              <a:rPr sz="1100" spc="2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7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15" dirty="0">
                <a:latin typeface="Cambria"/>
                <a:cs typeface="Cambria"/>
              </a:rPr>
              <a:t>source.</a:t>
            </a:r>
            <a:r>
              <a:rPr sz="1100" spc="21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Le </a:t>
            </a:r>
            <a:r>
              <a:rPr sz="1100" spc="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donc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(si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l’ampoule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50Ω)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  <a:p>
            <a:pPr marL="74295" algn="ctr">
              <a:lnSpc>
                <a:spcPct val="100000"/>
              </a:lnSpc>
              <a:spcBef>
                <a:spcPts val="1150"/>
              </a:spcBef>
            </a:pPr>
            <a:r>
              <a:rPr sz="1150" dirty="0">
                <a:solidFill>
                  <a:srgbClr val="0065FF"/>
                </a:solidFill>
                <a:latin typeface="Times New Roman"/>
                <a:cs typeface="Times New Roman"/>
              </a:rPr>
              <a:t>i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730250" algn="ctr">
              <a:lnSpc>
                <a:spcPct val="100000"/>
              </a:lnSpc>
              <a:spcBef>
                <a:spcPts val="5"/>
              </a:spcBef>
            </a:pPr>
            <a:r>
              <a:rPr sz="1150" spc="5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9" name="object 1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46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5" dirty="0"/>
              <a:t>Exemple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1191080"/>
            <a:ext cx="4000500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5" dirty="0">
                <a:latin typeface="Cambria"/>
                <a:cs typeface="Cambria"/>
              </a:rPr>
              <a:t>Puisqu’il</a:t>
            </a:r>
            <a:r>
              <a:rPr sz="1100" spc="10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n’y </a:t>
            </a:r>
            <a:r>
              <a:rPr sz="1100" spc="5" dirty="0">
                <a:latin typeface="Cambria"/>
                <a:cs typeface="Cambria"/>
              </a:rPr>
              <a:t>a</a:t>
            </a:r>
            <a:r>
              <a:rPr sz="1100" spc="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d’autre </a:t>
            </a:r>
            <a:r>
              <a:rPr sz="1100" spc="-85" dirty="0">
                <a:latin typeface="Cambria"/>
                <a:cs typeface="Cambria"/>
              </a:rPr>
              <a:t>´el´ement</a:t>
            </a:r>
            <a:r>
              <a:rPr sz="1100" spc="-8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circuit,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aux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bornes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45" dirty="0">
                <a:latin typeface="Cambria"/>
                <a:cs typeface="Cambria"/>
              </a:rPr>
              <a:t>r´esistance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celle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15" dirty="0">
                <a:latin typeface="Cambria"/>
                <a:cs typeface="Cambria"/>
              </a:rPr>
              <a:t>source,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puisqu’ils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 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parall`ele.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applique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loi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30" dirty="0">
                <a:latin typeface="Cambria"/>
                <a:cs typeface="Cambria"/>
              </a:rPr>
              <a:t>d’Ohm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obtenir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0729" y="1902395"/>
            <a:ext cx="7289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582295" algn="l"/>
              </a:tabLst>
            </a:pPr>
            <a:r>
              <a:rPr sz="1100" i="1" spc="70" dirty="0">
                <a:latin typeface="Times New Roman"/>
                <a:cs typeface="Times New Roman"/>
              </a:rPr>
              <a:t>i</a:t>
            </a:r>
            <a:r>
              <a:rPr sz="1200" i="1" spc="104" baseline="-10416" dirty="0">
                <a:latin typeface="Georgia"/>
                <a:cs typeface="Georgia"/>
              </a:rPr>
              <a:t>R</a:t>
            </a:r>
            <a:r>
              <a:rPr sz="1200" i="1" spc="247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	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6326" y="1808669"/>
            <a:ext cx="6661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407670" algn="l"/>
              </a:tabLst>
            </a:pPr>
            <a:r>
              <a:rPr sz="1100" i="1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200" i="1" u="sng" spc="82" baseline="-10416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R</a:t>
            </a:r>
            <a:r>
              <a:rPr sz="1200" i="1" spc="82" baseline="-10416" dirty="0">
                <a:latin typeface="Georgia"/>
                <a:cs typeface="Georgia"/>
              </a:rPr>
              <a:t>	</a:t>
            </a:r>
            <a:r>
              <a:rPr sz="1100" spc="-55" dirty="0">
                <a:latin typeface="Cambria"/>
                <a:cs typeface="Cambria"/>
              </a:rPr>
              <a:t>12</a:t>
            </a:r>
            <a:r>
              <a:rPr sz="1100" i="1" spc="-55" dirty="0">
                <a:latin typeface="Times New Roman"/>
                <a:cs typeface="Times New Roman"/>
              </a:rPr>
              <a:t>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04631" y="2019007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50151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148" y="1997429"/>
            <a:ext cx="6159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3855" algn="l"/>
              </a:tabLst>
            </a:pPr>
            <a:r>
              <a:rPr sz="1100" i="1" spc="155" dirty="0">
                <a:latin typeface="Times New Roman"/>
                <a:cs typeface="Times New Roman"/>
              </a:rPr>
              <a:t>R	</a:t>
            </a:r>
            <a:r>
              <a:rPr sz="1100" spc="-30" dirty="0">
                <a:latin typeface="Cambria"/>
                <a:cs typeface="Cambria"/>
              </a:rPr>
              <a:t>50Ω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5741" y="1902395"/>
            <a:ext cx="12261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0</a:t>
            </a:r>
            <a:r>
              <a:rPr sz="1100" i="1" spc="-45" dirty="0">
                <a:latin typeface="Times New Roman"/>
                <a:cs typeface="Times New Roman"/>
              </a:rPr>
              <a:t>.</a:t>
            </a:r>
            <a:r>
              <a:rPr sz="1100" spc="-45" dirty="0">
                <a:latin typeface="Cambria"/>
                <a:cs typeface="Cambria"/>
              </a:rPr>
              <a:t>24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130" dirty="0">
                <a:latin typeface="Cambria"/>
                <a:cs typeface="Cambria"/>
              </a:rPr>
              <a:t>A</a:t>
            </a:r>
            <a:r>
              <a:rPr sz="1100" spc="5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240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60" dirty="0">
                <a:latin typeface="Cambria"/>
                <a:cs typeface="Cambria"/>
              </a:rPr>
              <a:t>mA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2" name="object 12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47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lang="fr-FR" spc="85" dirty="0" smtClean="0"/>
              <a:t>Puissance</a:t>
            </a:r>
            <a:endParaRPr spc="25" dirty="0"/>
          </a:p>
        </p:txBody>
      </p:sp>
      <p:sp>
        <p:nvSpPr>
          <p:cNvPr id="5" name="object 5"/>
          <p:cNvSpPr txBox="1"/>
          <p:nvPr/>
        </p:nvSpPr>
        <p:spPr>
          <a:xfrm>
            <a:off x="87744" y="578699"/>
            <a:ext cx="4416425" cy="26416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50800" marR="4826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Cambria"/>
                <a:cs typeface="Cambria"/>
              </a:rPr>
              <a:t>Bilan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fournie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doit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ˆetre</a:t>
            </a:r>
            <a:r>
              <a:rPr sz="1100" spc="-65" dirty="0">
                <a:latin typeface="Cambria"/>
                <a:cs typeface="Cambria"/>
              </a:rPr>
              <a:t> ´egal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 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 err="1" smtClean="0">
                <a:latin typeface="Cambria"/>
                <a:cs typeface="Cambria"/>
              </a:rPr>
              <a:t>consomm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smtClean="0">
                <a:latin typeface="Cambria"/>
                <a:cs typeface="Cambria"/>
              </a:rPr>
              <a:t>e</a:t>
            </a:r>
            <a:r>
              <a:rPr sz="1100" spc="-45" dirty="0">
                <a:latin typeface="Cambria"/>
                <a:cs typeface="Cambria"/>
              </a:rPr>
              <a:t>.</a:t>
            </a:r>
            <a:endParaRPr sz="1100" dirty="0">
              <a:latin typeface="Cambria"/>
              <a:cs typeface="Cambria"/>
            </a:endParaRPr>
          </a:p>
          <a:p>
            <a:pPr marL="50800" marR="413384">
              <a:lnSpc>
                <a:spcPct val="102699"/>
              </a:lnSpc>
            </a:pPr>
            <a:r>
              <a:rPr sz="1100" dirty="0">
                <a:latin typeface="Cambria"/>
                <a:cs typeface="Cambria"/>
              </a:rPr>
              <a:t>Pour la </a:t>
            </a:r>
            <a:r>
              <a:rPr sz="1100" spc="-15" dirty="0">
                <a:latin typeface="Cambria"/>
                <a:cs typeface="Cambria"/>
              </a:rPr>
              <a:t>source,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puisque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spc="-30" dirty="0">
                <a:latin typeface="Cambria"/>
                <a:cs typeface="Cambria"/>
              </a:rPr>
              <a:t>entre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borne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n´egative,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L="1125855">
              <a:lnSpc>
                <a:spcPct val="100000"/>
              </a:lnSpc>
              <a:spcBef>
                <a:spcPts val="1130"/>
              </a:spcBef>
            </a:pPr>
            <a:r>
              <a:rPr sz="1100" i="1" spc="30" dirty="0">
                <a:latin typeface="Times New Roman"/>
                <a:cs typeface="Times New Roman"/>
              </a:rPr>
              <a:t>p</a:t>
            </a:r>
            <a:r>
              <a:rPr sz="1200" i="1" spc="44" baseline="-10416" dirty="0">
                <a:latin typeface="Georgia"/>
                <a:cs typeface="Georgia"/>
              </a:rPr>
              <a:t>S</a:t>
            </a:r>
            <a:r>
              <a:rPr sz="1200" i="1" spc="300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35" dirty="0">
                <a:latin typeface="Lucida Sans Unicode"/>
                <a:cs typeface="Lucida Sans Unicode"/>
              </a:rPr>
              <a:t>−</a:t>
            </a:r>
            <a:r>
              <a:rPr sz="1100" i="1" spc="35" dirty="0">
                <a:latin typeface="Times New Roman"/>
                <a:cs typeface="Times New Roman"/>
              </a:rPr>
              <a:t>vi</a:t>
            </a:r>
            <a:r>
              <a:rPr sz="1100" i="1" spc="3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35" dirty="0">
                <a:latin typeface="Lucida Sans Unicode"/>
                <a:cs typeface="Lucida Sans Unicode"/>
              </a:rPr>
              <a:t>−</a:t>
            </a:r>
            <a:r>
              <a:rPr sz="1100" spc="-35" dirty="0">
                <a:latin typeface="Cambria"/>
                <a:cs typeface="Cambria"/>
              </a:rPr>
              <a:t>(12)(0</a:t>
            </a:r>
            <a:r>
              <a:rPr sz="1100" i="1" spc="-35" dirty="0">
                <a:latin typeface="Times New Roman"/>
                <a:cs typeface="Times New Roman"/>
              </a:rPr>
              <a:t>.</a:t>
            </a:r>
            <a:r>
              <a:rPr sz="1100" spc="-35" dirty="0">
                <a:latin typeface="Cambria"/>
                <a:cs typeface="Cambria"/>
              </a:rPr>
              <a:t>24)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-45" dirty="0">
                <a:latin typeface="Lucida Sans Unicode"/>
                <a:cs typeface="Lucida Sans Unicode"/>
              </a:rPr>
              <a:t>−</a:t>
            </a:r>
            <a:r>
              <a:rPr sz="1100" spc="-45" dirty="0">
                <a:latin typeface="Cambria"/>
                <a:cs typeface="Cambria"/>
              </a:rPr>
              <a:t>2</a:t>
            </a:r>
            <a:r>
              <a:rPr sz="1100" i="1" spc="-45" dirty="0">
                <a:latin typeface="Times New Roman"/>
                <a:cs typeface="Times New Roman"/>
              </a:rPr>
              <a:t>.</a:t>
            </a:r>
            <a:r>
              <a:rPr sz="1100" spc="-45" dirty="0">
                <a:latin typeface="Cambria"/>
                <a:cs typeface="Cambria"/>
              </a:rPr>
              <a:t>88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5" dirty="0">
                <a:latin typeface="Cambria"/>
                <a:cs typeface="Cambria"/>
              </a:rPr>
              <a:t>W</a:t>
            </a:r>
            <a:endParaRPr sz="1100" dirty="0">
              <a:latin typeface="Cambria"/>
              <a:cs typeface="Cambria"/>
            </a:endParaRPr>
          </a:p>
          <a:p>
            <a:pPr marL="50800" marR="43180">
              <a:lnSpc>
                <a:spcPct val="102600"/>
              </a:lnSpc>
              <a:spcBef>
                <a:spcPts val="1095"/>
              </a:spcBef>
            </a:pPr>
            <a:r>
              <a:rPr sz="1100" spc="20" dirty="0">
                <a:latin typeface="Cambria"/>
                <a:cs typeface="Cambria"/>
              </a:rPr>
              <a:t>Il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faut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signe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n´egatif,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parce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qu’on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suit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pas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convention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1. </a:t>
            </a:r>
            <a:r>
              <a:rPr sz="1100" spc="-10" dirty="0">
                <a:latin typeface="Cambria"/>
                <a:cs typeface="Cambria"/>
              </a:rPr>
              <a:t>Puisque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n´egative,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source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fournit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puissance,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fait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sens.</a:t>
            </a:r>
            <a:endParaRPr sz="1100" dirty="0">
              <a:latin typeface="Cambria"/>
              <a:cs typeface="Cambri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 smtClean="0">
                <a:latin typeface="Cambria"/>
                <a:cs typeface="Cambria"/>
              </a:rPr>
              <a:t>r</a:t>
            </a:r>
            <a:r>
              <a:rPr lang="fr-FR" sz="1100" spc="-35" dirty="0" smtClean="0">
                <a:latin typeface="Cambria"/>
                <a:cs typeface="Cambria"/>
              </a:rPr>
              <a:t>é</a:t>
            </a:r>
            <a:r>
              <a:rPr sz="1100" spc="-35" dirty="0" err="1" smtClean="0">
                <a:latin typeface="Cambria"/>
                <a:cs typeface="Cambria"/>
              </a:rPr>
              <a:t>sistance</a:t>
            </a:r>
            <a:r>
              <a:rPr sz="1100" spc="-35" dirty="0">
                <a:latin typeface="Cambria"/>
                <a:cs typeface="Cambria"/>
              </a:rPr>
              <a:t>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va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l’une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relations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calcul´ee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plus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haut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L="1205230">
              <a:lnSpc>
                <a:spcPct val="100000"/>
              </a:lnSpc>
              <a:spcBef>
                <a:spcPts val="1130"/>
              </a:spcBef>
            </a:pPr>
            <a:r>
              <a:rPr sz="1100" i="1" spc="35" dirty="0">
                <a:latin typeface="Times New Roman"/>
                <a:cs typeface="Times New Roman"/>
              </a:rPr>
              <a:t>p</a:t>
            </a:r>
            <a:r>
              <a:rPr sz="1200" i="1" spc="52" baseline="-10416" dirty="0">
                <a:latin typeface="Georgia"/>
                <a:cs typeface="Georgia"/>
              </a:rPr>
              <a:t>R</a:t>
            </a:r>
            <a:r>
              <a:rPr sz="1200" i="1" spc="232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0" dirty="0">
                <a:latin typeface="Cambria"/>
                <a:cs typeface="Cambria"/>
              </a:rPr>
              <a:t> </a:t>
            </a:r>
            <a:r>
              <a:rPr sz="1100" i="1" spc="90" dirty="0">
                <a:latin typeface="Times New Roman"/>
                <a:cs typeface="Times New Roman"/>
              </a:rPr>
              <a:t>Ri</a:t>
            </a:r>
            <a:r>
              <a:rPr sz="1200" spc="135" baseline="31250" dirty="0">
                <a:latin typeface="PMingLiU"/>
                <a:cs typeface="PMingLiU"/>
              </a:rPr>
              <a:t>2</a:t>
            </a:r>
            <a:r>
              <a:rPr sz="1200" spc="202" baseline="31250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(50)(0</a:t>
            </a:r>
            <a:r>
              <a:rPr sz="1100" i="1" spc="-25" dirty="0">
                <a:latin typeface="Times New Roman"/>
                <a:cs typeface="Times New Roman"/>
              </a:rPr>
              <a:t>.</a:t>
            </a:r>
            <a:r>
              <a:rPr sz="1100" spc="-25" dirty="0">
                <a:latin typeface="Cambria"/>
                <a:cs typeface="Cambria"/>
              </a:rPr>
              <a:t>24)</a:t>
            </a:r>
            <a:r>
              <a:rPr sz="1200" spc="-37" baseline="31250" dirty="0">
                <a:latin typeface="PMingLiU"/>
                <a:cs typeface="PMingLiU"/>
              </a:rPr>
              <a:t>2</a:t>
            </a:r>
            <a:r>
              <a:rPr sz="1200" spc="202" baseline="31250" dirty="0">
                <a:latin typeface="PMingLiU"/>
                <a:cs typeface="PMingLiU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2</a:t>
            </a:r>
            <a:r>
              <a:rPr sz="1100" i="1" spc="-45" dirty="0">
                <a:latin typeface="Times New Roman"/>
                <a:cs typeface="Times New Roman"/>
              </a:rPr>
              <a:t>.</a:t>
            </a:r>
            <a:r>
              <a:rPr sz="1100" spc="-45" dirty="0">
                <a:latin typeface="Cambria"/>
                <a:cs typeface="Cambria"/>
              </a:rPr>
              <a:t>88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105" dirty="0">
                <a:latin typeface="Cambria"/>
                <a:cs typeface="Cambria"/>
              </a:rPr>
              <a:t>W</a:t>
            </a:r>
            <a:endParaRPr sz="1100" dirty="0">
              <a:latin typeface="Cambria"/>
              <a:cs typeface="Cambria"/>
            </a:endParaRPr>
          </a:p>
          <a:p>
            <a:pPr marL="50800" marR="111760">
              <a:lnSpc>
                <a:spcPct val="102600"/>
              </a:lnSpc>
              <a:spcBef>
                <a:spcPts val="1100"/>
              </a:spcBef>
            </a:pPr>
            <a:r>
              <a:rPr sz="1100" spc="45" dirty="0">
                <a:latin typeface="Cambria"/>
                <a:cs typeface="Cambria"/>
              </a:rPr>
              <a:t>La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positive,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21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veut </a:t>
            </a:r>
            <a:r>
              <a:rPr sz="1100" spc="-30" dirty="0">
                <a:latin typeface="Cambria"/>
                <a:cs typeface="Cambria"/>
              </a:rPr>
              <a:t>dire</a:t>
            </a:r>
            <a:r>
              <a:rPr sz="1100" spc="18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8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45" dirty="0" smtClean="0">
                <a:latin typeface="Cambria"/>
                <a:cs typeface="Cambria"/>
              </a:rPr>
              <a:t>r</a:t>
            </a:r>
            <a:r>
              <a:rPr lang="fr-FR" sz="1100" spc="-45" dirty="0" smtClean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sistance</a:t>
            </a:r>
            <a:r>
              <a:rPr sz="1100" spc="150" dirty="0" smtClean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consomme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puissance.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7" name="object 7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48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5663" y="0"/>
            <a:ext cx="6762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Circuits</a:t>
            </a: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simples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85" dirty="0"/>
              <a:t>Exemple</a:t>
            </a:r>
            <a:r>
              <a:rPr spc="70" dirty="0"/>
              <a:t> </a:t>
            </a:r>
            <a:r>
              <a:rPr spc="25" dirty="0"/>
              <a:t>:</a:t>
            </a:r>
            <a:r>
              <a:rPr spc="80" dirty="0"/>
              <a:t> </a:t>
            </a:r>
            <a:r>
              <a:rPr spc="25" dirty="0" smtClean="0"/>
              <a:t>v</a:t>
            </a:r>
            <a:r>
              <a:rPr lang="fr-FR" spc="25" dirty="0" smtClean="0"/>
              <a:t>é</a:t>
            </a:r>
            <a:r>
              <a:rPr spc="25" dirty="0" err="1" smtClean="0"/>
              <a:t>rification</a:t>
            </a:r>
            <a:endParaRPr spc="25" dirty="0"/>
          </a:p>
        </p:txBody>
      </p:sp>
      <p:sp>
        <p:nvSpPr>
          <p:cNvPr id="5" name="object 5"/>
          <p:cNvSpPr txBox="1"/>
          <p:nvPr/>
        </p:nvSpPr>
        <p:spPr>
          <a:xfrm>
            <a:off x="125844" y="777759"/>
            <a:ext cx="275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obtient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alors,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bilan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95082" y="1120432"/>
          <a:ext cx="2012314" cy="529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1930"/>
                <a:gridCol w="540384"/>
              </a:tblGrid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Cambria"/>
                          <a:cs typeface="Cambria"/>
                        </a:rPr>
                        <a:t>Puissance</a:t>
                      </a:r>
                      <a:r>
                        <a:rPr sz="1100" spc="9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-25" dirty="0">
                          <a:latin typeface="Cambria"/>
                          <a:cs typeface="Cambria"/>
                        </a:rPr>
                        <a:t>fournie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5" dirty="0">
                          <a:latin typeface="Cambria"/>
                          <a:cs typeface="Cambria"/>
                        </a:rPr>
                        <a:t>2.88W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-10" dirty="0">
                          <a:latin typeface="Cambria"/>
                          <a:cs typeface="Cambria"/>
                        </a:rPr>
                        <a:t>Puissance</a:t>
                      </a:r>
                      <a:r>
                        <a:rPr sz="110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100" spc="-60" dirty="0">
                          <a:latin typeface="Cambria"/>
                          <a:cs typeface="Cambria"/>
                        </a:rPr>
                        <a:t>consomm´ee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spc="-5" dirty="0">
                          <a:latin typeface="Cambria"/>
                          <a:cs typeface="Cambria"/>
                        </a:rPr>
                        <a:t>2.88W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75565">
                        <a:lnSpc>
                          <a:spcPts val="1190"/>
                        </a:lnSpc>
                      </a:pPr>
                      <a:r>
                        <a:rPr sz="1100" spc="20" dirty="0">
                          <a:latin typeface="Cambria"/>
                          <a:cs typeface="Cambria"/>
                        </a:rPr>
                        <a:t>Bilan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90"/>
                        </a:lnSpc>
                      </a:pPr>
                      <a:r>
                        <a:rPr sz="1100" dirty="0">
                          <a:latin typeface="Cambria"/>
                          <a:cs typeface="Cambria"/>
                        </a:rPr>
                        <a:t>0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6596" y="1766352"/>
            <a:ext cx="4161154" cy="1158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1910">
              <a:lnSpc>
                <a:spcPct val="100000"/>
              </a:lnSpc>
              <a:spcBef>
                <a:spcPts val="90"/>
              </a:spcBef>
            </a:pPr>
            <a:r>
              <a:rPr sz="1100" spc="1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tous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circuits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´electriques,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consomm´ee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doit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ˆetre</a:t>
            </a:r>
            <a:endParaRPr sz="1100" dirty="0">
              <a:latin typeface="Cambria"/>
              <a:cs typeface="Cambria"/>
            </a:endParaRPr>
          </a:p>
          <a:p>
            <a:pPr marL="41910" marR="138430" indent="-4445">
              <a:lnSpc>
                <a:spcPct val="102600"/>
              </a:lnSpc>
            </a:pPr>
            <a:r>
              <a:rPr sz="1100" spc="-65" dirty="0">
                <a:latin typeface="Cambria"/>
                <a:cs typeface="Cambria"/>
              </a:rPr>
              <a:t>´egale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3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fournie.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55" dirty="0">
                <a:latin typeface="Cambria"/>
                <a:cs typeface="Cambria"/>
              </a:rPr>
              <a:t>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peut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aussi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dire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somme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puissances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doit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donner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0.</a:t>
            </a:r>
            <a:endParaRPr sz="1100" dirty="0">
              <a:latin typeface="Cambria"/>
              <a:cs typeface="Cambria"/>
            </a:endParaRPr>
          </a:p>
          <a:p>
            <a:pPr marL="1218565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Times New Roman"/>
                <a:cs typeface="Times New Roman"/>
              </a:rPr>
              <a:t>p</a:t>
            </a:r>
            <a:r>
              <a:rPr sz="1200" i="1" spc="-7" baseline="-10416" dirty="0">
                <a:latin typeface="Georgia"/>
                <a:cs typeface="Georgia"/>
              </a:rPr>
              <a:t>T</a:t>
            </a:r>
            <a:r>
              <a:rPr sz="1200" i="1" spc="127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i="1" spc="70" dirty="0">
                <a:latin typeface="Times New Roman"/>
                <a:cs typeface="Times New Roman"/>
              </a:rPr>
              <a:t>p</a:t>
            </a:r>
            <a:r>
              <a:rPr sz="1200" i="1" spc="104" baseline="-13888" dirty="0">
                <a:latin typeface="Georgia"/>
                <a:cs typeface="Georgia"/>
              </a:rPr>
              <a:t>f</a:t>
            </a:r>
            <a:r>
              <a:rPr sz="1200" i="1" spc="270" baseline="-13888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i="1" dirty="0">
                <a:latin typeface="Times New Roman"/>
                <a:cs typeface="Times New Roman"/>
              </a:rPr>
              <a:t>p</a:t>
            </a:r>
            <a:r>
              <a:rPr sz="1200" i="1" baseline="-10416" dirty="0">
                <a:latin typeface="Georgia"/>
                <a:cs typeface="Georgia"/>
              </a:rPr>
              <a:t>c</a:t>
            </a:r>
            <a:r>
              <a:rPr sz="1200" i="1" spc="232" baseline="-10416" dirty="0">
                <a:latin typeface="Georgia"/>
                <a:cs typeface="Georg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45" dirty="0">
                <a:latin typeface="Lucida Sans Unicode"/>
                <a:cs typeface="Lucida Sans Unicode"/>
              </a:rPr>
              <a:t>−</a:t>
            </a:r>
            <a:r>
              <a:rPr sz="1100" spc="-45" dirty="0">
                <a:latin typeface="Cambria"/>
                <a:cs typeface="Cambria"/>
              </a:rPr>
              <a:t>2</a:t>
            </a:r>
            <a:r>
              <a:rPr sz="1100" i="1" spc="-45" dirty="0">
                <a:latin typeface="Times New Roman"/>
                <a:cs typeface="Times New Roman"/>
              </a:rPr>
              <a:t>.</a:t>
            </a:r>
            <a:r>
              <a:rPr sz="1100" spc="-45" dirty="0">
                <a:latin typeface="Cambria"/>
                <a:cs typeface="Cambria"/>
              </a:rPr>
              <a:t>88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2</a:t>
            </a:r>
            <a:r>
              <a:rPr sz="1100" i="1" spc="-45" dirty="0">
                <a:latin typeface="Times New Roman"/>
                <a:cs typeface="Times New Roman"/>
              </a:rPr>
              <a:t>.</a:t>
            </a:r>
            <a:r>
              <a:rPr sz="1100" spc="-45" dirty="0">
                <a:latin typeface="Cambria"/>
                <a:cs typeface="Cambria"/>
              </a:rPr>
              <a:t>88</a:t>
            </a:r>
            <a:r>
              <a:rPr sz="1100" spc="6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0</a:t>
            </a:r>
            <a:endParaRPr sz="1100" dirty="0">
              <a:latin typeface="Cambria"/>
              <a:cs typeface="Cambria"/>
            </a:endParaRPr>
          </a:p>
          <a:p>
            <a:pPr marL="41910">
              <a:lnSpc>
                <a:spcPct val="100000"/>
              </a:lnSpc>
              <a:spcBef>
                <a:spcPts val="1130"/>
              </a:spcBef>
            </a:pPr>
            <a:r>
              <a:rPr sz="1100" spc="35" dirty="0">
                <a:latin typeface="Cambria"/>
                <a:cs typeface="Cambria"/>
              </a:rPr>
              <a:t>C’est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fac¸on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v´erifier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si</a:t>
            </a:r>
            <a:r>
              <a:rPr sz="1100" spc="13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calculs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effectu´es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corrects.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9" name="object 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49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497" y="0"/>
            <a:ext cx="13233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Mesure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tensions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courants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75" dirty="0"/>
              <a:t>Mesure</a:t>
            </a:r>
            <a:r>
              <a:rPr spc="90" dirty="0"/>
              <a:t> </a:t>
            </a:r>
            <a:r>
              <a:rPr spc="80" dirty="0"/>
              <a:t>de</a:t>
            </a:r>
            <a:r>
              <a:rPr spc="95" dirty="0"/>
              <a:t> </a:t>
            </a:r>
            <a:r>
              <a:rPr spc="70" dirty="0"/>
              <a:t>tensions</a:t>
            </a:r>
            <a:r>
              <a:rPr spc="90" dirty="0"/>
              <a:t> </a:t>
            </a:r>
            <a:r>
              <a:rPr spc="110" dirty="0"/>
              <a:t>et</a:t>
            </a:r>
            <a:r>
              <a:rPr spc="95" dirty="0"/>
              <a:t> </a:t>
            </a:r>
            <a:r>
              <a:rPr spc="90" dirty="0"/>
              <a:t>courants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474774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2002840"/>
            <a:ext cx="63233" cy="6323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5844" y="1135479"/>
            <a:ext cx="4356735" cy="11836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20" dirty="0">
                <a:latin typeface="Cambria"/>
                <a:cs typeface="Cambria"/>
              </a:rPr>
              <a:t>Mesure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L="289560">
              <a:lnSpc>
                <a:spcPct val="100000"/>
              </a:lnSpc>
              <a:spcBef>
                <a:spcPts val="334"/>
              </a:spcBef>
            </a:pPr>
            <a:r>
              <a:rPr sz="1100" spc="-35" dirty="0" err="1" smtClean="0">
                <a:latin typeface="Cambria"/>
                <a:cs typeface="Cambria"/>
              </a:rPr>
              <a:t>Voltm</a:t>
            </a:r>
            <a:r>
              <a:rPr lang="fr-FR" sz="1100" spc="-35" dirty="0" smtClean="0">
                <a:latin typeface="Cambria"/>
                <a:cs typeface="Cambria"/>
              </a:rPr>
              <a:t>è</a:t>
            </a:r>
            <a:r>
              <a:rPr sz="1100" spc="-35" dirty="0" err="1" smtClean="0">
                <a:latin typeface="Cambria"/>
                <a:cs typeface="Cambria"/>
              </a:rPr>
              <a:t>tre</a:t>
            </a:r>
            <a:r>
              <a:rPr sz="1100" spc="114" dirty="0" smtClean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 err="1" smtClean="0">
                <a:latin typeface="Cambria"/>
                <a:cs typeface="Cambria"/>
              </a:rPr>
              <a:t>plac</a:t>
            </a:r>
            <a:r>
              <a:rPr lang="fr-FR" sz="1100" spc="-65" dirty="0">
                <a:latin typeface="Cambria"/>
                <a:cs typeface="Cambria"/>
              </a:rPr>
              <a:t>é</a:t>
            </a:r>
            <a:r>
              <a:rPr sz="1100" spc="-50" dirty="0" smtClean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45" dirty="0" err="1" smtClean="0">
                <a:latin typeface="Cambria"/>
                <a:cs typeface="Cambria"/>
              </a:rPr>
              <a:t>parall</a:t>
            </a:r>
            <a:r>
              <a:rPr lang="fr-FR" sz="1100" spc="-45" dirty="0" smtClean="0">
                <a:latin typeface="Cambria"/>
                <a:cs typeface="Cambria"/>
              </a:rPr>
              <a:t>è</a:t>
            </a:r>
            <a:r>
              <a:rPr sz="1100" spc="-45" dirty="0" smtClean="0">
                <a:latin typeface="Cambria"/>
                <a:cs typeface="Cambria"/>
              </a:rPr>
              <a:t>le</a:t>
            </a:r>
            <a:r>
              <a:rPr sz="1100" spc="120" dirty="0" smtClean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avec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70" dirty="0" smtClean="0">
                <a:latin typeface="Cambria"/>
                <a:cs typeface="Cambria"/>
              </a:rPr>
              <a:t>l’</a:t>
            </a:r>
            <a:r>
              <a:rPr lang="fr-FR" sz="1100" spc="-70" dirty="0" smtClean="0">
                <a:latin typeface="Cambria"/>
                <a:cs typeface="Cambria"/>
              </a:rPr>
              <a:t>é</a:t>
            </a:r>
            <a:r>
              <a:rPr sz="1100" spc="-70" dirty="0" smtClean="0">
                <a:latin typeface="Cambria"/>
                <a:cs typeface="Cambria"/>
              </a:rPr>
              <a:t>l</a:t>
            </a:r>
            <a:r>
              <a:rPr lang="fr-FR" sz="1100" spc="-70" dirty="0" smtClean="0">
                <a:latin typeface="Cambria"/>
                <a:cs typeface="Cambria"/>
              </a:rPr>
              <a:t>é</a:t>
            </a:r>
            <a:r>
              <a:rPr sz="1100" spc="-70" dirty="0" err="1" smtClean="0">
                <a:latin typeface="Cambria"/>
                <a:cs typeface="Cambria"/>
              </a:rPr>
              <a:t>ment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100" spc="-20" dirty="0">
                <a:latin typeface="Cambria"/>
                <a:cs typeface="Cambria"/>
              </a:rPr>
              <a:t>Mesure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60" dirty="0">
                <a:latin typeface="Cambria"/>
                <a:cs typeface="Cambria"/>
              </a:rPr>
              <a:t>Amp`erem`etre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plac´e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85" dirty="0">
                <a:latin typeface="Cambria"/>
                <a:cs typeface="Cambria"/>
              </a:rPr>
              <a:t>s´erie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avec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endParaRPr sz="11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dirty="0">
                <a:latin typeface="Cambria"/>
                <a:cs typeface="Cambria"/>
              </a:rPr>
              <a:t>Souvent,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ces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deux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instruments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combin´es 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seul,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multim`etre.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9" name="object 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50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497" y="0"/>
            <a:ext cx="13233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Mesure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tensions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courants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25" dirty="0"/>
              <a:t>Voltm`etre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5844" y="687017"/>
            <a:ext cx="4339590" cy="708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15" dirty="0">
                <a:latin typeface="Cambria"/>
                <a:cs typeface="Cambria"/>
              </a:rPr>
              <a:t>Le </a:t>
            </a:r>
            <a:r>
              <a:rPr sz="1100" spc="-40" dirty="0">
                <a:latin typeface="Cambria"/>
                <a:cs typeface="Cambria"/>
              </a:rPr>
              <a:t>voltm`etre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doit </a:t>
            </a:r>
            <a:r>
              <a:rPr sz="1100" spc="-75" dirty="0">
                <a:latin typeface="Cambria"/>
                <a:cs typeface="Cambria"/>
              </a:rPr>
              <a:t>ˆetre</a:t>
            </a:r>
            <a:r>
              <a:rPr sz="1100" spc="-7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utilis´e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i="1" spc="10" dirty="0">
                <a:latin typeface="Cambria"/>
                <a:cs typeface="Cambria"/>
              </a:rPr>
              <a:t>en</a:t>
            </a:r>
            <a:r>
              <a:rPr sz="1100" i="1" spc="15" dirty="0">
                <a:latin typeface="Cambria"/>
                <a:cs typeface="Cambria"/>
              </a:rPr>
              <a:t> </a:t>
            </a:r>
            <a:r>
              <a:rPr sz="1100" i="1" spc="-50" dirty="0">
                <a:latin typeface="Cambria"/>
                <a:cs typeface="Cambria"/>
              </a:rPr>
              <a:t>parall`ele</a:t>
            </a:r>
            <a:r>
              <a:rPr sz="1100" i="1" spc="-4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avec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auquel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veut </a:t>
            </a:r>
            <a:r>
              <a:rPr sz="1100" spc="-23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mesurer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tension.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45" dirty="0">
                <a:latin typeface="Cambria"/>
                <a:cs typeface="Cambria"/>
              </a:rPr>
              <a:t>Un </a:t>
            </a:r>
            <a:r>
              <a:rPr sz="1100" spc="-20" dirty="0">
                <a:latin typeface="Cambria"/>
                <a:cs typeface="Cambria"/>
              </a:rPr>
              <a:t>exemple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d’utilisation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75" dirty="0">
                <a:latin typeface="Cambria"/>
                <a:cs typeface="Cambria"/>
              </a:rPr>
              <a:t>donn´e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24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 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suivante.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Noter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mesures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prises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5" dirty="0">
                <a:latin typeface="Cambria"/>
                <a:cs typeface="Cambria"/>
              </a:rPr>
              <a:t>aux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bornes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r´esistance,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facon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parall`ele.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84550" y="1554797"/>
            <a:ext cx="759460" cy="629920"/>
            <a:chOff x="3084550" y="1554797"/>
            <a:chExt cx="759460" cy="629920"/>
          </a:xfrm>
        </p:grpSpPr>
        <p:sp>
          <p:nvSpPr>
            <p:cNvPr id="7" name="object 7"/>
            <p:cNvSpPr/>
            <p:nvPr/>
          </p:nvSpPr>
          <p:spPr>
            <a:xfrm>
              <a:off x="3090900" y="1561147"/>
              <a:ext cx="746760" cy="617220"/>
            </a:xfrm>
            <a:custGeom>
              <a:avLst/>
              <a:gdLst/>
              <a:ahLst/>
              <a:cxnLst/>
              <a:rect l="l" t="t" r="r" b="b"/>
              <a:pathLst>
                <a:path w="746760" h="617219">
                  <a:moveTo>
                    <a:pt x="643128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3"/>
                  </a:lnTo>
                  <a:lnTo>
                    <a:pt x="0" y="102105"/>
                  </a:lnTo>
                  <a:lnTo>
                    <a:pt x="0" y="513585"/>
                  </a:lnTo>
                  <a:lnTo>
                    <a:pt x="8024" y="554211"/>
                  </a:lnTo>
                  <a:lnTo>
                    <a:pt x="29908" y="587120"/>
                  </a:lnTo>
                  <a:lnTo>
                    <a:pt x="62364" y="609171"/>
                  </a:lnTo>
                  <a:lnTo>
                    <a:pt x="102108" y="617220"/>
                  </a:lnTo>
                  <a:lnTo>
                    <a:pt x="643128" y="617220"/>
                  </a:lnTo>
                  <a:lnTo>
                    <a:pt x="683752" y="609171"/>
                  </a:lnTo>
                  <a:lnTo>
                    <a:pt x="716661" y="587120"/>
                  </a:lnTo>
                  <a:lnTo>
                    <a:pt x="738711" y="554211"/>
                  </a:lnTo>
                  <a:lnTo>
                    <a:pt x="746760" y="513585"/>
                  </a:lnTo>
                  <a:lnTo>
                    <a:pt x="746760" y="102105"/>
                  </a:lnTo>
                  <a:lnTo>
                    <a:pt x="738711" y="62363"/>
                  </a:lnTo>
                  <a:lnTo>
                    <a:pt x="716661" y="29908"/>
                  </a:lnTo>
                  <a:lnTo>
                    <a:pt x="683752" y="8024"/>
                  </a:lnTo>
                  <a:lnTo>
                    <a:pt x="643128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90900" y="1561147"/>
              <a:ext cx="746760" cy="617220"/>
            </a:xfrm>
            <a:custGeom>
              <a:avLst/>
              <a:gdLst/>
              <a:ahLst/>
              <a:cxnLst/>
              <a:rect l="l" t="t" r="r" b="b"/>
              <a:pathLst>
                <a:path w="746760" h="617219">
                  <a:moveTo>
                    <a:pt x="102108" y="0"/>
                  </a:moveTo>
                  <a:lnTo>
                    <a:pt x="62364" y="8024"/>
                  </a:lnTo>
                  <a:lnTo>
                    <a:pt x="29908" y="29908"/>
                  </a:lnTo>
                  <a:lnTo>
                    <a:pt x="8024" y="62363"/>
                  </a:lnTo>
                  <a:lnTo>
                    <a:pt x="0" y="102105"/>
                  </a:lnTo>
                  <a:lnTo>
                    <a:pt x="0" y="513585"/>
                  </a:lnTo>
                  <a:lnTo>
                    <a:pt x="8024" y="554211"/>
                  </a:lnTo>
                  <a:lnTo>
                    <a:pt x="29908" y="587120"/>
                  </a:lnTo>
                  <a:lnTo>
                    <a:pt x="62364" y="609171"/>
                  </a:lnTo>
                  <a:lnTo>
                    <a:pt x="102108" y="617220"/>
                  </a:lnTo>
                  <a:lnTo>
                    <a:pt x="643128" y="617220"/>
                  </a:lnTo>
                  <a:lnTo>
                    <a:pt x="683752" y="609171"/>
                  </a:lnTo>
                  <a:lnTo>
                    <a:pt x="716661" y="587120"/>
                  </a:lnTo>
                  <a:lnTo>
                    <a:pt x="738711" y="554211"/>
                  </a:lnTo>
                  <a:lnTo>
                    <a:pt x="746760" y="513585"/>
                  </a:lnTo>
                  <a:lnTo>
                    <a:pt x="746760" y="102105"/>
                  </a:lnTo>
                  <a:lnTo>
                    <a:pt x="738711" y="62363"/>
                  </a:lnTo>
                  <a:lnTo>
                    <a:pt x="716661" y="29908"/>
                  </a:lnTo>
                  <a:lnTo>
                    <a:pt x="683752" y="8024"/>
                  </a:lnTo>
                  <a:lnTo>
                    <a:pt x="643128" y="0"/>
                  </a:lnTo>
                  <a:lnTo>
                    <a:pt x="102108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67100" y="1698307"/>
              <a:ext cx="594360" cy="182880"/>
            </a:xfrm>
            <a:custGeom>
              <a:avLst/>
              <a:gdLst/>
              <a:ahLst/>
              <a:cxnLst/>
              <a:rect l="l" t="t" r="r" b="b"/>
              <a:pathLst>
                <a:path w="594360" h="182880">
                  <a:moveTo>
                    <a:pt x="563880" y="0"/>
                  </a:moveTo>
                  <a:lnTo>
                    <a:pt x="30480" y="0"/>
                  </a:lnTo>
                  <a:lnTo>
                    <a:pt x="18645" y="2405"/>
                  </a:lnTo>
                  <a:lnTo>
                    <a:pt x="8953" y="8953"/>
                  </a:lnTo>
                  <a:lnTo>
                    <a:pt x="2405" y="18645"/>
                  </a:lnTo>
                  <a:lnTo>
                    <a:pt x="0" y="30480"/>
                  </a:lnTo>
                  <a:lnTo>
                    <a:pt x="0" y="152400"/>
                  </a:lnTo>
                  <a:lnTo>
                    <a:pt x="2405" y="164234"/>
                  </a:lnTo>
                  <a:lnTo>
                    <a:pt x="8953" y="173926"/>
                  </a:lnTo>
                  <a:lnTo>
                    <a:pt x="18645" y="180474"/>
                  </a:lnTo>
                  <a:lnTo>
                    <a:pt x="30480" y="182880"/>
                  </a:lnTo>
                  <a:lnTo>
                    <a:pt x="563880" y="182880"/>
                  </a:lnTo>
                  <a:lnTo>
                    <a:pt x="575714" y="180474"/>
                  </a:lnTo>
                  <a:lnTo>
                    <a:pt x="585406" y="173926"/>
                  </a:lnTo>
                  <a:lnTo>
                    <a:pt x="591954" y="164234"/>
                  </a:lnTo>
                  <a:lnTo>
                    <a:pt x="594360" y="152400"/>
                  </a:lnTo>
                  <a:lnTo>
                    <a:pt x="594360" y="30480"/>
                  </a:lnTo>
                  <a:lnTo>
                    <a:pt x="591954" y="18645"/>
                  </a:lnTo>
                  <a:lnTo>
                    <a:pt x="585406" y="8953"/>
                  </a:lnTo>
                  <a:lnTo>
                    <a:pt x="575714" y="2405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67100" y="1698307"/>
              <a:ext cx="594360" cy="182880"/>
            </a:xfrm>
            <a:custGeom>
              <a:avLst/>
              <a:gdLst/>
              <a:ahLst/>
              <a:cxnLst/>
              <a:rect l="l" t="t" r="r" b="b"/>
              <a:pathLst>
                <a:path w="594360" h="182880">
                  <a:moveTo>
                    <a:pt x="30480" y="0"/>
                  </a:moveTo>
                  <a:lnTo>
                    <a:pt x="18645" y="2405"/>
                  </a:lnTo>
                  <a:lnTo>
                    <a:pt x="8953" y="8953"/>
                  </a:lnTo>
                  <a:lnTo>
                    <a:pt x="2405" y="18645"/>
                  </a:lnTo>
                  <a:lnTo>
                    <a:pt x="0" y="30480"/>
                  </a:lnTo>
                  <a:lnTo>
                    <a:pt x="0" y="152400"/>
                  </a:lnTo>
                  <a:lnTo>
                    <a:pt x="2405" y="164234"/>
                  </a:lnTo>
                  <a:lnTo>
                    <a:pt x="8953" y="173926"/>
                  </a:lnTo>
                  <a:lnTo>
                    <a:pt x="18645" y="180474"/>
                  </a:lnTo>
                  <a:lnTo>
                    <a:pt x="30480" y="182880"/>
                  </a:lnTo>
                  <a:lnTo>
                    <a:pt x="563880" y="182880"/>
                  </a:lnTo>
                  <a:lnTo>
                    <a:pt x="575714" y="180474"/>
                  </a:lnTo>
                  <a:lnTo>
                    <a:pt x="585406" y="173926"/>
                  </a:lnTo>
                  <a:lnTo>
                    <a:pt x="591954" y="164234"/>
                  </a:lnTo>
                  <a:lnTo>
                    <a:pt x="594360" y="152400"/>
                  </a:lnTo>
                  <a:lnTo>
                    <a:pt x="594360" y="30480"/>
                  </a:lnTo>
                  <a:lnTo>
                    <a:pt x="591954" y="18645"/>
                  </a:lnTo>
                  <a:lnTo>
                    <a:pt x="585406" y="8953"/>
                  </a:lnTo>
                  <a:lnTo>
                    <a:pt x="575714" y="2405"/>
                  </a:lnTo>
                  <a:lnTo>
                    <a:pt x="563880" y="0"/>
                  </a:lnTo>
                  <a:lnTo>
                    <a:pt x="304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67100" y="2003107"/>
              <a:ext cx="137160" cy="137160"/>
            </a:xfrm>
            <a:custGeom>
              <a:avLst/>
              <a:gdLst/>
              <a:ahLst/>
              <a:cxnLst/>
              <a:rect l="l" t="t" r="r" b="b"/>
              <a:pathLst>
                <a:path w="137160" h="137160">
                  <a:moveTo>
                    <a:pt x="68580" y="0"/>
                  </a:moveTo>
                  <a:lnTo>
                    <a:pt x="41790" y="5357"/>
                  </a:lnTo>
                  <a:lnTo>
                    <a:pt x="20002" y="20002"/>
                  </a:lnTo>
                  <a:lnTo>
                    <a:pt x="5357" y="41790"/>
                  </a:lnTo>
                  <a:lnTo>
                    <a:pt x="0" y="68580"/>
                  </a:lnTo>
                  <a:lnTo>
                    <a:pt x="5357" y="95369"/>
                  </a:lnTo>
                  <a:lnTo>
                    <a:pt x="20002" y="117157"/>
                  </a:lnTo>
                  <a:lnTo>
                    <a:pt x="41790" y="131802"/>
                  </a:lnTo>
                  <a:lnTo>
                    <a:pt x="68580" y="137160"/>
                  </a:lnTo>
                  <a:lnTo>
                    <a:pt x="95369" y="131802"/>
                  </a:lnTo>
                  <a:lnTo>
                    <a:pt x="117157" y="117157"/>
                  </a:lnTo>
                  <a:lnTo>
                    <a:pt x="131802" y="95369"/>
                  </a:lnTo>
                  <a:lnTo>
                    <a:pt x="137160" y="68580"/>
                  </a:lnTo>
                  <a:lnTo>
                    <a:pt x="131802" y="41790"/>
                  </a:lnTo>
                  <a:lnTo>
                    <a:pt x="117157" y="20002"/>
                  </a:lnTo>
                  <a:lnTo>
                    <a:pt x="95369" y="5357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67100" y="2003107"/>
              <a:ext cx="137160" cy="137160"/>
            </a:xfrm>
            <a:custGeom>
              <a:avLst/>
              <a:gdLst/>
              <a:ahLst/>
              <a:cxnLst/>
              <a:rect l="l" t="t" r="r" b="b"/>
              <a:pathLst>
                <a:path w="137160" h="137160">
                  <a:moveTo>
                    <a:pt x="68580" y="0"/>
                  </a:moveTo>
                  <a:lnTo>
                    <a:pt x="41790" y="5357"/>
                  </a:lnTo>
                  <a:lnTo>
                    <a:pt x="20002" y="20002"/>
                  </a:lnTo>
                  <a:lnTo>
                    <a:pt x="5357" y="41790"/>
                  </a:lnTo>
                  <a:lnTo>
                    <a:pt x="0" y="68580"/>
                  </a:lnTo>
                  <a:lnTo>
                    <a:pt x="5357" y="95369"/>
                  </a:lnTo>
                  <a:lnTo>
                    <a:pt x="20002" y="117157"/>
                  </a:lnTo>
                  <a:lnTo>
                    <a:pt x="41790" y="131802"/>
                  </a:lnTo>
                  <a:lnTo>
                    <a:pt x="68580" y="137160"/>
                  </a:lnTo>
                  <a:lnTo>
                    <a:pt x="95369" y="131802"/>
                  </a:lnTo>
                  <a:lnTo>
                    <a:pt x="117157" y="117157"/>
                  </a:lnTo>
                  <a:lnTo>
                    <a:pt x="131802" y="95369"/>
                  </a:lnTo>
                  <a:lnTo>
                    <a:pt x="137160" y="68580"/>
                  </a:lnTo>
                  <a:lnTo>
                    <a:pt x="131802" y="41790"/>
                  </a:lnTo>
                  <a:lnTo>
                    <a:pt x="117157" y="20002"/>
                  </a:lnTo>
                  <a:lnTo>
                    <a:pt x="95369" y="5357"/>
                  </a:lnTo>
                  <a:lnTo>
                    <a:pt x="685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17950" y="1996757"/>
              <a:ext cx="149859" cy="14985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212820" y="2048827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22860" y="0"/>
                  </a:moveTo>
                  <a:lnTo>
                    <a:pt x="14144" y="1857"/>
                  </a:lnTo>
                  <a:lnTo>
                    <a:pt x="6858" y="6857"/>
                  </a:lnTo>
                  <a:lnTo>
                    <a:pt x="1857" y="14143"/>
                  </a:lnTo>
                  <a:lnTo>
                    <a:pt x="0" y="22860"/>
                  </a:lnTo>
                  <a:lnTo>
                    <a:pt x="1857" y="31576"/>
                  </a:lnTo>
                  <a:lnTo>
                    <a:pt x="6858" y="38862"/>
                  </a:lnTo>
                  <a:lnTo>
                    <a:pt x="14144" y="43862"/>
                  </a:lnTo>
                  <a:lnTo>
                    <a:pt x="22860" y="45720"/>
                  </a:lnTo>
                  <a:lnTo>
                    <a:pt x="31575" y="43862"/>
                  </a:lnTo>
                  <a:lnTo>
                    <a:pt x="38862" y="38862"/>
                  </a:lnTo>
                  <a:lnTo>
                    <a:pt x="43862" y="31576"/>
                  </a:lnTo>
                  <a:lnTo>
                    <a:pt x="45720" y="22860"/>
                  </a:lnTo>
                  <a:lnTo>
                    <a:pt x="43862" y="14143"/>
                  </a:lnTo>
                  <a:lnTo>
                    <a:pt x="38862" y="6857"/>
                  </a:lnTo>
                  <a:lnTo>
                    <a:pt x="31575" y="1857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12820" y="2048827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22860" y="0"/>
                  </a:moveTo>
                  <a:lnTo>
                    <a:pt x="14144" y="1857"/>
                  </a:lnTo>
                  <a:lnTo>
                    <a:pt x="6858" y="6857"/>
                  </a:lnTo>
                  <a:lnTo>
                    <a:pt x="1857" y="14143"/>
                  </a:lnTo>
                  <a:lnTo>
                    <a:pt x="0" y="22860"/>
                  </a:lnTo>
                  <a:lnTo>
                    <a:pt x="1857" y="31576"/>
                  </a:lnTo>
                  <a:lnTo>
                    <a:pt x="6858" y="38862"/>
                  </a:lnTo>
                  <a:lnTo>
                    <a:pt x="14144" y="43862"/>
                  </a:lnTo>
                  <a:lnTo>
                    <a:pt x="22860" y="45720"/>
                  </a:lnTo>
                  <a:lnTo>
                    <a:pt x="31575" y="43862"/>
                  </a:lnTo>
                  <a:lnTo>
                    <a:pt x="38862" y="38862"/>
                  </a:lnTo>
                  <a:lnTo>
                    <a:pt x="43862" y="31576"/>
                  </a:lnTo>
                  <a:lnTo>
                    <a:pt x="45720" y="22860"/>
                  </a:lnTo>
                  <a:lnTo>
                    <a:pt x="43862" y="14143"/>
                  </a:lnTo>
                  <a:lnTo>
                    <a:pt x="38862" y="6857"/>
                  </a:lnTo>
                  <a:lnTo>
                    <a:pt x="31575" y="1857"/>
                  </a:lnTo>
                  <a:lnTo>
                    <a:pt x="2286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184880" y="1539301"/>
            <a:ext cx="546100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Voltmètre</a:t>
            </a:r>
            <a:endParaRPr sz="1000">
              <a:latin typeface="Times New Roman"/>
              <a:cs typeface="Times New Roman"/>
            </a:endParaRPr>
          </a:p>
          <a:p>
            <a:pPr marL="318770">
              <a:lnSpc>
                <a:spcPts val="1325"/>
              </a:lnSpc>
            </a:pPr>
            <a:r>
              <a:rPr sz="1200" spc="-110" dirty="0">
                <a:latin typeface="Calibri"/>
                <a:cs typeface="Calibri"/>
              </a:rPr>
              <a:t>5.0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110"/>
              </a:lnSpc>
              <a:tabLst>
                <a:tab pos="469265" algn="l"/>
              </a:tabLst>
            </a:pPr>
            <a:r>
              <a:rPr sz="1000" dirty="0">
                <a:latin typeface="Times New Roman"/>
                <a:cs typeface="Times New Roman"/>
              </a:rPr>
              <a:t>+	</a:t>
            </a:r>
            <a:r>
              <a:rPr sz="1000" spc="-5" dirty="0">
                <a:latin typeface="Times New Roman"/>
                <a:cs typeface="Times New Roman"/>
              </a:rPr>
              <a:t>–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16481" y="1718122"/>
            <a:ext cx="1292860" cy="1148080"/>
            <a:chOff x="1016481" y="1718122"/>
            <a:chExt cx="1292860" cy="1148080"/>
          </a:xfrm>
        </p:grpSpPr>
        <p:sp>
          <p:nvSpPr>
            <p:cNvPr id="18" name="object 18"/>
            <p:cNvSpPr/>
            <p:nvPr/>
          </p:nvSpPr>
          <p:spPr>
            <a:xfrm>
              <a:off x="1022831" y="2109787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1" y="359198"/>
                  </a:lnTo>
                  <a:lnTo>
                    <a:pt x="274996" y="340698"/>
                  </a:lnTo>
                  <a:lnTo>
                    <a:pt x="312038" y="312038"/>
                  </a:lnTo>
                  <a:lnTo>
                    <a:pt x="340698" y="274996"/>
                  </a:lnTo>
                  <a:lnTo>
                    <a:pt x="359198" y="231351"/>
                  </a:lnTo>
                  <a:lnTo>
                    <a:pt x="365760" y="182880"/>
                  </a:lnTo>
                  <a:lnTo>
                    <a:pt x="359198" y="134408"/>
                  </a:lnTo>
                  <a:lnTo>
                    <a:pt x="340698" y="90763"/>
                  </a:lnTo>
                  <a:lnTo>
                    <a:pt x="312038" y="53721"/>
                  </a:lnTo>
                  <a:lnTo>
                    <a:pt x="274996" y="25061"/>
                  </a:lnTo>
                  <a:lnTo>
                    <a:pt x="231351" y="6561"/>
                  </a:lnTo>
                  <a:lnTo>
                    <a:pt x="1828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9991" y="1744027"/>
              <a:ext cx="1051560" cy="1097280"/>
            </a:xfrm>
            <a:custGeom>
              <a:avLst/>
              <a:gdLst/>
              <a:ahLst/>
              <a:cxnLst/>
              <a:rect l="l" t="t" r="r" b="b"/>
              <a:pathLst>
                <a:path w="1051560" h="1097280">
                  <a:moveTo>
                    <a:pt x="45720" y="0"/>
                  </a:moveTo>
                  <a:lnTo>
                    <a:pt x="45720" y="365760"/>
                  </a:lnTo>
                </a:path>
                <a:path w="1051560" h="1097280">
                  <a:moveTo>
                    <a:pt x="45720" y="731520"/>
                  </a:moveTo>
                  <a:lnTo>
                    <a:pt x="45720" y="1097280"/>
                  </a:lnTo>
                </a:path>
                <a:path w="1051560" h="1097280">
                  <a:moveTo>
                    <a:pt x="0" y="480060"/>
                  </a:moveTo>
                  <a:lnTo>
                    <a:pt x="91440" y="480060"/>
                  </a:lnTo>
                </a:path>
                <a:path w="1051560" h="1097280">
                  <a:moveTo>
                    <a:pt x="45720" y="434340"/>
                  </a:moveTo>
                  <a:lnTo>
                    <a:pt x="45720" y="525780"/>
                  </a:lnTo>
                </a:path>
                <a:path w="1051560" h="1097280">
                  <a:moveTo>
                    <a:pt x="0" y="662940"/>
                  </a:moveTo>
                  <a:lnTo>
                    <a:pt x="91440" y="662940"/>
                  </a:lnTo>
                </a:path>
                <a:path w="1051560" h="1097280">
                  <a:moveTo>
                    <a:pt x="45720" y="0"/>
                  </a:moveTo>
                  <a:lnTo>
                    <a:pt x="1051561" y="0"/>
                  </a:lnTo>
                </a:path>
                <a:path w="1051560" h="1097280">
                  <a:moveTo>
                    <a:pt x="45720" y="1097280"/>
                  </a:moveTo>
                  <a:lnTo>
                    <a:pt x="1051561" y="109728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13762" y="2101914"/>
              <a:ext cx="195579" cy="33273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185644" y="1718132"/>
              <a:ext cx="50800" cy="1148080"/>
            </a:xfrm>
            <a:custGeom>
              <a:avLst/>
              <a:gdLst/>
              <a:ahLst/>
              <a:cxnLst/>
              <a:rect l="l" t="t" r="r" b="b"/>
              <a:pathLst>
                <a:path w="50800" h="1148080">
                  <a:moveTo>
                    <a:pt x="50292" y="1123175"/>
                  </a:moveTo>
                  <a:lnTo>
                    <a:pt x="48399" y="1112710"/>
                  </a:lnTo>
                  <a:lnTo>
                    <a:pt x="43243" y="1104519"/>
                  </a:lnTo>
                  <a:lnTo>
                    <a:pt x="35496" y="1099185"/>
                  </a:lnTo>
                  <a:lnTo>
                    <a:pt x="32004" y="1098486"/>
                  </a:lnTo>
                  <a:lnTo>
                    <a:pt x="32004" y="1097280"/>
                  </a:lnTo>
                  <a:lnTo>
                    <a:pt x="32004" y="710184"/>
                  </a:lnTo>
                  <a:lnTo>
                    <a:pt x="19812" y="710184"/>
                  </a:lnTo>
                  <a:lnTo>
                    <a:pt x="19812" y="1098461"/>
                  </a:lnTo>
                  <a:lnTo>
                    <a:pt x="16065" y="1099185"/>
                  </a:lnTo>
                  <a:lnTo>
                    <a:pt x="7810" y="1104519"/>
                  </a:lnTo>
                  <a:lnTo>
                    <a:pt x="2108" y="1112710"/>
                  </a:lnTo>
                  <a:lnTo>
                    <a:pt x="0" y="1123175"/>
                  </a:lnTo>
                  <a:lnTo>
                    <a:pt x="2108" y="1132776"/>
                  </a:lnTo>
                  <a:lnTo>
                    <a:pt x="7810" y="1140510"/>
                  </a:lnTo>
                  <a:lnTo>
                    <a:pt x="16065" y="1145679"/>
                  </a:lnTo>
                  <a:lnTo>
                    <a:pt x="25908" y="1147559"/>
                  </a:lnTo>
                  <a:lnTo>
                    <a:pt x="35496" y="1145679"/>
                  </a:lnTo>
                  <a:lnTo>
                    <a:pt x="43243" y="1140510"/>
                  </a:lnTo>
                  <a:lnTo>
                    <a:pt x="48399" y="1132776"/>
                  </a:lnTo>
                  <a:lnTo>
                    <a:pt x="50292" y="1123175"/>
                  </a:lnTo>
                  <a:close/>
                </a:path>
                <a:path w="50800" h="1148080">
                  <a:moveTo>
                    <a:pt x="50292" y="25895"/>
                  </a:moveTo>
                  <a:lnTo>
                    <a:pt x="48399" y="15430"/>
                  </a:lnTo>
                  <a:lnTo>
                    <a:pt x="43243" y="7239"/>
                  </a:lnTo>
                  <a:lnTo>
                    <a:pt x="35496" y="1905"/>
                  </a:lnTo>
                  <a:lnTo>
                    <a:pt x="25908" y="0"/>
                  </a:lnTo>
                  <a:lnTo>
                    <a:pt x="16065" y="1905"/>
                  </a:lnTo>
                  <a:lnTo>
                    <a:pt x="7810" y="7239"/>
                  </a:lnTo>
                  <a:lnTo>
                    <a:pt x="2108" y="15430"/>
                  </a:lnTo>
                  <a:lnTo>
                    <a:pt x="0" y="25895"/>
                  </a:lnTo>
                  <a:lnTo>
                    <a:pt x="2108" y="35496"/>
                  </a:lnTo>
                  <a:lnTo>
                    <a:pt x="7810" y="43230"/>
                  </a:lnTo>
                  <a:lnTo>
                    <a:pt x="16065" y="48399"/>
                  </a:lnTo>
                  <a:lnTo>
                    <a:pt x="19812" y="49123"/>
                  </a:lnTo>
                  <a:lnTo>
                    <a:pt x="19812" y="391655"/>
                  </a:lnTo>
                  <a:lnTo>
                    <a:pt x="32004" y="391655"/>
                  </a:lnTo>
                  <a:lnTo>
                    <a:pt x="32004" y="50279"/>
                  </a:lnTo>
                  <a:lnTo>
                    <a:pt x="32004" y="49085"/>
                  </a:lnTo>
                  <a:lnTo>
                    <a:pt x="35496" y="48399"/>
                  </a:lnTo>
                  <a:lnTo>
                    <a:pt x="43243" y="43230"/>
                  </a:lnTo>
                  <a:lnTo>
                    <a:pt x="48399" y="35496"/>
                  </a:lnTo>
                  <a:lnTo>
                    <a:pt x="50292" y="258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735811" y="2176333"/>
            <a:ext cx="212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5V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6012" y="2141280"/>
            <a:ext cx="1866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Times New Roman"/>
                <a:cs typeface="Times New Roman"/>
              </a:rPr>
              <a:t>6</a:t>
            </a:r>
            <a:r>
              <a:rPr sz="1000" spc="-5" dirty="0"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525751" y="1855282"/>
            <a:ext cx="320040" cy="52069"/>
          </a:xfrm>
          <a:custGeom>
            <a:avLst/>
            <a:gdLst/>
            <a:ahLst/>
            <a:cxnLst/>
            <a:rect l="l" t="t" r="r" b="b"/>
            <a:pathLst>
              <a:path w="320039" h="52069">
                <a:moveTo>
                  <a:pt x="192022" y="0"/>
                </a:moveTo>
                <a:lnTo>
                  <a:pt x="192022" y="51810"/>
                </a:lnTo>
                <a:lnTo>
                  <a:pt x="289909" y="32002"/>
                </a:lnTo>
                <a:lnTo>
                  <a:pt x="205740" y="32002"/>
                </a:lnTo>
                <a:lnTo>
                  <a:pt x="205740" y="19808"/>
                </a:lnTo>
                <a:lnTo>
                  <a:pt x="289909" y="19808"/>
                </a:lnTo>
                <a:lnTo>
                  <a:pt x="192022" y="0"/>
                </a:lnTo>
                <a:close/>
              </a:path>
              <a:path w="320039" h="52069">
                <a:moveTo>
                  <a:pt x="192022" y="19808"/>
                </a:moveTo>
                <a:lnTo>
                  <a:pt x="0" y="19808"/>
                </a:lnTo>
                <a:lnTo>
                  <a:pt x="0" y="32002"/>
                </a:lnTo>
                <a:lnTo>
                  <a:pt x="192022" y="32002"/>
                </a:lnTo>
                <a:lnTo>
                  <a:pt x="192022" y="19808"/>
                </a:lnTo>
                <a:close/>
              </a:path>
              <a:path w="320039" h="52069">
                <a:moveTo>
                  <a:pt x="289909" y="19808"/>
                </a:moveTo>
                <a:lnTo>
                  <a:pt x="205740" y="19808"/>
                </a:lnTo>
                <a:lnTo>
                  <a:pt x="205740" y="32002"/>
                </a:lnTo>
                <a:lnTo>
                  <a:pt x="289909" y="32002"/>
                </a:lnTo>
                <a:lnTo>
                  <a:pt x="320040" y="25905"/>
                </a:lnTo>
                <a:lnTo>
                  <a:pt x="289909" y="19808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04491" y="1856293"/>
            <a:ext cx="67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dirty="0">
                <a:solidFill>
                  <a:srgbClr val="0065FF"/>
                </a:solidFill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11831" y="1990407"/>
            <a:ext cx="17843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1200">
              <a:latin typeface="Times New Roman"/>
              <a:cs typeface="Times New Roman"/>
            </a:endParaRPr>
          </a:p>
          <a:p>
            <a:pPr marL="25400">
              <a:lnSpc>
                <a:spcPts val="1410"/>
              </a:lnSpc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r>
              <a:rPr sz="1200" baseline="-10416" dirty="0">
                <a:solidFill>
                  <a:srgbClr val="0065FF"/>
                </a:solidFill>
                <a:latin typeface="Times New Roman"/>
                <a:cs typeface="Times New Roman"/>
              </a:rPr>
              <a:t>1</a:t>
            </a:r>
            <a:endParaRPr sz="1200" baseline="-10416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37230" y="2345502"/>
            <a:ext cx="76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205202" y="1696532"/>
            <a:ext cx="1500505" cy="1181735"/>
            <a:chOff x="2205202" y="1696532"/>
            <a:chExt cx="1500505" cy="1181735"/>
          </a:xfrm>
        </p:grpSpPr>
        <p:sp>
          <p:nvSpPr>
            <p:cNvPr id="29" name="object 29"/>
            <p:cNvSpPr/>
            <p:nvPr/>
          </p:nvSpPr>
          <p:spPr>
            <a:xfrm>
              <a:off x="2302992" y="1702882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268224" y="0"/>
                  </a:moveTo>
                  <a:lnTo>
                    <a:pt x="35052" y="0"/>
                  </a:lnTo>
                  <a:lnTo>
                    <a:pt x="21216" y="2690"/>
                  </a:lnTo>
                  <a:lnTo>
                    <a:pt x="10096" y="10096"/>
                  </a:lnTo>
                  <a:lnTo>
                    <a:pt x="2690" y="21215"/>
                  </a:lnTo>
                  <a:lnTo>
                    <a:pt x="0" y="35048"/>
                  </a:lnTo>
                  <a:lnTo>
                    <a:pt x="2690" y="49122"/>
                  </a:lnTo>
                  <a:lnTo>
                    <a:pt x="10096" y="60767"/>
                  </a:lnTo>
                  <a:lnTo>
                    <a:pt x="21216" y="68696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696"/>
                  </a:lnTo>
                  <a:lnTo>
                    <a:pt x="293941" y="60767"/>
                  </a:lnTo>
                  <a:lnTo>
                    <a:pt x="301871" y="49122"/>
                  </a:lnTo>
                  <a:lnTo>
                    <a:pt x="304800" y="35048"/>
                  </a:lnTo>
                  <a:lnTo>
                    <a:pt x="301871" y="21215"/>
                  </a:lnTo>
                  <a:lnTo>
                    <a:pt x="293941" y="10096"/>
                  </a:lnTo>
                  <a:lnTo>
                    <a:pt x="282297" y="2690"/>
                  </a:lnTo>
                  <a:lnTo>
                    <a:pt x="26822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2992" y="1702882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35052" y="0"/>
                  </a:moveTo>
                  <a:lnTo>
                    <a:pt x="21216" y="2690"/>
                  </a:lnTo>
                  <a:lnTo>
                    <a:pt x="10096" y="10096"/>
                  </a:lnTo>
                  <a:lnTo>
                    <a:pt x="2690" y="21215"/>
                  </a:lnTo>
                  <a:lnTo>
                    <a:pt x="0" y="35048"/>
                  </a:lnTo>
                  <a:lnTo>
                    <a:pt x="2690" y="49122"/>
                  </a:lnTo>
                  <a:lnTo>
                    <a:pt x="10096" y="60767"/>
                  </a:lnTo>
                  <a:lnTo>
                    <a:pt x="21216" y="68696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696"/>
                  </a:lnTo>
                  <a:lnTo>
                    <a:pt x="293941" y="60767"/>
                  </a:lnTo>
                  <a:lnTo>
                    <a:pt x="301871" y="49122"/>
                  </a:lnTo>
                  <a:lnTo>
                    <a:pt x="304800" y="35048"/>
                  </a:lnTo>
                  <a:lnTo>
                    <a:pt x="301871" y="21215"/>
                  </a:lnTo>
                  <a:lnTo>
                    <a:pt x="293941" y="10096"/>
                  </a:lnTo>
                  <a:lnTo>
                    <a:pt x="282297" y="2690"/>
                  </a:lnTo>
                  <a:lnTo>
                    <a:pt x="268224" y="0"/>
                  </a:lnTo>
                  <a:lnTo>
                    <a:pt x="35052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5202" y="1696532"/>
              <a:ext cx="136143" cy="8432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302992" y="2800161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268224" y="0"/>
                  </a:moveTo>
                  <a:lnTo>
                    <a:pt x="35052" y="0"/>
                  </a:lnTo>
                  <a:lnTo>
                    <a:pt x="21216" y="2690"/>
                  </a:lnTo>
                  <a:lnTo>
                    <a:pt x="10096" y="10096"/>
                  </a:lnTo>
                  <a:lnTo>
                    <a:pt x="2690" y="21215"/>
                  </a:lnTo>
                  <a:lnTo>
                    <a:pt x="0" y="35048"/>
                  </a:lnTo>
                  <a:lnTo>
                    <a:pt x="2690" y="49123"/>
                  </a:lnTo>
                  <a:lnTo>
                    <a:pt x="10096" y="60767"/>
                  </a:lnTo>
                  <a:lnTo>
                    <a:pt x="21216" y="68697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697"/>
                  </a:lnTo>
                  <a:lnTo>
                    <a:pt x="293941" y="60767"/>
                  </a:lnTo>
                  <a:lnTo>
                    <a:pt x="301871" y="49123"/>
                  </a:lnTo>
                  <a:lnTo>
                    <a:pt x="304800" y="35048"/>
                  </a:lnTo>
                  <a:lnTo>
                    <a:pt x="301871" y="21215"/>
                  </a:lnTo>
                  <a:lnTo>
                    <a:pt x="293941" y="10096"/>
                  </a:lnTo>
                  <a:lnTo>
                    <a:pt x="282297" y="2690"/>
                  </a:lnTo>
                  <a:lnTo>
                    <a:pt x="26822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02992" y="2800161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35052" y="0"/>
                  </a:moveTo>
                  <a:lnTo>
                    <a:pt x="21216" y="2690"/>
                  </a:lnTo>
                  <a:lnTo>
                    <a:pt x="10096" y="10096"/>
                  </a:lnTo>
                  <a:lnTo>
                    <a:pt x="2690" y="21215"/>
                  </a:lnTo>
                  <a:lnTo>
                    <a:pt x="0" y="35048"/>
                  </a:lnTo>
                  <a:lnTo>
                    <a:pt x="2690" y="49123"/>
                  </a:lnTo>
                  <a:lnTo>
                    <a:pt x="10096" y="60767"/>
                  </a:lnTo>
                  <a:lnTo>
                    <a:pt x="21216" y="68697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697"/>
                  </a:lnTo>
                  <a:lnTo>
                    <a:pt x="293941" y="60767"/>
                  </a:lnTo>
                  <a:lnTo>
                    <a:pt x="301871" y="49123"/>
                  </a:lnTo>
                  <a:lnTo>
                    <a:pt x="304800" y="35048"/>
                  </a:lnTo>
                  <a:lnTo>
                    <a:pt x="301871" y="21215"/>
                  </a:lnTo>
                  <a:lnTo>
                    <a:pt x="293941" y="10096"/>
                  </a:lnTo>
                  <a:lnTo>
                    <a:pt x="282297" y="2690"/>
                  </a:lnTo>
                  <a:lnTo>
                    <a:pt x="268224" y="0"/>
                  </a:lnTo>
                  <a:lnTo>
                    <a:pt x="35052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5202" y="2793811"/>
              <a:ext cx="136143" cy="84325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609316" y="1731832"/>
              <a:ext cx="623570" cy="448309"/>
            </a:xfrm>
            <a:custGeom>
              <a:avLst/>
              <a:gdLst/>
              <a:ahLst/>
              <a:cxnLst/>
              <a:rect l="l" t="t" r="r" b="b"/>
              <a:pathLst>
                <a:path w="623569" h="448310">
                  <a:moveTo>
                    <a:pt x="0" y="0"/>
                  </a:moveTo>
                  <a:lnTo>
                    <a:pt x="22621" y="7098"/>
                  </a:lnTo>
                  <a:lnTo>
                    <a:pt x="44958" y="14481"/>
                  </a:lnTo>
                  <a:lnTo>
                    <a:pt x="67294" y="21862"/>
                  </a:lnTo>
                  <a:lnTo>
                    <a:pt x="102012" y="50794"/>
                  </a:lnTo>
                  <a:lnTo>
                    <a:pt x="118205" y="99038"/>
                  </a:lnTo>
                  <a:lnTo>
                    <a:pt x="123444" y="123449"/>
                  </a:lnTo>
                  <a:lnTo>
                    <a:pt x="119800" y="154974"/>
                  </a:lnTo>
                  <a:lnTo>
                    <a:pt x="116014" y="185929"/>
                  </a:lnTo>
                  <a:lnTo>
                    <a:pt x="112514" y="216885"/>
                  </a:lnTo>
                  <a:lnTo>
                    <a:pt x="109728" y="248414"/>
                  </a:lnTo>
                  <a:lnTo>
                    <a:pt x="111585" y="258702"/>
                  </a:lnTo>
                  <a:lnTo>
                    <a:pt x="114300" y="268989"/>
                  </a:lnTo>
                  <a:lnTo>
                    <a:pt x="117014" y="279275"/>
                  </a:lnTo>
                  <a:lnTo>
                    <a:pt x="118872" y="289560"/>
                  </a:lnTo>
                  <a:lnTo>
                    <a:pt x="120300" y="316064"/>
                  </a:lnTo>
                  <a:lnTo>
                    <a:pt x="121158" y="342712"/>
                  </a:lnTo>
                  <a:lnTo>
                    <a:pt x="123158" y="369072"/>
                  </a:lnTo>
                  <a:lnTo>
                    <a:pt x="139707" y="413768"/>
                  </a:lnTo>
                  <a:lnTo>
                    <a:pt x="183094" y="441008"/>
                  </a:lnTo>
                  <a:lnTo>
                    <a:pt x="204216" y="448057"/>
                  </a:lnTo>
                  <a:lnTo>
                    <a:pt x="245316" y="447701"/>
                  </a:lnTo>
                  <a:lnTo>
                    <a:pt x="286131" y="447487"/>
                  </a:lnTo>
                  <a:lnTo>
                    <a:pt x="326374" y="445273"/>
                  </a:lnTo>
                  <a:lnTo>
                    <a:pt x="365760" y="438914"/>
                  </a:lnTo>
                  <a:lnTo>
                    <a:pt x="408741" y="427389"/>
                  </a:lnTo>
                  <a:lnTo>
                    <a:pt x="451294" y="416436"/>
                  </a:lnTo>
                  <a:lnTo>
                    <a:pt x="494133" y="407196"/>
                  </a:lnTo>
                  <a:lnTo>
                    <a:pt x="537972" y="400814"/>
                  </a:lnTo>
                  <a:lnTo>
                    <a:pt x="549997" y="396861"/>
                  </a:lnTo>
                  <a:lnTo>
                    <a:pt x="588383" y="374119"/>
                  </a:lnTo>
                  <a:lnTo>
                    <a:pt x="609600" y="352049"/>
                  </a:lnTo>
                  <a:lnTo>
                    <a:pt x="614172" y="348997"/>
                  </a:lnTo>
                  <a:lnTo>
                    <a:pt x="623316" y="3429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609316" y="2074733"/>
              <a:ext cx="1087120" cy="767080"/>
            </a:xfrm>
            <a:custGeom>
              <a:avLst/>
              <a:gdLst/>
              <a:ahLst/>
              <a:cxnLst/>
              <a:rect l="l" t="t" r="r" b="b"/>
              <a:pathLst>
                <a:path w="1087120" h="767080">
                  <a:moveTo>
                    <a:pt x="0" y="766574"/>
                  </a:moveTo>
                  <a:lnTo>
                    <a:pt x="54108" y="754699"/>
                  </a:lnTo>
                  <a:lnTo>
                    <a:pt x="108435" y="743994"/>
                  </a:lnTo>
                  <a:lnTo>
                    <a:pt x="162836" y="733436"/>
                  </a:lnTo>
                  <a:lnTo>
                    <a:pt x="217163" y="722000"/>
                  </a:lnTo>
                  <a:lnTo>
                    <a:pt x="271272" y="708660"/>
                  </a:lnTo>
                  <a:lnTo>
                    <a:pt x="295132" y="697660"/>
                  </a:lnTo>
                  <a:lnTo>
                    <a:pt x="320421" y="690374"/>
                  </a:lnTo>
                  <a:lnTo>
                    <a:pt x="371856" y="676657"/>
                  </a:lnTo>
                  <a:lnTo>
                    <a:pt x="419100" y="658751"/>
                  </a:lnTo>
                  <a:lnTo>
                    <a:pt x="466344" y="638557"/>
                  </a:lnTo>
                  <a:lnTo>
                    <a:pt x="487465" y="630032"/>
                  </a:lnTo>
                  <a:lnTo>
                    <a:pt x="510730" y="624079"/>
                  </a:lnTo>
                  <a:lnTo>
                    <a:pt x="534281" y="619270"/>
                  </a:lnTo>
                  <a:lnTo>
                    <a:pt x="556260" y="614174"/>
                  </a:lnTo>
                  <a:lnTo>
                    <a:pt x="568094" y="606364"/>
                  </a:lnTo>
                  <a:lnTo>
                    <a:pt x="574357" y="603125"/>
                  </a:lnTo>
                  <a:lnTo>
                    <a:pt x="582620" y="600457"/>
                  </a:lnTo>
                  <a:lnTo>
                    <a:pt x="600456" y="594360"/>
                  </a:lnTo>
                  <a:lnTo>
                    <a:pt x="605028" y="594360"/>
                  </a:lnTo>
                  <a:lnTo>
                    <a:pt x="614172" y="591314"/>
                  </a:lnTo>
                  <a:lnTo>
                    <a:pt x="624911" y="584362"/>
                  </a:lnTo>
                  <a:lnTo>
                    <a:pt x="634936" y="579123"/>
                  </a:lnTo>
                  <a:lnTo>
                    <a:pt x="645247" y="575026"/>
                  </a:lnTo>
                  <a:lnTo>
                    <a:pt x="656844" y="571500"/>
                  </a:lnTo>
                  <a:lnTo>
                    <a:pt x="681204" y="553689"/>
                  </a:lnTo>
                  <a:lnTo>
                    <a:pt x="706564" y="537592"/>
                  </a:lnTo>
                  <a:lnTo>
                    <a:pt x="733353" y="524353"/>
                  </a:lnTo>
                  <a:lnTo>
                    <a:pt x="762000" y="515114"/>
                  </a:lnTo>
                  <a:lnTo>
                    <a:pt x="782264" y="496563"/>
                  </a:lnTo>
                  <a:lnTo>
                    <a:pt x="805243" y="481013"/>
                  </a:lnTo>
                  <a:lnTo>
                    <a:pt x="829079" y="466893"/>
                  </a:lnTo>
                  <a:lnTo>
                    <a:pt x="851916" y="452631"/>
                  </a:lnTo>
                  <a:lnTo>
                    <a:pt x="884586" y="428628"/>
                  </a:lnTo>
                  <a:lnTo>
                    <a:pt x="916686" y="404624"/>
                  </a:lnTo>
                  <a:lnTo>
                    <a:pt x="948785" y="380620"/>
                  </a:lnTo>
                  <a:lnTo>
                    <a:pt x="981456" y="356617"/>
                  </a:lnTo>
                  <a:lnTo>
                    <a:pt x="1009507" y="336425"/>
                  </a:lnTo>
                  <a:lnTo>
                    <a:pt x="1036701" y="313946"/>
                  </a:lnTo>
                  <a:lnTo>
                    <a:pt x="1075944" y="257557"/>
                  </a:lnTo>
                  <a:lnTo>
                    <a:pt x="1078370" y="208496"/>
                  </a:lnTo>
                  <a:lnTo>
                    <a:pt x="1080357" y="159874"/>
                  </a:lnTo>
                  <a:lnTo>
                    <a:pt x="1082198" y="111399"/>
                  </a:lnTo>
                  <a:lnTo>
                    <a:pt x="1084185" y="62778"/>
                  </a:lnTo>
                  <a:lnTo>
                    <a:pt x="1086612" y="13717"/>
                  </a:lnTo>
                  <a:lnTo>
                    <a:pt x="1082040" y="9149"/>
                  </a:lnTo>
                  <a:lnTo>
                    <a:pt x="107594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8" name="object 3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51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497" y="0"/>
            <a:ext cx="13233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Mesure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tensions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courants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25" dirty="0" err="1" smtClean="0"/>
              <a:t>Voltm</a:t>
            </a:r>
            <a:r>
              <a:rPr lang="fr-FR" spc="25" dirty="0" smtClean="0"/>
              <a:t>è</a:t>
            </a:r>
            <a:r>
              <a:rPr spc="25" dirty="0" err="1" smtClean="0"/>
              <a:t>tre</a:t>
            </a:r>
            <a:endParaRPr spc="25" dirty="0"/>
          </a:p>
        </p:txBody>
      </p:sp>
      <p:sp>
        <p:nvSpPr>
          <p:cNvPr id="5" name="object 5"/>
          <p:cNvSpPr txBox="1"/>
          <p:nvPr/>
        </p:nvSpPr>
        <p:spPr>
          <a:xfrm>
            <a:off x="125844" y="819605"/>
            <a:ext cx="4126865" cy="35573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latin typeface="Cambria"/>
                <a:cs typeface="Cambria"/>
              </a:rPr>
              <a:t>Il </a:t>
            </a:r>
            <a:r>
              <a:rPr sz="1100" spc="10" dirty="0">
                <a:latin typeface="Cambria"/>
                <a:cs typeface="Cambria"/>
              </a:rPr>
              <a:t>faut </a:t>
            </a:r>
            <a:r>
              <a:rPr sz="1100" spc="-20" dirty="0">
                <a:latin typeface="Cambria"/>
                <a:cs typeface="Cambria"/>
              </a:rPr>
              <a:t>faire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attention </a:t>
            </a:r>
            <a:r>
              <a:rPr sz="1100" spc="15" dirty="0">
                <a:latin typeface="Cambria"/>
                <a:cs typeface="Cambria"/>
              </a:rPr>
              <a:t>aux </a:t>
            </a:r>
            <a:r>
              <a:rPr sz="1100" spc="-25" dirty="0">
                <a:latin typeface="Cambria"/>
                <a:cs typeface="Cambria"/>
              </a:rPr>
              <a:t>bornes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-30" dirty="0">
                <a:latin typeface="Cambria"/>
                <a:cs typeface="Cambria"/>
              </a:rPr>
              <a:t> ce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qu’on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branche.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25" dirty="0">
                <a:latin typeface="Cambria"/>
                <a:cs typeface="Cambria"/>
              </a:rPr>
              <a:t>Si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inverse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l’ordre,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0" dirty="0" err="1" smtClean="0">
                <a:latin typeface="Cambria"/>
                <a:cs typeface="Cambria"/>
              </a:rPr>
              <a:t>voltm</a:t>
            </a:r>
            <a:r>
              <a:rPr lang="fr-FR" sz="1100" spc="-40" dirty="0" smtClean="0">
                <a:latin typeface="Cambria"/>
                <a:cs typeface="Cambria"/>
              </a:rPr>
              <a:t>è</a:t>
            </a:r>
            <a:r>
              <a:rPr sz="1100" spc="-40" dirty="0" err="1" smtClean="0">
                <a:latin typeface="Cambria"/>
                <a:cs typeface="Cambria"/>
              </a:rPr>
              <a:t>tre</a:t>
            </a:r>
            <a:r>
              <a:rPr sz="1100" spc="114" dirty="0" smtClean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indiquera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l’inverse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premier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cas.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84550" y="1343228"/>
            <a:ext cx="759460" cy="629920"/>
            <a:chOff x="3084550" y="1343228"/>
            <a:chExt cx="759460" cy="629920"/>
          </a:xfrm>
        </p:grpSpPr>
        <p:sp>
          <p:nvSpPr>
            <p:cNvPr id="7" name="object 7"/>
            <p:cNvSpPr/>
            <p:nvPr/>
          </p:nvSpPr>
          <p:spPr>
            <a:xfrm>
              <a:off x="3090900" y="1349578"/>
              <a:ext cx="746760" cy="617220"/>
            </a:xfrm>
            <a:custGeom>
              <a:avLst/>
              <a:gdLst/>
              <a:ahLst/>
              <a:cxnLst/>
              <a:rect l="l" t="t" r="r" b="b"/>
              <a:pathLst>
                <a:path w="746760" h="617219">
                  <a:moveTo>
                    <a:pt x="643128" y="0"/>
                  </a:moveTo>
                  <a:lnTo>
                    <a:pt x="102108" y="0"/>
                  </a:lnTo>
                  <a:lnTo>
                    <a:pt x="62364" y="8024"/>
                  </a:lnTo>
                  <a:lnTo>
                    <a:pt x="29908" y="29908"/>
                  </a:lnTo>
                  <a:lnTo>
                    <a:pt x="8024" y="62363"/>
                  </a:lnTo>
                  <a:lnTo>
                    <a:pt x="0" y="102105"/>
                  </a:lnTo>
                  <a:lnTo>
                    <a:pt x="0" y="513585"/>
                  </a:lnTo>
                  <a:lnTo>
                    <a:pt x="8024" y="554211"/>
                  </a:lnTo>
                  <a:lnTo>
                    <a:pt x="29908" y="587120"/>
                  </a:lnTo>
                  <a:lnTo>
                    <a:pt x="62364" y="609171"/>
                  </a:lnTo>
                  <a:lnTo>
                    <a:pt x="102108" y="617220"/>
                  </a:lnTo>
                  <a:lnTo>
                    <a:pt x="643128" y="617220"/>
                  </a:lnTo>
                  <a:lnTo>
                    <a:pt x="683752" y="609171"/>
                  </a:lnTo>
                  <a:lnTo>
                    <a:pt x="716661" y="587120"/>
                  </a:lnTo>
                  <a:lnTo>
                    <a:pt x="738711" y="554211"/>
                  </a:lnTo>
                  <a:lnTo>
                    <a:pt x="746760" y="513585"/>
                  </a:lnTo>
                  <a:lnTo>
                    <a:pt x="746760" y="102105"/>
                  </a:lnTo>
                  <a:lnTo>
                    <a:pt x="738711" y="62363"/>
                  </a:lnTo>
                  <a:lnTo>
                    <a:pt x="716661" y="29908"/>
                  </a:lnTo>
                  <a:lnTo>
                    <a:pt x="683752" y="8024"/>
                  </a:lnTo>
                  <a:lnTo>
                    <a:pt x="643128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90900" y="1349578"/>
              <a:ext cx="746760" cy="617220"/>
            </a:xfrm>
            <a:custGeom>
              <a:avLst/>
              <a:gdLst/>
              <a:ahLst/>
              <a:cxnLst/>
              <a:rect l="l" t="t" r="r" b="b"/>
              <a:pathLst>
                <a:path w="746760" h="617219">
                  <a:moveTo>
                    <a:pt x="102108" y="0"/>
                  </a:moveTo>
                  <a:lnTo>
                    <a:pt x="62364" y="8024"/>
                  </a:lnTo>
                  <a:lnTo>
                    <a:pt x="29908" y="29908"/>
                  </a:lnTo>
                  <a:lnTo>
                    <a:pt x="8024" y="62363"/>
                  </a:lnTo>
                  <a:lnTo>
                    <a:pt x="0" y="102105"/>
                  </a:lnTo>
                  <a:lnTo>
                    <a:pt x="0" y="513585"/>
                  </a:lnTo>
                  <a:lnTo>
                    <a:pt x="8024" y="554211"/>
                  </a:lnTo>
                  <a:lnTo>
                    <a:pt x="29908" y="587120"/>
                  </a:lnTo>
                  <a:lnTo>
                    <a:pt x="62364" y="609171"/>
                  </a:lnTo>
                  <a:lnTo>
                    <a:pt x="102108" y="617220"/>
                  </a:lnTo>
                  <a:lnTo>
                    <a:pt x="643128" y="617220"/>
                  </a:lnTo>
                  <a:lnTo>
                    <a:pt x="683752" y="609171"/>
                  </a:lnTo>
                  <a:lnTo>
                    <a:pt x="716661" y="587120"/>
                  </a:lnTo>
                  <a:lnTo>
                    <a:pt x="738711" y="554211"/>
                  </a:lnTo>
                  <a:lnTo>
                    <a:pt x="746760" y="513585"/>
                  </a:lnTo>
                  <a:lnTo>
                    <a:pt x="746760" y="102105"/>
                  </a:lnTo>
                  <a:lnTo>
                    <a:pt x="738711" y="62363"/>
                  </a:lnTo>
                  <a:lnTo>
                    <a:pt x="716661" y="29908"/>
                  </a:lnTo>
                  <a:lnTo>
                    <a:pt x="683752" y="8024"/>
                  </a:lnTo>
                  <a:lnTo>
                    <a:pt x="643128" y="0"/>
                  </a:lnTo>
                  <a:lnTo>
                    <a:pt x="102108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67100" y="1486738"/>
              <a:ext cx="594360" cy="182880"/>
            </a:xfrm>
            <a:custGeom>
              <a:avLst/>
              <a:gdLst/>
              <a:ahLst/>
              <a:cxnLst/>
              <a:rect l="l" t="t" r="r" b="b"/>
              <a:pathLst>
                <a:path w="594360" h="182880">
                  <a:moveTo>
                    <a:pt x="563880" y="0"/>
                  </a:moveTo>
                  <a:lnTo>
                    <a:pt x="30480" y="0"/>
                  </a:lnTo>
                  <a:lnTo>
                    <a:pt x="18645" y="2405"/>
                  </a:lnTo>
                  <a:lnTo>
                    <a:pt x="8953" y="8953"/>
                  </a:lnTo>
                  <a:lnTo>
                    <a:pt x="2405" y="18645"/>
                  </a:lnTo>
                  <a:lnTo>
                    <a:pt x="0" y="30480"/>
                  </a:lnTo>
                  <a:lnTo>
                    <a:pt x="0" y="152400"/>
                  </a:lnTo>
                  <a:lnTo>
                    <a:pt x="2405" y="164234"/>
                  </a:lnTo>
                  <a:lnTo>
                    <a:pt x="8953" y="173926"/>
                  </a:lnTo>
                  <a:lnTo>
                    <a:pt x="18645" y="180474"/>
                  </a:lnTo>
                  <a:lnTo>
                    <a:pt x="30480" y="182880"/>
                  </a:lnTo>
                  <a:lnTo>
                    <a:pt x="563880" y="182880"/>
                  </a:lnTo>
                  <a:lnTo>
                    <a:pt x="575714" y="180474"/>
                  </a:lnTo>
                  <a:lnTo>
                    <a:pt x="585406" y="173926"/>
                  </a:lnTo>
                  <a:lnTo>
                    <a:pt x="591954" y="164234"/>
                  </a:lnTo>
                  <a:lnTo>
                    <a:pt x="594360" y="152400"/>
                  </a:lnTo>
                  <a:lnTo>
                    <a:pt x="594360" y="30480"/>
                  </a:lnTo>
                  <a:lnTo>
                    <a:pt x="591954" y="18645"/>
                  </a:lnTo>
                  <a:lnTo>
                    <a:pt x="585406" y="8953"/>
                  </a:lnTo>
                  <a:lnTo>
                    <a:pt x="575714" y="2405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67100" y="1486738"/>
              <a:ext cx="594360" cy="182880"/>
            </a:xfrm>
            <a:custGeom>
              <a:avLst/>
              <a:gdLst/>
              <a:ahLst/>
              <a:cxnLst/>
              <a:rect l="l" t="t" r="r" b="b"/>
              <a:pathLst>
                <a:path w="594360" h="182880">
                  <a:moveTo>
                    <a:pt x="30480" y="0"/>
                  </a:moveTo>
                  <a:lnTo>
                    <a:pt x="18645" y="2405"/>
                  </a:lnTo>
                  <a:lnTo>
                    <a:pt x="8953" y="8953"/>
                  </a:lnTo>
                  <a:lnTo>
                    <a:pt x="2405" y="18645"/>
                  </a:lnTo>
                  <a:lnTo>
                    <a:pt x="0" y="30480"/>
                  </a:lnTo>
                  <a:lnTo>
                    <a:pt x="0" y="152400"/>
                  </a:lnTo>
                  <a:lnTo>
                    <a:pt x="2405" y="164234"/>
                  </a:lnTo>
                  <a:lnTo>
                    <a:pt x="8953" y="173926"/>
                  </a:lnTo>
                  <a:lnTo>
                    <a:pt x="18645" y="180474"/>
                  </a:lnTo>
                  <a:lnTo>
                    <a:pt x="30480" y="182880"/>
                  </a:lnTo>
                  <a:lnTo>
                    <a:pt x="563880" y="182880"/>
                  </a:lnTo>
                  <a:lnTo>
                    <a:pt x="575714" y="180474"/>
                  </a:lnTo>
                  <a:lnTo>
                    <a:pt x="585406" y="173926"/>
                  </a:lnTo>
                  <a:lnTo>
                    <a:pt x="591954" y="164234"/>
                  </a:lnTo>
                  <a:lnTo>
                    <a:pt x="594360" y="152400"/>
                  </a:lnTo>
                  <a:lnTo>
                    <a:pt x="594360" y="30480"/>
                  </a:lnTo>
                  <a:lnTo>
                    <a:pt x="591954" y="18645"/>
                  </a:lnTo>
                  <a:lnTo>
                    <a:pt x="585406" y="8953"/>
                  </a:lnTo>
                  <a:lnTo>
                    <a:pt x="575714" y="2405"/>
                  </a:lnTo>
                  <a:lnTo>
                    <a:pt x="563880" y="0"/>
                  </a:lnTo>
                  <a:lnTo>
                    <a:pt x="304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67100" y="1791538"/>
              <a:ext cx="137160" cy="137160"/>
            </a:xfrm>
            <a:custGeom>
              <a:avLst/>
              <a:gdLst/>
              <a:ahLst/>
              <a:cxnLst/>
              <a:rect l="l" t="t" r="r" b="b"/>
              <a:pathLst>
                <a:path w="137160" h="137160">
                  <a:moveTo>
                    <a:pt x="68580" y="0"/>
                  </a:moveTo>
                  <a:lnTo>
                    <a:pt x="41790" y="5357"/>
                  </a:lnTo>
                  <a:lnTo>
                    <a:pt x="20002" y="20002"/>
                  </a:lnTo>
                  <a:lnTo>
                    <a:pt x="5357" y="41790"/>
                  </a:lnTo>
                  <a:lnTo>
                    <a:pt x="0" y="68580"/>
                  </a:lnTo>
                  <a:lnTo>
                    <a:pt x="5357" y="95369"/>
                  </a:lnTo>
                  <a:lnTo>
                    <a:pt x="20002" y="117157"/>
                  </a:lnTo>
                  <a:lnTo>
                    <a:pt x="41790" y="131802"/>
                  </a:lnTo>
                  <a:lnTo>
                    <a:pt x="68580" y="137160"/>
                  </a:lnTo>
                  <a:lnTo>
                    <a:pt x="95369" y="131802"/>
                  </a:lnTo>
                  <a:lnTo>
                    <a:pt x="117157" y="117157"/>
                  </a:lnTo>
                  <a:lnTo>
                    <a:pt x="131802" y="95369"/>
                  </a:lnTo>
                  <a:lnTo>
                    <a:pt x="137160" y="68580"/>
                  </a:lnTo>
                  <a:lnTo>
                    <a:pt x="131802" y="41790"/>
                  </a:lnTo>
                  <a:lnTo>
                    <a:pt x="117157" y="20002"/>
                  </a:lnTo>
                  <a:lnTo>
                    <a:pt x="95369" y="5357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67100" y="1791538"/>
              <a:ext cx="137160" cy="137160"/>
            </a:xfrm>
            <a:custGeom>
              <a:avLst/>
              <a:gdLst/>
              <a:ahLst/>
              <a:cxnLst/>
              <a:rect l="l" t="t" r="r" b="b"/>
              <a:pathLst>
                <a:path w="137160" h="137160">
                  <a:moveTo>
                    <a:pt x="68580" y="0"/>
                  </a:moveTo>
                  <a:lnTo>
                    <a:pt x="41790" y="5357"/>
                  </a:lnTo>
                  <a:lnTo>
                    <a:pt x="20002" y="20002"/>
                  </a:lnTo>
                  <a:lnTo>
                    <a:pt x="5357" y="41790"/>
                  </a:lnTo>
                  <a:lnTo>
                    <a:pt x="0" y="68580"/>
                  </a:lnTo>
                  <a:lnTo>
                    <a:pt x="5357" y="95369"/>
                  </a:lnTo>
                  <a:lnTo>
                    <a:pt x="20002" y="117157"/>
                  </a:lnTo>
                  <a:lnTo>
                    <a:pt x="41790" y="131802"/>
                  </a:lnTo>
                  <a:lnTo>
                    <a:pt x="68580" y="137160"/>
                  </a:lnTo>
                  <a:lnTo>
                    <a:pt x="95369" y="131802"/>
                  </a:lnTo>
                  <a:lnTo>
                    <a:pt x="117157" y="117157"/>
                  </a:lnTo>
                  <a:lnTo>
                    <a:pt x="131802" y="95369"/>
                  </a:lnTo>
                  <a:lnTo>
                    <a:pt x="137160" y="68580"/>
                  </a:lnTo>
                  <a:lnTo>
                    <a:pt x="131802" y="41790"/>
                  </a:lnTo>
                  <a:lnTo>
                    <a:pt x="117157" y="20002"/>
                  </a:lnTo>
                  <a:lnTo>
                    <a:pt x="95369" y="5357"/>
                  </a:lnTo>
                  <a:lnTo>
                    <a:pt x="685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17950" y="1785188"/>
              <a:ext cx="149859" cy="14985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212820" y="1837258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22860" y="0"/>
                  </a:moveTo>
                  <a:lnTo>
                    <a:pt x="14144" y="1857"/>
                  </a:lnTo>
                  <a:lnTo>
                    <a:pt x="6858" y="6857"/>
                  </a:lnTo>
                  <a:lnTo>
                    <a:pt x="1857" y="14143"/>
                  </a:lnTo>
                  <a:lnTo>
                    <a:pt x="0" y="22860"/>
                  </a:lnTo>
                  <a:lnTo>
                    <a:pt x="1857" y="31576"/>
                  </a:lnTo>
                  <a:lnTo>
                    <a:pt x="6858" y="38862"/>
                  </a:lnTo>
                  <a:lnTo>
                    <a:pt x="14144" y="43862"/>
                  </a:lnTo>
                  <a:lnTo>
                    <a:pt x="22860" y="45720"/>
                  </a:lnTo>
                  <a:lnTo>
                    <a:pt x="31575" y="43862"/>
                  </a:lnTo>
                  <a:lnTo>
                    <a:pt x="38862" y="38862"/>
                  </a:lnTo>
                  <a:lnTo>
                    <a:pt x="43862" y="31576"/>
                  </a:lnTo>
                  <a:lnTo>
                    <a:pt x="45720" y="22860"/>
                  </a:lnTo>
                  <a:lnTo>
                    <a:pt x="43862" y="14143"/>
                  </a:lnTo>
                  <a:lnTo>
                    <a:pt x="38862" y="6857"/>
                  </a:lnTo>
                  <a:lnTo>
                    <a:pt x="31575" y="1857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12820" y="1837258"/>
              <a:ext cx="45720" cy="45720"/>
            </a:xfrm>
            <a:custGeom>
              <a:avLst/>
              <a:gdLst/>
              <a:ahLst/>
              <a:cxnLst/>
              <a:rect l="l" t="t" r="r" b="b"/>
              <a:pathLst>
                <a:path w="45720" h="45719">
                  <a:moveTo>
                    <a:pt x="22860" y="0"/>
                  </a:moveTo>
                  <a:lnTo>
                    <a:pt x="14144" y="1857"/>
                  </a:lnTo>
                  <a:lnTo>
                    <a:pt x="6858" y="6857"/>
                  </a:lnTo>
                  <a:lnTo>
                    <a:pt x="1857" y="14143"/>
                  </a:lnTo>
                  <a:lnTo>
                    <a:pt x="0" y="22860"/>
                  </a:lnTo>
                  <a:lnTo>
                    <a:pt x="1857" y="31576"/>
                  </a:lnTo>
                  <a:lnTo>
                    <a:pt x="6858" y="38862"/>
                  </a:lnTo>
                  <a:lnTo>
                    <a:pt x="14144" y="43862"/>
                  </a:lnTo>
                  <a:lnTo>
                    <a:pt x="22860" y="45720"/>
                  </a:lnTo>
                  <a:lnTo>
                    <a:pt x="31575" y="43862"/>
                  </a:lnTo>
                  <a:lnTo>
                    <a:pt x="38862" y="38862"/>
                  </a:lnTo>
                  <a:lnTo>
                    <a:pt x="43862" y="31576"/>
                  </a:lnTo>
                  <a:lnTo>
                    <a:pt x="45720" y="22860"/>
                  </a:lnTo>
                  <a:lnTo>
                    <a:pt x="43862" y="14143"/>
                  </a:lnTo>
                  <a:lnTo>
                    <a:pt x="38862" y="6857"/>
                  </a:lnTo>
                  <a:lnTo>
                    <a:pt x="31575" y="1857"/>
                  </a:lnTo>
                  <a:lnTo>
                    <a:pt x="2286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184880" y="1327732"/>
            <a:ext cx="546100" cy="48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Voltmètre</a:t>
            </a:r>
            <a:endParaRPr sz="1000">
              <a:latin typeface="Times New Roman"/>
              <a:cs typeface="Times New Roman"/>
            </a:endParaRPr>
          </a:p>
          <a:p>
            <a:pPr marL="251460">
              <a:lnSpc>
                <a:spcPts val="1325"/>
              </a:lnSpc>
            </a:pPr>
            <a:r>
              <a:rPr sz="1200" spc="-45" dirty="0">
                <a:latin typeface="Calibri"/>
                <a:cs typeface="Calibri"/>
              </a:rPr>
              <a:t>-5.0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110"/>
              </a:lnSpc>
              <a:tabLst>
                <a:tab pos="469265" algn="l"/>
              </a:tabLst>
            </a:pPr>
            <a:r>
              <a:rPr sz="1000" dirty="0">
                <a:latin typeface="Times New Roman"/>
                <a:cs typeface="Times New Roman"/>
              </a:rPr>
              <a:t>+	</a:t>
            </a:r>
            <a:r>
              <a:rPr sz="1000" spc="-5" dirty="0">
                <a:latin typeface="Times New Roman"/>
                <a:cs typeface="Times New Roman"/>
              </a:rPr>
              <a:t>–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016481" y="1506552"/>
            <a:ext cx="1292860" cy="1148080"/>
            <a:chOff x="1016481" y="1506552"/>
            <a:chExt cx="1292860" cy="1148080"/>
          </a:xfrm>
        </p:grpSpPr>
        <p:sp>
          <p:nvSpPr>
            <p:cNvPr id="18" name="object 18"/>
            <p:cNvSpPr/>
            <p:nvPr/>
          </p:nvSpPr>
          <p:spPr>
            <a:xfrm>
              <a:off x="1022831" y="1898218"/>
              <a:ext cx="365760" cy="365760"/>
            </a:xfrm>
            <a:custGeom>
              <a:avLst/>
              <a:gdLst/>
              <a:ahLst/>
              <a:cxnLst/>
              <a:rect l="l" t="t" r="r" b="b"/>
              <a:pathLst>
                <a:path w="365759" h="365760">
                  <a:moveTo>
                    <a:pt x="182880" y="0"/>
                  </a:moveTo>
                  <a:lnTo>
                    <a:pt x="134408" y="6561"/>
                  </a:lnTo>
                  <a:lnTo>
                    <a:pt x="90763" y="25061"/>
                  </a:lnTo>
                  <a:lnTo>
                    <a:pt x="53721" y="53721"/>
                  </a:lnTo>
                  <a:lnTo>
                    <a:pt x="25061" y="90763"/>
                  </a:lnTo>
                  <a:lnTo>
                    <a:pt x="6561" y="134408"/>
                  </a:lnTo>
                  <a:lnTo>
                    <a:pt x="0" y="182880"/>
                  </a:lnTo>
                  <a:lnTo>
                    <a:pt x="6561" y="231351"/>
                  </a:lnTo>
                  <a:lnTo>
                    <a:pt x="25061" y="274996"/>
                  </a:lnTo>
                  <a:lnTo>
                    <a:pt x="53721" y="312038"/>
                  </a:lnTo>
                  <a:lnTo>
                    <a:pt x="90763" y="340698"/>
                  </a:lnTo>
                  <a:lnTo>
                    <a:pt x="134408" y="359198"/>
                  </a:lnTo>
                  <a:lnTo>
                    <a:pt x="182880" y="365760"/>
                  </a:lnTo>
                  <a:lnTo>
                    <a:pt x="231351" y="359198"/>
                  </a:lnTo>
                  <a:lnTo>
                    <a:pt x="274996" y="340698"/>
                  </a:lnTo>
                  <a:lnTo>
                    <a:pt x="312038" y="312038"/>
                  </a:lnTo>
                  <a:lnTo>
                    <a:pt x="340698" y="274996"/>
                  </a:lnTo>
                  <a:lnTo>
                    <a:pt x="359198" y="231351"/>
                  </a:lnTo>
                  <a:lnTo>
                    <a:pt x="365760" y="182880"/>
                  </a:lnTo>
                  <a:lnTo>
                    <a:pt x="359198" y="134408"/>
                  </a:lnTo>
                  <a:lnTo>
                    <a:pt x="340698" y="90763"/>
                  </a:lnTo>
                  <a:lnTo>
                    <a:pt x="312038" y="53721"/>
                  </a:lnTo>
                  <a:lnTo>
                    <a:pt x="274996" y="25061"/>
                  </a:lnTo>
                  <a:lnTo>
                    <a:pt x="231351" y="6561"/>
                  </a:lnTo>
                  <a:lnTo>
                    <a:pt x="182880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9991" y="1532458"/>
              <a:ext cx="1051560" cy="1097280"/>
            </a:xfrm>
            <a:custGeom>
              <a:avLst/>
              <a:gdLst/>
              <a:ahLst/>
              <a:cxnLst/>
              <a:rect l="l" t="t" r="r" b="b"/>
              <a:pathLst>
                <a:path w="1051560" h="1097280">
                  <a:moveTo>
                    <a:pt x="45720" y="0"/>
                  </a:moveTo>
                  <a:lnTo>
                    <a:pt x="45720" y="365760"/>
                  </a:lnTo>
                </a:path>
                <a:path w="1051560" h="1097280">
                  <a:moveTo>
                    <a:pt x="45720" y="731520"/>
                  </a:moveTo>
                  <a:lnTo>
                    <a:pt x="45720" y="1097280"/>
                  </a:lnTo>
                </a:path>
                <a:path w="1051560" h="1097280">
                  <a:moveTo>
                    <a:pt x="0" y="480060"/>
                  </a:moveTo>
                  <a:lnTo>
                    <a:pt x="91440" y="480060"/>
                  </a:lnTo>
                </a:path>
                <a:path w="1051560" h="1097280">
                  <a:moveTo>
                    <a:pt x="45720" y="434340"/>
                  </a:moveTo>
                  <a:lnTo>
                    <a:pt x="45720" y="525780"/>
                  </a:lnTo>
                </a:path>
                <a:path w="1051560" h="1097280">
                  <a:moveTo>
                    <a:pt x="0" y="662940"/>
                  </a:moveTo>
                  <a:lnTo>
                    <a:pt x="91440" y="662940"/>
                  </a:lnTo>
                </a:path>
                <a:path w="1051560" h="1097280">
                  <a:moveTo>
                    <a:pt x="45720" y="0"/>
                  </a:moveTo>
                  <a:lnTo>
                    <a:pt x="1051561" y="0"/>
                  </a:lnTo>
                </a:path>
                <a:path w="1051560" h="1097280">
                  <a:moveTo>
                    <a:pt x="45720" y="1097280"/>
                  </a:moveTo>
                  <a:lnTo>
                    <a:pt x="1051561" y="109728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13762" y="1890345"/>
              <a:ext cx="195579" cy="33273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185644" y="1506562"/>
              <a:ext cx="50800" cy="1148080"/>
            </a:xfrm>
            <a:custGeom>
              <a:avLst/>
              <a:gdLst/>
              <a:ahLst/>
              <a:cxnLst/>
              <a:rect l="l" t="t" r="r" b="b"/>
              <a:pathLst>
                <a:path w="50800" h="1148080">
                  <a:moveTo>
                    <a:pt x="50292" y="1123175"/>
                  </a:moveTo>
                  <a:lnTo>
                    <a:pt x="48399" y="1112710"/>
                  </a:lnTo>
                  <a:lnTo>
                    <a:pt x="43243" y="1104519"/>
                  </a:lnTo>
                  <a:lnTo>
                    <a:pt x="35496" y="1099185"/>
                  </a:lnTo>
                  <a:lnTo>
                    <a:pt x="32004" y="1098486"/>
                  </a:lnTo>
                  <a:lnTo>
                    <a:pt x="32004" y="1097280"/>
                  </a:lnTo>
                  <a:lnTo>
                    <a:pt x="32004" y="710184"/>
                  </a:lnTo>
                  <a:lnTo>
                    <a:pt x="19812" y="710184"/>
                  </a:lnTo>
                  <a:lnTo>
                    <a:pt x="19812" y="1098461"/>
                  </a:lnTo>
                  <a:lnTo>
                    <a:pt x="16065" y="1099185"/>
                  </a:lnTo>
                  <a:lnTo>
                    <a:pt x="7810" y="1104519"/>
                  </a:lnTo>
                  <a:lnTo>
                    <a:pt x="2108" y="1112710"/>
                  </a:lnTo>
                  <a:lnTo>
                    <a:pt x="0" y="1123175"/>
                  </a:lnTo>
                  <a:lnTo>
                    <a:pt x="2108" y="1132776"/>
                  </a:lnTo>
                  <a:lnTo>
                    <a:pt x="7810" y="1140510"/>
                  </a:lnTo>
                  <a:lnTo>
                    <a:pt x="16065" y="1145679"/>
                  </a:lnTo>
                  <a:lnTo>
                    <a:pt x="25908" y="1147559"/>
                  </a:lnTo>
                  <a:lnTo>
                    <a:pt x="35496" y="1145679"/>
                  </a:lnTo>
                  <a:lnTo>
                    <a:pt x="43243" y="1140510"/>
                  </a:lnTo>
                  <a:lnTo>
                    <a:pt x="48399" y="1132776"/>
                  </a:lnTo>
                  <a:lnTo>
                    <a:pt x="50292" y="1123175"/>
                  </a:lnTo>
                  <a:close/>
                </a:path>
                <a:path w="50800" h="1148080">
                  <a:moveTo>
                    <a:pt x="50292" y="25895"/>
                  </a:moveTo>
                  <a:lnTo>
                    <a:pt x="48399" y="15430"/>
                  </a:lnTo>
                  <a:lnTo>
                    <a:pt x="43243" y="7239"/>
                  </a:lnTo>
                  <a:lnTo>
                    <a:pt x="35496" y="1905"/>
                  </a:lnTo>
                  <a:lnTo>
                    <a:pt x="25908" y="0"/>
                  </a:lnTo>
                  <a:lnTo>
                    <a:pt x="16065" y="1905"/>
                  </a:lnTo>
                  <a:lnTo>
                    <a:pt x="7810" y="7239"/>
                  </a:lnTo>
                  <a:lnTo>
                    <a:pt x="2108" y="15430"/>
                  </a:lnTo>
                  <a:lnTo>
                    <a:pt x="0" y="25895"/>
                  </a:lnTo>
                  <a:lnTo>
                    <a:pt x="2108" y="35496"/>
                  </a:lnTo>
                  <a:lnTo>
                    <a:pt x="7810" y="43230"/>
                  </a:lnTo>
                  <a:lnTo>
                    <a:pt x="16065" y="48399"/>
                  </a:lnTo>
                  <a:lnTo>
                    <a:pt x="19812" y="49123"/>
                  </a:lnTo>
                  <a:lnTo>
                    <a:pt x="19812" y="391655"/>
                  </a:lnTo>
                  <a:lnTo>
                    <a:pt x="32004" y="391655"/>
                  </a:lnTo>
                  <a:lnTo>
                    <a:pt x="32004" y="50279"/>
                  </a:lnTo>
                  <a:lnTo>
                    <a:pt x="32004" y="49085"/>
                  </a:lnTo>
                  <a:lnTo>
                    <a:pt x="35496" y="48399"/>
                  </a:lnTo>
                  <a:lnTo>
                    <a:pt x="43243" y="43230"/>
                  </a:lnTo>
                  <a:lnTo>
                    <a:pt x="48399" y="35496"/>
                  </a:lnTo>
                  <a:lnTo>
                    <a:pt x="50292" y="258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735811" y="1964763"/>
            <a:ext cx="212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5V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36012" y="1929711"/>
            <a:ext cx="1866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latin typeface="Times New Roman"/>
                <a:cs typeface="Times New Roman"/>
              </a:rPr>
              <a:t>6</a:t>
            </a:r>
            <a:r>
              <a:rPr sz="1000" spc="-5" dirty="0"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525751" y="1643712"/>
            <a:ext cx="320040" cy="52069"/>
          </a:xfrm>
          <a:custGeom>
            <a:avLst/>
            <a:gdLst/>
            <a:ahLst/>
            <a:cxnLst/>
            <a:rect l="l" t="t" r="r" b="b"/>
            <a:pathLst>
              <a:path w="320039" h="52069">
                <a:moveTo>
                  <a:pt x="192022" y="0"/>
                </a:moveTo>
                <a:lnTo>
                  <a:pt x="192022" y="51810"/>
                </a:lnTo>
                <a:lnTo>
                  <a:pt x="289909" y="32002"/>
                </a:lnTo>
                <a:lnTo>
                  <a:pt x="205740" y="32002"/>
                </a:lnTo>
                <a:lnTo>
                  <a:pt x="205740" y="19808"/>
                </a:lnTo>
                <a:lnTo>
                  <a:pt x="289909" y="19808"/>
                </a:lnTo>
                <a:lnTo>
                  <a:pt x="192022" y="0"/>
                </a:lnTo>
                <a:close/>
              </a:path>
              <a:path w="320039" h="52069">
                <a:moveTo>
                  <a:pt x="192022" y="19808"/>
                </a:moveTo>
                <a:lnTo>
                  <a:pt x="0" y="19808"/>
                </a:lnTo>
                <a:lnTo>
                  <a:pt x="0" y="32002"/>
                </a:lnTo>
                <a:lnTo>
                  <a:pt x="192022" y="32002"/>
                </a:lnTo>
                <a:lnTo>
                  <a:pt x="192022" y="19808"/>
                </a:lnTo>
                <a:close/>
              </a:path>
              <a:path w="320039" h="52069">
                <a:moveTo>
                  <a:pt x="289909" y="19808"/>
                </a:moveTo>
                <a:lnTo>
                  <a:pt x="205740" y="19808"/>
                </a:lnTo>
                <a:lnTo>
                  <a:pt x="205740" y="32002"/>
                </a:lnTo>
                <a:lnTo>
                  <a:pt x="289909" y="32002"/>
                </a:lnTo>
                <a:lnTo>
                  <a:pt x="320040" y="25905"/>
                </a:lnTo>
                <a:lnTo>
                  <a:pt x="289909" y="19808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04491" y="1644723"/>
            <a:ext cx="67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dirty="0">
                <a:solidFill>
                  <a:srgbClr val="0065FF"/>
                </a:solidFill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11831" y="1778838"/>
            <a:ext cx="17843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ts val="1410"/>
              </a:lnSpc>
              <a:spcBef>
                <a:spcPts val="100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1200">
              <a:latin typeface="Times New Roman"/>
              <a:cs typeface="Times New Roman"/>
            </a:endParaRPr>
          </a:p>
          <a:p>
            <a:pPr marL="25400">
              <a:lnSpc>
                <a:spcPts val="1410"/>
              </a:lnSpc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r>
              <a:rPr sz="1200" baseline="-10416" dirty="0">
                <a:solidFill>
                  <a:srgbClr val="0065FF"/>
                </a:solidFill>
                <a:latin typeface="Times New Roman"/>
                <a:cs typeface="Times New Roman"/>
              </a:rPr>
              <a:t>1</a:t>
            </a:r>
            <a:endParaRPr sz="1200" baseline="-10416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37230" y="2133932"/>
            <a:ext cx="76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205202" y="1498673"/>
            <a:ext cx="1492885" cy="1178560"/>
            <a:chOff x="2205202" y="1498673"/>
            <a:chExt cx="1492885" cy="1178560"/>
          </a:xfrm>
        </p:grpSpPr>
        <p:sp>
          <p:nvSpPr>
            <p:cNvPr id="29" name="object 29"/>
            <p:cNvSpPr/>
            <p:nvPr/>
          </p:nvSpPr>
          <p:spPr>
            <a:xfrm>
              <a:off x="2607792" y="1876880"/>
              <a:ext cx="638810" cy="753110"/>
            </a:xfrm>
            <a:custGeom>
              <a:avLst/>
              <a:gdLst/>
              <a:ahLst/>
              <a:cxnLst/>
              <a:rect l="l" t="t" r="r" b="b"/>
              <a:pathLst>
                <a:path w="638810" h="753110">
                  <a:moveTo>
                    <a:pt x="0" y="752857"/>
                  </a:moveTo>
                  <a:lnTo>
                    <a:pt x="64008" y="744092"/>
                  </a:lnTo>
                  <a:lnTo>
                    <a:pt x="128016" y="733043"/>
                  </a:lnTo>
                  <a:lnTo>
                    <a:pt x="144279" y="726043"/>
                  </a:lnTo>
                  <a:lnTo>
                    <a:pt x="160972" y="720471"/>
                  </a:lnTo>
                  <a:lnTo>
                    <a:pt x="177950" y="715469"/>
                  </a:lnTo>
                  <a:lnTo>
                    <a:pt x="195072" y="710183"/>
                  </a:lnTo>
                  <a:lnTo>
                    <a:pt x="219360" y="693778"/>
                  </a:lnTo>
                  <a:lnTo>
                    <a:pt x="249936" y="676086"/>
                  </a:lnTo>
                  <a:lnTo>
                    <a:pt x="281654" y="659821"/>
                  </a:lnTo>
                  <a:lnTo>
                    <a:pt x="309372" y="647700"/>
                  </a:lnTo>
                  <a:lnTo>
                    <a:pt x="322183" y="638533"/>
                  </a:lnTo>
                  <a:lnTo>
                    <a:pt x="335280" y="629223"/>
                  </a:lnTo>
                  <a:lnTo>
                    <a:pt x="348376" y="619626"/>
                  </a:lnTo>
                  <a:lnTo>
                    <a:pt x="361188" y="609600"/>
                  </a:lnTo>
                  <a:lnTo>
                    <a:pt x="365140" y="597457"/>
                  </a:lnTo>
                  <a:lnTo>
                    <a:pt x="366522" y="595885"/>
                  </a:lnTo>
                  <a:lnTo>
                    <a:pt x="370189" y="595456"/>
                  </a:lnTo>
                  <a:lnTo>
                    <a:pt x="381000" y="586740"/>
                  </a:lnTo>
                  <a:lnTo>
                    <a:pt x="390596" y="574691"/>
                  </a:lnTo>
                  <a:lnTo>
                    <a:pt x="398335" y="563499"/>
                  </a:lnTo>
                  <a:lnTo>
                    <a:pt x="406931" y="552878"/>
                  </a:lnTo>
                  <a:lnTo>
                    <a:pt x="419100" y="542542"/>
                  </a:lnTo>
                  <a:lnTo>
                    <a:pt x="423743" y="532520"/>
                  </a:lnTo>
                  <a:lnTo>
                    <a:pt x="428815" y="522924"/>
                  </a:lnTo>
                  <a:lnTo>
                    <a:pt x="434744" y="513612"/>
                  </a:lnTo>
                  <a:lnTo>
                    <a:pt x="441960" y="504442"/>
                  </a:lnTo>
                  <a:lnTo>
                    <a:pt x="454842" y="494229"/>
                  </a:lnTo>
                  <a:lnTo>
                    <a:pt x="457009" y="495872"/>
                  </a:lnTo>
                  <a:lnTo>
                    <a:pt x="458890" y="496086"/>
                  </a:lnTo>
                  <a:lnTo>
                    <a:pt x="470916" y="481582"/>
                  </a:lnTo>
                  <a:lnTo>
                    <a:pt x="486373" y="460820"/>
                  </a:lnTo>
                  <a:lnTo>
                    <a:pt x="490634" y="453387"/>
                  </a:lnTo>
                  <a:lnTo>
                    <a:pt x="489110" y="453391"/>
                  </a:lnTo>
                  <a:lnTo>
                    <a:pt x="487213" y="454943"/>
                  </a:lnTo>
                  <a:lnTo>
                    <a:pt x="490354" y="452148"/>
                  </a:lnTo>
                  <a:lnTo>
                    <a:pt x="503946" y="439117"/>
                  </a:lnTo>
                  <a:lnTo>
                    <a:pt x="533400" y="409957"/>
                  </a:lnTo>
                  <a:lnTo>
                    <a:pt x="547497" y="392763"/>
                  </a:lnTo>
                  <a:lnTo>
                    <a:pt x="559308" y="374142"/>
                  </a:lnTo>
                  <a:lnTo>
                    <a:pt x="571119" y="355521"/>
                  </a:lnTo>
                  <a:lnTo>
                    <a:pt x="589788" y="319850"/>
                  </a:lnTo>
                  <a:lnTo>
                    <a:pt x="594360" y="300231"/>
                  </a:lnTo>
                  <a:lnTo>
                    <a:pt x="597074" y="292085"/>
                  </a:lnTo>
                  <a:lnTo>
                    <a:pt x="600075" y="283083"/>
                  </a:lnTo>
                  <a:lnTo>
                    <a:pt x="602503" y="275797"/>
                  </a:lnTo>
                  <a:lnTo>
                    <a:pt x="603504" y="272797"/>
                  </a:lnTo>
                  <a:lnTo>
                    <a:pt x="608457" y="232816"/>
                  </a:lnTo>
                  <a:lnTo>
                    <a:pt x="614553" y="192977"/>
                  </a:lnTo>
                  <a:lnTo>
                    <a:pt x="622363" y="153424"/>
                  </a:lnTo>
                  <a:lnTo>
                    <a:pt x="632460" y="114300"/>
                  </a:lnTo>
                  <a:lnTo>
                    <a:pt x="635984" y="58720"/>
                  </a:lnTo>
                  <a:lnTo>
                    <a:pt x="637794" y="35432"/>
                  </a:lnTo>
                  <a:lnTo>
                    <a:pt x="638460" y="23002"/>
                  </a:lnTo>
                  <a:lnTo>
                    <a:pt x="63855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92552" y="1543123"/>
              <a:ext cx="1096010" cy="607060"/>
            </a:xfrm>
            <a:custGeom>
              <a:avLst/>
              <a:gdLst/>
              <a:ahLst/>
              <a:cxnLst/>
              <a:rect l="l" t="t" r="r" b="b"/>
              <a:pathLst>
                <a:path w="1096010" h="607060">
                  <a:moveTo>
                    <a:pt x="0" y="0"/>
                  </a:moveTo>
                  <a:lnTo>
                    <a:pt x="1524" y="6097"/>
                  </a:lnTo>
                  <a:lnTo>
                    <a:pt x="3048" y="10671"/>
                  </a:lnTo>
                  <a:lnTo>
                    <a:pt x="6096" y="15240"/>
                  </a:lnTo>
                  <a:lnTo>
                    <a:pt x="7620" y="19814"/>
                  </a:lnTo>
                  <a:lnTo>
                    <a:pt x="13716" y="24389"/>
                  </a:lnTo>
                  <a:lnTo>
                    <a:pt x="15240" y="28957"/>
                  </a:lnTo>
                  <a:lnTo>
                    <a:pt x="19311" y="40625"/>
                  </a:lnTo>
                  <a:lnTo>
                    <a:pt x="22669" y="52578"/>
                  </a:lnTo>
                  <a:lnTo>
                    <a:pt x="25741" y="64532"/>
                  </a:lnTo>
                  <a:lnTo>
                    <a:pt x="28956" y="76200"/>
                  </a:lnTo>
                  <a:lnTo>
                    <a:pt x="31670" y="85226"/>
                  </a:lnTo>
                  <a:lnTo>
                    <a:pt x="34671" y="94680"/>
                  </a:lnTo>
                  <a:lnTo>
                    <a:pt x="37099" y="102133"/>
                  </a:lnTo>
                  <a:lnTo>
                    <a:pt x="38100" y="105157"/>
                  </a:lnTo>
                  <a:lnTo>
                    <a:pt x="41124" y="122706"/>
                  </a:lnTo>
                  <a:lnTo>
                    <a:pt x="44005" y="139256"/>
                  </a:lnTo>
                  <a:lnTo>
                    <a:pt x="47744" y="155521"/>
                  </a:lnTo>
                  <a:lnTo>
                    <a:pt x="53340" y="172214"/>
                  </a:lnTo>
                  <a:lnTo>
                    <a:pt x="56769" y="200311"/>
                  </a:lnTo>
                  <a:lnTo>
                    <a:pt x="56769" y="202692"/>
                  </a:lnTo>
                  <a:lnTo>
                    <a:pt x="58483" y="200503"/>
                  </a:lnTo>
                  <a:lnTo>
                    <a:pt x="67056" y="214889"/>
                  </a:lnTo>
                  <a:lnTo>
                    <a:pt x="71151" y="228128"/>
                  </a:lnTo>
                  <a:lnTo>
                    <a:pt x="73533" y="241938"/>
                  </a:lnTo>
                  <a:lnTo>
                    <a:pt x="76485" y="255177"/>
                  </a:lnTo>
                  <a:lnTo>
                    <a:pt x="103560" y="295991"/>
                  </a:lnTo>
                  <a:lnTo>
                    <a:pt x="154090" y="347712"/>
                  </a:lnTo>
                  <a:lnTo>
                    <a:pt x="181356" y="371857"/>
                  </a:lnTo>
                  <a:lnTo>
                    <a:pt x="202834" y="393123"/>
                  </a:lnTo>
                  <a:lnTo>
                    <a:pt x="243506" y="438510"/>
                  </a:lnTo>
                  <a:lnTo>
                    <a:pt x="294203" y="473751"/>
                  </a:lnTo>
                  <a:lnTo>
                    <a:pt x="352639" y="501135"/>
                  </a:lnTo>
                  <a:lnTo>
                    <a:pt x="381000" y="515114"/>
                  </a:lnTo>
                  <a:lnTo>
                    <a:pt x="406003" y="528639"/>
                  </a:lnTo>
                  <a:lnTo>
                    <a:pt x="431292" y="541022"/>
                  </a:lnTo>
                  <a:lnTo>
                    <a:pt x="457723" y="551120"/>
                  </a:lnTo>
                  <a:lnTo>
                    <a:pt x="486156" y="557789"/>
                  </a:lnTo>
                  <a:lnTo>
                    <a:pt x="494180" y="562596"/>
                  </a:lnTo>
                  <a:lnTo>
                    <a:pt x="530994" y="580099"/>
                  </a:lnTo>
                  <a:lnTo>
                    <a:pt x="562760" y="585098"/>
                  </a:lnTo>
                  <a:lnTo>
                    <a:pt x="571500" y="586740"/>
                  </a:lnTo>
                  <a:lnTo>
                    <a:pt x="595288" y="591765"/>
                  </a:lnTo>
                  <a:lnTo>
                    <a:pt x="618934" y="597218"/>
                  </a:lnTo>
                  <a:lnTo>
                    <a:pt x="642866" y="602386"/>
                  </a:lnTo>
                  <a:lnTo>
                    <a:pt x="667512" y="606554"/>
                  </a:lnTo>
                  <a:lnTo>
                    <a:pt x="707969" y="605960"/>
                  </a:lnTo>
                  <a:lnTo>
                    <a:pt x="748855" y="606365"/>
                  </a:lnTo>
                  <a:lnTo>
                    <a:pt x="789455" y="604199"/>
                  </a:lnTo>
                  <a:lnTo>
                    <a:pt x="829056" y="595889"/>
                  </a:lnTo>
                  <a:lnTo>
                    <a:pt x="877490" y="567384"/>
                  </a:lnTo>
                  <a:lnTo>
                    <a:pt x="891540" y="557789"/>
                  </a:lnTo>
                  <a:lnTo>
                    <a:pt x="915662" y="541977"/>
                  </a:lnTo>
                  <a:lnTo>
                    <a:pt x="938212" y="527308"/>
                  </a:lnTo>
                  <a:lnTo>
                    <a:pt x="959905" y="511495"/>
                  </a:lnTo>
                  <a:lnTo>
                    <a:pt x="981456" y="492254"/>
                  </a:lnTo>
                  <a:lnTo>
                    <a:pt x="984504" y="487680"/>
                  </a:lnTo>
                  <a:lnTo>
                    <a:pt x="992124" y="489209"/>
                  </a:lnTo>
                  <a:lnTo>
                    <a:pt x="996696" y="486157"/>
                  </a:lnTo>
                  <a:lnTo>
                    <a:pt x="1014436" y="476420"/>
                  </a:lnTo>
                  <a:lnTo>
                    <a:pt x="1031176" y="465395"/>
                  </a:lnTo>
                  <a:lnTo>
                    <a:pt x="1047059" y="452941"/>
                  </a:lnTo>
                  <a:lnTo>
                    <a:pt x="1062228" y="438914"/>
                  </a:lnTo>
                  <a:lnTo>
                    <a:pt x="1066728" y="426031"/>
                  </a:lnTo>
                  <a:lnTo>
                    <a:pt x="1067371" y="425006"/>
                  </a:lnTo>
                  <a:lnTo>
                    <a:pt x="1089850" y="368430"/>
                  </a:lnTo>
                  <a:lnTo>
                    <a:pt x="1094160" y="344379"/>
                  </a:lnTo>
                  <a:lnTo>
                    <a:pt x="1095756" y="3246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302992" y="1505023"/>
              <a:ext cx="304800" cy="73660"/>
            </a:xfrm>
            <a:custGeom>
              <a:avLst/>
              <a:gdLst/>
              <a:ahLst/>
              <a:cxnLst/>
              <a:rect l="l" t="t" r="r" b="b"/>
              <a:pathLst>
                <a:path w="304800" h="73659">
                  <a:moveTo>
                    <a:pt x="268224" y="0"/>
                  </a:moveTo>
                  <a:lnTo>
                    <a:pt x="35052" y="0"/>
                  </a:lnTo>
                  <a:lnTo>
                    <a:pt x="21216" y="2929"/>
                  </a:lnTo>
                  <a:lnTo>
                    <a:pt x="10096" y="10860"/>
                  </a:lnTo>
                  <a:lnTo>
                    <a:pt x="2690" y="22505"/>
                  </a:lnTo>
                  <a:lnTo>
                    <a:pt x="0" y="36577"/>
                  </a:lnTo>
                  <a:lnTo>
                    <a:pt x="2690" y="50651"/>
                  </a:lnTo>
                  <a:lnTo>
                    <a:pt x="10096" y="62296"/>
                  </a:lnTo>
                  <a:lnTo>
                    <a:pt x="21216" y="70225"/>
                  </a:lnTo>
                  <a:lnTo>
                    <a:pt x="35052" y="73154"/>
                  </a:lnTo>
                  <a:lnTo>
                    <a:pt x="268224" y="73154"/>
                  </a:lnTo>
                  <a:lnTo>
                    <a:pt x="282297" y="70225"/>
                  </a:lnTo>
                  <a:lnTo>
                    <a:pt x="293941" y="62296"/>
                  </a:lnTo>
                  <a:lnTo>
                    <a:pt x="301871" y="50651"/>
                  </a:lnTo>
                  <a:lnTo>
                    <a:pt x="304800" y="36577"/>
                  </a:lnTo>
                  <a:lnTo>
                    <a:pt x="301871" y="22505"/>
                  </a:lnTo>
                  <a:lnTo>
                    <a:pt x="293941" y="10860"/>
                  </a:lnTo>
                  <a:lnTo>
                    <a:pt x="282297" y="2929"/>
                  </a:lnTo>
                  <a:lnTo>
                    <a:pt x="268224" y="0"/>
                  </a:lnTo>
                  <a:close/>
                </a:path>
              </a:pathLst>
            </a:custGeom>
            <a:solidFill>
              <a:srgbClr val="7F7F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02992" y="1505023"/>
              <a:ext cx="304800" cy="73660"/>
            </a:xfrm>
            <a:custGeom>
              <a:avLst/>
              <a:gdLst/>
              <a:ahLst/>
              <a:cxnLst/>
              <a:rect l="l" t="t" r="r" b="b"/>
              <a:pathLst>
                <a:path w="304800" h="73659">
                  <a:moveTo>
                    <a:pt x="35052" y="0"/>
                  </a:moveTo>
                  <a:lnTo>
                    <a:pt x="21216" y="2929"/>
                  </a:lnTo>
                  <a:lnTo>
                    <a:pt x="10096" y="10860"/>
                  </a:lnTo>
                  <a:lnTo>
                    <a:pt x="2690" y="22505"/>
                  </a:lnTo>
                  <a:lnTo>
                    <a:pt x="0" y="36577"/>
                  </a:lnTo>
                  <a:lnTo>
                    <a:pt x="2690" y="50651"/>
                  </a:lnTo>
                  <a:lnTo>
                    <a:pt x="10096" y="62296"/>
                  </a:lnTo>
                  <a:lnTo>
                    <a:pt x="21216" y="70225"/>
                  </a:lnTo>
                  <a:lnTo>
                    <a:pt x="35052" y="73154"/>
                  </a:lnTo>
                  <a:lnTo>
                    <a:pt x="268224" y="73154"/>
                  </a:lnTo>
                  <a:lnTo>
                    <a:pt x="282297" y="70225"/>
                  </a:lnTo>
                  <a:lnTo>
                    <a:pt x="293941" y="62296"/>
                  </a:lnTo>
                  <a:lnTo>
                    <a:pt x="301871" y="50651"/>
                  </a:lnTo>
                  <a:lnTo>
                    <a:pt x="304800" y="36577"/>
                  </a:lnTo>
                  <a:lnTo>
                    <a:pt x="301871" y="22505"/>
                  </a:lnTo>
                  <a:lnTo>
                    <a:pt x="293941" y="10860"/>
                  </a:lnTo>
                  <a:lnTo>
                    <a:pt x="282297" y="2929"/>
                  </a:lnTo>
                  <a:lnTo>
                    <a:pt x="268224" y="0"/>
                  </a:lnTo>
                  <a:lnTo>
                    <a:pt x="35052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05202" y="1500202"/>
              <a:ext cx="136143" cy="84325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302992" y="2599258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268224" y="0"/>
                  </a:moveTo>
                  <a:lnTo>
                    <a:pt x="35052" y="0"/>
                  </a:lnTo>
                  <a:lnTo>
                    <a:pt x="21216" y="2928"/>
                  </a:lnTo>
                  <a:lnTo>
                    <a:pt x="10096" y="10858"/>
                  </a:lnTo>
                  <a:lnTo>
                    <a:pt x="2690" y="22502"/>
                  </a:lnTo>
                  <a:lnTo>
                    <a:pt x="0" y="36577"/>
                  </a:lnTo>
                  <a:lnTo>
                    <a:pt x="2690" y="50410"/>
                  </a:lnTo>
                  <a:lnTo>
                    <a:pt x="10096" y="61529"/>
                  </a:lnTo>
                  <a:lnTo>
                    <a:pt x="21216" y="68935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935"/>
                  </a:lnTo>
                  <a:lnTo>
                    <a:pt x="293941" y="61529"/>
                  </a:lnTo>
                  <a:lnTo>
                    <a:pt x="301871" y="50410"/>
                  </a:lnTo>
                  <a:lnTo>
                    <a:pt x="304800" y="36577"/>
                  </a:lnTo>
                  <a:lnTo>
                    <a:pt x="301871" y="22502"/>
                  </a:lnTo>
                  <a:lnTo>
                    <a:pt x="293941" y="10858"/>
                  </a:lnTo>
                  <a:lnTo>
                    <a:pt x="282297" y="2928"/>
                  </a:lnTo>
                  <a:lnTo>
                    <a:pt x="26822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2992" y="2599258"/>
              <a:ext cx="304800" cy="71755"/>
            </a:xfrm>
            <a:custGeom>
              <a:avLst/>
              <a:gdLst/>
              <a:ahLst/>
              <a:cxnLst/>
              <a:rect l="l" t="t" r="r" b="b"/>
              <a:pathLst>
                <a:path w="304800" h="71755">
                  <a:moveTo>
                    <a:pt x="35052" y="0"/>
                  </a:moveTo>
                  <a:lnTo>
                    <a:pt x="21216" y="2928"/>
                  </a:lnTo>
                  <a:lnTo>
                    <a:pt x="10096" y="10858"/>
                  </a:lnTo>
                  <a:lnTo>
                    <a:pt x="2690" y="22502"/>
                  </a:lnTo>
                  <a:lnTo>
                    <a:pt x="0" y="36577"/>
                  </a:lnTo>
                  <a:lnTo>
                    <a:pt x="2690" y="50410"/>
                  </a:lnTo>
                  <a:lnTo>
                    <a:pt x="10096" y="61529"/>
                  </a:lnTo>
                  <a:lnTo>
                    <a:pt x="21216" y="68935"/>
                  </a:lnTo>
                  <a:lnTo>
                    <a:pt x="35052" y="71625"/>
                  </a:lnTo>
                  <a:lnTo>
                    <a:pt x="268224" y="71625"/>
                  </a:lnTo>
                  <a:lnTo>
                    <a:pt x="282297" y="68935"/>
                  </a:lnTo>
                  <a:lnTo>
                    <a:pt x="293941" y="61529"/>
                  </a:lnTo>
                  <a:lnTo>
                    <a:pt x="301871" y="50410"/>
                  </a:lnTo>
                  <a:lnTo>
                    <a:pt x="304800" y="36577"/>
                  </a:lnTo>
                  <a:lnTo>
                    <a:pt x="301871" y="22502"/>
                  </a:lnTo>
                  <a:lnTo>
                    <a:pt x="293941" y="10858"/>
                  </a:lnTo>
                  <a:lnTo>
                    <a:pt x="282297" y="2928"/>
                  </a:lnTo>
                  <a:lnTo>
                    <a:pt x="268224" y="0"/>
                  </a:lnTo>
                  <a:lnTo>
                    <a:pt x="35052" y="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5202" y="2592908"/>
              <a:ext cx="136143" cy="84325"/>
            </a:xfrm>
            <a:prstGeom prst="rect">
              <a:avLst/>
            </a:prstGeom>
          </p:spPr>
        </p:pic>
      </p:grpSp>
      <p:grpSp>
        <p:nvGrpSpPr>
          <p:cNvPr id="37" name="object 3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8" name="object 3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52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497" y="0"/>
            <a:ext cx="13233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Mesure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0" dirty="0">
                <a:solidFill>
                  <a:srgbClr val="F2F2F2"/>
                </a:solidFill>
                <a:latin typeface="PMingLiU"/>
                <a:cs typeface="PMingLiU"/>
              </a:rPr>
              <a:t>tensions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et</a:t>
            </a:r>
            <a:r>
              <a:rPr sz="600" spc="75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00" dirty="0">
                <a:solidFill>
                  <a:srgbClr val="F2F2F2"/>
                </a:solidFill>
                <a:latin typeface="PMingLiU"/>
                <a:cs typeface="PMingLiU"/>
              </a:rPr>
              <a:t>courants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pc="15" dirty="0" smtClean="0"/>
              <a:t>Amp</a:t>
            </a:r>
            <a:r>
              <a:rPr lang="fr-FR" spc="15" dirty="0" smtClean="0"/>
              <a:t>è</a:t>
            </a:r>
            <a:r>
              <a:rPr spc="15" dirty="0" smtClean="0"/>
              <a:t>rem</a:t>
            </a:r>
            <a:r>
              <a:rPr lang="fr-FR" spc="15" dirty="0" smtClean="0"/>
              <a:t>è</a:t>
            </a:r>
            <a:r>
              <a:rPr spc="15" dirty="0" err="1" smtClean="0"/>
              <a:t>tre</a:t>
            </a:r>
            <a:endParaRPr spc="15" dirty="0"/>
          </a:p>
        </p:txBody>
      </p:sp>
      <p:sp>
        <p:nvSpPr>
          <p:cNvPr id="5" name="object 5"/>
          <p:cNvSpPr txBox="1"/>
          <p:nvPr/>
        </p:nvSpPr>
        <p:spPr>
          <a:xfrm>
            <a:off x="125844" y="649489"/>
            <a:ext cx="4086225" cy="7080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mesurer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courant,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il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faut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placer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l’amp`erem`etre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i="1" spc="10" dirty="0">
                <a:latin typeface="Cambria"/>
                <a:cs typeface="Cambria"/>
              </a:rPr>
              <a:t>en</a:t>
            </a:r>
            <a:r>
              <a:rPr sz="1100" i="1" spc="150" dirty="0">
                <a:latin typeface="Cambria"/>
                <a:cs typeface="Cambria"/>
              </a:rPr>
              <a:t> </a:t>
            </a:r>
            <a:r>
              <a:rPr sz="1100" i="1" spc="-40" dirty="0">
                <a:latin typeface="Cambria"/>
                <a:cs typeface="Cambria"/>
              </a:rPr>
              <a:t>s´erie</a:t>
            </a:r>
            <a:r>
              <a:rPr sz="1100" i="1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avec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70" dirty="0">
                <a:latin typeface="Cambria"/>
                <a:cs typeface="Cambria"/>
              </a:rPr>
              <a:t>l’´el´ement</a:t>
            </a:r>
            <a:r>
              <a:rPr sz="1100" spc="-6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auquel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veut</a:t>
            </a:r>
            <a:r>
              <a:rPr sz="110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mesurer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courant,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figure 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suivante.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Remarquer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qu’on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a </a:t>
            </a:r>
            <a:r>
              <a:rPr sz="1100" spc="-15" dirty="0">
                <a:latin typeface="Cambria"/>
                <a:cs typeface="Cambria"/>
              </a:rPr>
              <a:t>ouvert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brancher 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l’amp`erem`etre.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523765" y="1525730"/>
            <a:ext cx="516255" cy="403860"/>
            <a:chOff x="2523765" y="1525730"/>
            <a:chExt cx="516255" cy="403860"/>
          </a:xfrm>
        </p:grpSpPr>
        <p:sp>
          <p:nvSpPr>
            <p:cNvPr id="7" name="object 7"/>
            <p:cNvSpPr/>
            <p:nvPr/>
          </p:nvSpPr>
          <p:spPr>
            <a:xfrm>
              <a:off x="2527893" y="1529857"/>
              <a:ext cx="508000" cy="395605"/>
            </a:xfrm>
            <a:custGeom>
              <a:avLst/>
              <a:gdLst/>
              <a:ahLst/>
              <a:cxnLst/>
              <a:rect l="l" t="t" r="r" b="b"/>
              <a:pathLst>
                <a:path w="508000" h="395605">
                  <a:moveTo>
                    <a:pt x="441282" y="0"/>
                  </a:moveTo>
                  <a:lnTo>
                    <a:pt x="65411" y="0"/>
                  </a:lnTo>
                  <a:lnTo>
                    <a:pt x="39951" y="5156"/>
                  </a:lnTo>
                  <a:lnTo>
                    <a:pt x="19159" y="19281"/>
                  </a:lnTo>
                  <a:lnTo>
                    <a:pt x="5140" y="40363"/>
                  </a:lnTo>
                  <a:lnTo>
                    <a:pt x="0" y="66387"/>
                  </a:lnTo>
                  <a:lnTo>
                    <a:pt x="0" y="329985"/>
                  </a:lnTo>
                  <a:lnTo>
                    <a:pt x="5140" y="355445"/>
                  </a:lnTo>
                  <a:lnTo>
                    <a:pt x="19159" y="376237"/>
                  </a:lnTo>
                  <a:lnTo>
                    <a:pt x="39951" y="390256"/>
                  </a:lnTo>
                  <a:lnTo>
                    <a:pt x="65411" y="395397"/>
                  </a:lnTo>
                  <a:lnTo>
                    <a:pt x="441282" y="395397"/>
                  </a:lnTo>
                  <a:lnTo>
                    <a:pt x="467307" y="390256"/>
                  </a:lnTo>
                  <a:lnTo>
                    <a:pt x="488388" y="376237"/>
                  </a:lnTo>
                  <a:lnTo>
                    <a:pt x="502514" y="355445"/>
                  </a:lnTo>
                  <a:lnTo>
                    <a:pt x="507670" y="329985"/>
                  </a:lnTo>
                  <a:lnTo>
                    <a:pt x="507670" y="66387"/>
                  </a:lnTo>
                  <a:lnTo>
                    <a:pt x="502514" y="40363"/>
                  </a:lnTo>
                  <a:lnTo>
                    <a:pt x="488388" y="19281"/>
                  </a:lnTo>
                  <a:lnTo>
                    <a:pt x="467307" y="5156"/>
                  </a:lnTo>
                  <a:lnTo>
                    <a:pt x="441282" y="0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27893" y="1529857"/>
              <a:ext cx="508000" cy="395605"/>
            </a:xfrm>
            <a:custGeom>
              <a:avLst/>
              <a:gdLst/>
              <a:ahLst/>
              <a:cxnLst/>
              <a:rect l="l" t="t" r="r" b="b"/>
              <a:pathLst>
                <a:path w="508000" h="395605">
                  <a:moveTo>
                    <a:pt x="65411" y="0"/>
                  </a:moveTo>
                  <a:lnTo>
                    <a:pt x="39951" y="5156"/>
                  </a:lnTo>
                  <a:lnTo>
                    <a:pt x="19159" y="19281"/>
                  </a:lnTo>
                  <a:lnTo>
                    <a:pt x="5140" y="40363"/>
                  </a:lnTo>
                  <a:lnTo>
                    <a:pt x="0" y="66387"/>
                  </a:lnTo>
                  <a:lnTo>
                    <a:pt x="0" y="329985"/>
                  </a:lnTo>
                  <a:lnTo>
                    <a:pt x="5140" y="355445"/>
                  </a:lnTo>
                  <a:lnTo>
                    <a:pt x="19159" y="376237"/>
                  </a:lnTo>
                  <a:lnTo>
                    <a:pt x="39951" y="390256"/>
                  </a:lnTo>
                  <a:lnTo>
                    <a:pt x="65411" y="395397"/>
                  </a:lnTo>
                  <a:lnTo>
                    <a:pt x="441282" y="395397"/>
                  </a:lnTo>
                  <a:lnTo>
                    <a:pt x="467307" y="390256"/>
                  </a:lnTo>
                  <a:lnTo>
                    <a:pt x="488388" y="376237"/>
                  </a:lnTo>
                  <a:lnTo>
                    <a:pt x="502514" y="355445"/>
                  </a:lnTo>
                  <a:lnTo>
                    <a:pt x="507670" y="329985"/>
                  </a:lnTo>
                  <a:lnTo>
                    <a:pt x="507670" y="66387"/>
                  </a:lnTo>
                  <a:lnTo>
                    <a:pt x="502514" y="40363"/>
                  </a:lnTo>
                  <a:lnTo>
                    <a:pt x="488388" y="19281"/>
                  </a:lnTo>
                  <a:lnTo>
                    <a:pt x="467307" y="5156"/>
                  </a:lnTo>
                  <a:lnTo>
                    <a:pt x="441282" y="0"/>
                  </a:lnTo>
                  <a:lnTo>
                    <a:pt x="65411" y="0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05996" y="1617723"/>
              <a:ext cx="381000" cy="117475"/>
            </a:xfrm>
            <a:custGeom>
              <a:avLst/>
              <a:gdLst/>
              <a:ahLst/>
              <a:cxnLst/>
              <a:rect l="l" t="t" r="r" b="b"/>
              <a:pathLst>
                <a:path w="381000" h="117475">
                  <a:moveTo>
                    <a:pt x="361227" y="0"/>
                  </a:moveTo>
                  <a:lnTo>
                    <a:pt x="19525" y="0"/>
                  </a:lnTo>
                  <a:lnTo>
                    <a:pt x="11944" y="1540"/>
                  </a:lnTo>
                  <a:lnTo>
                    <a:pt x="5735" y="5735"/>
                  </a:lnTo>
                  <a:lnTo>
                    <a:pt x="1540" y="11944"/>
                  </a:lnTo>
                  <a:lnTo>
                    <a:pt x="0" y="19525"/>
                  </a:lnTo>
                  <a:lnTo>
                    <a:pt x="0" y="97628"/>
                  </a:lnTo>
                  <a:lnTo>
                    <a:pt x="1540" y="105210"/>
                  </a:lnTo>
                  <a:lnTo>
                    <a:pt x="5735" y="111419"/>
                  </a:lnTo>
                  <a:lnTo>
                    <a:pt x="11944" y="115614"/>
                  </a:lnTo>
                  <a:lnTo>
                    <a:pt x="19525" y="117154"/>
                  </a:lnTo>
                  <a:lnTo>
                    <a:pt x="361227" y="117154"/>
                  </a:lnTo>
                  <a:lnTo>
                    <a:pt x="368808" y="115614"/>
                  </a:lnTo>
                  <a:lnTo>
                    <a:pt x="375017" y="111419"/>
                  </a:lnTo>
                  <a:lnTo>
                    <a:pt x="379212" y="105210"/>
                  </a:lnTo>
                  <a:lnTo>
                    <a:pt x="380752" y="97628"/>
                  </a:lnTo>
                  <a:lnTo>
                    <a:pt x="380752" y="19525"/>
                  </a:lnTo>
                  <a:lnTo>
                    <a:pt x="379212" y="11944"/>
                  </a:lnTo>
                  <a:lnTo>
                    <a:pt x="375017" y="5735"/>
                  </a:lnTo>
                  <a:lnTo>
                    <a:pt x="368808" y="1540"/>
                  </a:lnTo>
                  <a:lnTo>
                    <a:pt x="3612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5996" y="1617723"/>
              <a:ext cx="381000" cy="117475"/>
            </a:xfrm>
            <a:custGeom>
              <a:avLst/>
              <a:gdLst/>
              <a:ahLst/>
              <a:cxnLst/>
              <a:rect l="l" t="t" r="r" b="b"/>
              <a:pathLst>
                <a:path w="381000" h="117475">
                  <a:moveTo>
                    <a:pt x="19525" y="0"/>
                  </a:moveTo>
                  <a:lnTo>
                    <a:pt x="11944" y="1540"/>
                  </a:lnTo>
                  <a:lnTo>
                    <a:pt x="5735" y="5735"/>
                  </a:lnTo>
                  <a:lnTo>
                    <a:pt x="1540" y="11944"/>
                  </a:lnTo>
                  <a:lnTo>
                    <a:pt x="0" y="19525"/>
                  </a:lnTo>
                  <a:lnTo>
                    <a:pt x="0" y="97628"/>
                  </a:lnTo>
                  <a:lnTo>
                    <a:pt x="1540" y="105210"/>
                  </a:lnTo>
                  <a:lnTo>
                    <a:pt x="5735" y="111419"/>
                  </a:lnTo>
                  <a:lnTo>
                    <a:pt x="11944" y="115614"/>
                  </a:lnTo>
                  <a:lnTo>
                    <a:pt x="19525" y="117154"/>
                  </a:lnTo>
                  <a:lnTo>
                    <a:pt x="361227" y="117154"/>
                  </a:lnTo>
                  <a:lnTo>
                    <a:pt x="368808" y="115614"/>
                  </a:lnTo>
                  <a:lnTo>
                    <a:pt x="375017" y="111419"/>
                  </a:lnTo>
                  <a:lnTo>
                    <a:pt x="379212" y="105210"/>
                  </a:lnTo>
                  <a:lnTo>
                    <a:pt x="380752" y="97628"/>
                  </a:lnTo>
                  <a:lnTo>
                    <a:pt x="380752" y="19525"/>
                  </a:lnTo>
                  <a:lnTo>
                    <a:pt x="379212" y="11944"/>
                  </a:lnTo>
                  <a:lnTo>
                    <a:pt x="375017" y="5735"/>
                  </a:lnTo>
                  <a:lnTo>
                    <a:pt x="368808" y="1540"/>
                  </a:lnTo>
                  <a:lnTo>
                    <a:pt x="361227" y="0"/>
                  </a:lnTo>
                  <a:lnTo>
                    <a:pt x="19525" y="0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05996" y="1812981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4" h="88264">
                  <a:moveTo>
                    <a:pt x="43933" y="0"/>
                  </a:moveTo>
                  <a:lnTo>
                    <a:pt x="26771" y="3569"/>
                  </a:lnTo>
                  <a:lnTo>
                    <a:pt x="12813" y="13179"/>
                  </a:lnTo>
                  <a:lnTo>
                    <a:pt x="3432" y="27183"/>
                  </a:lnTo>
                  <a:lnTo>
                    <a:pt x="0" y="43933"/>
                  </a:lnTo>
                  <a:lnTo>
                    <a:pt x="3432" y="61094"/>
                  </a:lnTo>
                  <a:lnTo>
                    <a:pt x="12813" y="75052"/>
                  </a:lnTo>
                  <a:lnTo>
                    <a:pt x="26771" y="84433"/>
                  </a:lnTo>
                  <a:lnTo>
                    <a:pt x="43933" y="87866"/>
                  </a:lnTo>
                  <a:lnTo>
                    <a:pt x="61094" y="84433"/>
                  </a:lnTo>
                  <a:lnTo>
                    <a:pt x="75052" y="75052"/>
                  </a:lnTo>
                  <a:lnTo>
                    <a:pt x="84433" y="61094"/>
                  </a:lnTo>
                  <a:lnTo>
                    <a:pt x="87866" y="43933"/>
                  </a:lnTo>
                  <a:lnTo>
                    <a:pt x="84433" y="27183"/>
                  </a:lnTo>
                  <a:lnTo>
                    <a:pt x="75052" y="13179"/>
                  </a:lnTo>
                  <a:lnTo>
                    <a:pt x="61094" y="3569"/>
                  </a:lnTo>
                  <a:lnTo>
                    <a:pt x="4393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05996" y="1812981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4" h="88264">
                  <a:moveTo>
                    <a:pt x="43933" y="0"/>
                  </a:moveTo>
                  <a:lnTo>
                    <a:pt x="26771" y="3569"/>
                  </a:lnTo>
                  <a:lnTo>
                    <a:pt x="12813" y="13179"/>
                  </a:lnTo>
                  <a:lnTo>
                    <a:pt x="3432" y="27183"/>
                  </a:lnTo>
                  <a:lnTo>
                    <a:pt x="0" y="43933"/>
                  </a:lnTo>
                  <a:lnTo>
                    <a:pt x="3432" y="61094"/>
                  </a:lnTo>
                  <a:lnTo>
                    <a:pt x="12813" y="75052"/>
                  </a:lnTo>
                  <a:lnTo>
                    <a:pt x="26771" y="84433"/>
                  </a:lnTo>
                  <a:lnTo>
                    <a:pt x="43933" y="87866"/>
                  </a:lnTo>
                  <a:lnTo>
                    <a:pt x="61094" y="84433"/>
                  </a:lnTo>
                  <a:lnTo>
                    <a:pt x="75052" y="75052"/>
                  </a:lnTo>
                  <a:lnTo>
                    <a:pt x="84433" y="61094"/>
                  </a:lnTo>
                  <a:lnTo>
                    <a:pt x="87866" y="43933"/>
                  </a:lnTo>
                  <a:lnTo>
                    <a:pt x="84433" y="27183"/>
                  </a:lnTo>
                  <a:lnTo>
                    <a:pt x="75052" y="13179"/>
                  </a:lnTo>
                  <a:lnTo>
                    <a:pt x="61094" y="3569"/>
                  </a:lnTo>
                  <a:lnTo>
                    <a:pt x="43933" y="0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4815" y="1808913"/>
              <a:ext cx="96001" cy="9600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635285" y="1842270"/>
              <a:ext cx="29845" cy="29845"/>
            </a:xfrm>
            <a:custGeom>
              <a:avLst/>
              <a:gdLst/>
              <a:ahLst/>
              <a:cxnLst/>
              <a:rect l="l" t="t" r="r" b="b"/>
              <a:pathLst>
                <a:path w="29844" h="29844">
                  <a:moveTo>
                    <a:pt x="22454" y="0"/>
                  </a:moveTo>
                  <a:lnTo>
                    <a:pt x="14644" y="0"/>
                  </a:lnTo>
                  <a:lnTo>
                    <a:pt x="6834" y="0"/>
                  </a:lnTo>
                  <a:lnTo>
                    <a:pt x="0" y="6834"/>
                  </a:lnTo>
                  <a:lnTo>
                    <a:pt x="0" y="23430"/>
                  </a:lnTo>
                  <a:lnTo>
                    <a:pt x="6834" y="29288"/>
                  </a:lnTo>
                  <a:lnTo>
                    <a:pt x="22454" y="29288"/>
                  </a:lnTo>
                  <a:lnTo>
                    <a:pt x="29288" y="23430"/>
                  </a:lnTo>
                  <a:lnTo>
                    <a:pt x="29288" y="6834"/>
                  </a:lnTo>
                  <a:lnTo>
                    <a:pt x="224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35285" y="1842270"/>
              <a:ext cx="29845" cy="29845"/>
            </a:xfrm>
            <a:custGeom>
              <a:avLst/>
              <a:gdLst/>
              <a:ahLst/>
              <a:cxnLst/>
              <a:rect l="l" t="t" r="r" b="b"/>
              <a:pathLst>
                <a:path w="29844" h="29844">
                  <a:moveTo>
                    <a:pt x="14644" y="0"/>
                  </a:moveTo>
                  <a:lnTo>
                    <a:pt x="6834" y="0"/>
                  </a:lnTo>
                  <a:lnTo>
                    <a:pt x="0" y="6834"/>
                  </a:lnTo>
                  <a:lnTo>
                    <a:pt x="0" y="14644"/>
                  </a:lnTo>
                  <a:lnTo>
                    <a:pt x="0" y="23430"/>
                  </a:lnTo>
                  <a:lnTo>
                    <a:pt x="6834" y="29288"/>
                  </a:lnTo>
                  <a:lnTo>
                    <a:pt x="14644" y="29288"/>
                  </a:lnTo>
                  <a:lnTo>
                    <a:pt x="22454" y="29288"/>
                  </a:lnTo>
                  <a:lnTo>
                    <a:pt x="29288" y="23430"/>
                  </a:lnTo>
                  <a:lnTo>
                    <a:pt x="29288" y="14644"/>
                  </a:lnTo>
                  <a:lnTo>
                    <a:pt x="29288" y="6834"/>
                  </a:lnTo>
                  <a:lnTo>
                    <a:pt x="22454" y="0"/>
                  </a:lnTo>
                  <a:lnTo>
                    <a:pt x="14644" y="0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44482" y="1511300"/>
            <a:ext cx="471805" cy="3194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600" spc="15" dirty="0">
                <a:latin typeface="Times New Roman"/>
                <a:cs typeface="Times New Roman"/>
              </a:rPr>
              <a:t>Ampèremètre</a:t>
            </a:r>
            <a:endParaRPr sz="600">
              <a:latin typeface="Times New Roman"/>
              <a:cs typeface="Times New Roman"/>
            </a:endParaRPr>
          </a:p>
          <a:p>
            <a:pPr marL="147320">
              <a:lnSpc>
                <a:spcPts val="860"/>
              </a:lnSpc>
              <a:spcBef>
                <a:spcPts val="10"/>
              </a:spcBef>
            </a:pPr>
            <a:r>
              <a:rPr sz="750" spc="-60" dirty="0">
                <a:latin typeface="Calibri"/>
                <a:cs typeface="Calibri"/>
              </a:rPr>
              <a:t>0.25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0" dirty="0">
                <a:latin typeface="Calibri"/>
                <a:cs typeface="Calibri"/>
              </a:rPr>
              <a:t>A</a:t>
            </a:r>
            <a:endParaRPr sz="750">
              <a:latin typeface="Calibri"/>
              <a:cs typeface="Calibri"/>
            </a:endParaRPr>
          </a:p>
          <a:p>
            <a:pPr marL="23495" algn="ctr">
              <a:lnSpc>
                <a:spcPts val="680"/>
              </a:lnSpc>
              <a:tabLst>
                <a:tab pos="316230" algn="l"/>
              </a:tabLst>
            </a:pPr>
            <a:r>
              <a:rPr sz="600" spc="25" dirty="0">
                <a:latin typeface="Times New Roman"/>
                <a:cs typeface="Times New Roman"/>
              </a:rPr>
              <a:t>+	</a:t>
            </a:r>
            <a:r>
              <a:rPr sz="600" spc="15" dirty="0">
                <a:latin typeface="Times New Roman"/>
                <a:cs typeface="Times New Roman"/>
              </a:rPr>
              <a:t>–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732970" y="2200569"/>
            <a:ext cx="828675" cy="737235"/>
            <a:chOff x="1732970" y="2200569"/>
            <a:chExt cx="828675" cy="737235"/>
          </a:xfrm>
        </p:grpSpPr>
        <p:sp>
          <p:nvSpPr>
            <p:cNvPr id="18" name="object 18"/>
            <p:cNvSpPr/>
            <p:nvPr/>
          </p:nvSpPr>
          <p:spPr>
            <a:xfrm>
              <a:off x="1737097" y="2453429"/>
              <a:ext cx="234315" cy="234315"/>
            </a:xfrm>
            <a:custGeom>
              <a:avLst/>
              <a:gdLst/>
              <a:ahLst/>
              <a:cxnLst/>
              <a:rect l="l" t="t" r="r" b="b"/>
              <a:pathLst>
                <a:path w="234314" h="234314">
                  <a:moveTo>
                    <a:pt x="117154" y="0"/>
                  </a:moveTo>
                  <a:lnTo>
                    <a:pt x="71666" y="9243"/>
                  </a:lnTo>
                  <a:lnTo>
                    <a:pt x="34414" y="34412"/>
                  </a:lnTo>
                  <a:lnTo>
                    <a:pt x="9244" y="71664"/>
                  </a:lnTo>
                  <a:lnTo>
                    <a:pt x="0" y="117154"/>
                  </a:lnTo>
                  <a:lnTo>
                    <a:pt x="9244" y="162643"/>
                  </a:lnTo>
                  <a:lnTo>
                    <a:pt x="34414" y="199895"/>
                  </a:lnTo>
                  <a:lnTo>
                    <a:pt x="71666" y="225065"/>
                  </a:lnTo>
                  <a:lnTo>
                    <a:pt x="117154" y="234309"/>
                  </a:lnTo>
                  <a:lnTo>
                    <a:pt x="162643" y="225065"/>
                  </a:lnTo>
                  <a:lnTo>
                    <a:pt x="199895" y="199895"/>
                  </a:lnTo>
                  <a:lnTo>
                    <a:pt x="225065" y="162643"/>
                  </a:lnTo>
                  <a:lnTo>
                    <a:pt x="234309" y="117154"/>
                  </a:lnTo>
                  <a:lnTo>
                    <a:pt x="225065" y="71664"/>
                  </a:lnTo>
                  <a:lnTo>
                    <a:pt x="199895" y="34412"/>
                  </a:lnTo>
                  <a:lnTo>
                    <a:pt x="162643" y="9243"/>
                  </a:lnTo>
                  <a:lnTo>
                    <a:pt x="117154" y="0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24963" y="2219119"/>
              <a:ext cx="59055" cy="702945"/>
            </a:xfrm>
            <a:custGeom>
              <a:avLst/>
              <a:gdLst/>
              <a:ahLst/>
              <a:cxnLst/>
              <a:rect l="l" t="t" r="r" b="b"/>
              <a:pathLst>
                <a:path w="59055" h="702944">
                  <a:moveTo>
                    <a:pt x="29288" y="0"/>
                  </a:moveTo>
                  <a:lnTo>
                    <a:pt x="29288" y="234309"/>
                  </a:lnTo>
                </a:path>
                <a:path w="59055" h="702944">
                  <a:moveTo>
                    <a:pt x="29288" y="468619"/>
                  </a:moveTo>
                  <a:lnTo>
                    <a:pt x="29288" y="702928"/>
                  </a:lnTo>
                </a:path>
                <a:path w="59055" h="702944">
                  <a:moveTo>
                    <a:pt x="0" y="307531"/>
                  </a:moveTo>
                  <a:lnTo>
                    <a:pt x="58577" y="307531"/>
                  </a:lnTo>
                </a:path>
                <a:path w="59055" h="702944">
                  <a:moveTo>
                    <a:pt x="29288" y="278242"/>
                  </a:moveTo>
                  <a:lnTo>
                    <a:pt x="29288" y="336819"/>
                  </a:lnTo>
                </a:path>
                <a:path w="59055" h="702944">
                  <a:moveTo>
                    <a:pt x="0" y="424685"/>
                  </a:moveTo>
                  <a:lnTo>
                    <a:pt x="58577" y="424685"/>
                  </a:lnTo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54252" y="2200569"/>
              <a:ext cx="191770" cy="32384"/>
            </a:xfrm>
            <a:custGeom>
              <a:avLst/>
              <a:gdLst/>
              <a:ahLst/>
              <a:cxnLst/>
              <a:rect l="l" t="t" r="r" b="b"/>
              <a:pathLst>
                <a:path w="191769" h="32385">
                  <a:moveTo>
                    <a:pt x="159136" y="20409"/>
                  </a:moveTo>
                  <a:lnTo>
                    <a:pt x="159136" y="25382"/>
                  </a:lnTo>
                  <a:lnTo>
                    <a:pt x="166944" y="32215"/>
                  </a:lnTo>
                  <a:lnTo>
                    <a:pt x="184519" y="32215"/>
                  </a:lnTo>
                  <a:lnTo>
                    <a:pt x="191351" y="25382"/>
                  </a:lnTo>
                  <a:lnTo>
                    <a:pt x="191351" y="20501"/>
                  </a:lnTo>
                  <a:lnTo>
                    <a:pt x="175732" y="20501"/>
                  </a:lnTo>
                  <a:lnTo>
                    <a:pt x="159136" y="20409"/>
                  </a:lnTo>
                  <a:close/>
                </a:path>
                <a:path w="191769" h="32385">
                  <a:moveTo>
                    <a:pt x="184519" y="0"/>
                  </a:moveTo>
                  <a:lnTo>
                    <a:pt x="166944" y="0"/>
                  </a:lnTo>
                  <a:lnTo>
                    <a:pt x="159136" y="6832"/>
                  </a:lnTo>
                  <a:lnTo>
                    <a:pt x="159136" y="20409"/>
                  </a:lnTo>
                  <a:lnTo>
                    <a:pt x="175732" y="20501"/>
                  </a:lnTo>
                  <a:lnTo>
                    <a:pt x="175732" y="11713"/>
                  </a:lnTo>
                  <a:lnTo>
                    <a:pt x="191351" y="11713"/>
                  </a:lnTo>
                  <a:lnTo>
                    <a:pt x="191351" y="6832"/>
                  </a:lnTo>
                  <a:lnTo>
                    <a:pt x="184519" y="0"/>
                  </a:lnTo>
                  <a:close/>
                </a:path>
                <a:path w="191769" h="32385">
                  <a:moveTo>
                    <a:pt x="191351" y="11713"/>
                  </a:moveTo>
                  <a:lnTo>
                    <a:pt x="175732" y="11713"/>
                  </a:lnTo>
                  <a:lnTo>
                    <a:pt x="175732" y="20501"/>
                  </a:lnTo>
                  <a:lnTo>
                    <a:pt x="191351" y="20501"/>
                  </a:lnTo>
                  <a:lnTo>
                    <a:pt x="191351" y="11713"/>
                  </a:lnTo>
                  <a:close/>
                </a:path>
                <a:path w="191769" h="32385">
                  <a:moveTo>
                    <a:pt x="159136" y="11713"/>
                  </a:moveTo>
                  <a:lnTo>
                    <a:pt x="0" y="11713"/>
                  </a:lnTo>
                  <a:lnTo>
                    <a:pt x="0" y="19525"/>
                  </a:lnTo>
                  <a:lnTo>
                    <a:pt x="159136" y="20409"/>
                  </a:lnTo>
                  <a:lnTo>
                    <a:pt x="159136" y="117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854252" y="2921069"/>
              <a:ext cx="644525" cy="1270"/>
            </a:xfrm>
            <a:custGeom>
              <a:avLst/>
              <a:gdLst/>
              <a:ahLst/>
              <a:cxnLst/>
              <a:rect l="l" t="t" r="r" b="b"/>
              <a:pathLst>
                <a:path w="644525" h="1269">
                  <a:moveTo>
                    <a:pt x="0" y="978"/>
                  </a:moveTo>
                  <a:lnTo>
                    <a:pt x="644351" y="0"/>
                  </a:lnTo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35959" y="2202520"/>
              <a:ext cx="125290" cy="45901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482007" y="2657470"/>
              <a:ext cx="32384" cy="280670"/>
            </a:xfrm>
            <a:custGeom>
              <a:avLst/>
              <a:gdLst/>
              <a:ahLst/>
              <a:cxnLst/>
              <a:rect l="l" t="t" r="r" b="b"/>
              <a:pathLst>
                <a:path w="32385" h="280669">
                  <a:moveTo>
                    <a:pt x="12691" y="247978"/>
                  </a:moveTo>
                  <a:lnTo>
                    <a:pt x="7810" y="247978"/>
                  </a:lnTo>
                  <a:lnTo>
                    <a:pt x="0" y="254814"/>
                  </a:lnTo>
                  <a:lnTo>
                    <a:pt x="0" y="273361"/>
                  </a:lnTo>
                  <a:lnTo>
                    <a:pt x="7810" y="280197"/>
                  </a:lnTo>
                  <a:lnTo>
                    <a:pt x="25383" y="280197"/>
                  </a:lnTo>
                  <a:lnTo>
                    <a:pt x="32217" y="273361"/>
                  </a:lnTo>
                  <a:lnTo>
                    <a:pt x="32217" y="263598"/>
                  </a:lnTo>
                  <a:lnTo>
                    <a:pt x="12691" y="263598"/>
                  </a:lnTo>
                  <a:lnTo>
                    <a:pt x="12691" y="247978"/>
                  </a:lnTo>
                  <a:close/>
                </a:path>
                <a:path w="32385" h="280669">
                  <a:moveTo>
                    <a:pt x="20502" y="0"/>
                  </a:moveTo>
                  <a:lnTo>
                    <a:pt x="12691" y="0"/>
                  </a:lnTo>
                  <a:lnTo>
                    <a:pt x="12691" y="263598"/>
                  </a:lnTo>
                  <a:lnTo>
                    <a:pt x="20502" y="263598"/>
                  </a:lnTo>
                  <a:lnTo>
                    <a:pt x="20502" y="0"/>
                  </a:lnTo>
                  <a:close/>
                </a:path>
                <a:path w="32385" h="280669">
                  <a:moveTo>
                    <a:pt x="25383" y="247978"/>
                  </a:moveTo>
                  <a:lnTo>
                    <a:pt x="20502" y="247978"/>
                  </a:lnTo>
                  <a:lnTo>
                    <a:pt x="20502" y="263598"/>
                  </a:lnTo>
                  <a:lnTo>
                    <a:pt x="32217" y="263598"/>
                  </a:lnTo>
                  <a:lnTo>
                    <a:pt x="32217" y="254814"/>
                  </a:lnTo>
                  <a:lnTo>
                    <a:pt x="25383" y="24797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1548665" y="2491494"/>
            <a:ext cx="144780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10" dirty="0">
                <a:latin typeface="Times New Roman"/>
                <a:cs typeface="Times New Roman"/>
              </a:rPr>
              <a:t>5V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73770" y="2469040"/>
            <a:ext cx="170180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spc="15" dirty="0">
                <a:latin typeface="Times New Roman"/>
                <a:cs typeface="Times New Roman"/>
              </a:rPr>
              <a:t>20</a:t>
            </a:r>
            <a:r>
              <a:rPr sz="600" spc="25" dirty="0">
                <a:latin typeface="Symbol"/>
                <a:cs typeface="Symbol"/>
              </a:rPr>
              <a:t></a:t>
            </a:r>
            <a:endParaRPr sz="600">
              <a:latin typeface="Symbol"/>
              <a:cs typeface="Symbo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52718" y="2274766"/>
            <a:ext cx="32384" cy="146685"/>
          </a:xfrm>
          <a:custGeom>
            <a:avLst/>
            <a:gdLst/>
            <a:ahLst/>
            <a:cxnLst/>
            <a:rect l="l" t="t" r="r" b="b"/>
            <a:pathLst>
              <a:path w="32385" h="146685">
                <a:moveTo>
                  <a:pt x="12691" y="65409"/>
                </a:moveTo>
                <a:lnTo>
                  <a:pt x="0" y="65409"/>
                </a:lnTo>
                <a:lnTo>
                  <a:pt x="16596" y="146443"/>
                </a:lnTo>
                <a:lnTo>
                  <a:pt x="30711" y="73221"/>
                </a:lnTo>
                <a:lnTo>
                  <a:pt x="12691" y="73221"/>
                </a:lnTo>
                <a:lnTo>
                  <a:pt x="12691" y="65409"/>
                </a:lnTo>
                <a:close/>
              </a:path>
              <a:path w="32385" h="146685">
                <a:moveTo>
                  <a:pt x="20502" y="0"/>
                </a:moveTo>
                <a:lnTo>
                  <a:pt x="12691" y="0"/>
                </a:lnTo>
                <a:lnTo>
                  <a:pt x="12691" y="73221"/>
                </a:lnTo>
                <a:lnTo>
                  <a:pt x="20502" y="73221"/>
                </a:lnTo>
                <a:lnTo>
                  <a:pt x="20502" y="0"/>
                </a:lnTo>
                <a:close/>
              </a:path>
              <a:path w="32385" h="146685">
                <a:moveTo>
                  <a:pt x="32217" y="65409"/>
                </a:moveTo>
                <a:lnTo>
                  <a:pt x="20502" y="65409"/>
                </a:lnTo>
                <a:lnTo>
                  <a:pt x="20502" y="73221"/>
                </a:lnTo>
                <a:lnTo>
                  <a:pt x="30711" y="73221"/>
                </a:lnTo>
                <a:lnTo>
                  <a:pt x="32217" y="65409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544481" y="2255234"/>
            <a:ext cx="52705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i="1" spc="5" dirty="0">
                <a:solidFill>
                  <a:srgbClr val="0065FF"/>
                </a:solidFill>
                <a:latin typeface="Times New Roman"/>
                <a:cs typeface="Times New Roman"/>
              </a:rPr>
              <a:t>i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97471" y="2364580"/>
            <a:ext cx="132715" cy="27559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80"/>
              </a:spcBef>
            </a:pPr>
            <a:r>
              <a:rPr sz="750" spc="10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7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85"/>
              </a:spcBef>
            </a:pPr>
            <a:r>
              <a:rPr sz="1125" spc="7" baseline="7407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r>
              <a:rPr sz="500" spc="5" dirty="0">
                <a:solidFill>
                  <a:srgbClr val="0065FF"/>
                </a:solidFill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22871" y="2599863"/>
            <a:ext cx="48895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750" spc="5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009321" y="1816642"/>
            <a:ext cx="946785" cy="416559"/>
            <a:chOff x="2009321" y="1816642"/>
            <a:chExt cx="946785" cy="416559"/>
          </a:xfrm>
        </p:grpSpPr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72919" y="1960238"/>
              <a:ext cx="225684" cy="272545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299439" y="1868630"/>
              <a:ext cx="650240" cy="259715"/>
            </a:xfrm>
            <a:custGeom>
              <a:avLst/>
              <a:gdLst/>
              <a:ahLst/>
              <a:cxnLst/>
              <a:rect l="l" t="t" r="r" b="b"/>
              <a:pathLst>
                <a:path w="650239" h="259714">
                  <a:moveTo>
                    <a:pt x="0" y="94700"/>
                  </a:moveTo>
                  <a:lnTo>
                    <a:pt x="6836" y="90794"/>
                  </a:lnTo>
                  <a:lnTo>
                    <a:pt x="12693" y="85913"/>
                  </a:lnTo>
                  <a:lnTo>
                    <a:pt x="18550" y="82008"/>
                  </a:lnTo>
                  <a:lnTo>
                    <a:pt x="24407" y="79079"/>
                  </a:lnTo>
                  <a:lnTo>
                    <a:pt x="37100" y="76150"/>
                  </a:lnTo>
                  <a:lnTo>
                    <a:pt x="82985" y="79933"/>
                  </a:lnTo>
                  <a:lnTo>
                    <a:pt x="128871" y="88842"/>
                  </a:lnTo>
                  <a:lnTo>
                    <a:pt x="140053" y="96530"/>
                  </a:lnTo>
                  <a:lnTo>
                    <a:pt x="145102" y="99825"/>
                  </a:lnTo>
                  <a:lnTo>
                    <a:pt x="149602" y="102022"/>
                  </a:lnTo>
                  <a:lnTo>
                    <a:pt x="159136" y="106415"/>
                  </a:lnTo>
                  <a:lnTo>
                    <a:pt x="161989" y="114805"/>
                  </a:lnTo>
                  <a:lnTo>
                    <a:pt x="163652" y="118619"/>
                  </a:lnTo>
                  <a:lnTo>
                    <a:pt x="166962" y="123165"/>
                  </a:lnTo>
                  <a:lnTo>
                    <a:pt x="174757" y="133751"/>
                  </a:lnTo>
                  <a:lnTo>
                    <a:pt x="176710" y="137656"/>
                  </a:lnTo>
                  <a:lnTo>
                    <a:pt x="180615" y="143514"/>
                  </a:lnTo>
                  <a:lnTo>
                    <a:pt x="184108" y="153902"/>
                  </a:lnTo>
                  <a:lnTo>
                    <a:pt x="183666" y="151202"/>
                  </a:lnTo>
                  <a:lnTo>
                    <a:pt x="184871" y="148319"/>
                  </a:lnTo>
                  <a:lnTo>
                    <a:pt x="193306" y="158158"/>
                  </a:lnTo>
                  <a:lnTo>
                    <a:pt x="195259" y="162064"/>
                  </a:lnTo>
                  <a:lnTo>
                    <a:pt x="193306" y="166945"/>
                  </a:lnTo>
                  <a:lnTo>
                    <a:pt x="195259" y="170850"/>
                  </a:lnTo>
                  <a:lnTo>
                    <a:pt x="198188" y="173779"/>
                  </a:lnTo>
                  <a:lnTo>
                    <a:pt x="202093" y="176708"/>
                  </a:lnTo>
                  <a:lnTo>
                    <a:pt x="205022" y="179637"/>
                  </a:lnTo>
                  <a:lnTo>
                    <a:pt x="234692" y="224272"/>
                  </a:lnTo>
                  <a:lnTo>
                    <a:pt x="257864" y="241387"/>
                  </a:lnTo>
                  <a:lnTo>
                    <a:pt x="284879" y="253011"/>
                  </a:lnTo>
                  <a:lnTo>
                    <a:pt x="311438" y="259693"/>
                  </a:lnTo>
                  <a:lnTo>
                    <a:pt x="361671" y="257389"/>
                  </a:lnTo>
                  <a:lnTo>
                    <a:pt x="409433" y="253713"/>
                  </a:lnTo>
                  <a:lnTo>
                    <a:pt x="456279" y="246925"/>
                  </a:lnTo>
                  <a:lnTo>
                    <a:pt x="503767" y="235285"/>
                  </a:lnTo>
                  <a:lnTo>
                    <a:pt x="522484" y="222807"/>
                  </a:lnTo>
                  <a:lnTo>
                    <a:pt x="539279" y="214539"/>
                  </a:lnTo>
                  <a:lnTo>
                    <a:pt x="556624" y="208102"/>
                  </a:lnTo>
                  <a:lnTo>
                    <a:pt x="576988" y="201115"/>
                  </a:lnTo>
                  <a:lnTo>
                    <a:pt x="588536" y="189903"/>
                  </a:lnTo>
                  <a:lnTo>
                    <a:pt x="586629" y="191962"/>
                  </a:lnTo>
                  <a:lnTo>
                    <a:pt x="584539" y="194937"/>
                  </a:lnTo>
                  <a:lnTo>
                    <a:pt x="595538" y="186471"/>
                  </a:lnTo>
                  <a:lnTo>
                    <a:pt x="603943" y="177501"/>
                  </a:lnTo>
                  <a:lnTo>
                    <a:pt x="614453" y="164504"/>
                  </a:lnTo>
                  <a:lnTo>
                    <a:pt x="624781" y="150775"/>
                  </a:lnTo>
                  <a:lnTo>
                    <a:pt x="632637" y="139609"/>
                  </a:lnTo>
                  <a:lnTo>
                    <a:pt x="630791" y="124873"/>
                  </a:lnTo>
                  <a:lnTo>
                    <a:pt x="628121" y="102266"/>
                  </a:lnTo>
                  <a:lnTo>
                    <a:pt x="628732" y="57601"/>
                  </a:lnTo>
                  <a:lnTo>
                    <a:pt x="638342" y="38929"/>
                  </a:lnTo>
                  <a:lnTo>
                    <a:pt x="644352" y="30264"/>
                  </a:lnTo>
                  <a:lnTo>
                    <a:pt x="646305" y="27336"/>
                  </a:lnTo>
                  <a:lnTo>
                    <a:pt x="650210" y="21478"/>
                  </a:lnTo>
                  <a:lnTo>
                    <a:pt x="646824" y="11257"/>
                  </a:lnTo>
                  <a:lnTo>
                    <a:pt x="645085" y="7078"/>
                  </a:lnTo>
                  <a:lnTo>
                    <a:pt x="644444" y="4728"/>
                  </a:lnTo>
                  <a:lnTo>
                    <a:pt x="644352" y="0"/>
                  </a:lnTo>
                </a:path>
              </a:pathLst>
            </a:custGeom>
            <a:ln w="122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030960" y="1822744"/>
              <a:ext cx="614680" cy="149860"/>
            </a:xfrm>
            <a:custGeom>
              <a:avLst/>
              <a:gdLst/>
              <a:ahLst/>
              <a:cxnLst/>
              <a:rect l="l" t="t" r="r" b="b"/>
              <a:pathLst>
                <a:path w="614680" h="149860">
                  <a:moveTo>
                    <a:pt x="0" y="149372"/>
                  </a:moveTo>
                  <a:lnTo>
                    <a:pt x="5462" y="141897"/>
                  </a:lnTo>
                  <a:lnTo>
                    <a:pt x="8544" y="138633"/>
                  </a:lnTo>
                  <a:lnTo>
                    <a:pt x="13455" y="135368"/>
                  </a:lnTo>
                  <a:lnTo>
                    <a:pt x="24407" y="127893"/>
                  </a:lnTo>
                  <a:lnTo>
                    <a:pt x="38519" y="110076"/>
                  </a:lnTo>
                  <a:lnTo>
                    <a:pt x="37711" y="111297"/>
                  </a:lnTo>
                  <a:lnTo>
                    <a:pt x="36353" y="114714"/>
                  </a:lnTo>
                  <a:lnTo>
                    <a:pt x="48814" y="103486"/>
                  </a:lnTo>
                  <a:lnTo>
                    <a:pt x="55373" y="96286"/>
                  </a:lnTo>
                  <a:lnTo>
                    <a:pt x="61018" y="88354"/>
                  </a:lnTo>
                  <a:lnTo>
                    <a:pt x="66662" y="80421"/>
                  </a:lnTo>
                  <a:lnTo>
                    <a:pt x="73221" y="73221"/>
                  </a:lnTo>
                  <a:lnTo>
                    <a:pt x="80515" y="67714"/>
                  </a:lnTo>
                  <a:lnTo>
                    <a:pt x="82498" y="67241"/>
                  </a:lnTo>
                  <a:lnTo>
                    <a:pt x="84481" y="67318"/>
                  </a:lnTo>
                  <a:lnTo>
                    <a:pt x="91772" y="63458"/>
                  </a:lnTo>
                  <a:lnTo>
                    <a:pt x="98608" y="60529"/>
                  </a:lnTo>
                  <a:lnTo>
                    <a:pt x="103489" y="54672"/>
                  </a:lnTo>
                  <a:lnTo>
                    <a:pt x="110322" y="51743"/>
                  </a:lnTo>
                  <a:lnTo>
                    <a:pt x="116333" y="48799"/>
                  </a:lnTo>
                  <a:lnTo>
                    <a:pt x="122525" y="45763"/>
                  </a:lnTo>
                  <a:lnTo>
                    <a:pt x="128718" y="42544"/>
                  </a:lnTo>
                  <a:lnTo>
                    <a:pt x="134729" y="39051"/>
                  </a:lnTo>
                  <a:lnTo>
                    <a:pt x="137660" y="38075"/>
                  </a:lnTo>
                  <a:lnTo>
                    <a:pt x="140586" y="38075"/>
                  </a:lnTo>
                  <a:lnTo>
                    <a:pt x="144492" y="37099"/>
                  </a:lnTo>
                  <a:lnTo>
                    <a:pt x="146443" y="36122"/>
                  </a:lnTo>
                  <a:lnTo>
                    <a:pt x="150349" y="35146"/>
                  </a:lnTo>
                  <a:lnTo>
                    <a:pt x="153279" y="33193"/>
                  </a:lnTo>
                  <a:lnTo>
                    <a:pt x="156206" y="32217"/>
                  </a:lnTo>
                  <a:lnTo>
                    <a:pt x="159136" y="28312"/>
                  </a:lnTo>
                  <a:lnTo>
                    <a:pt x="162067" y="27336"/>
                  </a:lnTo>
                  <a:lnTo>
                    <a:pt x="171021" y="25185"/>
                  </a:lnTo>
                  <a:lnTo>
                    <a:pt x="180249" y="24041"/>
                  </a:lnTo>
                  <a:lnTo>
                    <a:pt x="189661" y="23080"/>
                  </a:lnTo>
                  <a:lnTo>
                    <a:pt x="199163" y="21478"/>
                  </a:lnTo>
                  <a:lnTo>
                    <a:pt x="222595" y="16337"/>
                  </a:lnTo>
                  <a:lnTo>
                    <a:pt x="246026" y="11105"/>
                  </a:lnTo>
                  <a:lnTo>
                    <a:pt x="269457" y="5689"/>
                  </a:lnTo>
                  <a:lnTo>
                    <a:pt x="292886" y="0"/>
                  </a:lnTo>
                  <a:lnTo>
                    <a:pt x="342601" y="1355"/>
                  </a:lnTo>
                  <a:lnTo>
                    <a:pt x="392180" y="2711"/>
                  </a:lnTo>
                  <a:lnTo>
                    <a:pt x="441650" y="4393"/>
                  </a:lnTo>
                  <a:lnTo>
                    <a:pt x="491039" y="6725"/>
                  </a:lnTo>
                  <a:lnTo>
                    <a:pt x="540373" y="10034"/>
                  </a:lnTo>
                  <a:lnTo>
                    <a:pt x="589680" y="14644"/>
                  </a:lnTo>
                  <a:lnTo>
                    <a:pt x="611647" y="25078"/>
                  </a:lnTo>
                  <a:lnTo>
                    <a:pt x="614087" y="33193"/>
                  </a:lnTo>
                </a:path>
              </a:pathLst>
            </a:custGeom>
            <a:ln w="1220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013389" y="1962354"/>
              <a:ext cx="46355" cy="195580"/>
            </a:xfrm>
            <a:custGeom>
              <a:avLst/>
              <a:gdLst/>
              <a:ahLst/>
              <a:cxnLst/>
              <a:rect l="l" t="t" r="r" b="b"/>
              <a:pathLst>
                <a:path w="46355" h="195580">
                  <a:moveTo>
                    <a:pt x="22452" y="0"/>
                  </a:moveTo>
                  <a:lnTo>
                    <a:pt x="13590" y="1876"/>
                  </a:lnTo>
                  <a:lnTo>
                    <a:pt x="6467" y="6956"/>
                  </a:lnTo>
                  <a:lnTo>
                    <a:pt x="1723" y="14415"/>
                  </a:lnTo>
                  <a:lnTo>
                    <a:pt x="0" y="23430"/>
                  </a:lnTo>
                  <a:lnTo>
                    <a:pt x="0" y="171826"/>
                  </a:lnTo>
                  <a:lnTo>
                    <a:pt x="1723" y="180842"/>
                  </a:lnTo>
                  <a:lnTo>
                    <a:pt x="6467" y="188302"/>
                  </a:lnTo>
                  <a:lnTo>
                    <a:pt x="13590" y="193381"/>
                  </a:lnTo>
                  <a:lnTo>
                    <a:pt x="22452" y="195257"/>
                  </a:lnTo>
                  <a:lnTo>
                    <a:pt x="31468" y="193381"/>
                  </a:lnTo>
                  <a:lnTo>
                    <a:pt x="38928" y="188302"/>
                  </a:lnTo>
                  <a:lnTo>
                    <a:pt x="44007" y="180842"/>
                  </a:lnTo>
                  <a:lnTo>
                    <a:pt x="45883" y="171826"/>
                  </a:lnTo>
                  <a:lnTo>
                    <a:pt x="45883" y="23430"/>
                  </a:lnTo>
                  <a:lnTo>
                    <a:pt x="44007" y="14415"/>
                  </a:lnTo>
                  <a:lnTo>
                    <a:pt x="38928" y="6956"/>
                  </a:lnTo>
                  <a:lnTo>
                    <a:pt x="31468" y="1876"/>
                  </a:lnTo>
                  <a:lnTo>
                    <a:pt x="2245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013389" y="1962354"/>
              <a:ext cx="46355" cy="195580"/>
            </a:xfrm>
            <a:custGeom>
              <a:avLst/>
              <a:gdLst/>
              <a:ahLst/>
              <a:cxnLst/>
              <a:rect l="l" t="t" r="r" b="b"/>
              <a:pathLst>
                <a:path w="46355" h="195580">
                  <a:moveTo>
                    <a:pt x="0" y="171826"/>
                  </a:moveTo>
                  <a:lnTo>
                    <a:pt x="1723" y="180842"/>
                  </a:lnTo>
                  <a:lnTo>
                    <a:pt x="6467" y="188302"/>
                  </a:lnTo>
                  <a:lnTo>
                    <a:pt x="13590" y="193381"/>
                  </a:lnTo>
                  <a:lnTo>
                    <a:pt x="22452" y="195257"/>
                  </a:lnTo>
                  <a:lnTo>
                    <a:pt x="31468" y="193381"/>
                  </a:lnTo>
                  <a:lnTo>
                    <a:pt x="38928" y="188302"/>
                  </a:lnTo>
                  <a:lnTo>
                    <a:pt x="44007" y="180842"/>
                  </a:lnTo>
                  <a:lnTo>
                    <a:pt x="45883" y="171826"/>
                  </a:lnTo>
                  <a:lnTo>
                    <a:pt x="45883" y="23430"/>
                  </a:lnTo>
                  <a:lnTo>
                    <a:pt x="44007" y="14415"/>
                  </a:lnTo>
                  <a:lnTo>
                    <a:pt x="38928" y="6956"/>
                  </a:lnTo>
                  <a:lnTo>
                    <a:pt x="31468" y="1876"/>
                  </a:lnTo>
                  <a:lnTo>
                    <a:pt x="22452" y="0"/>
                  </a:lnTo>
                  <a:lnTo>
                    <a:pt x="13590" y="1876"/>
                  </a:lnTo>
                  <a:lnTo>
                    <a:pt x="6467" y="6956"/>
                  </a:lnTo>
                  <a:lnTo>
                    <a:pt x="1723" y="14415"/>
                  </a:lnTo>
                  <a:lnTo>
                    <a:pt x="0" y="23430"/>
                  </a:lnTo>
                  <a:lnTo>
                    <a:pt x="0" y="171826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013389" y="2137110"/>
              <a:ext cx="46355" cy="79375"/>
            </a:xfrm>
            <a:custGeom>
              <a:avLst/>
              <a:gdLst/>
              <a:ahLst/>
              <a:cxnLst/>
              <a:rect l="l" t="t" r="r" b="b"/>
              <a:pathLst>
                <a:path w="46355" h="79375">
                  <a:moveTo>
                    <a:pt x="45883" y="0"/>
                  </a:moveTo>
                  <a:lnTo>
                    <a:pt x="0" y="0"/>
                  </a:lnTo>
                  <a:lnTo>
                    <a:pt x="22452" y="79078"/>
                  </a:lnTo>
                  <a:lnTo>
                    <a:pt x="4588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013389" y="2137110"/>
              <a:ext cx="46355" cy="79375"/>
            </a:xfrm>
            <a:custGeom>
              <a:avLst/>
              <a:gdLst/>
              <a:ahLst/>
              <a:cxnLst/>
              <a:rect l="l" t="t" r="r" b="b"/>
              <a:pathLst>
                <a:path w="46355" h="79375">
                  <a:moveTo>
                    <a:pt x="22452" y="79078"/>
                  </a:moveTo>
                  <a:lnTo>
                    <a:pt x="45883" y="0"/>
                  </a:lnTo>
                  <a:lnTo>
                    <a:pt x="0" y="0"/>
                  </a:lnTo>
                  <a:lnTo>
                    <a:pt x="22452" y="79078"/>
                  </a:lnTo>
                  <a:close/>
                </a:path>
              </a:pathLst>
            </a:custGeom>
            <a:ln w="8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39" name="object 39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53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10" dirty="0">
                <a:solidFill>
                  <a:srgbClr val="132D52"/>
                </a:solidFill>
                <a:latin typeface="PMingLiU"/>
                <a:cs typeface="PMingLiU"/>
              </a:rPr>
              <a:t>Courant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Courant</a:t>
            </a:r>
            <a:endParaRPr sz="14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781823"/>
            <a:ext cx="4258310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45" dirty="0">
                <a:latin typeface="Cambria"/>
                <a:cs typeface="Cambria"/>
              </a:rPr>
              <a:t>Repr´esente</a:t>
            </a:r>
            <a:r>
              <a:rPr sz="1100" spc="-4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40" dirty="0">
                <a:latin typeface="Cambria"/>
                <a:cs typeface="Cambria"/>
              </a:rPr>
              <a:t>quantit´e</a:t>
            </a:r>
            <a:r>
              <a:rPr sz="1100" spc="-35" dirty="0">
                <a:latin typeface="Cambria"/>
                <a:cs typeface="Cambria"/>
              </a:rPr>
              <a:t> de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charge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 </a:t>
            </a:r>
            <a:r>
              <a:rPr sz="1100" spc="-50" dirty="0">
                <a:latin typeface="Cambria"/>
                <a:cs typeface="Cambria"/>
              </a:rPr>
              <a:t>se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d´eplace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-15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certaine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surface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certain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interval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temps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30717" y="1322614"/>
            <a:ext cx="2197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i="1" spc="70" dirty="0">
                <a:latin typeface="Times New Roman"/>
                <a:cs typeface="Times New Roman"/>
              </a:rPr>
              <a:t>i</a:t>
            </a:r>
            <a:r>
              <a:rPr sz="1100" i="1" spc="-50" dirty="0">
                <a:latin typeface="Times New Roman"/>
                <a:cs typeface="Times New Roman"/>
              </a:rPr>
              <a:t> </a:t>
            </a:r>
            <a:r>
              <a:rPr sz="1100" spc="235" dirty="0">
                <a:latin typeface="Cambria"/>
                <a:cs typeface="Cambria"/>
              </a:rPr>
              <a:t>=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91054" y="1439214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>
                <a:moveTo>
                  <a:pt x="0" y="0"/>
                </a:moveTo>
                <a:lnTo>
                  <a:pt x="138925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178354" y="1206383"/>
            <a:ext cx="159385" cy="403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 marR="5080" indent="-8890">
              <a:lnSpc>
                <a:spcPct val="112599"/>
              </a:lnSpc>
              <a:spcBef>
                <a:spcPts val="100"/>
              </a:spcBef>
            </a:pPr>
            <a:r>
              <a:rPr sz="1100" i="1" spc="-20" dirty="0">
                <a:latin typeface="Times New Roman"/>
                <a:cs typeface="Times New Roman"/>
              </a:rPr>
              <a:t>dq </a:t>
            </a:r>
            <a:r>
              <a:rPr sz="1100" i="1" spc="-15" dirty="0">
                <a:latin typeface="Times New Roman"/>
                <a:cs typeface="Times New Roman"/>
              </a:rPr>
              <a:t> </a:t>
            </a:r>
            <a:r>
              <a:rPr sz="1100" i="1" spc="50" dirty="0">
                <a:latin typeface="Times New Roman"/>
                <a:cs typeface="Times New Roman"/>
              </a:rPr>
              <a:t>dt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71013" y="1322614"/>
            <a:ext cx="20110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21180" algn="l"/>
              </a:tabLst>
            </a:pPr>
            <a:r>
              <a:rPr sz="1100" spc="-20" dirty="0">
                <a:latin typeface="Cambria"/>
                <a:cs typeface="Cambria"/>
              </a:rPr>
              <a:t>[A</a:t>
            </a:r>
            <a:r>
              <a:rPr sz="1100" spc="-10" dirty="0">
                <a:latin typeface="Cambria"/>
                <a:cs typeface="Cambria"/>
              </a:rPr>
              <a:t>]</a:t>
            </a:r>
            <a:r>
              <a:rPr sz="1100" dirty="0">
                <a:latin typeface="Cambria"/>
                <a:cs typeface="Cambria"/>
              </a:rPr>
              <a:t>	</a:t>
            </a:r>
            <a:r>
              <a:rPr sz="1100" spc="-25" dirty="0">
                <a:latin typeface="Cambria"/>
                <a:cs typeface="Cambria"/>
              </a:rPr>
              <a:t>(2)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827085"/>
            <a:ext cx="63233" cy="6323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02932" y="1741600"/>
            <a:ext cx="3933825" cy="10902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396875">
              <a:lnSpc>
                <a:spcPct val="102600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Un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4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Amp`ere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repr´esente</a:t>
            </a:r>
            <a:r>
              <a:rPr sz="1100" spc="-5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charge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nette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Coulomb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traverse</a:t>
            </a:r>
            <a:r>
              <a:rPr sz="1100" spc="-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une</a:t>
            </a:r>
            <a:r>
              <a:rPr sz="1100" spc="-20" dirty="0">
                <a:latin typeface="Cambria"/>
                <a:cs typeface="Cambria"/>
              </a:rPr>
              <a:t> surface</a:t>
            </a:r>
            <a:r>
              <a:rPr sz="1100" spc="-1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-6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seconde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(donc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Coulombs/seconde).</a:t>
            </a:r>
            <a:endParaRPr sz="1100">
              <a:latin typeface="Cambria"/>
              <a:cs typeface="Cambri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15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9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semblable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mouvement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l’eau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des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20" dirty="0">
                <a:latin typeface="Cambria"/>
                <a:cs typeface="Cambria"/>
              </a:rPr>
              <a:t>tuyaux. Par </a:t>
            </a:r>
            <a:r>
              <a:rPr sz="1100" spc="-10" dirty="0">
                <a:latin typeface="Cambria"/>
                <a:cs typeface="Cambria"/>
              </a:rPr>
              <a:t>analogie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m´ecanique,</a:t>
            </a:r>
            <a:r>
              <a:rPr sz="1100" spc="-3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c’est</a:t>
            </a:r>
            <a:r>
              <a:rPr sz="1100" spc="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-25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d´ebit </a:t>
            </a:r>
            <a:r>
              <a:rPr sz="1100" spc="-50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(Litres/seconde).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3133" y="2381262"/>
            <a:ext cx="63233" cy="63233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0" y="3349777"/>
            <a:ext cx="3072041" cy="106680"/>
            <a:chOff x="0" y="3349777"/>
            <a:chExt cx="3072041" cy="106680"/>
          </a:xfrm>
        </p:grpSpPr>
        <p:sp>
          <p:nvSpPr>
            <p:cNvPr id="14" name="object 14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6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110" dirty="0">
                <a:solidFill>
                  <a:srgbClr val="132D52"/>
                </a:solidFill>
                <a:latin typeface="PMingLiU"/>
                <a:cs typeface="PMingLiU"/>
              </a:rPr>
              <a:t>Courant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3556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sz="1400" spc="110" dirty="0">
                <a:solidFill>
                  <a:srgbClr val="1F4B89"/>
                </a:solidFill>
                <a:latin typeface="PMingLiU"/>
                <a:cs typeface="PMingLiU"/>
              </a:rPr>
              <a:t>Courant</a:t>
            </a:r>
            <a:endParaRPr sz="1400">
              <a:latin typeface="PMingLiU"/>
              <a:cs typeface="PMingLiU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272679"/>
            <a:ext cx="63233" cy="632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482712"/>
            <a:ext cx="63233" cy="6323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5844" y="933384"/>
            <a:ext cx="3872865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2336165" indent="-277495">
              <a:lnSpc>
                <a:spcPct val="125299"/>
              </a:lnSpc>
              <a:spcBef>
                <a:spcPts val="100"/>
              </a:spcBef>
            </a:pPr>
            <a:r>
              <a:rPr sz="1100" spc="-15" dirty="0">
                <a:latin typeface="Cambria"/>
                <a:cs typeface="Cambria"/>
              </a:rPr>
              <a:t>Sens</a:t>
            </a:r>
            <a:r>
              <a:rPr sz="1100" spc="-1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 </a:t>
            </a:r>
            <a:r>
              <a:rPr sz="1100" spc="1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Convention</a:t>
            </a:r>
            <a:r>
              <a:rPr sz="1100" spc="7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adopt´ee.</a:t>
            </a:r>
            <a:endParaRPr sz="1100">
              <a:latin typeface="Cambria"/>
              <a:cs typeface="Cambria"/>
            </a:endParaRPr>
          </a:p>
          <a:p>
            <a:pPr marL="289560" marR="5080">
              <a:lnSpc>
                <a:spcPct val="102699"/>
              </a:lnSpc>
              <a:spcBef>
                <a:spcPts val="300"/>
              </a:spcBef>
            </a:pPr>
            <a:r>
              <a:rPr sz="1100" spc="-5" dirty="0">
                <a:latin typeface="Cambria"/>
                <a:cs typeface="Cambria"/>
              </a:rPr>
              <a:t>Les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´electrons,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n´egatifs,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sont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attir´es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par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charges </a:t>
            </a:r>
            <a:r>
              <a:rPr sz="1100" spc="-225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positives,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et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donc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45" dirty="0">
                <a:latin typeface="Cambria"/>
                <a:cs typeface="Cambria"/>
              </a:rPr>
              <a:t>d´eplacent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15" dirty="0">
                <a:latin typeface="Lucida Sans Unicode"/>
                <a:cs typeface="Lucida Sans Unicode"/>
              </a:rPr>
              <a:t> </a:t>
            </a:r>
            <a:r>
              <a:rPr sz="1100" spc="-35" dirty="0">
                <a:latin typeface="Cambria"/>
                <a:cs typeface="Cambria"/>
              </a:rPr>
              <a:t>vers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150" dirty="0">
                <a:latin typeface="Cambria"/>
                <a:cs typeface="Cambria"/>
              </a:rPr>
              <a:t>+.</a:t>
            </a:r>
            <a:endParaRPr sz="1100">
              <a:latin typeface="Cambria"/>
              <a:cs typeface="Cambri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133" y="1864817"/>
            <a:ext cx="63233" cy="6323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02932" y="1779345"/>
            <a:ext cx="40360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latin typeface="Cambria"/>
                <a:cs typeface="Cambria"/>
              </a:rPr>
              <a:t>Cependant,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60" dirty="0">
                <a:latin typeface="Cambria"/>
                <a:cs typeface="Cambria"/>
              </a:rPr>
              <a:t>mani`ere  </a:t>
            </a:r>
            <a:r>
              <a:rPr sz="1100" spc="-15" dirty="0">
                <a:latin typeface="Cambria"/>
                <a:cs typeface="Cambria"/>
              </a:rPr>
              <a:t>historique,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dit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que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i="1" spc="-10" dirty="0">
                <a:latin typeface="Cambria"/>
                <a:cs typeface="Cambria"/>
              </a:rPr>
              <a:t>le</a:t>
            </a:r>
            <a:r>
              <a:rPr sz="1100" i="1" spc="150" dirty="0">
                <a:latin typeface="Cambria"/>
                <a:cs typeface="Cambria"/>
              </a:rPr>
              <a:t> </a:t>
            </a:r>
            <a:r>
              <a:rPr sz="1100" i="1" spc="-15" dirty="0">
                <a:latin typeface="Cambria"/>
                <a:cs typeface="Cambria"/>
              </a:rPr>
              <a:t>courant</a:t>
            </a:r>
            <a:r>
              <a:rPr sz="1100" i="1" spc="120" dirty="0">
                <a:latin typeface="Cambria"/>
                <a:cs typeface="Cambria"/>
              </a:rPr>
              <a:t> </a:t>
            </a:r>
            <a:r>
              <a:rPr sz="1100" i="1" spc="-35" dirty="0">
                <a:latin typeface="Cambria"/>
                <a:cs typeface="Cambria"/>
              </a:rPr>
              <a:t>´electrique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7743" y="2192908"/>
            <a:ext cx="4432935" cy="179070"/>
          </a:xfrm>
          <a:custGeom>
            <a:avLst/>
            <a:gdLst/>
            <a:ahLst/>
            <a:cxnLst/>
            <a:rect l="l" t="t" r="r" b="b"/>
            <a:pathLst>
              <a:path w="4432935" h="179069">
                <a:moveTo>
                  <a:pt x="4381765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78597"/>
                </a:lnTo>
                <a:lnTo>
                  <a:pt x="4432566" y="178597"/>
                </a:lnTo>
                <a:lnTo>
                  <a:pt x="4432566" y="50800"/>
                </a:lnTo>
                <a:lnTo>
                  <a:pt x="4428558" y="31075"/>
                </a:lnTo>
                <a:lnTo>
                  <a:pt x="4417643" y="14922"/>
                </a:lnTo>
                <a:lnTo>
                  <a:pt x="4401490" y="4008"/>
                </a:lnTo>
                <a:lnTo>
                  <a:pt x="4381765" y="0"/>
                </a:lnTo>
                <a:close/>
              </a:path>
            </a:pathLst>
          </a:custGeom>
          <a:solidFill>
            <a:srgbClr val="1F4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5844" y="1893110"/>
            <a:ext cx="1893570" cy="4749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9560">
              <a:lnSpc>
                <a:spcPct val="100000"/>
              </a:lnSpc>
              <a:spcBef>
                <a:spcPts val="550"/>
              </a:spcBef>
            </a:pPr>
            <a:r>
              <a:rPr sz="1100" i="1" spc="10" dirty="0">
                <a:latin typeface="Cambria"/>
                <a:cs typeface="Cambria"/>
              </a:rPr>
              <a:t>se</a:t>
            </a:r>
            <a:r>
              <a:rPr sz="1100" i="1" spc="140" dirty="0">
                <a:latin typeface="Cambria"/>
                <a:cs typeface="Cambria"/>
              </a:rPr>
              <a:t> </a:t>
            </a:r>
            <a:r>
              <a:rPr sz="1100" i="1" spc="-55" dirty="0">
                <a:latin typeface="Cambria"/>
                <a:cs typeface="Cambria"/>
              </a:rPr>
              <a:t>d´eplace</a:t>
            </a:r>
            <a:r>
              <a:rPr sz="1100" i="1" spc="140" dirty="0">
                <a:latin typeface="Cambria"/>
                <a:cs typeface="Cambria"/>
              </a:rPr>
              <a:t> </a:t>
            </a:r>
            <a:r>
              <a:rPr sz="1100" i="1" spc="-15" dirty="0">
                <a:latin typeface="Cambria"/>
                <a:cs typeface="Cambria"/>
              </a:rPr>
              <a:t>du</a:t>
            </a:r>
            <a:r>
              <a:rPr sz="1100" i="1" spc="14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140" dirty="0">
                <a:latin typeface="Cambria"/>
                <a:cs typeface="Cambria"/>
              </a:rPr>
              <a:t> </a:t>
            </a:r>
            <a:r>
              <a:rPr sz="1100" i="1" spc="5" dirty="0">
                <a:latin typeface="Cambria"/>
                <a:cs typeface="Cambria"/>
              </a:rPr>
              <a:t>vers</a:t>
            </a:r>
            <a:r>
              <a:rPr sz="1100" i="1" spc="145" dirty="0">
                <a:latin typeface="Cambria"/>
                <a:cs typeface="Cambria"/>
              </a:rPr>
              <a:t> </a:t>
            </a:r>
            <a:r>
              <a:rPr sz="1100" i="1" spc="-10" dirty="0">
                <a:latin typeface="Cambria"/>
                <a:cs typeface="Cambria"/>
              </a:rPr>
              <a:t>le</a:t>
            </a:r>
            <a:r>
              <a:rPr sz="1100" i="1" spc="140" dirty="0">
                <a:latin typeface="Cambria"/>
                <a:cs typeface="Cambria"/>
              </a:rPr>
              <a:t> </a:t>
            </a:r>
            <a:r>
              <a:rPr sz="1100" spc="20" dirty="0">
                <a:latin typeface="Lucida Sans Unicode"/>
                <a:cs typeface="Lucida Sans Unicode"/>
              </a:rPr>
              <a:t>−</a:t>
            </a:r>
            <a:r>
              <a:rPr sz="1100" spc="20" dirty="0">
                <a:latin typeface="Cambria"/>
                <a:cs typeface="Cambria"/>
              </a:rPr>
              <a:t>.</a:t>
            </a:r>
            <a:endParaRPr sz="11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100" spc="-15" dirty="0">
                <a:solidFill>
                  <a:srgbClr val="FFFFFF"/>
                </a:solidFill>
                <a:latin typeface="Cambria"/>
                <a:cs typeface="Cambria"/>
              </a:rPr>
              <a:t>Sens</a:t>
            </a:r>
            <a:r>
              <a:rPr sz="1100" spc="1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mbria"/>
                <a:cs typeface="Cambria"/>
              </a:rPr>
              <a:t>du</a:t>
            </a:r>
            <a:r>
              <a:rPr sz="1100" spc="1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-10" dirty="0">
                <a:solidFill>
                  <a:srgbClr val="FFFFFF"/>
                </a:solidFill>
                <a:latin typeface="Cambria"/>
                <a:cs typeface="Cambria"/>
              </a:rPr>
              <a:t>courant</a:t>
            </a:r>
            <a:r>
              <a:rPr sz="1100" spc="1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Cambria"/>
                <a:cs typeface="Cambria"/>
              </a:rPr>
              <a:t>:</a:t>
            </a:r>
            <a:endParaRPr sz="1100">
              <a:latin typeface="Cambria"/>
              <a:cs typeface="Cambr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7743" y="2237142"/>
            <a:ext cx="4483735" cy="410209"/>
            <a:chOff x="87743" y="2237142"/>
            <a:chExt cx="4483735" cy="410209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744" y="2358860"/>
              <a:ext cx="4432565" cy="5060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544" y="2545219"/>
              <a:ext cx="101599" cy="1016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9344" y="2532519"/>
              <a:ext cx="4381715" cy="11430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20310" y="2237143"/>
              <a:ext cx="50749" cy="30807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7743" y="2403135"/>
              <a:ext cx="4432935" cy="193040"/>
            </a:xfrm>
            <a:custGeom>
              <a:avLst/>
              <a:gdLst/>
              <a:ahLst/>
              <a:cxnLst/>
              <a:rect l="l" t="t" r="r" b="b"/>
              <a:pathLst>
                <a:path w="4432935" h="193039">
                  <a:moveTo>
                    <a:pt x="4432566" y="0"/>
                  </a:moveTo>
                  <a:lnTo>
                    <a:pt x="0" y="0"/>
                  </a:lnTo>
                  <a:lnTo>
                    <a:pt x="0" y="142084"/>
                  </a:lnTo>
                  <a:lnTo>
                    <a:pt x="4008" y="161809"/>
                  </a:lnTo>
                  <a:lnTo>
                    <a:pt x="14922" y="177962"/>
                  </a:lnTo>
                  <a:lnTo>
                    <a:pt x="31075" y="188876"/>
                  </a:lnTo>
                  <a:lnTo>
                    <a:pt x="50800" y="192885"/>
                  </a:lnTo>
                  <a:lnTo>
                    <a:pt x="4381765" y="192885"/>
                  </a:lnTo>
                  <a:lnTo>
                    <a:pt x="4401490" y="188876"/>
                  </a:lnTo>
                  <a:lnTo>
                    <a:pt x="4417643" y="177962"/>
                  </a:lnTo>
                  <a:lnTo>
                    <a:pt x="4428558" y="161809"/>
                  </a:lnTo>
                  <a:lnTo>
                    <a:pt x="4432566" y="142084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6C8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20310" y="2275242"/>
              <a:ext cx="0" cy="289560"/>
            </a:xfrm>
            <a:custGeom>
              <a:avLst/>
              <a:gdLst/>
              <a:ahLst/>
              <a:cxnLst/>
              <a:rect l="l" t="t" r="r" b="b"/>
              <a:pathLst>
                <a:path h="289560">
                  <a:moveTo>
                    <a:pt x="0" y="28902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20310" y="226254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20310" y="224984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0310" y="2237142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25844" y="2373412"/>
            <a:ext cx="29013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latin typeface="Cambria"/>
                <a:cs typeface="Cambria"/>
              </a:rPr>
              <a:t>Le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courant</a:t>
            </a:r>
            <a:r>
              <a:rPr sz="1100" spc="90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´electrique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se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55" dirty="0">
                <a:latin typeface="Cambria"/>
                <a:cs typeface="Cambria"/>
              </a:rPr>
              <a:t>d´eplace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5" dirty="0">
                <a:latin typeface="Cambria"/>
                <a:cs typeface="Cambria"/>
              </a:rPr>
              <a:t>du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235" dirty="0">
                <a:latin typeface="Cambria"/>
                <a:cs typeface="Cambria"/>
              </a:rPr>
              <a:t>+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vers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le</a:t>
            </a:r>
            <a:r>
              <a:rPr sz="1100" spc="110" dirty="0">
                <a:latin typeface="Cambria"/>
                <a:cs typeface="Cambri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24" name="object 24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7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3995" y="0"/>
            <a:ext cx="2304415" cy="106680"/>
          </a:xfrm>
          <a:prstGeom prst="rect">
            <a:avLst/>
          </a:prstGeom>
          <a:solidFill>
            <a:srgbClr val="D6A42D"/>
          </a:solidFill>
        </p:spPr>
        <p:txBody>
          <a:bodyPr vert="horz" wrap="square" lIns="0" tIns="0" rIns="0" bIns="0" rtlCol="0">
            <a:spAutoFit/>
          </a:bodyPr>
          <a:lstStyle/>
          <a:p>
            <a:pPr marL="64769">
              <a:lnSpc>
                <a:spcPts val="700"/>
              </a:lnSpc>
            </a:pP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E</a:t>
            </a:r>
            <a:r>
              <a:rPr sz="900" spc="60" baseline="13888" dirty="0">
                <a:solidFill>
                  <a:srgbClr val="132D52"/>
                </a:solidFill>
                <a:latin typeface="PMingLiU"/>
                <a:cs typeface="PMingLiU"/>
              </a:rPr>
              <a:t>´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l´ement</a:t>
            </a:r>
            <a:r>
              <a:rPr sz="600" spc="4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35" dirty="0">
                <a:solidFill>
                  <a:srgbClr val="132D52"/>
                </a:solidFill>
                <a:latin typeface="PMingLiU"/>
                <a:cs typeface="PMingLiU"/>
              </a:rPr>
              <a:t>id´eal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106222"/>
            <a:ext cx="4608195" cy="295594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0" tIns="79375" rIns="0" bIns="0" rtlCol="0">
            <a:spAutoFit/>
          </a:bodyPr>
          <a:lstStyle/>
          <a:p>
            <a:pPr marL="107950">
              <a:lnSpc>
                <a:spcPct val="100000"/>
              </a:lnSpc>
              <a:spcBef>
                <a:spcPts val="625"/>
              </a:spcBef>
            </a:pPr>
            <a:r>
              <a:rPr lang="fr-FR" sz="1400" spc="-25" dirty="0">
                <a:solidFill>
                  <a:srgbClr val="1F4B89"/>
                </a:solidFill>
                <a:latin typeface="PMingLiU"/>
                <a:cs typeface="PMingLiU"/>
              </a:rPr>
              <a:t>E</a:t>
            </a:r>
            <a:r>
              <a:rPr sz="1400" spc="-25" dirty="0" smtClean="0">
                <a:solidFill>
                  <a:srgbClr val="1F4B89"/>
                </a:solidFill>
                <a:latin typeface="PMingLiU"/>
                <a:cs typeface="PMingLiU"/>
              </a:rPr>
              <a:t>l</a:t>
            </a:r>
            <a:r>
              <a:rPr lang="fr-FR" sz="1400" spc="-25" dirty="0" smtClean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-25" dirty="0" err="1" smtClean="0">
                <a:solidFill>
                  <a:srgbClr val="1F4B89"/>
                </a:solidFill>
                <a:latin typeface="PMingLiU"/>
                <a:cs typeface="PMingLiU"/>
              </a:rPr>
              <a:t>ment</a:t>
            </a:r>
            <a:r>
              <a:rPr sz="1400" spc="65" dirty="0" smtClean="0">
                <a:solidFill>
                  <a:srgbClr val="1F4B89"/>
                </a:solidFill>
                <a:latin typeface="PMingLiU"/>
                <a:cs typeface="PMingLiU"/>
              </a:rPr>
              <a:t> </a:t>
            </a:r>
            <a:r>
              <a:rPr sz="1400" spc="-20" dirty="0" smtClean="0">
                <a:solidFill>
                  <a:srgbClr val="1F4B89"/>
                </a:solidFill>
                <a:latin typeface="PMingLiU"/>
                <a:cs typeface="PMingLiU"/>
              </a:rPr>
              <a:t>id</a:t>
            </a:r>
            <a:r>
              <a:rPr lang="fr-FR" sz="1400" spc="-20" dirty="0" smtClean="0">
                <a:solidFill>
                  <a:srgbClr val="1F4B89"/>
                </a:solidFill>
                <a:latin typeface="PMingLiU"/>
                <a:cs typeface="PMingLiU"/>
              </a:rPr>
              <a:t>é</a:t>
            </a:r>
            <a:r>
              <a:rPr sz="1400" spc="-20" dirty="0" smtClean="0">
                <a:solidFill>
                  <a:srgbClr val="1F4B89"/>
                </a:solidFill>
                <a:latin typeface="PMingLiU"/>
                <a:cs typeface="PMingLiU"/>
              </a:rPr>
              <a:t>al</a:t>
            </a:r>
            <a:endParaRPr sz="1400" dirty="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98471" y="1496542"/>
            <a:ext cx="554990" cy="104139"/>
            <a:chOff x="1698471" y="1496542"/>
            <a:chExt cx="554990" cy="104139"/>
          </a:xfrm>
        </p:grpSpPr>
        <p:sp>
          <p:nvSpPr>
            <p:cNvPr id="6" name="object 6"/>
            <p:cNvSpPr/>
            <p:nvPr/>
          </p:nvSpPr>
          <p:spPr>
            <a:xfrm>
              <a:off x="1796261" y="1548612"/>
              <a:ext cx="457200" cy="0"/>
            </a:xfrm>
            <a:custGeom>
              <a:avLst/>
              <a:gdLst/>
              <a:ahLst/>
              <a:cxnLst/>
              <a:rect l="l" t="t" r="r" b="b"/>
              <a:pathLst>
                <a:path w="457200">
                  <a:moveTo>
                    <a:pt x="0" y="0"/>
                  </a:moveTo>
                  <a:lnTo>
                    <a:pt x="45720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98471" y="1496542"/>
              <a:ext cx="104139" cy="104139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1698471" y="2045182"/>
            <a:ext cx="554990" cy="104139"/>
            <a:chOff x="1698471" y="2045182"/>
            <a:chExt cx="554990" cy="104139"/>
          </a:xfrm>
        </p:grpSpPr>
        <p:sp>
          <p:nvSpPr>
            <p:cNvPr id="9" name="object 9"/>
            <p:cNvSpPr/>
            <p:nvPr/>
          </p:nvSpPr>
          <p:spPr>
            <a:xfrm>
              <a:off x="1796261" y="2097252"/>
              <a:ext cx="457200" cy="0"/>
            </a:xfrm>
            <a:custGeom>
              <a:avLst/>
              <a:gdLst/>
              <a:ahLst/>
              <a:cxnLst/>
              <a:rect l="l" t="t" r="r" b="b"/>
              <a:pathLst>
                <a:path w="457200">
                  <a:moveTo>
                    <a:pt x="0" y="0"/>
                  </a:moveTo>
                  <a:lnTo>
                    <a:pt x="457200" y="0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98471" y="2045182"/>
              <a:ext cx="104139" cy="104139"/>
            </a:xfrm>
            <a:prstGeom prst="rect">
              <a:avLst/>
            </a:prstGeom>
          </p:spPr>
        </p:pic>
      </p:grpSp>
      <p:sp>
        <p:nvSpPr>
          <p:cNvPr id="11" name="object 11"/>
          <p:cNvSpPr/>
          <p:nvPr/>
        </p:nvSpPr>
        <p:spPr>
          <a:xfrm>
            <a:off x="1887701" y="1385547"/>
            <a:ext cx="320040" cy="52069"/>
          </a:xfrm>
          <a:custGeom>
            <a:avLst/>
            <a:gdLst/>
            <a:ahLst/>
            <a:cxnLst/>
            <a:rect l="l" t="t" r="r" b="b"/>
            <a:pathLst>
              <a:path w="320039" h="52069">
                <a:moveTo>
                  <a:pt x="192022" y="0"/>
                </a:moveTo>
                <a:lnTo>
                  <a:pt x="192022" y="51810"/>
                </a:lnTo>
                <a:lnTo>
                  <a:pt x="289909" y="32002"/>
                </a:lnTo>
                <a:lnTo>
                  <a:pt x="205740" y="32002"/>
                </a:lnTo>
                <a:lnTo>
                  <a:pt x="205740" y="19808"/>
                </a:lnTo>
                <a:lnTo>
                  <a:pt x="289909" y="19808"/>
                </a:lnTo>
                <a:lnTo>
                  <a:pt x="192022" y="0"/>
                </a:lnTo>
                <a:close/>
              </a:path>
              <a:path w="320039" h="52069">
                <a:moveTo>
                  <a:pt x="192022" y="19808"/>
                </a:moveTo>
                <a:lnTo>
                  <a:pt x="0" y="19808"/>
                </a:lnTo>
                <a:lnTo>
                  <a:pt x="0" y="32002"/>
                </a:lnTo>
                <a:lnTo>
                  <a:pt x="192022" y="32002"/>
                </a:lnTo>
                <a:lnTo>
                  <a:pt x="192022" y="19808"/>
                </a:lnTo>
                <a:close/>
              </a:path>
              <a:path w="320039" h="52069">
                <a:moveTo>
                  <a:pt x="289909" y="19808"/>
                </a:moveTo>
                <a:lnTo>
                  <a:pt x="205740" y="19808"/>
                </a:lnTo>
                <a:lnTo>
                  <a:pt x="205740" y="32002"/>
                </a:lnTo>
                <a:lnTo>
                  <a:pt x="289909" y="32002"/>
                </a:lnTo>
                <a:lnTo>
                  <a:pt x="320040" y="25905"/>
                </a:lnTo>
                <a:lnTo>
                  <a:pt x="289909" y="19808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5844" y="906220"/>
            <a:ext cx="4358640" cy="507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dirty="0">
                <a:latin typeface="Cambria"/>
                <a:cs typeface="Cambria"/>
              </a:rPr>
              <a:t>Pour</a:t>
            </a:r>
            <a:r>
              <a:rPr sz="1100" spc="8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cours,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80" dirty="0">
                <a:latin typeface="Cambria"/>
                <a:cs typeface="Cambria"/>
              </a:rPr>
              <a:t> </a:t>
            </a:r>
            <a:r>
              <a:rPr sz="1100" spc="-55" dirty="0" err="1" smtClean="0">
                <a:latin typeface="Cambria"/>
                <a:cs typeface="Cambria"/>
              </a:rPr>
              <a:t>consid</a:t>
            </a:r>
            <a:r>
              <a:rPr lang="fr-FR" sz="1100" spc="-55" dirty="0" smtClean="0">
                <a:latin typeface="Cambria"/>
                <a:cs typeface="Cambria"/>
              </a:rPr>
              <a:t>è</a:t>
            </a:r>
            <a:r>
              <a:rPr sz="1100" spc="-55" dirty="0" smtClean="0">
                <a:latin typeface="Cambria"/>
                <a:cs typeface="Cambria"/>
              </a:rPr>
              <a:t>re</a:t>
            </a:r>
            <a:r>
              <a:rPr sz="1100" spc="85" dirty="0" smtClean="0">
                <a:latin typeface="Cambria"/>
                <a:cs typeface="Cambria"/>
              </a:rPr>
              <a:t> </a:t>
            </a:r>
            <a:r>
              <a:rPr sz="1100" spc="-35" dirty="0">
                <a:latin typeface="Cambria"/>
                <a:cs typeface="Cambria"/>
              </a:rPr>
              <a:t>les</a:t>
            </a:r>
            <a:r>
              <a:rPr sz="1100" spc="45" dirty="0">
                <a:latin typeface="Cambria"/>
                <a:cs typeface="Cambria"/>
              </a:rPr>
              <a:t> </a:t>
            </a:r>
            <a:r>
              <a:rPr lang="fr-FR" sz="1100" spc="-80" dirty="0" smtClean="0">
                <a:latin typeface="Cambria"/>
                <a:cs typeface="Cambria"/>
              </a:rPr>
              <a:t>é</a:t>
            </a:r>
            <a:r>
              <a:rPr sz="1100" spc="-80" dirty="0" smtClean="0">
                <a:latin typeface="Cambria"/>
                <a:cs typeface="Cambria"/>
              </a:rPr>
              <a:t>l</a:t>
            </a:r>
            <a:r>
              <a:rPr lang="fr-FR" sz="1100" spc="-80" dirty="0" smtClean="0">
                <a:latin typeface="Cambria"/>
                <a:cs typeface="Cambria"/>
              </a:rPr>
              <a:t>é</a:t>
            </a:r>
            <a:r>
              <a:rPr sz="1100" spc="-80" dirty="0" err="1" smtClean="0">
                <a:latin typeface="Cambria"/>
                <a:cs typeface="Cambria"/>
              </a:rPr>
              <a:t>ments</a:t>
            </a:r>
            <a:r>
              <a:rPr sz="1100" spc="-80" dirty="0" smtClean="0">
                <a:latin typeface="Cambria"/>
                <a:cs typeface="Cambria"/>
              </a:rPr>
              <a:t>  </a:t>
            </a:r>
            <a:r>
              <a:rPr sz="1100" spc="-35" dirty="0">
                <a:latin typeface="Cambria"/>
                <a:cs typeface="Cambria"/>
              </a:rPr>
              <a:t>de</a:t>
            </a:r>
            <a:r>
              <a:rPr sz="1100" spc="8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circuit</a:t>
            </a:r>
            <a:r>
              <a:rPr sz="1100" spc="80" dirty="0">
                <a:latin typeface="Cambria"/>
                <a:cs typeface="Cambria"/>
              </a:rPr>
              <a:t> </a:t>
            </a:r>
            <a:r>
              <a:rPr sz="1100" spc="-25" dirty="0" err="1">
                <a:latin typeface="Cambria"/>
                <a:cs typeface="Cambria"/>
              </a:rPr>
              <a:t>comme</a:t>
            </a:r>
            <a:r>
              <a:rPr sz="1100" spc="55" dirty="0">
                <a:latin typeface="Cambria"/>
                <a:cs typeface="Cambria"/>
              </a:rPr>
              <a:t> </a:t>
            </a:r>
            <a:r>
              <a:rPr lang="fr-FR" sz="1100" spc="-45" dirty="0">
                <a:latin typeface="Cambria"/>
                <a:cs typeface="Cambria"/>
              </a:rPr>
              <a:t>é</a:t>
            </a:r>
            <a:r>
              <a:rPr sz="1100" spc="-45" dirty="0" err="1" smtClean="0">
                <a:latin typeface="Cambria"/>
                <a:cs typeface="Cambria"/>
              </a:rPr>
              <a:t>tant</a:t>
            </a:r>
            <a:r>
              <a:rPr sz="1100" spc="80" dirty="0" smtClean="0">
                <a:latin typeface="Cambria"/>
                <a:cs typeface="Cambria"/>
              </a:rPr>
              <a:t> </a:t>
            </a:r>
            <a:r>
              <a:rPr sz="1100" spc="-50" dirty="0" smtClean="0">
                <a:latin typeface="Cambria"/>
                <a:cs typeface="Cambria"/>
              </a:rPr>
              <a:t>id</a:t>
            </a:r>
            <a:r>
              <a:rPr lang="fr-FR" sz="1100" spc="-50" dirty="0" smtClean="0">
                <a:latin typeface="Cambria"/>
                <a:cs typeface="Cambria"/>
              </a:rPr>
              <a:t>é</a:t>
            </a:r>
            <a:r>
              <a:rPr sz="1100" spc="-50" dirty="0" smtClean="0">
                <a:latin typeface="Cambria"/>
                <a:cs typeface="Cambria"/>
              </a:rPr>
              <a:t>aux</a:t>
            </a:r>
            <a:r>
              <a:rPr sz="1100" spc="85" dirty="0" smtClean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R="601345" algn="ctr">
              <a:lnSpc>
                <a:spcPct val="100000"/>
              </a:lnSpc>
              <a:spcBef>
                <a:spcPts val="1045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i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54961" y="1394177"/>
            <a:ext cx="112395" cy="47688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200" spc="5" dirty="0">
                <a:solidFill>
                  <a:srgbClr val="0065FF"/>
                </a:solidFill>
                <a:latin typeface="Times New Roman"/>
                <a:cs typeface="Times New Roman"/>
              </a:rPr>
              <a:t>+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54961" y="1985492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065FF"/>
                </a:solidFill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53461" y="1457172"/>
            <a:ext cx="777240" cy="731520"/>
          </a:xfrm>
          <a:prstGeom prst="rect">
            <a:avLst/>
          </a:prstGeom>
          <a:solidFill>
            <a:srgbClr val="98CCFF"/>
          </a:solidFill>
          <a:ln w="12699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240665" marR="127635" indent="-106680">
              <a:lnSpc>
                <a:spcPts val="1420"/>
              </a:lnSpc>
            </a:pPr>
            <a:r>
              <a:rPr sz="1200" spc="-5" dirty="0">
                <a:latin typeface="Times New Roman"/>
                <a:cs typeface="Times New Roman"/>
              </a:rPr>
              <a:t>É</a:t>
            </a:r>
            <a:r>
              <a:rPr sz="1200" dirty="0">
                <a:latin typeface="Times New Roman"/>
                <a:cs typeface="Times New Roman"/>
              </a:rPr>
              <a:t>l</a:t>
            </a:r>
            <a:r>
              <a:rPr sz="1200" spc="-5" dirty="0">
                <a:latin typeface="Times New Roman"/>
                <a:cs typeface="Times New Roman"/>
              </a:rPr>
              <a:t>é</a:t>
            </a:r>
            <a:r>
              <a:rPr sz="1200" dirty="0">
                <a:latin typeface="Times New Roman"/>
                <a:cs typeface="Times New Roman"/>
              </a:rPr>
              <a:t>m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nt  </a:t>
            </a:r>
            <a:r>
              <a:rPr sz="1200" spc="-5" dirty="0">
                <a:latin typeface="Times New Roman"/>
                <a:cs typeface="Times New Roman"/>
              </a:rPr>
              <a:t>idéal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97546" y="2335509"/>
            <a:ext cx="20135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160" dirty="0">
                <a:solidFill>
                  <a:srgbClr val="3333B2"/>
                </a:solidFill>
                <a:latin typeface="PMingLiU"/>
                <a:cs typeface="PMingLiU"/>
              </a:rPr>
              <a:t>Figure</a:t>
            </a:r>
            <a:r>
              <a:rPr sz="1000" spc="65" dirty="0">
                <a:solidFill>
                  <a:srgbClr val="3333B2"/>
                </a:solidFill>
                <a:latin typeface="PMingLiU"/>
                <a:cs typeface="PMingLiU"/>
              </a:rPr>
              <a:t> </a:t>
            </a:r>
            <a:r>
              <a:rPr sz="1000" spc="-25" dirty="0">
                <a:solidFill>
                  <a:srgbClr val="3333B2"/>
                </a:solidFill>
                <a:latin typeface="Cambria"/>
                <a:cs typeface="Cambria"/>
              </a:rPr>
              <a:t>1:</a:t>
            </a:r>
            <a:r>
              <a:rPr sz="1000" spc="105" dirty="0">
                <a:solidFill>
                  <a:srgbClr val="3333B2"/>
                </a:solidFill>
                <a:latin typeface="Cambria"/>
                <a:cs typeface="Cambria"/>
              </a:rPr>
              <a:t> </a:t>
            </a:r>
            <a:r>
              <a:rPr lang="fr-FR" sz="1000" spc="105" dirty="0" smtClean="0">
                <a:solidFill>
                  <a:srgbClr val="3333B2"/>
                </a:solidFill>
                <a:latin typeface="Cambria"/>
                <a:cs typeface="Cambria"/>
              </a:rPr>
              <a:t>E</a:t>
            </a:r>
            <a:r>
              <a:rPr sz="1000" spc="-65" dirty="0" smtClean="0">
                <a:latin typeface="Cambria"/>
                <a:cs typeface="Cambria"/>
              </a:rPr>
              <a:t>l</a:t>
            </a:r>
            <a:r>
              <a:rPr lang="fr-FR" sz="1000" spc="-65" dirty="0" smtClean="0">
                <a:latin typeface="Cambria"/>
                <a:cs typeface="Cambria"/>
              </a:rPr>
              <a:t>é</a:t>
            </a:r>
            <a:r>
              <a:rPr sz="1000" spc="-65" dirty="0" err="1" smtClean="0">
                <a:latin typeface="Cambria"/>
                <a:cs typeface="Cambria"/>
              </a:rPr>
              <a:t>ment</a:t>
            </a:r>
            <a:r>
              <a:rPr sz="1000" spc="-40" dirty="0" smtClean="0">
                <a:latin typeface="Cambria"/>
                <a:cs typeface="Cambria"/>
              </a:rPr>
              <a:t> </a:t>
            </a:r>
            <a:r>
              <a:rPr sz="1000" spc="-30" dirty="0">
                <a:latin typeface="Cambria"/>
                <a:cs typeface="Cambria"/>
              </a:rPr>
              <a:t>de</a:t>
            </a:r>
            <a:r>
              <a:rPr sz="1000" spc="110" dirty="0">
                <a:latin typeface="Cambria"/>
                <a:cs typeface="Cambria"/>
              </a:rPr>
              <a:t> </a:t>
            </a:r>
            <a:r>
              <a:rPr sz="1000" dirty="0">
                <a:latin typeface="Cambria"/>
                <a:cs typeface="Cambria"/>
              </a:rPr>
              <a:t>circuit</a:t>
            </a:r>
            <a:r>
              <a:rPr sz="1000" spc="105" dirty="0">
                <a:latin typeface="Cambria"/>
                <a:cs typeface="Cambria"/>
              </a:rPr>
              <a:t> </a:t>
            </a:r>
            <a:r>
              <a:rPr sz="1000" spc="-55" dirty="0" smtClean="0">
                <a:latin typeface="Cambria"/>
                <a:cs typeface="Cambria"/>
              </a:rPr>
              <a:t>id</a:t>
            </a:r>
            <a:r>
              <a:rPr lang="fr-FR" sz="1000" spc="-55" dirty="0" smtClean="0">
                <a:latin typeface="Cambria"/>
                <a:cs typeface="Cambria"/>
              </a:rPr>
              <a:t>é</a:t>
            </a:r>
            <a:r>
              <a:rPr sz="1000" spc="-55" dirty="0" smtClean="0">
                <a:latin typeface="Cambria"/>
                <a:cs typeface="Cambria"/>
              </a:rPr>
              <a:t>al</a:t>
            </a:r>
            <a:endParaRPr sz="1000" dirty="0">
              <a:latin typeface="Cambria"/>
              <a:cs typeface="Cambr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8" name="object 1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8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462" y="0"/>
            <a:ext cx="141859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5" dirty="0">
                <a:solidFill>
                  <a:srgbClr val="F2F2F2"/>
                </a:solidFill>
                <a:latin typeface="PMingLiU"/>
                <a:cs typeface="PMingLiU"/>
              </a:rPr>
              <a:t>R´evision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85" dirty="0">
                <a:solidFill>
                  <a:srgbClr val="F2F2F2"/>
                </a:solidFill>
                <a:latin typeface="PMingLiU"/>
                <a:cs typeface="PMingLiU"/>
              </a:rPr>
              <a:t>des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95" dirty="0">
                <a:solidFill>
                  <a:srgbClr val="F2F2F2"/>
                </a:solidFill>
                <a:latin typeface="PMingLiU"/>
                <a:cs typeface="PMingLiU"/>
              </a:rPr>
              <a:t>concepts</a:t>
            </a:r>
            <a:r>
              <a:rPr sz="600" spc="80" dirty="0">
                <a:solidFill>
                  <a:srgbClr val="F2F2F2"/>
                </a:solidFill>
                <a:latin typeface="PMingLiU"/>
                <a:cs typeface="PMingLiU"/>
              </a:rPr>
              <a:t> </a:t>
            </a:r>
            <a:r>
              <a:rPr sz="600" spc="15" dirty="0">
                <a:solidFill>
                  <a:srgbClr val="F2F2F2"/>
                </a:solidFill>
                <a:latin typeface="PMingLiU"/>
                <a:cs typeface="PMingLiU"/>
              </a:rPr>
              <a:t>d’´electricit´e</a:t>
            </a:r>
            <a:endParaRPr sz="600">
              <a:latin typeface="PMingLiU"/>
              <a:cs typeface="PMingLiU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06680"/>
          </a:xfrm>
          <a:custGeom>
            <a:avLst/>
            <a:gdLst/>
            <a:ahLst/>
            <a:cxnLst/>
            <a:rect l="l" t="t" r="r" b="b"/>
            <a:pathLst>
              <a:path w="2304415" h="106680">
                <a:moveTo>
                  <a:pt x="2303995" y="0"/>
                </a:moveTo>
                <a:lnTo>
                  <a:pt x="0" y="0"/>
                </a:lnTo>
                <a:lnTo>
                  <a:pt x="0" y="106222"/>
                </a:lnTo>
                <a:lnTo>
                  <a:pt x="2303995" y="106222"/>
                </a:lnTo>
                <a:lnTo>
                  <a:pt x="2303995" y="0"/>
                </a:lnTo>
                <a:close/>
              </a:path>
            </a:pathLst>
          </a:custGeom>
          <a:solidFill>
            <a:srgbClr val="D6A42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31275" y="0"/>
            <a:ext cx="63373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E</a:t>
            </a:r>
            <a:r>
              <a:rPr sz="900" spc="60" baseline="13888" dirty="0">
                <a:solidFill>
                  <a:srgbClr val="132D52"/>
                </a:solidFill>
                <a:latin typeface="PMingLiU"/>
                <a:cs typeface="PMingLiU"/>
              </a:rPr>
              <a:t>´</a:t>
            </a:r>
            <a:r>
              <a:rPr sz="600" spc="40" dirty="0">
                <a:solidFill>
                  <a:srgbClr val="132D52"/>
                </a:solidFill>
                <a:latin typeface="PMingLiU"/>
                <a:cs typeface="PMingLiU"/>
              </a:rPr>
              <a:t>l´ement</a:t>
            </a:r>
            <a:r>
              <a:rPr sz="600" spc="45" dirty="0">
                <a:solidFill>
                  <a:srgbClr val="132D52"/>
                </a:solidFill>
                <a:latin typeface="PMingLiU"/>
                <a:cs typeface="PMingLiU"/>
              </a:rPr>
              <a:t> </a:t>
            </a:r>
            <a:r>
              <a:rPr sz="600" spc="35" dirty="0">
                <a:solidFill>
                  <a:srgbClr val="132D52"/>
                </a:solidFill>
                <a:latin typeface="PMingLiU"/>
                <a:cs typeface="PMingLiU"/>
              </a:rPr>
              <a:t>id´eal</a:t>
            </a:r>
            <a:endParaRPr sz="600">
              <a:latin typeface="PMingLiU"/>
              <a:cs typeface="PMingLiU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7743" y="1295577"/>
            <a:ext cx="4483735" cy="812165"/>
            <a:chOff x="87743" y="1295577"/>
            <a:chExt cx="4483735" cy="812165"/>
          </a:xfrm>
        </p:grpSpPr>
        <p:sp>
          <p:nvSpPr>
            <p:cNvPr id="6" name="object 6"/>
            <p:cNvSpPr/>
            <p:nvPr/>
          </p:nvSpPr>
          <p:spPr>
            <a:xfrm>
              <a:off x="87743" y="1295577"/>
              <a:ext cx="4432935" cy="177165"/>
            </a:xfrm>
            <a:custGeom>
              <a:avLst/>
              <a:gdLst/>
              <a:ahLst/>
              <a:cxnLst/>
              <a:rect l="l" t="t" r="r" b="b"/>
              <a:pathLst>
                <a:path w="4432935" h="177165">
                  <a:moveTo>
                    <a:pt x="4381765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77058"/>
                  </a:lnTo>
                  <a:lnTo>
                    <a:pt x="4432566" y="177058"/>
                  </a:lnTo>
                  <a:lnTo>
                    <a:pt x="4432566" y="50800"/>
                  </a:lnTo>
                  <a:lnTo>
                    <a:pt x="4428558" y="31075"/>
                  </a:lnTo>
                  <a:lnTo>
                    <a:pt x="4417643" y="14922"/>
                  </a:lnTo>
                  <a:lnTo>
                    <a:pt x="4401490" y="4008"/>
                  </a:lnTo>
                  <a:lnTo>
                    <a:pt x="4381765" y="0"/>
                  </a:lnTo>
                  <a:close/>
                </a:path>
              </a:pathLst>
            </a:custGeom>
            <a:solidFill>
              <a:srgbClr val="1F4B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744" y="1459979"/>
              <a:ext cx="4432565" cy="5060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544" y="2005888"/>
              <a:ext cx="101599" cy="1016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344" y="1993188"/>
              <a:ext cx="4381715" cy="1143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20310" y="1339811"/>
              <a:ext cx="50749" cy="66607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7743" y="1504256"/>
              <a:ext cx="4432935" cy="552450"/>
            </a:xfrm>
            <a:custGeom>
              <a:avLst/>
              <a:gdLst/>
              <a:ahLst/>
              <a:cxnLst/>
              <a:rect l="l" t="t" r="r" b="b"/>
              <a:pathLst>
                <a:path w="4432935" h="552450">
                  <a:moveTo>
                    <a:pt x="4432566" y="0"/>
                  </a:moveTo>
                  <a:lnTo>
                    <a:pt x="0" y="0"/>
                  </a:lnTo>
                  <a:lnTo>
                    <a:pt x="0" y="501632"/>
                  </a:lnTo>
                  <a:lnTo>
                    <a:pt x="4008" y="521357"/>
                  </a:lnTo>
                  <a:lnTo>
                    <a:pt x="14922" y="537510"/>
                  </a:lnTo>
                  <a:lnTo>
                    <a:pt x="31075" y="548424"/>
                  </a:lnTo>
                  <a:lnTo>
                    <a:pt x="50800" y="552433"/>
                  </a:lnTo>
                  <a:lnTo>
                    <a:pt x="4381765" y="552433"/>
                  </a:lnTo>
                  <a:lnTo>
                    <a:pt x="4401490" y="548424"/>
                  </a:lnTo>
                  <a:lnTo>
                    <a:pt x="4417643" y="537510"/>
                  </a:lnTo>
                  <a:lnTo>
                    <a:pt x="4428558" y="521357"/>
                  </a:lnTo>
                  <a:lnTo>
                    <a:pt x="4432566" y="501632"/>
                  </a:lnTo>
                  <a:lnTo>
                    <a:pt x="4432566" y="0"/>
                  </a:lnTo>
                  <a:close/>
                </a:path>
              </a:pathLst>
            </a:custGeom>
            <a:solidFill>
              <a:srgbClr val="E6C8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20310" y="1377903"/>
              <a:ext cx="0" cy="647065"/>
            </a:xfrm>
            <a:custGeom>
              <a:avLst/>
              <a:gdLst/>
              <a:ahLst/>
              <a:cxnLst/>
              <a:rect l="l" t="t" r="r" b="b"/>
              <a:pathLst>
                <a:path h="647064">
                  <a:moveTo>
                    <a:pt x="0" y="64703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20310" y="136520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20310" y="135250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20310" y="133980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25844" y="946898"/>
            <a:ext cx="4357370" cy="10712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42925">
              <a:lnSpc>
                <a:spcPct val="102699"/>
              </a:lnSpc>
              <a:spcBef>
                <a:spcPts val="55"/>
              </a:spcBef>
            </a:pPr>
            <a:r>
              <a:rPr sz="1100" spc="45" dirty="0">
                <a:latin typeface="Cambria"/>
                <a:cs typeface="Cambria"/>
              </a:rPr>
              <a:t>La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convention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50" dirty="0">
                <a:latin typeface="Cambria"/>
                <a:cs typeface="Cambria"/>
              </a:rPr>
              <a:t>utilis´ee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dans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ce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cours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pour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70" dirty="0" err="1" smtClean="0">
                <a:latin typeface="Cambria"/>
                <a:cs typeface="Cambria"/>
              </a:rPr>
              <a:t>l´el</a:t>
            </a:r>
            <a:r>
              <a:rPr lang="fr-FR" sz="1100" spc="-70" dirty="0" smtClean="0">
                <a:latin typeface="Cambria"/>
                <a:cs typeface="Cambria"/>
              </a:rPr>
              <a:t>é</a:t>
            </a:r>
            <a:r>
              <a:rPr sz="1100" spc="-70" dirty="0" err="1" smtClean="0">
                <a:latin typeface="Cambria"/>
                <a:cs typeface="Cambria"/>
              </a:rPr>
              <a:t>ment</a:t>
            </a:r>
            <a:r>
              <a:rPr lang="fr-FR" sz="1100" spc="-70" dirty="0" smtClean="0">
                <a:latin typeface="Cambria"/>
                <a:cs typeface="Cambria"/>
              </a:rPr>
              <a:t> </a:t>
            </a:r>
            <a:r>
              <a:rPr sz="1100" spc="-40" dirty="0" smtClean="0">
                <a:latin typeface="Cambria"/>
                <a:cs typeface="Cambria"/>
              </a:rPr>
              <a:t> </a:t>
            </a:r>
            <a:r>
              <a:rPr sz="1100" spc="-65" dirty="0" smtClean="0">
                <a:latin typeface="Cambria"/>
                <a:cs typeface="Cambria"/>
              </a:rPr>
              <a:t>id</a:t>
            </a:r>
            <a:r>
              <a:rPr lang="fr-FR" sz="1100" spc="-65" dirty="0" smtClean="0">
                <a:latin typeface="Cambria"/>
                <a:cs typeface="Cambria"/>
              </a:rPr>
              <a:t>é</a:t>
            </a:r>
            <a:r>
              <a:rPr sz="1100" spc="-65" dirty="0" smtClean="0">
                <a:latin typeface="Cambria"/>
                <a:cs typeface="Cambria"/>
              </a:rPr>
              <a:t>al</a:t>
            </a:r>
            <a:r>
              <a:rPr sz="1100" spc="-45" dirty="0" smtClean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est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29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suivante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:</a:t>
            </a:r>
            <a:endParaRPr sz="1100" dirty="0">
              <a:latin typeface="Cambria"/>
              <a:cs typeface="Cambria"/>
            </a:endParaRPr>
          </a:p>
          <a:p>
            <a:pPr marL="12700">
              <a:lnSpc>
                <a:spcPts val="1245"/>
              </a:lnSpc>
            </a:pPr>
            <a:r>
              <a:rPr sz="1100" spc="-5" dirty="0">
                <a:solidFill>
                  <a:srgbClr val="FFFFFF"/>
                </a:solidFill>
                <a:latin typeface="Cambria"/>
                <a:cs typeface="Cambria"/>
              </a:rPr>
              <a:t>Convention</a:t>
            </a:r>
            <a:endParaRPr sz="1100" dirty="0">
              <a:latin typeface="Cambria"/>
              <a:cs typeface="Cambria"/>
            </a:endParaRPr>
          </a:p>
          <a:p>
            <a:pPr marL="12700" marR="5080" algn="just">
              <a:lnSpc>
                <a:spcPct val="102600"/>
              </a:lnSpc>
              <a:spcBef>
                <a:spcPts val="260"/>
              </a:spcBef>
            </a:pPr>
            <a:r>
              <a:rPr sz="1100" spc="25" dirty="0">
                <a:latin typeface="Cambria"/>
                <a:cs typeface="Cambria"/>
              </a:rPr>
              <a:t>Si </a:t>
            </a:r>
            <a:r>
              <a:rPr sz="1100" spc="-30" dirty="0">
                <a:latin typeface="Cambria"/>
                <a:cs typeface="Cambria"/>
              </a:rPr>
              <a:t>le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dirty="0">
                <a:latin typeface="Cambria"/>
                <a:cs typeface="Cambria"/>
              </a:rPr>
              <a:t>et la </a:t>
            </a:r>
            <a:r>
              <a:rPr sz="1100" spc="-20" dirty="0">
                <a:latin typeface="Cambria"/>
                <a:cs typeface="Cambria"/>
              </a:rPr>
              <a:t>tension sont </a:t>
            </a:r>
            <a:r>
              <a:rPr sz="1100" spc="-70" dirty="0">
                <a:latin typeface="Cambria"/>
                <a:cs typeface="Cambria"/>
              </a:rPr>
              <a:t>donn´es</a:t>
            </a:r>
            <a:r>
              <a:rPr sz="1100" spc="10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comme </a:t>
            </a:r>
            <a:r>
              <a:rPr sz="1100" spc="-155" dirty="0">
                <a:latin typeface="Cambria"/>
                <a:cs typeface="Cambria"/>
              </a:rPr>
              <a:t>`a</a:t>
            </a:r>
            <a:r>
              <a:rPr sz="1100" spc="105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5" dirty="0">
                <a:latin typeface="Cambria"/>
                <a:cs typeface="Cambria"/>
              </a:rPr>
              <a:t>figure </a:t>
            </a:r>
            <a:r>
              <a:rPr sz="1100" spc="-65" dirty="0">
                <a:latin typeface="Cambria"/>
                <a:cs typeface="Cambria"/>
              </a:rPr>
              <a:t>1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(le </a:t>
            </a:r>
            <a:r>
              <a:rPr sz="1100" spc="-10" dirty="0">
                <a:latin typeface="Cambria"/>
                <a:cs typeface="Cambria"/>
              </a:rPr>
              <a:t>courant </a:t>
            </a:r>
            <a:r>
              <a:rPr sz="1100" spc="-5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entre </a:t>
            </a:r>
            <a:r>
              <a:rPr sz="1100" spc="-20" dirty="0">
                <a:latin typeface="Cambria"/>
                <a:cs typeface="Cambria"/>
              </a:rPr>
              <a:t>dans </a:t>
            </a:r>
            <a:r>
              <a:rPr sz="1100" dirty="0">
                <a:latin typeface="Cambria"/>
                <a:cs typeface="Cambria"/>
              </a:rPr>
              <a:t>la </a:t>
            </a:r>
            <a:r>
              <a:rPr sz="1100" spc="-20" dirty="0">
                <a:latin typeface="Cambria"/>
                <a:cs typeface="Cambria"/>
              </a:rPr>
              <a:t>borne </a:t>
            </a:r>
            <a:r>
              <a:rPr sz="1100" spc="100" dirty="0">
                <a:latin typeface="Cambria"/>
                <a:cs typeface="Cambria"/>
              </a:rPr>
              <a:t>+), </a:t>
            </a:r>
            <a:r>
              <a:rPr sz="1100" spc="-25" dirty="0">
                <a:latin typeface="Cambria"/>
                <a:cs typeface="Cambria"/>
              </a:rPr>
              <a:t>on </a:t>
            </a:r>
            <a:r>
              <a:rPr sz="1100" spc="-15" dirty="0">
                <a:latin typeface="Cambria"/>
                <a:cs typeface="Cambria"/>
              </a:rPr>
              <a:t>utilise </a:t>
            </a:r>
            <a:r>
              <a:rPr sz="1100" spc="-10" dirty="0">
                <a:latin typeface="Cambria"/>
                <a:cs typeface="Cambria"/>
              </a:rPr>
              <a:t>un </a:t>
            </a:r>
            <a:r>
              <a:rPr sz="1100" spc="-25" dirty="0">
                <a:latin typeface="Cambria"/>
                <a:cs typeface="Cambria"/>
              </a:rPr>
              <a:t>signe </a:t>
            </a:r>
            <a:r>
              <a:rPr sz="1100" spc="-5" dirty="0">
                <a:latin typeface="Cambria"/>
                <a:cs typeface="Cambria"/>
              </a:rPr>
              <a:t>positif </a:t>
            </a:r>
            <a:r>
              <a:rPr sz="1100" spc="75" dirty="0">
                <a:latin typeface="Cambria"/>
                <a:cs typeface="Cambria"/>
              </a:rPr>
              <a:t>(+) </a:t>
            </a:r>
            <a:r>
              <a:rPr sz="1100" spc="-20" dirty="0">
                <a:latin typeface="Cambria"/>
                <a:cs typeface="Cambria"/>
              </a:rPr>
              <a:t>dans </a:t>
            </a:r>
            <a:r>
              <a:rPr sz="1100" spc="-5" dirty="0">
                <a:latin typeface="Cambria"/>
                <a:cs typeface="Cambria"/>
              </a:rPr>
              <a:t>toute </a:t>
            </a:r>
            <a:r>
              <a:rPr sz="1100" spc="-40" dirty="0">
                <a:latin typeface="Cambria"/>
                <a:cs typeface="Cambria"/>
              </a:rPr>
              <a:t>´equation </a:t>
            </a:r>
            <a:r>
              <a:rPr sz="1100" spc="-3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qui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30" dirty="0">
                <a:latin typeface="Cambria"/>
                <a:cs typeface="Cambria"/>
              </a:rPr>
              <a:t>relie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la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0" dirty="0">
                <a:latin typeface="Cambria"/>
                <a:cs typeface="Cambria"/>
              </a:rPr>
              <a:t>tension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au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dirty="0">
                <a:latin typeface="Cambria"/>
                <a:cs typeface="Cambria"/>
              </a:rPr>
              <a:t>courant.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5" dirty="0">
                <a:latin typeface="Cambria"/>
                <a:cs typeface="Cambria"/>
              </a:rPr>
              <a:t>Sinon,</a:t>
            </a:r>
            <a:r>
              <a:rPr sz="1100" spc="120" dirty="0">
                <a:latin typeface="Cambria"/>
                <a:cs typeface="Cambria"/>
              </a:rPr>
              <a:t> </a:t>
            </a:r>
            <a:r>
              <a:rPr sz="1100" spc="-25" dirty="0">
                <a:latin typeface="Cambria"/>
                <a:cs typeface="Cambria"/>
              </a:rPr>
              <a:t>on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15" dirty="0">
                <a:latin typeface="Cambria"/>
                <a:cs typeface="Cambria"/>
              </a:rPr>
              <a:t>utilise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-10" dirty="0">
                <a:latin typeface="Cambria"/>
                <a:cs typeface="Cambria"/>
              </a:rPr>
              <a:t>un</a:t>
            </a:r>
            <a:r>
              <a:rPr sz="1100" spc="125" dirty="0">
                <a:latin typeface="Cambria"/>
                <a:cs typeface="Cambria"/>
              </a:rPr>
              <a:t> </a:t>
            </a:r>
            <a:r>
              <a:rPr sz="1100" spc="-40" dirty="0">
                <a:latin typeface="Cambria"/>
                <a:cs typeface="Cambria"/>
              </a:rPr>
              <a:t>n´egatif</a:t>
            </a:r>
            <a:r>
              <a:rPr sz="1100" spc="114" dirty="0">
                <a:latin typeface="Cambria"/>
                <a:cs typeface="Cambria"/>
              </a:rPr>
              <a:t> </a:t>
            </a:r>
            <a:r>
              <a:rPr sz="1100" spc="10" dirty="0">
                <a:latin typeface="Cambria"/>
                <a:cs typeface="Cambria"/>
              </a:rPr>
              <a:t>(</a:t>
            </a:r>
            <a:r>
              <a:rPr sz="1100" spc="10" dirty="0">
                <a:latin typeface="Lucida Sans Unicode"/>
                <a:cs typeface="Lucida Sans Unicode"/>
              </a:rPr>
              <a:t>−</a:t>
            </a:r>
            <a:r>
              <a:rPr sz="1100" spc="10" dirty="0">
                <a:latin typeface="Cambria"/>
                <a:cs typeface="Cambria"/>
              </a:rPr>
              <a:t>).</a:t>
            </a:r>
            <a:endParaRPr sz="1100" dirty="0">
              <a:latin typeface="Cambria"/>
              <a:cs typeface="Cambr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3349777"/>
            <a:ext cx="4608195" cy="106680"/>
            <a:chOff x="0" y="3349777"/>
            <a:chExt cx="4608195" cy="106680"/>
          </a:xfrm>
        </p:grpSpPr>
        <p:sp>
          <p:nvSpPr>
            <p:cNvPr id="18" name="object 18"/>
            <p:cNvSpPr/>
            <p:nvPr/>
          </p:nvSpPr>
          <p:spPr>
            <a:xfrm>
              <a:off x="0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5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193C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35976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71952" y="3349777"/>
              <a:ext cx="1536065" cy="106680"/>
            </a:xfrm>
            <a:custGeom>
              <a:avLst/>
              <a:gdLst/>
              <a:ahLst/>
              <a:cxnLst/>
              <a:rect l="l" t="t" r="r" b="b"/>
              <a:pathLst>
                <a:path w="1536064" h="106679">
                  <a:moveTo>
                    <a:pt x="1535976" y="0"/>
                  </a:moveTo>
                  <a:lnTo>
                    <a:pt x="0" y="0"/>
                  </a:lnTo>
                  <a:lnTo>
                    <a:pt x="0" y="106222"/>
                  </a:lnTo>
                  <a:lnTo>
                    <a:pt x="1535976" y="106222"/>
                  </a:lnTo>
                  <a:lnTo>
                    <a:pt x="1535976" y="0"/>
                  </a:lnTo>
                  <a:close/>
                </a:path>
              </a:pathLst>
            </a:custGeom>
            <a:solidFill>
              <a:srgbClr val="D6A4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670"/>
              </a:lnSpc>
            </a:pPr>
            <a:r>
              <a:rPr spc="80" dirty="0"/>
              <a:t>9</a:t>
            </a:r>
            <a:r>
              <a:rPr spc="55" dirty="0"/>
              <a:t> </a:t>
            </a:r>
            <a:r>
              <a:rPr spc="204" dirty="0"/>
              <a:t>/</a:t>
            </a:r>
            <a:r>
              <a:rPr spc="55" dirty="0"/>
              <a:t> </a:t>
            </a:r>
            <a:r>
              <a:rPr spc="80" dirty="0"/>
              <a:t>53</a:t>
            </a: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3487</Words>
  <Application>Microsoft Office PowerPoint</Application>
  <PresentationFormat>Personnalisé</PresentationFormat>
  <Paragraphs>716</Paragraphs>
  <Slides>57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57</vt:i4>
      </vt:variant>
    </vt:vector>
  </HeadingPairs>
  <TitlesOfParts>
    <vt:vector size="70" baseType="lpstr">
      <vt:lpstr>PMingLiU</vt:lpstr>
      <vt:lpstr>Adobe Clean</vt:lpstr>
      <vt:lpstr>Adobe Hebrew</vt:lpstr>
      <vt:lpstr>Arial</vt:lpstr>
      <vt:lpstr>Calibri</vt:lpstr>
      <vt:lpstr>Cambria</vt:lpstr>
      <vt:lpstr>Courier New</vt:lpstr>
      <vt:lpstr>Garamond</vt:lpstr>
      <vt:lpstr>Georgia</vt:lpstr>
      <vt:lpstr>Lucida Sans Unicode</vt:lpstr>
      <vt:lpstr>Symbol</vt:lpstr>
      <vt:lpstr>Times New Roman</vt:lpstr>
      <vt:lpstr>Office Theme</vt:lpstr>
      <vt:lpstr>Chapitre 1 : Les circuits ´electriques</vt:lpstr>
      <vt:lpstr>Contenu</vt:lpstr>
      <vt:lpstr>Notions de base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E´l´ements de circuit</vt:lpstr>
      <vt:lpstr>Sources</vt:lpstr>
      <vt:lpstr>Sources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R´esistances</vt:lpstr>
      <vt:lpstr>Loi d’Ohm</vt:lpstr>
      <vt:lpstr>Conductance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Court-circuit</vt:lpstr>
      <vt:lpstr>Circuit ouvert</vt:lpstr>
      <vt:lpstr>Circuits simples</vt:lpstr>
      <vt:lpstr>Proc´edures</vt:lpstr>
      <vt:lpstr>Exemple</vt:lpstr>
      <vt:lpstr>Exemple</vt:lpstr>
      <vt:lpstr>Puissance</vt:lpstr>
      <vt:lpstr>Exemple : vérification</vt:lpstr>
      <vt:lpstr>Mesure de tensions et courants</vt:lpstr>
      <vt:lpstr>Voltm`etre</vt:lpstr>
      <vt:lpstr>Voltmètre</vt:lpstr>
      <vt:lpstr>Ampèremètre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GELE2112 Chapitre 1 :  Introduction aux circuits électriques</dc:title>
  <dc:creator>Gabriel Cormier, PhD</dc:creator>
  <cp:lastModifiedBy>DELL</cp:lastModifiedBy>
  <cp:revision>11</cp:revision>
  <dcterms:created xsi:type="dcterms:W3CDTF">2022-02-22T09:46:47Z</dcterms:created>
  <dcterms:modified xsi:type="dcterms:W3CDTF">2022-02-23T20:43:49Z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2009-01-07T00:00:00Z</vt:filetime>
  </property>
  <property fmtid="{D5CDD505-2E9C-101B-9397-08002B2CF9AE}" pid="3" name="Creator">
    <vt:lpwstr>LaTeX with beamer class version 3.07</vt:lpwstr>
  </property>
  <property fmtid="{D5CDD505-2E9C-101B-9397-08002B2CF9AE}" pid="4" name="LastSaved">
    <vt:filetime>2022-02-22T00:00:00Z</vt:filetime>
  </property>
</Properties>
</file>