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28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54A"/>
    <a:srgbClr val="CC0000"/>
    <a:srgbClr val="FF3300"/>
    <a:srgbClr val="FFCC66"/>
    <a:srgbClr val="339966"/>
    <a:srgbClr val="FFCC99"/>
    <a:srgbClr val="FFCCCC"/>
    <a:srgbClr val="FF9999"/>
    <a:srgbClr val="F3CD8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1756" autoAdjust="0"/>
  </p:normalViewPr>
  <p:slideViewPr>
    <p:cSldViewPr>
      <p:cViewPr varScale="1">
        <p:scale>
          <a:sx n="68" d="100"/>
          <a:sy n="68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88234-87D0-4E2F-A6A8-51A3E0DC0523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7EBCF-AD37-4920-9DAF-FD8B674AC0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96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F323D-8DB9-458F-B9F7-6EE7E53FA5D6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30774-F349-462C-A2C2-2174DEAEF1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60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40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89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251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16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30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06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207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57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1"/>
          <p:cNvGraphicFramePr>
            <a:graphicFrameLocks noChangeAspect="1"/>
          </p:cNvGraphicFramePr>
          <p:nvPr/>
        </p:nvGraphicFramePr>
        <p:xfrm>
          <a:off x="6350" y="3586163"/>
          <a:ext cx="9140825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Image" r:id="rId3" imgW="7034921" imgH="3530159" progId="">
                  <p:embed/>
                </p:oleObj>
              </mc:Choice>
              <mc:Fallback>
                <p:oleObj name="Image" r:id="rId3" imgW="7034921" imgH="3530159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6350" y="3586163"/>
                        <a:ext cx="9140825" cy="3357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3175" y="0"/>
          <a:ext cx="9140825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Image" r:id="rId5" imgW="7034921" imgH="3530159" progId="">
                  <p:embed/>
                </p:oleObj>
              </mc:Choice>
              <mc:Fallback>
                <p:oleObj name="Image" r:id="rId5" imgW="7034921" imgH="3530159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175" y="0"/>
                        <a:ext cx="9140825" cy="3357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6350" y="1844675"/>
            <a:ext cx="9137650" cy="28082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81300"/>
            <a:ext cx="7596188" cy="1439863"/>
          </a:xfrm>
          <a:solidFill>
            <a:schemeClr val="bg1"/>
          </a:solidFill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04800" y="4953000"/>
            <a:ext cx="8534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70CB9-9BCE-4045-82A4-06BD7AE61032}" type="datetime1">
              <a:rPr lang="fr-FR" smtClean="0"/>
              <a:pPr/>
              <a:t>28/09/2021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44450"/>
            <a:ext cx="2095500" cy="64230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134100" cy="6423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34D13-1808-4FA5-A2D5-40DD97890F12}" type="datetime1">
              <a:rPr lang="fr-FR" smtClean="0"/>
              <a:pPr/>
              <a:t>28/09/2021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382000" cy="5635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5594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5594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A3A8D-2F98-41E9-BA21-DD72DD89B676}" type="datetime1">
              <a:rPr lang="fr-FR" smtClean="0"/>
              <a:pPr/>
              <a:t>28/09/2021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DFDD5-1A20-4CF0-A135-900A008DBAF8}" type="datetime1">
              <a:rPr lang="fr-FR" smtClean="0"/>
              <a:pPr/>
              <a:t>28/09/2021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90FB0-6B4B-4EEE-A5A9-1FF26BEBDFF3}" type="datetime1">
              <a:rPr lang="fr-FR" smtClean="0"/>
              <a:pPr/>
              <a:t>28/09/2021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55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55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D7921-6955-4377-94BD-AE096C21BDA0}" type="datetime1">
              <a:rPr lang="fr-FR" smtClean="0"/>
              <a:pPr/>
              <a:t>28/09/2021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EA5AC-A959-49E2-AE7B-3875110FED64}" type="datetime1">
              <a:rPr lang="fr-FR" smtClean="0"/>
              <a:pPr/>
              <a:t>28/09/2021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AA2D3-B43D-43EB-97F4-EE715F88773B}" type="datetime1">
              <a:rPr lang="fr-FR" smtClean="0"/>
              <a:pPr/>
              <a:t>28/09/2021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CCFE5-8502-4710-B883-275D59914CAF}" type="datetime1">
              <a:rPr lang="fr-FR" smtClean="0"/>
              <a:pPr/>
              <a:t>28/09/2021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4E6AF-F04B-4B5A-ADAB-E4A9181E3143}" type="datetime1">
              <a:rPr lang="fr-FR" smtClean="0"/>
              <a:pPr/>
              <a:t>28/09/2021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62A2C-5B37-4788-AD32-5EDC9BCF7899}" type="datetime1">
              <a:rPr lang="fr-FR" smtClean="0"/>
              <a:pPr/>
              <a:t>28/09/2021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0" y="-12700"/>
          <a:ext cx="9144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Image" r:id="rId15" imgW="6844444" imgH="736248" progId="">
                  <p:embed/>
                </p:oleObj>
              </mc:Choice>
              <mc:Fallback>
                <p:oleObj name="Image" r:id="rId15" imgW="6844444" imgH="736248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2700"/>
                        <a:ext cx="9144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99D7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53200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44450"/>
            <a:ext cx="8382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cxnSp>
        <p:nvCxnSpPr>
          <p:cNvPr id="1032" name="AutoShape 18"/>
          <p:cNvCxnSpPr>
            <a:cxnSpLocks noChangeShapeType="1"/>
            <a:stCxn id="1030" idx="3"/>
            <a:endCxn id="1030" idx="3"/>
          </p:cNvCxnSpPr>
          <p:nvPr/>
        </p:nvCxnSpPr>
        <p:spPr bwMode="auto">
          <a:xfrm>
            <a:off x="9036050" y="6705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4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5304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E5F509C-18EC-4DA6-95B2-1DFD8B648153}" type="datetime1">
              <a:rPr lang="fr-FR" smtClean="0"/>
              <a:pPr/>
              <a:t>28/09/2021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cover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39552" y="0"/>
            <a:ext cx="8143902" cy="152997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50000"/>
              </a:spcBef>
            </a:pPr>
            <a:endParaRPr lang="fr-FR" sz="1600" b="1" dirty="0" smtClean="0">
              <a:solidFill>
                <a:srgbClr val="FFFF00"/>
              </a:solidFill>
              <a:latin typeface="Lucida Fax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1600" b="1" dirty="0" smtClean="0">
              <a:solidFill>
                <a:srgbClr val="FFFF00"/>
              </a:solidFill>
              <a:latin typeface="Lucida Fax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1600" b="1" dirty="0" smtClean="0">
              <a:solidFill>
                <a:srgbClr val="FFFF00"/>
              </a:solidFill>
              <a:latin typeface="Lucida Fax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1600" b="1" dirty="0">
              <a:solidFill>
                <a:srgbClr val="FFFF00"/>
              </a:solidFill>
              <a:latin typeface="Lucida Fax" pitchFamily="18" charset="0"/>
            </a:endParaRPr>
          </a:p>
        </p:txBody>
      </p:sp>
      <p:sp>
        <p:nvSpPr>
          <p:cNvPr id="5" name="Sous-titre 8"/>
          <p:cNvSpPr txBox="1">
            <a:spLocks/>
          </p:cNvSpPr>
          <p:nvPr/>
        </p:nvSpPr>
        <p:spPr bwMode="white">
          <a:xfrm>
            <a:off x="0" y="4984265"/>
            <a:ext cx="85344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Aft>
                <a:spcPct val="0"/>
              </a:spcAft>
              <a:buClr>
                <a:schemeClr val="hlink"/>
              </a:buClr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Cours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Présenté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par </a:t>
            </a:r>
            <a:r>
              <a:rPr lang="fr-FR" b="1" kern="0" dirty="0" smtClean="0">
                <a:solidFill>
                  <a:srgbClr val="002060"/>
                </a:solidFill>
                <a:latin typeface="Constantia" pitchFamily="18" charset="0"/>
              </a:rPr>
              <a:t>:  </a:t>
            </a:r>
            <a:r>
              <a:rPr lang="fr-FR" b="1" kern="0" dirty="0" err="1" smtClean="0">
                <a:solidFill>
                  <a:srgbClr val="002060"/>
                </a:solidFill>
                <a:latin typeface="Constantia" pitchFamily="18" charset="0"/>
              </a:rPr>
              <a:t>Yachba</a:t>
            </a:r>
            <a:r>
              <a:rPr lang="fr-FR" b="1" kern="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fr-FR" b="1" kern="0" dirty="0" err="1" smtClean="0">
                <a:solidFill>
                  <a:srgbClr val="002060"/>
                </a:solidFill>
                <a:latin typeface="Constantia" pitchFamily="18" charset="0"/>
              </a:rPr>
              <a:t>Khadidja</a:t>
            </a:r>
            <a:endParaRPr lang="fr-FR" b="1" kern="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 algn="just" fontAlgn="base">
              <a:spcAft>
                <a:spcPct val="0"/>
              </a:spcAft>
              <a:buClr>
                <a:schemeClr val="hlink"/>
              </a:buClr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Spécialité : Informatique</a:t>
            </a:r>
          </a:p>
          <a:p>
            <a:pPr lvl="0" algn="just" fontAlgn="base">
              <a:spcAft>
                <a:spcPct val="0"/>
              </a:spcAft>
              <a:buClr>
                <a:schemeClr val="hlink"/>
              </a:buClr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</a:endParaRPr>
          </a:p>
          <a:p>
            <a:pPr lvl="0" algn="just" fontAlgn="base">
              <a:spcAft>
                <a:spcPct val="0"/>
              </a:spcAft>
              <a:buClr>
                <a:schemeClr val="hlink"/>
              </a:buClr>
              <a:defRPr/>
            </a:pPr>
            <a:r>
              <a:rPr lang="fr-FR" b="1" kern="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kumimoji="0" lang="fr-FR" sz="1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Fax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7158" y="2643182"/>
            <a:ext cx="8572528" cy="15716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 pitchFamily="18" charset="0"/>
              </a:rPr>
              <a:t>Analyse D’</a:t>
            </a:r>
            <a:r>
              <a:rPr kumimoji="0" lang="fr-FR" sz="3600" b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nstantia" pitchFamily="18" charset="0"/>
              </a:rPr>
              <a:t>algorithmes</a:t>
            </a:r>
            <a:endParaRPr kumimoji="0" lang="fr-FR" sz="36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00216" y="-5700"/>
            <a:ext cx="5286412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  <a:latin typeface="Cambria" pitchFamily="18" charset="0"/>
              </a:rPr>
              <a:t>Faculté  des Sciences  et Technologies</a:t>
            </a:r>
          </a:p>
          <a:p>
            <a:pPr algn="ctr"/>
            <a:endParaRPr lang="fr-FR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endParaRPr lang="fr-FR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endParaRPr lang="fr-FR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r>
              <a:rPr lang="fr-FR" sz="1600" b="1" dirty="0" smtClean="0">
                <a:solidFill>
                  <a:schemeClr val="tx2"/>
                </a:solidFill>
                <a:latin typeface="Cambria" pitchFamily="18" charset="0"/>
              </a:rPr>
              <a:t>Département d’informatique</a:t>
            </a:r>
          </a:p>
          <a:p>
            <a:endParaRPr lang="fr-FR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Cambria" pitchFamily="18" charset="0"/>
              </a:rPr>
              <a:t>,</a:t>
            </a:r>
            <a:r>
              <a:rPr lang="fr-FR" dirty="0" err="1" smtClean="0">
                <a:solidFill>
                  <a:schemeClr val="tx2"/>
                </a:solidFill>
                <a:latin typeface="Cambria" pitchFamily="18" charset="0"/>
              </a:rPr>
              <a:t>sx</a:t>
            </a:r>
            <a:endParaRPr lang="fr-FR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627784" cy="20421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2627784" cy="2042188"/>
          </a:xfrm>
          <a:prstGeom prst="rect">
            <a:avLst/>
          </a:prstGeom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2430"/>
            <a:ext cx="8229600" cy="3735396"/>
          </a:xfrm>
        </p:spPr>
        <p:txBody>
          <a:bodyPr/>
          <a:lstStyle/>
          <a:p>
            <a:pPr algn="ctr">
              <a:buNone/>
            </a:pPr>
            <a:r>
              <a:rPr lang="fr-FR" sz="8000" b="0" i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Merci pour votre attention ...</a:t>
            </a:r>
            <a:endParaRPr lang="fr-FR" sz="8000" b="0" i="1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  <a:latin typeface="Century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C80B49A-4DCD-4F66-A0F9-398A831DC17A}" type="datetime1">
              <a:rPr lang="fr-FR" smtClean="0"/>
              <a:pPr/>
              <a:t>28/09/2021</a:t>
            </a:fld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28/09/2021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428860" y="0"/>
            <a:ext cx="559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À quoi ça sert ?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93936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Essentiellement à </a:t>
            </a: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AutoNum type="arabicPeriod"/>
            </a:pP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À 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se rendre compte qu’un algorithme ne marche pas très bien (complexité </a:t>
            </a: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trop grande 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même sur des données de petite taille), voir pas du tout (algorithme faux </a:t>
            </a: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ou non 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conforme). Cela évite ainsi de programmer inutilement</a:t>
            </a: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 algn="just">
              <a:buAutoNum type="arabicPeriod"/>
            </a:pPr>
            <a:endParaRPr 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2. À démontrer l’existence d’objets ou de structures discrètes vérifiant certaines </a:t>
            </a: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propriétés, en 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proposant un algorithme de construction et en prouvant sa correction</a:t>
            </a:r>
            <a:r>
              <a:rPr lang="fr-FR" sz="24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fr-FR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3</a:t>
            </a:r>
            <a:r>
              <a:rPr lang="fr-FR" sz="2400" dirty="0" smtClean="0">
                <a:latin typeface="Comic Sans MS" panose="030F0702030302020204" pitchFamily="66" charset="0"/>
              </a:rPr>
              <a:t>. </a:t>
            </a: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Comparer deux algorithmes</a:t>
            </a:r>
            <a:endParaRPr 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28/09/2021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187624" y="0"/>
            <a:ext cx="684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Comment analyser un algorithme? </a:t>
            </a:r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 flipV="1">
            <a:off x="3053130" y="3009201"/>
            <a:ext cx="280035" cy="1143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3"/>
          <p:cNvCxnSpPr>
            <a:cxnSpLocks noChangeShapeType="1"/>
          </p:cNvCxnSpPr>
          <p:nvPr/>
        </p:nvCxnSpPr>
        <p:spPr bwMode="auto">
          <a:xfrm flipV="1">
            <a:off x="3851920" y="3875337"/>
            <a:ext cx="297180" cy="571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4"/>
          <p:cNvCxnSpPr>
            <a:cxnSpLocks noChangeShapeType="1"/>
          </p:cNvCxnSpPr>
          <p:nvPr/>
        </p:nvCxnSpPr>
        <p:spPr bwMode="auto">
          <a:xfrm>
            <a:off x="6389939" y="4509120"/>
            <a:ext cx="2241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14400" y="806133"/>
            <a:ext cx="8496237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D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Trois questions essentielles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algorithme a pour objectif la résolution d'un problème.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Est-ce que l'algorithme donne...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8581" y="2783080"/>
            <a:ext cx="51491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Une réponse </a:t>
            </a:r>
            <a:r>
              <a:rPr lang="fr-FR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?                    </a:t>
            </a:r>
            <a:r>
              <a:rPr lang="fr-FR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terminaison</a:t>
            </a:r>
            <a:endParaRPr lang="fr-FR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7164" y="3666441"/>
            <a:ext cx="5301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La bonne réponse ?                 correction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2364" y="4294064"/>
            <a:ext cx="8451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La bonne réponse en un temps acceptable ?        complexité</a:t>
            </a:r>
            <a:endParaRPr lang="fr-F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7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28/09/2021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428860" y="0"/>
            <a:ext cx="559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Preuve de terminaison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93936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latin typeface="Comic Sans MS" panose="030F0702030302020204" pitchFamily="66" charset="0"/>
              </a:rPr>
              <a:t>Mise en évidence </a:t>
            </a:r>
            <a:r>
              <a:rPr lang="fr-F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d'un 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convergent</a:t>
            </a:r>
            <a:r>
              <a:rPr lang="fr-FR" sz="2800" dirty="0" smtClean="0">
                <a:latin typeface="Comic Sans MS" panose="030F0702030302020204" pitchFamily="66" charset="0"/>
              </a:rPr>
              <a:t>:</a:t>
            </a:r>
          </a:p>
          <a:p>
            <a:pPr algn="just"/>
            <a:endParaRPr lang="fr-FR" sz="2800" dirty="0" smtClean="0">
              <a:latin typeface="Comic Sans MS" panose="030F0702030302020204" pitchFamily="66" charset="0"/>
            </a:endParaRPr>
          </a:p>
          <a:p>
            <a:pPr algn="just"/>
            <a:r>
              <a:rPr lang="fr-FR" sz="2800" dirty="0" smtClean="0">
                <a:latin typeface="Comic Sans MS" panose="030F0702030302020204" pitchFamily="66" charset="0"/>
              </a:rPr>
              <a:t>Une </a:t>
            </a:r>
            <a:r>
              <a:rPr lang="fr-FR" sz="2800" dirty="0">
                <a:latin typeface="Comic Sans MS" panose="030F0702030302020204" pitchFamily="66" charset="0"/>
              </a:rPr>
              <a:t>quantité qui diminue à chaque passage, vivant dans un ensemble bien fondé (où il n'existe pas de suites infinies strictement décroissantes).</a:t>
            </a:r>
          </a:p>
          <a:p>
            <a:endParaRPr lang="fr-FR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9013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Exemple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Fonction  recherche Dichotomique(t[]: entier,  x : entier): entier;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Début 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 m, g, d, </a:t>
            </a:r>
            <a:r>
              <a:rPr lang="fr-FR" sz="1800" dirty="0" err="1">
                <a:latin typeface="Comic Sans MS" panose="030F0702030302020204" pitchFamily="66" charset="0"/>
              </a:rPr>
              <a:t>cmp</a:t>
            </a:r>
            <a:r>
              <a:rPr lang="fr-FR" sz="1800" dirty="0">
                <a:latin typeface="Comic Sans MS" panose="030F0702030302020204" pitchFamily="66" charset="0"/>
              </a:rPr>
              <a:t>: entier;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/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g = 0; d = N-1;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tant  que (g &lt;= d) faire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    m = (</a:t>
            </a:r>
            <a:r>
              <a:rPr lang="fr-FR" sz="1800" dirty="0" err="1">
                <a:latin typeface="Comic Sans MS" panose="030F0702030302020204" pitchFamily="66" charset="0"/>
              </a:rPr>
              <a:t>g+d</a:t>
            </a:r>
            <a:r>
              <a:rPr lang="fr-FR" sz="1800" dirty="0">
                <a:latin typeface="Comic Sans MS" panose="030F0702030302020204" pitchFamily="66" charset="0"/>
              </a:rPr>
              <a:t>)/2;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   si(t[m] == x)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        retourner m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    sinon si(t[m] &lt; x) alors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        d = m-1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    sinon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        g = m+1;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Fin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1DFDD5-1A20-4CF0-A135-900A008DBAF8}" type="datetime1">
              <a:rPr lang="fr-FR" smtClean="0"/>
              <a:pPr/>
              <a:t>28/09/2021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22437" y="94466"/>
            <a:ext cx="559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Preuve de terminaison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-302535" y="5661248"/>
            <a:ext cx="964907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Il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existe un convergent d</a:t>
            </a: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qui prouve que l’algorithme va se terminer à un moment donné.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1676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28/09/2021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428860" y="0"/>
            <a:ext cx="559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Preuve de </a:t>
            </a:r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correction</a:t>
            </a:r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39368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dirty="0" smtClean="0"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latin typeface="Comic Sans MS" panose="030F0702030302020204" pitchFamily="66" charset="0"/>
              </a:rPr>
              <a:t>Mise en évidence </a:t>
            </a:r>
            <a:r>
              <a:rPr lang="fr-F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d'un invariant </a:t>
            </a:r>
            <a:r>
              <a:rPr lang="fr-FR" sz="2800" dirty="0">
                <a:latin typeface="Comic Sans MS" panose="030F0702030302020204" pitchFamily="66" charset="0"/>
              </a:rPr>
              <a:t>de </a:t>
            </a:r>
            <a:r>
              <a:rPr lang="fr-FR" sz="2800" dirty="0" smtClean="0">
                <a:latin typeface="Comic Sans MS" panose="030F0702030302020204" pitchFamily="66" charset="0"/>
              </a:rPr>
              <a:t>boucle</a:t>
            </a:r>
            <a:r>
              <a:rPr lang="fr-FR" sz="2800" dirty="0">
                <a:latin typeface="Comic Sans MS" panose="030F0702030302020204" pitchFamily="66" charset="0"/>
              </a:rPr>
              <a:t>: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pPr algn="just"/>
            <a:r>
              <a:rPr lang="fr-FR" sz="2800" dirty="0" smtClean="0">
                <a:latin typeface="Comic Sans MS" panose="030F0702030302020204" pitchFamily="66" charset="0"/>
              </a:rPr>
              <a:t>  Une </a:t>
            </a:r>
            <a:r>
              <a:rPr lang="fr-FR" sz="2800" dirty="0">
                <a:latin typeface="Comic Sans MS" panose="030F0702030302020204" pitchFamily="66" charset="0"/>
              </a:rPr>
              <a:t>assertion qui est vraie avant l'entrée dans la boucle et qui, si elle est vraie au début d'un passage, reste vraie enfin de passage. Donc vraie en sortie.</a:t>
            </a:r>
          </a:p>
          <a:p>
            <a:pPr algn="just"/>
            <a:endParaRPr lang="fr-FR" sz="2800" dirty="0">
              <a:latin typeface="Comic Sans MS" panose="030F0702030302020204" pitchFamily="66" charset="0"/>
            </a:endParaRPr>
          </a:p>
          <a:p>
            <a:endParaRPr lang="fr-FR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0011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28/09/2021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428860" y="0"/>
            <a:ext cx="559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Preuve de </a:t>
            </a:r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correction</a:t>
            </a:r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559425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Exemple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Fonction  recherche Dichotomique(t[]: entier,  x : entier): entier;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Début 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 m, g, d, </a:t>
            </a:r>
            <a:r>
              <a:rPr lang="fr-FR" sz="1800" dirty="0" err="1">
                <a:latin typeface="Comic Sans MS" panose="030F0702030302020204" pitchFamily="66" charset="0"/>
              </a:rPr>
              <a:t>cmp</a:t>
            </a:r>
            <a:r>
              <a:rPr lang="fr-FR" sz="1800" dirty="0">
                <a:latin typeface="Comic Sans MS" panose="030F0702030302020204" pitchFamily="66" charset="0"/>
              </a:rPr>
              <a:t>: entier;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/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g = 0; d = N-1;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tant  que (g &lt;= d) faire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    m = (</a:t>
            </a:r>
            <a:r>
              <a:rPr lang="fr-FR" sz="1800" dirty="0" err="1">
                <a:latin typeface="Comic Sans MS" panose="030F0702030302020204" pitchFamily="66" charset="0"/>
              </a:rPr>
              <a:t>g+d</a:t>
            </a:r>
            <a:r>
              <a:rPr lang="fr-FR" sz="1800" dirty="0">
                <a:latin typeface="Comic Sans MS" panose="030F0702030302020204" pitchFamily="66" charset="0"/>
              </a:rPr>
              <a:t>)/2;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   si(t[m] == x)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        retourner m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    sinon si(t[m] &lt; x) alors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        d = m-1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    sinon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              g = m+1;</a:t>
            </a:r>
            <a:br>
              <a:rPr lang="fr-FR" sz="1800" dirty="0">
                <a:latin typeface="Comic Sans MS" panose="030F0702030302020204" pitchFamily="66" charset="0"/>
              </a:rPr>
            </a:br>
            <a:r>
              <a:rPr lang="fr-FR" sz="1800" dirty="0">
                <a:latin typeface="Comic Sans MS" panose="030F0702030302020204" pitchFamily="66" charset="0"/>
              </a:rPr>
              <a:t>Fin</a:t>
            </a:r>
          </a:p>
        </p:txBody>
      </p:sp>
      <p:sp>
        <p:nvSpPr>
          <p:cNvPr id="3" name="Rectangle 2"/>
          <p:cNvSpPr/>
          <p:nvPr/>
        </p:nvSpPr>
        <p:spPr>
          <a:xfrm>
            <a:off x="719659" y="5426964"/>
            <a:ext cx="781236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Il existe une assertion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 = (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g+d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)/2 qui est vrai avant le traitement et reste vraie à chaque passage de la boucle et reste vraie à la sortie de traitement.</a:t>
            </a:r>
            <a:endParaRPr lang="fr-FR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2634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fr-FR" dirty="0" smtClean="0">
                <a:latin typeface="Comic Sans MS" panose="030F0702030302020204" pitchFamily="66" charset="0"/>
              </a:rPr>
              <a:t/>
            </a:r>
            <a:br>
              <a:rPr lang="fr-FR" dirty="0" smtClean="0">
                <a:latin typeface="Comic Sans MS" panose="030F0702030302020204" pitchFamily="66" charset="0"/>
              </a:rPr>
            </a:br>
            <a:r>
              <a:rPr lang="fr-FR" dirty="0" smtClean="0">
                <a:latin typeface="Comic Sans MS" panose="030F0702030302020204" pitchFamily="66" charset="0"/>
              </a:rPr>
              <a:t>Calcul de </a:t>
            </a:r>
            <a:r>
              <a:rPr lang="fr-FR" b="1" dirty="0">
                <a:latin typeface="Comic Sans MS" panose="030F0702030302020204" pitchFamily="66" charset="0"/>
              </a:rPr>
              <a:t>Complexité </a:t>
            </a:r>
            <a:r>
              <a:rPr lang="fr-FR" sz="2800" dirty="0">
                <a:latin typeface="Comic Sans MS" panose="030F0702030302020204" pitchFamily="66" charset="0"/>
              </a:rPr>
              <a:t/>
            </a:r>
            <a:br>
              <a:rPr lang="fr-FR" sz="2800" dirty="0">
                <a:latin typeface="Comic Sans MS" panose="030F0702030302020204" pitchFamily="66" charset="0"/>
              </a:rPr>
            </a:b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1DFDD5-1A20-4CF0-A135-900A008DBAF8}" type="datetime1">
              <a:rPr lang="fr-FR" smtClean="0"/>
              <a:pPr/>
              <a:t>28/09/2021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93163" y="1412776"/>
            <a:ext cx="8820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La complexité (temporelle) d'un algorithme est le nombre d'opérations élémentaires (affectations, comparaisons, opérations arithmétiques) effectuées par un algorithme. Ce nombre s'exprime en fonction de la taille </a:t>
            </a:r>
            <a:r>
              <a:rPr lang="fr-FR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r-F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des données. On s'intéresse au coût exact quand c'est possible, mais également au coût moyen (que se passe-t-il si on moyenne sur toutes les exécutions du programme sur des données de taille </a:t>
            </a:r>
            <a:r>
              <a:rPr lang="fr-FR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r-F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), au cas le plus favorable, ou bien au cas le pire. On dit que la complexité de l'algorithme est </a:t>
            </a:r>
            <a:r>
              <a:rPr lang="fr-FR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fr-F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r-F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)) où </a:t>
            </a:r>
            <a:r>
              <a:rPr lang="fr-FR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fr-F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est d'habitude une combinaison de polynômes, logarithmes ou exponentielles. Ceci reprend la notation mathématique classique, et signifie que le nombre d'opérations effectuées est borné par </a:t>
            </a:r>
            <a:r>
              <a:rPr lang="fr-FR" i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cf</a:t>
            </a:r>
            <a:r>
              <a:rPr lang="fr-F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r-F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), où </a:t>
            </a:r>
            <a:r>
              <a:rPr lang="fr-FR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F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est une constante, lorsque </a:t>
            </a:r>
            <a:r>
              <a:rPr lang="fr-FR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r-F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tend vers l'infini.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040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28/09/2021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428860" y="0"/>
            <a:ext cx="559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Preuve de </a:t>
            </a:r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correction</a:t>
            </a:r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61610"/>
            <a:ext cx="8532440" cy="621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fr-FR" sz="1600" dirty="0" smtClean="0"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fr-FR" sz="1600" dirty="0"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fr-FR" sz="16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Fonction 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rechercheDichotomique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t[]: entier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,  x : entier): entier;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Début </a:t>
            </a:r>
            <a:b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m, g, d, </a:t>
            </a:r>
            <a:r>
              <a:rPr lang="fr-FR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cmp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: entier;</a:t>
            </a:r>
            <a:b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g = 0; </a:t>
            </a: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1op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 d = N-1 </a:t>
            </a: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2 op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b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tant  que (g &lt;= d </a:t>
            </a: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(n fois (n-1)-0+1)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) faire</a:t>
            </a:r>
            <a:b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m = (</a:t>
            </a:r>
            <a:r>
              <a:rPr lang="fr-FR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g+d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)/2; </a:t>
            </a: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3 op 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</a:t>
            </a:r>
            <a:r>
              <a:rPr lang="fr-FR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(t[m] == x) </a:t>
            </a: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1 op 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  </a:t>
            </a:r>
            <a:r>
              <a:rPr lang="fr-FR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retourner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m </a:t>
            </a: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1 op 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</a:t>
            </a:r>
            <a:r>
              <a:rPr lang="fr-FR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sinon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(t[m] &lt; x </a:t>
            </a: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1 op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) alors</a:t>
            </a:r>
            <a:b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  d = m-1 </a:t>
            </a: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2 op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</a:t>
            </a:r>
            <a:r>
              <a:rPr lang="fr-FR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sinon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  g = m+1; </a:t>
            </a: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2 op</a:t>
            </a: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6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Fin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Cout Global :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Partie initialisation : 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 op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Partie traitement plus résultat :10 n </a:t>
            </a:r>
            <a:endParaRPr lang="fr-FR" sz="1400" dirty="0"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Cout global = 10n+3 donc la complexité est de O(n)  donc cette fonction  est rapide.</a:t>
            </a:r>
            <a:endParaRPr lang="fr-FR" sz="1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0910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020TGp_general_diagram_v2">
  <a:themeElements>
    <a:clrScheme name="c020TGp_general_diagram_v2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399D72"/>
      </a:accent1>
      <a:accent2>
        <a:srgbClr val="FF9900"/>
      </a:accent2>
      <a:accent3>
        <a:srgbClr val="FFFFFF"/>
      </a:accent3>
      <a:accent4>
        <a:srgbClr val="174578"/>
      </a:accent4>
      <a:accent5>
        <a:srgbClr val="AECCBC"/>
      </a:accent5>
      <a:accent6>
        <a:srgbClr val="E78A00"/>
      </a:accent6>
      <a:hlink>
        <a:srgbClr val="9999FF"/>
      </a:hlink>
      <a:folHlink>
        <a:srgbClr val="969696"/>
      </a:folHlink>
    </a:clrScheme>
    <a:fontScheme name="c020TGp_general_diagram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020TGp_general_diagram_v2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0TGp_general_diagram_v2 2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0TGp_general_diagram_v2 3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1B9AD9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12708</TotalTime>
  <Words>450</Words>
  <Application>Microsoft Office PowerPoint</Application>
  <PresentationFormat>Affichage à l'écran (4:3)</PresentationFormat>
  <Paragraphs>92</Paragraphs>
  <Slides>10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Cambria</vt:lpstr>
      <vt:lpstr>Century</vt:lpstr>
      <vt:lpstr>Comic Sans MS</vt:lpstr>
      <vt:lpstr>Constantia</vt:lpstr>
      <vt:lpstr>Lucida Fax</vt:lpstr>
      <vt:lpstr>Symbol</vt:lpstr>
      <vt:lpstr>Times New Roman</vt:lpstr>
      <vt:lpstr>Verdana</vt:lpstr>
      <vt:lpstr>Wingdings</vt:lpstr>
      <vt:lpstr>c020TGp_general_diagram_v2</vt:lpstr>
      <vt:lpstr>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Calcul de Complexité 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</dc:creator>
  <cp:lastModifiedBy>HP</cp:lastModifiedBy>
  <cp:revision>1334</cp:revision>
  <dcterms:created xsi:type="dcterms:W3CDTF">2010-05-11T12:42:52Z</dcterms:created>
  <dcterms:modified xsi:type="dcterms:W3CDTF">2021-09-28T09:54:49Z</dcterms:modified>
</cp:coreProperties>
</file>