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4"/>
  </p:notesMasterIdLst>
  <p:handoutMasterIdLst>
    <p:handoutMasterId r:id="rId75"/>
  </p:handoutMasterIdLst>
  <p:sldIdLst>
    <p:sldId id="405" r:id="rId2"/>
    <p:sldId id="401" r:id="rId3"/>
    <p:sldId id="406" r:id="rId4"/>
    <p:sldId id="407" r:id="rId5"/>
    <p:sldId id="257" r:id="rId6"/>
    <p:sldId id="360" r:id="rId7"/>
    <p:sldId id="271" r:id="rId8"/>
    <p:sldId id="272" r:id="rId9"/>
    <p:sldId id="258" r:id="rId10"/>
    <p:sldId id="273" r:id="rId11"/>
    <p:sldId id="274" r:id="rId12"/>
    <p:sldId id="275" r:id="rId13"/>
    <p:sldId id="259" r:id="rId14"/>
    <p:sldId id="276" r:id="rId15"/>
    <p:sldId id="277" r:id="rId16"/>
    <p:sldId id="305" r:id="rId17"/>
    <p:sldId id="261" r:id="rId18"/>
    <p:sldId id="367" r:id="rId19"/>
    <p:sldId id="307" r:id="rId20"/>
    <p:sldId id="279" r:id="rId21"/>
    <p:sldId id="288" r:id="rId22"/>
    <p:sldId id="263" r:id="rId23"/>
    <p:sldId id="264" r:id="rId24"/>
    <p:sldId id="282" r:id="rId25"/>
    <p:sldId id="306" r:id="rId26"/>
    <p:sldId id="361" r:id="rId27"/>
    <p:sldId id="366" r:id="rId28"/>
    <p:sldId id="369" r:id="rId29"/>
    <p:sldId id="266" r:id="rId30"/>
    <p:sldId id="370" r:id="rId31"/>
    <p:sldId id="371" r:id="rId32"/>
    <p:sldId id="374" r:id="rId33"/>
    <p:sldId id="290" r:id="rId34"/>
    <p:sldId id="353" r:id="rId35"/>
    <p:sldId id="309" r:id="rId36"/>
    <p:sldId id="267" r:id="rId37"/>
    <p:sldId id="308" r:id="rId38"/>
    <p:sldId id="310" r:id="rId39"/>
    <p:sldId id="320" r:id="rId40"/>
    <p:sldId id="327" r:id="rId41"/>
    <p:sldId id="331" r:id="rId42"/>
    <p:sldId id="359" r:id="rId43"/>
    <p:sldId id="268" r:id="rId44"/>
    <p:sldId id="291" r:id="rId45"/>
    <p:sldId id="292" r:id="rId46"/>
    <p:sldId id="294" r:id="rId47"/>
    <p:sldId id="296" r:id="rId48"/>
    <p:sldId id="334" r:id="rId49"/>
    <p:sldId id="335" r:id="rId50"/>
    <p:sldId id="403" r:id="rId51"/>
    <p:sldId id="387" r:id="rId52"/>
    <p:sldId id="339" r:id="rId53"/>
    <p:sldId id="383" r:id="rId54"/>
    <p:sldId id="354" r:id="rId55"/>
    <p:sldId id="380" r:id="rId56"/>
    <p:sldId id="384" r:id="rId57"/>
    <p:sldId id="385" r:id="rId58"/>
    <p:sldId id="340" r:id="rId59"/>
    <p:sldId id="389" r:id="rId60"/>
    <p:sldId id="342" r:id="rId61"/>
    <p:sldId id="381" r:id="rId62"/>
    <p:sldId id="382" r:id="rId63"/>
    <p:sldId id="390" r:id="rId64"/>
    <p:sldId id="391" r:id="rId65"/>
    <p:sldId id="392" r:id="rId66"/>
    <p:sldId id="393" r:id="rId67"/>
    <p:sldId id="394" r:id="rId68"/>
    <p:sldId id="395" r:id="rId69"/>
    <p:sldId id="396" r:id="rId70"/>
    <p:sldId id="397" r:id="rId71"/>
    <p:sldId id="398" r:id="rId72"/>
    <p:sldId id="404" r:id="rId73"/>
  </p:sldIdLst>
  <p:sldSz cx="9144000" cy="6858000" type="screen4x3"/>
  <p:notesSz cx="7099300" cy="10234613"/>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FF33"/>
    <a:srgbClr val="FF00FF"/>
    <a:srgbClr val="FF3300"/>
    <a:srgbClr val="BAFF9F"/>
    <a:srgbClr val="66CCFF"/>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0231" autoAdjust="0"/>
  </p:normalViewPr>
  <p:slideViewPr>
    <p:cSldViewPr>
      <p:cViewPr varScale="1">
        <p:scale>
          <a:sx n="66" d="100"/>
          <a:sy n="66"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wmf"/><Relationship Id="rId4"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6.wmf"/><Relationship Id="rId1" Type="http://schemas.openxmlformats.org/officeDocument/2006/relationships/image" Target="../media/image68.wmf"/><Relationship Id="rId4"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jpeg"/><Relationship Id="rId5" Type="http://schemas.openxmlformats.org/officeDocument/2006/relationships/image" Target="../media/image21.wmf"/><Relationship Id="rId4" Type="http://schemas.openxmlformats.org/officeDocument/2006/relationships/image" Target="../media/image20.jpe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png"/><Relationship Id="rId5" Type="http://schemas.openxmlformats.org/officeDocument/2006/relationships/image" Target="../media/image28.wmf"/><Relationship Id="rId4"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FR"/>
          </a:p>
        </p:txBody>
      </p:sp>
      <p:sp>
        <p:nvSpPr>
          <p:cNvPr id="491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fr-FR"/>
          </a:p>
        </p:txBody>
      </p:sp>
      <p:sp>
        <p:nvSpPr>
          <p:cNvPr id="4915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fr-FR"/>
          </a:p>
        </p:txBody>
      </p:sp>
      <p:sp>
        <p:nvSpPr>
          <p:cNvPr id="4915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BF59801A-D44A-4986-9442-1AA3806F950E}" type="slidenum">
              <a:rPr lang="fr-FR"/>
              <a:pPr>
                <a:defRPr/>
              </a:pPr>
              <a:t>‹N°›</a:t>
            </a:fld>
            <a:endParaRPr lang="fr-FR"/>
          </a:p>
        </p:txBody>
      </p:sp>
    </p:spTree>
    <p:extLst>
      <p:ext uri="{BB962C8B-B14F-4D97-AF65-F5344CB8AC3E}">
        <p14:creationId xmlns:p14="http://schemas.microsoft.com/office/powerpoint/2010/main" val="1030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FR"/>
          </a:p>
        </p:txBody>
      </p:sp>
      <p:sp>
        <p:nvSpPr>
          <p:cNvPr id="5017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fr-FR"/>
          </a:p>
        </p:txBody>
      </p:sp>
      <p:sp>
        <p:nvSpPr>
          <p:cNvPr id="737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018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fr-FR"/>
          </a:p>
        </p:txBody>
      </p:sp>
      <p:sp>
        <p:nvSpPr>
          <p:cNvPr id="5018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8C751ACE-5527-433D-8E94-6D4DD2C93DFE}" type="slidenum">
              <a:rPr lang="fr-FR"/>
              <a:pPr>
                <a:defRPr/>
              </a:pPr>
              <a:t>‹N°›</a:t>
            </a:fld>
            <a:endParaRPr lang="fr-FR"/>
          </a:p>
        </p:txBody>
      </p:sp>
    </p:spTree>
    <p:extLst>
      <p:ext uri="{BB962C8B-B14F-4D97-AF65-F5344CB8AC3E}">
        <p14:creationId xmlns:p14="http://schemas.microsoft.com/office/powerpoint/2010/main" val="179952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1039813" y="793750"/>
            <a:ext cx="5019675" cy="3765550"/>
          </a:xfrm>
          <a:ln/>
        </p:spPr>
      </p:sp>
      <p:sp>
        <p:nvSpPr>
          <p:cNvPr id="44035"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44036" name="Espace réservé du numéro de diapositive 3"/>
          <p:cNvSpPr>
            <a:spLocks noGrp="1"/>
          </p:cNvSpPr>
          <p:nvPr>
            <p:ph type="sldNum" sz="quarter"/>
          </p:nvPr>
        </p:nvSpPr>
        <p:spPr>
          <a:noFill/>
        </p:spPr>
        <p:txBody>
          <a:bodyPr/>
          <a:lstStyle/>
          <a:p>
            <a:fld id="{E194985A-89D0-40B1-8A7A-B870F3DDF83C}" type="slidenum">
              <a:rPr lang="fr-FR" smtClean="0"/>
              <a:pPr/>
              <a:t>1</a:t>
            </a:fld>
            <a:endParaRPr lang="fr-FR" smtClean="0"/>
          </a:p>
        </p:txBody>
      </p:sp>
    </p:spTree>
    <p:extLst>
      <p:ext uri="{BB962C8B-B14F-4D97-AF65-F5344CB8AC3E}">
        <p14:creationId xmlns:p14="http://schemas.microsoft.com/office/powerpoint/2010/main" val="183915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0E6B279-FB51-4945-892B-0EFF5EA1F100}" type="slidenum">
              <a:rPr lang="fr-FR" smtClean="0"/>
              <a:pPr/>
              <a:t>13</a:t>
            </a:fld>
            <a:endParaRPr lang="fr-FR" smtClean="0"/>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20905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E67CD55-584F-4015-9D87-414E25D57966}" type="slidenum">
              <a:rPr lang="fr-FR" smtClean="0"/>
              <a:pPr/>
              <a:t>14</a:t>
            </a:fld>
            <a:endParaRPr lang="fr-FR" smtClean="0"/>
          </a:p>
        </p:txBody>
      </p:sp>
      <p:sp>
        <p:nvSpPr>
          <p:cNvPr id="84995" name="Rectangle 2"/>
          <p:cNvSpPr>
            <a:spLocks noGrp="1" noRot="1" noChangeAspect="1" noChangeArrowheads="1" noTextEdit="1"/>
          </p:cNvSpPr>
          <p:nvPr>
            <p:ph type="sldImg"/>
          </p:nvPr>
        </p:nvSpPr>
        <p:spPr>
          <a:xfrm>
            <a:off x="992188" y="768350"/>
            <a:ext cx="5114925" cy="3836988"/>
          </a:xfrm>
          <a:ln/>
        </p:spPr>
      </p:sp>
      <p:sp>
        <p:nvSpPr>
          <p:cNvPr id="8499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57846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8ADEFEA-16A3-478A-A78D-DA475FD562BD}" type="slidenum">
              <a:rPr lang="fr-FR" smtClean="0"/>
              <a:pPr/>
              <a:t>15</a:t>
            </a:fld>
            <a:endParaRPr lang="fr-FR" smtClean="0"/>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76695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9F24588-1F8E-44C0-A527-0A06601FED94}" type="slidenum">
              <a:rPr lang="fr-FR" smtClean="0"/>
              <a:pPr/>
              <a:t>16</a:t>
            </a:fld>
            <a:endParaRPr lang="fr-FR" smtClean="0"/>
          </a:p>
        </p:txBody>
      </p:sp>
      <p:sp>
        <p:nvSpPr>
          <p:cNvPr id="87043" name="Rectangle 2"/>
          <p:cNvSpPr>
            <a:spLocks noGrp="1" noRot="1" noChangeAspect="1" noChangeArrowheads="1" noTextEdit="1"/>
          </p:cNvSpPr>
          <p:nvPr>
            <p:ph type="sldImg"/>
          </p:nvPr>
        </p:nvSpPr>
        <p:spPr>
          <a:xfrm>
            <a:off x="992188" y="768350"/>
            <a:ext cx="5114925" cy="3836988"/>
          </a:xfrm>
          <a:ln/>
        </p:spPr>
      </p:sp>
      <p:sp>
        <p:nvSpPr>
          <p:cNvPr id="8704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96887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295EB17-3C6E-4F86-8C8E-709EEEAAB7DC}" type="slidenum">
              <a:rPr lang="fr-FR" smtClean="0"/>
              <a:pPr/>
              <a:t>17</a:t>
            </a:fld>
            <a:endParaRPr lang="fr-FR" smtClean="0"/>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0042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D15A0DB-032C-4004-8ADF-7F6FB082E672}" type="slidenum">
              <a:rPr lang="fr-FR" smtClean="0"/>
              <a:pPr/>
              <a:t>19</a:t>
            </a:fld>
            <a:endParaRPr lang="fr-FR" smtClean="0"/>
          </a:p>
        </p:txBody>
      </p:sp>
      <p:sp>
        <p:nvSpPr>
          <p:cNvPr id="89091" name="Rectangle 2"/>
          <p:cNvSpPr>
            <a:spLocks noGrp="1" noRot="1" noChangeAspect="1" noChangeArrowheads="1" noTextEdit="1"/>
          </p:cNvSpPr>
          <p:nvPr>
            <p:ph type="sldImg"/>
          </p:nvPr>
        </p:nvSpPr>
        <p:spPr>
          <a:xfrm>
            <a:off x="992188" y="768350"/>
            <a:ext cx="5114925" cy="3836988"/>
          </a:xfrm>
          <a:ln/>
        </p:spPr>
      </p:sp>
      <p:sp>
        <p:nvSpPr>
          <p:cNvPr id="8909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42393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C57B5FF-6322-4388-B677-ECC0572E113B}" type="slidenum">
              <a:rPr lang="fr-FR" smtClean="0"/>
              <a:pPr/>
              <a:t>20</a:t>
            </a:fld>
            <a:endParaRPr lang="fr-FR" smtClean="0"/>
          </a:p>
        </p:txBody>
      </p:sp>
      <p:sp>
        <p:nvSpPr>
          <p:cNvPr id="90115" name="Rectangle 2"/>
          <p:cNvSpPr>
            <a:spLocks noGrp="1" noRot="1" noChangeAspect="1" noChangeArrowheads="1" noTextEdit="1"/>
          </p:cNvSpPr>
          <p:nvPr>
            <p:ph type="sldImg"/>
          </p:nvPr>
        </p:nvSpPr>
        <p:spPr>
          <a:xfrm>
            <a:off x="992188" y="768350"/>
            <a:ext cx="5114925" cy="3836988"/>
          </a:xfrm>
          <a:ln/>
        </p:spPr>
      </p:sp>
      <p:sp>
        <p:nvSpPr>
          <p:cNvPr id="9011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209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4B9A1AF-FAE4-453E-B544-72A02BE375C8}" type="slidenum">
              <a:rPr lang="fr-FR" smtClean="0"/>
              <a:pPr/>
              <a:t>22</a:t>
            </a:fld>
            <a:endParaRPr lang="fr-FR" smtClean="0"/>
          </a:p>
        </p:txBody>
      </p:sp>
      <p:sp>
        <p:nvSpPr>
          <p:cNvPr id="91139" name="Rectangle 2"/>
          <p:cNvSpPr>
            <a:spLocks noGrp="1" noRot="1" noChangeAspect="1" noChangeArrowheads="1" noTextEdit="1"/>
          </p:cNvSpPr>
          <p:nvPr>
            <p:ph type="sldImg"/>
          </p:nvPr>
        </p:nvSpPr>
        <p:spPr>
          <a:xfrm>
            <a:off x="992188" y="768350"/>
            <a:ext cx="5114925" cy="3836988"/>
          </a:xfrm>
          <a:ln/>
        </p:spPr>
      </p:sp>
      <p:sp>
        <p:nvSpPr>
          <p:cNvPr id="9114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505621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E9A7E0E-3229-45BF-B463-A123FBEF823A}" type="slidenum">
              <a:rPr lang="fr-FR" smtClean="0"/>
              <a:pPr/>
              <a:t>23</a:t>
            </a:fld>
            <a:endParaRPr lang="fr-FR" smtClean="0"/>
          </a:p>
        </p:txBody>
      </p:sp>
      <p:sp>
        <p:nvSpPr>
          <p:cNvPr id="92163" name="Rectangle 2"/>
          <p:cNvSpPr>
            <a:spLocks noGrp="1" noRot="1" noChangeAspect="1" noChangeArrowheads="1" noTextEdit="1"/>
          </p:cNvSpPr>
          <p:nvPr>
            <p:ph type="sldImg"/>
          </p:nvPr>
        </p:nvSpPr>
        <p:spPr>
          <a:xfrm>
            <a:off x="992188" y="768350"/>
            <a:ext cx="5114925" cy="3836988"/>
          </a:xfrm>
          <a:ln/>
        </p:spPr>
      </p:sp>
      <p:sp>
        <p:nvSpPr>
          <p:cNvPr id="9216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59668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B9C7EFF-683C-4E79-B08A-535302DF845B}" type="slidenum">
              <a:rPr lang="fr-FR" smtClean="0"/>
              <a:pPr/>
              <a:t>24</a:t>
            </a:fld>
            <a:endParaRPr lang="fr-FR" smtClean="0"/>
          </a:p>
        </p:txBody>
      </p:sp>
      <p:sp>
        <p:nvSpPr>
          <p:cNvPr id="93187" name="Rectangle 2"/>
          <p:cNvSpPr>
            <a:spLocks noGrp="1" noRot="1" noChangeAspect="1" noChangeArrowheads="1" noTextEdit="1"/>
          </p:cNvSpPr>
          <p:nvPr>
            <p:ph type="sldImg"/>
          </p:nvPr>
        </p:nvSpPr>
        <p:spPr>
          <a:xfrm>
            <a:off x="992188" y="768350"/>
            <a:ext cx="5114925" cy="3836988"/>
          </a:xfrm>
          <a:ln/>
        </p:spPr>
      </p:sp>
      <p:sp>
        <p:nvSpPr>
          <p:cNvPr id="9318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70781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1F4E505-C272-419B-B775-1AFB9DF311A3}" type="slidenum">
              <a:rPr lang="fr-FR" smtClean="0"/>
              <a:pPr/>
              <a:t>2</a:t>
            </a:fld>
            <a:endParaRPr lang="fr-FR" smtClean="0"/>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17211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C751ACE-5527-433D-8E94-6D4DD2C93DFE}" type="slidenum">
              <a:rPr lang="fr-FR" smtClean="0"/>
              <a:pPr>
                <a:defRPr/>
              </a:pPr>
              <a:t>28</a:t>
            </a:fld>
            <a:endParaRPr lang="fr-FR"/>
          </a:p>
        </p:txBody>
      </p:sp>
    </p:spTree>
    <p:extLst>
      <p:ext uri="{BB962C8B-B14F-4D97-AF65-F5344CB8AC3E}">
        <p14:creationId xmlns:p14="http://schemas.microsoft.com/office/powerpoint/2010/main" val="413685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BF61A35-E826-4C47-85E8-BD1C5F2A182B}" type="slidenum">
              <a:rPr lang="fr-FR" smtClean="0"/>
              <a:pPr/>
              <a:t>29</a:t>
            </a:fld>
            <a:endParaRPr lang="fr-FR" smtClean="0"/>
          </a:p>
        </p:txBody>
      </p:sp>
      <p:sp>
        <p:nvSpPr>
          <p:cNvPr id="94211" name="Rectangle 2"/>
          <p:cNvSpPr>
            <a:spLocks noGrp="1" noRot="1" noChangeAspect="1" noChangeArrowheads="1" noTextEdit="1"/>
          </p:cNvSpPr>
          <p:nvPr>
            <p:ph type="sldImg"/>
          </p:nvPr>
        </p:nvSpPr>
        <p:spPr>
          <a:xfrm>
            <a:off x="992188" y="768350"/>
            <a:ext cx="5114925" cy="3836988"/>
          </a:xfrm>
          <a:ln/>
        </p:spPr>
      </p:sp>
      <p:sp>
        <p:nvSpPr>
          <p:cNvPr id="9421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75906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B7F040E-38EE-4771-90DF-5984C7BF44F9}" type="slidenum">
              <a:rPr lang="fr-FR" smtClean="0"/>
              <a:pPr/>
              <a:t>36</a:t>
            </a:fld>
            <a:endParaRPr lang="fr-FR" smtClean="0"/>
          </a:p>
        </p:txBody>
      </p:sp>
      <p:sp>
        <p:nvSpPr>
          <p:cNvPr id="95235" name="Rectangle 2"/>
          <p:cNvSpPr>
            <a:spLocks noGrp="1" noRot="1" noChangeAspect="1" noChangeArrowheads="1" noTextEdit="1"/>
          </p:cNvSpPr>
          <p:nvPr>
            <p:ph type="sldImg"/>
          </p:nvPr>
        </p:nvSpPr>
        <p:spPr>
          <a:xfrm>
            <a:off x="992188" y="768350"/>
            <a:ext cx="5114925" cy="3836988"/>
          </a:xfrm>
          <a:ln/>
        </p:spPr>
      </p:sp>
      <p:sp>
        <p:nvSpPr>
          <p:cNvPr id="9523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54915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7E99A63-E129-4F6A-8FF0-43A61030E2D6}" type="slidenum">
              <a:rPr lang="fr-FR" smtClean="0"/>
              <a:pPr/>
              <a:t>43</a:t>
            </a:fld>
            <a:endParaRPr lang="fr-FR" smtClean="0"/>
          </a:p>
        </p:txBody>
      </p:sp>
      <p:sp>
        <p:nvSpPr>
          <p:cNvPr id="96259" name="Rectangle 2"/>
          <p:cNvSpPr>
            <a:spLocks noGrp="1" noRot="1" noChangeAspect="1" noChangeArrowheads="1" noTextEdit="1"/>
          </p:cNvSpPr>
          <p:nvPr>
            <p:ph type="sldImg"/>
          </p:nvPr>
        </p:nvSpPr>
        <p:spPr>
          <a:xfrm>
            <a:off x="992188" y="768350"/>
            <a:ext cx="5114925" cy="3836988"/>
          </a:xfrm>
          <a:ln/>
        </p:spPr>
      </p:sp>
      <p:sp>
        <p:nvSpPr>
          <p:cNvPr id="9626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3102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271C4B3-5BF7-4D65-9CAF-85F6961DDAFD}" type="slidenum">
              <a:rPr lang="fr-FR" smtClean="0"/>
              <a:pPr/>
              <a:t>48</a:t>
            </a:fld>
            <a:endParaRPr lang="fr-FR" smtClean="0"/>
          </a:p>
        </p:txBody>
      </p:sp>
      <p:sp>
        <p:nvSpPr>
          <p:cNvPr id="97283" name="Rectangle 2"/>
          <p:cNvSpPr>
            <a:spLocks noGrp="1" noRot="1" noChangeAspect="1" noChangeArrowheads="1" noTextEdit="1"/>
          </p:cNvSpPr>
          <p:nvPr>
            <p:ph type="sldImg"/>
          </p:nvPr>
        </p:nvSpPr>
        <p:spPr>
          <a:xfrm>
            <a:off x="992188" y="768350"/>
            <a:ext cx="5114925" cy="3836988"/>
          </a:xfrm>
          <a:ln/>
        </p:spPr>
      </p:sp>
      <p:sp>
        <p:nvSpPr>
          <p:cNvPr id="9728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82314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3BBEDBF-36D8-4D69-B853-F6A66509A2DB}" type="slidenum">
              <a:rPr lang="fr-FR" smtClean="0"/>
              <a:pPr/>
              <a:t>49</a:t>
            </a:fld>
            <a:endParaRPr lang="fr-FR" smtClean="0"/>
          </a:p>
        </p:txBody>
      </p:sp>
      <p:sp>
        <p:nvSpPr>
          <p:cNvPr id="98307" name="Rectangle 2"/>
          <p:cNvSpPr>
            <a:spLocks noGrp="1" noRot="1" noChangeAspec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711549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E9782E4-00D2-49C1-BDB3-00399FBD5379}" type="slidenum">
              <a:rPr lang="fr-FR" smtClean="0"/>
              <a:pPr/>
              <a:t>50</a:t>
            </a:fld>
            <a:endParaRPr lang="fr-FR" smtClean="0"/>
          </a:p>
        </p:txBody>
      </p:sp>
      <p:sp>
        <p:nvSpPr>
          <p:cNvPr id="99331" name="Rectangle 2"/>
          <p:cNvSpPr>
            <a:spLocks noGrp="1" noRot="1" noChangeAspect="1" noChangeArrowheads="1" noTextEdit="1"/>
          </p:cNvSpPr>
          <p:nvPr>
            <p:ph type="sldImg"/>
          </p:nvPr>
        </p:nvSpPr>
        <p:spPr>
          <a:xfrm>
            <a:off x="992188" y="768350"/>
            <a:ext cx="5114925" cy="3836988"/>
          </a:xfrm>
          <a:ln/>
        </p:spPr>
      </p:sp>
      <p:sp>
        <p:nvSpPr>
          <p:cNvPr id="9933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485917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a:xfrm>
            <a:off x="992188" y="768350"/>
            <a:ext cx="5114925" cy="3836988"/>
          </a:xfrm>
          <a:ln/>
        </p:spPr>
      </p:sp>
      <p:sp>
        <p:nvSpPr>
          <p:cNvPr id="100355" name="Espace réservé des commentaires 2"/>
          <p:cNvSpPr>
            <a:spLocks noGrp="1"/>
          </p:cNvSpPr>
          <p:nvPr>
            <p:ph type="body" idx="1"/>
          </p:nvPr>
        </p:nvSpPr>
        <p:spPr>
          <a:noFill/>
          <a:ln/>
        </p:spPr>
        <p:txBody>
          <a:bodyPr/>
          <a:lstStyle/>
          <a:p>
            <a:endParaRPr lang="fr-FR" smtClean="0"/>
          </a:p>
        </p:txBody>
      </p:sp>
      <p:sp>
        <p:nvSpPr>
          <p:cNvPr id="100356" name="Espace réservé du numéro de diapositive 3"/>
          <p:cNvSpPr>
            <a:spLocks noGrp="1"/>
          </p:cNvSpPr>
          <p:nvPr>
            <p:ph type="sldNum" sz="quarter" idx="5"/>
          </p:nvPr>
        </p:nvSpPr>
        <p:spPr>
          <a:noFill/>
        </p:spPr>
        <p:txBody>
          <a:bodyPr/>
          <a:lstStyle/>
          <a:p>
            <a:fld id="{B3526966-A6FE-4D06-824C-F6CBA81DAB53}" type="slidenum">
              <a:rPr lang="fr-FR" smtClean="0"/>
              <a:pPr/>
              <a:t>59</a:t>
            </a:fld>
            <a:endParaRPr lang="fr-FR" smtClean="0"/>
          </a:p>
        </p:txBody>
      </p:sp>
    </p:spTree>
    <p:extLst>
      <p:ext uri="{BB962C8B-B14F-4D97-AF65-F5344CB8AC3E}">
        <p14:creationId xmlns:p14="http://schemas.microsoft.com/office/powerpoint/2010/main" val="331791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xfrm>
            <a:off x="992188" y="768350"/>
            <a:ext cx="5114925" cy="3836988"/>
          </a:xfrm>
          <a:ln/>
        </p:spPr>
      </p:sp>
      <p:sp>
        <p:nvSpPr>
          <p:cNvPr id="101379" name="Espace réservé des commentaires 2"/>
          <p:cNvSpPr>
            <a:spLocks noGrp="1"/>
          </p:cNvSpPr>
          <p:nvPr>
            <p:ph type="body" idx="1"/>
          </p:nvPr>
        </p:nvSpPr>
        <p:spPr>
          <a:noFill/>
          <a:ln/>
        </p:spPr>
        <p:txBody>
          <a:bodyPr/>
          <a:lstStyle/>
          <a:p>
            <a:pPr eaLnBrk="1" hangingPunct="1"/>
            <a:endParaRPr lang="fr-FR" smtClean="0"/>
          </a:p>
        </p:txBody>
      </p:sp>
      <p:sp>
        <p:nvSpPr>
          <p:cNvPr id="101380" name="Espace réservé du numéro de diapositive 3"/>
          <p:cNvSpPr>
            <a:spLocks noGrp="1"/>
          </p:cNvSpPr>
          <p:nvPr>
            <p:ph type="sldNum" sz="quarter" idx="5"/>
          </p:nvPr>
        </p:nvSpPr>
        <p:spPr>
          <a:noFill/>
        </p:spPr>
        <p:txBody>
          <a:bodyPr/>
          <a:lstStyle/>
          <a:p>
            <a:fld id="{FFA59404-4E7A-4519-80FB-491A4C5FD9C8}" type="slidenum">
              <a:rPr lang="fr-FR" smtClean="0"/>
              <a:pPr/>
              <a:t>72</a:t>
            </a:fld>
            <a:endParaRPr lang="fr-FR" smtClean="0"/>
          </a:p>
        </p:txBody>
      </p:sp>
    </p:spTree>
    <p:extLst>
      <p:ext uri="{BB962C8B-B14F-4D97-AF65-F5344CB8AC3E}">
        <p14:creationId xmlns:p14="http://schemas.microsoft.com/office/powerpoint/2010/main" val="326013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864E4B7-9076-4457-B568-49A1CEFA5CCB}" type="slidenum">
              <a:rPr lang="fr-FR" smtClean="0"/>
              <a:pPr/>
              <a:t>5</a:t>
            </a:fld>
            <a:endParaRPr lang="fr-FR" smtClean="0"/>
          </a:p>
        </p:txBody>
      </p:sp>
      <p:sp>
        <p:nvSpPr>
          <p:cNvPr id="76803" name="Rectangle 2"/>
          <p:cNvSpPr>
            <a:spLocks noGrp="1" noRot="1" noChangeAspect="1" noChangeArrowheads="1" noTextEdit="1"/>
          </p:cNvSpPr>
          <p:nvPr>
            <p:ph type="sldImg"/>
          </p:nvPr>
        </p:nvSpPr>
        <p:spPr>
          <a:xfrm>
            <a:off x="992188" y="768350"/>
            <a:ext cx="5114925" cy="3836988"/>
          </a:xfrm>
          <a:ln/>
        </p:spPr>
      </p:sp>
      <p:sp>
        <p:nvSpPr>
          <p:cNvPr id="7680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51597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785C7A-AC61-4DBA-BC93-DDE8820E74B0}" type="slidenum">
              <a:rPr lang="fr-FR" smtClean="0"/>
              <a:pPr/>
              <a:t>7</a:t>
            </a:fld>
            <a:endParaRPr lang="fr-FR" smtClean="0"/>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85683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434F00B-4746-4BE1-A2EB-9711C9315165}" type="slidenum">
              <a:rPr lang="fr-FR" smtClean="0"/>
              <a:pPr/>
              <a:t>8</a:t>
            </a:fld>
            <a:endParaRPr lang="fr-FR" smtClean="0"/>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28897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343A3EA-181D-44FD-AD49-11E4A2FE161F}" type="slidenum">
              <a:rPr lang="fr-FR" smtClean="0"/>
              <a:pPr/>
              <a:t>9</a:t>
            </a:fld>
            <a:endParaRPr lang="fr-FR"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74433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9829913-C2CC-4F2D-BA61-75F0479BCE6D}" type="slidenum">
              <a:rPr lang="fr-FR" smtClean="0"/>
              <a:pPr/>
              <a:t>10</a:t>
            </a:fld>
            <a:endParaRPr lang="fr-FR" smtClean="0"/>
          </a:p>
        </p:txBody>
      </p:sp>
      <p:sp>
        <p:nvSpPr>
          <p:cNvPr id="80899" name="Rectangle 2"/>
          <p:cNvSpPr>
            <a:spLocks noGrp="1" noRot="1" noChangeAspect="1" noChangeArrowheads="1" noTextEdit="1"/>
          </p:cNvSpPr>
          <p:nvPr>
            <p:ph type="sldImg"/>
          </p:nvPr>
        </p:nvSpPr>
        <p:spPr>
          <a:xfrm>
            <a:off x="992188" y="768350"/>
            <a:ext cx="5114925" cy="3836988"/>
          </a:xfrm>
          <a:ln/>
        </p:spPr>
      </p:sp>
      <p:sp>
        <p:nvSpPr>
          <p:cNvPr id="8090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3937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06A3E98-9477-4409-AE1A-4EBEDA4531BB}" type="slidenum">
              <a:rPr lang="fr-FR" smtClean="0"/>
              <a:pPr/>
              <a:t>11</a:t>
            </a:fld>
            <a:endParaRPr lang="fr-FR" smtClean="0"/>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4909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D72D84B-6042-44E8-91DA-B0CFEEF31A20}" type="slidenum">
              <a:rPr lang="fr-FR" smtClean="0"/>
              <a:pPr/>
              <a:t>12</a:t>
            </a:fld>
            <a:endParaRPr lang="fr-FR" smtClean="0"/>
          </a:p>
        </p:txBody>
      </p:sp>
      <p:sp>
        <p:nvSpPr>
          <p:cNvPr id="82947" name="Rectangle 2"/>
          <p:cNvSpPr>
            <a:spLocks noGrp="1" noRot="1" noChangeAspect="1" noChangeArrowheads="1" noTextEdit="1"/>
          </p:cNvSpPr>
          <p:nvPr>
            <p:ph type="sldImg"/>
          </p:nvPr>
        </p:nvSpPr>
        <p:spPr>
          <a:xfrm>
            <a:off x="992188" y="768350"/>
            <a:ext cx="5114925" cy="3836988"/>
          </a:xfrm>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8068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C922AA2-85DB-45A6-A001-68AFF7184F9B}" type="datetime1">
              <a:rPr lang="fr-FR"/>
              <a:pPr>
                <a:defRPr/>
              </a:pPr>
              <a:t>22/02/2022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D97C84E-DAD7-4D3A-9892-D5FD64DD56F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EC5D06A0-69FF-4DBE-8D88-6FFC1F5DFCFB}" type="datetime1">
              <a:rPr lang="fr-FR"/>
              <a:pPr>
                <a:defRPr/>
              </a:pPr>
              <a:t>22/02/2022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D46732-47F4-4A25-B186-BFEFDFECD76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AEF9C499-B30A-4BAE-9CC0-A4C6107F9232}" type="datetime1">
              <a:rPr lang="fr-FR"/>
              <a:pPr>
                <a:defRPr/>
              </a:pPr>
              <a:t>22/02/2022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0AF564-0D03-437F-BA78-13FC75DE573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183F8C04-9A1D-4B28-9299-761328AAD14F}" type="datetime1">
              <a:rPr lang="fr-FR"/>
              <a:pPr>
                <a:defRPr/>
              </a:pPr>
              <a:t>22/02/2022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9B64ECC-F046-46FF-BE42-BEAD5BB717C4}"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fld id="{470E2416-FA15-4CBF-8A2B-8C61991E1244}" type="datetime1">
              <a:rPr lang="fr-FR"/>
              <a:pPr>
                <a:defRPr/>
              </a:pPr>
              <a:t>22/02/2022</a:t>
            </a:fld>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F5ADFEC9-7689-4A7B-B152-A010490B553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fld id="{C7B6B7E8-C929-485C-98CE-77B57A9D8B5B}" type="datetime1">
              <a:rPr lang="fr-FR"/>
              <a:pPr>
                <a:defRPr/>
              </a:pPr>
              <a:t>22/02/2022</a:t>
            </a:fld>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57171F01-9CB4-4540-B2D4-673FFC444225}"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3A54468E-846A-4261-B5C1-B45C564E6E34}" type="datetime1">
              <a:rPr lang="fr-FR"/>
              <a:pPr>
                <a:defRPr/>
              </a:pPr>
              <a:t>22/02/2022</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98E68F5-F13A-4D40-9979-61080B36E62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64A73BC-363B-4D45-92EA-6C2120B084BE}" type="datetime1">
              <a:rPr lang="fr-FR"/>
              <a:pPr>
                <a:defRPr/>
              </a:pPr>
              <a:t>22/02/2022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D301744-E614-449C-9AD1-79CBA14EBA4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A7191A78-5740-4C18-B1BC-420D8F72AEE8}" type="datetime1">
              <a:rPr lang="fr-FR"/>
              <a:pPr>
                <a:defRPr/>
              </a:pPr>
              <a:t>22/02/2022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12DBD6-B811-4390-939D-36D45B192E2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61391D0A-976C-4FE4-939C-5FB5219796D2}" type="datetime1">
              <a:rPr lang="fr-FR"/>
              <a:pPr>
                <a:defRPr/>
              </a:pPr>
              <a:t>22/02/2022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A4164B7-06BD-439F-AF8D-EBED128638D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A7B3180A-6F52-4836-BDF5-12EB1833411C}" type="datetime1">
              <a:rPr lang="fr-FR"/>
              <a:pPr>
                <a:defRPr/>
              </a:pPr>
              <a:t>22/02/2022</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FD90C09-5393-4FA0-8C38-BD377533FF4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BEBDB421-BA07-490C-AC2C-A08B95CD47BF}" type="datetime1">
              <a:rPr lang="fr-FR"/>
              <a:pPr>
                <a:defRPr/>
              </a:pPr>
              <a:t>22/02/2022</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19297F8-CCD4-4063-863E-C86E44455CD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3F6B9A-9967-49C8-B5FF-F664A05D0378}" type="datetime1">
              <a:rPr lang="fr-FR"/>
              <a:pPr>
                <a:defRPr/>
              </a:pPr>
              <a:t>22/02/2022</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343DDC2-D78D-4BE9-908F-07E82589A98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8EE2E33F-D4B8-4041-8F76-D988BB5B9970}" type="datetime1">
              <a:rPr lang="fr-FR"/>
              <a:pPr>
                <a:defRPr/>
              </a:pPr>
              <a:t>22/02/2022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BC722C5-11FE-4BBF-8314-5331C42C99B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DF628D9C-7EF2-4789-B705-DCFF130EA886}" type="datetime1">
              <a:rPr lang="fr-FR"/>
              <a:pPr>
                <a:defRPr/>
              </a:pPr>
              <a:t>22/02/2022</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A6EF60B-7036-474A-A967-98FE4D4CF94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83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1387FEC-E36E-4A00-8A6E-576F6B0F0BA2}" type="datetime1">
              <a:rPr lang="fr-FR"/>
              <a:pPr>
                <a:defRPr/>
              </a:pPr>
              <a:t>22/02/2022</a:t>
            </a:fld>
            <a:endParaRPr lang="fr-FR"/>
          </a:p>
        </p:txBody>
      </p:sp>
      <p:sp>
        <p:nvSpPr>
          <p:cNvPr id="283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283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85412C3-13E9-408D-8A09-352DC92D8D7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6.xml"/><Relationship Id="rId7" Type="http://schemas.openxmlformats.org/officeDocument/2006/relationships/image" Target="../media/image14.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 Id="rId9"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0.jpeg"/><Relationship Id="rId3" Type="http://schemas.openxmlformats.org/officeDocument/2006/relationships/notesSlide" Target="../notesSlides/notesSlide17.xml"/><Relationship Id="rId7" Type="http://schemas.openxmlformats.org/officeDocument/2006/relationships/image" Target="../media/image18.wmf"/><Relationship Id="rId12"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23.wmf"/><Relationship Id="rId10" Type="http://schemas.openxmlformats.org/officeDocument/2006/relationships/image" Target="../media/image19.wmf"/><Relationship Id="rId4" Type="http://schemas.openxmlformats.org/officeDocument/2006/relationships/image" Target="../media/image22.png"/><Relationship Id="rId9"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8.wmf"/><Relationship Id="rId3" Type="http://schemas.openxmlformats.org/officeDocument/2006/relationships/notesSlide" Target="../notesSlides/notesSlide18.xml"/><Relationship Id="rId7" Type="http://schemas.openxmlformats.org/officeDocument/2006/relationships/image" Target="../media/image25.wmf"/><Relationship Id="rId12"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9.png"/><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25.bin"/><Relationship Id="rId1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emf"/><Relationship Id="rId17" Type="http://schemas.openxmlformats.org/officeDocument/2006/relationships/oleObject" Target="../embeddings/oleObject27.bin"/><Relationship Id="rId2" Type="http://schemas.openxmlformats.org/officeDocument/2006/relationships/slideLayout" Target="../slideLayouts/slideLayout13.xml"/><Relationship Id="rId16" Type="http://schemas.openxmlformats.org/officeDocument/2006/relationships/image" Target="../media/image37.wmf"/><Relationship Id="rId1" Type="http://schemas.openxmlformats.org/officeDocument/2006/relationships/vmlDrawing" Target="../drawings/vmlDrawing10.vml"/><Relationship Id="rId6" Type="http://schemas.openxmlformats.org/officeDocument/2006/relationships/image" Target="../media/image32.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23.bin"/><Relationship Id="rId14" Type="http://schemas.openxmlformats.org/officeDocument/2006/relationships/image" Target="../media/image36.emf"/></Relationships>
</file>

<file path=ppt/slides/_rels/slide2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40.emf"/><Relationship Id="rId5" Type="http://schemas.openxmlformats.org/officeDocument/2006/relationships/oleObject" Target="../embeddings/oleObject29.bin"/><Relationship Id="rId10" Type="http://schemas.openxmlformats.org/officeDocument/2006/relationships/image" Target="../media/image42.emf"/><Relationship Id="rId4" Type="http://schemas.openxmlformats.org/officeDocument/2006/relationships/image" Target="../media/image39.wmf"/><Relationship Id="rId9"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4.e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43.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36.bin"/><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47.wmf"/><Relationship Id="rId4" Type="http://schemas.openxmlformats.org/officeDocument/2006/relationships/oleObject" Target="../embeddings/oleObject3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0.wmf"/></Relationships>
</file>

<file path=ppt/slides/_rels/slide3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52.wmf"/><Relationship Id="rId5" Type="http://schemas.openxmlformats.org/officeDocument/2006/relationships/oleObject" Target="../embeddings/oleObject42.bin"/><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56.wmf"/><Relationship Id="rId5" Type="http://schemas.openxmlformats.org/officeDocument/2006/relationships/oleObject" Target="../embeddings/oleObject46.bin"/><Relationship Id="rId4" Type="http://schemas.openxmlformats.org/officeDocument/2006/relationships/image" Target="../media/image5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57.wmf"/></Relationships>
</file>

<file path=ppt/slides/_rels/slide47.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60.wmf"/><Relationship Id="rId5" Type="http://schemas.openxmlformats.org/officeDocument/2006/relationships/oleObject" Target="../embeddings/oleObject50.bin"/><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4.xml"/><Relationship Id="rId7" Type="http://schemas.openxmlformats.org/officeDocument/2006/relationships/image" Target="../media/image63.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oleObject" Target="../embeddings/oleObject53.bin"/><Relationship Id="rId5" Type="http://schemas.openxmlformats.org/officeDocument/2006/relationships/image" Target="../media/image62.wmf"/><Relationship Id="rId4" Type="http://schemas.openxmlformats.org/officeDocument/2006/relationships/oleObject" Target="../embeddings/oleObject52.bin"/><Relationship Id="rId9" Type="http://schemas.openxmlformats.org/officeDocument/2006/relationships/image" Target="../media/image64.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5.xml"/><Relationship Id="rId1" Type="http://schemas.openxmlformats.org/officeDocument/2006/relationships/vmlDrawing" Target="../drawings/vmlDrawing26.vml"/><Relationship Id="rId6" Type="http://schemas.openxmlformats.org/officeDocument/2006/relationships/image" Target="../media/image67.wmf"/><Relationship Id="rId5" Type="http://schemas.openxmlformats.org/officeDocument/2006/relationships/oleObject" Target="../embeddings/oleObject57.bin"/><Relationship Id="rId4" Type="http://schemas.openxmlformats.org/officeDocument/2006/relationships/image" Target="../media/image66.wmf"/></Relationships>
</file>

<file path=ppt/slides/_rels/slide5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15.xml"/><Relationship Id="rId1" Type="http://schemas.openxmlformats.org/officeDocument/2006/relationships/vmlDrawing" Target="../drawings/vmlDrawing27.vml"/><Relationship Id="rId6" Type="http://schemas.openxmlformats.org/officeDocument/2006/relationships/image" Target="../media/image66.wmf"/><Relationship Id="rId5" Type="http://schemas.openxmlformats.org/officeDocument/2006/relationships/oleObject" Target="../embeddings/oleObject59.bin"/><Relationship Id="rId10" Type="http://schemas.openxmlformats.org/officeDocument/2006/relationships/image" Target="../media/image67.wmf"/><Relationship Id="rId4" Type="http://schemas.openxmlformats.org/officeDocument/2006/relationships/image" Target="../media/image68.wmf"/><Relationship Id="rId9" Type="http://schemas.openxmlformats.org/officeDocument/2006/relationships/oleObject" Target="../embeddings/oleObject6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71.wmf"/><Relationship Id="rId2" Type="http://schemas.openxmlformats.org/officeDocument/2006/relationships/slideLayout" Target="../slideLayouts/slideLayout15.xml"/><Relationship Id="rId1" Type="http://schemas.openxmlformats.org/officeDocument/2006/relationships/vmlDrawing" Target="../drawings/vmlDrawing28.vml"/><Relationship Id="rId6" Type="http://schemas.openxmlformats.org/officeDocument/2006/relationships/oleObject" Target="../embeddings/oleObject63.bin"/><Relationship Id="rId5" Type="http://schemas.openxmlformats.org/officeDocument/2006/relationships/image" Target="../media/image70.wmf"/><Relationship Id="rId4" Type="http://schemas.openxmlformats.org/officeDocument/2006/relationships/oleObject" Target="../embeddings/oleObject62.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7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3.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7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76.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7.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5.xml"/><Relationship Id="rId1" Type="http://schemas.openxmlformats.org/officeDocument/2006/relationships/vmlDrawing" Target="../drawings/vmlDrawing35.vml"/><Relationship Id="rId4" Type="http://schemas.openxmlformats.org/officeDocument/2006/relationships/image" Target="../media/image7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642910" y="426178"/>
            <a:ext cx="7994680" cy="1384995"/>
          </a:xfrm>
          <a:prstGeom prst="rect">
            <a:avLst/>
          </a:prstGeom>
          <a:solidFill>
            <a:schemeClr val="accent1">
              <a:lumMod val="20000"/>
              <a:lumOff val="80000"/>
            </a:schemeClr>
          </a:solidFill>
          <a:ln>
            <a:noFill/>
            <a:headEnd/>
            <a:tailEnd/>
          </a:ln>
          <a:effectLst>
            <a:glow rad="228600">
              <a:schemeClr val="accent2">
                <a:satMod val="175000"/>
                <a:alpha val="40000"/>
              </a:schemeClr>
            </a:glow>
            <a:outerShdw blurRad="44450" dist="27940" dir="5400000" algn="ctr">
              <a:srgbClr val="9999FF">
                <a:alpha val="31765"/>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00000"/>
              </a:lnSpc>
              <a:defRPr/>
            </a:pPr>
            <a:r>
              <a:rPr lang="fr-FR" sz="2800" b="1" dirty="0" smtClean="0">
                <a:solidFill>
                  <a:schemeClr val="tx2"/>
                </a:solidFill>
                <a:latin typeface="Times New Roman" pitchFamily="18" charset="0"/>
                <a:cs typeface="Times New Roman" pitchFamily="18" charset="0"/>
              </a:rPr>
              <a:t>Université Ahmed </a:t>
            </a:r>
            <a:r>
              <a:rPr lang="fr-FR" sz="2800" b="1" dirty="0" err="1" smtClean="0">
                <a:solidFill>
                  <a:schemeClr val="tx2"/>
                </a:solidFill>
                <a:latin typeface="Times New Roman" pitchFamily="18" charset="0"/>
                <a:cs typeface="Times New Roman" pitchFamily="18" charset="0"/>
              </a:rPr>
              <a:t>Zabana</a:t>
            </a:r>
            <a:r>
              <a:rPr lang="fr-FR" sz="2800" b="1" dirty="0" smtClean="0">
                <a:solidFill>
                  <a:schemeClr val="tx2"/>
                </a:solidFill>
                <a:latin typeface="Times New Roman" pitchFamily="18" charset="0"/>
                <a:cs typeface="Times New Roman" pitchFamily="18" charset="0"/>
              </a:rPr>
              <a:t> </a:t>
            </a:r>
            <a:r>
              <a:rPr lang="fr-FR" sz="2800" b="1" dirty="0">
                <a:solidFill>
                  <a:schemeClr val="tx2"/>
                </a:solidFill>
                <a:latin typeface="Times New Roman" pitchFamily="18" charset="0"/>
                <a:cs typeface="Times New Roman" pitchFamily="18" charset="0"/>
              </a:rPr>
              <a:t>de Relizane</a:t>
            </a:r>
          </a:p>
          <a:p>
            <a:pPr algn="ctr">
              <a:lnSpc>
                <a:spcPct val="100000"/>
              </a:lnSpc>
              <a:defRPr/>
            </a:pPr>
            <a:r>
              <a:rPr lang="fr-FR" sz="2800" b="1" cap="small" dirty="0" smtClean="0">
                <a:solidFill>
                  <a:schemeClr val="tx2"/>
                </a:solidFill>
                <a:latin typeface="Times New Roman" pitchFamily="18" charset="0"/>
                <a:cs typeface="Times New Roman" pitchFamily="18" charset="0"/>
              </a:rPr>
              <a:t>Faculté des </a:t>
            </a:r>
            <a:r>
              <a:rPr lang="fr-FR" sz="2800" b="1" cap="small" dirty="0">
                <a:solidFill>
                  <a:schemeClr val="tx2"/>
                </a:solidFill>
                <a:latin typeface="Times New Roman" pitchFamily="18" charset="0"/>
                <a:cs typeface="Times New Roman" pitchFamily="18" charset="0"/>
              </a:rPr>
              <a:t>Sciences et Technologies</a:t>
            </a:r>
          </a:p>
          <a:p>
            <a:pPr algn="ctr">
              <a:lnSpc>
                <a:spcPct val="100000"/>
              </a:lnSpc>
              <a:defRPr/>
            </a:pPr>
            <a:r>
              <a:rPr lang="fr-FR" sz="2800" b="1" dirty="0">
                <a:solidFill>
                  <a:schemeClr val="tx2"/>
                </a:solidFill>
                <a:latin typeface="Times New Roman" pitchFamily="18" charset="0"/>
                <a:cs typeface="Times New Roman" pitchFamily="18" charset="0"/>
              </a:rPr>
              <a:t>Département de génie électrique</a:t>
            </a:r>
            <a:endParaRPr lang="fr-FR" sz="2800" dirty="0">
              <a:solidFill>
                <a:schemeClr val="tx2"/>
              </a:solidFill>
              <a:latin typeface="Times New Roman" pitchFamily="18" charset="0"/>
              <a:cs typeface="Times New Roman" pitchFamily="18" charset="0"/>
            </a:endParaRPr>
          </a:p>
        </p:txBody>
      </p:sp>
      <p:sp>
        <p:nvSpPr>
          <p:cNvPr id="10245" name="Rectangle 9"/>
          <p:cNvSpPr>
            <a:spLocks noChangeArrowheads="1"/>
          </p:cNvSpPr>
          <p:nvPr/>
        </p:nvSpPr>
        <p:spPr bwMode="auto">
          <a:xfrm>
            <a:off x="1428728" y="2216142"/>
            <a:ext cx="6643734" cy="427040"/>
          </a:xfrm>
          <a:prstGeom prst="rect">
            <a:avLst/>
          </a:prstGeom>
          <a:solidFill>
            <a:srgbClr val="92D050"/>
          </a:solidFill>
          <a:ln w="9525">
            <a:noFill/>
            <a:miter lim="800000"/>
            <a:headEnd/>
            <a:tailEnd/>
          </a:ln>
        </p:spPr>
        <p:txBody>
          <a:bodyPr wrap="square">
            <a:spAutoFit/>
          </a:bodyPr>
          <a:lstStyle/>
          <a:p>
            <a:pPr algn="ctr"/>
            <a:r>
              <a:rPr lang="fr-FR" sz="2500" b="1" dirty="0" smtClean="0">
                <a:solidFill>
                  <a:srgbClr val="FF0000"/>
                </a:solidFill>
                <a:latin typeface="Comic Sans MS" pitchFamily="66" charset="0"/>
                <a:cs typeface="Times New Roman" pitchFamily="18" charset="0"/>
              </a:rPr>
              <a:t>Logique Combinatoire et Séquentielle</a:t>
            </a:r>
            <a:endParaRPr lang="fr-FR" sz="2500" b="1" dirty="0">
              <a:solidFill>
                <a:srgbClr val="FF0000"/>
              </a:solidFill>
              <a:latin typeface="Times New Roman" pitchFamily="18" charset="0"/>
              <a:cs typeface="Times New Roman" pitchFamily="18" charset="0"/>
            </a:endParaRPr>
          </a:p>
        </p:txBody>
      </p:sp>
      <p:sp>
        <p:nvSpPr>
          <p:cNvPr id="12" name="Rectangle 11"/>
          <p:cNvSpPr/>
          <p:nvPr/>
        </p:nvSpPr>
        <p:spPr>
          <a:xfrm>
            <a:off x="928662" y="3000372"/>
            <a:ext cx="7500990" cy="1384995"/>
          </a:xfrm>
          <a:prstGeom prst="rect">
            <a:avLst/>
          </a:prstGeom>
          <a:solidFill>
            <a:srgbClr val="CCECFF"/>
          </a:solidFill>
          <a:ln w="38100">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lnSpc>
                <a:spcPct val="150000"/>
              </a:lnSpc>
              <a:spcBef>
                <a:spcPts val="0"/>
              </a:spcBef>
              <a:spcAft>
                <a:spcPts val="0"/>
              </a:spcAft>
              <a:defRPr/>
            </a:pPr>
            <a:r>
              <a:rPr lang="fr-FR" sz="2800" b="1" dirty="0" smtClean="0">
                <a:solidFill>
                  <a:srgbClr val="FF0000"/>
                </a:solidFill>
                <a:latin typeface="Times New Roman" pitchFamily="18" charset="0"/>
                <a:cs typeface="Times New Roman" pitchFamily="18" charset="0"/>
              </a:rPr>
              <a:t>Chapitre I: Algèbre de Boole et Simplification des fonctions logiques (02  Semaines)</a:t>
            </a:r>
            <a:endParaRPr lang="fr-FR" sz="2800" b="1" dirty="0">
              <a:solidFill>
                <a:srgbClr val="FF0000"/>
              </a:solidFill>
              <a:latin typeface="Times New Roman" pitchFamily="18" charset="0"/>
              <a:cs typeface="Times New Roman" pitchFamily="18" charset="0"/>
            </a:endParaRPr>
          </a:p>
        </p:txBody>
      </p:sp>
      <p:sp>
        <p:nvSpPr>
          <p:cNvPr id="13" name="Rectangle 12"/>
          <p:cNvSpPr/>
          <p:nvPr/>
        </p:nvSpPr>
        <p:spPr>
          <a:xfrm>
            <a:off x="3500430" y="5857892"/>
            <a:ext cx="1572866"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cmpd="dbl">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fontAlgn="auto">
              <a:spcBef>
                <a:spcPts val="0"/>
              </a:spcBef>
              <a:spcAft>
                <a:spcPts val="0"/>
              </a:spcAft>
              <a:defRPr/>
            </a:pPr>
            <a:r>
              <a:rPr lang="fr-FR" sz="2000" b="1" dirty="0" smtClean="0">
                <a:latin typeface="Comic Sans MS" pitchFamily="66" charset="0"/>
                <a:cs typeface="Times New Roman" pitchFamily="18" charset="0"/>
              </a:rPr>
              <a:t>2021/2022</a:t>
            </a:r>
            <a:endParaRPr lang="fr-FR" sz="2000" b="1" dirty="0">
              <a:latin typeface="Comic Sans MS" pitchFamily="66" charset="0"/>
              <a:cs typeface="Times New Roman" pitchFamily="18" charset="0"/>
            </a:endParaRPr>
          </a:p>
        </p:txBody>
      </p:sp>
      <p:sp>
        <p:nvSpPr>
          <p:cNvPr id="10252" name="Sous-titre 2"/>
          <p:cNvSpPr txBox="1">
            <a:spLocks/>
          </p:cNvSpPr>
          <p:nvPr/>
        </p:nvSpPr>
        <p:spPr bwMode="auto">
          <a:xfrm>
            <a:off x="1714480" y="4857752"/>
            <a:ext cx="5873750" cy="571512"/>
          </a:xfrm>
          <a:prstGeom prst="rect">
            <a:avLst/>
          </a:prstGeom>
          <a:noFill/>
          <a:ln w="9525">
            <a:noFill/>
            <a:miter lim="800000"/>
            <a:headEnd/>
            <a:tailEnd/>
          </a:ln>
        </p:spPr>
        <p:txBody>
          <a:bodyPr/>
          <a:lstStyle/>
          <a:p>
            <a:pPr algn="ctr">
              <a:spcBef>
                <a:spcPts val="250"/>
              </a:spcBef>
              <a:buClr>
                <a:schemeClr val="accent1"/>
              </a:buClr>
              <a:buSzPct val="80000"/>
              <a:buFont typeface="Wingdings 2" pitchFamily="18" charset="2"/>
              <a:buNone/>
            </a:pPr>
            <a:r>
              <a:rPr lang="fr-FR" sz="2500" b="1" i="1" dirty="0" err="1" smtClean="0">
                <a:solidFill>
                  <a:schemeClr val="tx2"/>
                </a:solidFill>
                <a:latin typeface="Comic Sans MS" pitchFamily="66" charset="0"/>
                <a:ea typeface="MS PGothic" pitchFamily="34" charset="-128"/>
                <a:cs typeface="Times New Roman" pitchFamily="18" charset="0"/>
              </a:rPr>
              <a:t>Dr.BENAOUDA</a:t>
            </a:r>
            <a:r>
              <a:rPr lang="fr-FR" sz="2500" b="1" i="1" dirty="0" smtClean="0">
                <a:solidFill>
                  <a:schemeClr val="tx2"/>
                </a:solidFill>
                <a:latin typeface="Comic Sans MS" pitchFamily="66" charset="0"/>
                <a:ea typeface="MS PGothic" pitchFamily="34" charset="-128"/>
                <a:cs typeface="Times New Roman" pitchFamily="18" charset="0"/>
              </a:rPr>
              <a:t> </a:t>
            </a:r>
            <a:r>
              <a:rPr lang="fr-FR" sz="2500" b="1" i="1" dirty="0" err="1" smtClean="0">
                <a:solidFill>
                  <a:schemeClr val="tx2"/>
                </a:solidFill>
                <a:latin typeface="Comic Sans MS" pitchFamily="66" charset="0"/>
                <a:ea typeface="MS PGothic" pitchFamily="34" charset="-128"/>
                <a:cs typeface="Times New Roman" pitchFamily="18" charset="0"/>
              </a:rPr>
              <a:t>Imen</a:t>
            </a:r>
            <a:r>
              <a:rPr lang="fr-FR" sz="2500" b="1" i="1" dirty="0" smtClean="0">
                <a:solidFill>
                  <a:schemeClr val="tx2"/>
                </a:solidFill>
                <a:latin typeface="Comic Sans MS" pitchFamily="66" charset="0"/>
                <a:ea typeface="MS PGothic" pitchFamily="34" charset="-128"/>
                <a:cs typeface="Times New Roman" pitchFamily="18" charset="0"/>
              </a:rPr>
              <a:t> </a:t>
            </a:r>
            <a:endParaRPr lang="fr-FR" sz="2500" b="1" i="1" dirty="0">
              <a:solidFill>
                <a:schemeClr val="tx2"/>
              </a:solidFill>
              <a:latin typeface="Comic Sans MS" pitchFamily="66" charset="0"/>
              <a:ea typeface="MS PGothic" pitchFamily="34" charset="-128"/>
              <a:cs typeface="Times New Roman" pitchFamily="18" charset="0"/>
            </a:endParaRPr>
          </a:p>
        </p:txBody>
      </p:sp>
      <p:sp>
        <p:nvSpPr>
          <p:cNvPr id="10253" name="Espace réservé du numéro de diapositive 6"/>
          <p:cNvSpPr>
            <a:spLocks noGrp="1"/>
          </p:cNvSpPr>
          <p:nvPr>
            <p:ph type="sldNum" sz="quarter" idx="12"/>
          </p:nvPr>
        </p:nvSpPr>
        <p:spPr>
          <a:noFill/>
        </p:spPr>
        <p:txBody>
          <a:bodyPr/>
          <a:lstStyle/>
          <a:p>
            <a:fld id="{D726CEDC-9CCE-4B3A-B1D2-3812277A6597}" type="slidenum">
              <a:rPr lang="fr-BE" smtClean="0"/>
              <a:pPr/>
              <a:t>1</a:t>
            </a:fld>
            <a:endParaRPr lang="fr-BE"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1D325CF7-4807-43DB-9AA7-D113351BD571}" type="slidenum">
              <a:rPr lang="fr-FR" smtClean="0"/>
              <a:pPr/>
              <a:t>10</a:t>
            </a:fld>
            <a:endParaRPr lang="fr-FR" smtClean="0"/>
          </a:p>
        </p:txBody>
      </p:sp>
      <p:sp>
        <p:nvSpPr>
          <p:cNvPr id="4505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29FE554-8118-49A4-9BB0-574DA83079F2}" type="slidenum">
              <a:rPr lang="fr-FR" sz="1400"/>
              <a:pPr algn="r"/>
              <a:t>10</a:t>
            </a:fld>
            <a:endParaRPr lang="fr-FR" sz="1400"/>
          </a:p>
        </p:txBody>
      </p:sp>
      <p:sp>
        <p:nvSpPr>
          <p:cNvPr id="45060" name="Rectangle 3"/>
          <p:cNvSpPr>
            <a:spLocks noGrp="1" noChangeArrowheads="1"/>
          </p:cNvSpPr>
          <p:nvPr>
            <p:ph type="body" idx="1"/>
          </p:nvPr>
        </p:nvSpPr>
        <p:spPr>
          <a:xfrm>
            <a:off x="457200" y="1236663"/>
            <a:ext cx="8229600" cy="4497387"/>
          </a:xfrm>
          <a:ln>
            <a:solidFill>
              <a:schemeClr val="bg1"/>
            </a:solidFill>
          </a:ln>
        </p:spPr>
        <p:txBody>
          <a:bodyPr/>
          <a:lstStyle/>
          <a:p>
            <a:pPr eaLnBrk="1" hangingPunct="1">
              <a:buClr>
                <a:srgbClr val="FF3300"/>
              </a:buClr>
              <a:buFont typeface="Wingdings" pitchFamily="2" charset="2"/>
              <a:buChar char="§"/>
            </a:pPr>
            <a:r>
              <a:rPr lang="fr-FR" sz="2300" b="1" smtClean="0"/>
              <a:t>Une variable logique ( </a:t>
            </a:r>
            <a:r>
              <a:rPr lang="fr-FR" sz="2300" b="1" smtClean="0">
                <a:solidFill>
                  <a:srgbClr val="FF3300"/>
                </a:solidFill>
              </a:rPr>
              <a:t>booléenne</a:t>
            </a:r>
            <a:r>
              <a:rPr lang="fr-FR" sz="2300" b="1" smtClean="0"/>
              <a:t> )  est une variable qui peut prendre soit la valeur </a:t>
            </a:r>
            <a:r>
              <a:rPr lang="fr-FR" sz="2300" b="1" smtClean="0">
                <a:solidFill>
                  <a:srgbClr val="FF3300"/>
                </a:solidFill>
              </a:rPr>
              <a:t>0 ou 1 . </a:t>
            </a:r>
          </a:p>
          <a:p>
            <a:pPr eaLnBrk="1" hangingPunct="1">
              <a:buClr>
                <a:srgbClr val="FF3300"/>
              </a:buClr>
              <a:buFont typeface="Wingdings" pitchFamily="2" charset="2"/>
              <a:buChar char="§"/>
            </a:pPr>
            <a:r>
              <a:rPr lang="fr-FR" sz="2300" b="1" smtClean="0"/>
              <a:t>Généralement elle est exprimée par un seul caractère alphabétique en majuscule</a:t>
            </a:r>
            <a:r>
              <a:rPr lang="fr-FR" sz="2300" b="1" smtClean="0">
                <a:solidFill>
                  <a:srgbClr val="FF3300"/>
                </a:solidFill>
              </a:rPr>
              <a:t> </a:t>
            </a:r>
            <a:r>
              <a:rPr lang="fr-FR" sz="2300" b="1" smtClean="0"/>
              <a:t>( A , B, S , …)</a:t>
            </a:r>
          </a:p>
          <a:p>
            <a:pPr eaLnBrk="1" hangingPunct="1">
              <a:buClr>
                <a:srgbClr val="FF3300"/>
              </a:buClr>
              <a:buFont typeface="Wingdings" pitchFamily="2" charset="2"/>
              <a:buNone/>
            </a:pPr>
            <a:r>
              <a:rPr lang="fr-FR" sz="2300" b="1" smtClean="0">
                <a:solidFill>
                  <a:srgbClr val="FF3300"/>
                </a:solidFill>
              </a:rPr>
              <a:t>Exemple :</a:t>
            </a:r>
            <a:r>
              <a:rPr lang="fr-FR" sz="2300" b="1" smtClean="0"/>
              <a:t> Une lampe  :  allumée     L = 1</a:t>
            </a:r>
          </a:p>
          <a:p>
            <a:pPr eaLnBrk="1" hangingPunct="1">
              <a:buClr>
                <a:srgbClr val="FF3300"/>
              </a:buClr>
              <a:buFont typeface="Wingdings" pitchFamily="2" charset="2"/>
              <a:buNone/>
            </a:pPr>
            <a:r>
              <a:rPr lang="fr-FR" sz="2300" b="1" smtClean="0"/>
              <a:t>                                          éteinte       L = 0</a:t>
            </a:r>
          </a:p>
          <a:p>
            <a:pPr eaLnBrk="1" hangingPunct="1">
              <a:buClr>
                <a:srgbClr val="FF3300"/>
              </a:buClr>
              <a:buFont typeface="Wingdings" pitchFamily="2" charset="2"/>
              <a:buNone/>
            </a:pPr>
            <a:r>
              <a:rPr lang="fr-FR" sz="2300" b="1" smtClean="0"/>
              <a:t> Premier interrupteur      ouvert :    I1 =1</a:t>
            </a:r>
          </a:p>
          <a:p>
            <a:pPr eaLnBrk="1" hangingPunct="1">
              <a:buClr>
                <a:srgbClr val="FF3300"/>
              </a:buClr>
              <a:buFont typeface="Wingdings" pitchFamily="2" charset="2"/>
              <a:buNone/>
            </a:pPr>
            <a:r>
              <a:rPr lang="fr-FR" sz="2300" b="1" smtClean="0"/>
              <a:t>                                             fermé :    I1 =0</a:t>
            </a:r>
          </a:p>
          <a:p>
            <a:pPr eaLnBrk="1" hangingPunct="1">
              <a:buClr>
                <a:srgbClr val="FF3300"/>
              </a:buClr>
              <a:buFont typeface="Wingdings" pitchFamily="2" charset="2"/>
              <a:buNone/>
            </a:pPr>
            <a:r>
              <a:rPr lang="fr-FR" sz="2300" b="1" smtClean="0"/>
              <a:t>2</a:t>
            </a:r>
            <a:r>
              <a:rPr lang="fr-FR" sz="2300" b="1" baseline="30000" smtClean="0"/>
              <a:t>éme</a:t>
            </a:r>
            <a:r>
              <a:rPr lang="fr-FR" sz="2300" b="1" smtClean="0"/>
              <a:t> interrupteur     ouvert :     I2=1</a:t>
            </a:r>
          </a:p>
          <a:p>
            <a:pPr eaLnBrk="1" hangingPunct="1">
              <a:buClr>
                <a:srgbClr val="FF3300"/>
              </a:buClr>
              <a:buFont typeface="Wingdings" pitchFamily="2" charset="2"/>
              <a:buNone/>
            </a:pPr>
            <a:r>
              <a:rPr lang="fr-FR" sz="2300" b="1" smtClean="0"/>
              <a:t>                                     fermé :   I2=0</a:t>
            </a:r>
          </a:p>
        </p:txBody>
      </p:sp>
      <p:sp>
        <p:nvSpPr>
          <p:cNvPr id="45061" name="Rectangle 2"/>
          <p:cNvSpPr>
            <a:spLocks noChangeArrowheads="1"/>
          </p:cNvSpPr>
          <p:nvPr/>
        </p:nvSpPr>
        <p:spPr bwMode="auto">
          <a:xfrm>
            <a:off x="457200" y="274638"/>
            <a:ext cx="8229600" cy="706437"/>
          </a:xfrm>
          <a:prstGeom prst="rect">
            <a:avLst/>
          </a:prstGeom>
          <a:noFill/>
          <a:ln w="9525">
            <a:solidFill>
              <a:schemeClr val="accent2"/>
            </a:solidFill>
            <a:miter lim="800000"/>
            <a:headEnd/>
            <a:tailEnd/>
          </a:ln>
        </p:spPr>
        <p:txBody>
          <a:bodyPr anchor="ctr"/>
          <a:lstStyle/>
          <a:p>
            <a:pPr algn="ctr">
              <a:buClr>
                <a:srgbClr val="FF3300"/>
              </a:buClr>
              <a:buFont typeface="Wingdings" pitchFamily="2" charset="2"/>
              <a:buNone/>
            </a:pPr>
            <a:r>
              <a:rPr lang="fr-FR" b="1">
                <a:solidFill>
                  <a:srgbClr val="FF3300"/>
                </a:solidFill>
              </a:rPr>
              <a:t>1-2 Variable logique ( booléenne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p>
            <a:fld id="{204D64FD-802A-464F-8830-6230BDAA826F}" type="slidenum">
              <a:rPr lang="fr-FR" smtClean="0"/>
              <a:pPr/>
              <a:t>11</a:t>
            </a:fld>
            <a:endParaRPr lang="fr-FR" smtClean="0"/>
          </a:p>
        </p:txBody>
      </p:sp>
      <p:sp>
        <p:nvSpPr>
          <p:cNvPr id="46083"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2F9F843-CC80-46AC-BB80-24F4B400024E}" type="slidenum">
              <a:rPr lang="fr-FR" sz="1400"/>
              <a:pPr algn="r"/>
              <a:t>11</a:t>
            </a:fld>
            <a:endParaRPr lang="fr-FR" sz="1400"/>
          </a:p>
        </p:txBody>
      </p:sp>
      <p:sp>
        <p:nvSpPr>
          <p:cNvPr id="46084" name="Rectangle 2"/>
          <p:cNvSpPr>
            <a:spLocks noGrp="1" noChangeArrowheads="1"/>
          </p:cNvSpPr>
          <p:nvPr>
            <p:ph type="title"/>
          </p:nvPr>
        </p:nvSpPr>
        <p:spPr>
          <a:xfrm>
            <a:off x="457200" y="71438"/>
            <a:ext cx="8291513" cy="836612"/>
          </a:xfrm>
          <a:ln>
            <a:solidFill>
              <a:schemeClr val="accent2"/>
            </a:solidFill>
          </a:ln>
        </p:spPr>
        <p:txBody>
          <a:bodyPr/>
          <a:lstStyle/>
          <a:p>
            <a:pPr eaLnBrk="1" hangingPunct="1"/>
            <a:r>
              <a:rPr lang="fr-FR" sz="3600" b="1" smtClean="0">
                <a:solidFill>
                  <a:srgbClr val="FF3300"/>
                </a:solidFill>
              </a:rPr>
              <a:t> 1-3 Fonction logique</a:t>
            </a:r>
          </a:p>
        </p:txBody>
      </p:sp>
      <p:sp>
        <p:nvSpPr>
          <p:cNvPr id="46085" name="Rectangle 3"/>
          <p:cNvSpPr>
            <a:spLocks noGrp="1" noChangeArrowheads="1"/>
          </p:cNvSpPr>
          <p:nvPr>
            <p:ph type="body" idx="1"/>
          </p:nvPr>
        </p:nvSpPr>
        <p:spPr>
          <a:xfrm>
            <a:off x="468313" y="981075"/>
            <a:ext cx="8280400" cy="5256213"/>
          </a:xfrm>
          <a:ln>
            <a:solidFill>
              <a:schemeClr val="bg1"/>
            </a:solidFill>
          </a:ln>
        </p:spPr>
        <p:txBody>
          <a:bodyPr/>
          <a:lstStyle/>
          <a:p>
            <a:pPr algn="just" eaLnBrk="1" hangingPunct="1">
              <a:lnSpc>
                <a:spcPct val="140000"/>
              </a:lnSpc>
              <a:buClr>
                <a:srgbClr val="FF3300"/>
              </a:buClr>
              <a:buFont typeface="Wingdings" pitchFamily="2" charset="2"/>
              <a:buChar char="§"/>
            </a:pPr>
            <a:r>
              <a:rPr lang="fr-FR" sz="2300" b="1" dirty="0" smtClean="0"/>
              <a:t>C’est une fonction qui </a:t>
            </a:r>
            <a:r>
              <a:rPr lang="fr-FR" sz="2300" b="1" dirty="0" smtClean="0">
                <a:solidFill>
                  <a:srgbClr val="FF3300"/>
                </a:solidFill>
              </a:rPr>
              <a:t>relie N variables logiques</a:t>
            </a:r>
            <a:r>
              <a:rPr lang="fr-FR" sz="2300" b="1" dirty="0" smtClean="0"/>
              <a:t> avec un ensemble </a:t>
            </a:r>
            <a:r>
              <a:rPr lang="fr-FR" sz="2300" b="1" dirty="0" smtClean="0">
                <a:solidFill>
                  <a:srgbClr val="FF3300"/>
                </a:solidFill>
              </a:rPr>
              <a:t>d’opérateurs logiques</a:t>
            </a:r>
            <a:r>
              <a:rPr lang="fr-FR" sz="2300" b="1" dirty="0" smtClean="0"/>
              <a:t> de base. </a:t>
            </a:r>
          </a:p>
          <a:p>
            <a:pPr algn="just" eaLnBrk="1" hangingPunct="1">
              <a:lnSpc>
                <a:spcPct val="140000"/>
              </a:lnSpc>
              <a:buClr>
                <a:srgbClr val="FF3300"/>
              </a:buClr>
              <a:buFont typeface="Wingdings" pitchFamily="2" charset="2"/>
              <a:buChar char="§"/>
            </a:pPr>
            <a:r>
              <a:rPr lang="fr-FR" sz="2300" b="1" dirty="0" smtClean="0"/>
              <a:t>Dans l’Algèbre de Boole il existe trois opérateurs de base: </a:t>
            </a:r>
            <a:r>
              <a:rPr lang="fr-FR" sz="2300" b="1" dirty="0" smtClean="0">
                <a:solidFill>
                  <a:srgbClr val="FF3300"/>
                </a:solidFill>
              </a:rPr>
              <a:t>NON , ET  , OU</a:t>
            </a:r>
            <a:r>
              <a:rPr lang="fr-FR" sz="2300" b="1" dirty="0" smtClean="0"/>
              <a:t>.</a:t>
            </a:r>
          </a:p>
          <a:p>
            <a:pPr algn="just" eaLnBrk="1" hangingPunct="1">
              <a:lnSpc>
                <a:spcPct val="140000"/>
              </a:lnSpc>
              <a:buClr>
                <a:srgbClr val="FF3300"/>
              </a:buClr>
              <a:buFont typeface="Wingdings" pitchFamily="2" charset="2"/>
              <a:buChar char="§"/>
            </a:pPr>
            <a:r>
              <a:rPr lang="fr-FR" sz="2300" b="1" dirty="0" smtClean="0"/>
              <a:t>La valeur d’une fonction logique est </a:t>
            </a:r>
            <a:r>
              <a:rPr lang="fr-FR" sz="2300" b="1" dirty="0" smtClean="0">
                <a:solidFill>
                  <a:srgbClr val="FF3300"/>
                </a:solidFill>
              </a:rPr>
              <a:t>égale à 1 ou 0</a:t>
            </a:r>
            <a:r>
              <a:rPr lang="fr-FR" sz="2300" b="1" dirty="0" smtClean="0"/>
              <a:t> selon les valeurs des variables logiques.</a:t>
            </a:r>
          </a:p>
          <a:p>
            <a:pPr algn="just" eaLnBrk="1" hangingPunct="1">
              <a:lnSpc>
                <a:spcPct val="140000"/>
              </a:lnSpc>
              <a:buClr>
                <a:srgbClr val="FF3300"/>
              </a:buClr>
              <a:buFont typeface="Wingdings" pitchFamily="2" charset="2"/>
              <a:buChar char="§"/>
            </a:pPr>
            <a:r>
              <a:rPr lang="fr-FR" sz="2300" b="1" dirty="0" smtClean="0"/>
              <a:t>Si une fonction logique possède </a:t>
            </a:r>
            <a:r>
              <a:rPr lang="fr-FR" sz="2300" b="1" dirty="0" smtClean="0">
                <a:solidFill>
                  <a:srgbClr val="FF3300"/>
                </a:solidFill>
              </a:rPr>
              <a:t>N variables</a:t>
            </a:r>
            <a:r>
              <a:rPr lang="fr-FR" sz="2300" b="1" dirty="0" smtClean="0"/>
              <a:t> logiques </a:t>
            </a:r>
            <a:r>
              <a:rPr lang="fr-FR" sz="2300" b="1" dirty="0" smtClean="0">
                <a:sym typeface="Wingdings" pitchFamily="2" charset="2"/>
              </a:rPr>
              <a:t> </a:t>
            </a:r>
            <a:r>
              <a:rPr lang="fr-FR" sz="2300" b="1" dirty="0" smtClean="0">
                <a:solidFill>
                  <a:srgbClr val="FF3300"/>
                </a:solidFill>
                <a:sym typeface="Wingdings" pitchFamily="2" charset="2"/>
              </a:rPr>
              <a:t>2</a:t>
            </a:r>
            <a:r>
              <a:rPr lang="fr-FR" sz="2300" b="1" baseline="30000" dirty="0" smtClean="0">
                <a:solidFill>
                  <a:srgbClr val="FF3300"/>
                </a:solidFill>
                <a:sym typeface="Wingdings" pitchFamily="2" charset="2"/>
              </a:rPr>
              <a:t>n</a:t>
            </a:r>
            <a:r>
              <a:rPr lang="fr-FR" sz="2300" b="1" dirty="0" smtClean="0">
                <a:sym typeface="Wingdings" pitchFamily="2" charset="2"/>
              </a:rPr>
              <a:t> combinaisons   la fonction possède </a:t>
            </a:r>
            <a:r>
              <a:rPr lang="fr-FR" sz="2300" b="1" dirty="0" smtClean="0">
                <a:solidFill>
                  <a:srgbClr val="FF3300"/>
                </a:solidFill>
                <a:sym typeface="Wingdings" pitchFamily="2" charset="2"/>
              </a:rPr>
              <a:t>2</a:t>
            </a:r>
            <a:r>
              <a:rPr lang="fr-FR" sz="2300" b="1" baseline="30000" dirty="0" smtClean="0">
                <a:solidFill>
                  <a:srgbClr val="FF3300"/>
                </a:solidFill>
                <a:sym typeface="Wingdings" pitchFamily="2" charset="2"/>
              </a:rPr>
              <a:t>n</a:t>
            </a:r>
            <a:r>
              <a:rPr lang="fr-FR" sz="2300" b="1" dirty="0" smtClean="0">
                <a:solidFill>
                  <a:srgbClr val="FF3300"/>
                </a:solidFill>
                <a:sym typeface="Wingdings" pitchFamily="2" charset="2"/>
              </a:rPr>
              <a:t> valeurs</a:t>
            </a:r>
            <a:r>
              <a:rPr lang="fr-FR" sz="2300" b="1" dirty="0" smtClean="0">
                <a:sym typeface="Wingdings" pitchFamily="2" charset="2"/>
              </a:rPr>
              <a:t>.</a:t>
            </a:r>
          </a:p>
          <a:p>
            <a:pPr algn="just" eaLnBrk="1" hangingPunct="1">
              <a:lnSpc>
                <a:spcPct val="140000"/>
              </a:lnSpc>
              <a:buClr>
                <a:srgbClr val="FF3300"/>
              </a:buClr>
              <a:buFont typeface="Wingdings" pitchFamily="2" charset="2"/>
              <a:buChar char="§"/>
            </a:pPr>
            <a:r>
              <a:rPr lang="fr-FR" sz="2300" b="1" dirty="0" smtClean="0"/>
              <a:t>Les </a:t>
            </a:r>
            <a:r>
              <a:rPr lang="fr-FR" sz="2300" b="1" dirty="0" smtClean="0">
                <a:sym typeface="Wingdings" pitchFamily="2" charset="2"/>
              </a:rPr>
              <a:t>2</a:t>
            </a:r>
            <a:r>
              <a:rPr lang="fr-FR" sz="2300" b="1" baseline="30000" dirty="0" smtClean="0">
                <a:sym typeface="Wingdings" pitchFamily="2" charset="2"/>
              </a:rPr>
              <a:t>n</a:t>
            </a:r>
            <a:r>
              <a:rPr lang="fr-FR" sz="2300" b="1" dirty="0" smtClean="0"/>
              <a:t> combinaisons sont représentées dans une table qui s’appelle </a:t>
            </a:r>
            <a:r>
              <a:rPr lang="fr-FR" sz="2300" b="1" dirty="0" smtClean="0">
                <a:solidFill>
                  <a:srgbClr val="FF3300"/>
                </a:solidFill>
              </a:rPr>
              <a:t>table de vérité  ( TV )</a:t>
            </a:r>
            <a:r>
              <a:rPr lang="fr-FR" sz="2300" b="1"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Grp="1" noChangeArrowheads="1"/>
          </p:cNvSpPr>
          <p:nvPr>
            <p:ph type="sldNum" sz="quarter" idx="12"/>
          </p:nvPr>
        </p:nvSpPr>
        <p:spPr>
          <a:noFill/>
        </p:spPr>
        <p:txBody>
          <a:bodyPr/>
          <a:lstStyle/>
          <a:p>
            <a:fld id="{096FFF4C-790C-4697-A06C-3DE9F107C2E3}" type="slidenum">
              <a:rPr lang="fr-FR" smtClean="0"/>
              <a:pPr/>
              <a:t>12</a:t>
            </a:fld>
            <a:endParaRPr lang="fr-FR" smtClean="0"/>
          </a:p>
        </p:txBody>
      </p:sp>
      <p:sp>
        <p:nvSpPr>
          <p:cNvPr id="1029"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7974D18-6E8E-480E-86B0-46541211D740}" type="slidenum">
              <a:rPr lang="fr-FR" sz="1400"/>
              <a:pPr algn="r"/>
              <a:t>12</a:t>
            </a:fld>
            <a:endParaRPr lang="fr-FR" sz="1400"/>
          </a:p>
        </p:txBody>
      </p:sp>
      <p:sp>
        <p:nvSpPr>
          <p:cNvPr id="1030" name="Rectangle 2"/>
          <p:cNvSpPr>
            <a:spLocks noGrp="1" noChangeArrowheads="1"/>
          </p:cNvSpPr>
          <p:nvPr>
            <p:ph type="title"/>
          </p:nvPr>
        </p:nvSpPr>
        <p:spPr>
          <a:xfrm>
            <a:off x="230188" y="203200"/>
            <a:ext cx="8229600" cy="488950"/>
          </a:xfrm>
          <a:ln>
            <a:solidFill>
              <a:schemeClr val="accent2"/>
            </a:solidFill>
          </a:ln>
        </p:spPr>
        <p:txBody>
          <a:bodyPr/>
          <a:lstStyle/>
          <a:p>
            <a:pPr eaLnBrk="1" hangingPunct="1">
              <a:lnSpc>
                <a:spcPct val="110000"/>
              </a:lnSpc>
            </a:pPr>
            <a:r>
              <a:rPr lang="fr-FR" sz="3000" b="1" smtClean="0">
                <a:solidFill>
                  <a:srgbClr val="FF3300"/>
                </a:solidFill>
              </a:rPr>
              <a:t>Exemple d’une fonction logique</a:t>
            </a:r>
          </a:p>
        </p:txBody>
      </p:sp>
      <p:graphicFrame>
        <p:nvGraphicFramePr>
          <p:cNvPr id="1026" name="Object 325"/>
          <p:cNvGraphicFramePr>
            <a:graphicFrameLocks noGrp="1" noChangeAspect="1"/>
          </p:cNvGraphicFramePr>
          <p:nvPr>
            <p:ph sz="half" idx="1"/>
          </p:nvPr>
        </p:nvGraphicFramePr>
        <p:xfrm>
          <a:off x="1643042" y="5715016"/>
          <a:ext cx="5795962" cy="525462"/>
        </p:xfrm>
        <a:graphic>
          <a:graphicData uri="http://schemas.openxmlformats.org/presentationml/2006/ole">
            <mc:AlternateContent xmlns:mc="http://schemas.openxmlformats.org/markup-compatibility/2006">
              <mc:Choice xmlns:v="urn:schemas-microsoft-com:vml" Requires="v">
                <p:oleObj spid="_x0000_s1044" name="Équation" r:id="rId4" imgW="2705040" imgH="241200" progId="Equation.3">
                  <p:embed/>
                </p:oleObj>
              </mc:Choice>
              <mc:Fallback>
                <p:oleObj name="Équation" r:id="rId4" imgW="2705040" imgH="241200" progId="Equation.3">
                  <p:embed/>
                  <p:pic>
                    <p:nvPicPr>
                      <p:cNvPr id="0" name="Object 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42" y="5715016"/>
                        <a:ext cx="5795962" cy="5254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330"/>
          <p:cNvSpPr txBox="1">
            <a:spLocks noChangeArrowheads="1"/>
          </p:cNvSpPr>
          <p:nvPr/>
        </p:nvSpPr>
        <p:spPr bwMode="auto">
          <a:xfrm>
            <a:off x="323850" y="842947"/>
            <a:ext cx="6586538" cy="442913"/>
          </a:xfrm>
          <a:prstGeom prst="rect">
            <a:avLst/>
          </a:prstGeom>
          <a:noFill/>
          <a:ln w="9525">
            <a:noFill/>
            <a:miter lim="800000"/>
            <a:headEnd/>
            <a:tailEnd/>
          </a:ln>
        </p:spPr>
        <p:txBody>
          <a:bodyPr wrap="none">
            <a:spAutoFit/>
          </a:bodyPr>
          <a:lstStyle/>
          <a:p>
            <a:r>
              <a:rPr lang="fr-FR" sz="2300" b="1" dirty="0"/>
              <a:t>La fonction possède 3 variables </a:t>
            </a:r>
            <a:r>
              <a:rPr lang="fr-FR" sz="2300" b="1" dirty="0">
                <a:sym typeface="Wingdings" pitchFamily="2" charset="2"/>
              </a:rPr>
              <a:t> 2</a:t>
            </a:r>
            <a:r>
              <a:rPr lang="fr-FR" sz="2300" b="1" baseline="30000" dirty="0">
                <a:sym typeface="Wingdings" pitchFamily="2" charset="2"/>
              </a:rPr>
              <a:t>3</a:t>
            </a:r>
            <a:r>
              <a:rPr lang="fr-FR" sz="2300" b="1" dirty="0">
                <a:sym typeface="Wingdings" pitchFamily="2" charset="2"/>
              </a:rPr>
              <a:t> combinaisons </a:t>
            </a:r>
            <a:endParaRPr lang="fr-FR" sz="2300" b="1" dirty="0"/>
          </a:p>
        </p:txBody>
      </p:sp>
      <p:graphicFrame>
        <p:nvGraphicFramePr>
          <p:cNvPr id="21898" name="Group 394"/>
          <p:cNvGraphicFramePr>
            <a:graphicFrameLocks noGrp="1"/>
          </p:cNvGraphicFramePr>
          <p:nvPr>
            <p:ph sz="quarter" idx="3"/>
          </p:nvPr>
        </p:nvGraphicFramePr>
        <p:xfrm>
          <a:off x="2927340" y="1870407"/>
          <a:ext cx="3246438" cy="3630295"/>
        </p:xfrm>
        <a:graphic>
          <a:graphicData uri="http://schemas.openxmlformats.org/drawingml/2006/table">
            <a:tbl>
              <a:tblPr/>
              <a:tblGrid>
                <a:gridCol w="646113"/>
                <a:gridCol w="730250"/>
                <a:gridCol w="558800"/>
                <a:gridCol w="276225"/>
                <a:gridCol w="103505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itchFamily="18" charset="0"/>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94" name="Text Box 396"/>
          <p:cNvSpPr txBox="1">
            <a:spLocks noChangeArrowheads="1"/>
          </p:cNvSpPr>
          <p:nvPr/>
        </p:nvSpPr>
        <p:spPr bwMode="auto">
          <a:xfrm>
            <a:off x="3143240" y="1367169"/>
            <a:ext cx="2808288" cy="406400"/>
          </a:xfrm>
          <a:prstGeom prst="rect">
            <a:avLst/>
          </a:prstGeom>
          <a:solidFill>
            <a:srgbClr val="BAFF9F"/>
          </a:solidFill>
          <a:ln w="9525">
            <a:solidFill>
              <a:srgbClr val="0033CC"/>
            </a:solidFill>
            <a:miter lim="800000"/>
            <a:headEnd/>
            <a:tailEnd/>
          </a:ln>
        </p:spPr>
        <p:txBody>
          <a:bodyPr>
            <a:spAutoFit/>
          </a:bodyPr>
          <a:lstStyle/>
          <a:p>
            <a:pPr algn="ctr">
              <a:spcBef>
                <a:spcPct val="50000"/>
              </a:spcBef>
            </a:pPr>
            <a:r>
              <a:rPr lang="fr-FR" sz="2000" b="1" dirty="0">
                <a:solidFill>
                  <a:srgbClr val="FF3300"/>
                </a:solidFill>
              </a:rPr>
              <a:t>Une table de vérité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293E79DC-4344-41C6-9B37-C38549A0918E}" type="slidenum">
              <a:rPr lang="fr-FR" smtClean="0"/>
              <a:pPr/>
              <a:t>13</a:t>
            </a:fld>
            <a:endParaRPr lang="fr-FR" smtClean="0"/>
          </a:p>
        </p:txBody>
      </p:sp>
      <p:sp>
        <p:nvSpPr>
          <p:cNvPr id="47107" name="Rectangle 3"/>
          <p:cNvSpPr>
            <a:spLocks noGrp="1" noChangeArrowheads="1"/>
          </p:cNvSpPr>
          <p:nvPr>
            <p:ph type="body" sz="half" idx="1"/>
          </p:nvPr>
        </p:nvSpPr>
        <p:spPr>
          <a:xfrm>
            <a:off x="457200" y="1341438"/>
            <a:ext cx="8435975" cy="1655762"/>
          </a:xfrm>
          <a:ln>
            <a:solidFill>
              <a:schemeClr val="bg1"/>
            </a:solidFill>
          </a:ln>
        </p:spPr>
        <p:txBody>
          <a:bodyPr/>
          <a:lstStyle/>
          <a:p>
            <a:pPr marL="177800" indent="-165100" algn="just" eaLnBrk="1" hangingPunct="1">
              <a:lnSpc>
                <a:spcPct val="90000"/>
              </a:lnSpc>
              <a:buFont typeface="Wingdings" pitchFamily="2" charset="2"/>
              <a:buChar char="§"/>
              <a:tabLst>
                <a:tab pos="177800" algn="l"/>
              </a:tabLst>
            </a:pPr>
            <a:r>
              <a:rPr lang="fr-FR" sz="2300" b="1" smtClean="0">
                <a:solidFill>
                  <a:srgbClr val="FF3300"/>
                </a:solidFill>
              </a:rPr>
              <a:t>NON</a:t>
            </a:r>
            <a:r>
              <a:rPr lang="fr-FR" sz="2300" b="1" smtClean="0"/>
              <a:t>: est un opérateur unaire ( une seule variable) qui à pour rôle d’</a:t>
            </a:r>
            <a:r>
              <a:rPr lang="fr-FR" sz="2300" b="1" smtClean="0">
                <a:solidFill>
                  <a:srgbClr val="FF3300"/>
                </a:solidFill>
              </a:rPr>
              <a:t>inverser</a:t>
            </a:r>
            <a:r>
              <a:rPr lang="fr-FR" sz="2300" b="1" smtClean="0"/>
              <a:t> la valeur d’une variable . </a:t>
            </a:r>
          </a:p>
          <a:p>
            <a:pPr marL="177800" indent="-165100" algn="ctr" eaLnBrk="1" hangingPunct="1">
              <a:lnSpc>
                <a:spcPct val="90000"/>
              </a:lnSpc>
              <a:buFontTx/>
              <a:buNone/>
              <a:tabLst>
                <a:tab pos="177800" algn="l"/>
              </a:tabLst>
            </a:pPr>
            <a:r>
              <a:rPr lang="fr-FR" sz="2300" b="1" smtClean="0"/>
              <a:t>F(A)= </a:t>
            </a:r>
            <a:r>
              <a:rPr lang="fr-FR" sz="2300" b="1" smtClean="0">
                <a:solidFill>
                  <a:srgbClr val="FF3300"/>
                </a:solidFill>
              </a:rPr>
              <a:t>Non</a:t>
            </a:r>
            <a:r>
              <a:rPr lang="fr-FR" sz="2300" b="1" smtClean="0"/>
              <a:t> A =</a:t>
            </a:r>
          </a:p>
          <a:p>
            <a:pPr marL="177800" indent="-165100" algn="ctr" eaLnBrk="1" hangingPunct="1">
              <a:lnSpc>
                <a:spcPct val="90000"/>
              </a:lnSpc>
              <a:buFontTx/>
              <a:buNone/>
              <a:tabLst>
                <a:tab pos="177800" algn="l"/>
              </a:tabLst>
            </a:pPr>
            <a:r>
              <a:rPr lang="fr-FR" sz="2300" b="1" smtClean="0"/>
              <a:t> (  lire :  A barre )</a:t>
            </a:r>
            <a:endParaRPr lang="en-US" sz="2300" b="1" smtClean="0"/>
          </a:p>
        </p:txBody>
      </p:sp>
      <p:sp>
        <p:nvSpPr>
          <p:cNvPr id="47108"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27D1612-0B5C-45FF-93C9-291CFE1491F1}" type="slidenum">
              <a:rPr lang="fr-FR" sz="1400"/>
              <a:pPr algn="r"/>
              <a:t>13</a:t>
            </a:fld>
            <a:endParaRPr lang="fr-FR" sz="1400"/>
          </a:p>
        </p:txBody>
      </p:sp>
      <p:sp>
        <p:nvSpPr>
          <p:cNvPr id="47109" name="Rectangle 2"/>
          <p:cNvSpPr>
            <a:spLocks noGrp="1" noChangeArrowheads="1"/>
          </p:cNvSpPr>
          <p:nvPr>
            <p:ph type="title"/>
          </p:nvPr>
        </p:nvSpPr>
        <p:spPr>
          <a:xfrm>
            <a:off x="468313" y="188913"/>
            <a:ext cx="8424862" cy="936625"/>
          </a:xfrm>
          <a:ln>
            <a:solidFill>
              <a:schemeClr val="accent2"/>
            </a:solidFill>
          </a:ln>
        </p:spPr>
        <p:txBody>
          <a:bodyPr/>
          <a:lstStyle/>
          <a:p>
            <a:pPr eaLnBrk="1" hangingPunct="1">
              <a:lnSpc>
                <a:spcPct val="80000"/>
              </a:lnSpc>
            </a:pPr>
            <a:r>
              <a:rPr lang="fr-FR" sz="3200" b="1" smtClean="0">
                <a:solidFill>
                  <a:srgbClr val="FF3300"/>
                </a:solidFill>
              </a:rPr>
              <a:t>2- Opérateurs logiques de base</a:t>
            </a:r>
            <a:br>
              <a:rPr lang="fr-FR" sz="3200" b="1" smtClean="0">
                <a:solidFill>
                  <a:srgbClr val="FF3300"/>
                </a:solidFill>
              </a:rPr>
            </a:br>
            <a:r>
              <a:rPr lang="fr-FR" sz="3200" b="1" smtClean="0">
                <a:solidFill>
                  <a:srgbClr val="FF3300"/>
                </a:solidFill>
              </a:rPr>
              <a:t> 2-1 NON ( négation )</a:t>
            </a:r>
          </a:p>
        </p:txBody>
      </p:sp>
      <p:pic>
        <p:nvPicPr>
          <p:cNvPr id="47110" name="Picture 10"/>
          <p:cNvPicPr>
            <a:picLocks noChangeAspect="1" noChangeArrowheads="1"/>
          </p:cNvPicPr>
          <p:nvPr/>
        </p:nvPicPr>
        <p:blipFill>
          <a:blip r:embed="rId3"/>
          <a:srcRect/>
          <a:stretch>
            <a:fillRect/>
          </a:stretch>
        </p:blipFill>
        <p:spPr bwMode="auto">
          <a:xfrm>
            <a:off x="2195513" y="4646613"/>
            <a:ext cx="647700" cy="438150"/>
          </a:xfrm>
          <a:prstGeom prst="rect">
            <a:avLst/>
          </a:prstGeom>
          <a:noFill/>
          <a:ln w="9525">
            <a:noFill/>
            <a:miter lim="800000"/>
            <a:headEnd/>
            <a:tailEnd/>
          </a:ln>
        </p:spPr>
      </p:pic>
      <p:pic>
        <p:nvPicPr>
          <p:cNvPr id="47111" name="Picture 17"/>
          <p:cNvPicPr>
            <a:picLocks noChangeAspect="1" noChangeArrowheads="1"/>
          </p:cNvPicPr>
          <p:nvPr/>
        </p:nvPicPr>
        <p:blipFill>
          <a:blip r:embed="rId4"/>
          <a:srcRect/>
          <a:stretch>
            <a:fillRect/>
          </a:stretch>
        </p:blipFill>
        <p:spPr bwMode="auto">
          <a:xfrm>
            <a:off x="4860925" y="3348038"/>
            <a:ext cx="484188" cy="504825"/>
          </a:xfrm>
          <a:prstGeom prst="rect">
            <a:avLst/>
          </a:prstGeom>
          <a:noFill/>
          <a:ln w="9525">
            <a:noFill/>
            <a:miter lim="800000"/>
            <a:headEnd/>
            <a:tailEnd/>
          </a:ln>
        </p:spPr>
      </p:pic>
      <p:graphicFrame>
        <p:nvGraphicFramePr>
          <p:cNvPr id="62493" name="Group 29"/>
          <p:cNvGraphicFramePr>
            <a:graphicFrameLocks noGrp="1"/>
          </p:cNvGraphicFramePr>
          <p:nvPr/>
        </p:nvGraphicFramePr>
        <p:xfrm>
          <a:off x="3419475" y="3276600"/>
          <a:ext cx="2232025" cy="1592264"/>
        </p:xfrm>
        <a:graphic>
          <a:graphicData uri="http://schemas.openxmlformats.org/drawingml/2006/table">
            <a:tbl>
              <a:tblPr/>
              <a:tblGrid>
                <a:gridCol w="1068388"/>
                <a:gridCol w="1163637"/>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7126" name="Group 51"/>
          <p:cNvGrpSpPr>
            <a:grpSpLocks/>
          </p:cNvGrpSpPr>
          <p:nvPr/>
        </p:nvGrpSpPr>
        <p:grpSpPr bwMode="auto">
          <a:xfrm>
            <a:off x="5724525" y="1989138"/>
            <a:ext cx="404813" cy="457200"/>
            <a:chOff x="327" y="3306"/>
            <a:chExt cx="255" cy="288"/>
          </a:xfrm>
        </p:grpSpPr>
        <p:sp>
          <p:nvSpPr>
            <p:cNvPr id="47127" name="Text Box 49"/>
            <p:cNvSpPr txBox="1">
              <a:spLocks noChangeArrowheads="1"/>
            </p:cNvSpPr>
            <p:nvPr/>
          </p:nvSpPr>
          <p:spPr bwMode="auto">
            <a:xfrm>
              <a:off x="327" y="3306"/>
              <a:ext cx="255" cy="288"/>
            </a:xfrm>
            <a:prstGeom prst="rect">
              <a:avLst/>
            </a:prstGeom>
            <a:noFill/>
            <a:ln w="9525">
              <a:noFill/>
              <a:miter lim="800000"/>
              <a:headEnd/>
              <a:tailEnd/>
            </a:ln>
          </p:spPr>
          <p:txBody>
            <a:bodyPr wrap="none">
              <a:spAutoFit/>
            </a:bodyPr>
            <a:lstStyle/>
            <a:p>
              <a:r>
                <a:rPr lang="fr-FR" sz="2400" b="1"/>
                <a:t>A</a:t>
              </a:r>
            </a:p>
          </p:txBody>
        </p:sp>
        <p:sp>
          <p:nvSpPr>
            <p:cNvPr id="47128" name="Line 50"/>
            <p:cNvSpPr>
              <a:spLocks noChangeShapeType="1"/>
            </p:cNvSpPr>
            <p:nvPr/>
          </p:nvSpPr>
          <p:spPr bwMode="auto">
            <a:xfrm>
              <a:off x="340" y="3339"/>
              <a:ext cx="227" cy="0"/>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p>
            <a:fld id="{12CF6A74-505F-4789-9ABE-5BEB812F5188}" type="slidenum">
              <a:rPr lang="fr-FR" smtClean="0"/>
              <a:pPr/>
              <a:t>14</a:t>
            </a:fld>
            <a:endParaRPr lang="fr-FR" smtClean="0"/>
          </a:p>
        </p:txBody>
      </p:sp>
      <p:sp>
        <p:nvSpPr>
          <p:cNvPr id="48131"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E432747-792F-4739-8350-389E89BBE79C}" type="slidenum">
              <a:rPr lang="fr-FR" sz="1400"/>
              <a:pPr algn="r"/>
              <a:t>14</a:t>
            </a:fld>
            <a:endParaRPr lang="fr-FR" sz="1400"/>
          </a:p>
        </p:txBody>
      </p:sp>
      <p:sp>
        <p:nvSpPr>
          <p:cNvPr id="48132" name="Rectangle 2"/>
          <p:cNvSpPr>
            <a:spLocks noGrp="1" noChangeArrowheads="1"/>
          </p:cNvSpPr>
          <p:nvPr>
            <p:ph type="title"/>
          </p:nvPr>
        </p:nvSpPr>
        <p:spPr>
          <a:xfrm>
            <a:off x="468313" y="188913"/>
            <a:ext cx="8229600" cy="574675"/>
          </a:xfrm>
          <a:ln>
            <a:solidFill>
              <a:schemeClr val="accent2"/>
            </a:solidFill>
          </a:ln>
        </p:spPr>
        <p:txBody>
          <a:bodyPr/>
          <a:lstStyle/>
          <a:p>
            <a:pPr eaLnBrk="1" hangingPunct="1"/>
            <a:r>
              <a:rPr lang="fr-FR" sz="3600" b="1" smtClean="0">
                <a:solidFill>
                  <a:srgbClr val="FF3300"/>
                </a:solidFill>
              </a:rPr>
              <a:t>2-2 </a:t>
            </a:r>
            <a:r>
              <a:rPr lang="en-US" sz="3600" b="1" smtClean="0">
                <a:solidFill>
                  <a:srgbClr val="FF3300"/>
                </a:solidFill>
              </a:rPr>
              <a:t>ET  ( AND )</a:t>
            </a:r>
          </a:p>
        </p:txBody>
      </p:sp>
      <p:sp>
        <p:nvSpPr>
          <p:cNvPr id="48133" name="Rectangle 3"/>
          <p:cNvSpPr>
            <a:spLocks noGrp="1" noChangeArrowheads="1"/>
          </p:cNvSpPr>
          <p:nvPr>
            <p:ph type="body" sz="half" idx="1"/>
          </p:nvPr>
        </p:nvSpPr>
        <p:spPr>
          <a:xfrm>
            <a:off x="468313" y="1052513"/>
            <a:ext cx="8280400" cy="2376487"/>
          </a:xfrm>
          <a:ln>
            <a:solidFill>
              <a:schemeClr val="bg1"/>
            </a:solidFill>
          </a:ln>
        </p:spPr>
        <p:txBody>
          <a:bodyPr/>
          <a:lstStyle/>
          <a:p>
            <a:pPr algn="just" eaLnBrk="1" hangingPunct="1">
              <a:lnSpc>
                <a:spcPct val="90000"/>
              </a:lnSpc>
              <a:buClr>
                <a:srgbClr val="FF3300"/>
              </a:buClr>
              <a:buFont typeface="Wingdings" pitchFamily="2" charset="2"/>
              <a:buChar char="§"/>
            </a:pPr>
            <a:r>
              <a:rPr lang="fr-FR" sz="2300" b="1" smtClean="0"/>
              <a:t>Le </a:t>
            </a:r>
            <a:r>
              <a:rPr lang="fr-FR" sz="2300" b="1" smtClean="0">
                <a:solidFill>
                  <a:srgbClr val="FF3300"/>
                </a:solidFill>
              </a:rPr>
              <a:t>ET</a:t>
            </a:r>
            <a:r>
              <a:rPr lang="fr-FR" sz="2300" b="1" smtClean="0"/>
              <a:t> est un opérateur binaire ( deux variables) , à pour rôle de réaliser le </a:t>
            </a:r>
            <a:r>
              <a:rPr lang="fr-FR" sz="2300" b="1" smtClean="0">
                <a:solidFill>
                  <a:srgbClr val="FF3300"/>
                </a:solidFill>
              </a:rPr>
              <a:t>Produit logique </a:t>
            </a:r>
            <a:r>
              <a:rPr lang="fr-FR" sz="2300" b="1" smtClean="0"/>
              <a:t>entre </a:t>
            </a:r>
            <a:r>
              <a:rPr lang="fr-FR" sz="2300" b="1" smtClean="0">
                <a:solidFill>
                  <a:srgbClr val="FF3300"/>
                </a:solidFill>
              </a:rPr>
              <a:t>deux variables booléennes. </a:t>
            </a:r>
          </a:p>
          <a:p>
            <a:pPr algn="just" eaLnBrk="1" hangingPunct="1">
              <a:lnSpc>
                <a:spcPct val="90000"/>
              </a:lnSpc>
              <a:buClr>
                <a:srgbClr val="FF3300"/>
              </a:buClr>
              <a:buFont typeface="Wingdings" pitchFamily="2" charset="2"/>
              <a:buChar char="§"/>
            </a:pPr>
            <a:r>
              <a:rPr lang="fr-FR" sz="2300" b="1" smtClean="0"/>
              <a:t>Le </a:t>
            </a:r>
            <a:r>
              <a:rPr lang="fr-FR" sz="2300" b="1" smtClean="0">
                <a:solidFill>
                  <a:srgbClr val="FF3300"/>
                </a:solidFill>
              </a:rPr>
              <a:t>ET</a:t>
            </a:r>
            <a:r>
              <a:rPr lang="fr-FR" sz="2300" b="1" smtClean="0"/>
              <a:t> fait la</a:t>
            </a:r>
            <a:r>
              <a:rPr lang="fr-FR" sz="2300" b="1" smtClean="0">
                <a:solidFill>
                  <a:srgbClr val="FF3300"/>
                </a:solidFill>
              </a:rPr>
              <a:t> conjonction </a:t>
            </a:r>
            <a:r>
              <a:rPr lang="fr-FR" sz="2300" b="1" smtClean="0"/>
              <a:t>entre deux variables</a:t>
            </a:r>
            <a:r>
              <a:rPr lang="fr-FR" sz="2300" b="1" smtClean="0">
                <a:solidFill>
                  <a:srgbClr val="FF3300"/>
                </a:solidFill>
              </a:rPr>
              <a:t>.</a:t>
            </a:r>
          </a:p>
          <a:p>
            <a:pPr algn="just" eaLnBrk="1" hangingPunct="1">
              <a:lnSpc>
                <a:spcPct val="90000"/>
              </a:lnSpc>
              <a:buClr>
                <a:srgbClr val="FF3300"/>
              </a:buClr>
              <a:buFont typeface="Wingdings" pitchFamily="2" charset="2"/>
              <a:buChar char="§"/>
            </a:pPr>
            <a:r>
              <a:rPr lang="fr-FR" sz="2300" b="1" smtClean="0"/>
              <a:t>Le ET est défini par</a:t>
            </a:r>
            <a:r>
              <a:rPr lang="en-US" sz="2300" b="1" smtClean="0"/>
              <a:t> : F(A,B)=  A </a:t>
            </a:r>
            <a:r>
              <a:rPr lang="en-US" sz="2300" b="1" smtClean="0">
                <a:solidFill>
                  <a:srgbClr val="FF3300"/>
                </a:solidFill>
              </a:rPr>
              <a:t>.</a:t>
            </a:r>
            <a:r>
              <a:rPr lang="en-US" sz="2300" b="1" smtClean="0"/>
              <a:t> B </a:t>
            </a:r>
          </a:p>
        </p:txBody>
      </p:sp>
      <p:pic>
        <p:nvPicPr>
          <p:cNvPr id="48134" name="Picture 8"/>
          <p:cNvPicPr>
            <a:picLocks noChangeAspect="1" noChangeArrowheads="1"/>
          </p:cNvPicPr>
          <p:nvPr/>
        </p:nvPicPr>
        <p:blipFill>
          <a:blip r:embed="rId3"/>
          <a:srcRect/>
          <a:stretch>
            <a:fillRect/>
          </a:stretch>
        </p:blipFill>
        <p:spPr bwMode="auto">
          <a:xfrm>
            <a:off x="7740650" y="4941888"/>
            <a:ext cx="484188" cy="303212"/>
          </a:xfrm>
          <a:prstGeom prst="rect">
            <a:avLst/>
          </a:prstGeom>
          <a:noFill/>
          <a:ln w="9525">
            <a:noFill/>
            <a:miter lim="800000"/>
            <a:headEnd/>
            <a:tailEnd/>
          </a:ln>
        </p:spPr>
      </p:pic>
      <p:pic>
        <p:nvPicPr>
          <p:cNvPr id="48135" name="Picture 9"/>
          <p:cNvPicPr>
            <a:picLocks noChangeAspect="1" noChangeArrowheads="1"/>
          </p:cNvPicPr>
          <p:nvPr/>
        </p:nvPicPr>
        <p:blipFill>
          <a:blip r:embed="rId3"/>
          <a:srcRect/>
          <a:stretch>
            <a:fillRect/>
          </a:stretch>
        </p:blipFill>
        <p:spPr bwMode="auto">
          <a:xfrm>
            <a:off x="2627313" y="4292600"/>
            <a:ext cx="742950" cy="263525"/>
          </a:xfrm>
          <a:prstGeom prst="rect">
            <a:avLst/>
          </a:prstGeom>
          <a:noFill/>
          <a:ln w="9525">
            <a:noFill/>
            <a:miter lim="800000"/>
            <a:headEnd/>
            <a:tailEnd/>
          </a:ln>
        </p:spPr>
      </p:pic>
      <p:graphicFrame>
        <p:nvGraphicFramePr>
          <p:cNvPr id="25650" name="Group 50"/>
          <p:cNvGraphicFramePr>
            <a:graphicFrameLocks noGrp="1"/>
          </p:cNvGraphicFramePr>
          <p:nvPr>
            <p:ph sz="quarter" idx="2"/>
          </p:nvPr>
        </p:nvGraphicFramePr>
        <p:xfrm>
          <a:off x="2124075" y="3716338"/>
          <a:ext cx="4038600" cy="2408238"/>
        </p:xfrm>
        <a:graphic>
          <a:graphicData uri="http://schemas.openxmlformats.org/drawingml/2006/table">
            <a:tbl>
              <a:tblPr/>
              <a:tblGrid>
                <a:gridCol w="1346200"/>
                <a:gridCol w="1346200"/>
                <a:gridCol w="134620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A </a:t>
                      </a:r>
                      <a:r>
                        <a:rPr kumimoji="0" lang="en-US" sz="2300" b="1" i="0" u="none" strike="noStrike" cap="none" normalizeH="0" baseline="0" smtClean="0">
                          <a:ln>
                            <a:noFill/>
                          </a:ln>
                          <a:solidFill>
                            <a:srgbClr val="FF3300"/>
                          </a:solidFill>
                          <a:effectLst/>
                          <a:latin typeface="Times New Roman" pitchFamily="18" charset="0"/>
                          <a:cs typeface="Times New Roman" pitchFamily="18" charset="0"/>
                        </a:rPr>
                        <a:t>.</a:t>
                      </a: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FC7075FC-F38D-425A-BF51-CDADBAD5AAA9}" type="slidenum">
              <a:rPr lang="fr-FR" smtClean="0"/>
              <a:pPr/>
              <a:t>15</a:t>
            </a:fld>
            <a:endParaRPr lang="fr-FR" smtClean="0"/>
          </a:p>
        </p:txBody>
      </p:sp>
      <p:sp>
        <p:nvSpPr>
          <p:cNvPr id="49155"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2322ADC-DB77-4E1E-8B17-857B016525B9}" type="slidenum">
              <a:rPr lang="fr-FR" sz="1400"/>
              <a:pPr algn="r"/>
              <a:t>15</a:t>
            </a:fld>
            <a:endParaRPr lang="fr-FR" sz="1400"/>
          </a:p>
        </p:txBody>
      </p:sp>
      <p:sp>
        <p:nvSpPr>
          <p:cNvPr id="49156" name="Rectangle 2"/>
          <p:cNvSpPr>
            <a:spLocks noGrp="1" noChangeArrowheads="1"/>
          </p:cNvSpPr>
          <p:nvPr>
            <p:ph type="title"/>
          </p:nvPr>
        </p:nvSpPr>
        <p:spPr>
          <a:xfrm>
            <a:off x="323850" y="131763"/>
            <a:ext cx="8229600" cy="633412"/>
          </a:xfrm>
          <a:ln>
            <a:solidFill>
              <a:schemeClr val="accent2"/>
            </a:solidFill>
          </a:ln>
        </p:spPr>
        <p:txBody>
          <a:bodyPr/>
          <a:lstStyle/>
          <a:p>
            <a:pPr eaLnBrk="1" hangingPunct="1"/>
            <a:r>
              <a:rPr lang="fr-FR" sz="3600" b="1" smtClean="0">
                <a:solidFill>
                  <a:srgbClr val="FF3300"/>
                </a:solidFill>
              </a:rPr>
              <a:t>1-3 </a:t>
            </a:r>
            <a:r>
              <a:rPr lang="en-US" sz="3600" b="1" smtClean="0">
                <a:solidFill>
                  <a:srgbClr val="FF3300"/>
                </a:solidFill>
              </a:rPr>
              <a:t>OU ( OR )</a:t>
            </a:r>
          </a:p>
        </p:txBody>
      </p:sp>
      <p:sp>
        <p:nvSpPr>
          <p:cNvPr id="49157" name="Rectangle 3"/>
          <p:cNvSpPr>
            <a:spLocks noGrp="1" noChangeArrowheads="1"/>
          </p:cNvSpPr>
          <p:nvPr>
            <p:ph type="body" sz="half" idx="1"/>
          </p:nvPr>
        </p:nvSpPr>
        <p:spPr>
          <a:xfrm>
            <a:off x="323850" y="909638"/>
            <a:ext cx="8208963" cy="2447925"/>
          </a:xfrm>
          <a:ln>
            <a:solidFill>
              <a:schemeClr val="bg1"/>
            </a:solidFill>
          </a:ln>
        </p:spPr>
        <p:txBody>
          <a:bodyPr/>
          <a:lstStyle/>
          <a:p>
            <a:pPr algn="just" eaLnBrk="1" hangingPunct="1">
              <a:buClr>
                <a:srgbClr val="FF3300"/>
              </a:buClr>
              <a:buFont typeface="Wingdings" pitchFamily="2" charset="2"/>
              <a:buChar char="§"/>
            </a:pPr>
            <a:r>
              <a:rPr lang="fr-FR" sz="2300" b="1" smtClean="0"/>
              <a:t>Le </a:t>
            </a:r>
            <a:r>
              <a:rPr lang="fr-FR" sz="2300" b="1" smtClean="0">
                <a:solidFill>
                  <a:srgbClr val="FF3300"/>
                </a:solidFill>
              </a:rPr>
              <a:t>OU</a:t>
            </a:r>
            <a:r>
              <a:rPr lang="fr-FR" sz="2300" b="1" smtClean="0"/>
              <a:t> est un opérateur binaire ( deux variables) ,  à pour rôle de réaliser la </a:t>
            </a:r>
            <a:r>
              <a:rPr lang="fr-FR" sz="2300" b="1" smtClean="0">
                <a:solidFill>
                  <a:srgbClr val="FF3300"/>
                </a:solidFill>
              </a:rPr>
              <a:t>somme  logique </a:t>
            </a:r>
            <a:r>
              <a:rPr lang="fr-FR" sz="2300" b="1" smtClean="0"/>
              <a:t>entre </a:t>
            </a:r>
            <a:r>
              <a:rPr lang="fr-FR" sz="2300" b="1" smtClean="0">
                <a:solidFill>
                  <a:srgbClr val="FF3300"/>
                </a:solidFill>
              </a:rPr>
              <a:t>deux variables logiques.</a:t>
            </a:r>
          </a:p>
          <a:p>
            <a:pPr algn="just" eaLnBrk="1" hangingPunct="1">
              <a:buClr>
                <a:srgbClr val="FF3300"/>
              </a:buClr>
              <a:buFont typeface="Wingdings" pitchFamily="2" charset="2"/>
              <a:buChar char="§"/>
            </a:pPr>
            <a:r>
              <a:rPr lang="fr-FR" sz="2300" b="1" smtClean="0"/>
              <a:t>Le OU fait la</a:t>
            </a:r>
            <a:r>
              <a:rPr lang="fr-FR" sz="2300" b="1" smtClean="0">
                <a:solidFill>
                  <a:srgbClr val="FF3300"/>
                </a:solidFill>
              </a:rPr>
              <a:t> disjonction </a:t>
            </a:r>
            <a:r>
              <a:rPr lang="fr-FR" sz="2300" b="1" smtClean="0"/>
              <a:t>entre deux variables</a:t>
            </a:r>
            <a:r>
              <a:rPr lang="fr-FR" sz="2300" b="1" smtClean="0">
                <a:solidFill>
                  <a:srgbClr val="FF3300"/>
                </a:solidFill>
              </a:rPr>
              <a:t>.</a:t>
            </a:r>
          </a:p>
          <a:p>
            <a:pPr algn="just" eaLnBrk="1" hangingPunct="1">
              <a:buClr>
                <a:srgbClr val="FF3300"/>
              </a:buClr>
              <a:buFont typeface="Wingdings" pitchFamily="2" charset="2"/>
              <a:buChar char="§"/>
            </a:pPr>
            <a:r>
              <a:rPr lang="fr-FR" sz="2300" b="1" smtClean="0"/>
              <a:t>Le </a:t>
            </a:r>
            <a:r>
              <a:rPr lang="fr-FR" sz="2300" b="1" smtClean="0">
                <a:solidFill>
                  <a:srgbClr val="FF3300"/>
                </a:solidFill>
              </a:rPr>
              <a:t>OU </a:t>
            </a:r>
            <a:r>
              <a:rPr lang="fr-FR" sz="2300" b="1" smtClean="0"/>
              <a:t>est défini par</a:t>
            </a:r>
            <a:r>
              <a:rPr lang="en-US" sz="2300" b="1" smtClean="0"/>
              <a:t> F(A,B)=  A </a:t>
            </a:r>
            <a:r>
              <a:rPr lang="en-US" sz="2300" b="1" smtClean="0">
                <a:solidFill>
                  <a:srgbClr val="FF3300"/>
                </a:solidFill>
              </a:rPr>
              <a:t>+</a:t>
            </a:r>
            <a:r>
              <a:rPr lang="en-US" sz="2300" b="1" smtClean="0"/>
              <a:t> B      ( </a:t>
            </a:r>
            <a:r>
              <a:rPr lang="fr-FR" sz="2300" b="1" smtClean="0"/>
              <a:t>il ne faut pas confondre avec la somme arithmétique</a:t>
            </a:r>
            <a:r>
              <a:rPr lang="en-US" sz="2300" b="1" smtClean="0"/>
              <a:t> )</a:t>
            </a:r>
          </a:p>
        </p:txBody>
      </p:sp>
      <p:pic>
        <p:nvPicPr>
          <p:cNvPr id="49158" name="Picture 23"/>
          <p:cNvPicPr>
            <a:picLocks noChangeAspect="1" noChangeArrowheads="1"/>
          </p:cNvPicPr>
          <p:nvPr/>
        </p:nvPicPr>
        <p:blipFill>
          <a:blip r:embed="rId3"/>
          <a:srcRect/>
          <a:stretch>
            <a:fillRect/>
          </a:stretch>
        </p:blipFill>
        <p:spPr bwMode="auto">
          <a:xfrm>
            <a:off x="2555875" y="4508500"/>
            <a:ext cx="742950" cy="263525"/>
          </a:xfrm>
          <a:prstGeom prst="rect">
            <a:avLst/>
          </a:prstGeom>
          <a:noFill/>
          <a:ln w="9525">
            <a:noFill/>
            <a:miter lim="800000"/>
            <a:headEnd/>
            <a:tailEnd/>
          </a:ln>
        </p:spPr>
      </p:pic>
      <p:graphicFrame>
        <p:nvGraphicFramePr>
          <p:cNvPr id="28697" name="Group 25"/>
          <p:cNvGraphicFramePr>
            <a:graphicFrameLocks noGrp="1"/>
          </p:cNvGraphicFramePr>
          <p:nvPr>
            <p:ph sz="quarter" idx="2"/>
          </p:nvPr>
        </p:nvGraphicFramePr>
        <p:xfrm>
          <a:off x="2124075" y="3573463"/>
          <a:ext cx="3887788" cy="2808288"/>
        </p:xfrm>
        <a:graphic>
          <a:graphicData uri="http://schemas.openxmlformats.org/drawingml/2006/table">
            <a:tbl>
              <a:tblPr/>
              <a:tblGrid>
                <a:gridCol w="1295400"/>
                <a:gridCol w="1296988"/>
                <a:gridCol w="1295400"/>
              </a:tblGrid>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FF9F"/>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AFF9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p>
            <a:fld id="{E7297E85-7009-42A1-8CA3-70DEB5F71DE0}" type="slidenum">
              <a:rPr lang="fr-FR" smtClean="0"/>
              <a:pPr/>
              <a:t>16</a:t>
            </a:fld>
            <a:endParaRPr lang="fr-FR" smtClean="0"/>
          </a:p>
        </p:txBody>
      </p:sp>
      <p:sp>
        <p:nvSpPr>
          <p:cNvPr id="5017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D3B75CC-0900-422B-AD5F-320755BD03DD}" type="slidenum">
              <a:rPr lang="fr-FR" sz="1400"/>
              <a:pPr algn="r"/>
              <a:t>16</a:t>
            </a:fld>
            <a:endParaRPr lang="fr-FR" sz="1400"/>
          </a:p>
        </p:txBody>
      </p:sp>
      <p:sp>
        <p:nvSpPr>
          <p:cNvPr id="50180" name="Rectangle 2"/>
          <p:cNvSpPr>
            <a:spLocks noGrp="1" noChangeArrowheads="1"/>
          </p:cNvSpPr>
          <p:nvPr>
            <p:ph type="title"/>
          </p:nvPr>
        </p:nvSpPr>
        <p:spPr>
          <a:xfrm>
            <a:off x="395288" y="274638"/>
            <a:ext cx="8291512" cy="777875"/>
          </a:xfrm>
          <a:ln>
            <a:solidFill>
              <a:schemeClr val="accent2"/>
            </a:solidFill>
          </a:ln>
        </p:spPr>
        <p:txBody>
          <a:bodyPr/>
          <a:lstStyle/>
          <a:p>
            <a:pPr eaLnBrk="1" hangingPunct="1"/>
            <a:r>
              <a:rPr lang="fr-FR" sz="4000" b="1" smtClean="0">
                <a:solidFill>
                  <a:srgbClr val="FF3300"/>
                </a:solidFill>
              </a:rPr>
              <a:t>Remarques</a:t>
            </a:r>
            <a:r>
              <a:rPr lang="fr-FR" sz="4000" smtClean="0">
                <a:solidFill>
                  <a:srgbClr val="FF3300"/>
                </a:solidFill>
              </a:rPr>
              <a:t> </a:t>
            </a:r>
          </a:p>
        </p:txBody>
      </p:sp>
      <p:sp>
        <p:nvSpPr>
          <p:cNvPr id="50181" name="Rectangle 3"/>
          <p:cNvSpPr>
            <a:spLocks noGrp="1" noChangeArrowheads="1"/>
          </p:cNvSpPr>
          <p:nvPr>
            <p:ph type="body" idx="1"/>
          </p:nvPr>
        </p:nvSpPr>
        <p:spPr>
          <a:xfrm>
            <a:off x="395288" y="1196975"/>
            <a:ext cx="8280400" cy="3384550"/>
          </a:xfrm>
          <a:ln>
            <a:solidFill>
              <a:schemeClr val="bg1"/>
            </a:solidFill>
          </a:ln>
        </p:spPr>
        <p:txBody>
          <a:bodyPr/>
          <a:lstStyle/>
          <a:p>
            <a:pPr algn="just" eaLnBrk="1" hangingPunct="1">
              <a:buClr>
                <a:srgbClr val="FF3300"/>
              </a:buClr>
              <a:buFont typeface="Wingdings" pitchFamily="2" charset="2"/>
              <a:buChar char="§"/>
            </a:pPr>
            <a:r>
              <a:rPr lang="fr-FR" sz="2300" b="1" smtClean="0"/>
              <a:t>Dans la définition des opérateurs ET , OU , nous avons juste donner la définition de base avec </a:t>
            </a:r>
            <a:r>
              <a:rPr lang="fr-FR" sz="2300" b="1" smtClean="0">
                <a:solidFill>
                  <a:srgbClr val="FF3300"/>
                </a:solidFill>
              </a:rPr>
              <a:t>deux variables logiques</a:t>
            </a:r>
            <a:r>
              <a:rPr lang="fr-FR" sz="2300" b="1" smtClean="0"/>
              <a:t>.</a:t>
            </a:r>
          </a:p>
          <a:p>
            <a:pPr algn="just" eaLnBrk="1" hangingPunct="1">
              <a:buClr>
                <a:srgbClr val="FF3300"/>
              </a:buClr>
              <a:buFont typeface="Wingdings" pitchFamily="2" charset="2"/>
              <a:buChar char="§"/>
            </a:pPr>
            <a:r>
              <a:rPr lang="fr-FR" sz="2300" b="1" smtClean="0"/>
              <a:t>L’opérateur ET peut réaliser le produit de </a:t>
            </a:r>
            <a:r>
              <a:rPr lang="fr-FR" sz="2300" b="1" smtClean="0">
                <a:solidFill>
                  <a:srgbClr val="FF3300"/>
                </a:solidFill>
              </a:rPr>
              <a:t>plusieurs variables</a:t>
            </a:r>
            <a:r>
              <a:rPr lang="fr-FR" sz="2300" b="1" smtClean="0"/>
              <a:t> logique  ( ex :  A . B . C . D   ).</a:t>
            </a:r>
          </a:p>
          <a:p>
            <a:pPr algn="just" eaLnBrk="1" hangingPunct="1">
              <a:buClr>
                <a:srgbClr val="FF3300"/>
              </a:buClr>
              <a:buFont typeface="Wingdings" pitchFamily="2" charset="2"/>
              <a:buChar char="§"/>
            </a:pPr>
            <a:r>
              <a:rPr lang="fr-FR" sz="2300" b="1" smtClean="0"/>
              <a:t>L’opérateur OU peut aussi réaliser la somme logique de </a:t>
            </a:r>
            <a:r>
              <a:rPr lang="fr-FR" sz="2300" b="1" smtClean="0">
                <a:solidFill>
                  <a:srgbClr val="FF3300"/>
                </a:solidFill>
              </a:rPr>
              <a:t>plusieurs variables</a:t>
            </a:r>
            <a:r>
              <a:rPr lang="fr-FR" sz="2300" b="1" smtClean="0"/>
              <a:t> logiques  ( ex : A + B + C +D).</a:t>
            </a:r>
          </a:p>
          <a:p>
            <a:pPr algn="just" eaLnBrk="1" hangingPunct="1">
              <a:buClr>
                <a:srgbClr val="FF3300"/>
              </a:buClr>
              <a:buFont typeface="Wingdings" pitchFamily="2" charset="2"/>
              <a:buChar char="§"/>
            </a:pPr>
            <a:r>
              <a:rPr lang="fr-FR" sz="2300" b="1" smtClean="0"/>
              <a:t>Dans une expression on peut aussi utiliser les </a:t>
            </a:r>
            <a:r>
              <a:rPr lang="fr-FR" sz="2300" b="1" smtClean="0">
                <a:solidFill>
                  <a:srgbClr val="FF3300"/>
                </a:solidFill>
              </a:rPr>
              <a:t>parenthèses.</a:t>
            </a:r>
          </a:p>
          <a:p>
            <a:pPr algn="just" eaLnBrk="1" hangingPunct="1">
              <a:buClr>
                <a:srgbClr val="FF3300"/>
              </a:buClr>
              <a:buFont typeface="Wingdings" pitchFamily="2" charset="2"/>
              <a:buChar char="§"/>
            </a:pPr>
            <a:endParaRPr lang="fr-FR" sz="23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39CCD273-E24A-447E-ADFA-BE1EDCE3D18E}" type="slidenum">
              <a:rPr lang="fr-FR" smtClean="0"/>
              <a:pPr/>
              <a:t>17</a:t>
            </a:fld>
            <a:endParaRPr lang="fr-FR" smtClean="0"/>
          </a:p>
        </p:txBody>
      </p:sp>
      <p:sp>
        <p:nvSpPr>
          <p:cNvPr id="2052"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90E939F-0F70-4850-A208-4F80208295F9}" type="slidenum">
              <a:rPr lang="fr-FR" sz="1400"/>
              <a:pPr algn="r"/>
              <a:t>17</a:t>
            </a:fld>
            <a:endParaRPr lang="fr-FR" sz="1400"/>
          </a:p>
        </p:txBody>
      </p:sp>
      <p:sp>
        <p:nvSpPr>
          <p:cNvPr id="2053" name="Rectangle 2"/>
          <p:cNvSpPr>
            <a:spLocks noGrp="1" noChangeArrowheads="1"/>
          </p:cNvSpPr>
          <p:nvPr>
            <p:ph type="title"/>
          </p:nvPr>
        </p:nvSpPr>
        <p:spPr>
          <a:xfrm>
            <a:off x="288925" y="115888"/>
            <a:ext cx="8675688" cy="649287"/>
          </a:xfrm>
          <a:ln>
            <a:solidFill>
              <a:schemeClr val="accent2"/>
            </a:solidFill>
          </a:ln>
        </p:spPr>
        <p:txBody>
          <a:bodyPr/>
          <a:lstStyle/>
          <a:p>
            <a:pPr eaLnBrk="1" hangingPunct="1"/>
            <a:r>
              <a:rPr lang="fr-FR" sz="3000" b="1" smtClean="0">
                <a:solidFill>
                  <a:srgbClr val="FF3300"/>
                </a:solidFill>
                <a:cs typeface="Times New Roman" pitchFamily="18" charset="0"/>
              </a:rPr>
              <a:t>2-4 Précédence des opérateurs (</a:t>
            </a:r>
            <a:r>
              <a:rPr lang="fr-FR" sz="2500" b="1" smtClean="0">
                <a:solidFill>
                  <a:srgbClr val="FF3300"/>
                </a:solidFill>
                <a:cs typeface="Times New Roman" pitchFamily="18" charset="0"/>
              </a:rPr>
              <a:t>priorité des opérateurs</a:t>
            </a:r>
            <a:r>
              <a:rPr lang="fr-FR" sz="3000" b="1" smtClean="0">
                <a:solidFill>
                  <a:srgbClr val="FF3300"/>
                </a:solidFill>
                <a:cs typeface="Times New Roman" pitchFamily="18" charset="0"/>
              </a:rPr>
              <a:t>)</a:t>
            </a:r>
          </a:p>
        </p:txBody>
      </p:sp>
      <p:sp>
        <p:nvSpPr>
          <p:cNvPr id="2054" name="Rectangle 3"/>
          <p:cNvSpPr>
            <a:spLocks noGrp="1" noChangeArrowheads="1"/>
          </p:cNvSpPr>
          <p:nvPr>
            <p:ph type="body" sz="half" idx="1"/>
          </p:nvPr>
        </p:nvSpPr>
        <p:spPr>
          <a:xfrm>
            <a:off x="323850" y="896938"/>
            <a:ext cx="8569325" cy="2232025"/>
          </a:xfrm>
          <a:ln>
            <a:solidFill>
              <a:schemeClr val="bg1"/>
            </a:solidFill>
          </a:ln>
        </p:spPr>
        <p:txBody>
          <a:bodyPr/>
          <a:lstStyle/>
          <a:p>
            <a:pPr algn="just" eaLnBrk="1" hangingPunct="1">
              <a:lnSpc>
                <a:spcPct val="70000"/>
              </a:lnSpc>
              <a:buClr>
                <a:srgbClr val="FF3300"/>
              </a:buClr>
              <a:buFont typeface="Wingdings" pitchFamily="2" charset="2"/>
              <a:buChar char="§"/>
            </a:pPr>
            <a:r>
              <a:rPr lang="fr-FR" sz="2300" b="1" smtClean="0"/>
              <a:t>Pour évaluer une expression logique ( fonction logique) : </a:t>
            </a:r>
          </a:p>
          <a:p>
            <a:pPr lvl="1" algn="just" eaLnBrk="1" hangingPunct="1">
              <a:lnSpc>
                <a:spcPct val="70000"/>
              </a:lnSpc>
              <a:buClr>
                <a:srgbClr val="FF3300"/>
              </a:buClr>
              <a:buFont typeface="Wingdings" pitchFamily="2" charset="2"/>
              <a:buChar char="v"/>
            </a:pPr>
            <a:r>
              <a:rPr lang="fr-FR" sz="2300" b="1" smtClean="0"/>
              <a:t>on commence par évaluer les sous expressions entre les </a:t>
            </a:r>
            <a:r>
              <a:rPr lang="fr-FR" sz="2300" b="1" smtClean="0">
                <a:solidFill>
                  <a:srgbClr val="FF3300"/>
                </a:solidFill>
              </a:rPr>
              <a:t>parenthèses</a:t>
            </a:r>
            <a:r>
              <a:rPr lang="fr-FR" sz="2300" b="1" smtClean="0"/>
              <a:t>.  </a:t>
            </a:r>
          </a:p>
          <a:p>
            <a:pPr lvl="1" algn="just" eaLnBrk="1" hangingPunct="1">
              <a:lnSpc>
                <a:spcPct val="70000"/>
              </a:lnSpc>
              <a:buClr>
                <a:srgbClr val="FF3300"/>
              </a:buClr>
              <a:buFont typeface="Wingdings" pitchFamily="2" charset="2"/>
              <a:buChar char="v"/>
            </a:pPr>
            <a:r>
              <a:rPr lang="fr-FR" sz="2300" b="1" smtClean="0"/>
              <a:t>puis le </a:t>
            </a:r>
            <a:r>
              <a:rPr lang="fr-FR" sz="2300" b="1" smtClean="0">
                <a:solidFill>
                  <a:srgbClr val="FF3300"/>
                </a:solidFill>
              </a:rPr>
              <a:t>complément </a:t>
            </a:r>
            <a:r>
              <a:rPr lang="fr-FR" sz="2300" b="1" smtClean="0"/>
              <a:t>( NON ) , </a:t>
            </a:r>
          </a:p>
          <a:p>
            <a:pPr lvl="1" algn="just" eaLnBrk="1" hangingPunct="1">
              <a:lnSpc>
                <a:spcPct val="70000"/>
              </a:lnSpc>
              <a:buClr>
                <a:srgbClr val="FF3300"/>
              </a:buClr>
              <a:buFont typeface="Wingdings" pitchFamily="2" charset="2"/>
              <a:buChar char="v"/>
            </a:pPr>
            <a:r>
              <a:rPr lang="fr-FR" sz="2300" b="1" smtClean="0"/>
              <a:t>en suite le </a:t>
            </a:r>
            <a:r>
              <a:rPr lang="fr-FR" sz="2300" b="1" smtClean="0">
                <a:solidFill>
                  <a:srgbClr val="FF3300"/>
                </a:solidFill>
              </a:rPr>
              <a:t>produit</a:t>
            </a:r>
            <a:r>
              <a:rPr lang="fr-FR" sz="2300" b="1" smtClean="0"/>
              <a:t> logique ( ET )</a:t>
            </a:r>
          </a:p>
          <a:p>
            <a:pPr lvl="1" algn="just" eaLnBrk="1" hangingPunct="1">
              <a:lnSpc>
                <a:spcPct val="70000"/>
              </a:lnSpc>
              <a:buClr>
                <a:srgbClr val="FF3300"/>
              </a:buClr>
              <a:buFont typeface="Wingdings" pitchFamily="2" charset="2"/>
              <a:buChar char="v"/>
            </a:pPr>
            <a:r>
              <a:rPr lang="fr-FR" sz="2300" b="1" smtClean="0"/>
              <a:t>enfin la </a:t>
            </a:r>
            <a:r>
              <a:rPr lang="fr-FR" sz="2300" b="1" smtClean="0">
                <a:solidFill>
                  <a:srgbClr val="FF3300"/>
                </a:solidFill>
              </a:rPr>
              <a:t>somme</a:t>
            </a:r>
            <a:r>
              <a:rPr lang="fr-FR" sz="2300" b="1" smtClean="0"/>
              <a:t> logique ( OU)</a:t>
            </a:r>
          </a:p>
          <a:p>
            <a:pPr lvl="1" algn="just" eaLnBrk="1" hangingPunct="1">
              <a:lnSpc>
                <a:spcPct val="70000"/>
              </a:lnSpc>
              <a:buFontTx/>
              <a:buNone/>
            </a:pPr>
            <a:r>
              <a:rPr lang="fr-FR" sz="2300" b="1" smtClean="0">
                <a:solidFill>
                  <a:srgbClr val="FF3300"/>
                </a:solidFill>
              </a:rPr>
              <a:t>Exemple</a:t>
            </a:r>
            <a:r>
              <a:rPr lang="fr-FR" sz="2300" b="1" smtClean="0"/>
              <a:t> :     </a:t>
            </a:r>
          </a:p>
        </p:txBody>
      </p:sp>
      <p:graphicFrame>
        <p:nvGraphicFramePr>
          <p:cNvPr id="2050" name="Object 6"/>
          <p:cNvGraphicFramePr>
            <a:graphicFrameLocks noGrp="1" noChangeAspect="1"/>
          </p:cNvGraphicFramePr>
          <p:nvPr>
            <p:ph sz="half" idx="2"/>
          </p:nvPr>
        </p:nvGraphicFramePr>
        <p:xfrm>
          <a:off x="2051050" y="3214688"/>
          <a:ext cx="4824413" cy="2735262"/>
        </p:xfrm>
        <a:graphic>
          <a:graphicData uri="http://schemas.openxmlformats.org/presentationml/2006/ole">
            <mc:AlternateContent xmlns:mc="http://schemas.openxmlformats.org/markup-compatibility/2006">
              <mc:Choice xmlns:v="urn:schemas-microsoft-com:vml" Requires="v">
                <p:oleObj spid="_x0000_s2068" name="Equation" r:id="rId4" imgW="2273040" imgH="1663560" progId="Equation.3">
                  <p:embed/>
                </p:oleObj>
              </mc:Choice>
              <mc:Fallback>
                <p:oleObj name="Equation" r:id="rId4" imgW="2273040" imgH="166356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3214688"/>
                        <a:ext cx="4824413" cy="27352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8"/>
          <p:cNvSpPr txBox="1">
            <a:spLocks noChangeArrowheads="1"/>
          </p:cNvSpPr>
          <p:nvPr/>
        </p:nvSpPr>
        <p:spPr bwMode="auto">
          <a:xfrm>
            <a:off x="323850" y="6035675"/>
            <a:ext cx="8569325" cy="417513"/>
          </a:xfrm>
          <a:prstGeom prst="rect">
            <a:avLst/>
          </a:prstGeom>
          <a:noFill/>
          <a:ln w="9525">
            <a:solidFill>
              <a:schemeClr val="bg1"/>
            </a:solidFill>
            <a:miter lim="800000"/>
            <a:headEnd/>
            <a:tailEnd/>
          </a:ln>
        </p:spPr>
        <p:txBody>
          <a:bodyPr>
            <a:spAutoFit/>
          </a:bodyPr>
          <a:lstStyle/>
          <a:p>
            <a:pPr>
              <a:lnSpc>
                <a:spcPct val="90000"/>
              </a:lnSpc>
            </a:pPr>
            <a:r>
              <a:rPr lang="fr-FR" sz="2300" b="1" i="1">
                <a:solidFill>
                  <a:schemeClr val="accent2"/>
                </a:solidFill>
              </a:rPr>
              <a:t>Exercice :</a:t>
            </a:r>
            <a:r>
              <a:rPr lang="fr-FR" sz="2300" b="1"/>
              <a:t> Trouver la table de vérité de la fonction précédente?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E7F61791-D9DB-4D08-8AD5-22C4FDA1C97B}" type="slidenum">
              <a:rPr lang="fr-FR" smtClean="0"/>
              <a:pPr/>
              <a:t>18</a:t>
            </a:fld>
            <a:endParaRPr lang="fr-FR" smtClean="0"/>
          </a:p>
        </p:txBody>
      </p:sp>
      <p:sp>
        <p:nvSpPr>
          <p:cNvPr id="3076"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4A37AED-BE39-4F08-8837-0147C0E06774}" type="slidenum">
              <a:rPr lang="fr-FR" sz="1400"/>
              <a:pPr algn="r"/>
              <a:t>18</a:t>
            </a:fld>
            <a:endParaRPr lang="fr-FR" sz="1400"/>
          </a:p>
        </p:txBody>
      </p:sp>
      <p:sp>
        <p:nvSpPr>
          <p:cNvPr id="3077" name="Rectangle 69"/>
          <p:cNvSpPr>
            <a:spLocks noGrp="1" noChangeArrowheads="1"/>
          </p:cNvSpPr>
          <p:nvPr>
            <p:ph type="title"/>
          </p:nvPr>
        </p:nvSpPr>
        <p:spPr>
          <a:xfrm>
            <a:off x="323850" y="142875"/>
            <a:ext cx="8424863" cy="549275"/>
          </a:xfrm>
          <a:ln>
            <a:solidFill>
              <a:schemeClr val="accent2"/>
            </a:solidFill>
          </a:ln>
        </p:spPr>
        <p:txBody>
          <a:bodyPr/>
          <a:lstStyle/>
          <a:p>
            <a:pPr eaLnBrk="1" hangingPunct="1"/>
            <a:r>
              <a:rPr lang="fr-FR" sz="3600" b="1" smtClean="0">
                <a:solidFill>
                  <a:srgbClr val="FF3300"/>
                </a:solidFill>
              </a:rPr>
              <a:t>Solution</a:t>
            </a:r>
            <a:r>
              <a:rPr lang="fr-FR" sz="3600" smtClean="0">
                <a:solidFill>
                  <a:srgbClr val="FF3300"/>
                </a:solidFill>
              </a:rPr>
              <a:t> </a:t>
            </a:r>
          </a:p>
        </p:txBody>
      </p:sp>
      <p:graphicFrame>
        <p:nvGraphicFramePr>
          <p:cNvPr id="3074" name="Object 4"/>
          <p:cNvGraphicFramePr>
            <a:graphicFrameLocks noGrp="1" noChangeAspect="1"/>
          </p:cNvGraphicFramePr>
          <p:nvPr>
            <p:ph sz="half" idx="1"/>
          </p:nvPr>
        </p:nvGraphicFramePr>
        <p:xfrm>
          <a:off x="433388" y="2565400"/>
          <a:ext cx="3594100" cy="4014788"/>
        </p:xfrm>
        <a:graphic>
          <a:graphicData uri="http://schemas.openxmlformats.org/presentationml/2006/ole">
            <mc:AlternateContent xmlns:mc="http://schemas.openxmlformats.org/markup-compatibility/2006">
              <mc:Choice xmlns:v="urn:schemas-microsoft-com:vml" Requires="v">
                <p:oleObj spid="_x0000_s3092" name="Equation" r:id="rId3" imgW="2273040" imgH="2539800" progId="Equation.3">
                  <p:embed/>
                </p:oleObj>
              </mc:Choice>
              <mc:Fallback>
                <p:oleObj name="Equation" r:id="rId3" imgW="2273040" imgH="253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2565400"/>
                        <a:ext cx="3594100" cy="4014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4" name="Group 72"/>
          <p:cNvGraphicFramePr>
            <a:graphicFrameLocks noGrp="1"/>
          </p:cNvGraphicFramePr>
          <p:nvPr>
            <p:ph sz="half" idx="2"/>
          </p:nvPr>
        </p:nvGraphicFramePr>
        <p:xfrm>
          <a:off x="5292725" y="2565400"/>
          <a:ext cx="3095625" cy="3894140"/>
        </p:xfrm>
        <a:graphic>
          <a:graphicData uri="http://schemas.openxmlformats.org/drawingml/2006/table">
            <a:tbl>
              <a:tblPr/>
              <a:tblGrid>
                <a:gridCol w="615950"/>
                <a:gridCol w="696913"/>
                <a:gridCol w="531812"/>
                <a:gridCol w="263525"/>
                <a:gridCol w="987425"/>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bl>
          </a:graphicData>
        </a:graphic>
      </p:graphicFrame>
      <p:sp>
        <p:nvSpPr>
          <p:cNvPr id="3140" name="Text Box 71"/>
          <p:cNvSpPr txBox="1">
            <a:spLocks noChangeArrowheads="1"/>
          </p:cNvSpPr>
          <p:nvPr/>
        </p:nvSpPr>
        <p:spPr bwMode="auto">
          <a:xfrm>
            <a:off x="322263" y="906463"/>
            <a:ext cx="8426450" cy="1504950"/>
          </a:xfrm>
          <a:prstGeom prst="rect">
            <a:avLst/>
          </a:prstGeom>
          <a:noFill/>
          <a:ln w="9525">
            <a:solidFill>
              <a:schemeClr val="bg1"/>
            </a:solidFill>
            <a:miter lim="800000"/>
            <a:headEnd/>
            <a:tailEnd/>
          </a:ln>
        </p:spPr>
        <p:txBody>
          <a:bodyPr>
            <a:spAutoFit/>
          </a:bodyPr>
          <a:lstStyle/>
          <a:p>
            <a:pPr marL="177800" indent="-177800" algn="just">
              <a:buClr>
                <a:srgbClr val="FF3300"/>
              </a:buClr>
              <a:buFont typeface="Wingdings" pitchFamily="2" charset="2"/>
              <a:buChar char="§"/>
            </a:pPr>
            <a:r>
              <a:rPr lang="fr-FR" sz="2300" b="1"/>
              <a:t>Pour trouver la table de vérité , il faut trouver la valeur de la fonction F. pour chaque combinaisons des trois variables A,  B, C. </a:t>
            </a:r>
          </a:p>
          <a:p>
            <a:pPr marL="177800" indent="-177800" algn="just">
              <a:buClr>
                <a:srgbClr val="FF3300"/>
              </a:buClr>
              <a:buFont typeface="Wingdings" pitchFamily="2" charset="2"/>
              <a:buChar char="§"/>
            </a:pPr>
            <a:r>
              <a:rPr lang="fr-FR" sz="2300" b="1">
                <a:solidFill>
                  <a:srgbClr val="FF3300"/>
                </a:solidFill>
              </a:rPr>
              <a:t>3 variables </a:t>
            </a:r>
            <a:r>
              <a:rPr lang="fr-FR" sz="2300" b="1">
                <a:solidFill>
                  <a:srgbClr val="FF3300"/>
                </a:solidFill>
                <a:sym typeface="Wingdings" pitchFamily="2" charset="2"/>
              </a:rPr>
              <a:t> 2 </a:t>
            </a:r>
            <a:r>
              <a:rPr lang="fr-FR" sz="2300" b="1" baseline="30000">
                <a:solidFill>
                  <a:srgbClr val="FF3300"/>
                </a:solidFill>
                <a:sym typeface="Wingdings" pitchFamily="2" charset="2"/>
              </a:rPr>
              <a:t>3    </a:t>
            </a:r>
            <a:r>
              <a:rPr lang="fr-FR" sz="2300" b="1">
                <a:solidFill>
                  <a:srgbClr val="FF3300"/>
                </a:solidFill>
                <a:sym typeface="Wingdings" pitchFamily="2" charset="2"/>
              </a:rPr>
              <a:t>= 8</a:t>
            </a:r>
            <a:r>
              <a:rPr lang="fr-FR" sz="2300" b="1">
                <a:sym typeface="Wingdings" pitchFamily="2" charset="2"/>
              </a:rPr>
              <a:t> combinaisons.</a:t>
            </a:r>
            <a:r>
              <a:rPr lang="fr-FR" sz="2300" b="1" baseline="30000">
                <a:sym typeface="Wingdings" pitchFamily="2" charset="2"/>
              </a:rPr>
              <a:t> </a:t>
            </a:r>
            <a:endParaRPr lang="fr-FR" sz="2300" b="1" baseline="30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Grp="1" noChangeArrowheads="1"/>
          </p:cNvSpPr>
          <p:nvPr>
            <p:ph type="sldNum" sz="quarter" idx="12"/>
          </p:nvPr>
        </p:nvSpPr>
        <p:spPr>
          <a:noFill/>
        </p:spPr>
        <p:txBody>
          <a:bodyPr/>
          <a:lstStyle/>
          <a:p>
            <a:fld id="{831FEAEE-11D8-40FD-BC32-087D01AA6FD6}" type="slidenum">
              <a:rPr lang="fr-FR" smtClean="0"/>
              <a:pPr/>
              <a:t>19</a:t>
            </a:fld>
            <a:endParaRPr lang="fr-FR" smtClean="0"/>
          </a:p>
        </p:txBody>
      </p:sp>
      <p:sp>
        <p:nvSpPr>
          <p:cNvPr id="4101"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B5317D8-6F37-4F77-9730-956FC33201AB}" type="slidenum">
              <a:rPr lang="fr-FR" sz="1400"/>
              <a:pPr algn="r"/>
              <a:t>19</a:t>
            </a:fld>
            <a:endParaRPr lang="fr-FR" sz="1400"/>
          </a:p>
        </p:txBody>
      </p:sp>
      <p:sp>
        <p:nvSpPr>
          <p:cNvPr id="4102" name="Rectangle 2"/>
          <p:cNvSpPr>
            <a:spLocks noGrp="1" noChangeArrowheads="1"/>
          </p:cNvSpPr>
          <p:nvPr>
            <p:ph type="title"/>
          </p:nvPr>
        </p:nvSpPr>
        <p:spPr>
          <a:xfrm>
            <a:off x="323850" y="331788"/>
            <a:ext cx="8424863" cy="576262"/>
          </a:xfrm>
          <a:ln>
            <a:solidFill>
              <a:schemeClr val="accent2"/>
            </a:solidFill>
          </a:ln>
        </p:spPr>
        <p:txBody>
          <a:bodyPr/>
          <a:lstStyle/>
          <a:p>
            <a:pPr eaLnBrk="1" hangingPunct="1"/>
            <a:r>
              <a:rPr lang="fr-FR" sz="3000" b="1" smtClean="0">
                <a:solidFill>
                  <a:srgbClr val="FF3300"/>
                </a:solidFill>
              </a:rPr>
              <a:t>2-5 Lois fondamentales de l’Algèbre de Boole</a:t>
            </a:r>
          </a:p>
        </p:txBody>
      </p:sp>
      <p:sp>
        <p:nvSpPr>
          <p:cNvPr id="4103" name="Text Box 4"/>
          <p:cNvSpPr txBox="1">
            <a:spLocks noChangeArrowheads="1"/>
          </p:cNvSpPr>
          <p:nvPr/>
        </p:nvSpPr>
        <p:spPr bwMode="auto">
          <a:xfrm>
            <a:off x="2051050" y="981075"/>
            <a:ext cx="4392613" cy="452438"/>
          </a:xfrm>
          <a:prstGeom prst="rect">
            <a:avLst/>
          </a:prstGeom>
          <a:noFill/>
          <a:ln w="9525">
            <a:solidFill>
              <a:schemeClr val="accent2"/>
            </a:solidFill>
            <a:miter lim="800000"/>
            <a:headEnd/>
            <a:tailEnd/>
          </a:ln>
        </p:spPr>
        <p:txBody>
          <a:bodyPr>
            <a:spAutoFit/>
          </a:bodyPr>
          <a:lstStyle/>
          <a:p>
            <a:pPr algn="ctr">
              <a:spcBef>
                <a:spcPct val="50000"/>
              </a:spcBef>
            </a:pPr>
            <a:r>
              <a:rPr lang="fr-FR" sz="2300" b="1">
                <a:solidFill>
                  <a:srgbClr val="FF3300"/>
                </a:solidFill>
              </a:rPr>
              <a:t>L’opérateur NON</a:t>
            </a:r>
          </a:p>
        </p:txBody>
      </p:sp>
      <p:graphicFrame>
        <p:nvGraphicFramePr>
          <p:cNvPr id="4098" name="Object 8"/>
          <p:cNvGraphicFramePr>
            <a:graphicFrameLocks noGrp="1" noChangeAspect="1"/>
          </p:cNvGraphicFramePr>
          <p:nvPr>
            <p:ph sz="half" idx="1"/>
          </p:nvPr>
        </p:nvGraphicFramePr>
        <p:xfrm>
          <a:off x="3132138" y="1557338"/>
          <a:ext cx="2087562" cy="1501775"/>
        </p:xfrm>
        <a:graphic>
          <a:graphicData uri="http://schemas.openxmlformats.org/presentationml/2006/ole">
            <mc:AlternateContent xmlns:mc="http://schemas.openxmlformats.org/markup-compatibility/2006">
              <mc:Choice xmlns:v="urn:schemas-microsoft-com:vml" Requires="v">
                <p:oleObj spid="_x0000_s4136" name="Equation" r:id="rId4" imgW="583920" imgH="749160" progId="Equation.3">
                  <p:embed/>
                </p:oleObj>
              </mc:Choice>
              <mc:Fallback>
                <p:oleObj name="Equation" r:id="rId4" imgW="583920" imgH="74916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557338"/>
                        <a:ext cx="2087562" cy="15017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8"/>
          <p:cNvSpPr txBox="1">
            <a:spLocks noChangeArrowheads="1"/>
          </p:cNvSpPr>
          <p:nvPr/>
        </p:nvSpPr>
        <p:spPr bwMode="auto">
          <a:xfrm>
            <a:off x="2195513" y="3225800"/>
            <a:ext cx="4392612" cy="452438"/>
          </a:xfrm>
          <a:prstGeom prst="rect">
            <a:avLst/>
          </a:prstGeom>
          <a:noFill/>
          <a:ln w="9525">
            <a:solidFill>
              <a:schemeClr val="accent2"/>
            </a:solidFill>
            <a:miter lim="800000"/>
            <a:headEnd/>
            <a:tailEnd/>
          </a:ln>
        </p:spPr>
        <p:txBody>
          <a:bodyPr>
            <a:spAutoFit/>
          </a:bodyPr>
          <a:lstStyle/>
          <a:p>
            <a:pPr algn="ctr">
              <a:spcBef>
                <a:spcPct val="50000"/>
              </a:spcBef>
            </a:pPr>
            <a:r>
              <a:rPr lang="fr-FR" sz="2300" b="1">
                <a:solidFill>
                  <a:srgbClr val="FF3300"/>
                </a:solidFill>
              </a:rPr>
              <a:t>L’opérateur ET</a:t>
            </a:r>
          </a:p>
        </p:txBody>
      </p:sp>
      <p:graphicFrame>
        <p:nvGraphicFramePr>
          <p:cNvPr id="4099" name="Object 14"/>
          <p:cNvGraphicFramePr>
            <a:graphicFrameLocks noChangeAspect="1"/>
          </p:cNvGraphicFramePr>
          <p:nvPr>
            <p:extLst>
              <p:ext uri="{D42A27DB-BD31-4B8C-83A1-F6EECF244321}">
                <p14:modId xmlns:p14="http://schemas.microsoft.com/office/powerpoint/2010/main" val="2478111112"/>
              </p:ext>
            </p:extLst>
          </p:nvPr>
        </p:nvGraphicFramePr>
        <p:xfrm>
          <a:off x="1282700" y="3861048"/>
          <a:ext cx="6337300" cy="2305050"/>
        </p:xfrm>
        <a:graphic>
          <a:graphicData uri="http://schemas.openxmlformats.org/presentationml/2006/ole">
            <mc:AlternateContent xmlns:mc="http://schemas.openxmlformats.org/markup-compatibility/2006">
              <mc:Choice xmlns:v="urn:schemas-microsoft-com:vml" Requires="v">
                <p:oleObj spid="_x0000_s4137" name="Équation" r:id="rId6" imgW="2984400" imgH="1091880" progId="Equation.3">
                  <p:embed/>
                </p:oleObj>
              </mc:Choice>
              <mc:Fallback>
                <p:oleObj name="Équation" r:id="rId6" imgW="2984400" imgH="1091880" progId="Equation.3">
                  <p:embed/>
                  <p:pic>
                    <p:nvPicPr>
                      <p:cNvPr id="0" name="Object 14"/>
                      <p:cNvPicPr>
                        <a:picLocks noChangeAspect="1" noChangeArrowheads="1"/>
                      </p:cNvPicPr>
                      <p:nvPr/>
                    </p:nvPicPr>
                    <p:blipFill>
                      <a:blip r:embed="rId7"/>
                      <a:srcRect/>
                      <a:stretch>
                        <a:fillRect/>
                      </a:stretch>
                    </p:blipFill>
                    <p:spPr bwMode="auto">
                      <a:xfrm>
                        <a:off x="1282700" y="3861048"/>
                        <a:ext cx="6337300" cy="23050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F5712FC9-DAAF-4F80-8834-EF311F732256}" type="slidenum">
              <a:rPr lang="fr-FR" smtClean="0"/>
              <a:pPr/>
              <a:t>2</a:t>
            </a:fld>
            <a:endParaRPr lang="fr-FR" smtClean="0"/>
          </a:p>
        </p:txBody>
      </p:sp>
      <p:sp>
        <p:nvSpPr>
          <p:cNvPr id="38915"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1288B42-FB72-4166-A9E0-BB658FDBF825}" type="slidenum">
              <a:rPr lang="fr-FR" sz="1400"/>
              <a:pPr algn="r"/>
              <a:t>2</a:t>
            </a:fld>
            <a:endParaRPr lang="fr-FR" sz="1400"/>
          </a:p>
        </p:txBody>
      </p:sp>
      <p:sp>
        <p:nvSpPr>
          <p:cNvPr id="38916" name="Rectangle 2"/>
          <p:cNvSpPr>
            <a:spLocks noGrp="1" noChangeArrowheads="1"/>
          </p:cNvSpPr>
          <p:nvPr>
            <p:ph type="ctrTitle"/>
          </p:nvPr>
        </p:nvSpPr>
        <p:spPr>
          <a:xfrm>
            <a:off x="519113" y="214313"/>
            <a:ext cx="8339137" cy="1008062"/>
          </a:xfrm>
          <a:ln>
            <a:solidFill>
              <a:schemeClr val="accent2"/>
            </a:solidFill>
          </a:ln>
        </p:spPr>
        <p:txBody>
          <a:bodyPr/>
          <a:lstStyle/>
          <a:p>
            <a:pPr eaLnBrk="1" hangingPunct="1"/>
            <a:r>
              <a:rPr lang="fr-FR" b="1" smtClean="0">
                <a:solidFill>
                  <a:srgbClr val="FF3300"/>
                </a:solidFill>
              </a:rPr>
              <a:t>Algèbre de Boole</a:t>
            </a:r>
          </a:p>
        </p:txBody>
      </p:sp>
      <p:sp>
        <p:nvSpPr>
          <p:cNvPr id="38917" name="Text Box 4"/>
          <p:cNvSpPr txBox="1">
            <a:spLocks noChangeArrowheads="1"/>
          </p:cNvSpPr>
          <p:nvPr/>
        </p:nvSpPr>
        <p:spPr bwMode="auto">
          <a:xfrm>
            <a:off x="558800" y="1357313"/>
            <a:ext cx="8299450" cy="4714875"/>
          </a:xfrm>
          <a:prstGeom prst="rect">
            <a:avLst/>
          </a:prstGeom>
          <a:solidFill>
            <a:srgbClr val="BAFF9F"/>
          </a:solidFill>
          <a:ln w="28575">
            <a:solidFill>
              <a:srgbClr val="FF3300"/>
            </a:solidFill>
            <a:miter lim="800000"/>
            <a:headEnd/>
            <a:tailEnd/>
          </a:ln>
        </p:spPr>
        <p:txBody>
          <a:bodyPr anchor="ctr">
            <a:spAutoFit/>
          </a:bodyPr>
          <a:lstStyle/>
          <a:p>
            <a:pPr>
              <a:lnSpc>
                <a:spcPct val="50000"/>
              </a:lnSpc>
              <a:spcBef>
                <a:spcPct val="50000"/>
              </a:spcBef>
            </a:pPr>
            <a:r>
              <a:rPr lang="fr-FR" sz="2600" b="1">
                <a:solidFill>
                  <a:srgbClr val="FF0000"/>
                </a:solidFill>
              </a:rPr>
              <a:t>Introduction</a:t>
            </a:r>
          </a:p>
          <a:p>
            <a:pPr>
              <a:lnSpc>
                <a:spcPct val="50000"/>
              </a:lnSpc>
              <a:spcBef>
                <a:spcPct val="50000"/>
              </a:spcBef>
            </a:pPr>
            <a:r>
              <a:rPr lang="fr-FR" sz="2300" b="1">
                <a:solidFill>
                  <a:srgbClr val="FF0000"/>
                </a:solidFill>
              </a:rPr>
              <a:t>1-1</a:t>
            </a:r>
            <a:r>
              <a:rPr lang="fr-FR" sz="2300" b="1">
                <a:solidFill>
                  <a:srgbClr val="FF3300"/>
                </a:solidFill>
              </a:rPr>
              <a:t> </a:t>
            </a:r>
            <a:r>
              <a:rPr lang="fr-FR" sz="2300" b="1">
                <a:solidFill>
                  <a:srgbClr val="002060"/>
                </a:solidFill>
              </a:rPr>
              <a:t>Niveau logique. </a:t>
            </a:r>
          </a:p>
          <a:p>
            <a:pPr>
              <a:lnSpc>
                <a:spcPct val="50000"/>
              </a:lnSpc>
              <a:spcBef>
                <a:spcPct val="50000"/>
              </a:spcBef>
            </a:pPr>
            <a:r>
              <a:rPr lang="fr-FR" sz="2300" b="1">
                <a:solidFill>
                  <a:srgbClr val="FF0000"/>
                </a:solidFill>
              </a:rPr>
              <a:t>1-2</a:t>
            </a:r>
            <a:r>
              <a:rPr lang="fr-FR" sz="2300" b="1"/>
              <a:t> </a:t>
            </a:r>
            <a:r>
              <a:rPr lang="fr-FR" sz="2300" b="1">
                <a:solidFill>
                  <a:srgbClr val="002060"/>
                </a:solidFill>
              </a:rPr>
              <a:t>Variable logique (booléenne). </a:t>
            </a:r>
          </a:p>
          <a:p>
            <a:pPr>
              <a:lnSpc>
                <a:spcPct val="50000"/>
              </a:lnSpc>
              <a:spcBef>
                <a:spcPct val="50000"/>
              </a:spcBef>
            </a:pPr>
            <a:r>
              <a:rPr lang="fr-FR" sz="2300" b="1">
                <a:solidFill>
                  <a:srgbClr val="FF0000"/>
                </a:solidFill>
              </a:rPr>
              <a:t>1-3</a:t>
            </a:r>
            <a:r>
              <a:rPr lang="fr-FR" sz="2300" b="1"/>
              <a:t> </a:t>
            </a:r>
            <a:r>
              <a:rPr lang="fr-FR" sz="2300" b="1">
                <a:solidFill>
                  <a:srgbClr val="002060"/>
                </a:solidFill>
              </a:rPr>
              <a:t>Fonction logique.</a:t>
            </a:r>
          </a:p>
          <a:p>
            <a:pPr>
              <a:lnSpc>
                <a:spcPct val="50000"/>
              </a:lnSpc>
              <a:spcBef>
                <a:spcPct val="50000"/>
              </a:spcBef>
            </a:pPr>
            <a:r>
              <a:rPr lang="fr-FR" sz="2300" b="1">
                <a:solidFill>
                  <a:srgbClr val="FF0000"/>
                </a:solidFill>
              </a:rPr>
              <a:t>2-</a:t>
            </a:r>
            <a:r>
              <a:rPr lang="fr-FR" sz="2300" b="1"/>
              <a:t> </a:t>
            </a:r>
            <a:r>
              <a:rPr lang="fr-FR" sz="2300" b="1">
                <a:solidFill>
                  <a:srgbClr val="002060"/>
                </a:solidFill>
              </a:rPr>
              <a:t>Opérateurs logiques de base.</a:t>
            </a:r>
          </a:p>
          <a:p>
            <a:pPr>
              <a:lnSpc>
                <a:spcPct val="50000"/>
              </a:lnSpc>
              <a:spcBef>
                <a:spcPct val="50000"/>
              </a:spcBef>
            </a:pPr>
            <a:r>
              <a:rPr lang="fr-FR" sz="2300" b="1">
                <a:solidFill>
                  <a:srgbClr val="FF0000"/>
                </a:solidFill>
              </a:rPr>
              <a:t>3-</a:t>
            </a:r>
            <a:r>
              <a:rPr lang="fr-FR" sz="2300" b="1"/>
              <a:t> </a:t>
            </a:r>
            <a:r>
              <a:rPr lang="fr-FR" sz="2300" b="1">
                <a:solidFill>
                  <a:srgbClr val="002060"/>
                </a:solidFill>
              </a:rPr>
              <a:t>Dualité de l’algèbre de Boole.</a:t>
            </a:r>
          </a:p>
          <a:p>
            <a:pPr>
              <a:lnSpc>
                <a:spcPct val="50000"/>
              </a:lnSpc>
              <a:spcBef>
                <a:spcPct val="50000"/>
              </a:spcBef>
            </a:pPr>
            <a:r>
              <a:rPr lang="fr-FR" sz="2300" b="1">
                <a:solidFill>
                  <a:srgbClr val="FF0000"/>
                </a:solidFill>
              </a:rPr>
              <a:t>4-</a:t>
            </a:r>
            <a:r>
              <a:rPr lang="fr-FR" sz="2300" b="1"/>
              <a:t> </a:t>
            </a:r>
            <a:r>
              <a:rPr lang="fr-FR" sz="2300" b="1">
                <a:solidFill>
                  <a:srgbClr val="002060"/>
                </a:solidFill>
              </a:rPr>
              <a:t>Théorème de DE-MORGANE.</a:t>
            </a:r>
          </a:p>
          <a:p>
            <a:pPr>
              <a:lnSpc>
                <a:spcPct val="50000"/>
              </a:lnSpc>
              <a:spcBef>
                <a:spcPct val="50000"/>
              </a:spcBef>
            </a:pPr>
            <a:r>
              <a:rPr lang="fr-FR" sz="2300" b="1">
                <a:solidFill>
                  <a:srgbClr val="FF0000"/>
                </a:solidFill>
              </a:rPr>
              <a:t>5- </a:t>
            </a:r>
            <a:r>
              <a:rPr lang="fr-FR" sz="2300" b="1">
                <a:solidFill>
                  <a:srgbClr val="002060"/>
                </a:solidFill>
              </a:rPr>
              <a:t>Les opérateurs de base et les portes logiques.</a:t>
            </a:r>
          </a:p>
          <a:p>
            <a:pPr>
              <a:lnSpc>
                <a:spcPct val="50000"/>
              </a:lnSpc>
              <a:spcBef>
                <a:spcPct val="50000"/>
              </a:spcBef>
            </a:pPr>
            <a:r>
              <a:rPr lang="fr-FR" sz="2300" b="1">
                <a:solidFill>
                  <a:srgbClr val="FF0000"/>
                </a:solidFill>
              </a:rPr>
              <a:t>6-</a:t>
            </a:r>
            <a:r>
              <a:rPr lang="fr-FR" sz="2300" b="1"/>
              <a:t> </a:t>
            </a:r>
            <a:r>
              <a:rPr lang="fr-FR" sz="2300" b="1">
                <a:solidFill>
                  <a:srgbClr val="002060"/>
                </a:solidFill>
              </a:rPr>
              <a:t>Les lois fondamentales de l’algèbre de Boole.</a:t>
            </a:r>
          </a:p>
          <a:p>
            <a:pPr>
              <a:lnSpc>
                <a:spcPct val="50000"/>
              </a:lnSpc>
              <a:spcBef>
                <a:spcPct val="50000"/>
              </a:spcBef>
            </a:pPr>
            <a:r>
              <a:rPr lang="fr-FR" sz="2300" b="1">
                <a:solidFill>
                  <a:srgbClr val="FF0000"/>
                </a:solidFill>
              </a:rPr>
              <a:t>7-</a:t>
            </a:r>
            <a:r>
              <a:rPr lang="fr-FR" sz="2300" b="1"/>
              <a:t> </a:t>
            </a:r>
            <a:r>
              <a:rPr lang="fr-FR" sz="2300" b="1">
                <a:solidFill>
                  <a:srgbClr val="002060"/>
                </a:solidFill>
              </a:rPr>
              <a:t>Définition textuelle d’une fonction logique.</a:t>
            </a:r>
          </a:p>
          <a:p>
            <a:pPr>
              <a:lnSpc>
                <a:spcPct val="50000"/>
              </a:lnSpc>
              <a:spcBef>
                <a:spcPct val="50000"/>
              </a:spcBef>
            </a:pPr>
            <a:r>
              <a:rPr lang="fr-FR" sz="2300" b="1">
                <a:solidFill>
                  <a:srgbClr val="FF0000"/>
                </a:solidFill>
              </a:rPr>
              <a:t>8-</a:t>
            </a:r>
            <a:r>
              <a:rPr lang="fr-FR" sz="2300" b="1"/>
              <a:t> </a:t>
            </a:r>
            <a:r>
              <a:rPr lang="fr-FR" sz="2300" b="1">
                <a:solidFill>
                  <a:srgbClr val="002060"/>
                </a:solidFill>
              </a:rPr>
              <a:t>Table de vérité  ( Rappel ).</a:t>
            </a:r>
          </a:p>
          <a:p>
            <a:pPr>
              <a:lnSpc>
                <a:spcPct val="50000"/>
              </a:lnSpc>
              <a:spcBef>
                <a:spcPct val="50000"/>
              </a:spcBef>
            </a:pPr>
            <a:r>
              <a:rPr lang="fr-FR" sz="2300" b="1">
                <a:solidFill>
                  <a:srgbClr val="FF0000"/>
                </a:solidFill>
              </a:rPr>
              <a:t>9-</a:t>
            </a:r>
            <a:r>
              <a:rPr lang="fr-FR" sz="2300" b="1"/>
              <a:t> </a:t>
            </a:r>
            <a:r>
              <a:rPr lang="fr-FR" sz="2300" b="1">
                <a:solidFill>
                  <a:srgbClr val="002060"/>
                </a:solidFill>
              </a:rPr>
              <a:t>Forme canonique d’une fonction logique.</a:t>
            </a:r>
          </a:p>
          <a:p>
            <a:pPr>
              <a:lnSpc>
                <a:spcPct val="50000"/>
              </a:lnSpc>
              <a:spcBef>
                <a:spcPct val="50000"/>
              </a:spcBef>
            </a:pPr>
            <a:r>
              <a:rPr lang="fr-FR" sz="2300" b="1">
                <a:solidFill>
                  <a:srgbClr val="FF0000"/>
                </a:solidFill>
              </a:rPr>
              <a:t>10- </a:t>
            </a:r>
            <a:r>
              <a:rPr lang="fr-FR" sz="2300" b="1">
                <a:solidFill>
                  <a:srgbClr val="002060"/>
                </a:solidFill>
              </a:rPr>
              <a:t>Simplification des fonctions logiques.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sldNum" sz="quarter" idx="12"/>
          </p:nvPr>
        </p:nvSpPr>
        <p:spPr>
          <a:noFill/>
        </p:spPr>
        <p:txBody>
          <a:bodyPr/>
          <a:lstStyle/>
          <a:p>
            <a:fld id="{0EB8F01A-F6E7-4ABF-A21C-6780896A3393}" type="slidenum">
              <a:rPr lang="fr-FR" smtClean="0"/>
              <a:pPr/>
              <a:t>20</a:t>
            </a:fld>
            <a:endParaRPr lang="fr-FR" smtClean="0"/>
          </a:p>
        </p:txBody>
      </p:sp>
      <p:sp>
        <p:nvSpPr>
          <p:cNvPr id="5126"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D5C63A7-035A-420B-ABE4-B203E43AD276}" type="slidenum">
              <a:rPr lang="fr-FR" sz="1400"/>
              <a:pPr algn="r"/>
              <a:t>20</a:t>
            </a:fld>
            <a:endParaRPr lang="fr-FR" sz="1400"/>
          </a:p>
        </p:txBody>
      </p:sp>
      <p:sp>
        <p:nvSpPr>
          <p:cNvPr id="5127" name="Text Box 6"/>
          <p:cNvSpPr txBox="1">
            <a:spLocks noChangeArrowheads="1"/>
          </p:cNvSpPr>
          <p:nvPr/>
        </p:nvSpPr>
        <p:spPr bwMode="auto">
          <a:xfrm>
            <a:off x="2124075" y="188913"/>
            <a:ext cx="4751388" cy="452437"/>
          </a:xfrm>
          <a:prstGeom prst="rect">
            <a:avLst/>
          </a:prstGeom>
          <a:noFill/>
          <a:ln w="9525">
            <a:solidFill>
              <a:schemeClr val="accent2"/>
            </a:solidFill>
            <a:miter lim="800000"/>
            <a:headEnd/>
            <a:tailEnd/>
          </a:ln>
        </p:spPr>
        <p:txBody>
          <a:bodyPr>
            <a:spAutoFit/>
          </a:bodyPr>
          <a:lstStyle/>
          <a:p>
            <a:pPr algn="ctr">
              <a:spcBef>
                <a:spcPct val="50000"/>
              </a:spcBef>
            </a:pPr>
            <a:r>
              <a:rPr lang="fr-FR" sz="2300" b="1">
                <a:solidFill>
                  <a:srgbClr val="FF3300"/>
                </a:solidFill>
              </a:rPr>
              <a:t>L’opérateur OU</a:t>
            </a:r>
          </a:p>
        </p:txBody>
      </p:sp>
      <p:graphicFrame>
        <p:nvGraphicFramePr>
          <p:cNvPr id="5122" name="Object 9"/>
          <p:cNvGraphicFramePr>
            <a:graphicFrameLocks noGrp="1" noChangeAspect="1"/>
          </p:cNvGraphicFramePr>
          <p:nvPr>
            <p:ph/>
          </p:nvPr>
        </p:nvGraphicFramePr>
        <p:xfrm>
          <a:off x="1044575" y="692150"/>
          <a:ext cx="6551613" cy="1960563"/>
        </p:xfrm>
        <a:graphic>
          <a:graphicData uri="http://schemas.openxmlformats.org/presentationml/2006/ole">
            <mc:AlternateContent xmlns:mc="http://schemas.openxmlformats.org/markup-compatibility/2006">
              <mc:Choice xmlns:v="urn:schemas-microsoft-com:vml" Requires="v">
                <p:oleObj spid="_x0000_s5176" name="Equation" r:id="rId4" imgW="3632040" imgH="1091880" progId="Equation.3">
                  <p:embed/>
                </p:oleObj>
              </mc:Choice>
              <mc:Fallback>
                <p:oleObj name="Equation" r:id="rId4" imgW="3632040" imgH="10918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75" y="692150"/>
                        <a:ext cx="6551613" cy="19605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7"/>
          <p:cNvSpPr>
            <a:spLocks noChangeArrowheads="1"/>
          </p:cNvSpPr>
          <p:nvPr/>
        </p:nvSpPr>
        <p:spPr bwMode="auto">
          <a:xfrm>
            <a:off x="3276600" y="2760663"/>
            <a:ext cx="1863725" cy="452437"/>
          </a:xfrm>
          <a:prstGeom prst="rect">
            <a:avLst/>
          </a:prstGeom>
          <a:noFill/>
          <a:ln w="9525">
            <a:solidFill>
              <a:schemeClr val="accent2"/>
            </a:solidFill>
            <a:miter lim="800000"/>
            <a:headEnd/>
            <a:tailEnd/>
          </a:ln>
        </p:spPr>
        <p:txBody>
          <a:bodyPr wrap="none">
            <a:spAutoFit/>
          </a:bodyPr>
          <a:lstStyle/>
          <a:p>
            <a:r>
              <a:rPr lang="fr-FR" sz="2300" b="1">
                <a:solidFill>
                  <a:srgbClr val="FF3300"/>
                </a:solidFill>
              </a:rPr>
              <a:t>Distributivité</a:t>
            </a:r>
          </a:p>
        </p:txBody>
      </p:sp>
      <p:graphicFrame>
        <p:nvGraphicFramePr>
          <p:cNvPr id="5123" name="Object 7"/>
          <p:cNvGraphicFramePr>
            <a:graphicFrameLocks noChangeAspect="1"/>
          </p:cNvGraphicFramePr>
          <p:nvPr/>
        </p:nvGraphicFramePr>
        <p:xfrm>
          <a:off x="1114425" y="3290888"/>
          <a:ext cx="6337300" cy="714375"/>
        </p:xfrm>
        <a:graphic>
          <a:graphicData uri="http://schemas.openxmlformats.org/presentationml/2006/ole">
            <mc:AlternateContent xmlns:mc="http://schemas.openxmlformats.org/markup-compatibility/2006">
              <mc:Choice xmlns:v="urn:schemas-microsoft-com:vml" Requires="v">
                <p:oleObj spid="_x0000_s5177" name="Equation" r:id="rId6" imgW="3822480" imgH="431640" progId="Equation.3">
                  <p:embed/>
                </p:oleObj>
              </mc:Choice>
              <mc:Fallback>
                <p:oleObj name="Equation" r:id="rId6" imgW="3822480" imgH="431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425" y="3290888"/>
                        <a:ext cx="6337300" cy="714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3"/>
          <p:cNvGraphicFramePr>
            <a:graphicFrameLocks noChangeAspect="1"/>
          </p:cNvGraphicFramePr>
          <p:nvPr/>
        </p:nvGraphicFramePr>
        <p:xfrm>
          <a:off x="2555875" y="4652963"/>
          <a:ext cx="3457575" cy="2074862"/>
        </p:xfrm>
        <a:graphic>
          <a:graphicData uri="http://schemas.openxmlformats.org/presentationml/2006/ole">
            <mc:AlternateContent xmlns:mc="http://schemas.openxmlformats.org/markup-compatibility/2006">
              <mc:Choice xmlns:v="urn:schemas-microsoft-com:vml" Requires="v">
                <p:oleObj spid="_x0000_s5178" name="Equation" r:id="rId8" imgW="1307880" imgH="1180800" progId="Equation.3">
                  <p:embed/>
                </p:oleObj>
              </mc:Choice>
              <mc:Fallback>
                <p:oleObj name="Equation" r:id="rId8" imgW="1307880" imgH="11808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4652963"/>
                        <a:ext cx="3457575" cy="20748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16"/>
          <p:cNvSpPr txBox="1">
            <a:spLocks noChangeArrowheads="1"/>
          </p:cNvSpPr>
          <p:nvPr/>
        </p:nvSpPr>
        <p:spPr bwMode="auto">
          <a:xfrm>
            <a:off x="2266950" y="4076700"/>
            <a:ext cx="3960813" cy="452438"/>
          </a:xfrm>
          <a:prstGeom prst="rect">
            <a:avLst/>
          </a:prstGeom>
          <a:noFill/>
          <a:ln w="9525">
            <a:solidFill>
              <a:schemeClr val="accent2"/>
            </a:solidFill>
            <a:miter lim="800000"/>
            <a:headEnd/>
            <a:tailEnd/>
          </a:ln>
        </p:spPr>
        <p:txBody>
          <a:bodyPr>
            <a:spAutoFit/>
          </a:bodyPr>
          <a:lstStyle/>
          <a:p>
            <a:pPr algn="ctr">
              <a:spcBef>
                <a:spcPct val="50000"/>
              </a:spcBef>
            </a:pPr>
            <a:r>
              <a:rPr lang="fr-FR" sz="2300" b="1">
                <a:solidFill>
                  <a:srgbClr val="FF3300"/>
                </a:solidFill>
              </a:rPr>
              <a:t>Autres  relations utiles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sldNum" sz="quarter" idx="12"/>
          </p:nvPr>
        </p:nvSpPr>
        <p:spPr>
          <a:noFill/>
        </p:spPr>
        <p:txBody>
          <a:bodyPr/>
          <a:lstStyle/>
          <a:p>
            <a:fld id="{049132EA-B16A-4A04-91CA-23CCBADD5E9B}" type="slidenum">
              <a:rPr lang="fr-FR" smtClean="0"/>
              <a:pPr/>
              <a:t>21</a:t>
            </a:fld>
            <a:endParaRPr lang="fr-FR" smtClean="0"/>
          </a:p>
        </p:txBody>
      </p:sp>
      <p:sp>
        <p:nvSpPr>
          <p:cNvPr id="6148"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D22EBC9-2DDD-46E3-A1FB-3729C7D94D60}" type="slidenum">
              <a:rPr lang="fr-FR" sz="1400"/>
              <a:pPr algn="r"/>
              <a:t>21</a:t>
            </a:fld>
            <a:endParaRPr lang="fr-FR" sz="1400"/>
          </a:p>
        </p:txBody>
      </p:sp>
      <p:sp>
        <p:nvSpPr>
          <p:cNvPr id="6149" name="Rectangle 2"/>
          <p:cNvSpPr>
            <a:spLocks noGrp="1" noChangeArrowheads="1"/>
          </p:cNvSpPr>
          <p:nvPr>
            <p:ph type="title"/>
          </p:nvPr>
        </p:nvSpPr>
        <p:spPr>
          <a:xfrm>
            <a:off x="457200" y="274638"/>
            <a:ext cx="8362950" cy="633412"/>
          </a:xfrm>
          <a:ln>
            <a:solidFill>
              <a:schemeClr val="accent2"/>
            </a:solidFill>
          </a:ln>
        </p:spPr>
        <p:txBody>
          <a:bodyPr/>
          <a:lstStyle/>
          <a:p>
            <a:pPr eaLnBrk="1" hangingPunct="1"/>
            <a:r>
              <a:rPr lang="fr-FR" sz="3600" b="1" dirty="0" smtClean="0">
                <a:solidFill>
                  <a:srgbClr val="FF3300"/>
                </a:solidFill>
              </a:rPr>
              <a:t>3- Dualité de l’algèbre de Boole</a:t>
            </a:r>
          </a:p>
        </p:txBody>
      </p:sp>
      <p:sp>
        <p:nvSpPr>
          <p:cNvPr id="6150" name="Rectangle 3"/>
          <p:cNvSpPr>
            <a:spLocks noGrp="1" noChangeArrowheads="1"/>
          </p:cNvSpPr>
          <p:nvPr>
            <p:ph type="body" sz="half" idx="1"/>
          </p:nvPr>
        </p:nvSpPr>
        <p:spPr>
          <a:xfrm>
            <a:off x="468313" y="1125538"/>
            <a:ext cx="8362950" cy="1439862"/>
          </a:xfrm>
          <a:ln>
            <a:solidFill>
              <a:schemeClr val="bg1"/>
            </a:solidFill>
          </a:ln>
        </p:spPr>
        <p:txBody>
          <a:bodyPr/>
          <a:lstStyle/>
          <a:p>
            <a:pPr marL="177800" indent="-177800" algn="just" eaLnBrk="1" hangingPunct="1">
              <a:buClr>
                <a:srgbClr val="FF3300"/>
              </a:buClr>
              <a:buFont typeface="Wingdings" pitchFamily="2" charset="2"/>
              <a:buChar char="§"/>
            </a:pPr>
            <a:r>
              <a:rPr lang="fr-FR" sz="2300" b="1" smtClean="0"/>
              <a:t>Toute expression logique reste </a:t>
            </a:r>
            <a:r>
              <a:rPr lang="fr-FR" sz="2300" b="1" smtClean="0">
                <a:solidFill>
                  <a:srgbClr val="FF3300"/>
                </a:solidFill>
              </a:rPr>
              <a:t>vrais</a:t>
            </a:r>
            <a:r>
              <a:rPr lang="fr-FR" sz="2300" b="1" smtClean="0"/>
              <a:t> si on remplace le ET par le OU , le OU par le ET , le 1 par 0 , le 0 par 1.</a:t>
            </a:r>
          </a:p>
          <a:p>
            <a:pPr marL="177800" indent="-177800" algn="just" eaLnBrk="1" hangingPunct="1">
              <a:buClr>
                <a:srgbClr val="FF3300"/>
              </a:buClr>
              <a:buFont typeface="Wingdings" pitchFamily="2" charset="2"/>
              <a:buChar char="§"/>
            </a:pPr>
            <a:r>
              <a:rPr lang="fr-FR" sz="2300" b="1" smtClean="0">
                <a:solidFill>
                  <a:srgbClr val="FF3300"/>
                </a:solidFill>
              </a:rPr>
              <a:t>Exemple</a:t>
            </a:r>
            <a:r>
              <a:rPr lang="fr-FR" sz="2300" b="1" smtClean="0"/>
              <a:t> :</a:t>
            </a:r>
          </a:p>
        </p:txBody>
      </p:sp>
      <p:graphicFrame>
        <p:nvGraphicFramePr>
          <p:cNvPr id="6146" name="Object 6"/>
          <p:cNvGraphicFramePr>
            <a:graphicFrameLocks noGrp="1" noChangeAspect="1"/>
          </p:cNvGraphicFramePr>
          <p:nvPr>
            <p:ph sz="half" idx="2"/>
          </p:nvPr>
        </p:nvGraphicFramePr>
        <p:xfrm>
          <a:off x="2051050" y="2708275"/>
          <a:ext cx="4606925" cy="1031875"/>
        </p:xfrm>
        <a:graphic>
          <a:graphicData uri="http://schemas.openxmlformats.org/presentationml/2006/ole">
            <mc:AlternateContent xmlns:mc="http://schemas.openxmlformats.org/markup-compatibility/2006">
              <mc:Choice xmlns:v="urn:schemas-microsoft-com:vml" Requires="v">
                <p:oleObj spid="_x0000_s6165" name="Equation" r:id="rId3" imgW="1384200" imgH="431640" progId="Equation.3">
                  <p:embed/>
                </p:oleObj>
              </mc:Choice>
              <mc:Fallback>
                <p:oleObj name="Equation" r:id="rId3" imgW="138420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708275"/>
                        <a:ext cx="4606925" cy="10318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Grp="1" noChangeArrowheads="1"/>
          </p:cNvSpPr>
          <p:nvPr>
            <p:ph type="sldNum" sz="quarter" idx="12"/>
          </p:nvPr>
        </p:nvSpPr>
        <p:spPr>
          <a:noFill/>
        </p:spPr>
        <p:txBody>
          <a:bodyPr/>
          <a:lstStyle/>
          <a:p>
            <a:fld id="{A0A2B06F-DC33-45CC-9251-B3756105276C}" type="slidenum">
              <a:rPr lang="fr-FR" smtClean="0"/>
              <a:pPr/>
              <a:t>22</a:t>
            </a:fld>
            <a:endParaRPr lang="fr-FR" smtClean="0"/>
          </a:p>
        </p:txBody>
      </p:sp>
      <p:sp>
        <p:nvSpPr>
          <p:cNvPr id="7174"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5171C5-16C8-4588-82BD-8BB83EF0396B}" type="slidenum">
              <a:rPr lang="fr-FR" sz="1400"/>
              <a:pPr algn="r"/>
              <a:t>22</a:t>
            </a:fld>
            <a:endParaRPr lang="fr-FR" sz="1400"/>
          </a:p>
        </p:txBody>
      </p:sp>
      <p:sp>
        <p:nvSpPr>
          <p:cNvPr id="7175" name="Rectangle 2"/>
          <p:cNvSpPr>
            <a:spLocks noGrp="1" noChangeArrowheads="1"/>
          </p:cNvSpPr>
          <p:nvPr>
            <p:ph type="title"/>
          </p:nvPr>
        </p:nvSpPr>
        <p:spPr>
          <a:xfrm>
            <a:off x="457200" y="274638"/>
            <a:ext cx="8229600" cy="706437"/>
          </a:xfrm>
          <a:ln>
            <a:solidFill>
              <a:srgbClr val="002060"/>
            </a:solidFill>
          </a:ln>
        </p:spPr>
        <p:txBody>
          <a:bodyPr/>
          <a:lstStyle/>
          <a:p>
            <a:pPr eaLnBrk="1" hangingPunct="1"/>
            <a:r>
              <a:rPr lang="fr-FR" sz="3200" b="1" smtClean="0">
                <a:solidFill>
                  <a:srgbClr val="FF0000"/>
                </a:solidFill>
              </a:rPr>
              <a:t>4- Théorème de DE-MORGANE</a:t>
            </a:r>
          </a:p>
        </p:txBody>
      </p:sp>
      <p:sp>
        <p:nvSpPr>
          <p:cNvPr id="7176" name="Rectangle 3"/>
          <p:cNvSpPr>
            <a:spLocks noGrp="1" noChangeArrowheads="1"/>
          </p:cNvSpPr>
          <p:nvPr>
            <p:ph type="body" sz="half" idx="1"/>
          </p:nvPr>
        </p:nvSpPr>
        <p:spPr>
          <a:xfrm>
            <a:off x="428625" y="2714625"/>
            <a:ext cx="8281988" cy="796925"/>
          </a:xfrm>
          <a:ln>
            <a:solidFill>
              <a:schemeClr val="bg1"/>
            </a:solidFill>
          </a:ln>
        </p:spPr>
        <p:txBody>
          <a:bodyPr/>
          <a:lstStyle/>
          <a:p>
            <a:pPr marL="177800" indent="-177800" algn="just" eaLnBrk="1" hangingPunct="1">
              <a:lnSpc>
                <a:spcPct val="90000"/>
              </a:lnSpc>
              <a:buClr>
                <a:srgbClr val="FF0000"/>
              </a:buClr>
              <a:buFont typeface="Wingdings" pitchFamily="2" charset="2"/>
              <a:buChar char="§"/>
            </a:pPr>
            <a:r>
              <a:rPr lang="fr-FR" sz="2400" b="1" smtClean="0"/>
              <a:t>Le </a:t>
            </a:r>
            <a:r>
              <a:rPr lang="fr-FR" sz="2400" b="1" smtClean="0">
                <a:solidFill>
                  <a:srgbClr val="FF3300"/>
                </a:solidFill>
              </a:rPr>
              <a:t>produit</a:t>
            </a:r>
            <a:r>
              <a:rPr lang="fr-FR" sz="2400" b="1" smtClean="0"/>
              <a:t> logique </a:t>
            </a:r>
            <a:r>
              <a:rPr lang="fr-FR" sz="2400" b="1" smtClean="0">
                <a:solidFill>
                  <a:srgbClr val="FF3300"/>
                </a:solidFill>
              </a:rPr>
              <a:t>complimenté</a:t>
            </a:r>
            <a:r>
              <a:rPr lang="fr-FR" sz="2400" b="1" smtClean="0"/>
              <a:t> de  deux variables est égale au </a:t>
            </a:r>
            <a:r>
              <a:rPr lang="fr-FR" sz="2400" b="1" smtClean="0">
                <a:solidFill>
                  <a:srgbClr val="FF3300"/>
                </a:solidFill>
              </a:rPr>
              <a:t>somme</a:t>
            </a:r>
            <a:r>
              <a:rPr lang="fr-FR" sz="2400" b="1" smtClean="0"/>
              <a:t> logique des </a:t>
            </a:r>
            <a:r>
              <a:rPr lang="fr-FR" sz="2400" b="1" smtClean="0">
                <a:solidFill>
                  <a:srgbClr val="FF3300"/>
                </a:solidFill>
              </a:rPr>
              <a:t>compléments</a:t>
            </a:r>
            <a:r>
              <a:rPr lang="fr-FR" sz="2400" b="1" smtClean="0"/>
              <a:t> des deux variables.</a:t>
            </a:r>
            <a:endParaRPr lang="fr-FR" sz="2800" b="1" smtClean="0"/>
          </a:p>
        </p:txBody>
      </p:sp>
      <p:sp>
        <p:nvSpPr>
          <p:cNvPr id="7177" name="Rectangle 6"/>
          <p:cNvSpPr>
            <a:spLocks noChangeArrowheads="1"/>
          </p:cNvSpPr>
          <p:nvPr/>
        </p:nvSpPr>
        <p:spPr bwMode="auto">
          <a:xfrm>
            <a:off x="454025" y="1087438"/>
            <a:ext cx="8261350" cy="757237"/>
          </a:xfrm>
          <a:prstGeom prst="rect">
            <a:avLst/>
          </a:prstGeom>
          <a:noFill/>
          <a:ln w="9525">
            <a:solidFill>
              <a:schemeClr val="bg1"/>
            </a:solidFill>
            <a:miter lim="800000"/>
            <a:headEnd/>
            <a:tailEnd/>
          </a:ln>
        </p:spPr>
        <p:txBody>
          <a:bodyPr>
            <a:spAutoFit/>
          </a:bodyPr>
          <a:lstStyle/>
          <a:p>
            <a:pPr marL="177800" indent="-177800" algn="just">
              <a:lnSpc>
                <a:spcPct val="90000"/>
              </a:lnSpc>
              <a:spcBef>
                <a:spcPct val="20000"/>
              </a:spcBef>
              <a:buClr>
                <a:srgbClr val="FF0000"/>
              </a:buClr>
              <a:buFont typeface="Wingdings" pitchFamily="2" charset="2"/>
              <a:buChar char="§"/>
            </a:pPr>
            <a:r>
              <a:rPr lang="fr-FR" sz="2300" b="1"/>
              <a:t>La </a:t>
            </a:r>
            <a:r>
              <a:rPr lang="fr-FR" sz="2300" b="1">
                <a:solidFill>
                  <a:srgbClr val="FF3300"/>
                </a:solidFill>
              </a:rPr>
              <a:t>somme</a:t>
            </a:r>
            <a:r>
              <a:rPr lang="fr-FR" sz="2300" b="1"/>
              <a:t> logique </a:t>
            </a:r>
            <a:r>
              <a:rPr lang="fr-FR" sz="2300" b="1">
                <a:solidFill>
                  <a:srgbClr val="FF3300"/>
                </a:solidFill>
              </a:rPr>
              <a:t>complimentée</a:t>
            </a:r>
            <a:r>
              <a:rPr lang="fr-FR" sz="2300" b="1"/>
              <a:t> de deux variables est égale au </a:t>
            </a:r>
            <a:r>
              <a:rPr lang="fr-FR" sz="2300" b="1">
                <a:solidFill>
                  <a:srgbClr val="FF3300"/>
                </a:solidFill>
              </a:rPr>
              <a:t>produit</a:t>
            </a:r>
            <a:r>
              <a:rPr lang="fr-FR" sz="2300" b="1"/>
              <a:t> des </a:t>
            </a:r>
            <a:r>
              <a:rPr lang="fr-FR" sz="2300" b="1">
                <a:solidFill>
                  <a:srgbClr val="FF3300"/>
                </a:solidFill>
              </a:rPr>
              <a:t>compléments</a:t>
            </a:r>
            <a:r>
              <a:rPr lang="fr-FR" sz="2300" b="1"/>
              <a:t> des deux variables.</a:t>
            </a:r>
          </a:p>
        </p:txBody>
      </p:sp>
      <p:grpSp>
        <p:nvGrpSpPr>
          <p:cNvPr id="7178" name="Group 11"/>
          <p:cNvGrpSpPr>
            <a:grpSpLocks/>
          </p:cNvGrpSpPr>
          <p:nvPr/>
        </p:nvGrpSpPr>
        <p:grpSpPr bwMode="auto">
          <a:xfrm>
            <a:off x="4419600" y="2181225"/>
            <a:ext cx="0" cy="792163"/>
            <a:chOff x="1383" y="1389"/>
            <a:chExt cx="1019" cy="170"/>
          </a:xfrm>
        </p:grpSpPr>
        <p:pic>
          <p:nvPicPr>
            <p:cNvPr id="7180" name="Picture 4"/>
            <p:cNvPicPr>
              <a:picLocks noChangeAspect="1" noChangeArrowheads="1"/>
            </p:cNvPicPr>
            <p:nvPr/>
          </p:nvPicPr>
          <p:blipFill>
            <a:blip r:embed="rId4"/>
            <a:srcRect/>
            <a:stretch>
              <a:fillRect/>
            </a:stretch>
          </p:blipFill>
          <p:spPr bwMode="auto">
            <a:xfrm>
              <a:off x="1383" y="1389"/>
              <a:ext cx="361" cy="170"/>
            </a:xfrm>
            <a:prstGeom prst="rect">
              <a:avLst/>
            </a:prstGeom>
            <a:noFill/>
            <a:ln w="9525">
              <a:noFill/>
              <a:miter lim="800000"/>
              <a:headEnd/>
              <a:tailEnd/>
            </a:ln>
          </p:spPr>
        </p:pic>
        <p:pic>
          <p:nvPicPr>
            <p:cNvPr id="7181" name="Picture 7"/>
            <p:cNvPicPr>
              <a:picLocks noChangeAspect="1" noChangeArrowheads="1"/>
            </p:cNvPicPr>
            <p:nvPr/>
          </p:nvPicPr>
          <p:blipFill>
            <a:blip r:embed="rId5"/>
            <a:srcRect/>
            <a:stretch>
              <a:fillRect/>
            </a:stretch>
          </p:blipFill>
          <p:spPr bwMode="auto">
            <a:xfrm>
              <a:off x="1927" y="1389"/>
              <a:ext cx="475" cy="170"/>
            </a:xfrm>
            <a:prstGeom prst="rect">
              <a:avLst/>
            </a:prstGeom>
            <a:noFill/>
            <a:ln w="9525">
              <a:noFill/>
              <a:miter lim="800000"/>
              <a:headEnd/>
              <a:tailEnd/>
            </a:ln>
          </p:spPr>
        </p:pic>
      </p:grpSp>
      <p:graphicFrame>
        <p:nvGraphicFramePr>
          <p:cNvPr id="7170" name="Object 23" descr="Bouquet"/>
          <p:cNvGraphicFramePr>
            <a:graphicFrameLocks noChangeAspect="1"/>
          </p:cNvGraphicFramePr>
          <p:nvPr/>
        </p:nvGraphicFramePr>
        <p:xfrm>
          <a:off x="3786188" y="2000250"/>
          <a:ext cx="2000250" cy="434975"/>
        </p:xfrm>
        <a:graphic>
          <a:graphicData uri="http://schemas.openxmlformats.org/presentationml/2006/ole">
            <mc:AlternateContent xmlns:mc="http://schemas.openxmlformats.org/markup-compatibility/2006">
              <mc:Choice xmlns:v="urn:schemas-microsoft-com:vml" Requires="v">
                <p:oleObj spid="_x0000_s7224" name="Équation" r:id="rId6" imgW="990360" imgH="215640" progId="Equation.3">
                  <p:embed/>
                </p:oleObj>
              </mc:Choice>
              <mc:Fallback>
                <p:oleObj name="Équation" r:id="rId6" imgW="990360" imgH="215640" progId="Equation.3">
                  <p:embed/>
                  <p:pic>
                    <p:nvPicPr>
                      <p:cNvPr id="0" name="Object 23" descr="Bouqu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8" y="2000250"/>
                        <a:ext cx="2000250" cy="434975"/>
                      </a:xfrm>
                      <a:prstGeom prst="rect">
                        <a:avLst/>
                      </a:prstGeom>
                      <a:blipFill dpi="0" rotWithShape="0">
                        <a:blip r:embed="rId8"/>
                        <a:srcRect/>
                        <a:tile tx="0" ty="0" sx="100000" sy="100000" flip="none" algn="tl"/>
                      </a:blipFill>
                      <a:ln w="3175">
                        <a:solidFill>
                          <a:srgbClr val="000000"/>
                        </a:solidFill>
                        <a:miter lim="800000"/>
                        <a:headEnd/>
                        <a:tailEnd/>
                      </a:ln>
                    </p:spPr>
                  </p:pic>
                </p:oleObj>
              </mc:Fallback>
            </mc:AlternateContent>
          </a:graphicData>
        </a:graphic>
      </p:graphicFrame>
      <p:graphicFrame>
        <p:nvGraphicFramePr>
          <p:cNvPr id="7171" name="Object 24" descr="Bouquet"/>
          <p:cNvGraphicFramePr>
            <a:graphicFrameLocks noChangeAspect="1"/>
          </p:cNvGraphicFramePr>
          <p:nvPr/>
        </p:nvGraphicFramePr>
        <p:xfrm>
          <a:off x="3786188" y="3660775"/>
          <a:ext cx="2214562" cy="482600"/>
        </p:xfrm>
        <a:graphic>
          <a:graphicData uri="http://schemas.openxmlformats.org/presentationml/2006/ole">
            <mc:AlternateContent xmlns:mc="http://schemas.openxmlformats.org/markup-compatibility/2006">
              <mc:Choice xmlns:v="urn:schemas-microsoft-com:vml" Requires="v">
                <p:oleObj spid="_x0000_s7225" name="Equation" r:id="rId9" imgW="990360" imgH="215640" progId="Equation.3">
                  <p:embed/>
                </p:oleObj>
              </mc:Choice>
              <mc:Fallback>
                <p:oleObj name="Equation" r:id="rId9" imgW="990360" imgH="215640" progId="Equation.3">
                  <p:embed/>
                  <p:pic>
                    <p:nvPicPr>
                      <p:cNvPr id="0" name="Object 24" descr="Bouque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3660775"/>
                        <a:ext cx="2214562" cy="482600"/>
                      </a:xfrm>
                      <a:prstGeom prst="rect">
                        <a:avLst/>
                      </a:prstGeom>
                      <a:blipFill dpi="0" rotWithShape="0">
                        <a:blip r:embed="rId8"/>
                        <a:srcRect/>
                        <a:tile tx="0" ty="0" sx="100000" sy="100000" flip="none" algn="tl"/>
                      </a:blipFill>
                      <a:ln w="12700">
                        <a:solidFill>
                          <a:srgbClr val="000000"/>
                        </a:solidFill>
                        <a:miter lim="800000"/>
                        <a:headEnd/>
                        <a:tailEnd/>
                      </a:ln>
                    </p:spPr>
                  </p:pic>
                </p:oleObj>
              </mc:Fallback>
            </mc:AlternateContent>
          </a:graphicData>
        </a:graphic>
      </p:graphicFrame>
      <p:sp>
        <p:nvSpPr>
          <p:cNvPr id="12" name="Rectangle 2"/>
          <p:cNvSpPr txBox="1">
            <a:spLocks noChangeArrowheads="1"/>
          </p:cNvSpPr>
          <p:nvPr/>
        </p:nvSpPr>
        <p:spPr bwMode="auto">
          <a:xfrm>
            <a:off x="457200" y="4397375"/>
            <a:ext cx="8229600" cy="460375"/>
          </a:xfrm>
          <a:prstGeom prst="rect">
            <a:avLst/>
          </a:prstGeom>
          <a:noFill/>
          <a:ln w="9525">
            <a:solidFill>
              <a:srgbClr val="002060"/>
            </a:solidFill>
            <a:miter lim="800000"/>
            <a:headEnd/>
            <a:tailEnd/>
          </a:ln>
        </p:spPr>
        <p:txBody>
          <a:bodyPr anchor="ctr"/>
          <a:lstStyle/>
          <a:p>
            <a:pPr algn="ctr">
              <a:defRPr/>
            </a:pPr>
            <a:r>
              <a:rPr lang="fr-FR" sz="2300" b="1" kern="0" dirty="0">
                <a:solidFill>
                  <a:srgbClr val="FF0000"/>
                </a:solidFill>
                <a:ea typeface="+mj-ea"/>
                <a:cs typeface="+mj-cs"/>
              </a:rPr>
              <a:t>6-1 Généralisation du Théorème DE-MORGANE à N variables</a:t>
            </a:r>
            <a:r>
              <a:rPr lang="fr-FR" sz="2300" kern="0" dirty="0">
                <a:solidFill>
                  <a:srgbClr val="FF0000"/>
                </a:solidFill>
                <a:ea typeface="+mj-ea"/>
                <a:cs typeface="+mj-cs"/>
              </a:rPr>
              <a:t> </a:t>
            </a:r>
          </a:p>
        </p:txBody>
      </p:sp>
      <p:graphicFrame>
        <p:nvGraphicFramePr>
          <p:cNvPr id="7172" name="Object 6" descr="Papier de soie bleu"/>
          <p:cNvGraphicFramePr>
            <a:graphicFrameLocks noGrp="1" noChangeAspect="1"/>
          </p:cNvGraphicFramePr>
          <p:nvPr>
            <p:ph sz="half" idx="2"/>
          </p:nvPr>
        </p:nvGraphicFramePr>
        <p:xfrm>
          <a:off x="723900" y="5143500"/>
          <a:ext cx="7848600" cy="758825"/>
        </p:xfrm>
        <a:graphic>
          <a:graphicData uri="http://schemas.openxmlformats.org/presentationml/2006/ole">
            <mc:AlternateContent xmlns:mc="http://schemas.openxmlformats.org/markup-compatibility/2006">
              <mc:Choice xmlns:v="urn:schemas-microsoft-com:vml" Requires="v">
                <p:oleObj spid="_x0000_s7226" name="Equation" r:id="rId11" imgW="1904760" imgH="457200" progId="Equation.3">
                  <p:embed/>
                </p:oleObj>
              </mc:Choice>
              <mc:Fallback>
                <p:oleObj name="Equation" r:id="rId11" imgW="1904760" imgH="457200" progId="Equation.3">
                  <p:embed/>
                  <p:pic>
                    <p:nvPicPr>
                      <p:cNvPr id="0" name="Object 6" descr="Papier de soie ble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 y="5143500"/>
                        <a:ext cx="7848600" cy="758825"/>
                      </a:xfrm>
                      <a:prstGeom prst="rect">
                        <a:avLst/>
                      </a:prstGeom>
                      <a:blipFill dpi="0" rotWithShape="0">
                        <a:blip r:embed="rId13"/>
                        <a:srcRect/>
                        <a:tile tx="0" ty="0" sx="100000" sy="100000" flip="none" algn="tl"/>
                      </a:blipFill>
                      <a:ln w="1270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6"/>
          <p:cNvSpPr>
            <a:spLocks noGrp="1" noChangeArrowheads="1"/>
          </p:cNvSpPr>
          <p:nvPr>
            <p:ph type="sldNum" sz="quarter" idx="12"/>
          </p:nvPr>
        </p:nvSpPr>
        <p:spPr>
          <a:noFill/>
        </p:spPr>
        <p:txBody>
          <a:bodyPr/>
          <a:lstStyle/>
          <a:p>
            <a:fld id="{3EE4F605-DAFB-4C84-97CE-CC8943855088}" type="slidenum">
              <a:rPr lang="fr-FR" smtClean="0"/>
              <a:pPr/>
              <a:t>23</a:t>
            </a:fld>
            <a:endParaRPr lang="fr-FR" smtClean="0"/>
          </a:p>
        </p:txBody>
      </p:sp>
      <p:sp>
        <p:nvSpPr>
          <p:cNvPr id="8200"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2CDA623-E506-421A-AC2A-66D8E089887A}" type="slidenum">
              <a:rPr lang="fr-FR" sz="1400"/>
              <a:pPr algn="r"/>
              <a:t>23</a:t>
            </a:fld>
            <a:endParaRPr lang="fr-FR" sz="1400"/>
          </a:p>
        </p:txBody>
      </p:sp>
      <p:sp>
        <p:nvSpPr>
          <p:cNvPr id="8201" name="Rectangle 2"/>
          <p:cNvSpPr>
            <a:spLocks noGrp="1" noChangeArrowheads="1"/>
          </p:cNvSpPr>
          <p:nvPr>
            <p:ph type="title"/>
          </p:nvPr>
        </p:nvSpPr>
        <p:spPr>
          <a:xfrm>
            <a:off x="457200" y="274638"/>
            <a:ext cx="8229600" cy="796925"/>
          </a:xfrm>
          <a:ln>
            <a:solidFill>
              <a:srgbClr val="002060"/>
            </a:solidFill>
          </a:ln>
        </p:spPr>
        <p:txBody>
          <a:bodyPr/>
          <a:lstStyle/>
          <a:p>
            <a:pPr eaLnBrk="1" hangingPunct="1"/>
            <a:r>
              <a:rPr lang="fr-FR" sz="2600" b="1" smtClean="0">
                <a:solidFill>
                  <a:srgbClr val="FF0000"/>
                </a:solidFill>
              </a:rPr>
              <a:t>5- Autres opérateurs logiques </a:t>
            </a:r>
            <a:br>
              <a:rPr lang="fr-FR" sz="2600" b="1" smtClean="0">
                <a:solidFill>
                  <a:srgbClr val="FF0000"/>
                </a:solidFill>
              </a:rPr>
            </a:br>
            <a:r>
              <a:rPr lang="fr-FR" sz="2300" b="1" smtClean="0">
                <a:solidFill>
                  <a:srgbClr val="FF0000"/>
                </a:solidFill>
              </a:rPr>
              <a:t>5-1 OU exclusif ( XOR)</a:t>
            </a:r>
          </a:p>
        </p:txBody>
      </p:sp>
      <p:graphicFrame>
        <p:nvGraphicFramePr>
          <p:cNvPr id="8194" name="Object 14"/>
          <p:cNvGraphicFramePr>
            <a:graphicFrameLocks noGrp="1" noChangeAspect="1"/>
          </p:cNvGraphicFramePr>
          <p:nvPr>
            <p:ph sz="half" idx="1"/>
          </p:nvPr>
        </p:nvGraphicFramePr>
        <p:xfrm>
          <a:off x="5500688" y="1214438"/>
          <a:ext cx="2093912" cy="1714500"/>
        </p:xfrm>
        <a:graphic>
          <a:graphicData uri="http://schemas.openxmlformats.org/presentationml/2006/ole">
            <mc:AlternateContent xmlns:mc="http://schemas.openxmlformats.org/markup-compatibility/2006">
              <mc:Choice xmlns:v="urn:schemas-microsoft-com:vml" Requires="v">
                <p:oleObj spid="_x0000_s8284" name="Image bitmap" r:id="rId4" imgW="2828571" imgH="1991003" progId="PBrush">
                  <p:embed/>
                </p:oleObj>
              </mc:Choice>
              <mc:Fallback>
                <p:oleObj name="Image bitmap" r:id="rId4" imgW="2828571" imgH="1991003" progId="PBrush">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214438"/>
                        <a:ext cx="2093912"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18"/>
          <p:cNvGraphicFramePr>
            <a:graphicFrameLocks noGrp="1" noChangeAspect="1"/>
          </p:cNvGraphicFramePr>
          <p:nvPr>
            <p:ph sz="quarter" idx="2"/>
          </p:nvPr>
        </p:nvGraphicFramePr>
        <p:xfrm>
          <a:off x="1000125" y="1214438"/>
          <a:ext cx="2319338" cy="447675"/>
        </p:xfrm>
        <a:graphic>
          <a:graphicData uri="http://schemas.openxmlformats.org/presentationml/2006/ole">
            <mc:AlternateContent xmlns:mc="http://schemas.openxmlformats.org/markup-compatibility/2006">
              <mc:Choice xmlns:v="urn:schemas-microsoft-com:vml" Requires="v">
                <p:oleObj spid="_x0000_s8285" name="Equation" r:id="rId6" imgW="1054080" imgH="203040" progId="Equation.3">
                  <p:embed/>
                </p:oleObj>
              </mc:Choice>
              <mc:Fallback>
                <p:oleObj name="Equation" r:id="rId6" imgW="1054080" imgH="20304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1214438"/>
                        <a:ext cx="2319338"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20"/>
          <p:cNvGraphicFramePr>
            <a:graphicFrameLocks noGrp="1" noChangeAspect="1"/>
          </p:cNvGraphicFramePr>
          <p:nvPr>
            <p:ph sz="quarter" idx="3"/>
          </p:nvPr>
        </p:nvGraphicFramePr>
        <p:xfrm>
          <a:off x="928688" y="1785938"/>
          <a:ext cx="2500312" cy="461962"/>
        </p:xfrm>
        <a:graphic>
          <a:graphicData uri="http://schemas.openxmlformats.org/presentationml/2006/ole">
            <mc:AlternateContent xmlns:mc="http://schemas.openxmlformats.org/markup-compatibility/2006">
              <mc:Choice xmlns:v="urn:schemas-microsoft-com:vml" Requires="v">
                <p:oleObj spid="_x0000_s8286" name="Equation" r:id="rId8" imgW="1168200" imgH="215640" progId="Equation.3">
                  <p:embed/>
                </p:oleObj>
              </mc:Choice>
              <mc:Fallback>
                <p:oleObj name="Equation" r:id="rId8" imgW="1168200" imgH="21564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88" y="1785938"/>
                        <a:ext cx="2500312"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auto">
          <a:xfrm>
            <a:off x="2857500" y="2928938"/>
            <a:ext cx="4572000" cy="514350"/>
          </a:xfrm>
          <a:prstGeom prst="rect">
            <a:avLst/>
          </a:prstGeom>
          <a:noFill/>
          <a:ln w="9525">
            <a:solidFill>
              <a:srgbClr val="002060"/>
            </a:solidFill>
            <a:miter lim="800000"/>
            <a:headEnd/>
            <a:tailEnd/>
          </a:ln>
        </p:spPr>
        <p:txBody>
          <a:bodyPr anchor="ctr"/>
          <a:lstStyle/>
          <a:p>
            <a:pPr algn="ctr">
              <a:defRPr/>
            </a:pPr>
            <a:r>
              <a:rPr lang="fr-FR" sz="2300" b="1" kern="0" dirty="0">
                <a:solidFill>
                  <a:srgbClr val="FF0000"/>
                </a:solidFill>
                <a:ea typeface="+mj-ea"/>
                <a:cs typeface="+mj-cs"/>
              </a:rPr>
              <a:t>5-2 NAND ( NON ET )</a:t>
            </a:r>
          </a:p>
        </p:txBody>
      </p:sp>
      <p:graphicFrame>
        <p:nvGraphicFramePr>
          <p:cNvPr id="8197" name="Object 8"/>
          <p:cNvGraphicFramePr>
            <a:graphicFrameLocks noChangeAspect="1"/>
          </p:cNvGraphicFramePr>
          <p:nvPr/>
        </p:nvGraphicFramePr>
        <p:xfrm>
          <a:off x="5715000" y="3786188"/>
          <a:ext cx="1831975" cy="2157412"/>
        </p:xfrm>
        <a:graphic>
          <a:graphicData uri="http://schemas.openxmlformats.org/presentationml/2006/ole">
            <mc:AlternateContent xmlns:mc="http://schemas.openxmlformats.org/markup-compatibility/2006">
              <mc:Choice xmlns:v="urn:schemas-microsoft-com:vml" Requires="v">
                <p:oleObj spid="_x0000_s8287" name="Image bitmap" r:id="rId10" imgW="2534004" imgH="2133898" progId="PBrush">
                  <p:embed/>
                </p:oleObj>
              </mc:Choice>
              <mc:Fallback>
                <p:oleObj name="Image bitmap" r:id="rId10" imgW="2534004" imgH="2133898" progId="PBrush">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3786188"/>
                        <a:ext cx="1831975"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23"/>
          <p:cNvGraphicFramePr>
            <a:graphicFrameLocks noChangeAspect="1"/>
          </p:cNvGraphicFramePr>
          <p:nvPr/>
        </p:nvGraphicFramePr>
        <p:xfrm>
          <a:off x="1071563" y="4357688"/>
          <a:ext cx="2143125" cy="992187"/>
        </p:xfrm>
        <a:graphic>
          <a:graphicData uri="http://schemas.openxmlformats.org/presentationml/2006/ole">
            <mc:AlternateContent xmlns:mc="http://schemas.openxmlformats.org/markup-compatibility/2006">
              <mc:Choice xmlns:v="urn:schemas-microsoft-com:vml" Requires="v">
                <p:oleObj spid="_x0000_s8288" name="Equation" r:id="rId12" imgW="1041120" imgH="482400" progId="Equation.3">
                  <p:embed/>
                </p:oleObj>
              </mc:Choice>
              <mc:Fallback>
                <p:oleObj name="Equation" r:id="rId12" imgW="1041120" imgH="482400" progId="Equation.3">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4357688"/>
                        <a:ext cx="21431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Grp="1" noChangeArrowheads="1"/>
          </p:cNvSpPr>
          <p:nvPr>
            <p:ph type="sldNum" sz="quarter" idx="12"/>
          </p:nvPr>
        </p:nvSpPr>
        <p:spPr>
          <a:noFill/>
        </p:spPr>
        <p:txBody>
          <a:bodyPr/>
          <a:lstStyle/>
          <a:p>
            <a:fld id="{525C5DE2-5B88-4B1F-9442-8D22CA1A9952}" type="slidenum">
              <a:rPr lang="fr-FR" smtClean="0"/>
              <a:pPr/>
              <a:t>24</a:t>
            </a:fld>
            <a:endParaRPr lang="fr-FR" smtClean="0"/>
          </a:p>
        </p:txBody>
      </p:sp>
      <p:sp>
        <p:nvSpPr>
          <p:cNvPr id="9221"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2F5BF29-6F98-41A5-AEAE-27F7CE02CDDE}" type="slidenum">
              <a:rPr lang="fr-FR" sz="1400"/>
              <a:pPr algn="r"/>
              <a:t>24</a:t>
            </a:fld>
            <a:endParaRPr lang="fr-FR" sz="1400"/>
          </a:p>
        </p:txBody>
      </p:sp>
      <p:sp>
        <p:nvSpPr>
          <p:cNvPr id="9222" name="Rectangle 2"/>
          <p:cNvSpPr>
            <a:spLocks noGrp="1" noChangeArrowheads="1"/>
          </p:cNvSpPr>
          <p:nvPr>
            <p:ph type="title"/>
          </p:nvPr>
        </p:nvSpPr>
        <p:spPr>
          <a:xfrm>
            <a:off x="1885950" y="274638"/>
            <a:ext cx="5186363" cy="582612"/>
          </a:xfrm>
          <a:ln>
            <a:solidFill>
              <a:srgbClr val="002060"/>
            </a:solidFill>
          </a:ln>
        </p:spPr>
        <p:txBody>
          <a:bodyPr/>
          <a:lstStyle/>
          <a:p>
            <a:pPr eaLnBrk="1" hangingPunct="1"/>
            <a:r>
              <a:rPr lang="en-US" sz="2300" b="1" smtClean="0">
                <a:solidFill>
                  <a:srgbClr val="FF0000"/>
                </a:solidFill>
              </a:rPr>
              <a:t> </a:t>
            </a:r>
            <a:r>
              <a:rPr lang="fr-FR" sz="2300" b="1" smtClean="0">
                <a:solidFill>
                  <a:srgbClr val="FF0000"/>
                </a:solidFill>
              </a:rPr>
              <a:t>5-3 </a:t>
            </a:r>
            <a:r>
              <a:rPr lang="en-US" sz="2300" b="1" smtClean="0">
                <a:solidFill>
                  <a:srgbClr val="FF0000"/>
                </a:solidFill>
              </a:rPr>
              <a:t>NOR ( NON  OU )</a:t>
            </a:r>
            <a:r>
              <a:rPr lang="en-US" sz="2300" smtClean="0">
                <a:solidFill>
                  <a:srgbClr val="FF0000"/>
                </a:solidFill>
              </a:rPr>
              <a:t> </a:t>
            </a:r>
          </a:p>
        </p:txBody>
      </p:sp>
      <p:graphicFrame>
        <p:nvGraphicFramePr>
          <p:cNvPr id="9218" name="Object 11"/>
          <p:cNvGraphicFramePr>
            <a:graphicFrameLocks noGrp="1" noChangeAspect="1"/>
          </p:cNvGraphicFramePr>
          <p:nvPr>
            <p:ph sz="half" idx="1"/>
          </p:nvPr>
        </p:nvGraphicFramePr>
        <p:xfrm>
          <a:off x="5643563" y="1000125"/>
          <a:ext cx="2000250" cy="2108200"/>
        </p:xfrm>
        <a:graphic>
          <a:graphicData uri="http://schemas.openxmlformats.org/presentationml/2006/ole">
            <mc:AlternateContent xmlns:mc="http://schemas.openxmlformats.org/markup-compatibility/2006">
              <mc:Choice xmlns:v="urn:schemas-microsoft-com:vml" Requires="v">
                <p:oleObj spid="_x0000_s9254" name="Image bitmap" r:id="rId4" imgW="2591162" imgH="2133898" progId="PBrush">
                  <p:embed/>
                </p:oleObj>
              </mc:Choice>
              <mc:Fallback>
                <p:oleObj name="Image bitmap" r:id="rId4" imgW="2591162" imgH="2133898"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1000125"/>
                        <a:ext cx="200025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15"/>
          <p:cNvGraphicFramePr>
            <a:graphicFrameLocks noGrp="1" noChangeAspect="1"/>
          </p:cNvGraphicFramePr>
          <p:nvPr>
            <p:ph sz="half" idx="2"/>
          </p:nvPr>
        </p:nvGraphicFramePr>
        <p:xfrm>
          <a:off x="2143125" y="1357313"/>
          <a:ext cx="1785938" cy="808037"/>
        </p:xfrm>
        <a:graphic>
          <a:graphicData uri="http://schemas.openxmlformats.org/presentationml/2006/ole">
            <mc:AlternateContent xmlns:mc="http://schemas.openxmlformats.org/markup-compatibility/2006">
              <mc:Choice xmlns:v="urn:schemas-microsoft-com:vml" Requires="v">
                <p:oleObj spid="_x0000_s9255" name="Equation" r:id="rId6" imgW="1066680" imgH="482400" progId="Equation.3">
                  <p:embed/>
                </p:oleObj>
              </mc:Choice>
              <mc:Fallback>
                <p:oleObj name="Equation" r:id="rId6" imgW="1066680" imgH="4824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1357313"/>
                        <a:ext cx="1785938"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txBox="1">
            <a:spLocks noChangeArrowheads="1"/>
          </p:cNvSpPr>
          <p:nvPr/>
        </p:nvSpPr>
        <p:spPr bwMode="auto">
          <a:xfrm>
            <a:off x="1357313" y="3149600"/>
            <a:ext cx="6786562" cy="708025"/>
          </a:xfrm>
          <a:prstGeom prst="rect">
            <a:avLst/>
          </a:prstGeom>
          <a:noFill/>
          <a:ln w="9525">
            <a:solidFill>
              <a:srgbClr val="002060"/>
            </a:solidFill>
            <a:miter lim="800000"/>
            <a:headEnd/>
            <a:tailEnd/>
          </a:ln>
        </p:spPr>
        <p:txBody>
          <a:bodyPr anchor="ctr"/>
          <a:lstStyle/>
          <a:p>
            <a:pPr algn="ctr">
              <a:defRPr/>
            </a:pPr>
            <a:r>
              <a:rPr lang="fr-FR" sz="2300" b="1" kern="0" dirty="0">
                <a:solidFill>
                  <a:srgbClr val="FF0000"/>
                </a:solidFill>
                <a:ea typeface="+mj-ea"/>
                <a:cs typeface="+mj-cs"/>
              </a:rPr>
              <a:t>5-4 NAND et NOR  sont des opérateurs universels</a:t>
            </a:r>
          </a:p>
        </p:txBody>
      </p:sp>
      <p:sp>
        <p:nvSpPr>
          <p:cNvPr id="8" name="Rectangle 3"/>
          <p:cNvSpPr txBox="1">
            <a:spLocks noChangeArrowheads="1"/>
          </p:cNvSpPr>
          <p:nvPr/>
        </p:nvSpPr>
        <p:spPr bwMode="auto">
          <a:xfrm>
            <a:off x="457200" y="4143375"/>
            <a:ext cx="8229600" cy="1857375"/>
          </a:xfrm>
          <a:prstGeom prst="rect">
            <a:avLst/>
          </a:prstGeom>
          <a:noFill/>
          <a:ln w="9525">
            <a:solidFill>
              <a:schemeClr val="bg1"/>
            </a:solidFill>
            <a:miter lim="800000"/>
            <a:headEnd/>
            <a:tailEnd/>
          </a:ln>
        </p:spPr>
        <p:txBody>
          <a:bodyPr/>
          <a:lstStyle/>
          <a:p>
            <a:pPr marL="342900" indent="-342900" algn="just">
              <a:spcBef>
                <a:spcPct val="20000"/>
              </a:spcBef>
              <a:buClr>
                <a:srgbClr val="FF0000"/>
              </a:buClr>
              <a:buFont typeface="Wingdings" pitchFamily="2" charset="2"/>
              <a:buChar char="§"/>
              <a:defRPr/>
            </a:pPr>
            <a:r>
              <a:rPr lang="fr-FR" sz="2300" b="1" kern="0" dirty="0">
                <a:cs typeface="+mn-cs"/>
              </a:rPr>
              <a:t>En utilisant les NAND et les NOR  on peut </a:t>
            </a:r>
            <a:r>
              <a:rPr lang="fr-FR" sz="2300" b="1" kern="0" dirty="0">
                <a:solidFill>
                  <a:srgbClr val="FF3300"/>
                </a:solidFill>
                <a:cs typeface="+mn-cs"/>
              </a:rPr>
              <a:t>exprimer</a:t>
            </a:r>
            <a:r>
              <a:rPr lang="fr-FR" sz="2300" b="1" kern="0" dirty="0">
                <a:cs typeface="+mn-cs"/>
              </a:rPr>
              <a:t> n’importe qu’elle </a:t>
            </a:r>
            <a:r>
              <a:rPr lang="fr-FR" sz="2300" b="1" kern="0" dirty="0">
                <a:solidFill>
                  <a:srgbClr val="FF3300"/>
                </a:solidFill>
                <a:cs typeface="+mn-cs"/>
              </a:rPr>
              <a:t>expression </a:t>
            </a:r>
            <a:r>
              <a:rPr lang="fr-FR" sz="2300" b="1" kern="0" dirty="0">
                <a:cs typeface="+mn-cs"/>
              </a:rPr>
              <a:t>( fonction ) logique.</a:t>
            </a:r>
          </a:p>
          <a:p>
            <a:pPr marL="342900" indent="-342900" algn="just">
              <a:spcBef>
                <a:spcPct val="20000"/>
              </a:spcBef>
              <a:buClr>
                <a:srgbClr val="FF0000"/>
              </a:buClr>
              <a:buFont typeface="Wingdings" pitchFamily="2" charset="2"/>
              <a:buChar char="§"/>
              <a:defRPr/>
            </a:pPr>
            <a:r>
              <a:rPr lang="fr-FR" sz="2300" b="1" kern="0" dirty="0">
                <a:cs typeface="+mn-cs"/>
              </a:rPr>
              <a:t>Pour cela , Il suffit </a:t>
            </a:r>
            <a:r>
              <a:rPr lang="fr-FR" sz="2300" b="1" kern="0" dirty="0">
                <a:solidFill>
                  <a:srgbClr val="FF3300"/>
                </a:solidFill>
                <a:cs typeface="+mn-cs"/>
              </a:rPr>
              <a:t>d’exprimer les opérateurs de base</a:t>
            </a:r>
            <a:r>
              <a:rPr lang="fr-FR" sz="2300" b="1" kern="0" dirty="0">
                <a:cs typeface="+mn-cs"/>
              </a:rPr>
              <a:t> ( NON , ET , OU ) avec des NAND et des NOR.</a:t>
            </a:r>
          </a:p>
          <a:p>
            <a:pPr marL="342900" indent="-342900" algn="just">
              <a:spcBef>
                <a:spcPct val="20000"/>
              </a:spcBef>
              <a:defRPr/>
            </a:pPr>
            <a:endParaRPr lang="fr-FR" sz="2300" b="1" kern="0" dirty="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fld id="{7545B3CE-4278-4F61-8E54-2901D7BF99B1}" type="slidenum">
              <a:rPr lang="fr-FR" smtClean="0"/>
              <a:pPr/>
              <a:t>25</a:t>
            </a:fld>
            <a:endParaRPr lang="fr-FR" smtClean="0"/>
          </a:p>
        </p:txBody>
      </p:sp>
      <p:sp>
        <p:nvSpPr>
          <p:cNvPr id="51203"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193C4AB-6712-400E-858C-321964B8B777}" type="slidenum">
              <a:rPr lang="fr-FR" sz="1400"/>
              <a:pPr algn="r"/>
              <a:t>25</a:t>
            </a:fld>
            <a:endParaRPr lang="fr-FR" sz="1400"/>
          </a:p>
        </p:txBody>
      </p:sp>
      <p:sp>
        <p:nvSpPr>
          <p:cNvPr id="51204" name="Rectangle 2"/>
          <p:cNvSpPr>
            <a:spLocks noGrp="1" noChangeArrowheads="1"/>
          </p:cNvSpPr>
          <p:nvPr>
            <p:ph type="title"/>
          </p:nvPr>
        </p:nvSpPr>
        <p:spPr>
          <a:xfrm>
            <a:off x="1928813" y="2071688"/>
            <a:ext cx="5472112" cy="560387"/>
          </a:xfrm>
          <a:ln>
            <a:solidFill>
              <a:srgbClr val="002060"/>
            </a:solidFill>
          </a:ln>
        </p:spPr>
        <p:txBody>
          <a:bodyPr/>
          <a:lstStyle/>
          <a:p>
            <a:pPr eaLnBrk="1" hangingPunct="1"/>
            <a:r>
              <a:rPr lang="fr-FR" sz="3600" b="1" smtClean="0">
                <a:solidFill>
                  <a:srgbClr val="FF0000"/>
                </a:solidFill>
              </a:rPr>
              <a:t>Exercice</a:t>
            </a:r>
          </a:p>
        </p:txBody>
      </p:sp>
      <p:sp>
        <p:nvSpPr>
          <p:cNvPr id="51205" name="Rectangle 3"/>
          <p:cNvSpPr>
            <a:spLocks noGrp="1" noChangeArrowheads="1"/>
          </p:cNvSpPr>
          <p:nvPr>
            <p:ph type="body" idx="1"/>
          </p:nvPr>
        </p:nvSpPr>
        <p:spPr>
          <a:xfrm>
            <a:off x="500063" y="2857500"/>
            <a:ext cx="8229600" cy="614363"/>
          </a:xfrm>
          <a:ln>
            <a:solidFill>
              <a:srgbClr val="FF0000"/>
            </a:solidFill>
          </a:ln>
        </p:spPr>
        <p:txBody>
          <a:bodyPr/>
          <a:lstStyle/>
          <a:p>
            <a:pPr eaLnBrk="1" hangingPunct="1">
              <a:buClr>
                <a:srgbClr val="FF0000"/>
              </a:buClr>
              <a:buFont typeface="Wingdings" pitchFamily="2" charset="2"/>
              <a:buChar char="§"/>
            </a:pPr>
            <a:r>
              <a:rPr lang="fr-FR" sz="2300" b="1" dirty="0" smtClean="0">
                <a:solidFill>
                  <a:schemeClr val="tx2"/>
                </a:solidFill>
              </a:rPr>
              <a:t>Exprimer le NON , ET , OU en utilisant des NAND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6"/>
          <p:cNvSpPr>
            <a:spLocks noGrp="1" noChangeArrowheads="1"/>
          </p:cNvSpPr>
          <p:nvPr>
            <p:ph type="sldNum" sz="quarter" idx="12"/>
          </p:nvPr>
        </p:nvSpPr>
        <p:spPr>
          <a:noFill/>
        </p:spPr>
        <p:txBody>
          <a:bodyPr/>
          <a:lstStyle/>
          <a:p>
            <a:fld id="{68507C96-7EAE-4C7A-92A4-1312227475B3}" type="slidenum">
              <a:rPr lang="fr-FR" smtClean="0"/>
              <a:pPr/>
              <a:t>26</a:t>
            </a:fld>
            <a:endParaRPr lang="fr-FR" smtClean="0"/>
          </a:p>
        </p:txBody>
      </p:sp>
      <p:sp>
        <p:nvSpPr>
          <p:cNvPr id="10251"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D5943A0-8F13-4B03-9421-5D4D57FA2204}" type="slidenum">
              <a:rPr lang="fr-FR" sz="1400"/>
              <a:pPr algn="r"/>
              <a:t>26</a:t>
            </a:fld>
            <a:endParaRPr lang="fr-FR" sz="1400"/>
          </a:p>
        </p:txBody>
      </p:sp>
      <p:sp>
        <p:nvSpPr>
          <p:cNvPr id="10252" name="Rectangle 2"/>
          <p:cNvSpPr>
            <a:spLocks noGrp="1" noChangeArrowheads="1"/>
          </p:cNvSpPr>
          <p:nvPr>
            <p:ph type="title"/>
          </p:nvPr>
        </p:nvSpPr>
        <p:spPr>
          <a:xfrm>
            <a:off x="457200" y="214313"/>
            <a:ext cx="8229600" cy="633412"/>
          </a:xfrm>
          <a:ln>
            <a:solidFill>
              <a:srgbClr val="002060"/>
            </a:solidFill>
          </a:ln>
        </p:spPr>
        <p:txBody>
          <a:bodyPr/>
          <a:lstStyle/>
          <a:p>
            <a:pPr eaLnBrk="1" hangingPunct="1"/>
            <a:r>
              <a:rPr lang="fr-FR" sz="3000" b="1" smtClean="0">
                <a:solidFill>
                  <a:srgbClr val="FF0000"/>
                </a:solidFill>
              </a:rPr>
              <a:t>6- Portes logiques </a:t>
            </a:r>
          </a:p>
        </p:txBody>
      </p:sp>
      <p:graphicFrame>
        <p:nvGraphicFramePr>
          <p:cNvPr id="10242" name="Object 36"/>
          <p:cNvGraphicFramePr>
            <a:graphicFrameLocks noGrp="1" noChangeAspect="1"/>
          </p:cNvGraphicFramePr>
          <p:nvPr>
            <p:ph sz="quarter" idx="2"/>
          </p:nvPr>
        </p:nvGraphicFramePr>
        <p:xfrm>
          <a:off x="5929313" y="1966913"/>
          <a:ext cx="2214562" cy="819150"/>
        </p:xfrm>
        <a:graphic>
          <a:graphicData uri="http://schemas.openxmlformats.org/presentationml/2006/ole">
            <mc:AlternateContent xmlns:mc="http://schemas.openxmlformats.org/markup-compatibility/2006">
              <mc:Choice xmlns:v="urn:schemas-microsoft-com:vml" Requires="v">
                <p:oleObj spid="_x0000_s10386" name="Visio" r:id="rId3" imgW="2854833" imgH="1057656" progId="Visio.Drawing.11">
                  <p:embed/>
                </p:oleObj>
              </mc:Choice>
              <mc:Fallback>
                <p:oleObj name="Visio" r:id="rId3" imgW="2854833" imgH="1057656" progId="Visio.Drawing.11">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966913"/>
                        <a:ext cx="221456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3"/>
          <p:cNvGraphicFramePr>
            <a:graphicFrameLocks noGrp="1" noChangeAspect="1"/>
          </p:cNvGraphicFramePr>
          <p:nvPr>
            <p:ph sz="quarter" idx="3"/>
          </p:nvPr>
        </p:nvGraphicFramePr>
        <p:xfrm>
          <a:off x="928688" y="2071688"/>
          <a:ext cx="2166937" cy="811212"/>
        </p:xfrm>
        <a:graphic>
          <a:graphicData uri="http://schemas.openxmlformats.org/presentationml/2006/ole">
            <mc:AlternateContent xmlns:mc="http://schemas.openxmlformats.org/markup-compatibility/2006">
              <mc:Choice xmlns:v="urn:schemas-microsoft-com:vml" Requires="v">
                <p:oleObj spid="_x0000_s10387" name="Visio" r:id="rId5" imgW="2926842" imgH="1094613" progId="Visio.Drawing.11">
                  <p:embed/>
                </p:oleObj>
              </mc:Choice>
              <mc:Fallback>
                <p:oleObj name="Visio" r:id="rId5" imgW="2926842" imgH="1094613" progId="Visio.Drawing.11">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071688"/>
                        <a:ext cx="216693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9"/>
          <p:cNvSpPr txBox="1">
            <a:spLocks noChangeArrowheads="1"/>
          </p:cNvSpPr>
          <p:nvPr/>
        </p:nvSpPr>
        <p:spPr bwMode="auto">
          <a:xfrm>
            <a:off x="303213" y="1000125"/>
            <a:ext cx="8555037" cy="800100"/>
          </a:xfrm>
          <a:prstGeom prst="rect">
            <a:avLst/>
          </a:prstGeom>
          <a:noFill/>
          <a:ln w="9525">
            <a:solidFill>
              <a:schemeClr val="bg1"/>
            </a:solidFill>
            <a:miter lim="800000"/>
            <a:headEnd/>
            <a:tailEnd/>
          </a:ln>
        </p:spPr>
        <p:txBody>
          <a:bodyPr>
            <a:spAutoFit/>
          </a:bodyPr>
          <a:lstStyle/>
          <a:p>
            <a:pPr marL="177800" indent="-177800" algn="just">
              <a:buClr>
                <a:srgbClr val="FF0000"/>
              </a:buClr>
              <a:buFont typeface="Wingdings" pitchFamily="2" charset="2"/>
              <a:buChar char="§"/>
            </a:pPr>
            <a:r>
              <a:rPr lang="fr-FR" sz="2300" b="1"/>
              <a:t>Une porte logique est un circuit électronique élémentaire qui Permet  de réaliser la fonction d’un </a:t>
            </a:r>
            <a:r>
              <a:rPr lang="fr-FR" sz="2300" b="1">
                <a:solidFill>
                  <a:srgbClr val="FF3300"/>
                </a:solidFill>
              </a:rPr>
              <a:t>opérateur  logique de base</a:t>
            </a:r>
            <a:r>
              <a:rPr lang="fr-FR" sz="2300" b="1"/>
              <a:t> .</a:t>
            </a:r>
          </a:p>
        </p:txBody>
      </p:sp>
      <p:graphicFrame>
        <p:nvGraphicFramePr>
          <p:cNvPr id="10244" name="Object 42"/>
          <p:cNvGraphicFramePr>
            <a:graphicFrameLocks noGrp="1" noChangeAspect="1"/>
          </p:cNvGraphicFramePr>
          <p:nvPr>
            <p:ph sz="half" idx="1"/>
          </p:nvPr>
        </p:nvGraphicFramePr>
        <p:xfrm>
          <a:off x="785813" y="3071813"/>
          <a:ext cx="2286000" cy="619125"/>
        </p:xfrm>
        <a:graphic>
          <a:graphicData uri="http://schemas.openxmlformats.org/presentationml/2006/ole">
            <mc:AlternateContent xmlns:mc="http://schemas.openxmlformats.org/markup-compatibility/2006">
              <mc:Choice xmlns:v="urn:schemas-microsoft-com:vml" Requires="v">
                <p:oleObj spid="_x0000_s10388" name="Visio" r:id="rId7" imgW="3712083" imgH="1005840" progId="Visio.Drawing.11">
                  <p:embed/>
                </p:oleObj>
              </mc:Choice>
              <mc:Fallback>
                <p:oleObj name="Visio" r:id="rId7" imgW="3712083" imgH="1005840" progId="Visio.Drawing.11">
                  <p:embed/>
                  <p:pic>
                    <p:nvPicPr>
                      <p:cNvPr id="0"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071813"/>
                        <a:ext cx="2286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20"/>
          <p:cNvGraphicFramePr>
            <a:graphicFrameLocks noChangeAspect="1"/>
          </p:cNvGraphicFramePr>
          <p:nvPr/>
        </p:nvGraphicFramePr>
        <p:xfrm>
          <a:off x="5786438" y="3143250"/>
          <a:ext cx="2036762" cy="763588"/>
        </p:xfrm>
        <a:graphic>
          <a:graphicData uri="http://schemas.openxmlformats.org/presentationml/2006/ole">
            <mc:AlternateContent xmlns:mc="http://schemas.openxmlformats.org/markup-compatibility/2006">
              <mc:Choice xmlns:v="urn:schemas-microsoft-com:vml" Requires="v">
                <p:oleObj spid="_x0000_s10389" name="Visio" r:id="rId9" imgW="2819019" imgH="1057656" progId="Visio.Drawing.11">
                  <p:embed/>
                </p:oleObj>
              </mc:Choice>
              <mc:Fallback>
                <p:oleObj name="Visio" r:id="rId9" imgW="2819019" imgH="1057656" progId="Visio.Drawing.11">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6438" y="3143250"/>
                        <a:ext cx="2036762"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22"/>
          <p:cNvGraphicFramePr>
            <a:graphicFrameLocks noChangeAspect="1"/>
          </p:cNvGraphicFramePr>
          <p:nvPr/>
        </p:nvGraphicFramePr>
        <p:xfrm>
          <a:off x="1000125" y="3910013"/>
          <a:ext cx="2000250" cy="739775"/>
        </p:xfrm>
        <a:graphic>
          <a:graphicData uri="http://schemas.openxmlformats.org/presentationml/2006/ole">
            <mc:AlternateContent xmlns:mc="http://schemas.openxmlformats.org/markup-compatibility/2006">
              <mc:Choice xmlns:v="urn:schemas-microsoft-com:vml" Requires="v">
                <p:oleObj spid="_x0000_s10390" name="Visio" r:id="rId11" imgW="2763012" imgH="1022985" progId="Visio.Drawing.11">
                  <p:embed/>
                </p:oleObj>
              </mc:Choice>
              <mc:Fallback>
                <p:oleObj name="Visio" r:id="rId11" imgW="2763012" imgH="1022985" progId="Visio.Drawing.11">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125" y="3910013"/>
                        <a:ext cx="20002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9"/>
          <p:cNvSpPr txBox="1">
            <a:spLocks noChangeArrowheads="1"/>
          </p:cNvSpPr>
          <p:nvPr/>
        </p:nvSpPr>
        <p:spPr bwMode="auto">
          <a:xfrm>
            <a:off x="325438" y="4868863"/>
            <a:ext cx="8532812" cy="1508125"/>
          </a:xfrm>
          <a:prstGeom prst="rect">
            <a:avLst/>
          </a:prstGeom>
          <a:noFill/>
          <a:ln w="9525">
            <a:solidFill>
              <a:schemeClr val="bg1"/>
            </a:solidFill>
            <a:miter lim="800000"/>
            <a:headEnd/>
            <a:tailEnd/>
          </a:ln>
        </p:spPr>
        <p:txBody>
          <a:bodyPr>
            <a:spAutoFit/>
          </a:bodyPr>
          <a:lstStyle/>
          <a:p>
            <a:pPr algn="just">
              <a:defRPr/>
            </a:pPr>
            <a:r>
              <a:rPr lang="fr-FR" sz="2300" b="1" dirty="0">
                <a:solidFill>
                  <a:srgbClr val="FF0000"/>
                </a:solidFill>
              </a:rPr>
              <a:t>Remarque :</a:t>
            </a:r>
          </a:p>
          <a:p>
            <a:pPr marL="177800" indent="-177800" algn="just">
              <a:buClr>
                <a:srgbClr val="FF0000"/>
              </a:buClr>
              <a:buFont typeface="Wingdings" pitchFamily="2" charset="2"/>
              <a:buChar char="§"/>
              <a:defRPr/>
            </a:pPr>
            <a:r>
              <a:rPr lang="fr-FR" sz="2300" b="1" dirty="0"/>
              <a:t>Les portes ET , OU , NAND , NOR peuvent avoir plus que deux entrées.</a:t>
            </a:r>
          </a:p>
          <a:p>
            <a:pPr marL="177800" indent="-177800" algn="just">
              <a:buClr>
                <a:srgbClr val="FF0000"/>
              </a:buClr>
              <a:buFont typeface="Wingdings" pitchFamily="2" charset="2"/>
              <a:buChar char="§"/>
              <a:defRPr/>
            </a:pPr>
            <a:r>
              <a:rPr lang="fr-FR" sz="2300" b="1" dirty="0"/>
              <a:t>Il </a:t>
            </a:r>
            <a:r>
              <a:rPr lang="fr-FR" sz="2300" b="1" dirty="0">
                <a:solidFill>
                  <a:srgbClr val="FF3300"/>
                </a:solidFill>
              </a:rPr>
              <a:t>n’existe pas</a:t>
            </a:r>
            <a:r>
              <a:rPr lang="fr-FR" sz="2300" b="1" dirty="0"/>
              <a:t> de OU exclusif à plus de deux entrées.</a:t>
            </a:r>
          </a:p>
        </p:txBody>
      </p:sp>
      <p:graphicFrame>
        <p:nvGraphicFramePr>
          <p:cNvPr id="10247" name="Object 25"/>
          <p:cNvGraphicFramePr>
            <a:graphicFrameLocks noChangeAspect="1"/>
          </p:cNvGraphicFramePr>
          <p:nvPr/>
        </p:nvGraphicFramePr>
        <p:xfrm>
          <a:off x="5786438" y="4071938"/>
          <a:ext cx="1928812" cy="795337"/>
        </p:xfrm>
        <a:graphic>
          <a:graphicData uri="http://schemas.openxmlformats.org/presentationml/2006/ole">
            <mc:AlternateContent xmlns:mc="http://schemas.openxmlformats.org/markup-compatibility/2006">
              <mc:Choice xmlns:v="urn:schemas-microsoft-com:vml" Requires="v">
                <p:oleObj spid="_x0000_s10391" name="Visio" r:id="rId13" imgW="2740914" imgH="1130808" progId="Visio.Drawing.11">
                  <p:embed/>
                </p:oleObj>
              </mc:Choice>
              <mc:Fallback>
                <p:oleObj name="Visio" r:id="rId13" imgW="2740914" imgH="1130808" progId="Visio.Drawing.11">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86438" y="4071938"/>
                        <a:ext cx="1928812"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23"/>
          <p:cNvGraphicFramePr>
            <a:graphicFrameLocks noChangeAspect="1"/>
          </p:cNvGraphicFramePr>
          <p:nvPr/>
        </p:nvGraphicFramePr>
        <p:xfrm>
          <a:off x="7786688" y="3357563"/>
          <a:ext cx="547687" cy="282575"/>
        </p:xfrm>
        <a:graphic>
          <a:graphicData uri="http://schemas.openxmlformats.org/presentationml/2006/ole">
            <mc:AlternateContent xmlns:mc="http://schemas.openxmlformats.org/markup-compatibility/2006">
              <mc:Choice xmlns:v="urn:schemas-microsoft-com:vml" Requires="v">
                <p:oleObj spid="_x0000_s10392" name="Équation" r:id="rId15" imgW="393480" imgH="203040" progId="Equation.3">
                  <p:embed/>
                </p:oleObj>
              </mc:Choice>
              <mc:Fallback>
                <p:oleObj name="Équation" r:id="rId15" imgW="393480" imgH="203040"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86688" y="3357563"/>
                        <a:ext cx="54768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13"/>
          <p:cNvGraphicFramePr>
            <a:graphicFrameLocks noChangeAspect="1"/>
          </p:cNvGraphicFramePr>
          <p:nvPr/>
        </p:nvGraphicFramePr>
        <p:xfrm>
          <a:off x="2998788" y="4135438"/>
          <a:ext cx="406400" cy="300037"/>
        </p:xfrm>
        <a:graphic>
          <a:graphicData uri="http://schemas.openxmlformats.org/presentationml/2006/ole">
            <mc:AlternateContent xmlns:mc="http://schemas.openxmlformats.org/markup-compatibility/2006">
              <mc:Choice xmlns:v="urn:schemas-microsoft-com:vml" Requires="v">
                <p:oleObj spid="_x0000_s10393" name="Équation" r:id="rId17" imgW="291960" imgH="215640" progId="Equation.3">
                  <p:embed/>
                </p:oleObj>
              </mc:Choice>
              <mc:Fallback>
                <p:oleObj name="Équation" r:id="rId17" imgW="291960" imgH="215640" progId="Equation.3">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98788" y="4135438"/>
                        <a:ext cx="4064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sldNum" sz="quarter" idx="12"/>
          </p:nvPr>
        </p:nvSpPr>
        <p:spPr>
          <a:noFill/>
        </p:spPr>
        <p:txBody>
          <a:bodyPr/>
          <a:lstStyle/>
          <a:p>
            <a:fld id="{6A6243A4-ADE3-45DE-979E-F693356F7D7D}" type="slidenum">
              <a:rPr lang="fr-FR" smtClean="0"/>
              <a:pPr/>
              <a:t>27</a:t>
            </a:fld>
            <a:endParaRPr lang="fr-FR" smtClean="0"/>
          </a:p>
        </p:txBody>
      </p:sp>
      <p:sp>
        <p:nvSpPr>
          <p:cNvPr id="11271"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BFB728D-C733-4201-8D72-16E314EE72F0}" type="slidenum">
              <a:rPr lang="fr-FR" sz="1400"/>
              <a:pPr algn="r"/>
              <a:t>27</a:t>
            </a:fld>
            <a:endParaRPr lang="fr-FR" sz="1400"/>
          </a:p>
        </p:txBody>
      </p:sp>
      <p:sp>
        <p:nvSpPr>
          <p:cNvPr id="11272" name="Rectangle 2"/>
          <p:cNvSpPr>
            <a:spLocks noGrp="1" noChangeArrowheads="1"/>
          </p:cNvSpPr>
          <p:nvPr>
            <p:ph type="title"/>
          </p:nvPr>
        </p:nvSpPr>
        <p:spPr>
          <a:xfrm>
            <a:off x="785813" y="3000375"/>
            <a:ext cx="1571625" cy="417513"/>
          </a:xfrm>
        </p:spPr>
        <p:txBody>
          <a:bodyPr/>
          <a:lstStyle/>
          <a:p>
            <a:pPr algn="l" eaLnBrk="1" hangingPunct="1"/>
            <a:r>
              <a:rPr lang="fr-FR" sz="2300" b="1" smtClean="0">
                <a:solidFill>
                  <a:srgbClr val="002060"/>
                </a:solidFill>
              </a:rPr>
              <a:t>Exemple1</a:t>
            </a:r>
          </a:p>
        </p:txBody>
      </p:sp>
      <p:graphicFrame>
        <p:nvGraphicFramePr>
          <p:cNvPr id="11266" name="Object 4"/>
          <p:cNvGraphicFramePr>
            <a:graphicFrameLocks noGrp="1" noChangeAspect="1"/>
          </p:cNvGraphicFramePr>
          <p:nvPr>
            <p:ph sz="half" idx="2"/>
          </p:nvPr>
        </p:nvGraphicFramePr>
        <p:xfrm>
          <a:off x="642938" y="3429000"/>
          <a:ext cx="2286000" cy="381000"/>
        </p:xfrm>
        <a:graphic>
          <a:graphicData uri="http://schemas.openxmlformats.org/presentationml/2006/ole">
            <mc:AlternateContent xmlns:mc="http://schemas.openxmlformats.org/markup-compatibility/2006">
              <mc:Choice xmlns:v="urn:schemas-microsoft-com:vml" Requires="v">
                <p:oleObj spid="_x0000_s11338" name="Equation" r:id="rId3" imgW="1447560" imgH="241200" progId="Equation.3">
                  <p:embed/>
                </p:oleObj>
              </mc:Choice>
              <mc:Fallback>
                <p:oleObj name="Equation" r:id="rId3" imgW="1447560" imgH="24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429000"/>
                        <a:ext cx="2286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Rectangle 6"/>
          <p:cNvSpPr>
            <a:spLocks noChangeArrowheads="1"/>
          </p:cNvSpPr>
          <p:nvPr/>
        </p:nvSpPr>
        <p:spPr bwMode="auto">
          <a:xfrm>
            <a:off x="357188" y="258763"/>
            <a:ext cx="8429625" cy="741362"/>
          </a:xfrm>
          <a:prstGeom prst="rect">
            <a:avLst/>
          </a:prstGeom>
          <a:solidFill>
            <a:schemeClr val="bg1"/>
          </a:solidFill>
          <a:ln w="9525">
            <a:solidFill>
              <a:srgbClr val="002060"/>
            </a:solidFill>
            <a:miter lim="800000"/>
            <a:headEnd/>
            <a:tailEnd/>
          </a:ln>
        </p:spPr>
        <p:txBody>
          <a:bodyPr anchor="ctr"/>
          <a:lstStyle/>
          <a:p>
            <a:pPr algn="ctr"/>
            <a:r>
              <a:rPr lang="fr-FR" sz="2800" b="1">
                <a:solidFill>
                  <a:srgbClr val="FF0000"/>
                </a:solidFill>
              </a:rPr>
              <a:t>6-1 Schéma d’un circuit logique (Logigramme)</a:t>
            </a:r>
          </a:p>
        </p:txBody>
      </p:sp>
      <p:sp>
        <p:nvSpPr>
          <p:cNvPr id="11274" name="Text Box 7"/>
          <p:cNvSpPr txBox="1">
            <a:spLocks noChangeArrowheads="1"/>
          </p:cNvSpPr>
          <p:nvPr/>
        </p:nvSpPr>
        <p:spPr bwMode="auto">
          <a:xfrm>
            <a:off x="344488" y="1316038"/>
            <a:ext cx="8442325" cy="1508125"/>
          </a:xfrm>
          <a:prstGeom prst="rect">
            <a:avLst/>
          </a:prstGeom>
          <a:noFill/>
          <a:ln w="9525">
            <a:solidFill>
              <a:schemeClr val="bg1"/>
            </a:solidFill>
            <a:miter lim="800000"/>
            <a:headEnd/>
            <a:tailEnd/>
          </a:ln>
        </p:spPr>
        <p:txBody>
          <a:bodyPr>
            <a:spAutoFit/>
          </a:bodyPr>
          <a:lstStyle/>
          <a:p>
            <a:pPr marL="177800" indent="-177800" algn="just">
              <a:buClr>
                <a:srgbClr val="FF0000"/>
              </a:buClr>
              <a:buFont typeface="Wingdings" pitchFamily="2" charset="2"/>
              <a:buChar char="§"/>
            </a:pPr>
            <a:r>
              <a:rPr lang="fr-FR" sz="2300" b="1"/>
              <a:t>C’est la traduction de la fonction logique en un schéma électronique.</a:t>
            </a:r>
          </a:p>
          <a:p>
            <a:pPr marL="177800" indent="-177800" algn="just">
              <a:buClr>
                <a:srgbClr val="FF0000"/>
              </a:buClr>
              <a:buFont typeface="Wingdings" pitchFamily="2" charset="2"/>
              <a:buChar char="§"/>
            </a:pPr>
            <a:r>
              <a:rPr lang="fr-FR" sz="2300" b="1"/>
              <a:t>Le principe consiste à remplacer chaque </a:t>
            </a:r>
            <a:r>
              <a:rPr lang="fr-FR" sz="2300" b="1">
                <a:solidFill>
                  <a:srgbClr val="FF3300"/>
                </a:solidFill>
              </a:rPr>
              <a:t>opérateur logique</a:t>
            </a:r>
            <a:r>
              <a:rPr lang="fr-FR" sz="2300" b="1"/>
              <a:t> par la </a:t>
            </a:r>
            <a:r>
              <a:rPr lang="fr-FR" sz="2300" b="1">
                <a:solidFill>
                  <a:srgbClr val="FF3300"/>
                </a:solidFill>
              </a:rPr>
              <a:t>porte logique</a:t>
            </a:r>
            <a:r>
              <a:rPr lang="fr-FR" sz="2300" b="1"/>
              <a:t> qui lui correspond.</a:t>
            </a:r>
          </a:p>
        </p:txBody>
      </p:sp>
      <p:graphicFrame>
        <p:nvGraphicFramePr>
          <p:cNvPr id="11267" name="Object 9"/>
          <p:cNvGraphicFramePr>
            <a:graphicFrameLocks noGrp="1" noChangeAspect="1"/>
          </p:cNvGraphicFramePr>
          <p:nvPr>
            <p:ph sz="half" idx="1"/>
          </p:nvPr>
        </p:nvGraphicFramePr>
        <p:xfrm>
          <a:off x="285750" y="3857625"/>
          <a:ext cx="3714750" cy="2289175"/>
        </p:xfrm>
        <a:graphic>
          <a:graphicData uri="http://schemas.openxmlformats.org/presentationml/2006/ole">
            <mc:AlternateContent xmlns:mc="http://schemas.openxmlformats.org/markup-compatibility/2006">
              <mc:Choice xmlns:v="urn:schemas-microsoft-com:vml" Requires="v">
                <p:oleObj spid="_x0000_s11339" name="Visio" r:id="rId5" imgW="7874508" imgH="3025140" progId="Visio.Drawing.11">
                  <p:embed/>
                </p:oleObj>
              </mc:Choice>
              <mc:Fallback>
                <p:oleObj name="Visio" r:id="rId5" imgW="7874508" imgH="3025140" progId="Visio.Drawing.11">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3857625"/>
                        <a:ext cx="37147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11"/>
          <p:cNvGraphicFramePr>
            <a:graphicFrameLocks noChangeAspect="1"/>
          </p:cNvGraphicFramePr>
          <p:nvPr/>
        </p:nvGraphicFramePr>
        <p:xfrm>
          <a:off x="4286250" y="3500438"/>
          <a:ext cx="3649663" cy="428625"/>
        </p:xfrm>
        <a:graphic>
          <a:graphicData uri="http://schemas.openxmlformats.org/presentationml/2006/ole">
            <mc:AlternateContent xmlns:mc="http://schemas.openxmlformats.org/markup-compatibility/2006">
              <mc:Choice xmlns:v="urn:schemas-microsoft-com:vml" Requires="v">
                <p:oleObj spid="_x0000_s11340" name="Equation" r:id="rId7" imgW="2489040" imgH="291960" progId="Equation.3">
                  <p:embed/>
                </p:oleObj>
              </mc:Choice>
              <mc:Fallback>
                <p:oleObj name="Equation" r:id="rId7" imgW="2489040" imgH="29196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0" y="3500438"/>
                        <a:ext cx="364966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Rectangle 15"/>
          <p:cNvSpPr>
            <a:spLocks noChangeArrowheads="1"/>
          </p:cNvSpPr>
          <p:nvPr/>
        </p:nvSpPr>
        <p:spPr bwMode="auto">
          <a:xfrm>
            <a:off x="5286375" y="3000375"/>
            <a:ext cx="1857375" cy="417513"/>
          </a:xfrm>
          <a:prstGeom prst="rect">
            <a:avLst/>
          </a:prstGeom>
          <a:noFill/>
          <a:ln w="9525">
            <a:noFill/>
            <a:miter lim="800000"/>
            <a:headEnd/>
            <a:tailEnd/>
          </a:ln>
        </p:spPr>
        <p:txBody>
          <a:bodyPr anchor="ctr"/>
          <a:lstStyle/>
          <a:p>
            <a:r>
              <a:rPr lang="fr-FR" sz="2300" b="1">
                <a:solidFill>
                  <a:srgbClr val="002060"/>
                </a:solidFill>
              </a:rPr>
              <a:t>Exemple 2</a:t>
            </a:r>
          </a:p>
        </p:txBody>
      </p:sp>
      <p:graphicFrame>
        <p:nvGraphicFramePr>
          <p:cNvPr id="11269" name="Object 22"/>
          <p:cNvGraphicFramePr>
            <a:graphicFrameLocks noChangeAspect="1"/>
          </p:cNvGraphicFramePr>
          <p:nvPr/>
        </p:nvGraphicFramePr>
        <p:xfrm>
          <a:off x="4176713" y="4071938"/>
          <a:ext cx="4467225" cy="2219325"/>
        </p:xfrm>
        <a:graphic>
          <a:graphicData uri="http://schemas.openxmlformats.org/presentationml/2006/ole">
            <mc:AlternateContent xmlns:mc="http://schemas.openxmlformats.org/markup-compatibility/2006">
              <mc:Choice xmlns:v="urn:schemas-microsoft-com:vml" Requires="v">
                <p:oleObj spid="_x0000_s11341" name="Visio" r:id="rId9" imgW="7384161" imgH="3640836" progId="Visio.Drawing.11">
                  <p:embed/>
                </p:oleObj>
              </mc:Choice>
              <mc:Fallback>
                <p:oleObj name="Visio" r:id="rId9" imgW="7384161" imgH="3640836" progId="Visio.Drawing.11">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713" y="4071938"/>
                        <a:ext cx="44672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p:spPr>
        <p:txBody>
          <a:bodyPr/>
          <a:lstStyle/>
          <a:p>
            <a:fld id="{36754603-575F-46C8-861A-E92BE944EBAD}" type="slidenum">
              <a:rPr lang="fr-FR" smtClean="0"/>
              <a:pPr/>
              <a:t>28</a:t>
            </a:fld>
            <a:endParaRPr lang="fr-FR" smtClean="0"/>
          </a:p>
        </p:txBody>
      </p:sp>
      <p:sp>
        <p:nvSpPr>
          <p:cNvPr id="12293"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82AB2FC-CC7E-4EB8-8AA0-E130D9092E06}" type="slidenum">
              <a:rPr lang="fr-FR" sz="1400"/>
              <a:pPr algn="r"/>
              <a:t>28</a:t>
            </a:fld>
            <a:endParaRPr lang="fr-FR" sz="1400"/>
          </a:p>
        </p:txBody>
      </p:sp>
      <p:sp>
        <p:nvSpPr>
          <p:cNvPr id="12294" name="Rectangle 2"/>
          <p:cNvSpPr>
            <a:spLocks noGrp="1" noChangeArrowheads="1"/>
          </p:cNvSpPr>
          <p:nvPr>
            <p:ph type="title"/>
          </p:nvPr>
        </p:nvSpPr>
        <p:spPr>
          <a:xfrm>
            <a:off x="500063" y="285750"/>
            <a:ext cx="2317750" cy="431800"/>
          </a:xfrm>
        </p:spPr>
        <p:txBody>
          <a:bodyPr/>
          <a:lstStyle/>
          <a:p>
            <a:pPr algn="l" eaLnBrk="1" hangingPunct="1"/>
            <a:r>
              <a:rPr lang="fr-FR" sz="2300" b="1" smtClean="0">
                <a:solidFill>
                  <a:srgbClr val="FF0000"/>
                </a:solidFill>
              </a:rPr>
              <a:t>Exercice 1</a:t>
            </a:r>
            <a:r>
              <a:rPr lang="fr-FR" sz="2300" smtClean="0">
                <a:solidFill>
                  <a:srgbClr val="FF0000"/>
                </a:solidFill>
              </a:rPr>
              <a:t> </a:t>
            </a:r>
          </a:p>
        </p:txBody>
      </p:sp>
      <p:sp>
        <p:nvSpPr>
          <p:cNvPr id="12295" name="Rectangle 3"/>
          <p:cNvSpPr>
            <a:spLocks noGrp="1" noChangeArrowheads="1"/>
          </p:cNvSpPr>
          <p:nvPr>
            <p:ph type="body" sz="half" idx="1"/>
          </p:nvPr>
        </p:nvSpPr>
        <p:spPr>
          <a:xfrm>
            <a:off x="571500" y="714375"/>
            <a:ext cx="6500813" cy="571500"/>
          </a:xfrm>
        </p:spPr>
        <p:txBody>
          <a:bodyPr/>
          <a:lstStyle/>
          <a:p>
            <a:pPr algn="just" eaLnBrk="1" hangingPunct="1">
              <a:lnSpc>
                <a:spcPct val="90000"/>
              </a:lnSpc>
              <a:buClr>
                <a:srgbClr val="FF0000"/>
              </a:buClr>
              <a:buFont typeface="Wingdings" pitchFamily="2" charset="2"/>
              <a:buChar char="§"/>
            </a:pPr>
            <a:r>
              <a:rPr lang="fr-FR" sz="2300" b="1" smtClean="0"/>
              <a:t>Donner le logigramme des fonctions suivantes :</a:t>
            </a:r>
          </a:p>
        </p:txBody>
      </p:sp>
      <p:graphicFrame>
        <p:nvGraphicFramePr>
          <p:cNvPr id="12290" name="Object 4"/>
          <p:cNvGraphicFramePr>
            <a:graphicFrameLocks noGrp="1" noChangeAspect="1"/>
          </p:cNvGraphicFramePr>
          <p:nvPr>
            <p:ph sz="half" idx="2"/>
          </p:nvPr>
        </p:nvGraphicFramePr>
        <p:xfrm>
          <a:off x="1928813" y="1285875"/>
          <a:ext cx="4572000" cy="1414463"/>
        </p:xfrm>
        <a:graphic>
          <a:graphicData uri="http://schemas.openxmlformats.org/presentationml/2006/ole">
            <mc:AlternateContent xmlns:mc="http://schemas.openxmlformats.org/markup-compatibility/2006">
              <mc:Choice xmlns:v="urn:schemas-microsoft-com:vml" Requires="v">
                <p:oleObj spid="_x0000_s12328" name="Equation" r:id="rId4" imgW="2273040" imgH="749160" progId="Equation.3">
                  <p:embed/>
                </p:oleObj>
              </mc:Choice>
              <mc:Fallback>
                <p:oleObj name="Equation" r:id="rId4" imgW="2273040" imgH="749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1285875"/>
                        <a:ext cx="4572000" cy="141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txBox="1">
            <a:spLocks noChangeArrowheads="1"/>
          </p:cNvSpPr>
          <p:nvPr/>
        </p:nvSpPr>
        <p:spPr bwMode="auto">
          <a:xfrm>
            <a:off x="500063" y="3000375"/>
            <a:ext cx="5357812" cy="714375"/>
          </a:xfrm>
          <a:prstGeom prst="rect">
            <a:avLst/>
          </a:prstGeom>
          <a:noFill/>
          <a:ln w="9525">
            <a:noFill/>
            <a:miter lim="800000"/>
            <a:headEnd/>
            <a:tailEnd/>
          </a:ln>
        </p:spPr>
        <p:txBody>
          <a:bodyPr anchor="ctr"/>
          <a:lstStyle/>
          <a:p>
            <a:pPr>
              <a:defRPr/>
            </a:pPr>
            <a:r>
              <a:rPr lang="fr-FR" sz="2300" b="1" kern="0" dirty="0">
                <a:solidFill>
                  <a:srgbClr val="FF0000"/>
                </a:solidFill>
                <a:ea typeface="+mj-ea"/>
                <a:cs typeface="+mj-cs"/>
              </a:rPr>
              <a:t>Exercice 2 </a:t>
            </a:r>
          </a:p>
          <a:p>
            <a:pPr marL="266700" indent="-266700">
              <a:buClr>
                <a:srgbClr val="FF0000"/>
              </a:buClr>
              <a:buFont typeface="Wingdings" pitchFamily="2" charset="2"/>
              <a:buChar char="§"/>
              <a:tabLst>
                <a:tab pos="266700" algn="l"/>
              </a:tabLst>
              <a:defRPr/>
            </a:pPr>
            <a:r>
              <a:rPr lang="fr-FR" sz="2300" b="1" kern="0" dirty="0">
                <a:solidFill>
                  <a:schemeClr val="tx2"/>
                </a:solidFill>
                <a:ea typeface="+mj-ea"/>
                <a:cs typeface="+mj-cs"/>
              </a:rPr>
              <a:t>Donner l’équation de F ? </a:t>
            </a:r>
          </a:p>
        </p:txBody>
      </p:sp>
      <p:graphicFrame>
        <p:nvGraphicFramePr>
          <p:cNvPr id="12291" name="Object 67"/>
          <p:cNvGraphicFramePr>
            <a:graphicFrameLocks noChangeAspect="1"/>
          </p:cNvGraphicFramePr>
          <p:nvPr/>
        </p:nvGraphicFramePr>
        <p:xfrm>
          <a:off x="1785938" y="4000500"/>
          <a:ext cx="5214937" cy="2533650"/>
        </p:xfrm>
        <a:graphic>
          <a:graphicData uri="http://schemas.openxmlformats.org/presentationml/2006/ole">
            <mc:AlternateContent xmlns:mc="http://schemas.openxmlformats.org/markup-compatibility/2006">
              <mc:Choice xmlns:v="urn:schemas-microsoft-com:vml" Requires="v">
                <p:oleObj spid="_x0000_s12329" name="Visio" r:id="rId6" imgW="8934450" imgH="3892677" progId="Visio.Drawing.11">
                  <p:embed/>
                </p:oleObj>
              </mc:Choice>
              <mc:Fallback>
                <p:oleObj name="Visio" r:id="rId6" imgW="8934450" imgH="3892677" progId="Visio.Drawing.11">
                  <p:embed/>
                  <p:pic>
                    <p:nvPicPr>
                      <p:cNvPr id="0" name="Object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38" y="4000500"/>
                        <a:ext cx="521493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p>
            <a:fld id="{919E380B-E0CC-4F7E-A9D5-DC9608924BCB}" type="slidenum">
              <a:rPr lang="fr-FR" smtClean="0"/>
              <a:pPr/>
              <a:t>29</a:t>
            </a:fld>
            <a:endParaRPr lang="fr-FR" smtClean="0"/>
          </a:p>
        </p:txBody>
      </p:sp>
      <p:sp>
        <p:nvSpPr>
          <p:cNvPr id="52227"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F2B52FB-D493-48D5-960D-5D9CE30F2501}" type="slidenum">
              <a:rPr lang="fr-FR" sz="1400"/>
              <a:pPr algn="r"/>
              <a:t>29</a:t>
            </a:fld>
            <a:endParaRPr lang="fr-FR" sz="1400"/>
          </a:p>
        </p:txBody>
      </p:sp>
      <p:sp>
        <p:nvSpPr>
          <p:cNvPr id="52228" name="Rectangle 2"/>
          <p:cNvSpPr>
            <a:spLocks noGrp="1" noChangeArrowheads="1"/>
          </p:cNvSpPr>
          <p:nvPr>
            <p:ph type="title"/>
          </p:nvPr>
        </p:nvSpPr>
        <p:spPr>
          <a:xfrm>
            <a:off x="331788" y="285750"/>
            <a:ext cx="8383587" cy="642938"/>
          </a:xfrm>
          <a:ln>
            <a:solidFill>
              <a:srgbClr val="002060"/>
            </a:solidFill>
          </a:ln>
        </p:spPr>
        <p:txBody>
          <a:bodyPr/>
          <a:lstStyle/>
          <a:p>
            <a:pPr eaLnBrk="1" hangingPunct="1"/>
            <a:r>
              <a:rPr lang="fr-FR" sz="3200" b="1" smtClean="0">
                <a:solidFill>
                  <a:srgbClr val="FF0000"/>
                </a:solidFill>
              </a:rPr>
              <a:t>7- Définition textuelle d’une fonction logique</a:t>
            </a:r>
          </a:p>
        </p:txBody>
      </p:sp>
      <p:sp>
        <p:nvSpPr>
          <p:cNvPr id="52229" name="Rectangle 3"/>
          <p:cNvSpPr>
            <a:spLocks noGrp="1" noChangeArrowheads="1"/>
          </p:cNvSpPr>
          <p:nvPr>
            <p:ph type="body" idx="1"/>
          </p:nvPr>
        </p:nvSpPr>
        <p:spPr>
          <a:xfrm>
            <a:off x="323850" y="1143000"/>
            <a:ext cx="8391525" cy="2357438"/>
          </a:xfrm>
          <a:ln>
            <a:solidFill>
              <a:schemeClr val="bg1"/>
            </a:solidFill>
          </a:ln>
        </p:spPr>
        <p:txBody>
          <a:bodyPr/>
          <a:lstStyle/>
          <a:p>
            <a:pPr marL="177800" indent="-177800" algn="just" eaLnBrk="1" hangingPunct="1">
              <a:buClr>
                <a:srgbClr val="FF0000"/>
              </a:buClr>
              <a:buFont typeface="Wingdings" pitchFamily="2" charset="2"/>
              <a:buChar char="§"/>
            </a:pPr>
            <a:r>
              <a:rPr lang="fr-FR" sz="2300" b="1" smtClean="0"/>
              <a:t>Généralement la définition du fonctionnement d’un système est donnée sous un </a:t>
            </a:r>
            <a:r>
              <a:rPr lang="fr-FR" sz="2300" b="1" smtClean="0">
                <a:solidFill>
                  <a:srgbClr val="FF3300"/>
                </a:solidFill>
              </a:rPr>
              <a:t>format textuelle</a:t>
            </a:r>
            <a:r>
              <a:rPr lang="fr-FR" sz="2300" b="1" smtClean="0"/>
              <a:t> .</a:t>
            </a:r>
          </a:p>
          <a:p>
            <a:pPr marL="177800" indent="-177800" algn="just" eaLnBrk="1" hangingPunct="1">
              <a:buClr>
                <a:srgbClr val="FF0000"/>
              </a:buClr>
              <a:buFont typeface="Wingdings" pitchFamily="2" charset="2"/>
              <a:buChar char="§"/>
            </a:pPr>
            <a:r>
              <a:rPr lang="fr-FR" sz="2300" b="1" smtClean="0"/>
              <a:t>Pour faire </a:t>
            </a:r>
            <a:r>
              <a:rPr lang="fr-FR" sz="2300" b="1" smtClean="0">
                <a:solidFill>
                  <a:srgbClr val="FF3300"/>
                </a:solidFill>
              </a:rPr>
              <a:t>l’étude et la réalisation</a:t>
            </a:r>
            <a:r>
              <a:rPr lang="fr-FR" sz="2300" b="1" smtClean="0"/>
              <a:t> d’un tel système on doit avoir son </a:t>
            </a:r>
            <a:r>
              <a:rPr lang="fr-FR" sz="2300" b="1" smtClean="0">
                <a:solidFill>
                  <a:srgbClr val="FF3300"/>
                </a:solidFill>
              </a:rPr>
              <a:t> modèle mathématique </a:t>
            </a:r>
            <a:r>
              <a:rPr lang="fr-FR" sz="2300" b="1" smtClean="0"/>
              <a:t>(fonction logique). </a:t>
            </a:r>
          </a:p>
          <a:p>
            <a:pPr marL="177800" indent="-177800" algn="just" eaLnBrk="1" hangingPunct="1">
              <a:buClr>
                <a:srgbClr val="FF0000"/>
              </a:buClr>
              <a:buFont typeface="Wingdings" pitchFamily="2" charset="2"/>
              <a:buChar char="§"/>
            </a:pPr>
            <a:r>
              <a:rPr lang="fr-FR" sz="2300" b="1" smtClean="0"/>
              <a:t>Donc il faut </a:t>
            </a:r>
            <a:r>
              <a:rPr lang="fr-FR" sz="2300" b="1" smtClean="0">
                <a:solidFill>
                  <a:srgbClr val="FF3300"/>
                </a:solidFill>
              </a:rPr>
              <a:t>tirer ( déduire )</a:t>
            </a:r>
            <a:r>
              <a:rPr lang="fr-FR" sz="2300" b="1" smtClean="0"/>
              <a:t> la </a:t>
            </a:r>
            <a:r>
              <a:rPr lang="fr-FR" sz="2300" b="1" smtClean="0">
                <a:solidFill>
                  <a:srgbClr val="FF3300"/>
                </a:solidFill>
              </a:rPr>
              <a:t>fonction logique</a:t>
            </a:r>
            <a:r>
              <a:rPr lang="fr-FR" sz="2300" b="1" smtClean="0"/>
              <a:t> a partir de la </a:t>
            </a:r>
            <a:r>
              <a:rPr lang="fr-FR" sz="2300" b="1" smtClean="0">
                <a:solidFill>
                  <a:srgbClr val="FF3300"/>
                </a:solidFill>
              </a:rPr>
              <a:t>description textuelle.</a:t>
            </a:r>
          </a:p>
        </p:txBody>
      </p:sp>
      <p:sp>
        <p:nvSpPr>
          <p:cNvPr id="6" name="Rectangle 2"/>
          <p:cNvSpPr txBox="1">
            <a:spLocks noChangeArrowheads="1"/>
          </p:cNvSpPr>
          <p:nvPr/>
        </p:nvSpPr>
        <p:spPr bwMode="auto">
          <a:xfrm>
            <a:off x="357188" y="3643313"/>
            <a:ext cx="8358187" cy="2857500"/>
          </a:xfrm>
          <a:prstGeom prst="rect">
            <a:avLst/>
          </a:prstGeom>
          <a:noFill/>
          <a:ln w="9525">
            <a:solidFill>
              <a:schemeClr val="bg1"/>
            </a:solidFill>
            <a:miter lim="800000"/>
            <a:headEnd/>
            <a:tailEnd/>
          </a:ln>
        </p:spPr>
        <p:txBody>
          <a:bodyPr anchor="ctr"/>
          <a:lstStyle/>
          <a:p>
            <a:pPr algn="just">
              <a:buClr>
                <a:srgbClr val="FF0000"/>
              </a:buClr>
              <a:defRPr/>
            </a:pPr>
            <a:r>
              <a:rPr lang="fr-FR" sz="2300" b="1" kern="0" dirty="0">
                <a:solidFill>
                  <a:srgbClr val="FF0000"/>
                </a:solidFill>
                <a:ea typeface="+mj-ea"/>
                <a:cs typeface="+mj-cs"/>
              </a:rPr>
              <a:t>Exemple :</a:t>
            </a:r>
            <a:r>
              <a:rPr lang="fr-FR" sz="2300" b="1" kern="0" dirty="0">
                <a:solidFill>
                  <a:schemeClr val="tx2"/>
                </a:solidFill>
                <a:ea typeface="+mj-ea"/>
                <a:cs typeface="+mj-cs"/>
              </a:rPr>
              <a:t> définition textuelle du fonctionnement d’un système.</a:t>
            </a:r>
          </a:p>
          <a:p>
            <a:pPr marL="177800" algn="just">
              <a:buClr>
                <a:srgbClr val="FF0000"/>
              </a:buClr>
              <a:tabLst>
                <a:tab pos="266700" algn="l"/>
              </a:tabLst>
              <a:defRPr/>
            </a:pPr>
            <a:r>
              <a:rPr lang="fr-FR" sz="2300" b="1" kern="0" dirty="0"/>
              <a:t>Une </a:t>
            </a:r>
            <a:r>
              <a:rPr lang="fr-FR" sz="2300" b="1" kern="0" dirty="0">
                <a:sym typeface="Wingdings" pitchFamily="2" charset="2"/>
              </a:rPr>
              <a:t>serrure</a:t>
            </a:r>
            <a:r>
              <a:rPr lang="fr-FR" sz="2300" b="1" kern="0" dirty="0"/>
              <a:t> de sécurité s’ouvre en fonction </a:t>
            </a:r>
            <a:r>
              <a:rPr lang="fr-FR" sz="2300" b="1" kern="0" dirty="0">
                <a:solidFill>
                  <a:srgbClr val="FF3300"/>
                </a:solidFill>
              </a:rPr>
              <a:t>de trois clés</a:t>
            </a:r>
            <a:r>
              <a:rPr lang="fr-FR" sz="2300" b="1" kern="0" dirty="0"/>
              <a:t>. Le fonctionnement de la </a:t>
            </a:r>
            <a:r>
              <a:rPr lang="fr-FR" sz="2300" b="1" kern="0" dirty="0">
                <a:sym typeface="Wingdings" pitchFamily="2" charset="2"/>
              </a:rPr>
              <a:t>serrure </a:t>
            </a:r>
            <a:r>
              <a:rPr lang="fr-FR" sz="2300" b="1" kern="0" dirty="0"/>
              <a:t> est définie comme suite  :</a:t>
            </a:r>
          </a:p>
          <a:p>
            <a:pPr marL="742950" lvl="1" indent="-285750" algn="just">
              <a:lnSpc>
                <a:spcPct val="80000"/>
              </a:lnSpc>
              <a:spcBef>
                <a:spcPct val="20000"/>
              </a:spcBef>
              <a:buFontTx/>
              <a:buChar char="–"/>
              <a:defRPr/>
            </a:pPr>
            <a:r>
              <a:rPr lang="fr-FR" sz="2300" b="1" kern="0" dirty="0"/>
              <a:t>La serrure est ouverte si au moins deux  clés sont utilisées.</a:t>
            </a:r>
          </a:p>
          <a:p>
            <a:pPr marL="742950" lvl="1" indent="-285750" algn="just">
              <a:lnSpc>
                <a:spcPct val="80000"/>
              </a:lnSpc>
              <a:spcBef>
                <a:spcPct val="20000"/>
              </a:spcBef>
              <a:buFontTx/>
              <a:buChar char="–"/>
              <a:defRPr/>
            </a:pPr>
            <a:r>
              <a:rPr lang="fr-FR" sz="2300" b="1" kern="0" dirty="0"/>
              <a:t>La serrure reste fermée dans les autres cas . </a:t>
            </a:r>
          </a:p>
          <a:p>
            <a:pPr marL="742950" lvl="1" indent="-285750" algn="just">
              <a:lnSpc>
                <a:spcPct val="80000"/>
              </a:lnSpc>
              <a:spcBef>
                <a:spcPct val="20000"/>
              </a:spcBef>
              <a:buFontTx/>
              <a:buChar char="–"/>
              <a:defRPr/>
            </a:pPr>
            <a:r>
              <a:rPr lang="fr-FR" sz="2300" b="1" dirty="0"/>
              <a:t>Donner </a:t>
            </a:r>
            <a:r>
              <a:rPr lang="fr-FR" sz="2300" b="1" dirty="0" smtClean="0"/>
              <a:t>le </a:t>
            </a:r>
            <a:r>
              <a:rPr lang="fr-FR" sz="2300" b="1" dirty="0"/>
              <a:t>schéma du circuit qui permet de contrôler l’ouverture de la serrure ?</a:t>
            </a:r>
            <a:endParaRPr lang="fr-FR" sz="2300" b="1" kern="0" dirty="0">
              <a:solidFill>
                <a:schemeClr val="tx2"/>
              </a:solidFill>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D301744-E614-449C-9AD1-79CBA14EBA45}" type="slidenum">
              <a:rPr lang="fr-FR" smtClean="0"/>
              <a:pPr>
                <a:defRPr/>
              </a:pPr>
              <a:t>3</a:t>
            </a:fld>
            <a:endParaRPr lang="fr-FR"/>
          </a:p>
        </p:txBody>
      </p:sp>
      <p:sp>
        <p:nvSpPr>
          <p:cNvPr id="5" name="Rectangle 2"/>
          <p:cNvSpPr>
            <a:spLocks noGrp="1" noChangeArrowheads="1"/>
          </p:cNvSpPr>
          <p:nvPr>
            <p:ph type="title"/>
          </p:nvPr>
        </p:nvSpPr>
        <p:spPr>
          <a:xfrm>
            <a:off x="457200" y="44624"/>
            <a:ext cx="8229600" cy="850900"/>
          </a:xfrm>
          <a:ln>
            <a:solidFill>
              <a:srgbClr val="0033CC"/>
            </a:solidFill>
          </a:ln>
        </p:spPr>
        <p:txBody>
          <a:bodyPr/>
          <a:lstStyle/>
          <a:p>
            <a:pPr eaLnBrk="1" hangingPunct="1"/>
            <a:r>
              <a:rPr lang="en-US" sz="4800" b="1" dirty="0" smtClean="0">
                <a:solidFill>
                  <a:srgbClr val="FF3300"/>
                </a:solidFill>
              </a:rPr>
              <a:t>Introduction </a:t>
            </a:r>
          </a:p>
        </p:txBody>
      </p:sp>
      <p:sp>
        <p:nvSpPr>
          <p:cNvPr id="7" name="Rectangle 3"/>
          <p:cNvSpPr txBox="1">
            <a:spLocks noChangeArrowheads="1"/>
          </p:cNvSpPr>
          <p:nvPr/>
        </p:nvSpPr>
        <p:spPr bwMode="auto">
          <a:xfrm>
            <a:off x="69491" y="908720"/>
            <a:ext cx="8686800" cy="1684338"/>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spcBef>
                <a:spcPct val="0"/>
              </a:spcBef>
              <a:buClr>
                <a:srgbClr val="FF3300"/>
              </a:buClr>
              <a:tabLst>
                <a:tab pos="355600" algn="l"/>
              </a:tabLst>
            </a:pPr>
            <a:r>
              <a:rPr lang="fr-FR" sz="2300" b="1" dirty="0"/>
              <a:t>Un circuit électronique </a:t>
            </a:r>
            <a:r>
              <a:rPr lang="fr-FR" sz="2300" dirty="0"/>
              <a:t>est un ensemble de composants électroniques interconnectés sur un circuit imprimé dans le but de remplir une fonction. C'est pour cela qu'un circuit électronique est souvent considéré comme une boîte noire avec :</a:t>
            </a:r>
          </a:p>
          <a:p>
            <a:pPr marL="177800" indent="-177800" algn="just" eaLnBrk="1" hangingPunct="1">
              <a:buClr>
                <a:srgbClr val="FF3300"/>
              </a:buClr>
              <a:buFont typeface="Wingdings" pitchFamily="2" charset="2"/>
              <a:buChar char="§"/>
              <a:tabLst>
                <a:tab pos="355600" algn="l"/>
              </a:tabLst>
            </a:pPr>
            <a:endParaRPr lang="fr-FR" sz="2300" dirty="0" smtClean="0"/>
          </a:p>
          <a:p>
            <a:pPr marL="0" indent="0" algn="just" eaLnBrk="1" hangingPunct="1">
              <a:buClr>
                <a:srgbClr val="FF3300"/>
              </a:buClr>
              <a:buNone/>
              <a:tabLst>
                <a:tab pos="355600" algn="l"/>
              </a:tabLst>
            </a:pPr>
            <a:endParaRPr lang="fr-FR" sz="2300" dirty="0" smtClean="0"/>
          </a:p>
        </p:txBody>
      </p:sp>
      <p:sp>
        <p:nvSpPr>
          <p:cNvPr id="8" name="Rectangle 7"/>
          <p:cNvSpPr/>
          <p:nvPr/>
        </p:nvSpPr>
        <p:spPr>
          <a:xfrm>
            <a:off x="69491" y="5517232"/>
            <a:ext cx="10695197" cy="800219"/>
          </a:xfrm>
          <a:prstGeom prst="rect">
            <a:avLst/>
          </a:prstGeom>
        </p:spPr>
        <p:txBody>
          <a:bodyPr wrap="square">
            <a:spAutoFit/>
          </a:bodyPr>
          <a:lstStyle/>
          <a:p>
            <a:pPr eaLnBrk="1" hangingPunct="1">
              <a:buClr>
                <a:srgbClr val="FF3300"/>
              </a:buClr>
              <a:tabLst>
                <a:tab pos="355600" algn="l"/>
              </a:tabLst>
            </a:pPr>
            <a:r>
              <a:rPr lang="fr-FR" sz="2300" dirty="0">
                <a:cs typeface="+mn-cs"/>
              </a:rPr>
              <a:t>Les circuit électronique se divisent en 2 partie principales </a:t>
            </a:r>
            <a:endParaRPr lang="fr-FR" sz="2300" dirty="0">
              <a:cs typeface="+mn-cs"/>
            </a:endParaRPr>
          </a:p>
          <a:p>
            <a:pPr eaLnBrk="1" hangingPunct="1">
              <a:buClr>
                <a:srgbClr val="FF3300"/>
              </a:buClr>
              <a:tabLst>
                <a:tab pos="355600" algn="l"/>
              </a:tabLst>
            </a:pPr>
            <a:r>
              <a:rPr lang="fr-FR" sz="2300" dirty="0">
                <a:cs typeface="+mn-cs"/>
              </a:rPr>
              <a:t> </a:t>
            </a:r>
          </a:p>
        </p:txBody>
      </p:sp>
      <p:sp>
        <p:nvSpPr>
          <p:cNvPr id="9" name="Rectangle 8"/>
          <p:cNvSpPr/>
          <p:nvPr/>
        </p:nvSpPr>
        <p:spPr>
          <a:xfrm>
            <a:off x="1887947" y="2348880"/>
            <a:ext cx="6788509" cy="1154162"/>
          </a:xfrm>
          <a:prstGeom prst="rect">
            <a:avLst/>
          </a:prstGeom>
        </p:spPr>
        <p:txBody>
          <a:bodyPr wrap="square">
            <a:spAutoFit/>
          </a:bodyPr>
          <a:lstStyle/>
          <a:p>
            <a:pPr marL="342900" indent="-342900">
              <a:buFont typeface="Wingdings" pitchFamily="2" charset="2"/>
              <a:buChar char="Ø"/>
            </a:pPr>
            <a:r>
              <a:rPr lang="fr-FR" sz="2300" dirty="0">
                <a:cs typeface="+mn-cs"/>
              </a:rPr>
              <a:t>Une </a:t>
            </a:r>
            <a:r>
              <a:rPr lang="fr-FR" sz="2300" dirty="0" smtClean="0">
                <a:cs typeface="+mn-cs"/>
              </a:rPr>
              <a:t>alimentation</a:t>
            </a:r>
          </a:p>
          <a:p>
            <a:pPr marL="342900" indent="-342900">
              <a:buFont typeface="Wingdings" pitchFamily="2" charset="2"/>
              <a:buChar char="Ø"/>
            </a:pPr>
            <a:r>
              <a:rPr lang="fr-FR" sz="2300" dirty="0" smtClean="0">
                <a:cs typeface="+mn-cs"/>
              </a:rPr>
              <a:t>des </a:t>
            </a:r>
            <a:r>
              <a:rPr lang="fr-FR" sz="2300" dirty="0">
                <a:cs typeface="+mn-cs"/>
              </a:rPr>
              <a:t>paramètres </a:t>
            </a:r>
            <a:r>
              <a:rPr lang="fr-FR" sz="2300" dirty="0" smtClean="0">
                <a:cs typeface="+mn-cs"/>
              </a:rPr>
              <a:t>d'entrées</a:t>
            </a:r>
          </a:p>
          <a:p>
            <a:pPr marL="342900" indent="-342900">
              <a:buFont typeface="Wingdings" pitchFamily="2" charset="2"/>
              <a:buChar char="Ø"/>
            </a:pPr>
            <a:r>
              <a:rPr lang="fr-FR" sz="2300" dirty="0" smtClean="0">
                <a:cs typeface="+mn-cs"/>
              </a:rPr>
              <a:t>Une </a:t>
            </a:r>
            <a:r>
              <a:rPr lang="fr-FR" sz="2300" dirty="0">
                <a:cs typeface="+mn-cs"/>
              </a:rPr>
              <a:t>ou plusieurs sorties</a:t>
            </a:r>
          </a:p>
        </p:txBody>
      </p:sp>
      <p:sp>
        <p:nvSpPr>
          <p:cNvPr id="10" name="Rectangle 9"/>
          <p:cNvSpPr/>
          <p:nvPr/>
        </p:nvSpPr>
        <p:spPr>
          <a:xfrm>
            <a:off x="1259632" y="5917341"/>
            <a:ext cx="4572000" cy="800219"/>
          </a:xfrm>
          <a:prstGeom prst="rect">
            <a:avLst/>
          </a:prstGeom>
        </p:spPr>
        <p:txBody>
          <a:bodyPr>
            <a:spAutoFit/>
          </a:bodyPr>
          <a:lstStyle/>
          <a:p>
            <a:pPr marL="342900" indent="-342900">
              <a:buClr>
                <a:srgbClr val="FF3300"/>
              </a:buClr>
              <a:buFont typeface="Wingdings" pitchFamily="2" charset="2"/>
              <a:buChar char="Ø"/>
              <a:tabLst>
                <a:tab pos="355600" algn="l"/>
              </a:tabLst>
            </a:pPr>
            <a:r>
              <a:rPr lang="fr-FR" sz="2300" dirty="0">
                <a:cs typeface="+mn-cs"/>
              </a:rPr>
              <a:t>1: circuit </a:t>
            </a:r>
            <a:r>
              <a:rPr lang="fr-FR" sz="2300" dirty="0" smtClean="0">
                <a:cs typeface="+mn-cs"/>
              </a:rPr>
              <a:t>analogique</a:t>
            </a:r>
          </a:p>
          <a:p>
            <a:pPr marL="342900" indent="-342900">
              <a:buClr>
                <a:srgbClr val="FF3300"/>
              </a:buClr>
              <a:buFont typeface="Wingdings" pitchFamily="2" charset="2"/>
              <a:buChar char="Ø"/>
              <a:tabLst>
                <a:tab pos="355600" algn="l"/>
              </a:tabLst>
            </a:pPr>
            <a:r>
              <a:rPr lang="fr-FR" sz="2300" dirty="0" smtClean="0">
                <a:cs typeface="+mn-cs"/>
              </a:rPr>
              <a:t>2</a:t>
            </a:r>
            <a:r>
              <a:rPr lang="fr-FR" sz="2300" dirty="0">
                <a:cs typeface="+mn-cs"/>
              </a:rPr>
              <a:t>: circuit numérique « logique</a:t>
            </a:r>
          </a:p>
        </p:txBody>
      </p:sp>
      <p:pic>
        <p:nvPicPr>
          <p:cNvPr id="36866" name="Picture 2" descr="Quel est le rôle d&amp;#39;un condensateur dans un circuit électrique ? - IZI by E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304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29" y="3503042"/>
            <a:ext cx="2751397" cy="174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887" y="3403744"/>
            <a:ext cx="3123431" cy="207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34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p>
            <a:fld id="{97219A6D-8491-41AA-BA52-77428EC28CCF}" type="slidenum">
              <a:rPr lang="fr-FR" smtClean="0"/>
              <a:pPr/>
              <a:t>30</a:t>
            </a:fld>
            <a:endParaRPr lang="fr-FR" smtClean="0"/>
          </a:p>
        </p:txBody>
      </p:sp>
      <p:sp>
        <p:nvSpPr>
          <p:cNvPr id="53251"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F785BF6-ADDD-4946-B09F-445B2F1C0D09}" type="slidenum">
              <a:rPr lang="fr-FR" sz="1400"/>
              <a:pPr algn="r"/>
              <a:t>30</a:t>
            </a:fld>
            <a:endParaRPr lang="fr-FR" sz="1400"/>
          </a:p>
        </p:txBody>
      </p:sp>
      <p:sp>
        <p:nvSpPr>
          <p:cNvPr id="53252" name="Rectangle 2"/>
          <p:cNvSpPr>
            <a:spLocks noGrp="1" noChangeArrowheads="1"/>
          </p:cNvSpPr>
          <p:nvPr>
            <p:ph type="title"/>
          </p:nvPr>
        </p:nvSpPr>
        <p:spPr>
          <a:xfrm>
            <a:off x="250825" y="357188"/>
            <a:ext cx="8642350" cy="642937"/>
          </a:xfrm>
          <a:ln>
            <a:solidFill>
              <a:srgbClr val="002060"/>
            </a:solidFill>
          </a:ln>
        </p:spPr>
        <p:txBody>
          <a:bodyPr/>
          <a:lstStyle/>
          <a:p>
            <a:pPr eaLnBrk="1" hangingPunct="1"/>
            <a:r>
              <a:rPr lang="fr-FR" sz="2500" b="1" smtClean="0">
                <a:solidFill>
                  <a:srgbClr val="FF0000"/>
                </a:solidFill>
              </a:rPr>
              <a:t>Étapes de conception et de réalisation d’un circuit numérique</a:t>
            </a:r>
            <a:r>
              <a:rPr lang="fr-FR" sz="2500" smtClean="0">
                <a:solidFill>
                  <a:srgbClr val="FF0000"/>
                </a:solidFill>
              </a:rPr>
              <a:t> </a:t>
            </a:r>
          </a:p>
        </p:txBody>
      </p:sp>
      <p:sp>
        <p:nvSpPr>
          <p:cNvPr id="53253" name="Rectangle 3"/>
          <p:cNvSpPr>
            <a:spLocks noGrp="1" noChangeArrowheads="1"/>
          </p:cNvSpPr>
          <p:nvPr>
            <p:ph type="body" idx="1"/>
          </p:nvPr>
        </p:nvSpPr>
        <p:spPr>
          <a:xfrm>
            <a:off x="285750" y="1428750"/>
            <a:ext cx="8572500" cy="4286250"/>
          </a:xfrm>
          <a:ln>
            <a:solidFill>
              <a:schemeClr val="bg1"/>
            </a:solidFill>
          </a:ln>
        </p:spPr>
        <p:txBody>
          <a:bodyPr/>
          <a:lstStyle/>
          <a:p>
            <a:pPr marL="266700" indent="-266700" algn="just" eaLnBrk="1" hangingPunct="1">
              <a:buClr>
                <a:srgbClr val="FF0000"/>
              </a:buClr>
              <a:buFont typeface="Wingdings" pitchFamily="2" charset="2"/>
              <a:buChar char="§"/>
            </a:pPr>
            <a:r>
              <a:rPr lang="fr-FR" sz="2300" b="1" smtClean="0"/>
              <a:t>Pour faire l’étude et la réalisation d’un circuit  il faut suivre les étapes suivantes :</a:t>
            </a:r>
          </a:p>
          <a:p>
            <a:pPr marL="723900" lvl="1" indent="-266700" eaLnBrk="1" hangingPunct="1">
              <a:buClr>
                <a:srgbClr val="FF0000"/>
              </a:buClr>
              <a:buFontTx/>
              <a:buAutoNum type="arabicPeriod"/>
            </a:pPr>
            <a:r>
              <a:rPr lang="fr-FR" sz="2300" b="1" smtClean="0"/>
              <a:t>Il faut bien comprendre le fonctionnement du système.</a:t>
            </a:r>
          </a:p>
          <a:p>
            <a:pPr marL="723900" lvl="1" indent="-266700" eaLnBrk="1" hangingPunct="1">
              <a:buClr>
                <a:srgbClr val="FF0000"/>
              </a:buClr>
              <a:buFontTx/>
              <a:buAutoNum type="arabicPeriod"/>
            </a:pPr>
            <a:r>
              <a:rPr lang="fr-FR" sz="2300" b="1" smtClean="0"/>
              <a:t>Il faut définir les variables d’entrée.</a:t>
            </a:r>
          </a:p>
          <a:p>
            <a:pPr marL="723900" lvl="1" indent="-266700" eaLnBrk="1" hangingPunct="1">
              <a:buClr>
                <a:srgbClr val="FF0000"/>
              </a:buClr>
              <a:buFontTx/>
              <a:buAutoNum type="arabicPeriod"/>
            </a:pPr>
            <a:r>
              <a:rPr lang="fr-FR" sz="2300" b="1" smtClean="0"/>
              <a:t>Il faut définir les variables de sortie.</a:t>
            </a:r>
          </a:p>
          <a:p>
            <a:pPr marL="723900" lvl="1" indent="-266700" eaLnBrk="1" hangingPunct="1">
              <a:buClr>
                <a:srgbClr val="FF0000"/>
              </a:buClr>
              <a:buFontTx/>
              <a:buAutoNum type="arabicPeriod"/>
            </a:pPr>
            <a:r>
              <a:rPr lang="fr-FR" sz="2300" b="1" smtClean="0"/>
              <a:t>Etablir la table de vérité.</a:t>
            </a:r>
          </a:p>
          <a:p>
            <a:pPr marL="723900" lvl="1" indent="-266700" algn="just" eaLnBrk="1" hangingPunct="1">
              <a:buClr>
                <a:srgbClr val="FF0000"/>
              </a:buClr>
              <a:buFontTx/>
              <a:buAutoNum type="arabicPeriod"/>
            </a:pPr>
            <a:r>
              <a:rPr lang="fr-FR" sz="2300" b="1" smtClean="0"/>
              <a:t>Ecrire les équations algébriques des sorties ( à partir de la table de vérité ).</a:t>
            </a:r>
          </a:p>
          <a:p>
            <a:pPr marL="723900" lvl="1" indent="-266700" algn="just" eaLnBrk="1" hangingPunct="1">
              <a:buClr>
                <a:srgbClr val="FF0000"/>
              </a:buClr>
              <a:buFontTx/>
              <a:buAutoNum type="arabicPeriod"/>
            </a:pPr>
            <a:r>
              <a:rPr lang="fr-FR" sz="2300" b="1" smtClean="0"/>
              <a:t>Effectuer des simplifications ( algébrique ou par Karnaugh).</a:t>
            </a:r>
          </a:p>
          <a:p>
            <a:pPr marL="723900" lvl="1" indent="-266700" eaLnBrk="1" hangingPunct="1">
              <a:buClr>
                <a:srgbClr val="FF0000"/>
              </a:buClr>
              <a:buFontTx/>
              <a:buAutoNum type="arabicPeriod"/>
            </a:pPr>
            <a:r>
              <a:rPr lang="fr-FR" sz="2300" b="1" smtClean="0"/>
              <a:t>Faire le schéma avec un minimum de portes logiques.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p>
            <a:fld id="{2BCDB6D1-428A-490D-B549-F1CB0F62B371}" type="slidenum">
              <a:rPr lang="fr-FR" smtClean="0"/>
              <a:pPr/>
              <a:t>31</a:t>
            </a:fld>
            <a:endParaRPr lang="fr-FR" smtClean="0"/>
          </a:p>
        </p:txBody>
      </p:sp>
      <p:sp>
        <p:nvSpPr>
          <p:cNvPr id="54275"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B7D50E6-10AC-47D2-9F30-EB5F56629338}" type="slidenum">
              <a:rPr lang="fr-FR" sz="1400"/>
              <a:pPr algn="r"/>
              <a:t>31</a:t>
            </a:fld>
            <a:endParaRPr lang="fr-FR" sz="1400"/>
          </a:p>
        </p:txBody>
      </p:sp>
      <p:sp>
        <p:nvSpPr>
          <p:cNvPr id="54276" name="Rectangle 2"/>
          <p:cNvSpPr>
            <a:spLocks noGrp="1" noChangeArrowheads="1"/>
          </p:cNvSpPr>
          <p:nvPr>
            <p:ph type="title"/>
          </p:nvPr>
        </p:nvSpPr>
        <p:spPr>
          <a:xfrm>
            <a:off x="414338" y="260350"/>
            <a:ext cx="8229600" cy="525463"/>
          </a:xfrm>
          <a:ln>
            <a:solidFill>
              <a:srgbClr val="002060"/>
            </a:solidFill>
          </a:ln>
        </p:spPr>
        <p:txBody>
          <a:bodyPr/>
          <a:lstStyle/>
          <a:p>
            <a:pPr eaLnBrk="1" hangingPunct="1"/>
            <a:r>
              <a:rPr lang="fr-FR" sz="2300" b="1" smtClean="0">
                <a:solidFill>
                  <a:srgbClr val="FF0000"/>
                </a:solidFill>
              </a:rPr>
              <a:t>Exemple : définition textuelle du fonctionnement d’un système.</a:t>
            </a:r>
          </a:p>
        </p:txBody>
      </p:sp>
      <p:sp>
        <p:nvSpPr>
          <p:cNvPr id="72708" name="Rectangle 3"/>
          <p:cNvSpPr>
            <a:spLocks noGrp="1" noChangeArrowheads="1"/>
          </p:cNvSpPr>
          <p:nvPr>
            <p:ph type="body" idx="1"/>
          </p:nvPr>
        </p:nvSpPr>
        <p:spPr>
          <a:xfrm>
            <a:off x="428625" y="908050"/>
            <a:ext cx="8215313" cy="4968875"/>
          </a:xfrm>
          <a:ln>
            <a:solidFill>
              <a:schemeClr val="bg1"/>
            </a:solidFill>
          </a:ln>
        </p:spPr>
        <p:txBody>
          <a:bodyPr/>
          <a:lstStyle/>
          <a:p>
            <a:pPr marL="177800" lvl="1" indent="-177800" algn="just" eaLnBrk="1" hangingPunct="1">
              <a:lnSpc>
                <a:spcPct val="90000"/>
              </a:lnSpc>
              <a:buClr>
                <a:srgbClr val="FF0000"/>
              </a:buClr>
              <a:buFont typeface="Wingdings" pitchFamily="2" charset="2"/>
              <a:buChar char="§"/>
              <a:defRPr/>
            </a:pPr>
            <a:r>
              <a:rPr lang="fr-FR" sz="2300" b="1" dirty="0" smtClean="0"/>
              <a:t>Le système possède </a:t>
            </a:r>
            <a:r>
              <a:rPr lang="fr-FR" sz="2300" b="1" dirty="0" smtClean="0">
                <a:solidFill>
                  <a:srgbClr val="FF3300"/>
                </a:solidFill>
              </a:rPr>
              <a:t>trois entrées</a:t>
            </a:r>
            <a:r>
              <a:rPr lang="fr-FR" sz="2300" b="1" dirty="0" smtClean="0"/>
              <a:t>  : chaque entrée représente une clé. </a:t>
            </a:r>
          </a:p>
          <a:p>
            <a:pPr marL="901700" lvl="1" indent="-546100" algn="just" eaLnBrk="1" hangingPunct="1">
              <a:lnSpc>
                <a:spcPct val="90000"/>
              </a:lnSpc>
              <a:buClr>
                <a:srgbClr val="FF0000"/>
              </a:buClr>
              <a:buFont typeface="Wingdings" pitchFamily="2" charset="2"/>
              <a:buChar char="ü"/>
              <a:defRPr/>
            </a:pPr>
            <a:r>
              <a:rPr lang="fr-FR" sz="2300" b="1" dirty="0" smtClean="0"/>
              <a:t>On va correspondre à chaque clé une variable logique: cle1 </a:t>
            </a:r>
            <a:r>
              <a:rPr lang="fr-FR" sz="2300" b="1" dirty="0" smtClean="0">
                <a:sym typeface="Wingdings" pitchFamily="2" charset="2"/>
              </a:rPr>
              <a:t></a:t>
            </a:r>
            <a:r>
              <a:rPr lang="fr-FR" sz="2300" b="1" dirty="0" smtClean="0"/>
              <a:t>A , la clé 2</a:t>
            </a:r>
            <a:r>
              <a:rPr lang="fr-FR" sz="2300" b="1" dirty="0" smtClean="0">
                <a:sym typeface="Wingdings" pitchFamily="2" charset="2"/>
              </a:rPr>
              <a:t></a:t>
            </a:r>
            <a:r>
              <a:rPr lang="fr-FR" sz="2300" b="1" dirty="0" smtClean="0"/>
              <a:t> B , la clé 3</a:t>
            </a:r>
            <a:r>
              <a:rPr lang="fr-FR" sz="2300" b="1" dirty="0" smtClean="0">
                <a:sym typeface="Wingdings" pitchFamily="2" charset="2"/>
              </a:rPr>
              <a:t></a:t>
            </a:r>
            <a:r>
              <a:rPr lang="fr-FR" sz="2300" b="1" dirty="0" smtClean="0"/>
              <a:t> C</a:t>
            </a:r>
          </a:p>
          <a:p>
            <a:pPr lvl="2" algn="just" eaLnBrk="1" hangingPunct="1">
              <a:lnSpc>
                <a:spcPct val="90000"/>
              </a:lnSpc>
              <a:buClr>
                <a:srgbClr val="FF0000"/>
              </a:buClr>
              <a:buFont typeface="Wingdings" pitchFamily="2" charset="2"/>
              <a:buChar char="Ø"/>
              <a:defRPr/>
            </a:pPr>
            <a:r>
              <a:rPr lang="fr-FR" sz="2300" b="1" dirty="0" smtClean="0"/>
              <a:t>Si la clé 1 est utilisée alors la variable A=1 sinon A =0</a:t>
            </a:r>
          </a:p>
          <a:p>
            <a:pPr lvl="2" algn="just" eaLnBrk="1" hangingPunct="1">
              <a:lnSpc>
                <a:spcPct val="90000"/>
              </a:lnSpc>
              <a:buClr>
                <a:srgbClr val="FF0000"/>
              </a:buClr>
              <a:buFont typeface="Wingdings" pitchFamily="2" charset="2"/>
              <a:buChar char="Ø"/>
              <a:defRPr/>
            </a:pPr>
            <a:r>
              <a:rPr lang="fr-FR" sz="2300" b="1" dirty="0" smtClean="0"/>
              <a:t>Si la clé 2 est utilisée alors la variable B=1 sinon B =0</a:t>
            </a:r>
          </a:p>
          <a:p>
            <a:pPr lvl="2" algn="just" eaLnBrk="1" hangingPunct="1">
              <a:lnSpc>
                <a:spcPct val="90000"/>
              </a:lnSpc>
              <a:buClr>
                <a:srgbClr val="FF0000"/>
              </a:buClr>
              <a:buFont typeface="Wingdings" pitchFamily="2" charset="2"/>
              <a:buChar char="Ø"/>
              <a:defRPr/>
            </a:pPr>
            <a:r>
              <a:rPr lang="fr-FR" sz="2300" b="1" dirty="0" smtClean="0"/>
              <a:t>Si la clé 3 est utilisée alors la variable C=1 sinon C =0</a:t>
            </a:r>
          </a:p>
          <a:p>
            <a:pPr marL="901700" lvl="1" indent="-457200" algn="just" eaLnBrk="1" hangingPunct="1">
              <a:lnSpc>
                <a:spcPct val="90000"/>
              </a:lnSpc>
              <a:buClr>
                <a:srgbClr val="FF0000"/>
              </a:buClr>
              <a:buFont typeface="Wingdings" pitchFamily="2" charset="2"/>
              <a:buChar char="ü"/>
              <a:defRPr/>
            </a:pPr>
            <a:r>
              <a:rPr lang="fr-FR" sz="2300" b="1" dirty="0" smtClean="0"/>
              <a:t>Le système possède </a:t>
            </a:r>
            <a:r>
              <a:rPr lang="fr-FR" sz="2300" b="1" dirty="0" smtClean="0">
                <a:solidFill>
                  <a:srgbClr val="FF3300"/>
                </a:solidFill>
              </a:rPr>
              <a:t>une seule sortie</a:t>
            </a:r>
            <a:r>
              <a:rPr lang="fr-FR" sz="2300" b="1" dirty="0" smtClean="0"/>
              <a:t> qui correspond à l’état de la serrure (ouverte ou fermé).</a:t>
            </a:r>
          </a:p>
          <a:p>
            <a:pPr marL="901700" lvl="1" indent="-457200" algn="just" eaLnBrk="1" hangingPunct="1">
              <a:lnSpc>
                <a:spcPct val="90000"/>
              </a:lnSpc>
              <a:buClr>
                <a:srgbClr val="FF0000"/>
              </a:buClr>
              <a:buFont typeface="Wingdings" pitchFamily="2" charset="2"/>
              <a:buChar char="ü"/>
              <a:tabLst>
                <a:tab pos="901700" algn="l"/>
              </a:tabLst>
              <a:defRPr/>
            </a:pPr>
            <a:r>
              <a:rPr lang="fr-FR" sz="2300" b="1" dirty="0" smtClean="0"/>
              <a:t>On va correspondre une variable S pour designer la sortie: </a:t>
            </a:r>
          </a:p>
          <a:p>
            <a:pPr lvl="2" algn="just" eaLnBrk="1" hangingPunct="1">
              <a:lnSpc>
                <a:spcPct val="90000"/>
              </a:lnSpc>
              <a:buClr>
                <a:srgbClr val="FF0000"/>
              </a:buClr>
              <a:buFont typeface="Wingdings" pitchFamily="2" charset="2"/>
              <a:buChar char="Ø"/>
              <a:defRPr/>
            </a:pPr>
            <a:r>
              <a:rPr lang="fr-FR" sz="2300" b="1" dirty="0" smtClean="0"/>
              <a:t>S=1 si la serrure est ouverte , </a:t>
            </a:r>
          </a:p>
          <a:p>
            <a:pPr lvl="2" algn="just" eaLnBrk="1" hangingPunct="1">
              <a:lnSpc>
                <a:spcPct val="90000"/>
              </a:lnSpc>
              <a:buClr>
                <a:srgbClr val="FF0000"/>
              </a:buClr>
              <a:buFont typeface="Wingdings" pitchFamily="2" charset="2"/>
              <a:buChar char="Ø"/>
              <a:defRPr/>
            </a:pPr>
            <a:r>
              <a:rPr lang="fr-FR" sz="2300" b="1" dirty="0" smtClean="0"/>
              <a:t>S=0 si elle est fermée. </a:t>
            </a:r>
          </a:p>
          <a:p>
            <a:pPr lvl="1" algn="just" eaLnBrk="1" hangingPunct="1">
              <a:lnSpc>
                <a:spcPct val="90000"/>
              </a:lnSpc>
              <a:buFontTx/>
              <a:buNone/>
              <a:defRPr/>
            </a:pPr>
            <a:endParaRPr lang="fr-FR" sz="23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p>
            <a:fld id="{06B75FF8-D508-432F-99F9-2EB771227806}" type="slidenum">
              <a:rPr lang="fr-FR" smtClean="0"/>
              <a:pPr/>
              <a:t>32</a:t>
            </a:fld>
            <a:endParaRPr lang="fr-FR" smtClean="0"/>
          </a:p>
        </p:txBody>
      </p:sp>
      <p:sp>
        <p:nvSpPr>
          <p:cNvPr id="5529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DD503D9-3BBC-48E9-964D-202A46B87F49}" type="slidenum">
              <a:rPr lang="fr-FR" sz="1400"/>
              <a:pPr algn="r"/>
              <a:t>32</a:t>
            </a:fld>
            <a:endParaRPr lang="fr-FR" sz="1400"/>
          </a:p>
        </p:txBody>
      </p:sp>
      <p:sp>
        <p:nvSpPr>
          <p:cNvPr id="73731" name="Rectangle 3"/>
          <p:cNvSpPr>
            <a:spLocks noGrp="1" noChangeArrowheads="1"/>
          </p:cNvSpPr>
          <p:nvPr>
            <p:ph type="body" idx="1"/>
          </p:nvPr>
        </p:nvSpPr>
        <p:spPr>
          <a:xfrm>
            <a:off x="395288" y="987425"/>
            <a:ext cx="8229600" cy="1441450"/>
          </a:xfrm>
          <a:ln>
            <a:solidFill>
              <a:schemeClr val="bg1"/>
            </a:solidFill>
          </a:ln>
        </p:spPr>
        <p:txBody>
          <a:bodyPr/>
          <a:lstStyle/>
          <a:p>
            <a:pPr marL="0" lvl="1" indent="0" eaLnBrk="1" hangingPunct="1">
              <a:buFontTx/>
              <a:buNone/>
              <a:defRPr/>
            </a:pPr>
            <a:r>
              <a:rPr lang="fr-FR" sz="2300" b="1" dirty="0" smtClean="0"/>
              <a:t>S=F(A,B,C) </a:t>
            </a:r>
          </a:p>
          <a:p>
            <a:pPr marL="0" lvl="1" indent="0" eaLnBrk="1" hangingPunct="1">
              <a:buFontTx/>
              <a:buNone/>
              <a:defRPr/>
            </a:pPr>
            <a:r>
              <a:rPr lang="fr-FR" sz="2300" b="1" dirty="0" smtClean="0"/>
              <a:t>F(A,B,C)= 1 si au mois deux clés sont introduites</a:t>
            </a:r>
          </a:p>
          <a:p>
            <a:pPr marL="0" lvl="1" indent="6350" eaLnBrk="1" hangingPunct="1">
              <a:buFontTx/>
              <a:buNone/>
              <a:tabLst>
                <a:tab pos="0" algn="l"/>
              </a:tabLst>
              <a:defRPr/>
            </a:pPr>
            <a:r>
              <a:rPr lang="fr-FR" sz="2300" b="1" dirty="0" smtClean="0"/>
              <a:t>F(A,B,C)=0 si non .</a:t>
            </a:r>
          </a:p>
        </p:txBody>
      </p:sp>
      <p:grpSp>
        <p:nvGrpSpPr>
          <p:cNvPr id="55301" name="Groupe 14"/>
          <p:cNvGrpSpPr>
            <a:grpSpLocks/>
          </p:cNvGrpSpPr>
          <p:nvPr/>
        </p:nvGrpSpPr>
        <p:grpSpPr bwMode="auto">
          <a:xfrm>
            <a:off x="1258888" y="2643188"/>
            <a:ext cx="6553200" cy="1657350"/>
            <a:chOff x="1258888" y="1989138"/>
            <a:chExt cx="6553200" cy="1657350"/>
          </a:xfrm>
        </p:grpSpPr>
        <p:sp>
          <p:nvSpPr>
            <p:cNvPr id="55304" name="Rectangle 5"/>
            <p:cNvSpPr>
              <a:spLocks noChangeArrowheads="1"/>
            </p:cNvSpPr>
            <p:nvPr/>
          </p:nvSpPr>
          <p:spPr bwMode="auto">
            <a:xfrm>
              <a:off x="3316288" y="1989138"/>
              <a:ext cx="2284412" cy="1657350"/>
            </a:xfrm>
            <a:prstGeom prst="rect">
              <a:avLst/>
            </a:prstGeom>
            <a:noFill/>
            <a:ln w="9525">
              <a:solidFill>
                <a:schemeClr val="tx1"/>
              </a:solidFill>
              <a:miter lim="800000"/>
              <a:headEnd/>
              <a:tailEnd/>
            </a:ln>
          </p:spPr>
          <p:txBody>
            <a:bodyPr wrap="none" anchor="ctr"/>
            <a:lstStyle/>
            <a:p>
              <a:pPr algn="ctr"/>
              <a:r>
                <a:rPr lang="fr-FR" sz="1800" b="1"/>
                <a:t>Circuit</a:t>
              </a:r>
            </a:p>
          </p:txBody>
        </p:sp>
        <p:sp>
          <p:nvSpPr>
            <p:cNvPr id="55305" name="Line 6"/>
            <p:cNvSpPr>
              <a:spLocks noChangeShapeType="1"/>
            </p:cNvSpPr>
            <p:nvPr/>
          </p:nvSpPr>
          <p:spPr bwMode="auto">
            <a:xfrm>
              <a:off x="1905000" y="2276475"/>
              <a:ext cx="1411288" cy="0"/>
            </a:xfrm>
            <a:prstGeom prst="line">
              <a:avLst/>
            </a:prstGeom>
            <a:noFill/>
            <a:ln w="9525">
              <a:solidFill>
                <a:schemeClr val="tx1"/>
              </a:solidFill>
              <a:round/>
              <a:headEnd/>
              <a:tailEnd/>
            </a:ln>
          </p:spPr>
          <p:txBody>
            <a:bodyPr/>
            <a:lstStyle/>
            <a:p>
              <a:endParaRPr lang="fr-FR"/>
            </a:p>
          </p:txBody>
        </p:sp>
        <p:sp>
          <p:nvSpPr>
            <p:cNvPr id="55306" name="Line 7"/>
            <p:cNvSpPr>
              <a:spLocks noChangeShapeType="1"/>
            </p:cNvSpPr>
            <p:nvPr/>
          </p:nvSpPr>
          <p:spPr bwMode="auto">
            <a:xfrm>
              <a:off x="1905000" y="3286125"/>
              <a:ext cx="1411288" cy="0"/>
            </a:xfrm>
            <a:prstGeom prst="line">
              <a:avLst/>
            </a:prstGeom>
            <a:noFill/>
            <a:ln w="9525">
              <a:solidFill>
                <a:schemeClr val="tx1"/>
              </a:solidFill>
              <a:round/>
              <a:headEnd/>
              <a:tailEnd/>
            </a:ln>
          </p:spPr>
          <p:txBody>
            <a:bodyPr/>
            <a:lstStyle/>
            <a:p>
              <a:endParaRPr lang="fr-FR"/>
            </a:p>
          </p:txBody>
        </p:sp>
        <p:sp>
          <p:nvSpPr>
            <p:cNvPr id="55307" name="Line 8"/>
            <p:cNvSpPr>
              <a:spLocks noChangeShapeType="1"/>
            </p:cNvSpPr>
            <p:nvPr/>
          </p:nvSpPr>
          <p:spPr bwMode="auto">
            <a:xfrm>
              <a:off x="5600700" y="2854325"/>
              <a:ext cx="1411288" cy="0"/>
            </a:xfrm>
            <a:prstGeom prst="line">
              <a:avLst/>
            </a:prstGeom>
            <a:noFill/>
            <a:ln w="9525">
              <a:solidFill>
                <a:schemeClr val="tx1"/>
              </a:solidFill>
              <a:round/>
              <a:headEnd/>
              <a:tailEnd/>
            </a:ln>
          </p:spPr>
          <p:txBody>
            <a:bodyPr/>
            <a:lstStyle/>
            <a:p>
              <a:endParaRPr lang="fr-FR"/>
            </a:p>
          </p:txBody>
        </p:sp>
        <p:sp>
          <p:nvSpPr>
            <p:cNvPr id="55308" name="Text Box 9"/>
            <p:cNvSpPr txBox="1">
              <a:spLocks noChangeArrowheads="1"/>
            </p:cNvSpPr>
            <p:nvPr/>
          </p:nvSpPr>
          <p:spPr bwMode="auto">
            <a:xfrm>
              <a:off x="1292225" y="2060575"/>
              <a:ext cx="609600" cy="396875"/>
            </a:xfrm>
            <a:prstGeom prst="rect">
              <a:avLst/>
            </a:prstGeom>
            <a:noFill/>
            <a:ln w="9525">
              <a:noFill/>
              <a:miter lim="800000"/>
              <a:headEnd/>
              <a:tailEnd/>
            </a:ln>
          </p:spPr>
          <p:txBody>
            <a:bodyPr>
              <a:spAutoFit/>
            </a:bodyPr>
            <a:lstStyle/>
            <a:p>
              <a:pPr>
                <a:spcBef>
                  <a:spcPct val="50000"/>
                </a:spcBef>
              </a:pPr>
              <a:r>
                <a:rPr lang="fr-FR" sz="2000"/>
                <a:t>A</a:t>
              </a:r>
              <a:endParaRPr lang="fr-FR" sz="2000" baseline="-25000"/>
            </a:p>
          </p:txBody>
        </p:sp>
        <p:sp>
          <p:nvSpPr>
            <p:cNvPr id="55309" name="Text Box 10"/>
            <p:cNvSpPr txBox="1">
              <a:spLocks noChangeArrowheads="1"/>
            </p:cNvSpPr>
            <p:nvPr/>
          </p:nvSpPr>
          <p:spPr bwMode="auto">
            <a:xfrm>
              <a:off x="5972175" y="2349500"/>
              <a:ext cx="1839913" cy="396875"/>
            </a:xfrm>
            <a:prstGeom prst="rect">
              <a:avLst/>
            </a:prstGeom>
            <a:noFill/>
            <a:ln w="9525">
              <a:noFill/>
              <a:miter lim="800000"/>
              <a:headEnd/>
              <a:tailEnd/>
            </a:ln>
          </p:spPr>
          <p:txBody>
            <a:bodyPr>
              <a:spAutoFit/>
            </a:bodyPr>
            <a:lstStyle/>
            <a:p>
              <a:pPr>
                <a:spcBef>
                  <a:spcPct val="50000"/>
                </a:spcBef>
              </a:pPr>
              <a:r>
                <a:rPr lang="fr-FR" sz="2000"/>
                <a:t>S=F(A,B,C)</a:t>
              </a:r>
              <a:endParaRPr lang="fr-FR" sz="2000" baseline="-25000"/>
            </a:p>
          </p:txBody>
        </p:sp>
        <p:sp>
          <p:nvSpPr>
            <p:cNvPr id="55310" name="Text Box 11"/>
            <p:cNvSpPr txBox="1">
              <a:spLocks noChangeArrowheads="1"/>
            </p:cNvSpPr>
            <p:nvPr/>
          </p:nvSpPr>
          <p:spPr bwMode="auto">
            <a:xfrm>
              <a:off x="1258888" y="2565400"/>
              <a:ext cx="609600" cy="396875"/>
            </a:xfrm>
            <a:prstGeom prst="rect">
              <a:avLst/>
            </a:prstGeom>
            <a:noFill/>
            <a:ln w="9525">
              <a:noFill/>
              <a:miter lim="800000"/>
              <a:headEnd/>
              <a:tailEnd/>
            </a:ln>
          </p:spPr>
          <p:txBody>
            <a:bodyPr>
              <a:spAutoFit/>
            </a:bodyPr>
            <a:lstStyle/>
            <a:p>
              <a:pPr>
                <a:spcBef>
                  <a:spcPct val="50000"/>
                </a:spcBef>
              </a:pPr>
              <a:r>
                <a:rPr lang="fr-FR" sz="2000"/>
                <a:t>B</a:t>
              </a:r>
              <a:endParaRPr lang="fr-FR" sz="2000" baseline="-25000"/>
            </a:p>
          </p:txBody>
        </p:sp>
        <p:sp>
          <p:nvSpPr>
            <p:cNvPr id="55311" name="Line 12"/>
            <p:cNvSpPr>
              <a:spLocks noChangeShapeType="1"/>
            </p:cNvSpPr>
            <p:nvPr/>
          </p:nvSpPr>
          <p:spPr bwMode="auto">
            <a:xfrm>
              <a:off x="1906588" y="2781300"/>
              <a:ext cx="1411287" cy="0"/>
            </a:xfrm>
            <a:prstGeom prst="line">
              <a:avLst/>
            </a:prstGeom>
            <a:noFill/>
            <a:ln w="9525">
              <a:solidFill>
                <a:schemeClr val="tx1"/>
              </a:solidFill>
              <a:round/>
              <a:headEnd/>
              <a:tailEnd/>
            </a:ln>
          </p:spPr>
          <p:txBody>
            <a:bodyPr/>
            <a:lstStyle/>
            <a:p>
              <a:endParaRPr lang="fr-FR"/>
            </a:p>
          </p:txBody>
        </p:sp>
        <p:sp>
          <p:nvSpPr>
            <p:cNvPr id="55312" name="Text Box 13"/>
            <p:cNvSpPr txBox="1">
              <a:spLocks noChangeArrowheads="1"/>
            </p:cNvSpPr>
            <p:nvPr/>
          </p:nvSpPr>
          <p:spPr bwMode="auto">
            <a:xfrm>
              <a:off x="1258888" y="3032125"/>
              <a:ext cx="609600" cy="396875"/>
            </a:xfrm>
            <a:prstGeom prst="rect">
              <a:avLst/>
            </a:prstGeom>
            <a:noFill/>
            <a:ln w="9525">
              <a:noFill/>
              <a:miter lim="800000"/>
              <a:headEnd/>
              <a:tailEnd/>
            </a:ln>
          </p:spPr>
          <p:txBody>
            <a:bodyPr>
              <a:spAutoFit/>
            </a:bodyPr>
            <a:lstStyle/>
            <a:p>
              <a:pPr>
                <a:spcBef>
                  <a:spcPct val="50000"/>
                </a:spcBef>
              </a:pPr>
              <a:r>
                <a:rPr lang="fr-FR" sz="2000"/>
                <a:t>C</a:t>
              </a:r>
              <a:endParaRPr lang="fr-FR" sz="2000" baseline="-25000"/>
            </a:p>
          </p:txBody>
        </p:sp>
      </p:grpSp>
      <p:sp>
        <p:nvSpPr>
          <p:cNvPr id="341006" name="Text Box 14"/>
          <p:cNvSpPr txBox="1">
            <a:spLocks noChangeArrowheads="1"/>
          </p:cNvSpPr>
          <p:nvPr/>
        </p:nvSpPr>
        <p:spPr bwMode="auto">
          <a:xfrm>
            <a:off x="395288" y="4724400"/>
            <a:ext cx="8248650" cy="800100"/>
          </a:xfrm>
          <a:prstGeom prst="rect">
            <a:avLst/>
          </a:prstGeom>
          <a:noFill/>
          <a:ln w="9525">
            <a:solidFill>
              <a:schemeClr val="bg1"/>
            </a:solidFill>
            <a:miter lim="800000"/>
            <a:headEnd/>
            <a:tailEnd/>
          </a:ln>
          <a:effectLst/>
        </p:spPr>
        <p:txBody>
          <a:bodyPr>
            <a:spAutoFit/>
          </a:bodyPr>
          <a:lstStyle/>
          <a:p>
            <a:pPr algn="just">
              <a:defRPr/>
            </a:pPr>
            <a:r>
              <a:rPr lang="fr-FR" sz="2300" b="1" dirty="0">
                <a:solidFill>
                  <a:srgbClr val="FF0000"/>
                </a:solidFill>
                <a:effectLst>
                  <a:outerShdw blurRad="38100" dist="38100" dir="2700000" algn="tl">
                    <a:srgbClr val="C0C0C0"/>
                  </a:outerShdw>
                </a:effectLst>
              </a:rPr>
              <a:t>Remarque: </a:t>
            </a:r>
            <a:r>
              <a:rPr lang="fr-FR" sz="2300" b="1" dirty="0"/>
              <a:t>Il est important de préciser aussi le niveau logique avec lequel on travail (logique positive ou négative).</a:t>
            </a:r>
          </a:p>
        </p:txBody>
      </p:sp>
      <p:sp>
        <p:nvSpPr>
          <p:cNvPr id="55303" name="Rectangle 2"/>
          <p:cNvSpPr>
            <a:spLocks noGrp="1" noChangeArrowheads="1"/>
          </p:cNvSpPr>
          <p:nvPr>
            <p:ph type="title"/>
          </p:nvPr>
        </p:nvSpPr>
        <p:spPr>
          <a:xfrm>
            <a:off x="414338" y="260350"/>
            <a:ext cx="8229600" cy="525463"/>
          </a:xfrm>
          <a:ln>
            <a:solidFill>
              <a:srgbClr val="002060"/>
            </a:solidFill>
          </a:ln>
        </p:spPr>
        <p:txBody>
          <a:bodyPr/>
          <a:lstStyle/>
          <a:p>
            <a:pPr eaLnBrk="1" hangingPunct="1"/>
            <a:r>
              <a:rPr lang="fr-FR" sz="2300" b="1" smtClean="0">
                <a:solidFill>
                  <a:srgbClr val="FF0000"/>
                </a:solidFill>
              </a:rPr>
              <a:t>Exemple : définition textuelle du fonctionnement d’un système.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sldNum" sz="quarter" idx="12"/>
          </p:nvPr>
        </p:nvSpPr>
        <p:spPr>
          <a:noFill/>
        </p:spPr>
        <p:txBody>
          <a:bodyPr/>
          <a:lstStyle/>
          <a:p>
            <a:fld id="{B90E6F85-AC10-4423-9380-0071449928F8}" type="slidenum">
              <a:rPr lang="fr-FR" smtClean="0"/>
              <a:pPr/>
              <a:t>33</a:t>
            </a:fld>
            <a:endParaRPr lang="fr-FR" smtClean="0"/>
          </a:p>
        </p:txBody>
      </p:sp>
      <p:sp>
        <p:nvSpPr>
          <p:cNvPr id="13316"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1078A31-4C9E-4F73-81CB-95D5D499A06F}" type="slidenum">
              <a:rPr lang="fr-FR" sz="1400"/>
              <a:pPr algn="r"/>
              <a:t>33</a:t>
            </a:fld>
            <a:endParaRPr lang="fr-FR" sz="1400"/>
          </a:p>
        </p:txBody>
      </p:sp>
      <p:sp>
        <p:nvSpPr>
          <p:cNvPr id="13317" name="Rectangle 2"/>
          <p:cNvSpPr>
            <a:spLocks noGrp="1" noChangeArrowheads="1"/>
          </p:cNvSpPr>
          <p:nvPr>
            <p:ph type="title"/>
          </p:nvPr>
        </p:nvSpPr>
        <p:spPr>
          <a:xfrm>
            <a:off x="457200" y="203200"/>
            <a:ext cx="8229600" cy="582613"/>
          </a:xfrm>
          <a:ln>
            <a:solidFill>
              <a:srgbClr val="002060"/>
            </a:solidFill>
          </a:ln>
        </p:spPr>
        <p:txBody>
          <a:bodyPr/>
          <a:lstStyle/>
          <a:p>
            <a:pPr eaLnBrk="1" hangingPunct="1"/>
            <a:r>
              <a:rPr lang="fr-FR" sz="3200" b="1" smtClean="0">
                <a:solidFill>
                  <a:srgbClr val="FF0000"/>
                </a:solidFill>
              </a:rPr>
              <a:t> 8- Table de vérité  ( Rappel )</a:t>
            </a:r>
          </a:p>
        </p:txBody>
      </p:sp>
      <p:sp>
        <p:nvSpPr>
          <p:cNvPr id="74756" name="Rectangle 3"/>
          <p:cNvSpPr>
            <a:spLocks noGrp="1" noChangeArrowheads="1"/>
          </p:cNvSpPr>
          <p:nvPr>
            <p:ph type="body" idx="1"/>
          </p:nvPr>
        </p:nvSpPr>
        <p:spPr>
          <a:xfrm>
            <a:off x="457200" y="928688"/>
            <a:ext cx="8229600" cy="1571625"/>
          </a:xfrm>
          <a:ln>
            <a:solidFill>
              <a:schemeClr val="bg1"/>
            </a:solidFill>
          </a:ln>
        </p:spPr>
        <p:txBody>
          <a:bodyPr/>
          <a:lstStyle/>
          <a:p>
            <a:pPr marL="177800" indent="-177800" algn="just" eaLnBrk="1" hangingPunct="1">
              <a:buClr>
                <a:srgbClr val="FF0000"/>
              </a:buClr>
              <a:buFont typeface="Wingdings" pitchFamily="2" charset="2"/>
              <a:buChar char="§"/>
              <a:defRPr/>
            </a:pPr>
            <a:r>
              <a:rPr lang="fr-FR" sz="2300" b="1" dirty="0" smtClean="0"/>
              <a:t>Si une fonction logique possède </a:t>
            </a:r>
            <a:r>
              <a:rPr lang="fr-FR" sz="2300" b="1" dirty="0" smtClean="0">
                <a:solidFill>
                  <a:srgbClr val="FF3300"/>
                </a:solidFill>
              </a:rPr>
              <a:t>N variables</a:t>
            </a:r>
            <a:r>
              <a:rPr lang="fr-FR" sz="2300" b="1" dirty="0" smtClean="0"/>
              <a:t> logiques </a:t>
            </a:r>
            <a:r>
              <a:rPr lang="fr-FR" sz="2300" b="1" dirty="0" smtClean="0">
                <a:sym typeface="Wingdings" pitchFamily="2" charset="2"/>
              </a:rPr>
              <a:t> 2</a:t>
            </a:r>
            <a:r>
              <a:rPr lang="fr-FR" sz="2300" b="1" baseline="30000" dirty="0" smtClean="0">
                <a:sym typeface="Wingdings" pitchFamily="2" charset="2"/>
              </a:rPr>
              <a:t>n</a:t>
            </a:r>
            <a:r>
              <a:rPr lang="fr-FR" sz="2300" b="1" dirty="0" smtClean="0">
                <a:sym typeface="Wingdings" pitchFamily="2" charset="2"/>
              </a:rPr>
              <a:t> combinaisons  la fonction possède </a:t>
            </a:r>
            <a:r>
              <a:rPr lang="fr-FR" sz="2300" b="1" dirty="0" smtClean="0">
                <a:solidFill>
                  <a:srgbClr val="FF3300"/>
                </a:solidFill>
                <a:sym typeface="Wingdings" pitchFamily="2" charset="2"/>
              </a:rPr>
              <a:t>2</a:t>
            </a:r>
            <a:r>
              <a:rPr lang="fr-FR" sz="2300" b="1" baseline="30000" dirty="0" smtClean="0">
                <a:solidFill>
                  <a:srgbClr val="FF3300"/>
                </a:solidFill>
                <a:sym typeface="Wingdings" pitchFamily="2" charset="2"/>
              </a:rPr>
              <a:t>n</a:t>
            </a:r>
            <a:r>
              <a:rPr lang="fr-FR" sz="2300" b="1" dirty="0" smtClean="0">
                <a:solidFill>
                  <a:srgbClr val="FF3300"/>
                </a:solidFill>
                <a:sym typeface="Wingdings" pitchFamily="2" charset="2"/>
              </a:rPr>
              <a:t> valeurs</a:t>
            </a:r>
            <a:r>
              <a:rPr lang="fr-FR" sz="2300" b="1" dirty="0" smtClean="0">
                <a:sym typeface="Wingdings" pitchFamily="2" charset="2"/>
              </a:rPr>
              <a:t>.</a:t>
            </a:r>
          </a:p>
          <a:p>
            <a:pPr marL="177800" indent="-177800" algn="just" eaLnBrk="1" hangingPunct="1">
              <a:buClr>
                <a:srgbClr val="FF0000"/>
              </a:buClr>
              <a:buFont typeface="Wingdings" pitchFamily="2" charset="2"/>
              <a:buChar char="§"/>
              <a:defRPr/>
            </a:pPr>
            <a:r>
              <a:rPr lang="fr-FR" sz="2300" b="1" dirty="0" smtClean="0"/>
              <a:t>Les </a:t>
            </a:r>
            <a:r>
              <a:rPr lang="fr-FR" sz="2300" b="1" dirty="0" smtClean="0">
                <a:sym typeface="Wingdings" pitchFamily="2" charset="2"/>
              </a:rPr>
              <a:t>2</a:t>
            </a:r>
            <a:r>
              <a:rPr lang="fr-FR" sz="2300" b="1" baseline="30000" dirty="0" smtClean="0">
                <a:sym typeface="Wingdings" pitchFamily="2" charset="2"/>
              </a:rPr>
              <a:t>n</a:t>
            </a:r>
            <a:r>
              <a:rPr lang="fr-FR" sz="2300" b="1" dirty="0" smtClean="0"/>
              <a:t> combinaisons sont représentées dans une table qui s’appelle </a:t>
            </a:r>
            <a:r>
              <a:rPr lang="fr-FR" sz="2300" b="1" dirty="0" smtClean="0">
                <a:solidFill>
                  <a:srgbClr val="FF3300"/>
                </a:solidFill>
              </a:rPr>
              <a:t>table de vérité</a:t>
            </a:r>
            <a:r>
              <a:rPr lang="fr-FR" sz="2300" b="1" dirty="0" smtClean="0">
                <a:solidFill>
                  <a:srgbClr val="FF0000"/>
                </a:solidFill>
              </a:rPr>
              <a:t>.</a:t>
            </a:r>
          </a:p>
          <a:p>
            <a:pPr algn="just" eaLnBrk="1" hangingPunct="1">
              <a:buFontTx/>
              <a:buNone/>
              <a:defRPr/>
            </a:pPr>
            <a:r>
              <a:rPr lang="fr-FR" sz="2300" b="1" i="1" dirty="0" smtClean="0">
                <a:solidFill>
                  <a:srgbClr val="FF0000"/>
                </a:solidFill>
              </a:rPr>
              <a:t>Exemple:</a:t>
            </a:r>
          </a:p>
        </p:txBody>
      </p:sp>
      <p:graphicFrame>
        <p:nvGraphicFramePr>
          <p:cNvPr id="6" name="Group 310"/>
          <p:cNvGraphicFramePr>
            <a:graphicFrameLocks/>
          </p:cNvGraphicFramePr>
          <p:nvPr/>
        </p:nvGraphicFramePr>
        <p:xfrm>
          <a:off x="1428750" y="3127375"/>
          <a:ext cx="2428891" cy="3322880"/>
        </p:xfrm>
        <a:graphic>
          <a:graphicData uri="http://schemas.openxmlformats.org/drawingml/2006/table">
            <a:tbl>
              <a:tblPr/>
              <a:tblGrid>
                <a:gridCol w="469000"/>
                <a:gridCol w="470861"/>
                <a:gridCol w="469931"/>
                <a:gridCol w="265348"/>
                <a:gridCol w="753751"/>
              </a:tblGrid>
              <a:tr h="3290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3300"/>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314" name="Object 344"/>
          <p:cNvGraphicFramePr>
            <a:graphicFrameLocks noChangeAspect="1"/>
          </p:cNvGraphicFramePr>
          <p:nvPr/>
        </p:nvGraphicFramePr>
        <p:xfrm>
          <a:off x="4929188" y="3419475"/>
          <a:ext cx="2289175" cy="3000375"/>
        </p:xfrm>
        <a:graphic>
          <a:graphicData uri="http://schemas.openxmlformats.org/presentationml/2006/ole">
            <mc:AlternateContent xmlns:mc="http://schemas.openxmlformats.org/markup-compatibility/2006">
              <mc:Choice xmlns:v="urn:schemas-microsoft-com:vml" Requires="v">
                <p:oleObj spid="_x0000_s13332" name="Equation" r:id="rId3" imgW="1473120" imgH="1930320" progId="Equation.3">
                  <p:embed/>
                </p:oleObj>
              </mc:Choice>
              <mc:Fallback>
                <p:oleObj name="Equation" r:id="rId3" imgW="1473120" imgH="1930320" progId="Equation.3">
                  <p:embed/>
                  <p:pic>
                    <p:nvPicPr>
                      <p:cNvPr id="0" name="Object 3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419475"/>
                        <a:ext cx="228917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381" name="Groupe 16"/>
          <p:cNvGrpSpPr>
            <a:grpSpLocks/>
          </p:cNvGrpSpPr>
          <p:nvPr/>
        </p:nvGrpSpPr>
        <p:grpSpPr bwMode="auto">
          <a:xfrm>
            <a:off x="3929063" y="3656013"/>
            <a:ext cx="719137" cy="2630487"/>
            <a:chOff x="3929058" y="3656014"/>
            <a:chExt cx="719138" cy="2630506"/>
          </a:xfrm>
        </p:grpSpPr>
        <p:sp>
          <p:nvSpPr>
            <p:cNvPr id="13382" name="Line 305"/>
            <p:cNvSpPr>
              <a:spLocks noChangeShapeType="1"/>
            </p:cNvSpPr>
            <p:nvPr/>
          </p:nvSpPr>
          <p:spPr bwMode="auto">
            <a:xfrm>
              <a:off x="3929058" y="4771702"/>
              <a:ext cx="719138" cy="0"/>
            </a:xfrm>
            <a:prstGeom prst="line">
              <a:avLst/>
            </a:prstGeom>
            <a:noFill/>
            <a:ln w="9525">
              <a:solidFill>
                <a:schemeClr val="tx1"/>
              </a:solidFill>
              <a:round/>
              <a:headEnd/>
              <a:tailEnd type="triangle" w="med" len="med"/>
            </a:ln>
          </p:spPr>
          <p:txBody>
            <a:bodyPr/>
            <a:lstStyle/>
            <a:p>
              <a:endParaRPr lang="fr-FR"/>
            </a:p>
          </p:txBody>
        </p:sp>
        <p:sp>
          <p:nvSpPr>
            <p:cNvPr id="13383" name="Line 334"/>
            <p:cNvSpPr>
              <a:spLocks noChangeShapeType="1"/>
            </p:cNvSpPr>
            <p:nvPr/>
          </p:nvSpPr>
          <p:spPr bwMode="auto">
            <a:xfrm>
              <a:off x="4000496" y="3656014"/>
              <a:ext cx="629989" cy="0"/>
            </a:xfrm>
            <a:prstGeom prst="line">
              <a:avLst/>
            </a:prstGeom>
            <a:noFill/>
            <a:ln w="9525">
              <a:solidFill>
                <a:schemeClr val="tx1"/>
              </a:solidFill>
              <a:round/>
              <a:headEnd/>
              <a:tailEnd type="triangle" w="med" len="med"/>
            </a:ln>
          </p:spPr>
          <p:txBody>
            <a:bodyPr/>
            <a:lstStyle/>
            <a:p>
              <a:endParaRPr lang="fr-FR"/>
            </a:p>
          </p:txBody>
        </p:sp>
        <p:sp>
          <p:nvSpPr>
            <p:cNvPr id="13384" name="Line 346"/>
            <p:cNvSpPr>
              <a:spLocks noChangeShapeType="1"/>
            </p:cNvSpPr>
            <p:nvPr/>
          </p:nvSpPr>
          <p:spPr bwMode="auto">
            <a:xfrm>
              <a:off x="4000496" y="4071942"/>
              <a:ext cx="629989" cy="0"/>
            </a:xfrm>
            <a:prstGeom prst="line">
              <a:avLst/>
            </a:prstGeom>
            <a:noFill/>
            <a:ln w="9525">
              <a:solidFill>
                <a:schemeClr val="tx1"/>
              </a:solidFill>
              <a:round/>
              <a:headEnd/>
              <a:tailEnd type="triangle" w="med" len="med"/>
            </a:ln>
          </p:spPr>
          <p:txBody>
            <a:bodyPr/>
            <a:lstStyle/>
            <a:p>
              <a:endParaRPr lang="fr-FR"/>
            </a:p>
          </p:txBody>
        </p:sp>
        <p:sp>
          <p:nvSpPr>
            <p:cNvPr id="13385" name="Line 347"/>
            <p:cNvSpPr>
              <a:spLocks noChangeShapeType="1"/>
            </p:cNvSpPr>
            <p:nvPr/>
          </p:nvSpPr>
          <p:spPr bwMode="auto">
            <a:xfrm>
              <a:off x="4013449" y="4406253"/>
              <a:ext cx="629989" cy="0"/>
            </a:xfrm>
            <a:prstGeom prst="line">
              <a:avLst/>
            </a:prstGeom>
            <a:noFill/>
            <a:ln w="9525">
              <a:solidFill>
                <a:schemeClr val="tx1"/>
              </a:solidFill>
              <a:round/>
              <a:headEnd/>
              <a:tailEnd type="triangle" w="med" len="med"/>
            </a:ln>
          </p:spPr>
          <p:txBody>
            <a:bodyPr/>
            <a:lstStyle/>
            <a:p>
              <a:endParaRPr lang="fr-FR"/>
            </a:p>
          </p:txBody>
        </p:sp>
        <p:sp>
          <p:nvSpPr>
            <p:cNvPr id="13386" name="Line 348"/>
            <p:cNvSpPr>
              <a:spLocks noChangeShapeType="1"/>
            </p:cNvSpPr>
            <p:nvPr/>
          </p:nvSpPr>
          <p:spPr bwMode="auto">
            <a:xfrm>
              <a:off x="4000496" y="5129576"/>
              <a:ext cx="629989" cy="0"/>
            </a:xfrm>
            <a:prstGeom prst="line">
              <a:avLst/>
            </a:prstGeom>
            <a:noFill/>
            <a:ln w="9525">
              <a:solidFill>
                <a:schemeClr val="tx1"/>
              </a:solidFill>
              <a:round/>
              <a:headEnd/>
              <a:tailEnd type="triangle" w="med" len="med"/>
            </a:ln>
          </p:spPr>
          <p:txBody>
            <a:bodyPr/>
            <a:lstStyle/>
            <a:p>
              <a:endParaRPr lang="fr-FR"/>
            </a:p>
          </p:txBody>
        </p:sp>
        <p:sp>
          <p:nvSpPr>
            <p:cNvPr id="13387" name="Line 349"/>
            <p:cNvSpPr>
              <a:spLocks noChangeShapeType="1"/>
            </p:cNvSpPr>
            <p:nvPr/>
          </p:nvSpPr>
          <p:spPr bwMode="auto">
            <a:xfrm>
              <a:off x="4000496" y="5493756"/>
              <a:ext cx="629989" cy="0"/>
            </a:xfrm>
            <a:prstGeom prst="line">
              <a:avLst/>
            </a:prstGeom>
            <a:noFill/>
            <a:ln w="9525">
              <a:solidFill>
                <a:schemeClr val="tx1"/>
              </a:solidFill>
              <a:round/>
              <a:headEnd/>
              <a:tailEnd type="triangle" w="med" len="med"/>
            </a:ln>
          </p:spPr>
          <p:txBody>
            <a:bodyPr/>
            <a:lstStyle/>
            <a:p>
              <a:endParaRPr lang="fr-FR"/>
            </a:p>
          </p:txBody>
        </p:sp>
        <p:sp>
          <p:nvSpPr>
            <p:cNvPr id="13388" name="Line 350"/>
            <p:cNvSpPr>
              <a:spLocks noChangeShapeType="1"/>
            </p:cNvSpPr>
            <p:nvPr/>
          </p:nvSpPr>
          <p:spPr bwMode="auto">
            <a:xfrm>
              <a:off x="4013449" y="5857892"/>
              <a:ext cx="629989" cy="0"/>
            </a:xfrm>
            <a:prstGeom prst="line">
              <a:avLst/>
            </a:prstGeom>
            <a:noFill/>
            <a:ln w="9525">
              <a:solidFill>
                <a:schemeClr val="tx1"/>
              </a:solidFill>
              <a:round/>
              <a:headEnd/>
              <a:tailEnd type="triangle" w="med" len="med"/>
            </a:ln>
          </p:spPr>
          <p:txBody>
            <a:bodyPr/>
            <a:lstStyle/>
            <a:p>
              <a:endParaRPr lang="fr-FR"/>
            </a:p>
          </p:txBody>
        </p:sp>
        <p:sp>
          <p:nvSpPr>
            <p:cNvPr id="13389" name="Line 351"/>
            <p:cNvSpPr>
              <a:spLocks noChangeShapeType="1"/>
            </p:cNvSpPr>
            <p:nvPr/>
          </p:nvSpPr>
          <p:spPr bwMode="auto">
            <a:xfrm>
              <a:off x="4000496" y="6286520"/>
              <a:ext cx="629989" cy="0"/>
            </a:xfrm>
            <a:prstGeom prst="line">
              <a:avLst/>
            </a:prstGeom>
            <a:noFill/>
            <a:ln w="9525">
              <a:solidFill>
                <a:schemeClr val="tx1"/>
              </a:solidFill>
              <a:round/>
              <a:headEnd/>
              <a:tailEnd type="triangle" w="med" len="med"/>
            </a:ln>
          </p:spPr>
          <p:txBody>
            <a:bodyPr/>
            <a:lstStyle/>
            <a:p>
              <a:endParaRPr lang="fr-F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Grp="1" noChangeArrowheads="1"/>
          </p:cNvSpPr>
          <p:nvPr>
            <p:ph type="sldNum" sz="quarter" idx="12"/>
          </p:nvPr>
        </p:nvSpPr>
        <p:spPr>
          <a:noFill/>
        </p:spPr>
        <p:txBody>
          <a:bodyPr/>
          <a:lstStyle/>
          <a:p>
            <a:fld id="{5B85AD55-6BAF-437C-9739-0082CD58FDB2}" type="slidenum">
              <a:rPr lang="fr-FR" smtClean="0"/>
              <a:pPr/>
              <a:t>34</a:t>
            </a:fld>
            <a:endParaRPr lang="fr-FR" smtClean="0"/>
          </a:p>
        </p:txBody>
      </p:sp>
      <p:sp>
        <p:nvSpPr>
          <p:cNvPr id="14341"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1282E4C-4B05-4208-8722-628152D69BFB}" type="slidenum">
              <a:rPr lang="fr-FR" sz="1400"/>
              <a:pPr algn="r"/>
              <a:t>34</a:t>
            </a:fld>
            <a:endParaRPr lang="fr-FR" sz="1400"/>
          </a:p>
        </p:txBody>
      </p:sp>
      <p:sp>
        <p:nvSpPr>
          <p:cNvPr id="14342" name="Rectangle 3"/>
          <p:cNvSpPr>
            <a:spLocks noGrp="1" noChangeArrowheads="1"/>
          </p:cNvSpPr>
          <p:nvPr>
            <p:ph type="body" sz="half" idx="1"/>
          </p:nvPr>
        </p:nvSpPr>
        <p:spPr>
          <a:xfrm>
            <a:off x="428625" y="1000125"/>
            <a:ext cx="5534025" cy="471488"/>
          </a:xfrm>
        </p:spPr>
        <p:txBody>
          <a:bodyPr/>
          <a:lstStyle/>
          <a:p>
            <a:pPr eaLnBrk="1" hangingPunct="1">
              <a:buFontTx/>
              <a:buNone/>
            </a:pPr>
            <a:r>
              <a:rPr lang="fr-FR" sz="2300" b="1" smtClean="0"/>
              <a:t>F = somme min termes </a:t>
            </a:r>
          </a:p>
        </p:txBody>
      </p:sp>
      <p:graphicFrame>
        <p:nvGraphicFramePr>
          <p:cNvPr id="14338" name="Object 14"/>
          <p:cNvGraphicFramePr>
            <a:graphicFrameLocks noChangeAspect="1"/>
          </p:cNvGraphicFramePr>
          <p:nvPr/>
        </p:nvGraphicFramePr>
        <p:xfrm>
          <a:off x="465138" y="2571750"/>
          <a:ext cx="7464425" cy="484188"/>
        </p:xfrm>
        <a:graphic>
          <a:graphicData uri="http://schemas.openxmlformats.org/presentationml/2006/ole">
            <mc:AlternateContent xmlns:mc="http://schemas.openxmlformats.org/markup-compatibility/2006">
              <mc:Choice xmlns:v="urn:schemas-microsoft-com:vml" Requires="v">
                <p:oleObj spid="_x0000_s14374" name="Équation" r:id="rId3" imgW="3682800" imgH="241200" progId="Equation.3">
                  <p:embed/>
                </p:oleObj>
              </mc:Choice>
              <mc:Fallback>
                <p:oleObj name="Équation" r:id="rId3" imgW="3682800" imgH="2412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2571750"/>
                        <a:ext cx="74644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20"/>
          <p:cNvGraphicFramePr>
            <a:graphicFrameLocks noGrp="1" noChangeAspect="1"/>
          </p:cNvGraphicFramePr>
          <p:nvPr>
            <p:ph sz="half" idx="2"/>
          </p:nvPr>
        </p:nvGraphicFramePr>
        <p:xfrm>
          <a:off x="428625" y="1571625"/>
          <a:ext cx="7321550" cy="522288"/>
        </p:xfrm>
        <a:graphic>
          <a:graphicData uri="http://schemas.openxmlformats.org/presentationml/2006/ole">
            <mc:AlternateContent xmlns:mc="http://schemas.openxmlformats.org/markup-compatibility/2006">
              <mc:Choice xmlns:v="urn:schemas-microsoft-com:vml" Requires="v">
                <p:oleObj spid="_x0000_s14375" name="Equation" r:id="rId5" imgW="3225600" imgH="241200" progId="Equation.3">
                  <p:embed/>
                </p:oleObj>
              </mc:Choice>
              <mc:Fallback>
                <p:oleObj name="Equation" r:id="rId5" imgW="3225600" imgH="2412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571625"/>
                        <a:ext cx="7321550"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21"/>
          <p:cNvSpPr>
            <a:spLocks noChangeArrowheads="1"/>
          </p:cNvSpPr>
          <p:nvPr/>
        </p:nvSpPr>
        <p:spPr bwMode="auto">
          <a:xfrm>
            <a:off x="428625" y="2071688"/>
            <a:ext cx="3711575" cy="446087"/>
          </a:xfrm>
          <a:prstGeom prst="rect">
            <a:avLst/>
          </a:prstGeom>
          <a:noFill/>
          <a:ln w="9525">
            <a:noFill/>
            <a:miter lim="800000"/>
            <a:headEnd/>
            <a:tailEnd/>
          </a:ln>
        </p:spPr>
        <p:txBody>
          <a:bodyPr wrap="none">
            <a:spAutoFit/>
          </a:bodyPr>
          <a:lstStyle/>
          <a:p>
            <a:pPr>
              <a:spcBef>
                <a:spcPct val="20000"/>
              </a:spcBef>
            </a:pPr>
            <a:r>
              <a:rPr lang="fr-FR" sz="2300" b="1" dirty="0"/>
              <a:t>F = produit des max termes </a:t>
            </a:r>
          </a:p>
        </p:txBody>
      </p:sp>
      <p:sp>
        <p:nvSpPr>
          <p:cNvPr id="14344" name="Rectangle 2"/>
          <p:cNvSpPr>
            <a:spLocks noGrp="1" noChangeArrowheads="1"/>
          </p:cNvSpPr>
          <p:nvPr>
            <p:ph type="title"/>
          </p:nvPr>
        </p:nvSpPr>
        <p:spPr>
          <a:xfrm>
            <a:off x="457200" y="203200"/>
            <a:ext cx="8229600" cy="582613"/>
          </a:xfrm>
          <a:ln>
            <a:solidFill>
              <a:srgbClr val="002060"/>
            </a:solidFill>
          </a:ln>
        </p:spPr>
        <p:txBody>
          <a:bodyPr/>
          <a:lstStyle/>
          <a:p>
            <a:pPr eaLnBrk="1" hangingPunct="1"/>
            <a:r>
              <a:rPr lang="fr-FR" sz="3200" b="1" smtClean="0">
                <a:solidFill>
                  <a:srgbClr val="FF0000"/>
                </a:solidFill>
              </a:rPr>
              <a:t> 8- Table de vérité  ( Exemple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2"/>
          </p:nvPr>
        </p:nvSpPr>
        <p:spPr>
          <a:noFill/>
        </p:spPr>
        <p:txBody>
          <a:bodyPr/>
          <a:lstStyle/>
          <a:p>
            <a:fld id="{A3D043C0-E17C-4C25-8EE4-E11977B88451}" type="slidenum">
              <a:rPr lang="fr-FR" smtClean="0"/>
              <a:pPr/>
              <a:t>35</a:t>
            </a:fld>
            <a:endParaRPr lang="fr-FR" smtClean="0"/>
          </a:p>
        </p:txBody>
      </p:sp>
      <p:sp>
        <p:nvSpPr>
          <p:cNvPr id="15364"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4C1929-F920-478A-931D-B88DC97C3098}" type="slidenum">
              <a:rPr lang="fr-FR" sz="1400"/>
              <a:pPr algn="r"/>
              <a:t>35</a:t>
            </a:fld>
            <a:endParaRPr lang="fr-FR" sz="1400"/>
          </a:p>
        </p:txBody>
      </p:sp>
      <p:sp>
        <p:nvSpPr>
          <p:cNvPr id="24580" name="Rectangle 2"/>
          <p:cNvSpPr>
            <a:spLocks noGrp="1" noChangeArrowheads="1"/>
          </p:cNvSpPr>
          <p:nvPr>
            <p:ph type="title"/>
          </p:nvPr>
        </p:nvSpPr>
        <p:spPr>
          <a:xfrm>
            <a:off x="350838" y="274638"/>
            <a:ext cx="8507412" cy="777875"/>
          </a:xfrm>
          <a:ln>
            <a:solidFill>
              <a:schemeClr val="accent6"/>
            </a:solidFill>
          </a:ln>
        </p:spPr>
        <p:txBody>
          <a:bodyPr/>
          <a:lstStyle/>
          <a:p>
            <a:pPr eaLnBrk="1" hangingPunct="1">
              <a:defRPr/>
            </a:pPr>
            <a:r>
              <a:rPr lang="fr-FR" sz="3200" b="1" dirty="0" smtClean="0">
                <a:solidFill>
                  <a:srgbClr val="FF0000"/>
                </a:solidFill>
              </a:rPr>
              <a:t>9- Forme canonique d’une fonction logique</a:t>
            </a:r>
          </a:p>
        </p:txBody>
      </p:sp>
      <p:sp>
        <p:nvSpPr>
          <p:cNvPr id="15366" name="Rectangle 3"/>
          <p:cNvSpPr>
            <a:spLocks noGrp="1" noChangeArrowheads="1"/>
          </p:cNvSpPr>
          <p:nvPr>
            <p:ph type="body" sz="half" idx="1"/>
          </p:nvPr>
        </p:nvSpPr>
        <p:spPr>
          <a:xfrm>
            <a:off x="347663" y="1341438"/>
            <a:ext cx="8510587" cy="3302000"/>
          </a:xfrm>
          <a:ln>
            <a:solidFill>
              <a:schemeClr val="bg1"/>
            </a:solidFill>
          </a:ln>
        </p:spPr>
        <p:txBody>
          <a:bodyPr/>
          <a:lstStyle/>
          <a:p>
            <a:pPr marL="177800" indent="-177800" algn="just" eaLnBrk="1" hangingPunct="1">
              <a:lnSpc>
                <a:spcPct val="90000"/>
              </a:lnSpc>
              <a:buClr>
                <a:srgbClr val="FF0000"/>
              </a:buClr>
              <a:buFont typeface="Wingdings" pitchFamily="2" charset="2"/>
              <a:buChar char="§"/>
            </a:pPr>
            <a:r>
              <a:rPr lang="fr-FR" sz="2300" b="1" smtClean="0"/>
              <a:t>On appel </a:t>
            </a:r>
            <a:r>
              <a:rPr lang="fr-FR" sz="2300" b="1" smtClean="0">
                <a:solidFill>
                  <a:srgbClr val="FF3300"/>
                </a:solidFill>
              </a:rPr>
              <a:t>forme canonique</a:t>
            </a:r>
            <a:r>
              <a:rPr lang="fr-FR" sz="2300" b="1" smtClean="0"/>
              <a:t> d’une fonction la forme ou chaque </a:t>
            </a:r>
            <a:r>
              <a:rPr lang="fr-FR" sz="2300" b="1" smtClean="0">
                <a:solidFill>
                  <a:srgbClr val="FF3300"/>
                </a:solidFill>
              </a:rPr>
              <a:t>terme</a:t>
            </a:r>
            <a:r>
              <a:rPr lang="fr-FR" sz="2300" b="1" smtClean="0"/>
              <a:t> de la fonction comportent  </a:t>
            </a:r>
            <a:r>
              <a:rPr lang="fr-FR" sz="2300" b="1" smtClean="0">
                <a:solidFill>
                  <a:srgbClr val="FF3300"/>
                </a:solidFill>
              </a:rPr>
              <a:t>toutes les variables.</a:t>
            </a:r>
          </a:p>
          <a:p>
            <a:pPr marL="177800" indent="-177800" algn="just" eaLnBrk="1" hangingPunct="1">
              <a:lnSpc>
                <a:spcPct val="90000"/>
              </a:lnSpc>
              <a:buClr>
                <a:srgbClr val="FF0000"/>
              </a:buClr>
              <a:buFontTx/>
              <a:buNone/>
            </a:pPr>
            <a:endParaRPr lang="fr-FR" sz="2300" b="1" smtClean="0">
              <a:solidFill>
                <a:srgbClr val="FF3300"/>
              </a:solidFill>
            </a:endParaRPr>
          </a:p>
          <a:p>
            <a:pPr marL="177800" indent="-177800" algn="just" eaLnBrk="1" hangingPunct="1">
              <a:lnSpc>
                <a:spcPct val="90000"/>
              </a:lnSpc>
              <a:buClr>
                <a:srgbClr val="FF0000"/>
              </a:buClr>
              <a:buFontTx/>
              <a:buNone/>
            </a:pPr>
            <a:r>
              <a:rPr lang="fr-FR" sz="2300" b="1" smtClean="0">
                <a:solidFill>
                  <a:srgbClr val="FF0000"/>
                </a:solidFill>
              </a:rPr>
              <a:t>Exemple:</a:t>
            </a:r>
          </a:p>
          <a:p>
            <a:pPr marL="177800" indent="-177800" algn="just" eaLnBrk="1" hangingPunct="1">
              <a:lnSpc>
                <a:spcPct val="90000"/>
              </a:lnSpc>
              <a:buClr>
                <a:srgbClr val="FF0000"/>
              </a:buClr>
              <a:buFontTx/>
              <a:buNone/>
            </a:pPr>
            <a:endParaRPr lang="fr-FR" sz="2300" b="1" smtClean="0">
              <a:solidFill>
                <a:srgbClr val="FF0000"/>
              </a:solidFill>
            </a:endParaRPr>
          </a:p>
          <a:p>
            <a:pPr marL="177800" indent="-177800" algn="just" eaLnBrk="1" hangingPunct="1">
              <a:lnSpc>
                <a:spcPct val="90000"/>
              </a:lnSpc>
              <a:buClr>
                <a:srgbClr val="FF0000"/>
              </a:buClr>
              <a:buFontTx/>
              <a:buNone/>
            </a:pPr>
            <a:endParaRPr lang="fr-FR" sz="2300" b="1" smtClean="0">
              <a:solidFill>
                <a:srgbClr val="FF0000"/>
              </a:solidFill>
            </a:endParaRPr>
          </a:p>
          <a:p>
            <a:pPr marL="177800" indent="-177800" algn="just">
              <a:lnSpc>
                <a:spcPct val="90000"/>
              </a:lnSpc>
              <a:buClr>
                <a:srgbClr val="FF0000"/>
              </a:buClr>
              <a:buSzPct val="75000"/>
              <a:buFont typeface="Wingdings" pitchFamily="2" charset="2"/>
              <a:buChar char="§"/>
            </a:pPr>
            <a:r>
              <a:rPr lang="fr-FR" sz="2300" b="1" smtClean="0"/>
              <a:t>Il existent plusieurs formes canoniques : les plus utilisées sont la première et la deuxième forme .</a:t>
            </a:r>
          </a:p>
          <a:p>
            <a:pPr marL="177800" indent="-177800" algn="just" eaLnBrk="1" hangingPunct="1">
              <a:lnSpc>
                <a:spcPct val="90000"/>
              </a:lnSpc>
              <a:buClr>
                <a:srgbClr val="FF0000"/>
              </a:buClr>
              <a:buFontTx/>
              <a:buNone/>
            </a:pPr>
            <a:endParaRPr lang="fr-FR" sz="2300" b="1" smtClean="0">
              <a:solidFill>
                <a:srgbClr val="FF0000"/>
              </a:solidFill>
            </a:endParaRPr>
          </a:p>
        </p:txBody>
      </p:sp>
      <p:graphicFrame>
        <p:nvGraphicFramePr>
          <p:cNvPr id="15362" name="Object 6"/>
          <p:cNvGraphicFramePr>
            <a:graphicFrameLocks noGrp="1" noChangeAspect="1"/>
          </p:cNvGraphicFramePr>
          <p:nvPr>
            <p:ph sz="half" idx="2"/>
          </p:nvPr>
        </p:nvGraphicFramePr>
        <p:xfrm>
          <a:off x="1500188" y="2928938"/>
          <a:ext cx="5500687" cy="482600"/>
        </p:xfrm>
        <a:graphic>
          <a:graphicData uri="http://schemas.openxmlformats.org/presentationml/2006/ole">
            <mc:AlternateContent xmlns:mc="http://schemas.openxmlformats.org/markup-compatibility/2006">
              <mc:Choice xmlns:v="urn:schemas-microsoft-com:vml" Requires="v">
                <p:oleObj spid="_x0000_s15380" name="Équation" r:id="rId3" imgW="2057400" imgH="241200" progId="Equation.3">
                  <p:embed/>
                </p:oleObj>
              </mc:Choice>
              <mc:Fallback>
                <p:oleObj name="Équation" r:id="rId3" imgW="2057400" imgH="241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928938"/>
                        <a:ext cx="55006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sldNum" sz="quarter" idx="12"/>
          </p:nvPr>
        </p:nvSpPr>
        <p:spPr>
          <a:noFill/>
        </p:spPr>
        <p:txBody>
          <a:bodyPr/>
          <a:lstStyle/>
          <a:p>
            <a:fld id="{C151BE93-A2ED-405E-B874-E4972E3168F7}" type="slidenum">
              <a:rPr lang="fr-FR" smtClean="0"/>
              <a:pPr/>
              <a:t>36</a:t>
            </a:fld>
            <a:endParaRPr lang="fr-FR" smtClean="0"/>
          </a:p>
        </p:txBody>
      </p:sp>
      <p:sp>
        <p:nvSpPr>
          <p:cNvPr id="16388"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BE112C5-8B1B-42F8-B774-E39BD6B51881}" type="slidenum">
              <a:rPr lang="fr-FR" sz="1400"/>
              <a:pPr algn="r"/>
              <a:t>36</a:t>
            </a:fld>
            <a:endParaRPr lang="fr-FR" sz="1400"/>
          </a:p>
        </p:txBody>
      </p:sp>
      <p:sp>
        <p:nvSpPr>
          <p:cNvPr id="25604" name="Rectangle 2"/>
          <p:cNvSpPr>
            <a:spLocks noGrp="1" noChangeArrowheads="1"/>
          </p:cNvSpPr>
          <p:nvPr>
            <p:ph type="title"/>
          </p:nvPr>
        </p:nvSpPr>
        <p:spPr>
          <a:xfrm>
            <a:off x="428625" y="274638"/>
            <a:ext cx="8358188" cy="725487"/>
          </a:xfrm>
          <a:ln>
            <a:solidFill>
              <a:schemeClr val="accent6"/>
            </a:solidFill>
          </a:ln>
        </p:spPr>
        <p:txBody>
          <a:bodyPr/>
          <a:lstStyle/>
          <a:p>
            <a:pPr eaLnBrk="1" hangingPunct="1">
              <a:defRPr/>
            </a:pPr>
            <a:r>
              <a:rPr lang="fr-FR" sz="3200" b="1" dirty="0" smtClean="0">
                <a:solidFill>
                  <a:srgbClr val="FF0000"/>
                </a:solidFill>
              </a:rPr>
              <a:t>9-1  Première forme canonique </a:t>
            </a:r>
          </a:p>
        </p:txBody>
      </p:sp>
      <p:sp>
        <p:nvSpPr>
          <p:cNvPr id="16390" name="Rectangle 3"/>
          <p:cNvSpPr>
            <a:spLocks noGrp="1" noChangeArrowheads="1"/>
          </p:cNvSpPr>
          <p:nvPr>
            <p:ph type="body" sz="half" idx="1"/>
          </p:nvPr>
        </p:nvSpPr>
        <p:spPr>
          <a:xfrm>
            <a:off x="428625" y="1285875"/>
            <a:ext cx="8358188" cy="3214688"/>
          </a:xfrm>
          <a:ln>
            <a:solidFill>
              <a:schemeClr val="bg1"/>
            </a:solidFill>
          </a:ln>
        </p:spPr>
        <p:txBody>
          <a:bodyPr/>
          <a:lstStyle/>
          <a:p>
            <a:pPr eaLnBrk="1" hangingPunct="1">
              <a:lnSpc>
                <a:spcPct val="90000"/>
              </a:lnSpc>
              <a:buFontTx/>
              <a:buNone/>
            </a:pPr>
            <a:r>
              <a:rPr lang="fr-FR" sz="2300" b="1" smtClean="0">
                <a:solidFill>
                  <a:srgbClr val="FF3300"/>
                </a:solidFill>
              </a:rPr>
              <a:t>1- Première forme canonique</a:t>
            </a:r>
            <a:r>
              <a:rPr lang="fr-FR" sz="2300" b="1" smtClean="0"/>
              <a:t> (forme disjonctive) :  </a:t>
            </a:r>
          </a:p>
          <a:p>
            <a:pPr eaLnBrk="1" hangingPunct="1">
              <a:lnSpc>
                <a:spcPct val="90000"/>
              </a:lnSpc>
              <a:buClr>
                <a:srgbClr val="FF0000"/>
              </a:buClr>
              <a:buFont typeface="Wingdings" pitchFamily="2" charset="2"/>
              <a:buChar char="ü"/>
            </a:pPr>
            <a:r>
              <a:rPr lang="fr-FR" sz="2300" b="1" smtClean="0"/>
              <a:t>somme de produits </a:t>
            </a:r>
          </a:p>
          <a:p>
            <a:pPr eaLnBrk="1" hangingPunct="1">
              <a:lnSpc>
                <a:spcPct val="90000"/>
              </a:lnSpc>
              <a:buClr>
                <a:srgbClr val="FF0000"/>
              </a:buClr>
              <a:buFont typeface="Wingdings" pitchFamily="2" charset="2"/>
              <a:buChar char="ü"/>
            </a:pPr>
            <a:r>
              <a:rPr lang="fr-FR" sz="2300" b="1" smtClean="0"/>
              <a:t>C’est la somme des min termes.</a:t>
            </a:r>
          </a:p>
          <a:p>
            <a:pPr eaLnBrk="1" hangingPunct="1">
              <a:lnSpc>
                <a:spcPct val="90000"/>
              </a:lnSpc>
              <a:buClr>
                <a:srgbClr val="FF0000"/>
              </a:buClr>
              <a:buFont typeface="Wingdings" pitchFamily="2" charset="2"/>
              <a:buChar char="ü"/>
            </a:pPr>
            <a:r>
              <a:rPr lang="fr-FR" sz="2300" b="1" smtClean="0"/>
              <a:t>Une disjonction de conjonctions. </a:t>
            </a:r>
          </a:p>
          <a:p>
            <a:pPr eaLnBrk="1" hangingPunct="1">
              <a:lnSpc>
                <a:spcPct val="90000"/>
              </a:lnSpc>
              <a:buFontTx/>
              <a:buNone/>
            </a:pPr>
            <a:r>
              <a:rPr lang="fr-FR" sz="2300" b="1" smtClean="0">
                <a:solidFill>
                  <a:srgbClr val="FF0000"/>
                </a:solidFill>
              </a:rPr>
              <a:t>Exemple:</a:t>
            </a:r>
          </a:p>
          <a:p>
            <a:pPr eaLnBrk="1" hangingPunct="1">
              <a:lnSpc>
                <a:spcPct val="90000"/>
              </a:lnSpc>
              <a:buFontTx/>
              <a:buNone/>
            </a:pPr>
            <a:endParaRPr lang="fr-FR" sz="2300" b="1" smtClean="0"/>
          </a:p>
          <a:p>
            <a:pPr eaLnBrk="1" hangingPunct="1">
              <a:lnSpc>
                <a:spcPct val="90000"/>
              </a:lnSpc>
              <a:buFontTx/>
              <a:buNone/>
            </a:pPr>
            <a:endParaRPr lang="fr-FR" sz="2300" b="1" smtClean="0"/>
          </a:p>
          <a:p>
            <a:pPr eaLnBrk="1" hangingPunct="1">
              <a:lnSpc>
                <a:spcPct val="90000"/>
              </a:lnSpc>
              <a:buFontTx/>
              <a:buNone/>
            </a:pPr>
            <a:r>
              <a:rPr lang="fr-FR" sz="2300" b="1" smtClean="0"/>
              <a:t>Cette forme est la forme </a:t>
            </a:r>
            <a:r>
              <a:rPr lang="fr-FR" sz="2300" b="1" smtClean="0">
                <a:solidFill>
                  <a:srgbClr val="FF3300"/>
                </a:solidFill>
              </a:rPr>
              <a:t>la plus utilisée.</a:t>
            </a:r>
          </a:p>
          <a:p>
            <a:pPr eaLnBrk="1" hangingPunct="1">
              <a:lnSpc>
                <a:spcPct val="90000"/>
              </a:lnSpc>
              <a:buFontTx/>
              <a:buNone/>
            </a:pPr>
            <a:endParaRPr lang="fr-FR" sz="2300" b="1" smtClean="0"/>
          </a:p>
        </p:txBody>
      </p:sp>
      <p:graphicFrame>
        <p:nvGraphicFramePr>
          <p:cNvPr id="16386" name="Object 19"/>
          <p:cNvGraphicFramePr>
            <a:graphicFrameLocks noGrp="1" noChangeAspect="1"/>
          </p:cNvGraphicFramePr>
          <p:nvPr>
            <p:ph sz="half" idx="2"/>
          </p:nvPr>
        </p:nvGraphicFramePr>
        <p:xfrm>
          <a:off x="1571625" y="3330575"/>
          <a:ext cx="5786438" cy="455613"/>
        </p:xfrm>
        <a:graphic>
          <a:graphicData uri="http://schemas.openxmlformats.org/presentationml/2006/ole">
            <mc:AlternateContent xmlns:mc="http://schemas.openxmlformats.org/markup-compatibility/2006">
              <mc:Choice xmlns:v="urn:schemas-microsoft-com:vml" Requires="v">
                <p:oleObj spid="_x0000_s16404" name="Equation" r:id="rId4" imgW="3225600" imgH="241200" progId="Equation.3">
                  <p:embed/>
                </p:oleObj>
              </mc:Choice>
              <mc:Fallback>
                <p:oleObj name="Equation" r:id="rId4" imgW="3225600" imgH="24120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3330575"/>
                        <a:ext cx="5786438"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sldNum" sz="quarter" idx="12"/>
          </p:nvPr>
        </p:nvSpPr>
        <p:spPr>
          <a:noFill/>
        </p:spPr>
        <p:txBody>
          <a:bodyPr/>
          <a:lstStyle/>
          <a:p>
            <a:fld id="{6884EE1E-6DAC-4345-918F-CCB851E896FC}" type="slidenum">
              <a:rPr lang="fr-FR" smtClean="0"/>
              <a:pPr/>
              <a:t>37</a:t>
            </a:fld>
            <a:endParaRPr lang="fr-FR" smtClean="0"/>
          </a:p>
        </p:txBody>
      </p:sp>
      <p:sp>
        <p:nvSpPr>
          <p:cNvPr id="17412"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229B84-FEF2-43CA-90D6-170FE3B5D3DD}" type="slidenum">
              <a:rPr lang="fr-FR" sz="1400"/>
              <a:pPr algn="r"/>
              <a:t>37</a:t>
            </a:fld>
            <a:endParaRPr lang="fr-FR" sz="1400"/>
          </a:p>
        </p:txBody>
      </p:sp>
      <p:sp>
        <p:nvSpPr>
          <p:cNvPr id="26628" name="Rectangle 2"/>
          <p:cNvSpPr>
            <a:spLocks noGrp="1" noChangeArrowheads="1"/>
          </p:cNvSpPr>
          <p:nvPr>
            <p:ph type="title"/>
          </p:nvPr>
        </p:nvSpPr>
        <p:spPr>
          <a:xfrm>
            <a:off x="457200" y="274638"/>
            <a:ext cx="8229600" cy="725487"/>
          </a:xfrm>
          <a:ln>
            <a:solidFill>
              <a:schemeClr val="accent6"/>
            </a:solidFill>
          </a:ln>
        </p:spPr>
        <p:txBody>
          <a:bodyPr/>
          <a:lstStyle/>
          <a:p>
            <a:pPr eaLnBrk="1" hangingPunct="1">
              <a:defRPr/>
            </a:pPr>
            <a:r>
              <a:rPr lang="fr-FR" sz="3200" b="1" dirty="0" smtClean="0">
                <a:solidFill>
                  <a:srgbClr val="FF0000"/>
                </a:solidFill>
              </a:rPr>
              <a:t>9-2 Deuxième forme canonique</a:t>
            </a:r>
          </a:p>
        </p:txBody>
      </p:sp>
      <p:sp>
        <p:nvSpPr>
          <p:cNvPr id="17414" name="Rectangle 3"/>
          <p:cNvSpPr>
            <a:spLocks noGrp="1" noChangeArrowheads="1"/>
          </p:cNvSpPr>
          <p:nvPr>
            <p:ph type="body" sz="half" idx="1"/>
          </p:nvPr>
        </p:nvSpPr>
        <p:spPr>
          <a:xfrm>
            <a:off x="474663" y="1193800"/>
            <a:ext cx="8215312" cy="3163888"/>
          </a:xfrm>
          <a:ln>
            <a:solidFill>
              <a:schemeClr val="bg1"/>
            </a:solidFill>
          </a:ln>
        </p:spPr>
        <p:txBody>
          <a:bodyPr/>
          <a:lstStyle/>
          <a:p>
            <a:pPr eaLnBrk="1" hangingPunct="1">
              <a:buFontTx/>
              <a:buNone/>
            </a:pPr>
            <a:r>
              <a:rPr lang="fr-FR" sz="2300" b="1" smtClean="0">
                <a:solidFill>
                  <a:srgbClr val="FF3300"/>
                </a:solidFill>
              </a:rPr>
              <a:t>2- Deuxième forme canonique</a:t>
            </a:r>
            <a:r>
              <a:rPr lang="fr-FR" sz="2300" b="1" smtClean="0"/>
              <a:t> (conjonctive): produit de sommes</a:t>
            </a:r>
          </a:p>
          <a:p>
            <a:pPr eaLnBrk="1" hangingPunct="1">
              <a:buClr>
                <a:srgbClr val="FF0000"/>
              </a:buClr>
              <a:buFont typeface="Wingdings" pitchFamily="2" charset="2"/>
              <a:buChar char="ü"/>
            </a:pPr>
            <a:r>
              <a:rPr lang="fr-FR" sz="2300" b="1" smtClean="0"/>
              <a:t>Le produit des max termes</a:t>
            </a:r>
          </a:p>
          <a:p>
            <a:pPr eaLnBrk="1" hangingPunct="1">
              <a:buClr>
                <a:srgbClr val="FF0000"/>
              </a:buClr>
              <a:buFont typeface="Wingdings" pitchFamily="2" charset="2"/>
              <a:buChar char="ü"/>
            </a:pPr>
            <a:r>
              <a:rPr lang="fr-FR" sz="2300" b="1" smtClean="0"/>
              <a:t>Conjonction de disjonctions</a:t>
            </a:r>
          </a:p>
          <a:p>
            <a:pPr eaLnBrk="1" hangingPunct="1">
              <a:buClr>
                <a:srgbClr val="FF0000"/>
              </a:buClr>
              <a:buFontTx/>
              <a:buNone/>
            </a:pPr>
            <a:r>
              <a:rPr lang="fr-FR" sz="2300" b="1" smtClean="0">
                <a:solidFill>
                  <a:srgbClr val="FF0000"/>
                </a:solidFill>
              </a:rPr>
              <a:t>Exemple :</a:t>
            </a:r>
          </a:p>
          <a:p>
            <a:pPr eaLnBrk="1" hangingPunct="1">
              <a:buClr>
                <a:srgbClr val="FF0000"/>
              </a:buClr>
              <a:buFontTx/>
              <a:buNone/>
            </a:pPr>
            <a:endParaRPr lang="fr-FR" sz="2300" b="1" smtClean="0">
              <a:solidFill>
                <a:srgbClr val="FF0000"/>
              </a:solidFill>
            </a:endParaRPr>
          </a:p>
          <a:p>
            <a:pPr eaLnBrk="1" hangingPunct="1">
              <a:buClr>
                <a:srgbClr val="FF0000"/>
              </a:buClr>
              <a:buFontTx/>
              <a:buNone/>
            </a:pPr>
            <a:endParaRPr lang="fr-FR" sz="2300" b="1" smtClean="0"/>
          </a:p>
          <a:p>
            <a:pPr eaLnBrk="1" hangingPunct="1">
              <a:buClr>
                <a:srgbClr val="FF0000"/>
              </a:buClr>
              <a:buFontTx/>
              <a:buNone/>
            </a:pPr>
            <a:r>
              <a:rPr lang="fr-FR" sz="2300" b="1" smtClean="0"/>
              <a:t>La </a:t>
            </a:r>
            <a:r>
              <a:rPr lang="fr-FR" sz="2300" b="1" smtClean="0">
                <a:solidFill>
                  <a:srgbClr val="FF3300"/>
                </a:solidFill>
              </a:rPr>
              <a:t>première et la deuxième</a:t>
            </a:r>
            <a:r>
              <a:rPr lang="fr-FR" sz="2300" b="1" smtClean="0"/>
              <a:t> forme canonique sont </a:t>
            </a:r>
            <a:r>
              <a:rPr lang="fr-FR" sz="2300" b="1" smtClean="0">
                <a:solidFill>
                  <a:srgbClr val="FF3300"/>
                </a:solidFill>
              </a:rPr>
              <a:t>équivalentes</a:t>
            </a:r>
            <a:r>
              <a:rPr lang="fr-FR" sz="2300" b="1" smtClean="0"/>
              <a:t> .</a:t>
            </a:r>
          </a:p>
          <a:p>
            <a:pPr eaLnBrk="1" hangingPunct="1">
              <a:buClr>
                <a:srgbClr val="FF0000"/>
              </a:buClr>
              <a:buFontTx/>
              <a:buNone/>
            </a:pPr>
            <a:endParaRPr lang="fr-FR" sz="2300" b="1" smtClean="0">
              <a:solidFill>
                <a:srgbClr val="FF0000"/>
              </a:solidFill>
            </a:endParaRPr>
          </a:p>
        </p:txBody>
      </p:sp>
      <p:graphicFrame>
        <p:nvGraphicFramePr>
          <p:cNvPr id="17410" name="Object 15"/>
          <p:cNvGraphicFramePr>
            <a:graphicFrameLocks noGrp="1" noChangeAspect="1"/>
          </p:cNvGraphicFramePr>
          <p:nvPr>
            <p:ph sz="half" idx="2"/>
          </p:nvPr>
        </p:nvGraphicFramePr>
        <p:xfrm>
          <a:off x="1500188" y="3035300"/>
          <a:ext cx="5929312" cy="465138"/>
        </p:xfrm>
        <a:graphic>
          <a:graphicData uri="http://schemas.openxmlformats.org/presentationml/2006/ole">
            <mc:AlternateContent xmlns:mc="http://schemas.openxmlformats.org/markup-compatibility/2006">
              <mc:Choice xmlns:v="urn:schemas-microsoft-com:vml" Requires="v">
                <p:oleObj spid="_x0000_s17428" name="Equation" r:id="rId3" imgW="3682800" imgH="241200" progId="Equation.3">
                  <p:embed/>
                </p:oleObj>
              </mc:Choice>
              <mc:Fallback>
                <p:oleObj name="Equation" r:id="rId3" imgW="3682800" imgH="2412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035300"/>
                        <a:ext cx="5929312"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sldNum" sz="quarter" idx="12"/>
          </p:nvPr>
        </p:nvSpPr>
        <p:spPr>
          <a:noFill/>
        </p:spPr>
        <p:txBody>
          <a:bodyPr/>
          <a:lstStyle/>
          <a:p>
            <a:fld id="{73CCBC99-4094-4302-BA92-0C83DA0996C5}" type="slidenum">
              <a:rPr lang="fr-FR" smtClean="0"/>
              <a:pPr/>
              <a:t>38</a:t>
            </a:fld>
            <a:endParaRPr lang="fr-FR" smtClean="0"/>
          </a:p>
        </p:txBody>
      </p:sp>
      <p:sp>
        <p:nvSpPr>
          <p:cNvPr id="18436"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C7DDFBF-D443-4263-BE6F-C424741293C6}" type="slidenum">
              <a:rPr lang="fr-FR" sz="1400"/>
              <a:pPr algn="r"/>
              <a:t>38</a:t>
            </a:fld>
            <a:endParaRPr lang="fr-FR" sz="1400"/>
          </a:p>
        </p:txBody>
      </p:sp>
      <p:sp>
        <p:nvSpPr>
          <p:cNvPr id="75779" name="Rectangle 2"/>
          <p:cNvSpPr>
            <a:spLocks noGrp="1" noChangeArrowheads="1"/>
          </p:cNvSpPr>
          <p:nvPr>
            <p:ph type="title"/>
          </p:nvPr>
        </p:nvSpPr>
        <p:spPr>
          <a:xfrm>
            <a:off x="349250" y="274638"/>
            <a:ext cx="8401050" cy="654050"/>
          </a:xfrm>
          <a:ln>
            <a:solidFill>
              <a:schemeClr val="accent6"/>
            </a:solidFill>
          </a:ln>
        </p:spPr>
        <p:txBody>
          <a:bodyPr/>
          <a:lstStyle/>
          <a:p>
            <a:pPr eaLnBrk="1" hangingPunct="1">
              <a:defRPr/>
            </a:pPr>
            <a:r>
              <a:rPr lang="fr-FR" sz="3200" b="1" dirty="0" smtClean="0">
                <a:solidFill>
                  <a:srgbClr val="FF0000"/>
                </a:solidFill>
              </a:rPr>
              <a:t>Remarque  1</a:t>
            </a:r>
          </a:p>
        </p:txBody>
      </p:sp>
      <p:sp>
        <p:nvSpPr>
          <p:cNvPr id="18438" name="Rectangle 3"/>
          <p:cNvSpPr>
            <a:spLocks noGrp="1" noChangeArrowheads="1"/>
          </p:cNvSpPr>
          <p:nvPr>
            <p:ph type="body" idx="1"/>
          </p:nvPr>
        </p:nvSpPr>
        <p:spPr>
          <a:xfrm>
            <a:off x="357188" y="1143000"/>
            <a:ext cx="8391525" cy="3357563"/>
          </a:xfrm>
          <a:ln>
            <a:solidFill>
              <a:schemeClr val="bg1"/>
            </a:solidFill>
          </a:ln>
        </p:spPr>
        <p:txBody>
          <a:bodyPr/>
          <a:lstStyle/>
          <a:p>
            <a:pPr marL="177800" indent="-177800" algn="just" eaLnBrk="1" hangingPunct="1">
              <a:lnSpc>
                <a:spcPct val="80000"/>
              </a:lnSpc>
              <a:buClr>
                <a:srgbClr val="FF0000"/>
              </a:buClr>
              <a:buFont typeface="Wingdings" pitchFamily="2" charset="2"/>
              <a:buChar char="§"/>
            </a:pPr>
            <a:r>
              <a:rPr lang="fr-FR" sz="2300" b="1" smtClean="0"/>
              <a:t>On peut toujours </a:t>
            </a:r>
            <a:r>
              <a:rPr lang="fr-FR" sz="2300" b="1" smtClean="0">
                <a:solidFill>
                  <a:srgbClr val="FF3300"/>
                </a:solidFill>
              </a:rPr>
              <a:t>ramener n’importe</a:t>
            </a:r>
            <a:r>
              <a:rPr lang="fr-FR" sz="2300" b="1" smtClean="0"/>
              <a:t> qu’elle fonction logique à l’une des </a:t>
            </a:r>
            <a:r>
              <a:rPr lang="fr-FR" sz="2300" b="1" smtClean="0">
                <a:solidFill>
                  <a:srgbClr val="FF3300"/>
                </a:solidFill>
              </a:rPr>
              <a:t>formes canoniques</a:t>
            </a:r>
            <a:r>
              <a:rPr lang="fr-FR" sz="2300" b="1" smtClean="0"/>
              <a:t>.</a:t>
            </a:r>
          </a:p>
          <a:p>
            <a:pPr marL="177800" indent="-177800" algn="just" eaLnBrk="1" hangingPunct="1">
              <a:lnSpc>
                <a:spcPct val="80000"/>
              </a:lnSpc>
              <a:buClr>
                <a:srgbClr val="FF0000"/>
              </a:buClr>
              <a:buFont typeface="Wingdings" pitchFamily="2" charset="2"/>
              <a:buChar char="§"/>
            </a:pPr>
            <a:r>
              <a:rPr lang="fr-FR" sz="2300" b="1" smtClean="0"/>
              <a:t>Cela revient à rajouter les variables manquants dans les termes qui ne </a:t>
            </a:r>
            <a:r>
              <a:rPr lang="fr-FR" sz="2300" b="1" smtClean="0">
                <a:solidFill>
                  <a:srgbClr val="FF3300"/>
                </a:solidFill>
              </a:rPr>
              <a:t>contiennent</a:t>
            </a:r>
            <a:r>
              <a:rPr lang="fr-FR" sz="2300" b="1" smtClean="0"/>
              <a:t> pas toutes les variables ( les termes non canoniques ).</a:t>
            </a:r>
          </a:p>
          <a:p>
            <a:pPr marL="177800" indent="-177800" algn="just" eaLnBrk="1" hangingPunct="1">
              <a:lnSpc>
                <a:spcPct val="80000"/>
              </a:lnSpc>
              <a:buClr>
                <a:srgbClr val="FF0000"/>
              </a:buClr>
              <a:buFont typeface="Wingdings" pitchFamily="2" charset="2"/>
              <a:buChar char="§"/>
            </a:pPr>
            <a:r>
              <a:rPr lang="fr-FR" sz="2300" b="1" smtClean="0"/>
              <a:t>Cela est possible en utilisant les règles de l’algèbre de Boole :</a:t>
            </a:r>
          </a:p>
          <a:p>
            <a:pPr marL="177800" indent="-177800" algn="just" eaLnBrk="1" hangingPunct="1">
              <a:lnSpc>
                <a:spcPct val="80000"/>
              </a:lnSpc>
              <a:buClr>
                <a:srgbClr val="FF0000"/>
              </a:buClr>
              <a:buFont typeface="Wingdings" pitchFamily="2" charset="2"/>
              <a:buChar char="ü"/>
            </a:pPr>
            <a:r>
              <a:rPr lang="fr-FR" sz="2300" b="1" smtClean="0"/>
              <a:t>Multiplier un terme avec une expression qui vaut 1 </a:t>
            </a:r>
          </a:p>
          <a:p>
            <a:pPr marL="177800" indent="-177800" algn="just" eaLnBrk="1" hangingPunct="1">
              <a:lnSpc>
                <a:spcPct val="80000"/>
              </a:lnSpc>
              <a:buClr>
                <a:srgbClr val="FF0000"/>
              </a:buClr>
              <a:buFont typeface="Wingdings" pitchFamily="2" charset="2"/>
              <a:buChar char="ü"/>
            </a:pPr>
            <a:r>
              <a:rPr lang="fr-FR" sz="2300" b="1" smtClean="0"/>
              <a:t>Additionner à un terme avec une expression qui vaut  0</a:t>
            </a:r>
          </a:p>
          <a:p>
            <a:pPr marL="177800" indent="-177800" algn="just" eaLnBrk="1" hangingPunct="1">
              <a:lnSpc>
                <a:spcPct val="80000"/>
              </a:lnSpc>
              <a:buClr>
                <a:srgbClr val="FF0000"/>
              </a:buClr>
              <a:buFont typeface="Wingdings" pitchFamily="2" charset="2"/>
              <a:buChar char="ü"/>
            </a:pPr>
            <a:r>
              <a:rPr lang="fr-FR" sz="2300" b="1" smtClean="0"/>
              <a:t>Par la  suite faire la distribution.</a:t>
            </a:r>
          </a:p>
          <a:p>
            <a:pPr marL="177800" indent="-177800" algn="just" eaLnBrk="1" hangingPunct="1">
              <a:lnSpc>
                <a:spcPct val="80000"/>
              </a:lnSpc>
              <a:buClr>
                <a:srgbClr val="FF0000"/>
              </a:buClr>
              <a:buFontTx/>
              <a:buNone/>
            </a:pPr>
            <a:r>
              <a:rPr lang="fr-FR" sz="2300" b="1" smtClean="0">
                <a:solidFill>
                  <a:srgbClr val="FF0000"/>
                </a:solidFill>
              </a:rPr>
              <a:t>Exemple :</a:t>
            </a:r>
          </a:p>
        </p:txBody>
      </p:sp>
      <p:graphicFrame>
        <p:nvGraphicFramePr>
          <p:cNvPr id="18434" name="Object 31"/>
          <p:cNvGraphicFramePr>
            <a:graphicFrameLocks noChangeAspect="1"/>
          </p:cNvGraphicFramePr>
          <p:nvPr/>
        </p:nvGraphicFramePr>
        <p:xfrm>
          <a:off x="1714500" y="4429125"/>
          <a:ext cx="4786313" cy="2006600"/>
        </p:xfrm>
        <a:graphic>
          <a:graphicData uri="http://schemas.openxmlformats.org/presentationml/2006/ole">
            <mc:AlternateContent xmlns:mc="http://schemas.openxmlformats.org/markup-compatibility/2006">
              <mc:Choice xmlns:v="urn:schemas-microsoft-com:vml" Requires="v">
                <p:oleObj spid="_x0000_s18452" name="Équation" r:id="rId3" imgW="3454200" imgH="1447560" progId="Equation.3">
                  <p:embed/>
                </p:oleObj>
              </mc:Choice>
              <mc:Fallback>
                <p:oleObj name="Équation" r:id="rId3" imgW="3454200" imgH="144756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4429125"/>
                        <a:ext cx="4786313" cy="200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Grp="1" noChangeArrowheads="1"/>
          </p:cNvSpPr>
          <p:nvPr>
            <p:ph type="sldNum" sz="quarter" idx="12"/>
          </p:nvPr>
        </p:nvSpPr>
        <p:spPr>
          <a:noFill/>
        </p:spPr>
        <p:txBody>
          <a:bodyPr/>
          <a:lstStyle/>
          <a:p>
            <a:fld id="{B5D34E3D-F8E4-4A00-A7D6-F3DE752A8D5B}" type="slidenum">
              <a:rPr lang="fr-FR" smtClean="0"/>
              <a:pPr/>
              <a:t>39</a:t>
            </a:fld>
            <a:endParaRPr lang="fr-FR" smtClean="0"/>
          </a:p>
        </p:txBody>
      </p:sp>
      <p:sp>
        <p:nvSpPr>
          <p:cNvPr id="19462"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F1631E-4975-40ED-B2E2-26C87F2C239E}" type="slidenum">
              <a:rPr lang="fr-FR" sz="1400"/>
              <a:pPr algn="r"/>
              <a:t>39</a:t>
            </a:fld>
            <a:endParaRPr lang="fr-FR" sz="1400"/>
          </a:p>
        </p:txBody>
      </p:sp>
      <p:sp>
        <p:nvSpPr>
          <p:cNvPr id="19463" name="Rectangle 2"/>
          <p:cNvSpPr>
            <a:spLocks noGrp="1" noChangeArrowheads="1"/>
          </p:cNvSpPr>
          <p:nvPr>
            <p:ph type="title"/>
          </p:nvPr>
        </p:nvSpPr>
        <p:spPr>
          <a:xfrm>
            <a:off x="500063" y="285750"/>
            <a:ext cx="8229600" cy="571500"/>
          </a:xfrm>
          <a:ln>
            <a:solidFill>
              <a:srgbClr val="002060"/>
            </a:solidFill>
          </a:ln>
        </p:spPr>
        <p:txBody>
          <a:bodyPr/>
          <a:lstStyle/>
          <a:p>
            <a:pPr eaLnBrk="1" hangingPunct="1"/>
            <a:r>
              <a:rPr lang="fr-FR" sz="3200" b="1" smtClean="0">
                <a:solidFill>
                  <a:srgbClr val="FF0000"/>
                </a:solidFill>
              </a:rPr>
              <a:t>Remarque 3</a:t>
            </a:r>
          </a:p>
        </p:txBody>
      </p:sp>
      <p:graphicFrame>
        <p:nvGraphicFramePr>
          <p:cNvPr id="171172" name="Group 164"/>
          <p:cNvGraphicFramePr>
            <a:graphicFrameLocks noGrp="1"/>
          </p:cNvGraphicFramePr>
          <p:nvPr>
            <p:ph sz="half" idx="1"/>
          </p:nvPr>
        </p:nvGraphicFramePr>
        <p:xfrm>
          <a:off x="500063" y="1600200"/>
          <a:ext cx="2578393" cy="4114800"/>
        </p:xfrm>
        <a:graphic>
          <a:graphicData uri="http://schemas.openxmlformats.org/drawingml/2006/table">
            <a:tbl>
              <a:tblPr/>
              <a:tblGrid>
                <a:gridCol w="381890"/>
                <a:gridCol w="381891"/>
                <a:gridCol w="381890"/>
                <a:gridCol w="208280"/>
                <a:gridCol w="612221"/>
                <a:gridCol w="612221"/>
              </a:tblGrid>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36" name="Text Box 67"/>
          <p:cNvSpPr txBox="1">
            <a:spLocks noChangeArrowheads="1"/>
          </p:cNvSpPr>
          <p:nvPr/>
        </p:nvSpPr>
        <p:spPr bwMode="auto">
          <a:xfrm>
            <a:off x="4984750" y="3952875"/>
            <a:ext cx="184150" cy="366713"/>
          </a:xfrm>
          <a:prstGeom prst="rect">
            <a:avLst/>
          </a:prstGeom>
          <a:noFill/>
          <a:ln w="9525">
            <a:noFill/>
            <a:miter lim="800000"/>
            <a:headEnd/>
            <a:tailEnd/>
          </a:ln>
        </p:spPr>
        <p:txBody>
          <a:bodyPr wrap="none">
            <a:spAutoFit/>
          </a:bodyPr>
          <a:lstStyle/>
          <a:p>
            <a:endParaRPr lang="fr-FR" sz="1800"/>
          </a:p>
        </p:txBody>
      </p:sp>
      <p:graphicFrame>
        <p:nvGraphicFramePr>
          <p:cNvPr id="19458" name="Object 176"/>
          <p:cNvGraphicFramePr>
            <a:graphicFrameLocks noGrp="1" noChangeAspect="1"/>
          </p:cNvGraphicFramePr>
          <p:nvPr>
            <p:ph sz="half" idx="2"/>
          </p:nvPr>
        </p:nvGraphicFramePr>
        <p:xfrm>
          <a:off x="3214688" y="2857500"/>
          <a:ext cx="5029200" cy="438150"/>
        </p:xfrm>
        <a:graphic>
          <a:graphicData uri="http://schemas.openxmlformats.org/presentationml/2006/ole">
            <mc:AlternateContent xmlns:mc="http://schemas.openxmlformats.org/markup-compatibility/2006">
              <mc:Choice xmlns:v="urn:schemas-microsoft-com:vml" Requires="v">
                <p:oleObj spid="_x0000_s19512" name="Equation" r:id="rId3" imgW="2222280" imgH="215640" progId="Equation.3">
                  <p:embed/>
                </p:oleObj>
              </mc:Choice>
              <mc:Fallback>
                <p:oleObj name="Equation" r:id="rId3" imgW="2222280" imgH="215640" progId="Equation.3">
                  <p:embed/>
                  <p:pic>
                    <p:nvPicPr>
                      <p:cNvPr id="0" name="Object 1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2857500"/>
                        <a:ext cx="50292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83"/>
          <p:cNvGraphicFramePr>
            <a:graphicFrameLocks noChangeAspect="1"/>
          </p:cNvGraphicFramePr>
          <p:nvPr/>
        </p:nvGraphicFramePr>
        <p:xfrm>
          <a:off x="2500313" y="1600200"/>
          <a:ext cx="398462" cy="357188"/>
        </p:xfrm>
        <a:graphic>
          <a:graphicData uri="http://schemas.openxmlformats.org/presentationml/2006/ole">
            <mc:AlternateContent xmlns:mc="http://schemas.openxmlformats.org/markup-compatibility/2006">
              <mc:Choice xmlns:v="urn:schemas-microsoft-com:vml" Requires="v">
                <p:oleObj spid="_x0000_s19513" name="Équation" r:id="rId5" imgW="203040" imgH="203040" progId="Equation.3">
                  <p:embed/>
                </p:oleObj>
              </mc:Choice>
              <mc:Fallback>
                <p:oleObj name="Équation" r:id="rId5" imgW="203040" imgH="203040" progId="Equation.3">
                  <p:embed/>
                  <p:pic>
                    <p:nvPicPr>
                      <p:cNvPr id="0" name="Object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313" y="1600200"/>
                        <a:ext cx="398462"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37" name="Rectangle 14"/>
          <p:cNvSpPr>
            <a:spLocks noChangeArrowheads="1"/>
          </p:cNvSpPr>
          <p:nvPr/>
        </p:nvSpPr>
        <p:spPr bwMode="auto">
          <a:xfrm>
            <a:off x="500063" y="928688"/>
            <a:ext cx="3286125" cy="446087"/>
          </a:xfrm>
          <a:prstGeom prst="rect">
            <a:avLst/>
          </a:prstGeom>
          <a:noFill/>
          <a:ln w="9525">
            <a:noFill/>
            <a:miter lim="800000"/>
            <a:headEnd/>
            <a:tailEnd/>
          </a:ln>
        </p:spPr>
        <p:txBody>
          <a:bodyPr>
            <a:spAutoFit/>
          </a:bodyPr>
          <a:lstStyle/>
          <a:p>
            <a:r>
              <a:rPr lang="fr-FR" sz="2300" b="1">
                <a:solidFill>
                  <a:srgbClr val="FF0000"/>
                </a:solidFill>
              </a:rPr>
              <a:t>Exemple:</a:t>
            </a:r>
            <a:r>
              <a:rPr lang="fr-FR" sz="2300" b="1"/>
              <a:t> déterminer</a:t>
            </a:r>
            <a:endParaRPr lang="fr-FR" sz="2300"/>
          </a:p>
        </p:txBody>
      </p:sp>
      <p:graphicFrame>
        <p:nvGraphicFramePr>
          <p:cNvPr id="19460" name="Object 86"/>
          <p:cNvGraphicFramePr>
            <a:graphicFrameLocks noChangeAspect="1"/>
          </p:cNvGraphicFramePr>
          <p:nvPr/>
        </p:nvGraphicFramePr>
        <p:xfrm>
          <a:off x="3286125" y="928688"/>
          <a:ext cx="398463" cy="357187"/>
        </p:xfrm>
        <a:graphic>
          <a:graphicData uri="http://schemas.openxmlformats.org/presentationml/2006/ole">
            <mc:AlternateContent xmlns:mc="http://schemas.openxmlformats.org/markup-compatibility/2006">
              <mc:Choice xmlns:v="urn:schemas-microsoft-com:vml" Requires="v">
                <p:oleObj spid="_x0000_s19514" name="Équation" r:id="rId7" imgW="203040" imgH="203040" progId="Equation.3">
                  <p:embed/>
                </p:oleObj>
              </mc:Choice>
              <mc:Fallback>
                <p:oleObj name="Équation" r:id="rId7" imgW="203040" imgH="203040" progId="Equation.3">
                  <p:embed/>
                  <p:pic>
                    <p:nvPicPr>
                      <p:cNvPr id="0" name="Object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25" y="928688"/>
                        <a:ext cx="398463"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D301744-E614-449C-9AD1-79CBA14EBA45}" type="slidenum">
              <a:rPr lang="fr-FR" smtClean="0"/>
              <a:pPr>
                <a:defRPr/>
              </a:pPr>
              <a:t>4</a:t>
            </a:fld>
            <a:endParaRPr lang="fr-FR"/>
          </a:p>
        </p:txBody>
      </p:sp>
      <p:sp>
        <p:nvSpPr>
          <p:cNvPr id="5" name="Rectangle 3"/>
          <p:cNvSpPr txBox="1">
            <a:spLocks noChangeArrowheads="1"/>
          </p:cNvSpPr>
          <p:nvPr/>
        </p:nvSpPr>
        <p:spPr bwMode="auto">
          <a:xfrm>
            <a:off x="16903" y="880566"/>
            <a:ext cx="8686800" cy="2764458"/>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77800" indent="-177800" algn="just" eaLnBrk="1" hangingPunct="1">
              <a:buClr>
                <a:srgbClr val="FF3300"/>
              </a:buClr>
              <a:buFont typeface="Wingdings" pitchFamily="2" charset="2"/>
              <a:buChar char="§"/>
              <a:tabLst>
                <a:tab pos="355600" algn="l"/>
              </a:tabLst>
            </a:pPr>
            <a:r>
              <a:rPr lang="fr-FR" sz="2300" dirty="0" smtClean="0"/>
              <a:t>Les circuit analogiques dépendent de tension dont les valeurs varient dans le temps et un champs multi value pour ces tension peuvent être infini </a:t>
            </a:r>
          </a:p>
          <a:p>
            <a:pPr marL="0" indent="0" algn="just" eaLnBrk="1" hangingPunct="1">
              <a:buClr>
                <a:srgbClr val="FF3300"/>
              </a:buClr>
              <a:buNone/>
              <a:tabLst>
                <a:tab pos="355600" algn="l"/>
              </a:tabLst>
            </a:pPr>
            <a:r>
              <a:rPr lang="fr-FR" sz="2300" b="1" dirty="0" smtClean="0"/>
              <a:t>     </a:t>
            </a:r>
            <a:r>
              <a:rPr lang="fr-FR" sz="2300" b="1" u="sng" dirty="0" smtClean="0"/>
              <a:t>Par exemple </a:t>
            </a:r>
            <a:r>
              <a:rPr lang="fr-FR" sz="2300" dirty="0" smtClean="0"/>
              <a:t>entre les valeur 0 v et 5 v  , le circuit analogique traite toutes les valeurs réelle entra 0 et 5 ( 0,4 V 3V 2,01 V 4,56     )</a:t>
            </a:r>
          </a:p>
          <a:p>
            <a:pPr marL="0" indent="0" algn="just" eaLnBrk="1" hangingPunct="1">
              <a:buClr>
                <a:srgbClr val="FF3300"/>
              </a:buClr>
              <a:buNone/>
              <a:tabLst>
                <a:tab pos="355600" algn="l"/>
              </a:tabLst>
            </a:pPr>
            <a:r>
              <a:rPr lang="fr-FR" sz="2300" dirty="0" smtClean="0"/>
              <a:t> </a:t>
            </a:r>
          </a:p>
          <a:p>
            <a:pPr marL="177800" indent="-177800" algn="just" eaLnBrk="1" hangingPunct="1">
              <a:buClr>
                <a:srgbClr val="FF3300"/>
              </a:buClr>
              <a:buFont typeface="Wingdings" pitchFamily="2" charset="2"/>
              <a:buChar char="§"/>
              <a:tabLst>
                <a:tab pos="355600" algn="l"/>
              </a:tabLst>
            </a:pPr>
            <a:r>
              <a:rPr lang="fr-FR" sz="2300" dirty="0"/>
              <a:t> </a:t>
            </a:r>
            <a:r>
              <a:rPr lang="fr-FR" sz="2300" dirty="0" smtClean="0"/>
              <a:t>Alors qu’au niveau numérique ( logique), le circuit ne traite que deux niveau de tension ( signale) , ces deux niveau peuvent être exprimées en plusieurs  expression   contradictoire </a:t>
            </a:r>
            <a:endParaRPr lang="fr-FR" sz="2300" dirty="0" smtClean="0"/>
          </a:p>
        </p:txBody>
      </p:sp>
      <p:sp>
        <p:nvSpPr>
          <p:cNvPr id="6" name="Rectangle 2"/>
          <p:cNvSpPr>
            <a:spLocks noGrp="1" noChangeArrowheads="1"/>
          </p:cNvSpPr>
          <p:nvPr>
            <p:ph type="title"/>
          </p:nvPr>
        </p:nvSpPr>
        <p:spPr>
          <a:xfrm>
            <a:off x="457200" y="44624"/>
            <a:ext cx="8229600" cy="850900"/>
          </a:xfrm>
          <a:ln>
            <a:solidFill>
              <a:srgbClr val="0033CC"/>
            </a:solidFill>
          </a:ln>
        </p:spPr>
        <p:txBody>
          <a:bodyPr/>
          <a:lstStyle/>
          <a:p>
            <a:pPr eaLnBrk="1" hangingPunct="1"/>
            <a:r>
              <a:rPr lang="en-US" sz="4800" b="1" dirty="0" smtClean="0">
                <a:solidFill>
                  <a:srgbClr val="FF3300"/>
                </a:solidFill>
              </a:rPr>
              <a:t>Introduction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489071"/>
            <a:ext cx="5453635" cy="20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343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p>
            <a:fld id="{E35AD6AA-D425-4E37-90BC-A88B245190AF}" type="slidenum">
              <a:rPr lang="fr-FR" smtClean="0"/>
              <a:pPr/>
              <a:t>40</a:t>
            </a:fld>
            <a:endParaRPr lang="fr-FR" smtClean="0"/>
          </a:p>
        </p:txBody>
      </p:sp>
      <p:sp>
        <p:nvSpPr>
          <p:cNvPr id="56323"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E621CD2-FBFB-4C7D-BA55-56F64AE8AC95}" type="slidenum">
              <a:rPr lang="fr-FR" sz="1400"/>
              <a:pPr algn="r"/>
              <a:t>40</a:t>
            </a:fld>
            <a:endParaRPr lang="fr-FR" sz="1400"/>
          </a:p>
        </p:txBody>
      </p:sp>
      <p:sp>
        <p:nvSpPr>
          <p:cNvPr id="56324" name="Rectangle 2"/>
          <p:cNvSpPr>
            <a:spLocks noGrp="1" noChangeArrowheads="1"/>
          </p:cNvSpPr>
          <p:nvPr>
            <p:ph type="title"/>
          </p:nvPr>
        </p:nvSpPr>
        <p:spPr>
          <a:xfrm>
            <a:off x="457200" y="274638"/>
            <a:ext cx="8229600" cy="561975"/>
          </a:xfrm>
          <a:ln>
            <a:solidFill>
              <a:srgbClr val="002060"/>
            </a:solidFill>
          </a:ln>
        </p:spPr>
        <p:txBody>
          <a:bodyPr/>
          <a:lstStyle/>
          <a:p>
            <a:pPr eaLnBrk="1" hangingPunct="1"/>
            <a:r>
              <a:rPr lang="fr-FR" sz="3200" b="1" smtClean="0">
                <a:solidFill>
                  <a:srgbClr val="FF0000"/>
                </a:solidFill>
              </a:rPr>
              <a:t>Exercice 1</a:t>
            </a:r>
            <a:r>
              <a:rPr lang="fr-FR" sz="3200" smtClean="0">
                <a:solidFill>
                  <a:srgbClr val="FF0000"/>
                </a:solidFill>
              </a:rPr>
              <a:t> </a:t>
            </a:r>
          </a:p>
        </p:txBody>
      </p:sp>
      <p:sp>
        <p:nvSpPr>
          <p:cNvPr id="56325" name="Rectangle 3"/>
          <p:cNvSpPr>
            <a:spLocks noGrp="1" noChangeArrowheads="1"/>
          </p:cNvSpPr>
          <p:nvPr>
            <p:ph type="body" sz="half" idx="1"/>
          </p:nvPr>
        </p:nvSpPr>
        <p:spPr>
          <a:xfrm>
            <a:off x="487363" y="928688"/>
            <a:ext cx="8215312" cy="1511300"/>
          </a:xfrm>
          <a:ln>
            <a:solidFill>
              <a:schemeClr val="bg1"/>
            </a:solidFill>
          </a:ln>
        </p:spPr>
        <p:txBody>
          <a:bodyPr/>
          <a:lstStyle/>
          <a:p>
            <a:pPr marL="177800" indent="-177800" algn="just" eaLnBrk="1" hangingPunct="1">
              <a:buClr>
                <a:srgbClr val="FF0000"/>
              </a:buClr>
              <a:buFont typeface="Wingdings" pitchFamily="2" charset="2"/>
              <a:buChar char="§"/>
            </a:pPr>
            <a:r>
              <a:rPr lang="fr-FR" sz="2300" b="1" smtClean="0"/>
              <a:t>Déterminer la première , la deuxième forme canonique et la fonction inverse à partir de la table de vérité suivante? </a:t>
            </a:r>
          </a:p>
          <a:p>
            <a:pPr marL="177800" indent="-177800" algn="just" eaLnBrk="1" hangingPunct="1">
              <a:buClr>
                <a:srgbClr val="FF0000"/>
              </a:buClr>
              <a:buFont typeface="Wingdings" pitchFamily="2" charset="2"/>
              <a:buChar char="§"/>
            </a:pPr>
            <a:r>
              <a:rPr lang="fr-FR" sz="2300" b="1" smtClean="0"/>
              <a:t>Tracer le logigramme de la fonction ?</a:t>
            </a:r>
          </a:p>
        </p:txBody>
      </p:sp>
      <p:graphicFrame>
        <p:nvGraphicFramePr>
          <p:cNvPr id="186380" name="Group 12"/>
          <p:cNvGraphicFramePr>
            <a:graphicFrameLocks noGrp="1"/>
          </p:cNvGraphicFramePr>
          <p:nvPr>
            <p:ph sz="quarter" idx="2"/>
          </p:nvPr>
        </p:nvGraphicFramePr>
        <p:xfrm>
          <a:off x="3000375" y="2714625"/>
          <a:ext cx="2595558" cy="2209800"/>
        </p:xfrm>
        <a:graphic>
          <a:graphicData uri="http://schemas.openxmlformats.org/drawingml/2006/table">
            <a:tbl>
              <a:tblPr/>
              <a:tblGrid>
                <a:gridCol w="865186"/>
                <a:gridCol w="865186"/>
                <a:gridCol w="865186"/>
              </a:tblGrid>
              <a:tr h="316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6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6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6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316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p:spPr>
        <p:txBody>
          <a:bodyPr/>
          <a:lstStyle/>
          <a:p>
            <a:fld id="{730A5725-6B82-486D-90EB-8DCBCF336810}" type="slidenum">
              <a:rPr lang="fr-FR" smtClean="0"/>
              <a:pPr/>
              <a:t>41</a:t>
            </a:fld>
            <a:endParaRPr lang="fr-FR" smtClean="0"/>
          </a:p>
        </p:txBody>
      </p:sp>
      <p:sp>
        <p:nvSpPr>
          <p:cNvPr id="57347"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08D547-AC05-4B64-AFCF-AD4A15A07038}" type="slidenum">
              <a:rPr lang="fr-FR" sz="1400"/>
              <a:pPr algn="r"/>
              <a:t>41</a:t>
            </a:fld>
            <a:endParaRPr lang="fr-FR" sz="1400"/>
          </a:p>
        </p:txBody>
      </p:sp>
      <p:sp>
        <p:nvSpPr>
          <p:cNvPr id="57348" name="Rectangle 2"/>
          <p:cNvSpPr>
            <a:spLocks noGrp="1" noChangeArrowheads="1"/>
          </p:cNvSpPr>
          <p:nvPr>
            <p:ph type="title"/>
          </p:nvPr>
        </p:nvSpPr>
        <p:spPr>
          <a:xfrm>
            <a:off x="457200" y="274638"/>
            <a:ext cx="8229600" cy="706437"/>
          </a:xfrm>
          <a:ln>
            <a:solidFill>
              <a:srgbClr val="002060"/>
            </a:solidFill>
          </a:ln>
        </p:spPr>
        <p:txBody>
          <a:bodyPr/>
          <a:lstStyle/>
          <a:p>
            <a:pPr eaLnBrk="1" hangingPunct="1"/>
            <a:r>
              <a:rPr lang="fr-FR" sz="3200" b="1" smtClean="0">
                <a:solidFill>
                  <a:srgbClr val="FF0000"/>
                </a:solidFill>
              </a:rPr>
              <a:t>Exercice 2</a:t>
            </a:r>
          </a:p>
        </p:txBody>
      </p:sp>
      <p:sp>
        <p:nvSpPr>
          <p:cNvPr id="57349" name="Rectangle 3"/>
          <p:cNvSpPr>
            <a:spLocks noGrp="1" noChangeArrowheads="1"/>
          </p:cNvSpPr>
          <p:nvPr>
            <p:ph type="body" sz="half" idx="1"/>
          </p:nvPr>
        </p:nvSpPr>
        <p:spPr>
          <a:xfrm>
            <a:off x="468313" y="1143000"/>
            <a:ext cx="8247062" cy="749300"/>
          </a:xfrm>
          <a:ln>
            <a:solidFill>
              <a:schemeClr val="bg1"/>
            </a:solidFill>
          </a:ln>
        </p:spPr>
        <p:txBody>
          <a:bodyPr/>
          <a:lstStyle/>
          <a:p>
            <a:pPr eaLnBrk="1" hangingPunct="1">
              <a:buClr>
                <a:srgbClr val="FF0000"/>
              </a:buClr>
              <a:buFont typeface="Wingdings" pitchFamily="2" charset="2"/>
              <a:buChar char="§"/>
            </a:pPr>
            <a:r>
              <a:rPr lang="fr-FR" sz="2300" b="1" smtClean="0"/>
              <a:t>Faire le même travail avec la T.V suivante :</a:t>
            </a:r>
          </a:p>
        </p:txBody>
      </p:sp>
      <p:graphicFrame>
        <p:nvGraphicFramePr>
          <p:cNvPr id="195588" name="Group 4"/>
          <p:cNvGraphicFramePr>
            <a:graphicFrameLocks noGrp="1"/>
          </p:cNvGraphicFramePr>
          <p:nvPr>
            <p:ph sz="half" idx="2"/>
          </p:nvPr>
        </p:nvGraphicFramePr>
        <p:xfrm>
          <a:off x="2916238" y="2205038"/>
          <a:ext cx="3267075" cy="4019553"/>
        </p:xfrm>
        <a:graphic>
          <a:graphicData uri="http://schemas.openxmlformats.org/drawingml/2006/table">
            <a:tbl>
              <a:tblPr/>
              <a:tblGrid>
                <a:gridCol w="649287"/>
                <a:gridCol w="649288"/>
                <a:gridCol w="649287"/>
                <a:gridCol w="277813"/>
                <a:gridCol w="1041400"/>
              </a:tblGrid>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p>
            <a:fld id="{6CCC264E-7D93-4A7D-920D-4563A7493A8A}" type="slidenum">
              <a:rPr lang="fr-FR" smtClean="0"/>
              <a:pPr/>
              <a:t>42</a:t>
            </a:fld>
            <a:endParaRPr lang="fr-FR" smtClean="0"/>
          </a:p>
        </p:txBody>
      </p:sp>
      <p:sp>
        <p:nvSpPr>
          <p:cNvPr id="58371"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EC3A068-13FB-4AB5-A7AE-AF7633069FB8}" type="slidenum">
              <a:rPr lang="fr-FR" sz="1400"/>
              <a:pPr algn="r"/>
              <a:t>42</a:t>
            </a:fld>
            <a:endParaRPr lang="fr-FR" sz="1400"/>
          </a:p>
        </p:txBody>
      </p:sp>
      <p:sp>
        <p:nvSpPr>
          <p:cNvPr id="58372" name="Rectangle 2"/>
          <p:cNvSpPr>
            <a:spLocks noGrp="1" noChangeArrowheads="1"/>
          </p:cNvSpPr>
          <p:nvPr>
            <p:ph type="body" idx="1"/>
          </p:nvPr>
        </p:nvSpPr>
        <p:spPr>
          <a:xfrm>
            <a:off x="214313" y="650875"/>
            <a:ext cx="8501062" cy="5643563"/>
          </a:xfrm>
          <a:ln>
            <a:solidFill>
              <a:schemeClr val="bg1"/>
            </a:solidFill>
          </a:ln>
        </p:spPr>
        <p:txBody>
          <a:bodyPr/>
          <a:lstStyle/>
          <a:p>
            <a:pPr marL="177800" indent="-177800" algn="just" eaLnBrk="1" hangingPunct="1">
              <a:buClr>
                <a:srgbClr val="FF0000"/>
              </a:buClr>
              <a:buFont typeface="Wingdings" pitchFamily="2" charset="2"/>
              <a:buChar char="§"/>
            </a:pPr>
            <a:r>
              <a:rPr lang="fr-FR" sz="2200" b="1" smtClean="0">
                <a:cs typeface="Times New Roman" pitchFamily="18" charset="0"/>
              </a:rPr>
              <a:t>Un jury composé de 4 membres pose une question à un joueur, qui à son tour donne une réponse. Chaque membre du jury positionne son  interrupteur à " 1 " lorsqu'il estime que la réponse donnée par le joueur est juste (avis favorable ) et à " 0 " dans le cas contraire (avis défavorable). On traite la réponse de telle façon à positionner : </a:t>
            </a:r>
          </a:p>
          <a:p>
            <a:pPr marL="177800" indent="-177800" algn="just" eaLnBrk="1" hangingPunct="1">
              <a:buClr>
                <a:srgbClr val="FF0000"/>
              </a:buClr>
              <a:buFontTx/>
              <a:buAutoNum type="arabicPeriod"/>
            </a:pPr>
            <a:r>
              <a:rPr lang="fr-FR" sz="2200" b="1" smtClean="0">
                <a:cs typeface="Times New Roman" pitchFamily="18" charset="0"/>
              </a:rPr>
              <a:t>Une variable succès (S=1) lorsque la décision de la majorité des membres de jury est favorable, </a:t>
            </a:r>
          </a:p>
          <a:p>
            <a:pPr marL="177800" indent="-177800" algn="just" eaLnBrk="1" hangingPunct="1">
              <a:buClr>
                <a:srgbClr val="FF0000"/>
              </a:buClr>
              <a:buFontTx/>
              <a:buAutoNum type="arabicPeriod"/>
            </a:pPr>
            <a:r>
              <a:rPr lang="fr-FR" sz="2200" b="1" smtClean="0">
                <a:cs typeface="Times New Roman" pitchFamily="18" charset="0"/>
              </a:rPr>
              <a:t>une variable Échec (E=1) lorsque la décision de la majorité des membres de jury est défavorable </a:t>
            </a:r>
          </a:p>
          <a:p>
            <a:pPr marL="177800" indent="-177800" algn="just" eaLnBrk="1" hangingPunct="1">
              <a:buClr>
                <a:srgbClr val="FF0000"/>
              </a:buClr>
              <a:buFontTx/>
              <a:buAutoNum type="arabicPeriod"/>
            </a:pPr>
            <a:r>
              <a:rPr lang="fr-FR" sz="2200" b="1" smtClean="0">
                <a:cs typeface="Times New Roman" pitchFamily="18" charset="0"/>
              </a:rPr>
              <a:t>et une variable Égalité (N=1) lorsqu’il y a autant d'avis favorables que d'avis défavorables. </a:t>
            </a:r>
          </a:p>
          <a:p>
            <a:pPr marL="177800" indent="-177800" algn="just" eaLnBrk="1" hangingPunct="1">
              <a:buFontTx/>
              <a:buNone/>
            </a:pPr>
            <a:r>
              <a:rPr lang="fr-FR" sz="2200" b="1" smtClean="0">
                <a:solidFill>
                  <a:srgbClr val="FF0000"/>
                </a:solidFill>
                <a:cs typeface="Times New Roman" pitchFamily="18" charset="0"/>
              </a:rPr>
              <a:t>Question :</a:t>
            </a:r>
          </a:p>
          <a:p>
            <a:pPr marL="177800" indent="-177800" algn="just" eaLnBrk="1" hangingPunct="1">
              <a:buClr>
                <a:srgbClr val="FF0000"/>
              </a:buClr>
              <a:buFontTx/>
              <a:buAutoNum type="alphaLcParenR"/>
            </a:pPr>
            <a:r>
              <a:rPr lang="fr-FR" sz="2200" b="1" smtClean="0">
                <a:cs typeface="Times New Roman" pitchFamily="18" charset="0"/>
              </a:rPr>
              <a:t>Déduire une table de vérité pour le problème,</a:t>
            </a:r>
          </a:p>
          <a:p>
            <a:pPr marL="177800" indent="-177800" algn="just" eaLnBrk="1" hangingPunct="1">
              <a:buClr>
                <a:srgbClr val="FF0000"/>
              </a:buClr>
              <a:buFontTx/>
              <a:buAutoNum type="alphaLcParenR"/>
            </a:pPr>
            <a:r>
              <a:rPr lang="fr-FR" sz="2200" b="1" smtClean="0">
                <a:cs typeface="Times New Roman" pitchFamily="18" charset="0"/>
              </a:rPr>
              <a:t>Donner les équations de S, E,</a:t>
            </a:r>
          </a:p>
          <a:p>
            <a:pPr marL="177800" indent="-177800" algn="just" eaLnBrk="1" hangingPunct="1">
              <a:buClr>
                <a:srgbClr val="FF0000"/>
              </a:buClr>
              <a:buFontTx/>
              <a:buAutoNum type="alphaLcParenR"/>
            </a:pPr>
            <a:r>
              <a:rPr lang="fr-FR" sz="2200" b="1" smtClean="0">
                <a:cs typeface="Times New Roman" pitchFamily="18" charset="0"/>
              </a:rPr>
              <a:t>En déduire l’équation de N,</a:t>
            </a:r>
          </a:p>
        </p:txBody>
      </p:sp>
      <p:sp>
        <p:nvSpPr>
          <p:cNvPr id="58373" name="Rectangle 2"/>
          <p:cNvSpPr>
            <a:spLocks noGrp="1" noChangeArrowheads="1"/>
          </p:cNvSpPr>
          <p:nvPr>
            <p:ph type="title"/>
          </p:nvPr>
        </p:nvSpPr>
        <p:spPr>
          <a:xfrm>
            <a:off x="214313" y="71438"/>
            <a:ext cx="8501062" cy="500062"/>
          </a:xfrm>
          <a:ln>
            <a:solidFill>
              <a:srgbClr val="002060"/>
            </a:solidFill>
          </a:ln>
        </p:spPr>
        <p:txBody>
          <a:bodyPr/>
          <a:lstStyle/>
          <a:p>
            <a:pPr eaLnBrk="1" hangingPunct="1"/>
            <a:r>
              <a:rPr lang="fr-FR" sz="3200" b="1" smtClean="0">
                <a:solidFill>
                  <a:srgbClr val="FF0000"/>
                </a:solidFill>
              </a:rPr>
              <a:t>Exercice 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95DE338C-C15B-4264-93B1-26CBEC1BB96F}" type="slidenum">
              <a:rPr lang="fr-FR" smtClean="0"/>
              <a:pPr/>
              <a:t>43</a:t>
            </a:fld>
            <a:endParaRPr lang="fr-FR" smtClean="0"/>
          </a:p>
        </p:txBody>
      </p:sp>
      <p:sp>
        <p:nvSpPr>
          <p:cNvPr id="59395"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0563FDF-A1F9-4447-92A7-18F1CB55DECF}" type="slidenum">
              <a:rPr lang="fr-FR" sz="1400"/>
              <a:pPr algn="r"/>
              <a:t>43</a:t>
            </a:fld>
            <a:endParaRPr lang="fr-FR" sz="1400"/>
          </a:p>
        </p:txBody>
      </p:sp>
      <p:sp>
        <p:nvSpPr>
          <p:cNvPr id="59396" name="Rectangle 2"/>
          <p:cNvSpPr>
            <a:spLocks noGrp="1" noChangeArrowheads="1"/>
          </p:cNvSpPr>
          <p:nvPr>
            <p:ph type="title"/>
          </p:nvPr>
        </p:nvSpPr>
        <p:spPr>
          <a:xfrm>
            <a:off x="385763" y="214313"/>
            <a:ext cx="8472487" cy="777875"/>
          </a:xfrm>
          <a:ln>
            <a:solidFill>
              <a:srgbClr val="002060"/>
            </a:solidFill>
          </a:ln>
        </p:spPr>
        <p:txBody>
          <a:bodyPr/>
          <a:lstStyle/>
          <a:p>
            <a:pPr eaLnBrk="1" hangingPunct="1"/>
            <a:r>
              <a:rPr lang="fr-FR" sz="3200" b="1" smtClean="0">
                <a:solidFill>
                  <a:srgbClr val="FF0000"/>
                </a:solidFill>
              </a:rPr>
              <a:t>10- Simplification des fonctions logiques</a:t>
            </a:r>
          </a:p>
        </p:txBody>
      </p:sp>
      <p:sp>
        <p:nvSpPr>
          <p:cNvPr id="59397" name="Rectangle 3"/>
          <p:cNvSpPr>
            <a:spLocks noGrp="1" noChangeArrowheads="1"/>
          </p:cNvSpPr>
          <p:nvPr>
            <p:ph type="body" idx="1"/>
          </p:nvPr>
        </p:nvSpPr>
        <p:spPr>
          <a:xfrm>
            <a:off x="385763" y="1071563"/>
            <a:ext cx="8464550" cy="3714750"/>
          </a:xfrm>
          <a:ln>
            <a:solidFill>
              <a:schemeClr val="bg1"/>
            </a:solidFill>
          </a:ln>
        </p:spPr>
        <p:txBody>
          <a:bodyPr/>
          <a:lstStyle/>
          <a:p>
            <a:pPr algn="just" eaLnBrk="1" hangingPunct="1">
              <a:lnSpc>
                <a:spcPct val="90000"/>
              </a:lnSpc>
              <a:buClr>
                <a:srgbClr val="FF0000"/>
              </a:buClr>
              <a:buFont typeface="Wingdings" pitchFamily="2" charset="2"/>
              <a:buChar char="§"/>
            </a:pPr>
            <a:r>
              <a:rPr lang="fr-FR" sz="2300" b="1" smtClean="0"/>
              <a:t>L’objectif de la simplification des fonctions logiques est de :</a:t>
            </a:r>
          </a:p>
          <a:p>
            <a:pPr lvl="1" algn="just" eaLnBrk="1" hangingPunct="1">
              <a:lnSpc>
                <a:spcPct val="90000"/>
              </a:lnSpc>
              <a:buFont typeface="Wingdings" pitchFamily="2" charset="2"/>
              <a:buChar char="ü"/>
            </a:pPr>
            <a:r>
              <a:rPr lang="fr-FR" sz="2300" b="1" smtClean="0"/>
              <a:t>réduire le </a:t>
            </a:r>
            <a:r>
              <a:rPr lang="fr-FR" sz="2300" b="1" smtClean="0">
                <a:solidFill>
                  <a:srgbClr val="FF3300"/>
                </a:solidFill>
              </a:rPr>
              <a:t>nombre de termes</a:t>
            </a:r>
            <a:r>
              <a:rPr lang="fr-FR" sz="2300" b="1" smtClean="0"/>
              <a:t> dans une fonction </a:t>
            </a:r>
          </a:p>
          <a:p>
            <a:pPr lvl="1" algn="just" eaLnBrk="1" hangingPunct="1">
              <a:lnSpc>
                <a:spcPct val="90000"/>
              </a:lnSpc>
              <a:buFont typeface="Wingdings" pitchFamily="2" charset="2"/>
              <a:buChar char="ü"/>
            </a:pPr>
            <a:r>
              <a:rPr lang="fr-FR" sz="2300" b="1" smtClean="0"/>
              <a:t>et  de réduire le </a:t>
            </a:r>
            <a:r>
              <a:rPr lang="fr-FR" sz="2300" b="1" smtClean="0">
                <a:solidFill>
                  <a:srgbClr val="FF3300"/>
                </a:solidFill>
              </a:rPr>
              <a:t>nombre de variables</a:t>
            </a:r>
            <a:r>
              <a:rPr lang="fr-FR" sz="2300" b="1" smtClean="0"/>
              <a:t> dans un terme</a:t>
            </a:r>
            <a:endParaRPr lang="fr-FR" sz="2300" b="1" smtClean="0">
              <a:sym typeface="Wingdings" pitchFamily="2" charset="2"/>
            </a:endParaRPr>
          </a:p>
          <a:p>
            <a:pPr algn="just" eaLnBrk="1" hangingPunct="1">
              <a:lnSpc>
                <a:spcPct val="90000"/>
              </a:lnSpc>
              <a:buClr>
                <a:srgbClr val="FF0000"/>
              </a:buClr>
              <a:buFont typeface="Wingdings" pitchFamily="2" charset="2"/>
              <a:buChar char="§"/>
            </a:pPr>
            <a:r>
              <a:rPr lang="fr-FR" sz="2300" b="1" smtClean="0">
                <a:sym typeface="Wingdings" pitchFamily="2" charset="2"/>
              </a:rPr>
              <a:t>Cela afin de  réduire le nombre de </a:t>
            </a:r>
            <a:r>
              <a:rPr lang="fr-FR" sz="2300" b="1" smtClean="0">
                <a:solidFill>
                  <a:srgbClr val="FF3300"/>
                </a:solidFill>
                <a:sym typeface="Wingdings" pitchFamily="2" charset="2"/>
              </a:rPr>
              <a:t>portes logiques</a:t>
            </a:r>
            <a:r>
              <a:rPr lang="fr-FR" sz="2300" b="1" smtClean="0">
                <a:sym typeface="Wingdings" pitchFamily="2" charset="2"/>
              </a:rPr>
              <a:t> utilisées  </a:t>
            </a:r>
            <a:r>
              <a:rPr lang="fr-FR" sz="2300" b="1" smtClean="0">
                <a:solidFill>
                  <a:srgbClr val="FF3300"/>
                </a:solidFill>
                <a:sym typeface="Wingdings" pitchFamily="2" charset="2"/>
              </a:rPr>
              <a:t>réduire le coût du circuit</a:t>
            </a:r>
            <a:r>
              <a:rPr lang="fr-FR" sz="2300" b="1" smtClean="0">
                <a:sym typeface="Wingdings" pitchFamily="2" charset="2"/>
              </a:rPr>
              <a:t> </a:t>
            </a:r>
          </a:p>
          <a:p>
            <a:pPr algn="just" eaLnBrk="1" hangingPunct="1">
              <a:lnSpc>
                <a:spcPct val="90000"/>
              </a:lnSpc>
              <a:buClr>
                <a:srgbClr val="FF0000"/>
              </a:buClr>
              <a:buFont typeface="Wingdings" pitchFamily="2" charset="2"/>
              <a:buChar char="§"/>
            </a:pPr>
            <a:r>
              <a:rPr lang="fr-FR" sz="2300" b="1" smtClean="0">
                <a:sym typeface="Wingdings" pitchFamily="2" charset="2"/>
              </a:rPr>
              <a:t>Plusieurs méthodes existent pour la simplification  : </a:t>
            </a:r>
          </a:p>
          <a:p>
            <a:pPr lvl="1" algn="just" eaLnBrk="1" hangingPunct="1">
              <a:lnSpc>
                <a:spcPct val="90000"/>
              </a:lnSpc>
              <a:buFont typeface="Wingdings" pitchFamily="2" charset="2"/>
              <a:buChar char="ü"/>
            </a:pPr>
            <a:r>
              <a:rPr lang="fr-FR" sz="2300" b="1" smtClean="0"/>
              <a:t>La Méthode algébrique</a:t>
            </a:r>
          </a:p>
          <a:p>
            <a:pPr lvl="1" algn="just" eaLnBrk="1" hangingPunct="1">
              <a:lnSpc>
                <a:spcPct val="90000"/>
              </a:lnSpc>
              <a:buFont typeface="Wingdings" pitchFamily="2" charset="2"/>
              <a:buChar char="ü"/>
            </a:pPr>
            <a:r>
              <a:rPr lang="fr-FR" sz="2300" b="1" smtClean="0"/>
              <a:t>Les Méthodes graphiques : ( ex : table de karnaugh )</a:t>
            </a:r>
          </a:p>
          <a:p>
            <a:pPr lvl="1" algn="just" eaLnBrk="1" hangingPunct="1">
              <a:lnSpc>
                <a:spcPct val="90000"/>
              </a:lnSpc>
              <a:buFont typeface="Wingdings" pitchFamily="2" charset="2"/>
              <a:buChar char="ü"/>
            </a:pPr>
            <a:r>
              <a:rPr lang="fr-FR" sz="2300" b="1" smtClean="0"/>
              <a:t>Les méthodes programmables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sldNum" sz="quarter" idx="12"/>
          </p:nvPr>
        </p:nvSpPr>
        <p:spPr>
          <a:noFill/>
        </p:spPr>
        <p:txBody>
          <a:bodyPr/>
          <a:lstStyle/>
          <a:p>
            <a:fld id="{BEE3C22D-C2FF-4721-8D89-6E2CDCC52AE2}" type="slidenum">
              <a:rPr lang="fr-FR" smtClean="0"/>
              <a:pPr/>
              <a:t>44</a:t>
            </a:fld>
            <a:endParaRPr lang="fr-FR" smtClean="0"/>
          </a:p>
        </p:txBody>
      </p:sp>
      <p:sp>
        <p:nvSpPr>
          <p:cNvPr id="20484"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F5F12DC-2947-40FC-A0C2-ED844FC9BED4}" type="slidenum">
              <a:rPr lang="fr-FR" sz="1400"/>
              <a:pPr algn="r"/>
              <a:t>44</a:t>
            </a:fld>
            <a:endParaRPr lang="fr-FR" sz="1400"/>
          </a:p>
        </p:txBody>
      </p:sp>
      <p:sp>
        <p:nvSpPr>
          <p:cNvPr id="20485" name="Rectangle 2"/>
          <p:cNvSpPr>
            <a:spLocks noGrp="1" noChangeArrowheads="1"/>
          </p:cNvSpPr>
          <p:nvPr>
            <p:ph type="title"/>
          </p:nvPr>
        </p:nvSpPr>
        <p:spPr>
          <a:xfrm>
            <a:off x="250825" y="80963"/>
            <a:ext cx="8535988" cy="633412"/>
          </a:xfrm>
          <a:ln>
            <a:solidFill>
              <a:srgbClr val="002060"/>
            </a:solidFill>
          </a:ln>
        </p:spPr>
        <p:txBody>
          <a:bodyPr/>
          <a:lstStyle/>
          <a:p>
            <a:pPr eaLnBrk="1" hangingPunct="1"/>
            <a:r>
              <a:rPr lang="fr-FR" sz="3600" b="1" smtClean="0">
                <a:solidFill>
                  <a:srgbClr val="FF0000"/>
                </a:solidFill>
              </a:rPr>
              <a:t>10-1 Méthode algébrique </a:t>
            </a:r>
          </a:p>
        </p:txBody>
      </p:sp>
      <p:sp>
        <p:nvSpPr>
          <p:cNvPr id="20486" name="Rectangle 3"/>
          <p:cNvSpPr>
            <a:spLocks noGrp="1" noChangeArrowheads="1"/>
          </p:cNvSpPr>
          <p:nvPr>
            <p:ph type="body" sz="half" idx="1"/>
          </p:nvPr>
        </p:nvSpPr>
        <p:spPr>
          <a:xfrm>
            <a:off x="273050" y="836613"/>
            <a:ext cx="8513763" cy="1944687"/>
          </a:xfrm>
          <a:ln>
            <a:solidFill>
              <a:schemeClr val="bg1"/>
            </a:solidFill>
          </a:ln>
        </p:spPr>
        <p:txBody>
          <a:bodyPr/>
          <a:lstStyle/>
          <a:p>
            <a:pPr algn="just" eaLnBrk="1" hangingPunct="1">
              <a:buClr>
                <a:srgbClr val="FF0000"/>
              </a:buClr>
              <a:buFont typeface="Wingdings" pitchFamily="2" charset="2"/>
              <a:buChar char="§"/>
            </a:pPr>
            <a:r>
              <a:rPr lang="fr-FR" sz="2300" b="1" smtClean="0"/>
              <a:t>Le principe consiste à appliquer les</a:t>
            </a:r>
            <a:r>
              <a:rPr lang="fr-FR" sz="2300" b="1" smtClean="0">
                <a:solidFill>
                  <a:srgbClr val="FF3300"/>
                </a:solidFill>
              </a:rPr>
              <a:t> règles</a:t>
            </a:r>
            <a:r>
              <a:rPr lang="fr-FR" sz="2300" b="1" smtClean="0"/>
              <a:t> de l’algèbre de </a:t>
            </a:r>
            <a:r>
              <a:rPr lang="fr-FR" sz="2300" b="1" smtClean="0">
                <a:solidFill>
                  <a:srgbClr val="FF3300"/>
                </a:solidFill>
              </a:rPr>
              <a:t>Boole</a:t>
            </a:r>
            <a:r>
              <a:rPr lang="fr-FR" sz="2300" b="1" smtClean="0"/>
              <a:t> afin d’éliminer des variables ou des termes. </a:t>
            </a:r>
          </a:p>
          <a:p>
            <a:pPr algn="just" eaLnBrk="1" hangingPunct="1">
              <a:buClr>
                <a:srgbClr val="FF0000"/>
              </a:buClr>
              <a:buFont typeface="Wingdings" pitchFamily="2" charset="2"/>
              <a:buChar char="§"/>
            </a:pPr>
            <a:r>
              <a:rPr lang="fr-FR" sz="2300" b="1" smtClean="0"/>
              <a:t>Mais il n’y a pas une </a:t>
            </a:r>
            <a:r>
              <a:rPr lang="fr-FR" sz="2300" b="1" smtClean="0">
                <a:solidFill>
                  <a:srgbClr val="FF3300"/>
                </a:solidFill>
              </a:rPr>
              <a:t>démarche bien spécifique</a:t>
            </a:r>
            <a:r>
              <a:rPr lang="fr-FR" sz="2300" b="1" smtClean="0"/>
              <a:t>. </a:t>
            </a:r>
          </a:p>
          <a:p>
            <a:pPr algn="just" eaLnBrk="1" hangingPunct="1">
              <a:buClr>
                <a:srgbClr val="FF0000"/>
              </a:buClr>
              <a:buFont typeface="Wingdings" pitchFamily="2" charset="2"/>
              <a:buChar char="§"/>
            </a:pPr>
            <a:r>
              <a:rPr lang="fr-FR" sz="2300" b="1" smtClean="0"/>
              <a:t>Voici quelques règles les plus utilisées :</a:t>
            </a:r>
          </a:p>
          <a:p>
            <a:pPr algn="just" eaLnBrk="1" hangingPunct="1"/>
            <a:endParaRPr lang="fr-FR" sz="2300" b="1" smtClean="0"/>
          </a:p>
        </p:txBody>
      </p:sp>
      <p:graphicFrame>
        <p:nvGraphicFramePr>
          <p:cNvPr id="20482" name="Object 9"/>
          <p:cNvGraphicFramePr>
            <a:graphicFrameLocks noGrp="1" noChangeAspect="1"/>
          </p:cNvGraphicFramePr>
          <p:nvPr>
            <p:ph sz="half" idx="2"/>
          </p:nvPr>
        </p:nvGraphicFramePr>
        <p:xfrm>
          <a:off x="3214688" y="3000375"/>
          <a:ext cx="3286125" cy="2963863"/>
        </p:xfrm>
        <a:graphic>
          <a:graphicData uri="http://schemas.openxmlformats.org/presentationml/2006/ole">
            <mc:AlternateContent xmlns:mc="http://schemas.openxmlformats.org/markup-compatibility/2006">
              <mc:Choice xmlns:v="urn:schemas-microsoft-com:vml" Requires="v">
                <p:oleObj spid="_x0000_s20500" name="Equation" r:id="rId3" imgW="1307880" imgH="1473120" progId="Equation.3">
                  <p:embed/>
                </p:oleObj>
              </mc:Choice>
              <mc:Fallback>
                <p:oleObj name="Equation" r:id="rId3" imgW="1307880" imgH="147312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3000375"/>
                        <a:ext cx="3286125" cy="296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6"/>
          <p:cNvSpPr>
            <a:spLocks noGrp="1" noChangeArrowheads="1"/>
          </p:cNvSpPr>
          <p:nvPr>
            <p:ph type="sldNum" sz="quarter" idx="12"/>
          </p:nvPr>
        </p:nvSpPr>
        <p:spPr>
          <a:noFill/>
        </p:spPr>
        <p:txBody>
          <a:bodyPr/>
          <a:lstStyle/>
          <a:p>
            <a:fld id="{2253A278-D4DA-4059-AC84-140DEBCD9FDB}" type="slidenum">
              <a:rPr lang="fr-FR" smtClean="0"/>
              <a:pPr/>
              <a:t>45</a:t>
            </a:fld>
            <a:endParaRPr lang="fr-FR" smtClean="0"/>
          </a:p>
        </p:txBody>
      </p:sp>
      <p:sp>
        <p:nvSpPr>
          <p:cNvPr id="21509"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667EB3-8C7F-44DF-9EAD-BC33918FE88B}" type="slidenum">
              <a:rPr lang="fr-FR" sz="1400"/>
              <a:pPr algn="r"/>
              <a:t>45</a:t>
            </a:fld>
            <a:endParaRPr lang="fr-FR" sz="1400"/>
          </a:p>
        </p:txBody>
      </p:sp>
      <p:sp>
        <p:nvSpPr>
          <p:cNvPr id="21510" name="Rectangle 2"/>
          <p:cNvSpPr>
            <a:spLocks noGrp="1" noChangeArrowheads="1"/>
          </p:cNvSpPr>
          <p:nvPr>
            <p:ph type="title"/>
          </p:nvPr>
        </p:nvSpPr>
        <p:spPr>
          <a:xfrm>
            <a:off x="214313" y="274638"/>
            <a:ext cx="8643937" cy="633412"/>
          </a:xfrm>
          <a:ln>
            <a:solidFill>
              <a:srgbClr val="002060"/>
            </a:solidFill>
          </a:ln>
        </p:spPr>
        <p:txBody>
          <a:bodyPr/>
          <a:lstStyle/>
          <a:p>
            <a:pPr eaLnBrk="1" hangingPunct="1"/>
            <a:r>
              <a:rPr lang="fr-FR" sz="3200" b="1" smtClean="0">
                <a:solidFill>
                  <a:srgbClr val="FF0000"/>
                </a:solidFill>
              </a:rPr>
              <a:t>10-1-1 Règles de simplification  </a:t>
            </a:r>
          </a:p>
        </p:txBody>
      </p:sp>
      <p:sp>
        <p:nvSpPr>
          <p:cNvPr id="21511" name="Rectangle 3"/>
          <p:cNvSpPr>
            <a:spLocks noGrp="1" noChangeArrowheads="1"/>
          </p:cNvSpPr>
          <p:nvPr>
            <p:ph type="body" sz="half" idx="1"/>
          </p:nvPr>
        </p:nvSpPr>
        <p:spPr>
          <a:xfrm>
            <a:off x="214313" y="1125538"/>
            <a:ext cx="8643937" cy="874712"/>
          </a:xfrm>
          <a:ln>
            <a:solidFill>
              <a:schemeClr val="bg1"/>
            </a:solidFill>
          </a:ln>
        </p:spPr>
        <p:txBody>
          <a:bodyPr/>
          <a:lstStyle/>
          <a:p>
            <a:pPr algn="just" eaLnBrk="1" hangingPunct="1">
              <a:buFontTx/>
              <a:buNone/>
            </a:pPr>
            <a:r>
              <a:rPr lang="fr-FR" sz="2300" b="1" smtClean="0">
                <a:solidFill>
                  <a:srgbClr val="FF3300"/>
                </a:solidFill>
              </a:rPr>
              <a:t>Règles 1</a:t>
            </a:r>
            <a:r>
              <a:rPr lang="fr-FR" sz="2300" b="1" smtClean="0"/>
              <a:t> : regrouper des termes à l’aide des règles précédentes. </a:t>
            </a:r>
          </a:p>
          <a:p>
            <a:pPr algn="just" eaLnBrk="1" hangingPunct="1">
              <a:buFontTx/>
              <a:buNone/>
            </a:pPr>
            <a:r>
              <a:rPr lang="fr-FR" sz="2300" b="1" smtClean="0">
                <a:solidFill>
                  <a:srgbClr val="FF0000"/>
                </a:solidFill>
              </a:rPr>
              <a:t>Exemple: </a:t>
            </a:r>
          </a:p>
        </p:txBody>
      </p:sp>
      <p:graphicFrame>
        <p:nvGraphicFramePr>
          <p:cNvPr id="21506" name="Object 10"/>
          <p:cNvGraphicFramePr>
            <a:graphicFrameLocks noGrp="1" noChangeAspect="1"/>
          </p:cNvGraphicFramePr>
          <p:nvPr>
            <p:ph sz="half" idx="2"/>
          </p:nvPr>
        </p:nvGraphicFramePr>
        <p:xfrm>
          <a:off x="1285875" y="2052638"/>
          <a:ext cx="5929313" cy="1876425"/>
        </p:xfrm>
        <a:graphic>
          <a:graphicData uri="http://schemas.openxmlformats.org/presentationml/2006/ole">
            <mc:AlternateContent xmlns:mc="http://schemas.openxmlformats.org/markup-compatibility/2006">
              <mc:Choice xmlns:v="urn:schemas-microsoft-com:vml" Requires="v">
                <p:oleObj spid="_x0000_s21542" name="Equation" r:id="rId3" imgW="2755800" imgH="1180800" progId="Equation.3">
                  <p:embed/>
                </p:oleObj>
              </mc:Choice>
              <mc:Fallback>
                <p:oleObj name="Equation" r:id="rId3" imgW="2755800" imgH="11808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052638"/>
                        <a:ext cx="5929313"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bwMode="auto">
          <a:xfrm>
            <a:off x="214313" y="4000500"/>
            <a:ext cx="8642350" cy="950913"/>
          </a:xfrm>
          <a:prstGeom prst="rect">
            <a:avLst/>
          </a:prstGeom>
          <a:noFill/>
          <a:ln w="9525">
            <a:solidFill>
              <a:schemeClr val="bg1"/>
            </a:solidFill>
            <a:miter lim="800000"/>
            <a:headEnd/>
            <a:tailEnd/>
          </a:ln>
        </p:spPr>
        <p:txBody>
          <a:bodyPr/>
          <a:lstStyle/>
          <a:p>
            <a:pPr marL="342900" indent="-342900">
              <a:spcBef>
                <a:spcPct val="20000"/>
              </a:spcBef>
              <a:defRPr/>
            </a:pPr>
            <a:r>
              <a:rPr lang="fr-FR" sz="2300" b="1" kern="0" dirty="0">
                <a:solidFill>
                  <a:srgbClr val="FF3300"/>
                </a:solidFill>
                <a:cs typeface="+mn-cs"/>
              </a:rPr>
              <a:t>Règles 2 :</a:t>
            </a:r>
            <a:r>
              <a:rPr lang="fr-FR" sz="2300" b="1" kern="0" dirty="0">
                <a:cs typeface="+mn-cs"/>
              </a:rPr>
              <a:t> Rajouter un terme déjà existant à une expression</a:t>
            </a:r>
          </a:p>
          <a:p>
            <a:pPr marL="342900" indent="-342900">
              <a:spcBef>
                <a:spcPct val="20000"/>
              </a:spcBef>
              <a:defRPr/>
            </a:pPr>
            <a:r>
              <a:rPr lang="fr-FR" sz="2300" b="1" kern="0" dirty="0">
                <a:solidFill>
                  <a:srgbClr val="FF0000"/>
                </a:solidFill>
                <a:cs typeface="+mn-cs"/>
              </a:rPr>
              <a:t>Exemple :</a:t>
            </a:r>
          </a:p>
        </p:txBody>
      </p:sp>
      <p:graphicFrame>
        <p:nvGraphicFramePr>
          <p:cNvPr id="21507" name="Object 12"/>
          <p:cNvGraphicFramePr>
            <a:graphicFrameLocks noChangeAspect="1"/>
          </p:cNvGraphicFramePr>
          <p:nvPr/>
        </p:nvGraphicFramePr>
        <p:xfrm>
          <a:off x="1035050" y="5000625"/>
          <a:ext cx="6143625" cy="1381125"/>
        </p:xfrm>
        <a:graphic>
          <a:graphicData uri="http://schemas.openxmlformats.org/presentationml/2006/ole">
            <mc:AlternateContent xmlns:mc="http://schemas.openxmlformats.org/markup-compatibility/2006">
              <mc:Choice xmlns:v="urn:schemas-microsoft-com:vml" Requires="v">
                <p:oleObj spid="_x0000_s21543" name="Equation" r:id="rId5" imgW="2895480" imgH="698400" progId="Equation.3">
                  <p:embed/>
                </p:oleObj>
              </mc:Choice>
              <mc:Fallback>
                <p:oleObj name="Equation" r:id="rId5" imgW="2895480" imgH="6984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5000625"/>
                        <a:ext cx="6143625"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sldNum" sz="quarter" idx="12"/>
          </p:nvPr>
        </p:nvSpPr>
        <p:spPr>
          <a:noFill/>
        </p:spPr>
        <p:txBody>
          <a:bodyPr/>
          <a:lstStyle/>
          <a:p>
            <a:fld id="{926707DF-3B0F-4934-9203-6B69CD86B133}" type="slidenum">
              <a:rPr lang="fr-FR" smtClean="0"/>
              <a:pPr/>
              <a:t>46</a:t>
            </a:fld>
            <a:endParaRPr lang="fr-FR" smtClean="0"/>
          </a:p>
        </p:txBody>
      </p:sp>
      <p:sp>
        <p:nvSpPr>
          <p:cNvPr id="22533"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2F1B651-328C-49E5-8860-7200342D910F}" type="slidenum">
              <a:rPr lang="fr-FR" sz="1400"/>
              <a:pPr algn="r"/>
              <a:t>46</a:t>
            </a:fld>
            <a:endParaRPr lang="fr-FR" sz="1400"/>
          </a:p>
        </p:txBody>
      </p:sp>
      <p:sp>
        <p:nvSpPr>
          <p:cNvPr id="22534" name="Rectangle 3"/>
          <p:cNvSpPr>
            <a:spLocks noGrp="1" noChangeArrowheads="1"/>
          </p:cNvSpPr>
          <p:nvPr>
            <p:ph type="body" sz="half" idx="1"/>
          </p:nvPr>
        </p:nvSpPr>
        <p:spPr>
          <a:xfrm>
            <a:off x="214313" y="785813"/>
            <a:ext cx="8643937" cy="1452562"/>
          </a:xfrm>
          <a:ln>
            <a:solidFill>
              <a:schemeClr val="bg1"/>
            </a:solidFill>
          </a:ln>
        </p:spPr>
        <p:txBody>
          <a:bodyPr/>
          <a:lstStyle/>
          <a:p>
            <a:pPr algn="just" eaLnBrk="1" hangingPunct="1">
              <a:lnSpc>
                <a:spcPct val="90000"/>
              </a:lnSpc>
              <a:buFontTx/>
              <a:buNone/>
            </a:pPr>
            <a:r>
              <a:rPr lang="fr-FR" sz="2300" b="1" smtClean="0">
                <a:solidFill>
                  <a:srgbClr val="FF3300"/>
                </a:solidFill>
              </a:rPr>
              <a:t>Règles 3 :</a:t>
            </a:r>
            <a:r>
              <a:rPr lang="fr-FR" sz="2300" b="1" smtClean="0"/>
              <a:t> il est possible de supprimer un terme </a:t>
            </a:r>
            <a:r>
              <a:rPr lang="fr-FR" sz="2300" b="1" smtClean="0">
                <a:solidFill>
                  <a:srgbClr val="FF3300"/>
                </a:solidFill>
              </a:rPr>
              <a:t>superflu</a:t>
            </a:r>
            <a:r>
              <a:rPr lang="fr-FR" sz="2300" b="1" smtClean="0"/>
              <a:t> ( un terme en plus ), c’est-à-dire déjà inclus dans la réunion des autres termes.</a:t>
            </a:r>
          </a:p>
          <a:p>
            <a:pPr algn="just" eaLnBrk="1" hangingPunct="1">
              <a:lnSpc>
                <a:spcPct val="90000"/>
              </a:lnSpc>
              <a:buFontTx/>
              <a:buNone/>
            </a:pPr>
            <a:r>
              <a:rPr lang="fr-FR" sz="2300" b="1" smtClean="0">
                <a:solidFill>
                  <a:srgbClr val="FF0000"/>
                </a:solidFill>
              </a:rPr>
              <a:t>Exemple 1 :  </a:t>
            </a:r>
          </a:p>
        </p:txBody>
      </p:sp>
      <p:graphicFrame>
        <p:nvGraphicFramePr>
          <p:cNvPr id="22530" name="Object 12"/>
          <p:cNvGraphicFramePr>
            <a:graphicFrameLocks noGrp="1" noChangeAspect="1"/>
          </p:cNvGraphicFramePr>
          <p:nvPr>
            <p:ph sz="quarter" idx="3"/>
          </p:nvPr>
        </p:nvGraphicFramePr>
        <p:xfrm>
          <a:off x="1357313" y="2286000"/>
          <a:ext cx="6286500" cy="1571625"/>
        </p:xfrm>
        <a:graphic>
          <a:graphicData uri="http://schemas.openxmlformats.org/presentationml/2006/ole">
            <mc:AlternateContent xmlns:mc="http://schemas.openxmlformats.org/markup-compatibility/2006">
              <mc:Choice xmlns:v="urn:schemas-microsoft-com:vml" Requires="v">
                <p:oleObj spid="_x0000_s22566" name="Equation" r:id="rId3" imgW="3352680" imgH="990360" progId="Equation.3">
                  <p:embed/>
                </p:oleObj>
              </mc:Choice>
              <mc:Fallback>
                <p:oleObj name="Equation" r:id="rId3" imgW="3352680" imgH="99036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286000"/>
                        <a:ext cx="6286500"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Rectangle 2"/>
          <p:cNvSpPr>
            <a:spLocks noGrp="1" noChangeArrowheads="1"/>
          </p:cNvSpPr>
          <p:nvPr>
            <p:ph type="title"/>
          </p:nvPr>
        </p:nvSpPr>
        <p:spPr>
          <a:xfrm>
            <a:off x="214313" y="71438"/>
            <a:ext cx="8643937" cy="633412"/>
          </a:xfrm>
          <a:ln>
            <a:solidFill>
              <a:srgbClr val="002060"/>
            </a:solidFill>
          </a:ln>
        </p:spPr>
        <p:txBody>
          <a:bodyPr/>
          <a:lstStyle/>
          <a:p>
            <a:pPr eaLnBrk="1" hangingPunct="1"/>
            <a:r>
              <a:rPr lang="fr-FR" sz="3200" b="1" smtClean="0">
                <a:solidFill>
                  <a:srgbClr val="FF0000"/>
                </a:solidFill>
              </a:rPr>
              <a:t>10-1-1 Règles de simplification  </a:t>
            </a:r>
          </a:p>
        </p:txBody>
      </p:sp>
      <p:sp>
        <p:nvSpPr>
          <p:cNvPr id="7" name="Rectangle 5"/>
          <p:cNvSpPr txBox="1">
            <a:spLocks noChangeArrowheads="1"/>
          </p:cNvSpPr>
          <p:nvPr/>
        </p:nvSpPr>
        <p:spPr bwMode="auto">
          <a:xfrm>
            <a:off x="219075" y="3851275"/>
            <a:ext cx="8639175" cy="792163"/>
          </a:xfrm>
          <a:prstGeom prst="rect">
            <a:avLst/>
          </a:prstGeom>
          <a:noFill/>
          <a:ln w="9525">
            <a:solidFill>
              <a:schemeClr val="bg1"/>
            </a:solidFill>
            <a:miter lim="800000"/>
            <a:headEnd/>
            <a:tailEnd/>
          </a:ln>
        </p:spPr>
        <p:txBody>
          <a:bodyPr anchor="ctr"/>
          <a:lstStyle/>
          <a:p>
            <a:pPr>
              <a:defRPr/>
            </a:pPr>
            <a:r>
              <a:rPr lang="fr-FR" sz="2300" b="1" kern="0" dirty="0">
                <a:solidFill>
                  <a:srgbClr val="FF0000"/>
                </a:solidFill>
                <a:ea typeface="+mj-ea"/>
                <a:cs typeface="+mj-cs"/>
              </a:rPr>
              <a:t>Exemple 2 : </a:t>
            </a:r>
            <a:r>
              <a:rPr lang="fr-FR" sz="2300" b="1" kern="0" dirty="0">
                <a:ea typeface="+mj-ea"/>
                <a:cs typeface="+mj-cs"/>
              </a:rPr>
              <a:t>il existe aussi la forme conjonctive du terme superflu</a:t>
            </a:r>
          </a:p>
        </p:txBody>
      </p:sp>
      <p:graphicFrame>
        <p:nvGraphicFramePr>
          <p:cNvPr id="22531" name="Object 4"/>
          <p:cNvGraphicFramePr>
            <a:graphicFrameLocks noGrp="1" noChangeAspect="1"/>
          </p:cNvGraphicFramePr>
          <p:nvPr>
            <p:ph idx="1"/>
          </p:nvPr>
        </p:nvGraphicFramePr>
        <p:xfrm>
          <a:off x="1966913" y="4714875"/>
          <a:ext cx="5143500" cy="1946275"/>
        </p:xfrm>
        <a:graphic>
          <a:graphicData uri="http://schemas.openxmlformats.org/presentationml/2006/ole">
            <mc:AlternateContent xmlns:mc="http://schemas.openxmlformats.org/markup-compatibility/2006">
              <mc:Choice xmlns:v="urn:schemas-microsoft-com:vml" Requires="v">
                <p:oleObj spid="_x0000_s22567" name="Equation" r:id="rId5" imgW="3238200" imgH="1473120" progId="Equation.3">
                  <p:embed/>
                </p:oleObj>
              </mc:Choice>
              <mc:Fallback>
                <p:oleObj name="Equation" r:id="rId5" imgW="3238200" imgH="14731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4714875"/>
                        <a:ext cx="5143500" cy="194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6"/>
          <p:cNvSpPr>
            <a:spLocks noGrp="1" noChangeArrowheads="1"/>
          </p:cNvSpPr>
          <p:nvPr>
            <p:ph type="sldNum" sz="quarter" idx="12"/>
          </p:nvPr>
        </p:nvSpPr>
        <p:spPr>
          <a:noFill/>
        </p:spPr>
        <p:txBody>
          <a:bodyPr/>
          <a:lstStyle/>
          <a:p>
            <a:fld id="{7933982A-4A1D-4192-B93D-909262BF9DA9}" type="slidenum">
              <a:rPr lang="fr-FR" smtClean="0"/>
              <a:pPr/>
              <a:t>47</a:t>
            </a:fld>
            <a:endParaRPr lang="fr-FR" smtClean="0"/>
          </a:p>
        </p:txBody>
      </p:sp>
      <p:sp>
        <p:nvSpPr>
          <p:cNvPr id="23558"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C44FD39-34A6-4612-876C-0C5103218DE9}" type="slidenum">
              <a:rPr lang="fr-FR" sz="1400"/>
              <a:pPr algn="r"/>
              <a:t>47</a:t>
            </a:fld>
            <a:endParaRPr lang="fr-FR" sz="1400"/>
          </a:p>
        </p:txBody>
      </p:sp>
      <p:sp>
        <p:nvSpPr>
          <p:cNvPr id="35844" name="Rectangle 3"/>
          <p:cNvSpPr>
            <a:spLocks noGrp="1" noChangeArrowheads="1"/>
          </p:cNvSpPr>
          <p:nvPr>
            <p:ph type="body" sz="half" idx="1"/>
          </p:nvPr>
        </p:nvSpPr>
        <p:spPr>
          <a:xfrm>
            <a:off x="227013" y="785813"/>
            <a:ext cx="8631237" cy="5357812"/>
          </a:xfrm>
          <a:ln>
            <a:solidFill>
              <a:schemeClr val="bg1"/>
            </a:solidFill>
          </a:ln>
        </p:spPr>
        <p:txBody>
          <a:bodyPr/>
          <a:lstStyle/>
          <a:p>
            <a:pPr marL="0" indent="0" algn="just" eaLnBrk="1" hangingPunct="1">
              <a:buFontTx/>
              <a:buNone/>
              <a:defRPr/>
            </a:pPr>
            <a:r>
              <a:rPr lang="fr-FR" sz="2300" b="1" dirty="0" smtClean="0">
                <a:solidFill>
                  <a:srgbClr val="FF3300"/>
                </a:solidFill>
              </a:rPr>
              <a:t>Règles 4 :</a:t>
            </a:r>
            <a:r>
              <a:rPr lang="fr-FR" sz="2300" b="1" dirty="0" smtClean="0"/>
              <a:t> il est préférable de simplifier la forme canonique ayant le nombre de termes minimum.</a:t>
            </a:r>
          </a:p>
          <a:p>
            <a:pPr algn="just" eaLnBrk="1" hangingPunct="1">
              <a:buFontTx/>
              <a:buNone/>
              <a:defRPr/>
            </a:pPr>
            <a:r>
              <a:rPr lang="fr-FR" sz="2300" b="1" dirty="0" smtClean="0">
                <a:solidFill>
                  <a:srgbClr val="FF0000"/>
                </a:solidFill>
              </a:rPr>
              <a:t>Exemple :</a:t>
            </a:r>
          </a:p>
          <a:p>
            <a:pPr algn="just" eaLnBrk="1" hangingPunct="1">
              <a:buFontTx/>
              <a:buNone/>
              <a:defRPr/>
            </a:pPr>
            <a:endParaRPr lang="fr-FR" sz="2300" b="1" dirty="0" smtClean="0">
              <a:solidFill>
                <a:srgbClr val="FF0000"/>
              </a:solidFill>
            </a:endParaRPr>
          </a:p>
          <a:p>
            <a:pPr algn="just" eaLnBrk="1" hangingPunct="1">
              <a:buFontTx/>
              <a:buNone/>
              <a:defRPr/>
            </a:pPr>
            <a:endParaRPr lang="fr-FR" sz="2300" b="1" dirty="0" smtClean="0">
              <a:solidFill>
                <a:srgbClr val="FF0000"/>
              </a:solidFill>
            </a:endParaRPr>
          </a:p>
          <a:p>
            <a:pPr algn="just" eaLnBrk="1" hangingPunct="1">
              <a:buFontTx/>
              <a:buNone/>
              <a:defRPr/>
            </a:pPr>
            <a:endParaRPr lang="fr-FR" sz="2300" b="1" dirty="0" smtClean="0">
              <a:solidFill>
                <a:srgbClr val="FF0000"/>
              </a:solidFill>
            </a:endParaRPr>
          </a:p>
          <a:p>
            <a:pPr algn="just" eaLnBrk="1" hangingPunct="1">
              <a:buFontTx/>
              <a:buNone/>
              <a:defRPr/>
            </a:pPr>
            <a:endParaRPr lang="fr-FR" sz="2300" b="1" dirty="0" smtClean="0"/>
          </a:p>
          <a:p>
            <a:pPr algn="just" eaLnBrk="1" hangingPunct="1">
              <a:buFontTx/>
              <a:buNone/>
              <a:defRPr/>
            </a:pPr>
            <a:r>
              <a:rPr lang="fr-FR" sz="2300" b="1" dirty="0" smtClean="0">
                <a:solidFill>
                  <a:srgbClr val="FF0000"/>
                </a:solidFill>
              </a:rPr>
              <a:t>Exercice:</a:t>
            </a:r>
            <a:r>
              <a:rPr lang="fr-FR" sz="2300" b="1" dirty="0" smtClean="0"/>
              <a:t> </a:t>
            </a:r>
          </a:p>
          <a:p>
            <a:pPr algn="just" eaLnBrk="1" hangingPunct="1">
              <a:buFontTx/>
              <a:buNone/>
              <a:defRPr/>
            </a:pPr>
            <a:r>
              <a:rPr lang="fr-FR" sz="2300" b="1" dirty="0" smtClean="0"/>
              <a:t>1- Démontrer la  proposition suivante :</a:t>
            </a:r>
          </a:p>
          <a:p>
            <a:pPr algn="just" eaLnBrk="1" hangingPunct="1">
              <a:buFontTx/>
              <a:buNone/>
              <a:defRPr/>
            </a:pPr>
            <a:endParaRPr lang="fr-FR" sz="2300" b="1" dirty="0" smtClean="0"/>
          </a:p>
          <a:p>
            <a:pPr algn="just" eaLnBrk="1" hangingPunct="1">
              <a:buFontTx/>
              <a:buNone/>
              <a:defRPr/>
            </a:pPr>
            <a:r>
              <a:rPr lang="fr-FR" sz="2300" b="1" dirty="0" smtClean="0"/>
              <a:t>2- Donner la forme simplifiée de la fonction suivante :</a:t>
            </a:r>
          </a:p>
          <a:p>
            <a:pPr algn="just" eaLnBrk="1" hangingPunct="1">
              <a:buFontTx/>
              <a:buNone/>
              <a:defRPr/>
            </a:pPr>
            <a:endParaRPr lang="fr-FR" sz="2300" b="1" dirty="0" smtClean="0"/>
          </a:p>
          <a:p>
            <a:pPr algn="just" eaLnBrk="1" hangingPunct="1">
              <a:buFontTx/>
              <a:buNone/>
              <a:defRPr/>
            </a:pPr>
            <a:endParaRPr lang="fr-FR" sz="2300" b="1" dirty="0" smtClean="0"/>
          </a:p>
          <a:p>
            <a:pPr algn="just" eaLnBrk="1" hangingPunct="1">
              <a:buFontTx/>
              <a:buNone/>
              <a:defRPr/>
            </a:pPr>
            <a:endParaRPr lang="fr-FR" sz="2300" b="1" dirty="0" smtClean="0"/>
          </a:p>
          <a:p>
            <a:pPr algn="just" eaLnBrk="1" hangingPunct="1">
              <a:buFontTx/>
              <a:buNone/>
              <a:defRPr/>
            </a:pPr>
            <a:endParaRPr lang="fr-FR" sz="2300" b="1" dirty="0" smtClean="0">
              <a:solidFill>
                <a:srgbClr val="FF0000"/>
              </a:solidFill>
            </a:endParaRPr>
          </a:p>
        </p:txBody>
      </p:sp>
      <p:graphicFrame>
        <p:nvGraphicFramePr>
          <p:cNvPr id="23554" name="Object 30"/>
          <p:cNvGraphicFramePr>
            <a:graphicFrameLocks noGrp="1" noChangeAspect="1"/>
          </p:cNvGraphicFramePr>
          <p:nvPr>
            <p:ph sz="quarter" idx="3"/>
          </p:nvPr>
        </p:nvGraphicFramePr>
        <p:xfrm>
          <a:off x="1928813" y="1714500"/>
          <a:ext cx="5241925" cy="2143125"/>
        </p:xfrm>
        <a:graphic>
          <a:graphicData uri="http://schemas.openxmlformats.org/presentationml/2006/ole">
            <mc:AlternateContent xmlns:mc="http://schemas.openxmlformats.org/markup-compatibility/2006">
              <mc:Choice xmlns:v="urn:schemas-microsoft-com:vml" Requires="v">
                <p:oleObj spid="_x0000_s23608" name="Equation" r:id="rId3" imgW="2489040" imgH="1257120" progId="Equation.3">
                  <p:embed/>
                </p:oleObj>
              </mc:Choice>
              <mc:Fallback>
                <p:oleObj name="Equation" r:id="rId3" imgW="2489040" imgH="125712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1714500"/>
                        <a:ext cx="5241925" cy="214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0" name="Rectangle 2"/>
          <p:cNvSpPr>
            <a:spLocks noGrp="1" noChangeArrowheads="1"/>
          </p:cNvSpPr>
          <p:nvPr>
            <p:ph type="title"/>
          </p:nvPr>
        </p:nvSpPr>
        <p:spPr>
          <a:xfrm>
            <a:off x="214313" y="71438"/>
            <a:ext cx="8643937" cy="633412"/>
          </a:xfrm>
          <a:ln>
            <a:solidFill>
              <a:srgbClr val="002060"/>
            </a:solidFill>
          </a:ln>
        </p:spPr>
        <p:txBody>
          <a:bodyPr/>
          <a:lstStyle/>
          <a:p>
            <a:pPr eaLnBrk="1" hangingPunct="1"/>
            <a:r>
              <a:rPr lang="fr-FR" sz="3200" b="1" smtClean="0">
                <a:solidFill>
                  <a:srgbClr val="FF0000"/>
                </a:solidFill>
              </a:rPr>
              <a:t>10-1-1 Règles de simplification  </a:t>
            </a:r>
          </a:p>
        </p:txBody>
      </p:sp>
      <p:graphicFrame>
        <p:nvGraphicFramePr>
          <p:cNvPr id="23555" name="Object 13"/>
          <p:cNvGraphicFramePr>
            <a:graphicFrameLocks noChangeAspect="1"/>
          </p:cNvGraphicFramePr>
          <p:nvPr/>
        </p:nvGraphicFramePr>
        <p:xfrm>
          <a:off x="1714500" y="4572000"/>
          <a:ext cx="5857875" cy="388938"/>
        </p:xfrm>
        <a:graphic>
          <a:graphicData uri="http://schemas.openxmlformats.org/presentationml/2006/ole">
            <mc:AlternateContent xmlns:mc="http://schemas.openxmlformats.org/markup-compatibility/2006">
              <mc:Choice xmlns:v="urn:schemas-microsoft-com:vml" Requires="v">
                <p:oleObj spid="_x0000_s23609" name="Equation" r:id="rId5" imgW="3251160" imgH="215640" progId="Equation.3">
                  <p:embed/>
                </p:oleObj>
              </mc:Choice>
              <mc:Fallback>
                <p:oleObj name="Equation" r:id="rId5" imgW="3251160" imgH="21564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4572000"/>
                        <a:ext cx="5857875"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10"/>
          <p:cNvGraphicFramePr>
            <a:graphicFrameLocks noChangeAspect="1"/>
          </p:cNvGraphicFramePr>
          <p:nvPr/>
        </p:nvGraphicFramePr>
        <p:xfrm>
          <a:off x="1571625" y="5500688"/>
          <a:ext cx="6572250" cy="423862"/>
        </p:xfrm>
        <a:graphic>
          <a:graphicData uri="http://schemas.openxmlformats.org/presentationml/2006/ole">
            <mc:AlternateContent xmlns:mc="http://schemas.openxmlformats.org/markup-compatibility/2006">
              <mc:Choice xmlns:v="urn:schemas-microsoft-com:vml" Requires="v">
                <p:oleObj spid="_x0000_s23610" name="Equation" r:id="rId7" imgW="3644640" imgH="241200" progId="Equation.3">
                  <p:embed/>
                </p:oleObj>
              </mc:Choice>
              <mc:Fallback>
                <p:oleObj name="Equation" r:id="rId7" imgW="3644640" imgH="241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25" y="5500688"/>
                        <a:ext cx="657225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2"/>
          <p:cNvSpPr>
            <a:spLocks noChangeArrowheads="1"/>
          </p:cNvSpPr>
          <p:nvPr/>
        </p:nvSpPr>
        <p:spPr bwMode="auto">
          <a:xfrm>
            <a:off x="454025" y="785813"/>
            <a:ext cx="8261350" cy="2938462"/>
          </a:xfrm>
          <a:prstGeom prst="rect">
            <a:avLst/>
          </a:prstGeom>
          <a:noFill/>
          <a:ln w="9525">
            <a:solidFill>
              <a:schemeClr val="bg1"/>
            </a:solidFill>
            <a:miter lim="800000"/>
            <a:headEnd/>
            <a:tailEnd/>
          </a:ln>
        </p:spPr>
        <p:txBody>
          <a:bodyPr>
            <a:spAutoFit/>
          </a:bodyPr>
          <a:lstStyle/>
          <a:p>
            <a:pPr>
              <a:buClr>
                <a:srgbClr val="FF0000"/>
              </a:buClr>
              <a:buFont typeface="Wingdings" pitchFamily="2" charset="2"/>
              <a:buChar char="§"/>
            </a:pPr>
            <a:r>
              <a:rPr lang="fr-FR" sz="2300" b="1"/>
              <a:t>Examinons l’expression suivante :</a:t>
            </a:r>
          </a:p>
          <a:p>
            <a:pPr>
              <a:buClr>
                <a:srgbClr val="FF0000"/>
              </a:buClr>
              <a:buFont typeface="Wingdings" pitchFamily="2" charset="2"/>
              <a:buChar char="§"/>
            </a:pPr>
            <a:endParaRPr lang="fr-FR" sz="2300" b="1"/>
          </a:p>
          <a:p>
            <a:pPr algn="just">
              <a:buClr>
                <a:srgbClr val="FF0000"/>
              </a:buClr>
              <a:buFont typeface="Wingdings" pitchFamily="2" charset="2"/>
              <a:buChar char="§"/>
            </a:pPr>
            <a:r>
              <a:rPr lang="fr-FR" sz="2300" b="1"/>
              <a:t>Les deux termes possèdent les même variables. La seule différence est l’état de la </a:t>
            </a:r>
            <a:r>
              <a:rPr lang="fr-FR" sz="2300" b="1">
                <a:solidFill>
                  <a:srgbClr val="FF3300"/>
                </a:solidFill>
              </a:rPr>
              <a:t>variable B qui change.</a:t>
            </a:r>
          </a:p>
          <a:p>
            <a:pPr algn="just">
              <a:buClr>
                <a:srgbClr val="FF0000"/>
              </a:buClr>
              <a:buFont typeface="Wingdings" pitchFamily="2" charset="2"/>
              <a:buChar char="§"/>
            </a:pPr>
            <a:r>
              <a:rPr lang="fr-FR" sz="2300" b="1"/>
              <a:t>Si on applique les règles de simplification on obtient :</a:t>
            </a:r>
          </a:p>
          <a:p>
            <a:pPr algn="just">
              <a:buClr>
                <a:srgbClr val="FF0000"/>
              </a:buClr>
              <a:buFont typeface="Wingdings" pitchFamily="2" charset="2"/>
              <a:buChar char="§"/>
            </a:pPr>
            <a:endParaRPr lang="fr-FR" sz="2300" b="1"/>
          </a:p>
          <a:p>
            <a:pPr algn="just">
              <a:buClr>
                <a:srgbClr val="FF0000"/>
              </a:buClr>
              <a:buFont typeface="Wingdings" pitchFamily="2" charset="2"/>
              <a:buChar char="§"/>
            </a:pPr>
            <a:r>
              <a:rPr lang="fr-FR" sz="2300" b="1"/>
              <a:t>Ces termes sont  </a:t>
            </a:r>
            <a:r>
              <a:rPr lang="fr-FR" sz="2300" b="1">
                <a:solidFill>
                  <a:srgbClr val="FF3300"/>
                </a:solidFill>
              </a:rPr>
              <a:t>dites adjacents</a:t>
            </a:r>
            <a:r>
              <a:rPr lang="fr-FR" sz="2300" b="1"/>
              <a:t>.</a:t>
            </a:r>
          </a:p>
          <a:p>
            <a:pPr algn="just">
              <a:buClr>
                <a:srgbClr val="FF0000"/>
              </a:buClr>
              <a:buFont typeface="Wingdings" pitchFamily="2" charset="2"/>
              <a:buChar char="§"/>
            </a:pPr>
            <a:r>
              <a:rPr lang="fr-FR" sz="2400" b="1">
                <a:solidFill>
                  <a:srgbClr val="FF0000"/>
                </a:solidFill>
              </a:rPr>
              <a:t>Exemple de termes adjacents</a:t>
            </a:r>
            <a:r>
              <a:rPr lang="fr-FR" sz="2400" b="1"/>
              <a:t>:</a:t>
            </a:r>
            <a:r>
              <a:rPr lang="fr-FR" sz="2300" b="1"/>
              <a:t> </a:t>
            </a:r>
          </a:p>
        </p:txBody>
      </p:sp>
      <p:sp>
        <p:nvSpPr>
          <p:cNvPr id="24582" name="Rectangle 6"/>
          <p:cNvSpPr>
            <a:spLocks noGrp="1" noChangeArrowheads="1"/>
          </p:cNvSpPr>
          <p:nvPr>
            <p:ph type="sldNum" sz="quarter" idx="12"/>
          </p:nvPr>
        </p:nvSpPr>
        <p:spPr>
          <a:noFill/>
        </p:spPr>
        <p:txBody>
          <a:bodyPr/>
          <a:lstStyle/>
          <a:p>
            <a:fld id="{0DE6A2A8-E863-4C52-BE63-7FC7B1670635}" type="slidenum">
              <a:rPr lang="fr-FR" smtClean="0"/>
              <a:pPr/>
              <a:t>48</a:t>
            </a:fld>
            <a:endParaRPr lang="fr-FR" smtClean="0"/>
          </a:p>
        </p:txBody>
      </p:sp>
      <p:sp>
        <p:nvSpPr>
          <p:cNvPr id="24583"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52975EF-7DEB-4CC9-A817-FB4B44294C68}" type="slidenum">
              <a:rPr lang="fr-FR" sz="1400"/>
              <a:pPr algn="r"/>
              <a:t>48</a:t>
            </a:fld>
            <a:endParaRPr lang="fr-FR" sz="1400"/>
          </a:p>
        </p:txBody>
      </p:sp>
      <p:sp>
        <p:nvSpPr>
          <p:cNvPr id="24584" name="Rectangle 2"/>
          <p:cNvSpPr>
            <a:spLocks noGrp="1" noChangeArrowheads="1"/>
          </p:cNvSpPr>
          <p:nvPr>
            <p:ph type="title"/>
          </p:nvPr>
        </p:nvSpPr>
        <p:spPr>
          <a:xfrm>
            <a:off x="457200" y="131763"/>
            <a:ext cx="8258175" cy="582612"/>
          </a:xfrm>
          <a:ln>
            <a:solidFill>
              <a:srgbClr val="002060"/>
            </a:solidFill>
          </a:ln>
        </p:spPr>
        <p:txBody>
          <a:bodyPr/>
          <a:lstStyle/>
          <a:p>
            <a:pPr eaLnBrk="1" hangingPunct="1"/>
            <a:r>
              <a:rPr lang="fr-FR" sz="3600" b="1" smtClean="0">
                <a:solidFill>
                  <a:srgbClr val="FF0000"/>
                </a:solidFill>
              </a:rPr>
              <a:t>10-2 Les termes adjacents </a:t>
            </a:r>
          </a:p>
        </p:txBody>
      </p:sp>
      <p:graphicFrame>
        <p:nvGraphicFramePr>
          <p:cNvPr id="24578" name="Object 7"/>
          <p:cNvGraphicFramePr>
            <a:graphicFrameLocks noGrp="1" noChangeAspect="1"/>
          </p:cNvGraphicFramePr>
          <p:nvPr>
            <p:ph sz="quarter" idx="2"/>
          </p:nvPr>
        </p:nvGraphicFramePr>
        <p:xfrm>
          <a:off x="2500313" y="1214438"/>
          <a:ext cx="2643187" cy="422275"/>
        </p:xfrm>
        <a:graphic>
          <a:graphicData uri="http://schemas.openxmlformats.org/presentationml/2006/ole">
            <mc:AlternateContent xmlns:mc="http://schemas.openxmlformats.org/markup-compatibility/2006">
              <mc:Choice xmlns:v="urn:schemas-microsoft-com:vml" Requires="v">
                <p:oleObj spid="_x0000_s24632" name="Equation" r:id="rId4" imgW="1231560" imgH="215640" progId="Equation.3">
                  <p:embed/>
                </p:oleObj>
              </mc:Choice>
              <mc:Fallback>
                <p:oleObj name="Equation" r:id="rId4" imgW="1231560" imgH="215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1214438"/>
                        <a:ext cx="2643187"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9"/>
          <p:cNvGraphicFramePr>
            <a:graphicFrameLocks noGrp="1" noChangeAspect="1"/>
          </p:cNvGraphicFramePr>
          <p:nvPr>
            <p:ph sz="quarter" idx="3"/>
          </p:nvPr>
        </p:nvGraphicFramePr>
        <p:xfrm>
          <a:off x="2571750" y="2571750"/>
          <a:ext cx="3643313" cy="479425"/>
        </p:xfrm>
        <a:graphic>
          <a:graphicData uri="http://schemas.openxmlformats.org/presentationml/2006/ole">
            <mc:AlternateContent xmlns:mc="http://schemas.openxmlformats.org/markup-compatibility/2006">
              <mc:Choice xmlns:v="urn:schemas-microsoft-com:vml" Requires="v">
                <p:oleObj spid="_x0000_s24633" name="Equation" r:id="rId6" imgW="1549080" imgH="241200" progId="Equation.3">
                  <p:embed/>
                </p:oleObj>
              </mc:Choice>
              <mc:Fallback>
                <p:oleObj name="Equation" r:id="rId6" imgW="1549080" imgH="2412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2571750"/>
                        <a:ext cx="36433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14"/>
          <p:cNvGraphicFramePr>
            <a:graphicFrameLocks noChangeAspect="1"/>
          </p:cNvGraphicFramePr>
          <p:nvPr/>
        </p:nvGraphicFramePr>
        <p:xfrm>
          <a:off x="2000250" y="3857625"/>
          <a:ext cx="3814763" cy="2857500"/>
        </p:xfrm>
        <a:graphic>
          <a:graphicData uri="http://schemas.openxmlformats.org/presentationml/2006/ole">
            <mc:AlternateContent xmlns:mc="http://schemas.openxmlformats.org/markup-compatibility/2006">
              <mc:Choice xmlns:v="urn:schemas-microsoft-com:vml" Requires="v">
                <p:oleObj spid="_x0000_s24634" name="Equation" r:id="rId8" imgW="2031840" imgH="1955520" progId="Equation.3">
                  <p:embed/>
                </p:oleObj>
              </mc:Choice>
              <mc:Fallback>
                <p:oleObj name="Equation" r:id="rId8" imgW="2031840" imgH="195552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0250" y="3857625"/>
                        <a:ext cx="3814763"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p>
            <a:fld id="{F08884B0-4E1D-46BE-9F83-8605A6236A50}" type="slidenum">
              <a:rPr lang="fr-FR" smtClean="0"/>
              <a:pPr/>
              <a:t>49</a:t>
            </a:fld>
            <a:endParaRPr lang="fr-FR" smtClean="0"/>
          </a:p>
        </p:txBody>
      </p:sp>
      <p:sp>
        <p:nvSpPr>
          <p:cNvPr id="6041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BA7E4CF-DB37-49C7-8F97-92A5ACA40F76}" type="slidenum">
              <a:rPr lang="fr-FR" sz="1400"/>
              <a:pPr algn="r"/>
              <a:t>49</a:t>
            </a:fld>
            <a:endParaRPr lang="fr-FR" sz="1400"/>
          </a:p>
        </p:txBody>
      </p:sp>
      <p:sp>
        <p:nvSpPr>
          <p:cNvPr id="60420" name="Text Box 3"/>
          <p:cNvSpPr txBox="1">
            <a:spLocks noChangeArrowheads="1"/>
          </p:cNvSpPr>
          <p:nvPr/>
        </p:nvSpPr>
        <p:spPr bwMode="auto">
          <a:xfrm>
            <a:off x="361950" y="1071563"/>
            <a:ext cx="8424863" cy="3454400"/>
          </a:xfrm>
          <a:prstGeom prst="rect">
            <a:avLst/>
          </a:prstGeom>
          <a:noFill/>
          <a:ln w="9525">
            <a:solidFill>
              <a:schemeClr val="bg1"/>
            </a:solidFill>
            <a:miter lim="800000"/>
            <a:headEnd/>
            <a:tailEnd/>
          </a:ln>
        </p:spPr>
        <p:txBody>
          <a:bodyPr>
            <a:spAutoFit/>
          </a:bodyPr>
          <a:lstStyle/>
          <a:p>
            <a:pPr algn="just">
              <a:spcBef>
                <a:spcPct val="50000"/>
              </a:spcBef>
              <a:buClr>
                <a:srgbClr val="FF0000"/>
              </a:buClr>
              <a:buFont typeface="Wingdings" pitchFamily="2" charset="2"/>
              <a:buChar char="§"/>
            </a:pPr>
            <a:r>
              <a:rPr lang="fr-FR" sz="2300" b="1"/>
              <a:t>La méthode de Karnaugh se base sur la </a:t>
            </a:r>
            <a:r>
              <a:rPr lang="fr-FR" sz="2300" b="1">
                <a:solidFill>
                  <a:srgbClr val="FF3300"/>
                </a:solidFill>
              </a:rPr>
              <a:t>règle précédente</a:t>
            </a:r>
            <a:r>
              <a:rPr lang="fr-FR" sz="2300" b="1"/>
              <a:t>.</a:t>
            </a:r>
          </a:p>
          <a:p>
            <a:pPr algn="just">
              <a:spcBef>
                <a:spcPct val="50000"/>
              </a:spcBef>
              <a:buClr>
                <a:srgbClr val="FF0000"/>
              </a:buClr>
              <a:buFont typeface="Wingdings" pitchFamily="2" charset="2"/>
              <a:buChar char="§"/>
            </a:pPr>
            <a:r>
              <a:rPr lang="fr-FR" sz="2300" b="1"/>
              <a:t>La méthode consiste à mettre en évidence  par une méthode </a:t>
            </a:r>
            <a:r>
              <a:rPr lang="fr-FR" sz="2300" b="1">
                <a:solidFill>
                  <a:srgbClr val="FF3300"/>
                </a:solidFill>
              </a:rPr>
              <a:t>graphique</a:t>
            </a:r>
            <a:r>
              <a:rPr lang="fr-FR" sz="2300" b="1"/>
              <a:t> (un tableaux ) tous les termes qui sont adjacents (qui ne différent que par </a:t>
            </a:r>
            <a:r>
              <a:rPr lang="fr-FR" sz="2300" b="1">
                <a:solidFill>
                  <a:srgbClr val="FF3300"/>
                </a:solidFill>
              </a:rPr>
              <a:t>l’état d’une seule variable)</a:t>
            </a:r>
            <a:r>
              <a:rPr lang="fr-FR" sz="2300" b="1"/>
              <a:t>.</a:t>
            </a:r>
          </a:p>
          <a:p>
            <a:pPr algn="just">
              <a:spcBef>
                <a:spcPct val="50000"/>
              </a:spcBef>
              <a:buClr>
                <a:srgbClr val="FF0000"/>
              </a:buClr>
              <a:buFont typeface="Wingdings" pitchFamily="2" charset="2"/>
              <a:buChar char="§"/>
            </a:pPr>
            <a:r>
              <a:rPr lang="fr-FR" sz="2300" b="1"/>
              <a:t>La méthode peut s’appliquer aux fonctions logiques de </a:t>
            </a:r>
            <a:r>
              <a:rPr lang="fr-FR" sz="2300" b="1">
                <a:solidFill>
                  <a:srgbClr val="FF3300"/>
                </a:solidFill>
              </a:rPr>
              <a:t>2,3,4,5 et 6 variables</a:t>
            </a:r>
            <a:r>
              <a:rPr lang="fr-FR" sz="2300" b="1"/>
              <a:t>.</a:t>
            </a:r>
          </a:p>
          <a:p>
            <a:pPr algn="just">
              <a:spcBef>
                <a:spcPct val="50000"/>
              </a:spcBef>
              <a:buClr>
                <a:srgbClr val="FF0000"/>
              </a:buClr>
              <a:buFont typeface="Wingdings" pitchFamily="2" charset="2"/>
              <a:buChar char="§"/>
            </a:pPr>
            <a:r>
              <a:rPr lang="fr-FR" sz="2300" b="1"/>
              <a:t>Un tableau de Karnaugh comportent </a:t>
            </a:r>
            <a:r>
              <a:rPr lang="fr-FR" sz="2300" b="1">
                <a:solidFill>
                  <a:srgbClr val="FF3300"/>
                </a:solidFill>
              </a:rPr>
              <a:t>2</a:t>
            </a:r>
            <a:r>
              <a:rPr lang="fr-FR" sz="2300" b="1" baseline="30000">
                <a:solidFill>
                  <a:srgbClr val="FF3300"/>
                </a:solidFill>
              </a:rPr>
              <a:t>n</a:t>
            </a:r>
            <a:r>
              <a:rPr lang="fr-FR" sz="2300" b="1">
                <a:solidFill>
                  <a:srgbClr val="FF3300"/>
                </a:solidFill>
              </a:rPr>
              <a:t> cases</a:t>
            </a:r>
            <a:r>
              <a:rPr lang="fr-FR" sz="2300" b="1"/>
              <a:t> ( N est le nombre de variables ).</a:t>
            </a:r>
          </a:p>
        </p:txBody>
      </p:sp>
      <p:sp>
        <p:nvSpPr>
          <p:cNvPr id="60421" name="Rectangle 4"/>
          <p:cNvSpPr>
            <a:spLocks noChangeArrowheads="1"/>
          </p:cNvSpPr>
          <p:nvPr/>
        </p:nvSpPr>
        <p:spPr bwMode="auto">
          <a:xfrm>
            <a:off x="357188" y="274638"/>
            <a:ext cx="8429625" cy="706437"/>
          </a:xfrm>
          <a:prstGeom prst="rect">
            <a:avLst/>
          </a:prstGeom>
          <a:noFill/>
          <a:ln w="9525">
            <a:solidFill>
              <a:srgbClr val="002060"/>
            </a:solidFill>
            <a:miter lim="800000"/>
            <a:headEnd/>
            <a:tailEnd/>
          </a:ln>
        </p:spPr>
        <p:txBody>
          <a:bodyPr anchor="ctr"/>
          <a:lstStyle/>
          <a:p>
            <a:pPr algn="ctr"/>
            <a:r>
              <a:rPr lang="fr-FR" sz="3200" b="1">
                <a:solidFill>
                  <a:srgbClr val="FF0000"/>
                </a:solidFill>
              </a:rPr>
              <a:t>10-2 Description de la table de karnaugh</a:t>
            </a:r>
            <a:r>
              <a:rPr lang="fr-FR" sz="4000">
                <a:solidFill>
                  <a:srgbClr val="FF0000"/>
                </a:solidFill>
              </a:rPr>
              <a:t> </a:t>
            </a:r>
          </a:p>
        </p:txBody>
      </p:sp>
      <p:graphicFrame>
        <p:nvGraphicFramePr>
          <p:cNvPr id="6" name="Group 32"/>
          <p:cNvGraphicFramePr>
            <a:graphicFrameLocks noGrp="1"/>
          </p:cNvGraphicFramePr>
          <p:nvPr/>
        </p:nvGraphicFramePr>
        <p:xfrm>
          <a:off x="354013" y="4835525"/>
          <a:ext cx="1717657" cy="1808492"/>
        </p:xfrm>
        <a:graphic>
          <a:graphicData uri="http://schemas.openxmlformats.org/drawingml/2006/table">
            <a:tbl>
              <a:tblPr/>
              <a:tblGrid>
                <a:gridCol w="572939"/>
                <a:gridCol w="571778"/>
                <a:gridCol w="572940"/>
              </a:tblGrid>
              <a:tr h="572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238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9" name="Text Box 57"/>
          <p:cNvSpPr txBox="1">
            <a:spLocks noChangeArrowheads="1"/>
          </p:cNvSpPr>
          <p:nvPr/>
        </p:nvSpPr>
        <p:spPr bwMode="auto">
          <a:xfrm>
            <a:off x="595313" y="4872038"/>
            <a:ext cx="781050" cy="366712"/>
          </a:xfrm>
          <a:prstGeom prst="rect">
            <a:avLst/>
          </a:prstGeom>
          <a:noFill/>
          <a:ln w="9525">
            <a:noFill/>
            <a:miter lim="800000"/>
            <a:headEnd/>
            <a:tailEnd/>
          </a:ln>
        </p:spPr>
        <p:txBody>
          <a:bodyPr>
            <a:spAutoFit/>
          </a:bodyPr>
          <a:lstStyle/>
          <a:p>
            <a:pPr>
              <a:spcBef>
                <a:spcPct val="50000"/>
              </a:spcBef>
            </a:pPr>
            <a:r>
              <a:rPr lang="fr-FR" sz="1800" b="1"/>
              <a:t>A</a:t>
            </a:r>
          </a:p>
        </p:txBody>
      </p:sp>
      <p:sp>
        <p:nvSpPr>
          <p:cNvPr id="60440" name="Text Box 58"/>
          <p:cNvSpPr txBox="1">
            <a:spLocks noChangeArrowheads="1"/>
          </p:cNvSpPr>
          <p:nvPr/>
        </p:nvSpPr>
        <p:spPr bwMode="auto">
          <a:xfrm>
            <a:off x="282575" y="5157788"/>
            <a:ext cx="469900" cy="366712"/>
          </a:xfrm>
          <a:prstGeom prst="rect">
            <a:avLst/>
          </a:prstGeom>
          <a:noFill/>
          <a:ln w="9525">
            <a:noFill/>
            <a:miter lim="800000"/>
            <a:headEnd/>
            <a:tailEnd/>
          </a:ln>
        </p:spPr>
        <p:txBody>
          <a:bodyPr>
            <a:spAutoFit/>
          </a:bodyPr>
          <a:lstStyle/>
          <a:p>
            <a:pPr>
              <a:spcBef>
                <a:spcPct val="50000"/>
              </a:spcBef>
            </a:pPr>
            <a:r>
              <a:rPr lang="fr-FR" sz="1800" b="1"/>
              <a:t>B</a:t>
            </a:r>
          </a:p>
        </p:txBody>
      </p:sp>
      <p:graphicFrame>
        <p:nvGraphicFramePr>
          <p:cNvPr id="9" name="Group 164"/>
          <p:cNvGraphicFramePr>
            <a:graphicFrameLocks noGrp="1"/>
          </p:cNvGraphicFramePr>
          <p:nvPr>
            <p:ph idx="1"/>
          </p:nvPr>
        </p:nvGraphicFramePr>
        <p:xfrm>
          <a:off x="4765675" y="4845050"/>
          <a:ext cx="3021035" cy="1798320"/>
        </p:xfrm>
        <a:graphic>
          <a:graphicData uri="http://schemas.openxmlformats.org/drawingml/2006/table">
            <a:tbl>
              <a:tblPr/>
              <a:tblGrid>
                <a:gridCol w="604698"/>
                <a:gridCol w="603471"/>
                <a:gridCol w="604697"/>
                <a:gridCol w="603471"/>
                <a:gridCol w="604698"/>
              </a:tblGrid>
              <a:tr h="522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7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66" name="Text Box 94"/>
          <p:cNvSpPr txBox="1">
            <a:spLocks noChangeArrowheads="1"/>
          </p:cNvSpPr>
          <p:nvPr/>
        </p:nvSpPr>
        <p:spPr bwMode="auto">
          <a:xfrm>
            <a:off x="5006975" y="480060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60467" name="Text Box 95"/>
          <p:cNvSpPr txBox="1">
            <a:spLocks noChangeArrowheads="1"/>
          </p:cNvSpPr>
          <p:nvPr/>
        </p:nvSpPr>
        <p:spPr bwMode="auto">
          <a:xfrm>
            <a:off x="4694238" y="5086350"/>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sp>
        <p:nvSpPr>
          <p:cNvPr id="60468" name="Text Box 147"/>
          <p:cNvSpPr txBox="1">
            <a:spLocks noChangeArrowheads="1"/>
          </p:cNvSpPr>
          <p:nvPr/>
        </p:nvSpPr>
        <p:spPr bwMode="auto">
          <a:xfrm>
            <a:off x="785813" y="4714875"/>
            <a:ext cx="3000375" cy="446088"/>
          </a:xfrm>
          <a:prstGeom prst="rect">
            <a:avLst/>
          </a:prstGeom>
          <a:noFill/>
          <a:ln w="9525">
            <a:noFill/>
            <a:miter lim="800000"/>
            <a:headEnd/>
            <a:tailEnd/>
          </a:ln>
        </p:spPr>
        <p:txBody>
          <a:bodyPr>
            <a:spAutoFit/>
          </a:bodyPr>
          <a:lstStyle/>
          <a:p>
            <a:pPr algn="ctr">
              <a:spcBef>
                <a:spcPct val="50000"/>
              </a:spcBef>
            </a:pPr>
            <a:r>
              <a:rPr lang="fr-FR" sz="2300" b="1">
                <a:solidFill>
                  <a:srgbClr val="FF0000"/>
                </a:solidFill>
              </a:rPr>
              <a:t>Tableau à 2 variables </a:t>
            </a:r>
          </a:p>
        </p:txBody>
      </p:sp>
      <p:sp>
        <p:nvSpPr>
          <p:cNvPr id="60469" name="Text Box 147"/>
          <p:cNvSpPr txBox="1">
            <a:spLocks noChangeArrowheads="1"/>
          </p:cNvSpPr>
          <p:nvPr/>
        </p:nvSpPr>
        <p:spPr bwMode="auto">
          <a:xfrm>
            <a:off x="5286375" y="4697413"/>
            <a:ext cx="3000375" cy="446087"/>
          </a:xfrm>
          <a:prstGeom prst="rect">
            <a:avLst/>
          </a:prstGeom>
          <a:noFill/>
          <a:ln w="9525">
            <a:noFill/>
            <a:miter lim="800000"/>
            <a:headEnd/>
            <a:tailEnd/>
          </a:ln>
        </p:spPr>
        <p:txBody>
          <a:bodyPr>
            <a:spAutoFit/>
          </a:bodyPr>
          <a:lstStyle/>
          <a:p>
            <a:pPr algn="ctr">
              <a:spcBef>
                <a:spcPct val="50000"/>
              </a:spcBef>
            </a:pPr>
            <a:r>
              <a:rPr lang="fr-FR" sz="2300" b="1">
                <a:solidFill>
                  <a:srgbClr val="FF0000"/>
                </a:solidFill>
              </a:rPr>
              <a:t>Tableau à 3 variables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936DD311-E73E-432A-AC34-2FDD2B69081C}" type="slidenum">
              <a:rPr lang="fr-FR" smtClean="0"/>
              <a:pPr/>
              <a:t>5</a:t>
            </a:fld>
            <a:endParaRPr lang="fr-FR" smtClean="0"/>
          </a:p>
        </p:txBody>
      </p:sp>
      <p:sp>
        <p:nvSpPr>
          <p:cNvPr id="3993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C0C3104-4A0B-46A5-9879-F824050CB770}" type="slidenum">
              <a:rPr lang="fr-FR" sz="1400"/>
              <a:pPr algn="r"/>
              <a:t>5</a:t>
            </a:fld>
            <a:endParaRPr lang="fr-FR" sz="1400"/>
          </a:p>
        </p:txBody>
      </p:sp>
      <p:sp>
        <p:nvSpPr>
          <p:cNvPr id="39940" name="Rectangle 2"/>
          <p:cNvSpPr>
            <a:spLocks noGrp="1" noChangeArrowheads="1"/>
          </p:cNvSpPr>
          <p:nvPr>
            <p:ph type="title"/>
          </p:nvPr>
        </p:nvSpPr>
        <p:spPr>
          <a:xfrm>
            <a:off x="457200" y="274638"/>
            <a:ext cx="8229600" cy="850900"/>
          </a:xfrm>
          <a:ln>
            <a:solidFill>
              <a:srgbClr val="0033CC"/>
            </a:solidFill>
          </a:ln>
        </p:spPr>
        <p:txBody>
          <a:bodyPr/>
          <a:lstStyle/>
          <a:p>
            <a:pPr eaLnBrk="1" hangingPunct="1"/>
            <a:r>
              <a:rPr lang="en-US" sz="4800" b="1" smtClean="0">
                <a:solidFill>
                  <a:srgbClr val="FF3300"/>
                </a:solidFill>
              </a:rPr>
              <a:t>Introduction </a:t>
            </a:r>
          </a:p>
        </p:txBody>
      </p:sp>
      <p:sp>
        <p:nvSpPr>
          <p:cNvPr id="39941" name="Rectangle 3"/>
          <p:cNvSpPr>
            <a:spLocks noGrp="1" noChangeArrowheads="1"/>
          </p:cNvSpPr>
          <p:nvPr>
            <p:ph type="body" idx="1"/>
          </p:nvPr>
        </p:nvSpPr>
        <p:spPr>
          <a:xfrm>
            <a:off x="206375" y="1412875"/>
            <a:ext cx="8686800" cy="1684338"/>
          </a:xfrm>
          <a:ln>
            <a:solidFill>
              <a:schemeClr val="bg1"/>
            </a:solidFill>
          </a:ln>
        </p:spPr>
        <p:txBody>
          <a:bodyPr/>
          <a:lstStyle/>
          <a:p>
            <a:pPr marL="177800" indent="-177800" algn="just" eaLnBrk="1" hangingPunct="1">
              <a:buClr>
                <a:srgbClr val="FF3300"/>
              </a:buClr>
              <a:buFont typeface="Wingdings" pitchFamily="2" charset="2"/>
              <a:buChar char="§"/>
              <a:tabLst>
                <a:tab pos="355600" algn="l"/>
              </a:tabLst>
            </a:pPr>
            <a:r>
              <a:rPr lang="fr-FR" sz="2300" b="1" dirty="0" smtClean="0"/>
              <a:t>Les machines numériques sont constituées d’un ensemble de circuits </a:t>
            </a:r>
            <a:r>
              <a:rPr lang="fr-FR" sz="2300" b="1" dirty="0" smtClean="0"/>
              <a:t>électroniques numérique </a:t>
            </a:r>
            <a:endParaRPr lang="fr-FR" sz="2300" b="1" dirty="0" smtClean="0"/>
          </a:p>
          <a:p>
            <a:pPr marL="177800" indent="-177800" algn="just" eaLnBrk="1" hangingPunct="1">
              <a:buClr>
                <a:srgbClr val="FF3300"/>
              </a:buClr>
              <a:buFont typeface="Wingdings" pitchFamily="2" charset="2"/>
              <a:buChar char="§"/>
              <a:tabLst>
                <a:tab pos="355600" algn="l"/>
              </a:tabLst>
            </a:pPr>
            <a:r>
              <a:rPr lang="fr-FR" sz="2300" b="1" dirty="0" smtClean="0"/>
              <a:t>Chaque circuit </a:t>
            </a:r>
            <a:r>
              <a:rPr lang="fr-FR" sz="2300" b="1" dirty="0" smtClean="0"/>
              <a:t>remplit un rôle ou une tache , qui s’exprime pas des fonction logique bien </a:t>
            </a:r>
            <a:r>
              <a:rPr lang="fr-FR" sz="2300" b="1" dirty="0" smtClean="0"/>
              <a:t>déterminée (addition,  comparaison ,….).</a:t>
            </a:r>
          </a:p>
        </p:txBody>
      </p:sp>
      <p:sp>
        <p:nvSpPr>
          <p:cNvPr id="39942" name="Rectangle 16"/>
          <p:cNvSpPr>
            <a:spLocks noChangeArrowheads="1"/>
          </p:cNvSpPr>
          <p:nvPr/>
        </p:nvSpPr>
        <p:spPr bwMode="auto">
          <a:xfrm>
            <a:off x="250825" y="5582369"/>
            <a:ext cx="8569325" cy="942975"/>
          </a:xfrm>
          <a:prstGeom prst="rect">
            <a:avLst/>
          </a:prstGeom>
          <a:noFill/>
          <a:ln w="9525">
            <a:solidFill>
              <a:schemeClr val="bg1"/>
            </a:solidFill>
            <a:miter lim="800000"/>
            <a:headEnd/>
            <a:tailEnd/>
          </a:ln>
        </p:spPr>
        <p:txBody>
          <a:bodyPr>
            <a:spAutoFit/>
          </a:bodyPr>
          <a:lstStyle/>
          <a:p>
            <a:pPr marL="177800" indent="-177800">
              <a:lnSpc>
                <a:spcPct val="120000"/>
              </a:lnSpc>
              <a:buClr>
                <a:srgbClr val="FF3300"/>
              </a:buClr>
              <a:buFont typeface="Wingdings" pitchFamily="2" charset="2"/>
              <a:buChar char="§"/>
            </a:pPr>
            <a:r>
              <a:rPr lang="fr-FR" sz="2300" b="1" dirty="0"/>
              <a:t>La fonction F(A,B) peut être : la somme de A et B , ou le résultat de la comparaison de A et B ou une autre fonction. </a:t>
            </a:r>
          </a:p>
        </p:txBody>
      </p:sp>
      <p:grpSp>
        <p:nvGrpSpPr>
          <p:cNvPr id="39943" name="Group 20"/>
          <p:cNvGrpSpPr>
            <a:grpSpLocks/>
          </p:cNvGrpSpPr>
          <p:nvPr/>
        </p:nvGrpSpPr>
        <p:grpSpPr bwMode="auto">
          <a:xfrm>
            <a:off x="1298575" y="3536951"/>
            <a:ext cx="6043613" cy="1657350"/>
            <a:chOff x="818" y="2205"/>
            <a:chExt cx="3807" cy="1044"/>
          </a:xfrm>
        </p:grpSpPr>
        <p:sp>
          <p:nvSpPr>
            <p:cNvPr id="39944" name="Rectangle 5"/>
            <p:cNvSpPr>
              <a:spLocks noChangeArrowheads="1"/>
            </p:cNvSpPr>
            <p:nvPr/>
          </p:nvSpPr>
          <p:spPr bwMode="auto">
            <a:xfrm>
              <a:off x="2114" y="2205"/>
              <a:ext cx="1439" cy="1044"/>
            </a:xfrm>
            <a:prstGeom prst="rect">
              <a:avLst/>
            </a:prstGeom>
            <a:noFill/>
            <a:ln w="9525">
              <a:solidFill>
                <a:srgbClr val="FF3300"/>
              </a:solidFill>
              <a:miter lim="800000"/>
              <a:headEnd/>
              <a:tailEnd/>
            </a:ln>
          </p:spPr>
          <p:txBody>
            <a:bodyPr wrap="none" anchor="ctr"/>
            <a:lstStyle/>
            <a:p>
              <a:pPr algn="ctr"/>
              <a:r>
                <a:rPr lang="fr-FR" sz="1800" b="1" dirty="0" smtClean="0"/>
                <a:t>Digital  circuit </a:t>
              </a:r>
              <a:endParaRPr lang="fr-FR" sz="1800" b="1" dirty="0"/>
            </a:p>
          </p:txBody>
        </p:sp>
        <p:sp>
          <p:nvSpPr>
            <p:cNvPr id="39945" name="Line 6"/>
            <p:cNvSpPr>
              <a:spLocks noChangeShapeType="1"/>
            </p:cNvSpPr>
            <p:nvPr/>
          </p:nvSpPr>
          <p:spPr bwMode="auto">
            <a:xfrm>
              <a:off x="1225" y="2478"/>
              <a:ext cx="889" cy="0"/>
            </a:xfrm>
            <a:prstGeom prst="line">
              <a:avLst/>
            </a:prstGeom>
            <a:noFill/>
            <a:ln w="9525">
              <a:solidFill>
                <a:srgbClr val="FF3300"/>
              </a:solidFill>
              <a:round/>
              <a:headEnd/>
              <a:tailEnd/>
            </a:ln>
          </p:spPr>
          <p:txBody>
            <a:bodyPr/>
            <a:lstStyle/>
            <a:p>
              <a:endParaRPr lang="fr-FR"/>
            </a:p>
          </p:txBody>
        </p:sp>
        <p:sp>
          <p:nvSpPr>
            <p:cNvPr id="39946" name="Line 9"/>
            <p:cNvSpPr>
              <a:spLocks noChangeShapeType="1"/>
            </p:cNvSpPr>
            <p:nvPr/>
          </p:nvSpPr>
          <p:spPr bwMode="auto">
            <a:xfrm>
              <a:off x="1225" y="2931"/>
              <a:ext cx="889" cy="0"/>
            </a:xfrm>
            <a:prstGeom prst="line">
              <a:avLst/>
            </a:prstGeom>
            <a:noFill/>
            <a:ln w="9525">
              <a:solidFill>
                <a:srgbClr val="FF3300"/>
              </a:solidFill>
              <a:round/>
              <a:headEnd/>
              <a:tailEnd/>
            </a:ln>
          </p:spPr>
          <p:txBody>
            <a:bodyPr/>
            <a:lstStyle/>
            <a:p>
              <a:endParaRPr lang="fr-FR"/>
            </a:p>
          </p:txBody>
        </p:sp>
        <p:sp>
          <p:nvSpPr>
            <p:cNvPr id="39947" name="Line 11"/>
            <p:cNvSpPr>
              <a:spLocks noChangeShapeType="1"/>
            </p:cNvSpPr>
            <p:nvPr/>
          </p:nvSpPr>
          <p:spPr bwMode="auto">
            <a:xfrm>
              <a:off x="3553" y="2750"/>
              <a:ext cx="889" cy="0"/>
            </a:xfrm>
            <a:prstGeom prst="line">
              <a:avLst/>
            </a:prstGeom>
            <a:noFill/>
            <a:ln w="9525">
              <a:solidFill>
                <a:srgbClr val="FF3300"/>
              </a:solidFill>
              <a:round/>
              <a:headEnd/>
              <a:tailEnd/>
            </a:ln>
          </p:spPr>
          <p:txBody>
            <a:bodyPr/>
            <a:lstStyle/>
            <a:p>
              <a:endParaRPr lang="fr-FR"/>
            </a:p>
          </p:txBody>
        </p:sp>
        <p:sp>
          <p:nvSpPr>
            <p:cNvPr id="39948" name="Text Box 13"/>
            <p:cNvSpPr txBox="1">
              <a:spLocks noChangeArrowheads="1"/>
            </p:cNvSpPr>
            <p:nvPr/>
          </p:nvSpPr>
          <p:spPr bwMode="auto">
            <a:xfrm>
              <a:off x="839" y="2341"/>
              <a:ext cx="384" cy="250"/>
            </a:xfrm>
            <a:prstGeom prst="rect">
              <a:avLst/>
            </a:prstGeom>
            <a:noFill/>
            <a:ln w="9525">
              <a:noFill/>
              <a:miter lim="800000"/>
              <a:headEnd/>
              <a:tailEnd/>
            </a:ln>
          </p:spPr>
          <p:txBody>
            <a:bodyPr>
              <a:spAutoFit/>
            </a:bodyPr>
            <a:lstStyle/>
            <a:p>
              <a:pPr>
                <a:spcBef>
                  <a:spcPct val="50000"/>
                </a:spcBef>
              </a:pPr>
              <a:r>
                <a:rPr lang="fr-FR" sz="2000" b="1"/>
                <a:t>A</a:t>
              </a:r>
              <a:endParaRPr lang="fr-FR" sz="2000" b="1" baseline="-25000"/>
            </a:p>
          </p:txBody>
        </p:sp>
        <p:sp>
          <p:nvSpPr>
            <p:cNvPr id="39949" name="Text Box 14"/>
            <p:cNvSpPr txBox="1">
              <a:spLocks noChangeArrowheads="1"/>
            </p:cNvSpPr>
            <p:nvPr/>
          </p:nvSpPr>
          <p:spPr bwMode="auto">
            <a:xfrm>
              <a:off x="3787" y="2432"/>
              <a:ext cx="838" cy="250"/>
            </a:xfrm>
            <a:prstGeom prst="rect">
              <a:avLst/>
            </a:prstGeom>
            <a:noFill/>
            <a:ln w="9525">
              <a:noFill/>
              <a:miter lim="800000"/>
              <a:headEnd/>
              <a:tailEnd/>
            </a:ln>
          </p:spPr>
          <p:txBody>
            <a:bodyPr>
              <a:spAutoFit/>
            </a:bodyPr>
            <a:lstStyle/>
            <a:p>
              <a:pPr>
                <a:spcBef>
                  <a:spcPct val="50000"/>
                </a:spcBef>
              </a:pPr>
              <a:r>
                <a:rPr lang="fr-FR" sz="2000" b="1"/>
                <a:t>F(A,B)</a:t>
              </a:r>
              <a:endParaRPr lang="fr-FR" sz="2000" b="1" baseline="-25000"/>
            </a:p>
          </p:txBody>
        </p:sp>
        <p:sp>
          <p:nvSpPr>
            <p:cNvPr id="39950" name="Text Box 17"/>
            <p:cNvSpPr txBox="1">
              <a:spLocks noChangeArrowheads="1"/>
            </p:cNvSpPr>
            <p:nvPr/>
          </p:nvSpPr>
          <p:spPr bwMode="auto">
            <a:xfrm>
              <a:off x="818" y="2840"/>
              <a:ext cx="384" cy="250"/>
            </a:xfrm>
            <a:prstGeom prst="rect">
              <a:avLst/>
            </a:prstGeom>
            <a:noFill/>
            <a:ln w="9525">
              <a:noFill/>
              <a:miter lim="800000"/>
              <a:headEnd/>
              <a:tailEnd/>
            </a:ln>
          </p:spPr>
          <p:txBody>
            <a:bodyPr>
              <a:spAutoFit/>
            </a:bodyPr>
            <a:lstStyle/>
            <a:p>
              <a:pPr>
                <a:spcBef>
                  <a:spcPct val="50000"/>
                </a:spcBef>
              </a:pPr>
              <a:r>
                <a:rPr lang="fr-FR" sz="2000" b="1"/>
                <a:t>B</a:t>
              </a:r>
              <a:endParaRPr lang="fr-FR" sz="2000" b="1" baseline="-25000"/>
            </a:p>
          </p:txBody>
        </p:sp>
      </p:grpSp>
      <p:sp>
        <p:nvSpPr>
          <p:cNvPr id="15" name="Text Box 13"/>
          <p:cNvSpPr txBox="1">
            <a:spLocks noChangeArrowheads="1"/>
          </p:cNvSpPr>
          <p:nvPr/>
        </p:nvSpPr>
        <p:spPr bwMode="auto">
          <a:xfrm>
            <a:off x="107504" y="3853503"/>
            <a:ext cx="1080120" cy="8617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fr-FR" sz="2000" b="1" dirty="0" smtClean="0"/>
              <a:t>Input </a:t>
            </a:r>
          </a:p>
          <a:p>
            <a:pPr>
              <a:spcBef>
                <a:spcPct val="50000"/>
              </a:spcBef>
            </a:pPr>
            <a:r>
              <a:rPr lang="fr-FR" sz="2000" b="1" dirty="0" smtClean="0"/>
              <a:t>Entrés </a:t>
            </a:r>
            <a:endParaRPr lang="fr-FR" sz="2000" b="1" baseline="-25000" dirty="0"/>
          </a:p>
        </p:txBody>
      </p:sp>
      <p:sp>
        <p:nvSpPr>
          <p:cNvPr id="16" name="Text Box 13"/>
          <p:cNvSpPr txBox="1">
            <a:spLocks noChangeArrowheads="1"/>
          </p:cNvSpPr>
          <p:nvPr/>
        </p:nvSpPr>
        <p:spPr bwMode="auto">
          <a:xfrm>
            <a:off x="7255102" y="3814583"/>
            <a:ext cx="1080120" cy="8617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fr-FR" sz="2000" b="1" dirty="0" smtClean="0"/>
              <a:t>Output </a:t>
            </a:r>
          </a:p>
          <a:p>
            <a:pPr>
              <a:spcBef>
                <a:spcPct val="50000"/>
              </a:spcBef>
            </a:pPr>
            <a:r>
              <a:rPr lang="fr-FR" sz="2000" b="1" dirty="0" smtClean="0"/>
              <a:t>Sortie</a:t>
            </a:r>
            <a:endParaRPr lang="fr-FR" sz="2000" b="1" baseline="-25000" dirty="0"/>
          </a:p>
        </p:txBody>
      </p:sp>
      <p:sp>
        <p:nvSpPr>
          <p:cNvPr id="17" name="Text Box 13"/>
          <p:cNvSpPr txBox="1">
            <a:spLocks noChangeArrowheads="1"/>
          </p:cNvSpPr>
          <p:nvPr/>
        </p:nvSpPr>
        <p:spPr bwMode="auto">
          <a:xfrm>
            <a:off x="3458048" y="2925914"/>
            <a:ext cx="2016912"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fr-FR" sz="2000" b="1" dirty="0" smtClean="0"/>
              <a:t>Alimentation </a:t>
            </a:r>
            <a:endParaRPr lang="fr-FR" sz="2000" b="1" baseline="-25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p>
            <a:fld id="{4B58DE80-513A-42F1-A14C-11F29AD49925}" type="slidenum">
              <a:rPr lang="fr-FR" smtClean="0"/>
              <a:pPr/>
              <a:t>50</a:t>
            </a:fld>
            <a:endParaRPr lang="fr-FR" smtClean="0"/>
          </a:p>
        </p:txBody>
      </p:sp>
      <p:sp>
        <p:nvSpPr>
          <p:cNvPr id="61443"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96F7521-B62D-4D5F-BF54-206E0725984B}" type="slidenum">
              <a:rPr lang="fr-FR" sz="1400"/>
              <a:pPr algn="r"/>
              <a:t>50</a:t>
            </a:fld>
            <a:endParaRPr lang="fr-FR" sz="1400"/>
          </a:p>
        </p:txBody>
      </p:sp>
      <p:sp>
        <p:nvSpPr>
          <p:cNvPr id="61444" name="Rectangle 4"/>
          <p:cNvSpPr>
            <a:spLocks noChangeArrowheads="1"/>
          </p:cNvSpPr>
          <p:nvPr/>
        </p:nvSpPr>
        <p:spPr bwMode="auto">
          <a:xfrm>
            <a:off x="357188" y="274638"/>
            <a:ext cx="8429625" cy="706437"/>
          </a:xfrm>
          <a:prstGeom prst="rect">
            <a:avLst/>
          </a:prstGeom>
          <a:noFill/>
          <a:ln w="9525">
            <a:solidFill>
              <a:srgbClr val="002060"/>
            </a:solidFill>
            <a:miter lim="800000"/>
            <a:headEnd/>
            <a:tailEnd/>
          </a:ln>
        </p:spPr>
        <p:txBody>
          <a:bodyPr anchor="ctr"/>
          <a:lstStyle/>
          <a:p>
            <a:pPr algn="ctr"/>
            <a:r>
              <a:rPr lang="fr-FR" sz="3200" b="1">
                <a:solidFill>
                  <a:srgbClr val="FF0000"/>
                </a:solidFill>
              </a:rPr>
              <a:t>10-2 Description de la table de karnaugh</a:t>
            </a:r>
            <a:r>
              <a:rPr lang="fr-FR" sz="4000">
                <a:solidFill>
                  <a:srgbClr val="FF0000"/>
                </a:solidFill>
              </a:rPr>
              <a:t> </a:t>
            </a:r>
          </a:p>
        </p:txBody>
      </p:sp>
      <p:graphicFrame>
        <p:nvGraphicFramePr>
          <p:cNvPr id="6" name="Group 32"/>
          <p:cNvGraphicFramePr>
            <a:graphicFrameLocks noGrp="1"/>
          </p:cNvGraphicFramePr>
          <p:nvPr/>
        </p:nvGraphicFramePr>
        <p:xfrm>
          <a:off x="1214438" y="1571625"/>
          <a:ext cx="1571636" cy="1798320"/>
        </p:xfrm>
        <a:graphic>
          <a:graphicData uri="http://schemas.openxmlformats.org/drawingml/2006/table">
            <a:tbl>
              <a:tblPr/>
              <a:tblGrid>
                <a:gridCol w="524233"/>
                <a:gridCol w="523170"/>
                <a:gridCol w="524233"/>
              </a:tblGrid>
              <a:tr h="69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1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62" name="Text Box 57"/>
          <p:cNvSpPr txBox="1">
            <a:spLocks noChangeArrowheads="1"/>
          </p:cNvSpPr>
          <p:nvPr/>
        </p:nvSpPr>
        <p:spPr bwMode="auto">
          <a:xfrm>
            <a:off x="1433513" y="1643063"/>
            <a:ext cx="781050" cy="366712"/>
          </a:xfrm>
          <a:prstGeom prst="rect">
            <a:avLst/>
          </a:prstGeom>
          <a:noFill/>
          <a:ln w="9525">
            <a:noFill/>
            <a:miter lim="800000"/>
            <a:headEnd/>
            <a:tailEnd/>
          </a:ln>
        </p:spPr>
        <p:txBody>
          <a:bodyPr>
            <a:spAutoFit/>
          </a:bodyPr>
          <a:lstStyle/>
          <a:p>
            <a:pPr>
              <a:spcBef>
                <a:spcPct val="50000"/>
              </a:spcBef>
            </a:pPr>
            <a:r>
              <a:rPr lang="fr-FR" sz="1800" b="1"/>
              <a:t>A</a:t>
            </a:r>
          </a:p>
        </p:txBody>
      </p:sp>
      <p:sp>
        <p:nvSpPr>
          <p:cNvPr id="61463" name="Text Box 58"/>
          <p:cNvSpPr txBox="1">
            <a:spLocks noChangeArrowheads="1"/>
          </p:cNvSpPr>
          <p:nvPr/>
        </p:nvSpPr>
        <p:spPr bwMode="auto">
          <a:xfrm>
            <a:off x="1030288" y="1847850"/>
            <a:ext cx="469900" cy="366713"/>
          </a:xfrm>
          <a:prstGeom prst="rect">
            <a:avLst/>
          </a:prstGeom>
          <a:noFill/>
          <a:ln w="9525">
            <a:noFill/>
            <a:miter lim="800000"/>
            <a:headEnd/>
            <a:tailEnd/>
          </a:ln>
        </p:spPr>
        <p:txBody>
          <a:bodyPr>
            <a:spAutoFit/>
          </a:bodyPr>
          <a:lstStyle/>
          <a:p>
            <a:pPr algn="r">
              <a:spcBef>
                <a:spcPct val="50000"/>
              </a:spcBef>
            </a:pPr>
            <a:r>
              <a:rPr lang="fr-FR" sz="1800" b="1"/>
              <a:t>B</a:t>
            </a:r>
          </a:p>
        </p:txBody>
      </p:sp>
      <p:graphicFrame>
        <p:nvGraphicFramePr>
          <p:cNvPr id="9" name="Group 164"/>
          <p:cNvGraphicFramePr>
            <a:graphicFrameLocks noGrp="1"/>
          </p:cNvGraphicFramePr>
          <p:nvPr>
            <p:ph idx="1"/>
          </p:nvPr>
        </p:nvGraphicFramePr>
        <p:xfrm>
          <a:off x="5286375" y="1428750"/>
          <a:ext cx="3163909" cy="2160788"/>
        </p:xfrm>
        <a:graphic>
          <a:graphicData uri="http://schemas.openxmlformats.org/drawingml/2006/table">
            <a:tbl>
              <a:tblPr/>
              <a:tblGrid>
                <a:gridCol w="633296"/>
                <a:gridCol w="632011"/>
                <a:gridCol w="633295"/>
                <a:gridCol w="632011"/>
                <a:gridCol w="633296"/>
              </a:tblGrid>
              <a:tr h="91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Text Box 94"/>
          <p:cNvSpPr txBox="1">
            <a:spLocks noChangeArrowheads="1"/>
          </p:cNvSpPr>
          <p:nvPr/>
        </p:nvSpPr>
        <p:spPr bwMode="auto">
          <a:xfrm>
            <a:off x="5505450" y="1500188"/>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61490" name="Text Box 95"/>
          <p:cNvSpPr txBox="1">
            <a:spLocks noChangeArrowheads="1"/>
          </p:cNvSpPr>
          <p:nvPr/>
        </p:nvSpPr>
        <p:spPr bwMode="auto">
          <a:xfrm>
            <a:off x="5286375" y="1857375"/>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sp>
        <p:nvSpPr>
          <p:cNvPr id="61491" name="Text Box 147"/>
          <p:cNvSpPr txBox="1">
            <a:spLocks noChangeArrowheads="1"/>
          </p:cNvSpPr>
          <p:nvPr/>
        </p:nvSpPr>
        <p:spPr bwMode="auto">
          <a:xfrm>
            <a:off x="785813" y="1214438"/>
            <a:ext cx="3000375" cy="446087"/>
          </a:xfrm>
          <a:prstGeom prst="rect">
            <a:avLst/>
          </a:prstGeom>
          <a:noFill/>
          <a:ln w="9525">
            <a:noFill/>
            <a:miter lim="800000"/>
            <a:headEnd/>
            <a:tailEnd/>
          </a:ln>
        </p:spPr>
        <p:txBody>
          <a:bodyPr>
            <a:spAutoFit/>
          </a:bodyPr>
          <a:lstStyle/>
          <a:p>
            <a:pPr algn="ctr">
              <a:spcBef>
                <a:spcPct val="50000"/>
              </a:spcBef>
            </a:pPr>
            <a:r>
              <a:rPr lang="fr-FR" sz="2300" b="1">
                <a:solidFill>
                  <a:srgbClr val="FF0000"/>
                </a:solidFill>
              </a:rPr>
              <a:t>Tableau à 2 variables </a:t>
            </a:r>
          </a:p>
        </p:txBody>
      </p:sp>
      <p:sp>
        <p:nvSpPr>
          <p:cNvPr id="61492" name="Text Box 147"/>
          <p:cNvSpPr txBox="1">
            <a:spLocks noChangeArrowheads="1"/>
          </p:cNvSpPr>
          <p:nvPr/>
        </p:nvSpPr>
        <p:spPr bwMode="auto">
          <a:xfrm>
            <a:off x="5286375" y="1214438"/>
            <a:ext cx="3000375" cy="446087"/>
          </a:xfrm>
          <a:prstGeom prst="rect">
            <a:avLst/>
          </a:prstGeom>
          <a:noFill/>
          <a:ln w="9525">
            <a:noFill/>
            <a:miter lim="800000"/>
            <a:headEnd/>
            <a:tailEnd/>
          </a:ln>
        </p:spPr>
        <p:txBody>
          <a:bodyPr>
            <a:spAutoFit/>
          </a:bodyPr>
          <a:lstStyle/>
          <a:p>
            <a:pPr algn="ctr">
              <a:spcBef>
                <a:spcPct val="50000"/>
              </a:spcBef>
            </a:pPr>
            <a:r>
              <a:rPr lang="fr-FR" sz="2300" b="1">
                <a:solidFill>
                  <a:srgbClr val="FF0000"/>
                </a:solidFill>
              </a:rPr>
              <a:t>Tableau à 3 variables </a:t>
            </a:r>
          </a:p>
        </p:txBody>
      </p:sp>
      <p:graphicFrame>
        <p:nvGraphicFramePr>
          <p:cNvPr id="14" name="Group 62"/>
          <p:cNvGraphicFramePr>
            <a:graphicFrameLocks noGrp="1"/>
          </p:cNvGraphicFramePr>
          <p:nvPr/>
        </p:nvGraphicFramePr>
        <p:xfrm>
          <a:off x="2390775" y="3878263"/>
          <a:ext cx="3109918" cy="2837028"/>
        </p:xfrm>
        <a:graphic>
          <a:graphicData uri="http://schemas.openxmlformats.org/drawingml/2006/table">
            <a:tbl>
              <a:tblPr/>
              <a:tblGrid>
                <a:gridCol w="622489"/>
                <a:gridCol w="621226"/>
                <a:gridCol w="622488"/>
                <a:gridCol w="597236"/>
                <a:gridCol w="646479"/>
              </a:tblGrid>
              <a:tr h="568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9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530" name="Text Box 51"/>
          <p:cNvSpPr txBox="1">
            <a:spLocks noChangeArrowheads="1"/>
          </p:cNvSpPr>
          <p:nvPr/>
        </p:nvSpPr>
        <p:spPr bwMode="auto">
          <a:xfrm>
            <a:off x="2571750" y="3857625"/>
            <a:ext cx="620713" cy="369888"/>
          </a:xfrm>
          <a:prstGeom prst="rect">
            <a:avLst/>
          </a:prstGeom>
          <a:noFill/>
          <a:ln w="9525">
            <a:noFill/>
            <a:miter lim="800000"/>
            <a:headEnd/>
            <a:tailEnd/>
          </a:ln>
        </p:spPr>
        <p:txBody>
          <a:bodyPr>
            <a:spAutoFit/>
          </a:bodyPr>
          <a:lstStyle/>
          <a:p>
            <a:pPr>
              <a:spcBef>
                <a:spcPct val="50000"/>
              </a:spcBef>
            </a:pPr>
            <a:r>
              <a:rPr lang="fr-FR" sz="1800" b="1"/>
              <a:t>AB</a:t>
            </a:r>
          </a:p>
        </p:txBody>
      </p:sp>
      <p:sp>
        <p:nvSpPr>
          <p:cNvPr id="61531" name="Text Box 52"/>
          <p:cNvSpPr txBox="1">
            <a:spLocks noChangeArrowheads="1"/>
          </p:cNvSpPr>
          <p:nvPr/>
        </p:nvSpPr>
        <p:spPr bwMode="auto">
          <a:xfrm>
            <a:off x="2357438" y="4214813"/>
            <a:ext cx="515937" cy="369887"/>
          </a:xfrm>
          <a:prstGeom prst="rect">
            <a:avLst/>
          </a:prstGeom>
          <a:noFill/>
          <a:ln w="9525">
            <a:noFill/>
            <a:miter lim="800000"/>
            <a:headEnd/>
            <a:tailEnd/>
          </a:ln>
        </p:spPr>
        <p:txBody>
          <a:bodyPr>
            <a:spAutoFit/>
          </a:bodyPr>
          <a:lstStyle/>
          <a:p>
            <a:pPr>
              <a:spcBef>
                <a:spcPct val="50000"/>
              </a:spcBef>
            </a:pPr>
            <a:r>
              <a:rPr lang="fr-FR" sz="1800" b="1"/>
              <a:t>CD</a:t>
            </a:r>
          </a:p>
        </p:txBody>
      </p:sp>
      <p:sp>
        <p:nvSpPr>
          <p:cNvPr id="61532" name="Text Box 147"/>
          <p:cNvSpPr txBox="1">
            <a:spLocks noChangeArrowheads="1"/>
          </p:cNvSpPr>
          <p:nvPr/>
        </p:nvSpPr>
        <p:spPr bwMode="auto">
          <a:xfrm>
            <a:off x="2857500" y="3643313"/>
            <a:ext cx="3000375" cy="446087"/>
          </a:xfrm>
          <a:prstGeom prst="rect">
            <a:avLst/>
          </a:prstGeom>
          <a:noFill/>
          <a:ln w="9525">
            <a:noFill/>
            <a:miter lim="800000"/>
            <a:headEnd/>
            <a:tailEnd/>
          </a:ln>
        </p:spPr>
        <p:txBody>
          <a:bodyPr>
            <a:spAutoFit/>
          </a:bodyPr>
          <a:lstStyle/>
          <a:p>
            <a:pPr algn="ctr">
              <a:spcBef>
                <a:spcPct val="50000"/>
              </a:spcBef>
            </a:pPr>
            <a:r>
              <a:rPr lang="fr-FR" sz="2300" b="1">
                <a:solidFill>
                  <a:srgbClr val="FF0000"/>
                </a:solidFill>
              </a:rPr>
              <a:t>Tableau à 4 variables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p>
            <a:fld id="{301C2C03-2E66-45B5-9D22-730B5708CB84}" type="slidenum">
              <a:rPr lang="fr-FR" smtClean="0"/>
              <a:pPr/>
              <a:t>51</a:t>
            </a:fld>
            <a:endParaRPr lang="fr-FR" smtClean="0"/>
          </a:p>
        </p:txBody>
      </p:sp>
      <p:sp>
        <p:nvSpPr>
          <p:cNvPr id="62467"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7CB5BB4-193D-48B4-8D2E-D992425526C9}" type="slidenum">
              <a:rPr lang="fr-FR" sz="1400"/>
              <a:pPr algn="r"/>
              <a:t>51</a:t>
            </a:fld>
            <a:endParaRPr lang="fr-FR" sz="1400"/>
          </a:p>
        </p:txBody>
      </p:sp>
      <p:graphicFrame>
        <p:nvGraphicFramePr>
          <p:cNvPr id="360477" name="Group 29"/>
          <p:cNvGraphicFramePr>
            <a:graphicFrameLocks noGrp="1"/>
          </p:cNvGraphicFramePr>
          <p:nvPr>
            <p:ph idx="1"/>
          </p:nvPr>
        </p:nvGraphicFramePr>
        <p:xfrm>
          <a:off x="71438" y="2333625"/>
          <a:ext cx="3910012" cy="2154238"/>
        </p:xfrm>
        <a:graphic>
          <a:graphicData uri="http://schemas.openxmlformats.org/drawingml/2006/table">
            <a:tbl>
              <a:tblPr/>
              <a:tblGrid>
                <a:gridCol w="782637"/>
                <a:gridCol w="781050"/>
                <a:gridCol w="782638"/>
                <a:gridCol w="781050"/>
                <a:gridCol w="782637"/>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3" name="Text Box 64"/>
          <p:cNvSpPr txBox="1">
            <a:spLocks noChangeArrowheads="1"/>
          </p:cNvSpPr>
          <p:nvPr/>
        </p:nvSpPr>
        <p:spPr bwMode="auto">
          <a:xfrm>
            <a:off x="312738" y="2278063"/>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62494" name="Text Box 65"/>
          <p:cNvSpPr txBox="1">
            <a:spLocks noChangeArrowheads="1"/>
          </p:cNvSpPr>
          <p:nvPr/>
        </p:nvSpPr>
        <p:spPr bwMode="auto">
          <a:xfrm>
            <a:off x="0" y="2620963"/>
            <a:ext cx="469900" cy="366712"/>
          </a:xfrm>
          <a:prstGeom prst="rect">
            <a:avLst/>
          </a:prstGeom>
          <a:noFill/>
          <a:ln w="9525">
            <a:noFill/>
            <a:miter lim="800000"/>
            <a:headEnd/>
            <a:tailEnd/>
          </a:ln>
        </p:spPr>
        <p:txBody>
          <a:bodyPr>
            <a:spAutoFit/>
          </a:bodyPr>
          <a:lstStyle/>
          <a:p>
            <a:pPr>
              <a:spcBef>
                <a:spcPct val="50000"/>
              </a:spcBef>
            </a:pPr>
            <a:r>
              <a:rPr lang="fr-FR" sz="1800" b="1"/>
              <a:t>C</a:t>
            </a:r>
          </a:p>
        </p:txBody>
      </p:sp>
      <p:sp>
        <p:nvSpPr>
          <p:cNvPr id="62495" name="Line 68"/>
          <p:cNvSpPr>
            <a:spLocks noChangeShapeType="1"/>
          </p:cNvSpPr>
          <p:nvPr/>
        </p:nvSpPr>
        <p:spPr bwMode="auto">
          <a:xfrm>
            <a:off x="1173163" y="3581400"/>
            <a:ext cx="0" cy="1582738"/>
          </a:xfrm>
          <a:prstGeom prst="line">
            <a:avLst/>
          </a:prstGeom>
          <a:noFill/>
          <a:ln w="9525">
            <a:solidFill>
              <a:schemeClr val="tx1"/>
            </a:solidFill>
            <a:round/>
            <a:headEnd type="triangle" w="med" len="med"/>
            <a:tailEnd/>
          </a:ln>
        </p:spPr>
        <p:txBody>
          <a:bodyPr/>
          <a:lstStyle/>
          <a:p>
            <a:endParaRPr lang="fr-FR"/>
          </a:p>
        </p:txBody>
      </p:sp>
      <p:sp>
        <p:nvSpPr>
          <p:cNvPr id="62496" name="Line 69"/>
          <p:cNvSpPr>
            <a:spLocks noChangeShapeType="1"/>
          </p:cNvSpPr>
          <p:nvPr/>
        </p:nvSpPr>
        <p:spPr bwMode="auto">
          <a:xfrm flipV="1">
            <a:off x="1173163" y="3508375"/>
            <a:ext cx="1584325" cy="1655763"/>
          </a:xfrm>
          <a:prstGeom prst="line">
            <a:avLst/>
          </a:prstGeom>
          <a:noFill/>
          <a:ln w="9525">
            <a:solidFill>
              <a:schemeClr val="tx1"/>
            </a:solidFill>
            <a:round/>
            <a:headEnd/>
            <a:tailEnd type="triangle" w="med" len="med"/>
          </a:ln>
        </p:spPr>
        <p:txBody>
          <a:bodyPr/>
          <a:lstStyle/>
          <a:p>
            <a:endParaRPr lang="fr-FR"/>
          </a:p>
        </p:txBody>
      </p:sp>
      <p:sp>
        <p:nvSpPr>
          <p:cNvPr id="62497" name="Line 70"/>
          <p:cNvSpPr>
            <a:spLocks noChangeShapeType="1"/>
          </p:cNvSpPr>
          <p:nvPr/>
        </p:nvSpPr>
        <p:spPr bwMode="auto">
          <a:xfrm flipV="1">
            <a:off x="1173163" y="4156075"/>
            <a:ext cx="576262" cy="1008063"/>
          </a:xfrm>
          <a:prstGeom prst="line">
            <a:avLst/>
          </a:prstGeom>
          <a:noFill/>
          <a:ln w="9525">
            <a:solidFill>
              <a:schemeClr val="tx1"/>
            </a:solidFill>
            <a:round/>
            <a:headEnd/>
            <a:tailEnd type="triangle" w="med" len="med"/>
          </a:ln>
        </p:spPr>
        <p:txBody>
          <a:bodyPr/>
          <a:lstStyle/>
          <a:p>
            <a:endParaRPr lang="fr-FR"/>
          </a:p>
        </p:txBody>
      </p:sp>
      <p:sp>
        <p:nvSpPr>
          <p:cNvPr id="62498" name="Text Box 71"/>
          <p:cNvSpPr txBox="1">
            <a:spLocks noChangeArrowheads="1"/>
          </p:cNvSpPr>
          <p:nvPr/>
        </p:nvSpPr>
        <p:spPr bwMode="auto">
          <a:xfrm>
            <a:off x="254000" y="5154613"/>
            <a:ext cx="4389438" cy="800100"/>
          </a:xfrm>
          <a:prstGeom prst="rect">
            <a:avLst/>
          </a:prstGeom>
          <a:noFill/>
          <a:ln w="9525">
            <a:noFill/>
            <a:miter lim="800000"/>
            <a:headEnd/>
            <a:tailEnd/>
          </a:ln>
        </p:spPr>
        <p:txBody>
          <a:bodyPr>
            <a:spAutoFit/>
          </a:bodyPr>
          <a:lstStyle/>
          <a:p>
            <a:pPr algn="ctr">
              <a:spcBef>
                <a:spcPct val="50000"/>
              </a:spcBef>
            </a:pPr>
            <a:r>
              <a:rPr lang="fr-FR" sz="2300" b="1"/>
              <a:t>Les trois cases bleues sont des cases adjacentes à la case rouge </a:t>
            </a:r>
          </a:p>
        </p:txBody>
      </p:sp>
      <p:graphicFrame>
        <p:nvGraphicFramePr>
          <p:cNvPr id="360569" name="Group 121"/>
          <p:cNvGraphicFramePr>
            <a:graphicFrameLocks noGrp="1"/>
          </p:cNvGraphicFramePr>
          <p:nvPr/>
        </p:nvGraphicFramePr>
        <p:xfrm>
          <a:off x="4932363" y="2406650"/>
          <a:ext cx="3910012" cy="3544888"/>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36" name="Text Box 168"/>
          <p:cNvSpPr txBox="1">
            <a:spLocks noChangeArrowheads="1"/>
          </p:cNvSpPr>
          <p:nvPr/>
        </p:nvSpPr>
        <p:spPr bwMode="auto">
          <a:xfrm>
            <a:off x="5173663" y="2351088"/>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62537" name="Text Box 169"/>
          <p:cNvSpPr txBox="1">
            <a:spLocks noChangeArrowheads="1"/>
          </p:cNvSpPr>
          <p:nvPr/>
        </p:nvSpPr>
        <p:spPr bwMode="auto">
          <a:xfrm>
            <a:off x="4645025" y="2693988"/>
            <a:ext cx="647700"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62538" name="Text Box 170"/>
          <p:cNvSpPr txBox="1">
            <a:spLocks noChangeArrowheads="1"/>
          </p:cNvSpPr>
          <p:nvPr/>
        </p:nvSpPr>
        <p:spPr bwMode="auto">
          <a:xfrm>
            <a:off x="357188" y="1143000"/>
            <a:ext cx="8429625" cy="800100"/>
          </a:xfrm>
          <a:prstGeom prst="rect">
            <a:avLst/>
          </a:prstGeom>
          <a:noFill/>
          <a:ln w="9525">
            <a:solidFill>
              <a:schemeClr val="bg1"/>
            </a:solidFill>
            <a:miter lim="800000"/>
            <a:headEnd/>
            <a:tailEnd/>
          </a:ln>
        </p:spPr>
        <p:txBody>
          <a:bodyPr>
            <a:spAutoFit/>
          </a:bodyPr>
          <a:lstStyle/>
          <a:p>
            <a:pPr marL="177800" indent="-177800" algn="just">
              <a:spcBef>
                <a:spcPct val="50000"/>
              </a:spcBef>
              <a:buClr>
                <a:srgbClr val="FF0000"/>
              </a:buClr>
              <a:buFont typeface="Wingdings" pitchFamily="2" charset="2"/>
              <a:buChar char="§"/>
            </a:pPr>
            <a:r>
              <a:rPr lang="fr-FR" sz="2300" b="1"/>
              <a:t>Dans un tableau de karnaugh , chaque case possède un certain nombre de </a:t>
            </a:r>
            <a:r>
              <a:rPr lang="fr-FR" sz="2300" b="1">
                <a:solidFill>
                  <a:srgbClr val="FF3300"/>
                </a:solidFill>
              </a:rPr>
              <a:t>cases adjacentes</a:t>
            </a:r>
            <a:r>
              <a:rPr lang="fr-FR" sz="2300" b="1"/>
              <a:t>.</a:t>
            </a:r>
          </a:p>
        </p:txBody>
      </p:sp>
      <p:sp>
        <p:nvSpPr>
          <p:cNvPr id="62539" name="Rectangle 4"/>
          <p:cNvSpPr>
            <a:spLocks noChangeArrowheads="1"/>
          </p:cNvSpPr>
          <p:nvPr/>
        </p:nvSpPr>
        <p:spPr bwMode="auto">
          <a:xfrm>
            <a:off x="357188" y="274638"/>
            <a:ext cx="8429625" cy="706437"/>
          </a:xfrm>
          <a:prstGeom prst="rect">
            <a:avLst/>
          </a:prstGeom>
          <a:noFill/>
          <a:ln w="9525">
            <a:solidFill>
              <a:srgbClr val="002060"/>
            </a:solidFill>
            <a:miter lim="800000"/>
            <a:headEnd/>
            <a:tailEnd/>
          </a:ln>
        </p:spPr>
        <p:txBody>
          <a:bodyPr anchor="ctr"/>
          <a:lstStyle/>
          <a:p>
            <a:pPr algn="ctr"/>
            <a:r>
              <a:rPr lang="fr-FR" sz="3200" b="1">
                <a:solidFill>
                  <a:srgbClr val="FF0000"/>
                </a:solidFill>
              </a:rPr>
              <a:t>10-2 Description de la table de karnaugh</a:t>
            </a:r>
            <a:r>
              <a:rPr lang="fr-FR" sz="4000">
                <a:solidFill>
                  <a:srgbClr val="FF0000"/>
                </a:solidFill>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p>
            <a:fld id="{F955923B-3399-44CF-9E1C-A5C2139B3098}" type="slidenum">
              <a:rPr lang="fr-FR" smtClean="0"/>
              <a:pPr/>
              <a:t>52</a:t>
            </a:fld>
            <a:endParaRPr lang="fr-FR" smtClean="0"/>
          </a:p>
        </p:txBody>
      </p:sp>
      <p:sp>
        <p:nvSpPr>
          <p:cNvPr id="63491"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68CE97-AA5D-4A2F-AC7D-070EC29EEE78}" type="slidenum">
              <a:rPr lang="fr-FR" sz="1400"/>
              <a:pPr algn="r"/>
              <a:t>52</a:t>
            </a:fld>
            <a:endParaRPr lang="fr-FR" sz="1400"/>
          </a:p>
        </p:txBody>
      </p:sp>
      <p:sp>
        <p:nvSpPr>
          <p:cNvPr id="63492" name="Rectangle 2"/>
          <p:cNvSpPr>
            <a:spLocks noGrp="1" noChangeArrowheads="1"/>
          </p:cNvSpPr>
          <p:nvPr>
            <p:ph type="title"/>
          </p:nvPr>
        </p:nvSpPr>
        <p:spPr>
          <a:xfrm>
            <a:off x="214313" y="285750"/>
            <a:ext cx="8572500" cy="928688"/>
          </a:xfrm>
          <a:ln>
            <a:solidFill>
              <a:srgbClr val="002060"/>
            </a:solidFill>
          </a:ln>
        </p:spPr>
        <p:txBody>
          <a:bodyPr/>
          <a:lstStyle/>
          <a:p>
            <a:pPr eaLnBrk="1" hangingPunct="1"/>
            <a:r>
              <a:rPr lang="fr-FR" sz="3200" b="1" smtClean="0">
                <a:solidFill>
                  <a:srgbClr val="FF0000"/>
                </a:solidFill>
              </a:rPr>
              <a:t>10-3 Passage de la table de vérité à la table de Karnaugh </a:t>
            </a:r>
          </a:p>
        </p:txBody>
      </p:sp>
      <p:sp>
        <p:nvSpPr>
          <p:cNvPr id="63493" name="Text Box 118"/>
          <p:cNvSpPr txBox="1">
            <a:spLocks noChangeArrowheads="1"/>
          </p:cNvSpPr>
          <p:nvPr/>
        </p:nvSpPr>
        <p:spPr bwMode="auto">
          <a:xfrm>
            <a:off x="214313" y="1303338"/>
            <a:ext cx="8572500" cy="3214687"/>
          </a:xfrm>
          <a:prstGeom prst="rect">
            <a:avLst/>
          </a:prstGeom>
          <a:noFill/>
          <a:ln w="9525">
            <a:solidFill>
              <a:schemeClr val="bg1"/>
            </a:solidFill>
            <a:miter lim="800000"/>
            <a:headEnd/>
            <a:tailEnd/>
          </a:ln>
        </p:spPr>
        <p:txBody>
          <a:bodyPr>
            <a:spAutoFit/>
          </a:bodyPr>
          <a:lstStyle/>
          <a:p>
            <a:pPr marL="177800" indent="-177800" algn="just">
              <a:lnSpc>
                <a:spcPct val="150000"/>
              </a:lnSpc>
              <a:buClr>
                <a:srgbClr val="FF0000"/>
              </a:buClr>
              <a:buFont typeface="Wingdings" pitchFamily="2" charset="2"/>
              <a:buChar char="§"/>
            </a:pPr>
            <a:r>
              <a:rPr lang="fr-FR" sz="2300" b="1"/>
              <a:t>Pour chaque combinaisons qui représente un </a:t>
            </a:r>
            <a:r>
              <a:rPr lang="fr-FR" sz="2300" b="1">
                <a:solidFill>
                  <a:srgbClr val="FF3300"/>
                </a:solidFill>
              </a:rPr>
              <a:t>min terme</a:t>
            </a:r>
            <a:r>
              <a:rPr lang="fr-FR" sz="2300" b="1"/>
              <a:t> lui correspond une </a:t>
            </a:r>
            <a:r>
              <a:rPr lang="fr-FR" sz="2300" b="1">
                <a:solidFill>
                  <a:srgbClr val="FF3300"/>
                </a:solidFill>
              </a:rPr>
              <a:t>case </a:t>
            </a:r>
            <a:r>
              <a:rPr lang="fr-FR" sz="2300" b="1"/>
              <a:t>dans le tableau</a:t>
            </a:r>
            <a:r>
              <a:rPr lang="fr-FR" sz="2300" b="1">
                <a:solidFill>
                  <a:srgbClr val="FF3300"/>
                </a:solidFill>
              </a:rPr>
              <a:t> qui doit être mise à 1</a:t>
            </a:r>
            <a:r>
              <a:rPr lang="fr-FR" sz="2300" b="1"/>
              <a:t>.</a:t>
            </a:r>
          </a:p>
          <a:p>
            <a:pPr marL="177800" indent="-177800" algn="just">
              <a:lnSpc>
                <a:spcPct val="150000"/>
              </a:lnSpc>
              <a:buClr>
                <a:srgbClr val="FF0000"/>
              </a:buClr>
              <a:buFont typeface="Wingdings" pitchFamily="2" charset="2"/>
              <a:buChar char="§"/>
            </a:pPr>
            <a:r>
              <a:rPr lang="fr-FR" sz="2300" b="1"/>
              <a:t>Pour chaque combinaisons qui représente un max terme lui correspond une </a:t>
            </a:r>
            <a:r>
              <a:rPr lang="fr-FR" sz="2300" b="1">
                <a:solidFill>
                  <a:srgbClr val="FF3300"/>
                </a:solidFill>
              </a:rPr>
              <a:t>case</a:t>
            </a:r>
            <a:r>
              <a:rPr lang="fr-FR" sz="2300" b="1"/>
              <a:t> dans le tableau </a:t>
            </a:r>
            <a:r>
              <a:rPr lang="fr-FR" sz="2300" b="1">
                <a:solidFill>
                  <a:srgbClr val="FF3300"/>
                </a:solidFill>
              </a:rPr>
              <a:t>qui doit être mise à 0.</a:t>
            </a:r>
          </a:p>
          <a:p>
            <a:pPr marL="177800" indent="-177800" algn="just">
              <a:lnSpc>
                <a:spcPct val="150000"/>
              </a:lnSpc>
              <a:buClr>
                <a:srgbClr val="FF0000"/>
              </a:buClr>
              <a:buFont typeface="Wingdings" pitchFamily="2" charset="2"/>
              <a:buChar char="§"/>
            </a:pPr>
            <a:r>
              <a:rPr lang="fr-FR" sz="2300" b="1"/>
              <a:t>Lorsque on remplis le tableau , on doit soit prendre les min terme ou les max terme.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p>
            <a:fld id="{389034AA-112A-4E9B-B376-FB03D22707E0}" type="slidenum">
              <a:rPr lang="fr-FR" smtClean="0"/>
              <a:pPr/>
              <a:t>53</a:t>
            </a:fld>
            <a:endParaRPr lang="fr-FR" smtClean="0"/>
          </a:p>
        </p:txBody>
      </p:sp>
      <p:sp>
        <p:nvSpPr>
          <p:cNvPr id="64515"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9215CC0-4AE3-41C2-A105-FB56E5CCE1BD}" type="slidenum">
              <a:rPr lang="fr-FR" sz="1400"/>
              <a:pPr algn="r"/>
              <a:t>53</a:t>
            </a:fld>
            <a:endParaRPr lang="fr-FR" sz="1400"/>
          </a:p>
        </p:txBody>
      </p:sp>
      <p:graphicFrame>
        <p:nvGraphicFramePr>
          <p:cNvPr id="355331" name="Group 3"/>
          <p:cNvGraphicFramePr>
            <a:graphicFrameLocks noGrp="1"/>
          </p:cNvGraphicFramePr>
          <p:nvPr>
            <p:ph sz="half" idx="1"/>
          </p:nvPr>
        </p:nvGraphicFramePr>
        <p:xfrm>
          <a:off x="773113" y="2035175"/>
          <a:ext cx="2808287" cy="4465640"/>
        </p:xfrm>
        <a:graphic>
          <a:graphicData uri="http://schemas.openxmlformats.org/drawingml/2006/table">
            <a:tbl>
              <a:tblPr/>
              <a:tblGrid>
                <a:gridCol w="557212"/>
                <a:gridCol w="558800"/>
                <a:gridCol w="557213"/>
                <a:gridCol w="239712"/>
                <a:gridCol w="895350"/>
              </a:tblGrid>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cs typeface="Times New Roman" pitchFamily="18" charset="0"/>
                        </a:rPr>
                        <a:t>1</a:t>
                      </a:r>
                      <a:endParaRPr kumimoji="0" lang="en-US" sz="2000" b="0"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cs typeface="Times New Roman" pitchFamily="18" charset="0"/>
                        </a:rPr>
                        <a:t>1</a:t>
                      </a:r>
                      <a:endParaRPr kumimoji="0" lang="en-US" sz="2000" b="0"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cs typeface="Times New Roman" pitchFamily="18" charset="0"/>
                        </a:rPr>
                        <a:t>1</a:t>
                      </a:r>
                      <a:endParaRPr kumimoji="0" lang="en-US" sz="2000" b="0"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cs typeface="Times New Roman" pitchFamily="18" charset="0"/>
                        </a:rPr>
                        <a:t>1</a:t>
                      </a:r>
                      <a:endParaRPr kumimoji="0" lang="en-US" sz="2000" b="0"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78" name="Text Box 66"/>
          <p:cNvSpPr txBox="1">
            <a:spLocks noChangeArrowheads="1"/>
          </p:cNvSpPr>
          <p:nvPr/>
        </p:nvSpPr>
        <p:spPr bwMode="auto">
          <a:xfrm>
            <a:off x="4510088" y="2520950"/>
            <a:ext cx="936625" cy="2017713"/>
          </a:xfrm>
          <a:prstGeom prst="rect">
            <a:avLst/>
          </a:prstGeom>
          <a:noFill/>
          <a:ln w="9525">
            <a:noFill/>
            <a:miter lim="800000"/>
            <a:headEnd/>
            <a:tailEnd/>
          </a:ln>
        </p:spPr>
        <p:txBody>
          <a:bodyPr>
            <a:spAutoFit/>
          </a:bodyPr>
          <a:lstStyle/>
          <a:p>
            <a:pPr>
              <a:spcBef>
                <a:spcPct val="50000"/>
              </a:spcBef>
            </a:pPr>
            <a:endParaRPr lang="fr-FR" sz="1800"/>
          </a:p>
          <a:p>
            <a:pPr>
              <a:spcBef>
                <a:spcPct val="50000"/>
              </a:spcBef>
            </a:pPr>
            <a:endParaRPr lang="fr-FR" sz="1800"/>
          </a:p>
          <a:p>
            <a:pPr>
              <a:spcBef>
                <a:spcPct val="50000"/>
              </a:spcBef>
            </a:pPr>
            <a:endParaRPr lang="fr-FR" sz="1800"/>
          </a:p>
          <a:p>
            <a:pPr>
              <a:spcBef>
                <a:spcPct val="50000"/>
              </a:spcBef>
            </a:pPr>
            <a:endParaRPr lang="fr-FR" sz="1800"/>
          </a:p>
          <a:p>
            <a:pPr>
              <a:spcBef>
                <a:spcPct val="50000"/>
              </a:spcBef>
            </a:pPr>
            <a:endParaRPr lang="fr-FR" sz="1800"/>
          </a:p>
        </p:txBody>
      </p:sp>
      <p:graphicFrame>
        <p:nvGraphicFramePr>
          <p:cNvPr id="355423" name="Group 95"/>
          <p:cNvGraphicFramePr>
            <a:graphicFrameLocks noGrp="1"/>
          </p:cNvGraphicFramePr>
          <p:nvPr/>
        </p:nvGraphicFramePr>
        <p:xfrm>
          <a:off x="4805363" y="2754313"/>
          <a:ext cx="3910012" cy="2154238"/>
        </p:xfrm>
        <a:graphic>
          <a:graphicData uri="http://schemas.openxmlformats.org/drawingml/2006/table">
            <a:tbl>
              <a:tblPr/>
              <a:tblGrid>
                <a:gridCol w="782637"/>
                <a:gridCol w="781050"/>
                <a:gridCol w="782638"/>
                <a:gridCol w="781050"/>
                <a:gridCol w="782637"/>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604" name="Text Box 130"/>
          <p:cNvSpPr txBox="1">
            <a:spLocks noChangeArrowheads="1"/>
          </p:cNvSpPr>
          <p:nvPr/>
        </p:nvSpPr>
        <p:spPr bwMode="auto">
          <a:xfrm>
            <a:off x="5046663" y="269875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64605" name="Text Box 131"/>
          <p:cNvSpPr txBox="1">
            <a:spLocks noChangeArrowheads="1"/>
          </p:cNvSpPr>
          <p:nvPr/>
        </p:nvSpPr>
        <p:spPr bwMode="auto">
          <a:xfrm>
            <a:off x="4733925" y="3041650"/>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sp>
        <p:nvSpPr>
          <p:cNvPr id="64606" name="Line 132"/>
          <p:cNvSpPr>
            <a:spLocks noChangeShapeType="1"/>
          </p:cNvSpPr>
          <p:nvPr/>
        </p:nvSpPr>
        <p:spPr bwMode="auto">
          <a:xfrm>
            <a:off x="3370263" y="4411663"/>
            <a:ext cx="3167062" cy="71437"/>
          </a:xfrm>
          <a:prstGeom prst="line">
            <a:avLst/>
          </a:prstGeom>
          <a:noFill/>
          <a:ln w="25400">
            <a:solidFill>
              <a:schemeClr val="tx1"/>
            </a:solidFill>
            <a:round/>
            <a:headEnd/>
            <a:tailEnd type="triangle" w="med" len="med"/>
          </a:ln>
        </p:spPr>
        <p:txBody>
          <a:bodyPr/>
          <a:lstStyle/>
          <a:p>
            <a:endParaRPr lang="fr-FR"/>
          </a:p>
        </p:txBody>
      </p:sp>
      <p:sp>
        <p:nvSpPr>
          <p:cNvPr id="64607" name="Line 134"/>
          <p:cNvSpPr>
            <a:spLocks noChangeShapeType="1"/>
          </p:cNvSpPr>
          <p:nvPr/>
        </p:nvSpPr>
        <p:spPr bwMode="auto">
          <a:xfrm flipV="1">
            <a:off x="3365500" y="4627563"/>
            <a:ext cx="4824413" cy="719137"/>
          </a:xfrm>
          <a:prstGeom prst="line">
            <a:avLst/>
          </a:prstGeom>
          <a:noFill/>
          <a:ln w="25400">
            <a:solidFill>
              <a:schemeClr val="tx1"/>
            </a:solidFill>
            <a:round/>
            <a:headEnd/>
            <a:tailEnd type="triangle" w="med" len="med"/>
          </a:ln>
        </p:spPr>
        <p:txBody>
          <a:bodyPr/>
          <a:lstStyle/>
          <a:p>
            <a:endParaRPr lang="fr-FR"/>
          </a:p>
        </p:txBody>
      </p:sp>
      <p:sp>
        <p:nvSpPr>
          <p:cNvPr id="64608" name="Line 135"/>
          <p:cNvSpPr>
            <a:spLocks noChangeShapeType="1"/>
          </p:cNvSpPr>
          <p:nvPr/>
        </p:nvSpPr>
        <p:spPr bwMode="auto">
          <a:xfrm flipV="1">
            <a:off x="3436938" y="3906838"/>
            <a:ext cx="4033837" cy="1871662"/>
          </a:xfrm>
          <a:prstGeom prst="line">
            <a:avLst/>
          </a:prstGeom>
          <a:noFill/>
          <a:ln w="25400">
            <a:solidFill>
              <a:schemeClr val="tx1"/>
            </a:solidFill>
            <a:round/>
            <a:headEnd/>
            <a:tailEnd type="triangle" w="med" len="med"/>
          </a:ln>
        </p:spPr>
        <p:txBody>
          <a:bodyPr/>
          <a:lstStyle/>
          <a:p>
            <a:endParaRPr lang="fr-FR"/>
          </a:p>
        </p:txBody>
      </p:sp>
      <p:sp>
        <p:nvSpPr>
          <p:cNvPr id="64609" name="Line 136"/>
          <p:cNvSpPr>
            <a:spLocks noChangeShapeType="1"/>
          </p:cNvSpPr>
          <p:nvPr/>
        </p:nvSpPr>
        <p:spPr bwMode="auto">
          <a:xfrm flipV="1">
            <a:off x="3294063" y="4483100"/>
            <a:ext cx="4176712" cy="1800225"/>
          </a:xfrm>
          <a:prstGeom prst="line">
            <a:avLst/>
          </a:prstGeom>
          <a:noFill/>
          <a:ln w="25400">
            <a:solidFill>
              <a:schemeClr val="tx1"/>
            </a:solidFill>
            <a:round/>
            <a:headEnd/>
            <a:tailEnd type="triangle" w="med" len="med"/>
          </a:ln>
        </p:spPr>
        <p:txBody>
          <a:bodyPr/>
          <a:lstStyle/>
          <a:p>
            <a:endParaRPr lang="fr-FR"/>
          </a:p>
        </p:txBody>
      </p:sp>
      <p:sp>
        <p:nvSpPr>
          <p:cNvPr id="64610" name="Text Box 137"/>
          <p:cNvSpPr txBox="1">
            <a:spLocks noChangeArrowheads="1"/>
          </p:cNvSpPr>
          <p:nvPr/>
        </p:nvSpPr>
        <p:spPr bwMode="auto">
          <a:xfrm>
            <a:off x="714375" y="1500188"/>
            <a:ext cx="1566863" cy="476250"/>
          </a:xfrm>
          <a:prstGeom prst="rect">
            <a:avLst/>
          </a:prstGeom>
          <a:noFill/>
          <a:ln w="9525">
            <a:noFill/>
            <a:miter lim="800000"/>
            <a:headEnd/>
            <a:tailEnd/>
          </a:ln>
        </p:spPr>
        <p:txBody>
          <a:bodyPr wrap="none">
            <a:spAutoFit/>
          </a:bodyPr>
          <a:lstStyle/>
          <a:p>
            <a:r>
              <a:rPr lang="fr-FR" sz="2500" b="1">
                <a:solidFill>
                  <a:srgbClr val="FF0000"/>
                </a:solidFill>
              </a:rPr>
              <a:t>Exemple :</a:t>
            </a:r>
          </a:p>
        </p:txBody>
      </p:sp>
      <p:sp>
        <p:nvSpPr>
          <p:cNvPr id="64611" name="Rectangle 2"/>
          <p:cNvSpPr>
            <a:spLocks noGrp="1" noChangeArrowheads="1"/>
          </p:cNvSpPr>
          <p:nvPr>
            <p:ph type="title"/>
          </p:nvPr>
        </p:nvSpPr>
        <p:spPr>
          <a:xfrm>
            <a:off x="214313" y="285750"/>
            <a:ext cx="8572500" cy="928688"/>
          </a:xfrm>
          <a:ln>
            <a:solidFill>
              <a:srgbClr val="002060"/>
            </a:solidFill>
          </a:ln>
        </p:spPr>
        <p:txBody>
          <a:bodyPr/>
          <a:lstStyle/>
          <a:p>
            <a:pPr eaLnBrk="1" hangingPunct="1"/>
            <a:r>
              <a:rPr lang="fr-FR" sz="3200" b="1" smtClean="0">
                <a:solidFill>
                  <a:srgbClr val="FF0000"/>
                </a:solidFill>
              </a:rPr>
              <a:t>10-3 Passage de la table de vérité à la table de Karnaugh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p>
            <a:fld id="{66501E01-AF48-4329-81DE-F42598BEE300}" type="slidenum">
              <a:rPr lang="fr-FR" smtClean="0"/>
              <a:pPr/>
              <a:t>54</a:t>
            </a:fld>
            <a:endParaRPr lang="fr-FR" smtClean="0"/>
          </a:p>
        </p:txBody>
      </p:sp>
      <p:sp>
        <p:nvSpPr>
          <p:cNvPr id="65539"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05C3F95-AABC-4D4B-8551-616F21B9E7DE}" type="slidenum">
              <a:rPr lang="fr-FR" sz="1400"/>
              <a:pPr algn="r"/>
              <a:t>54</a:t>
            </a:fld>
            <a:endParaRPr lang="fr-FR" sz="1400"/>
          </a:p>
        </p:txBody>
      </p:sp>
      <p:sp>
        <p:nvSpPr>
          <p:cNvPr id="65540" name="Rectangle 2"/>
          <p:cNvSpPr>
            <a:spLocks noGrp="1" noChangeArrowheads="1"/>
          </p:cNvSpPr>
          <p:nvPr>
            <p:ph type="title"/>
          </p:nvPr>
        </p:nvSpPr>
        <p:spPr>
          <a:xfrm>
            <a:off x="322263" y="188913"/>
            <a:ext cx="8464550" cy="1143000"/>
          </a:xfrm>
          <a:ln>
            <a:solidFill>
              <a:srgbClr val="002060"/>
            </a:solidFill>
          </a:ln>
        </p:spPr>
        <p:txBody>
          <a:bodyPr/>
          <a:lstStyle/>
          <a:p>
            <a:pPr eaLnBrk="1" hangingPunct="1"/>
            <a:r>
              <a:rPr lang="fr-FR" sz="3200" b="1" smtClean="0">
                <a:solidFill>
                  <a:srgbClr val="FF0000"/>
                </a:solidFill>
              </a:rPr>
              <a:t>10-3 Passage de la forme canonique à la table de Karnaugh</a:t>
            </a:r>
          </a:p>
        </p:txBody>
      </p:sp>
      <p:sp>
        <p:nvSpPr>
          <p:cNvPr id="90116" name="Rectangle 3"/>
          <p:cNvSpPr>
            <a:spLocks noGrp="1" noChangeArrowheads="1"/>
          </p:cNvSpPr>
          <p:nvPr>
            <p:ph type="body" idx="1"/>
          </p:nvPr>
        </p:nvSpPr>
        <p:spPr>
          <a:xfrm>
            <a:off x="342900" y="1403350"/>
            <a:ext cx="8443913" cy="4525963"/>
          </a:xfrm>
          <a:ln>
            <a:solidFill>
              <a:schemeClr val="bg1"/>
            </a:solidFill>
          </a:ln>
        </p:spPr>
        <p:txBody>
          <a:bodyPr/>
          <a:lstStyle/>
          <a:p>
            <a:pPr marL="177800" indent="-177800" algn="just" eaLnBrk="1" hangingPunct="1">
              <a:buClr>
                <a:srgbClr val="FF0000"/>
              </a:buClr>
              <a:buFont typeface="Wingdings" pitchFamily="2" charset="2"/>
              <a:buChar char="§"/>
              <a:defRPr/>
            </a:pPr>
            <a:r>
              <a:rPr lang="fr-FR" sz="2300" b="1" dirty="0" smtClean="0"/>
              <a:t>Si la fonction logique est donnée sous la </a:t>
            </a:r>
            <a:r>
              <a:rPr lang="fr-FR" sz="2300" b="1" dirty="0" smtClean="0">
                <a:solidFill>
                  <a:srgbClr val="FF3300"/>
                </a:solidFill>
              </a:rPr>
              <a:t>première forme canonique</a:t>
            </a:r>
            <a:r>
              <a:rPr lang="fr-FR" sz="2300" b="1" dirty="0" smtClean="0"/>
              <a:t> ( disjonctive), alors sa représentation est directe : pour </a:t>
            </a:r>
            <a:r>
              <a:rPr lang="fr-FR" sz="2300" b="1" dirty="0" smtClean="0">
                <a:solidFill>
                  <a:srgbClr val="FF3300"/>
                </a:solidFill>
              </a:rPr>
              <a:t>chaque terme</a:t>
            </a:r>
            <a:r>
              <a:rPr lang="fr-FR" sz="2300" b="1" dirty="0" smtClean="0"/>
              <a:t> lui correspond </a:t>
            </a:r>
            <a:r>
              <a:rPr lang="fr-FR" sz="2300" b="1" dirty="0" smtClean="0">
                <a:solidFill>
                  <a:srgbClr val="FF3300"/>
                </a:solidFill>
              </a:rPr>
              <a:t>une seule case qui doit être mise à 1</a:t>
            </a:r>
            <a:r>
              <a:rPr lang="fr-FR" sz="2300" b="1" dirty="0" smtClean="0"/>
              <a:t>.</a:t>
            </a:r>
          </a:p>
          <a:p>
            <a:pPr marL="177800" indent="-177800" algn="just" eaLnBrk="1" hangingPunct="1">
              <a:buClr>
                <a:srgbClr val="FF0000"/>
              </a:buClr>
              <a:buFont typeface="Wingdings" pitchFamily="2" charset="2"/>
              <a:buChar char="§"/>
              <a:defRPr/>
            </a:pPr>
            <a:r>
              <a:rPr lang="fr-FR" sz="2300" b="1" dirty="0" smtClean="0"/>
              <a:t>Si la fonction logique est donnée sous la </a:t>
            </a:r>
            <a:r>
              <a:rPr lang="fr-FR" sz="2300" b="1" dirty="0" smtClean="0">
                <a:solidFill>
                  <a:srgbClr val="FF3300"/>
                </a:solidFill>
              </a:rPr>
              <a:t>deuxième forme canonique</a:t>
            </a:r>
            <a:r>
              <a:rPr lang="fr-FR" sz="2300" b="1" dirty="0" smtClean="0"/>
              <a:t> ( conjonctive), alors sa représentation est directe : pour chaque terme lui correspond </a:t>
            </a:r>
            <a:r>
              <a:rPr lang="fr-FR" sz="2300" b="1" dirty="0" smtClean="0">
                <a:solidFill>
                  <a:srgbClr val="FF3300"/>
                </a:solidFill>
              </a:rPr>
              <a:t>une seule case qui doit être mise à 0</a:t>
            </a:r>
            <a:r>
              <a:rPr lang="fr-FR" sz="2300" b="1" dirty="0" smtClean="0"/>
              <a:t> .</a:t>
            </a:r>
          </a:p>
          <a:p>
            <a:pPr algn="just" eaLnBrk="1" hangingPunct="1">
              <a:defRPr/>
            </a:pPr>
            <a:endParaRPr lang="fr-FR" sz="2300"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ldNum" sz="quarter" idx="12"/>
          </p:nvPr>
        </p:nvSpPr>
        <p:spPr>
          <a:noFill/>
        </p:spPr>
        <p:txBody>
          <a:bodyPr/>
          <a:lstStyle/>
          <a:p>
            <a:fld id="{ECAB2D61-1831-4677-A915-F88FB7CBDCD9}" type="slidenum">
              <a:rPr lang="fr-FR" smtClean="0"/>
              <a:pPr/>
              <a:t>55</a:t>
            </a:fld>
            <a:endParaRPr lang="fr-FR" smtClean="0"/>
          </a:p>
        </p:txBody>
      </p:sp>
      <p:sp>
        <p:nvSpPr>
          <p:cNvPr id="25604"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620BD30-476A-4DDF-B3BB-8C58D4605FAC}" type="slidenum">
              <a:rPr lang="fr-FR" sz="1400"/>
              <a:pPr algn="r"/>
              <a:t>55</a:t>
            </a:fld>
            <a:endParaRPr lang="fr-FR" sz="1400"/>
          </a:p>
        </p:txBody>
      </p:sp>
      <p:sp>
        <p:nvSpPr>
          <p:cNvPr id="25605" name="Rectangle 2"/>
          <p:cNvSpPr>
            <a:spLocks noGrp="1" noChangeArrowheads="1"/>
          </p:cNvSpPr>
          <p:nvPr>
            <p:ph type="title"/>
          </p:nvPr>
        </p:nvSpPr>
        <p:spPr>
          <a:xfrm>
            <a:off x="330200" y="214313"/>
            <a:ext cx="8528050" cy="868362"/>
          </a:xfrm>
          <a:ln>
            <a:solidFill>
              <a:srgbClr val="002060"/>
            </a:solidFill>
          </a:ln>
        </p:spPr>
        <p:txBody>
          <a:bodyPr/>
          <a:lstStyle/>
          <a:p>
            <a:pPr eaLnBrk="1" hangingPunct="1"/>
            <a:r>
              <a:rPr lang="fr-FR" sz="3200" b="1" smtClean="0">
                <a:solidFill>
                  <a:srgbClr val="FF0000"/>
                </a:solidFill>
              </a:rPr>
              <a:t>6.4 Méthode de simplification (Ex: 3 variables )</a:t>
            </a:r>
          </a:p>
        </p:txBody>
      </p:sp>
      <p:graphicFrame>
        <p:nvGraphicFramePr>
          <p:cNvPr id="351236" name="Group 4"/>
          <p:cNvGraphicFramePr>
            <a:graphicFrameLocks noGrp="1"/>
          </p:cNvGraphicFramePr>
          <p:nvPr/>
        </p:nvGraphicFramePr>
        <p:xfrm>
          <a:off x="1541463" y="4341813"/>
          <a:ext cx="3910012" cy="2154238"/>
        </p:xfrm>
        <a:graphic>
          <a:graphicData uri="http://schemas.openxmlformats.org/drawingml/2006/table">
            <a:tbl>
              <a:tblPr/>
              <a:tblGrid>
                <a:gridCol w="782637"/>
                <a:gridCol w="781050"/>
                <a:gridCol w="782638"/>
                <a:gridCol w="781050"/>
                <a:gridCol w="782637"/>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1" name="Text Box 39"/>
          <p:cNvSpPr txBox="1">
            <a:spLocks noChangeArrowheads="1"/>
          </p:cNvSpPr>
          <p:nvPr/>
        </p:nvSpPr>
        <p:spPr bwMode="auto">
          <a:xfrm>
            <a:off x="1782763" y="428625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25632" name="Text Box 40"/>
          <p:cNvSpPr txBox="1">
            <a:spLocks noChangeArrowheads="1"/>
          </p:cNvSpPr>
          <p:nvPr/>
        </p:nvSpPr>
        <p:spPr bwMode="auto">
          <a:xfrm>
            <a:off x="1470025" y="4629150"/>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graphicFrame>
        <p:nvGraphicFramePr>
          <p:cNvPr id="25602" name="Object 43"/>
          <p:cNvGraphicFramePr>
            <a:graphicFrameLocks noChangeAspect="1"/>
          </p:cNvGraphicFramePr>
          <p:nvPr/>
        </p:nvGraphicFramePr>
        <p:xfrm>
          <a:off x="6078538" y="5083175"/>
          <a:ext cx="2309812" cy="433388"/>
        </p:xfrm>
        <a:graphic>
          <a:graphicData uri="http://schemas.openxmlformats.org/presentationml/2006/ole">
            <mc:AlternateContent xmlns:mc="http://schemas.openxmlformats.org/markup-compatibility/2006">
              <mc:Choice xmlns:v="urn:schemas-microsoft-com:vml" Requires="v">
                <p:oleObj spid="_x0000_s25620" name="Equation" r:id="rId3" imgW="1155600" imgH="215640" progId="Equation.3">
                  <p:embed/>
                </p:oleObj>
              </mc:Choice>
              <mc:Fallback>
                <p:oleObj name="Equation" r:id="rId3" imgW="1155600" imgH="215640" progId="Equation.3">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5083175"/>
                        <a:ext cx="2309812"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33" name="Oval 46"/>
          <p:cNvSpPr>
            <a:spLocks noChangeArrowheads="1"/>
          </p:cNvSpPr>
          <p:nvPr/>
        </p:nvSpPr>
        <p:spPr bwMode="auto">
          <a:xfrm>
            <a:off x="3917950" y="5083175"/>
            <a:ext cx="720725" cy="1441450"/>
          </a:xfrm>
          <a:prstGeom prst="ellipse">
            <a:avLst/>
          </a:prstGeom>
          <a:noFill/>
          <a:ln w="38100">
            <a:solidFill>
              <a:srgbClr val="FF0000"/>
            </a:solidFill>
            <a:round/>
            <a:headEnd/>
            <a:tailEnd/>
          </a:ln>
        </p:spPr>
        <p:txBody>
          <a:bodyPr wrap="none" anchor="ctr"/>
          <a:lstStyle/>
          <a:p>
            <a:endParaRPr lang="fr-FR" sz="1800"/>
          </a:p>
        </p:txBody>
      </p:sp>
      <p:sp>
        <p:nvSpPr>
          <p:cNvPr id="25634" name="Line 49"/>
          <p:cNvSpPr>
            <a:spLocks noChangeShapeType="1"/>
          </p:cNvSpPr>
          <p:nvPr/>
        </p:nvSpPr>
        <p:spPr bwMode="auto">
          <a:xfrm>
            <a:off x="4565650" y="5372100"/>
            <a:ext cx="1584325" cy="0"/>
          </a:xfrm>
          <a:prstGeom prst="line">
            <a:avLst/>
          </a:prstGeom>
          <a:noFill/>
          <a:ln w="25400">
            <a:solidFill>
              <a:srgbClr val="FF3300"/>
            </a:solidFill>
            <a:round/>
            <a:headEnd/>
            <a:tailEnd type="triangle" w="med" len="med"/>
          </a:ln>
        </p:spPr>
        <p:txBody>
          <a:bodyPr/>
          <a:lstStyle/>
          <a:p>
            <a:endParaRPr lang="fr-FR"/>
          </a:p>
        </p:txBody>
      </p:sp>
      <p:sp>
        <p:nvSpPr>
          <p:cNvPr id="25635" name="Text Box 52"/>
          <p:cNvSpPr txBox="1">
            <a:spLocks noChangeArrowheads="1"/>
          </p:cNvSpPr>
          <p:nvPr/>
        </p:nvSpPr>
        <p:spPr bwMode="auto">
          <a:xfrm>
            <a:off x="323850" y="1265238"/>
            <a:ext cx="8534400" cy="2924175"/>
          </a:xfrm>
          <a:prstGeom prst="rect">
            <a:avLst/>
          </a:prstGeom>
          <a:noFill/>
          <a:ln w="9525">
            <a:solidFill>
              <a:schemeClr val="bg1"/>
            </a:solidFill>
            <a:miter lim="800000"/>
            <a:headEnd/>
            <a:tailEnd/>
          </a:ln>
        </p:spPr>
        <p:txBody>
          <a:bodyPr>
            <a:spAutoFit/>
          </a:bodyPr>
          <a:lstStyle/>
          <a:p>
            <a:pPr algn="just">
              <a:spcBef>
                <a:spcPct val="50000"/>
              </a:spcBef>
              <a:buClr>
                <a:srgbClr val="FF0000"/>
              </a:buClr>
              <a:buFont typeface="Wingdings" pitchFamily="2" charset="2"/>
              <a:buChar char="§"/>
            </a:pPr>
            <a:r>
              <a:rPr lang="fr-FR" sz="2300" b="1"/>
              <a:t>L’idée de base est d’essayer de regrouper (faire </a:t>
            </a:r>
            <a:r>
              <a:rPr lang="fr-FR" sz="2300" b="1">
                <a:solidFill>
                  <a:srgbClr val="FF3300"/>
                </a:solidFill>
              </a:rPr>
              <a:t>des regroupements</a:t>
            </a:r>
            <a:r>
              <a:rPr lang="fr-FR" sz="2300" b="1"/>
              <a:t>) les </a:t>
            </a:r>
            <a:r>
              <a:rPr lang="fr-FR" sz="2300" b="1">
                <a:solidFill>
                  <a:srgbClr val="FF3300"/>
                </a:solidFill>
              </a:rPr>
              <a:t>cases adjacentes</a:t>
            </a:r>
            <a:r>
              <a:rPr lang="fr-FR" sz="2300" b="1"/>
              <a:t> qui comportent des </a:t>
            </a:r>
            <a:r>
              <a:rPr lang="fr-FR" sz="2300" b="1">
                <a:solidFill>
                  <a:srgbClr val="FF3300"/>
                </a:solidFill>
              </a:rPr>
              <a:t>1</a:t>
            </a:r>
            <a:r>
              <a:rPr lang="fr-FR" sz="2300" b="1"/>
              <a:t> </a:t>
            </a:r>
            <a:r>
              <a:rPr lang="fr-FR" sz="2300" b="1">
                <a:sym typeface="Wingdings" pitchFamily="2" charset="2"/>
              </a:rPr>
              <a:t> (rassembler les termes adjacents</a:t>
            </a:r>
            <a:r>
              <a:rPr lang="fr-FR" sz="2300" b="1"/>
              <a:t> ).</a:t>
            </a:r>
          </a:p>
          <a:p>
            <a:pPr algn="just">
              <a:spcBef>
                <a:spcPct val="50000"/>
              </a:spcBef>
              <a:buClr>
                <a:srgbClr val="FF0000"/>
              </a:buClr>
              <a:buFont typeface="Wingdings" pitchFamily="2" charset="2"/>
              <a:buChar char="§"/>
            </a:pPr>
            <a:r>
              <a:rPr lang="fr-FR" sz="2300" b="1"/>
              <a:t>Essayer de faire des regroupements avec le maximum de cases (16,8,4 ou 2 )</a:t>
            </a:r>
          </a:p>
          <a:p>
            <a:pPr algn="just">
              <a:spcBef>
                <a:spcPct val="50000"/>
              </a:spcBef>
              <a:buClr>
                <a:srgbClr val="FF0000"/>
              </a:buClr>
              <a:buFont typeface="Wingdings" pitchFamily="2" charset="2"/>
              <a:buChar char="§"/>
            </a:pPr>
            <a:r>
              <a:rPr lang="fr-FR" sz="2300" b="1"/>
              <a:t>Dans notre exemple on peut faire uniquement des regroupements de 2 cases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6"/>
          <p:cNvSpPr>
            <a:spLocks noGrp="1" noChangeArrowheads="1"/>
          </p:cNvSpPr>
          <p:nvPr>
            <p:ph type="sldNum" sz="quarter" idx="12"/>
          </p:nvPr>
        </p:nvSpPr>
        <p:spPr>
          <a:noFill/>
        </p:spPr>
        <p:txBody>
          <a:bodyPr/>
          <a:lstStyle/>
          <a:p>
            <a:fld id="{44D8B958-76CC-47F0-B914-CE2B075483A2}" type="slidenum">
              <a:rPr lang="fr-FR" smtClean="0"/>
              <a:pPr/>
              <a:t>56</a:t>
            </a:fld>
            <a:endParaRPr lang="fr-FR" smtClean="0"/>
          </a:p>
        </p:txBody>
      </p:sp>
      <p:sp>
        <p:nvSpPr>
          <p:cNvPr id="26629"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8D0761-DC24-4D45-8E87-788BEBDAEA27}" type="slidenum">
              <a:rPr lang="fr-FR" sz="1400"/>
              <a:pPr algn="r"/>
              <a:t>56</a:t>
            </a:fld>
            <a:endParaRPr lang="fr-FR" sz="1400"/>
          </a:p>
        </p:txBody>
      </p:sp>
      <p:graphicFrame>
        <p:nvGraphicFramePr>
          <p:cNvPr id="356355" name="Group 3"/>
          <p:cNvGraphicFramePr>
            <a:graphicFrameLocks noGrp="1"/>
          </p:cNvGraphicFramePr>
          <p:nvPr/>
        </p:nvGraphicFramePr>
        <p:xfrm>
          <a:off x="1331913" y="3603625"/>
          <a:ext cx="3910012" cy="2154238"/>
        </p:xfrm>
        <a:graphic>
          <a:graphicData uri="http://schemas.openxmlformats.org/drawingml/2006/table">
            <a:tbl>
              <a:tblPr/>
              <a:tblGrid>
                <a:gridCol w="782637"/>
                <a:gridCol w="781050"/>
                <a:gridCol w="782638"/>
                <a:gridCol w="781050"/>
                <a:gridCol w="782637"/>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5" name="Text Box 38"/>
          <p:cNvSpPr txBox="1">
            <a:spLocks noChangeArrowheads="1"/>
          </p:cNvSpPr>
          <p:nvPr/>
        </p:nvSpPr>
        <p:spPr bwMode="auto">
          <a:xfrm>
            <a:off x="1573213" y="3548063"/>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26656" name="Text Box 39"/>
          <p:cNvSpPr txBox="1">
            <a:spLocks noChangeArrowheads="1"/>
          </p:cNvSpPr>
          <p:nvPr/>
        </p:nvSpPr>
        <p:spPr bwMode="auto">
          <a:xfrm>
            <a:off x="1260475" y="3890963"/>
            <a:ext cx="469900" cy="366712"/>
          </a:xfrm>
          <a:prstGeom prst="rect">
            <a:avLst/>
          </a:prstGeom>
          <a:noFill/>
          <a:ln w="9525">
            <a:noFill/>
            <a:miter lim="800000"/>
            <a:headEnd/>
            <a:tailEnd/>
          </a:ln>
        </p:spPr>
        <p:txBody>
          <a:bodyPr>
            <a:spAutoFit/>
          </a:bodyPr>
          <a:lstStyle/>
          <a:p>
            <a:pPr>
              <a:spcBef>
                <a:spcPct val="50000"/>
              </a:spcBef>
            </a:pPr>
            <a:r>
              <a:rPr lang="fr-FR" sz="1800" b="1"/>
              <a:t>C</a:t>
            </a:r>
          </a:p>
        </p:txBody>
      </p:sp>
      <p:graphicFrame>
        <p:nvGraphicFramePr>
          <p:cNvPr id="26626" name="Object 42"/>
          <p:cNvGraphicFramePr>
            <a:graphicFrameLocks noChangeAspect="1"/>
          </p:cNvGraphicFramePr>
          <p:nvPr/>
        </p:nvGraphicFramePr>
        <p:xfrm>
          <a:off x="5724525" y="5210175"/>
          <a:ext cx="2387600" cy="431800"/>
        </p:xfrm>
        <a:graphic>
          <a:graphicData uri="http://schemas.openxmlformats.org/presentationml/2006/ole">
            <mc:AlternateContent xmlns:mc="http://schemas.openxmlformats.org/markup-compatibility/2006">
              <mc:Choice xmlns:v="urn:schemas-microsoft-com:vml" Requires="v">
                <p:oleObj spid="_x0000_s26662" name="Equation" r:id="rId3" imgW="1168200" imgH="215640" progId="Equation.3">
                  <p:embed/>
                </p:oleObj>
              </mc:Choice>
              <mc:Fallback>
                <p:oleObj name="Equation" r:id="rId3" imgW="1168200" imgH="2156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210175"/>
                        <a:ext cx="2387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57" name="Oval 44"/>
          <p:cNvSpPr>
            <a:spLocks noChangeArrowheads="1"/>
          </p:cNvSpPr>
          <p:nvPr/>
        </p:nvSpPr>
        <p:spPr bwMode="auto">
          <a:xfrm>
            <a:off x="3708400" y="4344988"/>
            <a:ext cx="720725" cy="1441450"/>
          </a:xfrm>
          <a:prstGeom prst="ellipse">
            <a:avLst/>
          </a:prstGeom>
          <a:noFill/>
          <a:ln w="38100">
            <a:solidFill>
              <a:srgbClr val="FF0000"/>
            </a:solidFill>
            <a:round/>
            <a:headEnd/>
            <a:tailEnd/>
          </a:ln>
        </p:spPr>
        <p:txBody>
          <a:bodyPr wrap="none" anchor="ctr"/>
          <a:lstStyle/>
          <a:p>
            <a:endParaRPr lang="fr-FR" sz="1800"/>
          </a:p>
        </p:txBody>
      </p:sp>
      <p:sp>
        <p:nvSpPr>
          <p:cNvPr id="26658" name="Oval 45"/>
          <p:cNvSpPr>
            <a:spLocks noChangeArrowheads="1"/>
          </p:cNvSpPr>
          <p:nvPr/>
        </p:nvSpPr>
        <p:spPr bwMode="auto">
          <a:xfrm>
            <a:off x="3636963" y="5065713"/>
            <a:ext cx="1584325" cy="647700"/>
          </a:xfrm>
          <a:prstGeom prst="ellipse">
            <a:avLst/>
          </a:prstGeom>
          <a:noFill/>
          <a:ln w="38100">
            <a:solidFill>
              <a:srgbClr val="0033CC"/>
            </a:solidFill>
            <a:round/>
            <a:headEnd/>
            <a:tailEnd/>
          </a:ln>
        </p:spPr>
        <p:txBody>
          <a:bodyPr wrap="none" anchor="ctr"/>
          <a:lstStyle/>
          <a:p>
            <a:endParaRPr lang="fr-FR" sz="1800"/>
          </a:p>
        </p:txBody>
      </p:sp>
      <p:sp>
        <p:nvSpPr>
          <p:cNvPr id="26659" name="Line 47"/>
          <p:cNvSpPr>
            <a:spLocks noChangeShapeType="1"/>
          </p:cNvSpPr>
          <p:nvPr/>
        </p:nvSpPr>
        <p:spPr bwMode="auto">
          <a:xfrm>
            <a:off x="4356100" y="4633913"/>
            <a:ext cx="1584325" cy="0"/>
          </a:xfrm>
          <a:prstGeom prst="line">
            <a:avLst/>
          </a:prstGeom>
          <a:noFill/>
          <a:ln w="25400">
            <a:solidFill>
              <a:srgbClr val="FF3300"/>
            </a:solidFill>
            <a:round/>
            <a:headEnd/>
            <a:tailEnd type="triangle" w="med" len="med"/>
          </a:ln>
        </p:spPr>
        <p:txBody>
          <a:bodyPr/>
          <a:lstStyle/>
          <a:p>
            <a:endParaRPr lang="fr-FR"/>
          </a:p>
        </p:txBody>
      </p:sp>
      <p:sp>
        <p:nvSpPr>
          <p:cNvPr id="26660" name="Line 48"/>
          <p:cNvSpPr>
            <a:spLocks noChangeShapeType="1"/>
          </p:cNvSpPr>
          <p:nvPr/>
        </p:nvSpPr>
        <p:spPr bwMode="auto">
          <a:xfrm>
            <a:off x="5292725" y="5426075"/>
            <a:ext cx="504825" cy="0"/>
          </a:xfrm>
          <a:prstGeom prst="line">
            <a:avLst/>
          </a:prstGeom>
          <a:noFill/>
          <a:ln w="25400">
            <a:solidFill>
              <a:srgbClr val="0033CC"/>
            </a:solidFill>
            <a:round/>
            <a:headEnd/>
            <a:tailEnd type="triangle" w="med" len="med"/>
          </a:ln>
        </p:spPr>
        <p:txBody>
          <a:bodyPr/>
          <a:lstStyle/>
          <a:p>
            <a:endParaRPr lang="fr-FR"/>
          </a:p>
        </p:txBody>
      </p:sp>
      <p:sp>
        <p:nvSpPr>
          <p:cNvPr id="26661" name="Text Box 51"/>
          <p:cNvSpPr txBox="1">
            <a:spLocks noChangeArrowheads="1"/>
          </p:cNvSpPr>
          <p:nvPr/>
        </p:nvSpPr>
        <p:spPr bwMode="auto">
          <a:xfrm>
            <a:off x="365125" y="1214438"/>
            <a:ext cx="8493125" cy="1684337"/>
          </a:xfrm>
          <a:prstGeom prst="rect">
            <a:avLst/>
          </a:prstGeom>
          <a:noFill/>
          <a:ln w="9525">
            <a:solidFill>
              <a:schemeClr val="bg1"/>
            </a:solidFill>
            <a:miter lim="800000"/>
            <a:headEnd/>
            <a:tailEnd/>
          </a:ln>
        </p:spPr>
        <p:txBody>
          <a:bodyPr>
            <a:spAutoFit/>
          </a:bodyPr>
          <a:lstStyle/>
          <a:p>
            <a:pPr marL="177800" indent="-177800" algn="just">
              <a:spcBef>
                <a:spcPct val="50000"/>
              </a:spcBef>
              <a:buClr>
                <a:srgbClr val="FF0000"/>
              </a:buClr>
              <a:buFont typeface="Wingdings" pitchFamily="2" charset="2"/>
              <a:buChar char="§"/>
            </a:pPr>
            <a:r>
              <a:rPr lang="fr-FR" sz="2300" b="1"/>
              <a:t>Puisque il existent encore des cases qui sont en dehors d’un regroupement on refait la même procédure : former des regroupements.</a:t>
            </a:r>
          </a:p>
          <a:p>
            <a:pPr marL="177800" indent="-177800" algn="just">
              <a:spcBef>
                <a:spcPct val="50000"/>
              </a:spcBef>
              <a:buClr>
                <a:srgbClr val="FF0000"/>
              </a:buClr>
              <a:buFont typeface="Wingdings" pitchFamily="2" charset="2"/>
              <a:buChar char="§"/>
            </a:pPr>
            <a:r>
              <a:rPr lang="fr-FR" sz="2300" b="1"/>
              <a:t>Une case peut appartenir à plusieurs regroupements 1</a:t>
            </a:r>
          </a:p>
        </p:txBody>
      </p:sp>
      <p:graphicFrame>
        <p:nvGraphicFramePr>
          <p:cNvPr id="26627" name="Object 52"/>
          <p:cNvGraphicFramePr>
            <a:graphicFrameLocks noGrp="1" noChangeAspect="1"/>
          </p:cNvGraphicFramePr>
          <p:nvPr>
            <p:ph/>
          </p:nvPr>
        </p:nvGraphicFramePr>
        <p:xfrm>
          <a:off x="6011863" y="4410075"/>
          <a:ext cx="2346325" cy="438150"/>
        </p:xfrm>
        <a:graphic>
          <a:graphicData uri="http://schemas.openxmlformats.org/presentationml/2006/ole">
            <mc:AlternateContent xmlns:mc="http://schemas.openxmlformats.org/markup-compatibility/2006">
              <mc:Choice xmlns:v="urn:schemas-microsoft-com:vml" Requires="v">
                <p:oleObj spid="_x0000_s26663" name="Equation" r:id="rId5" imgW="1155600" imgH="215640" progId="Equation.3">
                  <p:embed/>
                </p:oleObj>
              </mc:Choice>
              <mc:Fallback>
                <p:oleObj name="Equation" r:id="rId5" imgW="1155600" imgH="215640" progId="Equation.3">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410075"/>
                        <a:ext cx="23463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
          <p:cNvSpPr txBox="1">
            <a:spLocks noChangeArrowheads="1"/>
          </p:cNvSpPr>
          <p:nvPr/>
        </p:nvSpPr>
        <p:spPr bwMode="auto">
          <a:xfrm>
            <a:off x="330200" y="214313"/>
            <a:ext cx="8528050" cy="868362"/>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6.4 Méthode de simplification (Ex: 3 variables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sldNum" sz="quarter" idx="12"/>
          </p:nvPr>
        </p:nvSpPr>
        <p:spPr>
          <a:noFill/>
        </p:spPr>
        <p:txBody>
          <a:bodyPr/>
          <a:lstStyle/>
          <a:p>
            <a:fld id="{FEC8B682-D076-4D16-8E75-E982817F9A02}" type="slidenum">
              <a:rPr lang="fr-FR" smtClean="0"/>
              <a:pPr/>
              <a:t>57</a:t>
            </a:fld>
            <a:endParaRPr lang="fr-FR" smtClean="0"/>
          </a:p>
        </p:txBody>
      </p:sp>
      <p:sp>
        <p:nvSpPr>
          <p:cNvPr id="27655"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1461F34-4B57-46E8-9C31-77E90366F630}" type="slidenum">
              <a:rPr lang="fr-FR" sz="1400"/>
              <a:pPr algn="r"/>
              <a:t>57</a:t>
            </a:fld>
            <a:endParaRPr lang="fr-FR" sz="1400"/>
          </a:p>
        </p:txBody>
      </p:sp>
      <p:graphicFrame>
        <p:nvGraphicFramePr>
          <p:cNvPr id="357379" name="Group 3"/>
          <p:cNvGraphicFramePr>
            <a:graphicFrameLocks noGrp="1"/>
          </p:cNvGraphicFramePr>
          <p:nvPr/>
        </p:nvGraphicFramePr>
        <p:xfrm>
          <a:off x="1181100" y="2476500"/>
          <a:ext cx="3910013" cy="2154238"/>
        </p:xfrm>
        <a:graphic>
          <a:graphicData uri="http://schemas.openxmlformats.org/drawingml/2006/table">
            <a:tbl>
              <a:tblPr/>
              <a:tblGrid>
                <a:gridCol w="782638"/>
                <a:gridCol w="781050"/>
                <a:gridCol w="782637"/>
                <a:gridCol w="781050"/>
                <a:gridCol w="782638"/>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1" name="Text Box 38"/>
          <p:cNvSpPr txBox="1">
            <a:spLocks noChangeArrowheads="1"/>
          </p:cNvSpPr>
          <p:nvPr/>
        </p:nvSpPr>
        <p:spPr bwMode="auto">
          <a:xfrm>
            <a:off x="1422400" y="2420938"/>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27682" name="Text Box 39"/>
          <p:cNvSpPr txBox="1">
            <a:spLocks noChangeArrowheads="1"/>
          </p:cNvSpPr>
          <p:nvPr/>
        </p:nvSpPr>
        <p:spPr bwMode="auto">
          <a:xfrm>
            <a:off x="1109663" y="2763838"/>
            <a:ext cx="469900" cy="366712"/>
          </a:xfrm>
          <a:prstGeom prst="rect">
            <a:avLst/>
          </a:prstGeom>
          <a:noFill/>
          <a:ln w="9525">
            <a:noFill/>
            <a:miter lim="800000"/>
            <a:headEnd/>
            <a:tailEnd/>
          </a:ln>
        </p:spPr>
        <p:txBody>
          <a:bodyPr>
            <a:spAutoFit/>
          </a:bodyPr>
          <a:lstStyle/>
          <a:p>
            <a:pPr>
              <a:spcBef>
                <a:spcPct val="50000"/>
              </a:spcBef>
            </a:pPr>
            <a:r>
              <a:rPr lang="fr-FR" sz="1800" b="1"/>
              <a:t>C</a:t>
            </a:r>
          </a:p>
        </p:txBody>
      </p:sp>
      <p:graphicFrame>
        <p:nvGraphicFramePr>
          <p:cNvPr id="27650" name="Object 40"/>
          <p:cNvGraphicFramePr>
            <a:graphicFrameLocks noChangeAspect="1"/>
          </p:cNvGraphicFramePr>
          <p:nvPr/>
        </p:nvGraphicFramePr>
        <p:xfrm>
          <a:off x="1187450" y="5805488"/>
          <a:ext cx="4824413" cy="563562"/>
        </p:xfrm>
        <a:graphic>
          <a:graphicData uri="http://schemas.openxmlformats.org/presentationml/2006/ole">
            <mc:AlternateContent xmlns:mc="http://schemas.openxmlformats.org/markup-compatibility/2006">
              <mc:Choice xmlns:v="urn:schemas-microsoft-com:vml" Requires="v">
                <p:oleObj spid="_x0000_s27722" name="Equation" r:id="rId3" imgW="1739880" imgH="203040" progId="Equation.3">
                  <p:embed/>
                </p:oleObj>
              </mc:Choice>
              <mc:Fallback>
                <p:oleObj name="Equation" r:id="rId3" imgW="1739880" imgH="203040" progId="Equation.3">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805488"/>
                        <a:ext cx="4824413"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42"/>
          <p:cNvGraphicFramePr>
            <a:graphicFrameLocks noChangeAspect="1"/>
          </p:cNvGraphicFramePr>
          <p:nvPr/>
        </p:nvGraphicFramePr>
        <p:xfrm>
          <a:off x="5573713" y="4083050"/>
          <a:ext cx="2387600" cy="431800"/>
        </p:xfrm>
        <a:graphic>
          <a:graphicData uri="http://schemas.openxmlformats.org/presentationml/2006/ole">
            <mc:AlternateContent xmlns:mc="http://schemas.openxmlformats.org/markup-compatibility/2006">
              <mc:Choice xmlns:v="urn:schemas-microsoft-com:vml" Requires="v">
                <p:oleObj spid="_x0000_s27723" name="Equation" r:id="rId5" imgW="1168200" imgH="215640" progId="Equation.3">
                  <p:embed/>
                </p:oleObj>
              </mc:Choice>
              <mc:Fallback>
                <p:oleObj name="Equation" r:id="rId5" imgW="1168200" imgH="215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3713" y="4083050"/>
                        <a:ext cx="2387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3"/>
          <p:cNvGraphicFramePr>
            <a:graphicFrameLocks noChangeAspect="1"/>
          </p:cNvGraphicFramePr>
          <p:nvPr/>
        </p:nvGraphicFramePr>
        <p:xfrm>
          <a:off x="2405063" y="5307013"/>
          <a:ext cx="2182812" cy="407987"/>
        </p:xfrm>
        <a:graphic>
          <a:graphicData uri="http://schemas.openxmlformats.org/presentationml/2006/ole">
            <mc:AlternateContent xmlns:mc="http://schemas.openxmlformats.org/markup-compatibility/2006">
              <mc:Choice xmlns:v="urn:schemas-microsoft-com:vml" Requires="v">
                <p:oleObj spid="_x0000_s27724" name="Equation" r:id="rId7" imgW="1155600" imgH="215640" progId="Equation.3">
                  <p:embed/>
                </p:oleObj>
              </mc:Choice>
              <mc:Fallback>
                <p:oleObj name="Equation" r:id="rId7" imgW="1155600" imgH="215640" progId="Equation.3">
                  <p:embed/>
                  <p:pic>
                    <p:nvPicPr>
                      <p:cNvPr id="0"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5063" y="5307013"/>
                        <a:ext cx="2182812"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3" name="Oval 44"/>
          <p:cNvSpPr>
            <a:spLocks noChangeArrowheads="1"/>
          </p:cNvSpPr>
          <p:nvPr/>
        </p:nvSpPr>
        <p:spPr bwMode="auto">
          <a:xfrm>
            <a:off x="3557588" y="3217863"/>
            <a:ext cx="720725" cy="1441450"/>
          </a:xfrm>
          <a:prstGeom prst="ellipse">
            <a:avLst/>
          </a:prstGeom>
          <a:noFill/>
          <a:ln w="38100">
            <a:solidFill>
              <a:srgbClr val="FF0000"/>
            </a:solidFill>
            <a:round/>
            <a:headEnd/>
            <a:tailEnd/>
          </a:ln>
        </p:spPr>
        <p:txBody>
          <a:bodyPr wrap="none" anchor="ctr"/>
          <a:lstStyle/>
          <a:p>
            <a:endParaRPr lang="fr-FR" sz="1800"/>
          </a:p>
        </p:txBody>
      </p:sp>
      <p:sp>
        <p:nvSpPr>
          <p:cNvPr id="27684" name="Oval 45"/>
          <p:cNvSpPr>
            <a:spLocks noChangeArrowheads="1"/>
          </p:cNvSpPr>
          <p:nvPr/>
        </p:nvSpPr>
        <p:spPr bwMode="auto">
          <a:xfrm>
            <a:off x="3486150" y="3929066"/>
            <a:ext cx="1584325" cy="647700"/>
          </a:xfrm>
          <a:prstGeom prst="ellipse">
            <a:avLst/>
          </a:prstGeom>
          <a:noFill/>
          <a:ln w="38100">
            <a:solidFill>
              <a:srgbClr val="0033CC"/>
            </a:solidFill>
            <a:round/>
            <a:headEnd/>
            <a:tailEnd/>
          </a:ln>
        </p:spPr>
        <p:txBody>
          <a:bodyPr wrap="none" anchor="ctr"/>
          <a:lstStyle/>
          <a:p>
            <a:endParaRPr lang="fr-FR" sz="1800"/>
          </a:p>
        </p:txBody>
      </p:sp>
      <p:sp>
        <p:nvSpPr>
          <p:cNvPr id="27685" name="Oval 46"/>
          <p:cNvSpPr>
            <a:spLocks noChangeArrowheads="1"/>
          </p:cNvSpPr>
          <p:nvPr/>
        </p:nvSpPr>
        <p:spPr bwMode="auto">
          <a:xfrm>
            <a:off x="2693988" y="3938588"/>
            <a:ext cx="1584325" cy="647700"/>
          </a:xfrm>
          <a:prstGeom prst="ellipse">
            <a:avLst/>
          </a:prstGeom>
          <a:noFill/>
          <a:ln w="38100">
            <a:solidFill>
              <a:srgbClr val="00FF00"/>
            </a:solidFill>
            <a:round/>
            <a:headEnd/>
            <a:tailEnd/>
          </a:ln>
        </p:spPr>
        <p:txBody>
          <a:bodyPr wrap="none" anchor="ctr"/>
          <a:lstStyle/>
          <a:p>
            <a:endParaRPr lang="fr-FR" sz="1800"/>
          </a:p>
        </p:txBody>
      </p:sp>
      <p:sp>
        <p:nvSpPr>
          <p:cNvPr id="27686" name="Line 47"/>
          <p:cNvSpPr>
            <a:spLocks noChangeShapeType="1"/>
          </p:cNvSpPr>
          <p:nvPr/>
        </p:nvSpPr>
        <p:spPr bwMode="auto">
          <a:xfrm>
            <a:off x="4205288" y="3506788"/>
            <a:ext cx="1584325" cy="0"/>
          </a:xfrm>
          <a:prstGeom prst="line">
            <a:avLst/>
          </a:prstGeom>
          <a:noFill/>
          <a:ln w="25400">
            <a:solidFill>
              <a:srgbClr val="FF3300"/>
            </a:solidFill>
            <a:round/>
            <a:headEnd/>
            <a:tailEnd type="triangle" w="med" len="med"/>
          </a:ln>
        </p:spPr>
        <p:txBody>
          <a:bodyPr/>
          <a:lstStyle/>
          <a:p>
            <a:endParaRPr lang="fr-FR"/>
          </a:p>
        </p:txBody>
      </p:sp>
      <p:sp>
        <p:nvSpPr>
          <p:cNvPr id="27687" name="Line 48"/>
          <p:cNvSpPr>
            <a:spLocks noChangeShapeType="1"/>
          </p:cNvSpPr>
          <p:nvPr/>
        </p:nvSpPr>
        <p:spPr bwMode="auto">
          <a:xfrm>
            <a:off x="5141913" y="4298950"/>
            <a:ext cx="504825" cy="0"/>
          </a:xfrm>
          <a:prstGeom prst="line">
            <a:avLst/>
          </a:prstGeom>
          <a:noFill/>
          <a:ln w="25400">
            <a:solidFill>
              <a:srgbClr val="0033CC"/>
            </a:solidFill>
            <a:round/>
            <a:headEnd/>
            <a:tailEnd type="triangle" w="med" len="med"/>
          </a:ln>
        </p:spPr>
        <p:txBody>
          <a:bodyPr/>
          <a:lstStyle/>
          <a:p>
            <a:endParaRPr lang="fr-FR"/>
          </a:p>
        </p:txBody>
      </p:sp>
      <p:sp>
        <p:nvSpPr>
          <p:cNvPr id="27688" name="Line 49"/>
          <p:cNvSpPr>
            <a:spLocks noChangeShapeType="1"/>
          </p:cNvSpPr>
          <p:nvPr/>
        </p:nvSpPr>
        <p:spPr bwMode="auto">
          <a:xfrm>
            <a:off x="3270250" y="4586288"/>
            <a:ext cx="0" cy="720725"/>
          </a:xfrm>
          <a:prstGeom prst="line">
            <a:avLst/>
          </a:prstGeom>
          <a:noFill/>
          <a:ln w="25400">
            <a:solidFill>
              <a:srgbClr val="99CC00"/>
            </a:solidFill>
            <a:round/>
            <a:headEnd/>
            <a:tailEnd type="triangle" w="med" len="med"/>
          </a:ln>
        </p:spPr>
        <p:txBody>
          <a:bodyPr/>
          <a:lstStyle/>
          <a:p>
            <a:endParaRPr lang="fr-FR"/>
          </a:p>
        </p:txBody>
      </p:sp>
      <p:sp>
        <p:nvSpPr>
          <p:cNvPr id="43048" name="Text Box 51"/>
          <p:cNvSpPr txBox="1">
            <a:spLocks noChangeArrowheads="1"/>
          </p:cNvSpPr>
          <p:nvPr/>
        </p:nvSpPr>
        <p:spPr bwMode="auto">
          <a:xfrm>
            <a:off x="357188" y="1143000"/>
            <a:ext cx="8501062" cy="1154113"/>
          </a:xfrm>
          <a:prstGeom prst="rect">
            <a:avLst/>
          </a:prstGeom>
          <a:noFill/>
          <a:ln w="9525">
            <a:solidFill>
              <a:schemeClr val="bg1"/>
            </a:solidFill>
            <a:miter lim="800000"/>
            <a:headEnd/>
            <a:tailEnd/>
          </a:ln>
        </p:spPr>
        <p:txBody>
          <a:bodyPr>
            <a:spAutoFit/>
          </a:bodyPr>
          <a:lstStyle/>
          <a:p>
            <a:pPr algn="just">
              <a:buClr>
                <a:srgbClr val="FF0000"/>
              </a:buClr>
              <a:buFont typeface="Wingdings" pitchFamily="2" charset="2"/>
              <a:buChar char="§"/>
              <a:defRPr/>
            </a:pPr>
            <a:r>
              <a:rPr lang="fr-FR" sz="2300" b="1" dirty="0"/>
              <a:t>On s’arrête lorsque il y a plus de </a:t>
            </a:r>
            <a:r>
              <a:rPr lang="fr-FR" sz="2300" b="1" dirty="0">
                <a:solidFill>
                  <a:srgbClr val="FF3300"/>
                </a:solidFill>
              </a:rPr>
              <a:t>1</a:t>
            </a:r>
            <a:r>
              <a:rPr lang="fr-FR" sz="2300" b="1" dirty="0"/>
              <a:t> en dehors des regroupements. </a:t>
            </a:r>
          </a:p>
          <a:p>
            <a:pPr marL="177800" indent="-177800" algn="just">
              <a:buClr>
                <a:srgbClr val="FF0000"/>
              </a:buClr>
              <a:buFont typeface="Wingdings" pitchFamily="2" charset="2"/>
              <a:buChar char="§"/>
              <a:defRPr/>
            </a:pPr>
            <a:r>
              <a:rPr lang="fr-FR" sz="2300" b="1" dirty="0"/>
              <a:t>La fonction final est égale à la réunion ( somme ) des termes après simplification.</a:t>
            </a:r>
          </a:p>
        </p:txBody>
      </p:sp>
      <p:graphicFrame>
        <p:nvGraphicFramePr>
          <p:cNvPr id="27653" name="Object 52"/>
          <p:cNvGraphicFramePr>
            <a:graphicFrameLocks noGrp="1" noChangeAspect="1"/>
          </p:cNvGraphicFramePr>
          <p:nvPr>
            <p:ph/>
          </p:nvPr>
        </p:nvGraphicFramePr>
        <p:xfrm>
          <a:off x="5940425" y="3267075"/>
          <a:ext cx="2232025" cy="417513"/>
        </p:xfrm>
        <a:graphic>
          <a:graphicData uri="http://schemas.openxmlformats.org/presentationml/2006/ole">
            <mc:AlternateContent xmlns:mc="http://schemas.openxmlformats.org/markup-compatibility/2006">
              <mc:Choice xmlns:v="urn:schemas-microsoft-com:vml" Requires="v">
                <p:oleObj spid="_x0000_s27725" name="Equation" r:id="rId9" imgW="1155600" imgH="215640" progId="Equation.3">
                  <p:embed/>
                </p:oleObj>
              </mc:Choice>
              <mc:Fallback>
                <p:oleObj name="Equation" r:id="rId9" imgW="1155600" imgH="215640" progId="Equation.3">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267075"/>
                        <a:ext cx="22320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
          <p:cNvSpPr txBox="1">
            <a:spLocks noChangeArrowheads="1"/>
          </p:cNvSpPr>
          <p:nvPr/>
        </p:nvSpPr>
        <p:spPr bwMode="auto">
          <a:xfrm>
            <a:off x="357188" y="71438"/>
            <a:ext cx="8501062" cy="868362"/>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6.4 Méthode de simplification (Ex: 3 variables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p>
            <a:fld id="{4B51C79A-9FCC-4A4F-8365-0B0F2764C040}" type="slidenum">
              <a:rPr lang="fr-FR" smtClean="0"/>
              <a:pPr/>
              <a:t>58</a:t>
            </a:fld>
            <a:endParaRPr lang="fr-FR" smtClean="0"/>
          </a:p>
        </p:txBody>
      </p:sp>
      <p:sp>
        <p:nvSpPr>
          <p:cNvPr id="66563"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DD1DEFE-5367-417E-B737-A3D8C51C1B08}" type="slidenum">
              <a:rPr lang="fr-FR" sz="1400"/>
              <a:pPr algn="r"/>
              <a:t>58</a:t>
            </a:fld>
            <a:endParaRPr lang="fr-FR" sz="1400"/>
          </a:p>
        </p:txBody>
      </p:sp>
      <p:sp>
        <p:nvSpPr>
          <p:cNvPr id="66564" name="Rectangle 3"/>
          <p:cNvSpPr>
            <a:spLocks noGrp="1" noChangeArrowheads="1"/>
          </p:cNvSpPr>
          <p:nvPr>
            <p:ph type="body" idx="1"/>
          </p:nvPr>
        </p:nvSpPr>
        <p:spPr>
          <a:xfrm>
            <a:off x="357188" y="928688"/>
            <a:ext cx="8501062" cy="5357812"/>
          </a:xfrm>
          <a:ln>
            <a:solidFill>
              <a:schemeClr val="bg1"/>
            </a:solidFill>
          </a:ln>
        </p:spPr>
        <p:txBody>
          <a:bodyPr/>
          <a:lstStyle/>
          <a:p>
            <a:pPr marL="533400" indent="-533400" algn="just" eaLnBrk="1" hangingPunct="1">
              <a:lnSpc>
                <a:spcPct val="80000"/>
              </a:lnSpc>
              <a:buFont typeface="Wingdings" pitchFamily="2" charset="2"/>
              <a:buNone/>
            </a:pPr>
            <a:r>
              <a:rPr lang="fr-FR" sz="2300" b="1" smtClean="0"/>
              <a:t>En résumé pour simplifier une fonction par la table de karnaugh il faut suivre les étapes suivantes :</a:t>
            </a:r>
          </a:p>
          <a:p>
            <a:pPr marL="533400" indent="-533400" algn="just" eaLnBrk="1" hangingPunct="1">
              <a:lnSpc>
                <a:spcPct val="80000"/>
              </a:lnSpc>
              <a:buClr>
                <a:srgbClr val="FF0000"/>
              </a:buClr>
              <a:buFontTx/>
              <a:buAutoNum type="arabicPeriod"/>
            </a:pPr>
            <a:r>
              <a:rPr lang="fr-FR" sz="2300" b="1" smtClean="0">
                <a:solidFill>
                  <a:srgbClr val="FF3300"/>
                </a:solidFill>
              </a:rPr>
              <a:t>Remplir</a:t>
            </a:r>
            <a:r>
              <a:rPr lang="fr-FR" sz="2300" b="1" smtClean="0"/>
              <a:t> le tableau à partir de la table de vérité ou à partir de la forme canonique.</a:t>
            </a:r>
          </a:p>
          <a:p>
            <a:pPr marL="533400" indent="-533400" algn="just" eaLnBrk="1" hangingPunct="1">
              <a:lnSpc>
                <a:spcPct val="80000"/>
              </a:lnSpc>
              <a:buClr>
                <a:srgbClr val="FF0000"/>
              </a:buClr>
              <a:buFontTx/>
              <a:buAutoNum type="arabicPeriod"/>
            </a:pPr>
            <a:r>
              <a:rPr lang="fr-FR" sz="2300" b="1" smtClean="0"/>
              <a:t>Faire des </a:t>
            </a:r>
            <a:r>
              <a:rPr lang="fr-FR" sz="2300" b="1" smtClean="0">
                <a:solidFill>
                  <a:srgbClr val="FF3300"/>
                </a:solidFill>
              </a:rPr>
              <a:t>regroupements </a:t>
            </a:r>
            <a:r>
              <a:rPr lang="fr-FR" sz="2300" b="1" smtClean="0"/>
              <a:t>: des regroupements de  16,8,4,2,1 cases (</a:t>
            </a:r>
            <a:r>
              <a:rPr lang="fr-FR" sz="2200" b="1" smtClean="0"/>
              <a:t>Les </a:t>
            </a:r>
            <a:r>
              <a:rPr lang="fr-FR" sz="2200" b="1" smtClean="0">
                <a:solidFill>
                  <a:srgbClr val="FF3300"/>
                </a:solidFill>
              </a:rPr>
              <a:t>même termes</a:t>
            </a:r>
            <a:r>
              <a:rPr lang="fr-FR" sz="2200" b="1" smtClean="0"/>
              <a:t> peuvent participer à plusieurs regroupements</a:t>
            </a:r>
            <a:r>
              <a:rPr lang="fr-FR" sz="2300" b="1" smtClean="0"/>
              <a:t>) .</a:t>
            </a:r>
          </a:p>
          <a:p>
            <a:pPr marL="533400" indent="-533400" algn="just" eaLnBrk="1" hangingPunct="1">
              <a:lnSpc>
                <a:spcPct val="80000"/>
              </a:lnSpc>
              <a:buClr>
                <a:srgbClr val="FF0000"/>
              </a:buClr>
              <a:buFontTx/>
              <a:buAutoNum type="arabicPeriod"/>
            </a:pPr>
            <a:r>
              <a:rPr lang="fr-FR" sz="2300" b="1" smtClean="0"/>
              <a:t>Dans un regroupement :</a:t>
            </a:r>
          </a:p>
          <a:p>
            <a:pPr marL="533400" indent="-533400" algn="just" eaLnBrk="1" hangingPunct="1">
              <a:lnSpc>
                <a:spcPct val="80000"/>
              </a:lnSpc>
              <a:buFont typeface="Wingdings" pitchFamily="2" charset="2"/>
              <a:buChar char="§"/>
            </a:pPr>
            <a:r>
              <a:rPr lang="fr-FR" sz="2300" b="1" smtClean="0"/>
              <a:t>Qui contient un seule terme on peut pas éliminer de variables. </a:t>
            </a:r>
          </a:p>
          <a:p>
            <a:pPr marL="177800" lvl="1" indent="-177800" algn="just" eaLnBrk="1" hangingPunct="1">
              <a:lnSpc>
                <a:spcPct val="80000"/>
              </a:lnSpc>
              <a:buFont typeface="Wingdings" pitchFamily="2" charset="2"/>
              <a:buChar char="§"/>
            </a:pPr>
            <a:r>
              <a:rPr lang="fr-FR" sz="2300" b="1" smtClean="0"/>
              <a:t>Qui contient deux termes on peut éliminer une variable (</a:t>
            </a:r>
            <a:r>
              <a:rPr lang="fr-FR" sz="2300" b="1" smtClean="0">
                <a:solidFill>
                  <a:srgbClr val="FF0000"/>
                </a:solidFill>
              </a:rPr>
              <a:t>celle qui change d’état</a:t>
            </a:r>
            <a:r>
              <a:rPr lang="fr-FR" sz="2300" b="1" smtClean="0"/>
              <a:t>).</a:t>
            </a:r>
          </a:p>
          <a:p>
            <a:pPr marL="177800" lvl="1" indent="-177800" algn="just" eaLnBrk="1" hangingPunct="1">
              <a:lnSpc>
                <a:spcPct val="80000"/>
              </a:lnSpc>
              <a:buFont typeface="Wingdings" pitchFamily="2" charset="2"/>
              <a:buChar char="§"/>
            </a:pPr>
            <a:r>
              <a:rPr lang="fr-FR" sz="2300" b="1" smtClean="0"/>
              <a:t>Qui contient </a:t>
            </a:r>
            <a:r>
              <a:rPr lang="fr-FR" sz="2300" b="1" smtClean="0">
                <a:solidFill>
                  <a:srgbClr val="FF0000"/>
                </a:solidFill>
              </a:rPr>
              <a:t>4</a:t>
            </a:r>
            <a:r>
              <a:rPr lang="fr-FR" sz="2300" b="1" smtClean="0"/>
              <a:t> termes on peut éliminer </a:t>
            </a:r>
            <a:r>
              <a:rPr lang="fr-FR" sz="2300" b="1" smtClean="0">
                <a:solidFill>
                  <a:srgbClr val="FF0000"/>
                </a:solidFill>
              </a:rPr>
              <a:t>2</a:t>
            </a:r>
            <a:r>
              <a:rPr lang="fr-FR" sz="2300" b="1" smtClean="0"/>
              <a:t> variables.</a:t>
            </a:r>
          </a:p>
          <a:p>
            <a:pPr marL="177800" lvl="1" indent="-177800" algn="just" eaLnBrk="1" hangingPunct="1">
              <a:lnSpc>
                <a:spcPct val="80000"/>
              </a:lnSpc>
              <a:buFont typeface="Wingdings" pitchFamily="2" charset="2"/>
              <a:buChar char="§"/>
            </a:pPr>
            <a:r>
              <a:rPr lang="fr-FR" sz="2300" b="1" smtClean="0"/>
              <a:t>Qui contient </a:t>
            </a:r>
            <a:r>
              <a:rPr lang="fr-FR" sz="2300" b="1" smtClean="0">
                <a:solidFill>
                  <a:srgbClr val="FF0000"/>
                </a:solidFill>
              </a:rPr>
              <a:t>8</a:t>
            </a:r>
            <a:r>
              <a:rPr lang="fr-FR" sz="2300" b="1" smtClean="0"/>
              <a:t> termes on peut éliminer </a:t>
            </a:r>
            <a:r>
              <a:rPr lang="fr-FR" sz="2300" b="1" smtClean="0">
                <a:solidFill>
                  <a:srgbClr val="FF0000"/>
                </a:solidFill>
              </a:rPr>
              <a:t>3 </a:t>
            </a:r>
            <a:r>
              <a:rPr lang="fr-FR" sz="2300" b="1" smtClean="0"/>
              <a:t>variables. </a:t>
            </a:r>
          </a:p>
          <a:p>
            <a:pPr marL="177800" lvl="1" indent="-177800" algn="just" eaLnBrk="1" hangingPunct="1">
              <a:lnSpc>
                <a:spcPct val="80000"/>
              </a:lnSpc>
              <a:buFont typeface="Wingdings" pitchFamily="2" charset="2"/>
              <a:buChar char="§"/>
            </a:pPr>
            <a:r>
              <a:rPr lang="fr-FR" sz="2300" b="1" smtClean="0"/>
              <a:t>Qui contient </a:t>
            </a:r>
            <a:r>
              <a:rPr lang="fr-FR" sz="2300" b="1" smtClean="0">
                <a:solidFill>
                  <a:srgbClr val="FF0000"/>
                </a:solidFill>
              </a:rPr>
              <a:t>16</a:t>
            </a:r>
            <a:r>
              <a:rPr lang="fr-FR" sz="2300" b="1" smtClean="0"/>
              <a:t> termes on peut éliminer </a:t>
            </a:r>
            <a:r>
              <a:rPr lang="fr-FR" sz="2300" b="1" smtClean="0">
                <a:solidFill>
                  <a:srgbClr val="FF0000"/>
                </a:solidFill>
              </a:rPr>
              <a:t>4</a:t>
            </a:r>
            <a:r>
              <a:rPr lang="fr-FR" sz="2300" b="1" smtClean="0"/>
              <a:t> variables.</a:t>
            </a:r>
          </a:p>
          <a:p>
            <a:pPr marL="533400" indent="-533400" algn="just" eaLnBrk="1" hangingPunct="1">
              <a:spcBef>
                <a:spcPct val="0"/>
              </a:spcBef>
              <a:buFontTx/>
              <a:buNone/>
            </a:pPr>
            <a:r>
              <a:rPr lang="fr-FR" sz="2300" b="1" smtClean="0">
                <a:solidFill>
                  <a:srgbClr val="FF0000"/>
                </a:solidFill>
              </a:rPr>
              <a:t>4.</a:t>
            </a:r>
            <a:r>
              <a:rPr lang="fr-FR" sz="2300" b="1" smtClean="0"/>
              <a:t>L’expression </a:t>
            </a:r>
            <a:r>
              <a:rPr lang="fr-FR" sz="2300" b="1" smtClean="0">
                <a:solidFill>
                  <a:srgbClr val="FF3300"/>
                </a:solidFill>
              </a:rPr>
              <a:t>logique finale</a:t>
            </a:r>
            <a:r>
              <a:rPr lang="fr-FR" sz="2300" b="1" smtClean="0"/>
              <a:t> est la somme des groupements après simplification et élimination des variables qui changent d’état.</a:t>
            </a:r>
          </a:p>
        </p:txBody>
      </p:sp>
      <p:sp>
        <p:nvSpPr>
          <p:cNvPr id="5" name="Rectangle 2"/>
          <p:cNvSpPr txBox="1">
            <a:spLocks noChangeArrowheads="1"/>
          </p:cNvSpPr>
          <p:nvPr/>
        </p:nvSpPr>
        <p:spPr bwMode="auto">
          <a:xfrm>
            <a:off x="357188" y="142875"/>
            <a:ext cx="8501062" cy="642938"/>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10-4 Méthode de simplification (</a:t>
            </a:r>
            <a:r>
              <a:rPr lang="fr-FR" sz="3000" b="1" kern="0" dirty="0">
                <a:solidFill>
                  <a:srgbClr val="FF0000"/>
                </a:solidFill>
                <a:cs typeface="+mn-cs"/>
              </a:rPr>
              <a:t>Ex: 3 variables </a:t>
            </a:r>
            <a:r>
              <a:rPr lang="fr-FR" sz="3200" b="1" kern="0" dirty="0">
                <a:solidFill>
                  <a:srgbClr val="FF0000"/>
                </a:solidFill>
                <a:cs typeface="+mn-cs"/>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Grp="1" noChangeArrowheads="1"/>
          </p:cNvSpPr>
          <p:nvPr>
            <p:ph type="sldNum" sz="quarter" idx="12"/>
          </p:nvPr>
        </p:nvSpPr>
        <p:spPr>
          <a:noFill/>
        </p:spPr>
        <p:txBody>
          <a:bodyPr/>
          <a:lstStyle/>
          <a:p>
            <a:fld id="{9D49F679-3394-4D7B-AE2B-286B4EB7E667}" type="slidenum">
              <a:rPr lang="fr-FR" smtClean="0"/>
              <a:pPr/>
              <a:t>59</a:t>
            </a:fld>
            <a:endParaRPr lang="fr-FR" smtClean="0"/>
          </a:p>
        </p:txBody>
      </p:sp>
      <p:sp>
        <p:nvSpPr>
          <p:cNvPr id="28677"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613FDB5-A90F-440A-BE78-7E77F64E7640}" type="slidenum">
              <a:rPr lang="fr-FR" sz="1400"/>
              <a:pPr algn="r"/>
              <a:t>59</a:t>
            </a:fld>
            <a:endParaRPr lang="fr-FR" sz="1400"/>
          </a:p>
        </p:txBody>
      </p:sp>
      <p:graphicFrame>
        <p:nvGraphicFramePr>
          <p:cNvPr id="365570" name="Group 2"/>
          <p:cNvGraphicFramePr>
            <a:graphicFrameLocks noGrp="1"/>
          </p:cNvGraphicFramePr>
          <p:nvPr/>
        </p:nvGraphicFramePr>
        <p:xfrm>
          <a:off x="4860925" y="1198563"/>
          <a:ext cx="3910013" cy="2154238"/>
        </p:xfrm>
        <a:graphic>
          <a:graphicData uri="http://schemas.openxmlformats.org/drawingml/2006/table">
            <a:tbl>
              <a:tblPr/>
              <a:tblGrid>
                <a:gridCol w="782638"/>
                <a:gridCol w="781050"/>
                <a:gridCol w="782637"/>
                <a:gridCol w="781050"/>
                <a:gridCol w="782638"/>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3" name="Text Box 37"/>
          <p:cNvSpPr txBox="1">
            <a:spLocks noChangeArrowheads="1"/>
          </p:cNvSpPr>
          <p:nvPr/>
        </p:nvSpPr>
        <p:spPr bwMode="auto">
          <a:xfrm>
            <a:off x="5102225" y="114300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28704" name="Text Box 38"/>
          <p:cNvSpPr txBox="1">
            <a:spLocks noChangeArrowheads="1"/>
          </p:cNvSpPr>
          <p:nvPr/>
        </p:nvSpPr>
        <p:spPr bwMode="auto">
          <a:xfrm>
            <a:off x="4789488" y="1485900"/>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graphicFrame>
        <p:nvGraphicFramePr>
          <p:cNvPr id="28674" name="Object 39"/>
          <p:cNvGraphicFramePr>
            <a:graphicFrameLocks noChangeAspect="1"/>
          </p:cNvGraphicFramePr>
          <p:nvPr/>
        </p:nvGraphicFramePr>
        <p:xfrm>
          <a:off x="5643563" y="4071938"/>
          <a:ext cx="2700337" cy="427037"/>
        </p:xfrm>
        <a:graphic>
          <a:graphicData uri="http://schemas.openxmlformats.org/presentationml/2006/ole">
            <mc:AlternateContent xmlns:mc="http://schemas.openxmlformats.org/markup-compatibility/2006">
              <mc:Choice xmlns:v="urn:schemas-microsoft-com:vml" Requires="v">
                <p:oleObj spid="_x0000_s28710" name="Equation" r:id="rId4" imgW="1282680" imgH="203040" progId="Equation.3">
                  <p:embed/>
                </p:oleObj>
              </mc:Choice>
              <mc:Fallback>
                <p:oleObj name="Equation" r:id="rId4" imgW="1282680" imgH="203040" progId="Equation.3">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4071938"/>
                        <a:ext cx="27003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5" name="Oval 42"/>
          <p:cNvSpPr>
            <a:spLocks noChangeArrowheads="1"/>
          </p:cNvSpPr>
          <p:nvPr/>
        </p:nvSpPr>
        <p:spPr bwMode="auto">
          <a:xfrm>
            <a:off x="7237413" y="1939925"/>
            <a:ext cx="720725" cy="1441450"/>
          </a:xfrm>
          <a:prstGeom prst="ellipse">
            <a:avLst/>
          </a:prstGeom>
          <a:noFill/>
          <a:ln w="38100">
            <a:solidFill>
              <a:srgbClr val="FF0000"/>
            </a:solidFill>
            <a:round/>
            <a:headEnd/>
            <a:tailEnd/>
          </a:ln>
        </p:spPr>
        <p:txBody>
          <a:bodyPr wrap="none" anchor="ctr"/>
          <a:lstStyle/>
          <a:p>
            <a:endParaRPr lang="fr-FR" sz="1800"/>
          </a:p>
        </p:txBody>
      </p:sp>
      <p:sp>
        <p:nvSpPr>
          <p:cNvPr id="28706" name="Oval 43"/>
          <p:cNvSpPr>
            <a:spLocks noChangeArrowheads="1"/>
          </p:cNvSpPr>
          <p:nvPr/>
        </p:nvSpPr>
        <p:spPr bwMode="auto">
          <a:xfrm>
            <a:off x="5514975" y="2660650"/>
            <a:ext cx="3235325" cy="647700"/>
          </a:xfrm>
          <a:prstGeom prst="ellipse">
            <a:avLst/>
          </a:prstGeom>
          <a:noFill/>
          <a:ln w="38100">
            <a:solidFill>
              <a:srgbClr val="0033CC"/>
            </a:solidFill>
            <a:round/>
            <a:headEnd/>
            <a:tailEnd/>
          </a:ln>
        </p:spPr>
        <p:txBody>
          <a:bodyPr wrap="none" anchor="ctr"/>
          <a:lstStyle/>
          <a:p>
            <a:endParaRPr lang="fr-FR" sz="1800"/>
          </a:p>
        </p:txBody>
      </p:sp>
      <p:sp>
        <p:nvSpPr>
          <p:cNvPr id="28707" name="Line 52"/>
          <p:cNvSpPr>
            <a:spLocks noChangeShapeType="1"/>
          </p:cNvSpPr>
          <p:nvPr/>
        </p:nvSpPr>
        <p:spPr bwMode="auto">
          <a:xfrm>
            <a:off x="6667500" y="3284538"/>
            <a:ext cx="762000" cy="858837"/>
          </a:xfrm>
          <a:prstGeom prst="line">
            <a:avLst/>
          </a:prstGeom>
          <a:noFill/>
          <a:ln w="38100">
            <a:solidFill>
              <a:srgbClr val="0033CC"/>
            </a:solidFill>
            <a:round/>
            <a:headEnd/>
            <a:tailEnd type="triangle" w="med" len="med"/>
          </a:ln>
        </p:spPr>
        <p:txBody>
          <a:bodyPr/>
          <a:lstStyle/>
          <a:p>
            <a:endParaRPr lang="fr-FR"/>
          </a:p>
        </p:txBody>
      </p:sp>
      <p:sp>
        <p:nvSpPr>
          <p:cNvPr id="28708" name="Line 53"/>
          <p:cNvSpPr>
            <a:spLocks noChangeShapeType="1"/>
          </p:cNvSpPr>
          <p:nvPr/>
        </p:nvSpPr>
        <p:spPr bwMode="auto">
          <a:xfrm>
            <a:off x="7891463" y="2997200"/>
            <a:ext cx="252412" cy="1074738"/>
          </a:xfrm>
          <a:prstGeom prst="line">
            <a:avLst/>
          </a:prstGeom>
          <a:noFill/>
          <a:ln w="38100">
            <a:solidFill>
              <a:srgbClr val="FF3300"/>
            </a:solidFill>
            <a:round/>
            <a:headEnd/>
            <a:tailEnd type="triangle" w="med" len="med"/>
          </a:ln>
        </p:spPr>
        <p:txBody>
          <a:bodyPr/>
          <a:lstStyle/>
          <a:p>
            <a:endParaRPr lang="fr-FR"/>
          </a:p>
        </p:txBody>
      </p:sp>
      <p:sp>
        <p:nvSpPr>
          <p:cNvPr id="13" name="Rectangle 2"/>
          <p:cNvSpPr txBox="1">
            <a:spLocks noChangeArrowheads="1"/>
          </p:cNvSpPr>
          <p:nvPr/>
        </p:nvSpPr>
        <p:spPr bwMode="auto">
          <a:xfrm>
            <a:off x="357188" y="214313"/>
            <a:ext cx="8501062" cy="642937"/>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10-4 Méthode de simplification (</a:t>
            </a:r>
            <a:r>
              <a:rPr lang="fr-FR" sz="2500" b="1" kern="0" dirty="0">
                <a:solidFill>
                  <a:srgbClr val="FF0000"/>
                </a:solidFill>
                <a:cs typeface="+mn-cs"/>
              </a:rPr>
              <a:t>Ex: 3 et 4 variables</a:t>
            </a:r>
            <a:r>
              <a:rPr lang="fr-FR" sz="2700" b="1" kern="0" dirty="0">
                <a:solidFill>
                  <a:srgbClr val="FF0000"/>
                </a:solidFill>
                <a:cs typeface="+mn-cs"/>
              </a:rPr>
              <a:t>)</a:t>
            </a:r>
          </a:p>
        </p:txBody>
      </p:sp>
      <p:graphicFrame>
        <p:nvGraphicFramePr>
          <p:cNvPr id="14" name="Group 76"/>
          <p:cNvGraphicFramePr>
            <a:graphicFrameLocks noGrp="1"/>
          </p:cNvGraphicFramePr>
          <p:nvPr/>
        </p:nvGraphicFramePr>
        <p:xfrm>
          <a:off x="285750" y="1270000"/>
          <a:ext cx="3910012" cy="3544888"/>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48" name="Text Box 51"/>
          <p:cNvSpPr txBox="1">
            <a:spLocks noChangeArrowheads="1"/>
          </p:cNvSpPr>
          <p:nvPr/>
        </p:nvSpPr>
        <p:spPr bwMode="auto">
          <a:xfrm>
            <a:off x="527050" y="1214438"/>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28749" name="Text Box 52"/>
          <p:cNvSpPr txBox="1">
            <a:spLocks noChangeArrowheads="1"/>
          </p:cNvSpPr>
          <p:nvPr/>
        </p:nvSpPr>
        <p:spPr bwMode="auto">
          <a:xfrm>
            <a:off x="214313" y="1557338"/>
            <a:ext cx="647700"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28750" name="Oval 54"/>
          <p:cNvSpPr>
            <a:spLocks noChangeArrowheads="1"/>
          </p:cNvSpPr>
          <p:nvPr/>
        </p:nvSpPr>
        <p:spPr bwMode="auto">
          <a:xfrm>
            <a:off x="1150938" y="2727325"/>
            <a:ext cx="3095625" cy="647700"/>
          </a:xfrm>
          <a:prstGeom prst="ellipse">
            <a:avLst/>
          </a:prstGeom>
          <a:noFill/>
          <a:ln w="38100">
            <a:solidFill>
              <a:srgbClr val="0033CC"/>
            </a:solidFill>
            <a:round/>
            <a:headEnd/>
            <a:tailEnd/>
          </a:ln>
        </p:spPr>
        <p:txBody>
          <a:bodyPr wrap="none" anchor="ctr"/>
          <a:lstStyle/>
          <a:p>
            <a:endParaRPr lang="fr-FR" sz="1800"/>
          </a:p>
        </p:txBody>
      </p:sp>
      <p:sp>
        <p:nvSpPr>
          <p:cNvPr id="28751" name="Oval 77"/>
          <p:cNvSpPr>
            <a:spLocks noChangeArrowheads="1"/>
          </p:cNvSpPr>
          <p:nvPr/>
        </p:nvSpPr>
        <p:spPr bwMode="auto">
          <a:xfrm>
            <a:off x="1871663" y="4095750"/>
            <a:ext cx="792162" cy="647700"/>
          </a:xfrm>
          <a:prstGeom prst="ellipse">
            <a:avLst/>
          </a:prstGeom>
          <a:noFill/>
          <a:ln w="38100">
            <a:solidFill>
              <a:srgbClr val="00FF00"/>
            </a:solidFill>
            <a:round/>
            <a:headEnd/>
            <a:tailEnd/>
          </a:ln>
        </p:spPr>
        <p:txBody>
          <a:bodyPr wrap="none" anchor="ctr"/>
          <a:lstStyle/>
          <a:p>
            <a:endParaRPr lang="fr-FR" sz="1800"/>
          </a:p>
        </p:txBody>
      </p:sp>
      <p:sp>
        <p:nvSpPr>
          <p:cNvPr id="28752" name="Oval 78"/>
          <p:cNvSpPr>
            <a:spLocks noChangeArrowheads="1"/>
          </p:cNvSpPr>
          <p:nvPr/>
        </p:nvSpPr>
        <p:spPr bwMode="auto">
          <a:xfrm>
            <a:off x="3455988" y="2079625"/>
            <a:ext cx="647700" cy="1295400"/>
          </a:xfrm>
          <a:prstGeom prst="ellipse">
            <a:avLst/>
          </a:prstGeom>
          <a:noFill/>
          <a:ln w="38100">
            <a:solidFill>
              <a:srgbClr val="FF0000"/>
            </a:solidFill>
            <a:round/>
            <a:headEnd/>
            <a:tailEnd/>
          </a:ln>
        </p:spPr>
        <p:txBody>
          <a:bodyPr wrap="none" anchor="ctr"/>
          <a:lstStyle/>
          <a:p>
            <a:endParaRPr lang="fr-FR" sz="1800"/>
          </a:p>
        </p:txBody>
      </p:sp>
      <p:sp>
        <p:nvSpPr>
          <p:cNvPr id="28753" name="Line 79"/>
          <p:cNvSpPr>
            <a:spLocks noChangeShapeType="1"/>
          </p:cNvSpPr>
          <p:nvPr/>
        </p:nvSpPr>
        <p:spPr bwMode="auto">
          <a:xfrm>
            <a:off x="2663825" y="4527550"/>
            <a:ext cx="2122488" cy="758825"/>
          </a:xfrm>
          <a:prstGeom prst="line">
            <a:avLst/>
          </a:prstGeom>
          <a:noFill/>
          <a:ln w="38100">
            <a:solidFill>
              <a:srgbClr val="00FF00"/>
            </a:solidFill>
            <a:round/>
            <a:headEnd/>
            <a:tailEnd type="triangle" w="med" len="med"/>
          </a:ln>
        </p:spPr>
        <p:txBody>
          <a:bodyPr/>
          <a:lstStyle/>
          <a:p>
            <a:endParaRPr lang="fr-FR"/>
          </a:p>
        </p:txBody>
      </p:sp>
      <p:sp>
        <p:nvSpPr>
          <p:cNvPr id="28754" name="Line 80"/>
          <p:cNvSpPr>
            <a:spLocks noChangeShapeType="1"/>
          </p:cNvSpPr>
          <p:nvPr/>
        </p:nvSpPr>
        <p:spPr bwMode="auto">
          <a:xfrm flipH="1">
            <a:off x="3768725" y="3375025"/>
            <a:ext cx="46038" cy="1911350"/>
          </a:xfrm>
          <a:prstGeom prst="line">
            <a:avLst/>
          </a:prstGeom>
          <a:noFill/>
          <a:ln w="38100">
            <a:solidFill>
              <a:srgbClr val="FF0000"/>
            </a:solidFill>
            <a:round/>
            <a:headEnd/>
            <a:tailEnd type="triangle" w="med" len="med"/>
          </a:ln>
        </p:spPr>
        <p:txBody>
          <a:bodyPr/>
          <a:lstStyle/>
          <a:p>
            <a:endParaRPr lang="fr-FR"/>
          </a:p>
        </p:txBody>
      </p:sp>
      <p:sp>
        <p:nvSpPr>
          <p:cNvPr id="28755" name="Line 81"/>
          <p:cNvSpPr>
            <a:spLocks noChangeShapeType="1"/>
          </p:cNvSpPr>
          <p:nvPr/>
        </p:nvSpPr>
        <p:spPr bwMode="auto">
          <a:xfrm>
            <a:off x="1295400" y="3159125"/>
            <a:ext cx="1347788" cy="2127250"/>
          </a:xfrm>
          <a:prstGeom prst="line">
            <a:avLst/>
          </a:prstGeom>
          <a:noFill/>
          <a:ln w="38100">
            <a:solidFill>
              <a:srgbClr val="0033CC"/>
            </a:solidFill>
            <a:round/>
            <a:headEnd/>
            <a:tailEnd type="triangle" w="med" len="med"/>
          </a:ln>
        </p:spPr>
        <p:txBody>
          <a:bodyPr/>
          <a:lstStyle/>
          <a:p>
            <a:endParaRPr lang="fr-FR"/>
          </a:p>
        </p:txBody>
      </p:sp>
      <p:graphicFrame>
        <p:nvGraphicFramePr>
          <p:cNvPr id="28675" name="Object 3"/>
          <p:cNvGraphicFramePr>
            <a:graphicFrameLocks noChangeAspect="1"/>
          </p:cNvGraphicFramePr>
          <p:nvPr/>
        </p:nvGraphicFramePr>
        <p:xfrm>
          <a:off x="214313" y="5286375"/>
          <a:ext cx="5675312" cy="449263"/>
        </p:xfrm>
        <a:graphic>
          <a:graphicData uri="http://schemas.openxmlformats.org/presentationml/2006/ole">
            <mc:AlternateContent xmlns:mc="http://schemas.openxmlformats.org/markup-compatibility/2006">
              <mc:Choice xmlns:v="urn:schemas-microsoft-com:vml" Requires="v">
                <p:oleObj spid="_x0000_s28711" name="Equation" r:id="rId6" imgW="2412720" imgH="241200" progId="Equation.3">
                  <p:embed/>
                </p:oleObj>
              </mc:Choice>
              <mc:Fallback>
                <p:oleObj name="Equation" r:id="rId6" imgW="241272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5286375"/>
                        <a:ext cx="5675312"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56" name="Rectangle 23"/>
          <p:cNvSpPr>
            <a:spLocks noChangeArrowheads="1"/>
          </p:cNvSpPr>
          <p:nvPr/>
        </p:nvSpPr>
        <p:spPr bwMode="auto">
          <a:xfrm>
            <a:off x="5715000" y="4572000"/>
            <a:ext cx="3286125" cy="446088"/>
          </a:xfrm>
          <a:prstGeom prst="rect">
            <a:avLst/>
          </a:prstGeom>
          <a:noFill/>
          <a:ln w="9525">
            <a:noFill/>
            <a:miter lim="800000"/>
            <a:headEnd/>
            <a:tailEnd/>
          </a:ln>
        </p:spPr>
        <p:txBody>
          <a:bodyPr>
            <a:spAutoFit/>
          </a:bodyPr>
          <a:lstStyle/>
          <a:p>
            <a:pPr algn="ctr"/>
            <a:r>
              <a:rPr lang="fr-FR" sz="2300" b="1">
                <a:solidFill>
                  <a:srgbClr val="FF0000"/>
                </a:solidFill>
              </a:rPr>
              <a:t>Exemple 1</a:t>
            </a:r>
            <a:r>
              <a:rPr lang="fr-FR" sz="2300" b="1"/>
              <a:t> : 3 variables</a:t>
            </a:r>
            <a:endParaRPr lang="fr-FR" sz="2300"/>
          </a:p>
        </p:txBody>
      </p:sp>
      <p:sp>
        <p:nvSpPr>
          <p:cNvPr id="28757" name="Rectangle 24"/>
          <p:cNvSpPr>
            <a:spLocks noChangeArrowheads="1"/>
          </p:cNvSpPr>
          <p:nvPr/>
        </p:nvSpPr>
        <p:spPr bwMode="auto">
          <a:xfrm>
            <a:off x="1214438" y="5715000"/>
            <a:ext cx="3286125" cy="446088"/>
          </a:xfrm>
          <a:prstGeom prst="rect">
            <a:avLst/>
          </a:prstGeom>
          <a:noFill/>
          <a:ln w="9525">
            <a:noFill/>
            <a:miter lim="800000"/>
            <a:headEnd/>
            <a:tailEnd/>
          </a:ln>
        </p:spPr>
        <p:txBody>
          <a:bodyPr>
            <a:spAutoFit/>
          </a:bodyPr>
          <a:lstStyle/>
          <a:p>
            <a:pPr algn="ctr"/>
            <a:r>
              <a:rPr lang="fr-FR" sz="2300" b="1">
                <a:solidFill>
                  <a:srgbClr val="FF0000"/>
                </a:solidFill>
              </a:rPr>
              <a:t>Exemple 2</a:t>
            </a:r>
            <a:r>
              <a:rPr lang="fr-FR" sz="2300" b="1"/>
              <a:t> : 4 variables</a:t>
            </a:r>
            <a:endParaRPr lang="fr-FR" sz="23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801B84EF-9FFE-4FFF-880C-DA22138F6D84}" type="slidenum">
              <a:rPr lang="fr-FR" smtClean="0"/>
              <a:pPr/>
              <a:t>6</a:t>
            </a:fld>
            <a:endParaRPr lang="fr-FR" smtClean="0"/>
          </a:p>
        </p:txBody>
      </p:sp>
      <p:sp>
        <p:nvSpPr>
          <p:cNvPr id="40963"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2914F46-7001-4F1D-903C-DFD46B0FDA35}" type="slidenum">
              <a:rPr lang="fr-FR" sz="1400"/>
              <a:pPr algn="r"/>
              <a:t>6</a:t>
            </a:fld>
            <a:endParaRPr lang="fr-FR" sz="1400"/>
          </a:p>
        </p:txBody>
      </p:sp>
      <p:sp>
        <p:nvSpPr>
          <p:cNvPr id="40964" name="Rectangle 3"/>
          <p:cNvSpPr>
            <a:spLocks noGrp="1" noChangeArrowheads="1"/>
          </p:cNvSpPr>
          <p:nvPr>
            <p:ph type="body" idx="1"/>
          </p:nvPr>
        </p:nvSpPr>
        <p:spPr>
          <a:xfrm>
            <a:off x="457200" y="1600200"/>
            <a:ext cx="8218488" cy="2549525"/>
          </a:xfrm>
          <a:ln>
            <a:solidFill>
              <a:schemeClr val="bg1"/>
            </a:solidFill>
          </a:ln>
        </p:spPr>
        <p:txBody>
          <a:bodyPr/>
          <a:lstStyle/>
          <a:p>
            <a:pPr algn="just" eaLnBrk="1" hangingPunct="1">
              <a:buClr>
                <a:srgbClr val="FF3300"/>
              </a:buClr>
              <a:buFont typeface="Wingdings" pitchFamily="2" charset="2"/>
              <a:buChar char="§"/>
            </a:pPr>
            <a:r>
              <a:rPr lang="fr-FR" sz="2300" b="1" dirty="0" smtClean="0"/>
              <a:t>Pour </a:t>
            </a:r>
            <a:r>
              <a:rPr lang="fr-FR" sz="2300" b="1" dirty="0" smtClean="0">
                <a:solidFill>
                  <a:srgbClr val="FF3300"/>
                </a:solidFill>
              </a:rPr>
              <a:t>concevoir et réaliser</a:t>
            </a:r>
            <a:r>
              <a:rPr lang="fr-FR" sz="2300" b="1" dirty="0" smtClean="0"/>
              <a:t> </a:t>
            </a:r>
            <a:r>
              <a:rPr lang="fr-FR" sz="2300" b="1" dirty="0" smtClean="0"/>
              <a:t>ces machine et  circuits , il est nécessaire de s’appuyer sur un </a:t>
            </a:r>
            <a:r>
              <a:rPr lang="fr-FR" sz="2300" b="1" dirty="0" smtClean="0"/>
              <a:t>modèle </a:t>
            </a:r>
            <a:r>
              <a:rPr lang="fr-FR" sz="2300" b="1" dirty="0" smtClean="0">
                <a:solidFill>
                  <a:srgbClr val="FF3300"/>
                </a:solidFill>
              </a:rPr>
              <a:t>mathématique pour ces rôles ( fonction logique ) </a:t>
            </a:r>
            <a:r>
              <a:rPr lang="fr-FR" sz="2300" b="1" dirty="0" smtClean="0"/>
              <a:t> </a:t>
            </a:r>
            <a:r>
              <a:rPr lang="fr-FR" sz="2300" b="1" dirty="0" smtClean="0"/>
              <a:t>réalisée par ce circuit .</a:t>
            </a:r>
          </a:p>
          <a:p>
            <a:pPr algn="just" eaLnBrk="1" hangingPunct="1">
              <a:buClr>
                <a:srgbClr val="FF3300"/>
              </a:buClr>
              <a:buFont typeface="Wingdings" pitchFamily="2" charset="2"/>
              <a:buChar char="§"/>
            </a:pPr>
            <a:r>
              <a:rPr lang="fr-FR" sz="2300" b="1" dirty="0" smtClean="0"/>
              <a:t>Ce modèle doit prendre en considération le </a:t>
            </a:r>
            <a:r>
              <a:rPr lang="fr-FR" sz="2300" b="1" dirty="0" smtClean="0">
                <a:solidFill>
                  <a:srgbClr val="FF3300"/>
                </a:solidFill>
              </a:rPr>
              <a:t>système binaire</a:t>
            </a:r>
            <a:r>
              <a:rPr lang="fr-FR" sz="2300" b="1" dirty="0" smtClean="0"/>
              <a:t>.</a:t>
            </a:r>
          </a:p>
          <a:p>
            <a:pPr algn="just" eaLnBrk="1" hangingPunct="1">
              <a:buClr>
                <a:srgbClr val="FF3300"/>
              </a:buClr>
              <a:buFont typeface="Wingdings" pitchFamily="2" charset="2"/>
              <a:buChar char="§"/>
            </a:pPr>
            <a:r>
              <a:rPr lang="fr-FR" sz="2300" b="1" dirty="0" smtClean="0"/>
              <a:t>Le modèle </a:t>
            </a:r>
            <a:r>
              <a:rPr lang="fr-FR" sz="2300" b="1" dirty="0" smtClean="0"/>
              <a:t>mathématique approprié à cet effet est </a:t>
            </a:r>
            <a:r>
              <a:rPr lang="ar-DZ" sz="2400" dirty="0"/>
              <a:t> </a:t>
            </a:r>
            <a:r>
              <a:rPr lang="fr-FR" sz="2400" b="1" i="1" dirty="0" smtClean="0"/>
              <a:t>l'algèbre</a:t>
            </a:r>
            <a:r>
              <a:rPr lang="fr-FR" sz="2300" b="1" dirty="0" smtClean="0"/>
              <a:t> boolienne.</a:t>
            </a:r>
            <a:endParaRPr lang="fr-FR" sz="2300" b="1" dirty="0" smtClean="0"/>
          </a:p>
        </p:txBody>
      </p:sp>
      <p:sp>
        <p:nvSpPr>
          <p:cNvPr id="40965" name="Rectangle 2"/>
          <p:cNvSpPr>
            <a:spLocks noChangeArrowheads="1"/>
          </p:cNvSpPr>
          <p:nvPr/>
        </p:nvSpPr>
        <p:spPr bwMode="auto">
          <a:xfrm>
            <a:off x="457200" y="274638"/>
            <a:ext cx="8229600" cy="850900"/>
          </a:xfrm>
          <a:prstGeom prst="rect">
            <a:avLst/>
          </a:prstGeom>
          <a:noFill/>
          <a:ln w="9525">
            <a:solidFill>
              <a:srgbClr val="0033CC"/>
            </a:solidFill>
            <a:miter lim="800000"/>
            <a:headEnd/>
            <a:tailEnd/>
          </a:ln>
        </p:spPr>
        <p:txBody>
          <a:bodyPr anchor="ctr"/>
          <a:lstStyle/>
          <a:p>
            <a:pPr algn="ctr"/>
            <a:r>
              <a:rPr lang="en-US" sz="4800" b="1">
                <a:solidFill>
                  <a:srgbClr val="FF3300"/>
                </a:solidFill>
              </a:rPr>
              <a:t>Introduction </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92" y="4489071"/>
            <a:ext cx="5002615" cy="20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sldNum" sz="quarter" idx="12"/>
          </p:nvPr>
        </p:nvSpPr>
        <p:spPr>
          <a:noFill/>
        </p:spPr>
        <p:txBody>
          <a:bodyPr/>
          <a:lstStyle/>
          <a:p>
            <a:fld id="{98E90D5B-732B-4D46-B340-80331E0FFEF6}" type="slidenum">
              <a:rPr lang="fr-FR" smtClean="0"/>
              <a:pPr/>
              <a:t>60</a:t>
            </a:fld>
            <a:endParaRPr lang="fr-FR" smtClean="0"/>
          </a:p>
        </p:txBody>
      </p:sp>
      <p:sp>
        <p:nvSpPr>
          <p:cNvPr id="29700"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19281F4-49B2-4518-8830-E3EF3CE3FC9A}" type="slidenum">
              <a:rPr lang="fr-FR" sz="1400"/>
              <a:pPr algn="r"/>
              <a:t>60</a:t>
            </a:fld>
            <a:endParaRPr lang="fr-FR" sz="1400"/>
          </a:p>
        </p:txBody>
      </p:sp>
      <p:sp>
        <p:nvSpPr>
          <p:cNvPr id="29701" name="Rectangle 2"/>
          <p:cNvSpPr>
            <a:spLocks noGrp="1" noChangeArrowheads="1"/>
          </p:cNvSpPr>
          <p:nvPr>
            <p:ph type="title"/>
          </p:nvPr>
        </p:nvSpPr>
        <p:spPr>
          <a:xfrm>
            <a:off x="2928938" y="1071563"/>
            <a:ext cx="4543425" cy="490537"/>
          </a:xfrm>
        </p:spPr>
        <p:txBody>
          <a:bodyPr/>
          <a:lstStyle/>
          <a:p>
            <a:pPr algn="l" eaLnBrk="1" hangingPunct="1"/>
            <a:r>
              <a:rPr lang="fr-FR" sz="2300" b="1" smtClean="0">
                <a:solidFill>
                  <a:srgbClr val="FF0000"/>
                </a:solidFill>
              </a:rPr>
              <a:t>Exemple 3: </a:t>
            </a:r>
            <a:r>
              <a:rPr lang="fr-FR" sz="2300" b="1" smtClean="0">
                <a:solidFill>
                  <a:schemeClr val="tx1"/>
                </a:solidFill>
              </a:rPr>
              <a:t>4 variables</a:t>
            </a:r>
          </a:p>
        </p:txBody>
      </p:sp>
      <p:graphicFrame>
        <p:nvGraphicFramePr>
          <p:cNvPr id="29698" name="Object 11"/>
          <p:cNvGraphicFramePr>
            <a:graphicFrameLocks noGrp="1" noChangeAspect="1"/>
          </p:cNvGraphicFramePr>
          <p:nvPr>
            <p:ph sz="half" idx="1"/>
          </p:nvPr>
        </p:nvGraphicFramePr>
        <p:xfrm>
          <a:off x="1428750" y="5500688"/>
          <a:ext cx="4957763" cy="590550"/>
        </p:xfrm>
        <a:graphic>
          <a:graphicData uri="http://schemas.openxmlformats.org/presentationml/2006/ole">
            <mc:AlternateContent xmlns:mc="http://schemas.openxmlformats.org/markup-compatibility/2006">
              <mc:Choice xmlns:v="urn:schemas-microsoft-com:vml" Requires="v">
                <p:oleObj spid="_x0000_s29716" name="Equation" r:id="rId3" imgW="2044440" imgH="241200" progId="Equation.3">
                  <p:embed/>
                </p:oleObj>
              </mc:Choice>
              <mc:Fallback>
                <p:oleObj name="Equation" r:id="rId3" imgW="2044440" imgH="2412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5500688"/>
                        <a:ext cx="495776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6" name="Group 14"/>
          <p:cNvGraphicFramePr>
            <a:graphicFrameLocks noGrp="1"/>
          </p:cNvGraphicFramePr>
          <p:nvPr/>
        </p:nvGraphicFramePr>
        <p:xfrm>
          <a:off x="1906588" y="1512888"/>
          <a:ext cx="3910012" cy="3544888"/>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9" name="Text Box 61"/>
          <p:cNvSpPr txBox="1">
            <a:spLocks noChangeArrowheads="1"/>
          </p:cNvSpPr>
          <p:nvPr/>
        </p:nvSpPr>
        <p:spPr bwMode="auto">
          <a:xfrm>
            <a:off x="2147888" y="1457325"/>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29740" name="Text Box 62"/>
          <p:cNvSpPr txBox="1">
            <a:spLocks noChangeArrowheads="1"/>
          </p:cNvSpPr>
          <p:nvPr/>
        </p:nvSpPr>
        <p:spPr bwMode="auto">
          <a:xfrm>
            <a:off x="1835150" y="1800225"/>
            <a:ext cx="647700" cy="366713"/>
          </a:xfrm>
          <a:prstGeom prst="rect">
            <a:avLst/>
          </a:prstGeom>
          <a:noFill/>
          <a:ln w="9525">
            <a:noFill/>
            <a:miter lim="800000"/>
            <a:headEnd/>
            <a:tailEnd/>
          </a:ln>
        </p:spPr>
        <p:txBody>
          <a:bodyPr>
            <a:spAutoFit/>
          </a:bodyPr>
          <a:lstStyle/>
          <a:p>
            <a:pPr>
              <a:spcBef>
                <a:spcPct val="50000"/>
              </a:spcBef>
            </a:pPr>
            <a:r>
              <a:rPr lang="fr-FR" sz="1800" b="1"/>
              <a:t>CD</a:t>
            </a:r>
          </a:p>
        </p:txBody>
      </p:sp>
      <p:sp>
        <p:nvSpPr>
          <p:cNvPr id="29741" name="Oval 63"/>
          <p:cNvSpPr>
            <a:spLocks noChangeArrowheads="1"/>
          </p:cNvSpPr>
          <p:nvPr/>
        </p:nvSpPr>
        <p:spPr bwMode="auto">
          <a:xfrm>
            <a:off x="5024438" y="2249488"/>
            <a:ext cx="792162" cy="2808287"/>
          </a:xfrm>
          <a:prstGeom prst="ellipse">
            <a:avLst/>
          </a:prstGeom>
          <a:noFill/>
          <a:ln w="38100">
            <a:solidFill>
              <a:srgbClr val="FF0000"/>
            </a:solidFill>
            <a:round/>
            <a:headEnd/>
            <a:tailEnd/>
          </a:ln>
        </p:spPr>
        <p:txBody>
          <a:bodyPr wrap="none" anchor="ctr"/>
          <a:lstStyle/>
          <a:p>
            <a:endParaRPr lang="fr-FR" sz="1800"/>
          </a:p>
        </p:txBody>
      </p:sp>
      <p:sp>
        <p:nvSpPr>
          <p:cNvPr id="29742" name="Oval 64"/>
          <p:cNvSpPr>
            <a:spLocks noChangeArrowheads="1"/>
          </p:cNvSpPr>
          <p:nvPr/>
        </p:nvSpPr>
        <p:spPr bwMode="auto">
          <a:xfrm>
            <a:off x="3440113" y="2970213"/>
            <a:ext cx="1512887" cy="647700"/>
          </a:xfrm>
          <a:prstGeom prst="ellipse">
            <a:avLst/>
          </a:prstGeom>
          <a:noFill/>
          <a:ln w="38100">
            <a:solidFill>
              <a:srgbClr val="0033CC"/>
            </a:solidFill>
            <a:round/>
            <a:headEnd/>
            <a:tailEnd/>
          </a:ln>
        </p:spPr>
        <p:txBody>
          <a:bodyPr wrap="none" anchor="ctr"/>
          <a:lstStyle/>
          <a:p>
            <a:endParaRPr lang="fr-FR" sz="1800"/>
          </a:p>
        </p:txBody>
      </p:sp>
      <p:sp>
        <p:nvSpPr>
          <p:cNvPr id="29743" name="Freeform 65"/>
          <p:cNvSpPr>
            <a:spLocks/>
          </p:cNvSpPr>
          <p:nvPr/>
        </p:nvSpPr>
        <p:spPr bwMode="auto">
          <a:xfrm>
            <a:off x="5240338" y="4410075"/>
            <a:ext cx="936625" cy="792163"/>
          </a:xfrm>
          <a:custGeom>
            <a:avLst/>
            <a:gdLst>
              <a:gd name="T0" fmla="*/ 2147483647 w 824"/>
              <a:gd name="T1" fmla="*/ 2147483647 h 740"/>
              <a:gd name="T2" fmla="*/ 2147483647 w 824"/>
              <a:gd name="T3" fmla="*/ 2147483647 h 740"/>
              <a:gd name="T4" fmla="*/ 2147483647 w 824"/>
              <a:gd name="T5" fmla="*/ 2147483647 h 740"/>
              <a:gd name="T6" fmla="*/ 2147483647 w 824"/>
              <a:gd name="T7" fmla="*/ 2147483647 h 740"/>
              <a:gd name="T8" fmla="*/ 0 60000 65536"/>
              <a:gd name="T9" fmla="*/ 0 60000 65536"/>
              <a:gd name="T10" fmla="*/ 0 60000 65536"/>
              <a:gd name="T11" fmla="*/ 0 60000 65536"/>
              <a:gd name="T12" fmla="*/ 0 w 824"/>
              <a:gd name="T13" fmla="*/ 0 h 740"/>
              <a:gd name="T14" fmla="*/ 824 w 824"/>
              <a:gd name="T15" fmla="*/ 740 h 740"/>
            </a:gdLst>
            <a:ahLst/>
            <a:cxnLst>
              <a:cxn ang="T8">
                <a:pos x="T0" y="T1"/>
              </a:cxn>
              <a:cxn ang="T9">
                <a:pos x="T2" y="T3"/>
              </a:cxn>
              <a:cxn ang="T10">
                <a:pos x="T4" y="T5"/>
              </a:cxn>
              <a:cxn ang="T11">
                <a:pos x="T6" y="T7"/>
              </a:cxn>
            </a:cxnLst>
            <a:rect l="T12" t="T13" r="T14" b="T15"/>
            <a:pathLst>
              <a:path w="824" h="740">
                <a:moveTo>
                  <a:pt x="824" y="241"/>
                </a:moveTo>
                <a:cubicBezTo>
                  <a:pt x="597" y="135"/>
                  <a:pt x="370" y="30"/>
                  <a:pt x="234" y="15"/>
                </a:cubicBezTo>
                <a:cubicBezTo>
                  <a:pt x="98" y="0"/>
                  <a:pt x="0" y="30"/>
                  <a:pt x="8" y="151"/>
                </a:cubicBezTo>
                <a:cubicBezTo>
                  <a:pt x="16" y="272"/>
                  <a:pt x="148" y="506"/>
                  <a:pt x="280" y="740"/>
                </a:cubicBezTo>
              </a:path>
            </a:pathLst>
          </a:custGeom>
          <a:noFill/>
          <a:ln w="38100">
            <a:solidFill>
              <a:srgbClr val="00FF00"/>
            </a:solidFill>
            <a:round/>
            <a:headEnd/>
            <a:tailEnd/>
          </a:ln>
        </p:spPr>
        <p:txBody>
          <a:bodyPr/>
          <a:lstStyle/>
          <a:p>
            <a:endParaRPr lang="fr-FR" sz="1800"/>
          </a:p>
        </p:txBody>
      </p:sp>
      <p:sp>
        <p:nvSpPr>
          <p:cNvPr id="29744" name="Freeform 66"/>
          <p:cNvSpPr>
            <a:spLocks/>
          </p:cNvSpPr>
          <p:nvPr/>
        </p:nvSpPr>
        <p:spPr bwMode="auto">
          <a:xfrm rot="-5280000">
            <a:off x="5282407" y="1920081"/>
            <a:ext cx="947738" cy="1031875"/>
          </a:xfrm>
          <a:custGeom>
            <a:avLst/>
            <a:gdLst>
              <a:gd name="T0" fmla="*/ 2147483647 w 824"/>
              <a:gd name="T1" fmla="*/ 2147483647 h 740"/>
              <a:gd name="T2" fmla="*/ 2147483647 w 824"/>
              <a:gd name="T3" fmla="*/ 2147483647 h 740"/>
              <a:gd name="T4" fmla="*/ 2147483647 w 824"/>
              <a:gd name="T5" fmla="*/ 2147483647 h 740"/>
              <a:gd name="T6" fmla="*/ 2147483647 w 824"/>
              <a:gd name="T7" fmla="*/ 2147483647 h 740"/>
              <a:gd name="T8" fmla="*/ 0 60000 65536"/>
              <a:gd name="T9" fmla="*/ 0 60000 65536"/>
              <a:gd name="T10" fmla="*/ 0 60000 65536"/>
              <a:gd name="T11" fmla="*/ 0 60000 65536"/>
              <a:gd name="T12" fmla="*/ 0 w 824"/>
              <a:gd name="T13" fmla="*/ 0 h 740"/>
              <a:gd name="T14" fmla="*/ 824 w 824"/>
              <a:gd name="T15" fmla="*/ 740 h 740"/>
            </a:gdLst>
            <a:ahLst/>
            <a:cxnLst>
              <a:cxn ang="T8">
                <a:pos x="T0" y="T1"/>
              </a:cxn>
              <a:cxn ang="T9">
                <a:pos x="T2" y="T3"/>
              </a:cxn>
              <a:cxn ang="T10">
                <a:pos x="T4" y="T5"/>
              </a:cxn>
              <a:cxn ang="T11">
                <a:pos x="T6" y="T7"/>
              </a:cxn>
            </a:cxnLst>
            <a:rect l="T12" t="T13" r="T14" b="T15"/>
            <a:pathLst>
              <a:path w="824" h="740">
                <a:moveTo>
                  <a:pt x="824" y="241"/>
                </a:moveTo>
                <a:cubicBezTo>
                  <a:pt x="597" y="135"/>
                  <a:pt x="370" y="30"/>
                  <a:pt x="234" y="15"/>
                </a:cubicBezTo>
                <a:cubicBezTo>
                  <a:pt x="98" y="0"/>
                  <a:pt x="0" y="30"/>
                  <a:pt x="8" y="151"/>
                </a:cubicBezTo>
                <a:cubicBezTo>
                  <a:pt x="16" y="272"/>
                  <a:pt x="148" y="506"/>
                  <a:pt x="280" y="740"/>
                </a:cubicBezTo>
              </a:path>
            </a:pathLst>
          </a:custGeom>
          <a:noFill/>
          <a:ln w="38100">
            <a:solidFill>
              <a:srgbClr val="00FF00"/>
            </a:solidFill>
            <a:round/>
            <a:headEnd/>
            <a:tailEnd/>
          </a:ln>
        </p:spPr>
        <p:txBody>
          <a:bodyPr/>
          <a:lstStyle/>
          <a:p>
            <a:endParaRPr lang="fr-FR" sz="1800"/>
          </a:p>
        </p:txBody>
      </p:sp>
      <p:sp>
        <p:nvSpPr>
          <p:cNvPr id="29745" name="Freeform 67"/>
          <p:cNvSpPr>
            <a:spLocks/>
          </p:cNvSpPr>
          <p:nvPr/>
        </p:nvSpPr>
        <p:spPr bwMode="auto">
          <a:xfrm rot="4860000">
            <a:off x="2330450" y="4435475"/>
            <a:ext cx="1008063" cy="1084263"/>
          </a:xfrm>
          <a:custGeom>
            <a:avLst/>
            <a:gdLst>
              <a:gd name="T0" fmla="*/ 2147483647 w 824"/>
              <a:gd name="T1" fmla="*/ 2147483647 h 740"/>
              <a:gd name="T2" fmla="*/ 2147483647 w 824"/>
              <a:gd name="T3" fmla="*/ 2147483647 h 740"/>
              <a:gd name="T4" fmla="*/ 2147483647 w 824"/>
              <a:gd name="T5" fmla="*/ 2147483647 h 740"/>
              <a:gd name="T6" fmla="*/ 2147483647 w 824"/>
              <a:gd name="T7" fmla="*/ 2147483647 h 740"/>
              <a:gd name="T8" fmla="*/ 0 60000 65536"/>
              <a:gd name="T9" fmla="*/ 0 60000 65536"/>
              <a:gd name="T10" fmla="*/ 0 60000 65536"/>
              <a:gd name="T11" fmla="*/ 0 60000 65536"/>
              <a:gd name="T12" fmla="*/ 0 w 824"/>
              <a:gd name="T13" fmla="*/ 0 h 740"/>
              <a:gd name="T14" fmla="*/ 824 w 824"/>
              <a:gd name="T15" fmla="*/ 740 h 740"/>
            </a:gdLst>
            <a:ahLst/>
            <a:cxnLst>
              <a:cxn ang="T8">
                <a:pos x="T0" y="T1"/>
              </a:cxn>
              <a:cxn ang="T9">
                <a:pos x="T2" y="T3"/>
              </a:cxn>
              <a:cxn ang="T10">
                <a:pos x="T4" y="T5"/>
              </a:cxn>
              <a:cxn ang="T11">
                <a:pos x="T6" y="T7"/>
              </a:cxn>
            </a:cxnLst>
            <a:rect l="T12" t="T13" r="T14" b="T15"/>
            <a:pathLst>
              <a:path w="824" h="740">
                <a:moveTo>
                  <a:pt x="824" y="241"/>
                </a:moveTo>
                <a:cubicBezTo>
                  <a:pt x="597" y="135"/>
                  <a:pt x="370" y="30"/>
                  <a:pt x="234" y="15"/>
                </a:cubicBezTo>
                <a:cubicBezTo>
                  <a:pt x="98" y="0"/>
                  <a:pt x="0" y="30"/>
                  <a:pt x="8" y="151"/>
                </a:cubicBezTo>
                <a:cubicBezTo>
                  <a:pt x="16" y="272"/>
                  <a:pt x="148" y="506"/>
                  <a:pt x="280" y="740"/>
                </a:cubicBezTo>
              </a:path>
            </a:pathLst>
          </a:custGeom>
          <a:noFill/>
          <a:ln w="38100">
            <a:solidFill>
              <a:srgbClr val="00FF00"/>
            </a:solidFill>
            <a:round/>
            <a:headEnd/>
            <a:tailEnd/>
          </a:ln>
        </p:spPr>
        <p:txBody>
          <a:bodyPr/>
          <a:lstStyle/>
          <a:p>
            <a:endParaRPr lang="fr-FR" sz="1800"/>
          </a:p>
        </p:txBody>
      </p:sp>
      <p:sp>
        <p:nvSpPr>
          <p:cNvPr id="29746" name="Freeform 68"/>
          <p:cNvSpPr>
            <a:spLocks/>
          </p:cNvSpPr>
          <p:nvPr/>
        </p:nvSpPr>
        <p:spPr bwMode="auto">
          <a:xfrm rot="10200000">
            <a:off x="2428875" y="2216150"/>
            <a:ext cx="984250" cy="742950"/>
          </a:xfrm>
          <a:custGeom>
            <a:avLst/>
            <a:gdLst>
              <a:gd name="T0" fmla="*/ 2147483647 w 824"/>
              <a:gd name="T1" fmla="*/ 2147483647 h 740"/>
              <a:gd name="T2" fmla="*/ 2147483647 w 824"/>
              <a:gd name="T3" fmla="*/ 2147483647 h 740"/>
              <a:gd name="T4" fmla="*/ 2147483647 w 824"/>
              <a:gd name="T5" fmla="*/ 2147483647 h 740"/>
              <a:gd name="T6" fmla="*/ 2147483647 w 824"/>
              <a:gd name="T7" fmla="*/ 2147483647 h 740"/>
              <a:gd name="T8" fmla="*/ 0 60000 65536"/>
              <a:gd name="T9" fmla="*/ 0 60000 65536"/>
              <a:gd name="T10" fmla="*/ 0 60000 65536"/>
              <a:gd name="T11" fmla="*/ 0 60000 65536"/>
              <a:gd name="T12" fmla="*/ 0 w 824"/>
              <a:gd name="T13" fmla="*/ 0 h 740"/>
              <a:gd name="T14" fmla="*/ 824 w 824"/>
              <a:gd name="T15" fmla="*/ 740 h 740"/>
            </a:gdLst>
            <a:ahLst/>
            <a:cxnLst>
              <a:cxn ang="T8">
                <a:pos x="T0" y="T1"/>
              </a:cxn>
              <a:cxn ang="T9">
                <a:pos x="T2" y="T3"/>
              </a:cxn>
              <a:cxn ang="T10">
                <a:pos x="T4" y="T5"/>
              </a:cxn>
              <a:cxn ang="T11">
                <a:pos x="T6" y="T7"/>
              </a:cxn>
            </a:cxnLst>
            <a:rect l="T12" t="T13" r="T14" b="T15"/>
            <a:pathLst>
              <a:path w="824" h="740">
                <a:moveTo>
                  <a:pt x="824" y="241"/>
                </a:moveTo>
                <a:cubicBezTo>
                  <a:pt x="597" y="135"/>
                  <a:pt x="370" y="30"/>
                  <a:pt x="234" y="15"/>
                </a:cubicBezTo>
                <a:cubicBezTo>
                  <a:pt x="98" y="0"/>
                  <a:pt x="0" y="30"/>
                  <a:pt x="8" y="151"/>
                </a:cubicBezTo>
                <a:cubicBezTo>
                  <a:pt x="16" y="272"/>
                  <a:pt x="148" y="506"/>
                  <a:pt x="280" y="740"/>
                </a:cubicBezTo>
              </a:path>
            </a:pathLst>
          </a:custGeom>
          <a:noFill/>
          <a:ln w="38100">
            <a:solidFill>
              <a:srgbClr val="00FF00"/>
            </a:solidFill>
            <a:round/>
            <a:headEnd/>
            <a:tailEnd/>
          </a:ln>
        </p:spPr>
        <p:txBody>
          <a:bodyPr/>
          <a:lstStyle/>
          <a:p>
            <a:endParaRPr lang="fr-FR" sz="1800"/>
          </a:p>
        </p:txBody>
      </p:sp>
      <p:sp>
        <p:nvSpPr>
          <p:cNvPr id="29747" name="Line 69"/>
          <p:cNvSpPr>
            <a:spLocks noChangeShapeType="1"/>
          </p:cNvSpPr>
          <p:nvPr/>
        </p:nvSpPr>
        <p:spPr bwMode="auto">
          <a:xfrm flipH="1">
            <a:off x="4286250" y="4841875"/>
            <a:ext cx="933450" cy="730250"/>
          </a:xfrm>
          <a:prstGeom prst="line">
            <a:avLst/>
          </a:prstGeom>
          <a:noFill/>
          <a:ln w="25400">
            <a:solidFill>
              <a:srgbClr val="FF3300"/>
            </a:solidFill>
            <a:round/>
            <a:headEnd/>
            <a:tailEnd type="triangle" w="med" len="med"/>
          </a:ln>
        </p:spPr>
        <p:txBody>
          <a:bodyPr/>
          <a:lstStyle/>
          <a:p>
            <a:endParaRPr lang="fr-FR"/>
          </a:p>
        </p:txBody>
      </p:sp>
      <p:sp>
        <p:nvSpPr>
          <p:cNvPr id="29748" name="Line 70"/>
          <p:cNvSpPr>
            <a:spLocks noChangeShapeType="1"/>
          </p:cNvSpPr>
          <p:nvPr/>
        </p:nvSpPr>
        <p:spPr bwMode="auto">
          <a:xfrm flipH="1">
            <a:off x="5214938" y="4625975"/>
            <a:ext cx="796925" cy="803275"/>
          </a:xfrm>
          <a:prstGeom prst="line">
            <a:avLst/>
          </a:prstGeom>
          <a:noFill/>
          <a:ln w="25400">
            <a:solidFill>
              <a:srgbClr val="00FF00"/>
            </a:solidFill>
            <a:round/>
            <a:headEnd/>
            <a:tailEnd type="triangle" w="med" len="med"/>
          </a:ln>
        </p:spPr>
        <p:txBody>
          <a:bodyPr/>
          <a:lstStyle/>
          <a:p>
            <a:endParaRPr lang="fr-FR"/>
          </a:p>
        </p:txBody>
      </p:sp>
      <p:sp>
        <p:nvSpPr>
          <p:cNvPr id="29749" name="Line 71"/>
          <p:cNvSpPr>
            <a:spLocks noChangeShapeType="1"/>
          </p:cNvSpPr>
          <p:nvPr/>
        </p:nvSpPr>
        <p:spPr bwMode="auto">
          <a:xfrm>
            <a:off x="4284663" y="3617913"/>
            <a:ext cx="1644650" cy="1882775"/>
          </a:xfrm>
          <a:prstGeom prst="line">
            <a:avLst/>
          </a:prstGeom>
          <a:noFill/>
          <a:ln w="25400">
            <a:solidFill>
              <a:srgbClr val="0033CC"/>
            </a:solidFill>
            <a:round/>
            <a:headEnd/>
            <a:tailEnd type="triangle" w="med" len="med"/>
          </a:ln>
        </p:spPr>
        <p:txBody>
          <a:bodyPr/>
          <a:lstStyle/>
          <a:p>
            <a:endParaRPr lang="fr-FR"/>
          </a:p>
        </p:txBody>
      </p:sp>
      <p:sp>
        <p:nvSpPr>
          <p:cNvPr id="18" name="Rectangle 2"/>
          <p:cNvSpPr txBox="1">
            <a:spLocks noChangeArrowheads="1"/>
          </p:cNvSpPr>
          <p:nvPr/>
        </p:nvSpPr>
        <p:spPr bwMode="auto">
          <a:xfrm>
            <a:off x="357188" y="214313"/>
            <a:ext cx="8501062" cy="642937"/>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10-4 Méthode de simplification (</a:t>
            </a:r>
            <a:r>
              <a:rPr lang="fr-FR" sz="3000" b="1" kern="0" dirty="0">
                <a:solidFill>
                  <a:srgbClr val="FF0000"/>
                </a:solidFill>
                <a:cs typeface="+mn-cs"/>
              </a:rPr>
              <a:t>Ex:4 variables </a:t>
            </a:r>
            <a:r>
              <a:rPr lang="fr-FR" sz="3200" b="1" kern="0" dirty="0">
                <a:solidFill>
                  <a:srgbClr val="FF0000"/>
                </a:solidFill>
                <a:cs typeface="+mn-cs"/>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sldNum" sz="quarter" idx="12"/>
          </p:nvPr>
        </p:nvSpPr>
        <p:spPr>
          <a:noFill/>
        </p:spPr>
        <p:txBody>
          <a:bodyPr/>
          <a:lstStyle/>
          <a:p>
            <a:fld id="{26BAA551-4755-451F-8BFE-192540A8735F}" type="slidenum">
              <a:rPr lang="fr-FR" smtClean="0"/>
              <a:pPr/>
              <a:t>61</a:t>
            </a:fld>
            <a:endParaRPr lang="fr-FR" smtClean="0"/>
          </a:p>
        </p:txBody>
      </p:sp>
      <p:sp>
        <p:nvSpPr>
          <p:cNvPr id="30724"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A2047A2-498D-44B1-9D1B-0613E6F5296D}" type="slidenum">
              <a:rPr lang="fr-FR" sz="1400"/>
              <a:pPr algn="r"/>
              <a:t>61</a:t>
            </a:fld>
            <a:endParaRPr lang="fr-FR" sz="1400"/>
          </a:p>
        </p:txBody>
      </p:sp>
      <p:graphicFrame>
        <p:nvGraphicFramePr>
          <p:cNvPr id="352260" name="Group 4"/>
          <p:cNvGraphicFramePr>
            <a:graphicFrameLocks noGrp="1"/>
          </p:cNvGraphicFramePr>
          <p:nvPr/>
        </p:nvGraphicFramePr>
        <p:xfrm>
          <a:off x="179388" y="1108075"/>
          <a:ext cx="3910012" cy="3544888"/>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62" name="Text Box 51"/>
          <p:cNvSpPr txBox="1">
            <a:spLocks noChangeArrowheads="1"/>
          </p:cNvSpPr>
          <p:nvPr/>
        </p:nvSpPr>
        <p:spPr bwMode="auto">
          <a:xfrm>
            <a:off x="420688" y="1052513"/>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graphicFrame>
        <p:nvGraphicFramePr>
          <p:cNvPr id="352371" name="Group 115"/>
          <p:cNvGraphicFramePr>
            <a:graphicFrameLocks noGrp="1"/>
          </p:cNvGraphicFramePr>
          <p:nvPr/>
        </p:nvGraphicFramePr>
        <p:xfrm>
          <a:off x="4838700" y="1108075"/>
          <a:ext cx="3910013" cy="3544888"/>
        </p:xfrm>
        <a:graphic>
          <a:graphicData uri="http://schemas.openxmlformats.org/drawingml/2006/table">
            <a:tbl>
              <a:tblPr/>
              <a:tblGrid>
                <a:gridCol w="782638"/>
                <a:gridCol w="781050"/>
                <a:gridCol w="782637"/>
                <a:gridCol w="750888"/>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00" name="Text Box 99"/>
          <p:cNvSpPr txBox="1">
            <a:spLocks noChangeArrowheads="1"/>
          </p:cNvSpPr>
          <p:nvPr/>
        </p:nvSpPr>
        <p:spPr bwMode="auto">
          <a:xfrm>
            <a:off x="5080000" y="1052513"/>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30801" name="Text Box 100"/>
          <p:cNvSpPr txBox="1">
            <a:spLocks noChangeArrowheads="1"/>
          </p:cNvSpPr>
          <p:nvPr/>
        </p:nvSpPr>
        <p:spPr bwMode="auto">
          <a:xfrm>
            <a:off x="4767263" y="1395413"/>
            <a:ext cx="647700"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30802" name="Text Box 101"/>
          <p:cNvSpPr txBox="1">
            <a:spLocks noChangeArrowheads="1"/>
          </p:cNvSpPr>
          <p:nvPr/>
        </p:nvSpPr>
        <p:spPr bwMode="auto">
          <a:xfrm>
            <a:off x="1476375" y="4940300"/>
            <a:ext cx="1368425" cy="366713"/>
          </a:xfrm>
          <a:prstGeom prst="rect">
            <a:avLst/>
          </a:prstGeom>
          <a:noFill/>
          <a:ln w="9525">
            <a:noFill/>
            <a:miter lim="800000"/>
            <a:headEnd/>
            <a:tailEnd/>
          </a:ln>
        </p:spPr>
        <p:txBody>
          <a:bodyPr>
            <a:spAutoFit/>
          </a:bodyPr>
          <a:lstStyle/>
          <a:p>
            <a:pPr>
              <a:spcBef>
                <a:spcPct val="50000"/>
              </a:spcBef>
            </a:pPr>
            <a:r>
              <a:rPr lang="fr-FR" sz="1800" b="1"/>
              <a:t>U = 0</a:t>
            </a:r>
          </a:p>
        </p:txBody>
      </p:sp>
      <p:sp>
        <p:nvSpPr>
          <p:cNvPr id="30803" name="Text Box 102"/>
          <p:cNvSpPr txBox="1">
            <a:spLocks noChangeArrowheads="1"/>
          </p:cNvSpPr>
          <p:nvPr/>
        </p:nvSpPr>
        <p:spPr bwMode="auto">
          <a:xfrm>
            <a:off x="6300788" y="4940300"/>
            <a:ext cx="1727200" cy="366713"/>
          </a:xfrm>
          <a:prstGeom prst="rect">
            <a:avLst/>
          </a:prstGeom>
          <a:noFill/>
          <a:ln w="9525">
            <a:noFill/>
            <a:miter lim="800000"/>
            <a:headEnd/>
            <a:tailEnd/>
          </a:ln>
        </p:spPr>
        <p:txBody>
          <a:bodyPr>
            <a:spAutoFit/>
          </a:bodyPr>
          <a:lstStyle/>
          <a:p>
            <a:pPr>
              <a:spcBef>
                <a:spcPct val="50000"/>
              </a:spcBef>
            </a:pPr>
            <a:r>
              <a:rPr lang="fr-FR" sz="1800" b="1"/>
              <a:t>U= 1</a:t>
            </a:r>
          </a:p>
        </p:txBody>
      </p:sp>
      <p:graphicFrame>
        <p:nvGraphicFramePr>
          <p:cNvPr id="30722" name="Object 105"/>
          <p:cNvGraphicFramePr>
            <a:graphicFrameLocks noGrp="1" noChangeAspect="1"/>
          </p:cNvGraphicFramePr>
          <p:nvPr>
            <p:ph idx="1"/>
          </p:nvPr>
        </p:nvGraphicFramePr>
        <p:xfrm>
          <a:off x="323850" y="5805488"/>
          <a:ext cx="7343775" cy="479425"/>
        </p:xfrm>
        <a:graphic>
          <a:graphicData uri="http://schemas.openxmlformats.org/presentationml/2006/ole">
            <mc:AlternateContent xmlns:mc="http://schemas.openxmlformats.org/markup-compatibility/2006">
              <mc:Choice xmlns:v="urn:schemas-microsoft-com:vml" Requires="v">
                <p:oleObj spid="_x0000_s30740" name="Equation" r:id="rId3" imgW="3429000" imgH="241200" progId="Equation.3">
                  <p:embed/>
                </p:oleObj>
              </mc:Choice>
              <mc:Fallback>
                <p:oleObj name="Equation" r:id="rId3" imgW="3429000" imgH="241200" progId="Equation.3">
                  <p:embed/>
                  <p:pic>
                    <p:nvPicPr>
                      <p:cNvPr id="0" name="Objec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805488"/>
                        <a:ext cx="73437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4" name="Text Box 107"/>
          <p:cNvSpPr txBox="1">
            <a:spLocks noChangeArrowheads="1"/>
          </p:cNvSpPr>
          <p:nvPr/>
        </p:nvSpPr>
        <p:spPr bwMode="auto">
          <a:xfrm>
            <a:off x="107950" y="1411288"/>
            <a:ext cx="647700"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30805" name="Oval 116"/>
          <p:cNvSpPr>
            <a:spLocks noChangeArrowheads="1"/>
          </p:cNvSpPr>
          <p:nvPr/>
        </p:nvSpPr>
        <p:spPr bwMode="auto">
          <a:xfrm>
            <a:off x="971550" y="1916113"/>
            <a:ext cx="792163" cy="2736850"/>
          </a:xfrm>
          <a:prstGeom prst="ellipse">
            <a:avLst/>
          </a:prstGeom>
          <a:noFill/>
          <a:ln w="38100">
            <a:solidFill>
              <a:srgbClr val="FF0000"/>
            </a:solidFill>
            <a:round/>
            <a:headEnd/>
            <a:tailEnd/>
          </a:ln>
        </p:spPr>
        <p:txBody>
          <a:bodyPr wrap="none" anchor="ctr"/>
          <a:lstStyle/>
          <a:p>
            <a:endParaRPr lang="fr-FR" sz="1800"/>
          </a:p>
        </p:txBody>
      </p:sp>
      <p:sp>
        <p:nvSpPr>
          <p:cNvPr id="30806" name="Oval 117"/>
          <p:cNvSpPr>
            <a:spLocks noChangeArrowheads="1"/>
          </p:cNvSpPr>
          <p:nvPr/>
        </p:nvSpPr>
        <p:spPr bwMode="auto">
          <a:xfrm>
            <a:off x="5651500" y="1916113"/>
            <a:ext cx="792163" cy="2736850"/>
          </a:xfrm>
          <a:prstGeom prst="ellipse">
            <a:avLst/>
          </a:prstGeom>
          <a:noFill/>
          <a:ln w="38100">
            <a:solidFill>
              <a:srgbClr val="FF0000"/>
            </a:solidFill>
            <a:round/>
            <a:headEnd/>
            <a:tailEnd/>
          </a:ln>
        </p:spPr>
        <p:txBody>
          <a:bodyPr wrap="none" anchor="ctr"/>
          <a:lstStyle/>
          <a:p>
            <a:endParaRPr lang="fr-FR" sz="1800"/>
          </a:p>
        </p:txBody>
      </p:sp>
      <p:sp>
        <p:nvSpPr>
          <p:cNvPr id="30807" name="Oval 118"/>
          <p:cNvSpPr>
            <a:spLocks noChangeArrowheads="1"/>
          </p:cNvSpPr>
          <p:nvPr/>
        </p:nvSpPr>
        <p:spPr bwMode="auto">
          <a:xfrm>
            <a:off x="2555875" y="2636838"/>
            <a:ext cx="720725" cy="1295400"/>
          </a:xfrm>
          <a:prstGeom prst="ellipse">
            <a:avLst/>
          </a:prstGeom>
          <a:noFill/>
          <a:ln w="38100">
            <a:solidFill>
              <a:srgbClr val="0000FF"/>
            </a:solidFill>
            <a:round/>
            <a:headEnd/>
            <a:tailEnd/>
          </a:ln>
        </p:spPr>
        <p:txBody>
          <a:bodyPr wrap="none" anchor="ctr"/>
          <a:lstStyle/>
          <a:p>
            <a:endParaRPr lang="fr-FR" sz="1800"/>
          </a:p>
        </p:txBody>
      </p:sp>
      <p:sp>
        <p:nvSpPr>
          <p:cNvPr id="30808" name="Oval 119"/>
          <p:cNvSpPr>
            <a:spLocks noChangeArrowheads="1"/>
          </p:cNvSpPr>
          <p:nvPr/>
        </p:nvSpPr>
        <p:spPr bwMode="auto">
          <a:xfrm>
            <a:off x="7956550" y="2563813"/>
            <a:ext cx="720725" cy="1295400"/>
          </a:xfrm>
          <a:prstGeom prst="ellipse">
            <a:avLst/>
          </a:prstGeom>
          <a:noFill/>
          <a:ln w="38100">
            <a:solidFill>
              <a:srgbClr val="00FFFF"/>
            </a:solidFill>
            <a:round/>
            <a:headEnd/>
            <a:tailEnd/>
          </a:ln>
        </p:spPr>
        <p:txBody>
          <a:bodyPr wrap="none" anchor="ctr"/>
          <a:lstStyle/>
          <a:p>
            <a:endParaRPr lang="fr-FR" sz="1800"/>
          </a:p>
        </p:txBody>
      </p:sp>
      <p:sp>
        <p:nvSpPr>
          <p:cNvPr id="30809" name="Oval 120"/>
          <p:cNvSpPr>
            <a:spLocks noChangeArrowheads="1"/>
          </p:cNvSpPr>
          <p:nvPr/>
        </p:nvSpPr>
        <p:spPr bwMode="auto">
          <a:xfrm>
            <a:off x="5651500" y="4003675"/>
            <a:ext cx="1512888" cy="649288"/>
          </a:xfrm>
          <a:prstGeom prst="ellipse">
            <a:avLst/>
          </a:prstGeom>
          <a:noFill/>
          <a:ln w="38100">
            <a:solidFill>
              <a:schemeClr val="tx1"/>
            </a:solidFill>
            <a:round/>
            <a:headEnd/>
            <a:tailEnd/>
          </a:ln>
        </p:spPr>
        <p:txBody>
          <a:bodyPr wrap="none" anchor="ctr"/>
          <a:lstStyle/>
          <a:p>
            <a:endParaRPr lang="fr-FR" sz="1800"/>
          </a:p>
        </p:txBody>
      </p:sp>
      <p:sp>
        <p:nvSpPr>
          <p:cNvPr id="30810" name="Line 121"/>
          <p:cNvSpPr>
            <a:spLocks noChangeShapeType="1"/>
          </p:cNvSpPr>
          <p:nvPr/>
        </p:nvSpPr>
        <p:spPr bwMode="auto">
          <a:xfrm>
            <a:off x="1619250" y="4365625"/>
            <a:ext cx="1368425" cy="1368425"/>
          </a:xfrm>
          <a:prstGeom prst="line">
            <a:avLst/>
          </a:prstGeom>
          <a:noFill/>
          <a:ln w="25400">
            <a:solidFill>
              <a:srgbClr val="FF0000"/>
            </a:solidFill>
            <a:round/>
            <a:headEnd/>
            <a:tailEnd type="triangle" w="med" len="med"/>
          </a:ln>
        </p:spPr>
        <p:txBody>
          <a:bodyPr/>
          <a:lstStyle/>
          <a:p>
            <a:endParaRPr lang="fr-FR"/>
          </a:p>
        </p:txBody>
      </p:sp>
      <p:sp>
        <p:nvSpPr>
          <p:cNvPr id="30811" name="Line 122"/>
          <p:cNvSpPr>
            <a:spLocks noChangeShapeType="1"/>
          </p:cNvSpPr>
          <p:nvPr/>
        </p:nvSpPr>
        <p:spPr bwMode="auto">
          <a:xfrm flipH="1">
            <a:off x="3203575" y="3933825"/>
            <a:ext cx="2447925" cy="1727200"/>
          </a:xfrm>
          <a:prstGeom prst="line">
            <a:avLst/>
          </a:prstGeom>
          <a:noFill/>
          <a:ln w="25400">
            <a:solidFill>
              <a:srgbClr val="FF3300"/>
            </a:solidFill>
            <a:round/>
            <a:headEnd/>
            <a:tailEnd type="triangle" w="med" len="med"/>
          </a:ln>
        </p:spPr>
        <p:txBody>
          <a:bodyPr/>
          <a:lstStyle/>
          <a:p>
            <a:endParaRPr lang="fr-FR"/>
          </a:p>
        </p:txBody>
      </p:sp>
      <p:sp>
        <p:nvSpPr>
          <p:cNvPr id="30812" name="Line 123"/>
          <p:cNvSpPr>
            <a:spLocks noChangeShapeType="1"/>
          </p:cNvSpPr>
          <p:nvPr/>
        </p:nvSpPr>
        <p:spPr bwMode="auto">
          <a:xfrm>
            <a:off x="3059113" y="3860800"/>
            <a:ext cx="1152525" cy="1873250"/>
          </a:xfrm>
          <a:prstGeom prst="line">
            <a:avLst/>
          </a:prstGeom>
          <a:noFill/>
          <a:ln w="25400">
            <a:solidFill>
              <a:srgbClr val="0033CC"/>
            </a:solidFill>
            <a:round/>
            <a:headEnd/>
            <a:tailEnd type="triangle" w="med" len="med"/>
          </a:ln>
        </p:spPr>
        <p:txBody>
          <a:bodyPr/>
          <a:lstStyle/>
          <a:p>
            <a:endParaRPr lang="fr-FR"/>
          </a:p>
        </p:txBody>
      </p:sp>
      <p:sp>
        <p:nvSpPr>
          <p:cNvPr id="30813" name="Line 124"/>
          <p:cNvSpPr>
            <a:spLocks noChangeShapeType="1"/>
          </p:cNvSpPr>
          <p:nvPr/>
        </p:nvSpPr>
        <p:spPr bwMode="auto">
          <a:xfrm flipH="1">
            <a:off x="5580063" y="4652963"/>
            <a:ext cx="720725" cy="1081087"/>
          </a:xfrm>
          <a:prstGeom prst="line">
            <a:avLst/>
          </a:prstGeom>
          <a:noFill/>
          <a:ln w="38100">
            <a:solidFill>
              <a:schemeClr val="tx1"/>
            </a:solidFill>
            <a:round/>
            <a:headEnd/>
            <a:tailEnd type="triangle" w="med" len="med"/>
          </a:ln>
        </p:spPr>
        <p:txBody>
          <a:bodyPr/>
          <a:lstStyle/>
          <a:p>
            <a:endParaRPr lang="fr-FR"/>
          </a:p>
        </p:txBody>
      </p:sp>
      <p:sp>
        <p:nvSpPr>
          <p:cNvPr id="30814" name="Line 125"/>
          <p:cNvSpPr>
            <a:spLocks noChangeShapeType="1"/>
          </p:cNvSpPr>
          <p:nvPr/>
        </p:nvSpPr>
        <p:spPr bwMode="auto">
          <a:xfrm flipH="1">
            <a:off x="7092950" y="3860800"/>
            <a:ext cx="1223963" cy="1873250"/>
          </a:xfrm>
          <a:prstGeom prst="line">
            <a:avLst/>
          </a:prstGeom>
          <a:noFill/>
          <a:ln w="25400">
            <a:solidFill>
              <a:srgbClr val="00FFFF"/>
            </a:solidFill>
            <a:round/>
            <a:headEnd/>
            <a:tailEnd type="triangle" w="med" len="med"/>
          </a:ln>
        </p:spPr>
        <p:txBody>
          <a:bodyPr/>
          <a:lstStyle/>
          <a:p>
            <a:endParaRPr lang="fr-FR"/>
          </a:p>
        </p:txBody>
      </p:sp>
      <p:sp>
        <p:nvSpPr>
          <p:cNvPr id="26" name="Rectangle 2"/>
          <p:cNvSpPr txBox="1">
            <a:spLocks noChangeArrowheads="1"/>
          </p:cNvSpPr>
          <p:nvPr/>
        </p:nvSpPr>
        <p:spPr bwMode="auto">
          <a:xfrm>
            <a:off x="357188" y="214313"/>
            <a:ext cx="8501062" cy="642937"/>
          </a:xfrm>
          <a:prstGeom prst="rect">
            <a:avLst/>
          </a:prstGeom>
          <a:noFill/>
          <a:ln w="9525">
            <a:solidFill>
              <a:srgbClr val="002060"/>
            </a:solidFill>
            <a:miter lim="800000"/>
            <a:headEnd/>
            <a:tailEnd/>
          </a:ln>
        </p:spPr>
        <p:txBody>
          <a:bodyPr/>
          <a:lstStyle/>
          <a:p>
            <a:pPr marL="342900" indent="-342900">
              <a:spcBef>
                <a:spcPct val="20000"/>
              </a:spcBef>
              <a:defRPr/>
            </a:pPr>
            <a:r>
              <a:rPr lang="fr-FR" sz="3200" b="1" kern="0" dirty="0">
                <a:solidFill>
                  <a:srgbClr val="FF0000"/>
                </a:solidFill>
                <a:cs typeface="+mn-cs"/>
              </a:rPr>
              <a:t>10-4 Méthode de simplification (</a:t>
            </a:r>
            <a:r>
              <a:rPr lang="fr-FR" sz="2800" b="1" kern="0" dirty="0">
                <a:solidFill>
                  <a:srgbClr val="FF0000"/>
                </a:solidFill>
                <a:cs typeface="+mn-cs"/>
              </a:rPr>
              <a:t>Ex4: 5 variables</a:t>
            </a:r>
            <a:r>
              <a:rPr lang="fr-FR" sz="3200" b="1" kern="0" dirty="0">
                <a:solidFill>
                  <a:srgbClr val="FF0000"/>
                </a:solidFill>
                <a:cs typeface="+mn-cs"/>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p>
            <a:fld id="{175A104C-5ED3-439F-B6D3-56CA4223F193}" type="slidenum">
              <a:rPr lang="fr-FR" smtClean="0"/>
              <a:pPr/>
              <a:t>62</a:t>
            </a:fld>
            <a:endParaRPr lang="fr-FR" smtClean="0"/>
          </a:p>
        </p:txBody>
      </p:sp>
      <p:sp>
        <p:nvSpPr>
          <p:cNvPr id="67587"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ABC32BB-EF06-4347-A5B5-0E72C7B3EFED}" type="slidenum">
              <a:rPr lang="fr-FR" sz="1400"/>
              <a:pPr algn="r"/>
              <a:t>62</a:t>
            </a:fld>
            <a:endParaRPr lang="fr-FR" sz="1400"/>
          </a:p>
        </p:txBody>
      </p:sp>
      <p:graphicFrame>
        <p:nvGraphicFramePr>
          <p:cNvPr id="354335" name="Group 31"/>
          <p:cNvGraphicFramePr>
            <a:graphicFrameLocks noGrp="1"/>
          </p:cNvGraphicFramePr>
          <p:nvPr/>
        </p:nvGraphicFramePr>
        <p:xfrm>
          <a:off x="85725" y="2989263"/>
          <a:ext cx="3910013" cy="2154238"/>
        </p:xfrm>
        <a:graphic>
          <a:graphicData uri="http://schemas.openxmlformats.org/drawingml/2006/table">
            <a:tbl>
              <a:tblPr/>
              <a:tblGrid>
                <a:gridCol w="782638"/>
                <a:gridCol w="781050"/>
                <a:gridCol w="782637"/>
                <a:gridCol w="781050"/>
                <a:gridCol w="782638"/>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3" name="Text Box 66"/>
          <p:cNvSpPr txBox="1">
            <a:spLocks noChangeArrowheads="1"/>
          </p:cNvSpPr>
          <p:nvPr/>
        </p:nvSpPr>
        <p:spPr bwMode="auto">
          <a:xfrm>
            <a:off x="327025" y="293370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67614" name="Text Box 67"/>
          <p:cNvSpPr txBox="1">
            <a:spLocks noChangeArrowheads="1"/>
          </p:cNvSpPr>
          <p:nvPr/>
        </p:nvSpPr>
        <p:spPr bwMode="auto">
          <a:xfrm>
            <a:off x="14288" y="3276600"/>
            <a:ext cx="469900" cy="366713"/>
          </a:xfrm>
          <a:prstGeom prst="rect">
            <a:avLst/>
          </a:prstGeom>
          <a:noFill/>
          <a:ln w="9525">
            <a:noFill/>
            <a:miter lim="800000"/>
            <a:headEnd/>
            <a:tailEnd/>
          </a:ln>
        </p:spPr>
        <p:txBody>
          <a:bodyPr>
            <a:spAutoFit/>
          </a:bodyPr>
          <a:lstStyle/>
          <a:p>
            <a:pPr>
              <a:spcBef>
                <a:spcPct val="50000"/>
              </a:spcBef>
            </a:pPr>
            <a:r>
              <a:rPr lang="fr-FR" sz="1800" b="1"/>
              <a:t>C</a:t>
            </a:r>
          </a:p>
        </p:txBody>
      </p:sp>
      <p:graphicFrame>
        <p:nvGraphicFramePr>
          <p:cNvPr id="354377" name="Group 73"/>
          <p:cNvGraphicFramePr>
            <a:graphicFrameLocks noGrp="1"/>
          </p:cNvGraphicFramePr>
          <p:nvPr/>
        </p:nvGraphicFramePr>
        <p:xfrm>
          <a:off x="4643438" y="2478088"/>
          <a:ext cx="3910012" cy="3544888"/>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52" name="Text Box 120"/>
          <p:cNvSpPr txBox="1">
            <a:spLocks noChangeArrowheads="1"/>
          </p:cNvSpPr>
          <p:nvPr/>
        </p:nvSpPr>
        <p:spPr bwMode="auto">
          <a:xfrm>
            <a:off x="4884738" y="2422525"/>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67653" name="Text Box 121"/>
          <p:cNvSpPr txBox="1">
            <a:spLocks noChangeArrowheads="1"/>
          </p:cNvSpPr>
          <p:nvPr/>
        </p:nvSpPr>
        <p:spPr bwMode="auto">
          <a:xfrm>
            <a:off x="4572000" y="2765425"/>
            <a:ext cx="647700" cy="366713"/>
          </a:xfrm>
          <a:prstGeom prst="rect">
            <a:avLst/>
          </a:prstGeom>
          <a:noFill/>
          <a:ln w="9525">
            <a:noFill/>
            <a:miter lim="800000"/>
            <a:headEnd/>
            <a:tailEnd/>
          </a:ln>
        </p:spPr>
        <p:txBody>
          <a:bodyPr>
            <a:spAutoFit/>
          </a:bodyPr>
          <a:lstStyle/>
          <a:p>
            <a:pPr>
              <a:spcBef>
                <a:spcPct val="50000"/>
              </a:spcBef>
            </a:pPr>
            <a:r>
              <a:rPr lang="fr-FR" sz="1800" b="1"/>
              <a:t>CD</a:t>
            </a:r>
          </a:p>
        </p:txBody>
      </p:sp>
      <p:sp>
        <p:nvSpPr>
          <p:cNvPr id="67654" name="Text Box 123"/>
          <p:cNvSpPr txBox="1">
            <a:spLocks noChangeArrowheads="1"/>
          </p:cNvSpPr>
          <p:nvPr/>
        </p:nvSpPr>
        <p:spPr bwMode="auto">
          <a:xfrm>
            <a:off x="360363" y="955675"/>
            <a:ext cx="8497887" cy="830263"/>
          </a:xfrm>
          <a:prstGeom prst="rect">
            <a:avLst/>
          </a:prstGeom>
          <a:noFill/>
          <a:ln w="9525">
            <a:solidFill>
              <a:schemeClr val="bg1"/>
            </a:solidFill>
            <a:miter lim="800000"/>
            <a:headEnd/>
            <a:tailEnd/>
          </a:ln>
        </p:spPr>
        <p:txBody>
          <a:bodyPr>
            <a:spAutoFit/>
          </a:bodyPr>
          <a:lstStyle/>
          <a:p>
            <a:pPr algn="just">
              <a:spcBef>
                <a:spcPct val="50000"/>
              </a:spcBef>
            </a:pPr>
            <a:r>
              <a:rPr lang="fr-FR" sz="2400" b="1">
                <a:solidFill>
                  <a:srgbClr val="FF0000"/>
                </a:solidFill>
              </a:rPr>
              <a:t>Exercice: </a:t>
            </a:r>
            <a:r>
              <a:rPr lang="fr-FR" sz="2400" b="1"/>
              <a:t>Trouver la forme simplifiée des fonctions à partir des deux tableaux ?</a:t>
            </a:r>
          </a:p>
        </p:txBody>
      </p:sp>
      <p:sp>
        <p:nvSpPr>
          <p:cNvPr id="12" name="Rectangle 2"/>
          <p:cNvSpPr txBox="1">
            <a:spLocks noChangeArrowheads="1"/>
          </p:cNvSpPr>
          <p:nvPr/>
        </p:nvSpPr>
        <p:spPr bwMode="auto">
          <a:xfrm>
            <a:off x="357188" y="214313"/>
            <a:ext cx="8501062" cy="642937"/>
          </a:xfrm>
          <a:prstGeom prst="rect">
            <a:avLst/>
          </a:prstGeom>
          <a:noFill/>
          <a:ln w="9525">
            <a:solidFill>
              <a:srgbClr val="002060"/>
            </a:solidFill>
            <a:miter lim="800000"/>
            <a:headEnd/>
            <a:tailEnd/>
          </a:ln>
        </p:spPr>
        <p:txBody>
          <a:bodyPr/>
          <a:lstStyle/>
          <a:p>
            <a:pPr marL="342900" indent="-342900" algn="ctr">
              <a:spcBef>
                <a:spcPct val="20000"/>
              </a:spcBef>
              <a:defRPr/>
            </a:pPr>
            <a:r>
              <a:rPr lang="fr-FR" sz="3200" b="1" kern="0" dirty="0">
                <a:solidFill>
                  <a:srgbClr val="FF0000"/>
                </a:solidFill>
                <a:cs typeface="+mn-cs"/>
              </a:rPr>
              <a:t>10-5 Méthode de simplification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p:spPr>
        <p:txBody>
          <a:bodyPr/>
          <a:lstStyle/>
          <a:p>
            <a:fld id="{A339F3E1-3FD5-49CF-8B3A-ABCF36C17C41}" type="slidenum">
              <a:rPr lang="fr-FR" smtClean="0"/>
              <a:pPr/>
              <a:t>63</a:t>
            </a:fld>
            <a:endParaRPr lang="fr-FR" smtClean="0"/>
          </a:p>
        </p:txBody>
      </p:sp>
      <p:sp>
        <p:nvSpPr>
          <p:cNvPr id="68611"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6BD2E6D-3D3B-45EA-9388-67D3370F83A7}" type="slidenum">
              <a:rPr lang="fr-FR" sz="1400"/>
              <a:pPr algn="r"/>
              <a:t>63</a:t>
            </a:fld>
            <a:endParaRPr lang="fr-FR" sz="1400"/>
          </a:p>
        </p:txBody>
      </p:sp>
      <p:sp>
        <p:nvSpPr>
          <p:cNvPr id="68612" name="Rectangle 2"/>
          <p:cNvSpPr>
            <a:spLocks noGrp="1" noChangeArrowheads="1"/>
          </p:cNvSpPr>
          <p:nvPr>
            <p:ph type="title"/>
          </p:nvPr>
        </p:nvSpPr>
        <p:spPr>
          <a:xfrm>
            <a:off x="428625" y="274638"/>
            <a:ext cx="8429625" cy="654050"/>
          </a:xfrm>
          <a:ln>
            <a:solidFill>
              <a:srgbClr val="002060"/>
            </a:solidFill>
          </a:ln>
        </p:spPr>
        <p:txBody>
          <a:bodyPr/>
          <a:lstStyle/>
          <a:p>
            <a:pPr eaLnBrk="1" hangingPunct="1"/>
            <a:r>
              <a:rPr lang="fr-FR" sz="3200" b="1" smtClean="0">
                <a:solidFill>
                  <a:srgbClr val="FF0000"/>
                </a:solidFill>
              </a:rPr>
              <a:t>10-6 Cas d’une fonction non totalement définie</a:t>
            </a:r>
          </a:p>
        </p:txBody>
      </p:sp>
      <p:sp>
        <p:nvSpPr>
          <p:cNvPr id="93188" name="Text Box 3"/>
          <p:cNvSpPr txBox="1">
            <a:spLocks noChangeArrowheads="1"/>
          </p:cNvSpPr>
          <p:nvPr/>
        </p:nvSpPr>
        <p:spPr bwMode="auto">
          <a:xfrm>
            <a:off x="428625" y="1154113"/>
            <a:ext cx="8418513" cy="4475162"/>
          </a:xfrm>
          <a:prstGeom prst="rect">
            <a:avLst/>
          </a:prstGeom>
          <a:noFill/>
          <a:ln w="9525">
            <a:solidFill>
              <a:schemeClr val="bg1"/>
            </a:solidFill>
            <a:miter lim="800000"/>
            <a:headEnd/>
            <a:tailEnd/>
          </a:ln>
        </p:spPr>
        <p:txBody>
          <a:bodyPr>
            <a:spAutoFit/>
          </a:bodyPr>
          <a:lstStyle/>
          <a:p>
            <a:pPr marL="177800" indent="-177800" algn="just">
              <a:lnSpc>
                <a:spcPct val="125000"/>
              </a:lnSpc>
              <a:buClr>
                <a:srgbClr val="FF0000"/>
              </a:buClr>
              <a:buFont typeface="Wingdings" pitchFamily="2" charset="2"/>
              <a:buChar char="§"/>
              <a:defRPr/>
            </a:pPr>
            <a:r>
              <a:rPr lang="fr-FR" sz="2300" b="1" dirty="0"/>
              <a:t>Examinons l’exemple suivant : Une </a:t>
            </a:r>
            <a:r>
              <a:rPr lang="fr-FR" sz="2300" b="1" dirty="0">
                <a:sym typeface="Wingdings" pitchFamily="2" charset="2"/>
              </a:rPr>
              <a:t>serrure</a:t>
            </a:r>
            <a:r>
              <a:rPr lang="fr-FR" sz="2300" b="1" dirty="0"/>
              <a:t> de sécurité s’ouvre en fonction </a:t>
            </a:r>
            <a:r>
              <a:rPr lang="fr-FR" sz="2300" b="1" dirty="0">
                <a:solidFill>
                  <a:srgbClr val="FF3300"/>
                </a:solidFill>
              </a:rPr>
              <a:t>de quatre clés</a:t>
            </a:r>
            <a:r>
              <a:rPr lang="fr-FR" sz="2300" b="1" dirty="0"/>
              <a:t> A, B, C D. Le fonctionnement de la </a:t>
            </a:r>
            <a:r>
              <a:rPr lang="fr-FR" sz="2300" b="1" dirty="0">
                <a:sym typeface="Wingdings" pitchFamily="2" charset="2"/>
              </a:rPr>
              <a:t>serrure </a:t>
            </a:r>
            <a:r>
              <a:rPr lang="fr-FR" sz="2300" b="1" dirty="0"/>
              <a:t> est définie comme suite  :</a:t>
            </a:r>
          </a:p>
          <a:p>
            <a:pPr algn="just">
              <a:lnSpc>
                <a:spcPct val="125000"/>
              </a:lnSpc>
              <a:defRPr/>
            </a:pPr>
            <a:r>
              <a:rPr lang="fr-FR" sz="2300" b="1" dirty="0"/>
              <a:t>      S(A,B,C,D)= 1 si au moins deux  clés sont utilisées</a:t>
            </a:r>
          </a:p>
          <a:p>
            <a:pPr algn="just">
              <a:lnSpc>
                <a:spcPct val="125000"/>
              </a:lnSpc>
              <a:defRPr/>
            </a:pPr>
            <a:r>
              <a:rPr lang="fr-FR" sz="2300" b="1" dirty="0"/>
              <a:t>      S(A,B,C,D)=  0  sinon</a:t>
            </a:r>
          </a:p>
          <a:p>
            <a:pPr marL="266700" indent="-88900" algn="just">
              <a:lnSpc>
                <a:spcPct val="125000"/>
              </a:lnSpc>
              <a:defRPr/>
            </a:pPr>
            <a:r>
              <a:rPr lang="fr-FR" sz="2300" b="1" dirty="0"/>
              <a:t>Les clés </a:t>
            </a:r>
            <a:r>
              <a:rPr lang="fr-FR" sz="2300" b="1" dirty="0">
                <a:solidFill>
                  <a:srgbClr val="FF3300"/>
                </a:solidFill>
              </a:rPr>
              <a:t>A et D</a:t>
            </a:r>
            <a:r>
              <a:rPr lang="fr-FR" sz="2300" b="1" dirty="0"/>
              <a:t> </a:t>
            </a:r>
            <a:r>
              <a:rPr lang="fr-FR" sz="2300" b="1" dirty="0">
                <a:solidFill>
                  <a:srgbClr val="FF3300"/>
                </a:solidFill>
              </a:rPr>
              <a:t>ne peuvent pas être utilisées</a:t>
            </a:r>
            <a:r>
              <a:rPr lang="fr-FR" sz="2300" b="1" dirty="0"/>
              <a:t> en même temps.</a:t>
            </a:r>
          </a:p>
          <a:p>
            <a:pPr algn="just">
              <a:lnSpc>
                <a:spcPct val="125000"/>
              </a:lnSpc>
              <a:buFontTx/>
              <a:buChar char="-"/>
              <a:defRPr/>
            </a:pPr>
            <a:r>
              <a:rPr lang="fr-FR" sz="2300" b="1" dirty="0"/>
              <a:t> On remarque que si la clé A et D sont utilisées en même temps l’état du système n’est pas </a:t>
            </a:r>
            <a:r>
              <a:rPr lang="fr-FR" sz="2300" b="1" dirty="0">
                <a:solidFill>
                  <a:srgbClr val="FF3300"/>
                </a:solidFill>
              </a:rPr>
              <a:t>déterminé</a:t>
            </a:r>
            <a:r>
              <a:rPr lang="fr-FR" sz="2300" b="1" dirty="0"/>
              <a:t>.</a:t>
            </a:r>
          </a:p>
          <a:p>
            <a:pPr algn="just">
              <a:lnSpc>
                <a:spcPct val="125000"/>
              </a:lnSpc>
              <a:buFontTx/>
              <a:buChar char="-"/>
              <a:defRPr/>
            </a:pPr>
            <a:r>
              <a:rPr lang="fr-FR" sz="2300" b="1" dirty="0"/>
              <a:t> Ces cas sont appelés  cas </a:t>
            </a:r>
            <a:r>
              <a:rPr lang="fr-FR" sz="2300" b="1" dirty="0">
                <a:solidFill>
                  <a:srgbClr val="FF3300"/>
                </a:solidFill>
              </a:rPr>
              <a:t>impossibles</a:t>
            </a:r>
            <a:r>
              <a:rPr lang="fr-FR" sz="2300" b="1" dirty="0"/>
              <a:t> ou </a:t>
            </a:r>
            <a:r>
              <a:rPr lang="fr-FR" sz="2300" b="1" dirty="0">
                <a:solidFill>
                  <a:srgbClr val="FF3300"/>
                </a:solidFill>
              </a:rPr>
              <a:t>interdites</a:t>
            </a:r>
            <a:r>
              <a:rPr lang="fr-FR" sz="2300" b="1" dirty="0">
                <a:solidFill>
                  <a:srgbClr val="FF3300"/>
                </a:solidFill>
                <a:sym typeface="Wingdings" pitchFamily="2" charset="2"/>
              </a:rPr>
              <a:t>  </a:t>
            </a:r>
            <a:r>
              <a:rPr lang="fr-FR" sz="2300" b="1" dirty="0">
                <a:sym typeface="Wingdings" pitchFamily="2" charset="2"/>
              </a:rPr>
              <a:t> comment représenter ces cas dans</a:t>
            </a:r>
            <a:r>
              <a:rPr lang="fr-FR" sz="2300" b="1" dirty="0">
                <a:solidFill>
                  <a:srgbClr val="FF3300"/>
                </a:solidFill>
                <a:sym typeface="Wingdings" pitchFamily="2" charset="2"/>
              </a:rPr>
              <a:t> la table de vérité ?</a:t>
            </a:r>
            <a:r>
              <a:rPr lang="fr-FR" sz="2300" b="1" dirty="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p>
            <a:fld id="{3B244717-442E-4C12-8314-C8C9D86252DF}" type="slidenum">
              <a:rPr lang="fr-FR" smtClean="0"/>
              <a:pPr/>
              <a:t>64</a:t>
            </a:fld>
            <a:endParaRPr lang="fr-FR" smtClean="0"/>
          </a:p>
        </p:txBody>
      </p:sp>
      <p:sp>
        <p:nvSpPr>
          <p:cNvPr id="69635"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8EA8A0E-731B-4906-AB5B-5F6B317D7881}" type="slidenum">
              <a:rPr lang="fr-FR" sz="1400"/>
              <a:pPr algn="r"/>
              <a:t>64</a:t>
            </a:fld>
            <a:endParaRPr lang="fr-FR" sz="1400"/>
          </a:p>
        </p:txBody>
      </p:sp>
      <p:graphicFrame>
        <p:nvGraphicFramePr>
          <p:cNvPr id="367618" name="Group 2"/>
          <p:cNvGraphicFramePr>
            <a:graphicFrameLocks noGrp="1"/>
          </p:cNvGraphicFramePr>
          <p:nvPr>
            <p:ph sz="quarter" idx="2"/>
          </p:nvPr>
        </p:nvGraphicFramePr>
        <p:xfrm>
          <a:off x="5045075" y="938213"/>
          <a:ext cx="3170375" cy="5706239"/>
        </p:xfrm>
        <a:graphic>
          <a:graphicData uri="http://schemas.openxmlformats.org/drawingml/2006/table">
            <a:tbl>
              <a:tblPr/>
              <a:tblGrid>
                <a:gridCol w="593800"/>
                <a:gridCol w="589657"/>
                <a:gridCol w="593800"/>
                <a:gridCol w="530277"/>
                <a:gridCol w="208280"/>
                <a:gridCol w="654561"/>
              </a:tblGrid>
              <a:tr h="3417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9801" name="Text Box 167"/>
          <p:cNvSpPr txBox="1">
            <a:spLocks noChangeArrowheads="1"/>
          </p:cNvSpPr>
          <p:nvPr/>
        </p:nvSpPr>
        <p:spPr bwMode="auto">
          <a:xfrm>
            <a:off x="214313" y="930275"/>
            <a:ext cx="4643437" cy="1784350"/>
          </a:xfrm>
          <a:prstGeom prst="rect">
            <a:avLst/>
          </a:prstGeom>
          <a:noFill/>
          <a:ln w="9525">
            <a:solidFill>
              <a:schemeClr val="bg1"/>
            </a:solidFill>
            <a:miter lim="800000"/>
            <a:headEnd/>
            <a:tailEnd/>
          </a:ln>
        </p:spPr>
        <p:txBody>
          <a:bodyPr>
            <a:spAutoFit/>
          </a:bodyPr>
          <a:lstStyle/>
          <a:p>
            <a:pPr marL="177800" indent="-177800" algn="just">
              <a:spcBef>
                <a:spcPct val="50000"/>
              </a:spcBef>
              <a:buClr>
                <a:srgbClr val="FF0000"/>
              </a:buClr>
              <a:buFont typeface="Wingdings" pitchFamily="2" charset="2"/>
              <a:buChar char="§"/>
            </a:pPr>
            <a:r>
              <a:rPr lang="fr-FR" sz="2000" b="1"/>
              <a:t>Pour les cas impossibles ou interdites il faut mettre un </a:t>
            </a:r>
            <a:r>
              <a:rPr lang="fr-FR" sz="2000" b="1">
                <a:solidFill>
                  <a:srgbClr val="FF3300"/>
                </a:solidFill>
              </a:rPr>
              <a:t>X </a:t>
            </a:r>
            <a:r>
              <a:rPr lang="fr-FR" sz="2000" b="1"/>
              <a:t>dans la T.V .</a:t>
            </a:r>
          </a:p>
          <a:p>
            <a:pPr marL="177800" indent="-177800" algn="just">
              <a:spcBef>
                <a:spcPct val="50000"/>
              </a:spcBef>
              <a:buClr>
                <a:srgbClr val="FF0000"/>
              </a:buClr>
              <a:buFont typeface="Wingdings" pitchFamily="2" charset="2"/>
              <a:buChar char="§"/>
            </a:pPr>
            <a:r>
              <a:rPr lang="fr-FR" sz="2000" b="1"/>
              <a:t>Les cas impossibles sont représentées aussi par des </a:t>
            </a:r>
            <a:r>
              <a:rPr lang="fr-FR" sz="2000" b="1">
                <a:solidFill>
                  <a:srgbClr val="FF3300"/>
                </a:solidFill>
              </a:rPr>
              <a:t>X</a:t>
            </a:r>
            <a:r>
              <a:rPr lang="fr-FR" sz="2000" b="1"/>
              <a:t> dans la table de karnaugh</a:t>
            </a:r>
          </a:p>
        </p:txBody>
      </p:sp>
      <p:graphicFrame>
        <p:nvGraphicFramePr>
          <p:cNvPr id="367784" name="Group 168"/>
          <p:cNvGraphicFramePr>
            <a:graphicFrameLocks noGrp="1"/>
          </p:cNvGraphicFramePr>
          <p:nvPr/>
        </p:nvGraphicFramePr>
        <p:xfrm>
          <a:off x="590550" y="2913063"/>
          <a:ext cx="3910012" cy="3541713"/>
        </p:xfrm>
        <a:graphic>
          <a:graphicData uri="http://schemas.openxmlformats.org/drawingml/2006/table">
            <a:tbl>
              <a:tblPr/>
              <a:tblGrid>
                <a:gridCol w="782637"/>
                <a:gridCol w="781050"/>
                <a:gridCol w="782638"/>
                <a:gridCol w="750887"/>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839" name="Text Box 215"/>
          <p:cNvSpPr txBox="1">
            <a:spLocks noChangeArrowheads="1"/>
          </p:cNvSpPr>
          <p:nvPr/>
        </p:nvSpPr>
        <p:spPr bwMode="auto">
          <a:xfrm>
            <a:off x="831850" y="2857500"/>
            <a:ext cx="781050"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69840" name="Text Box 216"/>
          <p:cNvSpPr txBox="1">
            <a:spLocks noChangeArrowheads="1"/>
          </p:cNvSpPr>
          <p:nvPr/>
        </p:nvSpPr>
        <p:spPr bwMode="auto">
          <a:xfrm>
            <a:off x="519113" y="3200400"/>
            <a:ext cx="647700" cy="366713"/>
          </a:xfrm>
          <a:prstGeom prst="rect">
            <a:avLst/>
          </a:prstGeom>
          <a:noFill/>
          <a:ln w="9525">
            <a:noFill/>
            <a:miter lim="800000"/>
            <a:headEnd/>
            <a:tailEnd/>
          </a:ln>
        </p:spPr>
        <p:txBody>
          <a:bodyPr>
            <a:spAutoFit/>
          </a:bodyPr>
          <a:lstStyle/>
          <a:p>
            <a:pPr>
              <a:spcBef>
                <a:spcPct val="50000"/>
              </a:spcBef>
            </a:pPr>
            <a:r>
              <a:rPr lang="fr-FR" sz="1800" b="1"/>
              <a:t>CD</a:t>
            </a:r>
          </a:p>
        </p:txBody>
      </p:sp>
      <p:sp>
        <p:nvSpPr>
          <p:cNvPr id="69841" name="Rectangle 2"/>
          <p:cNvSpPr>
            <a:spLocks noGrp="1" noChangeArrowheads="1"/>
          </p:cNvSpPr>
          <p:nvPr>
            <p:ph type="title"/>
          </p:nvPr>
        </p:nvSpPr>
        <p:spPr>
          <a:xfrm>
            <a:off x="214313" y="142875"/>
            <a:ext cx="8429625" cy="654050"/>
          </a:xfrm>
          <a:ln>
            <a:solidFill>
              <a:srgbClr val="002060"/>
            </a:solidFill>
          </a:ln>
        </p:spPr>
        <p:txBody>
          <a:bodyPr/>
          <a:lstStyle/>
          <a:p>
            <a:pPr eaLnBrk="1" hangingPunct="1"/>
            <a:r>
              <a:rPr lang="fr-FR" sz="3200" b="1" smtClean="0">
                <a:solidFill>
                  <a:srgbClr val="FF0000"/>
                </a:solidFill>
              </a:rPr>
              <a:t>6.5 Cas d’une fonction non totalement définie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sldNum" sz="quarter" idx="12"/>
          </p:nvPr>
        </p:nvSpPr>
        <p:spPr>
          <a:noFill/>
        </p:spPr>
        <p:txBody>
          <a:bodyPr/>
          <a:lstStyle/>
          <a:p>
            <a:fld id="{19BC0239-031B-48A4-8772-AB9999785457}" type="slidenum">
              <a:rPr lang="fr-FR" smtClean="0"/>
              <a:pPr/>
              <a:t>65</a:t>
            </a:fld>
            <a:endParaRPr lang="fr-FR" smtClean="0"/>
          </a:p>
        </p:txBody>
      </p:sp>
      <p:sp>
        <p:nvSpPr>
          <p:cNvPr id="31748"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3062076-8E12-4AA5-8A61-2498A0F00773}" type="slidenum">
              <a:rPr lang="fr-FR" sz="1400"/>
              <a:pPr algn="r"/>
              <a:t>65</a:t>
            </a:fld>
            <a:endParaRPr lang="fr-FR" sz="1400"/>
          </a:p>
        </p:txBody>
      </p:sp>
      <p:sp>
        <p:nvSpPr>
          <p:cNvPr id="48132" name="Rectangle 2"/>
          <p:cNvSpPr>
            <a:spLocks noGrp="1" noChangeArrowheads="1"/>
          </p:cNvSpPr>
          <p:nvPr>
            <p:ph type="body" idx="1"/>
          </p:nvPr>
        </p:nvSpPr>
        <p:spPr>
          <a:xfrm>
            <a:off x="296863" y="844550"/>
            <a:ext cx="8418512" cy="1655763"/>
          </a:xfrm>
          <a:ln>
            <a:solidFill>
              <a:schemeClr val="bg1"/>
            </a:solidFill>
          </a:ln>
        </p:spPr>
        <p:txBody>
          <a:bodyPr/>
          <a:lstStyle/>
          <a:p>
            <a:pPr marL="177800" indent="-177800" algn="just" eaLnBrk="1" hangingPunct="1">
              <a:lnSpc>
                <a:spcPct val="80000"/>
              </a:lnSpc>
              <a:buClr>
                <a:srgbClr val="FF0000"/>
              </a:buClr>
              <a:buFont typeface="Wingdings" pitchFamily="2" charset="2"/>
              <a:buChar char="§"/>
              <a:defRPr/>
            </a:pPr>
            <a:r>
              <a:rPr lang="fr-FR" sz="2300" b="1" dirty="0" smtClean="0"/>
              <a:t>Il est possible d’utiliser les </a:t>
            </a:r>
            <a:r>
              <a:rPr lang="fr-FR" sz="2300" b="1" dirty="0" smtClean="0">
                <a:solidFill>
                  <a:srgbClr val="FF3300"/>
                </a:solidFill>
              </a:rPr>
              <a:t>X</a:t>
            </a:r>
            <a:r>
              <a:rPr lang="fr-FR" sz="2300" b="1" dirty="0" smtClean="0"/>
              <a:t> dans des regroupements :</a:t>
            </a:r>
          </a:p>
          <a:p>
            <a:pPr lvl="1" algn="just" eaLnBrk="1" hangingPunct="1">
              <a:lnSpc>
                <a:spcPct val="80000"/>
              </a:lnSpc>
              <a:defRPr/>
            </a:pPr>
            <a:r>
              <a:rPr lang="fr-FR" sz="2300" b="1" dirty="0" smtClean="0"/>
              <a:t>Soit les prendre comme étant des </a:t>
            </a:r>
            <a:r>
              <a:rPr lang="fr-FR" sz="2300" b="1" dirty="0" smtClean="0">
                <a:solidFill>
                  <a:srgbClr val="FF3300"/>
                </a:solidFill>
              </a:rPr>
              <a:t>1</a:t>
            </a:r>
          </a:p>
          <a:p>
            <a:pPr lvl="1" algn="just" eaLnBrk="1" hangingPunct="1">
              <a:lnSpc>
                <a:spcPct val="80000"/>
              </a:lnSpc>
              <a:defRPr/>
            </a:pPr>
            <a:r>
              <a:rPr lang="fr-FR" sz="2300" b="1" dirty="0" smtClean="0"/>
              <a:t>Ou les prendre comme étant des </a:t>
            </a:r>
            <a:r>
              <a:rPr lang="fr-FR" sz="2300" b="1" dirty="0" smtClean="0">
                <a:solidFill>
                  <a:srgbClr val="FF3300"/>
                </a:solidFill>
              </a:rPr>
              <a:t>0</a:t>
            </a:r>
          </a:p>
          <a:p>
            <a:pPr marL="165100" indent="-165100" algn="just" eaLnBrk="1" hangingPunct="1">
              <a:lnSpc>
                <a:spcPct val="80000"/>
              </a:lnSpc>
              <a:buClr>
                <a:srgbClr val="FF0000"/>
              </a:buClr>
              <a:buFont typeface="Wingdings" pitchFamily="2" charset="2"/>
              <a:buChar char="§"/>
              <a:tabLst>
                <a:tab pos="177800" algn="l"/>
              </a:tabLst>
              <a:defRPr/>
            </a:pPr>
            <a:r>
              <a:rPr lang="fr-FR" sz="2300" b="1" dirty="0" smtClean="0"/>
              <a:t>Il ne faut pas former des regroupement qui contient uniquement des </a:t>
            </a:r>
            <a:r>
              <a:rPr lang="fr-FR" sz="2300" b="1" dirty="0" smtClean="0">
                <a:solidFill>
                  <a:srgbClr val="FF3300"/>
                </a:solidFill>
              </a:rPr>
              <a:t>X</a:t>
            </a:r>
            <a:r>
              <a:rPr lang="fr-FR" sz="2300" b="1" dirty="0" smtClean="0"/>
              <a:t> </a:t>
            </a:r>
          </a:p>
        </p:txBody>
      </p:sp>
      <p:graphicFrame>
        <p:nvGraphicFramePr>
          <p:cNvPr id="31746" name="Object 3"/>
          <p:cNvGraphicFramePr>
            <a:graphicFrameLocks noChangeAspect="1"/>
          </p:cNvGraphicFramePr>
          <p:nvPr/>
        </p:nvGraphicFramePr>
        <p:xfrm>
          <a:off x="7286625" y="4857750"/>
          <a:ext cx="785813" cy="304800"/>
        </p:xfrm>
        <a:graphic>
          <a:graphicData uri="http://schemas.openxmlformats.org/presentationml/2006/ole">
            <mc:AlternateContent xmlns:mc="http://schemas.openxmlformats.org/markup-compatibility/2006">
              <mc:Choice xmlns:v="urn:schemas-microsoft-com:vml" Requires="v">
                <p:oleObj spid="_x0000_s31764" name="Equation" r:id="rId3" imgW="291960" imgH="164880" progId="Equation.3">
                  <p:embed/>
                </p:oleObj>
              </mc:Choice>
              <mc:Fallback>
                <p:oleObj name="Equation" r:id="rId3" imgW="291960" imgH="164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4857750"/>
                        <a:ext cx="78581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44" name="Group 4"/>
          <p:cNvGraphicFramePr>
            <a:graphicFrameLocks noGrp="1"/>
          </p:cNvGraphicFramePr>
          <p:nvPr/>
        </p:nvGraphicFramePr>
        <p:xfrm>
          <a:off x="1692275" y="2540000"/>
          <a:ext cx="5040313" cy="3816351"/>
        </p:xfrm>
        <a:graphic>
          <a:graphicData uri="http://schemas.openxmlformats.org/drawingml/2006/table">
            <a:tbl>
              <a:tblPr/>
              <a:tblGrid>
                <a:gridCol w="1009650"/>
                <a:gridCol w="1006475"/>
                <a:gridCol w="1008063"/>
                <a:gridCol w="968375"/>
                <a:gridCol w="1047750"/>
              </a:tblGrid>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7" name="Text Box 51"/>
          <p:cNvSpPr txBox="1">
            <a:spLocks noChangeArrowheads="1"/>
          </p:cNvSpPr>
          <p:nvPr/>
        </p:nvSpPr>
        <p:spPr bwMode="auto">
          <a:xfrm>
            <a:off x="2206625" y="2633663"/>
            <a:ext cx="1008063"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31788" name="Text Box 52"/>
          <p:cNvSpPr txBox="1">
            <a:spLocks noChangeArrowheads="1"/>
          </p:cNvSpPr>
          <p:nvPr/>
        </p:nvSpPr>
        <p:spPr bwMode="auto">
          <a:xfrm>
            <a:off x="1547813" y="2919413"/>
            <a:ext cx="835025" cy="366712"/>
          </a:xfrm>
          <a:prstGeom prst="rect">
            <a:avLst/>
          </a:prstGeom>
          <a:noFill/>
          <a:ln w="9525">
            <a:noFill/>
            <a:miter lim="800000"/>
            <a:headEnd/>
            <a:tailEnd/>
          </a:ln>
        </p:spPr>
        <p:txBody>
          <a:bodyPr>
            <a:spAutoFit/>
          </a:bodyPr>
          <a:lstStyle/>
          <a:p>
            <a:pPr algn="r">
              <a:spcBef>
                <a:spcPct val="50000"/>
              </a:spcBef>
            </a:pPr>
            <a:r>
              <a:rPr lang="fr-FR" sz="1800" b="1"/>
              <a:t>CD</a:t>
            </a:r>
          </a:p>
        </p:txBody>
      </p:sp>
      <p:sp>
        <p:nvSpPr>
          <p:cNvPr id="31789" name="Oval 53"/>
          <p:cNvSpPr>
            <a:spLocks noChangeArrowheads="1"/>
          </p:cNvSpPr>
          <p:nvPr/>
        </p:nvSpPr>
        <p:spPr bwMode="auto">
          <a:xfrm>
            <a:off x="4716463" y="3405188"/>
            <a:ext cx="935037" cy="3024187"/>
          </a:xfrm>
          <a:prstGeom prst="ellipse">
            <a:avLst/>
          </a:prstGeom>
          <a:noFill/>
          <a:ln w="38100">
            <a:solidFill>
              <a:srgbClr val="FF3300"/>
            </a:solidFill>
            <a:round/>
            <a:headEnd/>
            <a:tailEnd/>
          </a:ln>
        </p:spPr>
        <p:txBody>
          <a:bodyPr wrap="none" anchor="ctr"/>
          <a:lstStyle/>
          <a:p>
            <a:endParaRPr lang="fr-FR" sz="1800"/>
          </a:p>
        </p:txBody>
      </p:sp>
      <p:sp>
        <p:nvSpPr>
          <p:cNvPr id="31790" name="Rectangle 2"/>
          <p:cNvSpPr>
            <a:spLocks noGrp="1" noChangeArrowheads="1"/>
          </p:cNvSpPr>
          <p:nvPr>
            <p:ph type="title"/>
          </p:nvPr>
        </p:nvSpPr>
        <p:spPr>
          <a:xfrm>
            <a:off x="285750" y="142875"/>
            <a:ext cx="8429625" cy="654050"/>
          </a:xfrm>
          <a:ln>
            <a:solidFill>
              <a:srgbClr val="002060"/>
            </a:solidFill>
          </a:ln>
        </p:spPr>
        <p:txBody>
          <a:bodyPr/>
          <a:lstStyle/>
          <a:p>
            <a:pPr eaLnBrk="1" hangingPunct="1"/>
            <a:r>
              <a:rPr lang="fr-FR" sz="3200" b="1" smtClean="0">
                <a:solidFill>
                  <a:srgbClr val="FF0000"/>
                </a:solidFill>
              </a:rPr>
              <a:t>10-6 Cas d’une fonction non totalement définie</a:t>
            </a:r>
          </a:p>
        </p:txBody>
      </p:sp>
      <p:cxnSp>
        <p:nvCxnSpPr>
          <p:cNvPr id="12" name="Connecteur droit avec flèche 11"/>
          <p:cNvCxnSpPr>
            <a:stCxn id="31789" idx="7"/>
          </p:cNvCxnSpPr>
          <p:nvPr/>
        </p:nvCxnSpPr>
        <p:spPr>
          <a:xfrm rot="16200000" flipH="1">
            <a:off x="6074568" y="3288507"/>
            <a:ext cx="938213" cy="205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sldNum" sz="quarter" idx="12"/>
          </p:nvPr>
        </p:nvSpPr>
        <p:spPr>
          <a:noFill/>
        </p:spPr>
        <p:txBody>
          <a:bodyPr/>
          <a:lstStyle/>
          <a:p>
            <a:fld id="{665EF739-ADDE-4931-81F8-41747CF9BFC8}" type="slidenum">
              <a:rPr lang="fr-FR" smtClean="0"/>
              <a:pPr/>
              <a:t>66</a:t>
            </a:fld>
            <a:endParaRPr lang="fr-FR" smtClean="0"/>
          </a:p>
        </p:txBody>
      </p:sp>
      <p:sp>
        <p:nvSpPr>
          <p:cNvPr id="32772"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6F59481-6318-460D-BCC8-779B9DB393CC}" type="slidenum">
              <a:rPr lang="fr-FR" sz="1400"/>
              <a:pPr algn="r"/>
              <a:t>66</a:t>
            </a:fld>
            <a:endParaRPr lang="fr-FR" sz="1400"/>
          </a:p>
        </p:txBody>
      </p:sp>
      <p:graphicFrame>
        <p:nvGraphicFramePr>
          <p:cNvPr id="32770" name="Object 2"/>
          <p:cNvGraphicFramePr>
            <a:graphicFrameLocks noChangeAspect="1"/>
          </p:cNvGraphicFramePr>
          <p:nvPr/>
        </p:nvGraphicFramePr>
        <p:xfrm>
          <a:off x="6572250" y="4500563"/>
          <a:ext cx="2065338" cy="360362"/>
        </p:xfrm>
        <a:graphic>
          <a:graphicData uri="http://schemas.openxmlformats.org/presentationml/2006/ole">
            <mc:AlternateContent xmlns:mc="http://schemas.openxmlformats.org/markup-compatibility/2006">
              <mc:Choice xmlns:v="urn:schemas-microsoft-com:vml" Requires="v">
                <p:oleObj spid="_x0000_s32788" name="Equation" r:id="rId3" imgW="647640" imgH="177480" progId="Equation.3">
                  <p:embed/>
                </p:oleObj>
              </mc:Choice>
              <mc:Fallback>
                <p:oleObj name="Equation" r:id="rId3" imgW="64764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500563"/>
                        <a:ext cx="206533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667" name="Group 3"/>
          <p:cNvGraphicFramePr>
            <a:graphicFrameLocks noGrp="1"/>
          </p:cNvGraphicFramePr>
          <p:nvPr/>
        </p:nvGraphicFramePr>
        <p:xfrm>
          <a:off x="930275" y="1398588"/>
          <a:ext cx="5040313" cy="3816351"/>
        </p:xfrm>
        <a:graphic>
          <a:graphicData uri="http://schemas.openxmlformats.org/drawingml/2006/table">
            <a:tbl>
              <a:tblPr/>
              <a:tblGrid>
                <a:gridCol w="1009650"/>
                <a:gridCol w="1006475"/>
                <a:gridCol w="1008063"/>
                <a:gridCol w="968375"/>
                <a:gridCol w="1047750"/>
              </a:tblGrid>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10" name="Text Box 50"/>
          <p:cNvSpPr txBox="1">
            <a:spLocks noChangeArrowheads="1"/>
          </p:cNvSpPr>
          <p:nvPr/>
        </p:nvSpPr>
        <p:spPr bwMode="auto">
          <a:xfrm>
            <a:off x="1217613" y="1254125"/>
            <a:ext cx="1008062"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32811" name="Text Box 51"/>
          <p:cNvSpPr txBox="1">
            <a:spLocks noChangeArrowheads="1"/>
          </p:cNvSpPr>
          <p:nvPr/>
        </p:nvSpPr>
        <p:spPr bwMode="auto">
          <a:xfrm>
            <a:off x="785813" y="1541463"/>
            <a:ext cx="835025"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32812" name="Oval 52"/>
          <p:cNvSpPr>
            <a:spLocks noChangeArrowheads="1"/>
          </p:cNvSpPr>
          <p:nvPr/>
        </p:nvSpPr>
        <p:spPr bwMode="auto">
          <a:xfrm>
            <a:off x="3954463" y="2117725"/>
            <a:ext cx="935037" cy="3024188"/>
          </a:xfrm>
          <a:prstGeom prst="ellipse">
            <a:avLst/>
          </a:prstGeom>
          <a:noFill/>
          <a:ln w="38100">
            <a:solidFill>
              <a:srgbClr val="FF3300"/>
            </a:solidFill>
            <a:round/>
            <a:headEnd/>
            <a:tailEnd/>
          </a:ln>
        </p:spPr>
        <p:txBody>
          <a:bodyPr wrap="none" anchor="ctr"/>
          <a:lstStyle/>
          <a:p>
            <a:endParaRPr lang="fr-FR" sz="1800"/>
          </a:p>
        </p:txBody>
      </p:sp>
      <p:sp>
        <p:nvSpPr>
          <p:cNvPr id="32813" name="Oval 53"/>
          <p:cNvSpPr>
            <a:spLocks noChangeArrowheads="1"/>
          </p:cNvSpPr>
          <p:nvPr/>
        </p:nvSpPr>
        <p:spPr bwMode="auto">
          <a:xfrm>
            <a:off x="1938338" y="3630613"/>
            <a:ext cx="3960812" cy="792162"/>
          </a:xfrm>
          <a:prstGeom prst="ellipse">
            <a:avLst/>
          </a:prstGeom>
          <a:noFill/>
          <a:ln w="38100">
            <a:solidFill>
              <a:srgbClr val="0033CC"/>
            </a:solidFill>
            <a:round/>
            <a:headEnd/>
            <a:tailEnd/>
          </a:ln>
        </p:spPr>
        <p:txBody>
          <a:bodyPr wrap="none" anchor="ctr"/>
          <a:lstStyle/>
          <a:p>
            <a:endParaRPr lang="fr-FR" sz="1800"/>
          </a:p>
        </p:txBody>
      </p:sp>
      <p:sp>
        <p:nvSpPr>
          <p:cNvPr id="32814" name="Rectangle 2"/>
          <p:cNvSpPr>
            <a:spLocks noGrp="1" noChangeArrowheads="1"/>
          </p:cNvSpPr>
          <p:nvPr>
            <p:ph type="title"/>
          </p:nvPr>
        </p:nvSpPr>
        <p:spPr>
          <a:xfrm>
            <a:off x="285750" y="285750"/>
            <a:ext cx="8429625" cy="654050"/>
          </a:xfrm>
          <a:ln>
            <a:solidFill>
              <a:srgbClr val="002060"/>
            </a:solidFill>
          </a:ln>
        </p:spPr>
        <p:txBody>
          <a:bodyPr/>
          <a:lstStyle/>
          <a:p>
            <a:pPr eaLnBrk="1" hangingPunct="1"/>
            <a:r>
              <a:rPr lang="fr-FR" sz="3200" b="1" smtClean="0">
                <a:solidFill>
                  <a:srgbClr val="FF0000"/>
                </a:solidFill>
              </a:rPr>
              <a:t>10-6 Cas d’une fonction non totalement définie</a:t>
            </a:r>
          </a:p>
        </p:txBody>
      </p:sp>
      <p:cxnSp>
        <p:nvCxnSpPr>
          <p:cNvPr id="12" name="Connecteur droit avec flèche 11"/>
          <p:cNvCxnSpPr/>
          <p:nvPr/>
        </p:nvCxnSpPr>
        <p:spPr>
          <a:xfrm>
            <a:off x="4786313" y="2714625"/>
            <a:ext cx="2000250" cy="17145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786438" y="3929063"/>
            <a:ext cx="2071687" cy="5715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sldNum" sz="quarter" idx="12"/>
          </p:nvPr>
        </p:nvSpPr>
        <p:spPr>
          <a:noFill/>
        </p:spPr>
        <p:txBody>
          <a:bodyPr/>
          <a:lstStyle/>
          <a:p>
            <a:fld id="{DC6F2E27-1538-494A-82D0-A5656559DF13}" type="slidenum">
              <a:rPr lang="fr-FR" smtClean="0"/>
              <a:pPr/>
              <a:t>67</a:t>
            </a:fld>
            <a:endParaRPr lang="fr-FR" smtClean="0"/>
          </a:p>
        </p:txBody>
      </p:sp>
      <p:sp>
        <p:nvSpPr>
          <p:cNvPr id="33796"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2AE7866-0316-4654-84E8-D9339014AEA5}" type="slidenum">
              <a:rPr lang="fr-FR" sz="1400"/>
              <a:pPr algn="r"/>
              <a:t>67</a:t>
            </a:fld>
            <a:endParaRPr lang="fr-FR" sz="1400"/>
          </a:p>
        </p:txBody>
      </p:sp>
      <p:graphicFrame>
        <p:nvGraphicFramePr>
          <p:cNvPr id="33794" name="Object 2"/>
          <p:cNvGraphicFramePr>
            <a:graphicFrameLocks noChangeAspect="1"/>
          </p:cNvGraphicFramePr>
          <p:nvPr/>
        </p:nvGraphicFramePr>
        <p:xfrm>
          <a:off x="6357938" y="4643438"/>
          <a:ext cx="2219325" cy="360362"/>
        </p:xfrm>
        <a:graphic>
          <a:graphicData uri="http://schemas.openxmlformats.org/presentationml/2006/ole">
            <mc:AlternateContent xmlns:mc="http://schemas.openxmlformats.org/markup-compatibility/2006">
              <mc:Choice xmlns:v="urn:schemas-microsoft-com:vml" Requires="v">
                <p:oleObj spid="_x0000_s33812" name="Equation" r:id="rId3" imgW="1002960" imgH="177480" progId="Equation.3">
                  <p:embed/>
                </p:oleObj>
              </mc:Choice>
              <mc:Fallback>
                <p:oleObj name="Equation" r:id="rId3" imgW="100296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4643438"/>
                        <a:ext cx="22193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1" name="Group 3"/>
          <p:cNvGraphicFramePr>
            <a:graphicFrameLocks noGrp="1"/>
          </p:cNvGraphicFramePr>
          <p:nvPr/>
        </p:nvGraphicFramePr>
        <p:xfrm>
          <a:off x="501650" y="1684338"/>
          <a:ext cx="5040313" cy="3816351"/>
        </p:xfrm>
        <a:graphic>
          <a:graphicData uri="http://schemas.openxmlformats.org/drawingml/2006/table">
            <a:tbl>
              <a:tblPr/>
              <a:tblGrid>
                <a:gridCol w="1009650"/>
                <a:gridCol w="1006475"/>
                <a:gridCol w="1008063"/>
                <a:gridCol w="968375"/>
                <a:gridCol w="1047750"/>
              </a:tblGrid>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4" name="Text Box 50"/>
          <p:cNvSpPr txBox="1">
            <a:spLocks noChangeArrowheads="1"/>
          </p:cNvSpPr>
          <p:nvPr/>
        </p:nvSpPr>
        <p:spPr bwMode="auto">
          <a:xfrm>
            <a:off x="788988" y="1539875"/>
            <a:ext cx="1008062"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33835" name="Text Box 51"/>
          <p:cNvSpPr txBox="1">
            <a:spLocks noChangeArrowheads="1"/>
          </p:cNvSpPr>
          <p:nvPr/>
        </p:nvSpPr>
        <p:spPr bwMode="auto">
          <a:xfrm>
            <a:off x="357188" y="1827213"/>
            <a:ext cx="835025"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33836" name="Oval 52"/>
          <p:cNvSpPr>
            <a:spLocks noChangeArrowheads="1"/>
          </p:cNvSpPr>
          <p:nvPr/>
        </p:nvSpPr>
        <p:spPr bwMode="auto">
          <a:xfrm>
            <a:off x="3525838" y="2403475"/>
            <a:ext cx="935037" cy="3024188"/>
          </a:xfrm>
          <a:prstGeom prst="ellipse">
            <a:avLst/>
          </a:prstGeom>
          <a:noFill/>
          <a:ln w="38100">
            <a:solidFill>
              <a:srgbClr val="FF3300"/>
            </a:solidFill>
            <a:round/>
            <a:headEnd/>
            <a:tailEnd/>
          </a:ln>
        </p:spPr>
        <p:txBody>
          <a:bodyPr wrap="none" anchor="ctr"/>
          <a:lstStyle/>
          <a:p>
            <a:endParaRPr lang="fr-FR" sz="1800"/>
          </a:p>
        </p:txBody>
      </p:sp>
      <p:sp>
        <p:nvSpPr>
          <p:cNvPr id="33837" name="Oval 53"/>
          <p:cNvSpPr>
            <a:spLocks noChangeArrowheads="1"/>
          </p:cNvSpPr>
          <p:nvPr/>
        </p:nvSpPr>
        <p:spPr bwMode="auto">
          <a:xfrm>
            <a:off x="1509713" y="3916363"/>
            <a:ext cx="3960812" cy="792162"/>
          </a:xfrm>
          <a:prstGeom prst="ellipse">
            <a:avLst/>
          </a:prstGeom>
          <a:noFill/>
          <a:ln w="38100">
            <a:solidFill>
              <a:srgbClr val="0033CC"/>
            </a:solidFill>
            <a:round/>
            <a:headEnd/>
            <a:tailEnd/>
          </a:ln>
        </p:spPr>
        <p:txBody>
          <a:bodyPr wrap="none" anchor="ctr"/>
          <a:lstStyle/>
          <a:p>
            <a:endParaRPr lang="fr-FR" sz="1800"/>
          </a:p>
        </p:txBody>
      </p:sp>
      <p:sp>
        <p:nvSpPr>
          <p:cNvPr id="33838" name="Oval 54"/>
          <p:cNvSpPr>
            <a:spLocks noChangeArrowheads="1"/>
          </p:cNvSpPr>
          <p:nvPr/>
        </p:nvSpPr>
        <p:spPr bwMode="auto">
          <a:xfrm>
            <a:off x="2444750" y="3052763"/>
            <a:ext cx="2016125" cy="1800225"/>
          </a:xfrm>
          <a:prstGeom prst="ellipse">
            <a:avLst/>
          </a:prstGeom>
          <a:noFill/>
          <a:ln w="38100">
            <a:solidFill>
              <a:srgbClr val="FF00FF"/>
            </a:solidFill>
            <a:round/>
            <a:headEnd/>
            <a:tailEnd/>
          </a:ln>
        </p:spPr>
        <p:txBody>
          <a:bodyPr wrap="none" anchor="ctr"/>
          <a:lstStyle/>
          <a:p>
            <a:endParaRPr lang="fr-FR" sz="1800"/>
          </a:p>
        </p:txBody>
      </p:sp>
      <p:cxnSp>
        <p:nvCxnSpPr>
          <p:cNvPr id="12" name="Connecteur droit avec flèche 11"/>
          <p:cNvCxnSpPr>
            <a:stCxn id="33836" idx="7"/>
          </p:cNvCxnSpPr>
          <p:nvPr/>
        </p:nvCxnSpPr>
        <p:spPr>
          <a:xfrm rot="16200000" flipH="1">
            <a:off x="4585494" y="2585244"/>
            <a:ext cx="1797050" cy="2319338"/>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33837" idx="6"/>
          </p:cNvCxnSpPr>
          <p:nvPr/>
        </p:nvCxnSpPr>
        <p:spPr>
          <a:xfrm>
            <a:off x="5470525" y="4313238"/>
            <a:ext cx="1887538" cy="3302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286250" y="3429000"/>
            <a:ext cx="4000500" cy="1285875"/>
          </a:xfrm>
          <a:prstGeom prst="straightConnector1">
            <a:avLst/>
          </a:prstGeom>
          <a:ln w="190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33842" name="Rectangle 2"/>
          <p:cNvSpPr>
            <a:spLocks noGrp="1" noChangeArrowheads="1"/>
          </p:cNvSpPr>
          <p:nvPr>
            <p:ph type="title"/>
          </p:nvPr>
        </p:nvSpPr>
        <p:spPr>
          <a:xfrm>
            <a:off x="285750" y="142875"/>
            <a:ext cx="8429625" cy="654050"/>
          </a:xfrm>
          <a:ln>
            <a:solidFill>
              <a:srgbClr val="002060"/>
            </a:solidFill>
          </a:ln>
        </p:spPr>
        <p:txBody>
          <a:bodyPr/>
          <a:lstStyle/>
          <a:p>
            <a:pPr eaLnBrk="1" hangingPunct="1"/>
            <a:r>
              <a:rPr lang="fr-FR" sz="3200" b="1" smtClean="0">
                <a:solidFill>
                  <a:srgbClr val="FF0000"/>
                </a:solidFill>
              </a:rPr>
              <a:t>10-6 Cas d’une fonction non totalement définie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Grp="1" noChangeArrowheads="1"/>
          </p:cNvSpPr>
          <p:nvPr>
            <p:ph type="sldNum" sz="quarter" idx="12"/>
          </p:nvPr>
        </p:nvSpPr>
        <p:spPr>
          <a:noFill/>
        </p:spPr>
        <p:txBody>
          <a:bodyPr/>
          <a:lstStyle/>
          <a:p>
            <a:fld id="{69205800-C682-4B0A-84F4-314492C7697D}" type="slidenum">
              <a:rPr lang="fr-FR" smtClean="0"/>
              <a:pPr/>
              <a:t>68</a:t>
            </a:fld>
            <a:endParaRPr lang="fr-FR" smtClean="0"/>
          </a:p>
        </p:txBody>
      </p:sp>
      <p:sp>
        <p:nvSpPr>
          <p:cNvPr id="34820"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26DFE8E-4F89-4B48-98A2-AB4B2AD54009}" type="slidenum">
              <a:rPr lang="fr-FR" sz="1400"/>
              <a:pPr algn="r"/>
              <a:t>68</a:t>
            </a:fld>
            <a:endParaRPr lang="fr-FR" sz="1400"/>
          </a:p>
        </p:txBody>
      </p:sp>
      <p:graphicFrame>
        <p:nvGraphicFramePr>
          <p:cNvPr id="34818" name="Object 2"/>
          <p:cNvGraphicFramePr>
            <a:graphicFrameLocks noChangeAspect="1"/>
          </p:cNvGraphicFramePr>
          <p:nvPr/>
        </p:nvGraphicFramePr>
        <p:xfrm>
          <a:off x="1614488" y="5876925"/>
          <a:ext cx="3900487" cy="360363"/>
        </p:xfrm>
        <a:graphic>
          <a:graphicData uri="http://schemas.openxmlformats.org/presentationml/2006/ole">
            <mc:AlternateContent xmlns:mc="http://schemas.openxmlformats.org/markup-compatibility/2006">
              <mc:Choice xmlns:v="urn:schemas-microsoft-com:vml" Requires="v">
                <p:oleObj spid="_x0000_s34836" name="Equation" r:id="rId3" imgW="1358640" imgH="177480" progId="Equation.3">
                  <p:embed/>
                </p:oleObj>
              </mc:Choice>
              <mc:Fallback>
                <p:oleObj name="Equation" r:id="rId3" imgW="135864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5876925"/>
                        <a:ext cx="390048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5" name="Group 3"/>
          <p:cNvGraphicFramePr>
            <a:graphicFrameLocks noGrp="1"/>
          </p:cNvGraphicFramePr>
          <p:nvPr/>
        </p:nvGraphicFramePr>
        <p:xfrm>
          <a:off x="1908175" y="1182688"/>
          <a:ext cx="5040313" cy="3816351"/>
        </p:xfrm>
        <a:graphic>
          <a:graphicData uri="http://schemas.openxmlformats.org/drawingml/2006/table">
            <a:tbl>
              <a:tblPr/>
              <a:tblGrid>
                <a:gridCol w="1009650"/>
                <a:gridCol w="1006475"/>
                <a:gridCol w="1008063"/>
                <a:gridCol w="968375"/>
                <a:gridCol w="1047750"/>
              </a:tblGrid>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8" name="Text Box 50"/>
          <p:cNvSpPr txBox="1">
            <a:spLocks noChangeArrowheads="1"/>
          </p:cNvSpPr>
          <p:nvPr/>
        </p:nvSpPr>
        <p:spPr bwMode="auto">
          <a:xfrm>
            <a:off x="2195513" y="1038225"/>
            <a:ext cx="1008062" cy="366713"/>
          </a:xfrm>
          <a:prstGeom prst="rect">
            <a:avLst/>
          </a:prstGeom>
          <a:noFill/>
          <a:ln w="9525">
            <a:noFill/>
            <a:miter lim="800000"/>
            <a:headEnd/>
            <a:tailEnd/>
          </a:ln>
        </p:spPr>
        <p:txBody>
          <a:bodyPr>
            <a:spAutoFit/>
          </a:bodyPr>
          <a:lstStyle/>
          <a:p>
            <a:pPr>
              <a:spcBef>
                <a:spcPct val="50000"/>
              </a:spcBef>
            </a:pPr>
            <a:r>
              <a:rPr lang="fr-FR" sz="1800" b="1"/>
              <a:t>AB</a:t>
            </a:r>
          </a:p>
        </p:txBody>
      </p:sp>
      <p:sp>
        <p:nvSpPr>
          <p:cNvPr id="34859" name="Text Box 51"/>
          <p:cNvSpPr txBox="1">
            <a:spLocks noChangeArrowheads="1"/>
          </p:cNvSpPr>
          <p:nvPr/>
        </p:nvSpPr>
        <p:spPr bwMode="auto">
          <a:xfrm>
            <a:off x="1763713" y="1325563"/>
            <a:ext cx="835025"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34860" name="Oval 52"/>
          <p:cNvSpPr>
            <a:spLocks noChangeArrowheads="1"/>
          </p:cNvSpPr>
          <p:nvPr/>
        </p:nvSpPr>
        <p:spPr bwMode="auto">
          <a:xfrm>
            <a:off x="4932363" y="1901825"/>
            <a:ext cx="935037" cy="3024188"/>
          </a:xfrm>
          <a:prstGeom prst="ellipse">
            <a:avLst/>
          </a:prstGeom>
          <a:noFill/>
          <a:ln w="38100">
            <a:solidFill>
              <a:srgbClr val="FF3300"/>
            </a:solidFill>
            <a:round/>
            <a:headEnd/>
            <a:tailEnd/>
          </a:ln>
        </p:spPr>
        <p:txBody>
          <a:bodyPr wrap="none" anchor="ctr"/>
          <a:lstStyle/>
          <a:p>
            <a:endParaRPr lang="fr-FR" sz="1800"/>
          </a:p>
        </p:txBody>
      </p:sp>
      <p:sp>
        <p:nvSpPr>
          <p:cNvPr id="34861" name="Oval 53"/>
          <p:cNvSpPr>
            <a:spLocks noChangeArrowheads="1"/>
          </p:cNvSpPr>
          <p:nvPr/>
        </p:nvSpPr>
        <p:spPr bwMode="auto">
          <a:xfrm>
            <a:off x="2916238" y="3414713"/>
            <a:ext cx="3960812" cy="792162"/>
          </a:xfrm>
          <a:prstGeom prst="ellipse">
            <a:avLst/>
          </a:prstGeom>
          <a:noFill/>
          <a:ln w="38100">
            <a:solidFill>
              <a:srgbClr val="0033CC"/>
            </a:solidFill>
            <a:round/>
            <a:headEnd/>
            <a:tailEnd/>
          </a:ln>
        </p:spPr>
        <p:txBody>
          <a:bodyPr wrap="none" anchor="ctr"/>
          <a:lstStyle/>
          <a:p>
            <a:endParaRPr lang="fr-FR" sz="1800"/>
          </a:p>
        </p:txBody>
      </p:sp>
      <p:sp>
        <p:nvSpPr>
          <p:cNvPr id="34862" name="Oval 54"/>
          <p:cNvSpPr>
            <a:spLocks noChangeArrowheads="1"/>
          </p:cNvSpPr>
          <p:nvPr/>
        </p:nvSpPr>
        <p:spPr bwMode="auto">
          <a:xfrm>
            <a:off x="4932363" y="3414713"/>
            <a:ext cx="2016125" cy="1800225"/>
          </a:xfrm>
          <a:prstGeom prst="ellipse">
            <a:avLst/>
          </a:prstGeom>
          <a:noFill/>
          <a:ln w="38100">
            <a:solidFill>
              <a:srgbClr val="00FF00"/>
            </a:solidFill>
            <a:round/>
            <a:headEnd/>
            <a:tailEnd/>
          </a:ln>
        </p:spPr>
        <p:txBody>
          <a:bodyPr wrap="none" anchor="ctr"/>
          <a:lstStyle/>
          <a:p>
            <a:endParaRPr lang="fr-FR" sz="1800"/>
          </a:p>
        </p:txBody>
      </p:sp>
      <p:sp>
        <p:nvSpPr>
          <p:cNvPr id="34863" name="Oval 55"/>
          <p:cNvSpPr>
            <a:spLocks noChangeArrowheads="1"/>
          </p:cNvSpPr>
          <p:nvPr/>
        </p:nvSpPr>
        <p:spPr bwMode="auto">
          <a:xfrm>
            <a:off x="3851275" y="2551113"/>
            <a:ext cx="2016125" cy="1800225"/>
          </a:xfrm>
          <a:prstGeom prst="ellipse">
            <a:avLst/>
          </a:prstGeom>
          <a:noFill/>
          <a:ln w="38100">
            <a:solidFill>
              <a:srgbClr val="FF00FF"/>
            </a:solidFill>
            <a:round/>
            <a:headEnd/>
            <a:tailEnd/>
          </a:ln>
        </p:spPr>
        <p:txBody>
          <a:bodyPr wrap="none" anchor="ctr"/>
          <a:lstStyle/>
          <a:p>
            <a:endParaRPr lang="fr-FR" sz="1800"/>
          </a:p>
        </p:txBody>
      </p:sp>
      <p:cxnSp>
        <p:nvCxnSpPr>
          <p:cNvPr id="13" name="Connecteur droit avec flèche 12"/>
          <p:cNvCxnSpPr/>
          <p:nvPr/>
        </p:nvCxnSpPr>
        <p:spPr>
          <a:xfrm rot="10800000" flipV="1">
            <a:off x="5000625" y="5214938"/>
            <a:ext cx="785813" cy="642937"/>
          </a:xfrm>
          <a:prstGeom prst="straightConnector1">
            <a:avLst/>
          </a:prstGeom>
          <a:ln w="19050">
            <a:solidFill>
              <a:srgbClr val="66FF33"/>
            </a:solidFill>
            <a:tailEnd type="arrow"/>
          </a:ln>
        </p:spPr>
        <p:style>
          <a:lnRef idx="1">
            <a:schemeClr val="accent1"/>
          </a:lnRef>
          <a:fillRef idx="0">
            <a:schemeClr val="accent1"/>
          </a:fillRef>
          <a:effectRef idx="0">
            <a:schemeClr val="accent1"/>
          </a:effectRef>
          <a:fontRef idx="minor">
            <a:schemeClr val="tx1"/>
          </a:fontRef>
        </p:style>
      </p:cxnSp>
      <p:sp>
        <p:nvSpPr>
          <p:cNvPr id="34865" name="Rectangle 2"/>
          <p:cNvSpPr>
            <a:spLocks noGrp="1" noChangeArrowheads="1"/>
          </p:cNvSpPr>
          <p:nvPr>
            <p:ph type="title"/>
          </p:nvPr>
        </p:nvSpPr>
        <p:spPr>
          <a:xfrm>
            <a:off x="285750" y="203200"/>
            <a:ext cx="8429625" cy="654050"/>
          </a:xfrm>
          <a:ln>
            <a:solidFill>
              <a:srgbClr val="002060"/>
            </a:solidFill>
          </a:ln>
        </p:spPr>
        <p:txBody>
          <a:bodyPr/>
          <a:lstStyle/>
          <a:p>
            <a:pPr eaLnBrk="1" hangingPunct="1"/>
            <a:r>
              <a:rPr lang="fr-FR" sz="3200" b="1" smtClean="0">
                <a:solidFill>
                  <a:srgbClr val="FF0000"/>
                </a:solidFill>
              </a:rPr>
              <a:t>10-6 Cas d’une fonction non totalement définie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Grp="1" noChangeArrowheads="1"/>
          </p:cNvSpPr>
          <p:nvPr>
            <p:ph type="sldNum" sz="quarter" idx="12"/>
          </p:nvPr>
        </p:nvSpPr>
        <p:spPr>
          <a:noFill/>
        </p:spPr>
        <p:txBody>
          <a:bodyPr/>
          <a:lstStyle/>
          <a:p>
            <a:fld id="{137BDD6D-F851-40D7-B535-AECB1C2A07D4}" type="slidenum">
              <a:rPr lang="fr-FR" smtClean="0"/>
              <a:pPr/>
              <a:t>69</a:t>
            </a:fld>
            <a:endParaRPr lang="fr-FR" smtClean="0"/>
          </a:p>
        </p:txBody>
      </p:sp>
      <p:sp>
        <p:nvSpPr>
          <p:cNvPr id="35844"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4EA3DCE-D819-47BE-8B2B-3BD581BFB2A1}" type="slidenum">
              <a:rPr lang="fr-FR" sz="1400"/>
              <a:pPr algn="r"/>
              <a:t>69</a:t>
            </a:fld>
            <a:endParaRPr lang="fr-FR" sz="1400"/>
          </a:p>
        </p:txBody>
      </p:sp>
      <p:graphicFrame>
        <p:nvGraphicFramePr>
          <p:cNvPr id="372738" name="Group 2"/>
          <p:cNvGraphicFramePr>
            <a:graphicFrameLocks noGrp="1"/>
          </p:cNvGraphicFramePr>
          <p:nvPr/>
        </p:nvGraphicFramePr>
        <p:xfrm>
          <a:off x="1979613" y="908050"/>
          <a:ext cx="5040312" cy="3816351"/>
        </p:xfrm>
        <a:graphic>
          <a:graphicData uri="http://schemas.openxmlformats.org/drawingml/2006/table">
            <a:tbl>
              <a:tblPr/>
              <a:tblGrid>
                <a:gridCol w="1009650"/>
                <a:gridCol w="1006475"/>
                <a:gridCol w="1008062"/>
                <a:gridCol w="968375"/>
                <a:gridCol w="1047750"/>
              </a:tblGrid>
              <a:tr h="81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rgbClr val="FF3300"/>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82" name="Text Box 49"/>
          <p:cNvSpPr txBox="1">
            <a:spLocks noChangeArrowheads="1"/>
          </p:cNvSpPr>
          <p:nvPr/>
        </p:nvSpPr>
        <p:spPr bwMode="auto">
          <a:xfrm>
            <a:off x="2266950" y="763588"/>
            <a:ext cx="1008063"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35883" name="Text Box 50"/>
          <p:cNvSpPr txBox="1">
            <a:spLocks noChangeArrowheads="1"/>
          </p:cNvSpPr>
          <p:nvPr/>
        </p:nvSpPr>
        <p:spPr bwMode="auto">
          <a:xfrm>
            <a:off x="1835150" y="1050925"/>
            <a:ext cx="835025" cy="366713"/>
          </a:xfrm>
          <a:prstGeom prst="rect">
            <a:avLst/>
          </a:prstGeom>
          <a:noFill/>
          <a:ln w="9525">
            <a:noFill/>
            <a:miter lim="800000"/>
            <a:headEnd/>
            <a:tailEnd/>
          </a:ln>
        </p:spPr>
        <p:txBody>
          <a:bodyPr>
            <a:spAutoFit/>
          </a:bodyPr>
          <a:lstStyle/>
          <a:p>
            <a:pPr>
              <a:spcBef>
                <a:spcPct val="50000"/>
              </a:spcBef>
            </a:pPr>
            <a:r>
              <a:rPr lang="fr-FR" sz="1800" b="1"/>
              <a:t>CD</a:t>
            </a:r>
          </a:p>
        </p:txBody>
      </p:sp>
      <p:sp>
        <p:nvSpPr>
          <p:cNvPr id="35884" name="Oval 51"/>
          <p:cNvSpPr>
            <a:spLocks noChangeArrowheads="1"/>
          </p:cNvSpPr>
          <p:nvPr/>
        </p:nvSpPr>
        <p:spPr bwMode="auto">
          <a:xfrm>
            <a:off x="5003800" y="1627188"/>
            <a:ext cx="935038" cy="3024187"/>
          </a:xfrm>
          <a:prstGeom prst="ellipse">
            <a:avLst/>
          </a:prstGeom>
          <a:noFill/>
          <a:ln w="38100">
            <a:solidFill>
              <a:srgbClr val="FF3300"/>
            </a:solidFill>
            <a:round/>
            <a:headEnd/>
            <a:tailEnd/>
          </a:ln>
        </p:spPr>
        <p:txBody>
          <a:bodyPr wrap="none" anchor="ctr"/>
          <a:lstStyle/>
          <a:p>
            <a:endParaRPr lang="fr-FR" sz="1800"/>
          </a:p>
        </p:txBody>
      </p:sp>
      <p:sp>
        <p:nvSpPr>
          <p:cNvPr id="35885" name="Oval 52"/>
          <p:cNvSpPr>
            <a:spLocks noChangeArrowheads="1"/>
          </p:cNvSpPr>
          <p:nvPr/>
        </p:nvSpPr>
        <p:spPr bwMode="auto">
          <a:xfrm>
            <a:off x="2987675" y="3140075"/>
            <a:ext cx="3960813" cy="792163"/>
          </a:xfrm>
          <a:prstGeom prst="ellipse">
            <a:avLst/>
          </a:prstGeom>
          <a:noFill/>
          <a:ln w="38100">
            <a:solidFill>
              <a:srgbClr val="0033CC"/>
            </a:solidFill>
            <a:round/>
            <a:headEnd/>
            <a:tailEnd/>
          </a:ln>
        </p:spPr>
        <p:txBody>
          <a:bodyPr wrap="none" anchor="ctr"/>
          <a:lstStyle/>
          <a:p>
            <a:endParaRPr lang="fr-FR" sz="1800"/>
          </a:p>
        </p:txBody>
      </p:sp>
      <p:sp>
        <p:nvSpPr>
          <p:cNvPr id="35886" name="Oval 53"/>
          <p:cNvSpPr>
            <a:spLocks noChangeArrowheads="1"/>
          </p:cNvSpPr>
          <p:nvPr/>
        </p:nvSpPr>
        <p:spPr bwMode="auto">
          <a:xfrm>
            <a:off x="5003800" y="3140075"/>
            <a:ext cx="2016125" cy="1800225"/>
          </a:xfrm>
          <a:prstGeom prst="ellipse">
            <a:avLst/>
          </a:prstGeom>
          <a:noFill/>
          <a:ln w="38100">
            <a:solidFill>
              <a:srgbClr val="00FF00"/>
            </a:solidFill>
            <a:round/>
            <a:headEnd/>
            <a:tailEnd/>
          </a:ln>
        </p:spPr>
        <p:txBody>
          <a:bodyPr wrap="none" anchor="ctr"/>
          <a:lstStyle/>
          <a:p>
            <a:endParaRPr lang="fr-FR" sz="1800"/>
          </a:p>
        </p:txBody>
      </p:sp>
      <p:sp>
        <p:nvSpPr>
          <p:cNvPr id="35887" name="Oval 54"/>
          <p:cNvSpPr>
            <a:spLocks noChangeArrowheads="1"/>
          </p:cNvSpPr>
          <p:nvPr/>
        </p:nvSpPr>
        <p:spPr bwMode="auto">
          <a:xfrm>
            <a:off x="3922713" y="3068638"/>
            <a:ext cx="2016125" cy="1800225"/>
          </a:xfrm>
          <a:prstGeom prst="ellipse">
            <a:avLst/>
          </a:prstGeom>
          <a:noFill/>
          <a:ln w="38100">
            <a:solidFill>
              <a:srgbClr val="993366"/>
            </a:solidFill>
            <a:round/>
            <a:headEnd/>
            <a:tailEnd/>
          </a:ln>
        </p:spPr>
        <p:txBody>
          <a:bodyPr wrap="none" anchor="ctr"/>
          <a:lstStyle/>
          <a:p>
            <a:endParaRPr lang="fr-FR" sz="1800"/>
          </a:p>
        </p:txBody>
      </p:sp>
      <p:sp>
        <p:nvSpPr>
          <p:cNvPr id="35888" name="Oval 55"/>
          <p:cNvSpPr>
            <a:spLocks noChangeArrowheads="1"/>
          </p:cNvSpPr>
          <p:nvPr/>
        </p:nvSpPr>
        <p:spPr bwMode="auto">
          <a:xfrm>
            <a:off x="3922713" y="2276475"/>
            <a:ext cx="2016125" cy="1800225"/>
          </a:xfrm>
          <a:prstGeom prst="ellipse">
            <a:avLst/>
          </a:prstGeom>
          <a:noFill/>
          <a:ln w="38100">
            <a:solidFill>
              <a:srgbClr val="FF00FF"/>
            </a:solidFill>
            <a:round/>
            <a:headEnd/>
            <a:tailEnd/>
          </a:ln>
        </p:spPr>
        <p:txBody>
          <a:bodyPr wrap="none" anchor="ctr"/>
          <a:lstStyle/>
          <a:p>
            <a:endParaRPr lang="fr-FR" sz="1800"/>
          </a:p>
        </p:txBody>
      </p:sp>
      <p:graphicFrame>
        <p:nvGraphicFramePr>
          <p:cNvPr id="35842" name="Object 56"/>
          <p:cNvGraphicFramePr>
            <a:graphicFrameLocks noGrp="1" noChangeAspect="1"/>
          </p:cNvGraphicFramePr>
          <p:nvPr>
            <p:ph/>
          </p:nvPr>
        </p:nvGraphicFramePr>
        <p:xfrm>
          <a:off x="2257425" y="5805488"/>
          <a:ext cx="3475038" cy="360362"/>
        </p:xfrm>
        <a:graphic>
          <a:graphicData uri="http://schemas.openxmlformats.org/presentationml/2006/ole">
            <mc:AlternateContent xmlns:mc="http://schemas.openxmlformats.org/markup-compatibility/2006">
              <mc:Choice xmlns:v="urn:schemas-microsoft-com:vml" Requires="v">
                <p:oleObj spid="_x0000_s35860" name="Equation" r:id="rId3" imgW="1714320" imgH="177480" progId="Equation.3">
                  <p:embed/>
                </p:oleObj>
              </mc:Choice>
              <mc:Fallback>
                <p:oleObj name="Equation" r:id="rId3" imgW="1714320" imgH="177480"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5805488"/>
                        <a:ext cx="347503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2"/>
          <p:cNvSpPr txBox="1">
            <a:spLocks noChangeArrowheads="1"/>
          </p:cNvSpPr>
          <p:nvPr/>
        </p:nvSpPr>
        <p:spPr bwMode="auto">
          <a:xfrm>
            <a:off x="285750" y="203200"/>
            <a:ext cx="8429625" cy="654050"/>
          </a:xfrm>
          <a:prstGeom prst="rect">
            <a:avLst/>
          </a:prstGeom>
          <a:noFill/>
          <a:ln w="9525">
            <a:solidFill>
              <a:srgbClr val="002060"/>
            </a:solidFill>
            <a:miter lim="800000"/>
            <a:headEnd/>
            <a:tailEnd/>
          </a:ln>
        </p:spPr>
        <p:txBody>
          <a:bodyPr/>
          <a:lstStyle/>
          <a:p>
            <a:pPr marL="342900" indent="-342900" algn="ctr">
              <a:spcBef>
                <a:spcPct val="20000"/>
              </a:spcBef>
              <a:defRPr/>
            </a:pPr>
            <a:r>
              <a:rPr lang="fr-FR" sz="3200" b="1" kern="0" dirty="0">
                <a:solidFill>
                  <a:srgbClr val="FF0000"/>
                </a:solidFill>
                <a:cs typeface="+mn-cs"/>
              </a:rPr>
              <a:t>10-6 Cas d’une fonction non totalement définie</a:t>
            </a:r>
          </a:p>
        </p:txBody>
      </p:sp>
      <p:cxnSp>
        <p:nvCxnSpPr>
          <p:cNvPr id="17" name="Connecteur droit avec flèche 16"/>
          <p:cNvCxnSpPr/>
          <p:nvPr/>
        </p:nvCxnSpPr>
        <p:spPr>
          <a:xfrm rot="16200000" flipH="1">
            <a:off x="4893469" y="5179219"/>
            <a:ext cx="857250" cy="357188"/>
          </a:xfrm>
          <a:prstGeom prst="straightConnector1">
            <a:avLst/>
          </a:prstGeom>
          <a:ln w="1905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p>
            <a:fld id="{F676D470-CD2B-4284-8188-95611913B84E}" type="slidenum">
              <a:rPr lang="fr-FR" smtClean="0"/>
              <a:pPr/>
              <a:t>7</a:t>
            </a:fld>
            <a:endParaRPr lang="fr-FR" smtClean="0"/>
          </a:p>
        </p:txBody>
      </p:sp>
      <p:sp>
        <p:nvSpPr>
          <p:cNvPr id="41987"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64F7083-A997-4757-8539-CFABD8A1014D}" type="slidenum">
              <a:rPr lang="fr-FR" sz="1400"/>
              <a:pPr algn="r"/>
              <a:t>7</a:t>
            </a:fld>
            <a:endParaRPr lang="fr-FR" sz="1400"/>
          </a:p>
        </p:txBody>
      </p:sp>
      <p:sp>
        <p:nvSpPr>
          <p:cNvPr id="41988" name="Rectangle 3"/>
          <p:cNvSpPr>
            <a:spLocks noGrp="1" noChangeArrowheads="1"/>
          </p:cNvSpPr>
          <p:nvPr>
            <p:ph type="body" idx="1"/>
          </p:nvPr>
        </p:nvSpPr>
        <p:spPr>
          <a:xfrm>
            <a:off x="468313" y="1412875"/>
            <a:ext cx="8208962" cy="4103688"/>
          </a:xfrm>
          <a:ln>
            <a:solidFill>
              <a:schemeClr val="bg1"/>
            </a:solidFill>
          </a:ln>
        </p:spPr>
        <p:txBody>
          <a:bodyPr/>
          <a:lstStyle/>
          <a:p>
            <a:pPr algn="just" eaLnBrk="1" hangingPunct="1">
              <a:lnSpc>
                <a:spcPct val="90000"/>
              </a:lnSpc>
              <a:buClr>
                <a:srgbClr val="FF3300"/>
              </a:buClr>
              <a:buFont typeface="Wingdings" pitchFamily="2" charset="2"/>
              <a:buChar char="§"/>
            </a:pPr>
            <a:r>
              <a:rPr lang="fr-FR" sz="2300" b="1" smtClean="0"/>
              <a:t>George Boole est un mathématicien anglais ( 1815-1864).</a:t>
            </a:r>
          </a:p>
          <a:p>
            <a:pPr algn="just" eaLnBrk="1" hangingPunct="1">
              <a:lnSpc>
                <a:spcPct val="90000"/>
              </a:lnSpc>
              <a:buClr>
                <a:srgbClr val="FF3300"/>
              </a:buClr>
              <a:buFont typeface="Wingdings" pitchFamily="2" charset="2"/>
              <a:buChar char="§"/>
            </a:pPr>
            <a:r>
              <a:rPr lang="fr-FR" sz="2300" b="1" smtClean="0"/>
              <a:t>Il a fait des travaux dont les quels les </a:t>
            </a:r>
            <a:r>
              <a:rPr lang="fr-FR" sz="2300" b="1" smtClean="0">
                <a:solidFill>
                  <a:srgbClr val="FF3300"/>
                </a:solidFill>
              </a:rPr>
              <a:t>fonctions</a:t>
            </a:r>
            <a:r>
              <a:rPr lang="fr-FR" sz="2300" b="1" smtClean="0"/>
              <a:t> ( expressions ) sont constitués par des </a:t>
            </a:r>
            <a:r>
              <a:rPr lang="fr-FR" sz="2300" b="1" smtClean="0">
                <a:solidFill>
                  <a:srgbClr val="FF3300"/>
                </a:solidFill>
              </a:rPr>
              <a:t>variables</a:t>
            </a:r>
            <a:r>
              <a:rPr lang="fr-FR" sz="2300" b="1" smtClean="0"/>
              <a:t> qui peuvent prendre les valeurs ‘</a:t>
            </a:r>
            <a:r>
              <a:rPr lang="fr-FR" sz="2300" b="1" smtClean="0">
                <a:solidFill>
                  <a:srgbClr val="FF3300"/>
                </a:solidFill>
              </a:rPr>
              <a:t>OUI</a:t>
            </a:r>
            <a:r>
              <a:rPr lang="fr-FR" sz="2300" b="1" smtClean="0"/>
              <a:t>’ ou ‘</a:t>
            </a:r>
            <a:r>
              <a:rPr lang="fr-FR" sz="2300" b="1" smtClean="0">
                <a:solidFill>
                  <a:srgbClr val="FF3300"/>
                </a:solidFill>
              </a:rPr>
              <a:t>NON</a:t>
            </a:r>
            <a:r>
              <a:rPr lang="fr-FR" sz="2300" b="1" smtClean="0"/>
              <a:t>’ .</a:t>
            </a:r>
          </a:p>
          <a:p>
            <a:pPr algn="just" eaLnBrk="1" hangingPunct="1">
              <a:lnSpc>
                <a:spcPct val="90000"/>
              </a:lnSpc>
              <a:buClr>
                <a:srgbClr val="FF3300"/>
              </a:buClr>
              <a:buFont typeface="Wingdings" pitchFamily="2" charset="2"/>
              <a:buChar char="§"/>
            </a:pPr>
            <a:r>
              <a:rPr lang="fr-FR" sz="2300" b="1" smtClean="0"/>
              <a:t>Ces travaux ont été utilisés pour faire l’étude des systèmes qui possèdent </a:t>
            </a:r>
            <a:r>
              <a:rPr lang="fr-FR" sz="2300" b="1" smtClean="0">
                <a:solidFill>
                  <a:srgbClr val="FF3300"/>
                </a:solidFill>
              </a:rPr>
              <a:t>deux états s’exclus mutuellement :</a:t>
            </a:r>
          </a:p>
          <a:p>
            <a:pPr lvl="1" algn="just" eaLnBrk="1" hangingPunct="1">
              <a:lnSpc>
                <a:spcPct val="90000"/>
              </a:lnSpc>
              <a:buClr>
                <a:srgbClr val="FF3300"/>
              </a:buClr>
              <a:buFont typeface="Wingdings" pitchFamily="2" charset="2"/>
              <a:buChar char="ü"/>
            </a:pPr>
            <a:r>
              <a:rPr lang="fr-FR" sz="2300" b="1" smtClean="0"/>
              <a:t>Le système peut être uniquement dans </a:t>
            </a:r>
            <a:r>
              <a:rPr lang="fr-FR" sz="2300" b="1" smtClean="0">
                <a:solidFill>
                  <a:srgbClr val="FF3300"/>
                </a:solidFill>
              </a:rPr>
              <a:t>deux états</a:t>
            </a:r>
            <a:r>
              <a:rPr lang="fr-FR" sz="2300" b="1" smtClean="0"/>
              <a:t> E1 et E2 tel que E1 est l’opposé de E2. </a:t>
            </a:r>
          </a:p>
          <a:p>
            <a:pPr lvl="1" algn="just" eaLnBrk="1" hangingPunct="1">
              <a:lnSpc>
                <a:spcPct val="90000"/>
              </a:lnSpc>
              <a:buClr>
                <a:srgbClr val="FF3300"/>
              </a:buClr>
              <a:buFont typeface="Wingdings" pitchFamily="2" charset="2"/>
              <a:buChar char="ü"/>
            </a:pPr>
            <a:r>
              <a:rPr lang="fr-FR" sz="2300" b="1" smtClean="0"/>
              <a:t>Le système </a:t>
            </a:r>
            <a:r>
              <a:rPr lang="fr-FR" sz="2300" b="1" smtClean="0">
                <a:solidFill>
                  <a:srgbClr val="FF3300"/>
                </a:solidFill>
              </a:rPr>
              <a:t>ne peut pas être</a:t>
            </a:r>
            <a:r>
              <a:rPr lang="fr-FR" sz="2300" b="1" smtClean="0"/>
              <a:t> dans l’état E1 et E2 en </a:t>
            </a:r>
            <a:r>
              <a:rPr lang="fr-FR" sz="2300" b="1" smtClean="0">
                <a:solidFill>
                  <a:srgbClr val="FF3300"/>
                </a:solidFill>
              </a:rPr>
              <a:t>même temps</a:t>
            </a:r>
          </a:p>
          <a:p>
            <a:pPr algn="just" eaLnBrk="1" hangingPunct="1">
              <a:lnSpc>
                <a:spcPct val="90000"/>
              </a:lnSpc>
              <a:buClr>
                <a:srgbClr val="FF3300"/>
              </a:buClr>
              <a:buFont typeface="Wingdings" pitchFamily="2" charset="2"/>
              <a:buChar char="§"/>
            </a:pPr>
            <a:r>
              <a:rPr lang="fr-FR" sz="2300" b="1" smtClean="0"/>
              <a:t>Ces travaux sont </a:t>
            </a:r>
            <a:r>
              <a:rPr lang="fr-FR" sz="2300" b="1" smtClean="0">
                <a:solidFill>
                  <a:srgbClr val="FF3300"/>
                </a:solidFill>
              </a:rPr>
              <a:t>bien adaptés</a:t>
            </a:r>
            <a:r>
              <a:rPr lang="fr-FR" sz="2300" b="1" smtClean="0"/>
              <a:t> au Système </a:t>
            </a:r>
            <a:r>
              <a:rPr lang="fr-FR" sz="2300" b="1" smtClean="0">
                <a:solidFill>
                  <a:srgbClr val="FF3300"/>
                </a:solidFill>
              </a:rPr>
              <a:t>binaire</a:t>
            </a:r>
            <a:r>
              <a:rPr lang="fr-FR" sz="2300" b="1" smtClean="0"/>
              <a:t> ( 0 et 1 ).</a:t>
            </a:r>
          </a:p>
          <a:p>
            <a:pPr algn="just" eaLnBrk="1" hangingPunct="1">
              <a:lnSpc>
                <a:spcPct val="90000"/>
              </a:lnSpc>
              <a:buClr>
                <a:srgbClr val="FF3300"/>
              </a:buClr>
              <a:buFont typeface="Wingdings" pitchFamily="2" charset="2"/>
              <a:buChar char="§"/>
            </a:pPr>
            <a:endParaRPr lang="fr-FR" sz="2300" b="1" smtClean="0"/>
          </a:p>
        </p:txBody>
      </p:sp>
      <p:sp>
        <p:nvSpPr>
          <p:cNvPr id="41989" name="Rectangle 2"/>
          <p:cNvSpPr>
            <a:spLocks noChangeArrowheads="1"/>
          </p:cNvSpPr>
          <p:nvPr/>
        </p:nvSpPr>
        <p:spPr bwMode="auto">
          <a:xfrm>
            <a:off x="457200" y="274638"/>
            <a:ext cx="8229600" cy="850900"/>
          </a:xfrm>
          <a:prstGeom prst="rect">
            <a:avLst/>
          </a:prstGeom>
          <a:noFill/>
          <a:ln w="9525">
            <a:solidFill>
              <a:srgbClr val="0033CC"/>
            </a:solidFill>
            <a:miter lim="800000"/>
            <a:headEnd/>
            <a:tailEnd/>
          </a:ln>
        </p:spPr>
        <p:txBody>
          <a:bodyPr anchor="ctr"/>
          <a:lstStyle/>
          <a:p>
            <a:pPr algn="ctr"/>
            <a:r>
              <a:rPr lang="en-US" sz="4800" b="1">
                <a:solidFill>
                  <a:srgbClr val="FF3300"/>
                </a:solidFill>
              </a:rPr>
              <a:t>Introduction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p:spPr>
        <p:txBody>
          <a:bodyPr/>
          <a:lstStyle/>
          <a:p>
            <a:fld id="{1B12C2EC-C5FE-4AEB-897D-3DFF5CD5B035}" type="slidenum">
              <a:rPr lang="fr-FR" smtClean="0"/>
              <a:pPr/>
              <a:t>70</a:t>
            </a:fld>
            <a:endParaRPr lang="fr-FR" smtClean="0"/>
          </a:p>
        </p:txBody>
      </p:sp>
      <p:sp>
        <p:nvSpPr>
          <p:cNvPr id="70659" name="Espace réservé du numéro de diapositive 7"/>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B16CCB-C696-42A0-888A-50EC16EF0275}" type="slidenum">
              <a:rPr lang="fr-FR" sz="1400"/>
              <a:pPr algn="r"/>
              <a:t>70</a:t>
            </a:fld>
            <a:endParaRPr lang="fr-FR" sz="1400"/>
          </a:p>
        </p:txBody>
      </p:sp>
      <p:sp>
        <p:nvSpPr>
          <p:cNvPr id="70660" name="Text Box 4"/>
          <p:cNvSpPr txBox="1">
            <a:spLocks noChangeArrowheads="1"/>
          </p:cNvSpPr>
          <p:nvPr/>
        </p:nvSpPr>
        <p:spPr bwMode="auto">
          <a:xfrm>
            <a:off x="287338" y="1071563"/>
            <a:ext cx="8428037" cy="830262"/>
          </a:xfrm>
          <a:prstGeom prst="rect">
            <a:avLst/>
          </a:prstGeom>
          <a:noFill/>
          <a:ln w="9525">
            <a:solidFill>
              <a:schemeClr val="bg1"/>
            </a:solidFill>
            <a:miter lim="800000"/>
            <a:headEnd/>
            <a:tailEnd/>
          </a:ln>
        </p:spPr>
        <p:txBody>
          <a:bodyPr>
            <a:spAutoFit/>
          </a:bodyPr>
          <a:lstStyle/>
          <a:p>
            <a:pPr algn="just">
              <a:spcBef>
                <a:spcPct val="50000"/>
              </a:spcBef>
            </a:pPr>
            <a:r>
              <a:rPr lang="fr-FR" sz="2300" b="1">
                <a:solidFill>
                  <a:srgbClr val="FF0000"/>
                </a:solidFill>
              </a:rPr>
              <a:t>Exercice 1:</a:t>
            </a:r>
            <a:r>
              <a:rPr lang="fr-FR" sz="2300" b="1"/>
              <a:t> Trouver la fonction logique simplifiée à partir de la table suivante ?</a:t>
            </a:r>
          </a:p>
        </p:txBody>
      </p:sp>
      <p:graphicFrame>
        <p:nvGraphicFramePr>
          <p:cNvPr id="373765" name="Group 5"/>
          <p:cNvGraphicFramePr>
            <a:graphicFrameLocks noGrp="1"/>
          </p:cNvGraphicFramePr>
          <p:nvPr/>
        </p:nvGraphicFramePr>
        <p:xfrm>
          <a:off x="2339975" y="2708275"/>
          <a:ext cx="3910013" cy="3541713"/>
        </p:xfrm>
        <a:graphic>
          <a:graphicData uri="http://schemas.openxmlformats.org/drawingml/2006/table">
            <a:tbl>
              <a:tblPr/>
              <a:tblGrid>
                <a:gridCol w="782638"/>
                <a:gridCol w="781050"/>
                <a:gridCol w="782637"/>
                <a:gridCol w="750888"/>
                <a:gridCol w="812800"/>
              </a:tblGrid>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98" name="Text Box 52"/>
          <p:cNvSpPr txBox="1">
            <a:spLocks noChangeArrowheads="1"/>
          </p:cNvSpPr>
          <p:nvPr/>
        </p:nvSpPr>
        <p:spPr bwMode="auto">
          <a:xfrm>
            <a:off x="2581275" y="2652713"/>
            <a:ext cx="781050" cy="366712"/>
          </a:xfrm>
          <a:prstGeom prst="rect">
            <a:avLst/>
          </a:prstGeom>
          <a:noFill/>
          <a:ln w="9525">
            <a:noFill/>
            <a:miter lim="800000"/>
            <a:headEnd/>
            <a:tailEnd/>
          </a:ln>
        </p:spPr>
        <p:txBody>
          <a:bodyPr>
            <a:spAutoFit/>
          </a:bodyPr>
          <a:lstStyle/>
          <a:p>
            <a:pPr>
              <a:spcBef>
                <a:spcPct val="50000"/>
              </a:spcBef>
            </a:pPr>
            <a:r>
              <a:rPr lang="fr-FR" sz="1800" b="1"/>
              <a:t>AB</a:t>
            </a:r>
          </a:p>
        </p:txBody>
      </p:sp>
      <p:sp>
        <p:nvSpPr>
          <p:cNvPr id="70699" name="Text Box 53"/>
          <p:cNvSpPr txBox="1">
            <a:spLocks noChangeArrowheads="1"/>
          </p:cNvSpPr>
          <p:nvPr/>
        </p:nvSpPr>
        <p:spPr bwMode="auto">
          <a:xfrm>
            <a:off x="2268538" y="2995613"/>
            <a:ext cx="647700" cy="366712"/>
          </a:xfrm>
          <a:prstGeom prst="rect">
            <a:avLst/>
          </a:prstGeom>
          <a:noFill/>
          <a:ln w="9525">
            <a:noFill/>
            <a:miter lim="800000"/>
            <a:headEnd/>
            <a:tailEnd/>
          </a:ln>
        </p:spPr>
        <p:txBody>
          <a:bodyPr>
            <a:spAutoFit/>
          </a:bodyPr>
          <a:lstStyle/>
          <a:p>
            <a:pPr>
              <a:spcBef>
                <a:spcPct val="50000"/>
              </a:spcBef>
            </a:pPr>
            <a:r>
              <a:rPr lang="fr-FR" sz="1800" b="1"/>
              <a:t>CD</a:t>
            </a:r>
          </a:p>
        </p:txBody>
      </p:sp>
      <p:sp>
        <p:nvSpPr>
          <p:cNvPr id="11" name="Rectangle 2"/>
          <p:cNvSpPr txBox="1">
            <a:spLocks noChangeArrowheads="1"/>
          </p:cNvSpPr>
          <p:nvPr/>
        </p:nvSpPr>
        <p:spPr bwMode="auto">
          <a:xfrm>
            <a:off x="285750" y="203200"/>
            <a:ext cx="8429625" cy="654050"/>
          </a:xfrm>
          <a:prstGeom prst="rect">
            <a:avLst/>
          </a:prstGeom>
          <a:noFill/>
          <a:ln w="9525">
            <a:solidFill>
              <a:srgbClr val="002060"/>
            </a:solidFill>
            <a:miter lim="800000"/>
            <a:headEnd/>
            <a:tailEnd/>
          </a:ln>
        </p:spPr>
        <p:txBody>
          <a:bodyPr/>
          <a:lstStyle/>
          <a:p>
            <a:pPr marL="342900" indent="-342900" algn="ctr">
              <a:spcBef>
                <a:spcPct val="20000"/>
              </a:spcBef>
              <a:defRPr/>
            </a:pPr>
            <a:r>
              <a:rPr lang="fr-FR" sz="3200" b="1" kern="0" dirty="0">
                <a:solidFill>
                  <a:srgbClr val="FF0000"/>
                </a:solidFill>
                <a:cs typeface="+mn-cs"/>
              </a:rPr>
              <a:t>10-6 Cas d’une fonction non totalement définie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idx="12"/>
          </p:nvPr>
        </p:nvSpPr>
        <p:spPr>
          <a:noFill/>
        </p:spPr>
        <p:txBody>
          <a:bodyPr/>
          <a:lstStyle/>
          <a:p>
            <a:fld id="{9C7A9775-801A-4B82-BB91-6AB0146BA2F0}" type="slidenum">
              <a:rPr lang="fr-FR" smtClean="0"/>
              <a:pPr/>
              <a:t>71</a:t>
            </a:fld>
            <a:endParaRPr lang="fr-FR" smtClean="0"/>
          </a:p>
        </p:txBody>
      </p:sp>
      <p:sp>
        <p:nvSpPr>
          <p:cNvPr id="71683"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CC5A63B-46A8-4B39-8DCA-B3F443AF7EDA}" type="slidenum">
              <a:rPr lang="fr-FR" sz="1400"/>
              <a:pPr algn="r"/>
              <a:t>71</a:t>
            </a:fld>
            <a:endParaRPr lang="fr-FR" sz="1400"/>
          </a:p>
        </p:txBody>
      </p:sp>
      <p:sp>
        <p:nvSpPr>
          <p:cNvPr id="96260" name="Rectangle 3"/>
          <p:cNvSpPr>
            <a:spLocks noGrp="1" noChangeArrowheads="1"/>
          </p:cNvSpPr>
          <p:nvPr>
            <p:ph type="body" sz="half" idx="1"/>
          </p:nvPr>
        </p:nvSpPr>
        <p:spPr>
          <a:xfrm>
            <a:off x="285750" y="785813"/>
            <a:ext cx="8429625" cy="3714750"/>
          </a:xfrm>
          <a:ln>
            <a:solidFill>
              <a:schemeClr val="bg1"/>
            </a:solidFill>
          </a:ln>
        </p:spPr>
        <p:txBody>
          <a:bodyPr/>
          <a:lstStyle/>
          <a:p>
            <a:pPr marL="1524000" indent="-1524000" algn="just" eaLnBrk="1" hangingPunct="1">
              <a:lnSpc>
                <a:spcPct val="80000"/>
              </a:lnSpc>
              <a:buFontTx/>
              <a:buNone/>
              <a:tabLst>
                <a:tab pos="0" algn="l"/>
              </a:tabLst>
              <a:defRPr/>
            </a:pPr>
            <a:r>
              <a:rPr lang="fr-FR" sz="2000" b="1" dirty="0" smtClean="0">
                <a:solidFill>
                  <a:srgbClr val="FF0000"/>
                </a:solidFill>
              </a:rPr>
              <a:t>Exercice 2: </a:t>
            </a:r>
            <a:r>
              <a:rPr lang="fr-FR" sz="2000" b="1" dirty="0" smtClean="0"/>
              <a:t>La figure suivante représente un réservoir alimenté par deux vannes V1 et V2. </a:t>
            </a:r>
          </a:p>
          <a:p>
            <a:pPr marL="1524000" indent="-1524000" algn="just" eaLnBrk="1" hangingPunct="1">
              <a:lnSpc>
                <a:spcPct val="80000"/>
              </a:lnSpc>
              <a:buFontTx/>
              <a:buNone/>
              <a:tabLst>
                <a:tab pos="0" algn="l"/>
              </a:tabLst>
              <a:defRPr/>
            </a:pPr>
            <a:r>
              <a:rPr lang="fr-FR" sz="2000" b="1" dirty="0" smtClean="0"/>
              <a:t>On distingue trois niveaux : Sécurité, Moyen, Haut: </a:t>
            </a:r>
          </a:p>
          <a:p>
            <a:pPr marL="177800" indent="-177800" algn="just" eaLnBrk="1" hangingPunct="1">
              <a:lnSpc>
                <a:spcPct val="80000"/>
              </a:lnSpc>
              <a:buFontTx/>
              <a:buChar char="-"/>
              <a:defRPr/>
            </a:pPr>
            <a:r>
              <a:rPr lang="fr-FR" sz="2000" b="1" dirty="0" smtClean="0"/>
              <a:t>lorsque le niveau de liquide est inférieur ou égale  à Sécurité, V1 et V2 sont ouvertes.</a:t>
            </a:r>
          </a:p>
          <a:p>
            <a:pPr marL="177800" indent="-177800" algn="just" eaLnBrk="1" hangingPunct="1">
              <a:lnSpc>
                <a:spcPct val="80000"/>
              </a:lnSpc>
              <a:buFontTx/>
              <a:buChar char="-"/>
              <a:defRPr/>
            </a:pPr>
            <a:r>
              <a:rPr lang="fr-FR" sz="2000" b="1" dirty="0" smtClean="0"/>
              <a:t>lorsque le niveau du liquide est inférieur ou égal à Moyen mais supérieur à Sécurité, seule  V1 est ouverte.</a:t>
            </a:r>
          </a:p>
          <a:p>
            <a:pPr marL="177800" indent="-177800" algn="just" eaLnBrk="1" hangingPunct="1">
              <a:lnSpc>
                <a:spcPct val="80000"/>
              </a:lnSpc>
              <a:buFontTx/>
              <a:buChar char="-"/>
              <a:defRPr/>
            </a:pPr>
            <a:r>
              <a:rPr lang="fr-FR" sz="2000" b="1" dirty="0" smtClean="0"/>
              <a:t>lorsque le niveau du liquide est supérieur à Moyen mais inférieur à Haut, seule V2 est ouverte.</a:t>
            </a:r>
          </a:p>
          <a:p>
            <a:pPr marL="177800" indent="-177800" algn="just" eaLnBrk="1" hangingPunct="1">
              <a:lnSpc>
                <a:spcPct val="80000"/>
              </a:lnSpc>
              <a:buFontTx/>
              <a:buChar char="-"/>
              <a:defRPr/>
            </a:pPr>
            <a:r>
              <a:rPr lang="fr-FR" sz="2000" b="1" dirty="0" smtClean="0"/>
              <a:t>lorsque le niveau de liquide a atteint le niveau Haut, les deux vannes sont fermées.	      			</a:t>
            </a:r>
          </a:p>
          <a:p>
            <a:pPr marL="1346200" indent="-1346200" algn="just" eaLnBrk="1" hangingPunct="1">
              <a:lnSpc>
                <a:spcPct val="80000"/>
              </a:lnSpc>
              <a:buFontTx/>
              <a:buNone/>
              <a:defRPr/>
            </a:pPr>
            <a:r>
              <a:rPr lang="fr-FR" sz="2000" b="1" dirty="0" smtClean="0">
                <a:solidFill>
                  <a:srgbClr val="FF0000"/>
                </a:solidFill>
              </a:rPr>
              <a:t>Question: </a:t>
            </a:r>
            <a:r>
              <a:rPr lang="fr-FR" sz="2000" b="1" dirty="0" smtClean="0"/>
              <a:t>Donner les équations logiques de l’ouverture de V1 et V2 en fonction du niveau de liquide.</a:t>
            </a:r>
          </a:p>
        </p:txBody>
      </p:sp>
      <p:sp>
        <p:nvSpPr>
          <p:cNvPr id="6" name="Rectangle 2"/>
          <p:cNvSpPr txBox="1">
            <a:spLocks noChangeArrowheads="1"/>
          </p:cNvSpPr>
          <p:nvPr/>
        </p:nvSpPr>
        <p:spPr bwMode="auto">
          <a:xfrm>
            <a:off x="285750" y="71438"/>
            <a:ext cx="8429625" cy="654050"/>
          </a:xfrm>
          <a:prstGeom prst="rect">
            <a:avLst/>
          </a:prstGeom>
          <a:noFill/>
          <a:ln w="9525">
            <a:solidFill>
              <a:srgbClr val="002060"/>
            </a:solidFill>
            <a:miter lim="800000"/>
            <a:headEnd/>
            <a:tailEnd/>
          </a:ln>
        </p:spPr>
        <p:txBody>
          <a:bodyPr/>
          <a:lstStyle/>
          <a:p>
            <a:pPr marL="342900" indent="-342900" algn="ctr">
              <a:spcBef>
                <a:spcPct val="20000"/>
              </a:spcBef>
              <a:defRPr/>
            </a:pPr>
            <a:r>
              <a:rPr lang="fr-FR" sz="3200" b="1" kern="0" dirty="0">
                <a:solidFill>
                  <a:srgbClr val="FF0000"/>
                </a:solidFill>
                <a:cs typeface="+mn-cs"/>
              </a:rPr>
              <a:t>10-6 Cas d’une fonction non totalement définie</a:t>
            </a:r>
          </a:p>
        </p:txBody>
      </p:sp>
      <p:sp>
        <p:nvSpPr>
          <p:cNvPr id="71686" name="Line 5"/>
          <p:cNvSpPr>
            <a:spLocks noChangeShapeType="1"/>
          </p:cNvSpPr>
          <p:nvPr/>
        </p:nvSpPr>
        <p:spPr bwMode="auto">
          <a:xfrm>
            <a:off x="3470275" y="4860925"/>
            <a:ext cx="0" cy="1800225"/>
          </a:xfrm>
          <a:prstGeom prst="line">
            <a:avLst/>
          </a:prstGeom>
          <a:noFill/>
          <a:ln w="28575">
            <a:solidFill>
              <a:schemeClr val="tx1"/>
            </a:solidFill>
            <a:round/>
            <a:headEnd/>
            <a:tailEnd/>
          </a:ln>
        </p:spPr>
        <p:txBody>
          <a:bodyPr/>
          <a:lstStyle/>
          <a:p>
            <a:endParaRPr lang="fr-FR"/>
          </a:p>
        </p:txBody>
      </p:sp>
      <p:sp>
        <p:nvSpPr>
          <p:cNvPr id="71687" name="Line 6"/>
          <p:cNvSpPr>
            <a:spLocks noChangeShapeType="1"/>
          </p:cNvSpPr>
          <p:nvPr/>
        </p:nvSpPr>
        <p:spPr bwMode="auto">
          <a:xfrm>
            <a:off x="4767263" y="4860925"/>
            <a:ext cx="0" cy="1800225"/>
          </a:xfrm>
          <a:prstGeom prst="line">
            <a:avLst/>
          </a:prstGeom>
          <a:noFill/>
          <a:ln w="28575">
            <a:solidFill>
              <a:schemeClr val="tx1"/>
            </a:solidFill>
            <a:round/>
            <a:headEnd/>
            <a:tailEnd/>
          </a:ln>
        </p:spPr>
        <p:txBody>
          <a:bodyPr/>
          <a:lstStyle/>
          <a:p>
            <a:endParaRPr lang="fr-FR"/>
          </a:p>
        </p:txBody>
      </p:sp>
      <p:sp>
        <p:nvSpPr>
          <p:cNvPr id="71688" name="Line 7"/>
          <p:cNvSpPr>
            <a:spLocks noChangeShapeType="1"/>
          </p:cNvSpPr>
          <p:nvPr/>
        </p:nvSpPr>
        <p:spPr bwMode="auto">
          <a:xfrm>
            <a:off x="3470275" y="6661150"/>
            <a:ext cx="1296988" cy="0"/>
          </a:xfrm>
          <a:prstGeom prst="line">
            <a:avLst/>
          </a:prstGeom>
          <a:noFill/>
          <a:ln w="28575">
            <a:solidFill>
              <a:schemeClr val="tx1"/>
            </a:solidFill>
            <a:round/>
            <a:headEnd/>
            <a:tailEnd/>
          </a:ln>
        </p:spPr>
        <p:txBody>
          <a:bodyPr/>
          <a:lstStyle/>
          <a:p>
            <a:endParaRPr lang="fr-FR"/>
          </a:p>
        </p:txBody>
      </p:sp>
      <p:sp>
        <p:nvSpPr>
          <p:cNvPr id="71689" name="Line 8"/>
          <p:cNvSpPr>
            <a:spLocks noChangeShapeType="1"/>
          </p:cNvSpPr>
          <p:nvPr/>
        </p:nvSpPr>
        <p:spPr bwMode="auto">
          <a:xfrm>
            <a:off x="3470275" y="6157913"/>
            <a:ext cx="1296988" cy="0"/>
          </a:xfrm>
          <a:prstGeom prst="line">
            <a:avLst/>
          </a:prstGeom>
          <a:noFill/>
          <a:ln w="28575">
            <a:solidFill>
              <a:srgbClr val="FF0000"/>
            </a:solidFill>
            <a:round/>
            <a:headEnd/>
            <a:tailEnd/>
          </a:ln>
        </p:spPr>
        <p:txBody>
          <a:bodyPr/>
          <a:lstStyle/>
          <a:p>
            <a:endParaRPr lang="fr-FR"/>
          </a:p>
        </p:txBody>
      </p:sp>
      <p:sp>
        <p:nvSpPr>
          <p:cNvPr id="71690" name="Line 9"/>
          <p:cNvSpPr>
            <a:spLocks noChangeShapeType="1"/>
          </p:cNvSpPr>
          <p:nvPr/>
        </p:nvSpPr>
        <p:spPr bwMode="auto">
          <a:xfrm>
            <a:off x="3470275" y="5653088"/>
            <a:ext cx="1296988" cy="0"/>
          </a:xfrm>
          <a:prstGeom prst="line">
            <a:avLst/>
          </a:prstGeom>
          <a:noFill/>
          <a:ln w="28575">
            <a:solidFill>
              <a:srgbClr val="00FF00"/>
            </a:solidFill>
            <a:round/>
            <a:headEnd/>
            <a:tailEnd/>
          </a:ln>
        </p:spPr>
        <p:txBody>
          <a:bodyPr/>
          <a:lstStyle/>
          <a:p>
            <a:endParaRPr lang="fr-FR"/>
          </a:p>
        </p:txBody>
      </p:sp>
      <p:sp>
        <p:nvSpPr>
          <p:cNvPr id="71691" name="Text Box 10"/>
          <p:cNvSpPr txBox="1">
            <a:spLocks noChangeArrowheads="1"/>
          </p:cNvSpPr>
          <p:nvPr/>
        </p:nvSpPr>
        <p:spPr bwMode="auto">
          <a:xfrm>
            <a:off x="2500313" y="6084888"/>
            <a:ext cx="1368425" cy="366712"/>
          </a:xfrm>
          <a:prstGeom prst="rect">
            <a:avLst/>
          </a:prstGeom>
          <a:noFill/>
          <a:ln w="9525">
            <a:noFill/>
            <a:miter lim="800000"/>
            <a:headEnd/>
            <a:tailEnd/>
          </a:ln>
        </p:spPr>
        <p:txBody>
          <a:bodyPr>
            <a:spAutoFit/>
          </a:bodyPr>
          <a:lstStyle/>
          <a:p>
            <a:pPr>
              <a:spcBef>
                <a:spcPct val="50000"/>
              </a:spcBef>
            </a:pPr>
            <a:r>
              <a:rPr lang="fr-FR" sz="1800" b="1"/>
              <a:t>Sécurité </a:t>
            </a:r>
          </a:p>
        </p:txBody>
      </p:sp>
      <p:sp>
        <p:nvSpPr>
          <p:cNvPr id="71692" name="Text Box 11"/>
          <p:cNvSpPr txBox="1">
            <a:spLocks noChangeArrowheads="1"/>
          </p:cNvSpPr>
          <p:nvPr/>
        </p:nvSpPr>
        <p:spPr bwMode="auto">
          <a:xfrm>
            <a:off x="2417763" y="5572125"/>
            <a:ext cx="1368425" cy="366713"/>
          </a:xfrm>
          <a:prstGeom prst="rect">
            <a:avLst/>
          </a:prstGeom>
          <a:noFill/>
          <a:ln w="9525">
            <a:noFill/>
            <a:miter lim="800000"/>
            <a:headEnd/>
            <a:tailEnd/>
          </a:ln>
        </p:spPr>
        <p:txBody>
          <a:bodyPr>
            <a:spAutoFit/>
          </a:bodyPr>
          <a:lstStyle/>
          <a:p>
            <a:pPr>
              <a:spcBef>
                <a:spcPct val="50000"/>
              </a:spcBef>
            </a:pPr>
            <a:r>
              <a:rPr lang="fr-FR" sz="1800" b="1"/>
              <a:t>Moyenne </a:t>
            </a:r>
          </a:p>
        </p:txBody>
      </p:sp>
      <p:sp>
        <p:nvSpPr>
          <p:cNvPr id="71693" name="Text Box 12"/>
          <p:cNvSpPr txBox="1">
            <a:spLocks noChangeArrowheads="1"/>
          </p:cNvSpPr>
          <p:nvPr/>
        </p:nvSpPr>
        <p:spPr bwMode="auto">
          <a:xfrm>
            <a:off x="2846388" y="4929188"/>
            <a:ext cx="1368425" cy="366712"/>
          </a:xfrm>
          <a:prstGeom prst="rect">
            <a:avLst/>
          </a:prstGeom>
          <a:noFill/>
          <a:ln w="9525">
            <a:noFill/>
            <a:miter lim="800000"/>
            <a:headEnd/>
            <a:tailEnd/>
          </a:ln>
        </p:spPr>
        <p:txBody>
          <a:bodyPr>
            <a:spAutoFit/>
          </a:bodyPr>
          <a:lstStyle/>
          <a:p>
            <a:pPr>
              <a:spcBef>
                <a:spcPct val="50000"/>
              </a:spcBef>
            </a:pPr>
            <a:r>
              <a:rPr lang="fr-FR" sz="1800" b="1"/>
              <a:t>Haut  </a:t>
            </a:r>
          </a:p>
        </p:txBody>
      </p:sp>
      <p:sp>
        <p:nvSpPr>
          <p:cNvPr id="71694" name="Line 13"/>
          <p:cNvSpPr>
            <a:spLocks noChangeShapeType="1"/>
          </p:cNvSpPr>
          <p:nvPr/>
        </p:nvSpPr>
        <p:spPr bwMode="auto">
          <a:xfrm>
            <a:off x="3470275" y="5005388"/>
            <a:ext cx="1296988" cy="0"/>
          </a:xfrm>
          <a:prstGeom prst="line">
            <a:avLst/>
          </a:prstGeom>
          <a:noFill/>
          <a:ln w="28575">
            <a:solidFill>
              <a:schemeClr val="accent2"/>
            </a:solidFill>
            <a:round/>
            <a:headEnd/>
            <a:tailEnd/>
          </a:ln>
        </p:spPr>
        <p:txBody>
          <a:bodyPr/>
          <a:lstStyle/>
          <a:p>
            <a:endParaRPr lang="fr-FR"/>
          </a:p>
        </p:txBody>
      </p:sp>
      <p:grpSp>
        <p:nvGrpSpPr>
          <p:cNvPr id="71695" name="Group 16"/>
          <p:cNvGrpSpPr>
            <a:grpSpLocks/>
          </p:cNvGrpSpPr>
          <p:nvPr/>
        </p:nvGrpSpPr>
        <p:grpSpPr bwMode="auto">
          <a:xfrm>
            <a:off x="4478338" y="4713288"/>
            <a:ext cx="792162" cy="287337"/>
            <a:chOff x="2018" y="2659"/>
            <a:chExt cx="499" cy="181"/>
          </a:xfrm>
        </p:grpSpPr>
        <p:sp>
          <p:nvSpPr>
            <p:cNvPr id="71701" name="Line 14"/>
            <p:cNvSpPr>
              <a:spLocks noChangeShapeType="1"/>
            </p:cNvSpPr>
            <p:nvPr/>
          </p:nvSpPr>
          <p:spPr bwMode="auto">
            <a:xfrm flipV="1">
              <a:off x="2018" y="2659"/>
              <a:ext cx="0" cy="181"/>
            </a:xfrm>
            <a:prstGeom prst="line">
              <a:avLst/>
            </a:prstGeom>
            <a:noFill/>
            <a:ln w="57150">
              <a:solidFill>
                <a:schemeClr val="tx1"/>
              </a:solidFill>
              <a:round/>
              <a:headEnd type="arrow" w="med" len="med"/>
              <a:tailEnd/>
            </a:ln>
          </p:spPr>
          <p:txBody>
            <a:bodyPr/>
            <a:lstStyle/>
            <a:p>
              <a:endParaRPr lang="fr-FR"/>
            </a:p>
          </p:txBody>
        </p:sp>
        <p:sp>
          <p:nvSpPr>
            <p:cNvPr id="71702" name="Line 15"/>
            <p:cNvSpPr>
              <a:spLocks noChangeShapeType="1"/>
            </p:cNvSpPr>
            <p:nvPr/>
          </p:nvSpPr>
          <p:spPr bwMode="auto">
            <a:xfrm>
              <a:off x="2018" y="2659"/>
              <a:ext cx="499" cy="0"/>
            </a:xfrm>
            <a:prstGeom prst="line">
              <a:avLst/>
            </a:prstGeom>
            <a:noFill/>
            <a:ln w="57150">
              <a:solidFill>
                <a:schemeClr val="tx1"/>
              </a:solidFill>
              <a:round/>
              <a:headEnd/>
              <a:tailEnd/>
            </a:ln>
          </p:spPr>
          <p:txBody>
            <a:bodyPr/>
            <a:lstStyle/>
            <a:p>
              <a:endParaRPr lang="fr-FR"/>
            </a:p>
          </p:txBody>
        </p:sp>
      </p:grpSp>
      <p:grpSp>
        <p:nvGrpSpPr>
          <p:cNvPr id="71696" name="Group 17"/>
          <p:cNvGrpSpPr>
            <a:grpSpLocks/>
          </p:cNvGrpSpPr>
          <p:nvPr/>
        </p:nvGrpSpPr>
        <p:grpSpPr bwMode="auto">
          <a:xfrm flipH="1">
            <a:off x="2967038" y="4713288"/>
            <a:ext cx="792162" cy="287337"/>
            <a:chOff x="2018" y="2659"/>
            <a:chExt cx="499" cy="181"/>
          </a:xfrm>
        </p:grpSpPr>
        <p:sp>
          <p:nvSpPr>
            <p:cNvPr id="71699" name="Line 18"/>
            <p:cNvSpPr>
              <a:spLocks noChangeShapeType="1"/>
            </p:cNvSpPr>
            <p:nvPr/>
          </p:nvSpPr>
          <p:spPr bwMode="auto">
            <a:xfrm flipV="1">
              <a:off x="2018" y="2659"/>
              <a:ext cx="0" cy="181"/>
            </a:xfrm>
            <a:prstGeom prst="line">
              <a:avLst/>
            </a:prstGeom>
            <a:noFill/>
            <a:ln w="57150">
              <a:solidFill>
                <a:schemeClr val="tx1"/>
              </a:solidFill>
              <a:round/>
              <a:headEnd type="arrow" w="med" len="med"/>
              <a:tailEnd/>
            </a:ln>
          </p:spPr>
          <p:txBody>
            <a:bodyPr/>
            <a:lstStyle/>
            <a:p>
              <a:endParaRPr lang="fr-FR"/>
            </a:p>
          </p:txBody>
        </p:sp>
        <p:sp>
          <p:nvSpPr>
            <p:cNvPr id="71700" name="Line 19"/>
            <p:cNvSpPr>
              <a:spLocks noChangeShapeType="1"/>
            </p:cNvSpPr>
            <p:nvPr/>
          </p:nvSpPr>
          <p:spPr bwMode="auto">
            <a:xfrm>
              <a:off x="2018" y="2659"/>
              <a:ext cx="499" cy="0"/>
            </a:xfrm>
            <a:prstGeom prst="line">
              <a:avLst/>
            </a:prstGeom>
            <a:noFill/>
            <a:ln w="57150">
              <a:solidFill>
                <a:schemeClr val="tx1"/>
              </a:solidFill>
              <a:round/>
              <a:headEnd/>
              <a:tailEnd/>
            </a:ln>
          </p:spPr>
          <p:txBody>
            <a:bodyPr/>
            <a:lstStyle/>
            <a:p>
              <a:endParaRPr lang="fr-FR"/>
            </a:p>
          </p:txBody>
        </p:sp>
      </p:grpSp>
      <p:sp>
        <p:nvSpPr>
          <p:cNvPr id="71697" name="Text Box 20"/>
          <p:cNvSpPr txBox="1">
            <a:spLocks noChangeArrowheads="1"/>
          </p:cNvSpPr>
          <p:nvPr/>
        </p:nvSpPr>
        <p:spPr bwMode="auto">
          <a:xfrm>
            <a:off x="5322888" y="4572000"/>
            <a:ext cx="463550" cy="366713"/>
          </a:xfrm>
          <a:prstGeom prst="rect">
            <a:avLst/>
          </a:prstGeom>
          <a:noFill/>
          <a:ln w="9525">
            <a:noFill/>
            <a:miter lim="800000"/>
            <a:headEnd/>
            <a:tailEnd/>
          </a:ln>
        </p:spPr>
        <p:txBody>
          <a:bodyPr wrap="none">
            <a:spAutoFit/>
          </a:bodyPr>
          <a:lstStyle/>
          <a:p>
            <a:r>
              <a:rPr lang="fr-FR" sz="1800" b="1"/>
              <a:t>V2</a:t>
            </a:r>
          </a:p>
        </p:txBody>
      </p:sp>
      <p:sp>
        <p:nvSpPr>
          <p:cNvPr id="71698" name="Text Box 21"/>
          <p:cNvSpPr txBox="1">
            <a:spLocks noChangeArrowheads="1"/>
          </p:cNvSpPr>
          <p:nvPr/>
        </p:nvSpPr>
        <p:spPr bwMode="auto">
          <a:xfrm>
            <a:off x="2390775" y="4572000"/>
            <a:ext cx="463550" cy="366713"/>
          </a:xfrm>
          <a:prstGeom prst="rect">
            <a:avLst/>
          </a:prstGeom>
          <a:noFill/>
          <a:ln w="9525">
            <a:noFill/>
            <a:miter lim="800000"/>
            <a:headEnd/>
            <a:tailEnd/>
          </a:ln>
        </p:spPr>
        <p:txBody>
          <a:bodyPr wrap="none">
            <a:spAutoFit/>
          </a:bodyPr>
          <a:lstStyle/>
          <a:p>
            <a:r>
              <a:rPr lang="fr-FR" sz="1800" b="1"/>
              <a:t>V1</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e 6"/>
          <p:cNvGrpSpPr>
            <a:grpSpLocks/>
          </p:cNvGrpSpPr>
          <p:nvPr/>
        </p:nvGrpSpPr>
        <p:grpSpPr bwMode="auto">
          <a:xfrm>
            <a:off x="2857500" y="2770659"/>
            <a:ext cx="3500437" cy="2571750"/>
            <a:chOff x="2143108" y="1357313"/>
            <a:chExt cx="4357705" cy="3752850"/>
          </a:xfrm>
        </p:grpSpPr>
        <p:pic>
          <p:nvPicPr>
            <p:cNvPr id="72711" name="Picture 2"/>
            <p:cNvPicPr>
              <a:picLocks noChangeAspect="1" noChangeArrowheads="1"/>
            </p:cNvPicPr>
            <p:nvPr/>
          </p:nvPicPr>
          <p:blipFill>
            <a:blip r:embed="rId3"/>
            <a:srcRect/>
            <a:stretch>
              <a:fillRect/>
            </a:stretch>
          </p:blipFill>
          <p:spPr bwMode="auto">
            <a:xfrm>
              <a:off x="2214563" y="1357313"/>
              <a:ext cx="4286250" cy="3752850"/>
            </a:xfrm>
            <a:prstGeom prst="rect">
              <a:avLst/>
            </a:prstGeom>
            <a:noFill/>
            <a:ln w="9525">
              <a:noFill/>
              <a:miter lim="800000"/>
              <a:headEnd/>
              <a:tailEnd/>
            </a:ln>
          </p:spPr>
        </p:pic>
        <p:sp>
          <p:nvSpPr>
            <p:cNvPr id="72712" name="ZoneTexte 4"/>
            <p:cNvSpPr txBox="1">
              <a:spLocks noChangeArrowheads="1"/>
            </p:cNvSpPr>
            <p:nvPr/>
          </p:nvSpPr>
          <p:spPr bwMode="auto">
            <a:xfrm>
              <a:off x="2143108" y="3071810"/>
              <a:ext cx="1928813" cy="923925"/>
            </a:xfrm>
            <a:prstGeom prst="rect">
              <a:avLst/>
            </a:prstGeom>
            <a:solidFill>
              <a:schemeClr val="bg1"/>
            </a:solidFill>
            <a:ln w="9525">
              <a:solidFill>
                <a:schemeClr val="bg1"/>
              </a:solidFill>
              <a:miter lim="800000"/>
              <a:headEnd/>
              <a:tailEnd/>
            </a:ln>
          </p:spPr>
          <p:txBody>
            <a:bodyPr>
              <a:spAutoFit/>
            </a:bodyPr>
            <a:lstStyle/>
            <a:p>
              <a:r>
                <a:rPr lang="fr-FR" sz="5400" b="1"/>
                <a:t> </a:t>
              </a:r>
            </a:p>
          </p:txBody>
        </p:sp>
      </p:grpSp>
      <p:sp>
        <p:nvSpPr>
          <p:cNvPr id="72707" name="Espace réservé du numéro de diapositive 5"/>
          <p:cNvSpPr>
            <a:spLocks noGrp="1"/>
          </p:cNvSpPr>
          <p:nvPr>
            <p:ph type="sldNum" sz="quarter" idx="12"/>
          </p:nvPr>
        </p:nvSpPr>
        <p:spPr>
          <a:noFill/>
        </p:spPr>
        <p:txBody>
          <a:bodyPr/>
          <a:lstStyle/>
          <a:p>
            <a:fld id="{3247A779-B5F9-41BA-A901-E8DB2B47B936}" type="slidenum">
              <a:rPr lang="fr-BE" smtClean="0"/>
              <a:pPr/>
              <a:t>72</a:t>
            </a:fld>
            <a:endParaRPr lang="fr-BE" smtClean="0"/>
          </a:p>
        </p:txBody>
      </p:sp>
      <p:sp>
        <p:nvSpPr>
          <p:cNvPr id="8" name="Rectangle 3"/>
          <p:cNvSpPr txBox="1">
            <a:spLocks noChangeArrowheads="1"/>
          </p:cNvSpPr>
          <p:nvPr/>
        </p:nvSpPr>
        <p:spPr>
          <a:xfrm>
            <a:off x="285750" y="285732"/>
            <a:ext cx="8643938" cy="92869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0000"/>
              </a:buClr>
              <a:buFont typeface="Arial" pitchFamily="34" charset="0"/>
              <a:buNone/>
              <a:defRPr/>
            </a:pPr>
            <a:r>
              <a:rPr lang="fr-FR" sz="6000" b="1" dirty="0" smtClean="0">
                <a:solidFill>
                  <a:srgbClr val="FF0000"/>
                </a:solidFill>
                <a:latin typeface="Times New Roman" pitchFamily="18" charset="0"/>
                <a:cs typeface="Times New Roman" pitchFamily="18" charset="0"/>
              </a:rPr>
              <a:t>Fin</a:t>
            </a:r>
            <a:endParaRPr lang="fr-FR" altLang="fr-FR" sz="60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p>
            <a:fld id="{2C6BD624-3E95-45C4-A4B4-01382B1B9984}" type="slidenum">
              <a:rPr lang="fr-FR" smtClean="0"/>
              <a:pPr/>
              <a:t>8</a:t>
            </a:fld>
            <a:endParaRPr lang="fr-FR" smtClean="0"/>
          </a:p>
        </p:txBody>
      </p:sp>
      <p:sp>
        <p:nvSpPr>
          <p:cNvPr id="43011" name="Espace réservé du numéro de diapositive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E82EFA9-D46F-47F3-BDF0-04ABED116689}" type="slidenum">
              <a:rPr lang="fr-FR" sz="1400"/>
              <a:pPr algn="r"/>
              <a:t>8</a:t>
            </a:fld>
            <a:endParaRPr lang="fr-FR" sz="1400"/>
          </a:p>
        </p:txBody>
      </p:sp>
      <p:sp>
        <p:nvSpPr>
          <p:cNvPr id="43012"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fr-FR" sz="2600" b="1" smtClean="0">
                <a:solidFill>
                  <a:srgbClr val="FF3300"/>
                </a:solidFill>
              </a:rPr>
              <a:t>Exemple de systèmes à deux états</a:t>
            </a:r>
            <a:r>
              <a:rPr lang="en-US" sz="2600" smtClean="0">
                <a:solidFill>
                  <a:srgbClr val="FF3300"/>
                </a:solidFill>
              </a:rPr>
              <a:t> </a:t>
            </a:r>
          </a:p>
        </p:txBody>
      </p:sp>
      <p:sp>
        <p:nvSpPr>
          <p:cNvPr id="43013" name="Rectangle 3"/>
          <p:cNvSpPr>
            <a:spLocks noGrp="1" noChangeArrowheads="1"/>
          </p:cNvSpPr>
          <p:nvPr>
            <p:ph type="body" idx="1"/>
          </p:nvPr>
        </p:nvSpPr>
        <p:spPr>
          <a:xfrm>
            <a:off x="539750" y="1412875"/>
            <a:ext cx="8208963" cy="4751388"/>
          </a:xfrm>
          <a:ln>
            <a:solidFill>
              <a:schemeClr val="bg1"/>
            </a:solidFill>
          </a:ln>
        </p:spPr>
        <p:txBody>
          <a:bodyPr/>
          <a:lstStyle/>
          <a:p>
            <a:pPr eaLnBrk="1" hangingPunct="1">
              <a:buClr>
                <a:srgbClr val="FF3300"/>
              </a:buClr>
              <a:buFont typeface="Wingdings" pitchFamily="2" charset="2"/>
              <a:buChar char="§"/>
            </a:pPr>
            <a:r>
              <a:rPr lang="fr-FR" sz="2300" b="1" smtClean="0"/>
              <a:t>Un interrupteur est ouvert ou non ouvert  ( fermé ).</a:t>
            </a:r>
          </a:p>
          <a:p>
            <a:pPr eaLnBrk="1" hangingPunct="1">
              <a:buClr>
                <a:srgbClr val="FF3300"/>
              </a:buClr>
              <a:buFont typeface="Wingdings" pitchFamily="2" charset="2"/>
              <a:buChar char="§"/>
            </a:pPr>
            <a:r>
              <a:rPr lang="fr-FR" sz="2300" b="1" smtClean="0"/>
              <a:t>Une lampe est allumée ou non allumée ( éteinte ).</a:t>
            </a:r>
          </a:p>
          <a:p>
            <a:pPr eaLnBrk="1" hangingPunct="1">
              <a:buClr>
                <a:srgbClr val="FF3300"/>
              </a:buClr>
              <a:buFont typeface="Wingdings" pitchFamily="2" charset="2"/>
              <a:buChar char="§"/>
            </a:pPr>
            <a:r>
              <a:rPr lang="fr-FR" sz="2300" b="1" smtClean="0"/>
              <a:t>Une porte est ouverte ou non ouverte ( fermée ).</a:t>
            </a:r>
          </a:p>
          <a:p>
            <a:pPr eaLnBrk="1" hangingPunct="1">
              <a:buClr>
                <a:srgbClr val="FF3300"/>
              </a:buClr>
              <a:buFont typeface="Wingdings" pitchFamily="2" charset="2"/>
              <a:buChar char="§"/>
            </a:pPr>
            <a:r>
              <a:rPr lang="fr-FR" sz="2300" b="1" smtClean="0">
                <a:solidFill>
                  <a:srgbClr val="FF3300"/>
                </a:solidFill>
              </a:rPr>
              <a:t>Remarque  :</a:t>
            </a:r>
          </a:p>
          <a:p>
            <a:pPr eaLnBrk="1" hangingPunct="1">
              <a:buClr>
                <a:srgbClr val="FF3300"/>
              </a:buClr>
              <a:buFont typeface="Wingdings" pitchFamily="2" charset="2"/>
              <a:buNone/>
            </a:pPr>
            <a:r>
              <a:rPr lang="fr-FR" sz="2300" b="1" smtClean="0"/>
              <a:t>     On peut utiliser les conventions suivantes :</a:t>
            </a:r>
          </a:p>
          <a:p>
            <a:pPr eaLnBrk="1" hangingPunct="1">
              <a:buClr>
                <a:srgbClr val="FF3300"/>
              </a:buClr>
              <a:buFont typeface="Wingdings" pitchFamily="2" charset="2"/>
              <a:buChar char="§"/>
            </a:pPr>
            <a:endParaRPr lang="fr-FR" sz="2300" b="1" smtClean="0"/>
          </a:p>
          <a:p>
            <a:pPr eaLnBrk="1" hangingPunct="1">
              <a:buClr>
                <a:srgbClr val="FF3300"/>
              </a:buClr>
              <a:buFont typeface="Wingdings" pitchFamily="2" charset="2"/>
              <a:buNone/>
            </a:pPr>
            <a:r>
              <a:rPr lang="fr-FR" sz="2300" b="1" smtClean="0"/>
              <a:t>                               OUI  </a:t>
            </a:r>
            <a:r>
              <a:rPr lang="fr-FR" sz="2300" b="1" smtClean="0">
                <a:sym typeface="Wingdings" pitchFamily="2" charset="2"/>
              </a:rPr>
              <a:t>   </a:t>
            </a:r>
            <a:r>
              <a:rPr lang="fr-FR" sz="2300" b="1" smtClean="0"/>
              <a:t>VRAI    (true).</a:t>
            </a:r>
          </a:p>
          <a:p>
            <a:pPr eaLnBrk="1" hangingPunct="1">
              <a:buClr>
                <a:srgbClr val="FF3300"/>
              </a:buClr>
              <a:buFont typeface="Wingdings" pitchFamily="2" charset="2"/>
              <a:buNone/>
            </a:pPr>
            <a:r>
              <a:rPr lang="fr-FR" sz="2300" b="1" smtClean="0"/>
              <a:t>                               NON </a:t>
            </a:r>
            <a:r>
              <a:rPr lang="fr-FR" sz="2300" b="1" smtClean="0">
                <a:sym typeface="Wingdings" pitchFamily="2" charset="2"/>
              </a:rPr>
              <a:t>  </a:t>
            </a:r>
            <a:r>
              <a:rPr lang="fr-FR" sz="2300" b="1" smtClean="0"/>
              <a:t>FAUX  (false).</a:t>
            </a:r>
          </a:p>
          <a:p>
            <a:pPr eaLnBrk="1" hangingPunct="1">
              <a:buClr>
                <a:srgbClr val="FF3300"/>
              </a:buClr>
              <a:buFont typeface="Wingdings" pitchFamily="2" charset="2"/>
              <a:buNone/>
            </a:pPr>
            <a:r>
              <a:rPr lang="fr-FR" sz="2300" b="1" smtClean="0"/>
              <a:t>                               </a:t>
            </a:r>
          </a:p>
          <a:p>
            <a:pPr eaLnBrk="1" hangingPunct="1">
              <a:buClr>
                <a:srgbClr val="FF3300"/>
              </a:buClr>
              <a:buFont typeface="Wingdings" pitchFamily="2" charset="2"/>
              <a:buNone/>
            </a:pPr>
            <a:r>
              <a:rPr lang="fr-FR" sz="2300" b="1" smtClean="0"/>
              <a:t>                                OUI   </a:t>
            </a:r>
            <a:r>
              <a:rPr lang="fr-FR" sz="2300" b="1" smtClean="0">
                <a:sym typeface="Wingdings" pitchFamily="2" charset="2"/>
              </a:rPr>
              <a:t>  </a:t>
            </a:r>
            <a:r>
              <a:rPr lang="fr-FR" sz="2300" b="1" smtClean="0"/>
              <a:t> 1         (Niveau Haut).</a:t>
            </a:r>
          </a:p>
          <a:p>
            <a:pPr eaLnBrk="1" hangingPunct="1">
              <a:buClr>
                <a:srgbClr val="FF3300"/>
              </a:buClr>
              <a:buFont typeface="Wingdings" pitchFamily="2" charset="2"/>
              <a:buNone/>
            </a:pPr>
            <a:r>
              <a:rPr lang="fr-FR" sz="2300" b="1" smtClean="0"/>
              <a:t>                                NON  </a:t>
            </a:r>
            <a:r>
              <a:rPr lang="fr-FR" sz="2300" b="1" smtClean="0">
                <a:sym typeface="Wingdings" pitchFamily="2" charset="2"/>
              </a:rPr>
              <a:t></a:t>
            </a:r>
            <a:r>
              <a:rPr lang="fr-FR" sz="2300" b="1" smtClean="0"/>
              <a:t>   0         (Niveau Bas).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p>
            <a:fld id="{B04743E6-BD77-44DA-A3A6-4FAFA946B21F}" type="slidenum">
              <a:rPr lang="fr-FR" smtClean="0"/>
              <a:pPr/>
              <a:t>9</a:t>
            </a:fld>
            <a:endParaRPr lang="fr-FR" smtClean="0"/>
          </a:p>
        </p:txBody>
      </p:sp>
      <p:sp>
        <p:nvSpPr>
          <p:cNvPr id="44035"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3D22F64-6454-4C78-81A2-AD4DE3511AD7}" type="slidenum">
              <a:rPr lang="fr-FR" sz="1400"/>
              <a:pPr algn="r"/>
              <a:t>9</a:t>
            </a:fld>
            <a:endParaRPr lang="fr-FR" sz="1400"/>
          </a:p>
        </p:txBody>
      </p:sp>
      <p:sp>
        <p:nvSpPr>
          <p:cNvPr id="44036"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en-US" sz="4000" b="1" smtClean="0">
                <a:solidFill>
                  <a:srgbClr val="FF3300"/>
                </a:solidFill>
              </a:rPr>
              <a:t>1-1 </a:t>
            </a:r>
            <a:r>
              <a:rPr lang="fr-FR" sz="4000" b="1" smtClean="0">
                <a:solidFill>
                  <a:srgbClr val="FF3300"/>
                </a:solidFill>
              </a:rPr>
              <a:t>Niveau logique</a:t>
            </a:r>
            <a:r>
              <a:rPr lang="fr-FR" sz="4000" b="1" smtClean="0"/>
              <a:t> </a:t>
            </a:r>
            <a:endParaRPr lang="en-US" sz="4000" b="1" smtClean="0"/>
          </a:p>
        </p:txBody>
      </p:sp>
      <p:sp>
        <p:nvSpPr>
          <p:cNvPr id="44037" name="Rectangle 3"/>
          <p:cNvSpPr>
            <a:spLocks noGrp="1" noChangeArrowheads="1"/>
          </p:cNvSpPr>
          <p:nvPr>
            <p:ph type="body" sz="half" idx="1"/>
          </p:nvPr>
        </p:nvSpPr>
        <p:spPr>
          <a:xfrm>
            <a:off x="468313" y="1125538"/>
            <a:ext cx="8280400" cy="792162"/>
          </a:xfrm>
          <a:ln>
            <a:solidFill>
              <a:schemeClr val="bg1"/>
            </a:solidFill>
          </a:ln>
        </p:spPr>
        <p:txBody>
          <a:bodyPr/>
          <a:lstStyle/>
          <a:p>
            <a:pPr algn="just" eaLnBrk="1" hangingPunct="1">
              <a:buFontTx/>
              <a:buNone/>
              <a:tabLst>
                <a:tab pos="4664075" algn="l"/>
              </a:tabLst>
            </a:pPr>
            <a:r>
              <a:rPr lang="fr-FR" sz="2300" b="1" smtClean="0"/>
              <a:t>Lorsque on fait l’étude d’un système logique il faut bien préciser le niveau du travail.</a:t>
            </a:r>
          </a:p>
          <a:p>
            <a:pPr algn="just" eaLnBrk="1" hangingPunct="1">
              <a:buFontTx/>
              <a:buNone/>
              <a:tabLst>
                <a:tab pos="4664075" algn="l"/>
              </a:tabLst>
            </a:pPr>
            <a:r>
              <a:rPr lang="en-US" sz="2300" b="1" smtClean="0"/>
              <a:t> </a:t>
            </a:r>
          </a:p>
        </p:txBody>
      </p:sp>
      <p:sp>
        <p:nvSpPr>
          <p:cNvPr id="44038" name="Rectangle 6"/>
          <p:cNvSpPr>
            <a:spLocks noChangeArrowheads="1"/>
          </p:cNvSpPr>
          <p:nvPr/>
        </p:nvSpPr>
        <p:spPr bwMode="auto">
          <a:xfrm>
            <a:off x="539750" y="3644900"/>
            <a:ext cx="8280400" cy="2557463"/>
          </a:xfrm>
          <a:prstGeom prst="rect">
            <a:avLst/>
          </a:prstGeom>
          <a:noFill/>
          <a:ln w="9525">
            <a:solidFill>
              <a:schemeClr val="bg1"/>
            </a:solidFill>
            <a:miter lim="800000"/>
            <a:headEnd/>
            <a:tailEnd/>
          </a:ln>
        </p:spPr>
        <p:txBody>
          <a:bodyPr>
            <a:spAutoFit/>
          </a:bodyPr>
          <a:lstStyle/>
          <a:p>
            <a:r>
              <a:rPr lang="fr-FR" sz="2300" b="1">
                <a:solidFill>
                  <a:srgbClr val="FF3300"/>
                </a:solidFill>
              </a:rPr>
              <a:t>Exemple :</a:t>
            </a:r>
          </a:p>
          <a:p>
            <a:r>
              <a:rPr lang="fr-FR" sz="2300" b="1"/>
              <a:t>Logique positive : </a:t>
            </a:r>
          </a:p>
          <a:p>
            <a:r>
              <a:rPr lang="fr-FR" sz="2300" b="1"/>
              <a:t>	                 lampe allumée : 1</a:t>
            </a:r>
          </a:p>
          <a:p>
            <a:r>
              <a:rPr lang="fr-FR" sz="2300" b="1"/>
              <a:t>                              lampe éteinte : 0</a:t>
            </a:r>
          </a:p>
          <a:p>
            <a:r>
              <a:rPr lang="fr-FR" sz="2300" b="1"/>
              <a:t>Logique négative</a:t>
            </a:r>
          </a:p>
          <a:p>
            <a:r>
              <a:rPr lang="fr-FR" sz="2300" b="1"/>
              <a:t>                             lampe allumée  : 0</a:t>
            </a:r>
          </a:p>
          <a:p>
            <a:r>
              <a:rPr lang="fr-FR" sz="2300" b="1"/>
              <a:t>                             lampe éteinte  : 1</a:t>
            </a:r>
          </a:p>
        </p:txBody>
      </p:sp>
      <p:graphicFrame>
        <p:nvGraphicFramePr>
          <p:cNvPr id="4162" name="Group 66"/>
          <p:cNvGraphicFramePr>
            <a:graphicFrameLocks noGrp="1"/>
          </p:cNvGraphicFramePr>
          <p:nvPr>
            <p:ph sz="half" idx="2"/>
          </p:nvPr>
        </p:nvGraphicFramePr>
        <p:xfrm>
          <a:off x="985838" y="2133600"/>
          <a:ext cx="7010400" cy="1330326"/>
        </p:xfrm>
        <a:graphic>
          <a:graphicData uri="http://schemas.openxmlformats.org/drawingml/2006/table">
            <a:tbl>
              <a:tblPr/>
              <a:tblGrid>
                <a:gridCol w="2336800"/>
                <a:gridCol w="2336800"/>
                <a:gridCol w="2336800"/>
              </a:tblGrid>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3300"/>
                          </a:solidFill>
                          <a:effectLst/>
                          <a:latin typeface="Times New Roman" pitchFamily="18" charset="0"/>
                          <a:cs typeface="Times New Roman" pitchFamily="18" charset="0"/>
                        </a:rPr>
                        <a:t>Niveau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3300"/>
                          </a:solidFill>
                          <a:effectLst/>
                          <a:latin typeface="Times New Roman" pitchFamily="18" charset="0"/>
                          <a:cs typeface="Times New Roman" pitchFamily="18" charset="0"/>
                        </a:rPr>
                        <a:t>Logique positive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FF3300"/>
                          </a:solidFill>
                          <a:effectLst/>
                          <a:latin typeface="Times New Roman" pitchFamily="18" charset="0"/>
                          <a:cs typeface="Times New Roman" pitchFamily="18" charset="0"/>
                        </a:rPr>
                        <a:t>Logique négative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accent2"/>
                          </a:solidFill>
                          <a:effectLst/>
                          <a:latin typeface="Times New Roman" pitchFamily="18" charset="0"/>
                          <a:cs typeface="Times New Roman" pitchFamily="18" charset="0"/>
                        </a:rPr>
                        <a:t>H ( Hight ) haut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accent2"/>
                          </a:solidFill>
                          <a:effectLst/>
                          <a:latin typeface="Times New Roman" pitchFamily="18" charset="0"/>
                          <a:cs typeface="Times New Roman" pitchFamily="18" charset="0"/>
                        </a:rPr>
                        <a:t>L ( Low )    bas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AFF9F"/>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3609</TotalTime>
  <Words>4461</Words>
  <Application>Microsoft Office PowerPoint</Application>
  <PresentationFormat>Affichage à l'écran (4:3)</PresentationFormat>
  <Paragraphs>1411</Paragraphs>
  <Slides>72</Slides>
  <Notes>28</Notes>
  <HiddenSlides>0</HiddenSlides>
  <MMClips>0</MMClips>
  <ScaleCrop>false</ScaleCrop>
  <HeadingPairs>
    <vt:vector size="6" baseType="variant">
      <vt:variant>
        <vt:lpstr>Thème</vt:lpstr>
      </vt:variant>
      <vt:variant>
        <vt:i4>1</vt:i4>
      </vt:variant>
      <vt:variant>
        <vt:lpstr>Serveurs OLE incorporés</vt:lpstr>
      </vt:variant>
      <vt:variant>
        <vt:i4>5</vt:i4>
      </vt:variant>
      <vt:variant>
        <vt:lpstr>Titres des diapositives</vt:lpstr>
      </vt:variant>
      <vt:variant>
        <vt:i4>72</vt:i4>
      </vt:variant>
    </vt:vector>
  </HeadingPairs>
  <TitlesOfParts>
    <vt:vector size="78" baseType="lpstr">
      <vt:lpstr>Modèle par défaut</vt:lpstr>
      <vt:lpstr>Équation</vt:lpstr>
      <vt:lpstr>Equation</vt:lpstr>
      <vt:lpstr>Microsoft Éditeur d'équations 3.0</vt:lpstr>
      <vt:lpstr>Image bitmap</vt:lpstr>
      <vt:lpstr>Visio</vt:lpstr>
      <vt:lpstr>Présentation PowerPoint</vt:lpstr>
      <vt:lpstr>Algèbre de Boole</vt:lpstr>
      <vt:lpstr>Introduction </vt:lpstr>
      <vt:lpstr>Introduction </vt:lpstr>
      <vt:lpstr>Introduction </vt:lpstr>
      <vt:lpstr>Présentation PowerPoint</vt:lpstr>
      <vt:lpstr>Présentation PowerPoint</vt:lpstr>
      <vt:lpstr>Exemple de systèmes à deux états </vt:lpstr>
      <vt:lpstr>1-1 Niveau logique </vt:lpstr>
      <vt:lpstr>Présentation PowerPoint</vt:lpstr>
      <vt:lpstr> 1-3 Fonction logique</vt:lpstr>
      <vt:lpstr>Exemple d’une fonction logique</vt:lpstr>
      <vt:lpstr>2- Opérateurs logiques de base  2-1 NON ( négation )</vt:lpstr>
      <vt:lpstr>2-2 ET  ( AND )</vt:lpstr>
      <vt:lpstr>1-3 OU ( OR )</vt:lpstr>
      <vt:lpstr>Remarques </vt:lpstr>
      <vt:lpstr>2-4 Précédence des opérateurs (priorité des opérateurs)</vt:lpstr>
      <vt:lpstr>Solution </vt:lpstr>
      <vt:lpstr>2-5 Lois fondamentales de l’Algèbre de Boole</vt:lpstr>
      <vt:lpstr>Présentation PowerPoint</vt:lpstr>
      <vt:lpstr>3- Dualité de l’algèbre de Boole</vt:lpstr>
      <vt:lpstr>4- Théorème de DE-MORGANE</vt:lpstr>
      <vt:lpstr>5- Autres opérateurs logiques  5-1 OU exclusif ( XOR)</vt:lpstr>
      <vt:lpstr> 5-3 NOR ( NON  OU ) </vt:lpstr>
      <vt:lpstr>Exercice</vt:lpstr>
      <vt:lpstr>6- Portes logiques </vt:lpstr>
      <vt:lpstr>Exemple1</vt:lpstr>
      <vt:lpstr>Exercice 1 </vt:lpstr>
      <vt:lpstr>7- Définition textuelle d’une fonction logique</vt:lpstr>
      <vt:lpstr>Étapes de conception et de réalisation d’un circuit numérique </vt:lpstr>
      <vt:lpstr>Exemple : définition textuelle du fonctionnement d’un système.</vt:lpstr>
      <vt:lpstr>Exemple : définition textuelle du fonctionnement d’un système.</vt:lpstr>
      <vt:lpstr> 8- Table de vérité  ( Rappel )</vt:lpstr>
      <vt:lpstr> 8- Table de vérité  ( Exemple )</vt:lpstr>
      <vt:lpstr>9- Forme canonique d’une fonction logique</vt:lpstr>
      <vt:lpstr>9-1  Première forme canonique </vt:lpstr>
      <vt:lpstr>9-2 Deuxième forme canonique</vt:lpstr>
      <vt:lpstr>Remarque  1</vt:lpstr>
      <vt:lpstr>Remarque 3</vt:lpstr>
      <vt:lpstr>Exercice 1 </vt:lpstr>
      <vt:lpstr>Exercice 2</vt:lpstr>
      <vt:lpstr>Exercice 3</vt:lpstr>
      <vt:lpstr>10- Simplification des fonctions logiques</vt:lpstr>
      <vt:lpstr>10-1 Méthode algébrique </vt:lpstr>
      <vt:lpstr>10-1-1 Règles de simplification  </vt:lpstr>
      <vt:lpstr>10-1-1 Règles de simplification  </vt:lpstr>
      <vt:lpstr>10-1-1 Règles de simplification  </vt:lpstr>
      <vt:lpstr>10-2 Les termes adjacents </vt:lpstr>
      <vt:lpstr>Présentation PowerPoint</vt:lpstr>
      <vt:lpstr>Présentation PowerPoint</vt:lpstr>
      <vt:lpstr>Présentation PowerPoint</vt:lpstr>
      <vt:lpstr>10-3 Passage de la table de vérité à la table de Karnaugh </vt:lpstr>
      <vt:lpstr>10-3 Passage de la table de vérité à la table de Karnaugh </vt:lpstr>
      <vt:lpstr>10-3 Passage de la forme canonique à la table de Karnaugh</vt:lpstr>
      <vt:lpstr>6.4 Méthode de simplification (Ex: 3 variables )</vt:lpstr>
      <vt:lpstr>Présentation PowerPoint</vt:lpstr>
      <vt:lpstr>Présentation PowerPoint</vt:lpstr>
      <vt:lpstr>Présentation PowerPoint</vt:lpstr>
      <vt:lpstr>Présentation PowerPoint</vt:lpstr>
      <vt:lpstr>Exemple 3: 4 variables</vt:lpstr>
      <vt:lpstr>Présentation PowerPoint</vt:lpstr>
      <vt:lpstr>Présentation PowerPoint</vt:lpstr>
      <vt:lpstr>10-6 Cas d’une fonction non totalement définie</vt:lpstr>
      <vt:lpstr>6.5 Cas d’une fonction non totalement définie</vt:lpstr>
      <vt:lpstr>10-6 Cas d’une fonction non totalement définie</vt:lpstr>
      <vt:lpstr>10-6 Cas d’une fonction non totalement définie</vt:lpstr>
      <vt:lpstr>10-6 Cas d’une fonction non totalement définie</vt:lpstr>
      <vt:lpstr>10-6 Cas d’une fonction non totalement définie</vt:lpstr>
      <vt:lpstr>Présentation PowerPoint</vt:lpstr>
      <vt:lpstr>Présentation PowerPoint</vt:lpstr>
      <vt:lpstr>Présentation PowerPoint</vt:lpstr>
      <vt:lpstr>Présentation PowerPoint</vt:lpstr>
    </vt:vector>
  </TitlesOfParts>
  <Company>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Algèbre de Boole</dc:title>
  <dc:creator>h</dc:creator>
  <cp:lastModifiedBy>2022</cp:lastModifiedBy>
  <cp:revision>216</cp:revision>
  <dcterms:created xsi:type="dcterms:W3CDTF">2007-10-28T19:09:09Z</dcterms:created>
  <dcterms:modified xsi:type="dcterms:W3CDTF">2022-02-22T20:25:48Z</dcterms:modified>
</cp:coreProperties>
</file>