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63" r:id="rId3"/>
    <p:sldId id="262" r:id="rId4"/>
    <p:sldId id="261" r:id="rId5"/>
    <p:sldId id="257" r:id="rId6"/>
    <p:sldId id="260" r:id="rId7"/>
    <p:sldId id="259" r:id="rId8"/>
    <p:sldId id="258" r:id="rId9"/>
    <p:sldId id="264" r:id="rId10"/>
    <p:sldId id="283" r:id="rId11"/>
    <p:sldId id="265" r:id="rId12"/>
    <p:sldId id="266" r:id="rId13"/>
    <p:sldId id="271" r:id="rId14"/>
    <p:sldId id="272" r:id="rId15"/>
    <p:sldId id="273" r:id="rId16"/>
    <p:sldId id="274" r:id="rId17"/>
    <p:sldId id="267" r:id="rId18"/>
    <p:sldId id="268" r:id="rId19"/>
    <p:sldId id="269" r:id="rId20"/>
    <p:sldId id="270" r:id="rId21"/>
    <p:sldId id="276" r:id="rId22"/>
    <p:sldId id="284" r:id="rId23"/>
    <p:sldId id="277" r:id="rId24"/>
    <p:sldId id="279" r:id="rId25"/>
    <p:sldId id="278" r:id="rId26"/>
    <p:sldId id="281" r:id="rId27"/>
    <p:sldId id="285" r:id="rId28"/>
    <p:sldId id="286" r:id="rId29"/>
    <p:sldId id="287" r:id="rId30"/>
    <p:sldId id="282" r:id="rId31"/>
    <p:sldId id="288" r:id="rId32"/>
    <p:sldId id="290" r:id="rId33"/>
    <p:sldId id="291" r:id="rId34"/>
    <p:sldId id="296" r:id="rId35"/>
    <p:sldId id="294" r:id="rId36"/>
    <p:sldId id="295" r:id="rId37"/>
    <p:sldId id="292" r:id="rId38"/>
    <p:sldId id="293" r:id="rId39"/>
    <p:sldId id="289" r:id="rId40"/>
    <p:sldId id="297" r:id="rId41"/>
    <p:sldId id="298" r:id="rId42"/>
    <p:sldId id="302" r:id="rId43"/>
    <p:sldId id="301" r:id="rId44"/>
    <p:sldId id="303" r:id="rId45"/>
    <p:sldId id="304" r:id="rId46"/>
    <p:sldId id="308" r:id="rId47"/>
    <p:sldId id="307" r:id="rId48"/>
    <p:sldId id="309" r:id="rId49"/>
    <p:sldId id="300"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35" autoAdjust="0"/>
  </p:normalViewPr>
  <p:slideViewPr>
    <p:cSldViewPr>
      <p:cViewPr varScale="1">
        <p:scale>
          <a:sx n="63" d="100"/>
          <a:sy n="63" d="100"/>
        </p:scale>
        <p:origin x="-150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22034-947A-4C5B-89BE-13615D90157E}" type="datetimeFigureOut">
              <a:rPr lang="fr-FR" smtClean="0"/>
              <a:pPr/>
              <a:t>26/02/2022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DFAEC-A283-46A5-B2C6-03EFD593850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5DFAEC-A283-46A5-B2C6-03EFD593850D}"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360363"/>
            <a:r>
              <a:rPr lang="fr-FR" sz="1000" dirty="0" smtClean="0"/>
              <a:t>Mais cela n’empêche qu’il existe des </a:t>
            </a:r>
            <a:r>
              <a:rPr lang="fr-FR" sz="1000" b="1" dirty="0" smtClean="0"/>
              <a:t>inconvénients</a:t>
            </a:r>
            <a:r>
              <a:rPr lang="fr-FR" sz="1000" dirty="0" smtClean="0"/>
              <a:t>:</a:t>
            </a:r>
          </a:p>
          <a:p>
            <a:pPr marL="719138" indent="179388">
              <a:buFont typeface="Arial" pitchFamily="34" charset="0"/>
              <a:buChar char="•"/>
            </a:pPr>
            <a:r>
              <a:rPr lang="fr-FR" sz="1000" dirty="0" smtClean="0"/>
              <a:t>Obligation de tri.</a:t>
            </a:r>
          </a:p>
          <a:p>
            <a:pPr marL="719138" indent="179388">
              <a:buFont typeface="Arial" pitchFamily="34" charset="0"/>
              <a:buChar char="•"/>
            </a:pPr>
            <a:r>
              <a:rPr lang="fr-FR" sz="1000" dirty="0" smtClean="0"/>
              <a:t>S'inscrit dans une démarche plus large.</a:t>
            </a:r>
          </a:p>
          <a:p>
            <a:pPr marL="719138" indent="179388">
              <a:buFont typeface="Arial" pitchFamily="34" charset="0"/>
              <a:buChar char="•"/>
            </a:pPr>
            <a:r>
              <a:rPr lang="fr-FR" sz="1000" dirty="0" smtClean="0"/>
              <a:t>Manque de filières de recyclage.</a:t>
            </a:r>
          </a:p>
          <a:p>
            <a:pPr marL="719138" indent="179388">
              <a:buFont typeface="Arial" pitchFamily="34" charset="0"/>
              <a:buChar char="•"/>
            </a:pPr>
            <a:r>
              <a:rPr lang="fr-FR" sz="1000" dirty="0" smtClean="0"/>
              <a:t>Coût de la main-d'œuvre.</a:t>
            </a:r>
          </a:p>
          <a:p>
            <a:endParaRPr lang="fr-FR" dirty="0"/>
          </a:p>
        </p:txBody>
      </p:sp>
      <p:sp>
        <p:nvSpPr>
          <p:cNvPr id="4" name="Espace réservé du numéro de diapositive 3"/>
          <p:cNvSpPr>
            <a:spLocks noGrp="1"/>
          </p:cNvSpPr>
          <p:nvPr>
            <p:ph type="sldNum" sz="quarter" idx="10"/>
          </p:nvPr>
        </p:nvSpPr>
        <p:spPr/>
        <p:txBody>
          <a:bodyPr/>
          <a:lstStyle/>
          <a:p>
            <a:fld id="{E45DFAEC-A283-46A5-B2C6-03EFD593850D}" type="slidenum">
              <a:rPr lang="fr-FR" smtClean="0"/>
              <a:pPr/>
              <a:t>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994CA77C-A168-4949-B540-B6F35525EB69}" type="datetimeFigureOut">
              <a:rPr lang="fr-FR" smtClean="0"/>
              <a:pPr/>
              <a:t>26/02/2022</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352B63B3-8D50-4FB4-B2FC-15A1DC7E68CA}"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94CA77C-A168-4949-B540-B6F35525EB69}" type="datetimeFigureOut">
              <a:rPr lang="fr-FR" smtClean="0"/>
              <a:pPr/>
              <a:t>26/02/2022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352B63B3-8D50-4FB4-B2FC-15A1DC7E68C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94CA77C-A168-4949-B540-B6F35525EB69}" type="datetimeFigureOut">
              <a:rPr lang="fr-FR" smtClean="0"/>
              <a:pPr/>
              <a:t>26/02/2022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352B63B3-8D50-4FB4-B2FC-15A1DC7E68C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94CA77C-A168-4949-B540-B6F35525EB69}" type="datetimeFigureOut">
              <a:rPr lang="fr-FR" smtClean="0"/>
              <a:pPr/>
              <a:t>26/02/2022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352B63B3-8D50-4FB4-B2FC-15A1DC7E68C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994CA77C-A168-4949-B540-B6F35525EB69}" type="datetimeFigureOut">
              <a:rPr lang="fr-FR" smtClean="0"/>
              <a:pPr/>
              <a:t>26/02/2022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352B63B3-8D50-4FB4-B2FC-15A1DC7E68CA}"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94CA77C-A168-4949-B540-B6F35525EB69}" type="datetimeFigureOut">
              <a:rPr lang="fr-FR" smtClean="0"/>
              <a:pPr/>
              <a:t>26/02/2022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352B63B3-8D50-4FB4-B2FC-15A1DC7E68C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994CA77C-A168-4949-B540-B6F35525EB69}" type="datetimeFigureOut">
              <a:rPr lang="fr-FR" smtClean="0"/>
              <a:pPr/>
              <a:t>26/02/2022</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352B63B3-8D50-4FB4-B2FC-15A1DC7E68C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994CA77C-A168-4949-B540-B6F35525EB69}" type="datetimeFigureOut">
              <a:rPr lang="fr-FR" smtClean="0"/>
              <a:pPr/>
              <a:t>26/02/2022</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352B63B3-8D50-4FB4-B2FC-15A1DC7E68C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994CA77C-A168-4949-B540-B6F35525EB69}" type="datetimeFigureOut">
              <a:rPr lang="fr-FR" smtClean="0"/>
              <a:pPr/>
              <a:t>26/02/2022</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352B63B3-8D50-4FB4-B2FC-15A1DC7E68CA}"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94CA77C-A168-4949-B540-B6F35525EB69}" type="datetimeFigureOut">
              <a:rPr lang="fr-FR" smtClean="0"/>
              <a:pPr/>
              <a:t>26/02/2022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352B63B3-8D50-4FB4-B2FC-15A1DC7E68C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994CA77C-A168-4949-B540-B6F35525EB69}" type="datetimeFigureOut">
              <a:rPr lang="fr-FR" smtClean="0"/>
              <a:pPr/>
              <a:t>26/02/2022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352B63B3-8D50-4FB4-B2FC-15A1DC7E68CA}"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94CA77C-A168-4949-B540-B6F35525EB69}" type="datetimeFigureOut">
              <a:rPr lang="fr-FR" smtClean="0"/>
              <a:pPr/>
              <a:t>26/02/2022</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52B63B3-8D50-4FB4-B2FC-15A1DC7E68CA}"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image" Target="../media/image86.jpeg"/><Relationship Id="rId1" Type="http://schemas.openxmlformats.org/officeDocument/2006/relationships/slideLayout" Target="../slideLayouts/slideLayout7.xml"/><Relationship Id="rId5" Type="http://schemas.openxmlformats.org/officeDocument/2006/relationships/image" Target="../media/image89.gif"/><Relationship Id="rId4" Type="http://schemas.openxmlformats.org/officeDocument/2006/relationships/image" Target="../media/image88.gif"/></Relationships>
</file>

<file path=ppt/slides/_rels/slide4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4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Picture3.jpg"/>
          <p:cNvPicPr>
            <a:picLocks noChangeAspect="1"/>
          </p:cNvPicPr>
          <p:nvPr/>
        </p:nvPicPr>
        <p:blipFill>
          <a:blip r:embed="rId3" cstate="print">
            <a:clrChange>
              <a:clrFrom>
                <a:srgbClr val="FFFFFF"/>
              </a:clrFrom>
              <a:clrTo>
                <a:srgbClr val="FFFFFF">
                  <a:alpha val="0"/>
                </a:srgbClr>
              </a:clrTo>
            </a:clrChange>
          </a:blip>
          <a:srcRect t="6983"/>
          <a:stretch>
            <a:fillRect/>
          </a:stretch>
        </p:blipFill>
        <p:spPr bwMode="auto">
          <a:xfrm>
            <a:off x="755576" y="260648"/>
            <a:ext cx="2425700" cy="1599208"/>
          </a:xfrm>
          <a:prstGeom prst="rect">
            <a:avLst/>
          </a:prstGeom>
          <a:noFill/>
          <a:ln w="9525">
            <a:noFill/>
            <a:miter lim="800000"/>
            <a:headEnd/>
            <a:tailEnd/>
          </a:ln>
        </p:spPr>
      </p:pic>
      <p:sp>
        <p:nvSpPr>
          <p:cNvPr id="5" name="TextBox 3"/>
          <p:cNvSpPr txBox="1">
            <a:spLocks noChangeArrowheads="1"/>
          </p:cNvSpPr>
          <p:nvPr/>
        </p:nvSpPr>
        <p:spPr bwMode="auto">
          <a:xfrm>
            <a:off x="2051720" y="1524848"/>
            <a:ext cx="6072187" cy="3416320"/>
          </a:xfrm>
          <a:prstGeom prst="rect">
            <a:avLst/>
          </a:prstGeom>
          <a:noFill/>
          <a:ln w="9525">
            <a:noFill/>
            <a:miter lim="800000"/>
            <a:headEnd/>
            <a:tailEnd/>
          </a:ln>
        </p:spPr>
        <p:txBody>
          <a:bodyPr>
            <a:spAutoFit/>
          </a:bodyPr>
          <a:lstStyle/>
          <a:p>
            <a:pPr algn="ctr">
              <a:defRPr/>
            </a:pPr>
            <a:r>
              <a:rPr lang="fr-FR" sz="7200" b="1" dirty="0" smtClean="0">
                <a:effectLst>
                  <a:outerShdw blurRad="38100" dist="38100" dir="2700000" algn="tl">
                    <a:srgbClr val="000000">
                      <a:alpha val="43137"/>
                    </a:srgbClr>
                  </a:outerShdw>
                </a:effectLst>
                <a:latin typeface="Trebuchet MS" pitchFamily="34" charset="0"/>
              </a:rPr>
              <a:t>Le recyclage des matériaux</a:t>
            </a:r>
            <a:endParaRPr lang="fr-FR" sz="7200" b="1" dirty="0">
              <a:effectLst>
                <a:outerShdw blurRad="38100" dist="38100" dir="2700000" algn="tl">
                  <a:srgbClr val="000000">
                    <a:alpha val="43137"/>
                  </a:srgbClr>
                </a:outerShdw>
              </a:effectLst>
              <a:latin typeface="Trebuchet MS" pitchFamily="34" charset="0"/>
            </a:endParaRPr>
          </a:p>
        </p:txBody>
      </p:sp>
      <p:pic>
        <p:nvPicPr>
          <p:cNvPr id="6" name="Picture 2" descr="Picture4.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680200" y="4402138"/>
            <a:ext cx="2463800" cy="2455862"/>
          </a:xfrm>
          <a:prstGeom prst="rect">
            <a:avLst/>
          </a:prstGeom>
          <a:noFill/>
          <a:ln w="9525">
            <a:noFill/>
            <a:miter lim="800000"/>
            <a:headEnd/>
            <a:tailEnd/>
          </a:ln>
        </p:spPr>
      </p:pic>
      <p:sp>
        <p:nvSpPr>
          <p:cNvPr id="7" name="ZoneTexte 6"/>
          <p:cNvSpPr txBox="1"/>
          <p:nvPr/>
        </p:nvSpPr>
        <p:spPr>
          <a:xfrm>
            <a:off x="1403648" y="5877272"/>
            <a:ext cx="3312368" cy="584775"/>
          </a:xfrm>
          <a:prstGeom prst="rect">
            <a:avLst/>
          </a:prstGeom>
          <a:noFill/>
        </p:spPr>
        <p:txBody>
          <a:bodyPr wrap="square" rtlCol="0">
            <a:spAutoFit/>
          </a:bodyPr>
          <a:lstStyle/>
          <a:p>
            <a:r>
              <a:rPr lang="fr-FR" sz="1600" dirty="0" smtClean="0"/>
              <a:t>Dr.  BENDAOUDI </a:t>
            </a:r>
            <a:r>
              <a:rPr lang="fr-FR" sz="1600" dirty="0" err="1" smtClean="0"/>
              <a:t>Seif</a:t>
            </a:r>
            <a:r>
              <a:rPr lang="fr-FR" sz="1600" dirty="0" smtClean="0"/>
              <a:t>-Eddine</a:t>
            </a:r>
          </a:p>
          <a:p>
            <a:r>
              <a:rPr lang="fr-FR" sz="1600" dirty="0" smtClean="0"/>
              <a:t>Université de </a:t>
            </a:r>
            <a:r>
              <a:rPr lang="fr-FR" sz="1600" dirty="0" smtClean="0"/>
              <a:t>RELIZANE</a:t>
            </a:r>
            <a:endParaRPr lang="fr-FR"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223120" y="2420888"/>
            <a:ext cx="7920880" cy="830997"/>
          </a:xfrm>
          <a:prstGeom prst="rect">
            <a:avLst/>
          </a:prstGeom>
          <a:noFill/>
          <a:ln w="9525">
            <a:noFill/>
            <a:miter lim="800000"/>
            <a:headEnd/>
            <a:tailEnd/>
          </a:ln>
        </p:spPr>
        <p:txBody>
          <a:bodyPr wrap="square">
            <a:spAutoFit/>
          </a:bodyPr>
          <a:lstStyle/>
          <a:p>
            <a:pPr>
              <a:defRPr/>
            </a:pPr>
            <a:r>
              <a:rPr lang="fr-FR" sz="4800" b="1" dirty="0" smtClean="0">
                <a:solidFill>
                  <a:srgbClr val="0070C0"/>
                </a:solidFill>
                <a:effectLst>
                  <a:outerShdw blurRad="38100" dist="38100" dir="2700000" algn="tl">
                    <a:srgbClr val="000000">
                      <a:alpha val="43137"/>
                    </a:srgbClr>
                  </a:outerShdw>
                </a:effectLst>
                <a:latin typeface="Trebuchet MS" pitchFamily="34" charset="0"/>
              </a:rPr>
              <a:t>Recyclage du plastique…</a:t>
            </a:r>
            <a:endParaRPr lang="en-US" sz="4800" b="1" dirty="0">
              <a:solidFill>
                <a:srgbClr val="0070C0"/>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43608" y="404664"/>
            <a:ext cx="7920880" cy="769441"/>
          </a:xfrm>
          <a:prstGeom prst="rect">
            <a:avLst/>
          </a:prstGeom>
          <a:noFill/>
          <a:ln w="9525">
            <a:noFill/>
            <a:miter lim="800000"/>
            <a:headEnd/>
            <a:tailEnd/>
          </a:ln>
        </p:spPr>
        <p:txBody>
          <a:bodyPr wrap="square">
            <a:spAutoFit/>
          </a:bodyPr>
          <a:lstStyle/>
          <a:p>
            <a:pPr>
              <a:defRPr/>
            </a:pPr>
            <a:r>
              <a:rPr lang="fr-FR" sz="4400" b="1" dirty="0" smtClean="0">
                <a:effectLst>
                  <a:outerShdw blurRad="38100" dist="38100" dir="2700000" algn="tl">
                    <a:srgbClr val="000000">
                      <a:alpha val="43137"/>
                    </a:srgbClr>
                  </a:outerShdw>
                </a:effectLst>
                <a:latin typeface="Trebuchet MS" pitchFamily="34" charset="0"/>
              </a:rPr>
              <a:t>Recyclage du plastique…</a:t>
            </a:r>
            <a:endParaRPr lang="en-US" sz="4400" b="1" dirty="0">
              <a:effectLst>
                <a:outerShdw blurRad="38100" dist="38100" dir="2700000" algn="tl">
                  <a:srgbClr val="000000">
                    <a:alpha val="43137"/>
                  </a:srgbClr>
                </a:outerShdw>
              </a:effectLst>
              <a:latin typeface="Trebuchet MS" pitchFamily="34" charset="0"/>
            </a:endParaRPr>
          </a:p>
        </p:txBody>
      </p:sp>
      <p:pic>
        <p:nvPicPr>
          <p:cNvPr id="3075" name="Picture 3"/>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5724128" y="1052736"/>
            <a:ext cx="2973563" cy="2186219"/>
          </a:xfrm>
          <a:prstGeom prst="rect">
            <a:avLst/>
          </a:prstGeom>
          <a:noFill/>
          <a:ln w="9525">
            <a:noFill/>
            <a:miter lim="800000"/>
            <a:headEnd/>
            <a:tailEnd/>
          </a:ln>
        </p:spPr>
      </p:pic>
      <p:sp>
        <p:nvSpPr>
          <p:cNvPr id="6" name="ZoneTexte 5"/>
          <p:cNvSpPr txBox="1"/>
          <p:nvPr/>
        </p:nvSpPr>
        <p:spPr>
          <a:xfrm>
            <a:off x="1187624" y="1268760"/>
            <a:ext cx="4176464" cy="1661993"/>
          </a:xfrm>
          <a:prstGeom prst="rect">
            <a:avLst/>
          </a:prstGeom>
          <a:noFill/>
        </p:spPr>
        <p:txBody>
          <a:bodyPr wrap="square" rtlCol="0">
            <a:spAutoFit/>
          </a:bodyPr>
          <a:lstStyle/>
          <a:p>
            <a:pPr algn="just"/>
            <a:r>
              <a:rPr lang="fr-FR" sz="1700" b="1" dirty="0" smtClean="0"/>
              <a:t>Pourquoi recycler ?</a:t>
            </a:r>
          </a:p>
          <a:p>
            <a:pPr algn="just"/>
            <a:r>
              <a:rPr lang="fr-FR" sz="1700" dirty="0" smtClean="0"/>
              <a:t>Le recyclage et le réemploi permettent d’économiser une grande quantité d’énergie primaire, notamment du pétrole, la principale matière première de la plupart des matières plastiques.</a:t>
            </a:r>
            <a:endParaRPr lang="fr-FR" sz="1700" dirty="0"/>
          </a:p>
        </p:txBody>
      </p:sp>
      <p:pic>
        <p:nvPicPr>
          <p:cNvPr id="307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608" y="3933056"/>
            <a:ext cx="4250503" cy="2780928"/>
          </a:xfrm>
          <a:prstGeom prst="rect">
            <a:avLst/>
          </a:prstGeom>
          <a:noFill/>
          <a:ln w="9525">
            <a:noFill/>
            <a:miter lim="800000"/>
            <a:headEnd/>
            <a:tailEnd/>
          </a:ln>
        </p:spPr>
      </p:pic>
      <p:sp>
        <p:nvSpPr>
          <p:cNvPr id="9" name="Flèche gauche 8"/>
          <p:cNvSpPr/>
          <p:nvPr/>
        </p:nvSpPr>
        <p:spPr>
          <a:xfrm>
            <a:off x="5580112" y="4869160"/>
            <a:ext cx="3024336" cy="15121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000" b="1" dirty="0" smtClean="0">
                <a:solidFill>
                  <a:schemeClr val="tx1"/>
                </a:solidFill>
              </a:rPr>
              <a:t>Types de recyclage </a:t>
            </a:r>
          </a:p>
          <a:p>
            <a:pPr algn="r"/>
            <a:r>
              <a:rPr lang="fr-FR" sz="1600" b="1" dirty="0" smtClean="0">
                <a:solidFill>
                  <a:schemeClr val="tx1"/>
                </a:solidFill>
              </a:rPr>
              <a:t>des matières plastique</a:t>
            </a:r>
            <a:endParaRPr lang="fr-FR" sz="1600" dirty="0">
              <a:solidFill>
                <a:schemeClr val="tx1"/>
              </a:solidFill>
            </a:endParaRPr>
          </a:p>
        </p:txBody>
      </p:sp>
      <p:sp>
        <p:nvSpPr>
          <p:cNvPr id="10" name="ZoneTexte 9"/>
          <p:cNvSpPr txBox="1"/>
          <p:nvPr/>
        </p:nvSpPr>
        <p:spPr>
          <a:xfrm>
            <a:off x="1259632" y="3212976"/>
            <a:ext cx="7344816" cy="523220"/>
          </a:xfrm>
          <a:prstGeom prst="rect">
            <a:avLst/>
          </a:prstGeom>
          <a:noFill/>
        </p:spPr>
        <p:txBody>
          <a:bodyPr wrap="square" rtlCol="0">
            <a:spAutoFit/>
          </a:bodyPr>
          <a:lstStyle/>
          <a:p>
            <a:r>
              <a:rPr lang="fr-FR" sz="2800" b="1" dirty="0" smtClean="0">
                <a:solidFill>
                  <a:srgbClr val="FF0000"/>
                </a:solidFill>
                <a:latin typeface="Rockwell Condensed" pitchFamily="18" charset="0"/>
              </a:rPr>
              <a:t>1 tonne </a:t>
            </a:r>
            <a:r>
              <a:rPr lang="fr-FR" sz="2000" b="1" dirty="0" smtClean="0">
                <a:solidFill>
                  <a:srgbClr val="FF0000"/>
                </a:solidFill>
                <a:latin typeface="Rockwell Condensed" pitchFamily="18" charset="0"/>
              </a:rPr>
              <a:t>de plastiques recyclés </a:t>
            </a:r>
            <a:r>
              <a:rPr lang="fr-FR" sz="2400" b="1" dirty="0" smtClean="0">
                <a:solidFill>
                  <a:srgbClr val="FF0000"/>
                </a:solidFill>
                <a:latin typeface="Rockwell Condensed" pitchFamily="18" charset="0"/>
              </a:rPr>
              <a:t>= </a:t>
            </a:r>
            <a:r>
              <a:rPr lang="fr-FR" sz="2800" b="1" dirty="0" smtClean="0">
                <a:solidFill>
                  <a:srgbClr val="FF0000"/>
                </a:solidFill>
                <a:latin typeface="Rockwell Condensed" pitchFamily="18" charset="0"/>
              </a:rPr>
              <a:t>800 Kg </a:t>
            </a:r>
            <a:r>
              <a:rPr lang="fr-FR" sz="2000" b="1" dirty="0" smtClean="0">
                <a:solidFill>
                  <a:srgbClr val="FF0000"/>
                </a:solidFill>
                <a:latin typeface="Rockwell Condensed" pitchFamily="18" charset="0"/>
              </a:rPr>
              <a:t>de pétrole économisé</a:t>
            </a:r>
            <a:endParaRPr lang="fr-FR" sz="2400" b="1" dirty="0">
              <a:solidFill>
                <a:srgbClr val="FF0000"/>
              </a:solidFill>
              <a:latin typeface="Rockwell Condensed"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43608" y="404664"/>
            <a:ext cx="7920880" cy="954107"/>
          </a:xfrm>
          <a:prstGeom prst="rect">
            <a:avLst/>
          </a:prstGeom>
          <a:noFill/>
          <a:ln w="9525">
            <a:noFill/>
            <a:miter lim="800000"/>
            <a:headEnd/>
            <a:tailEnd/>
          </a:ln>
        </p:spPr>
        <p:txBody>
          <a:bodyPr wrap="square">
            <a:spAutoFit/>
          </a:bodyPr>
          <a:lstStyle/>
          <a:p>
            <a:pPr>
              <a:defRPr/>
            </a:pPr>
            <a:r>
              <a:rPr lang="fr-FR" sz="3200" b="1" dirty="0" smtClean="0">
                <a:effectLst>
                  <a:outerShdw blurRad="38100" dist="38100" dir="2700000" algn="tl">
                    <a:srgbClr val="000000">
                      <a:alpha val="43137"/>
                    </a:srgbClr>
                  </a:outerShdw>
                </a:effectLst>
                <a:latin typeface="Trebuchet MS" pitchFamily="34" charset="0"/>
              </a:rPr>
              <a:t>Quels sont les plastiques recyclables ?</a:t>
            </a:r>
          </a:p>
          <a:p>
            <a:pPr>
              <a:defRPr/>
            </a:pPr>
            <a:r>
              <a:rPr lang="fr-FR" sz="2400" b="1" dirty="0" smtClean="0">
                <a:effectLst>
                  <a:outerShdw blurRad="38100" dist="38100" dir="2700000" algn="tl">
                    <a:srgbClr val="000000">
                      <a:alpha val="43137"/>
                    </a:srgbClr>
                  </a:outerShdw>
                </a:effectLst>
                <a:latin typeface="Trebuchet MS" pitchFamily="34" charset="0"/>
              </a:rPr>
              <a:t>Comment les identifiez !!</a:t>
            </a:r>
          </a:p>
        </p:txBody>
      </p:sp>
      <p:sp>
        <p:nvSpPr>
          <p:cNvPr id="11" name="ZoneTexte 10"/>
          <p:cNvSpPr txBox="1"/>
          <p:nvPr/>
        </p:nvSpPr>
        <p:spPr>
          <a:xfrm>
            <a:off x="1259632" y="1484784"/>
            <a:ext cx="7560840" cy="923330"/>
          </a:xfrm>
          <a:prstGeom prst="rect">
            <a:avLst/>
          </a:prstGeom>
          <a:noFill/>
        </p:spPr>
        <p:txBody>
          <a:bodyPr wrap="square" rtlCol="0">
            <a:spAutoFit/>
          </a:bodyPr>
          <a:lstStyle/>
          <a:p>
            <a:r>
              <a:rPr lang="fr-FR" dirty="0" smtClean="0"/>
              <a:t>Il existe plusieurs variétés de plastique, certaines sont recyclables, d’autres ne le sont pas. L’industrie du plastique a créé un système de 7 codes (qui se trouve généralement en dessous du produit).</a:t>
            </a:r>
            <a:endParaRPr lang="fr-FR" dirty="0"/>
          </a:p>
        </p:txBody>
      </p:sp>
      <p:pic>
        <p:nvPicPr>
          <p:cNvPr id="13" name="Picture 11" descr="Résultat de recherche d'images pour &quot;logo recyclable&quot;"/>
          <p:cNvPicPr>
            <a:picLocks noChangeAspect="1" noChangeArrowheads="1"/>
          </p:cNvPicPr>
          <p:nvPr/>
        </p:nvPicPr>
        <p:blipFill>
          <a:blip r:embed="rId2" cstate="print"/>
          <a:srcRect/>
          <a:stretch>
            <a:fillRect/>
          </a:stretch>
        </p:blipFill>
        <p:spPr bwMode="auto">
          <a:xfrm>
            <a:off x="1619672" y="2636912"/>
            <a:ext cx="2736304" cy="3710429"/>
          </a:xfrm>
          <a:prstGeom prst="rect">
            <a:avLst/>
          </a:prstGeom>
          <a:noFill/>
        </p:spPr>
      </p:pic>
      <p:pic>
        <p:nvPicPr>
          <p:cNvPr id="2055" name="Picture 7"/>
          <p:cNvPicPr>
            <a:picLocks noChangeAspect="1" noChangeArrowheads="1"/>
          </p:cNvPicPr>
          <p:nvPr/>
        </p:nvPicPr>
        <p:blipFill>
          <a:blip r:embed="rId3" cstate="print"/>
          <a:srcRect/>
          <a:stretch>
            <a:fillRect/>
          </a:stretch>
        </p:blipFill>
        <p:spPr bwMode="auto">
          <a:xfrm>
            <a:off x="4860032" y="3068960"/>
            <a:ext cx="40767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43608" y="404664"/>
            <a:ext cx="7920880" cy="954107"/>
          </a:xfrm>
          <a:prstGeom prst="rect">
            <a:avLst/>
          </a:prstGeom>
          <a:noFill/>
          <a:ln w="9525">
            <a:noFill/>
            <a:miter lim="800000"/>
            <a:headEnd/>
            <a:tailEnd/>
          </a:ln>
        </p:spPr>
        <p:txBody>
          <a:bodyPr wrap="square">
            <a:spAutoFit/>
          </a:bodyPr>
          <a:lstStyle/>
          <a:p>
            <a:pPr>
              <a:defRPr/>
            </a:pPr>
            <a:r>
              <a:rPr lang="fr-FR" sz="3200" b="1" dirty="0" smtClean="0">
                <a:effectLst>
                  <a:outerShdw blurRad="38100" dist="38100" dir="2700000" algn="tl">
                    <a:srgbClr val="000000">
                      <a:alpha val="43137"/>
                    </a:srgbClr>
                  </a:outerShdw>
                </a:effectLst>
                <a:latin typeface="Trebuchet MS" pitchFamily="34" charset="0"/>
              </a:rPr>
              <a:t>Les symboles du recyclage </a:t>
            </a:r>
          </a:p>
          <a:p>
            <a:pPr>
              <a:defRPr/>
            </a:pPr>
            <a:r>
              <a:rPr lang="fr-FR" sz="2400" b="1" dirty="0" smtClean="0">
                <a:effectLst>
                  <a:outerShdw blurRad="38100" dist="38100" dir="2700000" algn="tl">
                    <a:srgbClr val="000000">
                      <a:alpha val="43137"/>
                    </a:srgbClr>
                  </a:outerShdw>
                </a:effectLst>
                <a:latin typeface="Trebuchet MS" pitchFamily="34" charset="0"/>
              </a:rPr>
              <a:t>sur les emballages plastiques</a:t>
            </a:r>
          </a:p>
        </p:txBody>
      </p:sp>
      <p:pic>
        <p:nvPicPr>
          <p:cNvPr id="4" name="Picture 6"/>
          <p:cNvPicPr>
            <a:picLocks noChangeAspect="1" noChangeArrowheads="1"/>
          </p:cNvPicPr>
          <p:nvPr/>
        </p:nvPicPr>
        <p:blipFill>
          <a:blip r:embed="rId2" cstate="print"/>
          <a:srcRect/>
          <a:stretch>
            <a:fillRect/>
          </a:stretch>
        </p:blipFill>
        <p:spPr bwMode="auto">
          <a:xfrm>
            <a:off x="1403648" y="1412776"/>
            <a:ext cx="1872208" cy="2438461"/>
          </a:xfrm>
          <a:prstGeom prst="rect">
            <a:avLst/>
          </a:prstGeom>
          <a:noFill/>
          <a:ln w="9525">
            <a:noFill/>
            <a:miter lim="800000"/>
            <a:headEnd/>
            <a:tailEnd/>
          </a:ln>
        </p:spPr>
      </p:pic>
      <p:pic>
        <p:nvPicPr>
          <p:cNvPr id="30722" name="Picture 2"/>
          <p:cNvPicPr>
            <a:picLocks noChangeAspect="1" noChangeArrowheads="1"/>
          </p:cNvPicPr>
          <p:nvPr/>
        </p:nvPicPr>
        <p:blipFill>
          <a:blip r:embed="rId3" cstate="print"/>
          <a:srcRect/>
          <a:stretch>
            <a:fillRect/>
          </a:stretch>
        </p:blipFill>
        <p:spPr bwMode="auto">
          <a:xfrm>
            <a:off x="1403648" y="4077072"/>
            <a:ext cx="1872208" cy="2384601"/>
          </a:xfrm>
          <a:prstGeom prst="rect">
            <a:avLst/>
          </a:prstGeom>
          <a:noFill/>
          <a:ln w="9525">
            <a:noFill/>
            <a:miter lim="800000"/>
            <a:headEnd/>
            <a:tailEnd/>
          </a:ln>
        </p:spPr>
      </p:pic>
      <p:sp>
        <p:nvSpPr>
          <p:cNvPr id="6" name="ZoneTexte 5"/>
          <p:cNvSpPr txBox="1"/>
          <p:nvPr/>
        </p:nvSpPr>
        <p:spPr>
          <a:xfrm>
            <a:off x="3491880" y="1556792"/>
            <a:ext cx="5040560" cy="1477328"/>
          </a:xfrm>
          <a:prstGeom prst="rect">
            <a:avLst/>
          </a:prstGeom>
          <a:noFill/>
        </p:spPr>
        <p:txBody>
          <a:bodyPr wrap="square" rtlCol="0">
            <a:spAutoFit/>
          </a:bodyPr>
          <a:lstStyle/>
          <a:p>
            <a:pPr algn="just"/>
            <a:r>
              <a:rPr lang="fr-FR" b="1" dirty="0" smtClean="0"/>
              <a:t>PETE </a:t>
            </a:r>
            <a:r>
              <a:rPr lang="fr-FR" dirty="0" smtClean="0"/>
              <a:t>ou</a:t>
            </a:r>
            <a:r>
              <a:rPr lang="fr-FR" b="1" dirty="0" smtClean="0"/>
              <a:t> PET</a:t>
            </a:r>
            <a:r>
              <a:rPr lang="fr-FR" dirty="0" smtClean="0"/>
              <a:t> : Polyéthylène Téréphtalate, </a:t>
            </a:r>
          </a:p>
          <a:p>
            <a:pPr algn="just"/>
            <a:r>
              <a:rPr lang="fr-FR" dirty="0" smtClean="0"/>
              <a:t>se recycle à 100% et </a:t>
            </a:r>
            <a:r>
              <a:rPr lang="fr-FR" b="1" dirty="0" smtClean="0"/>
              <a:t>ne perd pas</a:t>
            </a:r>
            <a:r>
              <a:rPr lang="fr-FR" dirty="0" smtClean="0"/>
              <a:t> en principe ses caractéristiques fondamentales et peut donc être </a:t>
            </a:r>
            <a:r>
              <a:rPr lang="fr-FR" b="1" dirty="0" smtClean="0"/>
              <a:t>réutilisé</a:t>
            </a:r>
            <a:r>
              <a:rPr lang="fr-FR" dirty="0" smtClean="0"/>
              <a:t> à plusieurs reprises. </a:t>
            </a:r>
          </a:p>
          <a:p>
            <a:pPr algn="just"/>
            <a:endParaRPr lang="fr-FR" dirty="0"/>
          </a:p>
        </p:txBody>
      </p:sp>
      <p:pic>
        <p:nvPicPr>
          <p:cNvPr id="7" name="Picture 3"/>
          <p:cNvPicPr>
            <a:picLocks noChangeAspect="1" noChangeArrowheads="1"/>
          </p:cNvPicPr>
          <p:nvPr/>
        </p:nvPicPr>
        <p:blipFill>
          <a:blip r:embed="rId4" cstate="print"/>
          <a:srcRect l="51855"/>
          <a:stretch>
            <a:fillRect/>
          </a:stretch>
        </p:blipFill>
        <p:spPr bwMode="auto">
          <a:xfrm>
            <a:off x="7668344" y="2492896"/>
            <a:ext cx="1214114" cy="1556767"/>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l="45312"/>
          <a:stretch>
            <a:fillRect/>
          </a:stretch>
        </p:blipFill>
        <p:spPr bwMode="auto">
          <a:xfrm>
            <a:off x="7596336" y="5367068"/>
            <a:ext cx="1435249" cy="1374300"/>
          </a:xfrm>
          <a:prstGeom prst="rect">
            <a:avLst/>
          </a:prstGeom>
          <a:noFill/>
          <a:ln w="9525">
            <a:noFill/>
            <a:miter lim="800000"/>
            <a:headEnd/>
            <a:tailEnd/>
          </a:ln>
        </p:spPr>
      </p:pic>
      <p:sp>
        <p:nvSpPr>
          <p:cNvPr id="9" name="ZoneTexte 8"/>
          <p:cNvSpPr txBox="1"/>
          <p:nvPr/>
        </p:nvSpPr>
        <p:spPr>
          <a:xfrm>
            <a:off x="3491880" y="4149080"/>
            <a:ext cx="5184576" cy="1477328"/>
          </a:xfrm>
          <a:prstGeom prst="rect">
            <a:avLst/>
          </a:prstGeom>
          <a:noFill/>
        </p:spPr>
        <p:txBody>
          <a:bodyPr wrap="square" rtlCol="0">
            <a:spAutoFit/>
          </a:bodyPr>
          <a:lstStyle/>
          <a:p>
            <a:pPr algn="just"/>
            <a:r>
              <a:rPr lang="fr-FR" b="1" dirty="0" smtClean="0"/>
              <a:t>HDPE </a:t>
            </a:r>
            <a:r>
              <a:rPr lang="fr-FR" dirty="0" smtClean="0"/>
              <a:t>ou</a:t>
            </a:r>
            <a:r>
              <a:rPr lang="fr-FR" b="1" dirty="0" smtClean="0"/>
              <a:t> PEHD</a:t>
            </a:r>
            <a:r>
              <a:rPr lang="fr-FR" dirty="0" smtClean="0"/>
              <a:t> : Polyéthylène Haute Densité, généralement les plastiques opaques (telles que les bouteilles de lait ou de lessive).</a:t>
            </a:r>
          </a:p>
          <a:p>
            <a:pPr algn="just"/>
            <a:r>
              <a:rPr lang="fr-FR" dirty="0" smtClean="0">
                <a:solidFill>
                  <a:srgbClr val="00B050"/>
                </a:solidFill>
              </a:rPr>
              <a:t>Exemple de recyclage: Flacons ménagers, bouteilles de détergent, caisses, sacs poubelles, poubelles.</a:t>
            </a:r>
            <a:endParaRPr lang="fr-FR" dirty="0">
              <a:solidFill>
                <a:srgbClr val="00B05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43608" y="404664"/>
            <a:ext cx="7920880" cy="954107"/>
          </a:xfrm>
          <a:prstGeom prst="rect">
            <a:avLst/>
          </a:prstGeom>
          <a:noFill/>
          <a:ln w="9525">
            <a:noFill/>
            <a:miter lim="800000"/>
            <a:headEnd/>
            <a:tailEnd/>
          </a:ln>
        </p:spPr>
        <p:txBody>
          <a:bodyPr wrap="square">
            <a:spAutoFit/>
          </a:bodyPr>
          <a:lstStyle/>
          <a:p>
            <a:pPr>
              <a:defRPr/>
            </a:pPr>
            <a:r>
              <a:rPr lang="fr-FR" sz="3200" b="1" dirty="0" smtClean="0">
                <a:effectLst>
                  <a:outerShdw blurRad="38100" dist="38100" dir="2700000" algn="tl">
                    <a:srgbClr val="000000">
                      <a:alpha val="43137"/>
                    </a:srgbClr>
                  </a:outerShdw>
                </a:effectLst>
                <a:latin typeface="Trebuchet MS" pitchFamily="34" charset="0"/>
              </a:rPr>
              <a:t>Les symboles du recyclage </a:t>
            </a:r>
          </a:p>
          <a:p>
            <a:pPr>
              <a:defRPr/>
            </a:pPr>
            <a:r>
              <a:rPr lang="fr-FR" sz="2400" b="1" dirty="0" smtClean="0">
                <a:effectLst>
                  <a:outerShdw blurRad="38100" dist="38100" dir="2700000" algn="tl">
                    <a:srgbClr val="000000">
                      <a:alpha val="43137"/>
                    </a:srgbClr>
                  </a:outerShdw>
                </a:effectLst>
                <a:latin typeface="Trebuchet MS" pitchFamily="34" charset="0"/>
              </a:rPr>
              <a:t>sur les emballages plastiques</a:t>
            </a:r>
          </a:p>
        </p:txBody>
      </p:sp>
      <p:pic>
        <p:nvPicPr>
          <p:cNvPr id="31746" name="Picture 2"/>
          <p:cNvPicPr>
            <a:picLocks noChangeAspect="1" noChangeArrowheads="1"/>
          </p:cNvPicPr>
          <p:nvPr/>
        </p:nvPicPr>
        <p:blipFill>
          <a:blip r:embed="rId2" cstate="print"/>
          <a:srcRect/>
          <a:stretch>
            <a:fillRect/>
          </a:stretch>
        </p:blipFill>
        <p:spPr bwMode="auto">
          <a:xfrm>
            <a:off x="1342149" y="1412776"/>
            <a:ext cx="2005715" cy="2520000"/>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1403648" y="4077072"/>
            <a:ext cx="2010857" cy="2520000"/>
          </a:xfrm>
          <a:prstGeom prst="rect">
            <a:avLst/>
          </a:prstGeom>
          <a:noFill/>
          <a:ln w="9525">
            <a:noFill/>
            <a:miter lim="800000"/>
            <a:headEnd/>
            <a:tailEnd/>
          </a:ln>
        </p:spPr>
      </p:pic>
      <p:sp>
        <p:nvSpPr>
          <p:cNvPr id="5" name="ZoneTexte 4"/>
          <p:cNvSpPr txBox="1"/>
          <p:nvPr/>
        </p:nvSpPr>
        <p:spPr>
          <a:xfrm>
            <a:off x="3635896" y="1508591"/>
            <a:ext cx="5184576" cy="1200329"/>
          </a:xfrm>
          <a:prstGeom prst="rect">
            <a:avLst/>
          </a:prstGeom>
          <a:noFill/>
        </p:spPr>
        <p:txBody>
          <a:bodyPr wrap="square" rtlCol="0">
            <a:spAutoFit/>
          </a:bodyPr>
          <a:lstStyle/>
          <a:p>
            <a:pPr algn="just"/>
            <a:r>
              <a:rPr lang="fr-FR" b="1" dirty="0" smtClean="0"/>
              <a:t>PVC</a:t>
            </a:r>
            <a:r>
              <a:rPr lang="fr-FR" dirty="0" smtClean="0"/>
              <a:t> : Polychlorure de Vinyle, Ex: tuyaux de canalisations, les encadrements de fenêtre.</a:t>
            </a:r>
          </a:p>
          <a:p>
            <a:pPr algn="just"/>
            <a:r>
              <a:rPr lang="fr-FR" dirty="0" smtClean="0">
                <a:solidFill>
                  <a:srgbClr val="00B050"/>
                </a:solidFill>
              </a:rPr>
              <a:t>Exemple de recyclage: Tuyaux, classeurs, tapis, revêtement de sol, toiles cirées, meubles de jardin.</a:t>
            </a:r>
            <a:endParaRPr lang="fr-FR" dirty="0">
              <a:solidFill>
                <a:srgbClr val="00B050"/>
              </a:solidFill>
            </a:endParaRPr>
          </a:p>
        </p:txBody>
      </p:sp>
      <p:pic>
        <p:nvPicPr>
          <p:cNvPr id="31749" name="Picture 5" descr="Résultat de recherche d'images pour &quot;pvc&quot;"/>
          <p:cNvPicPr>
            <a:picLocks noChangeAspect="1" noChangeArrowheads="1"/>
          </p:cNvPicPr>
          <p:nvPr/>
        </p:nvPicPr>
        <p:blipFill>
          <a:blip r:embed="rId4" cstate="print"/>
          <a:srcRect/>
          <a:stretch>
            <a:fillRect/>
          </a:stretch>
        </p:blipFill>
        <p:spPr bwMode="auto">
          <a:xfrm>
            <a:off x="7282745" y="2708920"/>
            <a:ext cx="1861255" cy="1300015"/>
          </a:xfrm>
          <a:prstGeom prst="rect">
            <a:avLst/>
          </a:prstGeom>
          <a:noFill/>
        </p:spPr>
      </p:pic>
      <p:sp>
        <p:nvSpPr>
          <p:cNvPr id="7" name="ZoneTexte 6"/>
          <p:cNvSpPr txBox="1"/>
          <p:nvPr/>
        </p:nvSpPr>
        <p:spPr>
          <a:xfrm>
            <a:off x="3635896" y="4077072"/>
            <a:ext cx="5184576" cy="1477328"/>
          </a:xfrm>
          <a:prstGeom prst="rect">
            <a:avLst/>
          </a:prstGeom>
          <a:noFill/>
        </p:spPr>
        <p:txBody>
          <a:bodyPr wrap="square" rtlCol="0">
            <a:spAutoFit/>
          </a:bodyPr>
          <a:lstStyle/>
          <a:p>
            <a:pPr algn="just"/>
            <a:r>
              <a:rPr lang="fr-FR" b="1" dirty="0" smtClean="0"/>
              <a:t>LDPE </a:t>
            </a:r>
            <a:r>
              <a:rPr lang="fr-FR" dirty="0" smtClean="0"/>
              <a:t>ou</a:t>
            </a:r>
            <a:r>
              <a:rPr lang="fr-FR" b="1" dirty="0" smtClean="0"/>
              <a:t> PEBD </a:t>
            </a:r>
            <a:r>
              <a:rPr lang="fr-FR" dirty="0" smtClean="0"/>
              <a:t>: Polyéthylène à basse densité,</a:t>
            </a:r>
          </a:p>
          <a:p>
            <a:pPr algn="just"/>
            <a:r>
              <a:rPr lang="fr-FR" dirty="0" smtClean="0"/>
              <a:t>Ex: pissettes, sacs réutilisables de supermarché, sacs de congélation, bâches.</a:t>
            </a:r>
          </a:p>
          <a:p>
            <a:pPr algn="just"/>
            <a:r>
              <a:rPr lang="fr-FR" dirty="0" smtClean="0">
                <a:solidFill>
                  <a:srgbClr val="00B050"/>
                </a:solidFill>
              </a:rPr>
              <a:t>Exemple de recyclage: Sacs poubelles, enveloppes d’expédition.</a:t>
            </a:r>
            <a:endParaRPr lang="fr-FR" dirty="0">
              <a:solidFill>
                <a:srgbClr val="00B050"/>
              </a:solidFill>
            </a:endParaRPr>
          </a:p>
        </p:txBody>
      </p:sp>
      <p:pic>
        <p:nvPicPr>
          <p:cNvPr id="31751" name="Picture 7" descr="Résultat de recherche d'images pour &quot;pebd&quot;"/>
          <p:cNvPicPr>
            <a:picLocks noChangeAspect="1" noChangeArrowheads="1"/>
          </p:cNvPicPr>
          <p:nvPr/>
        </p:nvPicPr>
        <p:blipFill>
          <a:blip r:embed="rId5" cstate="print"/>
          <a:srcRect/>
          <a:stretch>
            <a:fillRect/>
          </a:stretch>
        </p:blipFill>
        <p:spPr bwMode="auto">
          <a:xfrm>
            <a:off x="7668344" y="5301208"/>
            <a:ext cx="1050174" cy="148478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43608" y="404664"/>
            <a:ext cx="7920880" cy="954107"/>
          </a:xfrm>
          <a:prstGeom prst="rect">
            <a:avLst/>
          </a:prstGeom>
          <a:noFill/>
          <a:ln w="9525">
            <a:noFill/>
            <a:miter lim="800000"/>
            <a:headEnd/>
            <a:tailEnd/>
          </a:ln>
        </p:spPr>
        <p:txBody>
          <a:bodyPr wrap="square">
            <a:spAutoFit/>
          </a:bodyPr>
          <a:lstStyle/>
          <a:p>
            <a:pPr>
              <a:defRPr/>
            </a:pPr>
            <a:r>
              <a:rPr lang="fr-FR" sz="3200" b="1" dirty="0" smtClean="0">
                <a:effectLst>
                  <a:outerShdw blurRad="38100" dist="38100" dir="2700000" algn="tl">
                    <a:srgbClr val="000000">
                      <a:alpha val="43137"/>
                    </a:srgbClr>
                  </a:outerShdw>
                </a:effectLst>
                <a:latin typeface="Trebuchet MS" pitchFamily="34" charset="0"/>
              </a:rPr>
              <a:t>Les symboles du recyclage </a:t>
            </a:r>
          </a:p>
          <a:p>
            <a:pPr>
              <a:defRPr/>
            </a:pPr>
            <a:r>
              <a:rPr lang="fr-FR" sz="2400" b="1" dirty="0" smtClean="0">
                <a:effectLst>
                  <a:outerShdw blurRad="38100" dist="38100" dir="2700000" algn="tl">
                    <a:srgbClr val="000000">
                      <a:alpha val="43137"/>
                    </a:srgbClr>
                  </a:outerShdw>
                </a:effectLst>
                <a:latin typeface="Trebuchet MS" pitchFamily="34" charset="0"/>
              </a:rPr>
              <a:t>sur les emballages plastiques</a:t>
            </a:r>
          </a:p>
        </p:txBody>
      </p:sp>
      <p:pic>
        <p:nvPicPr>
          <p:cNvPr id="32770" name="Picture 2"/>
          <p:cNvPicPr>
            <a:picLocks noChangeAspect="1" noChangeArrowheads="1"/>
          </p:cNvPicPr>
          <p:nvPr/>
        </p:nvPicPr>
        <p:blipFill>
          <a:blip r:embed="rId2" cstate="print"/>
          <a:srcRect/>
          <a:stretch>
            <a:fillRect/>
          </a:stretch>
        </p:blipFill>
        <p:spPr bwMode="auto">
          <a:xfrm>
            <a:off x="1403648" y="1412776"/>
            <a:ext cx="1935843" cy="2448272"/>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1475656" y="4077072"/>
            <a:ext cx="1909344" cy="2448272"/>
          </a:xfrm>
          <a:prstGeom prst="rect">
            <a:avLst/>
          </a:prstGeom>
          <a:noFill/>
          <a:ln w="9525">
            <a:noFill/>
            <a:miter lim="800000"/>
            <a:headEnd/>
            <a:tailEnd/>
          </a:ln>
        </p:spPr>
      </p:pic>
      <p:sp>
        <p:nvSpPr>
          <p:cNvPr id="5" name="ZoneTexte 4"/>
          <p:cNvSpPr txBox="1"/>
          <p:nvPr/>
        </p:nvSpPr>
        <p:spPr>
          <a:xfrm>
            <a:off x="3779912" y="1628800"/>
            <a:ext cx="5040560" cy="1477328"/>
          </a:xfrm>
          <a:prstGeom prst="rect">
            <a:avLst/>
          </a:prstGeom>
          <a:noFill/>
        </p:spPr>
        <p:txBody>
          <a:bodyPr wrap="square" rtlCol="0">
            <a:spAutoFit/>
          </a:bodyPr>
          <a:lstStyle/>
          <a:p>
            <a:pPr algn="just"/>
            <a:r>
              <a:rPr lang="fr-FR" b="1" dirty="0" smtClean="0"/>
              <a:t>PP</a:t>
            </a:r>
            <a:r>
              <a:rPr lang="fr-FR" dirty="0" smtClean="0"/>
              <a:t> : Polypropylène, Ex: Vaisselle en plastique, récipients alimentaires réutilisables, gourdes, pots de yaourts, pailles, pare-chocs, jouets.</a:t>
            </a:r>
          </a:p>
          <a:p>
            <a:pPr algn="just"/>
            <a:r>
              <a:rPr lang="fr-FR" dirty="0" smtClean="0">
                <a:solidFill>
                  <a:srgbClr val="00B050"/>
                </a:solidFill>
              </a:rPr>
              <a:t>Exemple de recyclage: Pots de peinture, poignées de rasoir, accessoires dans l’automobile.</a:t>
            </a:r>
          </a:p>
        </p:txBody>
      </p:sp>
      <p:pic>
        <p:nvPicPr>
          <p:cNvPr id="32773" name="Picture 5" descr="Résultat de recherche d'images pour &quot;polypropylène&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20272" y="2780928"/>
            <a:ext cx="1907704" cy="1430778"/>
          </a:xfrm>
          <a:prstGeom prst="rect">
            <a:avLst/>
          </a:prstGeom>
          <a:noFill/>
        </p:spPr>
      </p:pic>
      <p:sp>
        <p:nvSpPr>
          <p:cNvPr id="8" name="ZoneTexte 7"/>
          <p:cNvSpPr txBox="1"/>
          <p:nvPr/>
        </p:nvSpPr>
        <p:spPr>
          <a:xfrm>
            <a:off x="3851920" y="4365104"/>
            <a:ext cx="5040560" cy="1477328"/>
          </a:xfrm>
          <a:prstGeom prst="rect">
            <a:avLst/>
          </a:prstGeom>
          <a:noFill/>
        </p:spPr>
        <p:txBody>
          <a:bodyPr wrap="square" rtlCol="0">
            <a:spAutoFit/>
          </a:bodyPr>
          <a:lstStyle/>
          <a:p>
            <a:pPr algn="just"/>
            <a:r>
              <a:rPr lang="fr-FR" b="1" dirty="0" smtClean="0"/>
              <a:t>PS </a:t>
            </a:r>
            <a:r>
              <a:rPr lang="fr-FR" dirty="0" smtClean="0"/>
              <a:t>: Polystyrène,  Ex: Barquette alimentaires, boites de congélation, couverts et gobelets jetables, ustensiles de cuisine, stylos, étuis CD.</a:t>
            </a:r>
          </a:p>
          <a:p>
            <a:pPr algn="just"/>
            <a:r>
              <a:rPr lang="fr-FR" dirty="0" smtClean="0">
                <a:solidFill>
                  <a:srgbClr val="00B050"/>
                </a:solidFill>
              </a:rPr>
              <a:t>Exemple de recyclage: Cadres photo, règles, pots de fleurs, cintres, jouets.</a:t>
            </a:r>
            <a:endParaRPr lang="fr-FR" dirty="0">
              <a:solidFill>
                <a:srgbClr val="00B050"/>
              </a:solidFill>
            </a:endParaRPr>
          </a:p>
        </p:txBody>
      </p:sp>
      <p:pic>
        <p:nvPicPr>
          <p:cNvPr id="32775" name="Picture 7" descr="Résultat de recherche d'images"/>
          <p:cNvPicPr>
            <a:picLocks noChangeAspect="1" noChangeArrowheads="1"/>
          </p:cNvPicPr>
          <p:nvPr/>
        </p:nvPicPr>
        <p:blipFill>
          <a:blip r:embed="rId5" cstate="print"/>
          <a:srcRect t="11272" b="14855"/>
          <a:stretch>
            <a:fillRect/>
          </a:stretch>
        </p:blipFill>
        <p:spPr bwMode="auto">
          <a:xfrm>
            <a:off x="7164288" y="5517232"/>
            <a:ext cx="1754560" cy="129614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cstate="print"/>
          <a:srcRect/>
          <a:stretch>
            <a:fillRect/>
          </a:stretch>
        </p:blipFill>
        <p:spPr bwMode="auto">
          <a:xfrm>
            <a:off x="1328434" y="1628800"/>
            <a:ext cx="2116590" cy="2592288"/>
          </a:xfrm>
          <a:prstGeom prst="rect">
            <a:avLst/>
          </a:prstGeom>
          <a:noFill/>
          <a:ln w="9525">
            <a:noFill/>
            <a:miter lim="800000"/>
            <a:headEnd/>
            <a:tailEnd/>
          </a:ln>
        </p:spPr>
      </p:pic>
      <p:sp>
        <p:nvSpPr>
          <p:cNvPr id="4" name="TextBox 6"/>
          <p:cNvSpPr txBox="1">
            <a:spLocks noChangeArrowheads="1"/>
          </p:cNvSpPr>
          <p:nvPr/>
        </p:nvSpPr>
        <p:spPr bwMode="auto">
          <a:xfrm>
            <a:off x="1043608" y="404664"/>
            <a:ext cx="7920880" cy="954107"/>
          </a:xfrm>
          <a:prstGeom prst="rect">
            <a:avLst/>
          </a:prstGeom>
          <a:noFill/>
          <a:ln w="9525">
            <a:noFill/>
            <a:miter lim="800000"/>
            <a:headEnd/>
            <a:tailEnd/>
          </a:ln>
        </p:spPr>
        <p:txBody>
          <a:bodyPr wrap="square">
            <a:spAutoFit/>
          </a:bodyPr>
          <a:lstStyle/>
          <a:p>
            <a:pPr>
              <a:defRPr/>
            </a:pPr>
            <a:r>
              <a:rPr lang="fr-FR" sz="3200" b="1" dirty="0" smtClean="0">
                <a:effectLst>
                  <a:outerShdw blurRad="38100" dist="38100" dir="2700000" algn="tl">
                    <a:srgbClr val="000000">
                      <a:alpha val="43137"/>
                    </a:srgbClr>
                  </a:outerShdw>
                </a:effectLst>
                <a:latin typeface="Trebuchet MS" pitchFamily="34" charset="0"/>
              </a:rPr>
              <a:t>Les symboles du recyclage </a:t>
            </a:r>
          </a:p>
          <a:p>
            <a:pPr>
              <a:defRPr/>
            </a:pPr>
            <a:r>
              <a:rPr lang="fr-FR" sz="2400" b="1" dirty="0" smtClean="0">
                <a:effectLst>
                  <a:outerShdw blurRad="38100" dist="38100" dir="2700000" algn="tl">
                    <a:srgbClr val="000000">
                      <a:alpha val="43137"/>
                    </a:srgbClr>
                  </a:outerShdw>
                </a:effectLst>
                <a:latin typeface="Trebuchet MS" pitchFamily="34" charset="0"/>
              </a:rPr>
              <a:t>sur les emballages plastiques</a:t>
            </a:r>
          </a:p>
        </p:txBody>
      </p:sp>
      <p:sp>
        <p:nvSpPr>
          <p:cNvPr id="5" name="ZoneTexte 4"/>
          <p:cNvSpPr txBox="1"/>
          <p:nvPr/>
        </p:nvSpPr>
        <p:spPr>
          <a:xfrm>
            <a:off x="3707904" y="1844824"/>
            <a:ext cx="5184576" cy="1477328"/>
          </a:xfrm>
          <a:prstGeom prst="rect">
            <a:avLst/>
          </a:prstGeom>
          <a:noFill/>
        </p:spPr>
        <p:txBody>
          <a:bodyPr wrap="square" rtlCol="0">
            <a:spAutoFit/>
          </a:bodyPr>
          <a:lstStyle/>
          <a:p>
            <a:pPr algn="just"/>
            <a:r>
              <a:rPr lang="fr-FR" b="1" dirty="0" smtClean="0"/>
              <a:t>OTHER</a:t>
            </a:r>
            <a:r>
              <a:rPr lang="fr-FR" dirty="0" smtClean="0"/>
              <a:t> ou </a:t>
            </a:r>
            <a:r>
              <a:rPr lang="fr-FR" b="1" dirty="0" smtClean="0"/>
              <a:t>AUTRE</a:t>
            </a:r>
            <a:r>
              <a:rPr lang="fr-FR" dirty="0" smtClean="0"/>
              <a:t>: Ce sont tous les autres plastiques. Notamment les plastiques à base de polycarbonates. Ex: Cd, nylon, lunettes de protection.</a:t>
            </a:r>
          </a:p>
          <a:p>
            <a:pPr algn="just"/>
            <a:r>
              <a:rPr lang="fr-FR" dirty="0" smtClean="0">
                <a:solidFill>
                  <a:srgbClr val="00B050"/>
                </a:solidFill>
              </a:rPr>
              <a:t>Exemple de recyclage: Équipements électroniques, accessoires automobiles.</a:t>
            </a:r>
            <a:endParaRPr lang="fr-FR" dirty="0">
              <a:solidFill>
                <a:srgbClr val="00B050"/>
              </a:solidFill>
            </a:endParaRPr>
          </a:p>
        </p:txBody>
      </p:sp>
      <p:pic>
        <p:nvPicPr>
          <p:cNvPr id="33801" name="Picture 9" descr="Résultat de recherche d'images pour &quot;other 7 plastic&quot;"/>
          <p:cNvPicPr>
            <a:picLocks noChangeAspect="1" noChangeArrowheads="1"/>
          </p:cNvPicPr>
          <p:nvPr/>
        </p:nvPicPr>
        <p:blipFill>
          <a:blip r:embed="rId3" cstate="print"/>
          <a:srcRect l="27216"/>
          <a:stretch>
            <a:fillRect/>
          </a:stretch>
        </p:blipFill>
        <p:spPr bwMode="auto">
          <a:xfrm>
            <a:off x="6228184" y="3429000"/>
            <a:ext cx="2606807" cy="136815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043608" y="404664"/>
            <a:ext cx="7920880" cy="113877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a:t>
            </a:r>
          </a:p>
          <a:p>
            <a:pPr>
              <a:defRPr/>
            </a:pPr>
            <a:r>
              <a:rPr lang="fr-FR" sz="2800" b="1" dirty="0" smtClean="0">
                <a:effectLst>
                  <a:outerShdw blurRad="38100" dist="38100" dir="2700000" algn="tl">
                    <a:srgbClr val="000000">
                      <a:alpha val="43137"/>
                    </a:srgbClr>
                  </a:outerShdw>
                </a:effectLst>
                <a:latin typeface="Trebuchet MS" pitchFamily="34" charset="0"/>
              </a:rPr>
              <a:t>des bouteilles en plastique </a:t>
            </a:r>
            <a:endParaRPr lang="fr-FR" sz="3200" b="1" dirty="0" smtClean="0">
              <a:effectLst>
                <a:outerShdw blurRad="38100" dist="38100" dir="2700000" algn="tl">
                  <a:srgbClr val="000000">
                    <a:alpha val="43137"/>
                  </a:srgbClr>
                </a:outerShdw>
              </a:effectLst>
              <a:latin typeface="Trebuchet MS" pitchFamily="34" charset="0"/>
            </a:endParaRPr>
          </a:p>
        </p:txBody>
      </p:sp>
      <p:sp>
        <p:nvSpPr>
          <p:cNvPr id="5" name="ZoneTexte 4"/>
          <p:cNvSpPr txBox="1"/>
          <p:nvPr/>
        </p:nvSpPr>
        <p:spPr>
          <a:xfrm>
            <a:off x="1259632" y="1581180"/>
            <a:ext cx="7560840" cy="1415772"/>
          </a:xfrm>
          <a:prstGeom prst="rect">
            <a:avLst/>
          </a:prstGeom>
          <a:noFill/>
        </p:spPr>
        <p:txBody>
          <a:bodyPr wrap="square" rtlCol="0">
            <a:spAutoFit/>
          </a:bodyPr>
          <a:lstStyle/>
          <a:p>
            <a:pPr algn="just"/>
            <a:r>
              <a:rPr lang="fr-FR" sz="3200" b="1" dirty="0" smtClean="0">
                <a:solidFill>
                  <a:srgbClr val="FF0000"/>
                </a:solidFill>
              </a:rPr>
              <a:t>1</a:t>
            </a:r>
            <a:r>
              <a:rPr lang="fr-FR" sz="3200" b="1" baseline="30000" dirty="0" smtClean="0">
                <a:solidFill>
                  <a:srgbClr val="FF0000"/>
                </a:solidFill>
              </a:rPr>
              <a:t>ère</a:t>
            </a:r>
            <a:r>
              <a:rPr lang="fr-FR" sz="3200" b="1" dirty="0" smtClean="0">
                <a:solidFill>
                  <a:srgbClr val="FF0000"/>
                </a:solidFill>
              </a:rPr>
              <a:t> étape</a:t>
            </a:r>
          </a:p>
          <a:p>
            <a:pPr algn="just"/>
            <a:r>
              <a:rPr lang="fr-FR" dirty="0" smtClean="0"/>
              <a:t>Le recyclage du plastique commence par la </a:t>
            </a:r>
            <a:r>
              <a:rPr lang="fr-FR" b="1" dirty="0" smtClean="0"/>
              <a:t>collecte</a:t>
            </a:r>
            <a:r>
              <a:rPr lang="fr-FR" dirty="0" smtClean="0"/>
              <a:t>. Les déchets sont amenés au centre de tri, où ils sont </a:t>
            </a:r>
            <a:r>
              <a:rPr lang="fr-FR" b="1" dirty="0" smtClean="0"/>
              <a:t>triés </a:t>
            </a:r>
            <a:r>
              <a:rPr lang="fr-FR" dirty="0" smtClean="0"/>
              <a:t>selon leur composition (PET, PEHD ou PP). Puis ils sont </a:t>
            </a:r>
            <a:r>
              <a:rPr lang="fr-FR" b="1" dirty="0" smtClean="0"/>
              <a:t>compactés </a:t>
            </a:r>
            <a:r>
              <a:rPr lang="fr-FR" dirty="0" smtClean="0"/>
              <a:t>pour être emmenés dans un centre spécialisé. </a:t>
            </a:r>
          </a:p>
        </p:txBody>
      </p:sp>
      <p:pic>
        <p:nvPicPr>
          <p:cNvPr id="1027" name="Picture 3" descr="Image associée"/>
          <p:cNvPicPr>
            <a:picLocks noChangeAspect="1" noChangeArrowheads="1"/>
          </p:cNvPicPr>
          <p:nvPr/>
        </p:nvPicPr>
        <p:blipFill>
          <a:blip r:embed="rId2" cstate="print"/>
          <a:srcRect/>
          <a:stretch>
            <a:fillRect/>
          </a:stretch>
        </p:blipFill>
        <p:spPr bwMode="auto">
          <a:xfrm>
            <a:off x="5076056" y="3645024"/>
            <a:ext cx="3648406" cy="2736304"/>
          </a:xfrm>
          <a:prstGeom prst="rect">
            <a:avLst/>
          </a:prstGeom>
          <a:noFill/>
        </p:spPr>
      </p:pic>
      <p:pic>
        <p:nvPicPr>
          <p:cNvPr id="1029" name="Picture 5" descr="Résultat de recherche d'images pour &quot;collecte recyclage&quot;"/>
          <p:cNvPicPr>
            <a:picLocks noChangeAspect="1" noChangeArrowheads="1"/>
          </p:cNvPicPr>
          <p:nvPr/>
        </p:nvPicPr>
        <p:blipFill>
          <a:blip r:embed="rId3" cstate="print"/>
          <a:srcRect/>
          <a:stretch>
            <a:fillRect/>
          </a:stretch>
        </p:blipFill>
        <p:spPr bwMode="auto">
          <a:xfrm>
            <a:off x="1619672" y="4509120"/>
            <a:ext cx="3118495" cy="12613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531238"/>
            <a:ext cx="7632848" cy="1969770"/>
          </a:xfrm>
          <a:prstGeom prst="rect">
            <a:avLst/>
          </a:prstGeom>
        </p:spPr>
        <p:txBody>
          <a:bodyPr wrap="square">
            <a:spAutoFit/>
          </a:bodyPr>
          <a:lstStyle/>
          <a:p>
            <a:r>
              <a:rPr lang="fr-FR" sz="3200" b="1" dirty="0" smtClean="0">
                <a:solidFill>
                  <a:srgbClr val="0070C0"/>
                </a:solidFill>
              </a:rPr>
              <a:t>2</a:t>
            </a:r>
            <a:r>
              <a:rPr lang="fr-FR" sz="3200" b="1" baseline="30000" dirty="0" smtClean="0">
                <a:solidFill>
                  <a:srgbClr val="0070C0"/>
                </a:solidFill>
              </a:rPr>
              <a:t>ème</a:t>
            </a:r>
            <a:r>
              <a:rPr lang="fr-FR" sz="3200" b="1" dirty="0" smtClean="0">
                <a:solidFill>
                  <a:srgbClr val="0070C0"/>
                </a:solidFill>
              </a:rPr>
              <a:t> étape</a:t>
            </a:r>
          </a:p>
          <a:p>
            <a:pPr algn="just"/>
            <a:r>
              <a:rPr lang="fr-FR" dirty="0" smtClean="0"/>
              <a:t>Les bouteilles en PET sont </a:t>
            </a:r>
            <a:r>
              <a:rPr lang="fr-FR" b="1" dirty="0" smtClean="0"/>
              <a:t>secouées</a:t>
            </a:r>
            <a:r>
              <a:rPr lang="fr-FR" dirty="0" smtClean="0"/>
              <a:t> pour que les plus petits éléments partent, puis les étiquettes sont </a:t>
            </a:r>
            <a:r>
              <a:rPr lang="fr-FR" b="1" dirty="0" smtClean="0"/>
              <a:t>décollées</a:t>
            </a:r>
            <a:r>
              <a:rPr lang="fr-FR" dirty="0" smtClean="0"/>
              <a:t> grâce à la vapeur d’eau.  Après ça, les bouteilles sont </a:t>
            </a:r>
            <a:r>
              <a:rPr lang="fr-FR" b="1" dirty="0" smtClean="0"/>
              <a:t>broyées </a:t>
            </a:r>
            <a:r>
              <a:rPr lang="fr-FR" dirty="0" smtClean="0"/>
              <a:t>en « paillettes », qui sont </a:t>
            </a:r>
            <a:r>
              <a:rPr lang="fr-FR" b="1" dirty="0" smtClean="0"/>
              <a:t>mises dans l’eau</a:t>
            </a:r>
            <a:r>
              <a:rPr lang="fr-FR" dirty="0" smtClean="0"/>
              <a:t> : les paillettes de bouchons (PEHD) </a:t>
            </a:r>
            <a:r>
              <a:rPr lang="fr-FR" b="1" dirty="0" smtClean="0"/>
              <a:t>flottent</a:t>
            </a:r>
            <a:r>
              <a:rPr lang="fr-FR" dirty="0" smtClean="0"/>
              <a:t>, celle de bouteille (PET) </a:t>
            </a:r>
            <a:r>
              <a:rPr lang="fr-FR" b="1" dirty="0" smtClean="0"/>
              <a:t>coulent</a:t>
            </a:r>
            <a:r>
              <a:rPr lang="fr-FR" dirty="0" smtClean="0"/>
              <a:t>.  Après avoir </a:t>
            </a:r>
            <a:r>
              <a:rPr lang="fr-FR" b="1" dirty="0" smtClean="0"/>
              <a:t>nettoyé</a:t>
            </a:r>
            <a:r>
              <a:rPr lang="fr-FR" dirty="0" smtClean="0"/>
              <a:t> ces paillettes, elles sont prêtes pour être réutilisées.</a:t>
            </a:r>
          </a:p>
        </p:txBody>
      </p:sp>
      <p:pic>
        <p:nvPicPr>
          <p:cNvPr id="28674" name="Picture 2" descr="Image associée"/>
          <p:cNvPicPr>
            <a:picLocks noChangeAspect="1" noChangeArrowheads="1"/>
          </p:cNvPicPr>
          <p:nvPr/>
        </p:nvPicPr>
        <p:blipFill>
          <a:blip r:embed="rId2" cstate="print"/>
          <a:srcRect/>
          <a:stretch>
            <a:fillRect/>
          </a:stretch>
        </p:blipFill>
        <p:spPr bwMode="auto">
          <a:xfrm>
            <a:off x="1259632" y="4077072"/>
            <a:ext cx="3786336" cy="1893168"/>
          </a:xfrm>
          <a:prstGeom prst="rect">
            <a:avLst/>
          </a:prstGeom>
          <a:noFill/>
        </p:spPr>
      </p:pic>
      <p:sp>
        <p:nvSpPr>
          <p:cNvPr id="5" name="TextBox 6"/>
          <p:cNvSpPr txBox="1">
            <a:spLocks noChangeArrowheads="1"/>
          </p:cNvSpPr>
          <p:nvPr/>
        </p:nvSpPr>
        <p:spPr bwMode="auto">
          <a:xfrm>
            <a:off x="1043608" y="404664"/>
            <a:ext cx="7920880" cy="113877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a:t>
            </a:r>
          </a:p>
          <a:p>
            <a:pPr>
              <a:defRPr/>
            </a:pPr>
            <a:r>
              <a:rPr lang="fr-FR" sz="2800" b="1" dirty="0" smtClean="0">
                <a:effectLst>
                  <a:outerShdw blurRad="38100" dist="38100" dir="2700000" algn="tl">
                    <a:srgbClr val="000000">
                      <a:alpha val="43137"/>
                    </a:srgbClr>
                  </a:outerShdw>
                </a:effectLst>
                <a:latin typeface="Trebuchet MS" pitchFamily="34" charset="0"/>
              </a:rPr>
              <a:t>des bouteilles en plastique </a:t>
            </a:r>
            <a:endParaRPr lang="fr-FR" sz="3200" b="1" dirty="0" smtClean="0">
              <a:effectLst>
                <a:outerShdw blurRad="38100" dist="38100" dir="2700000" algn="tl">
                  <a:srgbClr val="000000">
                    <a:alpha val="43137"/>
                  </a:srgbClr>
                </a:outerShdw>
              </a:effectLst>
              <a:latin typeface="Trebuchet MS" pitchFamily="34" charset="0"/>
            </a:endParaRPr>
          </a:p>
        </p:txBody>
      </p:sp>
      <p:pic>
        <p:nvPicPr>
          <p:cNvPr id="28676" name="Picture 4" descr="traitement PEHD"/>
          <p:cNvPicPr>
            <a:picLocks noChangeAspect="1" noChangeArrowheads="1"/>
          </p:cNvPicPr>
          <p:nvPr/>
        </p:nvPicPr>
        <p:blipFill>
          <a:blip r:embed="rId3" cstate="print"/>
          <a:srcRect/>
          <a:stretch>
            <a:fillRect/>
          </a:stretch>
        </p:blipFill>
        <p:spPr bwMode="auto">
          <a:xfrm>
            <a:off x="5436096" y="3933056"/>
            <a:ext cx="3235449" cy="221480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1556792"/>
            <a:ext cx="4464496" cy="4185761"/>
          </a:xfrm>
          <a:prstGeom prst="rect">
            <a:avLst/>
          </a:prstGeom>
        </p:spPr>
        <p:txBody>
          <a:bodyPr wrap="square">
            <a:spAutoFit/>
          </a:bodyPr>
          <a:lstStyle/>
          <a:p>
            <a:pPr algn="just"/>
            <a:r>
              <a:rPr lang="fr-FR" sz="3200" b="1" dirty="0" smtClean="0">
                <a:solidFill>
                  <a:srgbClr val="00B050"/>
                </a:solidFill>
              </a:rPr>
              <a:t>3</a:t>
            </a:r>
            <a:r>
              <a:rPr lang="fr-FR" sz="3200" b="1" baseline="30000" dirty="0" smtClean="0">
                <a:solidFill>
                  <a:srgbClr val="00B050"/>
                </a:solidFill>
              </a:rPr>
              <a:t>ème</a:t>
            </a:r>
            <a:r>
              <a:rPr lang="fr-FR" sz="3200" b="1" dirty="0" smtClean="0">
                <a:solidFill>
                  <a:srgbClr val="00B050"/>
                </a:solidFill>
              </a:rPr>
              <a:t> étape</a:t>
            </a:r>
          </a:p>
          <a:p>
            <a:r>
              <a:rPr lang="fr-FR" dirty="0" smtClean="0"/>
              <a:t>Les paillettes seront ensuite transformées :</a:t>
            </a:r>
          </a:p>
          <a:p>
            <a:r>
              <a:rPr lang="fr-FR" b="1" dirty="0" smtClean="0"/>
              <a:t>PET</a:t>
            </a:r>
          </a:p>
          <a:p>
            <a:pPr>
              <a:buFont typeface="Arial" pitchFamily="34" charset="0"/>
              <a:buChar char="•"/>
            </a:pPr>
            <a:r>
              <a:rPr lang="fr-FR" dirty="0" smtClean="0"/>
              <a:t> en nouvelles bouteilles.</a:t>
            </a:r>
          </a:p>
          <a:p>
            <a:pPr>
              <a:buFont typeface="Arial" pitchFamily="34" charset="0"/>
              <a:buChar char="•"/>
            </a:pPr>
            <a:r>
              <a:rPr lang="fr-FR" dirty="0" smtClean="0"/>
              <a:t> en fibres polyester pour la fabrication de tissus, moquettes, polaires...</a:t>
            </a:r>
          </a:p>
          <a:p>
            <a:pPr>
              <a:buFont typeface="Arial" pitchFamily="34" charset="0"/>
              <a:buChar char="•"/>
            </a:pPr>
            <a:r>
              <a:rPr lang="fr-FR" dirty="0" smtClean="0"/>
              <a:t> en ouate pour rembourrer des couettes, oreillers...</a:t>
            </a:r>
          </a:p>
          <a:p>
            <a:endParaRPr lang="fr-FR" b="1" dirty="0" smtClean="0"/>
          </a:p>
          <a:p>
            <a:r>
              <a:rPr lang="fr-FR" b="1" dirty="0" smtClean="0"/>
              <a:t>PEHD</a:t>
            </a:r>
          </a:p>
          <a:p>
            <a:pPr>
              <a:buFont typeface="Arial" pitchFamily="34" charset="0"/>
              <a:buChar char="•"/>
            </a:pPr>
            <a:r>
              <a:rPr lang="fr-FR" dirty="0" smtClean="0"/>
              <a:t> en nouveaux flacons et bouteilles.</a:t>
            </a:r>
          </a:p>
          <a:p>
            <a:pPr>
              <a:buFont typeface="Arial" pitchFamily="34" charset="0"/>
              <a:buChar char="•"/>
            </a:pPr>
            <a:r>
              <a:rPr lang="fr-FR" dirty="0" smtClean="0"/>
              <a:t> en arrosoirs, bacs à fleurs, chaises de jardin...</a:t>
            </a:r>
          </a:p>
          <a:p>
            <a:pPr>
              <a:buFont typeface="Arial" pitchFamily="34" charset="0"/>
              <a:buChar char="•"/>
            </a:pPr>
            <a:r>
              <a:rPr lang="fr-FR" dirty="0" smtClean="0"/>
              <a:t> en gaines, tubes, canalisations...</a:t>
            </a:r>
          </a:p>
          <a:p>
            <a:pPr>
              <a:buFont typeface="Arial" pitchFamily="34" charset="0"/>
              <a:buChar char="•"/>
            </a:pPr>
            <a:r>
              <a:rPr lang="fr-FR" dirty="0" smtClean="0"/>
              <a:t> en sièges auto...</a:t>
            </a:r>
          </a:p>
        </p:txBody>
      </p:sp>
      <p:sp>
        <p:nvSpPr>
          <p:cNvPr id="4" name="TextBox 6"/>
          <p:cNvSpPr txBox="1">
            <a:spLocks noChangeArrowheads="1"/>
          </p:cNvSpPr>
          <p:nvPr/>
        </p:nvSpPr>
        <p:spPr bwMode="auto">
          <a:xfrm>
            <a:off x="1043608" y="404664"/>
            <a:ext cx="7920880" cy="113877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a:t>
            </a:r>
          </a:p>
          <a:p>
            <a:pPr>
              <a:defRPr/>
            </a:pPr>
            <a:r>
              <a:rPr lang="fr-FR" sz="2800" b="1" dirty="0" smtClean="0">
                <a:effectLst>
                  <a:outerShdw blurRad="38100" dist="38100" dir="2700000" algn="tl">
                    <a:srgbClr val="000000">
                      <a:alpha val="43137"/>
                    </a:srgbClr>
                  </a:outerShdw>
                </a:effectLst>
                <a:latin typeface="Trebuchet MS" pitchFamily="34" charset="0"/>
              </a:rPr>
              <a:t>des bouteilles en plastique </a:t>
            </a:r>
            <a:endParaRPr lang="fr-FR" sz="3200" b="1" dirty="0" smtClean="0">
              <a:effectLst>
                <a:outerShdw blurRad="38100" dist="38100" dir="2700000" algn="tl">
                  <a:srgbClr val="000000">
                    <a:alpha val="43137"/>
                  </a:srgbClr>
                </a:outerShdw>
              </a:effectLst>
              <a:latin typeface="Trebuchet MS" pitchFamily="34" charset="0"/>
            </a:endParaRPr>
          </a:p>
        </p:txBody>
      </p:sp>
      <p:pic>
        <p:nvPicPr>
          <p:cNvPr id="27650" name="Picture 2" descr="transformation des PET"/>
          <p:cNvPicPr>
            <a:picLocks noChangeAspect="1" noChangeArrowheads="1"/>
          </p:cNvPicPr>
          <p:nvPr/>
        </p:nvPicPr>
        <p:blipFill>
          <a:blip r:embed="rId2" cstate="print"/>
          <a:stretch>
            <a:fillRect/>
          </a:stretch>
        </p:blipFill>
        <p:spPr bwMode="auto">
          <a:xfrm>
            <a:off x="5940152" y="1628800"/>
            <a:ext cx="3019425" cy="2066925"/>
          </a:xfrm>
          <a:prstGeom prst="rect">
            <a:avLst/>
          </a:prstGeom>
          <a:noFill/>
          <a:ln>
            <a:noFill/>
          </a:ln>
        </p:spPr>
      </p:pic>
      <p:pic>
        <p:nvPicPr>
          <p:cNvPr id="27652" name="Picture 4" descr="traitement des PEHD"/>
          <p:cNvPicPr>
            <a:picLocks noChangeAspect="1" noChangeArrowheads="1"/>
          </p:cNvPicPr>
          <p:nvPr/>
        </p:nvPicPr>
        <p:blipFill>
          <a:blip r:embed="rId3" cstate="print"/>
          <a:stretch>
            <a:fillRect/>
          </a:stretch>
        </p:blipFill>
        <p:spPr bwMode="auto">
          <a:xfrm>
            <a:off x="5940152" y="3861048"/>
            <a:ext cx="3019425" cy="2066925"/>
          </a:xfrm>
          <a:prstGeom prst="rect">
            <a:avLst/>
          </a:prstGeom>
          <a:noFill/>
          <a:ln>
            <a:noFill/>
          </a:ln>
        </p:spPr>
      </p:pic>
      <p:sp>
        <p:nvSpPr>
          <p:cNvPr id="8" name="ZoneTexte 7"/>
          <p:cNvSpPr txBox="1"/>
          <p:nvPr/>
        </p:nvSpPr>
        <p:spPr>
          <a:xfrm>
            <a:off x="1187624" y="6021288"/>
            <a:ext cx="7776864" cy="584775"/>
          </a:xfrm>
          <a:prstGeom prst="rect">
            <a:avLst/>
          </a:prstGeom>
          <a:noFill/>
        </p:spPr>
        <p:txBody>
          <a:bodyPr wrap="square" rtlCol="0">
            <a:spAutoFit/>
          </a:bodyPr>
          <a:lstStyle/>
          <a:p>
            <a:r>
              <a:rPr lang="fr-FR" sz="1600" b="1" dirty="0" smtClean="0"/>
              <a:t>NB. Pour produire de nouvelles bouteilles, les paillettes doivent être de nouveau traitées chimiquement pour en retirer les contaminants.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899592" y="476672"/>
            <a:ext cx="7704856" cy="769441"/>
          </a:xfrm>
          <a:prstGeom prst="rect">
            <a:avLst/>
          </a:prstGeom>
          <a:noFill/>
          <a:ln w="9525">
            <a:noFill/>
            <a:miter lim="800000"/>
            <a:headEnd/>
            <a:tailEnd/>
          </a:ln>
        </p:spPr>
        <p:txBody>
          <a:bodyPr wrap="square">
            <a:spAutoFit/>
          </a:bodyPr>
          <a:lstStyle/>
          <a:p>
            <a:pPr algn="ctr">
              <a:defRPr/>
            </a:pPr>
            <a:r>
              <a:rPr lang="en-US" sz="4400" b="1" dirty="0" smtClean="0">
                <a:effectLst>
                  <a:outerShdw blurRad="38100" dist="38100" dir="2700000" algn="tl">
                    <a:srgbClr val="000000">
                      <a:alpha val="43137"/>
                    </a:srgbClr>
                  </a:outerShdw>
                </a:effectLst>
                <a:latin typeface="Trebuchet MS" pitchFamily="34" charset="0"/>
              </a:rPr>
              <a:t>Cycle de vie d’un </a:t>
            </a:r>
            <a:r>
              <a:rPr lang="fr-FR" sz="4400" b="1" dirty="0" smtClean="0">
                <a:effectLst>
                  <a:outerShdw blurRad="38100" dist="38100" dir="2700000" algn="tl">
                    <a:srgbClr val="000000">
                      <a:alpha val="43137"/>
                    </a:srgbClr>
                  </a:outerShdw>
                </a:effectLst>
                <a:latin typeface="Trebuchet MS" pitchFamily="34" charset="0"/>
              </a:rPr>
              <a:t>produit</a:t>
            </a:r>
            <a:r>
              <a:rPr lang="en-US" sz="4400" b="1" dirty="0" smtClean="0">
                <a:effectLst>
                  <a:outerShdw blurRad="38100" dist="38100" dir="2700000" algn="tl">
                    <a:srgbClr val="000000">
                      <a:alpha val="43137"/>
                    </a:srgbClr>
                  </a:outerShdw>
                </a:effectLst>
                <a:latin typeface="Trebuchet MS" pitchFamily="34" charset="0"/>
              </a:rPr>
              <a:t>…</a:t>
            </a:r>
            <a:endParaRPr lang="en-US" sz="4400" b="1" dirty="0">
              <a:effectLst>
                <a:outerShdw blurRad="38100" dist="38100" dir="2700000" algn="tl">
                  <a:srgbClr val="000000">
                    <a:alpha val="43137"/>
                  </a:srgbClr>
                </a:outerShdw>
              </a:effectLst>
              <a:latin typeface="Trebuchet MS" pitchFamily="34" charset="0"/>
            </a:endParaRPr>
          </a:p>
        </p:txBody>
      </p:sp>
      <p:pic>
        <p:nvPicPr>
          <p:cNvPr id="1027" name="Picture 3"/>
          <p:cNvPicPr>
            <a:picLocks noChangeAspect="1" noChangeArrowheads="1"/>
          </p:cNvPicPr>
          <p:nvPr/>
        </p:nvPicPr>
        <p:blipFill>
          <a:blip r:embed="rId2" cstate="print">
            <a:lum/>
          </a:blip>
          <a:srcRect/>
          <a:stretch>
            <a:fillRect/>
          </a:stretch>
        </p:blipFill>
        <p:spPr bwMode="auto">
          <a:xfrm>
            <a:off x="1829519" y="1556792"/>
            <a:ext cx="5838825"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043608" y="404664"/>
            <a:ext cx="7920880" cy="113877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a:t>
            </a:r>
          </a:p>
          <a:p>
            <a:pPr>
              <a:defRPr/>
            </a:pPr>
            <a:r>
              <a:rPr lang="fr-FR" sz="2800" b="1" dirty="0" smtClean="0">
                <a:effectLst>
                  <a:outerShdw blurRad="38100" dist="38100" dir="2700000" algn="tl">
                    <a:srgbClr val="000000">
                      <a:alpha val="43137"/>
                    </a:srgbClr>
                  </a:outerShdw>
                </a:effectLst>
                <a:latin typeface="Trebuchet MS" pitchFamily="34" charset="0"/>
              </a:rPr>
              <a:t>des bouteilles en plastique </a:t>
            </a:r>
            <a:endParaRPr lang="fr-FR" sz="3200" b="1" dirty="0" smtClean="0">
              <a:effectLst>
                <a:outerShdw blurRad="38100" dist="38100" dir="2700000" algn="tl">
                  <a:srgbClr val="000000">
                    <a:alpha val="43137"/>
                  </a:srgbClr>
                </a:outerShdw>
              </a:effectLst>
              <a:latin typeface="Trebuchet MS" pitchFamily="34" charset="0"/>
            </a:endParaRPr>
          </a:p>
        </p:txBody>
      </p:sp>
      <p:pic>
        <p:nvPicPr>
          <p:cNvPr id="29701" name="Picture 5"/>
          <p:cNvPicPr>
            <a:picLocks noChangeAspect="1" noChangeArrowheads="1"/>
          </p:cNvPicPr>
          <p:nvPr/>
        </p:nvPicPr>
        <p:blipFill>
          <a:blip r:embed="rId2" cstate="print"/>
          <a:srcRect/>
          <a:stretch>
            <a:fillRect/>
          </a:stretch>
        </p:blipFill>
        <p:spPr bwMode="auto">
          <a:xfrm>
            <a:off x="1763688" y="1556792"/>
            <a:ext cx="6408712" cy="5113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lum bright="-10000" contrast="20000"/>
          </a:blip>
          <a:srcRect/>
          <a:stretch>
            <a:fillRect/>
          </a:stretch>
        </p:blipFill>
        <p:spPr bwMode="auto">
          <a:xfrm>
            <a:off x="1115616" y="2204864"/>
            <a:ext cx="7869777" cy="3168352"/>
          </a:xfrm>
          <a:prstGeom prst="rect">
            <a:avLst/>
          </a:prstGeom>
          <a:noFill/>
          <a:ln w="9525">
            <a:noFill/>
            <a:miter lim="800000"/>
            <a:headEnd/>
            <a:tailEnd/>
          </a:ln>
        </p:spPr>
      </p:pic>
      <p:sp>
        <p:nvSpPr>
          <p:cNvPr id="3" name="TextBox 6"/>
          <p:cNvSpPr txBox="1">
            <a:spLocks noChangeArrowheads="1"/>
          </p:cNvSpPr>
          <p:nvPr/>
        </p:nvSpPr>
        <p:spPr bwMode="auto">
          <a:xfrm>
            <a:off x="1043608" y="404664"/>
            <a:ext cx="7920880" cy="892552"/>
          </a:xfrm>
          <a:prstGeom prst="rect">
            <a:avLst/>
          </a:prstGeom>
          <a:noFill/>
          <a:ln w="9525">
            <a:noFill/>
            <a:miter lim="800000"/>
            <a:headEnd/>
            <a:tailEnd/>
          </a:ln>
        </p:spPr>
        <p:txBody>
          <a:bodyPr wrap="square">
            <a:spAutoFit/>
          </a:bodyPr>
          <a:lstStyle/>
          <a:p>
            <a:pPr>
              <a:defRPr/>
            </a:pPr>
            <a:r>
              <a:rPr lang="fr-FR" sz="3200" b="1" dirty="0" smtClean="0">
                <a:effectLst>
                  <a:outerShdw blurRad="38100" dist="38100" dir="2700000" algn="tl">
                    <a:srgbClr val="000000">
                      <a:alpha val="43137"/>
                    </a:srgbClr>
                  </a:outerShdw>
                </a:effectLst>
                <a:latin typeface="Trebuchet MS" pitchFamily="34" charset="0"/>
              </a:rPr>
              <a:t>Equivalence</a:t>
            </a:r>
            <a:r>
              <a:rPr lang="fr-FR" sz="2800" b="1" dirty="0" smtClean="0">
                <a:effectLst>
                  <a:outerShdw blurRad="38100" dist="38100" dir="2700000" algn="tl">
                    <a:srgbClr val="000000">
                      <a:alpha val="43137"/>
                    </a:srgbClr>
                  </a:outerShdw>
                </a:effectLst>
                <a:latin typeface="Trebuchet MS" pitchFamily="34" charset="0"/>
              </a:rPr>
              <a:t> </a:t>
            </a:r>
          </a:p>
          <a:p>
            <a:pPr>
              <a:defRPr/>
            </a:pPr>
            <a:r>
              <a:rPr lang="fr-FR" sz="2000" b="1" dirty="0" smtClean="0">
                <a:effectLst>
                  <a:outerShdw blurRad="38100" dist="38100" dir="2700000" algn="tl">
                    <a:srgbClr val="000000">
                      <a:alpha val="43137"/>
                    </a:srgbClr>
                  </a:outerShdw>
                </a:effectLst>
                <a:latin typeface="Trebuchet MS" pitchFamily="34" charset="0"/>
              </a:rPr>
              <a:t>entre emballages collectés et plastique recyclé transformé…</a:t>
            </a:r>
            <a:endParaRPr lang="fr-FR" b="1" dirty="0" smtClean="0">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43608" y="2852936"/>
            <a:ext cx="7920880" cy="830997"/>
          </a:xfrm>
          <a:prstGeom prst="rect">
            <a:avLst/>
          </a:prstGeom>
          <a:noFill/>
          <a:ln w="9525">
            <a:noFill/>
            <a:miter lim="800000"/>
            <a:headEnd/>
            <a:tailEnd/>
          </a:ln>
        </p:spPr>
        <p:txBody>
          <a:bodyPr wrap="square">
            <a:spAutoFit/>
          </a:bodyPr>
          <a:lstStyle/>
          <a:p>
            <a:pPr>
              <a:defRPr/>
            </a:pPr>
            <a:r>
              <a:rPr lang="fr-FR" sz="4800" b="1" dirty="0" smtClean="0">
                <a:solidFill>
                  <a:srgbClr val="00B050"/>
                </a:solidFill>
                <a:effectLst>
                  <a:outerShdw blurRad="38100" dist="38100" dir="2700000" algn="tl">
                    <a:srgbClr val="000000">
                      <a:alpha val="43137"/>
                    </a:srgbClr>
                  </a:outerShdw>
                </a:effectLst>
                <a:latin typeface="Trebuchet MS" pitchFamily="34" charset="0"/>
              </a:rPr>
              <a:t>Recyclage du verre…</a:t>
            </a:r>
            <a:endParaRPr lang="en-US" sz="4800" b="1" dirty="0">
              <a:solidFill>
                <a:srgbClr val="00B050"/>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43608" y="404664"/>
            <a:ext cx="7920880" cy="769441"/>
          </a:xfrm>
          <a:prstGeom prst="rect">
            <a:avLst/>
          </a:prstGeom>
          <a:noFill/>
          <a:ln w="9525">
            <a:noFill/>
            <a:miter lim="800000"/>
            <a:headEnd/>
            <a:tailEnd/>
          </a:ln>
        </p:spPr>
        <p:txBody>
          <a:bodyPr wrap="square">
            <a:spAutoFit/>
          </a:bodyPr>
          <a:lstStyle/>
          <a:p>
            <a:pPr>
              <a:defRPr/>
            </a:pPr>
            <a:r>
              <a:rPr lang="fr-FR" sz="4400" b="1" dirty="0" smtClean="0">
                <a:effectLst>
                  <a:outerShdw blurRad="38100" dist="38100" dir="2700000" algn="tl">
                    <a:srgbClr val="000000">
                      <a:alpha val="43137"/>
                    </a:srgbClr>
                  </a:outerShdw>
                </a:effectLst>
                <a:latin typeface="Trebuchet MS" pitchFamily="34" charset="0"/>
              </a:rPr>
              <a:t>Recyclage du verre…</a:t>
            </a:r>
            <a:endParaRPr lang="en-US" sz="4400" b="1" dirty="0">
              <a:effectLst>
                <a:outerShdw blurRad="38100" dist="38100" dir="2700000" algn="tl">
                  <a:srgbClr val="000000">
                    <a:alpha val="43137"/>
                  </a:srgbClr>
                </a:outerShdw>
              </a:effectLst>
              <a:latin typeface="Trebuchet MS" pitchFamily="34" charset="0"/>
            </a:endParaRPr>
          </a:p>
        </p:txBody>
      </p:sp>
      <p:sp>
        <p:nvSpPr>
          <p:cNvPr id="3" name="ZoneTexte 2"/>
          <p:cNvSpPr txBox="1"/>
          <p:nvPr/>
        </p:nvSpPr>
        <p:spPr>
          <a:xfrm>
            <a:off x="1259632" y="1700808"/>
            <a:ext cx="4320480" cy="1323439"/>
          </a:xfrm>
          <a:prstGeom prst="rect">
            <a:avLst/>
          </a:prstGeom>
          <a:noFill/>
        </p:spPr>
        <p:txBody>
          <a:bodyPr wrap="square" rtlCol="0">
            <a:spAutoFit/>
          </a:bodyPr>
          <a:lstStyle/>
          <a:p>
            <a:pPr algn="just"/>
            <a:r>
              <a:rPr lang="fr-FR" sz="2000" dirty="0" smtClean="0"/>
              <a:t>Le verre est un matériau qui se prête parfaitement au recyclage. Il peut être fondu et recyclé à de très nombreuses reprises, sans aucune perte de qualité.</a:t>
            </a:r>
          </a:p>
        </p:txBody>
      </p:sp>
      <p:pic>
        <p:nvPicPr>
          <p:cNvPr id="1026" name="Picture 2" descr="https://fr.cdn.v5.futura-sciences.com/buildsv6/images/mediumoriginal/7/3/f/73feade475_103909_10-932.jpg"/>
          <p:cNvPicPr>
            <a:picLocks noChangeAspect="1" noChangeArrowheads="1"/>
          </p:cNvPicPr>
          <p:nvPr/>
        </p:nvPicPr>
        <p:blipFill>
          <a:blip r:embed="rId2" cstate="print"/>
          <a:srcRect/>
          <a:stretch>
            <a:fillRect/>
          </a:stretch>
        </p:blipFill>
        <p:spPr bwMode="auto">
          <a:xfrm>
            <a:off x="1259632" y="3645024"/>
            <a:ext cx="2808312" cy="2808312"/>
          </a:xfrm>
          <a:prstGeom prst="rect">
            <a:avLst/>
          </a:prstGeom>
          <a:noFill/>
        </p:spPr>
      </p:pic>
      <p:sp>
        <p:nvSpPr>
          <p:cNvPr id="5" name="ZoneTexte 4"/>
          <p:cNvSpPr txBox="1"/>
          <p:nvPr/>
        </p:nvSpPr>
        <p:spPr>
          <a:xfrm>
            <a:off x="4283968" y="3530039"/>
            <a:ext cx="4968552" cy="3139321"/>
          </a:xfrm>
          <a:prstGeom prst="rect">
            <a:avLst/>
          </a:prstGeom>
          <a:noFill/>
        </p:spPr>
        <p:txBody>
          <a:bodyPr wrap="square" rtlCol="0">
            <a:spAutoFit/>
          </a:bodyPr>
          <a:lstStyle/>
          <a:p>
            <a:r>
              <a:rPr lang="fr-FR" b="1" dirty="0" smtClean="0"/>
              <a:t>Pourquoi recycler !!</a:t>
            </a:r>
          </a:p>
          <a:p>
            <a:r>
              <a:rPr lang="fr-FR" dirty="0" smtClean="0"/>
              <a:t>Une tonne de verre recyclée représente des quantités évitées de :</a:t>
            </a:r>
          </a:p>
          <a:p>
            <a:pPr indent="441325">
              <a:buFont typeface="Wingdings" pitchFamily="2" charset="2"/>
              <a:buChar char="Ø"/>
            </a:pPr>
            <a:r>
              <a:rPr lang="fr-FR" dirty="0" smtClean="0"/>
              <a:t>0,66 tonne de sable ;</a:t>
            </a:r>
          </a:p>
          <a:p>
            <a:pPr indent="441325">
              <a:buFont typeface="Wingdings" pitchFamily="2" charset="2"/>
              <a:buChar char="Ø"/>
            </a:pPr>
            <a:r>
              <a:rPr lang="fr-FR" dirty="0" smtClean="0"/>
              <a:t>0,1 tonne de calcaire ;</a:t>
            </a:r>
          </a:p>
          <a:p>
            <a:pPr indent="441325">
              <a:buFont typeface="Wingdings" pitchFamily="2" charset="2"/>
              <a:buChar char="Ø"/>
            </a:pPr>
            <a:r>
              <a:rPr lang="fr-FR" dirty="0" smtClean="0"/>
              <a:t>1,17 m</a:t>
            </a:r>
            <a:r>
              <a:rPr lang="fr-FR" baseline="30000" dirty="0" smtClean="0"/>
              <a:t>3</a:t>
            </a:r>
            <a:r>
              <a:rPr lang="fr-FR" dirty="0" smtClean="0"/>
              <a:t> d’eau</a:t>
            </a:r>
          </a:p>
          <a:p>
            <a:pPr indent="441325">
              <a:buFont typeface="Wingdings" pitchFamily="2" charset="2"/>
              <a:buChar char="Ø"/>
            </a:pPr>
            <a:r>
              <a:rPr lang="fr-FR" dirty="0" smtClean="0"/>
              <a:t>1,46 </a:t>
            </a:r>
            <a:r>
              <a:rPr lang="fr-FR" dirty="0" err="1" smtClean="0"/>
              <a:t>MWh</a:t>
            </a:r>
            <a:r>
              <a:rPr lang="fr-FR" dirty="0" smtClean="0"/>
              <a:t> soit 0,46 tonne d'équivalent CO</a:t>
            </a:r>
            <a:r>
              <a:rPr lang="fr-FR" baseline="-25000" dirty="0" smtClean="0"/>
              <a:t>2</a:t>
            </a:r>
            <a:r>
              <a:rPr lang="fr-FR" dirty="0" smtClean="0"/>
              <a:t> </a:t>
            </a:r>
          </a:p>
          <a:p>
            <a:pPr indent="441325">
              <a:buFont typeface="Wingdings" pitchFamily="2" charset="2"/>
              <a:buChar char="Ø"/>
            </a:pPr>
            <a:endParaRPr lang="fr-FR" dirty="0" smtClean="0"/>
          </a:p>
          <a:p>
            <a:pPr indent="441325">
              <a:buFont typeface="Wingdings" pitchFamily="2" charset="2"/>
              <a:buChar char="Ø"/>
            </a:pPr>
            <a:r>
              <a:rPr lang="fr-FR" dirty="0" smtClean="0"/>
              <a:t>On imagine qu’une bouteille en verre met entre 3000 à 4000 ans à se décomposer dans la nature !</a:t>
            </a:r>
            <a:endParaRPr lang="fr-FR" dirty="0"/>
          </a:p>
        </p:txBody>
      </p:sp>
      <p:pic>
        <p:nvPicPr>
          <p:cNvPr id="1028" name="Picture 4" descr="Recyclage du verre"/>
          <p:cNvPicPr>
            <a:picLocks noChangeAspect="1" noChangeArrowheads="1"/>
          </p:cNvPicPr>
          <p:nvPr/>
        </p:nvPicPr>
        <p:blipFill>
          <a:blip r:embed="rId3" cstate="print"/>
          <a:srcRect/>
          <a:stretch>
            <a:fillRect/>
          </a:stretch>
        </p:blipFill>
        <p:spPr bwMode="auto">
          <a:xfrm>
            <a:off x="5940152" y="1628800"/>
            <a:ext cx="2481064" cy="164990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59632" y="1569566"/>
            <a:ext cx="6192688" cy="923330"/>
          </a:xfrm>
          <a:prstGeom prst="rect">
            <a:avLst/>
          </a:prstGeom>
          <a:noFill/>
        </p:spPr>
        <p:txBody>
          <a:bodyPr wrap="square" rtlCol="0">
            <a:spAutoFit/>
          </a:bodyPr>
          <a:lstStyle/>
          <a:p>
            <a:r>
              <a:rPr lang="fr-FR" dirty="0" smtClean="0"/>
              <a:t>Il existe 2 méthodes pour </a:t>
            </a:r>
            <a:r>
              <a:rPr lang="fr-FR" b="1" dirty="0" smtClean="0"/>
              <a:t>valoriser</a:t>
            </a:r>
            <a:r>
              <a:rPr lang="fr-FR" dirty="0" smtClean="0"/>
              <a:t> le verre :</a:t>
            </a:r>
          </a:p>
          <a:p>
            <a:pPr>
              <a:buFont typeface="Wingdings" pitchFamily="2" charset="2"/>
              <a:buChar char="Ø"/>
            </a:pPr>
            <a:r>
              <a:rPr lang="fr-FR" dirty="0" smtClean="0"/>
              <a:t> </a:t>
            </a:r>
            <a:r>
              <a:rPr lang="fr-FR" b="1" dirty="0" smtClean="0"/>
              <a:t>Réutiliser</a:t>
            </a:r>
            <a:r>
              <a:rPr lang="fr-FR" dirty="0" smtClean="0"/>
              <a:t> les différents récipients en verre, s’ils sont intacts ;</a:t>
            </a:r>
          </a:p>
          <a:p>
            <a:pPr>
              <a:buFont typeface="Wingdings" pitchFamily="2" charset="2"/>
              <a:buChar char="Ø"/>
            </a:pPr>
            <a:r>
              <a:rPr lang="fr-FR" dirty="0" smtClean="0"/>
              <a:t> </a:t>
            </a:r>
            <a:r>
              <a:rPr lang="fr-FR" b="1" dirty="0" smtClean="0"/>
              <a:t>Recycler</a:t>
            </a:r>
            <a:r>
              <a:rPr lang="fr-FR" dirty="0" smtClean="0"/>
              <a:t> leur matière première ;</a:t>
            </a:r>
          </a:p>
        </p:txBody>
      </p:sp>
      <p:sp>
        <p:nvSpPr>
          <p:cNvPr id="3" name="ZoneTexte 2"/>
          <p:cNvSpPr txBox="1"/>
          <p:nvPr/>
        </p:nvSpPr>
        <p:spPr>
          <a:xfrm>
            <a:off x="1331640" y="2636912"/>
            <a:ext cx="5184576" cy="2862322"/>
          </a:xfrm>
          <a:prstGeom prst="rect">
            <a:avLst/>
          </a:prstGeom>
          <a:noFill/>
        </p:spPr>
        <p:txBody>
          <a:bodyPr wrap="square" rtlCol="0">
            <a:spAutoFit/>
          </a:bodyPr>
          <a:lstStyle/>
          <a:p>
            <a:r>
              <a:rPr lang="fr-FR" b="1" dirty="0" smtClean="0"/>
              <a:t>Produits en verre… non recyclable</a:t>
            </a:r>
          </a:p>
          <a:p>
            <a:pPr>
              <a:buFont typeface="Wingdings" pitchFamily="2" charset="2"/>
              <a:buChar char="Ø"/>
            </a:pPr>
            <a:r>
              <a:rPr lang="fr-FR" dirty="0" smtClean="0"/>
              <a:t> Le verre des vitres et de la vaisselle (verres à pied, assiettes…),  le verre résistant à la chaleur (Pyrex)…  ne peuvent pas être fondus dans le four (car sa composition est différente du verre d’emballage). </a:t>
            </a:r>
          </a:p>
          <a:p>
            <a:pPr>
              <a:buFont typeface="Wingdings" pitchFamily="2" charset="2"/>
              <a:buChar char="Ø"/>
            </a:pPr>
            <a:r>
              <a:rPr lang="fr-FR" dirty="0" smtClean="0"/>
              <a:t>  Les verres spéciaux (pare-brise, écrans de télévision, miroirs, etc.)  </a:t>
            </a:r>
          </a:p>
          <a:p>
            <a:pPr>
              <a:buFont typeface="Wingdings" pitchFamily="2" charset="2"/>
              <a:buChar char="Ø"/>
            </a:pPr>
            <a:r>
              <a:rPr lang="fr-FR" dirty="0" smtClean="0"/>
              <a:t>Les verres qui contiennent des produits dangereux  (ils doivent d’abord subir une décontamination, Ex: </a:t>
            </a:r>
          </a:p>
          <a:p>
            <a:r>
              <a:rPr lang="fr-FR" dirty="0" smtClean="0"/>
              <a:t>Verrerie de labo, Vitres, ampoules…)</a:t>
            </a:r>
          </a:p>
        </p:txBody>
      </p:sp>
      <p:sp>
        <p:nvSpPr>
          <p:cNvPr id="4" name="TextBox 6"/>
          <p:cNvSpPr txBox="1">
            <a:spLocks noChangeArrowheads="1"/>
          </p:cNvSpPr>
          <p:nvPr/>
        </p:nvSpPr>
        <p:spPr bwMode="auto">
          <a:xfrm>
            <a:off x="1043608" y="404664"/>
            <a:ext cx="7920880" cy="954107"/>
          </a:xfrm>
          <a:prstGeom prst="rect">
            <a:avLst/>
          </a:prstGeom>
          <a:noFill/>
          <a:ln w="9525">
            <a:noFill/>
            <a:miter lim="800000"/>
            <a:headEnd/>
            <a:tailEnd/>
          </a:ln>
        </p:spPr>
        <p:txBody>
          <a:bodyPr wrap="square">
            <a:spAutoFit/>
          </a:bodyPr>
          <a:lstStyle/>
          <a:p>
            <a:pPr>
              <a:defRPr/>
            </a:pPr>
            <a:r>
              <a:rPr lang="fr-FR" sz="3200" b="1" dirty="0" smtClean="0">
                <a:effectLst>
                  <a:outerShdw blurRad="38100" dist="38100" dir="2700000" algn="tl">
                    <a:srgbClr val="000000">
                      <a:alpha val="43137"/>
                    </a:srgbClr>
                  </a:outerShdw>
                </a:effectLst>
                <a:latin typeface="Trebuchet MS" pitchFamily="34" charset="0"/>
              </a:rPr>
              <a:t>Ce qu’il faut ou non recycler</a:t>
            </a:r>
          </a:p>
          <a:p>
            <a:pPr>
              <a:defRPr/>
            </a:pPr>
            <a:r>
              <a:rPr lang="fr-FR" sz="2400" b="1" dirty="0" smtClean="0">
                <a:effectLst>
                  <a:outerShdw blurRad="38100" dist="38100" dir="2700000" algn="tl">
                    <a:srgbClr val="000000">
                      <a:alpha val="43137"/>
                    </a:srgbClr>
                  </a:outerShdw>
                </a:effectLst>
                <a:latin typeface="Trebuchet MS" pitchFamily="34" charset="0"/>
              </a:rPr>
              <a:t>Comment les identifiez !!</a:t>
            </a:r>
          </a:p>
        </p:txBody>
      </p:sp>
      <p:pic>
        <p:nvPicPr>
          <p:cNvPr id="38914" name="Picture 2" descr="RÃ©sultat de recherche d'images pour &quot;verre Ã  pied&quot;"/>
          <p:cNvPicPr>
            <a:picLocks noChangeAspect="1" noChangeArrowheads="1"/>
          </p:cNvPicPr>
          <p:nvPr/>
        </p:nvPicPr>
        <p:blipFill>
          <a:blip r:embed="rId2" cstate="print"/>
          <a:srcRect l="22680" r="24401"/>
          <a:stretch>
            <a:fillRect/>
          </a:stretch>
        </p:blipFill>
        <p:spPr bwMode="auto">
          <a:xfrm>
            <a:off x="6588224" y="2348880"/>
            <a:ext cx="864096" cy="1224643"/>
          </a:xfrm>
          <a:prstGeom prst="rect">
            <a:avLst/>
          </a:prstGeom>
          <a:noFill/>
        </p:spPr>
      </p:pic>
      <p:pic>
        <p:nvPicPr>
          <p:cNvPr id="38916" name="Picture 4" descr="Image associÃ©e"/>
          <p:cNvPicPr>
            <a:picLocks noChangeAspect="1" noChangeArrowheads="1"/>
          </p:cNvPicPr>
          <p:nvPr/>
        </p:nvPicPr>
        <p:blipFill>
          <a:blip r:embed="rId3" cstate="print"/>
          <a:srcRect/>
          <a:stretch>
            <a:fillRect/>
          </a:stretch>
        </p:blipFill>
        <p:spPr bwMode="auto">
          <a:xfrm>
            <a:off x="6012160" y="5229200"/>
            <a:ext cx="1628800" cy="1628800"/>
          </a:xfrm>
          <a:prstGeom prst="rect">
            <a:avLst/>
          </a:prstGeom>
          <a:noFill/>
        </p:spPr>
      </p:pic>
      <p:pic>
        <p:nvPicPr>
          <p:cNvPr id="38918" name="Picture 6" descr="Image associÃ©e"/>
          <p:cNvPicPr>
            <a:picLocks noChangeAspect="1" noChangeArrowheads="1"/>
          </p:cNvPicPr>
          <p:nvPr/>
        </p:nvPicPr>
        <p:blipFill>
          <a:blip r:embed="rId4" cstate="print"/>
          <a:srcRect/>
          <a:stretch>
            <a:fillRect/>
          </a:stretch>
        </p:blipFill>
        <p:spPr bwMode="auto">
          <a:xfrm>
            <a:off x="7308304" y="2276872"/>
            <a:ext cx="1605558" cy="1605558"/>
          </a:xfrm>
          <a:prstGeom prst="rect">
            <a:avLst/>
          </a:prstGeom>
          <a:noFill/>
        </p:spPr>
      </p:pic>
      <p:pic>
        <p:nvPicPr>
          <p:cNvPr id="38920" name="Picture 8" descr="RÃ©sultat de recherche d'images pour &quot;flacons verre&quo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740352" y="5877272"/>
            <a:ext cx="1179409" cy="773774"/>
          </a:xfrm>
          <a:prstGeom prst="rect">
            <a:avLst/>
          </a:prstGeom>
          <a:noFill/>
        </p:spPr>
      </p:pic>
      <p:sp>
        <p:nvSpPr>
          <p:cNvPr id="9" name="ZoneTexte 8"/>
          <p:cNvSpPr txBox="1"/>
          <p:nvPr/>
        </p:nvSpPr>
        <p:spPr>
          <a:xfrm>
            <a:off x="1331640" y="5733256"/>
            <a:ext cx="4608512" cy="923330"/>
          </a:xfrm>
          <a:prstGeom prst="rect">
            <a:avLst/>
          </a:prstGeom>
          <a:noFill/>
        </p:spPr>
        <p:txBody>
          <a:bodyPr wrap="square" rtlCol="0">
            <a:spAutoFit/>
          </a:bodyPr>
          <a:lstStyle/>
          <a:p>
            <a:r>
              <a:rPr lang="fr-FR" b="1" dirty="0" smtClean="0"/>
              <a:t>Produits en verre… les plus recyclés</a:t>
            </a:r>
          </a:p>
          <a:p>
            <a:r>
              <a:rPr lang="fr-FR" dirty="0" smtClean="0"/>
              <a:t>Seuls les bocaux, flacons et bouteilles en verre transparent sont recyclable.</a:t>
            </a:r>
          </a:p>
        </p:txBody>
      </p:sp>
      <p:pic>
        <p:nvPicPr>
          <p:cNvPr id="38922" name="Picture 10" descr="RÃ©sultat de recherche d'images pour &quot;pare brise&quot;"/>
          <p:cNvPicPr>
            <a:picLocks noChangeAspect="1" noChangeArrowheads="1"/>
          </p:cNvPicPr>
          <p:nvPr/>
        </p:nvPicPr>
        <p:blipFill>
          <a:blip r:embed="rId6" cstate="print"/>
          <a:srcRect/>
          <a:stretch>
            <a:fillRect/>
          </a:stretch>
        </p:blipFill>
        <p:spPr bwMode="auto">
          <a:xfrm>
            <a:off x="6228184" y="3717032"/>
            <a:ext cx="1296144" cy="992953"/>
          </a:xfrm>
          <a:prstGeom prst="rect">
            <a:avLst/>
          </a:prstGeom>
          <a:noFill/>
        </p:spPr>
      </p:pic>
      <p:pic>
        <p:nvPicPr>
          <p:cNvPr id="38924" name="Picture 12" descr="RÃ©sultat de recherche d'images pour &quot;dalle de tÃ©lÃ©vision cassÃ©&quot;"/>
          <p:cNvPicPr>
            <a:picLocks noChangeAspect="1" noChangeArrowheads="1"/>
          </p:cNvPicPr>
          <p:nvPr/>
        </p:nvPicPr>
        <p:blipFill>
          <a:blip r:embed="rId7" cstate="print"/>
          <a:srcRect/>
          <a:stretch>
            <a:fillRect/>
          </a:stretch>
        </p:blipFill>
        <p:spPr bwMode="auto">
          <a:xfrm>
            <a:off x="7668344" y="3789040"/>
            <a:ext cx="1149424" cy="86206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043608" y="404664"/>
            <a:ext cx="7920880" cy="113877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a:t>
            </a:r>
          </a:p>
          <a:p>
            <a:pPr>
              <a:defRPr/>
            </a:pPr>
            <a:r>
              <a:rPr lang="fr-FR" sz="2800" b="1" dirty="0" smtClean="0">
                <a:effectLst>
                  <a:outerShdw blurRad="38100" dist="38100" dir="2700000" algn="tl">
                    <a:srgbClr val="000000">
                      <a:alpha val="43137"/>
                    </a:srgbClr>
                  </a:outerShdw>
                </a:effectLst>
                <a:latin typeface="Trebuchet MS" pitchFamily="34" charset="0"/>
              </a:rPr>
              <a:t>des bouteilles en verre</a:t>
            </a:r>
            <a:endParaRPr lang="fr-FR" sz="3200" b="1" dirty="0" smtClean="0">
              <a:effectLst>
                <a:outerShdw blurRad="38100" dist="38100" dir="2700000" algn="tl">
                  <a:srgbClr val="000000">
                    <a:alpha val="43137"/>
                  </a:srgbClr>
                </a:outerShdw>
              </a:effectLst>
              <a:latin typeface="Trebuchet MS" pitchFamily="34" charset="0"/>
            </a:endParaRPr>
          </a:p>
        </p:txBody>
      </p:sp>
      <p:pic>
        <p:nvPicPr>
          <p:cNvPr id="9" name="Picture 2" descr="http://lemontri.fr/wp-content/uploads/2017/10/Cycle-Verre.jpg"/>
          <p:cNvPicPr>
            <a:picLocks noChangeAspect="1" noChangeArrowheads="1"/>
          </p:cNvPicPr>
          <p:nvPr/>
        </p:nvPicPr>
        <p:blipFill>
          <a:blip r:embed="rId2" cstate="print"/>
          <a:srcRect/>
          <a:stretch>
            <a:fillRect/>
          </a:stretch>
        </p:blipFill>
        <p:spPr bwMode="auto">
          <a:xfrm>
            <a:off x="1115616" y="1494543"/>
            <a:ext cx="4032448" cy="3866844"/>
          </a:xfrm>
          <a:prstGeom prst="rect">
            <a:avLst/>
          </a:prstGeom>
          <a:noFill/>
        </p:spPr>
      </p:pic>
      <p:pic>
        <p:nvPicPr>
          <p:cNvPr id="11" name="Picture 2" descr="Cycle de recyclage du verre"/>
          <p:cNvPicPr>
            <a:picLocks noChangeAspect="1" noChangeArrowheads="1"/>
          </p:cNvPicPr>
          <p:nvPr/>
        </p:nvPicPr>
        <p:blipFill>
          <a:blip r:embed="rId3" cstate="print">
            <a:clrChange>
              <a:clrFrom>
                <a:srgbClr val="FFFFFF"/>
              </a:clrFrom>
              <a:clrTo>
                <a:srgbClr val="FFFFFF">
                  <a:alpha val="0"/>
                </a:srgbClr>
              </a:clrTo>
            </a:clrChange>
            <a:lum bright="-20000" contrast="40000"/>
          </a:blip>
          <a:srcRect/>
          <a:stretch>
            <a:fillRect/>
          </a:stretch>
        </p:blipFill>
        <p:spPr bwMode="auto">
          <a:xfrm>
            <a:off x="4788024" y="3625822"/>
            <a:ext cx="4248472" cy="311554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1916832"/>
            <a:ext cx="4752528" cy="923330"/>
          </a:xfrm>
          <a:prstGeom prst="rect">
            <a:avLst/>
          </a:prstGeom>
          <a:noFill/>
        </p:spPr>
        <p:txBody>
          <a:bodyPr wrap="square" rtlCol="0">
            <a:spAutoFit/>
          </a:bodyPr>
          <a:lstStyle/>
          <a:p>
            <a:pPr algn="just"/>
            <a:r>
              <a:rPr lang="fr-FR" b="1" dirty="0" smtClean="0"/>
              <a:t>Le tri mécanique :  </a:t>
            </a:r>
            <a:r>
              <a:rPr lang="fr-FR" dirty="0" smtClean="0"/>
              <a:t>retirer tous les éléments métalliques, puis le verre est broyé et transformé en calcin.</a:t>
            </a:r>
          </a:p>
        </p:txBody>
      </p:sp>
      <p:sp>
        <p:nvSpPr>
          <p:cNvPr id="3" name="TextBox 6"/>
          <p:cNvSpPr txBox="1">
            <a:spLocks noChangeArrowheads="1"/>
          </p:cNvSpPr>
          <p:nvPr/>
        </p:nvSpPr>
        <p:spPr bwMode="auto">
          <a:xfrm>
            <a:off x="1043608" y="404664"/>
            <a:ext cx="7920880" cy="113877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a:t>
            </a:r>
          </a:p>
          <a:p>
            <a:pPr>
              <a:defRPr/>
            </a:pPr>
            <a:r>
              <a:rPr lang="fr-FR" sz="2800" b="1" dirty="0" smtClean="0">
                <a:effectLst>
                  <a:outerShdw blurRad="38100" dist="38100" dir="2700000" algn="tl">
                    <a:srgbClr val="000000">
                      <a:alpha val="43137"/>
                    </a:srgbClr>
                  </a:outerShdw>
                </a:effectLst>
                <a:latin typeface="Trebuchet MS" pitchFamily="34" charset="0"/>
              </a:rPr>
              <a:t>Etapes de tri</a:t>
            </a:r>
            <a:endParaRPr lang="fr-FR" sz="3200" b="1" dirty="0" smtClean="0">
              <a:effectLst>
                <a:outerShdw blurRad="38100" dist="38100" dir="2700000" algn="tl">
                  <a:srgbClr val="000000">
                    <a:alpha val="43137"/>
                  </a:srgbClr>
                </a:outerShdw>
              </a:effectLst>
              <a:latin typeface="Trebuchet MS" pitchFamily="34" charset="0"/>
            </a:endParaRPr>
          </a:p>
        </p:txBody>
      </p:sp>
      <p:pic>
        <p:nvPicPr>
          <p:cNvPr id="41990" name="Picture 6"/>
          <p:cNvPicPr>
            <a:picLocks noChangeAspect="1" noChangeArrowheads="1"/>
          </p:cNvPicPr>
          <p:nvPr/>
        </p:nvPicPr>
        <p:blipFill>
          <a:blip r:embed="rId2" cstate="print"/>
          <a:srcRect/>
          <a:stretch>
            <a:fillRect/>
          </a:stretch>
        </p:blipFill>
        <p:spPr bwMode="auto">
          <a:xfrm>
            <a:off x="6516216" y="1628800"/>
            <a:ext cx="2027541" cy="1397160"/>
          </a:xfrm>
          <a:prstGeom prst="rect">
            <a:avLst/>
          </a:prstGeom>
          <a:ln>
            <a:noFill/>
          </a:ln>
          <a:effectLst>
            <a:outerShdw blurRad="292100" dist="139700" dir="2700000" algn="tl" rotWithShape="0">
              <a:srgbClr val="333333">
                <a:alpha val="65000"/>
              </a:srgbClr>
            </a:outerShdw>
          </a:effectLst>
        </p:spPr>
      </p:pic>
      <p:pic>
        <p:nvPicPr>
          <p:cNvPr id="41991" name="Picture 7"/>
          <p:cNvPicPr>
            <a:picLocks noChangeAspect="1" noChangeArrowheads="1"/>
          </p:cNvPicPr>
          <p:nvPr/>
        </p:nvPicPr>
        <p:blipFill>
          <a:blip r:embed="rId3" cstate="print"/>
          <a:srcRect/>
          <a:stretch>
            <a:fillRect/>
          </a:stretch>
        </p:blipFill>
        <p:spPr bwMode="auto">
          <a:xfrm>
            <a:off x="1403648" y="3429000"/>
            <a:ext cx="7219950"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2195736" y="3212976"/>
            <a:ext cx="3801345" cy="3358776"/>
          </a:xfrm>
          <a:prstGeom prst="rect">
            <a:avLst/>
          </a:prstGeom>
          <a:noFill/>
          <a:ln w="9525">
            <a:noFill/>
            <a:miter lim="800000"/>
            <a:headEnd/>
            <a:tailEnd/>
          </a:ln>
        </p:spPr>
      </p:pic>
      <p:sp>
        <p:nvSpPr>
          <p:cNvPr id="3" name="ZoneTexte 2"/>
          <p:cNvSpPr txBox="1"/>
          <p:nvPr/>
        </p:nvSpPr>
        <p:spPr>
          <a:xfrm>
            <a:off x="1331640" y="1772816"/>
            <a:ext cx="4464496" cy="1200329"/>
          </a:xfrm>
          <a:prstGeom prst="rect">
            <a:avLst/>
          </a:prstGeom>
          <a:noFill/>
        </p:spPr>
        <p:txBody>
          <a:bodyPr wrap="square" rtlCol="0">
            <a:spAutoFit/>
          </a:bodyPr>
          <a:lstStyle/>
          <a:p>
            <a:pPr algn="just"/>
            <a:r>
              <a:rPr lang="fr-FR" b="1" dirty="0" smtClean="0"/>
              <a:t>Le tri optique :</a:t>
            </a:r>
            <a:r>
              <a:rPr lang="fr-FR" dirty="0" smtClean="0"/>
              <a:t> (grâce à un rayon infrarouge) retirer tous les éléments non transparents, comme la céramique qui n’est pas recyclable ; </a:t>
            </a:r>
          </a:p>
        </p:txBody>
      </p:sp>
      <p:sp>
        <p:nvSpPr>
          <p:cNvPr id="4" name="TextBox 6"/>
          <p:cNvSpPr txBox="1">
            <a:spLocks noChangeArrowheads="1"/>
          </p:cNvSpPr>
          <p:nvPr/>
        </p:nvSpPr>
        <p:spPr bwMode="auto">
          <a:xfrm>
            <a:off x="1043608" y="404664"/>
            <a:ext cx="7920880" cy="113877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a:t>
            </a:r>
          </a:p>
          <a:p>
            <a:pPr>
              <a:defRPr/>
            </a:pPr>
            <a:r>
              <a:rPr lang="fr-FR" sz="2800" b="1" dirty="0" smtClean="0">
                <a:effectLst>
                  <a:outerShdw blurRad="38100" dist="38100" dir="2700000" algn="tl">
                    <a:srgbClr val="000000">
                      <a:alpha val="43137"/>
                    </a:srgbClr>
                  </a:outerShdw>
                </a:effectLst>
                <a:latin typeface="Trebuchet MS" pitchFamily="34" charset="0"/>
              </a:rPr>
              <a:t>Etapes de tri</a:t>
            </a:r>
            <a:endParaRPr lang="fr-FR" sz="3200" b="1" dirty="0" smtClean="0">
              <a:effectLst>
                <a:outerShdw blurRad="38100" dist="38100" dir="2700000" algn="tl">
                  <a:srgbClr val="000000">
                    <a:alpha val="43137"/>
                  </a:srgbClr>
                </a:outerShdw>
              </a:effectLst>
              <a:latin typeface="Trebuchet MS" pitchFamily="34" charset="0"/>
            </a:endParaRPr>
          </a:p>
        </p:txBody>
      </p:sp>
      <p:pic>
        <p:nvPicPr>
          <p:cNvPr id="5" name="Picture 5"/>
          <p:cNvPicPr>
            <a:picLocks noChangeAspect="1" noChangeArrowheads="1"/>
          </p:cNvPicPr>
          <p:nvPr/>
        </p:nvPicPr>
        <p:blipFill>
          <a:blip r:embed="rId3" cstate="print"/>
          <a:srcRect/>
          <a:stretch>
            <a:fillRect/>
          </a:stretch>
        </p:blipFill>
        <p:spPr bwMode="auto">
          <a:xfrm>
            <a:off x="6372200" y="1412776"/>
            <a:ext cx="2453935" cy="176842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age associÃ©e"/>
          <p:cNvPicPr>
            <a:picLocks noChangeAspect="1" noChangeArrowheads="1"/>
          </p:cNvPicPr>
          <p:nvPr/>
        </p:nvPicPr>
        <p:blipFill>
          <a:blip r:embed="rId2" cstate="print">
            <a:lum bright="-20000" contrast="20000"/>
          </a:blip>
          <a:srcRect/>
          <a:stretch>
            <a:fillRect/>
          </a:stretch>
        </p:blipFill>
        <p:spPr bwMode="auto">
          <a:xfrm>
            <a:off x="3203848" y="2780928"/>
            <a:ext cx="3600400" cy="3600400"/>
          </a:xfrm>
          <a:prstGeom prst="rect">
            <a:avLst/>
          </a:prstGeom>
          <a:noFill/>
        </p:spPr>
      </p:pic>
      <p:sp>
        <p:nvSpPr>
          <p:cNvPr id="3" name="TextBox 6"/>
          <p:cNvSpPr txBox="1">
            <a:spLocks noChangeArrowheads="1"/>
          </p:cNvSpPr>
          <p:nvPr/>
        </p:nvSpPr>
        <p:spPr bwMode="auto">
          <a:xfrm>
            <a:off x="1043608" y="404664"/>
            <a:ext cx="7920880" cy="113877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a:t>
            </a:r>
          </a:p>
          <a:p>
            <a:pPr>
              <a:defRPr/>
            </a:pPr>
            <a:r>
              <a:rPr lang="fr-FR" sz="2800" b="1" dirty="0" smtClean="0">
                <a:effectLst>
                  <a:outerShdw blurRad="38100" dist="38100" dir="2700000" algn="tl">
                    <a:srgbClr val="000000">
                      <a:alpha val="43137"/>
                    </a:srgbClr>
                  </a:outerShdw>
                </a:effectLst>
                <a:latin typeface="Trebuchet MS" pitchFamily="34" charset="0"/>
              </a:rPr>
              <a:t>Etapes de tri</a:t>
            </a:r>
            <a:endParaRPr lang="fr-FR" sz="3200" b="1" dirty="0" smtClean="0">
              <a:effectLst>
                <a:outerShdw blurRad="38100" dist="38100" dir="2700000" algn="tl">
                  <a:srgbClr val="000000">
                    <a:alpha val="43137"/>
                  </a:srgbClr>
                </a:outerShdw>
              </a:effectLst>
              <a:latin typeface="Trebuchet MS" pitchFamily="34" charset="0"/>
            </a:endParaRPr>
          </a:p>
        </p:txBody>
      </p:sp>
      <p:sp>
        <p:nvSpPr>
          <p:cNvPr id="4" name="ZoneTexte 3"/>
          <p:cNvSpPr txBox="1"/>
          <p:nvPr/>
        </p:nvSpPr>
        <p:spPr>
          <a:xfrm>
            <a:off x="1259632" y="1700808"/>
            <a:ext cx="7344816" cy="923330"/>
          </a:xfrm>
          <a:prstGeom prst="rect">
            <a:avLst/>
          </a:prstGeom>
          <a:noFill/>
        </p:spPr>
        <p:txBody>
          <a:bodyPr wrap="square" rtlCol="0">
            <a:spAutoFit/>
          </a:bodyPr>
          <a:lstStyle/>
          <a:p>
            <a:r>
              <a:rPr lang="fr-FR" b="1" dirty="0" smtClean="0"/>
              <a:t>Le tri par souffleur :</a:t>
            </a:r>
            <a:r>
              <a:rPr lang="fr-FR" dirty="0" smtClean="0"/>
              <a:t> retirer tous les éléments légers tels que les bouchons ou les étiquettes.</a:t>
            </a:r>
          </a:p>
          <a:p>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43608" y="404664"/>
            <a:ext cx="7920880" cy="113877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a:t>
            </a:r>
          </a:p>
          <a:p>
            <a:pPr>
              <a:defRPr/>
            </a:pPr>
            <a:r>
              <a:rPr lang="fr-FR" sz="2800" b="1" dirty="0" smtClean="0">
                <a:effectLst>
                  <a:outerShdw blurRad="38100" dist="38100" dir="2700000" algn="tl">
                    <a:srgbClr val="000000">
                      <a:alpha val="43137"/>
                    </a:srgbClr>
                  </a:outerShdw>
                </a:effectLst>
                <a:latin typeface="Trebuchet MS" pitchFamily="34" charset="0"/>
              </a:rPr>
              <a:t>Etape transformation du calcin</a:t>
            </a:r>
            <a:endParaRPr lang="fr-FR" sz="3200" b="1" dirty="0" smtClean="0">
              <a:effectLst>
                <a:outerShdw blurRad="38100" dist="38100" dir="2700000" algn="tl">
                  <a:srgbClr val="000000">
                    <a:alpha val="43137"/>
                  </a:srgbClr>
                </a:outerShdw>
              </a:effectLst>
              <a:latin typeface="Trebuchet MS" pitchFamily="34" charset="0"/>
            </a:endParaRPr>
          </a:p>
        </p:txBody>
      </p:sp>
      <p:sp>
        <p:nvSpPr>
          <p:cNvPr id="3" name="ZoneTexte 2"/>
          <p:cNvSpPr txBox="1"/>
          <p:nvPr/>
        </p:nvSpPr>
        <p:spPr>
          <a:xfrm>
            <a:off x="1403648" y="2060848"/>
            <a:ext cx="7128792" cy="1200329"/>
          </a:xfrm>
          <a:prstGeom prst="rect">
            <a:avLst/>
          </a:prstGeom>
          <a:noFill/>
        </p:spPr>
        <p:txBody>
          <a:bodyPr wrap="square" rtlCol="0">
            <a:spAutoFit/>
          </a:bodyPr>
          <a:lstStyle/>
          <a:p>
            <a:pPr algn="just"/>
            <a:r>
              <a:rPr lang="fr-FR" b="1" dirty="0" smtClean="0"/>
              <a:t>Le calcin est fondu</a:t>
            </a:r>
            <a:r>
              <a:rPr lang="fr-FR" dirty="0" smtClean="0"/>
              <a:t> dans un four à une température de 1400°C, associé à de la silice, de la soude, du calcaire et des colorants.</a:t>
            </a:r>
          </a:p>
          <a:p>
            <a:pPr algn="just"/>
            <a:endParaRPr lang="fr-FR" dirty="0" smtClean="0"/>
          </a:p>
          <a:p>
            <a:pPr algn="just"/>
            <a:r>
              <a:rPr lang="fr-FR" b="1" dirty="0" smtClean="0"/>
              <a:t>La pâte en fusion</a:t>
            </a:r>
            <a:r>
              <a:rPr lang="fr-FR" dirty="0" smtClean="0"/>
              <a:t> passe dans un moule où elle est soufflée puis refroidie.</a:t>
            </a:r>
          </a:p>
        </p:txBody>
      </p:sp>
      <p:pic>
        <p:nvPicPr>
          <p:cNvPr id="47106" name="Picture 2" descr="recyclage du verre"/>
          <p:cNvPicPr>
            <a:picLocks noChangeAspect="1" noChangeArrowheads="1"/>
          </p:cNvPicPr>
          <p:nvPr/>
        </p:nvPicPr>
        <p:blipFill>
          <a:blip r:embed="rId2" cstate="print"/>
          <a:srcRect/>
          <a:stretch>
            <a:fillRect/>
          </a:stretch>
        </p:blipFill>
        <p:spPr bwMode="auto">
          <a:xfrm>
            <a:off x="1403648" y="3429000"/>
            <a:ext cx="3019425" cy="2066925"/>
          </a:xfrm>
          <a:prstGeom prst="rect">
            <a:avLst/>
          </a:prstGeom>
          <a:noFill/>
        </p:spPr>
      </p:pic>
      <p:pic>
        <p:nvPicPr>
          <p:cNvPr id="47108" name="Picture 4" descr="RÃ©sultat de recherche d'images pour &quot;fabrication bouteille verre&quot;"/>
          <p:cNvPicPr>
            <a:picLocks noChangeAspect="1" noChangeArrowheads="1"/>
          </p:cNvPicPr>
          <p:nvPr/>
        </p:nvPicPr>
        <p:blipFill>
          <a:blip r:embed="rId3" cstate="print"/>
          <a:srcRect/>
          <a:stretch>
            <a:fillRect/>
          </a:stretch>
        </p:blipFill>
        <p:spPr bwMode="auto">
          <a:xfrm>
            <a:off x="5580112" y="3501008"/>
            <a:ext cx="2817168" cy="18807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899592" y="476672"/>
            <a:ext cx="7704856" cy="769441"/>
          </a:xfrm>
          <a:prstGeom prst="rect">
            <a:avLst/>
          </a:prstGeom>
          <a:noFill/>
          <a:ln w="9525">
            <a:noFill/>
            <a:miter lim="800000"/>
            <a:headEnd/>
            <a:tailEnd/>
          </a:ln>
        </p:spPr>
        <p:txBody>
          <a:bodyPr wrap="square">
            <a:spAutoFit/>
          </a:bodyPr>
          <a:lstStyle/>
          <a:p>
            <a:pPr algn="ctr">
              <a:defRPr/>
            </a:pPr>
            <a:r>
              <a:rPr lang="fr-FR" sz="4400" b="1" dirty="0" smtClean="0">
                <a:solidFill>
                  <a:srgbClr val="92D050"/>
                </a:solidFill>
                <a:effectLst>
                  <a:outerShdw blurRad="38100" dist="38100" dir="2700000" algn="tl">
                    <a:srgbClr val="000000">
                      <a:alpha val="43137"/>
                    </a:srgbClr>
                  </a:outerShdw>
                </a:effectLst>
                <a:latin typeface="Trebuchet MS" pitchFamily="34" charset="0"/>
              </a:rPr>
              <a:t>Valorisation</a:t>
            </a:r>
            <a:r>
              <a:rPr lang="en-US" sz="4400" b="1" dirty="0" smtClean="0">
                <a:solidFill>
                  <a:srgbClr val="92D050"/>
                </a:solidFill>
                <a:effectLst>
                  <a:outerShdw blurRad="38100" dist="38100" dir="2700000" algn="tl">
                    <a:srgbClr val="000000">
                      <a:alpha val="43137"/>
                    </a:srgbClr>
                  </a:outerShdw>
                </a:effectLst>
                <a:latin typeface="Trebuchet MS" pitchFamily="34" charset="0"/>
              </a:rPr>
              <a:t> des </a:t>
            </a:r>
            <a:r>
              <a:rPr lang="fr-FR" sz="4400" b="1" dirty="0" smtClean="0">
                <a:solidFill>
                  <a:srgbClr val="92D050"/>
                </a:solidFill>
                <a:effectLst>
                  <a:outerShdw blurRad="38100" dist="38100" dir="2700000" algn="tl">
                    <a:srgbClr val="000000">
                      <a:alpha val="43137"/>
                    </a:srgbClr>
                  </a:outerShdw>
                </a:effectLst>
                <a:latin typeface="Trebuchet MS" pitchFamily="34" charset="0"/>
              </a:rPr>
              <a:t>déchets</a:t>
            </a:r>
            <a:r>
              <a:rPr lang="en-US" sz="4400" b="1" dirty="0" smtClean="0">
                <a:solidFill>
                  <a:srgbClr val="92D050"/>
                </a:solidFill>
                <a:effectLst>
                  <a:outerShdw blurRad="38100" dist="38100" dir="2700000" algn="tl">
                    <a:srgbClr val="000000">
                      <a:alpha val="43137"/>
                    </a:srgbClr>
                  </a:outerShdw>
                </a:effectLst>
                <a:latin typeface="Trebuchet MS" pitchFamily="34" charset="0"/>
              </a:rPr>
              <a:t>…</a:t>
            </a:r>
            <a:endParaRPr lang="en-US" sz="4400" b="1" dirty="0">
              <a:solidFill>
                <a:srgbClr val="92D050"/>
              </a:solidFill>
              <a:effectLst>
                <a:outerShdw blurRad="38100" dist="38100" dir="2700000" algn="tl">
                  <a:srgbClr val="000000">
                    <a:alpha val="43137"/>
                  </a:srgbClr>
                </a:outerShdw>
              </a:effectLst>
              <a:latin typeface="Trebuchet MS" pitchFamily="34" charset="0"/>
            </a:endParaRPr>
          </a:p>
        </p:txBody>
      </p:sp>
      <p:sp>
        <p:nvSpPr>
          <p:cNvPr id="4" name="ZoneTexte 3"/>
          <p:cNvSpPr txBox="1"/>
          <p:nvPr/>
        </p:nvSpPr>
        <p:spPr>
          <a:xfrm>
            <a:off x="1259632" y="2195567"/>
            <a:ext cx="7704856" cy="437042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457200" lvl="0" indent="-457200" algn="just">
              <a:buFont typeface="+mj-lt"/>
              <a:buAutoNum type="alphaUcPeriod"/>
            </a:pPr>
            <a:r>
              <a:rPr lang="fr-FR" b="1" dirty="0" smtClean="0">
                <a:latin typeface="+mj-lt"/>
              </a:rPr>
              <a:t>Le réemploi : </a:t>
            </a:r>
            <a:r>
              <a:rPr lang="fr-FR" sz="1600" dirty="0" smtClean="0">
                <a:latin typeface="+mj-lt"/>
              </a:rPr>
              <a:t>Consiste à récupérer ou à réparer un produit ou une matière pour l’utiliser sans modification de sa forme ou de sa fonction. Ex : la réparation d’appareils électroménagers, le rechapage des pneus </a:t>
            </a:r>
          </a:p>
          <a:p>
            <a:pPr marL="228600" lvl="0" indent="-228600" algn="just">
              <a:buFont typeface="+mj-lt"/>
              <a:buAutoNum type="alphaUcPeriod"/>
            </a:pPr>
            <a:endParaRPr lang="fr-FR" sz="700" b="1" dirty="0" smtClean="0">
              <a:latin typeface="+mj-lt"/>
            </a:endParaRPr>
          </a:p>
          <a:p>
            <a:pPr marL="457200" lvl="0" indent="-457200" algn="just">
              <a:buFont typeface="+mj-lt"/>
              <a:buAutoNum type="alphaUcPeriod"/>
            </a:pPr>
            <a:r>
              <a:rPr lang="fr-FR" b="1" dirty="0" smtClean="0">
                <a:latin typeface="+mj-lt"/>
              </a:rPr>
              <a:t>La réutilisation : </a:t>
            </a:r>
            <a:r>
              <a:rPr lang="fr-FR" sz="1600" dirty="0" smtClean="0">
                <a:latin typeface="+mj-lt"/>
              </a:rPr>
              <a:t>Consiste à utiliser un matériau récupéré pour un usage différent de son premier emploi. Ex : pneus déchiquetés recyclés au granulés pour de revêtement de sol.</a:t>
            </a:r>
          </a:p>
          <a:p>
            <a:pPr marL="228600" lvl="0" indent="-228600" algn="just">
              <a:buFont typeface="+mj-lt"/>
              <a:buAutoNum type="alphaUcPeriod"/>
            </a:pPr>
            <a:endParaRPr lang="fr-FR" sz="700" b="1" dirty="0" smtClean="0">
              <a:latin typeface="+mj-lt"/>
            </a:endParaRPr>
          </a:p>
          <a:p>
            <a:pPr marL="457200" lvl="0" indent="-457200" algn="just">
              <a:buFont typeface="+mj-lt"/>
              <a:buAutoNum type="alphaUcPeriod"/>
            </a:pPr>
            <a:r>
              <a:rPr lang="fr-FR" b="1" dirty="0" smtClean="0">
                <a:latin typeface="+mj-lt"/>
              </a:rPr>
              <a:t>Le recyclage : </a:t>
            </a:r>
            <a:r>
              <a:rPr lang="fr-FR" sz="1600" dirty="0" smtClean="0">
                <a:latin typeface="+mj-lt"/>
              </a:rPr>
              <a:t>Consiste à transformer des déchets en nouveaux produits ou matières premières. Ex : broyage de déchets d’emballages plastiques en granules utilisables pour divers usages.</a:t>
            </a:r>
          </a:p>
          <a:p>
            <a:pPr marL="228600" lvl="0" indent="-228600" algn="just">
              <a:buFont typeface="+mj-lt"/>
              <a:buAutoNum type="alphaUcPeriod"/>
            </a:pPr>
            <a:endParaRPr lang="fr-FR" sz="700" dirty="0" smtClean="0">
              <a:latin typeface="+mj-lt"/>
            </a:endParaRPr>
          </a:p>
          <a:p>
            <a:pPr marL="457200" indent="-457200">
              <a:buFont typeface="+mj-lt"/>
              <a:buAutoNum type="alphaUcPeriod"/>
            </a:pPr>
            <a:r>
              <a:rPr lang="fr-FR" b="1" dirty="0" smtClean="0"/>
              <a:t>La régénération :</a:t>
            </a:r>
            <a:r>
              <a:rPr lang="fr-FR" dirty="0" smtClean="0"/>
              <a:t> </a:t>
            </a:r>
            <a:r>
              <a:rPr lang="fr-FR" sz="1600" dirty="0" smtClean="0"/>
              <a:t>C</a:t>
            </a:r>
            <a:r>
              <a:rPr lang="fr-FR" sz="1600" dirty="0" smtClean="0">
                <a:latin typeface="+mj-lt"/>
              </a:rPr>
              <a:t>onsiste en un procédé physique ou chimique qui redonne à un déchet les mêmes caractéristiques qu'une matière neuve. Par exemple, la régénération des huiles usagées.</a:t>
            </a:r>
          </a:p>
          <a:p>
            <a:pPr marL="228600" indent="-228600">
              <a:buFont typeface="+mj-lt"/>
              <a:buAutoNum type="alphaUcPeriod"/>
            </a:pPr>
            <a:endParaRPr lang="fr-FR" sz="700" dirty="0" smtClean="0">
              <a:latin typeface="+mj-lt"/>
            </a:endParaRPr>
          </a:p>
          <a:p>
            <a:pPr marL="457200" indent="-457200" algn="just">
              <a:buFont typeface="+mj-lt"/>
              <a:buAutoNum type="alphaUcPeriod"/>
            </a:pPr>
            <a:r>
              <a:rPr lang="fr-FR" b="1" dirty="0" smtClean="0"/>
              <a:t>La valorisation énergétique : </a:t>
            </a:r>
            <a:r>
              <a:rPr lang="fr-FR" sz="1600" dirty="0" smtClean="0">
                <a:latin typeface="+mj-lt"/>
              </a:rPr>
              <a:t>Consiste à utiliser les calories contenues dans des déchets en les brulant et en récupérant de l'énergie. Par exemple, le chauffage des immeubles et la production de l'électricité.</a:t>
            </a:r>
          </a:p>
        </p:txBody>
      </p:sp>
      <p:sp>
        <p:nvSpPr>
          <p:cNvPr id="6" name="ZoneTexte 5"/>
          <p:cNvSpPr txBox="1"/>
          <p:nvPr/>
        </p:nvSpPr>
        <p:spPr>
          <a:xfrm>
            <a:off x="1547664" y="1340768"/>
            <a:ext cx="6840760" cy="61555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a:r>
              <a:rPr lang="fr-FR" b="1" dirty="0" smtClean="0"/>
              <a:t>La valorisation d'un matériau : </a:t>
            </a:r>
            <a:r>
              <a:rPr lang="fr-FR" sz="1600" dirty="0" smtClean="0"/>
              <a:t>La valorisation consiste à redonner une valeur marchande aux déchets. Elle s'effectue par divers moyens. </a:t>
            </a:r>
            <a:endParaRPr lang="fr-FR"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39752" y="1844824"/>
            <a:ext cx="4608512" cy="2031325"/>
          </a:xfrm>
          <a:prstGeom prst="rect">
            <a:avLst/>
          </a:prstGeom>
          <a:noFill/>
        </p:spPr>
        <p:txBody>
          <a:bodyPr wrap="square" rtlCol="0">
            <a:spAutoFit/>
          </a:bodyPr>
          <a:lstStyle/>
          <a:p>
            <a:pPr indent="274638">
              <a:buFont typeface="Wingdings" pitchFamily="2" charset="2"/>
              <a:buChar char="§"/>
            </a:pPr>
            <a:r>
              <a:rPr lang="fr-FR" dirty="0" smtClean="0"/>
              <a:t>Nouvelles bouteilles et contenants de verre</a:t>
            </a:r>
          </a:p>
          <a:p>
            <a:pPr indent="274638">
              <a:buFont typeface="Wingdings" pitchFamily="2" charset="2"/>
              <a:buChar char="§"/>
            </a:pPr>
            <a:r>
              <a:rPr lang="fr-FR" dirty="0" smtClean="0"/>
              <a:t>Abrasif (</a:t>
            </a:r>
            <a:r>
              <a:rPr lang="fr-FR" i="1" dirty="0" err="1" smtClean="0"/>
              <a:t>sandblast</a:t>
            </a:r>
            <a:r>
              <a:rPr lang="fr-FR" dirty="0" smtClean="0"/>
              <a:t>)</a:t>
            </a:r>
          </a:p>
          <a:p>
            <a:pPr indent="274638">
              <a:buFont typeface="Wingdings" pitchFamily="2" charset="2"/>
              <a:buChar char="§"/>
            </a:pPr>
            <a:r>
              <a:rPr lang="fr-FR" dirty="0" smtClean="0"/>
              <a:t>Agrégats utilisés dans la fabrication de béton</a:t>
            </a:r>
          </a:p>
          <a:p>
            <a:pPr indent="274638">
              <a:buFont typeface="Wingdings" pitchFamily="2" charset="2"/>
              <a:buChar char="§"/>
            </a:pPr>
            <a:r>
              <a:rPr lang="fr-FR" dirty="0" smtClean="0"/>
              <a:t>Filtration de piscine</a:t>
            </a:r>
          </a:p>
          <a:p>
            <a:pPr indent="274638">
              <a:buFont typeface="Wingdings" pitchFamily="2" charset="2"/>
              <a:buChar char="§"/>
            </a:pPr>
            <a:r>
              <a:rPr lang="fr-FR" dirty="0" smtClean="0"/>
              <a:t>Fibre de verre</a:t>
            </a:r>
          </a:p>
          <a:p>
            <a:pPr indent="274638">
              <a:buFont typeface="Wingdings" pitchFamily="2" charset="2"/>
              <a:buChar char="§"/>
            </a:pPr>
            <a:r>
              <a:rPr lang="fr-FR" dirty="0" smtClean="0"/>
              <a:t>Nivellement de sol</a:t>
            </a:r>
          </a:p>
          <a:p>
            <a:pPr indent="274638">
              <a:buFont typeface="Wingdings" pitchFamily="2" charset="2"/>
              <a:buChar char="§"/>
            </a:pPr>
            <a:endParaRPr lang="fr-FR" dirty="0"/>
          </a:p>
        </p:txBody>
      </p:sp>
      <p:sp>
        <p:nvSpPr>
          <p:cNvPr id="3" name="TextBox 6"/>
          <p:cNvSpPr txBox="1">
            <a:spLocks noChangeArrowheads="1"/>
          </p:cNvSpPr>
          <p:nvPr/>
        </p:nvSpPr>
        <p:spPr bwMode="auto">
          <a:xfrm>
            <a:off x="1043608" y="404664"/>
            <a:ext cx="7920880" cy="113877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a:t>
            </a:r>
          </a:p>
          <a:p>
            <a:pPr>
              <a:defRPr/>
            </a:pPr>
            <a:r>
              <a:rPr lang="fr-FR" sz="2800" b="1" dirty="0" smtClean="0">
                <a:effectLst>
                  <a:outerShdw blurRad="38100" dist="38100" dir="2700000" algn="tl">
                    <a:srgbClr val="000000">
                      <a:alpha val="43137"/>
                    </a:srgbClr>
                  </a:outerShdw>
                </a:effectLst>
                <a:latin typeface="Trebuchet MS" pitchFamily="34" charset="0"/>
              </a:rPr>
              <a:t>Produits finis recyclés</a:t>
            </a:r>
            <a:endParaRPr lang="fr-FR" sz="3200" b="1" dirty="0" smtClean="0">
              <a:effectLst>
                <a:outerShdw blurRad="38100" dist="38100" dir="2700000" algn="tl">
                  <a:srgbClr val="000000">
                    <a:alpha val="43137"/>
                  </a:srgbClr>
                </a:outerShdw>
              </a:effectLst>
              <a:latin typeface="Trebuchet MS" pitchFamily="34" charset="0"/>
            </a:endParaRPr>
          </a:p>
        </p:txBody>
      </p:sp>
      <p:pic>
        <p:nvPicPr>
          <p:cNvPr id="40962" name="Picture 2" descr="http://www.societevia.com/wp-content/uploads/2016/06/Verre-1-1024x683.jpg"/>
          <p:cNvPicPr>
            <a:picLocks noChangeAspect="1" noChangeArrowheads="1"/>
          </p:cNvPicPr>
          <p:nvPr/>
        </p:nvPicPr>
        <p:blipFill>
          <a:blip r:embed="rId2" cstate="print"/>
          <a:srcRect l="5349" r="54175" b="49520"/>
          <a:stretch>
            <a:fillRect/>
          </a:stretch>
        </p:blipFill>
        <p:spPr bwMode="auto">
          <a:xfrm>
            <a:off x="1115616" y="3717032"/>
            <a:ext cx="2448272" cy="1440160"/>
          </a:xfrm>
          <a:prstGeom prst="rect">
            <a:avLst/>
          </a:prstGeom>
          <a:noFill/>
        </p:spPr>
      </p:pic>
      <p:pic>
        <p:nvPicPr>
          <p:cNvPr id="40963" name="Picture 3"/>
          <p:cNvPicPr>
            <a:picLocks noChangeAspect="1" noChangeArrowheads="1"/>
          </p:cNvPicPr>
          <p:nvPr/>
        </p:nvPicPr>
        <p:blipFill>
          <a:blip r:embed="rId3" cstate="print"/>
          <a:srcRect/>
          <a:stretch>
            <a:fillRect/>
          </a:stretch>
        </p:blipFill>
        <p:spPr bwMode="auto">
          <a:xfrm>
            <a:off x="6300192" y="2852936"/>
            <a:ext cx="2457450" cy="2219325"/>
          </a:xfrm>
          <a:prstGeom prst="rect">
            <a:avLst/>
          </a:prstGeom>
          <a:noFill/>
          <a:ln w="9525">
            <a:noFill/>
            <a:miter lim="800000"/>
            <a:headEnd/>
            <a:tailEnd/>
          </a:ln>
        </p:spPr>
      </p:pic>
      <p:pic>
        <p:nvPicPr>
          <p:cNvPr id="40964" name="Picture 4"/>
          <p:cNvPicPr>
            <a:picLocks noChangeAspect="1" noChangeArrowheads="1"/>
          </p:cNvPicPr>
          <p:nvPr/>
        </p:nvPicPr>
        <p:blipFill>
          <a:blip r:embed="rId4" cstate="print"/>
          <a:srcRect/>
          <a:stretch>
            <a:fillRect/>
          </a:stretch>
        </p:blipFill>
        <p:spPr bwMode="auto">
          <a:xfrm>
            <a:off x="1403648" y="5373216"/>
            <a:ext cx="2019300" cy="1238250"/>
          </a:xfrm>
          <a:prstGeom prst="rect">
            <a:avLst/>
          </a:prstGeom>
          <a:noFill/>
          <a:ln w="9525">
            <a:noFill/>
            <a:miter lim="800000"/>
            <a:headEnd/>
            <a:tailEnd/>
          </a:ln>
        </p:spPr>
      </p:pic>
      <p:pic>
        <p:nvPicPr>
          <p:cNvPr id="40965" name="Picture 5"/>
          <p:cNvPicPr>
            <a:picLocks noChangeAspect="1" noChangeArrowheads="1"/>
          </p:cNvPicPr>
          <p:nvPr/>
        </p:nvPicPr>
        <p:blipFill>
          <a:blip r:embed="rId5" cstate="print"/>
          <a:srcRect/>
          <a:stretch>
            <a:fillRect/>
          </a:stretch>
        </p:blipFill>
        <p:spPr bwMode="auto">
          <a:xfrm>
            <a:off x="3923928" y="4149080"/>
            <a:ext cx="1733550" cy="2028825"/>
          </a:xfrm>
          <a:prstGeom prst="rect">
            <a:avLst/>
          </a:prstGeom>
          <a:noFill/>
          <a:ln w="9525">
            <a:noFill/>
            <a:miter lim="800000"/>
            <a:headEnd/>
            <a:tailEnd/>
          </a:ln>
        </p:spPr>
      </p:pic>
      <p:pic>
        <p:nvPicPr>
          <p:cNvPr id="40966" name="Picture 6"/>
          <p:cNvPicPr>
            <a:picLocks noChangeAspect="1" noChangeArrowheads="1"/>
          </p:cNvPicPr>
          <p:nvPr/>
        </p:nvPicPr>
        <p:blipFill>
          <a:blip r:embed="rId6" cstate="print"/>
          <a:srcRect/>
          <a:stretch>
            <a:fillRect/>
          </a:stretch>
        </p:blipFill>
        <p:spPr bwMode="auto">
          <a:xfrm>
            <a:off x="6588224" y="5210175"/>
            <a:ext cx="1914525"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43608" y="2852936"/>
            <a:ext cx="7920880" cy="815608"/>
          </a:xfrm>
          <a:prstGeom prst="rect">
            <a:avLst/>
          </a:prstGeom>
          <a:noFill/>
          <a:ln w="9525">
            <a:noFill/>
            <a:miter lim="800000"/>
            <a:headEnd/>
            <a:tailEnd/>
          </a:ln>
        </p:spPr>
        <p:txBody>
          <a:bodyPr wrap="square">
            <a:spAutoFit/>
          </a:bodyPr>
          <a:lstStyle/>
          <a:p>
            <a:pPr>
              <a:defRPr/>
            </a:pPr>
            <a:r>
              <a:rPr lang="fr-FR" sz="4700" b="1" dirty="0" smtClean="0">
                <a:solidFill>
                  <a:srgbClr val="00B050"/>
                </a:solidFill>
                <a:effectLst>
                  <a:outerShdw blurRad="38100" dist="38100" dir="2700000" algn="tl">
                    <a:srgbClr val="000000">
                      <a:alpha val="43137"/>
                    </a:srgbClr>
                  </a:outerShdw>
                </a:effectLst>
                <a:latin typeface="Trebuchet MS" pitchFamily="34" charset="0"/>
              </a:rPr>
              <a:t>Recyclage de l’Aluminium…</a:t>
            </a:r>
            <a:endParaRPr lang="en-US" sz="4700" b="1" dirty="0">
              <a:solidFill>
                <a:srgbClr val="00B050"/>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47664" y="1700808"/>
            <a:ext cx="4032448" cy="1754326"/>
          </a:xfrm>
          <a:prstGeom prst="rect">
            <a:avLst/>
          </a:prstGeom>
          <a:noFill/>
        </p:spPr>
        <p:txBody>
          <a:bodyPr wrap="square" rtlCol="0">
            <a:spAutoFit/>
          </a:bodyPr>
          <a:lstStyle/>
          <a:p>
            <a:pPr marL="274638" indent="-274638" algn="just">
              <a:buFont typeface="Wingdings" pitchFamily="2" charset="2"/>
              <a:buChar char="§"/>
            </a:pPr>
            <a:r>
              <a:rPr lang="fr-FR" dirty="0" smtClean="0"/>
              <a:t>L’aluminium n’existe pas à l’état pur. Il s’obtient par électrolyse d’une roche rouge, la bauxite. </a:t>
            </a:r>
          </a:p>
          <a:p>
            <a:pPr marL="274638" indent="-274638" algn="just">
              <a:buFont typeface="Wingdings" pitchFamily="2" charset="2"/>
              <a:buChar char="§"/>
            </a:pPr>
            <a:r>
              <a:rPr lang="fr-FR" dirty="0" smtClean="0"/>
              <a:t>L’aluminium est 100% recyclable à l’infini, sans altérations de ses propriétés ni perte de poids.</a:t>
            </a:r>
            <a:endParaRPr lang="fr-FR" dirty="0"/>
          </a:p>
        </p:txBody>
      </p:sp>
      <p:sp>
        <p:nvSpPr>
          <p:cNvPr id="4" name="Rectangle 3"/>
          <p:cNvSpPr/>
          <p:nvPr/>
        </p:nvSpPr>
        <p:spPr>
          <a:xfrm>
            <a:off x="1403648" y="4221088"/>
            <a:ext cx="4392488" cy="1754326"/>
          </a:xfrm>
          <a:prstGeom prst="rect">
            <a:avLst/>
          </a:prstGeom>
        </p:spPr>
        <p:txBody>
          <a:bodyPr wrap="square">
            <a:spAutoFit/>
          </a:bodyPr>
          <a:lstStyle/>
          <a:p>
            <a:pPr marL="365125" indent="-365125" algn="just"/>
            <a:r>
              <a:rPr lang="fr-FR" b="1" dirty="0" smtClean="0"/>
              <a:t>Pourquoi recycler !!</a:t>
            </a:r>
          </a:p>
          <a:p>
            <a:pPr marL="365125" indent="-365125" algn="just">
              <a:buFont typeface="Wingdings" pitchFamily="2" charset="2"/>
              <a:buChar char="Ø"/>
            </a:pPr>
            <a:r>
              <a:rPr lang="fr-FR" dirty="0" smtClean="0"/>
              <a:t>100% de l'aluminium trié est recyclé. </a:t>
            </a:r>
          </a:p>
          <a:p>
            <a:pPr marL="365125" indent="-365125" algn="just">
              <a:buFont typeface="Wingdings" pitchFamily="2" charset="2"/>
              <a:buChar char="Ø"/>
            </a:pPr>
            <a:r>
              <a:rPr lang="fr-FR" dirty="0" smtClean="0"/>
              <a:t>En recyclant l'aluminium, on économise des ressources naturelles. </a:t>
            </a:r>
          </a:p>
          <a:p>
            <a:pPr marL="365125" indent="-365125" algn="just">
              <a:buFont typeface="Wingdings" pitchFamily="2" charset="2"/>
              <a:buChar char="Ø"/>
            </a:pPr>
            <a:r>
              <a:rPr lang="fr-FR" dirty="0" smtClean="0"/>
              <a:t>95% de l'énergie nécessaire pour fabriquer l'aluminium en première fusion. </a:t>
            </a:r>
            <a:endParaRPr lang="fr-FR" dirty="0"/>
          </a:p>
        </p:txBody>
      </p:sp>
      <p:sp>
        <p:nvSpPr>
          <p:cNvPr id="5" name="TextBox 6"/>
          <p:cNvSpPr txBox="1">
            <a:spLocks noChangeArrowheads="1"/>
          </p:cNvSpPr>
          <p:nvPr/>
        </p:nvSpPr>
        <p:spPr bwMode="auto">
          <a:xfrm>
            <a:off x="1043608" y="404664"/>
            <a:ext cx="7920880" cy="707886"/>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recyclage de l’Aluminium… </a:t>
            </a:r>
          </a:p>
        </p:txBody>
      </p:sp>
      <p:pic>
        <p:nvPicPr>
          <p:cNvPr id="49156" name="Picture 4" descr="Image associÃ©e"/>
          <p:cNvPicPr>
            <a:picLocks noChangeAspect="1" noChangeArrowheads="1"/>
          </p:cNvPicPr>
          <p:nvPr/>
        </p:nvPicPr>
        <p:blipFill>
          <a:blip r:embed="rId2" cstate="print"/>
          <a:srcRect/>
          <a:stretch>
            <a:fillRect/>
          </a:stretch>
        </p:blipFill>
        <p:spPr bwMode="auto">
          <a:xfrm>
            <a:off x="5940152" y="4653136"/>
            <a:ext cx="2943225" cy="1714500"/>
          </a:xfrm>
          <a:prstGeom prst="rect">
            <a:avLst/>
          </a:prstGeom>
          <a:noFill/>
        </p:spPr>
      </p:pic>
      <p:pic>
        <p:nvPicPr>
          <p:cNvPr id="49158" name="Picture 6" descr="https://upload.wikimedia.org/wikipedia/commons/thumb/1/11/Bauxite_h%C3%A9rault.JPG/220px-Bauxite_h%C3%A9rault.JPG"/>
          <p:cNvPicPr>
            <a:picLocks noChangeAspect="1" noChangeArrowheads="1"/>
          </p:cNvPicPr>
          <p:nvPr/>
        </p:nvPicPr>
        <p:blipFill>
          <a:blip r:embed="rId3" cstate="print"/>
          <a:srcRect/>
          <a:stretch>
            <a:fillRect/>
          </a:stretch>
        </p:blipFill>
        <p:spPr bwMode="auto">
          <a:xfrm>
            <a:off x="6300192" y="1412776"/>
            <a:ext cx="2095500" cy="1571626"/>
          </a:xfrm>
          <a:prstGeom prst="rect">
            <a:avLst/>
          </a:prstGeom>
          <a:noFill/>
        </p:spPr>
      </p:pic>
      <p:pic>
        <p:nvPicPr>
          <p:cNvPr id="49160" name="Picture 8" descr="https://upload.wikimedia.org/wikipedia/commons/thumb/d/d7/Lingot_aluminium.jpg/220px-Lingot_aluminium.jpg"/>
          <p:cNvPicPr>
            <a:picLocks noChangeAspect="1" noChangeArrowheads="1"/>
          </p:cNvPicPr>
          <p:nvPr/>
        </p:nvPicPr>
        <p:blipFill>
          <a:blip r:embed="rId4" cstate="print"/>
          <a:srcRect/>
          <a:stretch>
            <a:fillRect/>
          </a:stretch>
        </p:blipFill>
        <p:spPr bwMode="auto">
          <a:xfrm>
            <a:off x="6300192" y="3140968"/>
            <a:ext cx="2095500" cy="10096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ceal-aluquebec.com/wp-content/uploads/2017/11/R_F1_Taux-de-collecte-mondiale-estim%C3%A9s-d%E2%80%99aluminium.png"/>
          <p:cNvPicPr>
            <a:picLocks noChangeAspect="1" noChangeArrowheads="1"/>
          </p:cNvPicPr>
          <p:nvPr/>
        </p:nvPicPr>
        <p:blipFill>
          <a:blip r:embed="rId2" cstate="print"/>
          <a:srcRect/>
          <a:stretch>
            <a:fillRect/>
          </a:stretch>
        </p:blipFill>
        <p:spPr bwMode="auto">
          <a:xfrm>
            <a:off x="1187624" y="1484784"/>
            <a:ext cx="7956376" cy="3431665"/>
          </a:xfrm>
          <a:prstGeom prst="rect">
            <a:avLst/>
          </a:prstGeom>
          <a:noFill/>
        </p:spPr>
      </p:pic>
      <p:sp>
        <p:nvSpPr>
          <p:cNvPr id="3" name="Rectangle 2"/>
          <p:cNvSpPr/>
          <p:nvPr/>
        </p:nvSpPr>
        <p:spPr>
          <a:xfrm>
            <a:off x="1331640" y="5373216"/>
            <a:ext cx="7056784" cy="646331"/>
          </a:xfrm>
          <a:prstGeom prst="rect">
            <a:avLst/>
          </a:prstGeom>
        </p:spPr>
        <p:txBody>
          <a:bodyPr wrap="square">
            <a:spAutoFit/>
          </a:bodyPr>
          <a:lstStyle/>
          <a:p>
            <a:pPr marL="1082675" indent="-1082675"/>
            <a:r>
              <a:rPr lang="fr-FR" b="1" dirty="0" smtClean="0"/>
              <a:t>Figure 1.  </a:t>
            </a:r>
            <a:r>
              <a:rPr lang="fr-FR" dirty="0" smtClean="0"/>
              <a:t>Taux de collecte mondiale estimés d’aluminium  selon les différents secteurs</a:t>
            </a:r>
            <a:endParaRPr lang="fr-FR" dirty="0"/>
          </a:p>
        </p:txBody>
      </p:sp>
      <p:sp>
        <p:nvSpPr>
          <p:cNvPr id="4" name="TextBox 6"/>
          <p:cNvSpPr txBox="1">
            <a:spLocks noChangeArrowheads="1"/>
          </p:cNvSpPr>
          <p:nvPr/>
        </p:nvSpPr>
        <p:spPr bwMode="auto">
          <a:xfrm>
            <a:off x="1043608" y="404664"/>
            <a:ext cx="7920880" cy="707886"/>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recyclage de l’Aluminium…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RÃ©sultat de recherche d'images pour &quot;recyclage de l aluminium&quot;"/>
          <p:cNvPicPr>
            <a:picLocks noChangeAspect="1" noChangeArrowheads="1"/>
          </p:cNvPicPr>
          <p:nvPr/>
        </p:nvPicPr>
        <p:blipFill>
          <a:blip r:embed="rId2" cstate="print"/>
          <a:srcRect/>
          <a:stretch>
            <a:fillRect/>
          </a:stretch>
        </p:blipFill>
        <p:spPr bwMode="auto">
          <a:xfrm>
            <a:off x="1259632" y="1124744"/>
            <a:ext cx="7210336" cy="5184576"/>
          </a:xfrm>
          <a:prstGeom prst="rect">
            <a:avLst/>
          </a:prstGeom>
          <a:noFill/>
        </p:spPr>
      </p:pic>
      <p:sp>
        <p:nvSpPr>
          <p:cNvPr id="5" name="TextBox 6"/>
          <p:cNvSpPr txBox="1">
            <a:spLocks noChangeArrowheads="1"/>
          </p:cNvSpPr>
          <p:nvPr/>
        </p:nvSpPr>
        <p:spPr bwMode="auto">
          <a:xfrm>
            <a:off x="1043608" y="404664"/>
            <a:ext cx="7920880" cy="707886"/>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de l’Al…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43608" y="404664"/>
            <a:ext cx="7920880" cy="113877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de l’Al…  </a:t>
            </a:r>
          </a:p>
          <a:p>
            <a:pPr>
              <a:defRPr/>
            </a:pPr>
            <a:r>
              <a:rPr lang="fr-FR" sz="2800" b="1" dirty="0" smtClean="0">
                <a:effectLst>
                  <a:outerShdw blurRad="38100" dist="38100" dir="2700000" algn="tl">
                    <a:srgbClr val="000000">
                      <a:alpha val="43137"/>
                    </a:srgbClr>
                  </a:outerShdw>
                </a:effectLst>
                <a:latin typeface="Trebuchet MS" pitchFamily="34" charset="0"/>
              </a:rPr>
              <a:t>Broyage</a:t>
            </a:r>
            <a:endParaRPr lang="fr-FR" sz="3200" b="1" dirty="0" smtClean="0">
              <a:effectLst>
                <a:outerShdw blurRad="38100" dist="38100" dir="2700000" algn="tl">
                  <a:srgbClr val="000000">
                    <a:alpha val="43137"/>
                  </a:srgbClr>
                </a:outerShdw>
              </a:effectLst>
              <a:latin typeface="Trebuchet MS" pitchFamily="34" charset="0"/>
            </a:endParaRPr>
          </a:p>
        </p:txBody>
      </p:sp>
      <p:pic>
        <p:nvPicPr>
          <p:cNvPr id="52226" name="Picture 2" descr="http://ceal-aluquebec.com/wp-content/uploads/2017/11/R_F6_Repr%C3%A9sentation-sch%C3%A9matique-d%E2%80%99un-concasseur-%C3%A0-impact.png"/>
          <p:cNvPicPr>
            <a:picLocks noChangeAspect="1" noChangeArrowheads="1"/>
          </p:cNvPicPr>
          <p:nvPr/>
        </p:nvPicPr>
        <p:blipFill>
          <a:blip r:embed="rId2" cstate="print"/>
          <a:srcRect/>
          <a:stretch>
            <a:fillRect/>
          </a:stretch>
        </p:blipFill>
        <p:spPr bwMode="auto">
          <a:xfrm>
            <a:off x="5508104" y="2420888"/>
            <a:ext cx="3014959" cy="3674627"/>
          </a:xfrm>
          <a:prstGeom prst="rect">
            <a:avLst/>
          </a:prstGeom>
          <a:noFill/>
        </p:spPr>
      </p:pic>
      <p:pic>
        <p:nvPicPr>
          <p:cNvPr id="52228" name="Picture 4" descr="http://ceal-aluquebec.com/wp-content/uploads/2017/11/R_F7_Repr%C3%A9sentation-sch%C3%A9matique-d%E2%80%99un-concasseur-%C3%A0-m%C3%A2choires.jpg"/>
          <p:cNvPicPr>
            <a:picLocks noChangeAspect="1" noChangeArrowheads="1"/>
          </p:cNvPicPr>
          <p:nvPr/>
        </p:nvPicPr>
        <p:blipFill>
          <a:blip r:embed="rId3" cstate="print"/>
          <a:srcRect/>
          <a:stretch>
            <a:fillRect/>
          </a:stretch>
        </p:blipFill>
        <p:spPr bwMode="auto">
          <a:xfrm>
            <a:off x="1331640" y="2852936"/>
            <a:ext cx="3166419" cy="3138336"/>
          </a:xfrm>
          <a:prstGeom prst="rect">
            <a:avLst/>
          </a:prstGeom>
          <a:noFill/>
        </p:spPr>
      </p:pic>
      <p:sp>
        <p:nvSpPr>
          <p:cNvPr id="5" name="Rectangle 4"/>
          <p:cNvSpPr/>
          <p:nvPr/>
        </p:nvSpPr>
        <p:spPr>
          <a:xfrm>
            <a:off x="1259632" y="6093296"/>
            <a:ext cx="2800960" cy="369332"/>
          </a:xfrm>
          <a:prstGeom prst="rect">
            <a:avLst/>
          </a:prstGeom>
        </p:spPr>
        <p:txBody>
          <a:bodyPr wrap="none">
            <a:spAutoFit/>
          </a:bodyPr>
          <a:lstStyle/>
          <a:p>
            <a:r>
              <a:rPr lang="fr-FR" b="1" dirty="0" smtClean="0">
                <a:solidFill>
                  <a:srgbClr val="C00000"/>
                </a:solidFill>
              </a:rPr>
              <a:t>Concasseur à mâchoires</a:t>
            </a:r>
            <a:endParaRPr lang="fr-FR" b="1" dirty="0">
              <a:solidFill>
                <a:srgbClr val="C00000"/>
              </a:solidFill>
            </a:endParaRPr>
          </a:p>
        </p:txBody>
      </p:sp>
      <p:sp>
        <p:nvSpPr>
          <p:cNvPr id="6" name="Rectangle 5"/>
          <p:cNvSpPr/>
          <p:nvPr/>
        </p:nvSpPr>
        <p:spPr>
          <a:xfrm>
            <a:off x="5796136" y="6156012"/>
            <a:ext cx="2432076" cy="369332"/>
          </a:xfrm>
          <a:prstGeom prst="rect">
            <a:avLst/>
          </a:prstGeom>
        </p:spPr>
        <p:txBody>
          <a:bodyPr wrap="none">
            <a:spAutoFit/>
          </a:bodyPr>
          <a:lstStyle/>
          <a:p>
            <a:r>
              <a:rPr lang="fr-FR" b="1" dirty="0" smtClean="0">
                <a:solidFill>
                  <a:srgbClr val="0070C0"/>
                </a:solidFill>
              </a:rPr>
              <a:t>Concasseur à impact</a:t>
            </a:r>
            <a:endParaRPr lang="fr-FR" b="1" dirty="0">
              <a:solidFill>
                <a:srgbClr val="0070C0"/>
              </a:solidFill>
            </a:endParaRPr>
          </a:p>
        </p:txBody>
      </p:sp>
      <p:sp>
        <p:nvSpPr>
          <p:cNvPr id="7" name="Rectangle 6"/>
          <p:cNvSpPr/>
          <p:nvPr/>
        </p:nvSpPr>
        <p:spPr>
          <a:xfrm>
            <a:off x="1043608" y="1641574"/>
            <a:ext cx="7848872" cy="923330"/>
          </a:xfrm>
          <a:prstGeom prst="rect">
            <a:avLst/>
          </a:prstGeom>
        </p:spPr>
        <p:txBody>
          <a:bodyPr wrap="square">
            <a:spAutoFit/>
          </a:bodyPr>
          <a:lstStyle/>
          <a:p>
            <a:pPr algn="just"/>
            <a:r>
              <a:rPr lang="fr-FR" dirty="0" smtClean="0"/>
              <a:t>Le découpage ou le compactage sont d’abord utilisés lorsque la taille ou l’espace occupé par les rebuts sont considérés trop volumineux. Cette étape facilite la manutention et le transport des rebuts. </a:t>
            </a: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ceal-aluquebec.com/wp-content/uploads/2017/11/R_F8_Repr%C3%A9sentation-sch%C3%A9matique-d%E2%80%99une-d%C3%A9chiqueteuse.jpg"/>
          <p:cNvPicPr>
            <a:picLocks noChangeAspect="1" noChangeArrowheads="1"/>
          </p:cNvPicPr>
          <p:nvPr/>
        </p:nvPicPr>
        <p:blipFill>
          <a:blip r:embed="rId2" cstate="print"/>
          <a:srcRect/>
          <a:stretch>
            <a:fillRect/>
          </a:stretch>
        </p:blipFill>
        <p:spPr bwMode="auto">
          <a:xfrm>
            <a:off x="5796136" y="1124744"/>
            <a:ext cx="3311038" cy="2485678"/>
          </a:xfrm>
          <a:prstGeom prst="rect">
            <a:avLst/>
          </a:prstGeom>
          <a:noFill/>
        </p:spPr>
      </p:pic>
      <p:pic>
        <p:nvPicPr>
          <p:cNvPr id="53252" name="Picture 4" descr="http://ceal-aluquebec.com/wp-content/uploads/2017/11/R_F9_Repr%C3%A9sentation-sch%C3%A9matique-d%E2%80%99un-broyeur-%C3%A0-marteaux.jpg"/>
          <p:cNvPicPr>
            <a:picLocks noChangeAspect="1" noChangeArrowheads="1"/>
          </p:cNvPicPr>
          <p:nvPr/>
        </p:nvPicPr>
        <p:blipFill>
          <a:blip r:embed="rId3" cstate="print"/>
          <a:srcRect/>
          <a:stretch>
            <a:fillRect/>
          </a:stretch>
        </p:blipFill>
        <p:spPr bwMode="auto">
          <a:xfrm>
            <a:off x="1403648" y="2348880"/>
            <a:ext cx="2725915" cy="3659388"/>
          </a:xfrm>
          <a:prstGeom prst="rect">
            <a:avLst/>
          </a:prstGeom>
          <a:noFill/>
        </p:spPr>
      </p:pic>
      <p:sp>
        <p:nvSpPr>
          <p:cNvPr id="4" name="Rectangle 3"/>
          <p:cNvSpPr/>
          <p:nvPr/>
        </p:nvSpPr>
        <p:spPr>
          <a:xfrm>
            <a:off x="6804248" y="1268760"/>
            <a:ext cx="1782860" cy="369332"/>
          </a:xfrm>
          <a:prstGeom prst="rect">
            <a:avLst/>
          </a:prstGeom>
        </p:spPr>
        <p:txBody>
          <a:bodyPr wrap="none">
            <a:spAutoFit/>
          </a:bodyPr>
          <a:lstStyle/>
          <a:p>
            <a:r>
              <a:rPr lang="fr-FR" b="1" dirty="0" smtClean="0">
                <a:solidFill>
                  <a:srgbClr val="7030A0"/>
                </a:solidFill>
              </a:rPr>
              <a:t>Déchiqueteuse</a:t>
            </a:r>
            <a:endParaRPr lang="fr-FR" b="1" dirty="0">
              <a:solidFill>
                <a:srgbClr val="7030A0"/>
              </a:solidFill>
            </a:endParaRPr>
          </a:p>
        </p:txBody>
      </p:sp>
      <p:sp>
        <p:nvSpPr>
          <p:cNvPr id="5" name="Rectangle 4"/>
          <p:cNvSpPr/>
          <p:nvPr/>
        </p:nvSpPr>
        <p:spPr>
          <a:xfrm>
            <a:off x="1547664" y="6165304"/>
            <a:ext cx="2353721" cy="369332"/>
          </a:xfrm>
          <a:prstGeom prst="rect">
            <a:avLst/>
          </a:prstGeom>
        </p:spPr>
        <p:txBody>
          <a:bodyPr wrap="none">
            <a:spAutoFit/>
          </a:bodyPr>
          <a:lstStyle/>
          <a:p>
            <a:r>
              <a:rPr lang="fr-FR" b="1" dirty="0" smtClean="0">
                <a:solidFill>
                  <a:srgbClr val="00B050"/>
                </a:solidFill>
              </a:rPr>
              <a:t>Broyeur à marteaux</a:t>
            </a:r>
            <a:endParaRPr lang="fr-FR" b="1" dirty="0">
              <a:solidFill>
                <a:srgbClr val="00B050"/>
              </a:solidFill>
            </a:endParaRPr>
          </a:p>
        </p:txBody>
      </p:sp>
      <p:pic>
        <p:nvPicPr>
          <p:cNvPr id="53254" name="Picture 6" descr="http://ceal-aluquebec.com/wp-content/uploads/2017/11/R_F10_Repr%C3%A9sentation-sch%C3%A9matique-du-principe-de-tamisage.png"/>
          <p:cNvPicPr>
            <a:picLocks noChangeAspect="1" noChangeArrowheads="1"/>
          </p:cNvPicPr>
          <p:nvPr/>
        </p:nvPicPr>
        <p:blipFill>
          <a:blip r:embed="rId4" cstate="print"/>
          <a:srcRect/>
          <a:stretch>
            <a:fillRect/>
          </a:stretch>
        </p:blipFill>
        <p:spPr bwMode="auto">
          <a:xfrm>
            <a:off x="4932040" y="3723489"/>
            <a:ext cx="3240360" cy="2513823"/>
          </a:xfrm>
          <a:prstGeom prst="rect">
            <a:avLst/>
          </a:prstGeom>
          <a:noFill/>
        </p:spPr>
      </p:pic>
      <p:sp>
        <p:nvSpPr>
          <p:cNvPr id="7" name="Rectangle 6"/>
          <p:cNvSpPr/>
          <p:nvPr/>
        </p:nvSpPr>
        <p:spPr>
          <a:xfrm>
            <a:off x="6444208" y="6237312"/>
            <a:ext cx="1188980" cy="369332"/>
          </a:xfrm>
          <a:prstGeom prst="rect">
            <a:avLst/>
          </a:prstGeom>
        </p:spPr>
        <p:txBody>
          <a:bodyPr wrap="none">
            <a:spAutoFit/>
          </a:bodyPr>
          <a:lstStyle/>
          <a:p>
            <a:r>
              <a:rPr lang="fr-FR" b="1" dirty="0" smtClean="0">
                <a:solidFill>
                  <a:srgbClr val="C00000"/>
                </a:solidFill>
              </a:rPr>
              <a:t>Tamisage</a:t>
            </a:r>
            <a:endParaRPr lang="fr-FR" b="1" dirty="0">
              <a:solidFill>
                <a:srgbClr val="C00000"/>
              </a:solidFill>
            </a:endParaRPr>
          </a:p>
        </p:txBody>
      </p:sp>
      <p:sp>
        <p:nvSpPr>
          <p:cNvPr id="8" name="TextBox 6"/>
          <p:cNvSpPr txBox="1">
            <a:spLocks noChangeArrowheads="1"/>
          </p:cNvSpPr>
          <p:nvPr/>
        </p:nvSpPr>
        <p:spPr bwMode="auto">
          <a:xfrm>
            <a:off x="1043608" y="404664"/>
            <a:ext cx="7920880" cy="113877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de l’Al…  </a:t>
            </a:r>
          </a:p>
          <a:p>
            <a:pPr>
              <a:defRPr/>
            </a:pPr>
            <a:r>
              <a:rPr lang="fr-FR" sz="2800" b="1" dirty="0" smtClean="0">
                <a:effectLst>
                  <a:outerShdw blurRad="38100" dist="38100" dir="2700000" algn="tl">
                    <a:srgbClr val="000000">
                      <a:alpha val="43137"/>
                    </a:srgbClr>
                  </a:outerShdw>
                </a:effectLst>
                <a:latin typeface="Trebuchet MS" pitchFamily="34" charset="0"/>
              </a:rPr>
              <a:t>Broyage</a:t>
            </a:r>
            <a:endParaRPr lang="fr-FR" sz="3200" b="1" dirty="0" smtClean="0">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43608" y="404664"/>
            <a:ext cx="7920880" cy="113877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de l’Al…  </a:t>
            </a:r>
          </a:p>
          <a:p>
            <a:pPr>
              <a:defRPr/>
            </a:pPr>
            <a:r>
              <a:rPr lang="fr-FR" sz="2800" b="1" dirty="0" smtClean="0">
                <a:effectLst>
                  <a:outerShdw blurRad="38100" dist="38100" dir="2700000" algn="tl">
                    <a:srgbClr val="000000">
                      <a:alpha val="43137"/>
                    </a:srgbClr>
                  </a:outerShdw>
                </a:effectLst>
                <a:latin typeface="Trebuchet MS" pitchFamily="34" charset="0"/>
              </a:rPr>
              <a:t>Triage</a:t>
            </a:r>
            <a:endParaRPr lang="fr-FR" sz="3200" b="1" dirty="0" smtClean="0">
              <a:effectLst>
                <a:outerShdw blurRad="38100" dist="38100" dir="2700000" algn="tl">
                  <a:srgbClr val="000000">
                    <a:alpha val="43137"/>
                  </a:srgbClr>
                </a:outerShdw>
              </a:effectLst>
              <a:latin typeface="Trebuchet MS" pitchFamily="34" charset="0"/>
            </a:endParaRPr>
          </a:p>
        </p:txBody>
      </p:sp>
      <p:sp>
        <p:nvSpPr>
          <p:cNvPr id="3" name="Rectangle 2"/>
          <p:cNvSpPr/>
          <p:nvPr/>
        </p:nvSpPr>
        <p:spPr>
          <a:xfrm>
            <a:off x="1331640" y="1700808"/>
            <a:ext cx="7272808" cy="1200329"/>
          </a:xfrm>
          <a:prstGeom prst="rect">
            <a:avLst/>
          </a:prstGeom>
        </p:spPr>
        <p:txBody>
          <a:bodyPr wrap="square">
            <a:spAutoFit/>
          </a:bodyPr>
          <a:lstStyle/>
          <a:p>
            <a:pPr algn="just"/>
            <a:r>
              <a:rPr lang="fr-FR" dirty="0" smtClean="0"/>
              <a:t>Le processus de triage et l’élimination de revêtement permettent d’éliminer les corps étrangers et d’identifier les types d’alliages, afin de séparer l’aluminium des autres constituants en fonction des propriétés physiques telles que la densité, la conductibilité électrique, le magnétisme ou la couleur.</a:t>
            </a:r>
            <a:endParaRPr lang="fr-FR" dirty="0"/>
          </a:p>
        </p:txBody>
      </p:sp>
      <p:pic>
        <p:nvPicPr>
          <p:cNvPr id="50178" name="Picture 2" descr="http://ceal-aluquebec.com/wp-content/uploads/2017/11/R_F11_Repr%C3%A9sentation-sch%C3%A9matique-d%E2%80%99un-s%C3%A9parateur-magn%C3%A9tique.png"/>
          <p:cNvPicPr>
            <a:picLocks noChangeAspect="1" noChangeArrowheads="1"/>
          </p:cNvPicPr>
          <p:nvPr/>
        </p:nvPicPr>
        <p:blipFill>
          <a:blip r:embed="rId2" cstate="print"/>
          <a:srcRect/>
          <a:stretch>
            <a:fillRect/>
          </a:stretch>
        </p:blipFill>
        <p:spPr bwMode="auto">
          <a:xfrm>
            <a:off x="1115616" y="3573016"/>
            <a:ext cx="3772896" cy="252028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619672" y="6300028"/>
            <a:ext cx="2733184" cy="369332"/>
          </a:xfrm>
          <a:prstGeom prst="rect">
            <a:avLst/>
          </a:prstGeom>
        </p:spPr>
        <p:txBody>
          <a:bodyPr wrap="none">
            <a:spAutoFit/>
          </a:bodyPr>
          <a:lstStyle/>
          <a:p>
            <a:r>
              <a:rPr lang="fr-FR" b="1" dirty="0" smtClean="0">
                <a:solidFill>
                  <a:srgbClr val="00B050"/>
                </a:solidFill>
              </a:rPr>
              <a:t>Séparateur magnétique</a:t>
            </a:r>
            <a:endParaRPr lang="fr-FR" b="1" dirty="0">
              <a:solidFill>
                <a:srgbClr val="00B050"/>
              </a:solidFill>
            </a:endParaRPr>
          </a:p>
        </p:txBody>
      </p:sp>
      <p:pic>
        <p:nvPicPr>
          <p:cNvPr id="50180" name="Picture 4" descr="http://ceal-aluquebec.com/wp-content/uploads/2017/11/R_F12_Repr%C3%A9sentation-sch%C3%A9matique-d%E2%80%99un-s%C3%A9parateur-%C3%A0-courant-de-Foucault.jpg"/>
          <p:cNvPicPr>
            <a:picLocks noChangeAspect="1" noChangeArrowheads="1"/>
          </p:cNvPicPr>
          <p:nvPr/>
        </p:nvPicPr>
        <p:blipFill>
          <a:blip r:embed="rId3" cstate="print"/>
          <a:stretch>
            <a:fillRect/>
          </a:stretch>
        </p:blipFill>
        <p:spPr bwMode="auto">
          <a:xfrm>
            <a:off x="5326923" y="3275233"/>
            <a:ext cx="3817077" cy="3034087"/>
          </a:xfrm>
          <a:prstGeom prst="rect">
            <a:avLst/>
          </a:prstGeom>
          <a:noFill/>
          <a:ln>
            <a:noFill/>
          </a:ln>
        </p:spPr>
      </p:pic>
      <p:sp>
        <p:nvSpPr>
          <p:cNvPr id="8" name="Rectangle 7"/>
          <p:cNvSpPr/>
          <p:nvPr/>
        </p:nvSpPr>
        <p:spPr>
          <a:xfrm>
            <a:off x="5292080" y="6309320"/>
            <a:ext cx="3805401" cy="369332"/>
          </a:xfrm>
          <a:prstGeom prst="rect">
            <a:avLst/>
          </a:prstGeom>
        </p:spPr>
        <p:txBody>
          <a:bodyPr wrap="none">
            <a:spAutoFit/>
          </a:bodyPr>
          <a:lstStyle/>
          <a:p>
            <a:r>
              <a:rPr lang="fr-FR" b="1" dirty="0" smtClean="0">
                <a:solidFill>
                  <a:srgbClr val="00B0F0"/>
                </a:solidFill>
              </a:rPr>
              <a:t>Séparateur à courant de Foucault</a:t>
            </a:r>
            <a:endParaRPr lang="fr-FR" b="1" dirty="0">
              <a:solidFill>
                <a:srgbClr val="00B0F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ceal-aluquebec.com/wp-content/uploads/2017/11/R_F13_Repr%C3%A9sentation-sch%C3%A9matique-d%E2%80%99un-s%C3%A9parateur-%C3%A0-flux-d%E2%80%99air.jpg"/>
          <p:cNvPicPr>
            <a:picLocks noChangeAspect="1" noChangeArrowheads="1"/>
          </p:cNvPicPr>
          <p:nvPr/>
        </p:nvPicPr>
        <p:blipFill>
          <a:blip r:embed="rId2" cstate="print"/>
          <a:srcRect/>
          <a:stretch>
            <a:fillRect/>
          </a:stretch>
        </p:blipFill>
        <p:spPr bwMode="auto">
          <a:xfrm>
            <a:off x="1115616" y="3429000"/>
            <a:ext cx="2520280" cy="2725342"/>
          </a:xfrm>
          <a:prstGeom prst="rect">
            <a:avLst/>
          </a:prstGeom>
          <a:noFill/>
        </p:spPr>
      </p:pic>
      <p:sp>
        <p:nvSpPr>
          <p:cNvPr id="3" name="Rectangle 2"/>
          <p:cNvSpPr/>
          <p:nvPr/>
        </p:nvSpPr>
        <p:spPr>
          <a:xfrm>
            <a:off x="1115616" y="6237312"/>
            <a:ext cx="2584362" cy="369332"/>
          </a:xfrm>
          <a:prstGeom prst="rect">
            <a:avLst/>
          </a:prstGeom>
        </p:spPr>
        <p:txBody>
          <a:bodyPr wrap="none">
            <a:spAutoFit/>
          </a:bodyPr>
          <a:lstStyle/>
          <a:p>
            <a:r>
              <a:rPr lang="fr-FR" b="1" dirty="0" smtClean="0">
                <a:solidFill>
                  <a:srgbClr val="7030A0"/>
                </a:solidFill>
              </a:rPr>
              <a:t>Séparateur à flux d’air</a:t>
            </a:r>
            <a:endParaRPr lang="fr-FR" b="1" dirty="0">
              <a:solidFill>
                <a:srgbClr val="7030A0"/>
              </a:solidFill>
            </a:endParaRPr>
          </a:p>
        </p:txBody>
      </p:sp>
      <p:pic>
        <p:nvPicPr>
          <p:cNvPr id="51204" name="Picture 4" descr="http://ceal-aluquebec.com/wp-content/uploads/2017/11/R_F14_Repr%C3%A9sentation-sch%C3%A9matique-de-s%C3%A9parateurs-des-m%C3%A9dias-lourds.png"/>
          <p:cNvPicPr>
            <a:picLocks noChangeAspect="1" noChangeArrowheads="1"/>
          </p:cNvPicPr>
          <p:nvPr/>
        </p:nvPicPr>
        <p:blipFill>
          <a:blip r:embed="rId3" cstate="print"/>
          <a:srcRect/>
          <a:stretch>
            <a:fillRect/>
          </a:stretch>
        </p:blipFill>
        <p:spPr bwMode="auto">
          <a:xfrm>
            <a:off x="4788024" y="1196752"/>
            <a:ext cx="4032448" cy="2284596"/>
          </a:xfrm>
          <a:prstGeom prst="rect">
            <a:avLst/>
          </a:prstGeom>
          <a:noFill/>
          <a:ln w="3175">
            <a:solidFill>
              <a:schemeClr val="tx1"/>
            </a:solidFill>
          </a:ln>
        </p:spPr>
      </p:pic>
      <p:sp>
        <p:nvSpPr>
          <p:cNvPr id="5" name="Rectangle 4"/>
          <p:cNvSpPr/>
          <p:nvPr/>
        </p:nvSpPr>
        <p:spPr>
          <a:xfrm>
            <a:off x="1763688" y="1916832"/>
            <a:ext cx="3240360" cy="646331"/>
          </a:xfrm>
          <a:prstGeom prst="rect">
            <a:avLst/>
          </a:prstGeom>
        </p:spPr>
        <p:txBody>
          <a:bodyPr wrap="square">
            <a:spAutoFit/>
          </a:bodyPr>
          <a:lstStyle/>
          <a:p>
            <a:r>
              <a:rPr lang="fr-FR" b="1" dirty="0" smtClean="0">
                <a:solidFill>
                  <a:srgbClr val="00B0F0"/>
                </a:solidFill>
              </a:rPr>
              <a:t>Séparateurs à l’aide de bassin de flottaison.</a:t>
            </a:r>
            <a:endParaRPr lang="fr-FR" b="1" dirty="0">
              <a:solidFill>
                <a:srgbClr val="00B0F0"/>
              </a:solidFill>
            </a:endParaRPr>
          </a:p>
        </p:txBody>
      </p:sp>
      <p:pic>
        <p:nvPicPr>
          <p:cNvPr id="51206" name="Picture 6" descr="http://ceal-aluquebec.com/wp-content/uploads/2017/11/R_F15_Repr%C3%A9sentation-sch%C3%A9matique-du-triage-des-alliages.png"/>
          <p:cNvPicPr>
            <a:picLocks noChangeAspect="1" noChangeArrowheads="1"/>
          </p:cNvPicPr>
          <p:nvPr/>
        </p:nvPicPr>
        <p:blipFill>
          <a:blip r:embed="rId4" cstate="print"/>
          <a:srcRect/>
          <a:stretch>
            <a:fillRect/>
          </a:stretch>
        </p:blipFill>
        <p:spPr bwMode="auto">
          <a:xfrm>
            <a:off x="4427984" y="3645024"/>
            <a:ext cx="4176464" cy="2651871"/>
          </a:xfrm>
          <a:prstGeom prst="rect">
            <a:avLst/>
          </a:prstGeom>
          <a:noFill/>
        </p:spPr>
      </p:pic>
      <p:sp>
        <p:nvSpPr>
          <p:cNvPr id="7" name="TextBox 6"/>
          <p:cNvSpPr txBox="1">
            <a:spLocks noChangeArrowheads="1"/>
          </p:cNvSpPr>
          <p:nvPr/>
        </p:nvSpPr>
        <p:spPr bwMode="auto">
          <a:xfrm>
            <a:off x="1043608" y="260648"/>
            <a:ext cx="7920880" cy="113877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de l’Al…  </a:t>
            </a:r>
          </a:p>
          <a:p>
            <a:pPr>
              <a:defRPr/>
            </a:pPr>
            <a:r>
              <a:rPr lang="fr-FR" sz="2800" b="1" dirty="0" smtClean="0">
                <a:effectLst>
                  <a:outerShdw blurRad="38100" dist="38100" dir="2700000" algn="tl">
                    <a:srgbClr val="000000">
                      <a:alpha val="43137"/>
                    </a:srgbClr>
                  </a:outerShdw>
                </a:effectLst>
                <a:latin typeface="Trebuchet MS" pitchFamily="34" charset="0"/>
              </a:rPr>
              <a:t>Triage</a:t>
            </a:r>
            <a:endParaRPr lang="fr-FR" sz="3200" b="1" dirty="0" smtClean="0">
              <a:effectLst>
                <a:outerShdw blurRad="38100" dist="38100" dir="2700000" algn="tl">
                  <a:srgbClr val="000000">
                    <a:alpha val="43137"/>
                  </a:srgbClr>
                </a:outerShdw>
              </a:effectLst>
              <a:latin typeface="Trebuchet MS" pitchFamily="34" charset="0"/>
            </a:endParaRPr>
          </a:p>
        </p:txBody>
      </p:sp>
      <p:sp>
        <p:nvSpPr>
          <p:cNvPr id="8" name="Rectangle 7"/>
          <p:cNvSpPr/>
          <p:nvPr/>
        </p:nvSpPr>
        <p:spPr>
          <a:xfrm>
            <a:off x="3931739" y="6300028"/>
            <a:ext cx="5212261" cy="369332"/>
          </a:xfrm>
          <a:prstGeom prst="rect">
            <a:avLst/>
          </a:prstGeom>
        </p:spPr>
        <p:txBody>
          <a:bodyPr wrap="none">
            <a:spAutoFit/>
          </a:bodyPr>
          <a:lstStyle/>
          <a:p>
            <a:r>
              <a:rPr lang="fr-FR" b="1" dirty="0" smtClean="0">
                <a:solidFill>
                  <a:srgbClr val="C00000"/>
                </a:solidFill>
              </a:rPr>
              <a:t>Triage des alliages par analyse spectrométrique</a:t>
            </a:r>
            <a:endParaRPr lang="fr-FR" b="1" dirty="0">
              <a:solidFill>
                <a:srgbClr val="C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43608" y="404664"/>
            <a:ext cx="7920880" cy="707886"/>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de l’Al…  </a:t>
            </a:r>
          </a:p>
        </p:txBody>
      </p:sp>
      <p:sp>
        <p:nvSpPr>
          <p:cNvPr id="3" name="ZoneTexte 2"/>
          <p:cNvSpPr txBox="1"/>
          <p:nvPr/>
        </p:nvSpPr>
        <p:spPr>
          <a:xfrm>
            <a:off x="1187624" y="1412776"/>
            <a:ext cx="7704856" cy="923330"/>
          </a:xfrm>
          <a:prstGeom prst="rect">
            <a:avLst/>
          </a:prstGeom>
          <a:noFill/>
        </p:spPr>
        <p:txBody>
          <a:bodyPr wrap="square" rtlCol="0">
            <a:spAutoFit/>
          </a:bodyPr>
          <a:lstStyle/>
          <a:p>
            <a:pPr algn="just"/>
            <a:r>
              <a:rPr lang="fr-FR" b="1" dirty="0" smtClean="0"/>
              <a:t>1 - Les produits en Aluminium, exemple : canettes, boîtes de conserve, bombes aérosol,…</a:t>
            </a:r>
            <a:r>
              <a:rPr lang="fr-FR" dirty="0" smtClean="0"/>
              <a:t> une fois broyées, les débris passent dans un four à basse température pour éliminer les impuretés, laque, vernis, étiquettes...</a:t>
            </a:r>
            <a:endParaRPr lang="fr-FR" dirty="0"/>
          </a:p>
        </p:txBody>
      </p:sp>
      <p:sp>
        <p:nvSpPr>
          <p:cNvPr id="4" name="ZoneTexte 3"/>
          <p:cNvSpPr txBox="1"/>
          <p:nvPr/>
        </p:nvSpPr>
        <p:spPr>
          <a:xfrm>
            <a:off x="1259632" y="5085184"/>
            <a:ext cx="7812360" cy="1477328"/>
          </a:xfrm>
          <a:prstGeom prst="rect">
            <a:avLst/>
          </a:prstGeom>
          <a:noFill/>
        </p:spPr>
        <p:txBody>
          <a:bodyPr wrap="square" rtlCol="0">
            <a:spAutoFit/>
          </a:bodyPr>
          <a:lstStyle/>
          <a:p>
            <a:pPr algn="just"/>
            <a:r>
              <a:rPr lang="fr-FR" b="1" dirty="0" smtClean="0"/>
              <a:t>2 - Elles sont ensuite fondues</a:t>
            </a:r>
            <a:r>
              <a:rPr lang="fr-FR" dirty="0" smtClean="0"/>
              <a:t> dans des fours à 1600° C.</a:t>
            </a:r>
          </a:p>
          <a:p>
            <a:pPr algn="just"/>
            <a:r>
              <a:rPr lang="fr-FR" b="1" dirty="0" smtClean="0"/>
              <a:t>3 - L'acier ou l'aluminium fondu est ensuite étiré sur une table :</a:t>
            </a:r>
            <a:endParaRPr lang="fr-FR" dirty="0" smtClean="0"/>
          </a:p>
          <a:p>
            <a:pPr marL="715963" indent="-350838" algn="just">
              <a:buFont typeface="Wingdings" pitchFamily="2" charset="2"/>
              <a:buChar char="Ø"/>
            </a:pPr>
            <a:r>
              <a:rPr lang="fr-FR" dirty="0" smtClean="0"/>
              <a:t>l'acier sous forme de plaques, bobines, barres ou fils.</a:t>
            </a:r>
          </a:p>
          <a:p>
            <a:pPr marL="715963" indent="-350838" algn="just">
              <a:buFont typeface="Wingdings" pitchFamily="2" charset="2"/>
              <a:buChar char="Ø"/>
            </a:pPr>
            <a:r>
              <a:rPr lang="fr-FR" dirty="0" smtClean="0"/>
              <a:t>l'aluminium sous forme de plaques ou de lingots.</a:t>
            </a:r>
          </a:p>
          <a:p>
            <a:pPr algn="just"/>
            <a:r>
              <a:rPr lang="fr-FR" b="1" dirty="0" smtClean="0"/>
              <a:t>4 - </a:t>
            </a:r>
            <a:r>
              <a:rPr lang="fr-FR" dirty="0" smtClean="0"/>
              <a:t>L'acier et l'aluminium seront ensuite transformés par des sociétés spécialisées.</a:t>
            </a:r>
          </a:p>
        </p:txBody>
      </p:sp>
      <p:pic>
        <p:nvPicPr>
          <p:cNvPr id="1026" name="Picture 2" descr="traitement de l'acier"/>
          <p:cNvPicPr>
            <a:picLocks noChangeAspect="1" noChangeArrowheads="1"/>
          </p:cNvPicPr>
          <p:nvPr/>
        </p:nvPicPr>
        <p:blipFill>
          <a:blip r:embed="rId2" cstate="print"/>
          <a:srcRect/>
          <a:stretch>
            <a:fillRect/>
          </a:stretch>
        </p:blipFill>
        <p:spPr bwMode="auto">
          <a:xfrm>
            <a:off x="1691680" y="2564904"/>
            <a:ext cx="3019425" cy="2066925"/>
          </a:xfrm>
          <a:prstGeom prst="rect">
            <a:avLst/>
          </a:prstGeom>
          <a:noFill/>
        </p:spPr>
      </p:pic>
      <p:pic>
        <p:nvPicPr>
          <p:cNvPr id="1030" name="Picture 6" descr="RÃ©sultat de recherche d'images pour &quot;'aluminium&quot;"/>
          <p:cNvPicPr>
            <a:picLocks noChangeAspect="1" noChangeArrowheads="1"/>
          </p:cNvPicPr>
          <p:nvPr/>
        </p:nvPicPr>
        <p:blipFill>
          <a:blip r:embed="rId3" cstate="print"/>
          <a:srcRect r="11320"/>
          <a:stretch>
            <a:fillRect/>
          </a:stretch>
        </p:blipFill>
        <p:spPr bwMode="auto">
          <a:xfrm>
            <a:off x="6804248" y="2780928"/>
            <a:ext cx="2339752" cy="1733551"/>
          </a:xfrm>
          <a:prstGeom prst="rect">
            <a:avLst/>
          </a:prstGeom>
          <a:noFill/>
        </p:spPr>
      </p:pic>
      <p:pic>
        <p:nvPicPr>
          <p:cNvPr id="1034" name="Picture 10" descr="RÃ©sultat de recherche d'images pour &quot;'aluminium&quot;"/>
          <p:cNvPicPr>
            <a:picLocks noChangeAspect="1" noChangeArrowheads="1"/>
          </p:cNvPicPr>
          <p:nvPr/>
        </p:nvPicPr>
        <p:blipFill>
          <a:blip r:embed="rId4" cstate="print"/>
          <a:srcRect/>
          <a:stretch>
            <a:fillRect/>
          </a:stretch>
        </p:blipFill>
        <p:spPr bwMode="auto">
          <a:xfrm>
            <a:off x="5076056" y="2996952"/>
            <a:ext cx="2092677" cy="138038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899592" y="476672"/>
            <a:ext cx="7704856" cy="769441"/>
          </a:xfrm>
          <a:prstGeom prst="rect">
            <a:avLst/>
          </a:prstGeom>
          <a:noFill/>
          <a:ln w="9525">
            <a:noFill/>
            <a:miter lim="800000"/>
            <a:headEnd/>
            <a:tailEnd/>
          </a:ln>
        </p:spPr>
        <p:txBody>
          <a:bodyPr wrap="square">
            <a:spAutoFit/>
          </a:bodyPr>
          <a:lstStyle/>
          <a:p>
            <a:pPr algn="ctr">
              <a:defRPr/>
            </a:pPr>
            <a:r>
              <a:rPr lang="fr-FR" sz="4400" b="1" dirty="0" smtClean="0">
                <a:solidFill>
                  <a:srgbClr val="00B050"/>
                </a:solidFill>
                <a:effectLst>
                  <a:outerShdw blurRad="38100" dist="38100" dir="2700000" algn="tl">
                    <a:srgbClr val="000000">
                      <a:alpha val="43137"/>
                    </a:srgbClr>
                  </a:outerShdw>
                </a:effectLst>
                <a:latin typeface="Trebuchet MS" pitchFamily="34" charset="0"/>
              </a:rPr>
              <a:t>Cycle de vie d’une voiture…</a:t>
            </a:r>
            <a:endParaRPr lang="fr-FR" sz="4400" b="1" dirty="0">
              <a:solidFill>
                <a:srgbClr val="00B050"/>
              </a:solidFill>
              <a:effectLst>
                <a:outerShdw blurRad="38100" dist="38100" dir="2700000" algn="tl">
                  <a:srgbClr val="000000">
                    <a:alpha val="43137"/>
                  </a:srgbClr>
                </a:outerShdw>
              </a:effectLst>
              <a:latin typeface="Trebuchet MS" pitchFamily="34" charset="0"/>
            </a:endParaRPr>
          </a:p>
        </p:txBody>
      </p:sp>
      <p:pic>
        <p:nvPicPr>
          <p:cNvPr id="8193" name="Picture 1"/>
          <p:cNvPicPr>
            <a:picLocks noChangeAspect="1" noChangeArrowheads="1"/>
          </p:cNvPicPr>
          <p:nvPr/>
        </p:nvPicPr>
        <p:blipFill>
          <a:blip r:embed="rId2" cstate="print"/>
          <a:srcRect/>
          <a:stretch>
            <a:fillRect/>
          </a:stretch>
        </p:blipFill>
        <p:spPr bwMode="auto">
          <a:xfrm>
            <a:off x="1847800" y="1331168"/>
            <a:ext cx="6324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preval.fr/wp/wp-content/uploads/2012/06/114-CANETTES-1-TROTTINETTE.png"/>
          <p:cNvPicPr>
            <a:picLocks noChangeAspect="1" noChangeArrowheads="1"/>
          </p:cNvPicPr>
          <p:nvPr/>
        </p:nvPicPr>
        <p:blipFill>
          <a:blip r:embed="rId2" cstate="print"/>
          <a:srcRect/>
          <a:stretch>
            <a:fillRect/>
          </a:stretch>
        </p:blipFill>
        <p:spPr bwMode="auto">
          <a:xfrm>
            <a:off x="2051720" y="2348880"/>
            <a:ext cx="2880319" cy="2880320"/>
          </a:xfrm>
          <a:prstGeom prst="rect">
            <a:avLst/>
          </a:prstGeom>
          <a:noFill/>
        </p:spPr>
      </p:pic>
      <p:pic>
        <p:nvPicPr>
          <p:cNvPr id="55300" name="Picture 4" descr="http://preval.fr/wp/wp-content/uploads/2012/06/629-CANETTES-1-CHAISE-JARDIN.png"/>
          <p:cNvPicPr>
            <a:picLocks noChangeAspect="1" noChangeArrowheads="1"/>
          </p:cNvPicPr>
          <p:nvPr/>
        </p:nvPicPr>
        <p:blipFill>
          <a:blip r:embed="rId3" cstate="print"/>
          <a:srcRect/>
          <a:stretch>
            <a:fillRect/>
          </a:stretch>
        </p:blipFill>
        <p:spPr bwMode="auto">
          <a:xfrm>
            <a:off x="5508104" y="2348880"/>
            <a:ext cx="2812239" cy="2808312"/>
          </a:xfrm>
          <a:prstGeom prst="rect">
            <a:avLst/>
          </a:prstGeom>
          <a:noFill/>
        </p:spPr>
      </p:pic>
      <p:sp>
        <p:nvSpPr>
          <p:cNvPr id="4" name="TextBox 6"/>
          <p:cNvSpPr txBox="1">
            <a:spLocks noChangeArrowheads="1"/>
          </p:cNvSpPr>
          <p:nvPr/>
        </p:nvSpPr>
        <p:spPr bwMode="auto">
          <a:xfrm>
            <a:off x="1043608" y="404664"/>
            <a:ext cx="7920880" cy="101566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cycle de recyclage de l’Al… </a:t>
            </a:r>
          </a:p>
          <a:p>
            <a:pPr>
              <a:defRPr/>
            </a:pPr>
            <a:r>
              <a:rPr lang="fr-FR" sz="2000" b="1" dirty="0" smtClean="0">
                <a:effectLst>
                  <a:outerShdw blurRad="38100" dist="38100" dir="2700000" algn="tl">
                    <a:srgbClr val="000000">
                      <a:alpha val="43137"/>
                    </a:srgbClr>
                  </a:outerShdw>
                </a:effectLst>
                <a:latin typeface="Trebuchet MS" pitchFamily="34" charset="0"/>
              </a:rPr>
              <a:t>Produits issus de l’Aluminium recyclé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259632" y="2852936"/>
            <a:ext cx="7704856" cy="1246495"/>
          </a:xfrm>
          <a:prstGeom prst="rect">
            <a:avLst/>
          </a:prstGeom>
          <a:noFill/>
          <a:ln w="9525">
            <a:noFill/>
            <a:miter lim="800000"/>
            <a:headEnd/>
            <a:tailEnd/>
          </a:ln>
        </p:spPr>
        <p:txBody>
          <a:bodyPr wrap="square">
            <a:spAutoFit/>
          </a:bodyPr>
          <a:lstStyle/>
          <a:p>
            <a:pPr>
              <a:defRPr/>
            </a:pPr>
            <a:r>
              <a:rPr lang="fr-FR" sz="4700" b="1" dirty="0" smtClean="0">
                <a:solidFill>
                  <a:srgbClr val="00B050"/>
                </a:solidFill>
                <a:effectLst>
                  <a:outerShdw blurRad="38100" dist="38100" dir="2700000" algn="tl">
                    <a:srgbClr val="000000">
                      <a:alpha val="43137"/>
                    </a:srgbClr>
                  </a:outerShdw>
                </a:effectLst>
                <a:latin typeface="Trebuchet MS" pitchFamily="34" charset="0"/>
              </a:rPr>
              <a:t>Recyclage des métaux… </a:t>
            </a:r>
          </a:p>
          <a:p>
            <a:pPr>
              <a:defRPr/>
            </a:pPr>
            <a:r>
              <a:rPr lang="fr-FR" sz="2800" b="1" dirty="0" smtClean="0">
                <a:solidFill>
                  <a:srgbClr val="00B050"/>
                </a:solidFill>
                <a:effectLst>
                  <a:outerShdw blurRad="38100" dist="38100" dir="2700000" algn="tl">
                    <a:srgbClr val="000000">
                      <a:alpha val="43137"/>
                    </a:srgbClr>
                  </a:outerShdw>
                </a:effectLst>
                <a:latin typeface="Trebuchet MS" pitchFamily="34" charset="0"/>
              </a:rPr>
              <a:t>( ferreux et non ferreux)</a:t>
            </a:r>
            <a:endParaRPr lang="en-US" sz="4700" b="1" dirty="0">
              <a:solidFill>
                <a:srgbClr val="00B050"/>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412776"/>
            <a:ext cx="4824536" cy="3754874"/>
          </a:xfrm>
          <a:prstGeom prst="rect">
            <a:avLst/>
          </a:prstGeom>
        </p:spPr>
        <p:txBody>
          <a:bodyPr wrap="square">
            <a:spAutoFit/>
          </a:bodyPr>
          <a:lstStyle/>
          <a:p>
            <a:pPr marL="182563" indent="-182563" algn="just">
              <a:buFont typeface="Wingdings" pitchFamily="2" charset="2"/>
              <a:buChar char="§"/>
            </a:pPr>
            <a:r>
              <a:rPr lang="fr-FR" sz="1700" dirty="0" smtClean="0"/>
              <a:t>L’extraction des métaux dans des mines est une opération polluante (sols, atmosphère)  et souvent une activité destructrice qui endommage l'écosystème (déforestation).</a:t>
            </a:r>
          </a:p>
          <a:p>
            <a:pPr marL="182563" indent="-182563" algn="just">
              <a:buFont typeface="Wingdings" pitchFamily="2" charset="2"/>
              <a:buChar char="§"/>
            </a:pPr>
            <a:endParaRPr lang="fr-FR" sz="1700" dirty="0" smtClean="0"/>
          </a:p>
          <a:p>
            <a:pPr marL="182563" indent="-182563" algn="just">
              <a:buFont typeface="Wingdings" pitchFamily="2" charset="2"/>
              <a:buChar char="§"/>
            </a:pPr>
            <a:r>
              <a:rPr lang="fr-FR" sz="1700" dirty="0" smtClean="0"/>
              <a:t>Les matières premières (Bois, métaux...) sont économisées, diminuant leurs extractions, et l'énergie nécessaire à celle-ci.</a:t>
            </a:r>
          </a:p>
          <a:p>
            <a:pPr marL="182563" indent="-182563" algn="just">
              <a:buFont typeface="Wingdings" pitchFamily="2" charset="2"/>
              <a:buChar char="§"/>
            </a:pPr>
            <a:endParaRPr lang="fr-FR" sz="1700" dirty="0" smtClean="0"/>
          </a:p>
          <a:p>
            <a:pPr marL="182563" indent="-182563" algn="just">
              <a:buFont typeface="Wingdings" pitchFamily="2" charset="2"/>
              <a:buChar char="§"/>
            </a:pPr>
            <a:r>
              <a:rPr lang="fr-FR" sz="1700" dirty="0" smtClean="0"/>
              <a:t>Le traitement du minerai brut implique l’utilisation de forts courants électriques pour séparer le métal de l’oxygène qu’il contient. En le recyclant, on permet donc la réalisation d’économies d’énergie.</a:t>
            </a:r>
          </a:p>
        </p:txBody>
      </p:sp>
      <p:sp>
        <p:nvSpPr>
          <p:cNvPr id="3" name="TextBox 6"/>
          <p:cNvSpPr txBox="1">
            <a:spLocks noChangeArrowheads="1"/>
          </p:cNvSpPr>
          <p:nvPr/>
        </p:nvSpPr>
        <p:spPr bwMode="auto">
          <a:xfrm>
            <a:off x="1043608" y="260648"/>
            <a:ext cx="7920880" cy="101566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Le recyclage des métaux…</a:t>
            </a:r>
          </a:p>
          <a:p>
            <a:pPr>
              <a:defRPr/>
            </a:pPr>
            <a:r>
              <a:rPr lang="fr-FR" sz="2000" b="1" dirty="0" smtClean="0">
                <a:effectLst>
                  <a:outerShdw blurRad="38100" dist="38100" dir="2700000" algn="tl">
                    <a:srgbClr val="000000">
                      <a:alpha val="43137"/>
                    </a:srgbClr>
                  </a:outerShdw>
                </a:effectLst>
                <a:latin typeface="Trebuchet MS" pitchFamily="34" charset="0"/>
              </a:rPr>
              <a:t>le recyclage des métaux : une nécessité </a:t>
            </a:r>
          </a:p>
        </p:txBody>
      </p:sp>
      <p:sp>
        <p:nvSpPr>
          <p:cNvPr id="4" name="Rectangle 3"/>
          <p:cNvSpPr/>
          <p:nvPr/>
        </p:nvSpPr>
        <p:spPr>
          <a:xfrm>
            <a:off x="1115616" y="5268977"/>
            <a:ext cx="8028384" cy="1400383"/>
          </a:xfrm>
          <a:prstGeom prst="rect">
            <a:avLst/>
          </a:prstGeom>
        </p:spPr>
        <p:txBody>
          <a:bodyPr wrap="square">
            <a:spAutoFit/>
          </a:bodyPr>
          <a:lstStyle/>
          <a:p>
            <a:pPr marL="182563" indent="-182563">
              <a:buFont typeface="Wingdings" pitchFamily="2" charset="2"/>
              <a:buChar char="§"/>
            </a:pPr>
            <a:r>
              <a:rPr lang="fr-FR" sz="1700" dirty="0" smtClean="0"/>
              <a:t>Ne pas trier et recycler les métaux entraînent une nuisance environnementale importante, car de leur incinération, résultent des gaz polluants.</a:t>
            </a:r>
          </a:p>
          <a:p>
            <a:pPr marL="182563" indent="-182563">
              <a:buFont typeface="Wingdings" pitchFamily="2" charset="2"/>
              <a:buChar char="§"/>
            </a:pPr>
            <a:endParaRPr lang="fr-FR" sz="1700" dirty="0" smtClean="0"/>
          </a:p>
          <a:p>
            <a:pPr marL="182563" indent="-182563">
              <a:buFont typeface="Wingdings" pitchFamily="2" charset="2"/>
              <a:buChar char="§"/>
            </a:pPr>
            <a:r>
              <a:rPr lang="fr-FR" sz="1700" dirty="0" smtClean="0"/>
              <a:t>1 tonne d’acier recyclé, équivaut à 1.92 tonnes de minerai de fer, 0.63 tonne de coke, 11.57 m</a:t>
            </a:r>
            <a:r>
              <a:rPr lang="fr-FR" sz="1700" baseline="30000" dirty="0" smtClean="0"/>
              <a:t>3</a:t>
            </a:r>
            <a:r>
              <a:rPr lang="fr-FR" sz="1700" dirty="0" smtClean="0"/>
              <a:t> d’eau et 4.46 </a:t>
            </a:r>
            <a:r>
              <a:rPr lang="fr-FR" sz="1700" dirty="0" err="1" smtClean="0"/>
              <a:t>MWh</a:t>
            </a:r>
            <a:r>
              <a:rPr lang="fr-FR" sz="1700" dirty="0" smtClean="0"/>
              <a:t> (soit 1.78 tonne d’équivalent CO2 évitée) d’économie.</a:t>
            </a:r>
          </a:p>
        </p:txBody>
      </p:sp>
      <p:pic>
        <p:nvPicPr>
          <p:cNvPr id="5" name="Picture 2" descr="LE RECYCLAGE DES MÃTAUX"/>
          <p:cNvPicPr>
            <a:picLocks noChangeAspect="1" noChangeArrowheads="1"/>
          </p:cNvPicPr>
          <p:nvPr/>
        </p:nvPicPr>
        <p:blipFill>
          <a:blip r:embed="rId2" cstate="print"/>
          <a:srcRect/>
          <a:stretch>
            <a:fillRect/>
          </a:stretch>
        </p:blipFill>
        <p:spPr bwMode="auto">
          <a:xfrm>
            <a:off x="6300192" y="1268760"/>
            <a:ext cx="2621657" cy="378802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043608" y="404664"/>
            <a:ext cx="7920880" cy="707886"/>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Cycle de recyclage des métaux… </a:t>
            </a:r>
          </a:p>
        </p:txBody>
      </p:sp>
      <p:pic>
        <p:nvPicPr>
          <p:cNvPr id="1027" name="Picture 3"/>
          <p:cNvPicPr>
            <a:picLocks noChangeAspect="1" noChangeArrowheads="1"/>
          </p:cNvPicPr>
          <p:nvPr/>
        </p:nvPicPr>
        <p:blipFill>
          <a:blip r:embed="rId2" cstate="print"/>
          <a:srcRect/>
          <a:stretch>
            <a:fillRect/>
          </a:stretch>
        </p:blipFill>
        <p:spPr bwMode="auto">
          <a:xfrm>
            <a:off x="1907703" y="2060848"/>
            <a:ext cx="6391187" cy="4581128"/>
          </a:xfrm>
          <a:prstGeom prst="rect">
            <a:avLst/>
          </a:prstGeom>
          <a:noFill/>
          <a:ln w="9525">
            <a:noFill/>
            <a:miter lim="800000"/>
            <a:headEnd/>
            <a:tailEnd/>
          </a:ln>
        </p:spPr>
      </p:pic>
      <p:sp>
        <p:nvSpPr>
          <p:cNvPr id="6" name="Rectangle 5"/>
          <p:cNvSpPr/>
          <p:nvPr/>
        </p:nvSpPr>
        <p:spPr>
          <a:xfrm>
            <a:off x="1187624" y="1124744"/>
            <a:ext cx="7776864" cy="1200329"/>
          </a:xfrm>
          <a:prstGeom prst="rect">
            <a:avLst/>
          </a:prstGeom>
        </p:spPr>
        <p:txBody>
          <a:bodyPr wrap="square">
            <a:spAutoFit/>
          </a:bodyPr>
          <a:lstStyle/>
          <a:p>
            <a:pPr algn="just"/>
            <a:r>
              <a:rPr lang="fr-FR" b="1" dirty="0" smtClean="0"/>
              <a:t>M. ferreux </a:t>
            </a:r>
            <a:r>
              <a:rPr lang="fr-FR" dirty="0" smtClean="0"/>
              <a:t>essentiellement constitués de fer, savoir : le fer, la fonte et les différentes catégories d'aciers (inox, réfractaires, spéciaux etc.). </a:t>
            </a:r>
          </a:p>
          <a:p>
            <a:pPr algn="just"/>
            <a:r>
              <a:rPr lang="fr-FR" b="1" dirty="0" smtClean="0"/>
              <a:t>M. non ferreux </a:t>
            </a:r>
            <a:r>
              <a:rPr lang="fr-FR" dirty="0" smtClean="0"/>
              <a:t>représentent tous les métaux et alliages qui ne contiennent pas de fer. Ils sont pour la plupart non magnétiques.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628800"/>
            <a:ext cx="4896544" cy="1077218"/>
          </a:xfrm>
          <a:prstGeom prst="rect">
            <a:avLst/>
          </a:prstGeom>
        </p:spPr>
        <p:txBody>
          <a:bodyPr wrap="square">
            <a:spAutoFit/>
          </a:bodyPr>
          <a:lstStyle/>
          <a:p>
            <a:pPr algn="just"/>
            <a:r>
              <a:rPr lang="fr-FR" sz="1600" dirty="0" smtClean="0"/>
              <a:t>Consiste à créer un champ magnétique à l’aide de bobines, dans lequel on fait passe les déchets à trier. L’induction permet de séparer les métaux des autres matériaux et de trier les ferreux et les non ferreux.</a:t>
            </a:r>
            <a:endParaRPr lang="fr-FR" sz="1700" dirty="0" smtClean="0"/>
          </a:p>
        </p:txBody>
      </p:sp>
      <p:sp>
        <p:nvSpPr>
          <p:cNvPr id="3" name="TextBox 6"/>
          <p:cNvSpPr txBox="1">
            <a:spLocks noChangeArrowheads="1"/>
          </p:cNvSpPr>
          <p:nvPr/>
        </p:nvSpPr>
        <p:spPr bwMode="auto">
          <a:xfrm>
            <a:off x="1043608" y="404664"/>
            <a:ext cx="7920880" cy="101566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Cycle de recyclage du métal…</a:t>
            </a:r>
          </a:p>
          <a:p>
            <a:pPr>
              <a:defRPr/>
            </a:pPr>
            <a:r>
              <a:rPr lang="fr-FR" sz="2000" b="1" dirty="0" smtClean="0">
                <a:effectLst>
                  <a:outerShdw blurRad="38100" dist="38100" dir="2700000" algn="tl">
                    <a:srgbClr val="000000">
                      <a:alpha val="43137"/>
                    </a:srgbClr>
                  </a:outerShdw>
                </a:effectLst>
                <a:latin typeface="Trebuchet MS" pitchFamily="34" charset="0"/>
              </a:rPr>
              <a:t>Tri magnétique ou tri par induction </a:t>
            </a:r>
          </a:p>
        </p:txBody>
      </p:sp>
      <p:pic>
        <p:nvPicPr>
          <p:cNvPr id="61442" name="Picture 2" descr="Overband magnÃ©tique , Tecnitude"/>
          <p:cNvPicPr>
            <a:picLocks noChangeAspect="1" noChangeArrowheads="1"/>
          </p:cNvPicPr>
          <p:nvPr/>
        </p:nvPicPr>
        <p:blipFill>
          <a:blip r:embed="rId2" cstate="print"/>
          <a:srcRect/>
          <a:stretch>
            <a:fillRect/>
          </a:stretch>
        </p:blipFill>
        <p:spPr bwMode="auto">
          <a:xfrm>
            <a:off x="1547664" y="4509120"/>
            <a:ext cx="3888432" cy="2133237"/>
          </a:xfrm>
          <a:prstGeom prst="rect">
            <a:avLst/>
          </a:prstGeom>
          <a:noFill/>
        </p:spPr>
      </p:pic>
      <p:pic>
        <p:nvPicPr>
          <p:cNvPr id="61446" name="Picture 6" descr="http://hmf.enseeiht.fr/travaux/CD0708/beiere/5/html/Projet%20bin%F4me%204/images/dimoverband.gif"/>
          <p:cNvPicPr>
            <a:picLocks noChangeAspect="1" noChangeArrowheads="1"/>
          </p:cNvPicPr>
          <p:nvPr/>
        </p:nvPicPr>
        <p:blipFill>
          <a:blip r:embed="rId3" cstate="print"/>
          <a:srcRect t="54680"/>
          <a:stretch>
            <a:fillRect/>
          </a:stretch>
        </p:blipFill>
        <p:spPr bwMode="auto">
          <a:xfrm>
            <a:off x="1907704" y="2780928"/>
            <a:ext cx="2850257" cy="1671097"/>
          </a:xfrm>
          <a:prstGeom prst="rect">
            <a:avLst/>
          </a:prstGeom>
          <a:noFill/>
        </p:spPr>
      </p:pic>
      <p:pic>
        <p:nvPicPr>
          <p:cNvPr id="61448" name="Picture 8" descr="http://hmf.enseeiht.fr/travaux/CD0708/beiere/5/html/Projet%20bin%F4me%204/images/dimtambmagn.gif"/>
          <p:cNvPicPr>
            <a:picLocks noChangeAspect="1" noChangeArrowheads="1"/>
          </p:cNvPicPr>
          <p:nvPr/>
        </p:nvPicPr>
        <p:blipFill>
          <a:blip r:embed="rId4" cstate="print"/>
          <a:srcRect/>
          <a:stretch>
            <a:fillRect/>
          </a:stretch>
        </p:blipFill>
        <p:spPr bwMode="auto">
          <a:xfrm>
            <a:off x="6732240" y="3573016"/>
            <a:ext cx="2005354" cy="2952328"/>
          </a:xfrm>
          <a:prstGeom prst="rect">
            <a:avLst/>
          </a:prstGeom>
          <a:noFill/>
        </p:spPr>
      </p:pic>
      <p:pic>
        <p:nvPicPr>
          <p:cNvPr id="61450" name="Picture 10" descr="http://hmf.enseeiht.fr/travaux/CD0708/beiere/5/html/Projet%20bin%F4me%204/images/dimpoulimagn.gif"/>
          <p:cNvPicPr>
            <a:picLocks noChangeAspect="1" noChangeArrowheads="1"/>
          </p:cNvPicPr>
          <p:nvPr/>
        </p:nvPicPr>
        <p:blipFill>
          <a:blip r:embed="rId5" cstate="print"/>
          <a:srcRect/>
          <a:stretch>
            <a:fillRect/>
          </a:stretch>
        </p:blipFill>
        <p:spPr bwMode="auto">
          <a:xfrm>
            <a:off x="6444208" y="1340768"/>
            <a:ext cx="2468885" cy="1903619"/>
          </a:xfrm>
          <a:prstGeom prst="rect">
            <a:avLst/>
          </a:prstGeom>
          <a:noFill/>
        </p:spPr>
      </p:pic>
      <p:sp>
        <p:nvSpPr>
          <p:cNvPr id="9" name="ZoneTexte 8"/>
          <p:cNvSpPr txBox="1"/>
          <p:nvPr/>
        </p:nvSpPr>
        <p:spPr>
          <a:xfrm>
            <a:off x="1187624" y="3573016"/>
            <a:ext cx="1152128" cy="338554"/>
          </a:xfrm>
          <a:prstGeom prst="rect">
            <a:avLst/>
          </a:prstGeom>
          <a:noFill/>
        </p:spPr>
        <p:txBody>
          <a:bodyPr wrap="square" rtlCol="0">
            <a:spAutoFit/>
          </a:bodyPr>
          <a:lstStyle/>
          <a:p>
            <a:r>
              <a:rPr lang="fr-FR" sz="1600" b="1" dirty="0" err="1" smtClean="0"/>
              <a:t>Overband</a:t>
            </a:r>
            <a:endParaRPr lang="fr-FR" sz="1600" b="1" dirty="0"/>
          </a:p>
        </p:txBody>
      </p:sp>
      <p:sp>
        <p:nvSpPr>
          <p:cNvPr id="10" name="ZoneTexte 9"/>
          <p:cNvSpPr txBox="1"/>
          <p:nvPr/>
        </p:nvSpPr>
        <p:spPr>
          <a:xfrm>
            <a:off x="6228184" y="2636912"/>
            <a:ext cx="1440160" cy="584775"/>
          </a:xfrm>
          <a:prstGeom prst="rect">
            <a:avLst/>
          </a:prstGeom>
          <a:noFill/>
        </p:spPr>
        <p:txBody>
          <a:bodyPr wrap="square" rtlCol="0">
            <a:spAutoFit/>
          </a:bodyPr>
          <a:lstStyle/>
          <a:p>
            <a:pPr algn="ctr"/>
            <a:r>
              <a:rPr lang="fr-FR" sz="1600" b="1" dirty="0" smtClean="0"/>
              <a:t>Poulie magnétique</a:t>
            </a:r>
            <a:endParaRPr lang="fr-FR" sz="1600" dirty="0"/>
          </a:p>
        </p:txBody>
      </p:sp>
      <p:sp>
        <p:nvSpPr>
          <p:cNvPr id="11" name="ZoneTexte 10"/>
          <p:cNvSpPr txBox="1"/>
          <p:nvPr/>
        </p:nvSpPr>
        <p:spPr>
          <a:xfrm>
            <a:off x="5796136" y="5733256"/>
            <a:ext cx="1440160" cy="584775"/>
          </a:xfrm>
          <a:prstGeom prst="rect">
            <a:avLst/>
          </a:prstGeom>
          <a:noFill/>
        </p:spPr>
        <p:txBody>
          <a:bodyPr wrap="square" rtlCol="0">
            <a:spAutoFit/>
          </a:bodyPr>
          <a:lstStyle/>
          <a:p>
            <a:pPr algn="ctr"/>
            <a:r>
              <a:rPr lang="fr-FR" sz="1600" b="1" dirty="0" smtClean="0"/>
              <a:t>Tambour magnétique</a:t>
            </a:r>
            <a:endParaRPr lang="fr-FR"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43608" y="404664"/>
            <a:ext cx="7920880" cy="101566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Cycle de recyclage du métal…</a:t>
            </a:r>
          </a:p>
          <a:p>
            <a:pPr>
              <a:defRPr/>
            </a:pPr>
            <a:r>
              <a:rPr lang="fr-FR" sz="2000" b="1" dirty="0" smtClean="0">
                <a:effectLst>
                  <a:outerShdw blurRad="38100" dist="38100" dir="2700000" algn="tl">
                    <a:srgbClr val="000000">
                      <a:alpha val="43137"/>
                    </a:srgbClr>
                  </a:outerShdw>
                </a:effectLst>
                <a:latin typeface="Trebuchet MS" pitchFamily="34" charset="0"/>
              </a:rPr>
              <a:t>Tri par courant de </a:t>
            </a:r>
            <a:r>
              <a:rPr lang="fr-FR" sz="2000" b="1" dirty="0" err="1" smtClean="0">
                <a:effectLst>
                  <a:outerShdw blurRad="38100" dist="38100" dir="2700000" algn="tl">
                    <a:srgbClr val="000000">
                      <a:alpha val="43137"/>
                    </a:srgbClr>
                  </a:outerShdw>
                </a:effectLst>
                <a:latin typeface="Trebuchet MS" pitchFamily="34" charset="0"/>
              </a:rPr>
              <a:t>foucault</a:t>
            </a:r>
            <a:endParaRPr lang="fr-FR" sz="2000" b="1" dirty="0" smtClean="0">
              <a:effectLst>
                <a:outerShdw blurRad="38100" dist="38100" dir="2700000" algn="tl">
                  <a:srgbClr val="000000">
                    <a:alpha val="43137"/>
                  </a:srgbClr>
                </a:outerShdw>
              </a:effectLst>
              <a:latin typeface="Trebuchet MS" pitchFamily="34" charset="0"/>
            </a:endParaRPr>
          </a:p>
        </p:txBody>
      </p:sp>
      <p:sp>
        <p:nvSpPr>
          <p:cNvPr id="3" name="Rectangle 2"/>
          <p:cNvSpPr/>
          <p:nvPr/>
        </p:nvSpPr>
        <p:spPr>
          <a:xfrm>
            <a:off x="1331640" y="1628800"/>
            <a:ext cx="3888432" cy="2800767"/>
          </a:xfrm>
          <a:prstGeom prst="rect">
            <a:avLst/>
          </a:prstGeom>
        </p:spPr>
        <p:txBody>
          <a:bodyPr wrap="square">
            <a:spAutoFit/>
          </a:bodyPr>
          <a:lstStyle/>
          <a:p>
            <a:pPr algn="just"/>
            <a:r>
              <a:rPr lang="fr-FR" sz="1600" dirty="0" smtClean="0"/>
              <a:t>Permet de détecter la présence d'objets en métaux non-ferreux (aluminium, cuivre, plomb, laiton). </a:t>
            </a:r>
          </a:p>
          <a:p>
            <a:pPr algn="just"/>
            <a:r>
              <a:rPr lang="fr-FR" sz="1600" dirty="0" smtClean="0"/>
              <a:t>Le principe des courants de Foucault est de générer des champs magnétiques répulsifs pour les métaux non ferreux à l'aide de courants électriques eux-mêmes induits par un champ magnétique variable. Une roue polaire en bout de convoyeur abrite un rotor garni d'aimants permanents et permet l'éjection des objets métalliques non ferreux.</a:t>
            </a:r>
            <a:endParaRPr lang="fr-FR" sz="1700" dirty="0"/>
          </a:p>
        </p:txBody>
      </p:sp>
      <p:pic>
        <p:nvPicPr>
          <p:cNvPr id="62470" name="Picture 6" descr="Image associÃ©e"/>
          <p:cNvPicPr>
            <a:picLocks noChangeAspect="1" noChangeArrowheads="1"/>
          </p:cNvPicPr>
          <p:nvPr/>
        </p:nvPicPr>
        <p:blipFill>
          <a:blip r:embed="rId2" cstate="print"/>
          <a:stretch>
            <a:fillRect/>
          </a:stretch>
        </p:blipFill>
        <p:spPr bwMode="auto">
          <a:xfrm>
            <a:off x="6012160" y="4149080"/>
            <a:ext cx="2686254" cy="2015854"/>
          </a:xfrm>
          <a:prstGeom prst="rect">
            <a:avLst/>
          </a:prstGeom>
          <a:ln>
            <a:noFill/>
          </a:ln>
          <a:effectLst>
            <a:outerShdw blurRad="292100" dist="139700" dir="2700000" algn="tl" rotWithShape="0">
              <a:srgbClr val="333333">
                <a:alpha val="65000"/>
              </a:srgbClr>
            </a:outerShdw>
          </a:effectLst>
        </p:spPr>
      </p:pic>
      <p:pic>
        <p:nvPicPr>
          <p:cNvPr id="62472" name="Picture 8" descr="RÃ©sultat de recherche d'images pour &quot;sÃ©parateur Ã  courant de foucault&quot;"/>
          <p:cNvPicPr>
            <a:picLocks noChangeAspect="1" noChangeArrowheads="1"/>
          </p:cNvPicPr>
          <p:nvPr/>
        </p:nvPicPr>
        <p:blipFill>
          <a:blip r:embed="rId3" cstate="print"/>
          <a:srcRect/>
          <a:stretch>
            <a:fillRect/>
          </a:stretch>
        </p:blipFill>
        <p:spPr bwMode="auto">
          <a:xfrm>
            <a:off x="1331640" y="4653136"/>
            <a:ext cx="4382668" cy="1863163"/>
          </a:xfrm>
          <a:prstGeom prst="rect">
            <a:avLst/>
          </a:prstGeom>
          <a:noFill/>
        </p:spPr>
      </p:pic>
      <p:pic>
        <p:nvPicPr>
          <p:cNvPr id="62473" name="Picture 9"/>
          <p:cNvPicPr>
            <a:picLocks noChangeAspect="1" noChangeArrowheads="1"/>
          </p:cNvPicPr>
          <p:nvPr/>
        </p:nvPicPr>
        <p:blipFill>
          <a:blip r:embed="rId4" cstate="print"/>
          <a:srcRect/>
          <a:stretch>
            <a:fillRect/>
          </a:stretch>
        </p:blipFill>
        <p:spPr bwMode="auto">
          <a:xfrm>
            <a:off x="5436096" y="1556792"/>
            <a:ext cx="3438525" cy="2448272"/>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6012160" y="6309320"/>
            <a:ext cx="2759410" cy="338554"/>
          </a:xfrm>
          <a:prstGeom prst="rect">
            <a:avLst/>
          </a:prstGeom>
        </p:spPr>
        <p:txBody>
          <a:bodyPr wrap="none">
            <a:spAutoFit/>
          </a:bodyPr>
          <a:lstStyle/>
          <a:p>
            <a:r>
              <a:rPr lang="fr-FR" sz="1600" b="1" dirty="0" smtClean="0"/>
              <a:t>Poulie courant de Foucault</a:t>
            </a:r>
            <a:endParaRPr lang="fr-FR"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43608" y="404664"/>
            <a:ext cx="7920880" cy="101566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Cycle de recyclage du métal…</a:t>
            </a:r>
          </a:p>
          <a:p>
            <a:pPr>
              <a:defRPr/>
            </a:pPr>
            <a:r>
              <a:rPr lang="fr-FR" sz="2000" b="1" dirty="0" smtClean="0">
                <a:effectLst>
                  <a:outerShdw blurRad="38100" dist="38100" dir="2700000" algn="tl">
                    <a:srgbClr val="000000">
                      <a:alpha val="43137"/>
                    </a:srgbClr>
                  </a:outerShdw>
                </a:effectLst>
                <a:latin typeface="Trebuchet MS" pitchFamily="34" charset="0"/>
              </a:rPr>
              <a:t>Tri</a:t>
            </a:r>
            <a:r>
              <a:rPr lang="fr-FR" sz="2000" b="1" dirty="0" smtClean="0"/>
              <a:t> optique</a:t>
            </a:r>
          </a:p>
        </p:txBody>
      </p:sp>
      <p:sp>
        <p:nvSpPr>
          <p:cNvPr id="3" name="Rectangle 2"/>
          <p:cNvSpPr/>
          <p:nvPr/>
        </p:nvSpPr>
        <p:spPr>
          <a:xfrm>
            <a:off x="1259632" y="1700808"/>
            <a:ext cx="2304256" cy="4278094"/>
          </a:xfrm>
          <a:prstGeom prst="rect">
            <a:avLst/>
          </a:prstGeom>
        </p:spPr>
        <p:txBody>
          <a:bodyPr wrap="square">
            <a:spAutoFit/>
          </a:bodyPr>
          <a:lstStyle/>
          <a:p>
            <a:pPr algn="just"/>
            <a:r>
              <a:rPr lang="fr-FR" sz="1600" dirty="0" smtClean="0"/>
              <a:t>Le tri optique fonctionne sur le principe de la spectrométrie infrarouge.</a:t>
            </a:r>
          </a:p>
          <a:p>
            <a:pPr algn="just"/>
            <a:r>
              <a:rPr lang="fr-FR" sz="1600" dirty="0" smtClean="0"/>
              <a:t>La machine scanne et détecte les déchets issus de la collecte sélective qui passent sur le convoyeur (tapis roulant). Les spectres des déchets sont analysés en l'espace de quelques millisecondes par un ordinateur (spectromètre) qui le compare avec les spectres de sa base de données.</a:t>
            </a:r>
            <a:endParaRPr lang="fr-FR" sz="1600" dirty="0"/>
          </a:p>
        </p:txBody>
      </p:sp>
      <p:pic>
        <p:nvPicPr>
          <p:cNvPr id="66564" name="Picture 4" descr="Image associÃ©e"/>
          <p:cNvPicPr>
            <a:picLocks noChangeAspect="1" noChangeArrowheads="1"/>
          </p:cNvPicPr>
          <p:nvPr/>
        </p:nvPicPr>
        <p:blipFill>
          <a:blip r:embed="rId2" cstate="print"/>
          <a:srcRect r="16234"/>
          <a:stretch>
            <a:fillRect/>
          </a:stretch>
        </p:blipFill>
        <p:spPr bwMode="auto">
          <a:xfrm>
            <a:off x="3851920" y="1196752"/>
            <a:ext cx="4752528" cy="2550047"/>
          </a:xfrm>
          <a:prstGeom prst="rect">
            <a:avLst/>
          </a:prstGeom>
          <a:ln>
            <a:noFill/>
          </a:ln>
          <a:effectLst>
            <a:outerShdw blurRad="292100" dist="139700" dir="2700000" algn="tl" rotWithShape="0">
              <a:srgbClr val="333333">
                <a:alpha val="65000"/>
              </a:srgbClr>
            </a:outerShdw>
          </a:effectLst>
        </p:spPr>
      </p:pic>
      <p:pic>
        <p:nvPicPr>
          <p:cNvPr id="66566" name="Picture 6" descr="Image associÃ©e"/>
          <p:cNvPicPr>
            <a:picLocks noChangeAspect="1" noChangeArrowheads="1"/>
          </p:cNvPicPr>
          <p:nvPr/>
        </p:nvPicPr>
        <p:blipFill>
          <a:blip r:embed="rId3" cstate="print"/>
          <a:srcRect r="4993"/>
          <a:stretch>
            <a:fillRect/>
          </a:stretch>
        </p:blipFill>
        <p:spPr bwMode="auto">
          <a:xfrm>
            <a:off x="3851920" y="3933056"/>
            <a:ext cx="4785866" cy="255004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43608" y="404664"/>
            <a:ext cx="7920880" cy="101566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Cycle de recyclage du métal…</a:t>
            </a:r>
          </a:p>
          <a:p>
            <a:pPr>
              <a:defRPr/>
            </a:pPr>
            <a:r>
              <a:rPr lang="fr-FR" sz="2000" b="1" dirty="0" smtClean="0">
                <a:effectLst>
                  <a:outerShdw blurRad="38100" dist="38100" dir="2700000" algn="tl">
                    <a:srgbClr val="000000">
                      <a:alpha val="43137"/>
                    </a:srgbClr>
                  </a:outerShdw>
                </a:effectLst>
                <a:latin typeface="Trebuchet MS" pitchFamily="34" charset="0"/>
              </a:rPr>
              <a:t>Tri</a:t>
            </a:r>
            <a:r>
              <a:rPr lang="fr-FR" sz="2000" b="1" dirty="0" smtClean="0"/>
              <a:t> densimétrique par vibration</a:t>
            </a:r>
          </a:p>
        </p:txBody>
      </p:sp>
      <p:sp>
        <p:nvSpPr>
          <p:cNvPr id="3" name="Rectangle 2"/>
          <p:cNvSpPr/>
          <p:nvPr/>
        </p:nvSpPr>
        <p:spPr>
          <a:xfrm>
            <a:off x="1187624" y="1556792"/>
            <a:ext cx="7776864" cy="830997"/>
          </a:xfrm>
          <a:prstGeom prst="rect">
            <a:avLst/>
          </a:prstGeom>
        </p:spPr>
        <p:txBody>
          <a:bodyPr wrap="square">
            <a:spAutoFit/>
          </a:bodyPr>
          <a:lstStyle/>
          <a:p>
            <a:pPr algn="just"/>
            <a:r>
              <a:rPr lang="fr-FR" sz="1600" dirty="0" smtClean="0"/>
              <a:t>La table densimétrique sépare les produits en vrac en fraction légère et lourde en utilisant le principe de fluidisation. Elle se révèle extrêmement efficace pour séparer les petites granulométries (0-20 mm). </a:t>
            </a:r>
          </a:p>
        </p:txBody>
      </p:sp>
      <p:sp>
        <p:nvSpPr>
          <p:cNvPr id="9" name="Rectangle 8"/>
          <p:cNvSpPr/>
          <p:nvPr/>
        </p:nvSpPr>
        <p:spPr>
          <a:xfrm>
            <a:off x="1331640" y="2636912"/>
            <a:ext cx="2376264" cy="4031873"/>
          </a:xfrm>
          <a:prstGeom prst="rect">
            <a:avLst/>
          </a:prstGeom>
        </p:spPr>
        <p:txBody>
          <a:bodyPr wrap="square">
            <a:spAutoFit/>
          </a:bodyPr>
          <a:lstStyle/>
          <a:p>
            <a:pPr algn="just"/>
            <a:r>
              <a:rPr lang="fr-FR" sz="1600" dirty="0" smtClean="0"/>
              <a:t>Les éléments fins sont amenés sur une table vibrante. Cette table consiste en une plaque perforée à travers laquelle l’air est soufflé. La fraction lourde n’est pas gênée et monte facilement. La fraction légère est soufflée par le flux d’air ascendant et fluidisée. Elle descend ainsi vers le bas de la table vibrante. Ce procédé garantit la séparation parfaite des fractions légère et lourde.</a:t>
            </a:r>
            <a:endParaRPr lang="fr-FR" sz="1600" dirty="0"/>
          </a:p>
        </p:txBody>
      </p:sp>
      <p:pic>
        <p:nvPicPr>
          <p:cNvPr id="63493" name="Picture 5" descr="https://www.mtb-recycling.fr/files/mtb/images/conception%20des%20machines/Tremie%20d%27alimentation/T1000X1500.jpg"/>
          <p:cNvPicPr>
            <a:picLocks noChangeAspect="1" noChangeArrowheads="1"/>
          </p:cNvPicPr>
          <p:nvPr/>
        </p:nvPicPr>
        <p:blipFill>
          <a:blip r:embed="rId2" cstate="print"/>
          <a:srcRect/>
          <a:stretch>
            <a:fillRect/>
          </a:stretch>
        </p:blipFill>
        <p:spPr bwMode="auto">
          <a:xfrm>
            <a:off x="3995936" y="2708920"/>
            <a:ext cx="4958916" cy="330594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43608" y="404664"/>
            <a:ext cx="7920880" cy="101566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Cycle de recyclage du métal…</a:t>
            </a:r>
          </a:p>
          <a:p>
            <a:pPr>
              <a:defRPr/>
            </a:pPr>
            <a:r>
              <a:rPr lang="fr-FR" sz="2000" b="1" dirty="0" smtClean="0"/>
              <a:t>Tri densimétrique par flottation </a:t>
            </a:r>
          </a:p>
        </p:txBody>
      </p:sp>
      <p:sp>
        <p:nvSpPr>
          <p:cNvPr id="3" name="Rectangle 2"/>
          <p:cNvSpPr/>
          <p:nvPr/>
        </p:nvSpPr>
        <p:spPr>
          <a:xfrm>
            <a:off x="1331640" y="2627034"/>
            <a:ext cx="3600400" cy="3970318"/>
          </a:xfrm>
          <a:prstGeom prst="rect">
            <a:avLst/>
          </a:prstGeom>
        </p:spPr>
        <p:txBody>
          <a:bodyPr wrap="square">
            <a:spAutoFit/>
          </a:bodyPr>
          <a:lstStyle/>
          <a:p>
            <a:pPr algn="just"/>
            <a:r>
              <a:rPr lang="fr-FR" dirty="0" smtClean="0"/>
              <a:t>Un premier tri sépare les poussières et mousses des matériaux plus nobles (et plus lourds). Le cuivre et l'inox ont la même densité et ne peuvent pas être séparés de cette manière. En revanche, l'aluminium, plus léger, s'y prête bien : dans un liquide de forte densité, il flotte alors que les autres métaux coulent.  </a:t>
            </a:r>
          </a:p>
          <a:p>
            <a:pPr algn="just"/>
            <a:r>
              <a:rPr lang="fr-FR" dirty="0" smtClean="0"/>
              <a:t>Plusieurs bains successifs dans des liquides de densités variées permettent ainsi de récupérer le caoutchouc, l'aluminium, puis les plastiques. </a:t>
            </a:r>
            <a:endParaRPr lang="fr-FR" dirty="0"/>
          </a:p>
        </p:txBody>
      </p:sp>
      <p:sp>
        <p:nvSpPr>
          <p:cNvPr id="4" name="Rectangle 3"/>
          <p:cNvSpPr/>
          <p:nvPr/>
        </p:nvSpPr>
        <p:spPr>
          <a:xfrm>
            <a:off x="1259632" y="1497558"/>
            <a:ext cx="7200800" cy="923330"/>
          </a:xfrm>
          <a:prstGeom prst="rect">
            <a:avLst/>
          </a:prstGeom>
        </p:spPr>
        <p:txBody>
          <a:bodyPr wrap="square">
            <a:spAutoFit/>
          </a:bodyPr>
          <a:lstStyle/>
          <a:p>
            <a:pPr algn="just"/>
            <a:r>
              <a:rPr lang="fr-FR" dirty="0" smtClean="0"/>
              <a:t>Il s'agit de séparer les matériaux selon leur densité. Pour cela, on les fait flotter dans des liquides dont la densité est contrôlée de manière très précise. </a:t>
            </a:r>
          </a:p>
        </p:txBody>
      </p:sp>
      <p:pic>
        <p:nvPicPr>
          <p:cNvPr id="67588" name="Picture 4" descr="Image associÃ©e"/>
          <p:cNvPicPr>
            <a:picLocks noChangeAspect="1" noChangeArrowheads="1"/>
          </p:cNvPicPr>
          <p:nvPr/>
        </p:nvPicPr>
        <p:blipFill>
          <a:blip r:embed="rId2" cstate="print"/>
          <a:srcRect/>
          <a:stretch>
            <a:fillRect/>
          </a:stretch>
        </p:blipFill>
        <p:spPr bwMode="auto">
          <a:xfrm>
            <a:off x="5076056" y="2780928"/>
            <a:ext cx="3761956" cy="288032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2348880"/>
            <a:ext cx="2664296" cy="4247317"/>
          </a:xfrm>
          <a:prstGeom prst="rect">
            <a:avLst/>
          </a:prstGeom>
        </p:spPr>
        <p:txBody>
          <a:bodyPr wrap="square">
            <a:spAutoFit/>
          </a:bodyPr>
          <a:lstStyle/>
          <a:p>
            <a:pPr marL="342900" indent="-342900">
              <a:buFont typeface="+mj-lt"/>
              <a:buAutoNum type="arabicPeriod" startAt="2"/>
            </a:pPr>
            <a:r>
              <a:rPr lang="fr-FR" dirty="0" smtClean="0"/>
              <a:t>L’acier est broyé, débarrassé de ses impuretés, puis il est mis dans des machines appelées convertisseurs pour être fondu à 1600° Celsius. </a:t>
            </a:r>
          </a:p>
          <a:p>
            <a:pPr marL="342900" indent="-342900">
              <a:buFont typeface="+mj-lt"/>
              <a:buAutoNum type="arabicPeriod" startAt="2"/>
            </a:pPr>
            <a:endParaRPr lang="fr-FR" dirty="0" smtClean="0"/>
          </a:p>
          <a:p>
            <a:pPr marL="342900" indent="-342900">
              <a:buFont typeface="+mj-lt"/>
              <a:buAutoNum type="arabicPeriod" startAt="2"/>
            </a:pPr>
            <a:r>
              <a:rPr lang="fr-FR" dirty="0" smtClean="0"/>
              <a:t>L’acier liquide est étiré sur une table spéciale, puis il est mis en bobines, en barres ou en fil.</a:t>
            </a:r>
          </a:p>
          <a:p>
            <a:endParaRPr lang="fr-FR" dirty="0" smtClean="0"/>
          </a:p>
        </p:txBody>
      </p:sp>
      <p:sp>
        <p:nvSpPr>
          <p:cNvPr id="5" name="TextBox 6"/>
          <p:cNvSpPr txBox="1">
            <a:spLocks noChangeArrowheads="1"/>
          </p:cNvSpPr>
          <p:nvPr/>
        </p:nvSpPr>
        <p:spPr bwMode="auto">
          <a:xfrm>
            <a:off x="1043608" y="404664"/>
            <a:ext cx="7920880" cy="1015663"/>
          </a:xfrm>
          <a:prstGeom prst="rect">
            <a:avLst/>
          </a:prstGeom>
          <a:noFill/>
          <a:ln w="9525">
            <a:noFill/>
            <a:miter lim="800000"/>
            <a:headEnd/>
            <a:tailEnd/>
          </a:ln>
        </p:spPr>
        <p:txBody>
          <a:bodyPr wrap="square">
            <a:spAutoFit/>
          </a:bodyPr>
          <a:lstStyle/>
          <a:p>
            <a:pPr>
              <a:defRPr/>
            </a:pPr>
            <a:r>
              <a:rPr lang="fr-FR" sz="4000" b="1" dirty="0" smtClean="0">
                <a:effectLst>
                  <a:outerShdw blurRad="38100" dist="38100" dir="2700000" algn="tl">
                    <a:srgbClr val="000000">
                      <a:alpha val="43137"/>
                    </a:srgbClr>
                  </a:outerShdw>
                </a:effectLst>
                <a:latin typeface="Trebuchet MS" pitchFamily="34" charset="0"/>
              </a:rPr>
              <a:t>Cycle de recyclage de l’Acier…</a:t>
            </a:r>
          </a:p>
          <a:p>
            <a:pPr>
              <a:defRPr/>
            </a:pPr>
            <a:r>
              <a:rPr lang="fr-FR" sz="2000" b="1" dirty="0" smtClean="0"/>
              <a:t>Du centre de tri à l’aciérie :</a:t>
            </a:r>
            <a:endParaRPr lang="fr-FR" sz="2800" b="1" dirty="0" smtClean="0"/>
          </a:p>
        </p:txBody>
      </p:sp>
      <p:pic>
        <p:nvPicPr>
          <p:cNvPr id="2050" name="Picture 2" descr="RÃ©sultat de recherche d'images pour &quot;cycle de recyclage acier&quot;"/>
          <p:cNvPicPr>
            <a:picLocks noChangeAspect="1" noChangeArrowheads="1"/>
          </p:cNvPicPr>
          <p:nvPr/>
        </p:nvPicPr>
        <p:blipFill>
          <a:blip r:embed="rId2" cstate="print"/>
          <a:srcRect l="2393" t="7273" r="4516"/>
          <a:stretch>
            <a:fillRect/>
          </a:stretch>
        </p:blipFill>
        <p:spPr bwMode="auto">
          <a:xfrm>
            <a:off x="3707904" y="2348881"/>
            <a:ext cx="5400600" cy="3825425"/>
          </a:xfrm>
          <a:prstGeom prst="rect">
            <a:avLst/>
          </a:prstGeom>
          <a:noFill/>
        </p:spPr>
      </p:pic>
      <p:sp>
        <p:nvSpPr>
          <p:cNvPr id="8" name="Rectangle 7"/>
          <p:cNvSpPr/>
          <p:nvPr/>
        </p:nvSpPr>
        <p:spPr>
          <a:xfrm>
            <a:off x="1115616" y="1556792"/>
            <a:ext cx="7704856" cy="646331"/>
          </a:xfrm>
          <a:prstGeom prst="rect">
            <a:avLst/>
          </a:prstGeom>
        </p:spPr>
        <p:txBody>
          <a:bodyPr wrap="square">
            <a:spAutoFit/>
          </a:bodyPr>
          <a:lstStyle/>
          <a:p>
            <a:pPr marL="342900" indent="-342900">
              <a:buFont typeface="+mj-lt"/>
              <a:buAutoNum type="arabicPeriod"/>
            </a:pPr>
            <a:r>
              <a:rPr lang="fr-FR" dirty="0" smtClean="0"/>
              <a:t>L'acier est séparé du reste des métaux par un aimant. Il peut être recyclé indéfiniment sans perte de qualité.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28392" y="2924944"/>
            <a:ext cx="5436096" cy="136815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indent="360363" algn="just">
              <a:spcBef>
                <a:spcPct val="0"/>
              </a:spcBef>
              <a:buFont typeface="Wingdings" pitchFamily="2" charset="2"/>
              <a:buChar char="§"/>
            </a:pPr>
            <a:r>
              <a:rPr lang="fr-FR" sz="2000" b="1" smtClean="0"/>
              <a:t>Réintroduction</a:t>
            </a:r>
            <a:r>
              <a:rPr lang="fr-FR" sz="2000" smtClean="0"/>
              <a:t> </a:t>
            </a:r>
            <a:r>
              <a:rPr lang="fr-FR" sz="2000"/>
              <a:t>directe d'un </a:t>
            </a:r>
            <a:r>
              <a:rPr lang="fr-FR" sz="2000" b="1"/>
              <a:t>déchet</a:t>
            </a:r>
            <a:r>
              <a:rPr lang="fr-FR" sz="2000"/>
              <a:t> dans le cycle de production dont il est issu, en </a:t>
            </a:r>
            <a:r>
              <a:rPr lang="fr-FR" sz="2000" b="1"/>
              <a:t>remplacement</a:t>
            </a:r>
            <a:r>
              <a:rPr lang="fr-FR" sz="2000"/>
              <a:t> total ou partiel d'une </a:t>
            </a:r>
            <a:r>
              <a:rPr lang="fr-FR" sz="2000" b="1"/>
              <a:t>matière première </a:t>
            </a:r>
            <a:r>
              <a:rPr lang="fr-FR" sz="2000" smtClean="0"/>
              <a:t>neuve.</a:t>
            </a:r>
            <a:endParaRPr kumimoji="0" lang="fr-FR" sz="2800" b="0" i="0" u="none" strike="noStrike" kern="1200" cap="none" spc="0" normalizeH="0" baseline="0" smtClean="0">
              <a:ln>
                <a:noFill/>
              </a:ln>
              <a:solidFill>
                <a:schemeClr val="tx1"/>
              </a:solidFill>
              <a:effectLst/>
              <a:uLnTx/>
              <a:uFillTx/>
              <a:latin typeface="+mj-lt"/>
              <a:ea typeface="+mj-ea"/>
              <a:cs typeface="+mj-cs"/>
            </a:endParaRPr>
          </a:p>
        </p:txBody>
      </p:sp>
      <p:sp>
        <p:nvSpPr>
          <p:cNvPr id="3" name="TextBox 6"/>
          <p:cNvSpPr txBox="1">
            <a:spLocks noChangeArrowheads="1"/>
          </p:cNvSpPr>
          <p:nvPr/>
        </p:nvSpPr>
        <p:spPr bwMode="auto">
          <a:xfrm>
            <a:off x="1030932" y="476672"/>
            <a:ext cx="7429500" cy="769938"/>
          </a:xfrm>
          <a:prstGeom prst="rect">
            <a:avLst/>
          </a:prstGeom>
          <a:noFill/>
          <a:ln w="9525">
            <a:noFill/>
            <a:miter lim="800000"/>
            <a:headEnd/>
            <a:tailEnd/>
          </a:ln>
        </p:spPr>
        <p:txBody>
          <a:bodyPr>
            <a:spAutoFit/>
          </a:bodyPr>
          <a:lstStyle/>
          <a:p>
            <a:pPr algn="ctr">
              <a:defRPr/>
            </a:pPr>
            <a:r>
              <a:rPr lang="fr-FR" sz="4400" b="1" dirty="0" smtClean="0">
                <a:effectLst>
                  <a:outerShdw blurRad="38100" dist="38100" dir="2700000" algn="tl">
                    <a:srgbClr val="000000">
                      <a:alpha val="43137"/>
                    </a:srgbClr>
                  </a:outerShdw>
                </a:effectLst>
                <a:latin typeface="Trebuchet MS" pitchFamily="34" charset="0"/>
              </a:rPr>
              <a:t>Qu’est ce que le recyclage?</a:t>
            </a:r>
            <a:endParaRPr lang="fr-FR" sz="4400" b="1" dirty="0">
              <a:effectLst>
                <a:outerShdw blurRad="38100" dist="38100" dir="2700000" algn="tl">
                  <a:srgbClr val="000000">
                    <a:alpha val="43137"/>
                  </a:srgbClr>
                </a:outerShdw>
              </a:effectLst>
              <a:latin typeface="Trebuchet MS" pitchFamily="34" charset="0"/>
            </a:endParaRPr>
          </a:p>
        </p:txBody>
      </p:sp>
      <p:sp>
        <p:nvSpPr>
          <p:cNvPr id="5" name="ZoneTexte 4"/>
          <p:cNvSpPr txBox="1"/>
          <p:nvPr/>
        </p:nvSpPr>
        <p:spPr>
          <a:xfrm>
            <a:off x="1187624" y="4869160"/>
            <a:ext cx="5904656"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indent="360363" algn="just">
              <a:buFont typeface="Arial" pitchFamily="34" charset="0"/>
              <a:buChar char="•"/>
            </a:pPr>
            <a:r>
              <a:rPr lang="fr-FR" sz="2000" smtClean="0"/>
              <a:t>Toute </a:t>
            </a:r>
            <a:r>
              <a:rPr lang="fr-FR" sz="2000"/>
              <a:t>opération de </a:t>
            </a:r>
            <a:r>
              <a:rPr lang="fr-FR" sz="2000" b="1"/>
              <a:t>valorisation</a:t>
            </a:r>
            <a:r>
              <a:rPr lang="fr-FR" sz="2000"/>
              <a:t> par laquelle les </a:t>
            </a:r>
            <a:r>
              <a:rPr lang="fr-FR" sz="2000" b="1"/>
              <a:t>déchets</a:t>
            </a:r>
            <a:r>
              <a:rPr lang="fr-FR" sz="2000"/>
              <a:t>, y compris les déchets organiques, sont </a:t>
            </a:r>
            <a:r>
              <a:rPr lang="fr-FR" sz="2000" b="1"/>
              <a:t>retraités</a:t>
            </a:r>
            <a:r>
              <a:rPr lang="fr-FR" sz="2000"/>
              <a:t> en substances, matières ou produits aux fins de leur fonction initiale ou à d'autres fins.</a:t>
            </a:r>
            <a:endParaRPr lang="fr-FR" sz="2000" smtClean="0"/>
          </a:p>
        </p:txBody>
      </p:sp>
      <p:sp>
        <p:nvSpPr>
          <p:cNvPr id="6" name="ZoneTexte 5"/>
          <p:cNvSpPr txBox="1"/>
          <p:nvPr/>
        </p:nvSpPr>
        <p:spPr>
          <a:xfrm>
            <a:off x="1187624" y="1713002"/>
            <a:ext cx="4536504"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indent="360363" algn="just">
              <a:buFont typeface="Arial" pitchFamily="34" charset="0"/>
              <a:buChar char="•"/>
            </a:pPr>
            <a:r>
              <a:rPr lang="fr-FR" sz="2000" dirty="0" smtClean="0"/>
              <a:t>Permet de </a:t>
            </a:r>
            <a:r>
              <a:rPr lang="fr-FR" sz="2000" b="1" dirty="0" smtClean="0"/>
              <a:t>transformer</a:t>
            </a:r>
            <a:r>
              <a:rPr lang="fr-FR" sz="2000" dirty="0" smtClean="0"/>
              <a:t> un </a:t>
            </a:r>
            <a:r>
              <a:rPr lang="fr-FR" sz="2000" b="1" dirty="0" smtClean="0"/>
              <a:t>déchet</a:t>
            </a:r>
            <a:r>
              <a:rPr lang="fr-FR" sz="2000" dirty="0" smtClean="0"/>
              <a:t> en </a:t>
            </a:r>
            <a:r>
              <a:rPr lang="fr-FR" sz="2000" b="1" dirty="0" smtClean="0"/>
              <a:t>matière première</a:t>
            </a:r>
            <a:r>
              <a:rPr lang="fr-FR" sz="2000" dirty="0" smtClean="0"/>
              <a:t> prête à l'emploi.</a:t>
            </a:r>
            <a:endParaRPr lang="fr-F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899592" y="476672"/>
            <a:ext cx="7429500" cy="769441"/>
          </a:xfrm>
          <a:prstGeom prst="rect">
            <a:avLst/>
          </a:prstGeom>
          <a:noFill/>
          <a:ln w="9525">
            <a:noFill/>
            <a:miter lim="800000"/>
            <a:headEnd/>
            <a:tailEnd/>
          </a:ln>
        </p:spPr>
        <p:txBody>
          <a:bodyPr>
            <a:spAutoFit/>
          </a:bodyPr>
          <a:lstStyle/>
          <a:p>
            <a:pPr algn="ctr">
              <a:defRPr/>
            </a:pPr>
            <a:r>
              <a:rPr lang="fr-FR" sz="4400" b="1" dirty="0" smtClean="0">
                <a:effectLst>
                  <a:outerShdw blurRad="38100" dist="38100" dir="2700000" algn="tl">
                    <a:srgbClr val="000000">
                      <a:alpha val="43137"/>
                    </a:srgbClr>
                  </a:outerShdw>
                </a:effectLst>
                <a:latin typeface="Trebuchet MS" pitchFamily="34" charset="0"/>
              </a:rPr>
              <a:t>Quelques Pictogrammes…</a:t>
            </a:r>
            <a:endParaRPr lang="fr-FR" sz="4400" b="1" dirty="0">
              <a:effectLst>
                <a:outerShdw blurRad="38100" dist="38100" dir="2700000" algn="tl">
                  <a:srgbClr val="000000">
                    <a:alpha val="43137"/>
                  </a:srgbClr>
                </a:outerShdw>
              </a:effectLst>
              <a:latin typeface="Trebuchet MS" pitchFamily="34" charset="0"/>
            </a:endParaRPr>
          </a:p>
        </p:txBody>
      </p:sp>
      <p:pic>
        <p:nvPicPr>
          <p:cNvPr id="1028" name="Picture 4"/>
          <p:cNvPicPr>
            <a:picLocks noChangeAspect="1" noChangeArrowheads="1"/>
          </p:cNvPicPr>
          <p:nvPr/>
        </p:nvPicPr>
        <p:blipFill>
          <a:blip r:embed="rId2" cstate="print"/>
          <a:srcRect/>
          <a:stretch>
            <a:fillRect/>
          </a:stretch>
        </p:blipFill>
        <p:spPr bwMode="auto">
          <a:xfrm>
            <a:off x="5580112" y="1761753"/>
            <a:ext cx="1504950" cy="1019175"/>
          </a:xfrm>
          <a:prstGeom prst="rect">
            <a:avLst/>
          </a:prstGeom>
          <a:noFill/>
          <a:ln w="9525">
            <a:noFill/>
            <a:miter lim="800000"/>
            <a:headEnd/>
            <a:tailEnd/>
          </a:ln>
        </p:spPr>
      </p:pic>
      <p:pic>
        <p:nvPicPr>
          <p:cNvPr id="1030" name="Picture 6" descr="Résultat de recherche d'images pour &quot;logo recyclable&quot;"/>
          <p:cNvPicPr>
            <a:picLocks noChangeAspect="1" noChangeArrowheads="1"/>
          </p:cNvPicPr>
          <p:nvPr/>
        </p:nvPicPr>
        <p:blipFill>
          <a:blip r:embed="rId3" cstate="print"/>
          <a:srcRect/>
          <a:stretch>
            <a:fillRect/>
          </a:stretch>
        </p:blipFill>
        <p:spPr bwMode="auto">
          <a:xfrm>
            <a:off x="7308304" y="1509698"/>
            <a:ext cx="1306099" cy="1343238"/>
          </a:xfrm>
          <a:prstGeom prst="rect">
            <a:avLst/>
          </a:prstGeom>
          <a:noFill/>
        </p:spPr>
      </p:pic>
      <p:pic>
        <p:nvPicPr>
          <p:cNvPr id="1032" name="Picture 8" descr="Résultat de recherche d'images pour &quot;logo recyclable&quot;"/>
          <p:cNvPicPr>
            <a:picLocks noChangeAspect="1" noChangeArrowheads="1"/>
          </p:cNvPicPr>
          <p:nvPr/>
        </p:nvPicPr>
        <p:blipFill>
          <a:blip r:embed="rId4" cstate="print"/>
          <a:srcRect r="51201"/>
          <a:stretch>
            <a:fillRect/>
          </a:stretch>
        </p:blipFill>
        <p:spPr bwMode="auto">
          <a:xfrm>
            <a:off x="4139952" y="3045220"/>
            <a:ext cx="1800200" cy="1895948"/>
          </a:xfrm>
          <a:prstGeom prst="rect">
            <a:avLst/>
          </a:prstGeom>
          <a:noFill/>
        </p:spPr>
      </p:pic>
      <p:pic>
        <p:nvPicPr>
          <p:cNvPr id="1033" name="Picture 9"/>
          <p:cNvPicPr>
            <a:picLocks noChangeAspect="1" noChangeArrowheads="1"/>
          </p:cNvPicPr>
          <p:nvPr/>
        </p:nvPicPr>
        <p:blipFill>
          <a:blip r:embed="rId5" cstate="print"/>
          <a:srcRect/>
          <a:stretch>
            <a:fillRect/>
          </a:stretch>
        </p:blipFill>
        <p:spPr bwMode="auto">
          <a:xfrm>
            <a:off x="1979712" y="4797152"/>
            <a:ext cx="1758979" cy="1786899"/>
          </a:xfrm>
          <a:prstGeom prst="rect">
            <a:avLst/>
          </a:prstGeom>
          <a:noFill/>
          <a:ln w="9525">
            <a:noFill/>
            <a:miter lim="800000"/>
            <a:headEnd/>
            <a:tailEnd/>
          </a:ln>
        </p:spPr>
      </p:pic>
      <p:pic>
        <p:nvPicPr>
          <p:cNvPr id="1035" name="Picture 11" descr="Résultat de recherche d'images pour &quot;logo recyclable&quot;"/>
          <p:cNvPicPr>
            <a:picLocks noChangeAspect="1" noChangeArrowheads="1"/>
          </p:cNvPicPr>
          <p:nvPr/>
        </p:nvPicPr>
        <p:blipFill>
          <a:blip r:embed="rId6" cstate="print"/>
          <a:srcRect/>
          <a:stretch>
            <a:fillRect/>
          </a:stretch>
        </p:blipFill>
        <p:spPr bwMode="auto">
          <a:xfrm>
            <a:off x="1403648" y="1628800"/>
            <a:ext cx="2021210" cy="2740761"/>
          </a:xfrm>
          <a:prstGeom prst="rect">
            <a:avLst/>
          </a:prstGeom>
          <a:noFill/>
        </p:spPr>
      </p:pic>
      <p:pic>
        <p:nvPicPr>
          <p:cNvPr id="1036" name="Picture 12"/>
          <p:cNvPicPr>
            <a:picLocks noChangeAspect="1" noChangeArrowheads="1"/>
          </p:cNvPicPr>
          <p:nvPr/>
        </p:nvPicPr>
        <p:blipFill>
          <a:blip r:embed="rId7" cstate="print"/>
          <a:srcRect/>
          <a:stretch>
            <a:fillRect/>
          </a:stretch>
        </p:blipFill>
        <p:spPr bwMode="auto">
          <a:xfrm>
            <a:off x="3707904" y="5229200"/>
            <a:ext cx="1047750" cy="1285875"/>
          </a:xfrm>
          <a:prstGeom prst="rect">
            <a:avLst/>
          </a:prstGeom>
          <a:noFill/>
          <a:ln w="9525">
            <a:noFill/>
            <a:miter lim="800000"/>
            <a:headEnd/>
            <a:tailEnd/>
          </a:ln>
        </p:spPr>
      </p:pic>
      <p:pic>
        <p:nvPicPr>
          <p:cNvPr id="1038" name="Picture 14" descr="Résultat de recherche d'images pour &quot;logo recyclage bouteille verre&quot;"/>
          <p:cNvPicPr>
            <a:picLocks noChangeAspect="1" noChangeArrowheads="1"/>
          </p:cNvPicPr>
          <p:nvPr/>
        </p:nvPicPr>
        <p:blipFill>
          <a:blip r:embed="rId8" cstate="print"/>
          <a:srcRect/>
          <a:stretch>
            <a:fillRect/>
          </a:stretch>
        </p:blipFill>
        <p:spPr bwMode="auto">
          <a:xfrm>
            <a:off x="7127776" y="3356992"/>
            <a:ext cx="2016224" cy="33040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03648" y="1412776"/>
            <a:ext cx="7560840" cy="4678204"/>
          </a:xfrm>
          <a:prstGeom prst="rect">
            <a:avLst/>
          </a:prstGeom>
          <a:noFill/>
        </p:spPr>
        <p:txBody>
          <a:bodyPr wrap="square" rtlCol="0">
            <a:spAutoFit/>
          </a:bodyPr>
          <a:lstStyle/>
          <a:p>
            <a:r>
              <a:rPr lang="fr-FR" sz="2400" b="1" dirty="0" smtClean="0">
                <a:solidFill>
                  <a:srgbClr val="00B050"/>
                </a:solidFill>
              </a:rPr>
              <a:t>Conséquences écologiques :</a:t>
            </a:r>
          </a:p>
          <a:p>
            <a:endParaRPr lang="fr-FR" sz="2400" dirty="0" smtClean="0"/>
          </a:p>
          <a:p>
            <a:pPr indent="360363">
              <a:buFont typeface="Wingdings" pitchFamily="2" charset="2"/>
              <a:buChar char="Ø"/>
            </a:pPr>
            <a:r>
              <a:rPr lang="fr-FR" sz="2000" dirty="0" smtClean="0">
                <a:solidFill>
                  <a:srgbClr val="00B050"/>
                </a:solidFill>
              </a:rPr>
              <a:t>la </a:t>
            </a:r>
            <a:r>
              <a:rPr lang="fr-FR" sz="2000" dirty="0">
                <a:solidFill>
                  <a:srgbClr val="00B050"/>
                </a:solidFill>
              </a:rPr>
              <a:t>réduction du volume de déchets, et donc de la pollution qu'ils causeraient (certains matériaux mettent des décennies, voire des siècles, pour se dégrader</a:t>
            </a:r>
            <a:r>
              <a:rPr lang="fr-FR" sz="2000" dirty="0" smtClean="0">
                <a:solidFill>
                  <a:srgbClr val="00B050"/>
                </a:solidFill>
              </a:rPr>
              <a:t>).</a:t>
            </a:r>
          </a:p>
          <a:p>
            <a:pPr indent="360363">
              <a:buFont typeface="Wingdings" pitchFamily="2" charset="2"/>
              <a:buChar char="Ø"/>
            </a:pPr>
            <a:endParaRPr lang="fr-FR" sz="2000" dirty="0">
              <a:solidFill>
                <a:srgbClr val="00B050"/>
              </a:solidFill>
            </a:endParaRPr>
          </a:p>
          <a:p>
            <a:pPr indent="360363">
              <a:buFont typeface="Wingdings" pitchFamily="2" charset="2"/>
              <a:buChar char="Ø"/>
            </a:pPr>
            <a:r>
              <a:rPr lang="fr-FR" sz="2000" dirty="0">
                <a:solidFill>
                  <a:srgbClr val="00B050"/>
                </a:solidFill>
              </a:rPr>
              <a:t>la préservation des ressources naturelles, puisque la </a:t>
            </a:r>
            <a:r>
              <a:rPr lang="fr-FR" sz="2000" dirty="0" smtClean="0">
                <a:solidFill>
                  <a:srgbClr val="00B050"/>
                </a:solidFill>
              </a:rPr>
              <a:t>matière recyclée </a:t>
            </a:r>
            <a:r>
              <a:rPr lang="fr-FR" sz="2000" dirty="0">
                <a:solidFill>
                  <a:srgbClr val="00B050"/>
                </a:solidFill>
              </a:rPr>
              <a:t>est utilisée à la place de celle qu'on aurait dû </a:t>
            </a:r>
            <a:r>
              <a:rPr lang="fr-FR" sz="2000" dirty="0" smtClean="0">
                <a:solidFill>
                  <a:srgbClr val="00B050"/>
                </a:solidFill>
              </a:rPr>
              <a:t>extraire.</a:t>
            </a:r>
          </a:p>
          <a:p>
            <a:pPr indent="360363">
              <a:buFont typeface="Wingdings" pitchFamily="2" charset="2"/>
              <a:buChar char="Ø"/>
            </a:pPr>
            <a:endParaRPr lang="fr-FR" sz="2400" dirty="0" smtClean="0"/>
          </a:p>
          <a:p>
            <a:r>
              <a:rPr lang="fr-FR" sz="2400" b="1" dirty="0" smtClean="0">
                <a:solidFill>
                  <a:srgbClr val="0070C0"/>
                </a:solidFill>
              </a:rPr>
              <a:t>Conséquence économique :</a:t>
            </a:r>
          </a:p>
          <a:p>
            <a:pPr>
              <a:buFont typeface="Wingdings" pitchFamily="2" charset="2"/>
              <a:buChar char="Ø"/>
            </a:pPr>
            <a:endParaRPr lang="fr-FR" sz="2400" b="1" dirty="0" smtClean="0">
              <a:solidFill>
                <a:srgbClr val="0070C0"/>
              </a:solidFill>
            </a:endParaRPr>
          </a:p>
          <a:p>
            <a:pPr indent="360363">
              <a:buFont typeface="Wingdings" pitchFamily="2" charset="2"/>
              <a:buChar char="Ø"/>
            </a:pPr>
            <a:r>
              <a:rPr lang="fr-FR" sz="2000" dirty="0" smtClean="0">
                <a:solidFill>
                  <a:srgbClr val="0070C0"/>
                </a:solidFill>
              </a:rPr>
              <a:t>économiser de l’énergie et gagner de l'argent.</a:t>
            </a:r>
          </a:p>
          <a:p>
            <a:pPr indent="360363">
              <a:buFont typeface="Wingdings" pitchFamily="2" charset="2"/>
              <a:buChar char="Ø"/>
            </a:pPr>
            <a:r>
              <a:rPr lang="fr-FR" sz="2000" dirty="0" smtClean="0">
                <a:solidFill>
                  <a:srgbClr val="0070C0"/>
                </a:solidFill>
              </a:rPr>
              <a:t>création d'emploi.</a:t>
            </a:r>
          </a:p>
          <a:p>
            <a:pPr indent="360363">
              <a:buFont typeface="Arial" pitchFamily="34" charset="0"/>
              <a:buChar char="•"/>
            </a:pPr>
            <a:endParaRPr lang="fr-FR" dirty="0" smtClean="0"/>
          </a:p>
        </p:txBody>
      </p:sp>
      <p:sp>
        <p:nvSpPr>
          <p:cNvPr id="3" name="TextBox 6"/>
          <p:cNvSpPr txBox="1">
            <a:spLocks noChangeArrowheads="1"/>
          </p:cNvSpPr>
          <p:nvPr/>
        </p:nvSpPr>
        <p:spPr bwMode="auto">
          <a:xfrm>
            <a:off x="1043608" y="404664"/>
            <a:ext cx="7236296" cy="769441"/>
          </a:xfrm>
          <a:prstGeom prst="rect">
            <a:avLst/>
          </a:prstGeom>
          <a:noFill/>
          <a:ln w="9525">
            <a:noFill/>
            <a:miter lim="800000"/>
            <a:headEnd/>
            <a:tailEnd/>
          </a:ln>
        </p:spPr>
        <p:txBody>
          <a:bodyPr wrap="square">
            <a:spAutoFit/>
          </a:bodyPr>
          <a:lstStyle/>
          <a:p>
            <a:pPr>
              <a:defRPr/>
            </a:pPr>
            <a:r>
              <a:rPr lang="fr-FR" sz="4400" b="1" dirty="0" smtClean="0">
                <a:effectLst>
                  <a:outerShdw blurRad="38100" dist="38100" dir="2700000" algn="tl">
                    <a:srgbClr val="000000">
                      <a:alpha val="43137"/>
                    </a:srgbClr>
                  </a:outerShdw>
                </a:effectLst>
                <a:latin typeface="Trebuchet MS" pitchFamily="34" charset="0"/>
              </a:rPr>
              <a:t>Pourquoi</a:t>
            </a:r>
            <a:r>
              <a:rPr lang="en-US" sz="4400" b="1" dirty="0" smtClean="0">
                <a:effectLst>
                  <a:outerShdw blurRad="38100" dist="38100" dir="2700000" algn="tl">
                    <a:srgbClr val="000000">
                      <a:alpha val="43137"/>
                    </a:srgbClr>
                  </a:outerShdw>
                </a:effectLst>
                <a:latin typeface="Trebuchet MS" pitchFamily="34" charset="0"/>
              </a:rPr>
              <a:t> recycle t-on!!</a:t>
            </a:r>
            <a:endParaRPr lang="en-US" sz="4400" b="1" dirty="0">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971600" y="404664"/>
            <a:ext cx="7308304" cy="769441"/>
          </a:xfrm>
          <a:prstGeom prst="rect">
            <a:avLst/>
          </a:prstGeom>
          <a:noFill/>
          <a:ln w="9525">
            <a:noFill/>
            <a:miter lim="800000"/>
            <a:headEnd/>
            <a:tailEnd/>
          </a:ln>
        </p:spPr>
        <p:txBody>
          <a:bodyPr wrap="square">
            <a:spAutoFit/>
          </a:bodyPr>
          <a:lstStyle/>
          <a:p>
            <a:pPr>
              <a:defRPr/>
            </a:pPr>
            <a:r>
              <a:rPr lang="fr-FR" sz="4400" b="1" dirty="0" smtClean="0">
                <a:effectLst>
                  <a:outerShdw blurRad="38100" dist="38100" dir="2700000" algn="tl">
                    <a:srgbClr val="000000">
                      <a:alpha val="43137"/>
                    </a:srgbClr>
                  </a:outerShdw>
                </a:effectLst>
                <a:latin typeface="Trebuchet MS" pitchFamily="34" charset="0"/>
              </a:rPr>
              <a:t>Les formes de recyclage</a:t>
            </a:r>
          </a:p>
        </p:txBody>
      </p:sp>
      <p:sp>
        <p:nvSpPr>
          <p:cNvPr id="4" name="TextBox 1"/>
          <p:cNvSpPr txBox="1">
            <a:spLocks noChangeArrowheads="1"/>
          </p:cNvSpPr>
          <p:nvPr/>
        </p:nvSpPr>
        <p:spPr bwMode="auto">
          <a:xfrm>
            <a:off x="1835696" y="5013176"/>
            <a:ext cx="5184576" cy="1384995"/>
          </a:xfrm>
          <a:prstGeom prst="rect">
            <a:avLst/>
          </a:prstGeom>
          <a:noFill/>
          <a:ln w="9525">
            <a:noFill/>
            <a:miter lim="800000"/>
            <a:headEnd/>
            <a:tailEnd/>
          </a:ln>
        </p:spPr>
        <p:txBody>
          <a:bodyPr wrap="square">
            <a:spAutoFit/>
          </a:bodyPr>
          <a:lstStyle/>
          <a:p>
            <a:pPr marL="342900" indent="-342900">
              <a:buFont typeface="Wingdings" pitchFamily="2" charset="2"/>
              <a:buNone/>
            </a:pPr>
            <a:r>
              <a:rPr lang="fr-FR" sz="2000" b="1" dirty="0" smtClean="0"/>
              <a:t>3</a:t>
            </a:r>
            <a:r>
              <a:rPr lang="fr-FR" sz="2000" b="1" dirty="0"/>
              <a:t>.   </a:t>
            </a:r>
            <a:r>
              <a:rPr lang="fr-FR" sz="2400" b="1" dirty="0"/>
              <a:t>Organique </a:t>
            </a:r>
            <a:r>
              <a:rPr lang="fr-FR" sz="2400" dirty="0"/>
              <a:t>(processus naturel)</a:t>
            </a:r>
          </a:p>
          <a:p>
            <a:pPr marL="342900" indent="-342900"/>
            <a:r>
              <a:rPr lang="fr-FR" sz="2000" dirty="0"/>
              <a:t>     </a:t>
            </a:r>
            <a:r>
              <a:rPr lang="fr-FR" sz="2000" dirty="0" smtClean="0"/>
              <a:t>consiste</a:t>
            </a:r>
            <a:r>
              <a:rPr lang="fr-FR" sz="2000" dirty="0"/>
              <a:t>, après compostage ou fermentation, à produire des engrais ou du carburant tel que le biogaz. </a:t>
            </a:r>
            <a:endParaRPr lang="en-US" dirty="0"/>
          </a:p>
        </p:txBody>
      </p:sp>
      <p:pic>
        <p:nvPicPr>
          <p:cNvPr id="3074" name="Picture 2" descr="Résultat de recherche d'images pour &quot;chimie&quot;"/>
          <p:cNvPicPr>
            <a:picLocks noChangeAspect="1" noChangeArrowheads="1"/>
          </p:cNvPicPr>
          <p:nvPr/>
        </p:nvPicPr>
        <p:blipFill>
          <a:blip r:embed="rId2" cstate="print"/>
          <a:srcRect/>
          <a:stretch>
            <a:fillRect/>
          </a:stretch>
        </p:blipFill>
        <p:spPr bwMode="auto">
          <a:xfrm>
            <a:off x="2987824" y="1484784"/>
            <a:ext cx="1440160" cy="1440160"/>
          </a:xfrm>
          <a:prstGeom prst="rect">
            <a:avLst/>
          </a:prstGeom>
          <a:noFill/>
        </p:spPr>
      </p:pic>
      <p:sp>
        <p:nvSpPr>
          <p:cNvPr id="6" name="ZoneTexte 5"/>
          <p:cNvSpPr txBox="1"/>
          <p:nvPr/>
        </p:nvSpPr>
        <p:spPr>
          <a:xfrm>
            <a:off x="4427984" y="1412776"/>
            <a:ext cx="4464496" cy="1384995"/>
          </a:xfrm>
          <a:prstGeom prst="rect">
            <a:avLst/>
          </a:prstGeom>
          <a:noFill/>
        </p:spPr>
        <p:txBody>
          <a:bodyPr wrap="square" rtlCol="0">
            <a:spAutoFit/>
          </a:bodyPr>
          <a:lstStyle/>
          <a:p>
            <a:pPr marL="342900" indent="-342900">
              <a:buFont typeface="Wingdings" pitchFamily="2" charset="2"/>
              <a:buAutoNum type="arabicPeriod"/>
            </a:pPr>
            <a:r>
              <a:rPr lang="fr-FR" sz="2400" b="1" dirty="0" smtClean="0"/>
              <a:t>Chimique</a:t>
            </a:r>
          </a:p>
          <a:p>
            <a:pPr marL="342900" indent="-342900"/>
            <a:r>
              <a:rPr lang="fr-FR" dirty="0" smtClean="0"/>
              <a:t>      </a:t>
            </a:r>
            <a:r>
              <a:rPr lang="fr-FR" sz="2000" dirty="0" smtClean="0"/>
              <a:t>on utilise une réaction chimique pour traiter  les déchets, par exemple pour séparer certains composants </a:t>
            </a:r>
            <a:endParaRPr lang="fr-FR" dirty="0"/>
          </a:p>
        </p:txBody>
      </p:sp>
      <p:pic>
        <p:nvPicPr>
          <p:cNvPr id="3082" name="Picture 10" descr="Résultat de recherche d'images pour &quot;mécanique&quot;"/>
          <p:cNvPicPr>
            <a:picLocks noChangeAspect="1" noChangeArrowheads="1"/>
          </p:cNvPicPr>
          <p:nvPr/>
        </p:nvPicPr>
        <p:blipFill>
          <a:blip r:embed="rId3" cstate="print"/>
          <a:srcRect/>
          <a:stretch>
            <a:fillRect/>
          </a:stretch>
        </p:blipFill>
        <p:spPr bwMode="auto">
          <a:xfrm>
            <a:off x="1691680" y="3284984"/>
            <a:ext cx="1541351" cy="1093862"/>
          </a:xfrm>
          <a:prstGeom prst="rect">
            <a:avLst/>
          </a:prstGeom>
          <a:noFill/>
        </p:spPr>
      </p:pic>
      <p:sp>
        <p:nvSpPr>
          <p:cNvPr id="11" name="ZoneTexte 10"/>
          <p:cNvSpPr txBox="1"/>
          <p:nvPr/>
        </p:nvSpPr>
        <p:spPr>
          <a:xfrm>
            <a:off x="3491880" y="3287886"/>
            <a:ext cx="4824536" cy="1077218"/>
          </a:xfrm>
          <a:prstGeom prst="rect">
            <a:avLst/>
          </a:prstGeom>
          <a:noFill/>
        </p:spPr>
        <p:txBody>
          <a:bodyPr wrap="square" rtlCol="0">
            <a:spAutoFit/>
          </a:bodyPr>
          <a:lstStyle/>
          <a:p>
            <a:pPr marL="342900" indent="-342900">
              <a:buFont typeface="Wingdings" pitchFamily="2" charset="2"/>
              <a:buNone/>
            </a:pPr>
            <a:r>
              <a:rPr lang="fr-FR" sz="2400" b="1" dirty="0" smtClean="0"/>
              <a:t>2.   Mécanique</a:t>
            </a:r>
            <a:endParaRPr lang="fr-FR" sz="2400" dirty="0" smtClean="0"/>
          </a:p>
          <a:p>
            <a:pPr marL="342900" indent="-342900"/>
            <a:r>
              <a:rPr lang="fr-FR" sz="2000" dirty="0" smtClean="0"/>
              <a:t>      on transforme des déchets à l'aide d'une machine, par exemple le broyage.</a:t>
            </a:r>
            <a:endParaRPr lang="fr-FR" dirty="0"/>
          </a:p>
        </p:txBody>
      </p:sp>
      <p:pic>
        <p:nvPicPr>
          <p:cNvPr id="3086" name="Picture 14" descr="Image associée"/>
          <p:cNvPicPr>
            <a:picLocks noChangeAspect="1" noChangeArrowheads="1"/>
          </p:cNvPicPr>
          <p:nvPr/>
        </p:nvPicPr>
        <p:blipFill>
          <a:blip r:embed="rId4" cstate="print"/>
          <a:srcRect/>
          <a:stretch>
            <a:fillRect/>
          </a:stretch>
        </p:blipFill>
        <p:spPr bwMode="auto">
          <a:xfrm>
            <a:off x="7020272" y="4653136"/>
            <a:ext cx="1368152" cy="185626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3608" y="1196752"/>
            <a:ext cx="7776864" cy="646331"/>
          </a:xfrm>
          <a:prstGeom prst="rect">
            <a:avLst/>
          </a:prstGeom>
          <a:noFill/>
        </p:spPr>
        <p:txBody>
          <a:bodyPr wrap="square" rtlCol="0">
            <a:spAutoFit/>
          </a:bodyPr>
          <a:lstStyle/>
          <a:p>
            <a:r>
              <a:rPr lang="fr-FR" dirty="0" smtClean="0">
                <a:solidFill>
                  <a:schemeClr val="dk1"/>
                </a:solidFill>
              </a:rPr>
              <a:t>Un déchet doit d'abord être collecté et trié, avant de subir un traitement de recyclage ou d'incinération. Le traitement des déchets suit un circuit précis :</a:t>
            </a:r>
            <a:endParaRPr lang="fr-FR" sz="2000" dirty="0" smtClean="0">
              <a:solidFill>
                <a:schemeClr val="dk1"/>
              </a:solidFill>
            </a:endParaRPr>
          </a:p>
        </p:txBody>
      </p:sp>
      <p:sp>
        <p:nvSpPr>
          <p:cNvPr id="3" name="TextBox 6"/>
          <p:cNvSpPr txBox="1">
            <a:spLocks noChangeArrowheads="1"/>
          </p:cNvSpPr>
          <p:nvPr/>
        </p:nvSpPr>
        <p:spPr bwMode="auto">
          <a:xfrm>
            <a:off x="1043608" y="404664"/>
            <a:ext cx="7920880" cy="769441"/>
          </a:xfrm>
          <a:prstGeom prst="rect">
            <a:avLst/>
          </a:prstGeom>
          <a:noFill/>
          <a:ln w="9525">
            <a:noFill/>
            <a:miter lim="800000"/>
            <a:headEnd/>
            <a:tailEnd/>
          </a:ln>
        </p:spPr>
        <p:txBody>
          <a:bodyPr wrap="square">
            <a:spAutoFit/>
          </a:bodyPr>
          <a:lstStyle/>
          <a:p>
            <a:pPr>
              <a:defRPr/>
            </a:pPr>
            <a:r>
              <a:rPr lang="fr-FR" sz="4400" b="1" dirty="0" smtClean="0">
                <a:effectLst>
                  <a:outerShdw blurRad="38100" dist="38100" dir="2700000" algn="tl">
                    <a:srgbClr val="000000">
                      <a:alpha val="43137"/>
                    </a:srgbClr>
                  </a:outerShdw>
                </a:effectLst>
                <a:latin typeface="Trebuchet MS" pitchFamily="34" charset="0"/>
              </a:rPr>
              <a:t>Gestion des déchets…</a:t>
            </a:r>
            <a:endParaRPr lang="en-US" sz="4400" b="1" dirty="0">
              <a:effectLst>
                <a:outerShdw blurRad="38100" dist="38100" dir="2700000" algn="tl">
                  <a:srgbClr val="000000">
                    <a:alpha val="43137"/>
                  </a:srgbClr>
                </a:outerShdw>
              </a:effectLst>
              <a:latin typeface="Trebuchet MS" pitchFamily="34" charset="0"/>
            </a:endParaRPr>
          </a:p>
        </p:txBody>
      </p:sp>
      <p:pic>
        <p:nvPicPr>
          <p:cNvPr id="9" name="Image 8" descr="146_ctre-tri.gif"/>
          <p:cNvPicPr>
            <a:picLocks noChangeAspect="1"/>
          </p:cNvPicPr>
          <p:nvPr/>
        </p:nvPicPr>
        <p:blipFill>
          <a:blip r:embed="rId2" cstate="print"/>
          <a:stretch>
            <a:fillRect/>
          </a:stretch>
        </p:blipFill>
        <p:spPr>
          <a:xfrm>
            <a:off x="1475656" y="1844824"/>
            <a:ext cx="7097613" cy="481677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27518</TotalTime>
  <Words>2007</Words>
  <Application>Microsoft Office PowerPoint</Application>
  <PresentationFormat>Affichage à l'écran (4:3)</PresentationFormat>
  <Paragraphs>240</Paragraphs>
  <Slides>49</Slides>
  <Notes>2</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Solstice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SAMSUNG</dc:creator>
  <cp:lastModifiedBy>SAMSUNG</cp:lastModifiedBy>
  <cp:revision>991</cp:revision>
  <dcterms:created xsi:type="dcterms:W3CDTF">2018-02-11T18:45:18Z</dcterms:created>
  <dcterms:modified xsi:type="dcterms:W3CDTF">2022-02-26T21:45:54Z</dcterms:modified>
</cp:coreProperties>
</file>