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629" r:id="rId2"/>
    <p:sldId id="566" r:id="rId3"/>
    <p:sldId id="843" r:id="rId4"/>
    <p:sldId id="844" r:id="rId5"/>
    <p:sldId id="845" r:id="rId6"/>
    <p:sldId id="846" r:id="rId7"/>
    <p:sldId id="847" r:id="rId8"/>
    <p:sldId id="842" r:id="rId9"/>
    <p:sldId id="567" r:id="rId10"/>
    <p:sldId id="848" r:id="rId11"/>
    <p:sldId id="849" r:id="rId12"/>
    <p:sldId id="623" r:id="rId13"/>
    <p:sldId id="809" r:id="rId14"/>
    <p:sldId id="632" r:id="rId15"/>
    <p:sldId id="574" r:id="rId16"/>
    <p:sldId id="575" r:id="rId17"/>
    <p:sldId id="576" r:id="rId18"/>
  </p:sldIdLst>
  <p:sldSz cx="9906000" cy="6858000" type="A4"/>
  <p:notesSz cx="6781800" cy="9906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fr-FR"/>
    </a:defPPr>
    <a:lvl1pPr algn="l" rtl="0" eaLnBrk="0" fontAlgn="base" hangingPunct="0">
      <a:spcBef>
        <a:spcPct val="50000"/>
      </a:spcBef>
      <a:spcAft>
        <a:spcPct val="0"/>
      </a:spcAft>
      <a:defRPr sz="1200" kern="1200">
        <a:solidFill>
          <a:srgbClr val="000000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50000"/>
      </a:spcBef>
      <a:spcAft>
        <a:spcPct val="0"/>
      </a:spcAft>
      <a:defRPr sz="1200" kern="1200">
        <a:solidFill>
          <a:srgbClr val="000000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50000"/>
      </a:spcBef>
      <a:spcAft>
        <a:spcPct val="0"/>
      </a:spcAft>
      <a:defRPr sz="1200" kern="1200">
        <a:solidFill>
          <a:srgbClr val="000000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50000"/>
      </a:spcBef>
      <a:spcAft>
        <a:spcPct val="0"/>
      </a:spcAft>
      <a:defRPr sz="1200" kern="1200">
        <a:solidFill>
          <a:srgbClr val="000000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50000"/>
      </a:spcBef>
      <a:spcAft>
        <a:spcPct val="0"/>
      </a:spcAft>
      <a:defRPr sz="1200" kern="1200">
        <a:solidFill>
          <a:srgbClr val="000000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000000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000000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000000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000000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CCFFFF"/>
    <a:srgbClr val="99FF99"/>
    <a:srgbClr val="FF00FF"/>
    <a:srgbClr val="FFFF66"/>
    <a:srgbClr val="99FF66"/>
    <a:srgbClr val="33CCCC"/>
    <a:srgbClr val="777777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39" d="100"/>
          <a:sy n="39" d="100"/>
        </p:scale>
        <p:origin x="-1242" y="-90"/>
      </p:cViewPr>
      <p:guideLst>
        <p:guide orient="horz" pos="3672"/>
        <p:guide pos="30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-1854" y="-78"/>
      </p:cViewPr>
      <p:guideLst>
        <p:guide orient="horz" pos="3120"/>
        <p:guide pos="21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png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7550" y="749300"/>
            <a:ext cx="5346700" cy="370046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691063"/>
            <a:ext cx="4918075" cy="4465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289" tIns="44352" rIns="90289" bIns="443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604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7604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7604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7604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7604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87" name="Rectangle 7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74663" y="336550"/>
            <a:ext cx="5938837" cy="4113213"/>
          </a:xfrm>
          <a:ln/>
        </p:spPr>
      </p:sp>
      <p:sp>
        <p:nvSpPr>
          <p:cNvPr id="788488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541338" y="4953000"/>
            <a:ext cx="5778500" cy="4465638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5138" y="571500"/>
            <a:ext cx="5851525" cy="4051300"/>
          </a:xfrm>
          <a:ln/>
        </p:spPr>
      </p:sp>
      <p:sp>
        <p:nvSpPr>
          <p:cNvPr id="1280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97413"/>
            <a:ext cx="4911725" cy="4456112"/>
          </a:xfrm>
          <a:noFill/>
          <a:ln/>
        </p:spPr>
        <p:txBody>
          <a:bodyPr lIns="93348" tIns="45884" rIns="93348" bIns="45884"/>
          <a:lstStyle/>
          <a:p>
            <a:r>
              <a:rPr lang="fr-FR" sz="1800" b="1" u="sng"/>
              <a:t>Notes :</a:t>
            </a:r>
            <a:endParaRPr lang="fr-FR" sz="1800"/>
          </a:p>
          <a:p>
            <a:endParaRPr lang="fr-FR" sz="1800"/>
          </a:p>
          <a:p>
            <a:r>
              <a:rPr lang="fr-FR" sz="1800">
                <a:solidFill>
                  <a:schemeClr val="folHlink"/>
                </a:solidFill>
              </a:rPr>
              <a:t>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</a:t>
            </a:r>
            <a:endParaRPr lang="fr-FR" sz="18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5138" y="571500"/>
            <a:ext cx="5851525" cy="4051300"/>
          </a:xfrm>
          <a:ln/>
        </p:spPr>
      </p:sp>
      <p:sp>
        <p:nvSpPr>
          <p:cNvPr id="1282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97413"/>
            <a:ext cx="4911725" cy="4456112"/>
          </a:xfrm>
          <a:noFill/>
          <a:ln/>
        </p:spPr>
        <p:txBody>
          <a:bodyPr lIns="93348" tIns="45884" rIns="93348" bIns="45884"/>
          <a:lstStyle/>
          <a:p>
            <a:r>
              <a:rPr lang="fr-FR" sz="1800" b="1" u="sng"/>
              <a:t>Notes :</a:t>
            </a:r>
            <a:endParaRPr lang="fr-FR" sz="1800"/>
          </a:p>
          <a:p>
            <a:endParaRPr lang="fr-FR" sz="1800"/>
          </a:p>
          <a:p>
            <a:r>
              <a:rPr lang="fr-FR" sz="1800">
                <a:solidFill>
                  <a:schemeClr val="folHlink"/>
                </a:solidFill>
              </a:rPr>
              <a:t>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</a:t>
            </a:r>
            <a:endParaRPr lang="fr-FR" sz="18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5138" y="571500"/>
            <a:ext cx="5851525" cy="4051300"/>
          </a:xfrm>
          <a:ln/>
        </p:spPr>
      </p:sp>
      <p:sp>
        <p:nvSpPr>
          <p:cNvPr id="77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97413"/>
            <a:ext cx="4911725" cy="4456112"/>
          </a:xfrm>
          <a:noFill/>
          <a:ln/>
        </p:spPr>
        <p:txBody>
          <a:bodyPr lIns="93348" tIns="45884" rIns="93348" bIns="45884"/>
          <a:lstStyle/>
          <a:p>
            <a:r>
              <a:rPr lang="fr-FR" sz="1800" b="1" u="sng"/>
              <a:t>Notes :</a:t>
            </a:r>
            <a:endParaRPr lang="fr-FR" sz="1800"/>
          </a:p>
          <a:p>
            <a:endParaRPr lang="fr-FR" sz="1800"/>
          </a:p>
          <a:p>
            <a:r>
              <a:rPr lang="fr-FR" sz="1800">
                <a:solidFill>
                  <a:schemeClr val="folHlink"/>
                </a:solidFill>
              </a:rPr>
              <a:t>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</a:t>
            </a:r>
            <a:endParaRPr lang="fr-FR" sz="18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794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5138" y="571500"/>
            <a:ext cx="5851525" cy="4051300"/>
          </a:xfrm>
          <a:ln/>
        </p:spPr>
      </p:sp>
      <p:sp>
        <p:nvSpPr>
          <p:cNvPr id="1185795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893763" y="4697413"/>
            <a:ext cx="4911725" cy="4456112"/>
          </a:xfrm>
          <a:noFill/>
          <a:ln/>
        </p:spPr>
        <p:txBody>
          <a:bodyPr lIns="93348" tIns="45884" rIns="93348" bIns="45884"/>
          <a:lstStyle/>
          <a:p>
            <a:r>
              <a:rPr lang="fr-FR" sz="1800" b="1" u="sng"/>
              <a:t>Notes :</a:t>
            </a:r>
            <a:endParaRPr lang="fr-FR" sz="1800"/>
          </a:p>
          <a:p>
            <a:endParaRPr lang="fr-FR" sz="1800"/>
          </a:p>
          <a:p>
            <a:r>
              <a:rPr lang="fr-FR" sz="1800">
                <a:solidFill>
                  <a:schemeClr val="folHlink"/>
                </a:solidFill>
              </a:rPr>
              <a:t>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</a:t>
            </a:r>
            <a:endParaRPr lang="fr-FR" sz="18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5138" y="571500"/>
            <a:ext cx="5851525" cy="4051300"/>
          </a:xfrm>
          <a:ln/>
        </p:spPr>
      </p:sp>
      <p:sp>
        <p:nvSpPr>
          <p:cNvPr id="796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97413"/>
            <a:ext cx="4911725" cy="4456112"/>
          </a:xfrm>
          <a:noFill/>
          <a:ln/>
        </p:spPr>
        <p:txBody>
          <a:bodyPr lIns="93348" tIns="45884" rIns="93348" bIns="45884"/>
          <a:lstStyle/>
          <a:p>
            <a:r>
              <a:rPr lang="fr-FR" sz="1800" b="1" u="sng"/>
              <a:t>Notes :</a:t>
            </a:r>
            <a:endParaRPr lang="fr-FR" sz="1800"/>
          </a:p>
          <a:p>
            <a:endParaRPr lang="fr-FR" sz="1800"/>
          </a:p>
          <a:p>
            <a:r>
              <a:rPr lang="fr-FR" sz="1800">
                <a:solidFill>
                  <a:schemeClr val="folHlink"/>
                </a:solidFill>
              </a:rPr>
              <a:t>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</a:t>
            </a:r>
            <a:endParaRPr lang="fr-FR" sz="18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5138" y="571500"/>
            <a:ext cx="5851525" cy="4051300"/>
          </a:xfrm>
          <a:ln/>
        </p:spPr>
      </p:sp>
      <p:sp>
        <p:nvSpPr>
          <p:cNvPr id="68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97413"/>
            <a:ext cx="4911725" cy="4456112"/>
          </a:xfrm>
          <a:noFill/>
          <a:ln/>
        </p:spPr>
        <p:txBody>
          <a:bodyPr lIns="93348" tIns="45884" rIns="93348" bIns="45884"/>
          <a:lstStyle/>
          <a:p>
            <a:r>
              <a:rPr lang="fr-FR" sz="1800" b="1" u="sng"/>
              <a:t>Notes :</a:t>
            </a:r>
            <a:endParaRPr lang="fr-FR" sz="1800"/>
          </a:p>
          <a:p>
            <a:endParaRPr lang="fr-FR" sz="1800"/>
          </a:p>
          <a:p>
            <a:r>
              <a:rPr lang="fr-FR" sz="1800">
                <a:solidFill>
                  <a:schemeClr val="folHlink"/>
                </a:solidFill>
              </a:rPr>
              <a:t>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</a:t>
            </a:r>
            <a:endParaRPr lang="fr-FR" sz="18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5138" y="571500"/>
            <a:ext cx="5851525" cy="4051300"/>
          </a:xfrm>
          <a:ln/>
        </p:spPr>
      </p:sp>
      <p:sp>
        <p:nvSpPr>
          <p:cNvPr id="68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97413"/>
            <a:ext cx="4911725" cy="4456112"/>
          </a:xfrm>
          <a:noFill/>
          <a:ln/>
        </p:spPr>
        <p:txBody>
          <a:bodyPr lIns="93348" tIns="45884" rIns="93348" bIns="45884"/>
          <a:lstStyle/>
          <a:p>
            <a:r>
              <a:rPr lang="fr-FR" sz="1800" b="1" u="sng"/>
              <a:t>Notes :</a:t>
            </a:r>
            <a:endParaRPr lang="fr-FR" sz="1800"/>
          </a:p>
          <a:p>
            <a:endParaRPr lang="fr-FR" sz="1800"/>
          </a:p>
          <a:p>
            <a:r>
              <a:rPr lang="fr-FR" sz="1800">
                <a:solidFill>
                  <a:schemeClr val="folHlink"/>
                </a:solidFill>
              </a:rPr>
              <a:t>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</a:t>
            </a:r>
            <a:endParaRPr lang="fr-FR" sz="18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5138" y="571500"/>
            <a:ext cx="5851525" cy="4051300"/>
          </a:xfrm>
          <a:ln/>
        </p:spPr>
      </p:sp>
      <p:sp>
        <p:nvSpPr>
          <p:cNvPr id="68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97413"/>
            <a:ext cx="4911725" cy="4456112"/>
          </a:xfrm>
          <a:noFill/>
          <a:ln/>
        </p:spPr>
        <p:txBody>
          <a:bodyPr lIns="93348" tIns="45884" rIns="93348" bIns="45884"/>
          <a:lstStyle/>
          <a:p>
            <a:r>
              <a:rPr lang="fr-FR" sz="1800" b="1" u="sng"/>
              <a:t>Notes :</a:t>
            </a:r>
            <a:endParaRPr lang="fr-FR" sz="1800"/>
          </a:p>
          <a:p>
            <a:endParaRPr lang="fr-FR" sz="1800"/>
          </a:p>
          <a:p>
            <a:r>
              <a:rPr lang="fr-FR" sz="1800">
                <a:solidFill>
                  <a:schemeClr val="folHlink"/>
                </a:solidFill>
              </a:rPr>
              <a:t>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</a:t>
            </a:r>
            <a:endParaRPr lang="fr-FR" sz="18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5138" y="571500"/>
            <a:ext cx="5851525" cy="4051300"/>
          </a:xfrm>
          <a:ln/>
        </p:spPr>
      </p:sp>
      <p:sp>
        <p:nvSpPr>
          <p:cNvPr id="66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97413"/>
            <a:ext cx="4911725" cy="4456112"/>
          </a:xfrm>
          <a:noFill/>
          <a:ln/>
        </p:spPr>
        <p:txBody>
          <a:bodyPr lIns="93348" tIns="45884" rIns="93348" bIns="45884"/>
          <a:lstStyle/>
          <a:p>
            <a:r>
              <a:rPr lang="fr-FR" sz="1800" b="1" u="sng"/>
              <a:t>Notes :</a:t>
            </a:r>
            <a:endParaRPr lang="fr-FR" sz="1800"/>
          </a:p>
          <a:p>
            <a:endParaRPr lang="fr-FR" sz="1800"/>
          </a:p>
          <a:p>
            <a:r>
              <a:rPr lang="fr-FR" sz="1800">
                <a:solidFill>
                  <a:schemeClr val="folHlink"/>
                </a:solidFill>
              </a:rPr>
              <a:t>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</a:t>
            </a:r>
            <a:endParaRPr lang="fr-FR" sz="18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5138" y="571500"/>
            <a:ext cx="5851525" cy="4051300"/>
          </a:xfrm>
          <a:ln/>
        </p:spPr>
      </p:sp>
      <p:sp>
        <p:nvSpPr>
          <p:cNvPr id="1269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97413"/>
            <a:ext cx="4911725" cy="4456112"/>
          </a:xfrm>
          <a:noFill/>
          <a:ln/>
        </p:spPr>
        <p:txBody>
          <a:bodyPr lIns="93348" tIns="45884" rIns="93348" bIns="45884"/>
          <a:lstStyle/>
          <a:p>
            <a:r>
              <a:rPr lang="fr-FR" sz="1800" b="1" u="sng"/>
              <a:t>Notes :</a:t>
            </a:r>
            <a:endParaRPr lang="fr-FR" sz="1800"/>
          </a:p>
          <a:p>
            <a:endParaRPr lang="fr-FR" sz="1800"/>
          </a:p>
          <a:p>
            <a:r>
              <a:rPr lang="fr-FR" sz="1800">
                <a:solidFill>
                  <a:schemeClr val="folHlink"/>
                </a:solidFill>
              </a:rPr>
              <a:t>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</a:t>
            </a:r>
            <a:endParaRPr lang="fr-FR" sz="18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5138" y="571500"/>
            <a:ext cx="5851525" cy="4051300"/>
          </a:xfrm>
          <a:ln/>
        </p:spPr>
      </p:sp>
      <p:sp>
        <p:nvSpPr>
          <p:cNvPr id="1271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97413"/>
            <a:ext cx="4911725" cy="4456112"/>
          </a:xfrm>
          <a:noFill/>
          <a:ln/>
        </p:spPr>
        <p:txBody>
          <a:bodyPr lIns="93348" tIns="45884" rIns="93348" bIns="45884"/>
          <a:lstStyle/>
          <a:p>
            <a:r>
              <a:rPr lang="fr-FR" sz="1800" b="1" u="sng"/>
              <a:t>Notes :</a:t>
            </a:r>
            <a:endParaRPr lang="fr-FR" sz="1800"/>
          </a:p>
          <a:p>
            <a:endParaRPr lang="fr-FR" sz="1800"/>
          </a:p>
          <a:p>
            <a:r>
              <a:rPr lang="fr-FR" sz="1800">
                <a:solidFill>
                  <a:schemeClr val="folHlink"/>
                </a:solidFill>
              </a:rPr>
              <a:t>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</a:t>
            </a:r>
            <a:endParaRPr lang="fr-FR" sz="18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5138" y="571500"/>
            <a:ext cx="5851525" cy="4051300"/>
          </a:xfrm>
          <a:ln/>
        </p:spPr>
      </p:sp>
      <p:sp>
        <p:nvSpPr>
          <p:cNvPr id="1273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97413"/>
            <a:ext cx="4911725" cy="4456112"/>
          </a:xfrm>
          <a:noFill/>
          <a:ln/>
        </p:spPr>
        <p:txBody>
          <a:bodyPr lIns="93348" tIns="45884" rIns="93348" bIns="45884"/>
          <a:lstStyle/>
          <a:p>
            <a:r>
              <a:rPr lang="fr-FR" sz="1800" b="1" u="sng"/>
              <a:t>Notes :</a:t>
            </a:r>
            <a:endParaRPr lang="fr-FR" sz="1800"/>
          </a:p>
          <a:p>
            <a:endParaRPr lang="fr-FR" sz="1800"/>
          </a:p>
          <a:p>
            <a:r>
              <a:rPr lang="fr-FR" sz="1800">
                <a:solidFill>
                  <a:schemeClr val="folHlink"/>
                </a:solidFill>
              </a:rPr>
              <a:t>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</a:t>
            </a:r>
            <a:endParaRPr lang="fr-FR" sz="18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5138" y="571500"/>
            <a:ext cx="5851525" cy="4051300"/>
          </a:xfrm>
          <a:ln/>
        </p:spPr>
      </p:sp>
      <p:sp>
        <p:nvSpPr>
          <p:cNvPr id="1275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97413"/>
            <a:ext cx="4911725" cy="4456112"/>
          </a:xfrm>
          <a:noFill/>
          <a:ln/>
        </p:spPr>
        <p:txBody>
          <a:bodyPr lIns="93348" tIns="45884" rIns="93348" bIns="45884"/>
          <a:lstStyle/>
          <a:p>
            <a:r>
              <a:rPr lang="fr-FR" sz="1800" b="1" u="sng"/>
              <a:t>Notes :</a:t>
            </a:r>
            <a:endParaRPr lang="fr-FR" sz="1800"/>
          </a:p>
          <a:p>
            <a:endParaRPr lang="fr-FR" sz="1800"/>
          </a:p>
          <a:p>
            <a:r>
              <a:rPr lang="fr-FR" sz="1800">
                <a:solidFill>
                  <a:schemeClr val="folHlink"/>
                </a:solidFill>
              </a:rPr>
              <a:t>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</a:t>
            </a:r>
            <a:endParaRPr lang="fr-FR" sz="18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5138" y="571500"/>
            <a:ext cx="5851525" cy="4051300"/>
          </a:xfrm>
          <a:ln/>
        </p:spPr>
      </p:sp>
      <p:sp>
        <p:nvSpPr>
          <p:cNvPr id="1277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97413"/>
            <a:ext cx="4911725" cy="4456112"/>
          </a:xfrm>
          <a:noFill/>
          <a:ln/>
        </p:spPr>
        <p:txBody>
          <a:bodyPr lIns="93348" tIns="45884" rIns="93348" bIns="45884"/>
          <a:lstStyle/>
          <a:p>
            <a:r>
              <a:rPr lang="fr-FR" sz="1800" b="1" u="sng"/>
              <a:t>Notes :</a:t>
            </a:r>
            <a:endParaRPr lang="fr-FR" sz="1800"/>
          </a:p>
          <a:p>
            <a:endParaRPr lang="fr-FR" sz="1800"/>
          </a:p>
          <a:p>
            <a:r>
              <a:rPr lang="fr-FR" sz="1800">
                <a:solidFill>
                  <a:schemeClr val="folHlink"/>
                </a:solidFill>
              </a:rPr>
              <a:t>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</a:t>
            </a:r>
            <a:endParaRPr lang="fr-FR" sz="18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5138" y="571500"/>
            <a:ext cx="5851525" cy="4051300"/>
          </a:xfrm>
          <a:ln/>
        </p:spPr>
      </p:sp>
      <p:sp>
        <p:nvSpPr>
          <p:cNvPr id="1267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97413"/>
            <a:ext cx="4911725" cy="4456112"/>
          </a:xfrm>
          <a:noFill/>
          <a:ln/>
        </p:spPr>
        <p:txBody>
          <a:bodyPr lIns="93348" tIns="45884" rIns="93348" bIns="45884"/>
          <a:lstStyle/>
          <a:p>
            <a:r>
              <a:rPr lang="fr-FR" sz="1800" b="1" u="sng"/>
              <a:t>Notes :</a:t>
            </a:r>
            <a:endParaRPr lang="fr-FR" sz="1800"/>
          </a:p>
          <a:p>
            <a:endParaRPr lang="fr-FR" sz="1800"/>
          </a:p>
          <a:p>
            <a:r>
              <a:rPr lang="fr-FR" sz="1800">
                <a:solidFill>
                  <a:schemeClr val="folHlink"/>
                </a:solidFill>
              </a:rPr>
              <a:t>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</a:t>
            </a:r>
            <a:endParaRPr lang="fr-FR" sz="18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5138" y="571500"/>
            <a:ext cx="5851525" cy="4051300"/>
          </a:xfrm>
          <a:ln/>
        </p:spPr>
      </p:sp>
      <p:sp>
        <p:nvSpPr>
          <p:cNvPr id="67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97413"/>
            <a:ext cx="4911725" cy="4456112"/>
          </a:xfrm>
          <a:noFill/>
          <a:ln/>
        </p:spPr>
        <p:txBody>
          <a:bodyPr lIns="93348" tIns="45884" rIns="93348" bIns="45884"/>
          <a:lstStyle/>
          <a:p>
            <a:r>
              <a:rPr lang="fr-FR" sz="1800" b="1" u="sng"/>
              <a:t>Notes :</a:t>
            </a:r>
            <a:endParaRPr lang="fr-FR" sz="1800"/>
          </a:p>
          <a:p>
            <a:endParaRPr lang="fr-FR" sz="1800"/>
          </a:p>
          <a:p>
            <a:r>
              <a:rPr lang="fr-FR" sz="1800">
                <a:solidFill>
                  <a:schemeClr val="folHlink"/>
                </a:solidFill>
              </a:rPr>
              <a:t>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</a:t>
            </a:r>
            <a:endParaRPr lang="fr-FR" sz="18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</p:spTree>
  </p:cSld>
  <p:clrMapOvr>
    <a:masterClrMapping/>
  </p:clrMapOvr>
  <p:transition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</p:spTree>
  </p:cSld>
  <p:clrMapOvr>
    <a:masterClrMapping/>
  </p:clrMapOvr>
  <p:transition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497763" y="193675"/>
            <a:ext cx="2103437" cy="560387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82688" y="193675"/>
            <a:ext cx="6162675" cy="560387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</p:spTree>
  </p:cSld>
  <p:clrMapOvr>
    <a:masterClrMapping/>
  </p:clrMapOvr>
  <p:transition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</p:spTree>
  </p:cSld>
  <p:clrMapOvr>
    <a:masterClrMapping/>
  </p:clrMapOvr>
  <p:transition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</p:spTree>
  </p:cSld>
  <p:clrMapOvr>
    <a:masterClrMapping/>
  </p:clrMapOvr>
  <p:transition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239838" y="1466850"/>
            <a:ext cx="4103687" cy="4330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495925" y="1466850"/>
            <a:ext cx="4105275" cy="4330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</p:spTree>
  </p:cSld>
  <p:clrMapOvr>
    <a:masterClrMapping/>
  </p:clrMapOvr>
  <p:transition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</p:spTree>
  </p:cSld>
  <p:clrMapOvr>
    <a:masterClrMapping/>
  </p:clrMapOvr>
  <p:transition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</p:spTree>
  </p:cSld>
  <p:clrMapOvr>
    <a:masterClrMapping/>
  </p:clrMapOvr>
  <p:transition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</p:spTree>
  </p:cSld>
  <p:clrMapOvr>
    <a:masterClrMapping/>
  </p:clrMapOvr>
  <p:transition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</p:spTree>
  </p:cSld>
  <p:clrMapOvr>
    <a:masterClrMapping/>
  </p:clrMapOvr>
  <p:transition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</p:spTree>
  </p:cSld>
  <p:clrMapOvr>
    <a:masterClrMapping/>
  </p:clrMapOvr>
  <p:transition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82688" y="193675"/>
            <a:ext cx="8339137" cy="774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de titre du 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39838" y="1466850"/>
            <a:ext cx="8361362" cy="4330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Premier niveau</a:t>
            </a:r>
          </a:p>
          <a:p>
            <a:pPr lvl="1"/>
            <a:r>
              <a:rPr lang="fr-FR" smtClean="0"/>
              <a:t>Second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418013" y="6419850"/>
            <a:ext cx="1274762" cy="4714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1031" name="Line 7"/>
          <p:cNvSpPr>
            <a:spLocks noChangeShapeType="1"/>
          </p:cNvSpPr>
          <p:nvPr/>
        </p:nvSpPr>
        <p:spPr bwMode="auto">
          <a:xfrm>
            <a:off x="409575" y="6353175"/>
            <a:ext cx="9188450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375400"/>
            <a:ext cx="1908175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0962" tIns="39688" rIns="80962" bIns="39688" numCol="1" anchor="ctr" anchorCtr="0" compatLnSpc="1">
            <a:prstTxWarp prst="textNoShape">
              <a:avLst/>
            </a:prstTxWarp>
          </a:bodyPr>
          <a:lstStyle>
            <a:lvl1pPr defTabSz="584200">
              <a:spcBef>
                <a:spcPct val="0"/>
              </a:spcBef>
              <a:defRPr sz="900"/>
            </a:lvl1pPr>
          </a:lstStyle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  <p:sp>
        <p:nvSpPr>
          <p:cNvPr id="1038" name="Text Box 14"/>
          <p:cNvSpPr txBox="1">
            <a:spLocks noChangeArrowheads="1"/>
          </p:cNvSpPr>
          <p:nvPr/>
        </p:nvSpPr>
        <p:spPr bwMode="auto">
          <a:xfrm>
            <a:off x="8423275" y="6337300"/>
            <a:ext cx="1200150" cy="228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762000">
              <a:spcBef>
                <a:spcPct val="0"/>
              </a:spcBef>
            </a:pPr>
            <a:r>
              <a:rPr lang="en-US" sz="900">
                <a:solidFill>
                  <a:schemeClr val="tx1"/>
                </a:solidFill>
              </a:rPr>
              <a:t>Diapositive </a:t>
            </a:r>
            <a:fld id="{40FE2804-E609-4720-AB28-5C462B42AF7F}" type="slidenum">
              <a:rPr lang="en-US" sz="900">
                <a:solidFill>
                  <a:schemeClr val="tx1"/>
                </a:solidFill>
              </a:rPr>
              <a:pPr defTabSz="762000">
                <a:spcBef>
                  <a:spcPct val="0"/>
                </a:spcBef>
              </a:pPr>
              <a:t>‹N°›</a:t>
            </a:fld>
            <a:r>
              <a:rPr lang="en-US" sz="900">
                <a:solidFill>
                  <a:schemeClr val="tx1"/>
                </a:solidFill>
              </a:rPr>
              <a:t> / 160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/>
  </p:transition>
  <p:hf sldNum="0" hdr="0" ftr="0"/>
  <p:txStyles>
    <p:titleStyle>
      <a:lvl1pPr algn="l" defTabSz="774700" rtl="0" eaLnBrk="0" fontAlgn="base" hangingPunct="0">
        <a:spcBef>
          <a:spcPct val="0"/>
        </a:spcBef>
        <a:spcAft>
          <a:spcPct val="0"/>
        </a:spcAft>
        <a:defRPr sz="2300" b="1">
          <a:solidFill>
            <a:srgbClr val="000000"/>
          </a:solidFill>
          <a:latin typeface="+mj-lt"/>
          <a:ea typeface="+mj-ea"/>
          <a:cs typeface="+mj-cs"/>
        </a:defRPr>
      </a:lvl1pPr>
      <a:lvl2pPr algn="l" defTabSz="774700" rtl="0" eaLnBrk="0" fontAlgn="base" hangingPunct="0">
        <a:spcBef>
          <a:spcPct val="0"/>
        </a:spcBef>
        <a:spcAft>
          <a:spcPct val="0"/>
        </a:spcAft>
        <a:defRPr sz="2300" b="1">
          <a:solidFill>
            <a:srgbClr val="000000"/>
          </a:solidFill>
          <a:latin typeface="Arial" pitchFamily="34" charset="0"/>
        </a:defRPr>
      </a:lvl2pPr>
      <a:lvl3pPr algn="l" defTabSz="774700" rtl="0" eaLnBrk="0" fontAlgn="base" hangingPunct="0">
        <a:spcBef>
          <a:spcPct val="0"/>
        </a:spcBef>
        <a:spcAft>
          <a:spcPct val="0"/>
        </a:spcAft>
        <a:defRPr sz="2300" b="1">
          <a:solidFill>
            <a:srgbClr val="000000"/>
          </a:solidFill>
          <a:latin typeface="Arial" pitchFamily="34" charset="0"/>
        </a:defRPr>
      </a:lvl3pPr>
      <a:lvl4pPr algn="l" defTabSz="774700" rtl="0" eaLnBrk="0" fontAlgn="base" hangingPunct="0">
        <a:spcBef>
          <a:spcPct val="0"/>
        </a:spcBef>
        <a:spcAft>
          <a:spcPct val="0"/>
        </a:spcAft>
        <a:defRPr sz="2300" b="1">
          <a:solidFill>
            <a:srgbClr val="000000"/>
          </a:solidFill>
          <a:latin typeface="Arial" pitchFamily="34" charset="0"/>
        </a:defRPr>
      </a:lvl4pPr>
      <a:lvl5pPr algn="l" defTabSz="774700" rtl="0" eaLnBrk="0" fontAlgn="base" hangingPunct="0">
        <a:spcBef>
          <a:spcPct val="0"/>
        </a:spcBef>
        <a:spcAft>
          <a:spcPct val="0"/>
        </a:spcAft>
        <a:defRPr sz="2300" b="1">
          <a:solidFill>
            <a:srgbClr val="000000"/>
          </a:solidFill>
          <a:latin typeface="Arial" pitchFamily="34" charset="0"/>
        </a:defRPr>
      </a:lvl5pPr>
      <a:lvl6pPr marL="457200" algn="l" defTabSz="774700" rtl="0" eaLnBrk="0" fontAlgn="base" hangingPunct="0">
        <a:spcBef>
          <a:spcPct val="0"/>
        </a:spcBef>
        <a:spcAft>
          <a:spcPct val="0"/>
        </a:spcAft>
        <a:defRPr sz="2300" b="1">
          <a:solidFill>
            <a:srgbClr val="000000"/>
          </a:solidFill>
          <a:latin typeface="Arial" pitchFamily="34" charset="0"/>
        </a:defRPr>
      </a:lvl6pPr>
      <a:lvl7pPr marL="914400" algn="l" defTabSz="774700" rtl="0" eaLnBrk="0" fontAlgn="base" hangingPunct="0">
        <a:spcBef>
          <a:spcPct val="0"/>
        </a:spcBef>
        <a:spcAft>
          <a:spcPct val="0"/>
        </a:spcAft>
        <a:defRPr sz="2300" b="1">
          <a:solidFill>
            <a:srgbClr val="000000"/>
          </a:solidFill>
          <a:latin typeface="Arial" pitchFamily="34" charset="0"/>
        </a:defRPr>
      </a:lvl7pPr>
      <a:lvl8pPr marL="1371600" algn="l" defTabSz="774700" rtl="0" eaLnBrk="0" fontAlgn="base" hangingPunct="0">
        <a:spcBef>
          <a:spcPct val="0"/>
        </a:spcBef>
        <a:spcAft>
          <a:spcPct val="0"/>
        </a:spcAft>
        <a:defRPr sz="2300" b="1">
          <a:solidFill>
            <a:srgbClr val="000000"/>
          </a:solidFill>
          <a:latin typeface="Arial" pitchFamily="34" charset="0"/>
        </a:defRPr>
      </a:lvl8pPr>
      <a:lvl9pPr marL="1828800" algn="l" defTabSz="774700" rtl="0" eaLnBrk="0" fontAlgn="base" hangingPunct="0">
        <a:spcBef>
          <a:spcPct val="0"/>
        </a:spcBef>
        <a:spcAft>
          <a:spcPct val="0"/>
        </a:spcAft>
        <a:defRPr sz="2300" b="1">
          <a:solidFill>
            <a:srgbClr val="000000"/>
          </a:solidFill>
          <a:latin typeface="Arial" pitchFamily="34" charset="0"/>
        </a:defRPr>
      </a:lvl9pPr>
    </p:titleStyle>
    <p:bodyStyle>
      <a:lvl1pPr marL="254000" indent="-254000" algn="l" defTabSz="774700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SzPct val="100000"/>
        <a:buFont typeface="Wingdings" pitchFamily="2" charset="2"/>
        <a:buChar char="n"/>
        <a:defRPr>
          <a:solidFill>
            <a:srgbClr val="000000"/>
          </a:solidFill>
          <a:latin typeface="+mn-lt"/>
          <a:ea typeface="+mn-ea"/>
          <a:cs typeface="+mn-cs"/>
        </a:defRPr>
      </a:lvl1pPr>
      <a:lvl2pPr marL="661988" indent="-166688" algn="l" defTabSz="774700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SzPct val="100000"/>
        <a:buChar char="•"/>
        <a:defRPr sz="1600">
          <a:solidFill>
            <a:srgbClr val="000000"/>
          </a:solidFill>
          <a:latin typeface="+mn-lt"/>
        </a:defRPr>
      </a:lvl2pPr>
      <a:lvl3pPr marL="1244600" indent="-252413" algn="l" defTabSz="774700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SzPct val="100000"/>
        <a:buChar char="–"/>
        <a:defRPr sz="1600">
          <a:solidFill>
            <a:srgbClr val="000000"/>
          </a:solidFill>
          <a:latin typeface="+mn-lt"/>
        </a:defRPr>
      </a:lvl3pPr>
      <a:lvl4pPr marL="1657350" indent="-246063" algn="l" defTabSz="774700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SzPct val="100000"/>
        <a:buChar char="–"/>
        <a:defRPr sz="1600">
          <a:solidFill>
            <a:srgbClr val="000000"/>
          </a:solidFill>
          <a:latin typeface="+mn-lt"/>
        </a:defRPr>
      </a:lvl4pPr>
      <a:lvl5pPr marL="2071688" indent="-246063" algn="l" defTabSz="774700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SzPct val="100000"/>
        <a:buChar char="–"/>
        <a:defRPr sz="1600">
          <a:solidFill>
            <a:srgbClr val="000000"/>
          </a:solidFill>
          <a:latin typeface="+mn-lt"/>
        </a:defRPr>
      </a:lvl5pPr>
      <a:lvl6pPr marL="2528888" indent="-246063" algn="l" defTabSz="774700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SzPct val="100000"/>
        <a:buChar char="–"/>
        <a:defRPr sz="1600">
          <a:solidFill>
            <a:srgbClr val="000000"/>
          </a:solidFill>
          <a:latin typeface="+mn-lt"/>
        </a:defRPr>
      </a:lvl6pPr>
      <a:lvl7pPr marL="2986088" indent="-246063" algn="l" defTabSz="774700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SzPct val="100000"/>
        <a:buChar char="–"/>
        <a:defRPr sz="1600">
          <a:solidFill>
            <a:srgbClr val="000000"/>
          </a:solidFill>
          <a:latin typeface="+mn-lt"/>
        </a:defRPr>
      </a:lvl7pPr>
      <a:lvl8pPr marL="3443288" indent="-246063" algn="l" defTabSz="774700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SzPct val="100000"/>
        <a:buChar char="–"/>
        <a:defRPr sz="1600">
          <a:solidFill>
            <a:srgbClr val="000000"/>
          </a:solidFill>
          <a:latin typeface="+mn-lt"/>
        </a:defRPr>
      </a:lvl8pPr>
      <a:lvl9pPr marL="3900488" indent="-246063" algn="l" defTabSz="774700" rtl="0" eaLnBrk="0" fontAlgn="base" hangingPunct="0">
        <a:spcBef>
          <a:spcPct val="20000"/>
        </a:spcBef>
        <a:spcAft>
          <a:spcPct val="0"/>
        </a:spcAft>
        <a:buClr>
          <a:srgbClr val="009999"/>
        </a:buClr>
        <a:buSzPct val="100000"/>
        <a:buChar char="–"/>
        <a:defRPr sz="1600">
          <a:solidFill>
            <a:srgbClr val="000000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9.png"/><Relationship Id="rId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  <p:sp>
        <p:nvSpPr>
          <p:cNvPr id="787458" name="Rectangle 2"/>
          <p:cNvSpPr>
            <a:spLocks noChangeArrowheads="1"/>
          </p:cNvSpPr>
          <p:nvPr/>
        </p:nvSpPr>
        <p:spPr bwMode="auto">
          <a:xfrm>
            <a:off x="685800" y="800100"/>
            <a:ext cx="83058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defTabSz="774700">
              <a:spcBef>
                <a:spcPct val="0"/>
              </a:spcBef>
            </a:pPr>
            <a:r>
              <a:rPr lang="en-US" sz="4000" b="1"/>
              <a:t>Introduction aux réseaux</a:t>
            </a:r>
            <a:br>
              <a:rPr lang="en-US" sz="4000" b="1"/>
            </a:br>
            <a:r>
              <a:rPr lang="en-US" sz="4000" b="1"/>
              <a:t>de communication industriels</a:t>
            </a:r>
            <a:endParaRPr lang="fr-FR" sz="5400"/>
          </a:p>
        </p:txBody>
      </p:sp>
      <p:sp>
        <p:nvSpPr>
          <p:cNvPr id="787459" name="Rectangle 3"/>
          <p:cNvSpPr>
            <a:spLocks noChangeArrowheads="1"/>
          </p:cNvSpPr>
          <p:nvPr/>
        </p:nvSpPr>
        <p:spPr bwMode="auto">
          <a:xfrm>
            <a:off x="885825" y="4348163"/>
            <a:ext cx="7859713" cy="14589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787460" name="Rectangle 4"/>
          <p:cNvSpPr>
            <a:spLocks noChangeArrowheads="1"/>
          </p:cNvSpPr>
          <p:nvPr/>
        </p:nvSpPr>
        <p:spPr bwMode="auto">
          <a:xfrm>
            <a:off x="885825" y="4348163"/>
            <a:ext cx="7859713" cy="14589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787461" name="Rectangle 5"/>
          <p:cNvSpPr>
            <a:spLocks noChangeArrowheads="1"/>
          </p:cNvSpPr>
          <p:nvPr/>
        </p:nvSpPr>
        <p:spPr bwMode="auto">
          <a:xfrm>
            <a:off x="885825" y="3044825"/>
            <a:ext cx="8796338" cy="458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/>
          <a:lstStyle/>
          <a:p>
            <a:pPr defTabSz="774700">
              <a:spcBef>
                <a:spcPct val="20000"/>
              </a:spcBef>
              <a:buClr>
                <a:srgbClr val="009999"/>
              </a:buClr>
              <a:buSzPct val="100000"/>
              <a:buFont typeface="Wingdings" pitchFamily="2" charset="2"/>
              <a:buNone/>
              <a:tabLst>
                <a:tab pos="1617663" algn="l"/>
              </a:tabLst>
            </a:pPr>
            <a:r>
              <a:rPr lang="fr-FR" sz="2000" b="1"/>
              <a:t>Chapitre 2 :	Les besoins et le positionnement des principaux réseaux</a:t>
            </a:r>
          </a:p>
        </p:txBody>
      </p:sp>
      <p:sp>
        <p:nvSpPr>
          <p:cNvPr id="787466" name="Rectangle 10"/>
          <p:cNvSpPr>
            <a:spLocks noChangeArrowheads="1"/>
          </p:cNvSpPr>
          <p:nvPr/>
        </p:nvSpPr>
        <p:spPr bwMode="auto">
          <a:xfrm>
            <a:off x="885825" y="4103688"/>
            <a:ext cx="7859713" cy="4587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/>
          <a:lstStyle/>
          <a:p>
            <a:pPr defTabSz="774700">
              <a:spcBef>
                <a:spcPct val="20000"/>
              </a:spcBef>
              <a:buClr>
                <a:srgbClr val="009999"/>
              </a:buClr>
              <a:buSzPct val="100000"/>
              <a:buFont typeface="Wingdings" pitchFamily="2" charset="2"/>
              <a:buNone/>
              <a:tabLst>
                <a:tab pos="1617663" algn="l"/>
              </a:tabLst>
            </a:pPr>
            <a:r>
              <a:rPr lang="fr-FR" sz="2000" b="1"/>
              <a:t>Chapitre 4 :	Les supports physiques</a:t>
            </a:r>
          </a:p>
        </p:txBody>
      </p:sp>
      <p:sp>
        <p:nvSpPr>
          <p:cNvPr id="787470" name="AutoShape 1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08000" y="3098800"/>
            <a:ext cx="360363" cy="360363"/>
          </a:xfrm>
          <a:prstGeom prst="actionButtonForwardNex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787472" name="AutoShape 1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08000" y="4114800"/>
            <a:ext cx="360363" cy="360363"/>
          </a:xfrm>
          <a:prstGeom prst="actionButtonForwardNex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787480" name="Rectangle 24"/>
          <p:cNvSpPr>
            <a:spLocks noChangeArrowheads="1"/>
          </p:cNvSpPr>
          <p:nvPr/>
        </p:nvSpPr>
        <p:spPr bwMode="auto">
          <a:xfrm>
            <a:off x="885825" y="3565525"/>
            <a:ext cx="8134350" cy="458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/>
          <a:lstStyle/>
          <a:p>
            <a:pPr defTabSz="774700">
              <a:spcBef>
                <a:spcPct val="20000"/>
              </a:spcBef>
              <a:buClr>
                <a:srgbClr val="009999"/>
              </a:buClr>
              <a:buSzPct val="100000"/>
              <a:buFont typeface="Wingdings" pitchFamily="2" charset="2"/>
              <a:buNone/>
              <a:tabLst>
                <a:tab pos="1617663" algn="l"/>
              </a:tabLst>
            </a:pPr>
            <a:r>
              <a:rPr lang="fr-FR" sz="2000" b="1"/>
              <a:t>Chapitre 3 :	Le modèle ISO</a:t>
            </a:r>
          </a:p>
        </p:txBody>
      </p:sp>
      <p:sp>
        <p:nvSpPr>
          <p:cNvPr id="787481" name="AutoShape 2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08000" y="3619500"/>
            <a:ext cx="360363" cy="360363"/>
          </a:xfrm>
          <a:prstGeom prst="actionButtonForwardNex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787482" name="Rectangle 26"/>
          <p:cNvSpPr>
            <a:spLocks noChangeArrowheads="1"/>
          </p:cNvSpPr>
          <p:nvPr/>
        </p:nvSpPr>
        <p:spPr bwMode="auto">
          <a:xfrm>
            <a:off x="885825" y="2549525"/>
            <a:ext cx="8796338" cy="458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/>
          <a:lstStyle/>
          <a:p>
            <a:pPr defTabSz="774700">
              <a:spcBef>
                <a:spcPct val="20000"/>
              </a:spcBef>
              <a:buClr>
                <a:srgbClr val="009999"/>
              </a:buClr>
              <a:buSzPct val="100000"/>
              <a:buFont typeface="Wingdings" pitchFamily="2" charset="2"/>
              <a:buNone/>
              <a:tabLst>
                <a:tab pos="1617663" algn="l"/>
              </a:tabLst>
            </a:pPr>
            <a:r>
              <a:rPr lang="fr-FR" sz="2000" b="1"/>
              <a:t>Chapitre 1 :	Notions de base</a:t>
            </a:r>
          </a:p>
        </p:txBody>
      </p:sp>
      <p:sp>
        <p:nvSpPr>
          <p:cNvPr id="787483" name="AutoShape 2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0700" y="2552700"/>
            <a:ext cx="360363" cy="360363"/>
          </a:xfrm>
          <a:prstGeom prst="actionButtonForwardNex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  <p:sp>
        <p:nvSpPr>
          <p:cNvPr id="1278978" name="AutoShape 2"/>
          <p:cNvSpPr>
            <a:spLocks noChangeArrowheads="1"/>
          </p:cNvSpPr>
          <p:nvPr/>
        </p:nvSpPr>
        <p:spPr bwMode="auto">
          <a:xfrm>
            <a:off x="495300" y="711200"/>
            <a:ext cx="7908925" cy="53975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15294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278979" name="Rectangle 3"/>
          <p:cNvSpPr>
            <a:spLocks noChangeArrowheads="1"/>
          </p:cNvSpPr>
          <p:nvPr/>
        </p:nvSpPr>
        <p:spPr bwMode="auto">
          <a:xfrm>
            <a:off x="508000" y="749300"/>
            <a:ext cx="7908925" cy="452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folHlink"/>
            </a:outerShdw>
          </a:effectLst>
        </p:spPr>
        <p:txBody>
          <a:bodyPr lIns="90488" tIns="44450" rIns="90488" bIns="44450"/>
          <a:lstStyle/>
          <a:p>
            <a:pPr algn="ctr" defTabSz="774700">
              <a:spcBef>
                <a:spcPct val="0"/>
              </a:spcBef>
            </a:pPr>
            <a:r>
              <a:rPr lang="fr-FR" sz="2300" b="1"/>
              <a:t>Stratégie réseau de la branche Industrie de Schneider</a:t>
            </a:r>
          </a:p>
        </p:txBody>
      </p:sp>
      <p:sp>
        <p:nvSpPr>
          <p:cNvPr id="1279040" name="Rectangle 64"/>
          <p:cNvSpPr>
            <a:spLocks noChangeArrowheads="1"/>
          </p:cNvSpPr>
          <p:nvPr/>
        </p:nvSpPr>
        <p:spPr bwMode="auto">
          <a:xfrm>
            <a:off x="3695700" y="204788"/>
            <a:ext cx="5740400" cy="4048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algn="r" defTabSz="774700">
              <a:spcBef>
                <a:spcPct val="0"/>
              </a:spcBef>
            </a:pPr>
            <a:r>
              <a:rPr lang="fr-FR" sz="1400" b="1"/>
              <a:t>Chapitre 2 : Besoins et positionnement des principaux réseaux</a:t>
            </a:r>
            <a:endParaRPr lang="fr-FR" sz="2300" b="1"/>
          </a:p>
        </p:txBody>
      </p:sp>
      <p:sp>
        <p:nvSpPr>
          <p:cNvPr id="1279041" name="Rectangle 65"/>
          <p:cNvSpPr>
            <a:spLocks noChangeArrowheads="1"/>
          </p:cNvSpPr>
          <p:nvPr/>
        </p:nvSpPr>
        <p:spPr bwMode="auto">
          <a:xfrm>
            <a:off x="582613" y="1417638"/>
            <a:ext cx="8555037" cy="4514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Font typeface="Wingdings" pitchFamily="2" charset="2"/>
              <a:buChar char="n"/>
            </a:pPr>
            <a:r>
              <a:rPr lang="fr-FR" sz="2400" b="1">
                <a:solidFill>
                  <a:schemeClr val="tx1"/>
                </a:solidFill>
              </a:rPr>
              <a:t> </a:t>
            </a:r>
            <a:r>
              <a:rPr lang="fr-FR" sz="2400" b="1">
                <a:solidFill>
                  <a:schemeClr val="hlink"/>
                </a:solidFill>
              </a:rPr>
              <a:t>Core Networks</a:t>
            </a:r>
            <a:r>
              <a:rPr lang="fr-FR" sz="2400" b="1">
                <a:solidFill>
                  <a:schemeClr val="tx1"/>
                </a:solidFill>
              </a:rPr>
              <a:t> :</a:t>
            </a:r>
            <a:endParaRPr lang="fr-FR" sz="2000" b="1">
              <a:solidFill>
                <a:srgbClr val="800080"/>
              </a:solidFill>
            </a:endParaRPr>
          </a:p>
          <a:p>
            <a:pPr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</a:pPr>
            <a:r>
              <a:rPr lang="fr-FR" sz="2000" b="1">
                <a:solidFill>
                  <a:schemeClr val="accent2"/>
                </a:solidFill>
              </a:rPr>
              <a:t>Ethernet TCP / IP &amp; Modbus</a:t>
            </a:r>
            <a:endParaRPr lang="fr-FR" sz="2000" b="1">
              <a:solidFill>
                <a:srgbClr val="0000FF"/>
              </a:solidFill>
            </a:endParaRPr>
          </a:p>
          <a:p>
            <a:pPr>
              <a:lnSpc>
                <a:spcPct val="60000"/>
              </a:lnSpc>
              <a:spcBef>
                <a:spcPts val="500"/>
              </a:spcBef>
              <a:spcAft>
                <a:spcPts val="500"/>
              </a:spcAft>
            </a:pPr>
            <a:r>
              <a:rPr lang="fr-FR" sz="1800">
                <a:solidFill>
                  <a:schemeClr val="tx1"/>
                </a:solidFill>
              </a:rPr>
              <a:t>Aux niveaux 2 et 3 : système d ’information et contrôle (inter-automates)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fr-FR" sz="1800">
                <a:solidFill>
                  <a:schemeClr val="tx1"/>
                </a:solidFill>
                <a:latin typeface="Times New Roman" pitchFamily="18" charset="0"/>
              </a:rPr>
              <a:t>	</a:t>
            </a:r>
            <a:r>
              <a:rPr lang="fr-FR" sz="1800">
                <a:solidFill>
                  <a:schemeClr val="tx1"/>
                </a:solidFill>
              </a:rPr>
              <a:t>à étendre au niveau bus de terrain (niveau 1)</a:t>
            </a:r>
          </a:p>
          <a:p>
            <a:pPr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</a:pPr>
            <a:r>
              <a:rPr lang="fr-FR" sz="2000" b="1">
                <a:solidFill>
                  <a:schemeClr val="accent2"/>
                </a:solidFill>
              </a:rPr>
              <a:t>CANopen</a:t>
            </a:r>
            <a:endParaRPr lang="fr-FR" sz="2000" b="1">
              <a:solidFill>
                <a:srgbClr val="0000FF"/>
              </a:solidFill>
            </a:endParaRPr>
          </a:p>
          <a:p>
            <a:pPr>
              <a:lnSpc>
                <a:spcPct val="70000"/>
              </a:lnSpc>
              <a:spcBef>
                <a:spcPts val="500"/>
              </a:spcBef>
              <a:spcAft>
                <a:spcPts val="500"/>
              </a:spcAft>
            </a:pPr>
            <a:r>
              <a:rPr lang="fr-FR" sz="1800">
                <a:solidFill>
                  <a:schemeClr val="tx1"/>
                </a:solidFill>
              </a:rPr>
              <a:t>Comme bus interne d ’équipements et de panneaux (ex : Automation Island)</a:t>
            </a:r>
          </a:p>
          <a:p>
            <a:pPr>
              <a:lnSpc>
                <a:spcPct val="170000"/>
              </a:lnSpc>
              <a:spcBef>
                <a:spcPts val="500"/>
              </a:spcBef>
              <a:spcAft>
                <a:spcPts val="500"/>
              </a:spcAft>
            </a:pPr>
            <a:r>
              <a:rPr lang="fr-FR" sz="2000">
                <a:solidFill>
                  <a:srgbClr val="FFFFFF"/>
                </a:solidFill>
              </a:rPr>
              <a:t>.</a:t>
            </a:r>
            <a:r>
              <a:rPr lang="fr-FR" sz="2000" b="1">
                <a:solidFill>
                  <a:schemeClr val="accent2"/>
                </a:solidFill>
              </a:rPr>
              <a:t>ASi</a:t>
            </a:r>
            <a:endParaRPr lang="fr-FR" sz="2000" b="1">
              <a:solidFill>
                <a:srgbClr val="0000FF"/>
              </a:solidFill>
            </a:endParaRPr>
          </a:p>
          <a:p>
            <a:pPr>
              <a:lnSpc>
                <a:spcPct val="60000"/>
              </a:lnSpc>
              <a:spcBef>
                <a:spcPts val="500"/>
              </a:spcBef>
              <a:spcAft>
                <a:spcPts val="500"/>
              </a:spcAft>
            </a:pPr>
            <a:r>
              <a:rPr lang="fr-FR" sz="1800">
                <a:solidFill>
                  <a:schemeClr val="tx1"/>
                </a:solidFill>
              </a:rPr>
              <a:t>Pour la connexion des capteurs actionneurs (niveau 0)</a:t>
            </a:r>
            <a:endParaRPr lang="fr-FR" sz="160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</a:pPr>
            <a:r>
              <a:rPr lang="fr-FR" sz="2000" b="1">
                <a:solidFill>
                  <a:schemeClr val="accent2"/>
                </a:solidFill>
              </a:rPr>
              <a:t>Modbus RS 485</a:t>
            </a:r>
            <a:endParaRPr lang="fr-FR" sz="2000" b="1">
              <a:solidFill>
                <a:srgbClr val="0000FF"/>
              </a:solidFill>
            </a:endParaRPr>
          </a:p>
          <a:p>
            <a:pPr>
              <a:lnSpc>
                <a:spcPct val="60000"/>
              </a:lnSpc>
              <a:spcBef>
                <a:spcPts val="500"/>
              </a:spcBef>
              <a:spcAft>
                <a:spcPts val="500"/>
              </a:spcAft>
            </a:pPr>
            <a:r>
              <a:rPr lang="fr-FR" sz="1800">
                <a:solidFill>
                  <a:schemeClr val="tx1"/>
                </a:solidFill>
              </a:rPr>
              <a:t>Quand  Ethernet ne convient pas (prix, topologie ...)</a:t>
            </a:r>
            <a:r>
              <a:rPr lang="fr-FR" sz="1600">
                <a:solidFill>
                  <a:schemeClr val="tx1"/>
                </a:solidFill>
              </a:rPr>
              <a:t>	</a:t>
            </a:r>
          </a:p>
        </p:txBody>
      </p:sp>
    </p:spTree>
  </p:cSld>
  <p:clrMapOvr>
    <a:masterClrMapping/>
  </p:clrMapOvr>
  <p:transition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  <p:sp>
        <p:nvSpPr>
          <p:cNvPr id="1281026" name="AutoShape 2"/>
          <p:cNvSpPr>
            <a:spLocks noChangeArrowheads="1"/>
          </p:cNvSpPr>
          <p:nvPr/>
        </p:nvSpPr>
        <p:spPr bwMode="auto">
          <a:xfrm>
            <a:off x="495300" y="711200"/>
            <a:ext cx="7908925" cy="53975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15294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281027" name="Rectangle 3"/>
          <p:cNvSpPr>
            <a:spLocks noChangeArrowheads="1"/>
          </p:cNvSpPr>
          <p:nvPr/>
        </p:nvSpPr>
        <p:spPr bwMode="auto">
          <a:xfrm>
            <a:off x="508000" y="749300"/>
            <a:ext cx="7908925" cy="452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folHlink"/>
            </a:outerShdw>
          </a:effectLst>
        </p:spPr>
        <p:txBody>
          <a:bodyPr lIns="90488" tIns="44450" rIns="90488" bIns="44450"/>
          <a:lstStyle/>
          <a:p>
            <a:pPr algn="ctr" defTabSz="774700">
              <a:spcBef>
                <a:spcPct val="0"/>
              </a:spcBef>
            </a:pPr>
            <a:r>
              <a:rPr lang="fr-FR" sz="2300" b="1"/>
              <a:t>Stratégie réseau de la branche Industrie de Schneider</a:t>
            </a:r>
          </a:p>
        </p:txBody>
      </p:sp>
      <p:sp>
        <p:nvSpPr>
          <p:cNvPr id="1281028" name="Rectangle 4"/>
          <p:cNvSpPr>
            <a:spLocks noChangeArrowheads="1"/>
          </p:cNvSpPr>
          <p:nvPr/>
        </p:nvSpPr>
        <p:spPr bwMode="auto">
          <a:xfrm>
            <a:off x="3695700" y="204788"/>
            <a:ext cx="5740400" cy="4048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algn="r" defTabSz="774700">
              <a:spcBef>
                <a:spcPct val="0"/>
              </a:spcBef>
            </a:pPr>
            <a:r>
              <a:rPr lang="fr-FR" sz="1400" b="1"/>
              <a:t>Chapitre 2 : Besoins et positionnement des principaux réseaux</a:t>
            </a:r>
            <a:endParaRPr lang="fr-FR" sz="2300" b="1"/>
          </a:p>
        </p:txBody>
      </p:sp>
      <p:sp>
        <p:nvSpPr>
          <p:cNvPr id="1281029" name="Rectangle 5"/>
          <p:cNvSpPr>
            <a:spLocks noChangeArrowheads="1"/>
          </p:cNvSpPr>
          <p:nvPr/>
        </p:nvSpPr>
        <p:spPr bwMode="auto">
          <a:xfrm>
            <a:off x="582613" y="1878013"/>
            <a:ext cx="8907462" cy="3695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Font typeface="Wingdings" pitchFamily="2" charset="2"/>
              <a:buChar char="n"/>
            </a:pPr>
            <a:r>
              <a:rPr lang="fr-FR" sz="2400" b="1">
                <a:solidFill>
                  <a:schemeClr val="tx1"/>
                </a:solidFill>
              </a:rPr>
              <a:t> </a:t>
            </a:r>
            <a:r>
              <a:rPr lang="fr-FR" sz="2400" b="1">
                <a:solidFill>
                  <a:schemeClr val="hlink"/>
                </a:solidFill>
              </a:rPr>
              <a:t>Legacy Networks</a:t>
            </a:r>
            <a:r>
              <a:rPr lang="fr-FR" sz="2000">
                <a:solidFill>
                  <a:schemeClr val="tx1"/>
                </a:solidFill>
              </a:rPr>
              <a:t> </a:t>
            </a:r>
          </a:p>
          <a:p>
            <a:pPr>
              <a:lnSpc>
                <a:spcPct val="130000"/>
              </a:lnSpc>
              <a:spcBef>
                <a:spcPts val="500"/>
              </a:spcBef>
              <a:spcAft>
                <a:spcPts val="500"/>
              </a:spcAft>
            </a:pPr>
            <a:r>
              <a:rPr lang="fr-FR" sz="2000">
                <a:solidFill>
                  <a:schemeClr val="tx1"/>
                </a:solidFill>
                <a:latin typeface="Times New Roman" pitchFamily="18" charset="0"/>
              </a:rPr>
              <a:t>	</a:t>
            </a:r>
            <a:r>
              <a:rPr lang="fr-FR" sz="2000">
                <a:solidFill>
                  <a:srgbClr val="FFFFFF"/>
                </a:solidFill>
              </a:rPr>
              <a:t>..</a:t>
            </a:r>
            <a:r>
              <a:rPr lang="fr-FR" sz="2000">
                <a:solidFill>
                  <a:schemeClr val="tx1"/>
                </a:solidFill>
              </a:rPr>
              <a:t>	</a:t>
            </a:r>
            <a:r>
              <a:rPr lang="fr-FR" sz="2000" b="1">
                <a:solidFill>
                  <a:schemeClr val="accent2"/>
                </a:solidFill>
              </a:rPr>
              <a:t>FIPIO, Modbus Plus, Uni-Telway, Seriplex</a:t>
            </a:r>
            <a:r>
              <a:rPr lang="fr-FR" sz="2000">
                <a:solidFill>
                  <a:schemeClr val="tx1"/>
                </a:solidFill>
              </a:rPr>
              <a:t>	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fr-FR" sz="2000">
                <a:solidFill>
                  <a:schemeClr val="tx1"/>
                </a:solidFill>
                <a:latin typeface="Times New Roman" pitchFamily="18" charset="0"/>
              </a:rPr>
              <a:t>			</a:t>
            </a:r>
          </a:p>
          <a:p>
            <a:pPr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Font typeface="Wingdings" pitchFamily="2" charset="2"/>
              <a:buChar char="n"/>
            </a:pPr>
            <a:endParaRPr lang="fr-FR" sz="2000" b="1">
              <a:solidFill>
                <a:srgbClr val="800080"/>
              </a:solidFill>
            </a:endParaRPr>
          </a:p>
          <a:p>
            <a:pPr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Font typeface="Wingdings" pitchFamily="2" charset="2"/>
              <a:buChar char="n"/>
            </a:pPr>
            <a:r>
              <a:rPr lang="fr-FR" sz="2400" b="1">
                <a:solidFill>
                  <a:schemeClr val="tx1"/>
                </a:solidFill>
              </a:rPr>
              <a:t> </a:t>
            </a:r>
            <a:r>
              <a:rPr lang="fr-FR" sz="2400" b="1">
                <a:solidFill>
                  <a:schemeClr val="hlink"/>
                </a:solidFill>
              </a:rPr>
              <a:t>Connectivity Networks</a:t>
            </a:r>
            <a:endParaRPr lang="fr-FR" sz="2000" b="1">
              <a:solidFill>
                <a:srgbClr val="800080"/>
              </a:solidFill>
            </a:endParaRPr>
          </a:p>
          <a:p>
            <a:pPr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Font typeface="Wingdings" pitchFamily="2" charset="2"/>
              <a:buNone/>
            </a:pPr>
            <a:r>
              <a:rPr lang="fr-FR" sz="2000">
                <a:solidFill>
                  <a:schemeClr val="tx1"/>
                </a:solidFill>
              </a:rPr>
              <a:t>Approche pragmatique quand le marché impose sa solution</a:t>
            </a:r>
          </a:p>
          <a:p>
            <a:pPr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Font typeface="Wingdings" pitchFamily="2" charset="2"/>
              <a:buNone/>
            </a:pPr>
            <a:endParaRPr lang="fr-FR" sz="2000">
              <a:solidFill>
                <a:schemeClr val="tx1"/>
              </a:solidFill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fr-FR" sz="2000">
                <a:solidFill>
                  <a:srgbClr val="FFFFFF"/>
                </a:solidFill>
              </a:rPr>
              <a:t>.</a:t>
            </a:r>
            <a:r>
              <a:rPr lang="fr-FR" sz="2000" b="1">
                <a:solidFill>
                  <a:schemeClr val="accent2"/>
                </a:solidFill>
              </a:rPr>
              <a:t>DeviceNet</a:t>
            </a:r>
            <a:r>
              <a:rPr lang="fr-FR" sz="2000" b="1">
                <a:solidFill>
                  <a:schemeClr val="tx1"/>
                </a:solidFill>
              </a:rPr>
              <a:t> </a:t>
            </a:r>
            <a:r>
              <a:rPr lang="fr-FR" sz="2000">
                <a:solidFill>
                  <a:schemeClr val="tx1"/>
                </a:solidFill>
              </a:rPr>
              <a:t>(Allen-Bradley)</a:t>
            </a:r>
            <a:r>
              <a:rPr lang="fr-FR" sz="2000" b="1">
                <a:solidFill>
                  <a:schemeClr val="tx1"/>
                </a:solidFill>
              </a:rPr>
              <a:t> - </a:t>
            </a:r>
            <a:r>
              <a:rPr lang="fr-FR" sz="2000" b="1">
                <a:solidFill>
                  <a:schemeClr val="accent2"/>
                </a:solidFill>
              </a:rPr>
              <a:t>Profibus</a:t>
            </a:r>
            <a:r>
              <a:rPr lang="fr-FR" sz="2000" b="1">
                <a:solidFill>
                  <a:schemeClr val="tx1"/>
                </a:solidFill>
              </a:rPr>
              <a:t> </a:t>
            </a:r>
            <a:r>
              <a:rPr lang="fr-FR" sz="2000">
                <a:solidFill>
                  <a:schemeClr val="tx1"/>
                </a:solidFill>
              </a:rPr>
              <a:t>(Siemens)</a:t>
            </a:r>
            <a:r>
              <a:rPr lang="fr-FR" sz="2000" b="1">
                <a:solidFill>
                  <a:schemeClr val="tx1"/>
                </a:solidFill>
              </a:rPr>
              <a:t> - </a:t>
            </a:r>
            <a:r>
              <a:rPr lang="fr-FR" sz="2000" b="1">
                <a:solidFill>
                  <a:schemeClr val="accent2"/>
                </a:solidFill>
              </a:rPr>
              <a:t>Interbus</a:t>
            </a:r>
            <a:r>
              <a:rPr lang="fr-FR" sz="2000" b="1">
                <a:solidFill>
                  <a:schemeClr val="tx1"/>
                </a:solidFill>
              </a:rPr>
              <a:t> </a:t>
            </a:r>
            <a:r>
              <a:rPr lang="fr-FR" sz="2000">
                <a:solidFill>
                  <a:schemeClr val="tx1"/>
                </a:solidFill>
              </a:rPr>
              <a:t>(Phoenix)</a:t>
            </a:r>
            <a:r>
              <a:rPr lang="fr-FR" sz="2000" b="1">
                <a:solidFill>
                  <a:schemeClr val="tx1"/>
                </a:solidFill>
              </a:rPr>
              <a:t> ...</a:t>
            </a:r>
            <a:endParaRPr lang="fr-FR" sz="200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  <p:sp>
        <p:nvSpPr>
          <p:cNvPr id="773200" name="AutoShape 80"/>
          <p:cNvSpPr>
            <a:spLocks noChangeArrowheads="1"/>
          </p:cNvSpPr>
          <p:nvPr/>
        </p:nvSpPr>
        <p:spPr bwMode="auto">
          <a:xfrm>
            <a:off x="495300" y="520700"/>
            <a:ext cx="4200525" cy="53975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15294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773201" name="Rectangle 81"/>
          <p:cNvSpPr>
            <a:spLocks noChangeArrowheads="1"/>
          </p:cNvSpPr>
          <p:nvPr/>
        </p:nvSpPr>
        <p:spPr bwMode="auto">
          <a:xfrm>
            <a:off x="508000" y="558800"/>
            <a:ext cx="4200525" cy="452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folHlink"/>
            </a:outerShdw>
          </a:effectLst>
        </p:spPr>
        <p:txBody>
          <a:bodyPr lIns="90488" tIns="44450" rIns="90488" bIns="44450"/>
          <a:lstStyle/>
          <a:p>
            <a:pPr algn="ctr" defTabSz="774700">
              <a:spcBef>
                <a:spcPct val="0"/>
              </a:spcBef>
            </a:pPr>
            <a:r>
              <a:rPr lang="fr-FR" sz="2300" b="1"/>
              <a:t>Description du modèle OSI</a:t>
            </a:r>
          </a:p>
        </p:txBody>
      </p:sp>
      <p:sp>
        <p:nvSpPr>
          <p:cNvPr id="773212" name="Rectangle 92"/>
          <p:cNvSpPr>
            <a:spLocks noChangeArrowheads="1"/>
          </p:cNvSpPr>
          <p:nvPr/>
        </p:nvSpPr>
        <p:spPr bwMode="auto">
          <a:xfrm>
            <a:off x="4167188" y="1077913"/>
            <a:ext cx="5297487" cy="450850"/>
          </a:xfrm>
          <a:prstGeom prst="rect">
            <a:avLst/>
          </a:prstGeom>
          <a:solidFill>
            <a:srgbClr val="CCFF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algn="ctr" defTabSz="774700">
              <a:spcBef>
                <a:spcPct val="0"/>
              </a:spcBef>
            </a:pPr>
            <a:r>
              <a:rPr lang="fr-FR" sz="1800" b="1"/>
              <a:t>ISO = I</a:t>
            </a:r>
            <a:r>
              <a:rPr lang="fr-FR" sz="1400"/>
              <a:t>nternational </a:t>
            </a:r>
            <a:r>
              <a:rPr lang="fr-FR" sz="1800" b="1"/>
              <a:t>O</a:t>
            </a:r>
            <a:r>
              <a:rPr lang="fr-FR" sz="1400"/>
              <a:t>rganization for </a:t>
            </a:r>
            <a:r>
              <a:rPr lang="fr-FR" sz="1800" b="1"/>
              <a:t>S</a:t>
            </a:r>
            <a:r>
              <a:rPr lang="fr-FR" sz="1400"/>
              <a:t>tandardization</a:t>
            </a:r>
            <a:endParaRPr lang="fr-FR" sz="1600" b="1"/>
          </a:p>
        </p:txBody>
      </p:sp>
      <p:grpSp>
        <p:nvGrpSpPr>
          <p:cNvPr id="773221" name="Group 101"/>
          <p:cNvGrpSpPr>
            <a:grpSpLocks/>
          </p:cNvGrpSpPr>
          <p:nvPr/>
        </p:nvGrpSpPr>
        <p:grpSpPr bwMode="auto">
          <a:xfrm>
            <a:off x="1892300" y="2209800"/>
            <a:ext cx="7391400" cy="609600"/>
            <a:chOff x="1173" y="1632"/>
            <a:chExt cx="4656" cy="384"/>
          </a:xfrm>
        </p:grpSpPr>
        <p:grpSp>
          <p:nvGrpSpPr>
            <p:cNvPr id="773222" name="Group 102"/>
            <p:cNvGrpSpPr>
              <a:grpSpLocks/>
            </p:cNvGrpSpPr>
            <p:nvPr/>
          </p:nvGrpSpPr>
          <p:grpSpPr bwMode="auto">
            <a:xfrm>
              <a:off x="1173" y="1680"/>
              <a:ext cx="4656" cy="336"/>
              <a:chOff x="1173" y="1680"/>
              <a:chExt cx="4656" cy="336"/>
            </a:xfrm>
          </p:grpSpPr>
          <p:grpSp>
            <p:nvGrpSpPr>
              <p:cNvPr id="773223" name="Group 103"/>
              <p:cNvGrpSpPr>
                <a:grpSpLocks/>
              </p:cNvGrpSpPr>
              <p:nvPr/>
            </p:nvGrpSpPr>
            <p:grpSpPr bwMode="auto">
              <a:xfrm>
                <a:off x="1173" y="1680"/>
                <a:ext cx="1056" cy="336"/>
                <a:chOff x="2400" y="1056"/>
                <a:chExt cx="1056" cy="336"/>
              </a:xfrm>
            </p:grpSpPr>
            <p:sp>
              <p:nvSpPr>
                <p:cNvPr id="773224" name="Text Box 104"/>
                <p:cNvSpPr txBox="1">
                  <a:spLocks noChangeArrowheads="1"/>
                </p:cNvSpPr>
                <p:nvPr/>
              </p:nvSpPr>
              <p:spPr bwMode="auto">
                <a:xfrm>
                  <a:off x="2400" y="1056"/>
                  <a:ext cx="1056" cy="336"/>
                </a:xfrm>
                <a:prstGeom prst="rect">
                  <a:avLst/>
                </a:prstGeom>
                <a:solidFill>
                  <a:srgbClr val="CC9900"/>
                </a:solidFill>
                <a:ln w="6350">
                  <a:solidFill>
                    <a:schemeClr val="bg2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defTabSz="762000" eaLnBrk="1" hangingPunct="1"/>
                  <a:r>
                    <a:rPr lang="fr-FR" b="1">
                      <a:solidFill>
                        <a:schemeClr val="hlink"/>
                      </a:solidFill>
                    </a:rPr>
                    <a:t> </a:t>
                  </a:r>
                  <a:r>
                    <a:rPr lang="fr-FR" sz="1400" b="1">
                      <a:solidFill>
                        <a:schemeClr val="hlink"/>
                      </a:solidFill>
                    </a:rPr>
                    <a:t>COUCHE  PRESENTATION</a:t>
                  </a:r>
                  <a:endParaRPr lang="fr-FR" sz="1400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73225" name="Text Box 105"/>
                <p:cNvSpPr txBox="1">
                  <a:spLocks noChangeArrowheads="1"/>
                </p:cNvSpPr>
                <p:nvPr/>
              </p:nvSpPr>
              <p:spPr bwMode="auto">
                <a:xfrm>
                  <a:off x="3216" y="1056"/>
                  <a:ext cx="192" cy="192"/>
                </a:xfrm>
                <a:prstGeom prst="rect">
                  <a:avLst/>
                </a:prstGeom>
                <a:solidFill>
                  <a:srgbClr val="CC9900"/>
                </a:solidFill>
                <a:ln w="12700">
                  <a:noFill/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>
                  <a:spAutoFit/>
                </a:bodyPr>
                <a:lstStyle/>
                <a:p>
                  <a:pPr defTabSz="762000" eaLnBrk="1" hangingPunct="1"/>
                  <a:r>
                    <a:rPr lang="fr-FR" sz="1400" b="1">
                      <a:solidFill>
                        <a:schemeClr val="hlink"/>
                      </a:solidFill>
                    </a:rPr>
                    <a:t>6</a:t>
                  </a:r>
                  <a:endParaRPr lang="fr-FR" sz="1400" b="1">
                    <a:solidFill>
                      <a:schemeClr val="bg2"/>
                    </a:solidFill>
                  </a:endParaRPr>
                </a:p>
              </p:txBody>
            </p:sp>
          </p:grpSp>
          <p:sp>
            <p:nvSpPr>
              <p:cNvPr id="773226" name="AutoShape 106"/>
              <p:cNvSpPr>
                <a:spLocks noChangeArrowheads="1"/>
              </p:cNvSpPr>
              <p:nvPr/>
            </p:nvSpPr>
            <p:spPr bwMode="auto">
              <a:xfrm>
                <a:off x="2277" y="1776"/>
                <a:ext cx="336" cy="96"/>
              </a:xfrm>
              <a:prstGeom prst="rightArrow">
                <a:avLst>
                  <a:gd name="adj1" fmla="val 50000"/>
                  <a:gd name="adj2" fmla="val 87500"/>
                </a:avLst>
              </a:prstGeom>
              <a:gradFill rotWithShape="0">
                <a:gsLst>
                  <a:gs pos="0">
                    <a:schemeClr val="folHlink"/>
                  </a:gs>
                  <a:gs pos="100000">
                    <a:srgbClr val="0000FE"/>
                  </a:gs>
                </a:gsLst>
                <a:lin ang="0" scaled="1"/>
              </a:gradFill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773227" name="Text Box 107"/>
              <p:cNvSpPr txBox="1">
                <a:spLocks noChangeArrowheads="1"/>
              </p:cNvSpPr>
              <p:nvPr/>
            </p:nvSpPr>
            <p:spPr bwMode="auto">
              <a:xfrm>
                <a:off x="2613" y="1728"/>
                <a:ext cx="3216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>
                <a:spAutoFit/>
              </a:bodyPr>
              <a:lstStyle/>
              <a:p>
                <a:pPr defTabSz="762000" eaLnBrk="1" hangingPunct="1"/>
                <a:r>
                  <a:rPr lang="fr-FR" b="1">
                    <a:solidFill>
                      <a:schemeClr val="accent2"/>
                    </a:solidFill>
                  </a:rPr>
                  <a:t>Transcodage du format</a:t>
                </a:r>
                <a:r>
                  <a:rPr lang="fr-FR">
                    <a:solidFill>
                      <a:schemeClr val="tx1"/>
                    </a:solidFill>
                  </a:rPr>
                  <a:t> : pour permettre à des entités de nature différente de dialoguer (ex: PC / Mac)</a:t>
                </a:r>
                <a:endParaRPr lang="fr-FR">
                  <a:solidFill>
                    <a:schemeClr val="bg2"/>
                  </a:solidFill>
                </a:endParaRPr>
              </a:p>
            </p:txBody>
          </p:sp>
        </p:grpSp>
        <p:sp>
          <p:nvSpPr>
            <p:cNvPr id="773228" name="AutoShape 108"/>
            <p:cNvSpPr>
              <a:spLocks noChangeArrowheads="1"/>
            </p:cNvSpPr>
            <p:nvPr/>
          </p:nvSpPr>
          <p:spPr bwMode="auto">
            <a:xfrm>
              <a:off x="1797" y="1632"/>
              <a:ext cx="192" cy="144"/>
            </a:xfrm>
            <a:custGeom>
              <a:avLst/>
              <a:gdLst>
                <a:gd name="G0" fmla="+- 9257 0 0"/>
                <a:gd name="G1" fmla="+- 18514 0 0"/>
                <a:gd name="G2" fmla="+- 7200 0 0"/>
                <a:gd name="G3" fmla="*/ 9257 1 2"/>
                <a:gd name="G4" fmla="+- G3 10800 0"/>
                <a:gd name="G5" fmla="+- 21600 9257 18514"/>
                <a:gd name="G6" fmla="+- 18514 7200 0"/>
                <a:gd name="G7" fmla="*/ G6 1 2"/>
                <a:gd name="G8" fmla="*/ 18514 2 1"/>
                <a:gd name="G9" fmla="+- G8 0 21600"/>
                <a:gd name="G10" fmla="*/ 21600 G0 G1"/>
                <a:gd name="G11" fmla="*/ 21600 G4 G1"/>
                <a:gd name="G12" fmla="*/ 21600 G5 G1"/>
                <a:gd name="G13" fmla="*/ 21600 G7 G1"/>
                <a:gd name="G14" fmla="*/ 18514 1 2"/>
                <a:gd name="G15" fmla="+- G5 0 G4"/>
                <a:gd name="G16" fmla="+- G0 0 G4"/>
                <a:gd name="G17" fmla="*/ G2 G15 G16"/>
                <a:gd name="T0" fmla="*/ 15429 w 21600"/>
                <a:gd name="T1" fmla="*/ 0 h 21600"/>
                <a:gd name="T2" fmla="*/ 9257 w 21600"/>
                <a:gd name="T3" fmla="*/ 7200 h 21600"/>
                <a:gd name="T4" fmla="*/ 0 w 21600"/>
                <a:gd name="T5" fmla="*/ 18001 h 21600"/>
                <a:gd name="T6" fmla="*/ 9257 w 21600"/>
                <a:gd name="T7" fmla="*/ 21600 h 21600"/>
                <a:gd name="T8" fmla="*/ 18514 w 21600"/>
                <a:gd name="T9" fmla="*/ 15000 h 21600"/>
                <a:gd name="T10" fmla="*/ 21600 w 21600"/>
                <a:gd name="T11" fmla="*/ 7200 h 21600"/>
                <a:gd name="T12" fmla="*/ 17694720 60000 65536"/>
                <a:gd name="T13" fmla="*/ 11796480 60000 65536"/>
                <a:gd name="T14" fmla="*/ 11796480 60000 65536"/>
                <a:gd name="T15" fmla="*/ 5898240 60000 65536"/>
                <a:gd name="T16" fmla="*/ 0 60000 65536"/>
                <a:gd name="T17" fmla="*/ 0 60000 65536"/>
                <a:gd name="T18" fmla="*/ 0 w 21600"/>
                <a:gd name="T19" fmla="*/ G12 h 21600"/>
                <a:gd name="T20" fmla="*/ G1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429" y="0"/>
                  </a:moveTo>
                  <a:lnTo>
                    <a:pt x="9257" y="7200"/>
                  </a:lnTo>
                  <a:lnTo>
                    <a:pt x="12343" y="7200"/>
                  </a:lnTo>
                  <a:lnTo>
                    <a:pt x="12343" y="1440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200"/>
                  </a:lnTo>
                  <a:lnTo>
                    <a:pt x="21600" y="7200"/>
                  </a:lnTo>
                  <a:close/>
                </a:path>
              </a:pathLst>
            </a:custGeom>
            <a:gradFill rotWithShape="0">
              <a:gsLst>
                <a:gs pos="0">
                  <a:srgbClr val="0000FE"/>
                </a:gs>
                <a:gs pos="100000">
                  <a:schemeClr val="folHlink"/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773295" name="Group 175"/>
          <p:cNvGrpSpPr>
            <a:grpSpLocks/>
          </p:cNvGrpSpPr>
          <p:nvPr/>
        </p:nvGrpSpPr>
        <p:grpSpPr bwMode="auto">
          <a:xfrm>
            <a:off x="1739900" y="1219200"/>
            <a:ext cx="7543800" cy="1066800"/>
            <a:chOff x="1096" y="768"/>
            <a:chExt cx="4752" cy="672"/>
          </a:xfrm>
        </p:grpSpPr>
        <p:grpSp>
          <p:nvGrpSpPr>
            <p:cNvPr id="773214" name="Group 94"/>
            <p:cNvGrpSpPr>
              <a:grpSpLocks/>
            </p:cNvGrpSpPr>
            <p:nvPr/>
          </p:nvGrpSpPr>
          <p:grpSpPr bwMode="auto">
            <a:xfrm>
              <a:off x="1192" y="1056"/>
              <a:ext cx="4656" cy="384"/>
              <a:chOff x="1173" y="1296"/>
              <a:chExt cx="4656" cy="384"/>
            </a:xfrm>
          </p:grpSpPr>
          <p:grpSp>
            <p:nvGrpSpPr>
              <p:cNvPr id="773215" name="Group 95"/>
              <p:cNvGrpSpPr>
                <a:grpSpLocks/>
              </p:cNvGrpSpPr>
              <p:nvPr/>
            </p:nvGrpSpPr>
            <p:grpSpPr bwMode="auto">
              <a:xfrm>
                <a:off x="1173" y="1296"/>
                <a:ext cx="1056" cy="384"/>
                <a:chOff x="1152" y="1200"/>
                <a:chExt cx="1056" cy="384"/>
              </a:xfrm>
            </p:grpSpPr>
            <p:sp>
              <p:nvSpPr>
                <p:cNvPr id="773216" name="Text Box 96"/>
                <p:cNvSpPr txBox="1">
                  <a:spLocks noChangeArrowheads="1"/>
                </p:cNvSpPr>
                <p:nvPr/>
              </p:nvSpPr>
              <p:spPr bwMode="auto">
                <a:xfrm>
                  <a:off x="1152" y="1248"/>
                  <a:ext cx="1056" cy="336"/>
                </a:xfrm>
                <a:prstGeom prst="rect">
                  <a:avLst/>
                </a:prstGeom>
                <a:solidFill>
                  <a:srgbClr val="663300"/>
                </a:solidFill>
                <a:ln w="6350">
                  <a:solidFill>
                    <a:schemeClr val="bg2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defTabSz="762000" eaLnBrk="1" hangingPunct="1"/>
                  <a:r>
                    <a:rPr lang="fr-FR" sz="1400" b="1">
                      <a:solidFill>
                        <a:schemeClr val="hlink"/>
                      </a:solidFill>
                    </a:rPr>
                    <a:t>COUCHE   APPLICATION</a:t>
                  </a:r>
                </a:p>
              </p:txBody>
            </p:sp>
            <p:sp>
              <p:nvSpPr>
                <p:cNvPr id="773217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968" y="1248"/>
                  <a:ext cx="192" cy="192"/>
                </a:xfrm>
                <a:prstGeom prst="rect">
                  <a:avLst/>
                </a:prstGeom>
                <a:solidFill>
                  <a:srgbClr val="663300"/>
                </a:solidFill>
                <a:ln w="12700">
                  <a:noFill/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>
                  <a:spAutoFit/>
                </a:bodyPr>
                <a:lstStyle/>
                <a:p>
                  <a:pPr defTabSz="762000" eaLnBrk="1" hangingPunct="1"/>
                  <a:r>
                    <a:rPr lang="fr-FR" sz="1400" b="1">
                      <a:solidFill>
                        <a:schemeClr val="hlink"/>
                      </a:solidFill>
                    </a:rPr>
                    <a:t>7</a:t>
                  </a:r>
                </a:p>
              </p:txBody>
            </p:sp>
            <p:sp>
              <p:nvSpPr>
                <p:cNvPr id="773218" name="AutoShape 98"/>
                <p:cNvSpPr>
                  <a:spLocks noChangeArrowheads="1"/>
                </p:cNvSpPr>
                <p:nvPr/>
              </p:nvSpPr>
              <p:spPr bwMode="auto">
                <a:xfrm>
                  <a:off x="1776" y="1200"/>
                  <a:ext cx="192" cy="144"/>
                </a:xfrm>
                <a:custGeom>
                  <a:avLst/>
                  <a:gdLst>
                    <a:gd name="G0" fmla="+- 9257 0 0"/>
                    <a:gd name="G1" fmla="+- 18514 0 0"/>
                    <a:gd name="G2" fmla="+- 7200 0 0"/>
                    <a:gd name="G3" fmla="*/ 9257 1 2"/>
                    <a:gd name="G4" fmla="+- G3 10800 0"/>
                    <a:gd name="G5" fmla="+- 21600 9257 18514"/>
                    <a:gd name="G6" fmla="+- 18514 7200 0"/>
                    <a:gd name="G7" fmla="*/ G6 1 2"/>
                    <a:gd name="G8" fmla="*/ 18514 2 1"/>
                    <a:gd name="G9" fmla="+- G8 0 21600"/>
                    <a:gd name="G10" fmla="*/ 21600 G0 G1"/>
                    <a:gd name="G11" fmla="*/ 21600 G4 G1"/>
                    <a:gd name="G12" fmla="*/ 21600 G5 G1"/>
                    <a:gd name="G13" fmla="*/ 21600 G7 G1"/>
                    <a:gd name="G14" fmla="*/ 18514 1 2"/>
                    <a:gd name="G15" fmla="+- G5 0 G4"/>
                    <a:gd name="G16" fmla="+- G0 0 G4"/>
                    <a:gd name="G17" fmla="*/ G2 G15 G16"/>
                    <a:gd name="T0" fmla="*/ 15429 w 21600"/>
                    <a:gd name="T1" fmla="*/ 0 h 21600"/>
                    <a:gd name="T2" fmla="*/ 9257 w 21600"/>
                    <a:gd name="T3" fmla="*/ 7200 h 21600"/>
                    <a:gd name="T4" fmla="*/ 0 w 21600"/>
                    <a:gd name="T5" fmla="*/ 18001 h 21600"/>
                    <a:gd name="T6" fmla="*/ 9257 w 21600"/>
                    <a:gd name="T7" fmla="*/ 21600 h 21600"/>
                    <a:gd name="T8" fmla="*/ 18514 w 21600"/>
                    <a:gd name="T9" fmla="*/ 15000 h 21600"/>
                    <a:gd name="T10" fmla="*/ 21600 w 21600"/>
                    <a:gd name="T11" fmla="*/ 7200 h 21600"/>
                    <a:gd name="T12" fmla="*/ 17694720 60000 65536"/>
                    <a:gd name="T13" fmla="*/ 11796480 60000 65536"/>
                    <a:gd name="T14" fmla="*/ 11796480 60000 65536"/>
                    <a:gd name="T15" fmla="*/ 5898240 60000 65536"/>
                    <a:gd name="T16" fmla="*/ 0 60000 65536"/>
                    <a:gd name="T17" fmla="*/ 0 60000 65536"/>
                    <a:gd name="T18" fmla="*/ 0 w 21600"/>
                    <a:gd name="T19" fmla="*/ G12 h 21600"/>
                    <a:gd name="T20" fmla="*/ G1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15429" y="0"/>
                      </a:moveTo>
                      <a:lnTo>
                        <a:pt x="9257" y="7200"/>
                      </a:lnTo>
                      <a:lnTo>
                        <a:pt x="12343" y="7200"/>
                      </a:lnTo>
                      <a:lnTo>
                        <a:pt x="12343" y="14400"/>
                      </a:lnTo>
                      <a:lnTo>
                        <a:pt x="0" y="14400"/>
                      </a:lnTo>
                      <a:lnTo>
                        <a:pt x="0" y="21600"/>
                      </a:lnTo>
                      <a:lnTo>
                        <a:pt x="18514" y="21600"/>
                      </a:lnTo>
                      <a:lnTo>
                        <a:pt x="18514" y="7200"/>
                      </a:lnTo>
                      <a:lnTo>
                        <a:pt x="21600" y="72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00FE"/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12700">
                  <a:solidFill>
                    <a:schemeClr val="bg2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</p:grpSp>
          <p:sp>
            <p:nvSpPr>
              <p:cNvPr id="773219" name="AutoShape 99"/>
              <p:cNvSpPr>
                <a:spLocks noChangeArrowheads="1"/>
              </p:cNvSpPr>
              <p:nvPr/>
            </p:nvSpPr>
            <p:spPr bwMode="auto">
              <a:xfrm>
                <a:off x="2277" y="1440"/>
                <a:ext cx="336" cy="96"/>
              </a:xfrm>
              <a:prstGeom prst="rightArrow">
                <a:avLst>
                  <a:gd name="adj1" fmla="val 50000"/>
                  <a:gd name="adj2" fmla="val 87500"/>
                </a:avLst>
              </a:prstGeom>
              <a:gradFill rotWithShape="0">
                <a:gsLst>
                  <a:gs pos="0">
                    <a:schemeClr val="folHlink"/>
                  </a:gs>
                  <a:gs pos="100000">
                    <a:srgbClr val="0000FE"/>
                  </a:gs>
                </a:gsLst>
                <a:lin ang="0" scaled="1"/>
              </a:gradFill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773220" name="Text Box 100"/>
              <p:cNvSpPr txBox="1">
                <a:spLocks noChangeArrowheads="1"/>
              </p:cNvSpPr>
              <p:nvPr/>
            </p:nvSpPr>
            <p:spPr bwMode="auto">
              <a:xfrm>
                <a:off x="2613" y="1392"/>
                <a:ext cx="3216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>
                <a:spAutoFit/>
              </a:bodyPr>
              <a:lstStyle/>
              <a:p>
                <a:pPr defTabSz="762000" eaLnBrk="1" hangingPunct="1"/>
                <a:r>
                  <a:rPr lang="fr-FR" b="1">
                    <a:solidFill>
                      <a:schemeClr val="accent2"/>
                    </a:solidFill>
                  </a:rPr>
                  <a:t>Protocole</a:t>
                </a:r>
                <a:r>
                  <a:rPr lang="fr-FR">
                    <a:solidFill>
                      <a:schemeClr val="tx1"/>
                    </a:solidFill>
                  </a:rPr>
                  <a:t> : définit un langage commun d ’échanges entre les équipements (sémantique et signification des informations)</a:t>
                </a:r>
              </a:p>
            </p:txBody>
          </p:sp>
        </p:grpSp>
        <p:sp>
          <p:nvSpPr>
            <p:cNvPr id="773229" name="Oval 109"/>
            <p:cNvSpPr>
              <a:spLocks noChangeArrowheads="1"/>
            </p:cNvSpPr>
            <p:nvPr/>
          </p:nvSpPr>
          <p:spPr bwMode="auto">
            <a:xfrm>
              <a:off x="1096" y="768"/>
              <a:ext cx="1344" cy="288"/>
            </a:xfrm>
            <a:prstGeom prst="ellipse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rgbClr val="0000F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762000" eaLnBrk="1" hangingPunct="1"/>
              <a:r>
                <a:rPr lang="fr-FR" sz="1800" b="1">
                  <a:solidFill>
                    <a:schemeClr val="tx1"/>
                  </a:solidFill>
                </a:rPr>
                <a:t>STATION</a:t>
              </a:r>
            </a:p>
          </p:txBody>
        </p:sp>
      </p:grpSp>
      <p:grpSp>
        <p:nvGrpSpPr>
          <p:cNvPr id="773291" name="Group 171"/>
          <p:cNvGrpSpPr>
            <a:grpSpLocks/>
          </p:cNvGrpSpPr>
          <p:nvPr/>
        </p:nvGrpSpPr>
        <p:grpSpPr bwMode="auto">
          <a:xfrm>
            <a:off x="388938" y="4457700"/>
            <a:ext cx="1470025" cy="1066800"/>
            <a:chOff x="245" y="2808"/>
            <a:chExt cx="926" cy="672"/>
          </a:xfrm>
        </p:grpSpPr>
        <p:sp>
          <p:nvSpPr>
            <p:cNvPr id="773236" name="Line 116"/>
            <p:cNvSpPr>
              <a:spLocks noChangeShapeType="1"/>
            </p:cNvSpPr>
            <p:nvPr/>
          </p:nvSpPr>
          <p:spPr bwMode="auto">
            <a:xfrm flipH="1">
              <a:off x="979" y="2808"/>
              <a:ext cx="192" cy="0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73237" name="Line 117"/>
            <p:cNvSpPr>
              <a:spLocks noChangeShapeType="1"/>
            </p:cNvSpPr>
            <p:nvPr/>
          </p:nvSpPr>
          <p:spPr bwMode="auto">
            <a:xfrm flipH="1">
              <a:off x="979" y="3480"/>
              <a:ext cx="192" cy="0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73238" name="AutoShape 118"/>
            <p:cNvSpPr>
              <a:spLocks noChangeArrowheads="1"/>
            </p:cNvSpPr>
            <p:nvPr/>
          </p:nvSpPr>
          <p:spPr bwMode="auto">
            <a:xfrm>
              <a:off x="1043" y="2808"/>
              <a:ext cx="96" cy="672"/>
            </a:xfrm>
            <a:prstGeom prst="upDownArrow">
              <a:avLst>
                <a:gd name="adj1" fmla="val 50000"/>
                <a:gd name="adj2" fmla="val 140000"/>
              </a:avLst>
            </a:prstGeom>
            <a:solidFill>
              <a:schemeClr val="accent1"/>
            </a:solidFill>
            <a:ln w="12700">
              <a:solidFill>
                <a:srgbClr val="0066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73239" name="Text Box 119"/>
            <p:cNvSpPr txBox="1">
              <a:spLocks noChangeArrowheads="1"/>
            </p:cNvSpPr>
            <p:nvPr/>
          </p:nvSpPr>
          <p:spPr bwMode="auto">
            <a:xfrm>
              <a:off x="245" y="2868"/>
              <a:ext cx="782" cy="566"/>
            </a:xfrm>
            <a:prstGeom prst="rect">
              <a:avLst/>
            </a:prstGeom>
            <a:gradFill rotWithShape="0">
              <a:gsLst>
                <a:gs pos="0">
                  <a:srgbClr val="99FF66">
                    <a:gamma/>
                    <a:shade val="46275"/>
                    <a:invGamma/>
                  </a:srgbClr>
                </a:gs>
                <a:gs pos="50000">
                  <a:srgbClr val="99FF66"/>
                </a:gs>
                <a:gs pos="100000">
                  <a:srgbClr val="99FF66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 defTabSz="762000" eaLnBrk="1" hangingPunct="1">
                <a:lnSpc>
                  <a:spcPct val="170000"/>
                </a:lnSpc>
              </a:pPr>
              <a:r>
                <a:rPr lang="fr-FR" b="1">
                  <a:solidFill>
                    <a:schemeClr val="tx2"/>
                  </a:solidFill>
                </a:rPr>
                <a:t>Notion</a:t>
              </a:r>
            </a:p>
            <a:p>
              <a:pPr algn="ctr" defTabSz="762000" eaLnBrk="1" hangingPunct="1">
                <a:lnSpc>
                  <a:spcPct val="70000"/>
                </a:lnSpc>
              </a:pPr>
              <a:r>
                <a:rPr lang="fr-FR" b="1">
                  <a:solidFill>
                    <a:schemeClr val="tx2"/>
                  </a:solidFill>
                </a:rPr>
                <a:t> de  bus</a:t>
              </a:r>
            </a:p>
            <a:p>
              <a:pPr algn="ctr" defTabSz="762000" eaLnBrk="1" hangingPunct="1"/>
              <a:endParaRPr lang="fr-FR" b="1">
                <a:solidFill>
                  <a:schemeClr val="tx2"/>
                </a:solidFill>
              </a:endParaRPr>
            </a:p>
          </p:txBody>
        </p:sp>
      </p:grpSp>
      <p:grpSp>
        <p:nvGrpSpPr>
          <p:cNvPr id="773294" name="Group 174"/>
          <p:cNvGrpSpPr>
            <a:grpSpLocks/>
          </p:cNvGrpSpPr>
          <p:nvPr/>
        </p:nvGrpSpPr>
        <p:grpSpPr bwMode="auto">
          <a:xfrm>
            <a:off x="282575" y="1722438"/>
            <a:ext cx="1576388" cy="563562"/>
            <a:chOff x="178" y="1085"/>
            <a:chExt cx="993" cy="355"/>
          </a:xfrm>
        </p:grpSpPr>
        <p:sp>
          <p:nvSpPr>
            <p:cNvPr id="773245" name="Line 125"/>
            <p:cNvSpPr>
              <a:spLocks noChangeShapeType="1"/>
            </p:cNvSpPr>
            <p:nvPr/>
          </p:nvSpPr>
          <p:spPr bwMode="auto">
            <a:xfrm flipH="1">
              <a:off x="979" y="1104"/>
              <a:ext cx="192" cy="0"/>
            </a:xfrm>
            <a:prstGeom prst="line">
              <a:avLst/>
            </a:prstGeom>
            <a:noFill/>
            <a:ln w="1905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73246" name="Line 126"/>
            <p:cNvSpPr>
              <a:spLocks noChangeShapeType="1"/>
            </p:cNvSpPr>
            <p:nvPr/>
          </p:nvSpPr>
          <p:spPr bwMode="auto">
            <a:xfrm flipH="1">
              <a:off x="979" y="1440"/>
              <a:ext cx="192" cy="0"/>
            </a:xfrm>
            <a:prstGeom prst="line">
              <a:avLst/>
            </a:prstGeom>
            <a:noFill/>
            <a:ln w="1905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73247" name="AutoShape 127"/>
            <p:cNvSpPr>
              <a:spLocks noChangeArrowheads="1"/>
            </p:cNvSpPr>
            <p:nvPr/>
          </p:nvSpPr>
          <p:spPr bwMode="auto">
            <a:xfrm>
              <a:off x="1059" y="1104"/>
              <a:ext cx="96" cy="336"/>
            </a:xfrm>
            <a:prstGeom prst="upDownArrow">
              <a:avLst>
                <a:gd name="adj1" fmla="val 50000"/>
                <a:gd name="adj2" fmla="val 70000"/>
              </a:avLst>
            </a:prstGeom>
            <a:solidFill>
              <a:schemeClr val="accent1"/>
            </a:solidFill>
            <a:ln w="12700">
              <a:solidFill>
                <a:srgbClr val="0066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73248" name="Text Box 128"/>
            <p:cNvSpPr txBox="1">
              <a:spLocks noChangeArrowheads="1"/>
            </p:cNvSpPr>
            <p:nvPr/>
          </p:nvSpPr>
          <p:spPr bwMode="auto">
            <a:xfrm>
              <a:off x="178" y="1085"/>
              <a:ext cx="834" cy="342"/>
            </a:xfrm>
            <a:prstGeom prst="rect">
              <a:avLst/>
            </a:prstGeom>
            <a:gradFill rotWithShape="0">
              <a:gsLst>
                <a:gs pos="0">
                  <a:srgbClr val="99FF99">
                    <a:gamma/>
                    <a:shade val="46275"/>
                    <a:invGamma/>
                  </a:srgbClr>
                </a:gs>
                <a:gs pos="50000">
                  <a:srgbClr val="99FF99"/>
                </a:gs>
                <a:gs pos="100000">
                  <a:srgbClr val="99FF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 defTabSz="762000" eaLnBrk="1" hangingPunct="1">
                <a:lnSpc>
                  <a:spcPct val="120000"/>
                </a:lnSpc>
              </a:pPr>
              <a:r>
                <a:rPr lang="fr-FR" b="1">
                  <a:solidFill>
                    <a:schemeClr val="tx2"/>
                  </a:solidFill>
                </a:rPr>
                <a:t>Exemple : Modbus</a:t>
              </a:r>
            </a:p>
          </p:txBody>
        </p:sp>
      </p:grpSp>
      <p:grpSp>
        <p:nvGrpSpPr>
          <p:cNvPr id="773249" name="Group 129"/>
          <p:cNvGrpSpPr>
            <a:grpSpLocks/>
          </p:cNvGrpSpPr>
          <p:nvPr/>
        </p:nvGrpSpPr>
        <p:grpSpPr bwMode="auto">
          <a:xfrm>
            <a:off x="1892300" y="3276600"/>
            <a:ext cx="7543800" cy="609600"/>
            <a:chOff x="1173" y="2304"/>
            <a:chExt cx="4752" cy="384"/>
          </a:xfrm>
        </p:grpSpPr>
        <p:grpSp>
          <p:nvGrpSpPr>
            <p:cNvPr id="773250" name="Group 130"/>
            <p:cNvGrpSpPr>
              <a:grpSpLocks/>
            </p:cNvGrpSpPr>
            <p:nvPr/>
          </p:nvGrpSpPr>
          <p:grpSpPr bwMode="auto">
            <a:xfrm>
              <a:off x="1173" y="2352"/>
              <a:ext cx="1056" cy="336"/>
              <a:chOff x="2400" y="1056"/>
              <a:chExt cx="1056" cy="336"/>
            </a:xfrm>
          </p:grpSpPr>
          <p:sp>
            <p:nvSpPr>
              <p:cNvPr id="773251" name="Text Box 131"/>
              <p:cNvSpPr txBox="1">
                <a:spLocks noChangeArrowheads="1"/>
              </p:cNvSpPr>
              <p:nvPr/>
            </p:nvSpPr>
            <p:spPr bwMode="auto">
              <a:xfrm>
                <a:off x="2400" y="1056"/>
                <a:ext cx="1056" cy="336"/>
              </a:xfrm>
              <a:prstGeom prst="rect">
                <a:avLst/>
              </a:prstGeom>
              <a:solidFill>
                <a:srgbClr val="FFFF66"/>
              </a:solidFill>
              <a:ln w="6350">
                <a:solidFill>
                  <a:schemeClr val="bg2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 defTabSz="762000" eaLnBrk="1" hangingPunct="1"/>
                <a:r>
                  <a:rPr lang="fr-FR" sz="1400" b="1">
                    <a:solidFill>
                      <a:schemeClr val="hlink"/>
                    </a:solidFill>
                  </a:rPr>
                  <a:t>COUCHE</a:t>
                </a:r>
                <a:br>
                  <a:rPr lang="fr-FR" sz="1400" b="1">
                    <a:solidFill>
                      <a:schemeClr val="hlink"/>
                    </a:solidFill>
                  </a:rPr>
                </a:br>
                <a:r>
                  <a:rPr lang="fr-FR" sz="1400" b="1">
                    <a:solidFill>
                      <a:schemeClr val="hlink"/>
                    </a:solidFill>
                  </a:rPr>
                  <a:t>TRANSPORT</a:t>
                </a:r>
              </a:p>
            </p:txBody>
          </p:sp>
          <p:sp>
            <p:nvSpPr>
              <p:cNvPr id="773252" name="Text Box 132"/>
              <p:cNvSpPr txBox="1">
                <a:spLocks noChangeArrowheads="1"/>
              </p:cNvSpPr>
              <p:nvPr/>
            </p:nvSpPr>
            <p:spPr bwMode="auto">
              <a:xfrm>
                <a:off x="3216" y="1056"/>
                <a:ext cx="192" cy="192"/>
              </a:xfrm>
              <a:prstGeom prst="rect">
                <a:avLst/>
              </a:prstGeom>
              <a:solidFill>
                <a:srgbClr val="FFFF66"/>
              </a:solidFill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>
                <a:spAutoFit/>
              </a:bodyPr>
              <a:lstStyle/>
              <a:p>
                <a:pPr defTabSz="762000" eaLnBrk="1" hangingPunct="1"/>
                <a:r>
                  <a:rPr lang="fr-FR" sz="1400" b="1">
                    <a:solidFill>
                      <a:schemeClr val="hlink"/>
                    </a:solidFill>
                  </a:rPr>
                  <a:t>4</a:t>
                </a:r>
                <a:endParaRPr lang="fr-FR" sz="1400" b="1">
                  <a:solidFill>
                    <a:schemeClr val="bg2"/>
                  </a:solidFill>
                </a:endParaRPr>
              </a:p>
            </p:txBody>
          </p:sp>
        </p:grpSp>
        <p:sp>
          <p:nvSpPr>
            <p:cNvPr id="773253" name="AutoShape 133"/>
            <p:cNvSpPr>
              <a:spLocks noChangeArrowheads="1"/>
            </p:cNvSpPr>
            <p:nvPr/>
          </p:nvSpPr>
          <p:spPr bwMode="auto">
            <a:xfrm>
              <a:off x="2277" y="2496"/>
              <a:ext cx="336" cy="96"/>
            </a:xfrm>
            <a:prstGeom prst="rightArrow">
              <a:avLst>
                <a:gd name="adj1" fmla="val 50000"/>
                <a:gd name="adj2" fmla="val 87500"/>
              </a:avLst>
            </a:prstGeom>
            <a:gradFill rotWithShape="0">
              <a:gsLst>
                <a:gs pos="0">
                  <a:schemeClr val="folHlink"/>
                </a:gs>
                <a:gs pos="100000">
                  <a:srgbClr val="0000FE"/>
                </a:gs>
              </a:gsLst>
              <a:lin ang="0" scaled="1"/>
            </a:grad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73254" name="Text Box 134"/>
            <p:cNvSpPr txBox="1">
              <a:spLocks noChangeArrowheads="1"/>
            </p:cNvSpPr>
            <p:nvPr/>
          </p:nvSpPr>
          <p:spPr bwMode="auto">
            <a:xfrm>
              <a:off x="2613" y="2400"/>
              <a:ext cx="3312" cy="28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defTabSz="762000" eaLnBrk="1" hangingPunct="1"/>
              <a:r>
                <a:rPr lang="fr-FR" b="1">
                  <a:solidFill>
                    <a:schemeClr val="accent2"/>
                  </a:solidFill>
                </a:rPr>
                <a:t>Contrôle de l ’acheminement de bout en bout</a:t>
              </a:r>
              <a:r>
                <a:rPr lang="fr-FR">
                  <a:solidFill>
                    <a:schemeClr val="tx1"/>
                  </a:solidFill>
                </a:rPr>
                <a:t> : reprise sur erreurs signalées ou non par la couche réseau</a:t>
              </a:r>
            </a:p>
          </p:txBody>
        </p:sp>
        <p:sp>
          <p:nvSpPr>
            <p:cNvPr id="773255" name="AutoShape 135"/>
            <p:cNvSpPr>
              <a:spLocks noChangeArrowheads="1"/>
            </p:cNvSpPr>
            <p:nvPr/>
          </p:nvSpPr>
          <p:spPr bwMode="auto">
            <a:xfrm>
              <a:off x="1797" y="2304"/>
              <a:ext cx="192" cy="144"/>
            </a:xfrm>
            <a:custGeom>
              <a:avLst/>
              <a:gdLst>
                <a:gd name="G0" fmla="+- 9257 0 0"/>
                <a:gd name="G1" fmla="+- 18514 0 0"/>
                <a:gd name="G2" fmla="+- 7200 0 0"/>
                <a:gd name="G3" fmla="*/ 9257 1 2"/>
                <a:gd name="G4" fmla="+- G3 10800 0"/>
                <a:gd name="G5" fmla="+- 21600 9257 18514"/>
                <a:gd name="G6" fmla="+- 18514 7200 0"/>
                <a:gd name="G7" fmla="*/ G6 1 2"/>
                <a:gd name="G8" fmla="*/ 18514 2 1"/>
                <a:gd name="G9" fmla="+- G8 0 21600"/>
                <a:gd name="G10" fmla="*/ 21600 G0 G1"/>
                <a:gd name="G11" fmla="*/ 21600 G4 G1"/>
                <a:gd name="G12" fmla="*/ 21600 G5 G1"/>
                <a:gd name="G13" fmla="*/ 21600 G7 G1"/>
                <a:gd name="G14" fmla="*/ 18514 1 2"/>
                <a:gd name="G15" fmla="+- G5 0 G4"/>
                <a:gd name="G16" fmla="+- G0 0 G4"/>
                <a:gd name="G17" fmla="*/ G2 G15 G16"/>
                <a:gd name="T0" fmla="*/ 15429 w 21600"/>
                <a:gd name="T1" fmla="*/ 0 h 21600"/>
                <a:gd name="T2" fmla="*/ 9257 w 21600"/>
                <a:gd name="T3" fmla="*/ 7200 h 21600"/>
                <a:gd name="T4" fmla="*/ 0 w 21600"/>
                <a:gd name="T5" fmla="*/ 18001 h 21600"/>
                <a:gd name="T6" fmla="*/ 9257 w 21600"/>
                <a:gd name="T7" fmla="*/ 21600 h 21600"/>
                <a:gd name="T8" fmla="*/ 18514 w 21600"/>
                <a:gd name="T9" fmla="*/ 15000 h 21600"/>
                <a:gd name="T10" fmla="*/ 21600 w 21600"/>
                <a:gd name="T11" fmla="*/ 7200 h 21600"/>
                <a:gd name="T12" fmla="*/ 17694720 60000 65536"/>
                <a:gd name="T13" fmla="*/ 11796480 60000 65536"/>
                <a:gd name="T14" fmla="*/ 11796480 60000 65536"/>
                <a:gd name="T15" fmla="*/ 5898240 60000 65536"/>
                <a:gd name="T16" fmla="*/ 0 60000 65536"/>
                <a:gd name="T17" fmla="*/ 0 60000 65536"/>
                <a:gd name="T18" fmla="*/ 0 w 21600"/>
                <a:gd name="T19" fmla="*/ G12 h 21600"/>
                <a:gd name="T20" fmla="*/ G1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429" y="0"/>
                  </a:moveTo>
                  <a:lnTo>
                    <a:pt x="9257" y="7200"/>
                  </a:lnTo>
                  <a:lnTo>
                    <a:pt x="12343" y="7200"/>
                  </a:lnTo>
                  <a:lnTo>
                    <a:pt x="12343" y="1440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200"/>
                  </a:lnTo>
                  <a:lnTo>
                    <a:pt x="21600" y="7200"/>
                  </a:lnTo>
                  <a:close/>
                </a:path>
              </a:pathLst>
            </a:custGeom>
            <a:gradFill rotWithShape="0">
              <a:gsLst>
                <a:gs pos="0">
                  <a:srgbClr val="0000FE"/>
                </a:gs>
                <a:gs pos="100000">
                  <a:schemeClr val="folHlink"/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773256" name="Group 136"/>
          <p:cNvGrpSpPr>
            <a:grpSpLocks/>
          </p:cNvGrpSpPr>
          <p:nvPr/>
        </p:nvGrpSpPr>
        <p:grpSpPr bwMode="auto">
          <a:xfrm>
            <a:off x="1892300" y="3810000"/>
            <a:ext cx="7543800" cy="609600"/>
            <a:chOff x="1173" y="2640"/>
            <a:chExt cx="4752" cy="384"/>
          </a:xfrm>
        </p:grpSpPr>
        <p:grpSp>
          <p:nvGrpSpPr>
            <p:cNvPr id="773257" name="Group 137"/>
            <p:cNvGrpSpPr>
              <a:grpSpLocks/>
            </p:cNvGrpSpPr>
            <p:nvPr/>
          </p:nvGrpSpPr>
          <p:grpSpPr bwMode="auto">
            <a:xfrm>
              <a:off x="1173" y="2688"/>
              <a:ext cx="4752" cy="336"/>
              <a:chOff x="1173" y="2688"/>
              <a:chExt cx="4752" cy="336"/>
            </a:xfrm>
          </p:grpSpPr>
          <p:grpSp>
            <p:nvGrpSpPr>
              <p:cNvPr id="773258" name="Group 138"/>
              <p:cNvGrpSpPr>
                <a:grpSpLocks/>
              </p:cNvGrpSpPr>
              <p:nvPr/>
            </p:nvGrpSpPr>
            <p:grpSpPr bwMode="auto">
              <a:xfrm>
                <a:off x="1173" y="2688"/>
                <a:ext cx="1056" cy="336"/>
                <a:chOff x="2400" y="1056"/>
                <a:chExt cx="1056" cy="336"/>
              </a:xfrm>
            </p:grpSpPr>
            <p:sp>
              <p:nvSpPr>
                <p:cNvPr id="773259" name="Text Box 139"/>
                <p:cNvSpPr txBox="1">
                  <a:spLocks noChangeArrowheads="1"/>
                </p:cNvSpPr>
                <p:nvPr/>
              </p:nvSpPr>
              <p:spPr bwMode="auto">
                <a:xfrm>
                  <a:off x="2400" y="1056"/>
                  <a:ext cx="1056" cy="336"/>
                </a:xfrm>
                <a:prstGeom prst="rect">
                  <a:avLst/>
                </a:prstGeom>
                <a:solidFill>
                  <a:srgbClr val="FFFF99"/>
                </a:solidFill>
                <a:ln w="6350">
                  <a:solidFill>
                    <a:schemeClr val="bg2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defTabSz="762000" eaLnBrk="1" hangingPunct="1"/>
                  <a:r>
                    <a:rPr lang="fr-FR" sz="1400" b="1">
                      <a:solidFill>
                        <a:schemeClr val="hlink"/>
                      </a:solidFill>
                    </a:rPr>
                    <a:t>COUCHE RESEAU</a:t>
                  </a:r>
                </a:p>
              </p:txBody>
            </p:sp>
            <p:sp>
              <p:nvSpPr>
                <p:cNvPr id="773260" name="Text Box 140"/>
                <p:cNvSpPr txBox="1">
                  <a:spLocks noChangeArrowheads="1"/>
                </p:cNvSpPr>
                <p:nvPr/>
              </p:nvSpPr>
              <p:spPr bwMode="auto">
                <a:xfrm>
                  <a:off x="3216" y="1056"/>
                  <a:ext cx="192" cy="192"/>
                </a:xfrm>
                <a:prstGeom prst="rect">
                  <a:avLst/>
                </a:prstGeom>
                <a:solidFill>
                  <a:srgbClr val="FFFF99"/>
                </a:solidFill>
                <a:ln w="12700">
                  <a:noFill/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>
                  <a:spAutoFit/>
                </a:bodyPr>
                <a:lstStyle/>
                <a:p>
                  <a:pPr defTabSz="762000" eaLnBrk="1" hangingPunct="1"/>
                  <a:r>
                    <a:rPr lang="fr-FR" sz="1400" b="1">
                      <a:solidFill>
                        <a:schemeClr val="hlink"/>
                      </a:solidFill>
                    </a:rPr>
                    <a:t>3</a:t>
                  </a:r>
                  <a:endParaRPr lang="fr-FR" sz="1400" b="1">
                    <a:solidFill>
                      <a:schemeClr val="bg2"/>
                    </a:solidFill>
                  </a:endParaRPr>
                </a:p>
              </p:txBody>
            </p:sp>
          </p:grpSp>
          <p:sp>
            <p:nvSpPr>
              <p:cNvPr id="773261" name="AutoShape 141"/>
              <p:cNvSpPr>
                <a:spLocks noChangeArrowheads="1"/>
              </p:cNvSpPr>
              <p:nvPr/>
            </p:nvSpPr>
            <p:spPr bwMode="auto">
              <a:xfrm>
                <a:off x="2277" y="2784"/>
                <a:ext cx="336" cy="96"/>
              </a:xfrm>
              <a:prstGeom prst="rightArrow">
                <a:avLst>
                  <a:gd name="adj1" fmla="val 50000"/>
                  <a:gd name="adj2" fmla="val 87500"/>
                </a:avLst>
              </a:prstGeom>
              <a:gradFill rotWithShape="0">
                <a:gsLst>
                  <a:gs pos="0">
                    <a:schemeClr val="folHlink"/>
                  </a:gs>
                  <a:gs pos="100000">
                    <a:srgbClr val="0000FE"/>
                  </a:gs>
                </a:gsLst>
                <a:lin ang="0" scaled="1"/>
              </a:gradFill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773262" name="Text Box 142"/>
              <p:cNvSpPr txBox="1">
                <a:spLocks noChangeArrowheads="1"/>
              </p:cNvSpPr>
              <p:nvPr/>
            </p:nvSpPr>
            <p:spPr bwMode="auto">
              <a:xfrm>
                <a:off x="2613" y="2736"/>
                <a:ext cx="3312" cy="173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>
                <a:spAutoFit/>
              </a:bodyPr>
              <a:lstStyle/>
              <a:p>
                <a:pPr defTabSz="762000" eaLnBrk="1" hangingPunct="1"/>
                <a:r>
                  <a:rPr lang="fr-FR" b="1">
                    <a:solidFill>
                      <a:schemeClr val="accent2"/>
                    </a:solidFill>
                  </a:rPr>
                  <a:t>Routage des données</a:t>
                </a:r>
                <a:r>
                  <a:rPr lang="fr-FR">
                    <a:solidFill>
                      <a:schemeClr val="tx1"/>
                    </a:solidFill>
                  </a:rPr>
                  <a:t> : établissement du chemin entre différents réseaux </a:t>
                </a:r>
              </a:p>
            </p:txBody>
          </p:sp>
        </p:grpSp>
        <p:sp>
          <p:nvSpPr>
            <p:cNvPr id="773263" name="AutoShape 143"/>
            <p:cNvSpPr>
              <a:spLocks noChangeArrowheads="1"/>
            </p:cNvSpPr>
            <p:nvPr/>
          </p:nvSpPr>
          <p:spPr bwMode="auto">
            <a:xfrm>
              <a:off x="1797" y="2640"/>
              <a:ext cx="192" cy="144"/>
            </a:xfrm>
            <a:custGeom>
              <a:avLst/>
              <a:gdLst>
                <a:gd name="G0" fmla="+- 9257 0 0"/>
                <a:gd name="G1" fmla="+- 18514 0 0"/>
                <a:gd name="G2" fmla="+- 7200 0 0"/>
                <a:gd name="G3" fmla="*/ 9257 1 2"/>
                <a:gd name="G4" fmla="+- G3 10800 0"/>
                <a:gd name="G5" fmla="+- 21600 9257 18514"/>
                <a:gd name="G6" fmla="+- 18514 7200 0"/>
                <a:gd name="G7" fmla="*/ G6 1 2"/>
                <a:gd name="G8" fmla="*/ 18514 2 1"/>
                <a:gd name="G9" fmla="+- G8 0 21600"/>
                <a:gd name="G10" fmla="*/ 21600 G0 G1"/>
                <a:gd name="G11" fmla="*/ 21600 G4 G1"/>
                <a:gd name="G12" fmla="*/ 21600 G5 G1"/>
                <a:gd name="G13" fmla="*/ 21600 G7 G1"/>
                <a:gd name="G14" fmla="*/ 18514 1 2"/>
                <a:gd name="G15" fmla="+- G5 0 G4"/>
                <a:gd name="G16" fmla="+- G0 0 G4"/>
                <a:gd name="G17" fmla="*/ G2 G15 G16"/>
                <a:gd name="T0" fmla="*/ 15429 w 21600"/>
                <a:gd name="T1" fmla="*/ 0 h 21600"/>
                <a:gd name="T2" fmla="*/ 9257 w 21600"/>
                <a:gd name="T3" fmla="*/ 7200 h 21600"/>
                <a:gd name="T4" fmla="*/ 0 w 21600"/>
                <a:gd name="T5" fmla="*/ 18001 h 21600"/>
                <a:gd name="T6" fmla="*/ 9257 w 21600"/>
                <a:gd name="T7" fmla="*/ 21600 h 21600"/>
                <a:gd name="T8" fmla="*/ 18514 w 21600"/>
                <a:gd name="T9" fmla="*/ 15000 h 21600"/>
                <a:gd name="T10" fmla="*/ 21600 w 21600"/>
                <a:gd name="T11" fmla="*/ 7200 h 21600"/>
                <a:gd name="T12" fmla="*/ 17694720 60000 65536"/>
                <a:gd name="T13" fmla="*/ 11796480 60000 65536"/>
                <a:gd name="T14" fmla="*/ 11796480 60000 65536"/>
                <a:gd name="T15" fmla="*/ 5898240 60000 65536"/>
                <a:gd name="T16" fmla="*/ 0 60000 65536"/>
                <a:gd name="T17" fmla="*/ 0 60000 65536"/>
                <a:gd name="T18" fmla="*/ 0 w 21600"/>
                <a:gd name="T19" fmla="*/ G12 h 21600"/>
                <a:gd name="T20" fmla="*/ G1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429" y="0"/>
                  </a:moveTo>
                  <a:lnTo>
                    <a:pt x="9257" y="7200"/>
                  </a:lnTo>
                  <a:lnTo>
                    <a:pt x="12343" y="7200"/>
                  </a:lnTo>
                  <a:lnTo>
                    <a:pt x="12343" y="1440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200"/>
                  </a:lnTo>
                  <a:lnTo>
                    <a:pt x="21600" y="7200"/>
                  </a:lnTo>
                  <a:close/>
                </a:path>
              </a:pathLst>
            </a:custGeom>
            <a:gradFill rotWithShape="0">
              <a:gsLst>
                <a:gs pos="0">
                  <a:srgbClr val="0000FE"/>
                </a:gs>
                <a:gs pos="100000">
                  <a:schemeClr val="folHlink"/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773264" name="Group 144"/>
          <p:cNvGrpSpPr>
            <a:grpSpLocks/>
          </p:cNvGrpSpPr>
          <p:nvPr/>
        </p:nvGrpSpPr>
        <p:grpSpPr bwMode="auto">
          <a:xfrm>
            <a:off x="1892300" y="4356100"/>
            <a:ext cx="7543800" cy="609600"/>
            <a:chOff x="1173" y="2976"/>
            <a:chExt cx="4752" cy="384"/>
          </a:xfrm>
        </p:grpSpPr>
        <p:grpSp>
          <p:nvGrpSpPr>
            <p:cNvPr id="773265" name="Group 145"/>
            <p:cNvGrpSpPr>
              <a:grpSpLocks/>
            </p:cNvGrpSpPr>
            <p:nvPr/>
          </p:nvGrpSpPr>
          <p:grpSpPr bwMode="auto">
            <a:xfrm>
              <a:off x="1173" y="3024"/>
              <a:ext cx="4752" cy="336"/>
              <a:chOff x="1173" y="3024"/>
              <a:chExt cx="4752" cy="336"/>
            </a:xfrm>
          </p:grpSpPr>
          <p:grpSp>
            <p:nvGrpSpPr>
              <p:cNvPr id="773266" name="Group 146"/>
              <p:cNvGrpSpPr>
                <a:grpSpLocks/>
              </p:cNvGrpSpPr>
              <p:nvPr/>
            </p:nvGrpSpPr>
            <p:grpSpPr bwMode="auto">
              <a:xfrm>
                <a:off x="1173" y="3024"/>
                <a:ext cx="1056" cy="336"/>
                <a:chOff x="2400" y="1056"/>
                <a:chExt cx="1056" cy="336"/>
              </a:xfrm>
            </p:grpSpPr>
            <p:sp>
              <p:nvSpPr>
                <p:cNvPr id="773267" name="Text Box 147"/>
                <p:cNvSpPr txBox="1">
                  <a:spLocks noChangeArrowheads="1"/>
                </p:cNvSpPr>
                <p:nvPr/>
              </p:nvSpPr>
              <p:spPr bwMode="auto">
                <a:xfrm>
                  <a:off x="2400" y="1056"/>
                  <a:ext cx="1056" cy="336"/>
                </a:xfrm>
                <a:prstGeom prst="rect">
                  <a:avLst/>
                </a:prstGeom>
                <a:solidFill>
                  <a:srgbClr val="FFFFCC"/>
                </a:solidFill>
                <a:ln w="6350">
                  <a:solidFill>
                    <a:schemeClr val="bg2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defTabSz="762000" eaLnBrk="1" hangingPunct="1"/>
                  <a:r>
                    <a:rPr lang="fr-FR" sz="1400" b="1">
                      <a:solidFill>
                        <a:schemeClr val="hlink"/>
                      </a:solidFill>
                    </a:rPr>
                    <a:t>COUCHE</a:t>
                  </a:r>
                  <a:br>
                    <a:rPr lang="fr-FR" sz="1400" b="1">
                      <a:solidFill>
                        <a:schemeClr val="hlink"/>
                      </a:solidFill>
                    </a:rPr>
                  </a:br>
                  <a:r>
                    <a:rPr lang="fr-FR" sz="1400" b="1">
                      <a:solidFill>
                        <a:schemeClr val="hlink"/>
                      </a:solidFill>
                    </a:rPr>
                    <a:t>LIAISON</a:t>
                  </a:r>
                </a:p>
              </p:txBody>
            </p:sp>
            <p:sp>
              <p:nvSpPr>
                <p:cNvPr id="773268" name="Text Box 148"/>
                <p:cNvSpPr txBox="1">
                  <a:spLocks noChangeArrowheads="1"/>
                </p:cNvSpPr>
                <p:nvPr/>
              </p:nvSpPr>
              <p:spPr bwMode="auto">
                <a:xfrm>
                  <a:off x="3216" y="1056"/>
                  <a:ext cx="192" cy="192"/>
                </a:xfrm>
                <a:prstGeom prst="rect">
                  <a:avLst/>
                </a:prstGeom>
                <a:solidFill>
                  <a:srgbClr val="FFFFCC"/>
                </a:solidFill>
                <a:ln w="12700">
                  <a:noFill/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>
                  <a:spAutoFit/>
                </a:bodyPr>
                <a:lstStyle/>
                <a:p>
                  <a:pPr defTabSz="762000" eaLnBrk="1" hangingPunct="1"/>
                  <a:r>
                    <a:rPr lang="fr-FR" sz="1400" b="1">
                      <a:solidFill>
                        <a:schemeClr val="hlink"/>
                      </a:solidFill>
                    </a:rPr>
                    <a:t>2</a:t>
                  </a:r>
                </a:p>
              </p:txBody>
            </p:sp>
          </p:grpSp>
          <p:sp>
            <p:nvSpPr>
              <p:cNvPr id="773269" name="Text Box 149"/>
              <p:cNvSpPr txBox="1">
                <a:spLocks noChangeArrowheads="1"/>
              </p:cNvSpPr>
              <p:nvPr/>
            </p:nvSpPr>
            <p:spPr bwMode="auto">
              <a:xfrm>
                <a:off x="2613" y="3024"/>
                <a:ext cx="3312" cy="173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>
                <a:spAutoFit/>
              </a:bodyPr>
              <a:lstStyle/>
              <a:p>
                <a:pPr defTabSz="762000" eaLnBrk="1" hangingPunct="1"/>
                <a:r>
                  <a:rPr lang="fr-FR" b="1">
                    <a:solidFill>
                      <a:schemeClr val="accent2"/>
                    </a:solidFill>
                  </a:rPr>
                  <a:t>Contrôle  de la liaison</a:t>
                </a:r>
                <a:r>
                  <a:rPr lang="fr-FR">
                    <a:solidFill>
                      <a:schemeClr val="tx1"/>
                    </a:solidFill>
                  </a:rPr>
                  <a:t> : adressage, correction d ’erreur, gestion du flux</a:t>
                </a:r>
                <a:endParaRPr lang="fr-FR">
                  <a:solidFill>
                    <a:schemeClr val="bg2"/>
                  </a:solidFill>
                </a:endParaRPr>
              </a:p>
            </p:txBody>
          </p:sp>
          <p:sp>
            <p:nvSpPr>
              <p:cNvPr id="773270" name="Text Box 150"/>
              <p:cNvSpPr txBox="1">
                <a:spLocks noChangeArrowheads="1"/>
              </p:cNvSpPr>
              <p:nvPr/>
            </p:nvSpPr>
            <p:spPr bwMode="auto">
              <a:xfrm>
                <a:off x="2613" y="3168"/>
                <a:ext cx="3312" cy="173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>
                <a:spAutoFit/>
              </a:bodyPr>
              <a:lstStyle/>
              <a:p>
                <a:pPr defTabSz="762000" eaLnBrk="1" hangingPunct="1"/>
                <a:r>
                  <a:rPr lang="en-US">
                    <a:solidFill>
                      <a:schemeClr val="tx1"/>
                    </a:solidFill>
                  </a:rPr>
                  <a:t>Gestion de </a:t>
                </a:r>
                <a:r>
                  <a:rPr lang="en-US" b="1">
                    <a:solidFill>
                      <a:schemeClr val="accent2"/>
                    </a:solidFill>
                  </a:rPr>
                  <a:t>l’accès au médium : </a:t>
                </a:r>
                <a:r>
                  <a:rPr lang="en-US">
                    <a:solidFill>
                      <a:schemeClr val="tx1"/>
                    </a:solidFill>
                  </a:rPr>
                  <a:t>définit quand on peut émettre</a:t>
                </a:r>
                <a:endParaRPr lang="fr-FR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773271" name="AutoShape 151"/>
              <p:cNvSpPr>
                <a:spLocks noChangeArrowheads="1"/>
              </p:cNvSpPr>
              <p:nvPr/>
            </p:nvSpPr>
            <p:spPr bwMode="auto">
              <a:xfrm>
                <a:off x="2277" y="3072"/>
                <a:ext cx="336" cy="96"/>
              </a:xfrm>
              <a:prstGeom prst="rightArrow">
                <a:avLst>
                  <a:gd name="adj1" fmla="val 50000"/>
                  <a:gd name="adj2" fmla="val 87500"/>
                </a:avLst>
              </a:prstGeom>
              <a:gradFill rotWithShape="0">
                <a:gsLst>
                  <a:gs pos="0">
                    <a:schemeClr val="folHlink"/>
                  </a:gs>
                  <a:gs pos="100000">
                    <a:srgbClr val="0000FE"/>
                  </a:gs>
                </a:gsLst>
                <a:lin ang="0" scaled="1"/>
              </a:gradFill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773272" name="AutoShape 152"/>
              <p:cNvSpPr>
                <a:spLocks noChangeArrowheads="1"/>
              </p:cNvSpPr>
              <p:nvPr/>
            </p:nvSpPr>
            <p:spPr bwMode="auto">
              <a:xfrm>
                <a:off x="2277" y="3216"/>
                <a:ext cx="336" cy="96"/>
              </a:xfrm>
              <a:prstGeom prst="rightArrow">
                <a:avLst>
                  <a:gd name="adj1" fmla="val 50000"/>
                  <a:gd name="adj2" fmla="val 87500"/>
                </a:avLst>
              </a:prstGeom>
              <a:gradFill rotWithShape="0">
                <a:gsLst>
                  <a:gs pos="0">
                    <a:schemeClr val="folHlink"/>
                  </a:gs>
                  <a:gs pos="100000">
                    <a:srgbClr val="0000FE"/>
                  </a:gs>
                </a:gsLst>
                <a:lin ang="0" scaled="1"/>
              </a:gradFill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</p:grpSp>
        <p:sp>
          <p:nvSpPr>
            <p:cNvPr id="773273" name="AutoShape 153"/>
            <p:cNvSpPr>
              <a:spLocks noChangeArrowheads="1"/>
            </p:cNvSpPr>
            <p:nvPr/>
          </p:nvSpPr>
          <p:spPr bwMode="auto">
            <a:xfrm>
              <a:off x="1797" y="2976"/>
              <a:ext cx="192" cy="144"/>
            </a:xfrm>
            <a:custGeom>
              <a:avLst/>
              <a:gdLst>
                <a:gd name="G0" fmla="+- 9257 0 0"/>
                <a:gd name="G1" fmla="+- 18514 0 0"/>
                <a:gd name="G2" fmla="+- 7200 0 0"/>
                <a:gd name="G3" fmla="*/ 9257 1 2"/>
                <a:gd name="G4" fmla="+- G3 10800 0"/>
                <a:gd name="G5" fmla="+- 21600 9257 18514"/>
                <a:gd name="G6" fmla="+- 18514 7200 0"/>
                <a:gd name="G7" fmla="*/ G6 1 2"/>
                <a:gd name="G8" fmla="*/ 18514 2 1"/>
                <a:gd name="G9" fmla="+- G8 0 21600"/>
                <a:gd name="G10" fmla="*/ 21600 G0 G1"/>
                <a:gd name="G11" fmla="*/ 21600 G4 G1"/>
                <a:gd name="G12" fmla="*/ 21600 G5 G1"/>
                <a:gd name="G13" fmla="*/ 21600 G7 G1"/>
                <a:gd name="G14" fmla="*/ 18514 1 2"/>
                <a:gd name="G15" fmla="+- G5 0 G4"/>
                <a:gd name="G16" fmla="+- G0 0 G4"/>
                <a:gd name="G17" fmla="*/ G2 G15 G16"/>
                <a:gd name="T0" fmla="*/ 15429 w 21600"/>
                <a:gd name="T1" fmla="*/ 0 h 21600"/>
                <a:gd name="T2" fmla="*/ 9257 w 21600"/>
                <a:gd name="T3" fmla="*/ 7200 h 21600"/>
                <a:gd name="T4" fmla="*/ 0 w 21600"/>
                <a:gd name="T5" fmla="*/ 18001 h 21600"/>
                <a:gd name="T6" fmla="*/ 9257 w 21600"/>
                <a:gd name="T7" fmla="*/ 21600 h 21600"/>
                <a:gd name="T8" fmla="*/ 18514 w 21600"/>
                <a:gd name="T9" fmla="*/ 15000 h 21600"/>
                <a:gd name="T10" fmla="*/ 21600 w 21600"/>
                <a:gd name="T11" fmla="*/ 7200 h 21600"/>
                <a:gd name="T12" fmla="*/ 17694720 60000 65536"/>
                <a:gd name="T13" fmla="*/ 11796480 60000 65536"/>
                <a:gd name="T14" fmla="*/ 11796480 60000 65536"/>
                <a:gd name="T15" fmla="*/ 5898240 60000 65536"/>
                <a:gd name="T16" fmla="*/ 0 60000 65536"/>
                <a:gd name="T17" fmla="*/ 0 60000 65536"/>
                <a:gd name="T18" fmla="*/ 0 w 21600"/>
                <a:gd name="T19" fmla="*/ G12 h 21600"/>
                <a:gd name="T20" fmla="*/ G1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429" y="0"/>
                  </a:moveTo>
                  <a:lnTo>
                    <a:pt x="9257" y="7200"/>
                  </a:lnTo>
                  <a:lnTo>
                    <a:pt x="12343" y="7200"/>
                  </a:lnTo>
                  <a:lnTo>
                    <a:pt x="12343" y="1440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200"/>
                  </a:lnTo>
                  <a:lnTo>
                    <a:pt x="21600" y="7200"/>
                  </a:lnTo>
                  <a:close/>
                </a:path>
              </a:pathLst>
            </a:custGeom>
            <a:gradFill rotWithShape="0">
              <a:gsLst>
                <a:gs pos="0">
                  <a:srgbClr val="0000FE"/>
                </a:gs>
                <a:gs pos="100000">
                  <a:schemeClr val="folHlink"/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773274" name="Group 154"/>
          <p:cNvGrpSpPr>
            <a:grpSpLocks/>
          </p:cNvGrpSpPr>
          <p:nvPr/>
        </p:nvGrpSpPr>
        <p:grpSpPr bwMode="auto">
          <a:xfrm>
            <a:off x="1892300" y="4876800"/>
            <a:ext cx="7543800" cy="762000"/>
            <a:chOff x="1173" y="3312"/>
            <a:chExt cx="4752" cy="480"/>
          </a:xfrm>
        </p:grpSpPr>
        <p:grpSp>
          <p:nvGrpSpPr>
            <p:cNvPr id="773275" name="Group 155"/>
            <p:cNvGrpSpPr>
              <a:grpSpLocks/>
            </p:cNvGrpSpPr>
            <p:nvPr/>
          </p:nvGrpSpPr>
          <p:grpSpPr bwMode="auto">
            <a:xfrm>
              <a:off x="1173" y="3360"/>
              <a:ext cx="4752" cy="432"/>
              <a:chOff x="1173" y="3360"/>
              <a:chExt cx="4752" cy="432"/>
            </a:xfrm>
          </p:grpSpPr>
          <p:grpSp>
            <p:nvGrpSpPr>
              <p:cNvPr id="773276" name="Group 156"/>
              <p:cNvGrpSpPr>
                <a:grpSpLocks/>
              </p:cNvGrpSpPr>
              <p:nvPr/>
            </p:nvGrpSpPr>
            <p:grpSpPr bwMode="auto">
              <a:xfrm>
                <a:off x="1173" y="3360"/>
                <a:ext cx="1056" cy="336"/>
                <a:chOff x="2400" y="1056"/>
                <a:chExt cx="1056" cy="336"/>
              </a:xfrm>
            </p:grpSpPr>
            <p:sp>
              <p:nvSpPr>
                <p:cNvPr id="773277" name="Text Box 157"/>
                <p:cNvSpPr txBox="1">
                  <a:spLocks noChangeArrowheads="1"/>
                </p:cNvSpPr>
                <p:nvPr/>
              </p:nvSpPr>
              <p:spPr bwMode="auto">
                <a:xfrm>
                  <a:off x="2400" y="1056"/>
                  <a:ext cx="1056" cy="336"/>
                </a:xfrm>
                <a:prstGeom prst="rect">
                  <a:avLst/>
                </a:prstGeom>
                <a:solidFill>
                  <a:srgbClr val="FFFFFF"/>
                </a:solidFill>
                <a:ln w="6350">
                  <a:solidFill>
                    <a:schemeClr val="bg2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defTabSz="762000" eaLnBrk="1" hangingPunct="1"/>
                  <a:r>
                    <a:rPr lang="fr-FR" sz="1400" b="1">
                      <a:solidFill>
                        <a:schemeClr val="hlink"/>
                      </a:solidFill>
                    </a:rPr>
                    <a:t>COUCHE PHISIQUE</a:t>
                  </a:r>
                </a:p>
              </p:txBody>
            </p:sp>
            <p:sp>
              <p:nvSpPr>
                <p:cNvPr id="773278" name="Text Box 158"/>
                <p:cNvSpPr txBox="1">
                  <a:spLocks noChangeArrowheads="1"/>
                </p:cNvSpPr>
                <p:nvPr/>
              </p:nvSpPr>
              <p:spPr bwMode="auto">
                <a:xfrm>
                  <a:off x="3216" y="1056"/>
                  <a:ext cx="192" cy="19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>
                  <a:spAutoFit/>
                </a:bodyPr>
                <a:lstStyle/>
                <a:p>
                  <a:pPr defTabSz="762000" eaLnBrk="1" hangingPunct="1"/>
                  <a:r>
                    <a:rPr lang="fr-FR" sz="1400" b="1">
                      <a:solidFill>
                        <a:schemeClr val="hlink"/>
                      </a:solidFill>
                    </a:rPr>
                    <a:t>1</a:t>
                  </a:r>
                </a:p>
              </p:txBody>
            </p:sp>
          </p:grpSp>
          <p:sp>
            <p:nvSpPr>
              <p:cNvPr id="773279" name="Text Box 159"/>
              <p:cNvSpPr txBox="1">
                <a:spLocks noChangeArrowheads="1"/>
              </p:cNvSpPr>
              <p:nvPr/>
            </p:nvSpPr>
            <p:spPr bwMode="auto">
              <a:xfrm>
                <a:off x="2613" y="3504"/>
                <a:ext cx="3312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>
                <a:spAutoFit/>
              </a:bodyPr>
              <a:lstStyle/>
              <a:p>
                <a:pPr defTabSz="762000" eaLnBrk="1" hangingPunct="1"/>
                <a:r>
                  <a:rPr lang="fr-FR" b="1">
                    <a:solidFill>
                      <a:schemeClr val="accent2"/>
                    </a:solidFill>
                  </a:rPr>
                  <a:t>Le hardware</a:t>
                </a:r>
                <a:r>
                  <a:rPr lang="fr-FR">
                    <a:solidFill>
                      <a:schemeClr val="tx1"/>
                    </a:solidFill>
                  </a:rPr>
                  <a:t> :  le médium utilisé : paire torsadée, câble coaxial, fibre optique…, la forme des signaux véhiculés, la connectique</a:t>
                </a:r>
              </a:p>
            </p:txBody>
          </p:sp>
          <p:sp>
            <p:nvSpPr>
              <p:cNvPr id="773280" name="AutoShape 160"/>
              <p:cNvSpPr>
                <a:spLocks noChangeArrowheads="1"/>
              </p:cNvSpPr>
              <p:nvPr/>
            </p:nvSpPr>
            <p:spPr bwMode="auto">
              <a:xfrm>
                <a:off x="2277" y="3552"/>
                <a:ext cx="336" cy="96"/>
              </a:xfrm>
              <a:prstGeom prst="rightArrow">
                <a:avLst>
                  <a:gd name="adj1" fmla="val 50000"/>
                  <a:gd name="adj2" fmla="val 87500"/>
                </a:avLst>
              </a:prstGeom>
              <a:gradFill rotWithShape="0">
                <a:gsLst>
                  <a:gs pos="0">
                    <a:schemeClr val="folHlink"/>
                  </a:gs>
                  <a:gs pos="100000">
                    <a:srgbClr val="0000FE"/>
                  </a:gs>
                </a:gsLst>
                <a:lin ang="0" scaled="1"/>
              </a:gradFill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</p:grpSp>
        <p:sp>
          <p:nvSpPr>
            <p:cNvPr id="773281" name="AutoShape 161"/>
            <p:cNvSpPr>
              <a:spLocks noChangeArrowheads="1"/>
            </p:cNvSpPr>
            <p:nvPr/>
          </p:nvSpPr>
          <p:spPr bwMode="auto">
            <a:xfrm>
              <a:off x="1797" y="3312"/>
              <a:ext cx="192" cy="144"/>
            </a:xfrm>
            <a:custGeom>
              <a:avLst/>
              <a:gdLst>
                <a:gd name="G0" fmla="+- 9257 0 0"/>
                <a:gd name="G1" fmla="+- 18514 0 0"/>
                <a:gd name="G2" fmla="+- 7200 0 0"/>
                <a:gd name="G3" fmla="*/ 9257 1 2"/>
                <a:gd name="G4" fmla="+- G3 10800 0"/>
                <a:gd name="G5" fmla="+- 21600 9257 18514"/>
                <a:gd name="G6" fmla="+- 18514 7200 0"/>
                <a:gd name="G7" fmla="*/ G6 1 2"/>
                <a:gd name="G8" fmla="*/ 18514 2 1"/>
                <a:gd name="G9" fmla="+- G8 0 21600"/>
                <a:gd name="G10" fmla="*/ 21600 G0 G1"/>
                <a:gd name="G11" fmla="*/ 21600 G4 G1"/>
                <a:gd name="G12" fmla="*/ 21600 G5 G1"/>
                <a:gd name="G13" fmla="*/ 21600 G7 G1"/>
                <a:gd name="G14" fmla="*/ 18514 1 2"/>
                <a:gd name="G15" fmla="+- G5 0 G4"/>
                <a:gd name="G16" fmla="+- G0 0 G4"/>
                <a:gd name="G17" fmla="*/ G2 G15 G16"/>
                <a:gd name="T0" fmla="*/ 15429 w 21600"/>
                <a:gd name="T1" fmla="*/ 0 h 21600"/>
                <a:gd name="T2" fmla="*/ 9257 w 21600"/>
                <a:gd name="T3" fmla="*/ 7200 h 21600"/>
                <a:gd name="T4" fmla="*/ 0 w 21600"/>
                <a:gd name="T5" fmla="*/ 18001 h 21600"/>
                <a:gd name="T6" fmla="*/ 9257 w 21600"/>
                <a:gd name="T7" fmla="*/ 21600 h 21600"/>
                <a:gd name="T8" fmla="*/ 18514 w 21600"/>
                <a:gd name="T9" fmla="*/ 15000 h 21600"/>
                <a:gd name="T10" fmla="*/ 21600 w 21600"/>
                <a:gd name="T11" fmla="*/ 7200 h 21600"/>
                <a:gd name="T12" fmla="*/ 17694720 60000 65536"/>
                <a:gd name="T13" fmla="*/ 11796480 60000 65536"/>
                <a:gd name="T14" fmla="*/ 11796480 60000 65536"/>
                <a:gd name="T15" fmla="*/ 5898240 60000 65536"/>
                <a:gd name="T16" fmla="*/ 0 60000 65536"/>
                <a:gd name="T17" fmla="*/ 0 60000 65536"/>
                <a:gd name="T18" fmla="*/ 0 w 21600"/>
                <a:gd name="T19" fmla="*/ G12 h 21600"/>
                <a:gd name="T20" fmla="*/ G1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429" y="0"/>
                  </a:moveTo>
                  <a:lnTo>
                    <a:pt x="9257" y="7200"/>
                  </a:lnTo>
                  <a:lnTo>
                    <a:pt x="12343" y="7200"/>
                  </a:lnTo>
                  <a:lnTo>
                    <a:pt x="12343" y="1440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200"/>
                  </a:lnTo>
                  <a:lnTo>
                    <a:pt x="21600" y="7200"/>
                  </a:lnTo>
                  <a:close/>
                </a:path>
              </a:pathLst>
            </a:custGeom>
            <a:gradFill rotWithShape="0">
              <a:gsLst>
                <a:gs pos="0">
                  <a:srgbClr val="0000FE"/>
                </a:gs>
                <a:gs pos="100000">
                  <a:schemeClr val="folHlink"/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773293" name="Group 173"/>
          <p:cNvGrpSpPr>
            <a:grpSpLocks/>
          </p:cNvGrpSpPr>
          <p:nvPr/>
        </p:nvGrpSpPr>
        <p:grpSpPr bwMode="auto">
          <a:xfrm>
            <a:off x="292100" y="3352800"/>
            <a:ext cx="3429000" cy="2759075"/>
            <a:chOff x="184" y="2112"/>
            <a:chExt cx="2160" cy="1738"/>
          </a:xfrm>
        </p:grpSpPr>
        <p:grpSp>
          <p:nvGrpSpPr>
            <p:cNvPr id="773292" name="Group 172"/>
            <p:cNvGrpSpPr>
              <a:grpSpLocks/>
            </p:cNvGrpSpPr>
            <p:nvPr/>
          </p:nvGrpSpPr>
          <p:grpSpPr bwMode="auto">
            <a:xfrm>
              <a:off x="211" y="2112"/>
              <a:ext cx="960" cy="672"/>
              <a:chOff x="211" y="2112"/>
              <a:chExt cx="960" cy="672"/>
            </a:xfrm>
          </p:grpSpPr>
          <p:sp>
            <p:nvSpPr>
              <p:cNvPr id="773241" name="Line 121"/>
              <p:cNvSpPr>
                <a:spLocks noChangeShapeType="1"/>
              </p:cNvSpPr>
              <p:nvPr/>
            </p:nvSpPr>
            <p:spPr bwMode="auto">
              <a:xfrm flipH="1">
                <a:off x="979" y="2112"/>
                <a:ext cx="19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773242" name="AutoShape 122"/>
              <p:cNvSpPr>
                <a:spLocks noChangeArrowheads="1"/>
              </p:cNvSpPr>
              <p:nvPr/>
            </p:nvSpPr>
            <p:spPr bwMode="auto">
              <a:xfrm>
                <a:off x="1051" y="2112"/>
                <a:ext cx="96" cy="672"/>
              </a:xfrm>
              <a:prstGeom prst="upDownArrow">
                <a:avLst>
                  <a:gd name="adj1" fmla="val 50000"/>
                  <a:gd name="adj2" fmla="val 140000"/>
                </a:avLst>
              </a:prstGeom>
              <a:solidFill>
                <a:srgbClr val="FFFF66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773243" name="Text Box 123"/>
              <p:cNvSpPr txBox="1">
                <a:spLocks noChangeArrowheads="1"/>
              </p:cNvSpPr>
              <p:nvPr/>
            </p:nvSpPr>
            <p:spPr bwMode="auto">
              <a:xfrm>
                <a:off x="211" y="2160"/>
                <a:ext cx="816" cy="526"/>
              </a:xfrm>
              <a:prstGeom prst="rect">
                <a:avLst/>
              </a:prstGeom>
              <a:gradFill rotWithShape="0">
                <a:gsLst>
                  <a:gs pos="0">
                    <a:srgbClr val="FFFF66">
                      <a:gamma/>
                      <a:shade val="46275"/>
                      <a:invGamma/>
                    </a:srgbClr>
                  </a:gs>
                  <a:gs pos="50000">
                    <a:srgbClr val="FFFF66"/>
                  </a:gs>
                  <a:gs pos="100000">
                    <a:srgbClr val="FFFF66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>
                <a:spAutoFit/>
              </a:bodyPr>
              <a:lstStyle/>
              <a:p>
                <a:pPr algn="ctr" defTabSz="762000" eaLnBrk="1" hangingPunct="1"/>
                <a:r>
                  <a:rPr lang="fr-FR" b="1">
                    <a:solidFill>
                      <a:schemeClr val="tx2"/>
                    </a:solidFill>
                  </a:rPr>
                  <a:t>Notion de réseau Exemple: TCP/IP</a:t>
                </a:r>
              </a:p>
            </p:txBody>
          </p:sp>
        </p:grpSp>
        <p:sp>
          <p:nvSpPr>
            <p:cNvPr id="773282" name="Text Box 162"/>
            <p:cNvSpPr txBox="1">
              <a:spLocks noChangeArrowheads="1"/>
            </p:cNvSpPr>
            <p:nvPr/>
          </p:nvSpPr>
          <p:spPr bwMode="auto">
            <a:xfrm>
              <a:off x="184" y="3552"/>
              <a:ext cx="2160" cy="29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defTabSz="762000" eaLnBrk="1" hangingPunct="1"/>
              <a:r>
                <a:rPr lang="fr-FR" sz="1000" b="1">
                  <a:solidFill>
                    <a:schemeClr val="tx2"/>
                  </a:solidFill>
                </a:rPr>
                <a:t>TCP : Transmission Control Protocol (Couche 4)</a:t>
              </a:r>
            </a:p>
            <a:p>
              <a:pPr defTabSz="762000" eaLnBrk="1" hangingPunct="1"/>
              <a:r>
                <a:rPr lang="fr-FR" sz="1000" b="1">
                  <a:solidFill>
                    <a:schemeClr val="tx2"/>
                  </a:solidFill>
                </a:rPr>
                <a:t>IP  : Internet Protocol (Couche 3)</a:t>
              </a:r>
            </a:p>
          </p:txBody>
        </p:sp>
      </p:grpSp>
      <p:grpSp>
        <p:nvGrpSpPr>
          <p:cNvPr id="773283" name="Group 163"/>
          <p:cNvGrpSpPr>
            <a:grpSpLocks/>
          </p:cNvGrpSpPr>
          <p:nvPr/>
        </p:nvGrpSpPr>
        <p:grpSpPr bwMode="auto">
          <a:xfrm>
            <a:off x="1903413" y="2747963"/>
            <a:ext cx="7543800" cy="609600"/>
            <a:chOff x="1031" y="0"/>
            <a:chExt cx="4752" cy="384"/>
          </a:xfrm>
        </p:grpSpPr>
        <p:grpSp>
          <p:nvGrpSpPr>
            <p:cNvPr id="773284" name="Group 164"/>
            <p:cNvGrpSpPr>
              <a:grpSpLocks/>
            </p:cNvGrpSpPr>
            <p:nvPr/>
          </p:nvGrpSpPr>
          <p:grpSpPr bwMode="auto">
            <a:xfrm>
              <a:off x="1031" y="48"/>
              <a:ext cx="1056" cy="336"/>
              <a:chOff x="2400" y="1056"/>
              <a:chExt cx="1056" cy="336"/>
            </a:xfrm>
          </p:grpSpPr>
          <p:sp>
            <p:nvSpPr>
              <p:cNvPr id="773285" name="Text Box 165"/>
              <p:cNvSpPr txBox="1">
                <a:spLocks noChangeArrowheads="1"/>
              </p:cNvSpPr>
              <p:nvPr/>
            </p:nvSpPr>
            <p:spPr bwMode="auto">
              <a:xfrm>
                <a:off x="2400" y="1056"/>
                <a:ext cx="1056" cy="336"/>
              </a:xfrm>
              <a:prstGeom prst="rect">
                <a:avLst/>
              </a:prstGeom>
              <a:solidFill>
                <a:srgbClr val="99FF99"/>
              </a:solidFill>
              <a:ln w="6350">
                <a:solidFill>
                  <a:schemeClr val="bg2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 defTabSz="762000" eaLnBrk="1" hangingPunct="1"/>
                <a:r>
                  <a:rPr lang="fr-FR" sz="1400" b="1">
                    <a:solidFill>
                      <a:schemeClr val="hlink"/>
                    </a:solidFill>
                  </a:rPr>
                  <a:t>SESSION</a:t>
                </a:r>
                <a:br>
                  <a:rPr lang="fr-FR" sz="1400" b="1">
                    <a:solidFill>
                      <a:schemeClr val="hlink"/>
                    </a:solidFill>
                  </a:rPr>
                </a:br>
                <a:r>
                  <a:rPr lang="fr-FR" sz="1400" b="1">
                    <a:solidFill>
                      <a:schemeClr val="hlink"/>
                    </a:solidFill>
                  </a:rPr>
                  <a:t>LAYER</a:t>
                </a:r>
              </a:p>
            </p:txBody>
          </p:sp>
          <p:sp>
            <p:nvSpPr>
              <p:cNvPr id="773286" name="Text Box 166"/>
              <p:cNvSpPr txBox="1">
                <a:spLocks noChangeArrowheads="1"/>
              </p:cNvSpPr>
              <p:nvPr/>
            </p:nvSpPr>
            <p:spPr bwMode="auto">
              <a:xfrm>
                <a:off x="3216" y="1056"/>
                <a:ext cx="192" cy="192"/>
              </a:xfrm>
              <a:prstGeom prst="rect">
                <a:avLst/>
              </a:prstGeom>
              <a:solidFill>
                <a:srgbClr val="99FF99"/>
              </a:solidFill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>
                <a:spAutoFit/>
              </a:bodyPr>
              <a:lstStyle/>
              <a:p>
                <a:pPr defTabSz="762000" eaLnBrk="1" hangingPunct="1"/>
                <a:r>
                  <a:rPr lang="fr-FR" sz="1400" b="1">
                    <a:solidFill>
                      <a:schemeClr val="hlink"/>
                    </a:solidFill>
                  </a:rPr>
                  <a:t>5</a:t>
                </a:r>
                <a:endParaRPr lang="fr-FR" sz="1400" b="1">
                  <a:solidFill>
                    <a:schemeClr val="bg2"/>
                  </a:solidFill>
                </a:endParaRPr>
              </a:p>
            </p:txBody>
          </p:sp>
        </p:grpSp>
        <p:sp>
          <p:nvSpPr>
            <p:cNvPr id="773287" name="AutoShape 167"/>
            <p:cNvSpPr>
              <a:spLocks noChangeArrowheads="1"/>
            </p:cNvSpPr>
            <p:nvPr/>
          </p:nvSpPr>
          <p:spPr bwMode="auto">
            <a:xfrm>
              <a:off x="2135" y="192"/>
              <a:ext cx="336" cy="96"/>
            </a:xfrm>
            <a:prstGeom prst="rightArrow">
              <a:avLst>
                <a:gd name="adj1" fmla="val 50000"/>
                <a:gd name="adj2" fmla="val 87500"/>
              </a:avLst>
            </a:prstGeom>
            <a:gradFill rotWithShape="0">
              <a:gsLst>
                <a:gs pos="0">
                  <a:schemeClr val="folHlink"/>
                </a:gs>
                <a:gs pos="100000">
                  <a:srgbClr val="0000FE"/>
                </a:gs>
              </a:gsLst>
              <a:lin ang="0" scaled="1"/>
            </a:grad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73288" name="Text Box 168"/>
            <p:cNvSpPr txBox="1">
              <a:spLocks noChangeArrowheads="1"/>
            </p:cNvSpPr>
            <p:nvPr/>
          </p:nvSpPr>
          <p:spPr bwMode="auto">
            <a:xfrm>
              <a:off x="2471" y="96"/>
              <a:ext cx="3312" cy="173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defTabSz="762000" eaLnBrk="1" hangingPunct="1"/>
              <a:r>
                <a:rPr lang="en-US" b="1">
                  <a:solidFill>
                    <a:schemeClr val="accent2"/>
                  </a:solidFill>
                </a:rPr>
                <a:t>Organise et synchronise les échanges</a:t>
              </a:r>
              <a:r>
                <a:rPr lang="en-US">
                  <a:solidFill>
                    <a:schemeClr val="tx1"/>
                  </a:solidFill>
                </a:rPr>
                <a:t> entre utlisateurs</a:t>
              </a:r>
              <a:endParaRPr lang="fr-FR" sz="1400" b="1">
                <a:solidFill>
                  <a:schemeClr val="tx1"/>
                </a:solidFill>
              </a:endParaRPr>
            </a:p>
          </p:txBody>
        </p:sp>
        <p:sp>
          <p:nvSpPr>
            <p:cNvPr id="773289" name="AutoShape 169"/>
            <p:cNvSpPr>
              <a:spLocks noChangeArrowheads="1"/>
            </p:cNvSpPr>
            <p:nvPr/>
          </p:nvSpPr>
          <p:spPr bwMode="auto">
            <a:xfrm>
              <a:off x="1655" y="0"/>
              <a:ext cx="192" cy="144"/>
            </a:xfrm>
            <a:custGeom>
              <a:avLst/>
              <a:gdLst>
                <a:gd name="G0" fmla="+- 9257 0 0"/>
                <a:gd name="G1" fmla="+- 18514 0 0"/>
                <a:gd name="G2" fmla="+- 7200 0 0"/>
                <a:gd name="G3" fmla="*/ 9257 1 2"/>
                <a:gd name="G4" fmla="+- G3 10800 0"/>
                <a:gd name="G5" fmla="+- 21600 9257 18514"/>
                <a:gd name="G6" fmla="+- 18514 7200 0"/>
                <a:gd name="G7" fmla="*/ G6 1 2"/>
                <a:gd name="G8" fmla="*/ 18514 2 1"/>
                <a:gd name="G9" fmla="+- G8 0 21600"/>
                <a:gd name="G10" fmla="*/ 21600 G0 G1"/>
                <a:gd name="G11" fmla="*/ 21600 G4 G1"/>
                <a:gd name="G12" fmla="*/ 21600 G5 G1"/>
                <a:gd name="G13" fmla="*/ 21600 G7 G1"/>
                <a:gd name="G14" fmla="*/ 18514 1 2"/>
                <a:gd name="G15" fmla="+- G5 0 G4"/>
                <a:gd name="G16" fmla="+- G0 0 G4"/>
                <a:gd name="G17" fmla="*/ G2 G15 G16"/>
                <a:gd name="T0" fmla="*/ 15429 w 21600"/>
                <a:gd name="T1" fmla="*/ 0 h 21600"/>
                <a:gd name="T2" fmla="*/ 9257 w 21600"/>
                <a:gd name="T3" fmla="*/ 7200 h 21600"/>
                <a:gd name="T4" fmla="*/ 0 w 21600"/>
                <a:gd name="T5" fmla="*/ 18001 h 21600"/>
                <a:gd name="T6" fmla="*/ 9257 w 21600"/>
                <a:gd name="T7" fmla="*/ 21600 h 21600"/>
                <a:gd name="T8" fmla="*/ 18514 w 21600"/>
                <a:gd name="T9" fmla="*/ 15000 h 21600"/>
                <a:gd name="T10" fmla="*/ 21600 w 21600"/>
                <a:gd name="T11" fmla="*/ 7200 h 21600"/>
                <a:gd name="T12" fmla="*/ 17694720 60000 65536"/>
                <a:gd name="T13" fmla="*/ 11796480 60000 65536"/>
                <a:gd name="T14" fmla="*/ 11796480 60000 65536"/>
                <a:gd name="T15" fmla="*/ 5898240 60000 65536"/>
                <a:gd name="T16" fmla="*/ 0 60000 65536"/>
                <a:gd name="T17" fmla="*/ 0 60000 65536"/>
                <a:gd name="T18" fmla="*/ 0 w 21600"/>
                <a:gd name="T19" fmla="*/ G12 h 21600"/>
                <a:gd name="T20" fmla="*/ G1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429" y="0"/>
                  </a:moveTo>
                  <a:lnTo>
                    <a:pt x="9257" y="7200"/>
                  </a:lnTo>
                  <a:lnTo>
                    <a:pt x="12343" y="7200"/>
                  </a:lnTo>
                  <a:lnTo>
                    <a:pt x="12343" y="1440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200"/>
                  </a:lnTo>
                  <a:lnTo>
                    <a:pt x="21600" y="7200"/>
                  </a:lnTo>
                  <a:close/>
                </a:path>
              </a:pathLst>
            </a:custGeom>
            <a:gradFill rotWithShape="0">
              <a:gsLst>
                <a:gs pos="0">
                  <a:srgbClr val="0000FE"/>
                </a:gs>
                <a:gs pos="100000">
                  <a:schemeClr val="folHlink"/>
                </a:gs>
              </a:gsLst>
              <a:lin ang="5400000" scaled="1"/>
            </a:gradFill>
            <a:ln w="12700">
              <a:solidFill>
                <a:schemeClr val="bg2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773290" name="Rectangle 170"/>
          <p:cNvSpPr>
            <a:spLocks noChangeArrowheads="1"/>
          </p:cNvSpPr>
          <p:nvPr/>
        </p:nvSpPr>
        <p:spPr bwMode="auto">
          <a:xfrm>
            <a:off x="5495925" y="204788"/>
            <a:ext cx="3940175" cy="4048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algn="r" defTabSz="774700">
              <a:spcBef>
                <a:spcPct val="0"/>
              </a:spcBef>
            </a:pPr>
            <a:r>
              <a:rPr lang="fr-FR" sz="1400" b="1"/>
              <a:t>Chapitre 3 : Le modèle ISO</a:t>
            </a:r>
            <a:endParaRPr lang="fr-FR" sz="2300" b="1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3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3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3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3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773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7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73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73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773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73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73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73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73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73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73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6" dur="500"/>
                                        <p:tgtEl>
                                          <p:spTgt spid="773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  <p:sp>
        <p:nvSpPr>
          <p:cNvPr id="1184770" name="AutoShape 1026"/>
          <p:cNvSpPr>
            <a:spLocks noChangeArrowheads="1"/>
          </p:cNvSpPr>
          <p:nvPr/>
        </p:nvSpPr>
        <p:spPr bwMode="auto">
          <a:xfrm>
            <a:off x="495300" y="520700"/>
            <a:ext cx="6824663" cy="53975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15294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184771" name="Rectangle 1027"/>
          <p:cNvSpPr>
            <a:spLocks noChangeArrowheads="1"/>
          </p:cNvSpPr>
          <p:nvPr/>
        </p:nvSpPr>
        <p:spPr bwMode="auto">
          <a:xfrm>
            <a:off x="508000" y="558800"/>
            <a:ext cx="6824663" cy="452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folHlink"/>
            </a:outerShdw>
          </a:effectLst>
        </p:spPr>
        <p:txBody>
          <a:bodyPr lIns="90488" tIns="44450" rIns="90488" bIns="44450"/>
          <a:lstStyle/>
          <a:p>
            <a:pPr algn="ctr" defTabSz="774700">
              <a:spcBef>
                <a:spcPct val="0"/>
              </a:spcBef>
            </a:pPr>
            <a:r>
              <a:rPr lang="fr-FR" sz="2300" b="1"/>
              <a:t>Exemples de  trames respectant le modèle ISO</a:t>
            </a:r>
          </a:p>
        </p:txBody>
      </p:sp>
      <p:grpSp>
        <p:nvGrpSpPr>
          <p:cNvPr id="1184835" name="Group 1091"/>
          <p:cNvGrpSpPr>
            <a:grpSpLocks/>
          </p:cNvGrpSpPr>
          <p:nvPr/>
        </p:nvGrpSpPr>
        <p:grpSpPr bwMode="auto">
          <a:xfrm>
            <a:off x="609600" y="4002088"/>
            <a:ext cx="8555038" cy="2101850"/>
            <a:chOff x="384" y="2521"/>
            <a:chExt cx="5389" cy="1324"/>
          </a:xfrm>
        </p:grpSpPr>
        <p:sp>
          <p:nvSpPr>
            <p:cNvPr id="1184784" name="Text Box 1040"/>
            <p:cNvSpPr txBox="1">
              <a:spLocks noChangeArrowheads="1"/>
            </p:cNvSpPr>
            <p:nvPr/>
          </p:nvSpPr>
          <p:spPr bwMode="auto">
            <a:xfrm>
              <a:off x="3597" y="2776"/>
              <a:ext cx="740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fr-FR" sz="1800" b="1">
                  <a:solidFill>
                    <a:schemeClr val="tx1"/>
                  </a:solidFill>
                  <a:latin typeface="Times New Roman" pitchFamily="18" charset="0"/>
                </a:rPr>
                <a:t>46 à 1500</a:t>
              </a:r>
              <a:r>
                <a:rPr lang="fr-FR" sz="2400">
                  <a:solidFill>
                    <a:schemeClr val="tx1"/>
                  </a:solidFill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1184785" name="Rectangle 1041"/>
            <p:cNvSpPr>
              <a:spLocks noChangeArrowheads="1"/>
            </p:cNvSpPr>
            <p:nvPr/>
          </p:nvSpPr>
          <p:spPr bwMode="auto">
            <a:xfrm>
              <a:off x="1081" y="3069"/>
              <a:ext cx="341" cy="725"/>
            </a:xfrm>
            <a:prstGeom prst="rect">
              <a:avLst/>
            </a:prstGeom>
            <a:solidFill>
              <a:srgbClr val="66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84786" name="Rectangle 1042"/>
            <p:cNvSpPr>
              <a:spLocks noChangeArrowheads="1"/>
            </p:cNvSpPr>
            <p:nvPr/>
          </p:nvSpPr>
          <p:spPr bwMode="auto">
            <a:xfrm>
              <a:off x="1422" y="3069"/>
              <a:ext cx="307" cy="725"/>
            </a:xfrm>
            <a:prstGeom prst="rect">
              <a:avLst/>
            </a:prstGeom>
            <a:solidFill>
              <a:srgbClr val="66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84787" name="Freeform 1043"/>
            <p:cNvSpPr>
              <a:spLocks/>
            </p:cNvSpPr>
            <p:nvPr/>
          </p:nvSpPr>
          <p:spPr bwMode="auto">
            <a:xfrm>
              <a:off x="2842" y="3072"/>
              <a:ext cx="1110" cy="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2"/>
                </a:cxn>
                <a:cxn ang="0">
                  <a:pos x="1056" y="192"/>
                </a:cxn>
                <a:cxn ang="0">
                  <a:pos x="864" y="0"/>
                </a:cxn>
                <a:cxn ang="0">
                  <a:pos x="0" y="0"/>
                </a:cxn>
              </a:cxnLst>
              <a:rect l="0" t="0" r="r" b="b"/>
              <a:pathLst>
                <a:path w="1056" h="192">
                  <a:moveTo>
                    <a:pt x="0" y="0"/>
                  </a:moveTo>
                  <a:lnTo>
                    <a:pt x="0" y="192"/>
                  </a:lnTo>
                  <a:lnTo>
                    <a:pt x="1056" y="192"/>
                  </a:lnTo>
                  <a:lnTo>
                    <a:pt x="8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12700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84788" name="Freeform 1044"/>
            <p:cNvSpPr>
              <a:spLocks/>
            </p:cNvSpPr>
            <p:nvPr/>
          </p:nvSpPr>
          <p:spPr bwMode="auto">
            <a:xfrm flipH="1" flipV="1">
              <a:off x="3753" y="3072"/>
              <a:ext cx="1612" cy="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2"/>
                </a:cxn>
                <a:cxn ang="0">
                  <a:pos x="1056" y="192"/>
                </a:cxn>
                <a:cxn ang="0">
                  <a:pos x="864" y="0"/>
                </a:cxn>
                <a:cxn ang="0">
                  <a:pos x="0" y="0"/>
                </a:cxn>
              </a:cxnLst>
              <a:rect l="0" t="0" r="r" b="b"/>
              <a:pathLst>
                <a:path w="1056" h="192">
                  <a:moveTo>
                    <a:pt x="0" y="0"/>
                  </a:moveTo>
                  <a:lnTo>
                    <a:pt x="0" y="192"/>
                  </a:lnTo>
                  <a:lnTo>
                    <a:pt x="1056" y="192"/>
                  </a:lnTo>
                  <a:lnTo>
                    <a:pt x="8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12700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84789" name="Text Box 1045"/>
            <p:cNvSpPr txBox="1">
              <a:spLocks noChangeArrowheads="1"/>
            </p:cNvSpPr>
            <p:nvPr/>
          </p:nvSpPr>
          <p:spPr bwMode="auto">
            <a:xfrm>
              <a:off x="1108" y="3120"/>
              <a:ext cx="270" cy="7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vert="eaVert" wrap="none"/>
            <a:lstStyle/>
            <a:p>
              <a:pPr>
                <a:spcBef>
                  <a:spcPct val="0"/>
                </a:spcBef>
              </a:pPr>
              <a:r>
                <a:rPr lang="fr-FR" sz="1600" b="1">
                  <a:solidFill>
                    <a:schemeClr val="tx1"/>
                  </a:solidFill>
                  <a:latin typeface="Times New Roman" pitchFamily="18" charset="0"/>
                </a:rPr>
                <a:t>Préambule</a:t>
              </a:r>
              <a:endParaRPr lang="fr-FR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1184790" name="Text Box 1046"/>
            <p:cNvSpPr txBox="1">
              <a:spLocks noChangeArrowheads="1"/>
            </p:cNvSpPr>
            <p:nvPr/>
          </p:nvSpPr>
          <p:spPr bwMode="auto">
            <a:xfrm>
              <a:off x="1449" y="3088"/>
              <a:ext cx="270" cy="7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vert="eaVert" wrap="none"/>
            <a:lstStyle/>
            <a:p>
              <a:pPr>
                <a:spcBef>
                  <a:spcPct val="0"/>
                </a:spcBef>
              </a:pPr>
              <a:r>
                <a:rPr lang="fr-FR" sz="1600" b="1">
                  <a:solidFill>
                    <a:schemeClr val="tx1"/>
                  </a:solidFill>
                  <a:latin typeface="Times New Roman" pitchFamily="18" charset="0"/>
                </a:rPr>
                <a:t>AD. Destin.</a:t>
              </a:r>
              <a:endParaRPr lang="fr-FR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1184791" name="Text Box 1047"/>
            <p:cNvSpPr txBox="1">
              <a:spLocks noChangeArrowheads="1"/>
            </p:cNvSpPr>
            <p:nvPr/>
          </p:nvSpPr>
          <p:spPr bwMode="auto">
            <a:xfrm>
              <a:off x="1729" y="3076"/>
              <a:ext cx="278" cy="716"/>
            </a:xfrm>
            <a:prstGeom prst="rect">
              <a:avLst/>
            </a:prstGeom>
            <a:solidFill>
              <a:srgbClr val="66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wrap="none"/>
            <a:lstStyle/>
            <a:p>
              <a:pPr algn="ctr">
                <a:spcBef>
                  <a:spcPct val="0"/>
                </a:spcBef>
              </a:pPr>
              <a:r>
                <a:rPr lang="fr-FR" sz="1600" b="1">
                  <a:solidFill>
                    <a:schemeClr val="tx1"/>
                  </a:solidFill>
                  <a:latin typeface="Times New Roman" pitchFamily="18" charset="0"/>
                </a:rPr>
                <a:t>Ad. Source</a:t>
              </a:r>
            </a:p>
          </p:txBody>
        </p:sp>
        <p:sp>
          <p:nvSpPr>
            <p:cNvPr id="1184792" name="Rectangle 1048"/>
            <p:cNvSpPr>
              <a:spLocks noChangeArrowheads="1"/>
            </p:cNvSpPr>
            <p:nvPr/>
          </p:nvSpPr>
          <p:spPr bwMode="auto">
            <a:xfrm>
              <a:off x="5365" y="3072"/>
              <a:ext cx="386" cy="725"/>
            </a:xfrm>
            <a:prstGeom prst="rect">
              <a:avLst/>
            </a:prstGeom>
            <a:solidFill>
              <a:srgbClr val="66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84793" name="Text Box 1049"/>
            <p:cNvSpPr txBox="1">
              <a:spLocks noChangeArrowheads="1"/>
            </p:cNvSpPr>
            <p:nvPr/>
          </p:nvSpPr>
          <p:spPr bwMode="auto">
            <a:xfrm>
              <a:off x="3149" y="3184"/>
              <a:ext cx="1803" cy="24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/>
            <a:lstStyle/>
            <a:p>
              <a:pPr>
                <a:spcBef>
                  <a:spcPct val="0"/>
                </a:spcBef>
              </a:pPr>
              <a:r>
                <a:rPr lang="fr-FR" sz="1800" b="1">
                  <a:solidFill>
                    <a:schemeClr val="tx1"/>
                  </a:solidFill>
                  <a:latin typeface="Times New Roman" pitchFamily="18" charset="0"/>
                </a:rPr>
                <a:t>Couches       application</a:t>
              </a:r>
            </a:p>
          </p:txBody>
        </p:sp>
        <p:sp>
          <p:nvSpPr>
            <p:cNvPr id="1184794" name="Text Box 1050"/>
            <p:cNvSpPr txBox="1">
              <a:spLocks noChangeArrowheads="1"/>
            </p:cNvSpPr>
            <p:nvPr/>
          </p:nvSpPr>
          <p:spPr bwMode="auto">
            <a:xfrm>
              <a:off x="5349" y="3088"/>
              <a:ext cx="424" cy="7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vert="eaVert" wrap="none"/>
            <a:lstStyle/>
            <a:p>
              <a:pPr algn="ctr">
                <a:spcBef>
                  <a:spcPct val="0"/>
                </a:spcBef>
              </a:pPr>
              <a:r>
                <a:rPr lang="fr-FR" sz="1600" b="1">
                  <a:solidFill>
                    <a:schemeClr val="tx1"/>
                  </a:solidFill>
                  <a:latin typeface="Times New Roman" pitchFamily="18" charset="0"/>
                </a:rPr>
                <a:t>Contrôle</a:t>
              </a:r>
            </a:p>
            <a:p>
              <a:pPr algn="ctr">
                <a:spcBef>
                  <a:spcPct val="0"/>
                </a:spcBef>
              </a:pPr>
              <a:r>
                <a:rPr lang="fr-FR" sz="1600" b="1">
                  <a:solidFill>
                    <a:schemeClr val="tx1"/>
                  </a:solidFill>
                  <a:latin typeface="Times New Roman" pitchFamily="18" charset="0"/>
                </a:rPr>
                <a:t>FCS</a:t>
              </a:r>
            </a:p>
          </p:txBody>
        </p:sp>
        <p:sp>
          <p:nvSpPr>
            <p:cNvPr id="1184795" name="Text Box 1051"/>
            <p:cNvSpPr txBox="1">
              <a:spLocks noChangeArrowheads="1"/>
            </p:cNvSpPr>
            <p:nvPr/>
          </p:nvSpPr>
          <p:spPr bwMode="auto">
            <a:xfrm>
              <a:off x="1141" y="2832"/>
              <a:ext cx="188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fr-FR" sz="1800" b="1">
                  <a:solidFill>
                    <a:schemeClr val="tx1"/>
                  </a:solidFill>
                  <a:latin typeface="Times New Roman" pitchFamily="18" charset="0"/>
                </a:rPr>
                <a:t>8</a:t>
              </a:r>
              <a:endParaRPr lang="fr-FR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1184796" name="Text Box 1052"/>
            <p:cNvSpPr txBox="1">
              <a:spLocks noChangeArrowheads="1"/>
            </p:cNvSpPr>
            <p:nvPr/>
          </p:nvSpPr>
          <p:spPr bwMode="auto">
            <a:xfrm>
              <a:off x="589" y="2865"/>
              <a:ext cx="466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fr-FR" sz="1600" b="1">
                  <a:solidFill>
                    <a:schemeClr val="tx1"/>
                  </a:solidFill>
                  <a:latin typeface="Times New Roman" pitchFamily="18" charset="0"/>
                </a:rPr>
                <a:t>Octets</a:t>
              </a:r>
              <a:endParaRPr lang="fr-FR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1184797" name="Text Box 1053"/>
            <p:cNvSpPr txBox="1">
              <a:spLocks noChangeArrowheads="1"/>
            </p:cNvSpPr>
            <p:nvPr/>
          </p:nvSpPr>
          <p:spPr bwMode="auto">
            <a:xfrm>
              <a:off x="1501" y="2832"/>
              <a:ext cx="188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fr-FR" sz="1800" b="1">
                  <a:solidFill>
                    <a:schemeClr val="tx1"/>
                  </a:solidFill>
                  <a:latin typeface="Times New Roman" pitchFamily="18" charset="0"/>
                </a:rPr>
                <a:t>6</a:t>
              </a:r>
              <a:endParaRPr lang="fr-FR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1184798" name="Text Box 1054"/>
            <p:cNvSpPr txBox="1">
              <a:spLocks noChangeArrowheads="1"/>
            </p:cNvSpPr>
            <p:nvPr/>
          </p:nvSpPr>
          <p:spPr bwMode="auto">
            <a:xfrm>
              <a:off x="1813" y="2832"/>
              <a:ext cx="188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fr-FR" sz="1800" b="1">
                  <a:solidFill>
                    <a:schemeClr val="tx1"/>
                  </a:solidFill>
                  <a:latin typeface="Times New Roman" pitchFamily="18" charset="0"/>
                </a:rPr>
                <a:t>6</a:t>
              </a:r>
              <a:endParaRPr lang="fr-FR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1184799" name="Text Box 1055"/>
            <p:cNvSpPr txBox="1">
              <a:spLocks noChangeArrowheads="1"/>
            </p:cNvSpPr>
            <p:nvPr/>
          </p:nvSpPr>
          <p:spPr bwMode="auto">
            <a:xfrm>
              <a:off x="2061" y="2832"/>
              <a:ext cx="188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fr-FR" sz="1800" b="1">
                  <a:solidFill>
                    <a:schemeClr val="tx1"/>
                  </a:solidFill>
                  <a:latin typeface="Times New Roman" pitchFamily="18" charset="0"/>
                </a:rPr>
                <a:t>2</a:t>
              </a:r>
              <a:endParaRPr lang="fr-FR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1184800" name="Text Box 1056"/>
            <p:cNvSpPr txBox="1">
              <a:spLocks noChangeArrowheads="1"/>
            </p:cNvSpPr>
            <p:nvPr/>
          </p:nvSpPr>
          <p:spPr bwMode="auto">
            <a:xfrm>
              <a:off x="5465" y="2847"/>
              <a:ext cx="180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fr-FR" sz="1600" b="1">
                  <a:solidFill>
                    <a:schemeClr val="tx1"/>
                  </a:solidFill>
                  <a:latin typeface="Times New Roman" pitchFamily="18" charset="0"/>
                </a:rPr>
                <a:t>4</a:t>
              </a:r>
              <a:endParaRPr lang="fr-FR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1184802" name="Text Box 1058"/>
            <p:cNvSpPr txBox="1">
              <a:spLocks noChangeArrowheads="1"/>
            </p:cNvSpPr>
            <p:nvPr/>
          </p:nvSpPr>
          <p:spPr bwMode="auto">
            <a:xfrm>
              <a:off x="2005" y="3071"/>
              <a:ext cx="278" cy="725"/>
            </a:xfrm>
            <a:prstGeom prst="rect">
              <a:avLst/>
            </a:prstGeom>
            <a:solidFill>
              <a:srgbClr val="66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/>
            <a:lstStyle/>
            <a:p>
              <a:pPr algn="ctr">
                <a:spcBef>
                  <a:spcPct val="0"/>
                </a:spcBef>
              </a:pPr>
              <a:r>
                <a:rPr lang="fr-FR" sz="1600" b="1">
                  <a:solidFill>
                    <a:schemeClr val="tx1"/>
                  </a:solidFill>
                  <a:latin typeface="Times New Roman" pitchFamily="18" charset="0"/>
                </a:rPr>
                <a:t>LLC</a:t>
              </a:r>
            </a:p>
          </p:txBody>
        </p:sp>
        <p:sp>
          <p:nvSpPr>
            <p:cNvPr id="1184803" name="Text Box 1059"/>
            <p:cNvSpPr txBox="1">
              <a:spLocks noChangeArrowheads="1"/>
            </p:cNvSpPr>
            <p:nvPr/>
          </p:nvSpPr>
          <p:spPr bwMode="auto">
            <a:xfrm>
              <a:off x="2285" y="3071"/>
              <a:ext cx="278" cy="725"/>
            </a:xfrm>
            <a:prstGeom prst="rect">
              <a:avLst/>
            </a:prstGeom>
            <a:solidFill>
              <a:srgbClr val="FFFF6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/>
            <a:lstStyle/>
            <a:p>
              <a:pPr algn="ctr">
                <a:spcBef>
                  <a:spcPct val="0"/>
                </a:spcBef>
              </a:pPr>
              <a:r>
                <a:rPr lang="fr-FR" sz="1600" b="1">
                  <a:solidFill>
                    <a:schemeClr val="tx1"/>
                  </a:solidFill>
                  <a:latin typeface="Times New Roman" pitchFamily="18" charset="0"/>
                </a:rPr>
                <a:t>IP</a:t>
              </a:r>
            </a:p>
          </p:txBody>
        </p:sp>
        <p:sp>
          <p:nvSpPr>
            <p:cNvPr id="1184804" name="Text Box 1060"/>
            <p:cNvSpPr txBox="1">
              <a:spLocks noChangeArrowheads="1"/>
            </p:cNvSpPr>
            <p:nvPr/>
          </p:nvSpPr>
          <p:spPr bwMode="auto">
            <a:xfrm>
              <a:off x="2565" y="3071"/>
              <a:ext cx="278" cy="725"/>
            </a:xfrm>
            <a:prstGeom prst="rect">
              <a:avLst/>
            </a:prstGeom>
            <a:solidFill>
              <a:srgbClr val="FF00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/>
            <a:lstStyle/>
            <a:p>
              <a:pPr algn="ctr">
                <a:spcBef>
                  <a:spcPct val="0"/>
                </a:spcBef>
              </a:pPr>
              <a:r>
                <a:rPr lang="fr-FR" sz="1600" b="1">
                  <a:solidFill>
                    <a:schemeClr val="tx1"/>
                  </a:solidFill>
                  <a:latin typeface="Times New Roman" pitchFamily="18" charset="0"/>
                </a:rPr>
                <a:t>TCP</a:t>
              </a:r>
            </a:p>
          </p:txBody>
        </p:sp>
        <p:sp>
          <p:nvSpPr>
            <p:cNvPr id="1184805" name="Text Box 1061"/>
            <p:cNvSpPr txBox="1">
              <a:spLocks noChangeArrowheads="1"/>
            </p:cNvSpPr>
            <p:nvPr/>
          </p:nvSpPr>
          <p:spPr bwMode="auto">
            <a:xfrm>
              <a:off x="2309" y="2832"/>
              <a:ext cx="260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fr-FR" sz="1800" b="1">
                  <a:solidFill>
                    <a:schemeClr val="tx1"/>
                  </a:solidFill>
                  <a:latin typeface="Times New Roman" pitchFamily="18" charset="0"/>
                </a:rPr>
                <a:t>20</a:t>
              </a:r>
              <a:endParaRPr lang="fr-FR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1184806" name="Text Box 1062"/>
            <p:cNvSpPr txBox="1">
              <a:spLocks noChangeArrowheads="1"/>
            </p:cNvSpPr>
            <p:nvPr/>
          </p:nvSpPr>
          <p:spPr bwMode="auto">
            <a:xfrm>
              <a:off x="2573" y="2840"/>
              <a:ext cx="260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fr-FR" sz="1800" b="1">
                  <a:solidFill>
                    <a:schemeClr val="tx1"/>
                  </a:solidFill>
                  <a:latin typeface="Times New Roman" pitchFamily="18" charset="0"/>
                </a:rPr>
                <a:t>20</a:t>
              </a:r>
              <a:endParaRPr lang="fr-FR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1184807" name="Text Box 1063"/>
            <p:cNvSpPr txBox="1">
              <a:spLocks noChangeArrowheads="1"/>
            </p:cNvSpPr>
            <p:nvPr/>
          </p:nvSpPr>
          <p:spPr bwMode="auto">
            <a:xfrm>
              <a:off x="3013" y="3432"/>
              <a:ext cx="1803" cy="24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/>
            <a:lstStyle/>
            <a:p>
              <a:pPr>
                <a:spcBef>
                  <a:spcPct val="0"/>
                </a:spcBef>
              </a:pPr>
              <a:r>
                <a:rPr lang="fr-FR" sz="1800" b="1">
                  <a:solidFill>
                    <a:schemeClr val="tx1"/>
                  </a:solidFill>
                  <a:latin typeface="Times New Roman" pitchFamily="18" charset="0"/>
                </a:rPr>
                <a:t>FTP, HTTP ,   SMTP  Modbus etc...</a:t>
              </a:r>
            </a:p>
          </p:txBody>
        </p:sp>
        <p:sp>
          <p:nvSpPr>
            <p:cNvPr id="1184818" name="Rectangle 1074"/>
            <p:cNvSpPr>
              <a:spLocks noChangeArrowheads="1"/>
            </p:cNvSpPr>
            <p:nvPr/>
          </p:nvSpPr>
          <p:spPr bwMode="auto">
            <a:xfrm>
              <a:off x="384" y="2521"/>
              <a:ext cx="2567" cy="2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defTabSz="762000"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fr-FR" sz="2000">
                  <a:solidFill>
                    <a:schemeClr val="accent2"/>
                  </a:solidFill>
                </a:rPr>
                <a:t>Trame Etenrnet TCP-IP</a:t>
              </a:r>
            </a:p>
          </p:txBody>
        </p:sp>
      </p:grpSp>
      <p:grpSp>
        <p:nvGrpSpPr>
          <p:cNvPr id="1184834" name="Group 1090"/>
          <p:cNvGrpSpPr>
            <a:grpSpLocks/>
          </p:cNvGrpSpPr>
          <p:nvPr/>
        </p:nvGrpSpPr>
        <p:grpSpPr bwMode="auto">
          <a:xfrm>
            <a:off x="609600" y="1144588"/>
            <a:ext cx="8826500" cy="2473325"/>
            <a:chOff x="384" y="721"/>
            <a:chExt cx="5560" cy="1558"/>
          </a:xfrm>
        </p:grpSpPr>
        <p:sp>
          <p:nvSpPr>
            <p:cNvPr id="1184773" name="Rectangle 1029"/>
            <p:cNvSpPr>
              <a:spLocks noChangeArrowheads="1"/>
            </p:cNvSpPr>
            <p:nvPr/>
          </p:nvSpPr>
          <p:spPr bwMode="auto">
            <a:xfrm>
              <a:off x="384" y="721"/>
              <a:ext cx="5560" cy="44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defTabSz="762000"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fr-FR" sz="2000">
                  <a:solidFill>
                    <a:schemeClr val="accent2"/>
                  </a:solidFill>
                </a:rPr>
                <a:t>Trame Modbus RTU</a:t>
              </a:r>
              <a:endParaRPr lang="fr-FR" sz="2000">
                <a:solidFill>
                  <a:schemeClr val="tx1"/>
                </a:solidFill>
              </a:endParaRPr>
            </a:p>
            <a:p>
              <a:pPr defTabSz="762000"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fr-FR" sz="2000">
                  <a:solidFill>
                    <a:schemeClr val="tx1"/>
                  </a:solidFill>
                </a:rPr>
                <a:t>Demande de lecture des mots numéro W5 et W6 de l ’esclave adresse 7</a:t>
              </a:r>
            </a:p>
          </p:txBody>
        </p:sp>
        <p:sp>
          <p:nvSpPr>
            <p:cNvPr id="1184816" name="Rectangle 1072"/>
            <p:cNvSpPr>
              <a:spLocks noChangeAspect="1" noChangeArrowheads="1"/>
            </p:cNvSpPr>
            <p:nvPr/>
          </p:nvSpPr>
          <p:spPr bwMode="auto">
            <a:xfrm>
              <a:off x="2185" y="1555"/>
              <a:ext cx="496" cy="722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defTabSz="762000">
                <a:spcBef>
                  <a:spcPct val="0"/>
                </a:spcBef>
              </a:pPr>
              <a:r>
                <a:rPr lang="en-GB" sz="1400" b="1">
                  <a:solidFill>
                    <a:schemeClr val="tx1"/>
                  </a:solidFill>
                  <a:latin typeface="Times New Roman" pitchFamily="18" charset="0"/>
                </a:rPr>
                <a:t>Code</a:t>
              </a:r>
            </a:p>
            <a:p>
              <a:pPr algn="ctr" defTabSz="762000">
                <a:spcBef>
                  <a:spcPct val="0"/>
                </a:spcBef>
              </a:pPr>
              <a:r>
                <a:rPr lang="en-GB" sz="1400" b="1">
                  <a:solidFill>
                    <a:schemeClr val="tx1"/>
                  </a:solidFill>
                  <a:latin typeface="Times New Roman" pitchFamily="18" charset="0"/>
                </a:rPr>
                <a:t>fonction</a:t>
              </a:r>
            </a:p>
            <a:p>
              <a:pPr algn="ctr" defTabSz="762000">
                <a:spcBef>
                  <a:spcPct val="0"/>
                </a:spcBef>
              </a:pPr>
              <a:r>
                <a:rPr lang="en-GB" sz="1400" b="1">
                  <a:solidFill>
                    <a:schemeClr val="tx1"/>
                  </a:solidFill>
                  <a:latin typeface="Times New Roman" pitchFamily="18" charset="0"/>
                </a:rPr>
                <a:t>= </a:t>
              </a:r>
              <a:r>
                <a:rPr lang="en-GB" sz="1400" b="1">
                  <a:solidFill>
                    <a:schemeClr val="accent2"/>
                  </a:solidFill>
                  <a:latin typeface="Times New Roman" pitchFamily="18" charset="0"/>
                </a:rPr>
                <a:t>3</a:t>
              </a:r>
              <a:endParaRPr lang="en-GB" sz="1400" b="1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1184820" name="Text Box 1076"/>
            <p:cNvSpPr txBox="1">
              <a:spLocks noChangeArrowheads="1"/>
            </p:cNvSpPr>
            <p:nvPr/>
          </p:nvSpPr>
          <p:spPr bwMode="auto">
            <a:xfrm>
              <a:off x="1844" y="1333"/>
              <a:ext cx="188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fr-FR" sz="1800" b="1">
                  <a:solidFill>
                    <a:schemeClr val="tx1"/>
                  </a:solidFill>
                  <a:latin typeface="Times New Roman" pitchFamily="18" charset="0"/>
                </a:rPr>
                <a:t>1</a:t>
              </a:r>
              <a:endParaRPr lang="fr-FR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1184821" name="Text Box 1077"/>
            <p:cNvSpPr txBox="1">
              <a:spLocks noChangeArrowheads="1"/>
            </p:cNvSpPr>
            <p:nvPr/>
          </p:nvSpPr>
          <p:spPr bwMode="auto">
            <a:xfrm>
              <a:off x="1236" y="1366"/>
              <a:ext cx="466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fr-FR" sz="1600" b="1">
                  <a:solidFill>
                    <a:schemeClr val="tx1"/>
                  </a:solidFill>
                  <a:latin typeface="Times New Roman" pitchFamily="18" charset="0"/>
                </a:rPr>
                <a:t>Octets</a:t>
              </a:r>
              <a:endParaRPr lang="fr-FR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1184822" name="Text Box 1078"/>
            <p:cNvSpPr txBox="1">
              <a:spLocks noChangeArrowheads="1"/>
            </p:cNvSpPr>
            <p:nvPr/>
          </p:nvSpPr>
          <p:spPr bwMode="auto">
            <a:xfrm>
              <a:off x="2364" y="1333"/>
              <a:ext cx="188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fr-FR" sz="1800" b="1">
                  <a:solidFill>
                    <a:schemeClr val="tx1"/>
                  </a:solidFill>
                  <a:latin typeface="Times New Roman" pitchFamily="18" charset="0"/>
                </a:rPr>
                <a:t>1</a:t>
              </a:r>
              <a:endParaRPr lang="fr-FR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1184823" name="Text Box 1079"/>
            <p:cNvSpPr txBox="1">
              <a:spLocks noChangeArrowheads="1"/>
            </p:cNvSpPr>
            <p:nvPr/>
          </p:nvSpPr>
          <p:spPr bwMode="auto">
            <a:xfrm>
              <a:off x="4173" y="1332"/>
              <a:ext cx="188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fr-FR" sz="1800" b="1">
                  <a:solidFill>
                    <a:schemeClr val="tx1"/>
                  </a:solidFill>
                  <a:latin typeface="Times New Roman" pitchFamily="18" charset="0"/>
                </a:rPr>
                <a:t>2</a:t>
              </a:r>
              <a:endParaRPr lang="fr-FR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1184827" name="Rectangle 1083"/>
            <p:cNvSpPr>
              <a:spLocks noChangeAspect="1" noChangeArrowheads="1"/>
            </p:cNvSpPr>
            <p:nvPr/>
          </p:nvSpPr>
          <p:spPr bwMode="auto">
            <a:xfrm>
              <a:off x="2681" y="1555"/>
              <a:ext cx="670" cy="724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defTabSz="762000">
                <a:spcBef>
                  <a:spcPct val="0"/>
                </a:spcBef>
              </a:pPr>
              <a:r>
                <a:rPr lang="en-GB" sz="1400" b="1">
                  <a:solidFill>
                    <a:schemeClr val="tx1"/>
                  </a:solidFill>
                  <a:latin typeface="Times New Roman" pitchFamily="18" charset="0"/>
                </a:rPr>
                <a:t>Numéro</a:t>
              </a:r>
            </a:p>
            <a:p>
              <a:pPr algn="ctr" defTabSz="762000">
                <a:spcBef>
                  <a:spcPct val="0"/>
                </a:spcBef>
              </a:pPr>
              <a:r>
                <a:rPr lang="en-GB" sz="1400" b="1">
                  <a:solidFill>
                    <a:schemeClr val="tx1"/>
                  </a:solidFill>
                  <a:latin typeface="Times New Roman" pitchFamily="18" charset="0"/>
                </a:rPr>
                <a:t> du 1er mot</a:t>
              </a:r>
            </a:p>
            <a:p>
              <a:pPr algn="ctr" defTabSz="762000">
                <a:spcBef>
                  <a:spcPct val="0"/>
                </a:spcBef>
              </a:pPr>
              <a:r>
                <a:rPr lang="en-GB" sz="1400" b="1">
                  <a:solidFill>
                    <a:schemeClr val="tx1"/>
                  </a:solidFill>
                  <a:latin typeface="Times New Roman" pitchFamily="18" charset="0"/>
                </a:rPr>
                <a:t>= </a:t>
              </a:r>
              <a:r>
                <a:rPr lang="en-GB" sz="1400" b="1">
                  <a:solidFill>
                    <a:schemeClr val="accent2"/>
                  </a:solidFill>
                  <a:latin typeface="Times New Roman" pitchFamily="18" charset="0"/>
                </a:rPr>
                <a:t>5</a:t>
              </a:r>
              <a:endParaRPr lang="en-GB" sz="1400" b="1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1184828" name="Rectangle 1084"/>
            <p:cNvSpPr>
              <a:spLocks noChangeAspect="1" noChangeArrowheads="1"/>
            </p:cNvSpPr>
            <p:nvPr/>
          </p:nvSpPr>
          <p:spPr bwMode="auto">
            <a:xfrm>
              <a:off x="3353" y="1555"/>
              <a:ext cx="670" cy="724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defTabSz="762000">
                <a:spcBef>
                  <a:spcPct val="0"/>
                </a:spcBef>
              </a:pPr>
              <a:r>
                <a:rPr lang="en-GB" sz="1400" b="1">
                  <a:solidFill>
                    <a:schemeClr val="tx1"/>
                  </a:solidFill>
                  <a:latin typeface="Times New Roman" pitchFamily="18" charset="0"/>
                </a:rPr>
                <a:t>Nombtre de</a:t>
              </a:r>
            </a:p>
            <a:p>
              <a:pPr algn="ctr" defTabSz="762000">
                <a:spcBef>
                  <a:spcPct val="0"/>
                </a:spcBef>
              </a:pPr>
              <a:r>
                <a:rPr lang="en-GB" sz="1400" b="1">
                  <a:solidFill>
                    <a:schemeClr val="tx1"/>
                  </a:solidFill>
                  <a:latin typeface="Times New Roman" pitchFamily="18" charset="0"/>
                </a:rPr>
                <a:t> mots à lire</a:t>
              </a:r>
            </a:p>
            <a:p>
              <a:pPr algn="ctr" defTabSz="762000">
                <a:spcBef>
                  <a:spcPct val="0"/>
                </a:spcBef>
              </a:pPr>
              <a:r>
                <a:rPr lang="en-GB" sz="1400" b="1">
                  <a:solidFill>
                    <a:schemeClr val="tx1"/>
                  </a:solidFill>
                  <a:latin typeface="Times New Roman" pitchFamily="18" charset="0"/>
                </a:rPr>
                <a:t>= </a:t>
              </a:r>
              <a:r>
                <a:rPr lang="en-GB" sz="1400" b="1">
                  <a:solidFill>
                    <a:schemeClr val="accent2"/>
                  </a:solidFill>
                  <a:latin typeface="Times New Roman" pitchFamily="18" charset="0"/>
                </a:rPr>
                <a:t>2</a:t>
              </a:r>
              <a:endParaRPr lang="en-GB" sz="1400" b="1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1184829" name="Rectangle 1085"/>
            <p:cNvSpPr>
              <a:spLocks noChangeAspect="1" noChangeArrowheads="1"/>
            </p:cNvSpPr>
            <p:nvPr/>
          </p:nvSpPr>
          <p:spPr bwMode="auto">
            <a:xfrm>
              <a:off x="1681" y="1555"/>
              <a:ext cx="496" cy="722"/>
            </a:xfrm>
            <a:prstGeom prst="rect">
              <a:avLst/>
            </a:prstGeom>
            <a:solidFill>
              <a:srgbClr val="66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defTabSz="762000">
                <a:spcBef>
                  <a:spcPct val="0"/>
                </a:spcBef>
              </a:pPr>
              <a:r>
                <a:rPr lang="en-GB" sz="1400" b="1">
                  <a:solidFill>
                    <a:schemeClr val="tx1"/>
                  </a:solidFill>
                  <a:latin typeface="Times New Roman" pitchFamily="18" charset="0"/>
                </a:rPr>
                <a:t>Adr.</a:t>
              </a:r>
            </a:p>
            <a:p>
              <a:pPr algn="ctr" defTabSz="762000">
                <a:spcBef>
                  <a:spcPct val="0"/>
                </a:spcBef>
              </a:pPr>
              <a:r>
                <a:rPr lang="en-GB" sz="1400" b="1">
                  <a:solidFill>
                    <a:schemeClr val="tx1"/>
                  </a:solidFill>
                  <a:latin typeface="Times New Roman" pitchFamily="18" charset="0"/>
                </a:rPr>
                <a:t>esclave</a:t>
              </a:r>
            </a:p>
            <a:p>
              <a:pPr algn="ctr" defTabSz="762000">
                <a:spcBef>
                  <a:spcPct val="0"/>
                </a:spcBef>
              </a:pPr>
              <a:r>
                <a:rPr lang="en-GB" sz="1400" b="1">
                  <a:solidFill>
                    <a:schemeClr val="tx1"/>
                  </a:solidFill>
                  <a:latin typeface="Times New Roman" pitchFamily="18" charset="0"/>
                </a:rPr>
                <a:t>= </a:t>
              </a:r>
              <a:r>
                <a:rPr lang="en-GB" sz="1400" b="1">
                  <a:solidFill>
                    <a:schemeClr val="accent2"/>
                  </a:solidFill>
                  <a:latin typeface="Times New Roman" pitchFamily="18" charset="0"/>
                </a:rPr>
                <a:t>7</a:t>
              </a:r>
              <a:endParaRPr lang="en-GB" sz="1400" b="1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1184830" name="Rectangle 1086"/>
            <p:cNvSpPr>
              <a:spLocks noChangeAspect="1" noChangeArrowheads="1"/>
            </p:cNvSpPr>
            <p:nvPr/>
          </p:nvSpPr>
          <p:spPr bwMode="auto">
            <a:xfrm>
              <a:off x="4022" y="1555"/>
              <a:ext cx="496" cy="722"/>
            </a:xfrm>
            <a:prstGeom prst="rect">
              <a:avLst/>
            </a:prstGeom>
            <a:solidFill>
              <a:srgbClr val="66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defTabSz="762000">
                <a:spcBef>
                  <a:spcPct val="0"/>
                </a:spcBef>
              </a:pPr>
              <a:r>
                <a:rPr lang="en-GB" sz="1400" b="1">
                  <a:solidFill>
                    <a:schemeClr val="tx1"/>
                  </a:solidFill>
                  <a:latin typeface="Times New Roman" pitchFamily="18" charset="0"/>
                </a:rPr>
                <a:t>CRC 16</a:t>
              </a:r>
            </a:p>
          </p:txBody>
        </p:sp>
        <p:sp>
          <p:nvSpPr>
            <p:cNvPr id="1184831" name="Text Box 1087"/>
            <p:cNvSpPr txBox="1">
              <a:spLocks noChangeArrowheads="1"/>
            </p:cNvSpPr>
            <p:nvPr/>
          </p:nvSpPr>
          <p:spPr bwMode="auto">
            <a:xfrm>
              <a:off x="2940" y="1341"/>
              <a:ext cx="188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fr-FR" sz="1800" b="1">
                  <a:solidFill>
                    <a:schemeClr val="tx1"/>
                  </a:solidFill>
                  <a:latin typeface="Times New Roman" pitchFamily="18" charset="0"/>
                </a:rPr>
                <a:t>2</a:t>
              </a:r>
              <a:endParaRPr lang="fr-FR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1184832" name="Text Box 1088"/>
            <p:cNvSpPr txBox="1">
              <a:spLocks noChangeArrowheads="1"/>
            </p:cNvSpPr>
            <p:nvPr/>
          </p:nvSpPr>
          <p:spPr bwMode="auto">
            <a:xfrm>
              <a:off x="3612" y="1341"/>
              <a:ext cx="188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fr-FR" sz="1800" b="1">
                  <a:solidFill>
                    <a:schemeClr val="tx1"/>
                  </a:solidFill>
                  <a:latin typeface="Times New Roman" pitchFamily="18" charset="0"/>
                </a:rPr>
                <a:t>2</a:t>
              </a:r>
              <a:endParaRPr lang="fr-FR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</p:grpSp>
      <p:sp>
        <p:nvSpPr>
          <p:cNvPr id="1184833" name="Rectangle 1089"/>
          <p:cNvSpPr>
            <a:spLocks noChangeArrowheads="1"/>
          </p:cNvSpPr>
          <p:nvPr/>
        </p:nvSpPr>
        <p:spPr bwMode="auto">
          <a:xfrm>
            <a:off x="5495925" y="204788"/>
            <a:ext cx="3940175" cy="4048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algn="r" defTabSz="774700">
              <a:spcBef>
                <a:spcPct val="0"/>
              </a:spcBef>
            </a:pPr>
            <a:r>
              <a:rPr lang="fr-FR" sz="1400" b="1"/>
              <a:t>Chapitre 3 : Le modèle ISO</a:t>
            </a:r>
            <a:endParaRPr lang="fr-FR" sz="2300" b="1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  <p:sp>
        <p:nvSpPr>
          <p:cNvPr id="795650" name="Rectangle 2"/>
          <p:cNvSpPr>
            <a:spLocks noChangeArrowheads="1"/>
          </p:cNvSpPr>
          <p:nvPr/>
        </p:nvSpPr>
        <p:spPr bwMode="auto">
          <a:xfrm>
            <a:off x="4398963" y="2608263"/>
            <a:ext cx="200025" cy="14589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795651" name="Rectangle 3"/>
          <p:cNvSpPr>
            <a:spLocks noChangeArrowheads="1"/>
          </p:cNvSpPr>
          <p:nvPr/>
        </p:nvSpPr>
        <p:spPr bwMode="auto">
          <a:xfrm>
            <a:off x="4398963" y="2608263"/>
            <a:ext cx="200025" cy="14589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795652" name="Rectangle 4"/>
          <p:cNvSpPr>
            <a:spLocks noChangeArrowheads="1"/>
          </p:cNvSpPr>
          <p:nvPr/>
        </p:nvSpPr>
        <p:spPr bwMode="auto">
          <a:xfrm>
            <a:off x="896938" y="2998788"/>
            <a:ext cx="8250237" cy="2403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/>
          <a:lstStyle/>
          <a:p>
            <a:pPr defTabSz="774700">
              <a:spcBef>
                <a:spcPct val="20000"/>
              </a:spcBef>
              <a:buClr>
                <a:srgbClr val="009999"/>
              </a:buClr>
              <a:buSzPct val="100000"/>
              <a:buFont typeface="Wingdings" pitchFamily="2" charset="2"/>
              <a:buNone/>
            </a:pPr>
            <a:endParaRPr lang="fr-FR" sz="2000" b="1"/>
          </a:p>
          <a:p>
            <a:pPr defTabSz="774700">
              <a:spcBef>
                <a:spcPct val="20000"/>
              </a:spcBef>
              <a:buClr>
                <a:srgbClr val="009999"/>
              </a:buClr>
              <a:buSzPct val="100000"/>
              <a:buFont typeface="Wingdings" pitchFamily="2" charset="2"/>
              <a:buNone/>
            </a:pPr>
            <a:r>
              <a:rPr lang="fr-FR" sz="2400" b="1"/>
              <a:t>Les principaux supports utilisés</a:t>
            </a:r>
          </a:p>
          <a:p>
            <a:pPr defTabSz="774700">
              <a:spcBef>
                <a:spcPct val="20000"/>
              </a:spcBef>
              <a:buClr>
                <a:srgbClr val="009999"/>
              </a:buClr>
              <a:buSzPct val="100000"/>
              <a:buFont typeface="Wingdings" pitchFamily="2" charset="2"/>
              <a:buNone/>
            </a:pPr>
            <a:r>
              <a:rPr lang="fr-FR" sz="2400" b="1"/>
              <a:t>Quelques standards électriques en paire torsadée</a:t>
            </a:r>
            <a:endParaRPr lang="en-US" sz="2400" b="1">
              <a:solidFill>
                <a:schemeClr val="tx1"/>
              </a:solidFill>
            </a:endParaRPr>
          </a:p>
          <a:p>
            <a:pPr defTabSz="774700">
              <a:spcBef>
                <a:spcPct val="20000"/>
              </a:spcBef>
              <a:buClr>
                <a:srgbClr val="009999"/>
              </a:buClr>
              <a:buSzPct val="100000"/>
              <a:buFont typeface="Wingdings" pitchFamily="2" charset="2"/>
              <a:buNone/>
            </a:pPr>
            <a:r>
              <a:rPr lang="en-US" sz="2400" b="1">
                <a:solidFill>
                  <a:schemeClr val="tx1"/>
                </a:solidFill>
              </a:rPr>
              <a:t>Les différentes topologies</a:t>
            </a:r>
          </a:p>
          <a:p>
            <a:pPr defTabSz="774700">
              <a:lnSpc>
                <a:spcPct val="130000"/>
              </a:lnSpc>
              <a:spcBef>
                <a:spcPct val="20000"/>
              </a:spcBef>
              <a:buClr>
                <a:srgbClr val="009999"/>
              </a:buClr>
              <a:buSzPct val="100000"/>
              <a:buFont typeface="Wingdings" pitchFamily="2" charset="2"/>
              <a:buNone/>
            </a:pPr>
            <a:endParaRPr lang="fr-FR" sz="2400" b="1"/>
          </a:p>
        </p:txBody>
      </p:sp>
      <p:sp>
        <p:nvSpPr>
          <p:cNvPr id="795653" name="Rectangle 5"/>
          <p:cNvSpPr>
            <a:spLocks noChangeArrowheads="1"/>
          </p:cNvSpPr>
          <p:nvPr/>
        </p:nvSpPr>
        <p:spPr bwMode="auto">
          <a:xfrm>
            <a:off x="460375" y="1295400"/>
            <a:ext cx="8840788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defTabSz="774700">
              <a:spcBef>
                <a:spcPct val="0"/>
              </a:spcBef>
            </a:pPr>
            <a:r>
              <a:rPr lang="fr-FR" sz="5400" b="1"/>
              <a:t>Les supports physiques</a:t>
            </a:r>
          </a:p>
        </p:txBody>
      </p:sp>
      <p:sp>
        <p:nvSpPr>
          <p:cNvPr id="795654" name="Rectangle 6"/>
          <p:cNvSpPr>
            <a:spLocks noChangeArrowheads="1"/>
          </p:cNvSpPr>
          <p:nvPr/>
        </p:nvSpPr>
        <p:spPr bwMode="auto">
          <a:xfrm>
            <a:off x="4254500" y="179388"/>
            <a:ext cx="5180013" cy="4048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algn="r" defTabSz="774700">
              <a:spcBef>
                <a:spcPct val="0"/>
              </a:spcBef>
            </a:pPr>
            <a:r>
              <a:rPr lang="fr-FR" sz="1400" b="1"/>
              <a:t>Chapitre 4 : Les supports physiques</a:t>
            </a:r>
            <a:endParaRPr lang="fr-FR" sz="2300" b="1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  <p:sp>
        <p:nvSpPr>
          <p:cNvPr id="684065" name="AutoShape 33"/>
          <p:cNvSpPr>
            <a:spLocks noChangeArrowheads="1"/>
          </p:cNvSpPr>
          <p:nvPr/>
        </p:nvSpPr>
        <p:spPr bwMode="auto">
          <a:xfrm>
            <a:off x="495300" y="635000"/>
            <a:ext cx="5116513" cy="53975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15294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684066" name="Rectangle 34"/>
          <p:cNvSpPr>
            <a:spLocks noChangeArrowheads="1"/>
          </p:cNvSpPr>
          <p:nvPr/>
        </p:nvSpPr>
        <p:spPr bwMode="auto">
          <a:xfrm>
            <a:off x="508000" y="673100"/>
            <a:ext cx="5116513" cy="452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folHlink"/>
            </a:outerShdw>
          </a:effectLst>
        </p:spPr>
        <p:txBody>
          <a:bodyPr lIns="90488" tIns="44450" rIns="90488" bIns="44450"/>
          <a:lstStyle/>
          <a:p>
            <a:pPr algn="ctr" defTabSz="774700">
              <a:spcBef>
                <a:spcPct val="0"/>
              </a:spcBef>
            </a:pPr>
            <a:r>
              <a:rPr lang="en-US" sz="2400" b="1"/>
              <a:t>Les principaux supports utilisés</a:t>
            </a:r>
            <a:endParaRPr lang="fr-FR" sz="2100"/>
          </a:p>
        </p:txBody>
      </p:sp>
      <p:grpSp>
        <p:nvGrpSpPr>
          <p:cNvPr id="684068" name="Group 36"/>
          <p:cNvGrpSpPr>
            <a:grpSpLocks/>
          </p:cNvGrpSpPr>
          <p:nvPr/>
        </p:nvGrpSpPr>
        <p:grpSpPr bwMode="auto">
          <a:xfrm>
            <a:off x="746125" y="3390900"/>
            <a:ext cx="3905250" cy="457200"/>
            <a:chOff x="471" y="2136"/>
            <a:chExt cx="2460" cy="288"/>
          </a:xfrm>
        </p:grpSpPr>
        <p:sp>
          <p:nvSpPr>
            <p:cNvPr id="684069" name="Rectangle 37"/>
            <p:cNvSpPr>
              <a:spLocks noChangeArrowheads="1"/>
            </p:cNvSpPr>
            <p:nvPr/>
          </p:nvSpPr>
          <p:spPr bwMode="auto">
            <a:xfrm>
              <a:off x="471" y="2136"/>
              <a:ext cx="146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600" b="1">
                  <a:solidFill>
                    <a:srgbClr val="063DE8"/>
                  </a:solidFill>
                </a:rPr>
                <a:t>La paire de fils torsadés</a:t>
              </a:r>
              <a:endParaRPr lang="fr-FR" sz="1600">
                <a:solidFill>
                  <a:schemeClr val="tx1"/>
                </a:solidFill>
              </a:endParaRPr>
            </a:p>
          </p:txBody>
        </p:sp>
        <p:sp>
          <p:nvSpPr>
            <p:cNvPr id="684070" name="Rectangle 38"/>
            <p:cNvSpPr>
              <a:spLocks noChangeArrowheads="1"/>
            </p:cNvSpPr>
            <p:nvPr/>
          </p:nvSpPr>
          <p:spPr bwMode="auto">
            <a:xfrm>
              <a:off x="480" y="2299"/>
              <a:ext cx="2451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300"/>
                <a:t>Le plus </a:t>
              </a:r>
              <a:r>
                <a:rPr lang="fr-FR" sz="1300" b="1"/>
                <a:t>simple</a:t>
              </a:r>
              <a:r>
                <a:rPr lang="fr-FR" sz="1300"/>
                <a:t> à mettre en œuvre, et le </a:t>
              </a:r>
              <a:r>
                <a:rPr lang="fr-FR" sz="1300" b="1"/>
                <a:t>moins cher</a:t>
              </a:r>
              <a:r>
                <a:rPr lang="fr-FR" sz="1300"/>
                <a:t>.</a:t>
              </a:r>
              <a:endParaRPr lang="fr-FR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684071" name="Group 39"/>
          <p:cNvGrpSpPr>
            <a:grpSpLocks/>
          </p:cNvGrpSpPr>
          <p:nvPr/>
        </p:nvGrpSpPr>
        <p:grpSpPr bwMode="auto">
          <a:xfrm>
            <a:off x="746125" y="4114800"/>
            <a:ext cx="8213725" cy="898525"/>
            <a:chOff x="471" y="2592"/>
            <a:chExt cx="5174" cy="566"/>
          </a:xfrm>
        </p:grpSpPr>
        <p:sp>
          <p:nvSpPr>
            <p:cNvPr id="684072" name="Rectangle 40"/>
            <p:cNvSpPr>
              <a:spLocks noChangeArrowheads="1"/>
            </p:cNvSpPr>
            <p:nvPr/>
          </p:nvSpPr>
          <p:spPr bwMode="auto">
            <a:xfrm>
              <a:off x="471" y="2592"/>
              <a:ext cx="98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600" b="1">
                  <a:solidFill>
                    <a:srgbClr val="063DE8"/>
                  </a:solidFill>
                </a:rPr>
                <a:t>Le câble coaxial</a:t>
              </a:r>
              <a:endParaRPr lang="fr-FR" sz="1600">
                <a:solidFill>
                  <a:schemeClr val="tx1"/>
                </a:solidFill>
              </a:endParaRPr>
            </a:p>
          </p:txBody>
        </p:sp>
        <p:grpSp>
          <p:nvGrpSpPr>
            <p:cNvPr id="684073" name="Group 41"/>
            <p:cNvGrpSpPr>
              <a:grpSpLocks/>
            </p:cNvGrpSpPr>
            <p:nvPr/>
          </p:nvGrpSpPr>
          <p:grpSpPr bwMode="auto">
            <a:xfrm>
              <a:off x="480" y="2783"/>
              <a:ext cx="5165" cy="375"/>
              <a:chOff x="471" y="2990"/>
              <a:chExt cx="5165" cy="375"/>
            </a:xfrm>
          </p:grpSpPr>
          <p:sp>
            <p:nvSpPr>
              <p:cNvPr id="684074" name="Rectangle 42"/>
              <p:cNvSpPr>
                <a:spLocks noChangeArrowheads="1"/>
              </p:cNvSpPr>
              <p:nvPr/>
            </p:nvSpPr>
            <p:spPr bwMode="auto">
              <a:xfrm>
                <a:off x="471" y="2990"/>
                <a:ext cx="5135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1" hangingPunct="1">
                  <a:spcBef>
                    <a:spcPct val="0"/>
                  </a:spcBef>
                </a:pPr>
                <a:r>
                  <a:rPr lang="fr-FR" sz="1300"/>
                  <a:t>Il se compose d’un conducteur en cuivre, entouré d’un écran mis à la terre. Entre les deux, une couche isolante</a:t>
                </a:r>
                <a:endParaRPr lang="fr-FR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684075" name="Rectangle 43"/>
              <p:cNvSpPr>
                <a:spLocks noChangeArrowheads="1"/>
              </p:cNvSpPr>
              <p:nvPr/>
            </p:nvSpPr>
            <p:spPr bwMode="auto">
              <a:xfrm>
                <a:off x="471" y="3115"/>
                <a:ext cx="5165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1" hangingPunct="1">
                  <a:spcBef>
                    <a:spcPct val="0"/>
                  </a:spcBef>
                </a:pPr>
                <a:r>
                  <a:rPr lang="fr-FR" sz="1300"/>
                  <a:t>de matériau plastique. Le câble coaxial a </a:t>
                </a:r>
                <a:r>
                  <a:rPr lang="fr-FR" sz="1300" b="1"/>
                  <a:t>d’excellentes propriétés électriques</a:t>
                </a:r>
                <a:r>
                  <a:rPr lang="fr-FR" sz="1300"/>
                  <a:t> et se prête aux transmissions à</a:t>
                </a:r>
                <a:endParaRPr lang="fr-FR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684076" name="Rectangle 44"/>
              <p:cNvSpPr>
                <a:spLocks noChangeArrowheads="1"/>
              </p:cNvSpPr>
              <p:nvPr/>
            </p:nvSpPr>
            <p:spPr bwMode="auto">
              <a:xfrm>
                <a:off x="471" y="3240"/>
                <a:ext cx="760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1" hangingPunct="1">
                  <a:spcBef>
                    <a:spcPct val="0"/>
                  </a:spcBef>
                </a:pPr>
                <a:r>
                  <a:rPr lang="fr-FR" sz="1300" b="1"/>
                  <a:t>grande vitesse</a:t>
                </a:r>
                <a:r>
                  <a:rPr lang="fr-FR" sz="1300"/>
                  <a:t>.</a:t>
                </a:r>
                <a:endParaRPr lang="fr-FR" sz="24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684077" name="Group 45"/>
          <p:cNvGrpSpPr>
            <a:grpSpLocks/>
          </p:cNvGrpSpPr>
          <p:nvPr/>
        </p:nvGrpSpPr>
        <p:grpSpPr bwMode="auto">
          <a:xfrm>
            <a:off x="760413" y="5180013"/>
            <a:ext cx="8364537" cy="823912"/>
            <a:chOff x="480" y="3263"/>
            <a:chExt cx="5269" cy="519"/>
          </a:xfrm>
        </p:grpSpPr>
        <p:sp>
          <p:nvSpPr>
            <p:cNvPr id="684078" name="Rectangle 46"/>
            <p:cNvSpPr>
              <a:spLocks noChangeArrowheads="1"/>
            </p:cNvSpPr>
            <p:nvPr/>
          </p:nvSpPr>
          <p:spPr bwMode="auto">
            <a:xfrm>
              <a:off x="480" y="3263"/>
              <a:ext cx="96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600" b="1">
                  <a:solidFill>
                    <a:srgbClr val="063DE8"/>
                  </a:solidFill>
                </a:rPr>
                <a:t>La fibre optique</a:t>
              </a:r>
              <a:endParaRPr lang="fr-FR" sz="1600">
                <a:solidFill>
                  <a:schemeClr val="tx1"/>
                </a:solidFill>
              </a:endParaRPr>
            </a:p>
          </p:txBody>
        </p:sp>
        <p:grpSp>
          <p:nvGrpSpPr>
            <p:cNvPr id="684079" name="Group 47"/>
            <p:cNvGrpSpPr>
              <a:grpSpLocks/>
            </p:cNvGrpSpPr>
            <p:nvPr/>
          </p:nvGrpSpPr>
          <p:grpSpPr bwMode="auto">
            <a:xfrm>
              <a:off x="480" y="3407"/>
              <a:ext cx="5269" cy="375"/>
              <a:chOff x="471" y="3740"/>
              <a:chExt cx="5269" cy="375"/>
            </a:xfrm>
          </p:grpSpPr>
          <p:sp>
            <p:nvSpPr>
              <p:cNvPr id="684080" name="Rectangle 48"/>
              <p:cNvSpPr>
                <a:spLocks noChangeArrowheads="1"/>
              </p:cNvSpPr>
              <p:nvPr/>
            </p:nvSpPr>
            <p:spPr bwMode="auto">
              <a:xfrm>
                <a:off x="471" y="3740"/>
                <a:ext cx="5238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1" hangingPunct="1">
                  <a:spcBef>
                    <a:spcPct val="0"/>
                  </a:spcBef>
                </a:pPr>
                <a:r>
                  <a:rPr lang="fr-FR" sz="1300"/>
                  <a:t>Ce n’est plus un câble en cuivre qui porte les signaux électriques mais une fibre optique qui transmet des signaux</a:t>
                </a:r>
                <a:endParaRPr lang="fr-FR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684081" name="Rectangle 49"/>
              <p:cNvSpPr>
                <a:spLocks noChangeArrowheads="1"/>
              </p:cNvSpPr>
              <p:nvPr/>
            </p:nvSpPr>
            <p:spPr bwMode="auto">
              <a:xfrm>
                <a:off x="471" y="3865"/>
                <a:ext cx="526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762000" eaLnBrk="1" hangingPunct="1">
                  <a:spcBef>
                    <a:spcPct val="0"/>
                  </a:spcBef>
                </a:pPr>
                <a:r>
                  <a:rPr lang="fr-FR" sz="1300"/>
                  <a:t>lumineux. Convient pour les </a:t>
                </a:r>
                <a:r>
                  <a:rPr lang="fr-FR" sz="1300" b="1"/>
                  <a:t>environnements industriels agressifs</a:t>
                </a:r>
                <a:r>
                  <a:rPr lang="fr-FR" sz="1300"/>
                  <a:t>, les transmissions sont sûres, et les </a:t>
                </a:r>
                <a:r>
                  <a:rPr lang="fr-FR" sz="1300" b="1"/>
                  <a:t>longues</a:t>
                </a:r>
              </a:p>
              <a:p>
                <a:pPr defTabSz="762000" eaLnBrk="1" hangingPunct="1">
                  <a:spcBef>
                    <a:spcPct val="0"/>
                  </a:spcBef>
                </a:pPr>
                <a:r>
                  <a:rPr lang="fr-FR" sz="1300" b="1"/>
                  <a:t> distances.</a:t>
                </a:r>
                <a:endParaRPr lang="fr-FR" sz="24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684095" name="Group 63"/>
          <p:cNvGrpSpPr>
            <a:grpSpLocks/>
          </p:cNvGrpSpPr>
          <p:nvPr/>
        </p:nvGrpSpPr>
        <p:grpSpPr bwMode="auto">
          <a:xfrm>
            <a:off x="150813" y="1403350"/>
            <a:ext cx="8610600" cy="1249363"/>
            <a:chOff x="95" y="884"/>
            <a:chExt cx="5424" cy="787"/>
          </a:xfrm>
        </p:grpSpPr>
        <p:sp>
          <p:nvSpPr>
            <p:cNvPr id="684067" name="Rectangle 35"/>
            <p:cNvSpPr>
              <a:spLocks noChangeArrowheads="1"/>
            </p:cNvSpPr>
            <p:nvPr/>
          </p:nvSpPr>
          <p:spPr bwMode="auto">
            <a:xfrm>
              <a:off x="1805" y="1152"/>
              <a:ext cx="1986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  <a:buClr>
                  <a:srgbClr val="2AFF8F"/>
                </a:buClr>
                <a:buFontTx/>
                <a:buChar char="•"/>
              </a:pPr>
              <a:r>
                <a:rPr lang="fr-FR" sz="1800"/>
                <a:t>  vitesse</a:t>
              </a:r>
            </a:p>
            <a:p>
              <a:pPr defTabSz="762000" eaLnBrk="1" hangingPunct="1">
                <a:spcBef>
                  <a:spcPct val="0"/>
                </a:spcBef>
                <a:buClr>
                  <a:srgbClr val="2AFF8F"/>
                </a:buClr>
                <a:buFontTx/>
                <a:buChar char="•"/>
              </a:pPr>
              <a:r>
                <a:rPr lang="fr-FR" sz="1800"/>
                <a:t>  distance</a:t>
              </a:r>
            </a:p>
            <a:p>
              <a:pPr defTabSz="762000" eaLnBrk="1" hangingPunct="1">
                <a:spcBef>
                  <a:spcPct val="0"/>
                </a:spcBef>
                <a:buClr>
                  <a:srgbClr val="2AFF8F"/>
                </a:buClr>
                <a:buFontTx/>
                <a:buChar char="•"/>
              </a:pPr>
              <a:r>
                <a:rPr lang="fr-FR" sz="1800"/>
                <a:t>  immunité électro-magnétique</a:t>
              </a:r>
              <a:endParaRPr lang="fr-FR" sz="2000">
                <a:solidFill>
                  <a:schemeClr val="tx1"/>
                </a:solidFill>
              </a:endParaRPr>
            </a:p>
          </p:txBody>
        </p:sp>
        <p:grpSp>
          <p:nvGrpSpPr>
            <p:cNvPr id="684082" name="Group 50"/>
            <p:cNvGrpSpPr>
              <a:grpSpLocks/>
            </p:cNvGrpSpPr>
            <p:nvPr/>
          </p:nvGrpSpPr>
          <p:grpSpPr bwMode="auto">
            <a:xfrm>
              <a:off x="95" y="884"/>
              <a:ext cx="5424" cy="201"/>
              <a:chOff x="96" y="884"/>
              <a:chExt cx="5424" cy="201"/>
            </a:xfrm>
          </p:grpSpPr>
          <p:sp>
            <p:nvSpPr>
              <p:cNvPr id="684083" name="Rectangle 51"/>
              <p:cNvSpPr>
                <a:spLocks noChangeArrowheads="1"/>
              </p:cNvSpPr>
              <p:nvPr/>
            </p:nvSpPr>
            <p:spPr bwMode="auto">
              <a:xfrm>
                <a:off x="576" y="912"/>
                <a:ext cx="494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defTabSz="762000" eaLnBrk="1" hangingPunct="1">
                  <a:spcBef>
                    <a:spcPct val="0"/>
                  </a:spcBef>
                </a:pPr>
                <a:r>
                  <a:rPr lang="fr-FR" sz="1800"/>
                  <a:t>Les supports de transmission ou </a:t>
                </a:r>
                <a:r>
                  <a:rPr lang="fr-FR" sz="1800" b="1">
                    <a:solidFill>
                      <a:srgbClr val="FF0000"/>
                    </a:solidFill>
                  </a:rPr>
                  <a:t>MEDIUMS </a:t>
                </a:r>
                <a:r>
                  <a:rPr lang="fr-FR" sz="1800"/>
                  <a:t>influent sur :</a:t>
                </a:r>
                <a:endParaRPr lang="fr-FR" sz="200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684084" name="Group 52"/>
              <p:cNvGrpSpPr>
                <a:grpSpLocks/>
              </p:cNvGrpSpPr>
              <p:nvPr/>
            </p:nvGrpSpPr>
            <p:grpSpPr bwMode="auto">
              <a:xfrm>
                <a:off x="96" y="884"/>
                <a:ext cx="432" cy="181"/>
                <a:chOff x="96" y="884"/>
                <a:chExt cx="245" cy="181"/>
              </a:xfrm>
            </p:grpSpPr>
            <p:sp>
              <p:nvSpPr>
                <p:cNvPr id="684085" name="Freeform 53"/>
                <p:cNvSpPr>
                  <a:spLocks/>
                </p:cNvSpPr>
                <p:nvPr/>
              </p:nvSpPr>
              <p:spPr bwMode="auto">
                <a:xfrm>
                  <a:off x="144" y="932"/>
                  <a:ext cx="197" cy="133"/>
                </a:xfrm>
                <a:custGeom>
                  <a:avLst/>
                  <a:gdLst/>
                  <a:ahLst/>
                  <a:cxnLst>
                    <a:cxn ang="0">
                      <a:pos x="98" y="0"/>
                    </a:cxn>
                    <a:cxn ang="0">
                      <a:pos x="98" y="33"/>
                    </a:cxn>
                    <a:cxn ang="0">
                      <a:pos x="0" y="33"/>
                    </a:cxn>
                    <a:cxn ang="0">
                      <a:pos x="0" y="100"/>
                    </a:cxn>
                    <a:cxn ang="0">
                      <a:pos x="98" y="100"/>
                    </a:cxn>
                    <a:cxn ang="0">
                      <a:pos x="98" y="133"/>
                    </a:cxn>
                    <a:cxn ang="0">
                      <a:pos x="197" y="66"/>
                    </a:cxn>
                    <a:cxn ang="0">
                      <a:pos x="98" y="0"/>
                    </a:cxn>
                  </a:cxnLst>
                  <a:rect l="0" t="0" r="r" b="b"/>
                  <a:pathLst>
                    <a:path w="197" h="133">
                      <a:moveTo>
                        <a:pt x="98" y="0"/>
                      </a:moveTo>
                      <a:lnTo>
                        <a:pt x="98" y="33"/>
                      </a:lnTo>
                      <a:lnTo>
                        <a:pt x="0" y="33"/>
                      </a:lnTo>
                      <a:lnTo>
                        <a:pt x="0" y="100"/>
                      </a:lnTo>
                      <a:lnTo>
                        <a:pt x="98" y="100"/>
                      </a:lnTo>
                      <a:lnTo>
                        <a:pt x="98" y="133"/>
                      </a:lnTo>
                      <a:lnTo>
                        <a:pt x="197" y="66"/>
                      </a:lnTo>
                      <a:lnTo>
                        <a:pt x="9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684086" name="Freeform 54"/>
                <p:cNvSpPr>
                  <a:spLocks/>
                </p:cNvSpPr>
                <p:nvPr/>
              </p:nvSpPr>
              <p:spPr bwMode="auto">
                <a:xfrm>
                  <a:off x="96" y="884"/>
                  <a:ext cx="197" cy="133"/>
                </a:xfrm>
                <a:custGeom>
                  <a:avLst/>
                  <a:gdLst/>
                  <a:ahLst/>
                  <a:cxnLst>
                    <a:cxn ang="0">
                      <a:pos x="98" y="0"/>
                    </a:cxn>
                    <a:cxn ang="0">
                      <a:pos x="98" y="33"/>
                    </a:cxn>
                    <a:cxn ang="0">
                      <a:pos x="0" y="33"/>
                    </a:cxn>
                    <a:cxn ang="0">
                      <a:pos x="0" y="100"/>
                    </a:cxn>
                    <a:cxn ang="0">
                      <a:pos x="98" y="100"/>
                    </a:cxn>
                    <a:cxn ang="0">
                      <a:pos x="98" y="133"/>
                    </a:cxn>
                    <a:cxn ang="0">
                      <a:pos x="197" y="66"/>
                    </a:cxn>
                    <a:cxn ang="0">
                      <a:pos x="98" y="0"/>
                    </a:cxn>
                  </a:cxnLst>
                  <a:rect l="0" t="0" r="r" b="b"/>
                  <a:pathLst>
                    <a:path w="197" h="133">
                      <a:moveTo>
                        <a:pt x="98" y="0"/>
                      </a:moveTo>
                      <a:lnTo>
                        <a:pt x="98" y="33"/>
                      </a:lnTo>
                      <a:lnTo>
                        <a:pt x="0" y="33"/>
                      </a:lnTo>
                      <a:lnTo>
                        <a:pt x="0" y="100"/>
                      </a:lnTo>
                      <a:lnTo>
                        <a:pt x="98" y="100"/>
                      </a:lnTo>
                      <a:lnTo>
                        <a:pt x="98" y="133"/>
                      </a:lnTo>
                      <a:lnTo>
                        <a:pt x="197" y="66"/>
                      </a:lnTo>
                      <a:lnTo>
                        <a:pt x="98" y="0"/>
                      </a:lnTo>
                      <a:close/>
                    </a:path>
                  </a:pathLst>
                </a:custGeom>
                <a:solidFill>
                  <a:srgbClr val="FAFD0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</p:grpSp>
      </p:grpSp>
      <p:grpSp>
        <p:nvGrpSpPr>
          <p:cNvPr id="684087" name="Group 55"/>
          <p:cNvGrpSpPr>
            <a:grpSpLocks/>
          </p:cNvGrpSpPr>
          <p:nvPr/>
        </p:nvGrpSpPr>
        <p:grpSpPr bwMode="auto">
          <a:xfrm>
            <a:off x="8609013" y="2927350"/>
            <a:ext cx="1295400" cy="3168650"/>
            <a:chOff x="5424" y="1844"/>
            <a:chExt cx="816" cy="1996"/>
          </a:xfrm>
        </p:grpSpPr>
        <p:sp>
          <p:nvSpPr>
            <p:cNvPr id="684088" name="Rectangle 56"/>
            <p:cNvSpPr>
              <a:spLocks noChangeArrowheads="1"/>
            </p:cNvSpPr>
            <p:nvPr/>
          </p:nvSpPr>
          <p:spPr bwMode="auto">
            <a:xfrm>
              <a:off x="5424" y="1844"/>
              <a:ext cx="816" cy="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62000" eaLnBrk="1" hangingPunct="1">
                <a:spcBef>
                  <a:spcPct val="0"/>
                </a:spcBef>
              </a:pPr>
              <a:r>
                <a:rPr lang="fr-FR" sz="1400" b="1"/>
                <a:t>Coût du médium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4089" name="Rectangle 57"/>
            <p:cNvSpPr>
              <a:spLocks noChangeArrowheads="1"/>
            </p:cNvSpPr>
            <p:nvPr/>
          </p:nvSpPr>
          <p:spPr bwMode="auto">
            <a:xfrm>
              <a:off x="5686" y="2115"/>
              <a:ext cx="322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400" b="1">
                  <a:solidFill>
                    <a:srgbClr val="2AFF8F"/>
                  </a:solidFill>
                </a:rPr>
                <a:t>Faible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4090" name="Rectangle 58"/>
            <p:cNvSpPr>
              <a:spLocks noChangeArrowheads="1"/>
            </p:cNvSpPr>
            <p:nvPr/>
          </p:nvSpPr>
          <p:spPr bwMode="auto">
            <a:xfrm>
              <a:off x="5599" y="3706"/>
              <a:ext cx="515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400" b="1">
                  <a:solidFill>
                    <a:srgbClr val="FC0128"/>
                  </a:solidFill>
                </a:rPr>
                <a:t>Important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4091" name="AutoShape 59"/>
            <p:cNvSpPr>
              <a:spLocks noChangeArrowheads="1"/>
            </p:cNvSpPr>
            <p:nvPr/>
          </p:nvSpPr>
          <p:spPr bwMode="auto">
            <a:xfrm rot="5400000" flipV="1">
              <a:off x="5184" y="2875"/>
              <a:ext cx="1296" cy="144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100000">
                  <a:srgbClr val="FF0000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684092" name="Rectangle 60"/>
          <p:cNvSpPr>
            <a:spLocks noChangeArrowheads="1"/>
          </p:cNvSpPr>
          <p:nvPr/>
        </p:nvSpPr>
        <p:spPr bwMode="auto">
          <a:xfrm>
            <a:off x="684213" y="2925763"/>
            <a:ext cx="3733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62000" eaLnBrk="1" hangingPunct="1">
              <a:spcBef>
                <a:spcPct val="0"/>
              </a:spcBef>
            </a:pPr>
            <a:r>
              <a:rPr lang="fr-FR" sz="1800"/>
              <a:t>Mediums les plus utilisés :</a:t>
            </a:r>
            <a:endParaRPr lang="fr-FR" sz="2000">
              <a:solidFill>
                <a:schemeClr val="tx1"/>
              </a:solidFill>
            </a:endParaRPr>
          </a:p>
        </p:txBody>
      </p:sp>
      <p:sp>
        <p:nvSpPr>
          <p:cNvPr id="684094" name="Rectangle 62"/>
          <p:cNvSpPr>
            <a:spLocks noChangeArrowheads="1"/>
          </p:cNvSpPr>
          <p:nvPr/>
        </p:nvSpPr>
        <p:spPr bwMode="auto">
          <a:xfrm>
            <a:off x="4254500" y="179388"/>
            <a:ext cx="5180013" cy="4048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algn="r" defTabSz="774700">
              <a:spcBef>
                <a:spcPct val="0"/>
              </a:spcBef>
            </a:pPr>
            <a:r>
              <a:rPr lang="fr-FR" sz="1400" b="1"/>
              <a:t>Chapitre 4 : Les supports physiques</a:t>
            </a:r>
            <a:endParaRPr lang="fr-FR" sz="2300" b="1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4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4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4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4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4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84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84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84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4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4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84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84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409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  <p:sp>
        <p:nvSpPr>
          <p:cNvPr id="686088" name="AutoShape 8"/>
          <p:cNvSpPr>
            <a:spLocks noChangeArrowheads="1"/>
          </p:cNvSpPr>
          <p:nvPr/>
        </p:nvSpPr>
        <p:spPr bwMode="auto">
          <a:xfrm>
            <a:off x="495300" y="698500"/>
            <a:ext cx="5559425" cy="53975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15294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686089" name="Rectangle 9"/>
          <p:cNvSpPr>
            <a:spLocks noChangeArrowheads="1"/>
          </p:cNvSpPr>
          <p:nvPr/>
        </p:nvSpPr>
        <p:spPr bwMode="auto">
          <a:xfrm>
            <a:off x="508000" y="736600"/>
            <a:ext cx="5559425" cy="452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folHlink"/>
            </a:outerShdw>
          </a:effectLst>
        </p:spPr>
        <p:txBody>
          <a:bodyPr lIns="90488" tIns="44450" rIns="90488" bIns="44450"/>
          <a:lstStyle/>
          <a:p>
            <a:pPr algn="ctr" defTabSz="774700">
              <a:spcBef>
                <a:spcPct val="0"/>
              </a:spcBef>
            </a:pPr>
            <a:r>
              <a:rPr lang="en-US" sz="2400" b="1">
                <a:solidFill>
                  <a:schemeClr val="tx1"/>
                </a:solidFill>
              </a:rPr>
              <a:t>Quelques standards paire torsadée</a:t>
            </a:r>
            <a:endParaRPr lang="fr-FR" sz="2400"/>
          </a:p>
        </p:txBody>
      </p:sp>
      <p:sp>
        <p:nvSpPr>
          <p:cNvPr id="686091" name="Rectangle 11"/>
          <p:cNvSpPr>
            <a:spLocks noChangeArrowheads="1"/>
          </p:cNvSpPr>
          <p:nvPr/>
        </p:nvSpPr>
        <p:spPr bwMode="auto">
          <a:xfrm>
            <a:off x="533400" y="1828800"/>
            <a:ext cx="91440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62000" eaLnBrk="1" hangingPunct="1">
              <a:spcBef>
                <a:spcPct val="0"/>
              </a:spcBef>
              <a:buFontTx/>
              <a:buChar char="•"/>
            </a:pPr>
            <a:r>
              <a:rPr lang="fr-FR" sz="2000" b="1">
                <a:solidFill>
                  <a:srgbClr val="FF0000"/>
                </a:solidFill>
              </a:rPr>
              <a:t>RS232 :</a:t>
            </a:r>
          </a:p>
          <a:p>
            <a:pPr marL="571500" lvl="1" defTabSz="762000" eaLnBrk="1" hangingPunct="1">
              <a:spcBef>
                <a:spcPct val="0"/>
              </a:spcBef>
            </a:pPr>
            <a:r>
              <a:rPr lang="fr-FR" sz="2000"/>
              <a:t>Liaison point à point par connecteur SUB-D 25 broches.</a:t>
            </a:r>
            <a:br>
              <a:rPr lang="fr-FR" sz="2000"/>
            </a:br>
            <a:r>
              <a:rPr lang="fr-FR" sz="2000"/>
              <a:t>Distance &lt; 15 mètres, débit &lt; 20 kbits/sec.</a:t>
            </a:r>
          </a:p>
          <a:p>
            <a:pPr defTabSz="762000" eaLnBrk="1" hangingPunct="1">
              <a:spcBef>
                <a:spcPct val="0"/>
              </a:spcBef>
            </a:pPr>
            <a:endParaRPr lang="fr-FR" sz="2000"/>
          </a:p>
          <a:p>
            <a:pPr defTabSz="762000" eaLnBrk="1" hangingPunct="1">
              <a:spcBef>
                <a:spcPct val="0"/>
              </a:spcBef>
              <a:buFontTx/>
              <a:buChar char="•"/>
            </a:pPr>
            <a:r>
              <a:rPr lang="fr-FR" sz="2000" b="1">
                <a:solidFill>
                  <a:srgbClr val="FF0000"/>
                </a:solidFill>
              </a:rPr>
              <a:t>RS422A :</a:t>
            </a:r>
            <a:endParaRPr lang="fr-FR" sz="2000"/>
          </a:p>
          <a:p>
            <a:pPr marL="571500" lvl="1" defTabSz="762000" eaLnBrk="1" hangingPunct="1">
              <a:spcBef>
                <a:spcPct val="0"/>
              </a:spcBef>
            </a:pPr>
            <a:r>
              <a:rPr lang="fr-FR" sz="2000"/>
              <a:t>Bus multipoint </a:t>
            </a:r>
            <a:r>
              <a:rPr lang="fr-FR" sz="2000" b="1">
                <a:solidFill>
                  <a:schemeClr val="hlink"/>
                </a:solidFill>
              </a:rPr>
              <a:t>full duplex</a:t>
            </a:r>
            <a:r>
              <a:rPr lang="fr-FR" sz="2000"/>
              <a:t> (bi directionnel simultané) sur 4 fils.</a:t>
            </a:r>
          </a:p>
          <a:p>
            <a:pPr marL="571500" lvl="1" defTabSz="762000" eaLnBrk="1" hangingPunct="1">
              <a:spcBef>
                <a:spcPct val="0"/>
              </a:spcBef>
            </a:pPr>
            <a:r>
              <a:rPr lang="fr-FR" sz="2000"/>
              <a:t>Bonne immunité aux parasites, distance maxi 1200 mètres à 100 kbits/sec.</a:t>
            </a:r>
          </a:p>
          <a:p>
            <a:pPr marL="571500" lvl="1" defTabSz="762000" eaLnBrk="1" hangingPunct="1">
              <a:spcBef>
                <a:spcPct val="0"/>
              </a:spcBef>
            </a:pPr>
            <a:r>
              <a:rPr lang="fr-FR" sz="2000"/>
              <a:t>2 fils en émission, 2 fils en réception.</a:t>
            </a:r>
          </a:p>
          <a:p>
            <a:pPr defTabSz="762000" eaLnBrk="1" hangingPunct="1">
              <a:spcBef>
                <a:spcPct val="0"/>
              </a:spcBef>
            </a:pPr>
            <a:endParaRPr lang="fr-FR" sz="2000"/>
          </a:p>
          <a:p>
            <a:pPr defTabSz="762000" eaLnBrk="1" hangingPunct="1">
              <a:spcBef>
                <a:spcPct val="0"/>
              </a:spcBef>
              <a:buFontTx/>
              <a:buChar char="•"/>
            </a:pPr>
            <a:r>
              <a:rPr lang="fr-FR" sz="2000" b="1">
                <a:solidFill>
                  <a:srgbClr val="FF0000"/>
                </a:solidFill>
              </a:rPr>
              <a:t>RS485 :</a:t>
            </a:r>
          </a:p>
          <a:p>
            <a:pPr marL="571500" lvl="1" defTabSz="762000" eaLnBrk="1" hangingPunct="1">
              <a:spcBef>
                <a:spcPct val="0"/>
              </a:spcBef>
            </a:pPr>
            <a:r>
              <a:rPr lang="fr-FR" sz="2000"/>
              <a:t>Bus multipoint </a:t>
            </a:r>
            <a:r>
              <a:rPr lang="fr-FR" sz="2000" b="1">
                <a:solidFill>
                  <a:schemeClr val="hlink"/>
                </a:solidFill>
              </a:rPr>
              <a:t>half duplex</a:t>
            </a:r>
            <a:r>
              <a:rPr lang="fr-FR" sz="2000"/>
              <a:t> (bi directionnel alterné) sur 2 fils.</a:t>
            </a:r>
          </a:p>
          <a:p>
            <a:pPr marL="571500" lvl="1" defTabSz="762000" eaLnBrk="1" hangingPunct="1">
              <a:spcBef>
                <a:spcPct val="0"/>
              </a:spcBef>
            </a:pPr>
            <a:r>
              <a:rPr lang="fr-FR" sz="2000"/>
              <a:t>Mêmes caractéristiques que RS422A mais sur 2 fils.</a:t>
            </a:r>
            <a:endParaRPr lang="fr-FR" sz="2000">
              <a:solidFill>
                <a:schemeClr val="tx1"/>
              </a:solidFill>
            </a:endParaRPr>
          </a:p>
        </p:txBody>
      </p:sp>
      <p:sp>
        <p:nvSpPr>
          <p:cNvPr id="686093" name="Rectangle 13"/>
          <p:cNvSpPr>
            <a:spLocks noChangeArrowheads="1"/>
          </p:cNvSpPr>
          <p:nvPr/>
        </p:nvSpPr>
        <p:spPr bwMode="auto">
          <a:xfrm>
            <a:off x="4254500" y="179388"/>
            <a:ext cx="5180013" cy="4048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algn="r" defTabSz="774700">
              <a:spcBef>
                <a:spcPct val="0"/>
              </a:spcBef>
            </a:pPr>
            <a:r>
              <a:rPr lang="fr-FR" sz="1400" b="1"/>
              <a:t>Chapitre 4 : Les supports physiques</a:t>
            </a:r>
            <a:endParaRPr lang="fr-FR" sz="2300" b="1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6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6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86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86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86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86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6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6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860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860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860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860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860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860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860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860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091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  <p:sp>
        <p:nvSpPr>
          <p:cNvPr id="688384" name="AutoShape 256"/>
          <p:cNvSpPr>
            <a:spLocks noChangeArrowheads="1"/>
          </p:cNvSpPr>
          <p:nvPr/>
        </p:nvSpPr>
        <p:spPr bwMode="auto">
          <a:xfrm>
            <a:off x="495300" y="520700"/>
            <a:ext cx="4267200" cy="53975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15294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688385" name="Rectangle 257"/>
          <p:cNvSpPr>
            <a:spLocks noChangeArrowheads="1"/>
          </p:cNvSpPr>
          <p:nvPr/>
        </p:nvSpPr>
        <p:spPr bwMode="auto">
          <a:xfrm>
            <a:off x="508000" y="558800"/>
            <a:ext cx="4267200" cy="452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folHlink"/>
            </a:outerShdw>
          </a:effectLst>
        </p:spPr>
        <p:txBody>
          <a:bodyPr lIns="90488" tIns="44450" rIns="90488" bIns="44450"/>
          <a:lstStyle/>
          <a:p>
            <a:pPr algn="ctr" defTabSz="774700">
              <a:spcBef>
                <a:spcPct val="0"/>
              </a:spcBef>
            </a:pPr>
            <a:r>
              <a:rPr lang="en-US" sz="2400" b="1"/>
              <a:t>Les différentes topologies</a:t>
            </a:r>
            <a:endParaRPr lang="fr-FR" sz="2400" b="1">
              <a:solidFill>
                <a:schemeClr val="tx1"/>
              </a:solidFill>
            </a:endParaRPr>
          </a:p>
        </p:txBody>
      </p:sp>
      <p:grpSp>
        <p:nvGrpSpPr>
          <p:cNvPr id="688387" name="Group 259"/>
          <p:cNvGrpSpPr>
            <a:grpSpLocks/>
          </p:cNvGrpSpPr>
          <p:nvPr/>
        </p:nvGrpSpPr>
        <p:grpSpPr bwMode="auto">
          <a:xfrm>
            <a:off x="320675" y="1724025"/>
            <a:ext cx="4048125" cy="455613"/>
            <a:chOff x="202" y="1086"/>
            <a:chExt cx="2550" cy="287"/>
          </a:xfrm>
        </p:grpSpPr>
        <p:sp>
          <p:nvSpPr>
            <p:cNvPr id="688388" name="Rectangle 260"/>
            <p:cNvSpPr>
              <a:spLocks noChangeArrowheads="1"/>
            </p:cNvSpPr>
            <p:nvPr/>
          </p:nvSpPr>
          <p:spPr bwMode="auto">
            <a:xfrm>
              <a:off x="202" y="1086"/>
              <a:ext cx="2550" cy="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88389" name="Rectangle 261"/>
            <p:cNvSpPr>
              <a:spLocks noChangeArrowheads="1"/>
            </p:cNvSpPr>
            <p:nvPr/>
          </p:nvSpPr>
          <p:spPr bwMode="auto">
            <a:xfrm>
              <a:off x="259" y="1122"/>
              <a:ext cx="59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TOPOLOGIE 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390" name="Rectangle 262"/>
            <p:cNvSpPr>
              <a:spLocks noChangeArrowheads="1"/>
            </p:cNvSpPr>
            <p:nvPr/>
          </p:nvSpPr>
          <p:spPr bwMode="auto">
            <a:xfrm>
              <a:off x="853" y="1122"/>
              <a:ext cx="71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b="1">
                  <a:solidFill>
                    <a:srgbClr val="063DE8"/>
                  </a:solidFill>
                </a:rPr>
                <a:t>POINT A POINT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391" name="Rectangle 263"/>
            <p:cNvSpPr>
              <a:spLocks noChangeArrowheads="1"/>
            </p:cNvSpPr>
            <p:nvPr/>
          </p:nvSpPr>
          <p:spPr bwMode="auto">
            <a:xfrm>
              <a:off x="1643" y="1122"/>
              <a:ext cx="74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(entre 2 unités en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392" name="Rectangle 264"/>
            <p:cNvSpPr>
              <a:spLocks noChangeArrowheads="1"/>
            </p:cNvSpPr>
            <p:nvPr/>
          </p:nvSpPr>
          <p:spPr bwMode="auto">
            <a:xfrm>
              <a:off x="1643" y="1237"/>
              <a:ext cx="67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communication)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grpSp>
          <p:nvGrpSpPr>
            <p:cNvPr id="688393" name="Group 265"/>
            <p:cNvGrpSpPr>
              <a:grpSpLocks/>
            </p:cNvGrpSpPr>
            <p:nvPr/>
          </p:nvGrpSpPr>
          <p:grpSpPr bwMode="auto">
            <a:xfrm>
              <a:off x="627" y="1301"/>
              <a:ext cx="392" cy="59"/>
              <a:chOff x="627" y="1301"/>
              <a:chExt cx="392" cy="59"/>
            </a:xfrm>
          </p:grpSpPr>
          <p:sp>
            <p:nvSpPr>
              <p:cNvPr id="688394" name="Rectangle 266"/>
              <p:cNvSpPr>
                <a:spLocks noChangeArrowheads="1"/>
              </p:cNvSpPr>
              <p:nvPr/>
            </p:nvSpPr>
            <p:spPr bwMode="auto">
              <a:xfrm>
                <a:off x="627" y="1301"/>
                <a:ext cx="59" cy="5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395" name="Line 267"/>
              <p:cNvSpPr>
                <a:spLocks noChangeShapeType="1"/>
              </p:cNvSpPr>
              <p:nvPr/>
            </p:nvSpPr>
            <p:spPr bwMode="auto">
              <a:xfrm>
                <a:off x="693" y="1329"/>
                <a:ext cx="259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396" name="Rectangle 268"/>
              <p:cNvSpPr>
                <a:spLocks noChangeArrowheads="1"/>
              </p:cNvSpPr>
              <p:nvPr/>
            </p:nvSpPr>
            <p:spPr bwMode="auto">
              <a:xfrm>
                <a:off x="962" y="1301"/>
                <a:ext cx="57" cy="5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</p:grpSp>
      <p:grpSp>
        <p:nvGrpSpPr>
          <p:cNvPr id="688397" name="Group 269"/>
          <p:cNvGrpSpPr>
            <a:grpSpLocks/>
          </p:cNvGrpSpPr>
          <p:nvPr/>
        </p:nvGrpSpPr>
        <p:grpSpPr bwMode="auto">
          <a:xfrm>
            <a:off x="320675" y="3016250"/>
            <a:ext cx="4048125" cy="981075"/>
            <a:chOff x="202" y="1900"/>
            <a:chExt cx="2550" cy="618"/>
          </a:xfrm>
        </p:grpSpPr>
        <p:sp>
          <p:nvSpPr>
            <p:cNvPr id="688398" name="Rectangle 270"/>
            <p:cNvSpPr>
              <a:spLocks noChangeArrowheads="1"/>
            </p:cNvSpPr>
            <p:nvPr/>
          </p:nvSpPr>
          <p:spPr bwMode="auto">
            <a:xfrm>
              <a:off x="202" y="1900"/>
              <a:ext cx="2550" cy="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88399" name="Rectangle 271"/>
            <p:cNvSpPr>
              <a:spLocks noChangeArrowheads="1"/>
            </p:cNvSpPr>
            <p:nvPr/>
          </p:nvSpPr>
          <p:spPr bwMode="auto">
            <a:xfrm>
              <a:off x="259" y="1936"/>
              <a:ext cx="75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TOPOLOGIE EN 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400" name="Rectangle 272"/>
            <p:cNvSpPr>
              <a:spLocks noChangeArrowheads="1"/>
            </p:cNvSpPr>
            <p:nvPr/>
          </p:nvSpPr>
          <p:spPr bwMode="auto">
            <a:xfrm>
              <a:off x="1013" y="1936"/>
              <a:ext cx="34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b="1">
                  <a:solidFill>
                    <a:srgbClr val="063DE8"/>
                  </a:solidFill>
                </a:rPr>
                <a:t>ETOILE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401" name="Rectangle 273"/>
            <p:cNvSpPr>
              <a:spLocks noChangeArrowheads="1"/>
            </p:cNvSpPr>
            <p:nvPr/>
          </p:nvSpPr>
          <p:spPr bwMode="auto">
            <a:xfrm>
              <a:off x="1643" y="1936"/>
              <a:ext cx="696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(plusieurs unités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402" name="Rectangle 274"/>
            <p:cNvSpPr>
              <a:spLocks noChangeArrowheads="1"/>
            </p:cNvSpPr>
            <p:nvPr/>
          </p:nvSpPr>
          <p:spPr bwMode="auto">
            <a:xfrm>
              <a:off x="1643" y="2051"/>
              <a:ext cx="97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communiquent par leur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403" name="Rectangle 275"/>
            <p:cNvSpPr>
              <a:spLocks noChangeArrowheads="1"/>
            </p:cNvSpPr>
            <p:nvPr/>
          </p:nvSpPr>
          <p:spPr bwMode="auto">
            <a:xfrm>
              <a:off x="1643" y="2166"/>
              <a:ext cx="919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propre ligne avec une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404" name="Rectangle 276"/>
            <p:cNvSpPr>
              <a:spLocks noChangeArrowheads="1"/>
            </p:cNvSpPr>
            <p:nvPr/>
          </p:nvSpPr>
          <p:spPr bwMode="auto">
            <a:xfrm>
              <a:off x="1643" y="2281"/>
              <a:ext cx="80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unité dite Centrale)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grpSp>
          <p:nvGrpSpPr>
            <p:cNvPr id="688405" name="Group 277"/>
            <p:cNvGrpSpPr>
              <a:grpSpLocks/>
            </p:cNvGrpSpPr>
            <p:nvPr/>
          </p:nvGrpSpPr>
          <p:grpSpPr bwMode="auto">
            <a:xfrm>
              <a:off x="639" y="2150"/>
              <a:ext cx="368" cy="368"/>
              <a:chOff x="639" y="2150"/>
              <a:chExt cx="368" cy="368"/>
            </a:xfrm>
          </p:grpSpPr>
          <p:sp>
            <p:nvSpPr>
              <p:cNvPr id="688406" name="Rectangle 278"/>
              <p:cNvSpPr>
                <a:spLocks noChangeArrowheads="1"/>
              </p:cNvSpPr>
              <p:nvPr/>
            </p:nvSpPr>
            <p:spPr bwMode="auto">
              <a:xfrm>
                <a:off x="794" y="2354"/>
                <a:ext cx="58" cy="58"/>
              </a:xfrm>
              <a:prstGeom prst="rect">
                <a:avLst/>
              </a:prstGeom>
              <a:solidFill>
                <a:srgbClr val="CECECE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07" name="Rectangle 279"/>
              <p:cNvSpPr>
                <a:spLocks noChangeArrowheads="1"/>
              </p:cNvSpPr>
              <p:nvPr/>
            </p:nvSpPr>
            <p:spPr bwMode="auto">
              <a:xfrm>
                <a:off x="794" y="2150"/>
                <a:ext cx="58" cy="58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08" name="Rectangle 280"/>
              <p:cNvSpPr>
                <a:spLocks noChangeArrowheads="1"/>
              </p:cNvSpPr>
              <p:nvPr/>
            </p:nvSpPr>
            <p:spPr bwMode="auto">
              <a:xfrm>
                <a:off x="639" y="2256"/>
                <a:ext cx="59" cy="58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09" name="Rectangle 281"/>
              <p:cNvSpPr>
                <a:spLocks noChangeArrowheads="1"/>
              </p:cNvSpPr>
              <p:nvPr/>
            </p:nvSpPr>
            <p:spPr bwMode="auto">
              <a:xfrm>
                <a:off x="948" y="2256"/>
                <a:ext cx="59" cy="58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10" name="Rectangle 282"/>
              <p:cNvSpPr>
                <a:spLocks noChangeArrowheads="1"/>
              </p:cNvSpPr>
              <p:nvPr/>
            </p:nvSpPr>
            <p:spPr bwMode="auto">
              <a:xfrm>
                <a:off x="639" y="2459"/>
                <a:ext cx="59" cy="5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11" name="Rectangle 283"/>
              <p:cNvSpPr>
                <a:spLocks noChangeArrowheads="1"/>
              </p:cNvSpPr>
              <p:nvPr/>
            </p:nvSpPr>
            <p:spPr bwMode="auto">
              <a:xfrm>
                <a:off x="948" y="2459"/>
                <a:ext cx="59" cy="5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12" name="Line 284"/>
              <p:cNvSpPr>
                <a:spLocks noChangeShapeType="1"/>
              </p:cNvSpPr>
              <p:nvPr/>
            </p:nvSpPr>
            <p:spPr bwMode="auto">
              <a:xfrm>
                <a:off x="825" y="2216"/>
                <a:ext cx="1" cy="12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13" name="Line 285"/>
              <p:cNvSpPr>
                <a:spLocks noChangeShapeType="1"/>
              </p:cNvSpPr>
              <p:nvPr/>
            </p:nvSpPr>
            <p:spPr bwMode="auto">
              <a:xfrm>
                <a:off x="704" y="2288"/>
                <a:ext cx="83" cy="7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14" name="Line 286"/>
              <p:cNvSpPr>
                <a:spLocks noChangeShapeType="1"/>
              </p:cNvSpPr>
              <p:nvPr/>
            </p:nvSpPr>
            <p:spPr bwMode="auto">
              <a:xfrm flipH="1">
                <a:off x="849" y="2288"/>
                <a:ext cx="99" cy="7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15" name="Line 287"/>
              <p:cNvSpPr>
                <a:spLocks noChangeShapeType="1"/>
              </p:cNvSpPr>
              <p:nvPr/>
            </p:nvSpPr>
            <p:spPr bwMode="auto">
              <a:xfrm flipV="1">
                <a:off x="704" y="2396"/>
                <a:ext cx="83" cy="9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16" name="Line 288"/>
              <p:cNvSpPr>
                <a:spLocks noChangeShapeType="1"/>
              </p:cNvSpPr>
              <p:nvPr/>
            </p:nvSpPr>
            <p:spPr bwMode="auto">
              <a:xfrm flipH="1" flipV="1">
                <a:off x="849" y="2396"/>
                <a:ext cx="99" cy="9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</p:grpSp>
      <p:grpSp>
        <p:nvGrpSpPr>
          <p:cNvPr id="688417" name="Group 289"/>
          <p:cNvGrpSpPr>
            <a:grpSpLocks/>
          </p:cNvGrpSpPr>
          <p:nvPr/>
        </p:nvGrpSpPr>
        <p:grpSpPr bwMode="auto">
          <a:xfrm>
            <a:off x="320675" y="4622800"/>
            <a:ext cx="4048125" cy="1325563"/>
            <a:chOff x="202" y="2912"/>
            <a:chExt cx="2550" cy="835"/>
          </a:xfrm>
        </p:grpSpPr>
        <p:sp>
          <p:nvSpPr>
            <p:cNvPr id="688418" name="Rectangle 290"/>
            <p:cNvSpPr>
              <a:spLocks noChangeArrowheads="1"/>
            </p:cNvSpPr>
            <p:nvPr/>
          </p:nvSpPr>
          <p:spPr bwMode="auto">
            <a:xfrm>
              <a:off x="202" y="2912"/>
              <a:ext cx="2550" cy="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88419" name="Rectangle 291"/>
            <p:cNvSpPr>
              <a:spLocks noChangeArrowheads="1"/>
            </p:cNvSpPr>
            <p:nvPr/>
          </p:nvSpPr>
          <p:spPr bwMode="auto">
            <a:xfrm>
              <a:off x="259" y="2948"/>
              <a:ext cx="75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TOPOLOGIE EN 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420" name="Rectangle 292"/>
            <p:cNvSpPr>
              <a:spLocks noChangeArrowheads="1"/>
            </p:cNvSpPr>
            <p:nvPr/>
          </p:nvSpPr>
          <p:spPr bwMode="auto">
            <a:xfrm>
              <a:off x="1013" y="2948"/>
              <a:ext cx="340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b="1">
                  <a:solidFill>
                    <a:srgbClr val="063DE8"/>
                  </a:solidFill>
                </a:rPr>
                <a:t>ARBRE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421" name="Rectangle 293"/>
            <p:cNvSpPr>
              <a:spLocks noChangeArrowheads="1"/>
            </p:cNvSpPr>
            <p:nvPr/>
          </p:nvSpPr>
          <p:spPr bwMode="auto">
            <a:xfrm>
              <a:off x="1643" y="2948"/>
              <a:ext cx="1016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(c’est une variante de la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422" name="Rectangle 294"/>
            <p:cNvSpPr>
              <a:spLocks noChangeArrowheads="1"/>
            </p:cNvSpPr>
            <p:nvPr/>
          </p:nvSpPr>
          <p:spPr bwMode="auto">
            <a:xfrm>
              <a:off x="1643" y="3063"/>
              <a:ext cx="80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topologie en étoile)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grpSp>
          <p:nvGrpSpPr>
            <p:cNvPr id="688423" name="Group 295"/>
            <p:cNvGrpSpPr>
              <a:grpSpLocks/>
            </p:cNvGrpSpPr>
            <p:nvPr/>
          </p:nvGrpSpPr>
          <p:grpSpPr bwMode="auto">
            <a:xfrm>
              <a:off x="537" y="3122"/>
              <a:ext cx="571" cy="625"/>
              <a:chOff x="537" y="3122"/>
              <a:chExt cx="571" cy="625"/>
            </a:xfrm>
          </p:grpSpPr>
          <p:sp>
            <p:nvSpPr>
              <p:cNvPr id="688424" name="Rectangle 296"/>
              <p:cNvSpPr>
                <a:spLocks noChangeArrowheads="1"/>
              </p:cNvSpPr>
              <p:nvPr/>
            </p:nvSpPr>
            <p:spPr bwMode="auto">
              <a:xfrm>
                <a:off x="753" y="3122"/>
                <a:ext cx="58" cy="58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25" name="Rectangle 297"/>
              <p:cNvSpPr>
                <a:spLocks noChangeArrowheads="1"/>
              </p:cNvSpPr>
              <p:nvPr/>
            </p:nvSpPr>
            <p:spPr bwMode="auto">
              <a:xfrm>
                <a:off x="598" y="3410"/>
                <a:ext cx="59" cy="58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26" name="Rectangle 298"/>
              <p:cNvSpPr>
                <a:spLocks noChangeArrowheads="1"/>
              </p:cNvSpPr>
              <p:nvPr/>
            </p:nvSpPr>
            <p:spPr bwMode="auto">
              <a:xfrm>
                <a:off x="896" y="3410"/>
                <a:ext cx="59" cy="58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27" name="Rectangle 299"/>
              <p:cNvSpPr>
                <a:spLocks noChangeArrowheads="1"/>
              </p:cNvSpPr>
              <p:nvPr/>
            </p:nvSpPr>
            <p:spPr bwMode="auto">
              <a:xfrm>
                <a:off x="807" y="3534"/>
                <a:ext cx="59" cy="5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28" name="Rectangle 300"/>
              <p:cNvSpPr>
                <a:spLocks noChangeArrowheads="1"/>
              </p:cNvSpPr>
              <p:nvPr/>
            </p:nvSpPr>
            <p:spPr bwMode="auto">
              <a:xfrm>
                <a:off x="984" y="3534"/>
                <a:ext cx="59" cy="5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29" name="Line 301"/>
              <p:cNvSpPr>
                <a:spLocks noChangeShapeType="1"/>
              </p:cNvSpPr>
              <p:nvPr/>
            </p:nvSpPr>
            <p:spPr bwMode="auto">
              <a:xfrm flipH="1">
                <a:off x="622" y="3187"/>
                <a:ext cx="134" cy="21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30" name="Line 302"/>
              <p:cNvSpPr>
                <a:spLocks noChangeShapeType="1"/>
              </p:cNvSpPr>
              <p:nvPr/>
            </p:nvSpPr>
            <p:spPr bwMode="auto">
              <a:xfrm>
                <a:off x="818" y="3187"/>
                <a:ext cx="105" cy="21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31" name="Rectangle 303"/>
              <p:cNvSpPr>
                <a:spLocks noChangeArrowheads="1"/>
              </p:cNvSpPr>
              <p:nvPr/>
            </p:nvSpPr>
            <p:spPr bwMode="auto">
              <a:xfrm>
                <a:off x="537" y="3597"/>
                <a:ext cx="59" cy="5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32" name="Rectangle 304"/>
              <p:cNvSpPr>
                <a:spLocks noChangeArrowheads="1"/>
              </p:cNvSpPr>
              <p:nvPr/>
            </p:nvSpPr>
            <p:spPr bwMode="auto">
              <a:xfrm>
                <a:off x="660" y="3597"/>
                <a:ext cx="59" cy="5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33" name="Rectangle 305"/>
              <p:cNvSpPr>
                <a:spLocks noChangeArrowheads="1"/>
              </p:cNvSpPr>
              <p:nvPr/>
            </p:nvSpPr>
            <p:spPr bwMode="auto">
              <a:xfrm>
                <a:off x="1049" y="3688"/>
                <a:ext cx="59" cy="5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34" name="Rectangle 306"/>
              <p:cNvSpPr>
                <a:spLocks noChangeArrowheads="1"/>
              </p:cNvSpPr>
              <p:nvPr/>
            </p:nvSpPr>
            <p:spPr bwMode="auto">
              <a:xfrm>
                <a:off x="807" y="3688"/>
                <a:ext cx="59" cy="5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35" name="Rectangle 307"/>
              <p:cNvSpPr>
                <a:spLocks noChangeArrowheads="1"/>
              </p:cNvSpPr>
              <p:nvPr/>
            </p:nvSpPr>
            <p:spPr bwMode="auto">
              <a:xfrm>
                <a:off x="900" y="3688"/>
                <a:ext cx="59" cy="5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36" name="Rectangle 308"/>
              <p:cNvSpPr>
                <a:spLocks noChangeArrowheads="1"/>
              </p:cNvSpPr>
              <p:nvPr/>
            </p:nvSpPr>
            <p:spPr bwMode="auto">
              <a:xfrm>
                <a:off x="714" y="3688"/>
                <a:ext cx="59" cy="5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37" name="Line 309"/>
              <p:cNvSpPr>
                <a:spLocks noChangeShapeType="1"/>
              </p:cNvSpPr>
              <p:nvPr/>
            </p:nvSpPr>
            <p:spPr bwMode="auto">
              <a:xfrm flipH="1">
                <a:off x="562" y="3472"/>
                <a:ext cx="38" cy="12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38" name="Line 310"/>
              <p:cNvSpPr>
                <a:spLocks noChangeShapeType="1"/>
              </p:cNvSpPr>
              <p:nvPr/>
            </p:nvSpPr>
            <p:spPr bwMode="auto">
              <a:xfrm>
                <a:off x="665" y="3472"/>
                <a:ext cx="22" cy="12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39" name="Line 311"/>
              <p:cNvSpPr>
                <a:spLocks noChangeShapeType="1"/>
              </p:cNvSpPr>
              <p:nvPr/>
            </p:nvSpPr>
            <p:spPr bwMode="auto">
              <a:xfrm flipH="1">
                <a:off x="831" y="3472"/>
                <a:ext cx="67" cy="5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40" name="Line 312"/>
              <p:cNvSpPr>
                <a:spLocks noChangeShapeType="1"/>
              </p:cNvSpPr>
              <p:nvPr/>
            </p:nvSpPr>
            <p:spPr bwMode="auto">
              <a:xfrm>
                <a:off x="955" y="3472"/>
                <a:ext cx="51" cy="5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41" name="Line 313"/>
              <p:cNvSpPr>
                <a:spLocks noChangeShapeType="1"/>
              </p:cNvSpPr>
              <p:nvPr/>
            </p:nvSpPr>
            <p:spPr bwMode="auto">
              <a:xfrm>
                <a:off x="1018" y="3602"/>
                <a:ext cx="57" cy="7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42" name="Line 314"/>
              <p:cNvSpPr>
                <a:spLocks noChangeShapeType="1"/>
              </p:cNvSpPr>
              <p:nvPr/>
            </p:nvSpPr>
            <p:spPr bwMode="auto">
              <a:xfrm>
                <a:off x="872" y="3602"/>
                <a:ext cx="57" cy="7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43" name="Line 315"/>
              <p:cNvSpPr>
                <a:spLocks noChangeShapeType="1"/>
              </p:cNvSpPr>
              <p:nvPr/>
            </p:nvSpPr>
            <p:spPr bwMode="auto">
              <a:xfrm flipH="1">
                <a:off x="735" y="3602"/>
                <a:ext cx="73" cy="7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44" name="Line 316"/>
              <p:cNvSpPr>
                <a:spLocks noChangeShapeType="1"/>
              </p:cNvSpPr>
              <p:nvPr/>
            </p:nvSpPr>
            <p:spPr bwMode="auto">
              <a:xfrm>
                <a:off x="836" y="3600"/>
                <a:ext cx="1" cy="8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</p:grpSp>
      <p:grpSp>
        <p:nvGrpSpPr>
          <p:cNvPr id="688445" name="Group 317"/>
          <p:cNvGrpSpPr>
            <a:grpSpLocks/>
          </p:cNvGrpSpPr>
          <p:nvPr/>
        </p:nvGrpSpPr>
        <p:grpSpPr bwMode="auto">
          <a:xfrm>
            <a:off x="5072063" y="1635125"/>
            <a:ext cx="4408487" cy="1185863"/>
            <a:chOff x="3195" y="1030"/>
            <a:chExt cx="2777" cy="747"/>
          </a:xfrm>
        </p:grpSpPr>
        <p:sp>
          <p:nvSpPr>
            <p:cNvPr id="688446" name="Rectangle 318"/>
            <p:cNvSpPr>
              <a:spLocks noChangeArrowheads="1"/>
            </p:cNvSpPr>
            <p:nvPr/>
          </p:nvSpPr>
          <p:spPr bwMode="auto">
            <a:xfrm>
              <a:off x="3195" y="1030"/>
              <a:ext cx="2777" cy="7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88447" name="Rectangle 319"/>
            <p:cNvSpPr>
              <a:spLocks noChangeArrowheads="1"/>
            </p:cNvSpPr>
            <p:nvPr/>
          </p:nvSpPr>
          <p:spPr bwMode="auto">
            <a:xfrm>
              <a:off x="3252" y="1066"/>
              <a:ext cx="59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TOPOLOGIE 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448" name="Rectangle 320"/>
            <p:cNvSpPr>
              <a:spLocks noChangeArrowheads="1"/>
            </p:cNvSpPr>
            <p:nvPr/>
          </p:nvSpPr>
          <p:spPr bwMode="auto">
            <a:xfrm>
              <a:off x="3846" y="1066"/>
              <a:ext cx="449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b="1">
                  <a:solidFill>
                    <a:srgbClr val="063DE8"/>
                  </a:solidFill>
                </a:rPr>
                <a:t>MAILLEE</a:t>
              </a:r>
              <a:r>
                <a:rPr lang="fr-FR">
                  <a:solidFill>
                    <a:srgbClr val="063DE8"/>
                  </a:solidFill>
                </a:rPr>
                <a:t> 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449" name="Rectangle 321"/>
            <p:cNvSpPr>
              <a:spLocks noChangeArrowheads="1"/>
            </p:cNvSpPr>
            <p:nvPr/>
          </p:nvSpPr>
          <p:spPr bwMode="auto">
            <a:xfrm>
              <a:off x="4636" y="1066"/>
              <a:ext cx="119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(les équipements sont reliés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450" name="Rectangle 322"/>
            <p:cNvSpPr>
              <a:spLocks noChangeArrowheads="1"/>
            </p:cNvSpPr>
            <p:nvPr/>
          </p:nvSpPr>
          <p:spPr bwMode="auto">
            <a:xfrm>
              <a:off x="4636" y="1181"/>
              <a:ext cx="110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entre eux pour former une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451" name="Rectangle 323"/>
            <p:cNvSpPr>
              <a:spLocks noChangeArrowheads="1"/>
            </p:cNvSpPr>
            <p:nvPr/>
          </p:nvSpPr>
          <p:spPr bwMode="auto">
            <a:xfrm>
              <a:off x="4636" y="1296"/>
              <a:ext cx="67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toile d’araignée.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452" name="Rectangle 324"/>
            <p:cNvSpPr>
              <a:spLocks noChangeArrowheads="1"/>
            </p:cNvSpPr>
            <p:nvPr/>
          </p:nvSpPr>
          <p:spPr bwMode="auto">
            <a:xfrm>
              <a:off x="4636" y="1411"/>
              <a:ext cx="73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Pour atteindre un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453" name="Rectangle 325"/>
            <p:cNvSpPr>
              <a:spLocks noChangeArrowheads="1"/>
            </p:cNvSpPr>
            <p:nvPr/>
          </p:nvSpPr>
          <p:spPr bwMode="auto">
            <a:xfrm>
              <a:off x="5370" y="1411"/>
              <a:ext cx="292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 noeud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454" name="Rectangle 326"/>
            <p:cNvSpPr>
              <a:spLocks noChangeArrowheads="1"/>
            </p:cNvSpPr>
            <p:nvPr/>
          </p:nvSpPr>
          <p:spPr bwMode="auto">
            <a:xfrm>
              <a:off x="5662" y="1411"/>
              <a:ext cx="2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,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455" name="Rectangle 327"/>
            <p:cNvSpPr>
              <a:spLocks noChangeArrowheads="1"/>
            </p:cNvSpPr>
            <p:nvPr/>
          </p:nvSpPr>
          <p:spPr bwMode="auto">
            <a:xfrm>
              <a:off x="4636" y="1526"/>
              <a:ext cx="97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plusieurs chemins sont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456" name="Rectangle 328"/>
            <p:cNvSpPr>
              <a:spLocks noChangeArrowheads="1"/>
            </p:cNvSpPr>
            <p:nvPr/>
          </p:nvSpPr>
          <p:spPr bwMode="auto">
            <a:xfrm>
              <a:off x="4636" y="1641"/>
              <a:ext cx="430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possibles)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grpSp>
          <p:nvGrpSpPr>
            <p:cNvPr id="688457" name="Group 329"/>
            <p:cNvGrpSpPr>
              <a:grpSpLocks/>
            </p:cNvGrpSpPr>
            <p:nvPr/>
          </p:nvGrpSpPr>
          <p:grpSpPr bwMode="auto">
            <a:xfrm>
              <a:off x="3313" y="1197"/>
              <a:ext cx="887" cy="506"/>
              <a:chOff x="3313" y="1197"/>
              <a:chExt cx="887" cy="506"/>
            </a:xfrm>
          </p:grpSpPr>
          <p:sp>
            <p:nvSpPr>
              <p:cNvPr id="688458" name="Rectangle 330"/>
              <p:cNvSpPr>
                <a:spLocks noChangeArrowheads="1"/>
              </p:cNvSpPr>
              <p:nvPr/>
            </p:nvSpPr>
            <p:spPr bwMode="auto">
              <a:xfrm>
                <a:off x="3646" y="1368"/>
                <a:ext cx="59" cy="5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59" name="Line 331"/>
              <p:cNvSpPr>
                <a:spLocks noChangeShapeType="1"/>
              </p:cNvSpPr>
              <p:nvPr/>
            </p:nvSpPr>
            <p:spPr bwMode="auto">
              <a:xfrm>
                <a:off x="3712" y="1396"/>
                <a:ext cx="259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60" name="Rectangle 332"/>
              <p:cNvSpPr>
                <a:spLocks noChangeArrowheads="1"/>
              </p:cNvSpPr>
              <p:nvPr/>
            </p:nvSpPr>
            <p:spPr bwMode="auto">
              <a:xfrm>
                <a:off x="3981" y="1368"/>
                <a:ext cx="57" cy="5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61" name="Rectangle 333"/>
              <p:cNvSpPr>
                <a:spLocks noChangeArrowheads="1"/>
              </p:cNvSpPr>
              <p:nvPr/>
            </p:nvSpPr>
            <p:spPr bwMode="auto">
              <a:xfrm>
                <a:off x="3313" y="1368"/>
                <a:ext cx="59" cy="5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62" name="Line 334"/>
              <p:cNvSpPr>
                <a:spLocks noChangeShapeType="1"/>
              </p:cNvSpPr>
              <p:nvPr/>
            </p:nvSpPr>
            <p:spPr bwMode="auto">
              <a:xfrm>
                <a:off x="3379" y="1396"/>
                <a:ext cx="259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63" name="Rectangle 335"/>
              <p:cNvSpPr>
                <a:spLocks noChangeArrowheads="1"/>
              </p:cNvSpPr>
              <p:nvPr/>
            </p:nvSpPr>
            <p:spPr bwMode="auto">
              <a:xfrm>
                <a:off x="3646" y="1644"/>
                <a:ext cx="59" cy="5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64" name="Line 336"/>
              <p:cNvSpPr>
                <a:spLocks noChangeShapeType="1"/>
              </p:cNvSpPr>
              <p:nvPr/>
            </p:nvSpPr>
            <p:spPr bwMode="auto">
              <a:xfrm>
                <a:off x="3712" y="1672"/>
                <a:ext cx="259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65" name="Rectangle 337"/>
              <p:cNvSpPr>
                <a:spLocks noChangeArrowheads="1"/>
              </p:cNvSpPr>
              <p:nvPr/>
            </p:nvSpPr>
            <p:spPr bwMode="auto">
              <a:xfrm>
                <a:off x="3981" y="1644"/>
                <a:ext cx="57" cy="5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66" name="Rectangle 338"/>
              <p:cNvSpPr>
                <a:spLocks noChangeArrowheads="1"/>
              </p:cNvSpPr>
              <p:nvPr/>
            </p:nvSpPr>
            <p:spPr bwMode="auto">
              <a:xfrm>
                <a:off x="3313" y="1644"/>
                <a:ext cx="59" cy="5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67" name="Line 339"/>
              <p:cNvSpPr>
                <a:spLocks noChangeShapeType="1"/>
              </p:cNvSpPr>
              <p:nvPr/>
            </p:nvSpPr>
            <p:spPr bwMode="auto">
              <a:xfrm>
                <a:off x="3379" y="1672"/>
                <a:ext cx="259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68" name="Rectangle 340"/>
              <p:cNvSpPr>
                <a:spLocks noChangeArrowheads="1"/>
              </p:cNvSpPr>
              <p:nvPr/>
            </p:nvSpPr>
            <p:spPr bwMode="auto">
              <a:xfrm>
                <a:off x="3808" y="1506"/>
                <a:ext cx="59" cy="5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69" name="Line 341"/>
              <p:cNvSpPr>
                <a:spLocks noChangeShapeType="1"/>
              </p:cNvSpPr>
              <p:nvPr/>
            </p:nvSpPr>
            <p:spPr bwMode="auto">
              <a:xfrm>
                <a:off x="3874" y="1534"/>
                <a:ext cx="259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70" name="Rectangle 342"/>
              <p:cNvSpPr>
                <a:spLocks noChangeArrowheads="1"/>
              </p:cNvSpPr>
              <p:nvPr/>
            </p:nvSpPr>
            <p:spPr bwMode="auto">
              <a:xfrm>
                <a:off x="4143" y="1506"/>
                <a:ext cx="57" cy="5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71" name="Rectangle 343"/>
              <p:cNvSpPr>
                <a:spLocks noChangeArrowheads="1"/>
              </p:cNvSpPr>
              <p:nvPr/>
            </p:nvSpPr>
            <p:spPr bwMode="auto">
              <a:xfrm>
                <a:off x="3715" y="1197"/>
                <a:ext cx="59" cy="5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72" name="Line 344"/>
              <p:cNvSpPr>
                <a:spLocks noChangeShapeType="1"/>
              </p:cNvSpPr>
              <p:nvPr/>
            </p:nvSpPr>
            <p:spPr bwMode="auto">
              <a:xfrm flipH="1">
                <a:off x="3372" y="1258"/>
                <a:ext cx="350" cy="10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73" name="Line 345"/>
              <p:cNvSpPr>
                <a:spLocks noChangeShapeType="1"/>
              </p:cNvSpPr>
              <p:nvPr/>
            </p:nvSpPr>
            <p:spPr bwMode="auto">
              <a:xfrm>
                <a:off x="3716" y="1432"/>
                <a:ext cx="88" cy="7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74" name="Line 346"/>
              <p:cNvSpPr>
                <a:spLocks noChangeShapeType="1"/>
              </p:cNvSpPr>
              <p:nvPr/>
            </p:nvSpPr>
            <p:spPr bwMode="auto">
              <a:xfrm>
                <a:off x="4049" y="1432"/>
                <a:ext cx="88" cy="7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75" name="Line 347"/>
              <p:cNvSpPr>
                <a:spLocks noChangeShapeType="1"/>
              </p:cNvSpPr>
              <p:nvPr/>
            </p:nvSpPr>
            <p:spPr bwMode="auto">
              <a:xfrm flipH="1">
                <a:off x="4037" y="1570"/>
                <a:ext cx="104" cy="7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76" name="Line 348"/>
              <p:cNvSpPr>
                <a:spLocks noChangeShapeType="1"/>
              </p:cNvSpPr>
              <p:nvPr/>
            </p:nvSpPr>
            <p:spPr bwMode="auto">
              <a:xfrm flipH="1">
                <a:off x="3704" y="1570"/>
                <a:ext cx="104" cy="7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77" name="Line 349"/>
              <p:cNvSpPr>
                <a:spLocks noChangeShapeType="1"/>
              </p:cNvSpPr>
              <p:nvPr/>
            </p:nvSpPr>
            <p:spPr bwMode="auto">
              <a:xfrm>
                <a:off x="3778" y="1258"/>
                <a:ext cx="230" cy="10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</p:grpSp>
      <p:grpSp>
        <p:nvGrpSpPr>
          <p:cNvPr id="688478" name="Group 350"/>
          <p:cNvGrpSpPr>
            <a:grpSpLocks/>
          </p:cNvGrpSpPr>
          <p:nvPr/>
        </p:nvGrpSpPr>
        <p:grpSpPr bwMode="auto">
          <a:xfrm>
            <a:off x="5072063" y="3219450"/>
            <a:ext cx="4637087" cy="1325563"/>
            <a:chOff x="3195" y="2028"/>
            <a:chExt cx="2921" cy="835"/>
          </a:xfrm>
        </p:grpSpPr>
        <p:sp>
          <p:nvSpPr>
            <p:cNvPr id="688479" name="Rectangle 351"/>
            <p:cNvSpPr>
              <a:spLocks noChangeArrowheads="1"/>
            </p:cNvSpPr>
            <p:nvPr/>
          </p:nvSpPr>
          <p:spPr bwMode="auto">
            <a:xfrm>
              <a:off x="3195" y="2028"/>
              <a:ext cx="2921" cy="6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88480" name="Rectangle 352"/>
            <p:cNvSpPr>
              <a:spLocks noChangeArrowheads="1"/>
            </p:cNvSpPr>
            <p:nvPr/>
          </p:nvSpPr>
          <p:spPr bwMode="auto">
            <a:xfrm>
              <a:off x="3252" y="2064"/>
              <a:ext cx="75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TOPOLOGIE EN 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481" name="Rectangle 353"/>
            <p:cNvSpPr>
              <a:spLocks noChangeArrowheads="1"/>
            </p:cNvSpPr>
            <p:nvPr/>
          </p:nvSpPr>
          <p:spPr bwMode="auto">
            <a:xfrm>
              <a:off x="4006" y="2064"/>
              <a:ext cx="409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b="1">
                  <a:solidFill>
                    <a:srgbClr val="063DE8"/>
                  </a:solidFill>
                </a:rPr>
                <a:t>ANNEAU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482" name="Rectangle 354"/>
            <p:cNvSpPr>
              <a:spLocks noChangeArrowheads="1"/>
            </p:cNvSpPr>
            <p:nvPr/>
          </p:nvSpPr>
          <p:spPr bwMode="auto">
            <a:xfrm>
              <a:off x="4636" y="2064"/>
              <a:ext cx="1326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(toutes les unités sont montées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483" name="Rectangle 355"/>
            <p:cNvSpPr>
              <a:spLocks noChangeArrowheads="1"/>
            </p:cNvSpPr>
            <p:nvPr/>
          </p:nvSpPr>
          <p:spPr bwMode="auto">
            <a:xfrm>
              <a:off x="4636" y="2179"/>
              <a:ext cx="1420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en série dans une boucle fermée.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484" name="Rectangle 356"/>
            <p:cNvSpPr>
              <a:spLocks noChangeArrowheads="1"/>
            </p:cNvSpPr>
            <p:nvPr/>
          </p:nvSpPr>
          <p:spPr bwMode="auto">
            <a:xfrm>
              <a:off x="4636" y="2284"/>
              <a:ext cx="9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b="1">
                  <a:latin typeface="Symbol" pitchFamily="18" charset="2"/>
                </a:rPr>
                <a:t>Þ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485" name="Rectangle 357"/>
            <p:cNvSpPr>
              <a:spLocks noChangeArrowheads="1"/>
            </p:cNvSpPr>
            <p:nvPr/>
          </p:nvSpPr>
          <p:spPr bwMode="auto">
            <a:xfrm>
              <a:off x="4731" y="2295"/>
              <a:ext cx="86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 les communications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486" name="Rectangle 358"/>
            <p:cNvSpPr>
              <a:spLocks noChangeArrowheads="1"/>
            </p:cNvSpPr>
            <p:nvPr/>
          </p:nvSpPr>
          <p:spPr bwMode="auto">
            <a:xfrm>
              <a:off x="4636" y="2409"/>
              <a:ext cx="1150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doivent traverser toutes les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487" name="Rectangle 359"/>
            <p:cNvSpPr>
              <a:spLocks noChangeArrowheads="1"/>
            </p:cNvSpPr>
            <p:nvPr/>
          </p:nvSpPr>
          <p:spPr bwMode="auto">
            <a:xfrm>
              <a:off x="4636" y="2524"/>
              <a:ext cx="136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unités pour arriver au récepteur)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grpSp>
          <p:nvGrpSpPr>
            <p:cNvPr id="688488" name="Group 360"/>
            <p:cNvGrpSpPr>
              <a:grpSpLocks/>
            </p:cNvGrpSpPr>
            <p:nvPr/>
          </p:nvGrpSpPr>
          <p:grpSpPr bwMode="auto">
            <a:xfrm>
              <a:off x="3509" y="2280"/>
              <a:ext cx="495" cy="583"/>
              <a:chOff x="3509" y="2280"/>
              <a:chExt cx="495" cy="583"/>
            </a:xfrm>
          </p:grpSpPr>
          <p:sp>
            <p:nvSpPr>
              <p:cNvPr id="688489" name="Oval 361"/>
              <p:cNvSpPr>
                <a:spLocks noChangeArrowheads="1"/>
              </p:cNvSpPr>
              <p:nvPr/>
            </p:nvSpPr>
            <p:spPr bwMode="auto">
              <a:xfrm>
                <a:off x="3523" y="2286"/>
                <a:ext cx="481" cy="577"/>
              </a:xfrm>
              <a:prstGeom prst="ellipse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90" name="Rectangle 362"/>
              <p:cNvSpPr>
                <a:spLocks noChangeArrowheads="1"/>
              </p:cNvSpPr>
              <p:nvPr/>
            </p:nvSpPr>
            <p:spPr bwMode="auto">
              <a:xfrm>
                <a:off x="3646" y="2280"/>
                <a:ext cx="58" cy="58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91" name="Rectangle 363"/>
              <p:cNvSpPr>
                <a:spLocks noChangeArrowheads="1"/>
              </p:cNvSpPr>
              <p:nvPr/>
            </p:nvSpPr>
            <p:spPr bwMode="auto">
              <a:xfrm>
                <a:off x="3509" y="2459"/>
                <a:ext cx="59" cy="58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92" name="Rectangle 364"/>
              <p:cNvSpPr>
                <a:spLocks noChangeArrowheads="1"/>
              </p:cNvSpPr>
              <p:nvPr/>
            </p:nvSpPr>
            <p:spPr bwMode="auto">
              <a:xfrm>
                <a:off x="3918" y="2360"/>
                <a:ext cx="59" cy="58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93" name="Rectangle 365"/>
              <p:cNvSpPr>
                <a:spLocks noChangeArrowheads="1"/>
              </p:cNvSpPr>
              <p:nvPr/>
            </p:nvSpPr>
            <p:spPr bwMode="auto">
              <a:xfrm>
                <a:off x="3564" y="2739"/>
                <a:ext cx="59" cy="5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494" name="Rectangle 366"/>
              <p:cNvSpPr>
                <a:spLocks noChangeArrowheads="1"/>
              </p:cNvSpPr>
              <p:nvPr/>
            </p:nvSpPr>
            <p:spPr bwMode="auto">
              <a:xfrm>
                <a:off x="3904" y="2739"/>
                <a:ext cx="59" cy="5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</p:grpSp>
      <p:grpSp>
        <p:nvGrpSpPr>
          <p:cNvPr id="688495" name="Group 367"/>
          <p:cNvGrpSpPr>
            <a:grpSpLocks/>
          </p:cNvGrpSpPr>
          <p:nvPr/>
        </p:nvGrpSpPr>
        <p:grpSpPr bwMode="auto">
          <a:xfrm>
            <a:off x="5072063" y="5308600"/>
            <a:ext cx="4495800" cy="820738"/>
            <a:chOff x="3195" y="3344"/>
            <a:chExt cx="2832" cy="517"/>
          </a:xfrm>
        </p:grpSpPr>
        <p:sp>
          <p:nvSpPr>
            <p:cNvPr id="688496" name="Rectangle 368"/>
            <p:cNvSpPr>
              <a:spLocks noChangeArrowheads="1"/>
            </p:cNvSpPr>
            <p:nvPr/>
          </p:nvSpPr>
          <p:spPr bwMode="auto">
            <a:xfrm>
              <a:off x="3195" y="3344"/>
              <a:ext cx="2832" cy="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88497" name="Rectangle 369"/>
            <p:cNvSpPr>
              <a:spLocks noChangeArrowheads="1"/>
            </p:cNvSpPr>
            <p:nvPr/>
          </p:nvSpPr>
          <p:spPr bwMode="auto">
            <a:xfrm>
              <a:off x="3252" y="3380"/>
              <a:ext cx="59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TOPOLOGIE 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498" name="Rectangle 370"/>
            <p:cNvSpPr>
              <a:spLocks noChangeArrowheads="1"/>
            </p:cNvSpPr>
            <p:nvPr/>
          </p:nvSpPr>
          <p:spPr bwMode="auto">
            <a:xfrm>
              <a:off x="3846" y="3380"/>
              <a:ext cx="202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b="1">
                  <a:solidFill>
                    <a:srgbClr val="063DE8"/>
                  </a:solidFill>
                </a:rPr>
                <a:t>BUS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499" name="Rectangle 371"/>
            <p:cNvSpPr>
              <a:spLocks noChangeArrowheads="1"/>
            </p:cNvSpPr>
            <p:nvPr/>
          </p:nvSpPr>
          <p:spPr bwMode="auto">
            <a:xfrm>
              <a:off x="4636" y="3380"/>
              <a:ext cx="122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(le réseau se compose d’une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500" name="Rectangle 372"/>
            <p:cNvSpPr>
              <a:spLocks noChangeArrowheads="1"/>
            </p:cNvSpPr>
            <p:nvPr/>
          </p:nvSpPr>
          <p:spPr bwMode="auto">
            <a:xfrm>
              <a:off x="4636" y="3495"/>
              <a:ext cx="10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ligne principale à laquelle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501" name="Rectangle 373"/>
            <p:cNvSpPr>
              <a:spLocks noChangeArrowheads="1"/>
            </p:cNvSpPr>
            <p:nvPr/>
          </p:nvSpPr>
          <p:spPr bwMode="auto">
            <a:xfrm>
              <a:off x="4636" y="3610"/>
              <a:ext cx="900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toutes les unités sont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88502" name="Rectangle 374"/>
            <p:cNvSpPr>
              <a:spLocks noChangeArrowheads="1"/>
            </p:cNvSpPr>
            <p:nvPr/>
          </p:nvSpPr>
          <p:spPr bwMode="auto">
            <a:xfrm>
              <a:off x="4636" y="3725"/>
              <a:ext cx="52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/>
                <a:t>connectées)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grpSp>
          <p:nvGrpSpPr>
            <p:cNvPr id="688503" name="Group 375"/>
            <p:cNvGrpSpPr>
              <a:grpSpLocks/>
            </p:cNvGrpSpPr>
            <p:nvPr/>
          </p:nvGrpSpPr>
          <p:grpSpPr bwMode="auto">
            <a:xfrm>
              <a:off x="3399" y="3603"/>
              <a:ext cx="715" cy="105"/>
              <a:chOff x="3399" y="3603"/>
              <a:chExt cx="715" cy="105"/>
            </a:xfrm>
          </p:grpSpPr>
          <p:sp>
            <p:nvSpPr>
              <p:cNvPr id="688504" name="Rectangle 376"/>
              <p:cNvSpPr>
                <a:spLocks noChangeArrowheads="1"/>
              </p:cNvSpPr>
              <p:nvPr/>
            </p:nvSpPr>
            <p:spPr bwMode="auto">
              <a:xfrm>
                <a:off x="3453" y="3649"/>
                <a:ext cx="59" cy="5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505" name="Line 377"/>
              <p:cNvSpPr>
                <a:spLocks noChangeShapeType="1"/>
              </p:cNvSpPr>
              <p:nvPr/>
            </p:nvSpPr>
            <p:spPr bwMode="auto">
              <a:xfrm>
                <a:off x="3399" y="3603"/>
                <a:ext cx="71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506" name="Rectangle 378"/>
              <p:cNvSpPr>
                <a:spLocks noChangeArrowheads="1"/>
              </p:cNvSpPr>
              <p:nvPr/>
            </p:nvSpPr>
            <p:spPr bwMode="auto">
              <a:xfrm>
                <a:off x="3634" y="3649"/>
                <a:ext cx="57" cy="5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507" name="Rectangle 379"/>
              <p:cNvSpPr>
                <a:spLocks noChangeArrowheads="1"/>
              </p:cNvSpPr>
              <p:nvPr/>
            </p:nvSpPr>
            <p:spPr bwMode="auto">
              <a:xfrm>
                <a:off x="3816" y="3649"/>
                <a:ext cx="57" cy="5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508" name="Rectangle 380"/>
              <p:cNvSpPr>
                <a:spLocks noChangeArrowheads="1"/>
              </p:cNvSpPr>
              <p:nvPr/>
            </p:nvSpPr>
            <p:spPr bwMode="auto">
              <a:xfrm>
                <a:off x="4000" y="3649"/>
                <a:ext cx="57" cy="5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509" name="Line 381"/>
              <p:cNvSpPr>
                <a:spLocks noChangeShapeType="1"/>
              </p:cNvSpPr>
              <p:nvPr/>
            </p:nvSpPr>
            <p:spPr bwMode="auto">
              <a:xfrm>
                <a:off x="3481" y="3606"/>
                <a:ext cx="1" cy="3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510" name="Line 382"/>
              <p:cNvSpPr>
                <a:spLocks noChangeShapeType="1"/>
              </p:cNvSpPr>
              <p:nvPr/>
            </p:nvSpPr>
            <p:spPr bwMode="auto">
              <a:xfrm>
                <a:off x="3661" y="3606"/>
                <a:ext cx="1" cy="3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511" name="Line 383"/>
              <p:cNvSpPr>
                <a:spLocks noChangeShapeType="1"/>
              </p:cNvSpPr>
              <p:nvPr/>
            </p:nvSpPr>
            <p:spPr bwMode="auto">
              <a:xfrm>
                <a:off x="3846" y="3606"/>
                <a:ext cx="1" cy="3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88512" name="Line 384"/>
              <p:cNvSpPr>
                <a:spLocks noChangeShapeType="1"/>
              </p:cNvSpPr>
              <p:nvPr/>
            </p:nvSpPr>
            <p:spPr bwMode="auto">
              <a:xfrm>
                <a:off x="4026" y="3606"/>
                <a:ext cx="1" cy="3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</p:grpSp>
      <p:sp>
        <p:nvSpPr>
          <p:cNvPr id="688515" name="Rectangle 387"/>
          <p:cNvSpPr>
            <a:spLocks noChangeArrowheads="1"/>
          </p:cNvSpPr>
          <p:nvPr/>
        </p:nvSpPr>
        <p:spPr bwMode="auto">
          <a:xfrm>
            <a:off x="4254500" y="179388"/>
            <a:ext cx="5180013" cy="4048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algn="r" defTabSz="774700">
              <a:spcBef>
                <a:spcPct val="0"/>
              </a:spcBef>
            </a:pPr>
            <a:r>
              <a:rPr lang="fr-FR" sz="1400" b="1"/>
              <a:t>Chapitre 4 : Les supports physiques</a:t>
            </a:r>
            <a:endParaRPr lang="fr-FR" sz="2300" b="1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8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8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8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8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8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8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8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8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88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8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8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88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  <p:sp>
        <p:nvSpPr>
          <p:cNvPr id="667714" name="AutoShape 66"/>
          <p:cNvSpPr>
            <a:spLocks noChangeArrowheads="1"/>
          </p:cNvSpPr>
          <p:nvPr/>
        </p:nvSpPr>
        <p:spPr bwMode="auto">
          <a:xfrm>
            <a:off x="495300" y="825500"/>
            <a:ext cx="7972425" cy="53975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15294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667715" name="Rectangle 67"/>
          <p:cNvSpPr>
            <a:spLocks noChangeArrowheads="1"/>
          </p:cNvSpPr>
          <p:nvPr/>
        </p:nvSpPr>
        <p:spPr bwMode="auto">
          <a:xfrm>
            <a:off x="508000" y="863600"/>
            <a:ext cx="7972425" cy="452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folHlink"/>
            </a:outerShdw>
          </a:effectLst>
        </p:spPr>
        <p:txBody>
          <a:bodyPr lIns="90488" tIns="44450" rIns="90488" bIns="44450"/>
          <a:lstStyle/>
          <a:p>
            <a:pPr algn="ctr" defTabSz="774700">
              <a:spcBef>
                <a:spcPct val="0"/>
              </a:spcBef>
            </a:pPr>
            <a:r>
              <a:rPr lang="fr-FR" sz="2300" b="1"/>
              <a:t>Les éléments mis en œuvre lors d ’une communication</a:t>
            </a:r>
          </a:p>
        </p:txBody>
      </p:sp>
      <p:sp>
        <p:nvSpPr>
          <p:cNvPr id="667776" name="Rectangle 128"/>
          <p:cNvSpPr>
            <a:spLocks noChangeArrowheads="1"/>
          </p:cNvSpPr>
          <p:nvPr/>
        </p:nvSpPr>
        <p:spPr bwMode="auto">
          <a:xfrm>
            <a:off x="3695700" y="204788"/>
            <a:ext cx="5740400" cy="4048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algn="r" defTabSz="774700">
              <a:spcBef>
                <a:spcPct val="0"/>
              </a:spcBef>
            </a:pPr>
            <a:r>
              <a:rPr lang="fr-FR" sz="1400" b="1"/>
              <a:t>Chapitre 1 : Notions de base</a:t>
            </a:r>
            <a:endParaRPr lang="fr-FR" sz="2300" b="1"/>
          </a:p>
        </p:txBody>
      </p:sp>
      <p:sp>
        <p:nvSpPr>
          <p:cNvPr id="667807" name="Line 159"/>
          <p:cNvSpPr>
            <a:spLocks noChangeShapeType="1"/>
          </p:cNvSpPr>
          <p:nvPr/>
        </p:nvSpPr>
        <p:spPr bwMode="auto">
          <a:xfrm flipH="1" flipV="1">
            <a:off x="6642100" y="4116388"/>
            <a:ext cx="12700" cy="12700"/>
          </a:xfrm>
          <a:prstGeom prst="line">
            <a:avLst/>
          </a:prstGeom>
          <a:noFill/>
          <a:ln w="12700">
            <a:noFill/>
            <a:round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endParaRPr lang="fr-FR"/>
          </a:p>
        </p:txBody>
      </p:sp>
      <p:grpSp>
        <p:nvGrpSpPr>
          <p:cNvPr id="667849" name="Group 201"/>
          <p:cNvGrpSpPr>
            <a:grpSpLocks/>
          </p:cNvGrpSpPr>
          <p:nvPr/>
        </p:nvGrpSpPr>
        <p:grpSpPr bwMode="auto">
          <a:xfrm>
            <a:off x="3786188" y="2627313"/>
            <a:ext cx="2360612" cy="1784350"/>
            <a:chOff x="2385" y="1655"/>
            <a:chExt cx="1487" cy="1124"/>
          </a:xfrm>
        </p:grpSpPr>
        <p:sp>
          <p:nvSpPr>
            <p:cNvPr id="667812" name="AutoShape 164"/>
            <p:cNvSpPr>
              <a:spLocks noChangeArrowheads="1"/>
            </p:cNvSpPr>
            <p:nvPr/>
          </p:nvSpPr>
          <p:spPr bwMode="auto">
            <a:xfrm rot="10800000">
              <a:off x="2472" y="2433"/>
              <a:ext cx="1250" cy="346"/>
            </a:xfrm>
            <a:prstGeom prst="rightArrow">
              <a:avLst>
                <a:gd name="adj1" fmla="val 50000"/>
                <a:gd name="adj2" fmla="val 90318"/>
              </a:avLst>
            </a:prstGeom>
            <a:solidFill>
              <a:srgbClr val="FFFF99"/>
            </a:solidFill>
            <a:ln w="12700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sp>
          <p:nvSpPr>
            <p:cNvPr id="667814" name="Rectangle 166"/>
            <p:cNvSpPr>
              <a:spLocks noChangeArrowheads="1"/>
            </p:cNvSpPr>
            <p:nvPr/>
          </p:nvSpPr>
          <p:spPr bwMode="auto">
            <a:xfrm>
              <a:off x="2590" y="2065"/>
              <a:ext cx="1015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defTabSz="762000"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fr-FR" sz="1400" b="1">
                  <a:solidFill>
                    <a:schemeClr val="tx1"/>
                  </a:solidFill>
                </a:rPr>
                <a:t>Médium</a:t>
              </a:r>
            </a:p>
          </p:txBody>
        </p:sp>
        <p:sp>
          <p:nvSpPr>
            <p:cNvPr id="667830" name="Line 182"/>
            <p:cNvSpPr>
              <a:spLocks noChangeShapeType="1"/>
            </p:cNvSpPr>
            <p:nvPr/>
          </p:nvSpPr>
          <p:spPr bwMode="auto">
            <a:xfrm flipV="1">
              <a:off x="2385" y="2241"/>
              <a:ext cx="1487" cy="8"/>
            </a:xfrm>
            <a:prstGeom prst="line">
              <a:avLst/>
            </a:prstGeom>
            <a:noFill/>
            <a:ln w="57150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sp>
          <p:nvSpPr>
            <p:cNvPr id="667833" name="AutoShape 185"/>
            <p:cNvSpPr>
              <a:spLocks noChangeArrowheads="1"/>
            </p:cNvSpPr>
            <p:nvPr/>
          </p:nvSpPr>
          <p:spPr bwMode="auto">
            <a:xfrm rot="21600000">
              <a:off x="2541" y="1655"/>
              <a:ext cx="1250" cy="321"/>
            </a:xfrm>
            <a:prstGeom prst="rightArrow">
              <a:avLst>
                <a:gd name="adj1" fmla="val 50000"/>
                <a:gd name="adj2" fmla="val 97352"/>
              </a:avLst>
            </a:prstGeom>
            <a:solidFill>
              <a:srgbClr val="FFFF99"/>
            </a:solidFill>
            <a:ln w="12700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sp>
          <p:nvSpPr>
            <p:cNvPr id="667834" name="Rectangle 186"/>
            <p:cNvSpPr>
              <a:spLocks noChangeArrowheads="1"/>
            </p:cNvSpPr>
            <p:nvPr/>
          </p:nvSpPr>
          <p:spPr bwMode="auto">
            <a:xfrm>
              <a:off x="2550" y="1721"/>
              <a:ext cx="1015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defTabSz="762000"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fr-FR" sz="1400" b="1">
                  <a:solidFill>
                    <a:schemeClr val="tx1"/>
                  </a:solidFill>
                </a:rPr>
                <a:t>Informations</a:t>
              </a:r>
            </a:p>
          </p:txBody>
        </p:sp>
        <p:sp>
          <p:nvSpPr>
            <p:cNvPr id="667835" name="Rectangle 187"/>
            <p:cNvSpPr>
              <a:spLocks noChangeArrowheads="1"/>
            </p:cNvSpPr>
            <p:nvPr/>
          </p:nvSpPr>
          <p:spPr bwMode="auto">
            <a:xfrm>
              <a:off x="2710" y="2505"/>
              <a:ext cx="1015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defTabSz="762000"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fr-FR" sz="1400" b="1">
                  <a:solidFill>
                    <a:schemeClr val="tx1"/>
                  </a:solidFill>
                </a:rPr>
                <a:t>Informations</a:t>
              </a:r>
            </a:p>
          </p:txBody>
        </p:sp>
      </p:grpSp>
      <p:sp>
        <p:nvSpPr>
          <p:cNvPr id="667836" name="Rectangle 188"/>
          <p:cNvSpPr>
            <a:spLocks noChangeArrowheads="1"/>
          </p:cNvSpPr>
          <p:nvPr/>
        </p:nvSpPr>
        <p:spPr bwMode="auto">
          <a:xfrm>
            <a:off x="374650" y="5343525"/>
            <a:ext cx="9115425" cy="641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defTabSz="762000">
              <a:spcBef>
                <a:spcPct val="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fr-FR" sz="1800" b="1">
                <a:solidFill>
                  <a:schemeClr val="tx1"/>
                </a:solidFill>
              </a:rPr>
              <a:t>Les informations sont des éléments physiques (lumière, son, image, tension électrique etc…) auxquels un sens a été attrIbué.</a:t>
            </a:r>
          </a:p>
        </p:txBody>
      </p:sp>
      <p:grpSp>
        <p:nvGrpSpPr>
          <p:cNvPr id="667847" name="Group 199"/>
          <p:cNvGrpSpPr>
            <a:grpSpLocks/>
          </p:cNvGrpSpPr>
          <p:nvPr/>
        </p:nvGrpSpPr>
        <p:grpSpPr bwMode="auto">
          <a:xfrm>
            <a:off x="2128838" y="1773238"/>
            <a:ext cx="1668462" cy="2867025"/>
            <a:chOff x="1341" y="1117"/>
            <a:chExt cx="1051" cy="1806"/>
          </a:xfrm>
        </p:grpSpPr>
        <p:sp>
          <p:nvSpPr>
            <p:cNvPr id="667831" name="Rectangle 183"/>
            <p:cNvSpPr>
              <a:spLocks noChangeArrowheads="1"/>
            </p:cNvSpPr>
            <p:nvPr/>
          </p:nvSpPr>
          <p:spPr bwMode="auto">
            <a:xfrm>
              <a:off x="1341" y="1419"/>
              <a:ext cx="1044" cy="150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pic>
          <p:nvPicPr>
            <p:cNvPr id="667796" name="Picture 148" descr="haut-parleur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32" y="2172"/>
              <a:ext cx="897" cy="673"/>
            </a:xfrm>
            <a:prstGeom prst="rect">
              <a:avLst/>
            </a:prstGeom>
            <a:noFill/>
          </p:spPr>
        </p:pic>
        <p:pic>
          <p:nvPicPr>
            <p:cNvPr id="667805" name="Picture 157" descr="micr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50" y="1513"/>
              <a:ext cx="530" cy="530"/>
            </a:xfrm>
            <a:prstGeom prst="rect">
              <a:avLst/>
            </a:prstGeom>
            <a:noFill/>
          </p:spPr>
        </p:pic>
        <p:sp>
          <p:nvSpPr>
            <p:cNvPr id="667826" name="Rectangle 178"/>
            <p:cNvSpPr>
              <a:spLocks noChangeArrowheads="1"/>
            </p:cNvSpPr>
            <p:nvPr/>
          </p:nvSpPr>
          <p:spPr bwMode="auto">
            <a:xfrm>
              <a:off x="1385" y="2035"/>
              <a:ext cx="915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defTabSz="762000"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fr-FR" sz="1400" b="1">
                  <a:solidFill>
                    <a:schemeClr val="hlink"/>
                  </a:solidFill>
                </a:rPr>
                <a:t>Emission</a:t>
              </a:r>
            </a:p>
          </p:txBody>
        </p:sp>
        <p:sp>
          <p:nvSpPr>
            <p:cNvPr id="667828" name="Rectangle 180"/>
            <p:cNvSpPr>
              <a:spLocks noChangeArrowheads="1"/>
            </p:cNvSpPr>
            <p:nvPr/>
          </p:nvSpPr>
          <p:spPr bwMode="auto">
            <a:xfrm>
              <a:off x="1385" y="2723"/>
              <a:ext cx="915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defTabSz="762000"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fr-FR" sz="1400" b="1">
                  <a:solidFill>
                    <a:schemeClr val="hlink"/>
                  </a:solidFill>
                </a:rPr>
                <a:t>Réception</a:t>
              </a:r>
            </a:p>
          </p:txBody>
        </p:sp>
        <p:sp>
          <p:nvSpPr>
            <p:cNvPr id="667840" name="Rectangle 192"/>
            <p:cNvSpPr>
              <a:spLocks noChangeArrowheads="1"/>
            </p:cNvSpPr>
            <p:nvPr/>
          </p:nvSpPr>
          <p:spPr bwMode="auto">
            <a:xfrm>
              <a:off x="1377" y="1117"/>
              <a:ext cx="1015" cy="32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defTabSz="762000"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fr-FR" sz="1400" b="1">
                  <a:solidFill>
                    <a:schemeClr val="hlink"/>
                  </a:solidFill>
                </a:rPr>
                <a:t>Coupleur de communication</a:t>
              </a:r>
              <a:endParaRPr lang="fr-FR" sz="1400" b="1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667801" name="Object 153"/>
          <p:cNvGraphicFramePr>
            <a:graphicFrameLocks noChangeAspect="1"/>
          </p:cNvGraphicFramePr>
          <p:nvPr/>
        </p:nvGraphicFramePr>
        <p:xfrm>
          <a:off x="946150" y="1684338"/>
          <a:ext cx="1036638" cy="3149600"/>
        </p:xfrm>
        <a:graphic>
          <a:graphicData uri="http://schemas.openxmlformats.org/presentationml/2006/ole">
            <p:oleObj spid="_x0000_s667801" name="Clip" r:id="rId6" imgW="1295640" imgH="3934080" progId="">
              <p:embed/>
            </p:oleObj>
          </a:graphicData>
        </a:graphic>
      </p:graphicFrame>
      <p:sp>
        <p:nvSpPr>
          <p:cNvPr id="667841" name="Rectangle 193"/>
          <p:cNvSpPr>
            <a:spLocks noChangeArrowheads="1"/>
          </p:cNvSpPr>
          <p:nvPr/>
        </p:nvSpPr>
        <p:spPr bwMode="auto">
          <a:xfrm>
            <a:off x="623888" y="4772025"/>
            <a:ext cx="2066925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defTabSz="762000">
              <a:spcBef>
                <a:spcPct val="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fr-FR" sz="1400" b="1">
                <a:solidFill>
                  <a:schemeClr val="accent2"/>
                </a:solidFill>
              </a:rPr>
              <a:t>Emetteur / Récepteur</a:t>
            </a:r>
          </a:p>
        </p:txBody>
      </p:sp>
      <p:grpSp>
        <p:nvGrpSpPr>
          <p:cNvPr id="667846" name="Group 198"/>
          <p:cNvGrpSpPr>
            <a:grpSpLocks/>
          </p:cNvGrpSpPr>
          <p:nvPr/>
        </p:nvGrpSpPr>
        <p:grpSpPr bwMode="auto">
          <a:xfrm>
            <a:off x="6127750" y="2132013"/>
            <a:ext cx="3328988" cy="2984500"/>
            <a:chOff x="3860" y="1343"/>
            <a:chExt cx="2097" cy="1880"/>
          </a:xfrm>
        </p:grpSpPr>
        <p:grpSp>
          <p:nvGrpSpPr>
            <p:cNvPr id="667804" name="Group 156"/>
            <p:cNvGrpSpPr>
              <a:grpSpLocks noChangeAspect="1"/>
            </p:cNvGrpSpPr>
            <p:nvPr/>
          </p:nvGrpSpPr>
          <p:grpSpPr bwMode="auto">
            <a:xfrm>
              <a:off x="3860" y="1343"/>
              <a:ext cx="1963" cy="1709"/>
              <a:chOff x="3415" y="1214"/>
              <a:chExt cx="2456" cy="2139"/>
            </a:xfrm>
          </p:grpSpPr>
          <p:graphicFrame>
            <p:nvGraphicFramePr>
              <p:cNvPr id="667802" name="Object 154"/>
              <p:cNvGraphicFramePr>
                <a:graphicFrameLocks noChangeAspect="1"/>
              </p:cNvGraphicFramePr>
              <p:nvPr/>
            </p:nvGraphicFramePr>
            <p:xfrm>
              <a:off x="3761" y="1214"/>
              <a:ext cx="2110" cy="2072"/>
            </p:xfrm>
            <a:graphic>
              <a:graphicData uri="http://schemas.openxmlformats.org/presentationml/2006/ole">
                <p:oleObj spid="_x0000_s667802" name="Clip" r:id="rId7" imgW="4016520" imgH="3945240" progId="">
                  <p:embed/>
                </p:oleObj>
              </a:graphicData>
            </a:graphic>
          </p:graphicFrame>
          <p:sp>
            <p:nvSpPr>
              <p:cNvPr id="667803" name="Rectangle 155"/>
              <p:cNvSpPr>
                <a:spLocks noChangeAspect="1" noChangeArrowheads="1"/>
              </p:cNvSpPr>
              <p:nvPr/>
            </p:nvSpPr>
            <p:spPr bwMode="auto">
              <a:xfrm>
                <a:off x="3415" y="1536"/>
                <a:ext cx="1335" cy="1817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fr-FR"/>
              </a:p>
            </p:txBody>
          </p:sp>
        </p:grpSp>
        <p:sp>
          <p:nvSpPr>
            <p:cNvPr id="667843" name="Rectangle 195"/>
            <p:cNvSpPr>
              <a:spLocks noChangeArrowheads="1"/>
            </p:cNvSpPr>
            <p:nvPr/>
          </p:nvSpPr>
          <p:spPr bwMode="auto">
            <a:xfrm>
              <a:off x="4671" y="3031"/>
              <a:ext cx="1286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defTabSz="762000"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fr-FR" sz="1400" b="1">
                  <a:solidFill>
                    <a:schemeClr val="accent2"/>
                  </a:solidFill>
                </a:rPr>
                <a:t>Emetteur / Récepteur</a:t>
              </a:r>
            </a:p>
          </p:txBody>
        </p:sp>
      </p:grpSp>
      <p:grpSp>
        <p:nvGrpSpPr>
          <p:cNvPr id="667848" name="Group 200"/>
          <p:cNvGrpSpPr>
            <a:grpSpLocks/>
          </p:cNvGrpSpPr>
          <p:nvPr/>
        </p:nvGrpSpPr>
        <p:grpSpPr bwMode="auto">
          <a:xfrm>
            <a:off x="6153150" y="1820863"/>
            <a:ext cx="1657350" cy="2911475"/>
            <a:chOff x="3876" y="1147"/>
            <a:chExt cx="1044" cy="1834"/>
          </a:xfrm>
        </p:grpSpPr>
        <p:graphicFrame>
          <p:nvGraphicFramePr>
            <p:cNvPr id="667809" name="Object 161"/>
            <p:cNvGraphicFramePr>
              <a:graphicFrameLocks noChangeAspect="1"/>
            </p:cNvGraphicFramePr>
            <p:nvPr/>
          </p:nvGraphicFramePr>
          <p:xfrm>
            <a:off x="4168" y="2250"/>
            <a:ext cx="514" cy="514"/>
          </p:xfrm>
          <a:graphic>
            <a:graphicData uri="http://schemas.openxmlformats.org/presentationml/2006/ole">
              <p:oleObj spid="_x0000_s667809" name="Image Photo Editor" r:id="rId8" imgW="1428949" imgH="1428949" progId="">
                <p:embed/>
              </p:oleObj>
            </a:graphicData>
          </a:graphic>
        </p:graphicFrame>
        <p:pic>
          <p:nvPicPr>
            <p:cNvPr id="667810" name="Picture 162" descr="haut-parleur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29" y="1505"/>
              <a:ext cx="897" cy="673"/>
            </a:xfrm>
            <a:prstGeom prst="rect">
              <a:avLst/>
            </a:prstGeom>
            <a:noFill/>
          </p:spPr>
        </p:pic>
        <p:sp>
          <p:nvSpPr>
            <p:cNvPr id="667827" name="Rectangle 179"/>
            <p:cNvSpPr>
              <a:spLocks noChangeArrowheads="1"/>
            </p:cNvSpPr>
            <p:nvPr/>
          </p:nvSpPr>
          <p:spPr bwMode="auto">
            <a:xfrm>
              <a:off x="3910" y="2011"/>
              <a:ext cx="989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defTabSz="762000"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fr-FR" sz="1400" b="1">
                  <a:solidFill>
                    <a:schemeClr val="hlink"/>
                  </a:solidFill>
                </a:rPr>
                <a:t>Emission</a:t>
              </a:r>
            </a:p>
          </p:txBody>
        </p:sp>
        <p:sp>
          <p:nvSpPr>
            <p:cNvPr id="667829" name="Rectangle 181"/>
            <p:cNvSpPr>
              <a:spLocks noChangeArrowheads="1"/>
            </p:cNvSpPr>
            <p:nvPr/>
          </p:nvSpPr>
          <p:spPr bwMode="auto">
            <a:xfrm>
              <a:off x="3890" y="2778"/>
              <a:ext cx="915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defTabSz="762000"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fr-FR" sz="1400" b="1">
                  <a:solidFill>
                    <a:schemeClr val="hlink"/>
                  </a:solidFill>
                </a:rPr>
                <a:t>Réception</a:t>
              </a:r>
            </a:p>
          </p:txBody>
        </p:sp>
        <p:sp>
          <p:nvSpPr>
            <p:cNvPr id="667832" name="Rectangle 184"/>
            <p:cNvSpPr>
              <a:spLocks noChangeArrowheads="1"/>
            </p:cNvSpPr>
            <p:nvPr/>
          </p:nvSpPr>
          <p:spPr bwMode="auto">
            <a:xfrm>
              <a:off x="3876" y="1452"/>
              <a:ext cx="1044" cy="1529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sp>
          <p:nvSpPr>
            <p:cNvPr id="667844" name="Rectangle 196"/>
            <p:cNvSpPr>
              <a:spLocks noChangeArrowheads="1"/>
            </p:cNvSpPr>
            <p:nvPr/>
          </p:nvSpPr>
          <p:spPr bwMode="auto">
            <a:xfrm>
              <a:off x="3883" y="1147"/>
              <a:ext cx="1015" cy="32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defTabSz="762000"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fr-FR" sz="1400" b="1">
                  <a:solidFill>
                    <a:schemeClr val="hlink"/>
                  </a:solidFill>
                </a:rPr>
                <a:t>Coupleur de communication</a:t>
              </a:r>
              <a:endParaRPr lang="fr-FR" sz="1400" b="1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67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67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67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667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667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7836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  <p:sp>
        <p:nvSpPr>
          <p:cNvPr id="1268742" name="AutoShape 6"/>
          <p:cNvSpPr>
            <a:spLocks noChangeArrowheads="1"/>
          </p:cNvSpPr>
          <p:nvPr/>
        </p:nvSpPr>
        <p:spPr bwMode="auto">
          <a:xfrm>
            <a:off x="495300" y="800100"/>
            <a:ext cx="5337175" cy="53975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15294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268743" name="Rectangle 7"/>
          <p:cNvSpPr>
            <a:spLocks noChangeArrowheads="1"/>
          </p:cNvSpPr>
          <p:nvPr/>
        </p:nvSpPr>
        <p:spPr bwMode="auto">
          <a:xfrm>
            <a:off x="508000" y="838200"/>
            <a:ext cx="5337175" cy="452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folHlink"/>
            </a:outerShdw>
          </a:effectLst>
        </p:spPr>
        <p:txBody>
          <a:bodyPr lIns="90488" tIns="44450" rIns="90488" bIns="44450"/>
          <a:lstStyle/>
          <a:p>
            <a:pPr algn="ctr" defTabSz="774700">
              <a:spcBef>
                <a:spcPct val="0"/>
              </a:spcBef>
            </a:pPr>
            <a:r>
              <a:rPr lang="fr-FR" sz="2300" b="1"/>
              <a:t>Les techniques de transmission</a:t>
            </a:r>
          </a:p>
        </p:txBody>
      </p:sp>
      <p:sp>
        <p:nvSpPr>
          <p:cNvPr id="1268744" name="Rectangle 8"/>
          <p:cNvSpPr>
            <a:spLocks noChangeArrowheads="1"/>
          </p:cNvSpPr>
          <p:nvPr/>
        </p:nvSpPr>
        <p:spPr bwMode="auto">
          <a:xfrm>
            <a:off x="3695700" y="204788"/>
            <a:ext cx="5740400" cy="4048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algn="r" defTabSz="774700">
              <a:spcBef>
                <a:spcPct val="0"/>
              </a:spcBef>
            </a:pPr>
            <a:r>
              <a:rPr lang="fr-FR" sz="1400" b="1"/>
              <a:t>Chapitre 1 : Notions de base</a:t>
            </a:r>
            <a:endParaRPr lang="fr-FR" sz="2300" b="1"/>
          </a:p>
        </p:txBody>
      </p:sp>
      <p:sp>
        <p:nvSpPr>
          <p:cNvPr id="1268747" name="Line 11"/>
          <p:cNvSpPr>
            <a:spLocks noChangeShapeType="1"/>
          </p:cNvSpPr>
          <p:nvPr/>
        </p:nvSpPr>
        <p:spPr bwMode="auto">
          <a:xfrm flipH="1" flipV="1">
            <a:off x="6642100" y="4116388"/>
            <a:ext cx="12700" cy="12700"/>
          </a:xfrm>
          <a:prstGeom prst="line">
            <a:avLst/>
          </a:prstGeom>
          <a:noFill/>
          <a:ln w="12700">
            <a:noFill/>
            <a:round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endParaRPr lang="fr-FR"/>
          </a:p>
        </p:txBody>
      </p:sp>
      <p:grpSp>
        <p:nvGrpSpPr>
          <p:cNvPr id="1268797" name="Group 61"/>
          <p:cNvGrpSpPr>
            <a:grpSpLocks/>
          </p:cNvGrpSpPr>
          <p:nvPr/>
        </p:nvGrpSpPr>
        <p:grpSpPr bwMode="auto">
          <a:xfrm>
            <a:off x="488950" y="1465263"/>
            <a:ext cx="9115425" cy="2176462"/>
            <a:chOff x="308" y="923"/>
            <a:chExt cx="5742" cy="1371"/>
          </a:xfrm>
        </p:grpSpPr>
        <p:sp>
          <p:nvSpPr>
            <p:cNvPr id="1268773" name="Rectangle 37"/>
            <p:cNvSpPr>
              <a:spLocks noChangeArrowheads="1"/>
            </p:cNvSpPr>
            <p:nvPr/>
          </p:nvSpPr>
          <p:spPr bwMode="auto">
            <a:xfrm>
              <a:off x="862" y="1406"/>
              <a:ext cx="4341" cy="888"/>
            </a:xfrm>
            <a:prstGeom prst="rect">
              <a:avLst/>
            </a:prstGeom>
            <a:solidFill>
              <a:srgbClr val="FFFF99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sp>
          <p:nvSpPr>
            <p:cNvPr id="1268767" name="Line 31"/>
            <p:cNvSpPr>
              <a:spLocks noChangeShapeType="1"/>
            </p:cNvSpPr>
            <p:nvPr/>
          </p:nvSpPr>
          <p:spPr bwMode="auto">
            <a:xfrm flipV="1">
              <a:off x="1093" y="1430"/>
              <a:ext cx="0" cy="74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sp>
          <p:nvSpPr>
            <p:cNvPr id="1268768" name="Line 32"/>
            <p:cNvSpPr>
              <a:spLocks noChangeShapeType="1"/>
            </p:cNvSpPr>
            <p:nvPr/>
          </p:nvSpPr>
          <p:spPr bwMode="auto">
            <a:xfrm rot="-5400000">
              <a:off x="3008" y="260"/>
              <a:ext cx="7" cy="3839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sp>
          <p:nvSpPr>
            <p:cNvPr id="1268769" name="Freeform 33"/>
            <p:cNvSpPr>
              <a:spLocks/>
            </p:cNvSpPr>
            <p:nvPr/>
          </p:nvSpPr>
          <p:spPr bwMode="auto">
            <a:xfrm>
              <a:off x="1101" y="1453"/>
              <a:ext cx="3765" cy="676"/>
            </a:xfrm>
            <a:custGeom>
              <a:avLst/>
              <a:gdLst/>
              <a:ahLst/>
              <a:cxnLst>
                <a:cxn ang="0">
                  <a:pos x="0" y="676"/>
                </a:cxn>
                <a:cxn ang="0">
                  <a:pos x="584" y="306"/>
                </a:cxn>
                <a:cxn ang="0">
                  <a:pos x="1233" y="380"/>
                </a:cxn>
                <a:cxn ang="0">
                  <a:pos x="1702" y="92"/>
                </a:cxn>
                <a:cxn ang="0">
                  <a:pos x="2269" y="520"/>
                </a:cxn>
                <a:cxn ang="0">
                  <a:pos x="2606" y="10"/>
                </a:cxn>
                <a:cxn ang="0">
                  <a:pos x="2877" y="462"/>
                </a:cxn>
                <a:cxn ang="0">
                  <a:pos x="3765" y="109"/>
                </a:cxn>
              </a:cxnLst>
              <a:rect l="0" t="0" r="r" b="b"/>
              <a:pathLst>
                <a:path w="3765" h="676">
                  <a:moveTo>
                    <a:pt x="0" y="676"/>
                  </a:moveTo>
                  <a:cubicBezTo>
                    <a:pt x="189" y="515"/>
                    <a:pt x="379" y="355"/>
                    <a:pt x="584" y="306"/>
                  </a:cubicBezTo>
                  <a:cubicBezTo>
                    <a:pt x="789" y="257"/>
                    <a:pt x="1047" y="416"/>
                    <a:pt x="1233" y="380"/>
                  </a:cubicBezTo>
                  <a:cubicBezTo>
                    <a:pt x="1419" y="344"/>
                    <a:pt x="1529" y="69"/>
                    <a:pt x="1702" y="92"/>
                  </a:cubicBezTo>
                  <a:cubicBezTo>
                    <a:pt x="1875" y="115"/>
                    <a:pt x="2118" y="534"/>
                    <a:pt x="2269" y="520"/>
                  </a:cubicBezTo>
                  <a:cubicBezTo>
                    <a:pt x="2420" y="506"/>
                    <a:pt x="2505" y="20"/>
                    <a:pt x="2606" y="10"/>
                  </a:cubicBezTo>
                  <a:cubicBezTo>
                    <a:pt x="2707" y="0"/>
                    <a:pt x="2684" y="446"/>
                    <a:pt x="2877" y="462"/>
                  </a:cubicBezTo>
                  <a:cubicBezTo>
                    <a:pt x="3070" y="478"/>
                    <a:pt x="3613" y="164"/>
                    <a:pt x="3765" y="109"/>
                  </a:cubicBezTo>
                </a:path>
              </a:pathLst>
            </a:custGeom>
            <a:noFill/>
            <a:ln w="28575" cap="flat" cmpd="sng">
              <a:solidFill>
                <a:schemeClr val="hlink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1268772" name="Rectangle 36"/>
            <p:cNvSpPr>
              <a:spLocks noChangeArrowheads="1"/>
            </p:cNvSpPr>
            <p:nvPr/>
          </p:nvSpPr>
          <p:spPr bwMode="auto">
            <a:xfrm>
              <a:off x="308" y="923"/>
              <a:ext cx="5742" cy="44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defTabSz="762000"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fr-FR" sz="2000">
                  <a:solidFill>
                    <a:schemeClr val="tx1"/>
                  </a:solidFill>
                </a:rPr>
                <a:t>Les informations peuvent être transmises sous forme </a:t>
              </a:r>
              <a:r>
                <a:rPr lang="fr-FR" sz="2000" b="1">
                  <a:solidFill>
                    <a:schemeClr val="accent2"/>
                  </a:solidFill>
                </a:rPr>
                <a:t>analogique</a:t>
              </a:r>
              <a:r>
                <a:rPr lang="fr-FR" sz="2000">
                  <a:solidFill>
                    <a:schemeClr val="tx1"/>
                  </a:solidFill>
                </a:rPr>
                <a:t> :</a:t>
              </a:r>
            </a:p>
            <a:p>
              <a:pPr defTabSz="762000"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fr-FR" sz="2000">
                  <a:solidFill>
                    <a:schemeClr val="tx1"/>
                  </a:solidFill>
                </a:rPr>
                <a:t>évolution continue de la valeur </a:t>
              </a:r>
            </a:p>
          </p:txBody>
        </p:sp>
      </p:grpSp>
      <p:grpSp>
        <p:nvGrpSpPr>
          <p:cNvPr id="1268801" name="Group 65"/>
          <p:cNvGrpSpPr>
            <a:grpSpLocks/>
          </p:cNvGrpSpPr>
          <p:nvPr/>
        </p:nvGrpSpPr>
        <p:grpSpPr bwMode="auto">
          <a:xfrm>
            <a:off x="488950" y="3827463"/>
            <a:ext cx="9115425" cy="2371725"/>
            <a:chOff x="308" y="2411"/>
            <a:chExt cx="5742" cy="1494"/>
          </a:xfrm>
        </p:grpSpPr>
        <p:grpSp>
          <p:nvGrpSpPr>
            <p:cNvPr id="1268798" name="Group 62"/>
            <p:cNvGrpSpPr>
              <a:grpSpLocks/>
            </p:cNvGrpSpPr>
            <p:nvPr/>
          </p:nvGrpSpPr>
          <p:grpSpPr bwMode="auto">
            <a:xfrm>
              <a:off x="308" y="2411"/>
              <a:ext cx="5742" cy="1487"/>
              <a:chOff x="308" y="2411"/>
              <a:chExt cx="5742" cy="1487"/>
            </a:xfrm>
          </p:grpSpPr>
          <p:sp>
            <p:nvSpPr>
              <p:cNvPr id="1268796" name="Rectangle 60"/>
              <p:cNvSpPr>
                <a:spLocks noChangeArrowheads="1"/>
              </p:cNvSpPr>
              <p:nvPr/>
            </p:nvSpPr>
            <p:spPr bwMode="auto">
              <a:xfrm>
                <a:off x="862" y="2854"/>
                <a:ext cx="4341" cy="1044"/>
              </a:xfrm>
              <a:prstGeom prst="rect">
                <a:avLst/>
              </a:prstGeom>
              <a:solidFill>
                <a:srgbClr val="FFFF99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1268770" name="Line 34"/>
              <p:cNvSpPr>
                <a:spLocks noChangeShapeType="1"/>
              </p:cNvSpPr>
              <p:nvPr/>
            </p:nvSpPr>
            <p:spPr bwMode="auto">
              <a:xfrm flipV="1">
                <a:off x="1093" y="3054"/>
                <a:ext cx="0" cy="74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1268771" name="Line 35"/>
              <p:cNvSpPr>
                <a:spLocks noChangeShapeType="1"/>
              </p:cNvSpPr>
              <p:nvPr/>
            </p:nvSpPr>
            <p:spPr bwMode="auto">
              <a:xfrm rot="-5400000">
                <a:off x="3008" y="1852"/>
                <a:ext cx="7" cy="3839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1268775" name="Line 39"/>
              <p:cNvSpPr>
                <a:spLocks noChangeShapeType="1"/>
              </p:cNvSpPr>
              <p:nvPr/>
            </p:nvSpPr>
            <p:spPr bwMode="auto">
              <a:xfrm flipV="1">
                <a:off x="1093" y="3342"/>
                <a:ext cx="0" cy="442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1268776" name="Line 40"/>
              <p:cNvSpPr>
                <a:spLocks noChangeShapeType="1"/>
              </p:cNvSpPr>
              <p:nvPr/>
            </p:nvSpPr>
            <p:spPr bwMode="auto">
              <a:xfrm rot="5384374" flipV="1">
                <a:off x="1252" y="3178"/>
                <a:ext cx="0" cy="335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1268777" name="Line 41"/>
              <p:cNvSpPr>
                <a:spLocks noChangeShapeType="1"/>
              </p:cNvSpPr>
              <p:nvPr/>
            </p:nvSpPr>
            <p:spPr bwMode="auto">
              <a:xfrm flipV="1">
                <a:off x="1413" y="3346"/>
                <a:ext cx="0" cy="442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1268778" name="Line 42"/>
              <p:cNvSpPr>
                <a:spLocks noChangeShapeType="1"/>
              </p:cNvSpPr>
              <p:nvPr/>
            </p:nvSpPr>
            <p:spPr bwMode="auto">
              <a:xfrm rot="5384374" flipV="1">
                <a:off x="1572" y="3606"/>
                <a:ext cx="0" cy="335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1268779" name="Line 43"/>
              <p:cNvSpPr>
                <a:spLocks noChangeShapeType="1"/>
              </p:cNvSpPr>
              <p:nvPr/>
            </p:nvSpPr>
            <p:spPr bwMode="auto">
              <a:xfrm rot="5384374" flipV="1">
                <a:off x="1904" y="3606"/>
                <a:ext cx="0" cy="335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1268780" name="Line 44"/>
              <p:cNvSpPr>
                <a:spLocks noChangeShapeType="1"/>
              </p:cNvSpPr>
              <p:nvPr/>
            </p:nvSpPr>
            <p:spPr bwMode="auto">
              <a:xfrm flipV="1">
                <a:off x="2065" y="3330"/>
                <a:ext cx="0" cy="442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1268781" name="Line 45"/>
              <p:cNvSpPr>
                <a:spLocks noChangeShapeType="1"/>
              </p:cNvSpPr>
              <p:nvPr/>
            </p:nvSpPr>
            <p:spPr bwMode="auto">
              <a:xfrm rot="5384374" flipV="1">
                <a:off x="2232" y="3166"/>
                <a:ext cx="0" cy="335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1268782" name="Line 46"/>
              <p:cNvSpPr>
                <a:spLocks noChangeShapeType="1"/>
              </p:cNvSpPr>
              <p:nvPr/>
            </p:nvSpPr>
            <p:spPr bwMode="auto">
              <a:xfrm flipV="1">
                <a:off x="2393" y="3334"/>
                <a:ext cx="0" cy="442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1268783" name="Line 47"/>
              <p:cNvSpPr>
                <a:spLocks noChangeShapeType="1"/>
              </p:cNvSpPr>
              <p:nvPr/>
            </p:nvSpPr>
            <p:spPr bwMode="auto">
              <a:xfrm rot="5384374" flipV="1">
                <a:off x="2556" y="3606"/>
                <a:ext cx="0" cy="335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1268784" name="Line 48"/>
              <p:cNvSpPr>
                <a:spLocks noChangeShapeType="1"/>
              </p:cNvSpPr>
              <p:nvPr/>
            </p:nvSpPr>
            <p:spPr bwMode="auto">
              <a:xfrm flipV="1">
                <a:off x="2717" y="3330"/>
                <a:ext cx="0" cy="442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1268785" name="Line 49"/>
              <p:cNvSpPr>
                <a:spLocks noChangeShapeType="1"/>
              </p:cNvSpPr>
              <p:nvPr/>
            </p:nvSpPr>
            <p:spPr bwMode="auto">
              <a:xfrm rot="5384374" flipV="1">
                <a:off x="2884" y="3166"/>
                <a:ext cx="0" cy="335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1268787" name="Line 51"/>
              <p:cNvSpPr>
                <a:spLocks noChangeShapeType="1"/>
              </p:cNvSpPr>
              <p:nvPr/>
            </p:nvSpPr>
            <p:spPr bwMode="auto">
              <a:xfrm rot="5384374" flipV="1">
                <a:off x="3208" y="3166"/>
                <a:ext cx="0" cy="335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1268788" name="Line 52"/>
              <p:cNvSpPr>
                <a:spLocks noChangeShapeType="1"/>
              </p:cNvSpPr>
              <p:nvPr/>
            </p:nvSpPr>
            <p:spPr bwMode="auto">
              <a:xfrm flipV="1">
                <a:off x="3369" y="3334"/>
                <a:ext cx="0" cy="442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1268789" name="Line 53"/>
              <p:cNvSpPr>
                <a:spLocks noChangeShapeType="1"/>
              </p:cNvSpPr>
              <p:nvPr/>
            </p:nvSpPr>
            <p:spPr bwMode="auto">
              <a:xfrm rot="5384374" flipV="1">
                <a:off x="3528" y="3602"/>
                <a:ext cx="0" cy="335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1268790" name="Line 54"/>
              <p:cNvSpPr>
                <a:spLocks noChangeShapeType="1"/>
              </p:cNvSpPr>
              <p:nvPr/>
            </p:nvSpPr>
            <p:spPr bwMode="auto">
              <a:xfrm rot="5384374" flipV="1">
                <a:off x="3860" y="3602"/>
                <a:ext cx="0" cy="335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1268791" name="Line 55"/>
              <p:cNvSpPr>
                <a:spLocks noChangeShapeType="1"/>
              </p:cNvSpPr>
              <p:nvPr/>
            </p:nvSpPr>
            <p:spPr bwMode="auto">
              <a:xfrm flipV="1">
                <a:off x="4021" y="3318"/>
                <a:ext cx="0" cy="442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1268792" name="Line 56"/>
              <p:cNvSpPr>
                <a:spLocks noChangeShapeType="1"/>
              </p:cNvSpPr>
              <p:nvPr/>
            </p:nvSpPr>
            <p:spPr bwMode="auto">
              <a:xfrm rot="5384374" flipV="1">
                <a:off x="4188" y="3154"/>
                <a:ext cx="0" cy="335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1268793" name="Line 57"/>
              <p:cNvSpPr>
                <a:spLocks noChangeShapeType="1"/>
              </p:cNvSpPr>
              <p:nvPr/>
            </p:nvSpPr>
            <p:spPr bwMode="auto">
              <a:xfrm flipV="1">
                <a:off x="4349" y="3322"/>
                <a:ext cx="0" cy="442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1268794" name="Line 58"/>
              <p:cNvSpPr>
                <a:spLocks noChangeShapeType="1"/>
              </p:cNvSpPr>
              <p:nvPr/>
            </p:nvSpPr>
            <p:spPr bwMode="auto">
              <a:xfrm rot="5384374" flipV="1">
                <a:off x="4512" y="3602"/>
                <a:ext cx="0" cy="335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fr-FR"/>
              </a:p>
            </p:txBody>
          </p:sp>
          <p:sp>
            <p:nvSpPr>
              <p:cNvPr id="1268795" name="Rectangle 59"/>
              <p:cNvSpPr>
                <a:spLocks noChangeArrowheads="1"/>
              </p:cNvSpPr>
              <p:nvPr/>
            </p:nvSpPr>
            <p:spPr bwMode="auto">
              <a:xfrm>
                <a:off x="308" y="2411"/>
                <a:ext cx="5742" cy="44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 defTabSz="762000"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fr-FR" sz="2000">
                    <a:solidFill>
                      <a:schemeClr val="tx1"/>
                    </a:solidFill>
                  </a:rPr>
                  <a:t>Ou sous forme </a:t>
                </a:r>
                <a:r>
                  <a:rPr lang="fr-FR" sz="2000" b="1">
                    <a:solidFill>
                      <a:schemeClr val="accent2"/>
                    </a:solidFill>
                  </a:rPr>
                  <a:t>numérique</a:t>
                </a:r>
                <a:r>
                  <a:rPr lang="fr-FR" sz="2000">
                    <a:solidFill>
                      <a:schemeClr val="tx1"/>
                    </a:solidFill>
                  </a:rPr>
                  <a:t> :</a:t>
                </a:r>
              </a:p>
              <a:p>
                <a:pPr defTabSz="762000"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fr-FR" sz="2000">
                    <a:solidFill>
                      <a:schemeClr val="tx1"/>
                    </a:solidFill>
                  </a:rPr>
                  <a:t>évolution discontinue de la valeur (échantillonnage)</a:t>
                </a:r>
              </a:p>
            </p:txBody>
          </p:sp>
        </p:grpSp>
        <p:sp>
          <p:nvSpPr>
            <p:cNvPr id="1268799" name="Rectangle 63"/>
            <p:cNvSpPr>
              <a:spLocks noChangeArrowheads="1"/>
            </p:cNvSpPr>
            <p:nvPr/>
          </p:nvSpPr>
          <p:spPr bwMode="auto">
            <a:xfrm>
              <a:off x="885" y="3650"/>
              <a:ext cx="238" cy="2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/>
            <a:lstStyle/>
            <a:p>
              <a:pPr algn="ctr" defTabSz="774700">
                <a:spcBef>
                  <a:spcPct val="0"/>
                </a:spcBef>
              </a:pPr>
              <a:r>
                <a:rPr lang="fr-FR" sz="1400" b="1"/>
                <a:t>0</a:t>
              </a:r>
              <a:endParaRPr lang="fr-FR" sz="2300" b="1"/>
            </a:p>
          </p:txBody>
        </p:sp>
        <p:sp>
          <p:nvSpPr>
            <p:cNvPr id="1268800" name="Rectangle 64"/>
            <p:cNvSpPr>
              <a:spLocks noChangeArrowheads="1"/>
            </p:cNvSpPr>
            <p:nvPr/>
          </p:nvSpPr>
          <p:spPr bwMode="auto">
            <a:xfrm>
              <a:off x="885" y="3266"/>
              <a:ext cx="238" cy="2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/>
            <a:lstStyle/>
            <a:p>
              <a:pPr algn="ctr" defTabSz="774700">
                <a:spcBef>
                  <a:spcPct val="0"/>
                </a:spcBef>
              </a:pPr>
              <a:r>
                <a:rPr lang="fr-FR" sz="1400" b="1"/>
                <a:t>1</a:t>
              </a:r>
              <a:endParaRPr lang="fr-FR" sz="2300" b="1"/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68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8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268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  <p:sp>
        <p:nvSpPr>
          <p:cNvPr id="1270848" name="Rectangle 64"/>
          <p:cNvSpPr>
            <a:spLocks noChangeArrowheads="1"/>
          </p:cNvSpPr>
          <p:nvPr/>
        </p:nvSpPr>
        <p:spPr bwMode="auto">
          <a:xfrm>
            <a:off x="831850" y="1393825"/>
            <a:ext cx="7764463" cy="1174750"/>
          </a:xfrm>
          <a:prstGeom prst="rect">
            <a:avLst/>
          </a:prstGeom>
          <a:solidFill>
            <a:srgbClr val="FFFF99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1270847" name="Rectangle 63"/>
          <p:cNvSpPr>
            <a:spLocks noChangeArrowheads="1"/>
          </p:cNvSpPr>
          <p:nvPr/>
        </p:nvSpPr>
        <p:spPr bwMode="auto">
          <a:xfrm>
            <a:off x="831850" y="2784475"/>
            <a:ext cx="7764463" cy="1724025"/>
          </a:xfrm>
          <a:prstGeom prst="rect">
            <a:avLst/>
          </a:prstGeom>
          <a:solidFill>
            <a:srgbClr val="FFFF99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1270788" name="AutoShape 4"/>
          <p:cNvSpPr>
            <a:spLocks noChangeArrowheads="1"/>
          </p:cNvSpPr>
          <p:nvPr/>
        </p:nvSpPr>
        <p:spPr bwMode="auto">
          <a:xfrm>
            <a:off x="495300" y="736600"/>
            <a:ext cx="4829175" cy="53975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15294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270789" name="Rectangle 5"/>
          <p:cNvSpPr>
            <a:spLocks noChangeArrowheads="1"/>
          </p:cNvSpPr>
          <p:nvPr/>
        </p:nvSpPr>
        <p:spPr bwMode="auto">
          <a:xfrm>
            <a:off x="508000" y="774700"/>
            <a:ext cx="4829175" cy="452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folHlink"/>
            </a:outerShdw>
          </a:effectLst>
        </p:spPr>
        <p:txBody>
          <a:bodyPr lIns="90488" tIns="44450" rIns="90488" bIns="44450"/>
          <a:lstStyle/>
          <a:p>
            <a:pPr algn="ctr" defTabSz="774700">
              <a:spcBef>
                <a:spcPct val="0"/>
              </a:spcBef>
            </a:pPr>
            <a:r>
              <a:rPr lang="fr-FR" sz="2300" b="1"/>
              <a:t>Les types de transmission</a:t>
            </a:r>
          </a:p>
        </p:txBody>
      </p:sp>
      <p:sp>
        <p:nvSpPr>
          <p:cNvPr id="1270790" name="Rectangle 6"/>
          <p:cNvSpPr>
            <a:spLocks noChangeArrowheads="1"/>
          </p:cNvSpPr>
          <p:nvPr/>
        </p:nvSpPr>
        <p:spPr bwMode="auto">
          <a:xfrm>
            <a:off x="3695700" y="204788"/>
            <a:ext cx="5740400" cy="4048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algn="r" defTabSz="774700">
              <a:spcBef>
                <a:spcPct val="0"/>
              </a:spcBef>
            </a:pPr>
            <a:r>
              <a:rPr lang="fr-FR" sz="1400" b="1"/>
              <a:t>Chapitre 1 : Notions de base</a:t>
            </a:r>
            <a:endParaRPr lang="fr-FR" sz="2300" b="1"/>
          </a:p>
        </p:txBody>
      </p:sp>
      <p:sp>
        <p:nvSpPr>
          <p:cNvPr id="1270791" name="Line 7"/>
          <p:cNvSpPr>
            <a:spLocks noChangeShapeType="1"/>
          </p:cNvSpPr>
          <p:nvPr/>
        </p:nvSpPr>
        <p:spPr bwMode="auto">
          <a:xfrm flipH="1" flipV="1">
            <a:off x="6642100" y="4116388"/>
            <a:ext cx="12700" cy="12700"/>
          </a:xfrm>
          <a:prstGeom prst="line">
            <a:avLst/>
          </a:prstGeom>
          <a:noFill/>
          <a:ln w="12700">
            <a:noFill/>
            <a:round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endParaRPr lang="fr-FR"/>
          </a:p>
        </p:txBody>
      </p:sp>
      <p:sp>
        <p:nvSpPr>
          <p:cNvPr id="1270793" name="Line 9"/>
          <p:cNvSpPr>
            <a:spLocks noChangeShapeType="1"/>
          </p:cNvSpPr>
          <p:nvPr/>
        </p:nvSpPr>
        <p:spPr bwMode="auto">
          <a:xfrm rot="5400000" flipV="1">
            <a:off x="4760119" y="-1289844"/>
            <a:ext cx="1588" cy="722947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1270797" name="Rectangle 13"/>
          <p:cNvSpPr>
            <a:spLocks noChangeArrowheads="1"/>
          </p:cNvSpPr>
          <p:nvPr/>
        </p:nvSpPr>
        <p:spPr bwMode="auto">
          <a:xfrm>
            <a:off x="819150" y="1376363"/>
            <a:ext cx="7967663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defTabSz="762000">
              <a:spcBef>
                <a:spcPct val="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fr-FR" sz="2000">
                <a:solidFill>
                  <a:schemeClr val="tx1"/>
                </a:solidFill>
              </a:rPr>
              <a:t>Transmission</a:t>
            </a:r>
            <a:r>
              <a:rPr lang="fr-FR" sz="2000" b="1">
                <a:solidFill>
                  <a:schemeClr val="accent2"/>
                </a:solidFill>
              </a:rPr>
              <a:t> simplex</a:t>
            </a:r>
            <a:r>
              <a:rPr lang="fr-FR" sz="2000">
                <a:solidFill>
                  <a:schemeClr val="tx1"/>
                </a:solidFill>
              </a:rPr>
              <a:t> : mono-directionnel</a:t>
            </a:r>
          </a:p>
        </p:txBody>
      </p:sp>
      <p:graphicFrame>
        <p:nvGraphicFramePr>
          <p:cNvPr id="1270818" name="Object 34"/>
          <p:cNvGraphicFramePr>
            <a:graphicFrameLocks noChangeAspect="1"/>
          </p:cNvGraphicFramePr>
          <p:nvPr/>
        </p:nvGraphicFramePr>
        <p:xfrm>
          <a:off x="1749425" y="3875088"/>
          <a:ext cx="314325" cy="560387"/>
        </p:xfrm>
        <a:graphic>
          <a:graphicData uri="http://schemas.openxmlformats.org/presentationml/2006/ole">
            <p:oleObj spid="_x0000_s1270818" name="Clip" r:id="rId4" imgW="1776240" imgH="3169800" progId="">
              <p:embed/>
            </p:oleObj>
          </a:graphicData>
        </a:graphic>
      </p:graphicFrame>
      <p:pic>
        <p:nvPicPr>
          <p:cNvPr id="1270821" name="Picture 37" descr="train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3250" y="1895475"/>
            <a:ext cx="727075" cy="320675"/>
          </a:xfrm>
          <a:prstGeom prst="rect">
            <a:avLst/>
          </a:prstGeom>
          <a:noFill/>
        </p:spPr>
      </p:pic>
      <p:graphicFrame>
        <p:nvGraphicFramePr>
          <p:cNvPr id="1270822" name="Object 38"/>
          <p:cNvGraphicFramePr>
            <a:graphicFrameLocks noChangeAspect="1"/>
          </p:cNvGraphicFramePr>
          <p:nvPr/>
        </p:nvGraphicFramePr>
        <p:xfrm>
          <a:off x="4662488" y="3449638"/>
          <a:ext cx="757237" cy="334962"/>
        </p:xfrm>
        <a:graphic>
          <a:graphicData uri="http://schemas.openxmlformats.org/presentationml/2006/ole">
            <p:oleObj spid="_x0000_s1270822" name="Image Photo Editor" r:id="rId6" imgW="2152951" imgH="952633" progId="">
              <p:embed/>
            </p:oleObj>
          </a:graphicData>
        </a:graphic>
      </p:graphicFrame>
      <p:sp>
        <p:nvSpPr>
          <p:cNvPr id="1270823" name="Rectangle 39"/>
          <p:cNvSpPr>
            <a:spLocks noChangeArrowheads="1"/>
          </p:cNvSpPr>
          <p:nvPr/>
        </p:nvSpPr>
        <p:spPr bwMode="auto">
          <a:xfrm>
            <a:off x="871538" y="2809875"/>
            <a:ext cx="7210425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defTabSz="762000">
              <a:spcBef>
                <a:spcPct val="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fr-FR" sz="2000">
                <a:solidFill>
                  <a:schemeClr val="tx1"/>
                </a:solidFill>
              </a:rPr>
              <a:t>Transmission</a:t>
            </a:r>
            <a:r>
              <a:rPr lang="fr-FR" sz="2000" b="1">
                <a:solidFill>
                  <a:schemeClr val="accent2"/>
                </a:solidFill>
              </a:rPr>
              <a:t> half duplex</a:t>
            </a:r>
            <a:r>
              <a:rPr lang="fr-FR" sz="2000">
                <a:solidFill>
                  <a:schemeClr val="tx1"/>
                </a:solidFill>
              </a:rPr>
              <a:t> : bi-directionnel alterné</a:t>
            </a:r>
          </a:p>
        </p:txBody>
      </p:sp>
      <p:sp>
        <p:nvSpPr>
          <p:cNvPr id="1270824" name="Line 40"/>
          <p:cNvSpPr>
            <a:spLocks noChangeShapeType="1"/>
          </p:cNvSpPr>
          <p:nvPr/>
        </p:nvSpPr>
        <p:spPr bwMode="auto">
          <a:xfrm rot="-5400000">
            <a:off x="5027612" y="2098676"/>
            <a:ext cx="11113" cy="350996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1270827" name="Line 43"/>
          <p:cNvSpPr>
            <a:spLocks noChangeShapeType="1"/>
          </p:cNvSpPr>
          <p:nvPr/>
        </p:nvSpPr>
        <p:spPr bwMode="auto">
          <a:xfrm rot="-5400000">
            <a:off x="2506662" y="3146426"/>
            <a:ext cx="11113" cy="62706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1270828" name="Line 44"/>
          <p:cNvSpPr>
            <a:spLocks noChangeShapeType="1"/>
          </p:cNvSpPr>
          <p:nvPr/>
        </p:nvSpPr>
        <p:spPr bwMode="auto">
          <a:xfrm rot="-24541862">
            <a:off x="3065462" y="3349626"/>
            <a:ext cx="11113" cy="62706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1270829" name="Line 45"/>
          <p:cNvSpPr>
            <a:spLocks noChangeShapeType="1"/>
          </p:cNvSpPr>
          <p:nvPr/>
        </p:nvSpPr>
        <p:spPr bwMode="auto">
          <a:xfrm rot="-24682280">
            <a:off x="6989762" y="3743326"/>
            <a:ext cx="11113" cy="62706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1270830" name="Line 46"/>
          <p:cNvSpPr>
            <a:spLocks noChangeShapeType="1"/>
          </p:cNvSpPr>
          <p:nvPr/>
        </p:nvSpPr>
        <p:spPr bwMode="auto">
          <a:xfrm rot="-5400000">
            <a:off x="2493962" y="3895726"/>
            <a:ext cx="11113" cy="62706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1270831" name="Line 47"/>
          <p:cNvSpPr>
            <a:spLocks noChangeShapeType="1"/>
          </p:cNvSpPr>
          <p:nvPr/>
        </p:nvSpPr>
        <p:spPr bwMode="auto">
          <a:xfrm rot="-29081389">
            <a:off x="3040062" y="3717926"/>
            <a:ext cx="11113" cy="62706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1270832" name="Line 48"/>
          <p:cNvSpPr>
            <a:spLocks noChangeShapeType="1"/>
          </p:cNvSpPr>
          <p:nvPr/>
        </p:nvSpPr>
        <p:spPr bwMode="auto">
          <a:xfrm rot="-28954600">
            <a:off x="7027862" y="3362326"/>
            <a:ext cx="11113" cy="62706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1270837" name="Line 53"/>
          <p:cNvSpPr>
            <a:spLocks noChangeShapeType="1"/>
          </p:cNvSpPr>
          <p:nvPr/>
        </p:nvSpPr>
        <p:spPr bwMode="auto">
          <a:xfrm rot="-5400000">
            <a:off x="7566025" y="3206750"/>
            <a:ext cx="11113" cy="627063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1270838" name="Line 54"/>
          <p:cNvSpPr>
            <a:spLocks noChangeShapeType="1"/>
          </p:cNvSpPr>
          <p:nvPr/>
        </p:nvSpPr>
        <p:spPr bwMode="auto">
          <a:xfrm rot="-5400000">
            <a:off x="7539038" y="3913188"/>
            <a:ext cx="11112" cy="62706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1270839" name="Line 55"/>
          <p:cNvSpPr>
            <a:spLocks noChangeShapeType="1"/>
          </p:cNvSpPr>
          <p:nvPr/>
        </p:nvSpPr>
        <p:spPr bwMode="auto">
          <a:xfrm>
            <a:off x="2266950" y="4081463"/>
            <a:ext cx="534988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 type="triangle" w="med" len="med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endParaRPr lang="fr-FR"/>
          </a:p>
        </p:txBody>
      </p:sp>
      <p:graphicFrame>
        <p:nvGraphicFramePr>
          <p:cNvPr id="1270840" name="Object 56"/>
          <p:cNvGraphicFramePr>
            <a:graphicFrameLocks noChangeAspect="1"/>
          </p:cNvGraphicFramePr>
          <p:nvPr/>
        </p:nvGraphicFramePr>
        <p:xfrm>
          <a:off x="7969250" y="3241675"/>
          <a:ext cx="314325" cy="560388"/>
        </p:xfrm>
        <a:graphic>
          <a:graphicData uri="http://schemas.openxmlformats.org/presentationml/2006/ole">
            <p:oleObj spid="_x0000_s1270840" name="Clip" r:id="rId7" imgW="1776240" imgH="3169800" progId="">
              <p:embed/>
            </p:oleObj>
          </a:graphicData>
        </a:graphic>
      </p:graphicFrame>
      <p:sp>
        <p:nvSpPr>
          <p:cNvPr id="1270841" name="Line 57"/>
          <p:cNvSpPr>
            <a:spLocks noChangeShapeType="1"/>
          </p:cNvSpPr>
          <p:nvPr/>
        </p:nvSpPr>
        <p:spPr bwMode="auto">
          <a:xfrm>
            <a:off x="7280275" y="3371850"/>
            <a:ext cx="534988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 type="triangle" w="med" len="med"/>
            <a:tailEnd/>
          </a:ln>
          <a:effectLst/>
        </p:spPr>
        <p:txBody>
          <a:bodyPr wrap="none" anchor="ctr">
            <a:spAutoFit/>
          </a:bodyPr>
          <a:lstStyle/>
          <a:p>
            <a:endParaRPr lang="fr-FR"/>
          </a:p>
        </p:txBody>
      </p:sp>
      <p:sp>
        <p:nvSpPr>
          <p:cNvPr id="1270842" name="Oval 58"/>
          <p:cNvSpPr>
            <a:spLocks noChangeArrowheads="1"/>
          </p:cNvSpPr>
          <p:nvPr/>
        </p:nvSpPr>
        <p:spPr bwMode="auto">
          <a:xfrm>
            <a:off x="8064500" y="3351213"/>
            <a:ext cx="109538" cy="109537"/>
          </a:xfrm>
          <a:prstGeom prst="ellipse">
            <a:avLst/>
          </a:prstGeom>
          <a:solidFill>
            <a:schemeClr val="folHlink"/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fr-FR"/>
          </a:p>
        </p:txBody>
      </p:sp>
      <p:sp>
        <p:nvSpPr>
          <p:cNvPr id="1270843" name="Oval 59"/>
          <p:cNvSpPr>
            <a:spLocks noChangeArrowheads="1"/>
          </p:cNvSpPr>
          <p:nvPr/>
        </p:nvSpPr>
        <p:spPr bwMode="auto">
          <a:xfrm>
            <a:off x="8059738" y="3508375"/>
            <a:ext cx="109537" cy="109538"/>
          </a:xfrm>
          <a:prstGeom prst="ellipse">
            <a:avLst/>
          </a:prstGeom>
          <a:solidFill>
            <a:schemeClr val="folHlink"/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fr-FR"/>
          </a:p>
        </p:txBody>
      </p:sp>
      <p:sp>
        <p:nvSpPr>
          <p:cNvPr id="1270844" name="Oval 60"/>
          <p:cNvSpPr>
            <a:spLocks noChangeArrowheads="1"/>
          </p:cNvSpPr>
          <p:nvPr/>
        </p:nvSpPr>
        <p:spPr bwMode="auto">
          <a:xfrm>
            <a:off x="1844675" y="4146550"/>
            <a:ext cx="109538" cy="109538"/>
          </a:xfrm>
          <a:prstGeom prst="ellipse">
            <a:avLst/>
          </a:prstGeom>
          <a:solidFill>
            <a:schemeClr val="folHlink"/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fr-FR"/>
          </a:p>
        </p:txBody>
      </p:sp>
      <p:sp>
        <p:nvSpPr>
          <p:cNvPr id="1270845" name="Oval 61"/>
          <p:cNvSpPr>
            <a:spLocks noChangeArrowheads="1"/>
          </p:cNvSpPr>
          <p:nvPr/>
        </p:nvSpPr>
        <p:spPr bwMode="auto">
          <a:xfrm>
            <a:off x="1846263" y="4291013"/>
            <a:ext cx="109537" cy="109537"/>
          </a:xfrm>
          <a:prstGeom prst="ellipse">
            <a:avLst/>
          </a:prstGeom>
          <a:solidFill>
            <a:schemeClr val="folHlink"/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fr-FR"/>
          </a:p>
        </p:txBody>
      </p:sp>
      <p:pic>
        <p:nvPicPr>
          <p:cNvPr id="1270846" name="Picture 62" descr="train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5038" y="4079875"/>
            <a:ext cx="727075" cy="320675"/>
          </a:xfrm>
          <a:prstGeom prst="rect">
            <a:avLst/>
          </a:prstGeom>
          <a:noFill/>
        </p:spPr>
      </p:pic>
      <p:sp>
        <p:nvSpPr>
          <p:cNvPr id="1270849" name="Rectangle 65"/>
          <p:cNvSpPr>
            <a:spLocks noChangeArrowheads="1"/>
          </p:cNvSpPr>
          <p:nvPr/>
        </p:nvSpPr>
        <p:spPr bwMode="auto">
          <a:xfrm>
            <a:off x="871538" y="4740275"/>
            <a:ext cx="7764462" cy="1474788"/>
          </a:xfrm>
          <a:prstGeom prst="rect">
            <a:avLst/>
          </a:prstGeom>
          <a:solidFill>
            <a:srgbClr val="FFFF99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fr-FR"/>
          </a:p>
        </p:txBody>
      </p:sp>
      <p:graphicFrame>
        <p:nvGraphicFramePr>
          <p:cNvPr id="1270851" name="Object 67"/>
          <p:cNvGraphicFramePr>
            <a:graphicFrameLocks noChangeAspect="1"/>
          </p:cNvGraphicFramePr>
          <p:nvPr/>
        </p:nvGraphicFramePr>
        <p:xfrm>
          <a:off x="4505325" y="5638800"/>
          <a:ext cx="757238" cy="334963"/>
        </p:xfrm>
        <a:graphic>
          <a:graphicData uri="http://schemas.openxmlformats.org/presentationml/2006/ole">
            <p:oleObj spid="_x0000_s1270851" name="Image Photo Editor" r:id="rId8" imgW="2152951" imgH="952633" progId="">
              <p:embed/>
            </p:oleObj>
          </a:graphicData>
        </a:graphic>
      </p:graphicFrame>
      <p:sp>
        <p:nvSpPr>
          <p:cNvPr id="1270852" name="Rectangle 68"/>
          <p:cNvSpPr>
            <a:spLocks noChangeArrowheads="1"/>
          </p:cNvSpPr>
          <p:nvPr/>
        </p:nvSpPr>
        <p:spPr bwMode="auto">
          <a:xfrm>
            <a:off x="896938" y="4765675"/>
            <a:ext cx="7210425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defTabSz="762000">
              <a:spcBef>
                <a:spcPct val="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fr-FR" sz="2000">
                <a:solidFill>
                  <a:schemeClr val="tx1"/>
                </a:solidFill>
              </a:rPr>
              <a:t>Transmission</a:t>
            </a:r>
            <a:r>
              <a:rPr lang="fr-FR" sz="2000" b="1">
                <a:solidFill>
                  <a:schemeClr val="accent2"/>
                </a:solidFill>
              </a:rPr>
              <a:t> full duplex</a:t>
            </a:r>
            <a:r>
              <a:rPr lang="fr-FR" sz="2000">
                <a:solidFill>
                  <a:schemeClr val="tx1"/>
                </a:solidFill>
              </a:rPr>
              <a:t> : bi-directionnel simultané</a:t>
            </a:r>
          </a:p>
        </p:txBody>
      </p:sp>
      <p:sp>
        <p:nvSpPr>
          <p:cNvPr id="1270870" name="Line 86"/>
          <p:cNvSpPr>
            <a:spLocks noChangeShapeType="1"/>
          </p:cNvSpPr>
          <p:nvPr/>
        </p:nvSpPr>
        <p:spPr bwMode="auto">
          <a:xfrm rot="5400000" flipV="1">
            <a:off x="4760119" y="1974056"/>
            <a:ext cx="1588" cy="722947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fr-FR"/>
          </a:p>
        </p:txBody>
      </p:sp>
      <p:pic>
        <p:nvPicPr>
          <p:cNvPr id="1270871" name="Picture 87" descr="train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3250" y="5159375"/>
            <a:ext cx="727075" cy="320675"/>
          </a:xfrm>
          <a:prstGeom prst="rect">
            <a:avLst/>
          </a:prstGeom>
          <a:noFill/>
        </p:spPr>
      </p:pic>
      <p:sp>
        <p:nvSpPr>
          <p:cNvPr id="1270872" name="Line 88"/>
          <p:cNvSpPr>
            <a:spLocks noChangeShapeType="1"/>
          </p:cNvSpPr>
          <p:nvPr/>
        </p:nvSpPr>
        <p:spPr bwMode="auto">
          <a:xfrm rot="5400000" flipV="1">
            <a:off x="4760119" y="2443956"/>
            <a:ext cx="1588" cy="722947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fr-FR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  <p:sp>
        <p:nvSpPr>
          <p:cNvPr id="1272836" name="AutoShape 4"/>
          <p:cNvSpPr>
            <a:spLocks noChangeArrowheads="1"/>
          </p:cNvSpPr>
          <p:nvPr/>
        </p:nvSpPr>
        <p:spPr bwMode="auto">
          <a:xfrm>
            <a:off x="495300" y="736600"/>
            <a:ext cx="4829175" cy="53975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15294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272837" name="Rectangle 5"/>
          <p:cNvSpPr>
            <a:spLocks noChangeArrowheads="1"/>
          </p:cNvSpPr>
          <p:nvPr/>
        </p:nvSpPr>
        <p:spPr bwMode="auto">
          <a:xfrm>
            <a:off x="508000" y="774700"/>
            <a:ext cx="4829175" cy="452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folHlink"/>
            </a:outerShdw>
          </a:effectLst>
        </p:spPr>
        <p:txBody>
          <a:bodyPr lIns="90488" tIns="44450" rIns="90488" bIns="44450"/>
          <a:lstStyle/>
          <a:p>
            <a:pPr algn="ctr" defTabSz="774700">
              <a:spcBef>
                <a:spcPct val="0"/>
              </a:spcBef>
            </a:pPr>
            <a:r>
              <a:rPr lang="fr-FR" sz="2300" b="1"/>
              <a:t>Les types de transmission</a:t>
            </a:r>
          </a:p>
        </p:txBody>
      </p:sp>
      <p:sp>
        <p:nvSpPr>
          <p:cNvPr id="1272838" name="Rectangle 6"/>
          <p:cNvSpPr>
            <a:spLocks noChangeArrowheads="1"/>
          </p:cNvSpPr>
          <p:nvPr/>
        </p:nvSpPr>
        <p:spPr bwMode="auto">
          <a:xfrm>
            <a:off x="3695700" y="204788"/>
            <a:ext cx="5740400" cy="4048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algn="r" defTabSz="774700">
              <a:spcBef>
                <a:spcPct val="0"/>
              </a:spcBef>
            </a:pPr>
            <a:r>
              <a:rPr lang="fr-FR" sz="1400" b="1"/>
              <a:t>Chapitre 1 : Notions de base</a:t>
            </a:r>
            <a:endParaRPr lang="fr-FR" sz="2300" b="1"/>
          </a:p>
        </p:txBody>
      </p:sp>
      <p:sp>
        <p:nvSpPr>
          <p:cNvPr id="1272839" name="Line 7"/>
          <p:cNvSpPr>
            <a:spLocks noChangeShapeType="1"/>
          </p:cNvSpPr>
          <p:nvPr/>
        </p:nvSpPr>
        <p:spPr bwMode="auto">
          <a:xfrm flipH="1" flipV="1">
            <a:off x="6642100" y="4116388"/>
            <a:ext cx="12700" cy="12700"/>
          </a:xfrm>
          <a:prstGeom prst="line">
            <a:avLst/>
          </a:prstGeom>
          <a:noFill/>
          <a:ln w="12700">
            <a:noFill/>
            <a:round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endParaRPr lang="fr-FR"/>
          </a:p>
        </p:txBody>
      </p:sp>
      <p:sp>
        <p:nvSpPr>
          <p:cNvPr id="1272841" name="Rectangle 9"/>
          <p:cNvSpPr>
            <a:spLocks noChangeArrowheads="1"/>
          </p:cNvSpPr>
          <p:nvPr/>
        </p:nvSpPr>
        <p:spPr bwMode="auto">
          <a:xfrm>
            <a:off x="666750" y="1652588"/>
            <a:ext cx="8515350" cy="1566862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defTabSz="762000"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Wingdings" pitchFamily="2" charset="2"/>
              <a:buChar char="n"/>
            </a:pPr>
            <a:r>
              <a:rPr lang="fr-FR" sz="2400" b="1">
                <a:solidFill>
                  <a:schemeClr val="tx1"/>
                </a:solidFill>
              </a:rPr>
              <a:t> Transmission</a:t>
            </a:r>
            <a:r>
              <a:rPr lang="fr-FR" sz="2400" b="1">
                <a:solidFill>
                  <a:schemeClr val="accent2"/>
                </a:solidFill>
              </a:rPr>
              <a:t> série </a:t>
            </a:r>
            <a:r>
              <a:rPr lang="fr-FR" sz="2400" b="1">
                <a:solidFill>
                  <a:schemeClr val="tx1"/>
                </a:solidFill>
              </a:rPr>
              <a:t>:</a:t>
            </a:r>
            <a:endParaRPr lang="fr-FR" sz="2000" b="1">
              <a:solidFill>
                <a:schemeClr val="tx1"/>
              </a:solidFill>
            </a:endParaRPr>
          </a:p>
          <a:p>
            <a:pPr defTabSz="762000">
              <a:lnSpc>
                <a:spcPct val="150000"/>
              </a:lnSpc>
              <a:spcBef>
                <a:spcPct val="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fr-FR" sz="2000">
                <a:solidFill>
                  <a:schemeClr val="tx1"/>
                </a:solidFill>
              </a:rPr>
              <a:t>La liaison nécessite en général 3 fils : émission, réception et masse.</a:t>
            </a:r>
          </a:p>
          <a:p>
            <a:pPr defTabSz="762000">
              <a:lnSpc>
                <a:spcPct val="150000"/>
              </a:lnSpc>
              <a:spcBef>
                <a:spcPct val="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fr-FR" sz="2000">
                <a:solidFill>
                  <a:schemeClr val="tx1"/>
                </a:solidFill>
              </a:rPr>
              <a:t>Les bits d ’un octet sont transmis les uns à la suite des autres.</a:t>
            </a:r>
          </a:p>
        </p:txBody>
      </p:sp>
      <p:sp>
        <p:nvSpPr>
          <p:cNvPr id="1272869" name="Rectangle 37"/>
          <p:cNvSpPr>
            <a:spLocks noChangeArrowheads="1"/>
          </p:cNvSpPr>
          <p:nvPr/>
        </p:nvSpPr>
        <p:spPr bwMode="auto">
          <a:xfrm>
            <a:off x="641350" y="3711575"/>
            <a:ext cx="8515350" cy="2151063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defTabSz="762000">
              <a:lnSpc>
                <a:spcPct val="160000"/>
              </a:lnSpc>
              <a:spcBef>
                <a:spcPct val="0"/>
              </a:spcBef>
              <a:buClr>
                <a:schemeClr val="accent1"/>
              </a:buClr>
              <a:buFont typeface="Wingdings" pitchFamily="2" charset="2"/>
              <a:buChar char="n"/>
            </a:pPr>
            <a:r>
              <a:rPr lang="fr-FR" sz="2400" b="1">
                <a:solidFill>
                  <a:schemeClr val="tx1"/>
                </a:solidFill>
              </a:rPr>
              <a:t> Transmission</a:t>
            </a:r>
            <a:r>
              <a:rPr lang="fr-FR" sz="2400" b="1">
                <a:solidFill>
                  <a:schemeClr val="accent2"/>
                </a:solidFill>
              </a:rPr>
              <a:t> parallèle </a:t>
            </a:r>
            <a:r>
              <a:rPr lang="fr-FR" sz="2400" b="1">
                <a:solidFill>
                  <a:schemeClr val="tx1"/>
                </a:solidFill>
              </a:rPr>
              <a:t>:</a:t>
            </a:r>
            <a:endParaRPr lang="fr-FR" sz="2000" b="1">
              <a:solidFill>
                <a:schemeClr val="tx1"/>
              </a:solidFill>
            </a:endParaRPr>
          </a:p>
          <a:p>
            <a:pPr defTabSz="762000">
              <a:lnSpc>
                <a:spcPct val="160000"/>
              </a:lnSpc>
              <a:spcBef>
                <a:spcPct val="0"/>
              </a:spcBef>
            </a:pPr>
            <a:r>
              <a:rPr lang="fr-FR" sz="2000">
                <a:solidFill>
                  <a:schemeClr val="tx1"/>
                </a:solidFill>
              </a:rPr>
              <a:t>Les bits d ’un octet sont transmis simultanément.</a:t>
            </a:r>
          </a:p>
          <a:p>
            <a:pPr defTabSz="762000">
              <a:lnSpc>
                <a:spcPct val="160000"/>
              </a:lnSpc>
              <a:spcBef>
                <a:spcPct val="0"/>
              </a:spcBef>
            </a:pPr>
            <a:r>
              <a:rPr lang="fr-FR" sz="2000">
                <a:solidFill>
                  <a:schemeClr val="tx1"/>
                </a:solidFill>
              </a:rPr>
              <a:t>Utilisé pour des courtes distances, chaque canal ayant tendance à perturber ses voisins la qualité du signal se dégrade rapidement.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  <p:sp>
        <p:nvSpPr>
          <p:cNvPr id="1274882" name="AutoShape 2"/>
          <p:cNvSpPr>
            <a:spLocks noChangeArrowheads="1"/>
          </p:cNvSpPr>
          <p:nvPr/>
        </p:nvSpPr>
        <p:spPr bwMode="auto">
          <a:xfrm>
            <a:off x="495300" y="736600"/>
            <a:ext cx="4829175" cy="53975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15294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274883" name="Rectangle 3"/>
          <p:cNvSpPr>
            <a:spLocks noChangeArrowheads="1"/>
          </p:cNvSpPr>
          <p:nvPr/>
        </p:nvSpPr>
        <p:spPr bwMode="auto">
          <a:xfrm>
            <a:off x="508000" y="774700"/>
            <a:ext cx="4829175" cy="452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folHlink"/>
            </a:outerShdw>
          </a:effectLst>
        </p:spPr>
        <p:txBody>
          <a:bodyPr lIns="90488" tIns="44450" rIns="90488" bIns="44450"/>
          <a:lstStyle/>
          <a:p>
            <a:pPr algn="ctr" defTabSz="774700">
              <a:spcBef>
                <a:spcPct val="0"/>
              </a:spcBef>
            </a:pPr>
            <a:r>
              <a:rPr lang="fr-FR" sz="2300" b="1"/>
              <a:t>Les types de transmission série</a:t>
            </a:r>
          </a:p>
        </p:txBody>
      </p:sp>
      <p:sp>
        <p:nvSpPr>
          <p:cNvPr id="1274884" name="Rectangle 4"/>
          <p:cNvSpPr>
            <a:spLocks noChangeArrowheads="1"/>
          </p:cNvSpPr>
          <p:nvPr/>
        </p:nvSpPr>
        <p:spPr bwMode="auto">
          <a:xfrm>
            <a:off x="3695700" y="204788"/>
            <a:ext cx="5740400" cy="4048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algn="r" defTabSz="774700">
              <a:spcBef>
                <a:spcPct val="0"/>
              </a:spcBef>
            </a:pPr>
            <a:r>
              <a:rPr lang="fr-FR" sz="1400" b="1"/>
              <a:t>Chapitre 1 : Notions de base</a:t>
            </a:r>
            <a:endParaRPr lang="fr-FR" sz="2300" b="1"/>
          </a:p>
        </p:txBody>
      </p:sp>
      <p:sp>
        <p:nvSpPr>
          <p:cNvPr id="1274885" name="Line 5"/>
          <p:cNvSpPr>
            <a:spLocks noChangeShapeType="1"/>
          </p:cNvSpPr>
          <p:nvPr/>
        </p:nvSpPr>
        <p:spPr bwMode="auto">
          <a:xfrm flipH="1" flipV="1">
            <a:off x="6642100" y="4116388"/>
            <a:ext cx="12700" cy="12700"/>
          </a:xfrm>
          <a:prstGeom prst="line">
            <a:avLst/>
          </a:prstGeom>
          <a:noFill/>
          <a:ln w="12700">
            <a:noFill/>
            <a:round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endParaRPr lang="fr-FR"/>
          </a:p>
        </p:txBody>
      </p:sp>
      <p:sp>
        <p:nvSpPr>
          <p:cNvPr id="1274886" name="Rectangle 6"/>
          <p:cNvSpPr>
            <a:spLocks noChangeArrowheads="1"/>
          </p:cNvSpPr>
          <p:nvPr/>
        </p:nvSpPr>
        <p:spPr bwMode="auto">
          <a:xfrm>
            <a:off x="666750" y="1360488"/>
            <a:ext cx="8515350" cy="2024062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defTabSz="762000"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Wingdings" pitchFamily="2" charset="2"/>
              <a:buChar char="n"/>
            </a:pPr>
            <a:r>
              <a:rPr lang="fr-FR" sz="2400" b="1">
                <a:solidFill>
                  <a:schemeClr val="tx1"/>
                </a:solidFill>
              </a:rPr>
              <a:t> Transmission</a:t>
            </a:r>
            <a:r>
              <a:rPr lang="fr-FR" sz="2400" b="1">
                <a:solidFill>
                  <a:schemeClr val="accent2"/>
                </a:solidFill>
              </a:rPr>
              <a:t> série synchrone </a:t>
            </a:r>
            <a:r>
              <a:rPr lang="fr-FR" sz="2400" b="1">
                <a:solidFill>
                  <a:schemeClr val="tx1"/>
                </a:solidFill>
              </a:rPr>
              <a:t>:</a:t>
            </a:r>
            <a:endParaRPr lang="fr-FR" sz="2000" b="1">
              <a:solidFill>
                <a:schemeClr val="tx1"/>
              </a:solidFill>
            </a:endParaRPr>
          </a:p>
          <a:p>
            <a:pPr defTabSz="762000">
              <a:lnSpc>
                <a:spcPct val="150000"/>
              </a:lnSpc>
              <a:spcBef>
                <a:spcPct val="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fr-FR" sz="2000">
                <a:solidFill>
                  <a:schemeClr val="tx1"/>
                </a:solidFill>
              </a:rPr>
              <a:t>Les informations sont transmises de façon continue.</a:t>
            </a:r>
          </a:p>
          <a:p>
            <a:pPr defTabSz="762000">
              <a:lnSpc>
                <a:spcPct val="150000"/>
              </a:lnSpc>
              <a:spcBef>
                <a:spcPct val="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fr-FR" sz="2000">
                <a:solidFill>
                  <a:schemeClr val="tx1"/>
                </a:solidFill>
              </a:rPr>
              <a:t>Un signal de synchronisation est transmis en parallèle aux signaux de données.</a:t>
            </a:r>
          </a:p>
        </p:txBody>
      </p:sp>
      <p:sp>
        <p:nvSpPr>
          <p:cNvPr id="1274887" name="Rectangle 7"/>
          <p:cNvSpPr>
            <a:spLocks noChangeArrowheads="1"/>
          </p:cNvSpPr>
          <p:nvPr/>
        </p:nvSpPr>
        <p:spPr bwMode="auto">
          <a:xfrm>
            <a:off x="641350" y="3609975"/>
            <a:ext cx="8515350" cy="2638425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defTabSz="762000">
              <a:lnSpc>
                <a:spcPct val="160000"/>
              </a:lnSpc>
              <a:spcBef>
                <a:spcPct val="0"/>
              </a:spcBef>
              <a:buClr>
                <a:schemeClr val="accent1"/>
              </a:buClr>
              <a:buFont typeface="Wingdings" pitchFamily="2" charset="2"/>
              <a:buChar char="n"/>
            </a:pPr>
            <a:r>
              <a:rPr lang="fr-FR" sz="2400" b="1">
                <a:solidFill>
                  <a:schemeClr val="tx1"/>
                </a:solidFill>
              </a:rPr>
              <a:t> Transmission</a:t>
            </a:r>
            <a:r>
              <a:rPr lang="fr-FR" sz="2400" b="1">
                <a:solidFill>
                  <a:schemeClr val="accent2"/>
                </a:solidFill>
              </a:rPr>
              <a:t> série asynchrone </a:t>
            </a:r>
            <a:r>
              <a:rPr lang="fr-FR" sz="2400" b="1">
                <a:solidFill>
                  <a:schemeClr val="tx1"/>
                </a:solidFill>
              </a:rPr>
              <a:t>:</a:t>
            </a:r>
            <a:endParaRPr lang="fr-FR" sz="2000" b="1">
              <a:solidFill>
                <a:schemeClr val="tx1"/>
              </a:solidFill>
            </a:endParaRPr>
          </a:p>
          <a:p>
            <a:pPr defTabSz="762000">
              <a:lnSpc>
                <a:spcPct val="160000"/>
              </a:lnSpc>
              <a:spcBef>
                <a:spcPct val="0"/>
              </a:spcBef>
            </a:pPr>
            <a:r>
              <a:rPr lang="fr-FR" sz="2000">
                <a:solidFill>
                  <a:schemeClr val="tx1"/>
                </a:solidFill>
              </a:rPr>
              <a:t>Les informations peuvent être transmises de façon irrégulière, cependant l ’intervalle de temps entre 2 bits est fixe.</a:t>
            </a:r>
          </a:p>
          <a:p>
            <a:pPr defTabSz="762000">
              <a:lnSpc>
                <a:spcPct val="160000"/>
              </a:lnSpc>
              <a:spcBef>
                <a:spcPct val="0"/>
              </a:spcBef>
            </a:pPr>
            <a:r>
              <a:rPr lang="fr-FR" sz="2000">
                <a:solidFill>
                  <a:schemeClr val="tx1"/>
                </a:solidFill>
              </a:rPr>
              <a:t>Des bits de synchronisation (START, STOP) encadrent les informations de données.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  <p:sp>
        <p:nvSpPr>
          <p:cNvPr id="1276930" name="AutoShape 2"/>
          <p:cNvSpPr>
            <a:spLocks noChangeArrowheads="1"/>
          </p:cNvSpPr>
          <p:nvPr/>
        </p:nvSpPr>
        <p:spPr bwMode="auto">
          <a:xfrm>
            <a:off x="495300" y="736600"/>
            <a:ext cx="6226175" cy="53975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15294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276931" name="Rectangle 3"/>
          <p:cNvSpPr>
            <a:spLocks noChangeArrowheads="1"/>
          </p:cNvSpPr>
          <p:nvPr/>
        </p:nvSpPr>
        <p:spPr bwMode="auto">
          <a:xfrm>
            <a:off x="508000" y="774700"/>
            <a:ext cx="6226175" cy="452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folHlink"/>
            </a:outerShdw>
          </a:effectLst>
        </p:spPr>
        <p:txBody>
          <a:bodyPr lIns="90488" tIns="44450" rIns="90488" bIns="44450"/>
          <a:lstStyle/>
          <a:p>
            <a:pPr algn="ctr" defTabSz="774700">
              <a:spcBef>
                <a:spcPct val="0"/>
              </a:spcBef>
            </a:pPr>
            <a:r>
              <a:rPr lang="fr-FR" sz="2300" b="1"/>
              <a:t>Les réseaux de communication industriels</a:t>
            </a:r>
          </a:p>
        </p:txBody>
      </p:sp>
      <p:sp>
        <p:nvSpPr>
          <p:cNvPr id="1276932" name="Rectangle 4"/>
          <p:cNvSpPr>
            <a:spLocks noChangeArrowheads="1"/>
          </p:cNvSpPr>
          <p:nvPr/>
        </p:nvSpPr>
        <p:spPr bwMode="auto">
          <a:xfrm>
            <a:off x="3695700" y="204788"/>
            <a:ext cx="5740400" cy="4048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algn="r" defTabSz="774700">
              <a:spcBef>
                <a:spcPct val="0"/>
              </a:spcBef>
            </a:pPr>
            <a:r>
              <a:rPr lang="fr-FR" sz="1400" b="1"/>
              <a:t>Chapitre 1 : Notions de base</a:t>
            </a:r>
            <a:endParaRPr lang="fr-FR" sz="2300" b="1"/>
          </a:p>
        </p:txBody>
      </p:sp>
      <p:sp>
        <p:nvSpPr>
          <p:cNvPr id="1276933" name="Line 5"/>
          <p:cNvSpPr>
            <a:spLocks noChangeShapeType="1"/>
          </p:cNvSpPr>
          <p:nvPr/>
        </p:nvSpPr>
        <p:spPr bwMode="auto">
          <a:xfrm flipH="1" flipV="1">
            <a:off x="6642100" y="4116388"/>
            <a:ext cx="12700" cy="12700"/>
          </a:xfrm>
          <a:prstGeom prst="line">
            <a:avLst/>
          </a:prstGeom>
          <a:noFill/>
          <a:ln w="12700">
            <a:noFill/>
            <a:round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endParaRPr lang="fr-FR"/>
          </a:p>
        </p:txBody>
      </p:sp>
      <p:sp>
        <p:nvSpPr>
          <p:cNvPr id="1276935" name="Rectangle 7"/>
          <p:cNvSpPr>
            <a:spLocks noChangeArrowheads="1"/>
          </p:cNvSpPr>
          <p:nvPr/>
        </p:nvSpPr>
        <p:spPr bwMode="auto">
          <a:xfrm>
            <a:off x="511175" y="1881188"/>
            <a:ext cx="8907463" cy="33369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defTabSz="762000">
              <a:lnSpc>
                <a:spcPct val="170000"/>
              </a:lnSpc>
              <a:spcBef>
                <a:spcPct val="0"/>
              </a:spcBef>
              <a:buClr>
                <a:schemeClr val="accent1"/>
              </a:buClr>
              <a:buFont typeface="Wingdings" pitchFamily="2" charset="2"/>
              <a:buNone/>
            </a:pPr>
            <a:endParaRPr lang="fr-FR" sz="2000" b="1">
              <a:solidFill>
                <a:schemeClr val="tx1"/>
              </a:solidFill>
            </a:endParaRPr>
          </a:p>
          <a:p>
            <a:pPr defTabSz="762000">
              <a:lnSpc>
                <a:spcPct val="160000"/>
              </a:lnSpc>
              <a:spcBef>
                <a:spcPct val="0"/>
              </a:spcBef>
            </a:pPr>
            <a:r>
              <a:rPr lang="fr-FR" sz="2400">
                <a:solidFill>
                  <a:schemeClr val="tx1"/>
                </a:solidFill>
              </a:rPr>
              <a:t>Pour des raisons liées au coût et à la robustesse, la plupart des réseaux de communication industriels utilisent : </a:t>
            </a:r>
          </a:p>
          <a:p>
            <a:pPr defTabSz="762000">
              <a:lnSpc>
                <a:spcPct val="160000"/>
              </a:lnSpc>
              <a:spcBef>
                <a:spcPct val="0"/>
              </a:spcBef>
            </a:pPr>
            <a:r>
              <a:rPr lang="fr-FR" sz="2400" b="1">
                <a:solidFill>
                  <a:schemeClr val="accent2"/>
                </a:solidFill>
              </a:rPr>
              <a:t>une transmission numérique série asynchrone half-duplex.</a:t>
            </a:r>
            <a:endParaRPr lang="fr-FR" sz="2400" b="1">
              <a:solidFill>
                <a:schemeClr val="tx1"/>
              </a:solidFill>
            </a:endParaRPr>
          </a:p>
          <a:p>
            <a:pPr defTabSz="762000">
              <a:lnSpc>
                <a:spcPct val="160000"/>
              </a:lnSpc>
              <a:spcBef>
                <a:spcPct val="0"/>
              </a:spcBef>
            </a:pPr>
            <a:endParaRPr lang="fr-FR" sz="2000">
              <a:solidFill>
                <a:schemeClr val="tx1"/>
              </a:solidFill>
            </a:endParaRPr>
          </a:p>
          <a:p>
            <a:pPr defTabSz="762000">
              <a:lnSpc>
                <a:spcPct val="160000"/>
              </a:lnSpc>
              <a:spcBef>
                <a:spcPct val="0"/>
              </a:spcBef>
            </a:pPr>
            <a:r>
              <a:rPr lang="fr-FR" sz="2000">
                <a:solidFill>
                  <a:schemeClr val="tx1"/>
                </a:solidFill>
              </a:rPr>
              <a:t> 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  <p:sp>
        <p:nvSpPr>
          <p:cNvPr id="1266690" name="AutoShape 2"/>
          <p:cNvSpPr>
            <a:spLocks noChangeArrowheads="1"/>
          </p:cNvSpPr>
          <p:nvPr/>
        </p:nvSpPr>
        <p:spPr bwMode="auto">
          <a:xfrm>
            <a:off x="495300" y="711200"/>
            <a:ext cx="6367463" cy="53975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15294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266691" name="Rectangle 3"/>
          <p:cNvSpPr>
            <a:spLocks noChangeArrowheads="1"/>
          </p:cNvSpPr>
          <p:nvPr/>
        </p:nvSpPr>
        <p:spPr bwMode="auto">
          <a:xfrm>
            <a:off x="508000" y="749300"/>
            <a:ext cx="6367463" cy="452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folHlink"/>
            </a:outerShdw>
          </a:effectLst>
        </p:spPr>
        <p:txBody>
          <a:bodyPr lIns="90488" tIns="44450" rIns="90488" bIns="44450"/>
          <a:lstStyle/>
          <a:p>
            <a:pPr algn="ctr" defTabSz="774700">
              <a:spcBef>
                <a:spcPct val="0"/>
              </a:spcBef>
            </a:pPr>
            <a:r>
              <a:rPr lang="fr-FR" sz="2300" b="1"/>
              <a:t>Les besoins en communication industrielle</a:t>
            </a:r>
          </a:p>
        </p:txBody>
      </p:sp>
      <p:grpSp>
        <p:nvGrpSpPr>
          <p:cNvPr id="1266692" name="Group 4"/>
          <p:cNvGrpSpPr>
            <a:grpSpLocks/>
          </p:cNvGrpSpPr>
          <p:nvPr/>
        </p:nvGrpSpPr>
        <p:grpSpPr bwMode="auto">
          <a:xfrm>
            <a:off x="2001838" y="1612900"/>
            <a:ext cx="2765425" cy="3962400"/>
            <a:chOff x="1261" y="864"/>
            <a:chExt cx="1742" cy="2496"/>
          </a:xfrm>
        </p:grpSpPr>
        <p:grpSp>
          <p:nvGrpSpPr>
            <p:cNvPr id="1266693" name="Group 5"/>
            <p:cNvGrpSpPr>
              <a:grpSpLocks/>
            </p:cNvGrpSpPr>
            <p:nvPr/>
          </p:nvGrpSpPr>
          <p:grpSpPr bwMode="auto">
            <a:xfrm>
              <a:off x="1261" y="864"/>
              <a:ext cx="1742" cy="2496"/>
              <a:chOff x="1261" y="1012"/>
              <a:chExt cx="1742" cy="2548"/>
            </a:xfrm>
          </p:grpSpPr>
          <p:sp>
            <p:nvSpPr>
              <p:cNvPr id="1266694" name="Freeform 6"/>
              <p:cNvSpPr>
                <a:spLocks/>
              </p:cNvSpPr>
              <p:nvPr/>
            </p:nvSpPr>
            <p:spPr bwMode="auto">
              <a:xfrm>
                <a:off x="1261" y="1012"/>
                <a:ext cx="1742" cy="2548"/>
              </a:xfrm>
              <a:custGeom>
                <a:avLst/>
                <a:gdLst/>
                <a:ahLst/>
                <a:cxnLst>
                  <a:cxn ang="0">
                    <a:pos x="669" y="0"/>
                  </a:cxn>
                  <a:cxn ang="0">
                    <a:pos x="1072" y="0"/>
                  </a:cxn>
                  <a:cxn ang="0">
                    <a:pos x="1742" y="2548"/>
                  </a:cxn>
                  <a:cxn ang="0">
                    <a:pos x="0" y="2548"/>
                  </a:cxn>
                  <a:cxn ang="0">
                    <a:pos x="669" y="0"/>
                  </a:cxn>
                </a:cxnLst>
                <a:rect l="0" t="0" r="r" b="b"/>
                <a:pathLst>
                  <a:path w="1742" h="2548">
                    <a:moveTo>
                      <a:pt x="669" y="0"/>
                    </a:moveTo>
                    <a:lnTo>
                      <a:pt x="1072" y="0"/>
                    </a:lnTo>
                    <a:lnTo>
                      <a:pt x="1742" y="2548"/>
                    </a:lnTo>
                    <a:lnTo>
                      <a:pt x="0" y="2548"/>
                    </a:lnTo>
                    <a:lnTo>
                      <a:pt x="669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CFF33"/>
                  </a:gs>
                  <a:gs pos="100000">
                    <a:srgbClr val="CCFFCC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66695" name="Freeform 7"/>
              <p:cNvSpPr>
                <a:spLocks/>
              </p:cNvSpPr>
              <p:nvPr/>
            </p:nvSpPr>
            <p:spPr bwMode="auto">
              <a:xfrm>
                <a:off x="1261" y="1012"/>
                <a:ext cx="1742" cy="2548"/>
              </a:xfrm>
              <a:custGeom>
                <a:avLst/>
                <a:gdLst/>
                <a:ahLst/>
                <a:cxnLst>
                  <a:cxn ang="0">
                    <a:pos x="669" y="0"/>
                  </a:cxn>
                  <a:cxn ang="0">
                    <a:pos x="1072" y="0"/>
                  </a:cxn>
                  <a:cxn ang="0">
                    <a:pos x="1742" y="2548"/>
                  </a:cxn>
                  <a:cxn ang="0">
                    <a:pos x="0" y="2548"/>
                  </a:cxn>
                  <a:cxn ang="0">
                    <a:pos x="669" y="0"/>
                  </a:cxn>
                </a:cxnLst>
                <a:rect l="0" t="0" r="r" b="b"/>
                <a:pathLst>
                  <a:path w="1742" h="2548">
                    <a:moveTo>
                      <a:pt x="669" y="0"/>
                    </a:moveTo>
                    <a:lnTo>
                      <a:pt x="1072" y="0"/>
                    </a:lnTo>
                    <a:lnTo>
                      <a:pt x="1742" y="2548"/>
                    </a:lnTo>
                    <a:lnTo>
                      <a:pt x="0" y="2548"/>
                    </a:lnTo>
                    <a:lnTo>
                      <a:pt x="669" y="0"/>
                    </a:lnTo>
                  </a:path>
                </a:pathLst>
              </a:custGeom>
              <a:gradFill rotWithShape="0">
                <a:gsLst>
                  <a:gs pos="0">
                    <a:srgbClr val="CCFF33"/>
                  </a:gs>
                  <a:gs pos="100000">
                    <a:srgbClr val="CCFFCC"/>
                  </a:gs>
                </a:gsLst>
                <a:lin ang="5400000" scaled="1"/>
              </a:gradFill>
              <a:ln w="1270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1266696" name="Oval 8"/>
            <p:cNvSpPr>
              <a:spLocks noChangeArrowheads="1"/>
            </p:cNvSpPr>
            <p:nvPr/>
          </p:nvSpPr>
          <p:spPr bwMode="auto">
            <a:xfrm>
              <a:off x="1978" y="1638"/>
              <a:ext cx="362" cy="258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66697" name="Oval 9"/>
            <p:cNvSpPr>
              <a:spLocks noChangeArrowheads="1"/>
            </p:cNvSpPr>
            <p:nvPr/>
          </p:nvSpPr>
          <p:spPr bwMode="auto">
            <a:xfrm>
              <a:off x="1991" y="2925"/>
              <a:ext cx="362" cy="259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66698" name="Rectangle 10"/>
            <p:cNvSpPr>
              <a:spLocks noChangeArrowheads="1"/>
            </p:cNvSpPr>
            <p:nvPr/>
          </p:nvSpPr>
          <p:spPr bwMode="auto">
            <a:xfrm>
              <a:off x="1774" y="2026"/>
              <a:ext cx="795" cy="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66699" name="Rectangle 11"/>
            <p:cNvSpPr>
              <a:spLocks noChangeArrowheads="1"/>
            </p:cNvSpPr>
            <p:nvPr/>
          </p:nvSpPr>
          <p:spPr bwMode="auto">
            <a:xfrm>
              <a:off x="1891" y="2073"/>
              <a:ext cx="47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400" b="1">
                  <a:solidFill>
                    <a:schemeClr val="tx1"/>
                  </a:solidFill>
                </a:rPr>
                <a:t>VITESSE</a:t>
              </a:r>
            </a:p>
          </p:txBody>
        </p:sp>
        <p:sp>
          <p:nvSpPr>
            <p:cNvPr id="1266700" name="Rectangle 12"/>
            <p:cNvSpPr>
              <a:spLocks noChangeArrowheads="1"/>
            </p:cNvSpPr>
            <p:nvPr/>
          </p:nvSpPr>
          <p:spPr bwMode="auto">
            <a:xfrm>
              <a:off x="2038" y="2198"/>
              <a:ext cx="15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400">
                  <a:solidFill>
                    <a:schemeClr val="tx1"/>
                  </a:solidFill>
                </a:rPr>
                <a:t>DE</a:t>
              </a:r>
            </a:p>
          </p:txBody>
        </p:sp>
        <p:sp>
          <p:nvSpPr>
            <p:cNvPr id="1266701" name="Rectangle 13"/>
            <p:cNvSpPr>
              <a:spLocks noChangeArrowheads="1"/>
            </p:cNvSpPr>
            <p:nvPr/>
          </p:nvSpPr>
          <p:spPr bwMode="auto">
            <a:xfrm>
              <a:off x="1841" y="2323"/>
              <a:ext cx="579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400">
                  <a:solidFill>
                    <a:schemeClr val="tx1"/>
                  </a:solidFill>
                </a:rPr>
                <a:t>REACTION</a:t>
              </a:r>
            </a:p>
          </p:txBody>
        </p:sp>
        <p:sp>
          <p:nvSpPr>
            <p:cNvPr id="1266702" name="Rectangle 14"/>
            <p:cNvSpPr>
              <a:spLocks noChangeArrowheads="1"/>
            </p:cNvSpPr>
            <p:nvPr/>
          </p:nvSpPr>
          <p:spPr bwMode="auto">
            <a:xfrm>
              <a:off x="1776" y="2448"/>
              <a:ext cx="72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400">
                  <a:solidFill>
                    <a:schemeClr val="tx1"/>
                  </a:solidFill>
                </a:rPr>
                <a:t>NECESSAIRE</a:t>
              </a:r>
            </a:p>
          </p:txBody>
        </p:sp>
        <p:sp>
          <p:nvSpPr>
            <p:cNvPr id="1266703" name="Rectangle 15"/>
            <p:cNvSpPr>
              <a:spLocks noChangeArrowheads="1"/>
            </p:cNvSpPr>
            <p:nvPr/>
          </p:nvSpPr>
          <p:spPr bwMode="auto">
            <a:xfrm>
              <a:off x="1978" y="2965"/>
              <a:ext cx="387" cy="2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66704" name="Rectangle 16"/>
            <p:cNvSpPr>
              <a:spLocks noChangeArrowheads="1"/>
            </p:cNvSpPr>
            <p:nvPr/>
          </p:nvSpPr>
          <p:spPr bwMode="auto">
            <a:xfrm>
              <a:off x="2041" y="3006"/>
              <a:ext cx="2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>
                  <a:solidFill>
                    <a:schemeClr val="tx1"/>
                  </a:solidFill>
                </a:rPr>
                <a:t>1 ms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1266705" name="Rectangle 17"/>
            <p:cNvSpPr>
              <a:spLocks noChangeArrowheads="1"/>
            </p:cNvSpPr>
            <p:nvPr/>
          </p:nvSpPr>
          <p:spPr bwMode="auto">
            <a:xfrm>
              <a:off x="2028" y="1678"/>
              <a:ext cx="287" cy="2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66706" name="Rectangle 18"/>
            <p:cNvSpPr>
              <a:spLocks noChangeArrowheads="1"/>
            </p:cNvSpPr>
            <p:nvPr/>
          </p:nvSpPr>
          <p:spPr bwMode="auto">
            <a:xfrm>
              <a:off x="2091" y="1719"/>
              <a:ext cx="1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>
                  <a:solidFill>
                    <a:schemeClr val="tx1"/>
                  </a:solidFill>
                </a:rPr>
                <a:t>1 s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1266707" name="Oval 19"/>
            <p:cNvSpPr>
              <a:spLocks noChangeArrowheads="1"/>
            </p:cNvSpPr>
            <p:nvPr/>
          </p:nvSpPr>
          <p:spPr bwMode="auto">
            <a:xfrm>
              <a:off x="1925" y="908"/>
              <a:ext cx="442" cy="47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66708" name="Rectangle 20"/>
            <p:cNvSpPr>
              <a:spLocks noChangeArrowheads="1"/>
            </p:cNvSpPr>
            <p:nvPr/>
          </p:nvSpPr>
          <p:spPr bwMode="auto">
            <a:xfrm>
              <a:off x="1904" y="934"/>
              <a:ext cx="488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66709" name="Rectangle 21"/>
            <p:cNvSpPr>
              <a:spLocks noChangeArrowheads="1"/>
            </p:cNvSpPr>
            <p:nvPr/>
          </p:nvSpPr>
          <p:spPr bwMode="auto">
            <a:xfrm>
              <a:off x="2114" y="975"/>
              <a:ext cx="6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>
                  <a:solidFill>
                    <a:schemeClr val="tx1"/>
                  </a:solidFill>
                </a:rPr>
                <a:t>1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1266710" name="Rectangle 22"/>
            <p:cNvSpPr>
              <a:spLocks noChangeArrowheads="1"/>
            </p:cNvSpPr>
            <p:nvPr/>
          </p:nvSpPr>
          <p:spPr bwMode="auto">
            <a:xfrm>
              <a:off x="1967" y="1119"/>
              <a:ext cx="361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>
                  <a:solidFill>
                    <a:schemeClr val="tx1"/>
                  </a:solidFill>
                </a:rPr>
                <a:t>minute</a:t>
              </a:r>
              <a:endParaRPr lang="fr-FR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1266711" name="Group 23"/>
          <p:cNvGrpSpPr>
            <a:grpSpLocks/>
          </p:cNvGrpSpPr>
          <p:nvPr/>
        </p:nvGrpSpPr>
        <p:grpSpPr bwMode="auto">
          <a:xfrm>
            <a:off x="155575" y="1612900"/>
            <a:ext cx="2767013" cy="3962400"/>
            <a:chOff x="98" y="864"/>
            <a:chExt cx="1743" cy="2496"/>
          </a:xfrm>
        </p:grpSpPr>
        <p:grpSp>
          <p:nvGrpSpPr>
            <p:cNvPr id="1266712" name="Group 24"/>
            <p:cNvGrpSpPr>
              <a:grpSpLocks/>
            </p:cNvGrpSpPr>
            <p:nvPr/>
          </p:nvGrpSpPr>
          <p:grpSpPr bwMode="auto">
            <a:xfrm>
              <a:off x="98" y="864"/>
              <a:ext cx="1743" cy="2496"/>
              <a:chOff x="98" y="1012"/>
              <a:chExt cx="1743" cy="2548"/>
            </a:xfrm>
          </p:grpSpPr>
          <p:sp>
            <p:nvSpPr>
              <p:cNvPr id="1266713" name="Freeform 25"/>
              <p:cNvSpPr>
                <a:spLocks/>
              </p:cNvSpPr>
              <p:nvPr/>
            </p:nvSpPr>
            <p:spPr bwMode="auto">
              <a:xfrm>
                <a:off x="98" y="1012"/>
                <a:ext cx="1743" cy="2548"/>
              </a:xfrm>
              <a:custGeom>
                <a:avLst/>
                <a:gdLst/>
                <a:ahLst/>
                <a:cxnLst>
                  <a:cxn ang="0">
                    <a:pos x="1072" y="2548"/>
                  </a:cxn>
                  <a:cxn ang="0">
                    <a:pos x="670" y="2548"/>
                  </a:cxn>
                  <a:cxn ang="0">
                    <a:pos x="0" y="0"/>
                  </a:cxn>
                  <a:cxn ang="0">
                    <a:pos x="1743" y="0"/>
                  </a:cxn>
                  <a:cxn ang="0">
                    <a:pos x="1072" y="2548"/>
                  </a:cxn>
                </a:cxnLst>
                <a:rect l="0" t="0" r="r" b="b"/>
                <a:pathLst>
                  <a:path w="1743" h="2548">
                    <a:moveTo>
                      <a:pt x="1072" y="2548"/>
                    </a:moveTo>
                    <a:lnTo>
                      <a:pt x="670" y="2548"/>
                    </a:lnTo>
                    <a:lnTo>
                      <a:pt x="0" y="0"/>
                    </a:lnTo>
                    <a:lnTo>
                      <a:pt x="1743" y="0"/>
                    </a:lnTo>
                    <a:lnTo>
                      <a:pt x="1072" y="254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CFF33"/>
                  </a:gs>
                  <a:gs pos="100000">
                    <a:srgbClr val="CCFFCC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66714" name="Freeform 26"/>
              <p:cNvSpPr>
                <a:spLocks/>
              </p:cNvSpPr>
              <p:nvPr/>
            </p:nvSpPr>
            <p:spPr bwMode="auto">
              <a:xfrm>
                <a:off x="98" y="1012"/>
                <a:ext cx="1743" cy="2548"/>
              </a:xfrm>
              <a:custGeom>
                <a:avLst/>
                <a:gdLst/>
                <a:ahLst/>
                <a:cxnLst>
                  <a:cxn ang="0">
                    <a:pos x="1072" y="2548"/>
                  </a:cxn>
                  <a:cxn ang="0">
                    <a:pos x="670" y="2548"/>
                  </a:cxn>
                  <a:cxn ang="0">
                    <a:pos x="0" y="0"/>
                  </a:cxn>
                  <a:cxn ang="0">
                    <a:pos x="1743" y="0"/>
                  </a:cxn>
                  <a:cxn ang="0">
                    <a:pos x="1072" y="2548"/>
                  </a:cxn>
                </a:cxnLst>
                <a:rect l="0" t="0" r="r" b="b"/>
                <a:pathLst>
                  <a:path w="1743" h="2548">
                    <a:moveTo>
                      <a:pt x="1072" y="2548"/>
                    </a:moveTo>
                    <a:lnTo>
                      <a:pt x="670" y="2548"/>
                    </a:lnTo>
                    <a:lnTo>
                      <a:pt x="0" y="0"/>
                    </a:lnTo>
                    <a:lnTo>
                      <a:pt x="1743" y="0"/>
                    </a:lnTo>
                    <a:lnTo>
                      <a:pt x="1072" y="2548"/>
                    </a:lnTo>
                  </a:path>
                </a:pathLst>
              </a:custGeom>
              <a:gradFill rotWithShape="0">
                <a:gsLst>
                  <a:gs pos="0">
                    <a:srgbClr val="CCFF33"/>
                  </a:gs>
                  <a:gs pos="100000">
                    <a:srgbClr val="CCFFCC"/>
                  </a:gs>
                </a:gsLst>
                <a:lin ang="5400000" scaled="1"/>
              </a:gradFill>
              <a:ln w="1270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1266715" name="Oval 27"/>
            <p:cNvSpPr>
              <a:spLocks noChangeArrowheads="1"/>
            </p:cNvSpPr>
            <p:nvPr/>
          </p:nvSpPr>
          <p:spPr bwMode="auto">
            <a:xfrm>
              <a:off x="737" y="898"/>
              <a:ext cx="521" cy="259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66716" name="Oval 28"/>
            <p:cNvSpPr>
              <a:spLocks noChangeArrowheads="1"/>
            </p:cNvSpPr>
            <p:nvPr/>
          </p:nvSpPr>
          <p:spPr bwMode="auto">
            <a:xfrm>
              <a:off x="776" y="2925"/>
              <a:ext cx="363" cy="259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66717" name="Rectangle 29"/>
            <p:cNvSpPr>
              <a:spLocks noChangeArrowheads="1"/>
            </p:cNvSpPr>
            <p:nvPr/>
          </p:nvSpPr>
          <p:spPr bwMode="auto">
            <a:xfrm>
              <a:off x="780" y="2965"/>
              <a:ext cx="354" cy="2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66718" name="Rectangle 30"/>
            <p:cNvSpPr>
              <a:spLocks noChangeArrowheads="1"/>
            </p:cNvSpPr>
            <p:nvPr/>
          </p:nvSpPr>
          <p:spPr bwMode="auto">
            <a:xfrm>
              <a:off x="843" y="3006"/>
              <a:ext cx="22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>
                  <a:solidFill>
                    <a:schemeClr val="tx1"/>
                  </a:solidFill>
                </a:rPr>
                <a:t>1 bit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1266719" name="Rectangle 31"/>
            <p:cNvSpPr>
              <a:spLocks noChangeArrowheads="1"/>
            </p:cNvSpPr>
            <p:nvPr/>
          </p:nvSpPr>
          <p:spPr bwMode="auto">
            <a:xfrm>
              <a:off x="460" y="1800"/>
              <a:ext cx="1020" cy="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66720" name="Rectangle 32"/>
            <p:cNvSpPr>
              <a:spLocks noChangeArrowheads="1"/>
            </p:cNvSpPr>
            <p:nvPr/>
          </p:nvSpPr>
          <p:spPr bwMode="auto">
            <a:xfrm>
              <a:off x="741" y="1839"/>
              <a:ext cx="49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400" b="1">
                  <a:solidFill>
                    <a:schemeClr val="tx1"/>
                  </a:solidFill>
                </a:rPr>
                <a:t>NOMBRE</a:t>
              </a:r>
            </a:p>
          </p:txBody>
        </p:sp>
        <p:sp>
          <p:nvSpPr>
            <p:cNvPr id="1266721" name="Rectangle 33"/>
            <p:cNvSpPr>
              <a:spLocks noChangeArrowheads="1"/>
            </p:cNvSpPr>
            <p:nvPr/>
          </p:nvSpPr>
          <p:spPr bwMode="auto">
            <a:xfrm>
              <a:off x="523" y="1964"/>
              <a:ext cx="96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400">
                  <a:solidFill>
                    <a:schemeClr val="tx1"/>
                  </a:solidFill>
                </a:rPr>
                <a:t>D'INFORMATIONS</a:t>
              </a:r>
            </a:p>
          </p:txBody>
        </p:sp>
        <p:sp>
          <p:nvSpPr>
            <p:cNvPr id="1266722" name="Rectangle 34"/>
            <p:cNvSpPr>
              <a:spLocks noChangeArrowheads="1"/>
            </p:cNvSpPr>
            <p:nvPr/>
          </p:nvSpPr>
          <p:spPr bwMode="auto">
            <a:xfrm>
              <a:off x="530" y="2089"/>
              <a:ext cx="94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400">
                  <a:solidFill>
                    <a:schemeClr val="tx1"/>
                  </a:solidFill>
                </a:rPr>
                <a:t>A TRANSMETTRE</a:t>
              </a:r>
            </a:p>
          </p:txBody>
        </p:sp>
        <p:sp>
          <p:nvSpPr>
            <p:cNvPr id="1266723" name="Oval 35"/>
            <p:cNvSpPr>
              <a:spLocks noChangeArrowheads="1"/>
            </p:cNvSpPr>
            <p:nvPr/>
          </p:nvSpPr>
          <p:spPr bwMode="auto">
            <a:xfrm>
              <a:off x="737" y="1363"/>
              <a:ext cx="521" cy="257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66724" name="Rectangle 36"/>
            <p:cNvSpPr>
              <a:spLocks noChangeArrowheads="1"/>
            </p:cNvSpPr>
            <p:nvPr/>
          </p:nvSpPr>
          <p:spPr bwMode="auto">
            <a:xfrm>
              <a:off x="761" y="1402"/>
              <a:ext cx="474" cy="2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66725" name="Rectangle 37"/>
            <p:cNvSpPr>
              <a:spLocks noChangeArrowheads="1"/>
            </p:cNvSpPr>
            <p:nvPr/>
          </p:nvSpPr>
          <p:spPr bwMode="auto">
            <a:xfrm>
              <a:off x="824" y="1443"/>
              <a:ext cx="6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>
                  <a:solidFill>
                    <a:schemeClr val="tx1"/>
                  </a:solidFill>
                </a:rPr>
                <a:t>1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1266726" name="Rectangle 38"/>
            <p:cNvSpPr>
              <a:spLocks noChangeArrowheads="1"/>
            </p:cNvSpPr>
            <p:nvPr/>
          </p:nvSpPr>
          <p:spPr bwMode="auto">
            <a:xfrm>
              <a:off x="891" y="1443"/>
              <a:ext cx="28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>
                  <a:solidFill>
                    <a:schemeClr val="tx1"/>
                  </a:solidFill>
                </a:rPr>
                <a:t> kbits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1266727" name="Rectangle 39"/>
            <p:cNvSpPr>
              <a:spLocks noChangeArrowheads="1"/>
            </p:cNvSpPr>
            <p:nvPr/>
          </p:nvSpPr>
          <p:spPr bwMode="auto">
            <a:xfrm>
              <a:off x="740" y="938"/>
              <a:ext cx="514" cy="2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66728" name="Rectangle 40"/>
            <p:cNvSpPr>
              <a:spLocks noChangeArrowheads="1"/>
            </p:cNvSpPr>
            <p:nvPr/>
          </p:nvSpPr>
          <p:spPr bwMode="auto">
            <a:xfrm>
              <a:off x="803" y="979"/>
              <a:ext cx="6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>
                  <a:solidFill>
                    <a:schemeClr val="tx1"/>
                  </a:solidFill>
                </a:rPr>
                <a:t>1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1266729" name="Rectangle 41"/>
            <p:cNvSpPr>
              <a:spLocks noChangeArrowheads="1"/>
            </p:cNvSpPr>
            <p:nvPr/>
          </p:nvSpPr>
          <p:spPr bwMode="auto">
            <a:xfrm>
              <a:off x="870" y="979"/>
              <a:ext cx="32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>
                  <a:solidFill>
                    <a:schemeClr val="tx1"/>
                  </a:solidFill>
                </a:rPr>
                <a:t> Mbits</a:t>
              </a:r>
              <a:endParaRPr lang="fr-FR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1266730" name="Group 42"/>
          <p:cNvGrpSpPr>
            <a:grpSpLocks/>
          </p:cNvGrpSpPr>
          <p:nvPr/>
        </p:nvGrpSpPr>
        <p:grpSpPr bwMode="auto">
          <a:xfrm>
            <a:off x="4876800" y="1612900"/>
            <a:ext cx="4648200" cy="990600"/>
            <a:chOff x="3072" y="864"/>
            <a:chExt cx="2928" cy="624"/>
          </a:xfrm>
        </p:grpSpPr>
        <p:sp>
          <p:nvSpPr>
            <p:cNvPr id="1266731" name="Rectangle 43"/>
            <p:cNvSpPr>
              <a:spLocks noChangeArrowheads="1"/>
            </p:cNvSpPr>
            <p:nvPr/>
          </p:nvSpPr>
          <p:spPr bwMode="auto">
            <a:xfrm>
              <a:off x="4320" y="864"/>
              <a:ext cx="1680" cy="624"/>
            </a:xfrm>
            <a:prstGeom prst="rect">
              <a:avLst/>
            </a:prstGeom>
            <a:solidFill>
              <a:srgbClr val="CCFF33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800">
                  <a:solidFill>
                    <a:schemeClr val="tx1"/>
                  </a:solidFill>
                </a:rPr>
                <a:t>Système d ’information</a:t>
              </a:r>
            </a:p>
          </p:txBody>
        </p:sp>
        <p:sp>
          <p:nvSpPr>
            <p:cNvPr id="1266732" name="Text Box 44"/>
            <p:cNvSpPr txBox="1">
              <a:spLocks noChangeArrowheads="1"/>
            </p:cNvSpPr>
            <p:nvPr/>
          </p:nvSpPr>
          <p:spPr bwMode="auto">
            <a:xfrm>
              <a:off x="3072" y="864"/>
              <a:ext cx="960" cy="624"/>
            </a:xfrm>
            <a:prstGeom prst="rect">
              <a:avLst/>
            </a:prstGeom>
            <a:solidFill>
              <a:srgbClr val="CCFF33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anchor="ctr"/>
            <a:lstStyle/>
            <a:p>
              <a:pPr algn="ctr" defTabSz="762000" eaLnBrk="1" hangingPunct="1">
                <a:spcBef>
                  <a:spcPct val="0"/>
                </a:spcBef>
              </a:pPr>
              <a:r>
                <a:rPr lang="fr-FR" sz="1800">
                  <a:solidFill>
                    <a:schemeClr val="tx1"/>
                  </a:solidFill>
                </a:rPr>
                <a:t>Niveau 3</a:t>
              </a:r>
            </a:p>
            <a:p>
              <a:pPr algn="ctr" defTabSz="762000" eaLnBrk="1" hangingPunct="1">
                <a:spcBef>
                  <a:spcPct val="0"/>
                </a:spcBef>
              </a:pPr>
              <a:r>
                <a:rPr lang="fr-FR" sz="1800">
                  <a:solidFill>
                    <a:schemeClr val="tx1"/>
                  </a:solidFill>
                </a:rPr>
                <a:t>Entreprise</a:t>
              </a:r>
            </a:p>
          </p:txBody>
        </p:sp>
        <p:sp>
          <p:nvSpPr>
            <p:cNvPr id="1266733" name="Line 45"/>
            <p:cNvSpPr>
              <a:spLocks noChangeShapeType="1"/>
            </p:cNvSpPr>
            <p:nvPr/>
          </p:nvSpPr>
          <p:spPr bwMode="auto">
            <a:xfrm>
              <a:off x="4032" y="1488"/>
              <a:ext cx="288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sysDot"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1266734" name="Group 46"/>
          <p:cNvGrpSpPr>
            <a:grpSpLocks/>
          </p:cNvGrpSpPr>
          <p:nvPr/>
        </p:nvGrpSpPr>
        <p:grpSpPr bwMode="auto">
          <a:xfrm>
            <a:off x="4876800" y="2603500"/>
            <a:ext cx="4648200" cy="990600"/>
            <a:chOff x="3072" y="1488"/>
            <a:chExt cx="2928" cy="624"/>
          </a:xfrm>
        </p:grpSpPr>
        <p:sp>
          <p:nvSpPr>
            <p:cNvPr id="1266735" name="Text Box 47"/>
            <p:cNvSpPr txBox="1">
              <a:spLocks noChangeArrowheads="1"/>
            </p:cNvSpPr>
            <p:nvPr/>
          </p:nvSpPr>
          <p:spPr bwMode="auto">
            <a:xfrm>
              <a:off x="3072" y="1488"/>
              <a:ext cx="960" cy="624"/>
            </a:xfrm>
            <a:prstGeom prst="rect">
              <a:avLst/>
            </a:prstGeom>
            <a:solidFill>
              <a:srgbClr val="CCFF66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anchor="ctr"/>
            <a:lstStyle/>
            <a:p>
              <a:pPr algn="ctr" defTabSz="762000" eaLnBrk="1" hangingPunct="1">
                <a:spcBef>
                  <a:spcPct val="0"/>
                </a:spcBef>
              </a:pPr>
              <a:r>
                <a:rPr lang="fr-FR" sz="1800">
                  <a:solidFill>
                    <a:schemeClr val="tx1"/>
                  </a:solidFill>
                </a:rPr>
                <a:t>Niveau 2</a:t>
              </a:r>
            </a:p>
            <a:p>
              <a:pPr algn="ctr" defTabSz="762000" eaLnBrk="1" hangingPunct="1">
                <a:spcBef>
                  <a:spcPct val="0"/>
                </a:spcBef>
              </a:pPr>
              <a:r>
                <a:rPr lang="fr-FR" sz="1800">
                  <a:solidFill>
                    <a:schemeClr val="tx1"/>
                  </a:solidFill>
                </a:rPr>
                <a:t>Atelier</a:t>
              </a:r>
            </a:p>
          </p:txBody>
        </p:sp>
        <p:sp>
          <p:nvSpPr>
            <p:cNvPr id="1266736" name="Text Box 48"/>
            <p:cNvSpPr txBox="1">
              <a:spLocks noChangeArrowheads="1"/>
            </p:cNvSpPr>
            <p:nvPr/>
          </p:nvSpPr>
          <p:spPr bwMode="auto">
            <a:xfrm>
              <a:off x="4320" y="1488"/>
              <a:ext cx="1680" cy="624"/>
            </a:xfrm>
            <a:prstGeom prst="rect">
              <a:avLst/>
            </a:prstGeom>
            <a:solidFill>
              <a:srgbClr val="CCFF66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anchor="ctr"/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800">
                  <a:solidFill>
                    <a:schemeClr val="tx1"/>
                  </a:solidFill>
                </a:rPr>
                <a:t>Gestion de production</a:t>
              </a:r>
            </a:p>
            <a:p>
              <a:pPr defTabSz="762000" eaLnBrk="1" hangingPunct="1">
                <a:spcBef>
                  <a:spcPct val="0"/>
                </a:spcBef>
              </a:pPr>
              <a:r>
                <a:rPr lang="fr-FR" sz="1800">
                  <a:solidFill>
                    <a:schemeClr val="tx1"/>
                  </a:solidFill>
                </a:rPr>
                <a:t>Supervision</a:t>
              </a:r>
            </a:p>
          </p:txBody>
        </p:sp>
        <p:sp>
          <p:nvSpPr>
            <p:cNvPr id="1266737" name="Line 49"/>
            <p:cNvSpPr>
              <a:spLocks noChangeShapeType="1"/>
            </p:cNvSpPr>
            <p:nvPr/>
          </p:nvSpPr>
          <p:spPr bwMode="auto">
            <a:xfrm>
              <a:off x="4032" y="2112"/>
              <a:ext cx="288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sysDot"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1266738" name="Group 50"/>
          <p:cNvGrpSpPr>
            <a:grpSpLocks/>
          </p:cNvGrpSpPr>
          <p:nvPr/>
        </p:nvGrpSpPr>
        <p:grpSpPr bwMode="auto">
          <a:xfrm>
            <a:off x="4876800" y="3594100"/>
            <a:ext cx="4648200" cy="990600"/>
            <a:chOff x="3072" y="2112"/>
            <a:chExt cx="2928" cy="624"/>
          </a:xfrm>
        </p:grpSpPr>
        <p:sp>
          <p:nvSpPr>
            <p:cNvPr id="1266739" name="Text Box 51"/>
            <p:cNvSpPr txBox="1">
              <a:spLocks noChangeArrowheads="1"/>
            </p:cNvSpPr>
            <p:nvPr/>
          </p:nvSpPr>
          <p:spPr bwMode="auto">
            <a:xfrm>
              <a:off x="3072" y="2112"/>
              <a:ext cx="960" cy="624"/>
            </a:xfrm>
            <a:prstGeom prst="rect">
              <a:avLst/>
            </a:prstGeom>
            <a:solidFill>
              <a:srgbClr val="CCFF99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anchor="ctr"/>
            <a:lstStyle/>
            <a:p>
              <a:pPr algn="ctr" defTabSz="762000" eaLnBrk="1" hangingPunct="1">
                <a:spcBef>
                  <a:spcPct val="0"/>
                </a:spcBef>
              </a:pPr>
              <a:r>
                <a:rPr lang="fr-FR" sz="1800">
                  <a:solidFill>
                    <a:schemeClr val="tx1"/>
                  </a:solidFill>
                </a:rPr>
                <a:t>Niveau 1</a:t>
              </a:r>
            </a:p>
            <a:p>
              <a:pPr algn="ctr" defTabSz="762000" eaLnBrk="1" hangingPunct="1">
                <a:spcBef>
                  <a:spcPct val="0"/>
                </a:spcBef>
              </a:pPr>
              <a:r>
                <a:rPr lang="fr-FR" sz="1800">
                  <a:solidFill>
                    <a:schemeClr val="tx1"/>
                  </a:solidFill>
                </a:rPr>
                <a:t>Machines</a:t>
              </a:r>
            </a:p>
          </p:txBody>
        </p:sp>
        <p:sp>
          <p:nvSpPr>
            <p:cNvPr id="1266740" name="Text Box 52"/>
            <p:cNvSpPr txBox="1">
              <a:spLocks noChangeArrowheads="1"/>
            </p:cNvSpPr>
            <p:nvPr/>
          </p:nvSpPr>
          <p:spPr bwMode="auto">
            <a:xfrm>
              <a:off x="4320" y="2112"/>
              <a:ext cx="1680" cy="624"/>
            </a:xfrm>
            <a:prstGeom prst="rect">
              <a:avLst/>
            </a:prstGeom>
            <a:solidFill>
              <a:srgbClr val="CCFF99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anchor="ctr"/>
            <a:lstStyle/>
            <a:p>
              <a:pPr algn="ctr" defTabSz="762000" eaLnBrk="1" hangingPunct="1">
                <a:spcBef>
                  <a:spcPct val="0"/>
                </a:spcBef>
              </a:pPr>
              <a:r>
                <a:rPr lang="fr-FR" sz="1800">
                  <a:solidFill>
                    <a:schemeClr val="tx1"/>
                  </a:solidFill>
                </a:rPr>
                <a:t>Le contrôle commande</a:t>
              </a:r>
            </a:p>
          </p:txBody>
        </p:sp>
        <p:sp>
          <p:nvSpPr>
            <p:cNvPr id="1266741" name="Line 53"/>
            <p:cNvSpPr>
              <a:spLocks noChangeShapeType="1"/>
            </p:cNvSpPr>
            <p:nvPr/>
          </p:nvSpPr>
          <p:spPr bwMode="auto">
            <a:xfrm>
              <a:off x="4032" y="2736"/>
              <a:ext cx="288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sysDot"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1266742" name="Group 54"/>
          <p:cNvGrpSpPr>
            <a:grpSpLocks/>
          </p:cNvGrpSpPr>
          <p:nvPr/>
        </p:nvGrpSpPr>
        <p:grpSpPr bwMode="auto">
          <a:xfrm>
            <a:off x="4876800" y="4584700"/>
            <a:ext cx="4648200" cy="990600"/>
            <a:chOff x="3072" y="2888"/>
            <a:chExt cx="2928" cy="624"/>
          </a:xfrm>
        </p:grpSpPr>
        <p:sp>
          <p:nvSpPr>
            <p:cNvPr id="1266743" name="Text Box 55"/>
            <p:cNvSpPr txBox="1">
              <a:spLocks noChangeArrowheads="1"/>
            </p:cNvSpPr>
            <p:nvPr/>
          </p:nvSpPr>
          <p:spPr bwMode="auto">
            <a:xfrm>
              <a:off x="4320" y="2888"/>
              <a:ext cx="1680" cy="612"/>
            </a:xfrm>
            <a:prstGeom prst="rect">
              <a:avLst/>
            </a:prstGeom>
            <a:solidFill>
              <a:srgbClr val="CCFFCC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defTabSz="762000" eaLnBrk="1" hangingPunct="1">
                <a:spcBef>
                  <a:spcPct val="0"/>
                </a:spcBef>
              </a:pPr>
              <a:endParaRPr lang="fr-FR" sz="1800">
                <a:solidFill>
                  <a:schemeClr val="tx1"/>
                </a:solidFill>
              </a:endParaRPr>
            </a:p>
            <a:p>
              <a:pPr defTabSz="762000" eaLnBrk="1" hangingPunct="1">
                <a:spcBef>
                  <a:spcPct val="0"/>
                </a:spcBef>
              </a:pPr>
              <a:r>
                <a:rPr lang="fr-FR" sz="1800">
                  <a:solidFill>
                    <a:schemeClr val="tx1"/>
                  </a:solidFill>
                </a:rPr>
                <a:t>Les constituants</a:t>
              </a:r>
            </a:p>
          </p:txBody>
        </p:sp>
        <p:sp>
          <p:nvSpPr>
            <p:cNvPr id="1266744" name="Text Box 56"/>
            <p:cNvSpPr txBox="1">
              <a:spLocks noChangeArrowheads="1"/>
            </p:cNvSpPr>
            <p:nvPr/>
          </p:nvSpPr>
          <p:spPr bwMode="auto">
            <a:xfrm>
              <a:off x="3072" y="2888"/>
              <a:ext cx="960" cy="624"/>
            </a:xfrm>
            <a:prstGeom prst="rect">
              <a:avLst/>
            </a:prstGeom>
            <a:solidFill>
              <a:srgbClr val="CCFFCC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anchor="ctr"/>
            <a:lstStyle/>
            <a:p>
              <a:pPr algn="ctr" defTabSz="762000" eaLnBrk="1" hangingPunct="1">
                <a:spcBef>
                  <a:spcPct val="0"/>
                </a:spcBef>
              </a:pPr>
              <a:r>
                <a:rPr lang="fr-FR" sz="1800">
                  <a:solidFill>
                    <a:schemeClr val="tx1"/>
                  </a:solidFill>
                </a:rPr>
                <a:t>Niveau 0</a:t>
              </a:r>
            </a:p>
            <a:p>
              <a:pPr algn="ctr" defTabSz="762000" eaLnBrk="1" hangingPunct="1">
                <a:spcBef>
                  <a:spcPct val="0"/>
                </a:spcBef>
              </a:pPr>
              <a:r>
                <a:rPr lang="fr-FR" sz="1800">
                  <a:solidFill>
                    <a:schemeClr val="tx1"/>
                  </a:solidFill>
                </a:rPr>
                <a:t>Capteurs Actionneurs</a:t>
              </a:r>
            </a:p>
          </p:txBody>
        </p:sp>
      </p:grpSp>
      <p:sp>
        <p:nvSpPr>
          <p:cNvPr id="1266745" name="Rectangle 57"/>
          <p:cNvSpPr>
            <a:spLocks noChangeArrowheads="1"/>
          </p:cNvSpPr>
          <p:nvPr/>
        </p:nvSpPr>
        <p:spPr bwMode="auto">
          <a:xfrm>
            <a:off x="3695700" y="204788"/>
            <a:ext cx="5740400" cy="4048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algn="r" defTabSz="774700">
              <a:spcBef>
                <a:spcPct val="0"/>
              </a:spcBef>
            </a:pPr>
            <a:r>
              <a:rPr lang="fr-FR" sz="1400" b="1"/>
              <a:t>Chapitre 2 : Besoins et positionnement des principaux réseaux</a:t>
            </a:r>
            <a:endParaRPr lang="fr-FR" sz="2300" b="1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6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6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66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66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66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66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66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66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66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66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66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66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Industrial Automation - Customer View - Services - Formation </a:t>
            </a:r>
            <a:br>
              <a:rPr lang="en-US"/>
            </a:br>
            <a:r>
              <a:rPr lang="en-US"/>
              <a:t>PhW - Intro_RLI_fr - 09 / 2003</a:t>
            </a:r>
          </a:p>
        </p:txBody>
      </p:sp>
      <p:sp>
        <p:nvSpPr>
          <p:cNvPr id="669764" name="AutoShape 68"/>
          <p:cNvSpPr>
            <a:spLocks noChangeArrowheads="1"/>
          </p:cNvSpPr>
          <p:nvPr/>
        </p:nvSpPr>
        <p:spPr bwMode="auto">
          <a:xfrm>
            <a:off x="495300" y="711200"/>
            <a:ext cx="6931025" cy="53975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chemeClr val="bg2"/>
              </a:gs>
              <a:gs pos="50000">
                <a:schemeClr val="bg2">
                  <a:gamma/>
                  <a:tint val="15294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669765" name="Rectangle 69"/>
          <p:cNvSpPr>
            <a:spLocks noChangeArrowheads="1"/>
          </p:cNvSpPr>
          <p:nvPr/>
        </p:nvSpPr>
        <p:spPr bwMode="auto">
          <a:xfrm>
            <a:off x="508000" y="749300"/>
            <a:ext cx="6931025" cy="452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folHlink"/>
            </a:outerShdw>
          </a:effectLst>
        </p:spPr>
        <p:txBody>
          <a:bodyPr lIns="90488" tIns="44450" rIns="90488" bIns="44450"/>
          <a:lstStyle/>
          <a:p>
            <a:pPr algn="ctr" defTabSz="774700">
              <a:spcBef>
                <a:spcPct val="0"/>
              </a:spcBef>
            </a:pPr>
            <a:r>
              <a:rPr lang="fr-FR" sz="2300" b="1"/>
              <a:t>Positionnement des principaux réseaux et bus</a:t>
            </a:r>
          </a:p>
        </p:txBody>
      </p:sp>
      <p:grpSp>
        <p:nvGrpSpPr>
          <p:cNvPr id="669767" name="Group 71"/>
          <p:cNvGrpSpPr>
            <a:grpSpLocks/>
          </p:cNvGrpSpPr>
          <p:nvPr/>
        </p:nvGrpSpPr>
        <p:grpSpPr bwMode="auto">
          <a:xfrm>
            <a:off x="5438775" y="1574800"/>
            <a:ext cx="3857625" cy="2092325"/>
            <a:chOff x="3426" y="1104"/>
            <a:chExt cx="2430" cy="1318"/>
          </a:xfrm>
        </p:grpSpPr>
        <p:sp>
          <p:nvSpPr>
            <p:cNvPr id="669768" name="Rectangle 72"/>
            <p:cNvSpPr>
              <a:spLocks noChangeArrowheads="1"/>
            </p:cNvSpPr>
            <p:nvPr/>
          </p:nvSpPr>
          <p:spPr bwMode="auto">
            <a:xfrm>
              <a:off x="3426" y="1104"/>
              <a:ext cx="2430" cy="1318"/>
            </a:xfrm>
            <a:prstGeom prst="rect">
              <a:avLst/>
            </a:prstGeom>
            <a:solidFill>
              <a:srgbClr val="CCFF33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669769" name="Rectangle 73"/>
            <p:cNvSpPr>
              <a:spLocks noChangeArrowheads="1"/>
            </p:cNvSpPr>
            <p:nvPr/>
          </p:nvSpPr>
          <p:spPr bwMode="auto">
            <a:xfrm>
              <a:off x="5204" y="1680"/>
              <a:ext cx="604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62000" eaLnBrk="1" hangingPunct="1">
                <a:spcBef>
                  <a:spcPct val="0"/>
                </a:spcBef>
              </a:pPr>
              <a:r>
                <a:rPr lang="fr-FR" sz="1400" b="1"/>
                <a:t>Ethernet TCP/IP</a:t>
              </a:r>
            </a:p>
            <a:p>
              <a:pPr algn="ctr" defTabSz="762000" eaLnBrk="1" hangingPunct="1">
                <a:spcBef>
                  <a:spcPct val="0"/>
                </a:spcBef>
              </a:pPr>
              <a:r>
                <a:rPr lang="fr-FR" sz="1400" b="1"/>
                <a:t>FTP - HTTP</a:t>
              </a:r>
            </a:p>
          </p:txBody>
        </p:sp>
        <p:sp>
          <p:nvSpPr>
            <p:cNvPr id="669770" name="Rectangle 74"/>
            <p:cNvSpPr>
              <a:spLocks noChangeArrowheads="1"/>
            </p:cNvSpPr>
            <p:nvPr/>
          </p:nvSpPr>
          <p:spPr bwMode="auto">
            <a:xfrm>
              <a:off x="3522" y="1154"/>
              <a:ext cx="123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/>
                <a:t>Réseaux informatiques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69771" name="Rectangle 75"/>
            <p:cNvSpPr>
              <a:spLocks noChangeArrowheads="1"/>
            </p:cNvSpPr>
            <p:nvPr/>
          </p:nvSpPr>
          <p:spPr bwMode="auto">
            <a:xfrm>
              <a:off x="3522" y="1298"/>
              <a:ext cx="574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/>
                <a:t>(Data Bus)</a:t>
              </a:r>
              <a:endParaRPr lang="fr-FR" sz="2400">
                <a:solidFill>
                  <a:schemeClr val="tx1"/>
                </a:solidFill>
              </a:endParaRPr>
            </a:p>
          </p:txBody>
        </p:sp>
      </p:grpSp>
      <p:sp>
        <p:nvSpPr>
          <p:cNvPr id="669772" name="AutoShape 76"/>
          <p:cNvSpPr>
            <a:spLocks noChangeArrowheads="1"/>
          </p:cNvSpPr>
          <p:nvPr/>
        </p:nvSpPr>
        <p:spPr bwMode="auto">
          <a:xfrm>
            <a:off x="1600200" y="5105400"/>
            <a:ext cx="8001000" cy="152400"/>
          </a:xfrm>
          <a:prstGeom prst="rightArrow">
            <a:avLst>
              <a:gd name="adj1" fmla="val 50000"/>
              <a:gd name="adj2" fmla="val 470069"/>
            </a:avLst>
          </a:prstGeom>
          <a:gradFill rotWithShape="0">
            <a:gsLst>
              <a:gs pos="0">
                <a:schemeClr val="folHlink"/>
              </a:gs>
              <a:gs pos="100000">
                <a:srgbClr val="0000FE"/>
              </a:gs>
            </a:gsLst>
            <a:lin ang="0" scaled="1"/>
          </a:gradFill>
          <a:ln w="12700">
            <a:solidFill>
              <a:schemeClr val="bg2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FR"/>
          </a:p>
        </p:txBody>
      </p:sp>
      <p:grpSp>
        <p:nvGrpSpPr>
          <p:cNvPr id="669773" name="Group 77"/>
          <p:cNvGrpSpPr>
            <a:grpSpLocks/>
          </p:cNvGrpSpPr>
          <p:nvPr/>
        </p:nvGrpSpPr>
        <p:grpSpPr bwMode="auto">
          <a:xfrm>
            <a:off x="2005013" y="5299075"/>
            <a:ext cx="5335587" cy="722313"/>
            <a:chOff x="1263" y="3338"/>
            <a:chExt cx="3361" cy="455"/>
          </a:xfrm>
        </p:grpSpPr>
        <p:grpSp>
          <p:nvGrpSpPr>
            <p:cNvPr id="669774" name="Group 78"/>
            <p:cNvGrpSpPr>
              <a:grpSpLocks/>
            </p:cNvGrpSpPr>
            <p:nvPr/>
          </p:nvGrpSpPr>
          <p:grpSpPr bwMode="auto">
            <a:xfrm>
              <a:off x="3658" y="3338"/>
              <a:ext cx="966" cy="455"/>
              <a:chOff x="3773" y="3546"/>
              <a:chExt cx="966" cy="455"/>
            </a:xfrm>
          </p:grpSpPr>
          <p:sp>
            <p:nvSpPr>
              <p:cNvPr id="669775" name="Freeform 79"/>
              <p:cNvSpPr>
                <a:spLocks/>
              </p:cNvSpPr>
              <p:nvPr/>
            </p:nvSpPr>
            <p:spPr bwMode="auto">
              <a:xfrm>
                <a:off x="3773" y="3546"/>
                <a:ext cx="966" cy="455"/>
              </a:xfrm>
              <a:custGeom>
                <a:avLst/>
                <a:gdLst/>
                <a:ahLst/>
                <a:cxnLst>
                  <a:cxn ang="0">
                    <a:pos x="0" y="455"/>
                  </a:cxn>
                  <a:cxn ang="0">
                    <a:pos x="966" y="455"/>
                  </a:cxn>
                  <a:cxn ang="0">
                    <a:pos x="964" y="206"/>
                  </a:cxn>
                  <a:cxn ang="0">
                    <a:pos x="478" y="0"/>
                  </a:cxn>
                  <a:cxn ang="0">
                    <a:pos x="3" y="206"/>
                  </a:cxn>
                  <a:cxn ang="0">
                    <a:pos x="0" y="455"/>
                  </a:cxn>
                </a:cxnLst>
                <a:rect l="0" t="0" r="r" b="b"/>
                <a:pathLst>
                  <a:path w="966" h="455">
                    <a:moveTo>
                      <a:pt x="0" y="455"/>
                    </a:moveTo>
                    <a:lnTo>
                      <a:pt x="966" y="455"/>
                    </a:lnTo>
                    <a:lnTo>
                      <a:pt x="964" y="206"/>
                    </a:lnTo>
                    <a:lnTo>
                      <a:pt x="478" y="0"/>
                    </a:lnTo>
                    <a:lnTo>
                      <a:pt x="3" y="206"/>
                    </a:lnTo>
                    <a:lnTo>
                      <a:pt x="0" y="455"/>
                    </a:lnTo>
                    <a:close/>
                  </a:path>
                </a:pathLst>
              </a:custGeom>
              <a:solidFill>
                <a:srgbClr val="CCFF66"/>
              </a:solidFill>
              <a:ln w="3175" cap="flat" cmpd="sng">
                <a:solidFill>
                  <a:schemeClr val="bg2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fr-FR"/>
              </a:p>
            </p:txBody>
          </p:sp>
          <p:sp>
            <p:nvSpPr>
              <p:cNvPr id="669776" name="Freeform 80"/>
              <p:cNvSpPr>
                <a:spLocks/>
              </p:cNvSpPr>
              <p:nvPr/>
            </p:nvSpPr>
            <p:spPr bwMode="auto">
              <a:xfrm>
                <a:off x="3773" y="3546"/>
                <a:ext cx="966" cy="455"/>
              </a:xfrm>
              <a:custGeom>
                <a:avLst/>
                <a:gdLst/>
                <a:ahLst/>
                <a:cxnLst>
                  <a:cxn ang="0">
                    <a:pos x="0" y="455"/>
                  </a:cxn>
                  <a:cxn ang="0">
                    <a:pos x="966" y="455"/>
                  </a:cxn>
                  <a:cxn ang="0">
                    <a:pos x="964" y="206"/>
                  </a:cxn>
                  <a:cxn ang="0">
                    <a:pos x="478" y="0"/>
                  </a:cxn>
                  <a:cxn ang="0">
                    <a:pos x="3" y="206"/>
                  </a:cxn>
                  <a:cxn ang="0">
                    <a:pos x="0" y="455"/>
                  </a:cxn>
                </a:cxnLst>
                <a:rect l="0" t="0" r="r" b="b"/>
                <a:pathLst>
                  <a:path w="966" h="455">
                    <a:moveTo>
                      <a:pt x="0" y="455"/>
                    </a:moveTo>
                    <a:lnTo>
                      <a:pt x="966" y="455"/>
                    </a:lnTo>
                    <a:lnTo>
                      <a:pt x="964" y="206"/>
                    </a:lnTo>
                    <a:lnTo>
                      <a:pt x="478" y="0"/>
                    </a:lnTo>
                    <a:lnTo>
                      <a:pt x="3" y="206"/>
                    </a:lnTo>
                    <a:lnTo>
                      <a:pt x="0" y="455"/>
                    </a:lnTo>
                  </a:path>
                </a:pathLst>
              </a:custGeom>
              <a:solidFill>
                <a:srgbClr val="CCFF66"/>
              </a:solidFill>
              <a:ln w="3175" cap="flat" cmpd="sng">
                <a:solidFill>
                  <a:schemeClr val="bg2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fr-FR"/>
              </a:p>
            </p:txBody>
          </p:sp>
        </p:grpSp>
        <p:grpSp>
          <p:nvGrpSpPr>
            <p:cNvPr id="669777" name="Group 81"/>
            <p:cNvGrpSpPr>
              <a:grpSpLocks/>
            </p:cNvGrpSpPr>
            <p:nvPr/>
          </p:nvGrpSpPr>
          <p:grpSpPr bwMode="auto">
            <a:xfrm>
              <a:off x="1263" y="3338"/>
              <a:ext cx="966" cy="455"/>
              <a:chOff x="1378" y="3546"/>
              <a:chExt cx="966" cy="455"/>
            </a:xfrm>
          </p:grpSpPr>
          <p:sp>
            <p:nvSpPr>
              <p:cNvPr id="669778" name="Freeform 82"/>
              <p:cNvSpPr>
                <a:spLocks/>
              </p:cNvSpPr>
              <p:nvPr/>
            </p:nvSpPr>
            <p:spPr bwMode="auto">
              <a:xfrm>
                <a:off x="1378" y="3546"/>
                <a:ext cx="966" cy="455"/>
              </a:xfrm>
              <a:custGeom>
                <a:avLst/>
                <a:gdLst/>
                <a:ahLst/>
                <a:cxnLst>
                  <a:cxn ang="0">
                    <a:pos x="0" y="455"/>
                  </a:cxn>
                  <a:cxn ang="0">
                    <a:pos x="966" y="455"/>
                  </a:cxn>
                  <a:cxn ang="0">
                    <a:pos x="964" y="206"/>
                  </a:cxn>
                  <a:cxn ang="0">
                    <a:pos x="478" y="0"/>
                  </a:cxn>
                  <a:cxn ang="0">
                    <a:pos x="3" y="206"/>
                  </a:cxn>
                  <a:cxn ang="0">
                    <a:pos x="0" y="455"/>
                  </a:cxn>
                </a:cxnLst>
                <a:rect l="0" t="0" r="r" b="b"/>
                <a:pathLst>
                  <a:path w="966" h="455">
                    <a:moveTo>
                      <a:pt x="0" y="455"/>
                    </a:moveTo>
                    <a:lnTo>
                      <a:pt x="966" y="455"/>
                    </a:lnTo>
                    <a:lnTo>
                      <a:pt x="964" y="206"/>
                    </a:lnTo>
                    <a:lnTo>
                      <a:pt x="478" y="0"/>
                    </a:lnTo>
                    <a:lnTo>
                      <a:pt x="3" y="206"/>
                    </a:lnTo>
                    <a:lnTo>
                      <a:pt x="0" y="455"/>
                    </a:lnTo>
                    <a:close/>
                  </a:path>
                </a:pathLst>
              </a:custGeom>
              <a:solidFill>
                <a:srgbClr val="CCFFCC"/>
              </a:solidFill>
              <a:ln w="3175" cap="flat" cmpd="sng">
                <a:solidFill>
                  <a:schemeClr val="bg2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fr-FR"/>
              </a:p>
            </p:txBody>
          </p:sp>
          <p:sp>
            <p:nvSpPr>
              <p:cNvPr id="669779" name="Freeform 83"/>
              <p:cNvSpPr>
                <a:spLocks/>
              </p:cNvSpPr>
              <p:nvPr/>
            </p:nvSpPr>
            <p:spPr bwMode="auto">
              <a:xfrm>
                <a:off x="1378" y="3546"/>
                <a:ext cx="966" cy="455"/>
              </a:xfrm>
              <a:custGeom>
                <a:avLst/>
                <a:gdLst/>
                <a:ahLst/>
                <a:cxnLst>
                  <a:cxn ang="0">
                    <a:pos x="0" y="455"/>
                  </a:cxn>
                  <a:cxn ang="0">
                    <a:pos x="966" y="455"/>
                  </a:cxn>
                  <a:cxn ang="0">
                    <a:pos x="964" y="206"/>
                  </a:cxn>
                  <a:cxn ang="0">
                    <a:pos x="478" y="0"/>
                  </a:cxn>
                  <a:cxn ang="0">
                    <a:pos x="3" y="206"/>
                  </a:cxn>
                  <a:cxn ang="0">
                    <a:pos x="0" y="455"/>
                  </a:cxn>
                </a:cxnLst>
                <a:rect l="0" t="0" r="r" b="b"/>
                <a:pathLst>
                  <a:path w="966" h="455">
                    <a:moveTo>
                      <a:pt x="0" y="455"/>
                    </a:moveTo>
                    <a:lnTo>
                      <a:pt x="966" y="455"/>
                    </a:lnTo>
                    <a:lnTo>
                      <a:pt x="964" y="206"/>
                    </a:lnTo>
                    <a:lnTo>
                      <a:pt x="478" y="0"/>
                    </a:lnTo>
                    <a:lnTo>
                      <a:pt x="3" y="206"/>
                    </a:lnTo>
                    <a:lnTo>
                      <a:pt x="0" y="455"/>
                    </a:lnTo>
                  </a:path>
                </a:pathLst>
              </a:custGeom>
              <a:solidFill>
                <a:srgbClr val="CCFFCC"/>
              </a:solidFill>
              <a:ln w="3175" cap="flat" cmpd="sng">
                <a:solidFill>
                  <a:schemeClr val="bg2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fr-FR"/>
              </a:p>
            </p:txBody>
          </p:sp>
        </p:grpSp>
        <p:sp>
          <p:nvSpPr>
            <p:cNvPr id="669780" name="Rectangle 84"/>
            <p:cNvSpPr>
              <a:spLocks noChangeArrowheads="1"/>
            </p:cNvSpPr>
            <p:nvPr/>
          </p:nvSpPr>
          <p:spPr bwMode="auto">
            <a:xfrm>
              <a:off x="1483" y="3529"/>
              <a:ext cx="529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69781" name="Rectangle 85"/>
            <p:cNvSpPr>
              <a:spLocks noChangeArrowheads="1"/>
            </p:cNvSpPr>
            <p:nvPr/>
          </p:nvSpPr>
          <p:spPr bwMode="auto">
            <a:xfrm>
              <a:off x="1533" y="3564"/>
              <a:ext cx="428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/>
                <a:t>Simples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69782" name="Rectangle 86"/>
            <p:cNvSpPr>
              <a:spLocks noChangeArrowheads="1"/>
            </p:cNvSpPr>
            <p:nvPr/>
          </p:nvSpPr>
          <p:spPr bwMode="auto">
            <a:xfrm>
              <a:off x="3876" y="3529"/>
              <a:ext cx="529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69783" name="Rectangle 87"/>
            <p:cNvSpPr>
              <a:spLocks noChangeArrowheads="1"/>
            </p:cNvSpPr>
            <p:nvPr/>
          </p:nvSpPr>
          <p:spPr bwMode="auto">
            <a:xfrm>
              <a:off x="3926" y="3564"/>
              <a:ext cx="428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/>
                <a:t>Evolués</a:t>
              </a:r>
              <a:endParaRPr lang="fr-FR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669784" name="Group 88"/>
          <p:cNvGrpSpPr>
            <a:grpSpLocks/>
          </p:cNvGrpSpPr>
          <p:nvPr/>
        </p:nvGrpSpPr>
        <p:grpSpPr bwMode="auto">
          <a:xfrm>
            <a:off x="733425" y="1773238"/>
            <a:ext cx="874713" cy="3265487"/>
            <a:chOff x="462" y="1117"/>
            <a:chExt cx="551" cy="2057"/>
          </a:xfrm>
        </p:grpSpPr>
        <p:grpSp>
          <p:nvGrpSpPr>
            <p:cNvPr id="669785" name="Group 89"/>
            <p:cNvGrpSpPr>
              <a:grpSpLocks/>
            </p:cNvGrpSpPr>
            <p:nvPr/>
          </p:nvGrpSpPr>
          <p:grpSpPr bwMode="auto">
            <a:xfrm>
              <a:off x="462" y="2227"/>
              <a:ext cx="551" cy="947"/>
              <a:chOff x="577" y="2435"/>
              <a:chExt cx="551" cy="947"/>
            </a:xfrm>
          </p:grpSpPr>
          <p:sp>
            <p:nvSpPr>
              <p:cNvPr id="669786" name="Freeform 90"/>
              <p:cNvSpPr>
                <a:spLocks/>
              </p:cNvSpPr>
              <p:nvPr/>
            </p:nvSpPr>
            <p:spPr bwMode="auto">
              <a:xfrm>
                <a:off x="577" y="2435"/>
                <a:ext cx="551" cy="9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47"/>
                  </a:cxn>
                  <a:cxn ang="0">
                    <a:pos x="345" y="947"/>
                  </a:cxn>
                  <a:cxn ang="0">
                    <a:pos x="551" y="467"/>
                  </a:cxn>
                  <a:cxn ang="0">
                    <a:pos x="355" y="0"/>
                  </a:cxn>
                  <a:cxn ang="0">
                    <a:pos x="0" y="0"/>
                  </a:cxn>
                </a:cxnLst>
                <a:rect l="0" t="0" r="r" b="b"/>
                <a:pathLst>
                  <a:path w="551" h="947">
                    <a:moveTo>
                      <a:pt x="0" y="0"/>
                    </a:moveTo>
                    <a:lnTo>
                      <a:pt x="0" y="947"/>
                    </a:lnTo>
                    <a:lnTo>
                      <a:pt x="345" y="947"/>
                    </a:lnTo>
                    <a:lnTo>
                      <a:pt x="551" y="467"/>
                    </a:lnTo>
                    <a:lnTo>
                      <a:pt x="35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FFCC"/>
              </a:solidFill>
              <a:ln w="3175" cap="flat" cmpd="sng">
                <a:solidFill>
                  <a:schemeClr val="bg2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fr-FR"/>
              </a:p>
            </p:txBody>
          </p:sp>
          <p:sp>
            <p:nvSpPr>
              <p:cNvPr id="669787" name="Freeform 91"/>
              <p:cNvSpPr>
                <a:spLocks/>
              </p:cNvSpPr>
              <p:nvPr/>
            </p:nvSpPr>
            <p:spPr bwMode="auto">
              <a:xfrm>
                <a:off x="577" y="2435"/>
                <a:ext cx="551" cy="9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47"/>
                  </a:cxn>
                  <a:cxn ang="0">
                    <a:pos x="345" y="947"/>
                  </a:cxn>
                  <a:cxn ang="0">
                    <a:pos x="551" y="467"/>
                  </a:cxn>
                  <a:cxn ang="0">
                    <a:pos x="355" y="0"/>
                  </a:cxn>
                  <a:cxn ang="0">
                    <a:pos x="0" y="0"/>
                  </a:cxn>
                </a:cxnLst>
                <a:rect l="0" t="0" r="r" b="b"/>
                <a:pathLst>
                  <a:path w="551" h="947">
                    <a:moveTo>
                      <a:pt x="0" y="0"/>
                    </a:moveTo>
                    <a:lnTo>
                      <a:pt x="0" y="947"/>
                    </a:lnTo>
                    <a:lnTo>
                      <a:pt x="345" y="947"/>
                    </a:lnTo>
                    <a:lnTo>
                      <a:pt x="551" y="467"/>
                    </a:lnTo>
                    <a:lnTo>
                      <a:pt x="355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CCFFCC"/>
              </a:solidFill>
              <a:ln w="3175" cap="flat" cmpd="sng">
                <a:solidFill>
                  <a:schemeClr val="bg2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fr-FR"/>
              </a:p>
            </p:txBody>
          </p:sp>
        </p:grpSp>
        <p:sp>
          <p:nvSpPr>
            <p:cNvPr id="669788" name="Rectangle 92"/>
            <p:cNvSpPr>
              <a:spLocks noChangeArrowheads="1"/>
            </p:cNvSpPr>
            <p:nvPr/>
          </p:nvSpPr>
          <p:spPr bwMode="auto">
            <a:xfrm rot="16200000">
              <a:off x="295" y="2627"/>
              <a:ext cx="602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/>
                <a:t>Pilotage de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69789" name="Rectangle 93"/>
            <p:cNvSpPr>
              <a:spLocks noChangeArrowheads="1"/>
            </p:cNvSpPr>
            <p:nvPr/>
          </p:nvSpPr>
          <p:spPr bwMode="auto">
            <a:xfrm rot="16200000">
              <a:off x="512" y="2629"/>
              <a:ext cx="455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/>
                <a:t>machine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grpSp>
          <p:nvGrpSpPr>
            <p:cNvPr id="669790" name="Group 94"/>
            <p:cNvGrpSpPr>
              <a:grpSpLocks/>
            </p:cNvGrpSpPr>
            <p:nvPr/>
          </p:nvGrpSpPr>
          <p:grpSpPr bwMode="auto">
            <a:xfrm>
              <a:off x="462" y="1117"/>
              <a:ext cx="551" cy="946"/>
              <a:chOff x="577" y="1325"/>
              <a:chExt cx="551" cy="946"/>
            </a:xfrm>
          </p:grpSpPr>
          <p:sp>
            <p:nvSpPr>
              <p:cNvPr id="669791" name="Freeform 95"/>
              <p:cNvSpPr>
                <a:spLocks/>
              </p:cNvSpPr>
              <p:nvPr/>
            </p:nvSpPr>
            <p:spPr bwMode="auto">
              <a:xfrm>
                <a:off x="577" y="1325"/>
                <a:ext cx="551" cy="94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46"/>
                  </a:cxn>
                  <a:cxn ang="0">
                    <a:pos x="345" y="946"/>
                  </a:cxn>
                  <a:cxn ang="0">
                    <a:pos x="551" y="466"/>
                  </a:cxn>
                  <a:cxn ang="0">
                    <a:pos x="355" y="0"/>
                  </a:cxn>
                  <a:cxn ang="0">
                    <a:pos x="0" y="0"/>
                  </a:cxn>
                </a:cxnLst>
                <a:rect l="0" t="0" r="r" b="b"/>
                <a:pathLst>
                  <a:path w="551" h="946">
                    <a:moveTo>
                      <a:pt x="0" y="0"/>
                    </a:moveTo>
                    <a:lnTo>
                      <a:pt x="0" y="946"/>
                    </a:lnTo>
                    <a:lnTo>
                      <a:pt x="345" y="946"/>
                    </a:lnTo>
                    <a:lnTo>
                      <a:pt x="551" y="466"/>
                    </a:lnTo>
                    <a:lnTo>
                      <a:pt x="35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FF66"/>
              </a:solidFill>
              <a:ln w="3175" cap="flat" cmpd="sng">
                <a:solidFill>
                  <a:schemeClr val="bg2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fr-FR"/>
              </a:p>
            </p:txBody>
          </p:sp>
          <p:sp>
            <p:nvSpPr>
              <p:cNvPr id="669792" name="Freeform 96"/>
              <p:cNvSpPr>
                <a:spLocks/>
              </p:cNvSpPr>
              <p:nvPr/>
            </p:nvSpPr>
            <p:spPr bwMode="auto">
              <a:xfrm>
                <a:off x="577" y="1325"/>
                <a:ext cx="551" cy="94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46"/>
                  </a:cxn>
                  <a:cxn ang="0">
                    <a:pos x="345" y="946"/>
                  </a:cxn>
                  <a:cxn ang="0">
                    <a:pos x="551" y="466"/>
                  </a:cxn>
                  <a:cxn ang="0">
                    <a:pos x="355" y="0"/>
                  </a:cxn>
                  <a:cxn ang="0">
                    <a:pos x="0" y="0"/>
                  </a:cxn>
                </a:cxnLst>
                <a:rect l="0" t="0" r="r" b="b"/>
                <a:pathLst>
                  <a:path w="551" h="946">
                    <a:moveTo>
                      <a:pt x="0" y="0"/>
                    </a:moveTo>
                    <a:lnTo>
                      <a:pt x="0" y="946"/>
                    </a:lnTo>
                    <a:lnTo>
                      <a:pt x="345" y="946"/>
                    </a:lnTo>
                    <a:lnTo>
                      <a:pt x="551" y="466"/>
                    </a:lnTo>
                    <a:lnTo>
                      <a:pt x="355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CCFF66"/>
              </a:solidFill>
              <a:ln w="3175" cap="flat" cmpd="sng">
                <a:solidFill>
                  <a:schemeClr val="bg2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fr-FR"/>
              </a:p>
            </p:txBody>
          </p:sp>
        </p:grpSp>
        <p:sp>
          <p:nvSpPr>
            <p:cNvPr id="669793" name="Rectangle 97"/>
            <p:cNvSpPr>
              <a:spLocks noChangeArrowheads="1"/>
            </p:cNvSpPr>
            <p:nvPr/>
          </p:nvSpPr>
          <p:spPr bwMode="auto">
            <a:xfrm rot="16200000">
              <a:off x="295" y="1516"/>
              <a:ext cx="602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/>
                <a:t>Pilotage de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69794" name="Rectangle 98"/>
            <p:cNvSpPr>
              <a:spLocks noChangeArrowheads="1"/>
            </p:cNvSpPr>
            <p:nvPr/>
          </p:nvSpPr>
          <p:spPr bwMode="auto">
            <a:xfrm rot="16200000">
              <a:off x="466" y="1516"/>
              <a:ext cx="548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/>
                <a:t>processus</a:t>
              </a:r>
              <a:endParaRPr lang="fr-FR" sz="2400">
                <a:solidFill>
                  <a:schemeClr val="tx1"/>
                </a:solidFill>
              </a:endParaRPr>
            </a:p>
          </p:txBody>
        </p:sp>
      </p:grpSp>
      <p:sp>
        <p:nvSpPr>
          <p:cNvPr id="669795" name="AutoShape 99"/>
          <p:cNvSpPr>
            <a:spLocks noChangeArrowheads="1"/>
          </p:cNvSpPr>
          <p:nvPr/>
        </p:nvSpPr>
        <p:spPr bwMode="auto">
          <a:xfrm rot="-5400000">
            <a:off x="-76200" y="3124200"/>
            <a:ext cx="3810000" cy="152400"/>
          </a:xfrm>
          <a:prstGeom prst="rightArrow">
            <a:avLst>
              <a:gd name="adj1" fmla="val 50000"/>
              <a:gd name="adj2" fmla="val 223843"/>
            </a:avLst>
          </a:prstGeom>
          <a:gradFill rotWithShape="0">
            <a:gsLst>
              <a:gs pos="0">
                <a:srgbClr val="0000FE"/>
              </a:gs>
              <a:gs pos="100000">
                <a:schemeClr val="folHlink"/>
              </a:gs>
            </a:gsLst>
            <a:lin ang="5400000" scaled="1"/>
          </a:gradFill>
          <a:ln w="12700">
            <a:solidFill>
              <a:schemeClr val="bg2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FR"/>
          </a:p>
        </p:txBody>
      </p:sp>
      <p:grpSp>
        <p:nvGrpSpPr>
          <p:cNvPr id="669796" name="Group 100"/>
          <p:cNvGrpSpPr>
            <a:grpSpLocks/>
          </p:cNvGrpSpPr>
          <p:nvPr/>
        </p:nvGrpSpPr>
        <p:grpSpPr bwMode="auto">
          <a:xfrm>
            <a:off x="4316413" y="2174875"/>
            <a:ext cx="3900487" cy="1993900"/>
            <a:chOff x="2679" y="1466"/>
            <a:chExt cx="2457" cy="1256"/>
          </a:xfrm>
        </p:grpSpPr>
        <p:sp>
          <p:nvSpPr>
            <p:cNvPr id="669797" name="Rectangle 101"/>
            <p:cNvSpPr>
              <a:spLocks noChangeArrowheads="1"/>
            </p:cNvSpPr>
            <p:nvPr/>
          </p:nvSpPr>
          <p:spPr bwMode="auto">
            <a:xfrm>
              <a:off x="2679" y="1466"/>
              <a:ext cx="2457" cy="1256"/>
            </a:xfrm>
            <a:prstGeom prst="rect">
              <a:avLst/>
            </a:prstGeom>
            <a:solidFill>
              <a:srgbClr val="CCFF66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669798" name="Rectangle 102"/>
            <p:cNvSpPr>
              <a:spLocks noChangeArrowheads="1"/>
            </p:cNvSpPr>
            <p:nvPr/>
          </p:nvSpPr>
          <p:spPr bwMode="auto">
            <a:xfrm>
              <a:off x="4116" y="1939"/>
              <a:ext cx="634" cy="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69799" name="Rectangle 103"/>
            <p:cNvSpPr>
              <a:spLocks noChangeArrowheads="1"/>
            </p:cNvSpPr>
            <p:nvPr/>
          </p:nvSpPr>
          <p:spPr bwMode="auto">
            <a:xfrm>
              <a:off x="4080" y="1920"/>
              <a:ext cx="1056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62000" eaLnBrk="1" hangingPunct="1">
                <a:spcBef>
                  <a:spcPct val="0"/>
                </a:spcBef>
              </a:pPr>
              <a:r>
                <a:rPr lang="fr-FR" sz="1500" b="1">
                  <a:solidFill>
                    <a:schemeClr val="hlink"/>
                  </a:solidFill>
                </a:rPr>
                <a:t>FIPWAY</a:t>
              </a:r>
            </a:p>
            <a:p>
              <a:pPr algn="ctr" defTabSz="762000" eaLnBrk="1" hangingPunct="1">
                <a:spcBef>
                  <a:spcPct val="0"/>
                </a:spcBef>
              </a:pPr>
              <a:r>
                <a:rPr lang="fr-FR" sz="1400" b="1">
                  <a:solidFill>
                    <a:schemeClr val="accent2"/>
                  </a:solidFill>
                </a:rPr>
                <a:t>Ethernet</a:t>
              </a:r>
            </a:p>
            <a:p>
              <a:pPr algn="ctr" defTabSz="762000" eaLnBrk="1" hangingPunct="1">
                <a:spcBef>
                  <a:spcPct val="0"/>
                </a:spcBef>
              </a:pPr>
              <a:r>
                <a:rPr lang="fr-FR" sz="1400" b="1">
                  <a:solidFill>
                    <a:schemeClr val="accent2"/>
                  </a:solidFill>
                </a:rPr>
                <a:t>TCP/IP</a:t>
              </a:r>
            </a:p>
            <a:p>
              <a:pPr algn="ctr" defTabSz="762000" eaLnBrk="1" hangingPunct="1">
                <a:spcBef>
                  <a:spcPct val="0"/>
                </a:spcBef>
              </a:pPr>
              <a:r>
                <a:rPr lang="fr-FR" sz="1400" b="1">
                  <a:solidFill>
                    <a:schemeClr val="accent2"/>
                  </a:solidFill>
                </a:rPr>
                <a:t>Modbus</a:t>
              </a:r>
            </a:p>
            <a:p>
              <a:pPr algn="ctr" defTabSz="762000" eaLnBrk="1" hangingPunct="1">
                <a:spcBef>
                  <a:spcPct val="0"/>
                </a:spcBef>
              </a:pPr>
              <a:r>
                <a:rPr lang="fr-FR" sz="1400"/>
                <a:t> </a:t>
              </a:r>
            </a:p>
          </p:txBody>
        </p:sp>
        <p:sp>
          <p:nvSpPr>
            <p:cNvPr id="669800" name="Rectangle 104"/>
            <p:cNvSpPr>
              <a:spLocks noChangeArrowheads="1"/>
            </p:cNvSpPr>
            <p:nvPr/>
          </p:nvSpPr>
          <p:spPr bwMode="auto">
            <a:xfrm>
              <a:off x="2793" y="1507"/>
              <a:ext cx="1431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/>
                <a:t>Réseaux locaux industriels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69801" name="Rectangle 105"/>
            <p:cNvSpPr>
              <a:spLocks noChangeArrowheads="1"/>
            </p:cNvSpPr>
            <p:nvPr/>
          </p:nvSpPr>
          <p:spPr bwMode="auto">
            <a:xfrm>
              <a:off x="2827" y="1651"/>
              <a:ext cx="581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/>
                <a:t>(Field Bus)</a:t>
              </a:r>
              <a:endParaRPr lang="fr-FR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669816" name="Group 120"/>
          <p:cNvGrpSpPr>
            <a:grpSpLocks/>
          </p:cNvGrpSpPr>
          <p:nvPr/>
        </p:nvGrpSpPr>
        <p:grpSpPr bwMode="auto">
          <a:xfrm>
            <a:off x="1989138" y="3686175"/>
            <a:ext cx="2924175" cy="1385888"/>
            <a:chOff x="1269" y="2298"/>
            <a:chExt cx="1842" cy="873"/>
          </a:xfrm>
        </p:grpSpPr>
        <p:sp>
          <p:nvSpPr>
            <p:cNvPr id="669817" name="Rectangle 121"/>
            <p:cNvSpPr>
              <a:spLocks noChangeArrowheads="1"/>
            </p:cNvSpPr>
            <p:nvPr/>
          </p:nvSpPr>
          <p:spPr bwMode="auto">
            <a:xfrm>
              <a:off x="1269" y="2314"/>
              <a:ext cx="1842" cy="857"/>
            </a:xfrm>
            <a:prstGeom prst="rect">
              <a:avLst/>
            </a:prstGeom>
            <a:solidFill>
              <a:srgbClr val="CCFFCC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669818" name="Rectangle 122"/>
            <p:cNvSpPr>
              <a:spLocks noChangeArrowheads="1"/>
            </p:cNvSpPr>
            <p:nvPr/>
          </p:nvSpPr>
          <p:spPr bwMode="auto">
            <a:xfrm>
              <a:off x="1351" y="2298"/>
              <a:ext cx="802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69819" name="Rectangle 123"/>
            <p:cNvSpPr>
              <a:spLocks noChangeArrowheads="1"/>
            </p:cNvSpPr>
            <p:nvPr/>
          </p:nvSpPr>
          <p:spPr bwMode="auto">
            <a:xfrm>
              <a:off x="1401" y="2333"/>
              <a:ext cx="701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/>
                <a:t>Bus capteurs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69820" name="Rectangle 124"/>
            <p:cNvSpPr>
              <a:spLocks noChangeArrowheads="1"/>
            </p:cNvSpPr>
            <p:nvPr/>
          </p:nvSpPr>
          <p:spPr bwMode="auto">
            <a:xfrm>
              <a:off x="1401" y="2477"/>
              <a:ext cx="622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/>
                <a:t>actionneurs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69821" name="Rectangle 125"/>
            <p:cNvSpPr>
              <a:spLocks noChangeArrowheads="1"/>
            </p:cNvSpPr>
            <p:nvPr/>
          </p:nvSpPr>
          <p:spPr bwMode="auto">
            <a:xfrm>
              <a:off x="1401" y="2621"/>
              <a:ext cx="4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/>
                <a:t>(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69822" name="Rectangle 126"/>
            <p:cNvSpPr>
              <a:spLocks noChangeArrowheads="1"/>
            </p:cNvSpPr>
            <p:nvPr/>
          </p:nvSpPr>
          <p:spPr bwMode="auto">
            <a:xfrm>
              <a:off x="1441" y="2621"/>
              <a:ext cx="381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/>
                <a:t>Sensor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69823" name="Rectangle 127"/>
            <p:cNvSpPr>
              <a:spLocks noChangeArrowheads="1"/>
            </p:cNvSpPr>
            <p:nvPr/>
          </p:nvSpPr>
          <p:spPr bwMode="auto">
            <a:xfrm>
              <a:off x="1822" y="2621"/>
              <a:ext cx="28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/>
                <a:t> Bus)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69824" name="Rectangle 128"/>
            <p:cNvSpPr>
              <a:spLocks noChangeArrowheads="1"/>
            </p:cNvSpPr>
            <p:nvPr/>
          </p:nvSpPr>
          <p:spPr bwMode="auto">
            <a:xfrm>
              <a:off x="2298" y="2643"/>
              <a:ext cx="756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69825" name="Rectangle 129"/>
            <p:cNvSpPr>
              <a:spLocks noChangeArrowheads="1"/>
            </p:cNvSpPr>
            <p:nvPr/>
          </p:nvSpPr>
          <p:spPr bwMode="auto">
            <a:xfrm>
              <a:off x="2653" y="2928"/>
              <a:ext cx="24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 b="1">
                  <a:solidFill>
                    <a:schemeClr val="accent2"/>
                  </a:solidFill>
                </a:rPr>
                <a:t>AS-i</a:t>
              </a:r>
              <a:endParaRPr lang="fr-FR" sz="2400" b="1">
                <a:solidFill>
                  <a:schemeClr val="tx1"/>
                </a:solidFill>
              </a:endParaRPr>
            </a:p>
          </p:txBody>
        </p:sp>
      </p:grpSp>
      <p:grpSp>
        <p:nvGrpSpPr>
          <p:cNvPr id="669843" name="Group 147"/>
          <p:cNvGrpSpPr>
            <a:grpSpLocks/>
          </p:cNvGrpSpPr>
          <p:nvPr/>
        </p:nvGrpSpPr>
        <p:grpSpPr bwMode="auto">
          <a:xfrm>
            <a:off x="3538538" y="2776538"/>
            <a:ext cx="3122612" cy="1885950"/>
            <a:chOff x="2229" y="1749"/>
            <a:chExt cx="1967" cy="1188"/>
          </a:xfrm>
        </p:grpSpPr>
        <p:sp>
          <p:nvSpPr>
            <p:cNvPr id="669828" name="Rectangle 132"/>
            <p:cNvSpPr>
              <a:spLocks noChangeArrowheads="1"/>
            </p:cNvSpPr>
            <p:nvPr/>
          </p:nvSpPr>
          <p:spPr bwMode="auto">
            <a:xfrm>
              <a:off x="2229" y="1749"/>
              <a:ext cx="1967" cy="1188"/>
            </a:xfrm>
            <a:prstGeom prst="rect">
              <a:avLst/>
            </a:prstGeom>
            <a:solidFill>
              <a:srgbClr val="CCFF99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669829" name="Rectangle 133"/>
            <p:cNvSpPr>
              <a:spLocks noChangeArrowheads="1"/>
            </p:cNvSpPr>
            <p:nvPr/>
          </p:nvSpPr>
          <p:spPr bwMode="auto">
            <a:xfrm>
              <a:off x="3255" y="1968"/>
              <a:ext cx="921" cy="7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69830" name="Rectangle 134"/>
            <p:cNvSpPr>
              <a:spLocks noChangeArrowheads="1"/>
            </p:cNvSpPr>
            <p:nvPr/>
          </p:nvSpPr>
          <p:spPr bwMode="auto">
            <a:xfrm>
              <a:off x="3423" y="2199"/>
              <a:ext cx="69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 b="1">
                  <a:solidFill>
                    <a:schemeClr val="tx1"/>
                  </a:solidFill>
                </a:rPr>
                <a:t>Profibus-DP</a:t>
              </a:r>
              <a:endParaRPr lang="fr-FR" sz="2400" b="1">
                <a:solidFill>
                  <a:schemeClr val="bg1"/>
                </a:solidFill>
              </a:endParaRPr>
            </a:p>
          </p:txBody>
        </p:sp>
        <p:sp>
          <p:nvSpPr>
            <p:cNvPr id="669831" name="Rectangle 135"/>
            <p:cNvSpPr>
              <a:spLocks noChangeArrowheads="1"/>
            </p:cNvSpPr>
            <p:nvPr/>
          </p:nvSpPr>
          <p:spPr bwMode="auto">
            <a:xfrm>
              <a:off x="3425" y="2335"/>
              <a:ext cx="582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 b="1">
                  <a:solidFill>
                    <a:schemeClr val="tx1"/>
                  </a:solidFill>
                </a:rPr>
                <a:t>DeviceNet</a:t>
              </a:r>
              <a:endParaRPr lang="fr-FR" sz="2400" b="1">
                <a:solidFill>
                  <a:schemeClr val="bg1"/>
                </a:solidFill>
              </a:endParaRPr>
            </a:p>
          </p:txBody>
        </p:sp>
        <p:sp>
          <p:nvSpPr>
            <p:cNvPr id="669832" name="Rectangle 136"/>
            <p:cNvSpPr>
              <a:spLocks noChangeArrowheads="1"/>
            </p:cNvSpPr>
            <p:nvPr/>
          </p:nvSpPr>
          <p:spPr bwMode="auto">
            <a:xfrm>
              <a:off x="3393" y="2071"/>
              <a:ext cx="745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 b="1">
                  <a:solidFill>
                    <a:schemeClr val="hlink"/>
                  </a:solidFill>
                </a:rPr>
                <a:t>Modbus Plus</a:t>
              </a:r>
              <a:endParaRPr lang="fr-FR" sz="2400" b="1">
                <a:solidFill>
                  <a:schemeClr val="hlink"/>
                </a:solidFill>
              </a:endParaRPr>
            </a:p>
          </p:txBody>
        </p:sp>
        <p:sp>
          <p:nvSpPr>
            <p:cNvPr id="669833" name="Rectangle 137"/>
            <p:cNvSpPr>
              <a:spLocks noChangeArrowheads="1"/>
            </p:cNvSpPr>
            <p:nvPr/>
          </p:nvSpPr>
          <p:spPr bwMode="auto">
            <a:xfrm>
              <a:off x="3507" y="2735"/>
              <a:ext cx="459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 b="1">
                  <a:solidFill>
                    <a:schemeClr val="accent2"/>
                  </a:solidFill>
                </a:rPr>
                <a:t>Modbus</a:t>
              </a:r>
              <a:endParaRPr lang="fr-FR" sz="2400" b="1">
                <a:solidFill>
                  <a:schemeClr val="hlink"/>
                </a:solidFill>
              </a:endParaRPr>
            </a:p>
          </p:txBody>
        </p:sp>
        <p:sp>
          <p:nvSpPr>
            <p:cNvPr id="669834" name="Rectangle 138"/>
            <p:cNvSpPr>
              <a:spLocks noChangeArrowheads="1"/>
            </p:cNvSpPr>
            <p:nvPr/>
          </p:nvSpPr>
          <p:spPr bwMode="auto">
            <a:xfrm>
              <a:off x="2255" y="1818"/>
              <a:ext cx="849" cy="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69835" name="Rectangle 139"/>
            <p:cNvSpPr>
              <a:spLocks noChangeArrowheads="1"/>
            </p:cNvSpPr>
            <p:nvPr/>
          </p:nvSpPr>
          <p:spPr bwMode="auto">
            <a:xfrm>
              <a:off x="2305" y="1853"/>
              <a:ext cx="748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/>
                <a:t>Bus de terrain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69836" name="Rectangle 140"/>
            <p:cNvSpPr>
              <a:spLocks noChangeArrowheads="1"/>
            </p:cNvSpPr>
            <p:nvPr/>
          </p:nvSpPr>
          <p:spPr bwMode="auto">
            <a:xfrm>
              <a:off x="2305" y="1997"/>
              <a:ext cx="4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/>
                <a:t>(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69837" name="Rectangle 141"/>
            <p:cNvSpPr>
              <a:spLocks noChangeArrowheads="1"/>
            </p:cNvSpPr>
            <p:nvPr/>
          </p:nvSpPr>
          <p:spPr bwMode="auto">
            <a:xfrm>
              <a:off x="2345" y="1997"/>
              <a:ext cx="368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/>
                <a:t>Device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69838" name="Rectangle 142"/>
            <p:cNvSpPr>
              <a:spLocks noChangeArrowheads="1"/>
            </p:cNvSpPr>
            <p:nvPr/>
          </p:nvSpPr>
          <p:spPr bwMode="auto">
            <a:xfrm>
              <a:off x="2713" y="1997"/>
              <a:ext cx="28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/>
                <a:t> Bus)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69839" name="Rectangle 143"/>
            <p:cNvSpPr>
              <a:spLocks noChangeArrowheads="1"/>
            </p:cNvSpPr>
            <p:nvPr/>
          </p:nvSpPr>
          <p:spPr bwMode="auto">
            <a:xfrm>
              <a:off x="3481" y="1791"/>
              <a:ext cx="54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 b="1">
                  <a:solidFill>
                    <a:schemeClr val="accent2"/>
                  </a:solidFill>
                </a:rPr>
                <a:t>CANopen</a:t>
              </a:r>
              <a:endParaRPr lang="fr-FR" sz="2400">
                <a:solidFill>
                  <a:schemeClr val="tx1"/>
                </a:solidFill>
              </a:endParaRPr>
            </a:p>
          </p:txBody>
        </p:sp>
        <p:sp>
          <p:nvSpPr>
            <p:cNvPr id="669840" name="Rectangle 144"/>
            <p:cNvSpPr>
              <a:spLocks noChangeArrowheads="1"/>
            </p:cNvSpPr>
            <p:nvPr/>
          </p:nvSpPr>
          <p:spPr bwMode="auto">
            <a:xfrm>
              <a:off x="3569" y="1927"/>
              <a:ext cx="312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 b="1">
                  <a:solidFill>
                    <a:schemeClr val="hlink"/>
                  </a:solidFill>
                </a:rPr>
                <a:t>FIPIO</a:t>
              </a:r>
              <a:endParaRPr lang="fr-FR" sz="2400" b="1">
                <a:solidFill>
                  <a:schemeClr val="hlink"/>
                </a:solidFill>
              </a:endParaRPr>
            </a:p>
          </p:txBody>
        </p:sp>
        <p:sp>
          <p:nvSpPr>
            <p:cNvPr id="669841" name="Rectangle 145"/>
            <p:cNvSpPr>
              <a:spLocks noChangeArrowheads="1"/>
            </p:cNvSpPr>
            <p:nvPr/>
          </p:nvSpPr>
          <p:spPr bwMode="auto">
            <a:xfrm>
              <a:off x="3481" y="2471"/>
              <a:ext cx="47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1" hangingPunct="1">
                <a:spcBef>
                  <a:spcPct val="0"/>
                </a:spcBef>
              </a:pPr>
              <a:r>
                <a:rPr lang="fr-FR" sz="1500" b="1">
                  <a:solidFill>
                    <a:schemeClr val="tx1"/>
                  </a:solidFill>
                </a:rPr>
                <a:t>Interbus</a:t>
              </a:r>
              <a:endParaRPr lang="fr-FR" sz="2400" b="1">
                <a:solidFill>
                  <a:schemeClr val="bg1"/>
                </a:solidFill>
              </a:endParaRPr>
            </a:p>
          </p:txBody>
        </p:sp>
      </p:grpSp>
      <p:sp>
        <p:nvSpPr>
          <p:cNvPr id="669842" name="Rectangle 146"/>
          <p:cNvSpPr>
            <a:spLocks noChangeArrowheads="1"/>
          </p:cNvSpPr>
          <p:nvPr/>
        </p:nvSpPr>
        <p:spPr bwMode="auto">
          <a:xfrm>
            <a:off x="3695700" y="204788"/>
            <a:ext cx="5740400" cy="4048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algn="r" defTabSz="774700">
              <a:spcBef>
                <a:spcPct val="0"/>
              </a:spcBef>
            </a:pPr>
            <a:r>
              <a:rPr lang="fr-FR" sz="1400" b="1"/>
              <a:t>Chapitre 2 : Besoins et positionnement des principaux réseaux</a:t>
            </a:r>
            <a:endParaRPr lang="fr-FR" sz="2300" b="1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6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69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69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669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res-PPT.pot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339966"/>
      </a:accent1>
      <a:accent2>
        <a:srgbClr val="FF0000"/>
      </a:accent2>
      <a:accent3>
        <a:srgbClr val="FFFFFF"/>
      </a:accent3>
      <a:accent4>
        <a:srgbClr val="000000"/>
      </a:accent4>
      <a:accent5>
        <a:srgbClr val="ADCAB8"/>
      </a:accent5>
      <a:accent6>
        <a:srgbClr val="E70000"/>
      </a:accent6>
      <a:hlink>
        <a:srgbClr val="0000FF"/>
      </a:hlink>
      <a:folHlink>
        <a:srgbClr val="B2B2B2"/>
      </a:folHlink>
    </a:clrScheme>
    <a:fontScheme name="Pres-PPT.po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107763" dir="2700000" algn="ctr" rotWithShape="0">
            <a:schemeClr val="bg2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fr-FR" sz="1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107763" dir="2700000" algn="ctr" rotWithShape="0">
            <a:schemeClr val="bg2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fr-FR" sz="1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Pres-PPT.po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-PPT.po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-PPT.po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-PPT.po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-PPT.po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-PPT.po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-PPT.po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Office\Modèles\Modèles Schneider\Pres-PPT.pot</Template>
  <TotalTime>2614</TotalTime>
  <Pages>8</Pages>
  <Words>1215</Words>
  <Application>Microsoft Office PowerPoint</Application>
  <PresentationFormat>Format A4 (210 x 297 mm)</PresentationFormat>
  <Paragraphs>364</Paragraphs>
  <Slides>17</Slides>
  <Notes>17</Notes>
  <HiddenSlides>3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2</vt:i4>
      </vt:variant>
      <vt:variant>
        <vt:lpstr>Titres des diapositives</vt:lpstr>
      </vt:variant>
      <vt:variant>
        <vt:i4>17</vt:i4>
      </vt:variant>
    </vt:vector>
  </HeadingPairs>
  <TitlesOfParts>
    <vt:vector size="20" baseType="lpstr">
      <vt:lpstr>Pres-PPT.pot</vt:lpstr>
      <vt:lpstr>Clip</vt:lpstr>
      <vt:lpstr>Image Photo Editor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aux réseaux de communication industriels</dc:title>
  <dc:creator>PhW</dc:creator>
  <cp:keywords>COM</cp:keywords>
  <cp:lastModifiedBy>cl</cp:lastModifiedBy>
  <cp:revision>30</cp:revision>
  <cp:lastPrinted>2003-10-17T11:14:57Z</cp:lastPrinted>
  <dcterms:created xsi:type="dcterms:W3CDTF">2003-01-15T14:16:21Z</dcterms:created>
  <dcterms:modified xsi:type="dcterms:W3CDTF">2021-04-20T23:13:29Z</dcterms:modified>
</cp:coreProperties>
</file>