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29" r:id="rId2"/>
    <p:sldId id="328" r:id="rId3"/>
    <p:sldId id="364" r:id="rId4"/>
    <p:sldId id="354" r:id="rId5"/>
    <p:sldId id="355" r:id="rId6"/>
    <p:sldId id="356" r:id="rId7"/>
    <p:sldId id="357" r:id="rId8"/>
    <p:sldId id="358" r:id="rId9"/>
    <p:sldId id="361" r:id="rId10"/>
    <p:sldId id="362" r:id="rId11"/>
    <p:sldId id="404" r:id="rId12"/>
    <p:sldId id="406" r:id="rId13"/>
    <p:sldId id="411" r:id="rId14"/>
    <p:sldId id="412" r:id="rId15"/>
    <p:sldId id="414" r:id="rId16"/>
    <p:sldId id="418" r:id="rId17"/>
    <p:sldId id="419" r:id="rId18"/>
    <p:sldId id="420" r:id="rId19"/>
    <p:sldId id="421" r:id="rId20"/>
    <p:sldId id="422" r:id="rId21"/>
    <p:sldId id="424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2013-F3C2-448A-A4F3-BD779FD03F5D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0382-12E2-4AA8-8FC6-5A1D8176AD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C56C6F-6204-47EC-A5F7-B3C9D89E2D7F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fr/astuces/la-recherche-action-definition-et-etap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4800" dirty="0" smtClean="0">
                <a:solidFill>
                  <a:srgbClr val="1D2228"/>
                </a:solidFill>
                <a:latin typeface="Helvetica Neue"/>
              </a:rPr>
              <a:t>PROJET DE FIN DE CYCLE</a:t>
            </a:r>
          </a:p>
          <a:p>
            <a:pPr marL="0" lvl="0" indent="0" algn="ctr">
              <a:buNone/>
            </a:pPr>
            <a:r>
              <a:rPr lang="fr-FR" sz="4800" dirty="0" smtClean="0">
                <a:solidFill>
                  <a:srgbClr val="1D2228"/>
                </a:solidFill>
                <a:latin typeface="Helvetica Neue"/>
              </a:rPr>
              <a:t>RELATIF A L3</a:t>
            </a:r>
            <a:endParaRPr lang="fr-FR" sz="4800" dirty="0">
              <a:solidFill>
                <a:srgbClr val="1D2228"/>
              </a:solidFill>
              <a:latin typeface="Helvetica Neue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C00000"/>
                </a:solidFill>
                <a:latin typeface="Helvetica Neue"/>
              </a:rPr>
              <a:t>L'intitulée de </a:t>
            </a:r>
            <a:r>
              <a:rPr lang="fr-FR" sz="3200" dirty="0" smtClean="0">
                <a:solidFill>
                  <a:srgbClr val="C00000"/>
                </a:solidFill>
                <a:latin typeface="Helvetica Neue"/>
              </a:rPr>
              <a:t>l’intervention: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27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Attention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aux fautes de grammaire et d’orthographe.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Avoir un style académique impeccable.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494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7</a:t>
            </a:r>
            <a:r>
              <a:rPr lang="fr-FR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. </a:t>
            </a: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Faire corriger et relire le document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00471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281339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 mémoire qui répond aux critères d’évaluation</a:t>
            </a:r>
          </a:p>
          <a:p>
            <a:r>
              <a:rPr lang="fr-FR" sz="2800" dirty="0">
                <a:solidFill>
                  <a:prstClr val="black"/>
                </a:solidFill>
              </a:rPr>
              <a:t>Un mémoire dont </a:t>
            </a:r>
            <a:r>
              <a:rPr lang="fr-FR" sz="2800" dirty="0" smtClean="0">
                <a:solidFill>
                  <a:prstClr val="black"/>
                </a:solidFill>
              </a:rPr>
              <a:t>le questionnement est intéressent</a:t>
            </a:r>
          </a:p>
          <a:p>
            <a:r>
              <a:rPr lang="fr-FR" sz="2800" dirty="0">
                <a:solidFill>
                  <a:prstClr val="black"/>
                </a:solidFill>
              </a:rPr>
              <a:t>Un mémoire qui </a:t>
            </a:r>
            <a:r>
              <a:rPr lang="fr-FR" sz="2800" dirty="0" smtClean="0">
                <a:solidFill>
                  <a:prstClr val="black"/>
                </a:solidFill>
              </a:rPr>
              <a:t>apporte des éléments de réponse pertinents</a:t>
            </a:r>
          </a:p>
          <a:p>
            <a:r>
              <a:rPr lang="fr-FR" sz="2800" dirty="0">
                <a:solidFill>
                  <a:prstClr val="black"/>
                </a:solidFill>
              </a:rPr>
              <a:t>Un mémoire dont </a:t>
            </a:r>
            <a:r>
              <a:rPr lang="fr-FR" sz="2800" dirty="0" smtClean="0">
                <a:solidFill>
                  <a:prstClr val="black"/>
                </a:solidFill>
              </a:rPr>
              <a:t>tu es passionné</a:t>
            </a:r>
          </a:p>
          <a:p>
            <a:r>
              <a:rPr lang="fr-FR" sz="2800" dirty="0">
                <a:solidFill>
                  <a:prstClr val="black"/>
                </a:solidFill>
              </a:rPr>
              <a:t>Un mémoire  </a:t>
            </a:r>
            <a:r>
              <a:rPr lang="fr-FR" sz="2800" dirty="0" smtClean="0">
                <a:solidFill>
                  <a:prstClr val="black"/>
                </a:solidFill>
              </a:rPr>
              <a:t>qui doit être achevé dans un délais déterminé</a:t>
            </a:r>
          </a:p>
          <a:p>
            <a:endParaRPr lang="fr-FR" sz="2800" dirty="0" smtClean="0">
              <a:solidFill>
                <a:prstClr val="black"/>
              </a:solidFill>
            </a:endParaRPr>
          </a:p>
          <a:p>
            <a:endParaRPr lang="fr-FR" sz="2800" dirty="0" smtClean="0">
              <a:solidFill>
                <a:prstClr val="black"/>
              </a:solidFill>
            </a:endParaRPr>
          </a:p>
          <a:p>
            <a:endParaRPr lang="fr-FR" sz="2800" dirty="0" smtClean="0">
              <a:solidFill>
                <a:prstClr val="black"/>
              </a:solidFill>
            </a:endParaRPr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Pertinence </a:t>
            </a:r>
            <a:r>
              <a:rPr lang="fr-FR" sz="3200" dirty="0" smtClean="0">
                <a:solidFill>
                  <a:srgbClr val="C00000"/>
                </a:solidFill>
              </a:rPr>
              <a:t>d’un mémoire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136444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184576"/>
          </a:xfrm>
        </p:spPr>
        <p:txBody>
          <a:bodyPr>
            <a:noAutofit/>
          </a:bodyPr>
          <a:lstStyle/>
          <a:p>
            <a:r>
              <a:rPr lang="fr-FR" sz="2600" dirty="0" smtClean="0"/>
              <a:t>Le choix de la thématique.</a:t>
            </a:r>
          </a:p>
          <a:p>
            <a:r>
              <a:rPr lang="fr-FR" sz="2600" dirty="0" smtClean="0"/>
              <a:t>L’analyse des mots clés.</a:t>
            </a:r>
          </a:p>
          <a:p>
            <a:pPr lvl="0"/>
            <a:r>
              <a:rPr lang="fr-FR" sz="2600" dirty="0"/>
              <a:t>La revue de la littérature (Consul. et Expl.).</a:t>
            </a:r>
          </a:p>
          <a:p>
            <a:r>
              <a:rPr lang="fr-FR" sz="2600" dirty="0" smtClean="0"/>
              <a:t>L’identification de la problématique.</a:t>
            </a:r>
          </a:p>
          <a:p>
            <a:r>
              <a:rPr lang="fr-FR" sz="2600" dirty="0" smtClean="0"/>
              <a:t>Les hypothèses de travail.</a:t>
            </a:r>
          </a:p>
          <a:p>
            <a:r>
              <a:rPr lang="fr-FR" sz="2600" dirty="0" smtClean="0"/>
              <a:t>Le choix des spécimens.</a:t>
            </a:r>
          </a:p>
          <a:p>
            <a:r>
              <a:rPr lang="fr-FR" sz="2600" dirty="0" smtClean="0"/>
              <a:t>Le travail empirique ( expérimental)/simulation.</a:t>
            </a:r>
          </a:p>
          <a:p>
            <a:r>
              <a:rPr lang="fr-FR" sz="2600" dirty="0" smtClean="0"/>
              <a:t>Le traitement mathématique ou statistique.</a:t>
            </a:r>
          </a:p>
          <a:p>
            <a:r>
              <a:rPr lang="fr-FR" sz="2600" dirty="0" smtClean="0"/>
              <a:t>Les résultats et discussion.</a:t>
            </a:r>
          </a:p>
          <a:p>
            <a:r>
              <a:rPr lang="fr-FR" sz="2600" dirty="0" smtClean="0"/>
              <a:t>L’analyse et la prise de position.</a:t>
            </a:r>
          </a:p>
          <a:p>
            <a:r>
              <a:rPr lang="fr-FR" sz="2600" dirty="0" smtClean="0"/>
              <a:t>L’introduction et la conclusion.</a:t>
            </a:r>
          </a:p>
          <a:p>
            <a:r>
              <a:rPr lang="fr-FR" sz="2600" dirty="0" smtClean="0"/>
              <a:t>La mise en forme.</a:t>
            </a:r>
          </a:p>
          <a:p>
            <a:r>
              <a:rPr lang="fr-FR" sz="2600" dirty="0" smtClean="0"/>
              <a:t>La soutenance.</a:t>
            </a:r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 smtClean="0"/>
          </a:p>
          <a:p>
            <a:endParaRPr lang="fr-FR" sz="2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9442323" cy="63408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000" dirty="0">
                <a:solidFill>
                  <a:srgbClr val="C00000"/>
                </a:solidFill>
              </a:rPr>
              <a:t>Le cheminement </a:t>
            </a:r>
            <a:r>
              <a:rPr lang="fr-FR" sz="3000" dirty="0" smtClean="0">
                <a:solidFill>
                  <a:srgbClr val="C00000"/>
                </a:solidFill>
              </a:rPr>
              <a:t>systématique d’un </a:t>
            </a:r>
            <a:r>
              <a:rPr lang="fr-FR" sz="3000" dirty="0">
                <a:solidFill>
                  <a:srgbClr val="C00000"/>
                </a:solidFill>
              </a:rPr>
              <a:t>mémoire / </a:t>
            </a:r>
            <a:r>
              <a:rPr lang="fr-FR" sz="3000" dirty="0" smtClean="0">
                <a:solidFill>
                  <a:srgbClr val="C00000"/>
                </a:solidFill>
                <a:ea typeface="+mn-ea"/>
                <a:cs typeface="+mn-cs"/>
              </a:rPr>
              <a:t>Le plan</a:t>
            </a:r>
            <a: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fr-FR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38400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C00000"/>
                </a:solidFill>
                <a:ea typeface="+mn-ea"/>
                <a:cs typeface="+mn-cs"/>
              </a:rPr>
              <a:t>Le choix de la thématique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84976" cy="5184576"/>
          </a:xfrm>
        </p:spPr>
        <p:txBody>
          <a:bodyPr>
            <a:noAutofit/>
          </a:bodyPr>
          <a:lstStyle/>
          <a:p>
            <a:r>
              <a:rPr lang="fr-FR" dirty="0" smtClean="0"/>
              <a:t>Motivation du choix ( de cœur ou de raison, compromis)</a:t>
            </a:r>
          </a:p>
          <a:p>
            <a:r>
              <a:rPr lang="fr-FR" dirty="0" smtClean="0"/>
              <a:t>Réaliste (rêve et concrétisation)</a:t>
            </a:r>
          </a:p>
          <a:p>
            <a:r>
              <a:rPr lang="fr-FR" dirty="0" smtClean="0"/>
              <a:t>Originalité du thème </a:t>
            </a:r>
          </a:p>
          <a:p>
            <a:r>
              <a:rPr lang="fr-FR" dirty="0" smtClean="0"/>
              <a:t>Lien avec le stage ou profil personnel</a:t>
            </a:r>
          </a:p>
          <a:p>
            <a:r>
              <a:rPr lang="fr-FR" dirty="0" smtClean="0"/>
              <a:t>Les moyens appropriés pour atteindre les objectifs</a:t>
            </a:r>
          </a:p>
          <a:p>
            <a:r>
              <a:rPr lang="fr-FR" dirty="0" smtClean="0"/>
              <a:t>Le temps consacré à la mise en œuvre de thèse (sujet délimité)</a:t>
            </a:r>
          </a:p>
          <a:p>
            <a:r>
              <a:rPr lang="fr-FR" dirty="0" smtClean="0"/>
              <a:t>La capacité de maitriser la thématique</a:t>
            </a:r>
          </a:p>
          <a:p>
            <a:r>
              <a:rPr lang="fr-FR" dirty="0" smtClean="0"/>
              <a:t>Prendre du temps pour réfléchir à la thématique et repenser le sujet ?.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Rien ne serre de courir il faut partir à point !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0935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Les mots clés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57200" y="1772816"/>
            <a:ext cx="8219256" cy="4353347"/>
          </a:xfrm>
        </p:spPr>
        <p:txBody>
          <a:bodyPr/>
          <a:lstStyle/>
          <a:p>
            <a:r>
              <a:rPr lang="fr-FR" dirty="0" smtClean="0"/>
              <a:t>Extraction </a:t>
            </a:r>
          </a:p>
          <a:p>
            <a:r>
              <a:rPr lang="fr-FR" dirty="0" smtClean="0"/>
              <a:t>Précision</a:t>
            </a:r>
          </a:p>
          <a:p>
            <a:r>
              <a:rPr lang="fr-FR" dirty="0" smtClean="0"/>
              <a:t>Clarté</a:t>
            </a:r>
          </a:p>
          <a:p>
            <a:r>
              <a:rPr lang="fr-FR" dirty="0" smtClean="0"/>
              <a:t>Pertinence</a:t>
            </a:r>
          </a:p>
          <a:p>
            <a:r>
              <a:rPr lang="fr-FR" dirty="0" smtClean="0"/>
              <a:t>Atout de recherche</a:t>
            </a:r>
          </a:p>
          <a:p>
            <a:r>
              <a:rPr lang="fr-FR" dirty="0" smtClean="0"/>
              <a:t>Raccourci</a:t>
            </a:r>
          </a:p>
          <a:p>
            <a:r>
              <a:rPr lang="fr-FR" dirty="0" smtClean="0"/>
              <a:t>Cible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229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L’identification de la problématique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4509120"/>
            <a:ext cx="8136904" cy="1800200"/>
          </a:xfrm>
        </p:spPr>
        <p:txBody>
          <a:bodyPr/>
          <a:lstStyle/>
          <a:p>
            <a:r>
              <a:rPr lang="fr-FR" dirty="0" smtClean="0"/>
              <a:t>C’est l’intégration de la revue  de la littérature et de vos Questions de recherche 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251520" y="1772816"/>
            <a:ext cx="8712968" cy="230425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Problématique est une question</a:t>
            </a:r>
          </a:p>
          <a:p>
            <a:r>
              <a:rPr lang="fr-FR" dirty="0" smtClean="0"/>
              <a:t>Soulever un questionnement de recherche</a:t>
            </a:r>
          </a:p>
          <a:p>
            <a:r>
              <a:rPr lang="fr-FR" dirty="0" smtClean="0"/>
              <a:t>Pour laquelle n’existe pas de réponse claire actuellement</a:t>
            </a:r>
          </a:p>
          <a:p>
            <a:r>
              <a:rPr lang="fr-FR" dirty="0" smtClean="0"/>
              <a:t>Pertinente et intéressante</a:t>
            </a:r>
          </a:p>
          <a:p>
            <a:r>
              <a:rPr lang="fr-FR" dirty="0" smtClean="0"/>
              <a:t>Elle s’affine progressivement avec la revue de la littérature</a:t>
            </a:r>
          </a:p>
          <a:p>
            <a:r>
              <a:rPr lang="fr-FR" dirty="0"/>
              <a:t>C</a:t>
            </a:r>
            <a:r>
              <a:rPr lang="fr-FR" dirty="0" smtClean="0"/>
              <a:t>lairement </a:t>
            </a:r>
            <a:r>
              <a:rPr lang="fr-FR" dirty="0"/>
              <a:t>é</a:t>
            </a:r>
            <a:r>
              <a:rPr lang="fr-FR" dirty="0" smtClean="0"/>
              <a:t>noncée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08674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Caractéristique d’un texte scientifique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908720"/>
            <a:ext cx="8280920" cy="4752528"/>
          </a:xfrm>
        </p:spPr>
        <p:txBody>
          <a:bodyPr>
            <a:noAutofit/>
          </a:bodyPr>
          <a:lstStyle/>
          <a:p>
            <a:r>
              <a:rPr lang="fr-FR" sz="2800" dirty="0" smtClean="0"/>
              <a:t>Descriptif et Neutre</a:t>
            </a:r>
          </a:p>
          <a:p>
            <a:r>
              <a:rPr lang="fr-FR" sz="2800" dirty="0" smtClean="0"/>
              <a:t>Utilise un lexique spécialisé</a:t>
            </a:r>
          </a:p>
          <a:p>
            <a:r>
              <a:rPr lang="fr-FR" sz="2800" dirty="0" smtClean="0"/>
              <a:t>Structuré (symétrie, équilibre, progression, liens entre les chapitre et rubriques…).</a:t>
            </a:r>
          </a:p>
          <a:p>
            <a:r>
              <a:rPr lang="fr-FR" sz="2800" dirty="0" smtClean="0"/>
              <a:t>Argumenté</a:t>
            </a:r>
          </a:p>
          <a:p>
            <a:r>
              <a:rPr lang="fr-FR" sz="2800" dirty="0" smtClean="0"/>
              <a:t>Référencié</a:t>
            </a:r>
          </a:p>
          <a:p>
            <a:r>
              <a:rPr lang="fr-FR" sz="2800" dirty="0" smtClean="0"/>
              <a:t>Précis</a:t>
            </a:r>
          </a:p>
          <a:p>
            <a:r>
              <a:rPr lang="fr-FR" sz="2800" dirty="0" smtClean="0"/>
              <a:t>Clair</a:t>
            </a:r>
          </a:p>
          <a:p>
            <a:r>
              <a:rPr lang="fr-FR" sz="2800" dirty="0" smtClean="0"/>
              <a:t>Concis (phrases courtes, pas de redondance, redites,…),</a:t>
            </a:r>
          </a:p>
          <a:p>
            <a:r>
              <a:rPr lang="fr-FR" sz="2800" dirty="0" smtClean="0"/>
              <a:t>Eviter les adjectifs et adverbes de jugement (il est clair, évidemment, il ne faut pas faire…).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66293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2453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L’analyse d’une problématique conduit à prendre une position.</a:t>
            </a:r>
          </a:p>
          <a:p>
            <a:r>
              <a:rPr lang="fr-FR" sz="2800" dirty="0" smtClean="0"/>
              <a:t> Emettre un avis opiné et fondé.</a:t>
            </a:r>
          </a:p>
          <a:p>
            <a:r>
              <a:rPr lang="fr-FR" sz="2800" dirty="0" smtClean="0"/>
              <a:t>Le lecteur attends de vous une démonstration justifiée.</a:t>
            </a:r>
          </a:p>
          <a:p>
            <a:r>
              <a:rPr lang="fr-FR" sz="2800" dirty="0" smtClean="0"/>
              <a:t>Le jury vous juge sur la base de votre méthodologie rédactionnelle.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8856984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L’analyse et la prise de position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034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Autofit/>
          </a:bodyPr>
          <a:lstStyle/>
          <a:p>
            <a:r>
              <a:rPr lang="fr-FR" sz="2800" dirty="0" smtClean="0"/>
              <a:t>Tous ces éléments se rédigent à la fin: Page de garde, remerciements, résumé, introduction, conclusion, bibliographie, annexes.</a:t>
            </a:r>
          </a:p>
          <a:p>
            <a:r>
              <a:rPr lang="fr-FR" sz="2800" dirty="0" smtClean="0"/>
              <a:t>Introduction positionne la thèse et présente la problématique.</a:t>
            </a:r>
          </a:p>
          <a:p>
            <a:r>
              <a:rPr lang="fr-FR" sz="2800" dirty="0" smtClean="0"/>
              <a:t> La conclusion synthétise l’analyse et ouvre des perspectives.</a:t>
            </a:r>
          </a:p>
          <a:p>
            <a:r>
              <a:rPr lang="fr-FR" sz="2800" dirty="0" smtClean="0"/>
              <a:t>Le résumé présente le domaine, la problématique, la méthodologie et les conclusions de manière synthétique. </a:t>
            </a:r>
          </a:p>
          <a:p>
            <a:r>
              <a:rPr lang="fr-FR" sz="2800" dirty="0" smtClean="0"/>
              <a:t>La bibliographie doit adopter une norme de présentation.</a:t>
            </a:r>
          </a:p>
          <a:p>
            <a:r>
              <a:rPr lang="fr-FR" sz="2800" dirty="0" smtClean="0"/>
              <a:t>  </a:t>
            </a:r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Introduction-Conclusion-Résumé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6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856984" cy="5616624"/>
          </a:xfrm>
        </p:spPr>
        <p:txBody>
          <a:bodyPr>
            <a:noAutofit/>
          </a:bodyPr>
          <a:lstStyle/>
          <a:p>
            <a:r>
              <a:rPr lang="fr-FR" sz="2600" dirty="0" smtClean="0"/>
              <a:t>Clarté de structure</a:t>
            </a:r>
          </a:p>
          <a:p>
            <a:r>
              <a:rPr lang="fr-FR" sz="2600" dirty="0" smtClean="0"/>
              <a:t>Propreté de l’aspect visuel du manuscrit</a:t>
            </a:r>
          </a:p>
          <a:p>
            <a:r>
              <a:rPr lang="fr-FR" sz="2600" dirty="0" smtClean="0"/>
              <a:t>Exactitude orthographique et grammaticale</a:t>
            </a:r>
          </a:p>
          <a:p>
            <a:r>
              <a:rPr lang="fr-FR" sz="2600" dirty="0" smtClean="0"/>
              <a:t>La police, le style, la taille, nombre de pages</a:t>
            </a:r>
          </a:p>
          <a:p>
            <a:r>
              <a:rPr lang="fr-FR" sz="2600" dirty="0" smtClean="0"/>
              <a:t>Clarté des figures et des tableaux (lisibles)</a:t>
            </a:r>
          </a:p>
          <a:p>
            <a:r>
              <a:rPr lang="fr-FR" sz="2600" dirty="0" smtClean="0"/>
              <a:t>Titres des chapitres, principaux, secondaires, tableaux, figures, légendes,…</a:t>
            </a:r>
          </a:p>
          <a:p>
            <a:r>
              <a:rPr lang="fr-FR" sz="2600" dirty="0" smtClean="0"/>
              <a:t>Attention aux erreurs aux noms des membres du jury et leurs rangs</a:t>
            </a:r>
          </a:p>
          <a:p>
            <a:r>
              <a:rPr lang="fr-FR" sz="2600" dirty="0" smtClean="0"/>
              <a:t>Introduction générale correspond à la conclusion générale (</a:t>
            </a:r>
            <a:r>
              <a:rPr lang="fr-FR" sz="2600" dirty="0" err="1" smtClean="0"/>
              <a:t>intr</a:t>
            </a:r>
            <a:r>
              <a:rPr lang="fr-FR" sz="2600" dirty="0"/>
              <a:t>.</a:t>
            </a:r>
            <a:r>
              <a:rPr lang="fr-FR" sz="2600" dirty="0" smtClean="0"/>
              <a:t> et </a:t>
            </a:r>
            <a:r>
              <a:rPr lang="fr-FR" sz="2600" dirty="0" err="1" smtClean="0"/>
              <a:t>concl</a:t>
            </a:r>
            <a:r>
              <a:rPr lang="fr-FR" sz="2600" dirty="0" smtClean="0"/>
              <a:t>. à caque chapitre).</a:t>
            </a:r>
          </a:p>
          <a:p>
            <a:r>
              <a:rPr lang="fr-FR" sz="2600" dirty="0" smtClean="0"/>
              <a:t>Restez sobre dans le choix des couleurs et les encadrements des pages et des graphes et tableaux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490066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La mise en forme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601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633267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Conception </a:t>
            </a:r>
            <a:r>
              <a:rPr lang="fr-FR" sz="2800" dirty="0">
                <a:solidFill>
                  <a:srgbClr val="1D2228"/>
                </a:solidFill>
                <a:latin typeface="Helvetica Neue"/>
              </a:rPr>
              <a:t>de </a:t>
            </a:r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mémoire.</a:t>
            </a:r>
            <a:endParaRPr lang="fr-FR" sz="2800" dirty="0">
              <a:solidFill>
                <a:srgbClr val="1D2228"/>
              </a:solidFill>
              <a:latin typeface="Helvetica Neue"/>
            </a:endParaRPr>
          </a:p>
          <a:p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Organisation </a:t>
            </a:r>
            <a:r>
              <a:rPr lang="fr-FR" sz="2800" dirty="0">
                <a:solidFill>
                  <a:srgbClr val="1D2228"/>
                </a:solidFill>
                <a:latin typeface="Helvetica Neue"/>
              </a:rPr>
              <a:t>du </a:t>
            </a:r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manuscrit.</a:t>
            </a:r>
            <a:endParaRPr lang="fr-FR" sz="2800" dirty="0">
              <a:solidFill>
                <a:srgbClr val="1D2228"/>
              </a:solidFill>
              <a:latin typeface="Helvetica Neue"/>
            </a:endParaRPr>
          </a:p>
          <a:p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Types </a:t>
            </a:r>
            <a:r>
              <a:rPr lang="fr-FR" sz="2800" dirty="0">
                <a:solidFill>
                  <a:srgbClr val="1D2228"/>
                </a:solidFill>
                <a:latin typeface="Helvetica Neue"/>
              </a:rPr>
              <a:t>de structurations.</a:t>
            </a:r>
          </a:p>
          <a:p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Focus </a:t>
            </a:r>
            <a:r>
              <a:rPr lang="fr-FR" sz="2800" dirty="0">
                <a:solidFill>
                  <a:srgbClr val="1D2228"/>
                </a:solidFill>
                <a:latin typeface="Helvetica Neue"/>
              </a:rPr>
              <a:t>sur l'architecture de l'introduction.</a:t>
            </a:r>
          </a:p>
          <a:p>
            <a:r>
              <a:rPr lang="fr-FR" sz="2800" dirty="0" smtClean="0">
                <a:solidFill>
                  <a:srgbClr val="1D2228"/>
                </a:solidFill>
                <a:latin typeface="Helvetica Neue"/>
              </a:rPr>
              <a:t>Etude </a:t>
            </a:r>
            <a:r>
              <a:rPr lang="fr-FR" sz="2800" dirty="0">
                <a:solidFill>
                  <a:srgbClr val="1D2228"/>
                </a:solidFill>
                <a:latin typeface="Helvetica Neue"/>
              </a:rPr>
              <a:t>de cas.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8784976" cy="57606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dirty="0">
                <a:solidFill>
                  <a:srgbClr val="1D2228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fr-FR" sz="3200" dirty="0">
                <a:solidFill>
                  <a:srgbClr val="1D2228"/>
                </a:solidFill>
                <a:latin typeface="Helvetica Neue"/>
                <a:ea typeface="+mn-ea"/>
                <a:cs typeface="+mn-cs"/>
              </a:rPr>
            </a:br>
            <a:r>
              <a:rPr lang="fr-FR" sz="3200" dirty="0" smtClean="0">
                <a:solidFill>
                  <a:srgbClr val="C00000"/>
                </a:solidFill>
                <a:latin typeface="Helvetica Neue"/>
                <a:ea typeface="+mn-ea"/>
                <a:cs typeface="+mn-cs"/>
              </a:rPr>
              <a:t>Objectifs escomptés de la Recherche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52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La </a:t>
            </a:r>
            <a:r>
              <a:rPr lang="fr-FR" sz="3200" dirty="0" smtClean="0">
                <a:solidFill>
                  <a:srgbClr val="C00000"/>
                </a:solidFill>
              </a:rPr>
              <a:t>Soutenance</a:t>
            </a:r>
            <a:r>
              <a:rPr lang="fr-FR" sz="3200" dirty="0" smtClean="0">
                <a:solidFill>
                  <a:prstClr val="black"/>
                </a:solidFill>
              </a:rPr>
              <a:t/>
            </a:r>
            <a:br>
              <a:rPr lang="fr-FR" sz="3200" dirty="0" smtClean="0">
                <a:solidFill>
                  <a:prstClr val="black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la commission d’évaluation du PFE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fr-FR" b="1" dirty="0" smtClean="0"/>
              <a:t>20 minutes de présentations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2416" y="2132856"/>
            <a:ext cx="4477575" cy="4278461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400" dirty="0" smtClean="0"/>
              <a:t>Esprit de synthèse.</a:t>
            </a:r>
          </a:p>
          <a:p>
            <a:pPr algn="just"/>
            <a:r>
              <a:rPr lang="fr-FR" sz="2400" dirty="0" smtClean="0"/>
              <a:t>Présenter la problématique, les objectifs, l’intérêt, contexte de l’étude,…</a:t>
            </a:r>
          </a:p>
          <a:p>
            <a:pPr algn="just"/>
            <a:r>
              <a:rPr lang="fr-FR" sz="2400" dirty="0" smtClean="0"/>
              <a:t>Méthodologie expérimentale/simulation</a:t>
            </a:r>
          </a:p>
          <a:p>
            <a:pPr algn="just"/>
            <a:r>
              <a:rPr lang="fr-FR" sz="2400" dirty="0" smtClean="0"/>
              <a:t>Résultats; tableaux, figures, expressions, chiffrés, …</a:t>
            </a:r>
          </a:p>
          <a:p>
            <a:pPr algn="just"/>
            <a:r>
              <a:rPr lang="fr-FR" sz="2400" dirty="0" smtClean="0"/>
              <a:t>Analyse et commentaire et comparaison avec la littérature.</a:t>
            </a:r>
          </a:p>
          <a:p>
            <a:pPr algn="just"/>
            <a:r>
              <a:rPr lang="fr-FR" sz="2400" dirty="0" smtClean="0"/>
              <a:t>Conclusion et perspective.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4248472" cy="639762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30 minutes de questions/réponses</a:t>
            </a:r>
            <a:endParaRPr lang="fr-FR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788024" y="2132856"/>
            <a:ext cx="4248472" cy="3951288"/>
          </a:xfrm>
        </p:spPr>
        <p:txBody>
          <a:bodyPr>
            <a:normAutofit/>
          </a:bodyPr>
          <a:lstStyle/>
          <a:p>
            <a:r>
              <a:rPr lang="fr-FR" sz="2200" dirty="0" smtClean="0"/>
              <a:t>Le débat montre la maitrise du sujet, </a:t>
            </a:r>
          </a:p>
          <a:p>
            <a:r>
              <a:rPr lang="fr-FR" sz="2200" dirty="0" smtClean="0"/>
              <a:t>l’assurance du candidat, </a:t>
            </a:r>
          </a:p>
          <a:p>
            <a:r>
              <a:rPr lang="fr-FR" sz="2200" dirty="0" smtClean="0"/>
              <a:t>la pertinence des explications, </a:t>
            </a:r>
          </a:p>
          <a:p>
            <a:r>
              <a:rPr lang="fr-FR" sz="2200" dirty="0" smtClean="0"/>
              <a:t>l’envie et l’intérêt de débattre ce que vous suscitez.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4941374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Bonne chance…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71673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03" y="1268760"/>
            <a:ext cx="8928992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1. </a:t>
            </a:r>
            <a:r>
              <a:rPr lang="fr-FR" sz="2200" b="1" dirty="0" smtClean="0">
                <a:latin typeface="Times New Roman"/>
                <a:ea typeface="Times New Roman"/>
                <a:cs typeface="Arial"/>
              </a:rPr>
              <a:t>L’objet et </a:t>
            </a:r>
            <a:r>
              <a:rPr lang="fr-FR" sz="2200" b="1" dirty="0">
                <a:latin typeface="Times New Roman"/>
                <a:ea typeface="Times New Roman"/>
                <a:cs typeface="Arial"/>
              </a:rPr>
              <a:t>le contexte </a:t>
            </a:r>
            <a:r>
              <a:rPr lang="fr-FR" sz="2200" b="1" dirty="0" smtClean="0">
                <a:latin typeface="Times New Roman"/>
                <a:ea typeface="Times New Roman"/>
                <a:cs typeface="Arial"/>
              </a:rPr>
              <a:t>de </a:t>
            </a:r>
            <a:r>
              <a:rPr lang="fr-FR" sz="2200" b="1" dirty="0">
                <a:latin typeface="Times New Roman"/>
                <a:ea typeface="Times New Roman"/>
                <a:cs typeface="Arial"/>
              </a:rPr>
              <a:t>la </a:t>
            </a:r>
            <a:r>
              <a:rPr lang="fr-FR" sz="2200" b="1" dirty="0" smtClean="0">
                <a:latin typeface="Times New Roman"/>
                <a:ea typeface="Times New Roman"/>
                <a:cs typeface="Arial"/>
              </a:rPr>
              <a:t>recherche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2. La problématique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3. La méthodologie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4. </a:t>
            </a:r>
            <a:r>
              <a:rPr lang="fr-FR" sz="2200" b="1" dirty="0" smtClean="0">
                <a:latin typeface="Times New Roman"/>
                <a:ea typeface="Times New Roman"/>
                <a:cs typeface="Arial"/>
              </a:rPr>
              <a:t>Les compétences </a:t>
            </a:r>
            <a:r>
              <a:rPr lang="fr-FR" sz="2200" b="1" dirty="0">
                <a:latin typeface="Times New Roman"/>
                <a:ea typeface="Times New Roman"/>
                <a:cs typeface="Arial"/>
              </a:rPr>
              <a:t>requises par le projet et compétences du candidat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5. Quelles contributions attendues ?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6. Quel calendrier échéancier ? 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 smtClean="0">
                <a:latin typeface="Times New Roman"/>
                <a:ea typeface="Times New Roman"/>
                <a:cs typeface="Arial"/>
              </a:rPr>
              <a:t>8</a:t>
            </a:r>
            <a:r>
              <a:rPr lang="fr-FR" sz="2200" b="1" dirty="0">
                <a:latin typeface="Times New Roman"/>
                <a:ea typeface="Times New Roman"/>
                <a:cs typeface="Arial"/>
              </a:rPr>
              <a:t>. Donnez une bibliographie succincte</a:t>
            </a:r>
            <a:endParaRPr lang="fr-FR" sz="22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200" b="1" dirty="0">
                <a:latin typeface="Times New Roman"/>
                <a:ea typeface="Times New Roman"/>
                <a:cs typeface="Arial"/>
              </a:rPr>
              <a:t>9. Faire corriger et relire le document</a:t>
            </a:r>
            <a:endParaRPr lang="fr-FR" sz="2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200" dirty="0">
              <a:ea typeface="Calibri"/>
              <a:cs typeface="Arial"/>
            </a:endParaRPr>
          </a:p>
          <a:p>
            <a:endParaRPr lang="fr-FR" sz="2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8012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Etude de faisabilité technico-économique </a:t>
            </a:r>
            <a:r>
              <a:rPr lang="fr-FR" sz="28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du </a:t>
            </a:r>
            <a:r>
              <a:rPr lang="fr-FR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projet</a:t>
            </a:r>
            <a:r>
              <a:rPr lang="fr-FR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de </a:t>
            </a:r>
            <a:r>
              <a:rPr lang="fr-FR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mémoire intègre les </a:t>
            </a:r>
            <a:r>
              <a:rPr lang="fr-FR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différents </a:t>
            </a:r>
            <a:r>
              <a:rPr lang="fr-FR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points suivants: 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93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Définir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précisément l’objet étudié.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Le cadre géographique et chronologique du sujet.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Expliquer le contexte pratique.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Expliquer le contexte théorique.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Cas particulier de la </a:t>
            </a:r>
            <a:r>
              <a:rPr lang="fr-FR" sz="2800" u="sng" dirty="0">
                <a:solidFill>
                  <a:srgbClr val="0000FF"/>
                </a:solidFill>
                <a:latin typeface="Times New Roman"/>
                <a:ea typeface="Times New Roman"/>
                <a:cs typeface="Arial"/>
                <a:hlinkClick r:id="rId2"/>
              </a:rPr>
              <a:t>recherche-action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 : parler de l’objectif à réaliser, la logique suivie et les démarches envisagées.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129" y="404664"/>
            <a:ext cx="9073008" cy="72008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1. L’objet, le contexte et les enjeux de la recherche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416386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Expliciter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au mieux la problématique de départ.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Indiquer les questions de recherche.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Mettre en avant les hypothèses.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Faire une présentation de quelques axes du sujet.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2. La problématique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895659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24744"/>
            <a:ext cx="7408333" cy="3450696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Expliquer quelle méthodologie utiliser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et pourquoi ?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Méthodologie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expérimentale </a:t>
            </a:r>
            <a:r>
              <a:rPr lang="fr-FR" sz="2800" dirty="0" smtClean="0">
                <a:latin typeface="Times New Roman"/>
                <a:ea typeface="Times New Roman"/>
                <a:cs typeface="Arial"/>
              </a:rPr>
              <a:t>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Méthodologie </a:t>
            </a:r>
            <a:r>
              <a:rPr lang="fr-FR" sz="2800" dirty="0" smtClean="0">
                <a:latin typeface="Times New Roman"/>
                <a:ea typeface="Times New Roman"/>
                <a:cs typeface="Arial"/>
              </a:rPr>
              <a:t>de simulation numérique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 ?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Analyse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de corpus </a:t>
            </a:r>
            <a:r>
              <a:rPr lang="fr-FR" sz="2800" dirty="0" smtClean="0">
                <a:latin typeface="Times New Roman"/>
                <a:ea typeface="Times New Roman"/>
                <a:cs typeface="Arial"/>
              </a:rPr>
              <a:t>/ spécimens/ prototype 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Calibri"/>
                <a:cs typeface="Arial"/>
              </a:rPr>
              <a:t>Choisir les modèles de références propre à l’étude.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Mettre en avant les méthodes d’analyse de données qui vont être utilisées.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3. La méthodologie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07074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129211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Montrer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que vous avez les compétences scientifiques pour mener à bien votre projet.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Mettre en avant vos compétences actuelles.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42" y="692696"/>
            <a:ext cx="8856984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4. Compétences requises par le projet et compétences </a:t>
            </a:r>
            <a:r>
              <a:rPr lang="fr-FR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acquises du </a:t>
            </a: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candidat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82262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Apports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sur le plan théorique ?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Apports sur le plan pratique ?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5. Quelles contributions attendues ?</a:t>
            </a:r>
            <a: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prstClr val="black"/>
                </a:solidFill>
                <a:ea typeface="Calibri"/>
                <a:cs typeface="Arial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574961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 smtClean="0">
                <a:latin typeface="Times New Roman"/>
                <a:ea typeface="Times New Roman"/>
                <a:cs typeface="Arial"/>
              </a:rPr>
              <a:t>Intégrer </a:t>
            </a:r>
            <a:r>
              <a:rPr lang="fr-FR" sz="2800" dirty="0">
                <a:latin typeface="Times New Roman"/>
                <a:ea typeface="Times New Roman"/>
                <a:cs typeface="Arial"/>
              </a:rPr>
              <a:t>des revues internationales de langue anglaise.</a:t>
            </a:r>
            <a:endParaRPr lang="fr-FR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800" dirty="0">
                <a:latin typeface="Times New Roman"/>
                <a:ea typeface="Times New Roman"/>
                <a:cs typeface="Arial"/>
              </a:rPr>
              <a:t>Respecter les normes de présentation en vigueur dans la discipline (souvent normes APA, sans oublier de mentionner les DOI).</a:t>
            </a:r>
            <a:endParaRPr lang="fr-FR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6</a:t>
            </a:r>
            <a:r>
              <a:rPr lang="fr-FR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. </a:t>
            </a:r>
            <a:r>
              <a:rPr lang="fr-FR" sz="32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Donnez une bibliographie succincte</a:t>
            </a:r>
            <a:r>
              <a:rPr lang="fr-FR" sz="3200" dirty="0">
                <a:solidFill>
                  <a:srgbClr val="C00000"/>
                </a:solidFill>
                <a:ea typeface="Calibri"/>
                <a:cs typeface="Arial"/>
              </a:rPr>
              <a:t/>
            </a:r>
            <a:br>
              <a:rPr lang="fr-FR" sz="3200" dirty="0">
                <a:solidFill>
                  <a:srgbClr val="C00000"/>
                </a:solidFill>
                <a:ea typeface="Calibri"/>
                <a:cs typeface="Arial"/>
              </a:rPr>
            </a:b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352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1902</TotalTime>
  <Words>897</Words>
  <Application>Microsoft Office PowerPoint</Application>
  <PresentationFormat>Affichage à l'écran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Vagues</vt:lpstr>
      <vt:lpstr>L'intitulée de l’intervention:</vt:lpstr>
      <vt:lpstr> Objectifs escomptés de la Recherche</vt:lpstr>
      <vt:lpstr>Etude de faisabilité technico-économique du projet de mémoire intègre les différents points suivants: </vt:lpstr>
      <vt:lpstr>1. L’objet, le contexte et les enjeux de la recherche </vt:lpstr>
      <vt:lpstr>2. La problématique </vt:lpstr>
      <vt:lpstr>3. La méthodologie </vt:lpstr>
      <vt:lpstr>4. Compétences requises par le projet et compétences acquises du candidat </vt:lpstr>
      <vt:lpstr>5. Quelles contributions attendues ? </vt:lpstr>
      <vt:lpstr>6. Donnez une bibliographie succincte </vt:lpstr>
      <vt:lpstr>7. Faire corriger et relire le document </vt:lpstr>
      <vt:lpstr>Pertinence d’un mémoire</vt:lpstr>
      <vt:lpstr>Le cheminement systématique d’un mémoire / Le plan </vt:lpstr>
      <vt:lpstr>Le choix de la thématique</vt:lpstr>
      <vt:lpstr>Les mots clés</vt:lpstr>
      <vt:lpstr>L’identification de la problématique</vt:lpstr>
      <vt:lpstr>Caractéristique d’un texte scientifique</vt:lpstr>
      <vt:lpstr>L’analyse et la prise de position</vt:lpstr>
      <vt:lpstr>Introduction-Conclusion-Résumé</vt:lpstr>
      <vt:lpstr>La mise en forme</vt:lpstr>
      <vt:lpstr>La Soutenance la commission d’évaluation du PFE</vt:lpstr>
      <vt:lpstr>Bonne chance…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TRIBOLOGIE</dc:title>
  <dc:creator>pc 2012</dc:creator>
  <cp:lastModifiedBy>pc 2012</cp:lastModifiedBy>
  <cp:revision>122</cp:revision>
  <dcterms:created xsi:type="dcterms:W3CDTF">2020-02-16T15:33:20Z</dcterms:created>
  <dcterms:modified xsi:type="dcterms:W3CDTF">2021-05-22T09:49:48Z</dcterms:modified>
</cp:coreProperties>
</file>