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329" r:id="rId2"/>
    <p:sldId id="328" r:id="rId3"/>
    <p:sldId id="364" r:id="rId4"/>
    <p:sldId id="354" r:id="rId5"/>
    <p:sldId id="355" r:id="rId6"/>
    <p:sldId id="356" r:id="rId7"/>
    <p:sldId id="357" r:id="rId8"/>
    <p:sldId id="358" r:id="rId9"/>
    <p:sldId id="361" r:id="rId10"/>
    <p:sldId id="362" r:id="rId11"/>
    <p:sldId id="404" r:id="rId12"/>
    <p:sldId id="406" r:id="rId13"/>
    <p:sldId id="411" r:id="rId14"/>
    <p:sldId id="412" r:id="rId15"/>
    <p:sldId id="414" r:id="rId16"/>
    <p:sldId id="418" r:id="rId17"/>
    <p:sldId id="419" r:id="rId18"/>
    <p:sldId id="420" r:id="rId19"/>
    <p:sldId id="421" r:id="rId20"/>
    <p:sldId id="422" r:id="rId21"/>
    <p:sldId id="424" r:id="rId2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B32013-F3C2-448A-A4F3-BD779FD03F5D}" type="datetimeFigureOut">
              <a:rPr lang="fr-FR" smtClean="0"/>
              <a:t>22/05/2021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400382-12E2-4AA8-8FC6-5A1D8176AD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9555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56C6F-6204-47EC-A5F7-B3C9D89E2D7F}" type="datetimeFigureOut">
              <a:rPr lang="fr-FR" smtClean="0"/>
              <a:t>22/05/2021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DBF7-DCE5-45EA-9C51-9EB3C23AB5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56C6F-6204-47EC-A5F7-B3C9D89E2D7F}" type="datetimeFigureOut">
              <a:rPr lang="fr-FR" smtClean="0"/>
              <a:t>22/05/2021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DBF7-DCE5-45EA-9C51-9EB3C23AB5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56C6F-6204-47EC-A5F7-B3C9D89E2D7F}" type="datetimeFigureOut">
              <a:rPr lang="fr-FR" smtClean="0"/>
              <a:t>22/05/2021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DBF7-DCE5-45EA-9C51-9EB3C23AB510}" type="slidenum">
              <a:rPr lang="fr-FR" smtClean="0"/>
              <a:t>‹N°›</a:t>
            </a:fld>
            <a:endParaRPr lang="fr-F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56C6F-6204-47EC-A5F7-B3C9D89E2D7F}" type="datetimeFigureOut">
              <a:rPr lang="fr-FR" smtClean="0"/>
              <a:t>22/05/2021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DBF7-DCE5-45EA-9C51-9EB3C23AB510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56C6F-6204-47EC-A5F7-B3C9D89E2D7F}" type="datetimeFigureOut">
              <a:rPr lang="fr-FR" smtClean="0"/>
              <a:t>22/05/2021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DBF7-DCE5-45EA-9C51-9EB3C23AB5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56C6F-6204-47EC-A5F7-B3C9D89E2D7F}" type="datetimeFigureOut">
              <a:rPr lang="fr-FR" smtClean="0"/>
              <a:t>22/05/2021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DBF7-DCE5-45EA-9C51-9EB3C23AB510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56C6F-6204-47EC-A5F7-B3C9D89E2D7F}" type="datetimeFigureOut">
              <a:rPr lang="fr-FR" smtClean="0"/>
              <a:t>22/05/2021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DBF7-DCE5-45EA-9C51-9EB3C23AB5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56C6F-6204-47EC-A5F7-B3C9D89E2D7F}" type="datetimeFigureOut">
              <a:rPr lang="fr-FR" smtClean="0"/>
              <a:t>22/05/2021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DBF7-DCE5-45EA-9C51-9EB3C23AB5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56C6F-6204-47EC-A5F7-B3C9D89E2D7F}" type="datetimeFigureOut">
              <a:rPr lang="fr-FR" smtClean="0"/>
              <a:t>22/05/2021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DBF7-DCE5-45EA-9C51-9EB3C23AB5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56C6F-6204-47EC-A5F7-B3C9D89E2D7F}" type="datetimeFigureOut">
              <a:rPr lang="fr-FR" smtClean="0"/>
              <a:t>22/05/2021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DBF7-DCE5-45EA-9C51-9EB3C23AB510}" type="slidenum">
              <a:rPr lang="fr-FR" smtClean="0"/>
              <a:t>‹N°›</a:t>
            </a:fld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56C6F-6204-47EC-A5F7-B3C9D89E2D7F}" type="datetimeFigureOut">
              <a:rPr lang="fr-FR" smtClean="0"/>
              <a:t>22/05/2021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DBF7-DCE5-45EA-9C51-9EB3C23AB510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4C56C6F-6204-47EC-A5F7-B3C9D89E2D7F}" type="datetimeFigureOut">
              <a:rPr lang="fr-FR" smtClean="0"/>
              <a:t>22/05/2021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E32DBF7-DCE5-45EA-9C51-9EB3C23AB510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cover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ribbr.fr/astuces/la-recherche-action-definition-et-etapes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/>
          <a:lstStyle/>
          <a:p>
            <a:pPr marL="0" lvl="0" indent="0" algn="ctr">
              <a:buNone/>
            </a:pPr>
            <a:r>
              <a:rPr lang="fr-FR" sz="4800" dirty="0" smtClean="0">
                <a:solidFill>
                  <a:srgbClr val="1D2228"/>
                </a:solidFill>
                <a:latin typeface="Helvetica Neue"/>
              </a:rPr>
              <a:t>PROJET DE FIN DE CYCLE</a:t>
            </a:r>
          </a:p>
          <a:p>
            <a:pPr marL="0" lvl="0" indent="0" algn="ctr">
              <a:buNone/>
            </a:pPr>
            <a:r>
              <a:rPr lang="fr-FR" sz="4800" dirty="0" smtClean="0">
                <a:solidFill>
                  <a:srgbClr val="1D2228"/>
                </a:solidFill>
                <a:latin typeface="Helvetica Neue"/>
              </a:rPr>
              <a:t>RELATIF A L3</a:t>
            </a:r>
            <a:endParaRPr lang="fr-FR" sz="4800" dirty="0">
              <a:solidFill>
                <a:srgbClr val="1D2228"/>
              </a:solidFill>
              <a:latin typeface="Helvetica Neue"/>
            </a:endParaRP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980728"/>
            <a:ext cx="8712968" cy="1143000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rgbClr val="C00000"/>
                </a:solidFill>
                <a:latin typeface="Helvetica Neue"/>
              </a:rPr>
              <a:t>L'intitulée de </a:t>
            </a:r>
            <a:r>
              <a:rPr lang="fr-FR" sz="3200" dirty="0" smtClean="0">
                <a:solidFill>
                  <a:srgbClr val="C00000"/>
                </a:solidFill>
                <a:latin typeface="Helvetica Neue"/>
              </a:rPr>
              <a:t>l’intervention:</a:t>
            </a:r>
            <a:endParaRPr lang="fr-FR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02766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>
            <a:norm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fr-FR" sz="2800" dirty="0" smtClean="0">
                <a:latin typeface="Times New Roman"/>
                <a:ea typeface="Times New Roman"/>
                <a:cs typeface="Arial"/>
              </a:rPr>
              <a:t>Attention </a:t>
            </a:r>
            <a:r>
              <a:rPr lang="fr-FR" sz="2800" dirty="0">
                <a:latin typeface="Times New Roman"/>
                <a:ea typeface="Times New Roman"/>
                <a:cs typeface="Arial"/>
              </a:rPr>
              <a:t>aux fautes de grammaire et d’orthographe.</a:t>
            </a:r>
            <a:endParaRPr lang="fr-FR" sz="2800" dirty="0">
              <a:ea typeface="Calibri"/>
              <a:cs typeface="Arial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fr-FR" sz="2800" dirty="0">
                <a:latin typeface="Times New Roman"/>
                <a:ea typeface="Times New Roman"/>
                <a:cs typeface="Arial"/>
              </a:rPr>
              <a:t>Avoir un style académique impeccable.</a:t>
            </a:r>
            <a:endParaRPr lang="fr-FR" sz="2800" dirty="0">
              <a:ea typeface="Calibri"/>
              <a:cs typeface="Arial"/>
            </a:endParaRPr>
          </a:p>
          <a:p>
            <a:pPr marL="0" indent="0">
              <a:buNone/>
            </a:pPr>
            <a:endParaRPr lang="fr-FR" sz="280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724942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</a:pPr>
            <a:r>
              <a:rPr lang="fr-FR" sz="3200" b="1" dirty="0">
                <a:solidFill>
                  <a:srgbClr val="C00000"/>
                </a:solidFill>
                <a:latin typeface="Times New Roman"/>
                <a:ea typeface="Times New Roman"/>
                <a:cs typeface="Arial"/>
              </a:rPr>
              <a:t>7</a:t>
            </a:r>
            <a:r>
              <a:rPr lang="fr-FR" sz="3200" b="1" dirty="0" smtClean="0">
                <a:solidFill>
                  <a:srgbClr val="C00000"/>
                </a:solidFill>
                <a:latin typeface="Times New Roman"/>
                <a:ea typeface="Times New Roman"/>
                <a:cs typeface="Arial"/>
              </a:rPr>
              <a:t>. </a:t>
            </a:r>
            <a:r>
              <a:rPr lang="fr-FR" sz="3200" b="1" dirty="0">
                <a:solidFill>
                  <a:srgbClr val="C00000"/>
                </a:solidFill>
                <a:latin typeface="Times New Roman"/>
                <a:ea typeface="Times New Roman"/>
                <a:cs typeface="Arial"/>
              </a:rPr>
              <a:t>Faire corriger et relire le document</a:t>
            </a:r>
            <a:r>
              <a:rPr lang="fr-FR" sz="3200" dirty="0">
                <a:solidFill>
                  <a:prstClr val="black"/>
                </a:solidFill>
                <a:ea typeface="Calibri"/>
                <a:cs typeface="Arial"/>
              </a:rPr>
              <a:t/>
            </a:r>
            <a:br>
              <a:rPr lang="fr-FR" sz="3200" dirty="0">
                <a:solidFill>
                  <a:prstClr val="black"/>
                </a:solidFill>
                <a:ea typeface="Calibri"/>
                <a:cs typeface="Arial"/>
              </a:rPr>
            </a:b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60047115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2204864"/>
            <a:ext cx="8856984" cy="4281339"/>
          </a:xfrm>
        </p:spPr>
        <p:txBody>
          <a:bodyPr>
            <a:normAutofit/>
          </a:bodyPr>
          <a:lstStyle/>
          <a:p>
            <a:r>
              <a:rPr lang="fr-FR" sz="2800" dirty="0" smtClean="0"/>
              <a:t>Un mémoire qui répond aux critères d’évaluation</a:t>
            </a:r>
          </a:p>
          <a:p>
            <a:r>
              <a:rPr lang="fr-FR" sz="2800" dirty="0">
                <a:solidFill>
                  <a:prstClr val="black"/>
                </a:solidFill>
              </a:rPr>
              <a:t>Un mémoire dont </a:t>
            </a:r>
            <a:r>
              <a:rPr lang="fr-FR" sz="2800" dirty="0" smtClean="0">
                <a:solidFill>
                  <a:prstClr val="black"/>
                </a:solidFill>
              </a:rPr>
              <a:t>le questionnement est intéressent</a:t>
            </a:r>
          </a:p>
          <a:p>
            <a:r>
              <a:rPr lang="fr-FR" sz="2800" dirty="0">
                <a:solidFill>
                  <a:prstClr val="black"/>
                </a:solidFill>
              </a:rPr>
              <a:t>Un mémoire qui </a:t>
            </a:r>
            <a:r>
              <a:rPr lang="fr-FR" sz="2800" dirty="0" smtClean="0">
                <a:solidFill>
                  <a:prstClr val="black"/>
                </a:solidFill>
              </a:rPr>
              <a:t>apporte des éléments de réponse pertinents</a:t>
            </a:r>
          </a:p>
          <a:p>
            <a:r>
              <a:rPr lang="fr-FR" sz="2800" dirty="0">
                <a:solidFill>
                  <a:prstClr val="black"/>
                </a:solidFill>
              </a:rPr>
              <a:t>Un mémoire dont </a:t>
            </a:r>
            <a:r>
              <a:rPr lang="fr-FR" sz="2800" dirty="0" smtClean="0">
                <a:solidFill>
                  <a:prstClr val="black"/>
                </a:solidFill>
              </a:rPr>
              <a:t>tu es passionné</a:t>
            </a:r>
          </a:p>
          <a:p>
            <a:r>
              <a:rPr lang="fr-FR" sz="2800" dirty="0">
                <a:solidFill>
                  <a:prstClr val="black"/>
                </a:solidFill>
              </a:rPr>
              <a:t>Un mémoire  </a:t>
            </a:r>
            <a:r>
              <a:rPr lang="fr-FR" sz="2800" dirty="0" smtClean="0">
                <a:solidFill>
                  <a:prstClr val="black"/>
                </a:solidFill>
              </a:rPr>
              <a:t>qui doit être achevé dans un délais déterminé</a:t>
            </a:r>
          </a:p>
          <a:p>
            <a:endParaRPr lang="fr-FR" sz="2800" dirty="0" smtClean="0">
              <a:solidFill>
                <a:prstClr val="black"/>
              </a:solidFill>
            </a:endParaRPr>
          </a:p>
          <a:p>
            <a:endParaRPr lang="fr-FR" sz="2800" dirty="0" smtClean="0">
              <a:solidFill>
                <a:prstClr val="black"/>
              </a:solidFill>
            </a:endParaRPr>
          </a:p>
          <a:p>
            <a:endParaRPr lang="fr-FR" sz="2800" dirty="0" smtClean="0">
              <a:solidFill>
                <a:prstClr val="black"/>
              </a:solidFill>
            </a:endParaRPr>
          </a:p>
          <a:p>
            <a:endParaRPr lang="fr-FR" sz="2800" dirty="0" smtClean="0"/>
          </a:p>
          <a:p>
            <a:endParaRPr lang="fr-FR" sz="280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rgbClr val="C00000"/>
                </a:solidFill>
              </a:rPr>
              <a:t>Pertinence </a:t>
            </a:r>
            <a:r>
              <a:rPr lang="fr-FR" sz="3200" dirty="0" smtClean="0">
                <a:solidFill>
                  <a:srgbClr val="C00000"/>
                </a:solidFill>
              </a:rPr>
              <a:t>d’un mémoire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411364441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692696"/>
            <a:ext cx="8640960" cy="5184576"/>
          </a:xfrm>
        </p:spPr>
        <p:txBody>
          <a:bodyPr>
            <a:noAutofit/>
          </a:bodyPr>
          <a:lstStyle/>
          <a:p>
            <a:r>
              <a:rPr lang="fr-FR" sz="2600" dirty="0" smtClean="0"/>
              <a:t>Le choix de la thématique.</a:t>
            </a:r>
          </a:p>
          <a:p>
            <a:r>
              <a:rPr lang="fr-FR" sz="2600" dirty="0" smtClean="0"/>
              <a:t>L’analyse des mots clés.</a:t>
            </a:r>
          </a:p>
          <a:p>
            <a:pPr lvl="0"/>
            <a:r>
              <a:rPr lang="fr-FR" sz="2600" dirty="0"/>
              <a:t>La revue de la littérature (Consul. et Expl.).</a:t>
            </a:r>
          </a:p>
          <a:p>
            <a:r>
              <a:rPr lang="fr-FR" sz="2600" dirty="0" smtClean="0"/>
              <a:t>L’identification de la problématique.</a:t>
            </a:r>
          </a:p>
          <a:p>
            <a:r>
              <a:rPr lang="fr-FR" sz="2600" dirty="0" smtClean="0"/>
              <a:t>Les hypothèses de travail.</a:t>
            </a:r>
          </a:p>
          <a:p>
            <a:r>
              <a:rPr lang="fr-FR" sz="2600" dirty="0" smtClean="0"/>
              <a:t>Le choix des spécimens.</a:t>
            </a:r>
          </a:p>
          <a:p>
            <a:r>
              <a:rPr lang="fr-FR" sz="2600" dirty="0" smtClean="0"/>
              <a:t>Le travail empirique ( expérimental)/simulation.</a:t>
            </a:r>
          </a:p>
          <a:p>
            <a:r>
              <a:rPr lang="fr-FR" sz="2600" dirty="0" smtClean="0"/>
              <a:t>Le traitement mathématique ou statistique.</a:t>
            </a:r>
          </a:p>
          <a:p>
            <a:r>
              <a:rPr lang="fr-FR" sz="2600" dirty="0" smtClean="0"/>
              <a:t>Les résultats et discussion.</a:t>
            </a:r>
          </a:p>
          <a:p>
            <a:r>
              <a:rPr lang="fr-FR" sz="2600" dirty="0" smtClean="0"/>
              <a:t>L’analyse et la prise de position.</a:t>
            </a:r>
          </a:p>
          <a:p>
            <a:r>
              <a:rPr lang="fr-FR" sz="2600" dirty="0" smtClean="0"/>
              <a:t>L’introduction et la conclusion.</a:t>
            </a:r>
          </a:p>
          <a:p>
            <a:r>
              <a:rPr lang="fr-FR" sz="2600" dirty="0" smtClean="0"/>
              <a:t>La mise en forme.</a:t>
            </a:r>
          </a:p>
          <a:p>
            <a:r>
              <a:rPr lang="fr-FR" sz="2600" dirty="0" smtClean="0"/>
              <a:t>La soutenance.</a:t>
            </a:r>
          </a:p>
          <a:p>
            <a:endParaRPr lang="fr-FR" sz="2600" dirty="0" smtClean="0"/>
          </a:p>
          <a:p>
            <a:endParaRPr lang="fr-FR" sz="2600" dirty="0" smtClean="0"/>
          </a:p>
          <a:p>
            <a:endParaRPr lang="fr-FR" sz="2600" dirty="0" smtClean="0"/>
          </a:p>
          <a:p>
            <a:endParaRPr lang="fr-FR" sz="2600" dirty="0" smtClean="0"/>
          </a:p>
          <a:p>
            <a:endParaRPr lang="fr-FR" sz="2600" dirty="0" smtClean="0"/>
          </a:p>
          <a:p>
            <a:endParaRPr lang="fr-FR" sz="2600" dirty="0" smtClean="0"/>
          </a:p>
          <a:p>
            <a:endParaRPr lang="fr-FR" sz="2600" dirty="0" smtClean="0"/>
          </a:p>
          <a:p>
            <a:endParaRPr lang="fr-FR" sz="260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80528" y="332656"/>
            <a:ext cx="9442323" cy="634082"/>
          </a:xfrm>
        </p:spPr>
        <p:txBody>
          <a:bodyPr>
            <a:no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FR" sz="3000" dirty="0">
                <a:solidFill>
                  <a:srgbClr val="C00000"/>
                </a:solidFill>
              </a:rPr>
              <a:t>Le cheminement </a:t>
            </a:r>
            <a:r>
              <a:rPr lang="fr-FR" sz="3000" dirty="0" smtClean="0">
                <a:solidFill>
                  <a:srgbClr val="C00000"/>
                </a:solidFill>
              </a:rPr>
              <a:t>systématique d’un </a:t>
            </a:r>
            <a:r>
              <a:rPr lang="fr-FR" sz="3000" dirty="0">
                <a:solidFill>
                  <a:srgbClr val="C00000"/>
                </a:solidFill>
              </a:rPr>
              <a:t>mémoire / </a:t>
            </a:r>
            <a:r>
              <a:rPr lang="fr-FR" sz="3000" dirty="0" smtClean="0">
                <a:solidFill>
                  <a:srgbClr val="C00000"/>
                </a:solidFill>
                <a:ea typeface="+mn-ea"/>
                <a:cs typeface="+mn-cs"/>
              </a:rPr>
              <a:t>Le plan</a:t>
            </a:r>
            <a:r>
              <a:rPr lang="fr-FR" sz="3200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fr-FR" sz="3200" dirty="0">
                <a:solidFill>
                  <a:prstClr val="black"/>
                </a:solidFill>
                <a:ea typeface="+mn-ea"/>
                <a:cs typeface="+mn-cs"/>
              </a:rPr>
            </a:b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73840062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4082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rgbClr val="C00000"/>
                </a:solidFill>
                <a:ea typeface="+mn-ea"/>
                <a:cs typeface="+mn-cs"/>
              </a:rPr>
              <a:t>Le choix de la thématique</a:t>
            </a:r>
            <a:endParaRPr lang="fr-FR" sz="3200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179512" y="1052736"/>
            <a:ext cx="8784976" cy="5184576"/>
          </a:xfrm>
        </p:spPr>
        <p:txBody>
          <a:bodyPr>
            <a:noAutofit/>
          </a:bodyPr>
          <a:lstStyle/>
          <a:p>
            <a:r>
              <a:rPr lang="fr-FR" dirty="0" smtClean="0"/>
              <a:t>Motivation du choix ( de cœur ou de raison, compromis)</a:t>
            </a:r>
          </a:p>
          <a:p>
            <a:r>
              <a:rPr lang="fr-FR" dirty="0" smtClean="0"/>
              <a:t>Réaliste (rêve et concrétisation)</a:t>
            </a:r>
          </a:p>
          <a:p>
            <a:r>
              <a:rPr lang="fr-FR" dirty="0" smtClean="0"/>
              <a:t>Originalité du thème </a:t>
            </a:r>
          </a:p>
          <a:p>
            <a:r>
              <a:rPr lang="fr-FR" dirty="0" smtClean="0"/>
              <a:t>Lien avec le stage ou profil personnel</a:t>
            </a:r>
          </a:p>
          <a:p>
            <a:r>
              <a:rPr lang="fr-FR" dirty="0" smtClean="0"/>
              <a:t>Les moyens appropriés pour atteindre les objectifs</a:t>
            </a:r>
          </a:p>
          <a:p>
            <a:r>
              <a:rPr lang="fr-FR" dirty="0" smtClean="0"/>
              <a:t>Le temps consacré à la mise en œuvre de thèse (sujet délimité)</a:t>
            </a:r>
          </a:p>
          <a:p>
            <a:r>
              <a:rPr lang="fr-FR" dirty="0" smtClean="0"/>
              <a:t>La capacité de maitriser la thématique</a:t>
            </a:r>
          </a:p>
          <a:p>
            <a:r>
              <a:rPr lang="fr-FR" dirty="0" smtClean="0"/>
              <a:t>Prendre du temps pour réfléchir à la thématique et repenser le sujet ?. 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       Rien ne serre de courir il faut partir à point !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6309359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/>
          </a:bodyPr>
          <a:lstStyle/>
          <a:p>
            <a:r>
              <a:rPr lang="fr-FR" sz="3200" dirty="0" smtClean="0">
                <a:solidFill>
                  <a:srgbClr val="C00000"/>
                </a:solidFill>
              </a:rPr>
              <a:t>Les mots clés</a:t>
            </a:r>
            <a:endParaRPr lang="fr-FR" sz="3200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457200" y="1772816"/>
            <a:ext cx="8219256" cy="4353347"/>
          </a:xfrm>
        </p:spPr>
        <p:txBody>
          <a:bodyPr/>
          <a:lstStyle/>
          <a:p>
            <a:r>
              <a:rPr lang="fr-FR" dirty="0" smtClean="0"/>
              <a:t>Extraction </a:t>
            </a:r>
          </a:p>
          <a:p>
            <a:r>
              <a:rPr lang="fr-FR" dirty="0" smtClean="0"/>
              <a:t>Précision</a:t>
            </a:r>
          </a:p>
          <a:p>
            <a:r>
              <a:rPr lang="fr-FR" dirty="0" smtClean="0"/>
              <a:t>Clarté</a:t>
            </a:r>
          </a:p>
          <a:p>
            <a:r>
              <a:rPr lang="fr-FR" dirty="0" smtClean="0"/>
              <a:t>Pertinence</a:t>
            </a:r>
          </a:p>
          <a:p>
            <a:r>
              <a:rPr lang="fr-FR" dirty="0" smtClean="0"/>
              <a:t>Atout de recherche</a:t>
            </a:r>
          </a:p>
          <a:p>
            <a:r>
              <a:rPr lang="fr-FR" dirty="0" smtClean="0"/>
              <a:t>Raccourci</a:t>
            </a:r>
          </a:p>
          <a:p>
            <a:r>
              <a:rPr lang="fr-FR" dirty="0" smtClean="0"/>
              <a:t>Cible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522923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4082"/>
          </a:xfrm>
        </p:spPr>
        <p:txBody>
          <a:bodyPr>
            <a:noAutofit/>
          </a:bodyPr>
          <a:lstStyle/>
          <a:p>
            <a:r>
              <a:rPr lang="fr-FR" sz="3200" dirty="0" smtClean="0">
                <a:solidFill>
                  <a:srgbClr val="C00000"/>
                </a:solidFill>
              </a:rPr>
              <a:t>L’identification de la problématique</a:t>
            </a:r>
            <a:endParaRPr lang="fr-FR" sz="3200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251520" y="4509120"/>
            <a:ext cx="8136904" cy="1800200"/>
          </a:xfrm>
        </p:spPr>
        <p:txBody>
          <a:bodyPr/>
          <a:lstStyle/>
          <a:p>
            <a:r>
              <a:rPr lang="fr-FR" dirty="0" smtClean="0"/>
              <a:t>C’est l’intégration de la revue  de la littérature et de vos Questions de recherche  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4"/>
          </p:nvPr>
        </p:nvSpPr>
        <p:spPr>
          <a:xfrm>
            <a:off x="251520" y="1772816"/>
            <a:ext cx="8712968" cy="2304256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Problématique est une question</a:t>
            </a:r>
          </a:p>
          <a:p>
            <a:r>
              <a:rPr lang="fr-FR" dirty="0" smtClean="0"/>
              <a:t>Soulever un questionnement de recherche</a:t>
            </a:r>
          </a:p>
          <a:p>
            <a:r>
              <a:rPr lang="fr-FR" dirty="0" smtClean="0"/>
              <a:t>Pour laquelle n’existe pas de réponse claire actuellement</a:t>
            </a:r>
          </a:p>
          <a:p>
            <a:r>
              <a:rPr lang="fr-FR" dirty="0" smtClean="0"/>
              <a:t>Pertinente et intéressante</a:t>
            </a:r>
          </a:p>
          <a:p>
            <a:r>
              <a:rPr lang="fr-FR" dirty="0" smtClean="0"/>
              <a:t>Elle s’affine progressivement avec la revue de la littérature</a:t>
            </a:r>
          </a:p>
          <a:p>
            <a:r>
              <a:rPr lang="fr-FR" dirty="0"/>
              <a:t>C</a:t>
            </a:r>
            <a:r>
              <a:rPr lang="fr-FR" dirty="0" smtClean="0"/>
              <a:t>lairement </a:t>
            </a:r>
            <a:r>
              <a:rPr lang="fr-FR" dirty="0"/>
              <a:t>é</a:t>
            </a:r>
            <a:r>
              <a:rPr lang="fr-FR" dirty="0" smtClean="0"/>
              <a:t>noncée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8086740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76064"/>
          </a:xfrm>
        </p:spPr>
        <p:txBody>
          <a:bodyPr>
            <a:noAutofit/>
          </a:bodyPr>
          <a:lstStyle/>
          <a:p>
            <a:r>
              <a:rPr lang="fr-FR" sz="3200" dirty="0" smtClean="0">
                <a:solidFill>
                  <a:srgbClr val="C00000"/>
                </a:solidFill>
              </a:rPr>
              <a:t>Caractéristique d’un texte scientifique</a:t>
            </a:r>
            <a:endParaRPr lang="fr-FR" sz="3200" dirty="0">
              <a:solidFill>
                <a:srgbClr val="C00000"/>
              </a:solidFill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51520" y="908720"/>
            <a:ext cx="8280920" cy="4752528"/>
          </a:xfrm>
        </p:spPr>
        <p:txBody>
          <a:bodyPr>
            <a:noAutofit/>
          </a:bodyPr>
          <a:lstStyle/>
          <a:p>
            <a:r>
              <a:rPr lang="fr-FR" sz="2800" dirty="0" smtClean="0"/>
              <a:t>Descriptif et Neutre</a:t>
            </a:r>
          </a:p>
          <a:p>
            <a:r>
              <a:rPr lang="fr-FR" sz="2800" dirty="0" smtClean="0"/>
              <a:t>Utilise un lexique spécialisé</a:t>
            </a:r>
          </a:p>
          <a:p>
            <a:r>
              <a:rPr lang="fr-FR" sz="2800" dirty="0" smtClean="0"/>
              <a:t>Structuré (symétrie, équilibre, progression, liens entre les chapitre et rubriques…).</a:t>
            </a:r>
          </a:p>
          <a:p>
            <a:r>
              <a:rPr lang="fr-FR" sz="2800" dirty="0" smtClean="0"/>
              <a:t>Argumenté</a:t>
            </a:r>
          </a:p>
          <a:p>
            <a:r>
              <a:rPr lang="fr-FR" sz="2800" dirty="0" smtClean="0"/>
              <a:t>Référencié</a:t>
            </a:r>
          </a:p>
          <a:p>
            <a:r>
              <a:rPr lang="fr-FR" sz="2800" dirty="0" smtClean="0"/>
              <a:t>Précis</a:t>
            </a:r>
          </a:p>
          <a:p>
            <a:r>
              <a:rPr lang="fr-FR" sz="2800" dirty="0" smtClean="0"/>
              <a:t>Clair</a:t>
            </a:r>
          </a:p>
          <a:p>
            <a:r>
              <a:rPr lang="fr-FR" sz="2800" dirty="0" smtClean="0"/>
              <a:t>Concis (phrases courtes, pas de redondance, redites,…),</a:t>
            </a:r>
          </a:p>
          <a:p>
            <a:r>
              <a:rPr lang="fr-FR" sz="2800" dirty="0" smtClean="0"/>
              <a:t>Eviter les adjectifs et adverbes de jugement (il est clair, évidemment, il ne faut pas faire…).</a:t>
            </a:r>
          </a:p>
          <a:p>
            <a:endParaRPr lang="fr-FR" sz="2800" dirty="0" smtClean="0"/>
          </a:p>
          <a:p>
            <a:endParaRPr lang="fr-FR" sz="2800" dirty="0" smtClean="0"/>
          </a:p>
          <a:p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96629325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700808"/>
            <a:ext cx="8712968" cy="4824536"/>
          </a:xfrm>
        </p:spPr>
        <p:txBody>
          <a:bodyPr>
            <a:normAutofit/>
          </a:bodyPr>
          <a:lstStyle/>
          <a:p>
            <a:r>
              <a:rPr lang="fr-FR" sz="2800" dirty="0" smtClean="0"/>
              <a:t>L’analyse d’une problématique conduit à prendre une position.</a:t>
            </a:r>
          </a:p>
          <a:p>
            <a:r>
              <a:rPr lang="fr-FR" sz="2800" dirty="0" smtClean="0"/>
              <a:t> Emettre un avis opiné et fondé.</a:t>
            </a:r>
          </a:p>
          <a:p>
            <a:r>
              <a:rPr lang="fr-FR" sz="2800" dirty="0" smtClean="0"/>
              <a:t>Le lecteur attends de vous une démonstration justifiée.</a:t>
            </a:r>
          </a:p>
          <a:p>
            <a:r>
              <a:rPr lang="fr-FR" sz="2800" dirty="0" smtClean="0"/>
              <a:t>Le jury vous juge sur la base de votre méthodologie rédactionnelle.</a:t>
            </a:r>
          </a:p>
          <a:p>
            <a:endParaRPr lang="fr-FR" sz="2800" dirty="0" smtClean="0"/>
          </a:p>
          <a:p>
            <a:endParaRPr lang="fr-FR" sz="2800" dirty="0" smtClean="0"/>
          </a:p>
          <a:p>
            <a:endParaRPr lang="fr-FR" sz="2800" dirty="0" smtClean="0"/>
          </a:p>
          <a:p>
            <a:endParaRPr lang="fr-FR" sz="280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404664"/>
            <a:ext cx="8856984" cy="778098"/>
          </a:xfrm>
        </p:spPr>
        <p:txBody>
          <a:bodyPr>
            <a:normAutofit/>
          </a:bodyPr>
          <a:lstStyle/>
          <a:p>
            <a:r>
              <a:rPr lang="fr-FR" sz="3200" dirty="0" smtClean="0">
                <a:solidFill>
                  <a:srgbClr val="C00000"/>
                </a:solidFill>
              </a:rPr>
              <a:t>L’analyse et la prise de position</a:t>
            </a:r>
            <a:endParaRPr lang="fr-FR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50344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400600"/>
          </a:xfrm>
        </p:spPr>
        <p:txBody>
          <a:bodyPr>
            <a:noAutofit/>
          </a:bodyPr>
          <a:lstStyle/>
          <a:p>
            <a:r>
              <a:rPr lang="fr-FR" sz="2800" dirty="0" smtClean="0"/>
              <a:t>Tous ces éléments se rédigent à la fin: Page de garde, remerciements, résumé, introduction, conclusion, bibliographie, annexes.</a:t>
            </a:r>
          </a:p>
          <a:p>
            <a:r>
              <a:rPr lang="fr-FR" sz="2800" dirty="0" smtClean="0"/>
              <a:t>Introduction positionne la thèse et présente la problématique.</a:t>
            </a:r>
          </a:p>
          <a:p>
            <a:r>
              <a:rPr lang="fr-FR" sz="2800" dirty="0" smtClean="0"/>
              <a:t> La conclusion synthétise l’analyse et ouvre des perspectives.</a:t>
            </a:r>
          </a:p>
          <a:p>
            <a:r>
              <a:rPr lang="fr-FR" sz="2800" dirty="0" smtClean="0"/>
              <a:t>Le résumé présente le domaine, la problématique, la méthodologie et les conclusions de manière synthétique. </a:t>
            </a:r>
          </a:p>
          <a:p>
            <a:r>
              <a:rPr lang="fr-FR" sz="2800" dirty="0" smtClean="0"/>
              <a:t>La bibliographie doit adopter une norme de présentation.</a:t>
            </a:r>
          </a:p>
          <a:p>
            <a:r>
              <a:rPr lang="fr-FR" sz="2800" dirty="0" smtClean="0"/>
              <a:t>  </a:t>
            </a:r>
          </a:p>
          <a:p>
            <a:endParaRPr lang="fr-FR" sz="2800" dirty="0" smtClean="0"/>
          </a:p>
          <a:p>
            <a:endParaRPr lang="fr-FR" sz="280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78098"/>
          </a:xfrm>
        </p:spPr>
        <p:txBody>
          <a:bodyPr>
            <a:normAutofit/>
          </a:bodyPr>
          <a:lstStyle/>
          <a:p>
            <a:r>
              <a:rPr lang="fr-FR" sz="3200" dirty="0" smtClean="0">
                <a:solidFill>
                  <a:srgbClr val="C00000"/>
                </a:solidFill>
              </a:rPr>
              <a:t>Introduction-Conclusion-Résumé</a:t>
            </a:r>
            <a:endParaRPr lang="fr-FR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5655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692696"/>
            <a:ext cx="8856984" cy="5616624"/>
          </a:xfrm>
        </p:spPr>
        <p:txBody>
          <a:bodyPr>
            <a:noAutofit/>
          </a:bodyPr>
          <a:lstStyle/>
          <a:p>
            <a:r>
              <a:rPr lang="fr-FR" sz="2600" dirty="0" smtClean="0"/>
              <a:t>Clarté de structure</a:t>
            </a:r>
          </a:p>
          <a:p>
            <a:r>
              <a:rPr lang="fr-FR" sz="2600" dirty="0" smtClean="0"/>
              <a:t>Propreté de l’aspect visuel du manuscrit</a:t>
            </a:r>
          </a:p>
          <a:p>
            <a:r>
              <a:rPr lang="fr-FR" sz="2600" dirty="0" smtClean="0"/>
              <a:t>Exactitude orthographique et grammaticale</a:t>
            </a:r>
          </a:p>
          <a:p>
            <a:r>
              <a:rPr lang="fr-FR" sz="2600" dirty="0" smtClean="0"/>
              <a:t>La police, le style, la taille, nombre de pages</a:t>
            </a:r>
          </a:p>
          <a:p>
            <a:r>
              <a:rPr lang="fr-FR" sz="2600" dirty="0" smtClean="0"/>
              <a:t>Clarté des figures et des tableaux (lisibles)</a:t>
            </a:r>
          </a:p>
          <a:p>
            <a:r>
              <a:rPr lang="fr-FR" sz="2600" dirty="0" smtClean="0"/>
              <a:t>Titres des chapitres, principaux, secondaires, tableaux, figures, légendes,…</a:t>
            </a:r>
          </a:p>
          <a:p>
            <a:r>
              <a:rPr lang="fr-FR" sz="2600" dirty="0" smtClean="0"/>
              <a:t>Attention aux erreurs aux noms des membres du jury et leurs rangs</a:t>
            </a:r>
          </a:p>
          <a:p>
            <a:r>
              <a:rPr lang="fr-FR" sz="2600" dirty="0" smtClean="0"/>
              <a:t>Introduction générale correspond à la conclusion générale (</a:t>
            </a:r>
            <a:r>
              <a:rPr lang="fr-FR" sz="2600" dirty="0" err="1" smtClean="0"/>
              <a:t>intr</a:t>
            </a:r>
            <a:r>
              <a:rPr lang="fr-FR" sz="2600" dirty="0"/>
              <a:t>.</a:t>
            </a:r>
            <a:r>
              <a:rPr lang="fr-FR" sz="2600" dirty="0" smtClean="0"/>
              <a:t> et </a:t>
            </a:r>
            <a:r>
              <a:rPr lang="fr-FR" sz="2600" dirty="0" err="1" smtClean="0"/>
              <a:t>concl</a:t>
            </a:r>
            <a:r>
              <a:rPr lang="fr-FR" sz="2600" dirty="0" smtClean="0"/>
              <a:t>. à caque chapitre).</a:t>
            </a:r>
          </a:p>
          <a:p>
            <a:r>
              <a:rPr lang="fr-FR" sz="2600" dirty="0" smtClean="0"/>
              <a:t>Restez sobre dans le choix des couleurs et les encadrements des pages et des graphes et tableaux</a:t>
            </a:r>
          </a:p>
          <a:p>
            <a:endParaRPr lang="fr-FR" sz="2800" dirty="0" smtClean="0"/>
          </a:p>
          <a:p>
            <a:endParaRPr lang="fr-FR" sz="2800" dirty="0" smtClean="0"/>
          </a:p>
          <a:p>
            <a:endParaRPr lang="fr-FR" sz="2800" dirty="0" smtClean="0"/>
          </a:p>
          <a:p>
            <a:endParaRPr lang="fr-FR" sz="2800" dirty="0" smtClean="0"/>
          </a:p>
          <a:p>
            <a:endParaRPr lang="fr-FR" sz="2800" dirty="0" smtClean="0"/>
          </a:p>
          <a:p>
            <a:endParaRPr lang="fr-FR" sz="280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490066"/>
          </a:xfrm>
        </p:spPr>
        <p:txBody>
          <a:bodyPr>
            <a:noAutofit/>
          </a:bodyPr>
          <a:lstStyle/>
          <a:p>
            <a:r>
              <a:rPr lang="fr-FR" sz="3200" dirty="0" smtClean="0">
                <a:solidFill>
                  <a:srgbClr val="C00000"/>
                </a:solidFill>
              </a:rPr>
              <a:t>La mise en forme</a:t>
            </a:r>
            <a:endParaRPr lang="fr-FR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66014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2492896"/>
            <a:ext cx="8640960" cy="3633267"/>
          </a:xfrm>
        </p:spPr>
        <p:txBody>
          <a:bodyPr>
            <a:normAutofit/>
          </a:bodyPr>
          <a:lstStyle/>
          <a:p>
            <a:r>
              <a:rPr lang="fr-FR" sz="2800" dirty="0" smtClean="0">
                <a:solidFill>
                  <a:srgbClr val="1D2228"/>
                </a:solidFill>
                <a:latin typeface="Helvetica Neue"/>
              </a:rPr>
              <a:t>Conception </a:t>
            </a:r>
            <a:r>
              <a:rPr lang="fr-FR" sz="2800" dirty="0">
                <a:solidFill>
                  <a:srgbClr val="1D2228"/>
                </a:solidFill>
                <a:latin typeface="Helvetica Neue"/>
              </a:rPr>
              <a:t>de </a:t>
            </a:r>
            <a:r>
              <a:rPr lang="fr-FR" sz="2800" dirty="0" smtClean="0">
                <a:solidFill>
                  <a:srgbClr val="1D2228"/>
                </a:solidFill>
                <a:latin typeface="Helvetica Neue"/>
              </a:rPr>
              <a:t>mémoire.</a:t>
            </a:r>
            <a:endParaRPr lang="fr-FR" sz="2800" dirty="0">
              <a:solidFill>
                <a:srgbClr val="1D2228"/>
              </a:solidFill>
              <a:latin typeface="Helvetica Neue"/>
            </a:endParaRPr>
          </a:p>
          <a:p>
            <a:r>
              <a:rPr lang="fr-FR" sz="2800" dirty="0" smtClean="0">
                <a:solidFill>
                  <a:srgbClr val="1D2228"/>
                </a:solidFill>
                <a:latin typeface="Helvetica Neue"/>
              </a:rPr>
              <a:t>Organisation </a:t>
            </a:r>
            <a:r>
              <a:rPr lang="fr-FR" sz="2800" dirty="0">
                <a:solidFill>
                  <a:srgbClr val="1D2228"/>
                </a:solidFill>
                <a:latin typeface="Helvetica Neue"/>
              </a:rPr>
              <a:t>du </a:t>
            </a:r>
            <a:r>
              <a:rPr lang="fr-FR" sz="2800" dirty="0" smtClean="0">
                <a:solidFill>
                  <a:srgbClr val="1D2228"/>
                </a:solidFill>
                <a:latin typeface="Helvetica Neue"/>
              </a:rPr>
              <a:t>manuscrit.</a:t>
            </a:r>
            <a:endParaRPr lang="fr-FR" sz="2800" dirty="0">
              <a:solidFill>
                <a:srgbClr val="1D2228"/>
              </a:solidFill>
              <a:latin typeface="Helvetica Neue"/>
            </a:endParaRPr>
          </a:p>
          <a:p>
            <a:r>
              <a:rPr lang="fr-FR" sz="2800" dirty="0" smtClean="0">
                <a:solidFill>
                  <a:srgbClr val="1D2228"/>
                </a:solidFill>
                <a:latin typeface="Helvetica Neue"/>
              </a:rPr>
              <a:t>Types </a:t>
            </a:r>
            <a:r>
              <a:rPr lang="fr-FR" sz="2800" dirty="0">
                <a:solidFill>
                  <a:srgbClr val="1D2228"/>
                </a:solidFill>
                <a:latin typeface="Helvetica Neue"/>
              </a:rPr>
              <a:t>de structurations.</a:t>
            </a:r>
          </a:p>
          <a:p>
            <a:r>
              <a:rPr lang="fr-FR" sz="2800" dirty="0" smtClean="0">
                <a:solidFill>
                  <a:srgbClr val="1D2228"/>
                </a:solidFill>
                <a:latin typeface="Helvetica Neue"/>
              </a:rPr>
              <a:t>Focus </a:t>
            </a:r>
            <a:r>
              <a:rPr lang="fr-FR" sz="2800" dirty="0">
                <a:solidFill>
                  <a:srgbClr val="1D2228"/>
                </a:solidFill>
                <a:latin typeface="Helvetica Neue"/>
              </a:rPr>
              <a:t>sur l'architecture de l'introduction.</a:t>
            </a:r>
          </a:p>
          <a:p>
            <a:r>
              <a:rPr lang="fr-FR" sz="2800" dirty="0" smtClean="0">
                <a:solidFill>
                  <a:srgbClr val="1D2228"/>
                </a:solidFill>
                <a:latin typeface="Helvetica Neue"/>
              </a:rPr>
              <a:t>Etude </a:t>
            </a:r>
            <a:r>
              <a:rPr lang="fr-FR" sz="2800" dirty="0">
                <a:solidFill>
                  <a:srgbClr val="1D2228"/>
                </a:solidFill>
                <a:latin typeface="Helvetica Neue"/>
              </a:rPr>
              <a:t>de cas.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548680"/>
            <a:ext cx="8784976" cy="576064"/>
          </a:xfrm>
        </p:spPr>
        <p:txBody>
          <a:bodyPr>
            <a:no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FR" sz="3200" dirty="0">
                <a:solidFill>
                  <a:srgbClr val="1D2228"/>
                </a:solidFill>
                <a:latin typeface="Helvetica Neue"/>
                <a:ea typeface="+mn-ea"/>
                <a:cs typeface="+mn-cs"/>
              </a:rPr>
              <a:t/>
            </a:r>
            <a:br>
              <a:rPr lang="fr-FR" sz="3200" dirty="0">
                <a:solidFill>
                  <a:srgbClr val="1D2228"/>
                </a:solidFill>
                <a:latin typeface="Helvetica Neue"/>
                <a:ea typeface="+mn-ea"/>
                <a:cs typeface="+mn-cs"/>
              </a:rPr>
            </a:br>
            <a:r>
              <a:rPr lang="fr-FR" sz="3200" dirty="0" smtClean="0">
                <a:solidFill>
                  <a:srgbClr val="C00000"/>
                </a:solidFill>
                <a:latin typeface="Helvetica Neue"/>
                <a:ea typeface="+mn-ea"/>
                <a:cs typeface="+mn-cs"/>
              </a:rPr>
              <a:t>Objectifs escomptés de la Recherche</a:t>
            </a:r>
            <a:endParaRPr lang="fr-FR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8524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778098"/>
          </a:xfrm>
        </p:spPr>
        <p:txBody>
          <a:bodyPr>
            <a:noAutofit/>
          </a:bodyPr>
          <a:lstStyle/>
          <a:p>
            <a:r>
              <a:rPr lang="fr-FR" sz="3200" dirty="0">
                <a:solidFill>
                  <a:srgbClr val="C00000"/>
                </a:solidFill>
              </a:rPr>
              <a:t>La </a:t>
            </a:r>
            <a:r>
              <a:rPr lang="fr-FR" sz="3200" dirty="0" smtClean="0">
                <a:solidFill>
                  <a:srgbClr val="C00000"/>
                </a:solidFill>
              </a:rPr>
              <a:t>Soutenance</a:t>
            </a:r>
            <a:r>
              <a:rPr lang="fr-FR" sz="3200" dirty="0" smtClean="0">
                <a:solidFill>
                  <a:prstClr val="black"/>
                </a:solidFill>
              </a:rPr>
              <a:t/>
            </a:r>
            <a:br>
              <a:rPr lang="fr-FR" sz="3200" dirty="0" smtClean="0">
                <a:solidFill>
                  <a:prstClr val="black"/>
                </a:solidFill>
              </a:rPr>
            </a:br>
            <a:r>
              <a:rPr lang="fr-FR" sz="3200" dirty="0" smtClean="0">
                <a:solidFill>
                  <a:srgbClr val="C00000"/>
                </a:solidFill>
              </a:rPr>
              <a:t>la commission d’évaluation du PFE</a:t>
            </a:r>
            <a:endParaRPr lang="fr-FR" sz="3200" dirty="0">
              <a:solidFill>
                <a:srgbClr val="C00000"/>
              </a:solidFill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>
          <a:xfrm>
            <a:off x="467544" y="1340768"/>
            <a:ext cx="4040188" cy="639762"/>
          </a:xfrm>
        </p:spPr>
        <p:txBody>
          <a:bodyPr/>
          <a:lstStyle/>
          <a:p>
            <a:r>
              <a:rPr lang="fr-FR" b="1" dirty="0" smtClean="0"/>
              <a:t>20 minutes de présentations</a:t>
            </a:r>
            <a:endParaRPr lang="fr-FR" b="1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>
          <a:xfrm>
            <a:off x="22416" y="2132856"/>
            <a:ext cx="4477575" cy="4278461"/>
          </a:xfrm>
        </p:spPr>
        <p:txBody>
          <a:bodyPr>
            <a:normAutofit fontScale="92500"/>
          </a:bodyPr>
          <a:lstStyle/>
          <a:p>
            <a:pPr algn="just"/>
            <a:r>
              <a:rPr lang="fr-FR" sz="2400" dirty="0" smtClean="0"/>
              <a:t>Esprit de synthèse.</a:t>
            </a:r>
          </a:p>
          <a:p>
            <a:pPr algn="just"/>
            <a:r>
              <a:rPr lang="fr-FR" sz="2400" dirty="0" smtClean="0"/>
              <a:t>Présenter la problématique, les objectifs, l’intérêt, contexte de l’étude,…</a:t>
            </a:r>
          </a:p>
          <a:p>
            <a:pPr algn="just"/>
            <a:r>
              <a:rPr lang="fr-FR" sz="2400" dirty="0" smtClean="0"/>
              <a:t>Méthodologie expérimentale/simulation</a:t>
            </a:r>
          </a:p>
          <a:p>
            <a:pPr algn="just"/>
            <a:r>
              <a:rPr lang="fr-FR" sz="2400" dirty="0" smtClean="0"/>
              <a:t>Résultats; tableaux, figures, expressions, chiffrés, …</a:t>
            </a:r>
          </a:p>
          <a:p>
            <a:pPr algn="just"/>
            <a:r>
              <a:rPr lang="fr-FR" sz="2400" dirty="0" smtClean="0"/>
              <a:t>Analyse et commentaire et comparaison avec la littérature.</a:t>
            </a:r>
          </a:p>
          <a:p>
            <a:pPr algn="just"/>
            <a:r>
              <a:rPr lang="fr-FR" sz="2400" dirty="0" smtClean="0"/>
              <a:t>Conclusion et perspective.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3"/>
          </p:nvPr>
        </p:nvSpPr>
        <p:spPr>
          <a:xfrm>
            <a:off x="4788024" y="1340768"/>
            <a:ext cx="4248472" cy="639762"/>
          </a:xfrm>
        </p:spPr>
        <p:txBody>
          <a:bodyPr>
            <a:normAutofit fontScale="92500"/>
          </a:bodyPr>
          <a:lstStyle/>
          <a:p>
            <a:r>
              <a:rPr lang="fr-FR" b="1" dirty="0" smtClean="0"/>
              <a:t>30 minutes de questions/réponses</a:t>
            </a:r>
            <a:endParaRPr lang="fr-FR" b="1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4"/>
          </p:nvPr>
        </p:nvSpPr>
        <p:spPr>
          <a:xfrm>
            <a:off x="4788024" y="2132856"/>
            <a:ext cx="4248472" cy="3951288"/>
          </a:xfrm>
        </p:spPr>
        <p:txBody>
          <a:bodyPr>
            <a:normAutofit/>
          </a:bodyPr>
          <a:lstStyle/>
          <a:p>
            <a:r>
              <a:rPr lang="fr-FR" sz="2200" dirty="0" smtClean="0"/>
              <a:t>Le débat montre la maitrise du sujet, </a:t>
            </a:r>
          </a:p>
          <a:p>
            <a:r>
              <a:rPr lang="fr-FR" sz="2200" dirty="0" smtClean="0"/>
              <a:t>l’assurance du candidat, </a:t>
            </a:r>
          </a:p>
          <a:p>
            <a:r>
              <a:rPr lang="fr-FR" sz="2200" dirty="0" smtClean="0"/>
              <a:t>la pertinence des explications, </a:t>
            </a:r>
          </a:p>
          <a:p>
            <a:r>
              <a:rPr lang="fr-FR" sz="2200" dirty="0" smtClean="0"/>
              <a:t>l’envie et l’intérêt de débattre ce que vous suscitez.</a:t>
            </a:r>
            <a:endParaRPr lang="fr-FR" sz="2200" dirty="0"/>
          </a:p>
        </p:txBody>
      </p:sp>
    </p:spTree>
    <p:extLst>
      <p:ext uri="{BB962C8B-B14F-4D97-AF65-F5344CB8AC3E}">
        <p14:creationId xmlns:p14="http://schemas.microsoft.com/office/powerpoint/2010/main" val="349413742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Bonne chance…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17716733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503" y="1268760"/>
            <a:ext cx="8928992" cy="5256584"/>
          </a:xfrm>
        </p:spPr>
        <p:txBody>
          <a:bodyPr>
            <a:no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fr-FR" sz="2200" b="1" dirty="0">
                <a:latin typeface="Times New Roman"/>
                <a:ea typeface="Times New Roman"/>
                <a:cs typeface="Arial"/>
              </a:rPr>
              <a:t>1. </a:t>
            </a:r>
            <a:r>
              <a:rPr lang="fr-FR" sz="2200" b="1" dirty="0" smtClean="0">
                <a:latin typeface="Times New Roman"/>
                <a:ea typeface="Times New Roman"/>
                <a:cs typeface="Arial"/>
              </a:rPr>
              <a:t>L’objet et </a:t>
            </a:r>
            <a:r>
              <a:rPr lang="fr-FR" sz="2200" b="1" dirty="0">
                <a:latin typeface="Times New Roman"/>
                <a:ea typeface="Times New Roman"/>
                <a:cs typeface="Arial"/>
              </a:rPr>
              <a:t>le contexte </a:t>
            </a:r>
            <a:r>
              <a:rPr lang="fr-FR" sz="2200" b="1" dirty="0" smtClean="0">
                <a:latin typeface="Times New Roman"/>
                <a:ea typeface="Times New Roman"/>
                <a:cs typeface="Arial"/>
              </a:rPr>
              <a:t>de </a:t>
            </a:r>
            <a:r>
              <a:rPr lang="fr-FR" sz="2200" b="1" dirty="0">
                <a:latin typeface="Times New Roman"/>
                <a:ea typeface="Times New Roman"/>
                <a:cs typeface="Arial"/>
              </a:rPr>
              <a:t>la </a:t>
            </a:r>
            <a:r>
              <a:rPr lang="fr-FR" sz="2200" b="1" dirty="0" smtClean="0">
                <a:latin typeface="Times New Roman"/>
                <a:ea typeface="Times New Roman"/>
                <a:cs typeface="Arial"/>
              </a:rPr>
              <a:t>recherche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fr-FR" sz="2200" b="1" dirty="0">
                <a:latin typeface="Times New Roman"/>
                <a:ea typeface="Times New Roman"/>
                <a:cs typeface="Arial"/>
              </a:rPr>
              <a:t>2. La problématique</a:t>
            </a:r>
            <a:endParaRPr lang="fr-FR" sz="2200" dirty="0"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fr-FR" sz="2200" b="1" dirty="0">
                <a:latin typeface="Times New Roman"/>
                <a:ea typeface="Times New Roman"/>
                <a:cs typeface="Arial"/>
              </a:rPr>
              <a:t>3. La méthodologie</a:t>
            </a:r>
            <a:endParaRPr lang="fr-FR" sz="2200" dirty="0"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fr-FR" sz="2200" b="1" dirty="0">
                <a:latin typeface="Times New Roman"/>
                <a:ea typeface="Times New Roman"/>
                <a:cs typeface="Arial"/>
              </a:rPr>
              <a:t>4. </a:t>
            </a:r>
            <a:r>
              <a:rPr lang="fr-FR" sz="2200" b="1" dirty="0" smtClean="0">
                <a:latin typeface="Times New Roman"/>
                <a:ea typeface="Times New Roman"/>
                <a:cs typeface="Arial"/>
              </a:rPr>
              <a:t>Les compétences </a:t>
            </a:r>
            <a:r>
              <a:rPr lang="fr-FR" sz="2200" b="1" dirty="0">
                <a:latin typeface="Times New Roman"/>
                <a:ea typeface="Times New Roman"/>
                <a:cs typeface="Arial"/>
              </a:rPr>
              <a:t>requises par le projet et compétences du candidat</a:t>
            </a:r>
            <a:endParaRPr lang="fr-FR" sz="2200" dirty="0"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fr-FR" sz="2200" b="1" dirty="0">
                <a:latin typeface="Times New Roman"/>
                <a:ea typeface="Times New Roman"/>
                <a:cs typeface="Arial"/>
              </a:rPr>
              <a:t>5. Quelles contributions attendues ?</a:t>
            </a:r>
            <a:endParaRPr lang="fr-FR" sz="2200" dirty="0"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fr-FR" sz="2200" b="1" dirty="0">
                <a:latin typeface="Times New Roman"/>
                <a:ea typeface="Times New Roman"/>
                <a:cs typeface="Arial"/>
              </a:rPr>
              <a:t>6. Quel calendrier échéancier ? </a:t>
            </a:r>
            <a:endParaRPr lang="fr-FR" sz="2200" dirty="0"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fr-FR" sz="2200" b="1" dirty="0" smtClean="0">
                <a:latin typeface="Times New Roman"/>
                <a:ea typeface="Times New Roman"/>
                <a:cs typeface="Arial"/>
              </a:rPr>
              <a:t>8</a:t>
            </a:r>
            <a:r>
              <a:rPr lang="fr-FR" sz="2200" b="1" dirty="0">
                <a:latin typeface="Times New Roman"/>
                <a:ea typeface="Times New Roman"/>
                <a:cs typeface="Arial"/>
              </a:rPr>
              <a:t>. Donnez une bibliographie succincte</a:t>
            </a:r>
            <a:endParaRPr lang="fr-FR" sz="2200" dirty="0">
              <a:ea typeface="Calibri"/>
              <a:cs typeface="Arial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fr-FR" sz="2200" b="1" dirty="0">
                <a:latin typeface="Times New Roman"/>
                <a:ea typeface="Times New Roman"/>
                <a:cs typeface="Arial"/>
              </a:rPr>
              <a:t>9. Faire corriger et relire le document</a:t>
            </a:r>
            <a:endParaRPr lang="fr-FR" sz="22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22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fr-FR" sz="2200" dirty="0">
              <a:ea typeface="Calibri"/>
              <a:cs typeface="Arial"/>
            </a:endParaRPr>
          </a:p>
          <a:p>
            <a:endParaRPr lang="fr-FR" sz="220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56984" cy="1080120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Etude de faisabilité technico-économique </a:t>
            </a:r>
            <a:r>
              <a:rPr lang="fr-FR" sz="2800" b="1" u="sng" dirty="0" smtClean="0">
                <a:solidFill>
                  <a:srgbClr val="C00000"/>
                </a:solidFill>
                <a:latin typeface="Times New Roman"/>
                <a:ea typeface="Times New Roman"/>
              </a:rPr>
              <a:t>du </a:t>
            </a:r>
            <a:r>
              <a:rPr lang="fr-FR" sz="2800" b="1" u="sng" dirty="0">
                <a:solidFill>
                  <a:srgbClr val="C00000"/>
                </a:solidFill>
                <a:latin typeface="Times New Roman"/>
                <a:ea typeface="Times New Roman"/>
              </a:rPr>
              <a:t>projet</a:t>
            </a:r>
            <a:r>
              <a:rPr lang="fr-FR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 de </a:t>
            </a:r>
            <a:r>
              <a:rPr lang="fr-FR" sz="28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mémoire intègre les </a:t>
            </a:r>
            <a:r>
              <a:rPr lang="fr-FR" sz="2800" b="1" dirty="0">
                <a:solidFill>
                  <a:srgbClr val="C00000"/>
                </a:solidFill>
                <a:latin typeface="Times New Roman"/>
                <a:ea typeface="Times New Roman"/>
              </a:rPr>
              <a:t>différents </a:t>
            </a:r>
            <a:r>
              <a:rPr lang="fr-FR" sz="28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points suivants: </a:t>
            </a:r>
            <a:endParaRPr lang="fr-FR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09388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525963"/>
          </a:xfrm>
        </p:spPr>
        <p:txBody>
          <a:bodyPr>
            <a:no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fr-FR" sz="2800" dirty="0" smtClean="0">
                <a:latin typeface="Times New Roman"/>
                <a:ea typeface="Times New Roman"/>
                <a:cs typeface="Arial"/>
              </a:rPr>
              <a:t>Définir </a:t>
            </a:r>
            <a:r>
              <a:rPr lang="fr-FR" sz="2800" dirty="0">
                <a:latin typeface="Times New Roman"/>
                <a:ea typeface="Times New Roman"/>
                <a:cs typeface="Arial"/>
              </a:rPr>
              <a:t>précisément l’objet étudié.</a:t>
            </a:r>
            <a:endParaRPr lang="fr-FR" sz="2800" dirty="0">
              <a:ea typeface="Calibri"/>
              <a:cs typeface="Arial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fr-FR" sz="2800" dirty="0">
                <a:latin typeface="Times New Roman"/>
                <a:ea typeface="Times New Roman"/>
                <a:cs typeface="Arial"/>
              </a:rPr>
              <a:t>Le cadre géographique et chronologique du sujet.</a:t>
            </a:r>
            <a:endParaRPr lang="fr-FR" sz="2800" dirty="0">
              <a:ea typeface="Calibri"/>
              <a:cs typeface="Arial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fr-FR" sz="2800" dirty="0">
                <a:latin typeface="Times New Roman"/>
                <a:ea typeface="Times New Roman"/>
                <a:cs typeface="Arial"/>
              </a:rPr>
              <a:t>Expliquer le contexte pratique.</a:t>
            </a:r>
            <a:endParaRPr lang="fr-FR" sz="2800" dirty="0">
              <a:ea typeface="Calibri"/>
              <a:cs typeface="Arial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fr-FR" sz="2800" dirty="0">
                <a:latin typeface="Times New Roman"/>
                <a:ea typeface="Times New Roman"/>
                <a:cs typeface="Arial"/>
              </a:rPr>
              <a:t>Expliquer le contexte théorique.</a:t>
            </a:r>
            <a:endParaRPr lang="fr-FR" sz="2800" dirty="0">
              <a:ea typeface="Calibri"/>
              <a:cs typeface="Arial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fr-FR" sz="2800" dirty="0">
                <a:latin typeface="Times New Roman"/>
                <a:ea typeface="Times New Roman"/>
                <a:cs typeface="Arial"/>
              </a:rPr>
              <a:t>Cas particulier de la </a:t>
            </a:r>
            <a:r>
              <a:rPr lang="fr-FR" sz="2800" u="sng" dirty="0">
                <a:solidFill>
                  <a:srgbClr val="0000FF"/>
                </a:solidFill>
                <a:latin typeface="Times New Roman"/>
                <a:ea typeface="Times New Roman"/>
                <a:cs typeface="Arial"/>
                <a:hlinkClick r:id="rId2"/>
              </a:rPr>
              <a:t>recherche-action</a:t>
            </a:r>
            <a:r>
              <a:rPr lang="fr-FR" sz="2800" dirty="0">
                <a:latin typeface="Times New Roman"/>
                <a:ea typeface="Times New Roman"/>
                <a:cs typeface="Arial"/>
              </a:rPr>
              <a:t> : parler de l’objectif à réaliser, la logique suivie et les démarches envisagées.</a:t>
            </a:r>
            <a:endParaRPr lang="fr-FR" sz="2800" dirty="0">
              <a:ea typeface="Calibri"/>
              <a:cs typeface="Arial"/>
            </a:endParaRPr>
          </a:p>
          <a:p>
            <a:pPr marL="0" indent="0">
              <a:buNone/>
            </a:pPr>
            <a:endParaRPr lang="fr-FR" sz="280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129" y="404664"/>
            <a:ext cx="9073008" cy="720080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</a:pPr>
            <a:r>
              <a:rPr lang="fr-FR" sz="3200" b="1" dirty="0">
                <a:solidFill>
                  <a:srgbClr val="C00000"/>
                </a:solidFill>
                <a:latin typeface="Times New Roman"/>
                <a:ea typeface="Times New Roman"/>
                <a:cs typeface="Arial"/>
              </a:rPr>
              <a:t>1. L’objet, le contexte et les enjeux de la recherche</a:t>
            </a:r>
            <a:r>
              <a:rPr lang="fr-FR" sz="3200" dirty="0">
                <a:solidFill>
                  <a:prstClr val="black"/>
                </a:solidFill>
                <a:ea typeface="Calibri"/>
                <a:cs typeface="Arial"/>
              </a:rPr>
              <a:t/>
            </a:r>
            <a:br>
              <a:rPr lang="fr-FR" sz="3200" dirty="0">
                <a:solidFill>
                  <a:prstClr val="black"/>
                </a:solidFill>
                <a:ea typeface="Calibri"/>
                <a:cs typeface="Arial"/>
              </a:rPr>
            </a:b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374163860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fr-FR" sz="2800" dirty="0" smtClean="0">
                <a:latin typeface="Times New Roman"/>
                <a:ea typeface="Times New Roman"/>
                <a:cs typeface="Arial"/>
              </a:rPr>
              <a:t>Expliciter </a:t>
            </a:r>
            <a:r>
              <a:rPr lang="fr-FR" sz="2800" dirty="0">
                <a:latin typeface="Times New Roman"/>
                <a:ea typeface="Times New Roman"/>
                <a:cs typeface="Arial"/>
              </a:rPr>
              <a:t>au mieux la problématique de départ.</a:t>
            </a:r>
            <a:endParaRPr lang="fr-FR" sz="2800" dirty="0">
              <a:ea typeface="Calibri"/>
              <a:cs typeface="Arial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fr-FR" sz="2800" dirty="0">
                <a:latin typeface="Times New Roman"/>
                <a:ea typeface="Times New Roman"/>
                <a:cs typeface="Arial"/>
              </a:rPr>
              <a:t>Indiquer les questions de recherche.</a:t>
            </a:r>
            <a:endParaRPr lang="fr-FR" sz="2800" dirty="0">
              <a:ea typeface="Calibri"/>
              <a:cs typeface="Arial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fr-FR" sz="2800" dirty="0">
                <a:latin typeface="Times New Roman"/>
                <a:ea typeface="Times New Roman"/>
                <a:cs typeface="Arial"/>
              </a:rPr>
              <a:t>Mettre en avant les hypothèses.</a:t>
            </a:r>
            <a:endParaRPr lang="fr-FR" sz="2800" dirty="0">
              <a:ea typeface="Calibri"/>
              <a:cs typeface="Arial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fr-FR" sz="2800" dirty="0">
                <a:latin typeface="Times New Roman"/>
                <a:ea typeface="Times New Roman"/>
                <a:cs typeface="Arial"/>
              </a:rPr>
              <a:t>Faire une présentation de quelques axes du sujet.</a:t>
            </a:r>
            <a:endParaRPr lang="fr-FR" sz="2800" dirty="0">
              <a:ea typeface="Calibri"/>
              <a:cs typeface="Arial"/>
            </a:endParaRPr>
          </a:p>
          <a:p>
            <a:pPr marL="0" indent="0">
              <a:buNone/>
            </a:pPr>
            <a:endParaRPr lang="fr-FR" sz="280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</a:pPr>
            <a:r>
              <a:rPr lang="fr-FR" sz="3200" b="1" dirty="0">
                <a:solidFill>
                  <a:srgbClr val="C00000"/>
                </a:solidFill>
                <a:latin typeface="Times New Roman"/>
                <a:ea typeface="Times New Roman"/>
                <a:cs typeface="Arial"/>
              </a:rPr>
              <a:t>2. La problématique</a:t>
            </a:r>
            <a:r>
              <a:rPr lang="fr-FR" sz="3200" dirty="0">
                <a:solidFill>
                  <a:prstClr val="black"/>
                </a:solidFill>
                <a:ea typeface="Calibri"/>
                <a:cs typeface="Arial"/>
              </a:rPr>
              <a:t/>
            </a:r>
            <a:br>
              <a:rPr lang="fr-FR" sz="3200" dirty="0">
                <a:solidFill>
                  <a:prstClr val="black"/>
                </a:solidFill>
                <a:ea typeface="Calibri"/>
                <a:cs typeface="Arial"/>
              </a:rPr>
            </a:b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318956595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7584" y="1124744"/>
            <a:ext cx="7408333" cy="3450696"/>
          </a:xfrm>
        </p:spPr>
        <p:txBody>
          <a:bodyPr>
            <a:no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fr-FR" sz="2800" dirty="0" smtClean="0">
                <a:latin typeface="Times New Roman"/>
                <a:ea typeface="Times New Roman"/>
                <a:cs typeface="Arial"/>
              </a:rPr>
              <a:t>Expliquer quelle méthodologie utiliser </a:t>
            </a:r>
            <a:r>
              <a:rPr lang="fr-FR" sz="2800" dirty="0">
                <a:latin typeface="Times New Roman"/>
                <a:ea typeface="Times New Roman"/>
                <a:cs typeface="Arial"/>
              </a:rPr>
              <a:t>et pourquoi ?</a:t>
            </a:r>
            <a:endParaRPr lang="fr-FR" sz="2800" dirty="0">
              <a:ea typeface="Calibri"/>
              <a:cs typeface="Arial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fr-FR" sz="2800" dirty="0" smtClean="0">
                <a:latin typeface="Times New Roman"/>
                <a:ea typeface="Times New Roman"/>
                <a:cs typeface="Arial"/>
              </a:rPr>
              <a:t>Méthodologie </a:t>
            </a:r>
            <a:r>
              <a:rPr lang="fr-FR" sz="2800" dirty="0">
                <a:latin typeface="Times New Roman"/>
                <a:ea typeface="Times New Roman"/>
                <a:cs typeface="Arial"/>
              </a:rPr>
              <a:t>expérimentale </a:t>
            </a:r>
            <a:r>
              <a:rPr lang="fr-FR" sz="2800" dirty="0" smtClean="0">
                <a:latin typeface="Times New Roman"/>
                <a:ea typeface="Times New Roman"/>
                <a:cs typeface="Arial"/>
              </a:rPr>
              <a:t>?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fr-FR" sz="2800" dirty="0">
                <a:latin typeface="Times New Roman"/>
                <a:ea typeface="Times New Roman"/>
                <a:cs typeface="Arial"/>
              </a:rPr>
              <a:t>Méthodologie </a:t>
            </a:r>
            <a:r>
              <a:rPr lang="fr-FR" sz="2800" dirty="0" smtClean="0">
                <a:latin typeface="Times New Roman"/>
                <a:ea typeface="Times New Roman"/>
                <a:cs typeface="Arial"/>
              </a:rPr>
              <a:t>de simulation numérique</a:t>
            </a:r>
            <a:r>
              <a:rPr lang="fr-FR" sz="2800" dirty="0">
                <a:latin typeface="Times New Roman"/>
                <a:ea typeface="Times New Roman"/>
                <a:cs typeface="Arial"/>
              </a:rPr>
              <a:t> ?</a:t>
            </a:r>
            <a:endParaRPr lang="fr-FR" sz="2800" dirty="0">
              <a:ea typeface="Calibri"/>
              <a:cs typeface="Arial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fr-FR" sz="2800" dirty="0" smtClean="0">
                <a:latin typeface="Times New Roman"/>
                <a:ea typeface="Times New Roman"/>
                <a:cs typeface="Arial"/>
              </a:rPr>
              <a:t>Analyse </a:t>
            </a:r>
            <a:r>
              <a:rPr lang="fr-FR" sz="2800" dirty="0">
                <a:latin typeface="Times New Roman"/>
                <a:ea typeface="Times New Roman"/>
                <a:cs typeface="Arial"/>
              </a:rPr>
              <a:t>de corpus </a:t>
            </a:r>
            <a:r>
              <a:rPr lang="fr-FR" sz="2800" dirty="0" smtClean="0">
                <a:latin typeface="Times New Roman"/>
                <a:ea typeface="Times New Roman"/>
                <a:cs typeface="Arial"/>
              </a:rPr>
              <a:t>/ spécimens/ prototype ?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fr-FR" sz="2800" dirty="0" smtClean="0">
                <a:latin typeface="Times New Roman"/>
                <a:ea typeface="Calibri"/>
                <a:cs typeface="Arial"/>
              </a:rPr>
              <a:t>Choisir les modèles de références propre à l’étude.</a:t>
            </a:r>
            <a:endParaRPr lang="fr-FR" sz="2800" dirty="0">
              <a:ea typeface="Calibri"/>
              <a:cs typeface="Arial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fr-FR" sz="2800" dirty="0">
                <a:latin typeface="Times New Roman"/>
                <a:ea typeface="Times New Roman"/>
                <a:cs typeface="Arial"/>
              </a:rPr>
              <a:t>Mettre en avant les méthodes d’analyse de données qui vont être utilisées.</a:t>
            </a:r>
            <a:endParaRPr lang="fr-FR" sz="2800" dirty="0">
              <a:ea typeface="Calibri"/>
              <a:cs typeface="Arial"/>
            </a:endParaRPr>
          </a:p>
          <a:p>
            <a:pPr marL="0" indent="0">
              <a:buNone/>
            </a:pPr>
            <a:endParaRPr lang="fr-FR" sz="280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648072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</a:pPr>
            <a:r>
              <a:rPr lang="fr-FR" sz="3200" b="1" dirty="0">
                <a:solidFill>
                  <a:srgbClr val="C00000"/>
                </a:solidFill>
                <a:latin typeface="Times New Roman"/>
                <a:ea typeface="Times New Roman"/>
                <a:cs typeface="Arial"/>
              </a:rPr>
              <a:t>3. La méthodologie</a:t>
            </a:r>
            <a:r>
              <a:rPr lang="fr-FR" sz="3200" dirty="0">
                <a:solidFill>
                  <a:prstClr val="black"/>
                </a:solidFill>
                <a:ea typeface="Calibri"/>
                <a:cs typeface="Arial"/>
              </a:rPr>
              <a:t/>
            </a:r>
            <a:br>
              <a:rPr lang="fr-FR" sz="3200" dirty="0">
                <a:solidFill>
                  <a:prstClr val="black"/>
                </a:solidFill>
                <a:ea typeface="Calibri"/>
                <a:cs typeface="Arial"/>
              </a:rPr>
            </a:b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360707406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780928"/>
            <a:ext cx="8229600" cy="3129211"/>
          </a:xfrm>
        </p:spPr>
        <p:txBody>
          <a:bodyPr>
            <a:norm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fr-FR" sz="2800" dirty="0" smtClean="0">
                <a:latin typeface="Times New Roman"/>
                <a:ea typeface="Times New Roman"/>
                <a:cs typeface="Arial"/>
              </a:rPr>
              <a:t>Montrer </a:t>
            </a:r>
            <a:r>
              <a:rPr lang="fr-FR" sz="2800" dirty="0">
                <a:latin typeface="Times New Roman"/>
                <a:ea typeface="Times New Roman"/>
                <a:cs typeface="Arial"/>
              </a:rPr>
              <a:t>que vous avez les compétences scientifiques pour mener à bien votre projet.</a:t>
            </a:r>
            <a:endParaRPr lang="fr-FR" sz="2800" dirty="0">
              <a:ea typeface="Calibri"/>
              <a:cs typeface="Arial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fr-FR" sz="2800" dirty="0">
                <a:latin typeface="Times New Roman"/>
                <a:ea typeface="Times New Roman"/>
                <a:cs typeface="Arial"/>
              </a:rPr>
              <a:t>Mettre en avant vos compétences actuelles.</a:t>
            </a:r>
            <a:endParaRPr lang="fr-FR" sz="2800" dirty="0">
              <a:ea typeface="Calibri"/>
              <a:cs typeface="Arial"/>
            </a:endParaRPr>
          </a:p>
          <a:p>
            <a:pPr marL="0" indent="0">
              <a:buNone/>
            </a:pPr>
            <a:endParaRPr lang="fr-FR" sz="280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142" y="692696"/>
            <a:ext cx="8856984" cy="1143000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</a:pPr>
            <a:r>
              <a:rPr lang="fr-FR" sz="3200" b="1" dirty="0">
                <a:solidFill>
                  <a:srgbClr val="C00000"/>
                </a:solidFill>
                <a:latin typeface="Times New Roman"/>
                <a:ea typeface="Times New Roman"/>
                <a:cs typeface="Arial"/>
              </a:rPr>
              <a:t>4. Compétences requises par le projet et compétences </a:t>
            </a:r>
            <a:r>
              <a:rPr lang="fr-FR" sz="3200" b="1" dirty="0" smtClean="0">
                <a:solidFill>
                  <a:srgbClr val="C00000"/>
                </a:solidFill>
                <a:latin typeface="Times New Roman"/>
                <a:ea typeface="Times New Roman"/>
                <a:cs typeface="Arial"/>
              </a:rPr>
              <a:t>acquises du </a:t>
            </a:r>
            <a:r>
              <a:rPr lang="fr-FR" sz="3200" b="1" dirty="0">
                <a:solidFill>
                  <a:srgbClr val="C00000"/>
                </a:solidFill>
                <a:latin typeface="Times New Roman"/>
                <a:ea typeface="Times New Roman"/>
                <a:cs typeface="Arial"/>
              </a:rPr>
              <a:t>candidat</a:t>
            </a:r>
            <a:r>
              <a:rPr lang="fr-FR" sz="3200" dirty="0">
                <a:solidFill>
                  <a:prstClr val="black"/>
                </a:solidFill>
                <a:ea typeface="Calibri"/>
                <a:cs typeface="Arial"/>
              </a:rPr>
              <a:t/>
            </a:r>
            <a:br>
              <a:rPr lang="fr-FR" sz="3200" dirty="0">
                <a:solidFill>
                  <a:prstClr val="black"/>
                </a:solidFill>
                <a:ea typeface="Calibri"/>
                <a:cs typeface="Arial"/>
              </a:rPr>
            </a:b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408226269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>
            <a:norm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fr-FR" sz="2800" dirty="0" smtClean="0">
                <a:latin typeface="Times New Roman"/>
                <a:ea typeface="Times New Roman"/>
                <a:cs typeface="Arial"/>
              </a:rPr>
              <a:t>Apports </a:t>
            </a:r>
            <a:r>
              <a:rPr lang="fr-FR" sz="2800" dirty="0">
                <a:latin typeface="Times New Roman"/>
                <a:ea typeface="Times New Roman"/>
                <a:cs typeface="Arial"/>
              </a:rPr>
              <a:t>sur le plan théorique ?</a:t>
            </a:r>
            <a:endParaRPr lang="fr-FR" sz="2800" dirty="0">
              <a:ea typeface="Calibri"/>
              <a:cs typeface="Arial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fr-FR" sz="2800" dirty="0">
                <a:latin typeface="Times New Roman"/>
                <a:ea typeface="Times New Roman"/>
                <a:cs typeface="Arial"/>
              </a:rPr>
              <a:t>Apports sur le plan pratique ?</a:t>
            </a:r>
            <a:endParaRPr lang="fr-FR" sz="2800" dirty="0">
              <a:ea typeface="Calibri"/>
              <a:cs typeface="Arial"/>
            </a:endParaRPr>
          </a:p>
          <a:p>
            <a:pPr marL="0" indent="0">
              <a:buNone/>
            </a:pPr>
            <a:endParaRPr lang="fr-FR" sz="280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</a:pPr>
            <a:r>
              <a:rPr lang="fr-FR" sz="3200" b="1" dirty="0">
                <a:solidFill>
                  <a:srgbClr val="C00000"/>
                </a:solidFill>
                <a:latin typeface="Times New Roman"/>
                <a:ea typeface="Times New Roman"/>
                <a:cs typeface="Arial"/>
              </a:rPr>
              <a:t>5. Quelles contributions attendues ?</a:t>
            </a:r>
            <a:r>
              <a:rPr lang="fr-FR" sz="3200" dirty="0">
                <a:solidFill>
                  <a:prstClr val="black"/>
                </a:solidFill>
                <a:ea typeface="Calibri"/>
                <a:cs typeface="Arial"/>
              </a:rPr>
              <a:t/>
            </a:r>
            <a:br>
              <a:rPr lang="fr-FR" sz="3200" dirty="0">
                <a:solidFill>
                  <a:prstClr val="black"/>
                </a:solidFill>
                <a:ea typeface="Calibri"/>
                <a:cs typeface="Arial"/>
              </a:rPr>
            </a:b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315749614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fr-FR" sz="2800" dirty="0" smtClean="0">
                <a:latin typeface="Times New Roman"/>
                <a:ea typeface="Times New Roman"/>
                <a:cs typeface="Arial"/>
              </a:rPr>
              <a:t>Intégrer </a:t>
            </a:r>
            <a:r>
              <a:rPr lang="fr-FR" sz="2800" dirty="0">
                <a:latin typeface="Times New Roman"/>
                <a:ea typeface="Times New Roman"/>
                <a:cs typeface="Arial"/>
              </a:rPr>
              <a:t>des revues internationales de langue anglaise.</a:t>
            </a:r>
            <a:endParaRPr lang="fr-FR" sz="2800" dirty="0">
              <a:ea typeface="Calibri"/>
              <a:cs typeface="Arial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fr-FR" sz="2800" dirty="0">
                <a:latin typeface="Times New Roman"/>
                <a:ea typeface="Times New Roman"/>
                <a:cs typeface="Arial"/>
              </a:rPr>
              <a:t>Respecter les normes de présentation en vigueur dans la discipline (souvent normes APA, sans oublier de mentionner les DOI).</a:t>
            </a:r>
            <a:endParaRPr lang="fr-FR" sz="2800" dirty="0">
              <a:ea typeface="Calibri"/>
              <a:cs typeface="Arial"/>
            </a:endParaRPr>
          </a:p>
          <a:p>
            <a:pPr marL="0" indent="0">
              <a:buNone/>
            </a:pPr>
            <a:endParaRPr lang="fr-FR" sz="280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</a:pPr>
            <a:r>
              <a:rPr lang="fr-FR" sz="3200" b="1" dirty="0">
                <a:solidFill>
                  <a:srgbClr val="C00000"/>
                </a:solidFill>
                <a:latin typeface="Times New Roman"/>
                <a:ea typeface="Times New Roman"/>
                <a:cs typeface="Arial"/>
              </a:rPr>
              <a:t>6</a:t>
            </a:r>
            <a:r>
              <a:rPr lang="fr-FR" sz="3200" b="1" dirty="0" smtClean="0">
                <a:solidFill>
                  <a:srgbClr val="C00000"/>
                </a:solidFill>
                <a:latin typeface="Times New Roman"/>
                <a:ea typeface="Times New Roman"/>
                <a:cs typeface="Arial"/>
              </a:rPr>
              <a:t>. </a:t>
            </a:r>
            <a:r>
              <a:rPr lang="fr-FR" sz="3200" b="1" dirty="0">
                <a:solidFill>
                  <a:srgbClr val="C00000"/>
                </a:solidFill>
                <a:latin typeface="Times New Roman"/>
                <a:ea typeface="Times New Roman"/>
                <a:cs typeface="Arial"/>
              </a:rPr>
              <a:t>Donnez une bibliographie succincte</a:t>
            </a:r>
            <a:r>
              <a:rPr lang="fr-FR" sz="3200" dirty="0">
                <a:solidFill>
                  <a:srgbClr val="C00000"/>
                </a:solidFill>
                <a:ea typeface="Calibri"/>
                <a:cs typeface="Arial"/>
              </a:rPr>
              <a:t/>
            </a:r>
            <a:br>
              <a:rPr lang="fr-FR" sz="3200" dirty="0">
                <a:solidFill>
                  <a:srgbClr val="C00000"/>
                </a:solidFill>
                <a:ea typeface="Calibri"/>
                <a:cs typeface="Arial"/>
              </a:rPr>
            </a:br>
            <a:endParaRPr lang="fr-FR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03527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agues">
  <a:themeElements>
    <a:clrScheme name="Vagues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agues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agues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1902</TotalTime>
  <Words>897</Words>
  <Application>Microsoft Office PowerPoint</Application>
  <PresentationFormat>Affichage à l'écran (4:3)</PresentationFormat>
  <Paragraphs>170</Paragraphs>
  <Slides>21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Vagues</vt:lpstr>
      <vt:lpstr>L'intitulée de l’intervention:</vt:lpstr>
      <vt:lpstr> Objectifs escomptés de la Recherche</vt:lpstr>
      <vt:lpstr>Etude de faisabilité technico-économique du projet de mémoire intègre les différents points suivants: </vt:lpstr>
      <vt:lpstr>1. L’objet, le contexte et les enjeux de la recherche </vt:lpstr>
      <vt:lpstr>2. La problématique </vt:lpstr>
      <vt:lpstr>3. La méthodologie </vt:lpstr>
      <vt:lpstr>4. Compétences requises par le projet et compétences acquises du candidat </vt:lpstr>
      <vt:lpstr>5. Quelles contributions attendues ? </vt:lpstr>
      <vt:lpstr>6. Donnez une bibliographie succincte </vt:lpstr>
      <vt:lpstr>7. Faire corriger et relire le document </vt:lpstr>
      <vt:lpstr>Pertinence d’un mémoire</vt:lpstr>
      <vt:lpstr>Le cheminement systématique d’un mémoire / Le plan </vt:lpstr>
      <vt:lpstr>Le choix de la thématique</vt:lpstr>
      <vt:lpstr>Les mots clés</vt:lpstr>
      <vt:lpstr>L’identification de la problématique</vt:lpstr>
      <vt:lpstr>Caractéristique d’un texte scientifique</vt:lpstr>
      <vt:lpstr>L’analyse et la prise de position</vt:lpstr>
      <vt:lpstr>Introduction-Conclusion-Résumé</vt:lpstr>
      <vt:lpstr>La mise en forme</vt:lpstr>
      <vt:lpstr>La Soutenance la commission d’évaluation du PFE</vt:lpstr>
      <vt:lpstr>Bonne chance…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TRIBOLOGIE</dc:title>
  <dc:creator>pc 2012</dc:creator>
  <cp:lastModifiedBy>pc 2012</cp:lastModifiedBy>
  <cp:revision>122</cp:revision>
  <dcterms:created xsi:type="dcterms:W3CDTF">2020-02-16T15:33:20Z</dcterms:created>
  <dcterms:modified xsi:type="dcterms:W3CDTF">2021-05-22T09:49:48Z</dcterms:modified>
</cp:coreProperties>
</file>