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70" r:id="rId2"/>
    <p:sldId id="291" r:id="rId3"/>
    <p:sldId id="295" r:id="rId4"/>
    <p:sldId id="277" r:id="rId5"/>
    <p:sldId id="272" r:id="rId6"/>
    <p:sldId id="273" r:id="rId7"/>
    <p:sldId id="275" r:id="rId8"/>
    <p:sldId id="297" r:id="rId9"/>
    <p:sldId id="298" r:id="rId10"/>
    <p:sldId id="276" r:id="rId11"/>
    <p:sldId id="296" r:id="rId12"/>
    <p:sldId id="278" r:id="rId13"/>
    <p:sldId id="279" r:id="rId14"/>
    <p:sldId id="300" r:id="rId15"/>
    <p:sldId id="280" r:id="rId16"/>
    <p:sldId id="299" r:id="rId17"/>
    <p:sldId id="281" r:id="rId18"/>
    <p:sldId id="282" r:id="rId19"/>
    <p:sldId id="283" r:id="rId20"/>
    <p:sldId id="284" r:id="rId21"/>
    <p:sldId id="285" r:id="rId22"/>
    <p:sldId id="286" r:id="rId23"/>
    <p:sldId id="287" r:id="rId24"/>
    <p:sldId id="288" r:id="rId25"/>
    <p:sldId id="289" r:id="rId26"/>
    <p:sldId id="290"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7F4BBC-5F45-46F5-BE9C-30CEC97C2449}" type="datetimeFigureOut">
              <a:rPr lang="fr-FR" smtClean="0"/>
              <a:pPr/>
              <a:t>07/04/2015</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4AEA07-E24B-4233-8F7F-F6D7DDFADA52}"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44AEA07-E24B-4233-8F7F-F6D7DDFADA52}" type="slidenum">
              <a:rPr lang="fr-FR" smtClean="0"/>
              <a:pPr/>
              <a:t>4</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D60BBD91-BE9D-435C-8A11-4232512069D1}" type="datetimeFigureOut">
              <a:rPr lang="fr-FR" smtClean="0"/>
              <a:pPr/>
              <a:t>07/04/2015</a:t>
            </a:fld>
            <a:endParaRPr lang="fr-FR" dirty="0"/>
          </a:p>
        </p:txBody>
      </p:sp>
      <p:sp>
        <p:nvSpPr>
          <p:cNvPr id="2" name="Espace réservé du pied de page 1"/>
          <p:cNvSpPr>
            <a:spLocks noGrp="1"/>
          </p:cNvSpPr>
          <p:nvPr>
            <p:ph type="ftr" sz="quarter" idx="11"/>
          </p:nvPr>
        </p:nvSpPr>
        <p:spPr/>
        <p:txBody>
          <a:bodyPr/>
          <a:lstStyle/>
          <a:p>
            <a:endParaRPr lang="fr-FR" dirty="0"/>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9AEACB44-B2FF-4BF9-B52B-7B109A4786F1}"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60BBD91-BE9D-435C-8A11-4232512069D1}" type="datetimeFigureOut">
              <a:rPr lang="fr-FR" smtClean="0"/>
              <a:pPr/>
              <a:t>07/04/2015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EACB44-B2FF-4BF9-B52B-7B109A4786F1}"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60BBD91-BE9D-435C-8A11-4232512069D1}" type="datetimeFigureOut">
              <a:rPr lang="fr-FR" smtClean="0"/>
              <a:pPr/>
              <a:t>07/04/2015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EACB44-B2FF-4BF9-B52B-7B109A4786F1}"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D60BBD91-BE9D-435C-8A11-4232512069D1}" type="datetimeFigureOut">
              <a:rPr lang="fr-FR" smtClean="0"/>
              <a:pPr/>
              <a:t>07/04/2015</a:t>
            </a:fld>
            <a:endParaRPr lang="fr-FR" dirty="0"/>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dirty="0"/>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9AEACB44-B2FF-4BF9-B52B-7B109A4786F1}"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D60BBD91-BE9D-435C-8A11-4232512069D1}" type="datetimeFigureOut">
              <a:rPr lang="fr-FR" smtClean="0"/>
              <a:pPr/>
              <a:t>07/04/2015</a:t>
            </a:fld>
            <a:endParaRPr lang="fr-FR" dirty="0"/>
          </a:p>
        </p:txBody>
      </p:sp>
      <p:sp>
        <p:nvSpPr>
          <p:cNvPr id="11" name="Espace réservé du pied de page 10"/>
          <p:cNvSpPr>
            <a:spLocks noGrp="1"/>
          </p:cNvSpPr>
          <p:nvPr>
            <p:ph type="ftr" sz="quarter" idx="11"/>
          </p:nvPr>
        </p:nvSpPr>
        <p:spPr/>
        <p:txBody>
          <a:bodyPr/>
          <a:lstStyle/>
          <a:p>
            <a:endParaRPr lang="fr-FR" dirty="0"/>
          </a:p>
        </p:txBody>
      </p:sp>
      <p:sp>
        <p:nvSpPr>
          <p:cNvPr id="16" name="Espace réservé du numéro de diapositive 15"/>
          <p:cNvSpPr>
            <a:spLocks noGrp="1"/>
          </p:cNvSpPr>
          <p:nvPr>
            <p:ph type="sldNum" sz="quarter" idx="12"/>
          </p:nvPr>
        </p:nvSpPr>
        <p:spPr/>
        <p:txBody>
          <a:bodyPr/>
          <a:lstStyle/>
          <a:p>
            <a:fld id="{9AEACB44-B2FF-4BF9-B52B-7B109A4786F1}" type="slidenum">
              <a:rPr lang="fr-FR" smtClean="0"/>
              <a:pPr/>
              <a:t>‹N°›</a:t>
            </a:fld>
            <a:endParaRPr lang="fr-FR" dirty="0"/>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D60BBD91-BE9D-435C-8A11-4232512069D1}" type="datetimeFigureOut">
              <a:rPr lang="fr-FR" smtClean="0"/>
              <a:pPr/>
              <a:t>07/04/2015</a:t>
            </a:fld>
            <a:endParaRPr lang="fr-FR" dirty="0"/>
          </a:p>
        </p:txBody>
      </p:sp>
      <p:sp>
        <p:nvSpPr>
          <p:cNvPr id="10" name="Espace réservé du pied de page 9"/>
          <p:cNvSpPr>
            <a:spLocks noGrp="1"/>
          </p:cNvSpPr>
          <p:nvPr>
            <p:ph type="ftr" sz="quarter" idx="11"/>
          </p:nvPr>
        </p:nvSpPr>
        <p:spPr/>
        <p:txBody>
          <a:bodyPr/>
          <a:lstStyle/>
          <a:p>
            <a:endParaRPr lang="fr-FR" dirty="0"/>
          </a:p>
        </p:txBody>
      </p:sp>
      <p:sp>
        <p:nvSpPr>
          <p:cNvPr id="31" name="Espace réservé du numéro de diapositive 30"/>
          <p:cNvSpPr>
            <a:spLocks noGrp="1"/>
          </p:cNvSpPr>
          <p:nvPr>
            <p:ph type="sldNum" sz="quarter" idx="12"/>
          </p:nvPr>
        </p:nvSpPr>
        <p:spPr/>
        <p:txBody>
          <a:bodyPr/>
          <a:lstStyle/>
          <a:p>
            <a:fld id="{9AEACB44-B2FF-4BF9-B52B-7B109A4786F1}"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D60BBD91-BE9D-435C-8A11-4232512069D1}" type="datetimeFigureOut">
              <a:rPr lang="fr-FR" smtClean="0"/>
              <a:pPr/>
              <a:t>07/04/2015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a:xfrm>
            <a:off x="8229600" y="6477000"/>
            <a:ext cx="762000" cy="246888"/>
          </a:xfrm>
        </p:spPr>
        <p:txBody>
          <a:bodyPr/>
          <a:lstStyle/>
          <a:p>
            <a:fld id="{9AEACB44-B2FF-4BF9-B52B-7B109A4786F1}" type="slidenum">
              <a:rPr lang="fr-FR" smtClean="0"/>
              <a:pPr/>
              <a:t>‹N°›</a:t>
            </a:fld>
            <a:endParaRPr lang="fr-FR" dirty="0"/>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D60BBD91-BE9D-435C-8A11-4232512069D1}" type="datetimeFigureOut">
              <a:rPr lang="fr-FR" smtClean="0"/>
              <a:pPr/>
              <a:t>07/04/2015</a:t>
            </a:fld>
            <a:endParaRPr lang="fr-FR" dirty="0"/>
          </a:p>
        </p:txBody>
      </p:sp>
      <p:sp>
        <p:nvSpPr>
          <p:cNvPr id="21" name="Espace réservé du pied de page 20"/>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EACB44-B2FF-4BF9-B52B-7B109A4786F1}"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D60BBD91-BE9D-435C-8A11-4232512069D1}" type="datetimeFigureOut">
              <a:rPr lang="fr-FR" smtClean="0"/>
              <a:pPr/>
              <a:t>07/04/2015</a:t>
            </a:fld>
            <a:endParaRPr lang="fr-FR" dirty="0"/>
          </a:p>
        </p:txBody>
      </p:sp>
      <p:sp>
        <p:nvSpPr>
          <p:cNvPr id="24" name="Espace réservé du pied de page 23"/>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EACB44-B2FF-4BF9-B52B-7B109A4786F1}"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D60BBD91-BE9D-435C-8A11-4232512069D1}" type="datetimeFigureOut">
              <a:rPr lang="fr-FR" smtClean="0"/>
              <a:pPr/>
              <a:t>07/04/2015</a:t>
            </a:fld>
            <a:endParaRPr lang="fr-FR" dirty="0"/>
          </a:p>
        </p:txBody>
      </p:sp>
      <p:sp>
        <p:nvSpPr>
          <p:cNvPr id="29" name="Espace réservé du pied de page 28"/>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EACB44-B2FF-4BF9-B52B-7B109A4786F1}"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dirty="0"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D60BBD91-BE9D-435C-8A11-4232512069D1}" type="datetimeFigureOut">
              <a:rPr lang="fr-FR" smtClean="0"/>
              <a:pPr/>
              <a:t>07/04/2015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31" name="Espace réservé du numéro de diapositive 30"/>
          <p:cNvSpPr>
            <a:spLocks noGrp="1"/>
          </p:cNvSpPr>
          <p:nvPr>
            <p:ph type="sldNum" sz="quarter" idx="12"/>
          </p:nvPr>
        </p:nvSpPr>
        <p:spPr/>
        <p:txBody>
          <a:bodyPr/>
          <a:lstStyle/>
          <a:p>
            <a:fld id="{9AEACB44-B2FF-4BF9-B52B-7B109A4786F1}" type="slidenum">
              <a:rPr lang="fr-FR" smtClean="0"/>
              <a:pPr/>
              <a:t>‹N°›</a:t>
            </a:fld>
            <a:endParaRPr lang="fr-FR" dirty="0"/>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60BBD91-BE9D-435C-8A11-4232512069D1}" type="datetimeFigureOut">
              <a:rPr lang="fr-FR" smtClean="0"/>
              <a:pPr/>
              <a:t>07/04/2015</a:t>
            </a:fld>
            <a:endParaRPr lang="fr-FR" dirty="0"/>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dirty="0"/>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AEACB44-B2FF-4BF9-B52B-7B109A4786F1}" type="slidenum">
              <a:rPr lang="fr-FR" smtClean="0"/>
              <a:pPr/>
              <a:t>‹N°›</a:t>
            </a:fld>
            <a:endParaRPr lang="fr-FR" dirty="0"/>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3500438"/>
            <a:ext cx="7572428" cy="193899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fr-FR" sz="6000" b="1" dirty="0" smtClean="0"/>
              <a:t>ANALYSE</a:t>
            </a:r>
          </a:p>
          <a:p>
            <a:r>
              <a:rPr lang="fr-FR" sz="6000" b="1" dirty="0" smtClean="0"/>
              <a:t>GRANULOMÉTRIQUE</a:t>
            </a:r>
            <a:endParaRPr lang="fr-FR"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1073300"/>
            <a:ext cx="8715436" cy="5509200"/>
          </a:xfrm>
          <a:prstGeom prst="rect">
            <a:avLst/>
          </a:prstGeom>
        </p:spPr>
        <p:txBody>
          <a:bodyPr wrap="square">
            <a:spAutoFit/>
          </a:bodyPr>
          <a:lstStyle/>
          <a:p>
            <a:r>
              <a:rPr lang="fr-FR" sz="3200" dirty="0" smtClean="0"/>
              <a:t>Le granulat est dit de classe d/D lorsqu’il satisfait aux conditions suivantes :</a:t>
            </a:r>
          </a:p>
          <a:p>
            <a:r>
              <a:rPr lang="fr-FR" sz="3200" dirty="0" smtClean="0"/>
              <a:t>Le refus sur le tamis D est compris entre :</a:t>
            </a:r>
          </a:p>
          <a:p>
            <a:r>
              <a:rPr lang="fr-FR" sz="3200" dirty="0" smtClean="0">
                <a:solidFill>
                  <a:srgbClr val="FF0000"/>
                </a:solidFill>
              </a:rPr>
              <a:t>• 1 et 15% si D&gt; 1.56 d,</a:t>
            </a:r>
          </a:p>
          <a:p>
            <a:r>
              <a:rPr lang="fr-FR" sz="3200" dirty="0" smtClean="0">
                <a:solidFill>
                  <a:srgbClr val="FF0000"/>
                </a:solidFill>
              </a:rPr>
              <a:t>• 1 et 20% si D ≤1.56 d</a:t>
            </a:r>
          </a:p>
          <a:p>
            <a:r>
              <a:rPr lang="fr-FR" sz="3200" dirty="0" smtClean="0"/>
              <a:t>Le tamisât au tamis d est compris entre :</a:t>
            </a:r>
          </a:p>
          <a:p>
            <a:r>
              <a:rPr lang="fr-FR" sz="3200" dirty="0" smtClean="0">
                <a:solidFill>
                  <a:srgbClr val="FF0000"/>
                </a:solidFill>
              </a:rPr>
              <a:t>• 1 et 15% si D&gt; 1.56 d,</a:t>
            </a:r>
          </a:p>
          <a:p>
            <a:r>
              <a:rPr lang="fr-FR" sz="3200" dirty="0" smtClean="0">
                <a:solidFill>
                  <a:srgbClr val="FF0000"/>
                </a:solidFill>
              </a:rPr>
              <a:t>• 1 et 20% si D ≤ 1.56 d</a:t>
            </a:r>
          </a:p>
          <a:p>
            <a:r>
              <a:rPr lang="fr-FR" sz="3200" dirty="0" smtClean="0"/>
              <a:t>Le refus sur le tamis </a:t>
            </a:r>
            <a:r>
              <a:rPr lang="fr-FR" sz="3200" dirty="0" smtClean="0">
                <a:solidFill>
                  <a:srgbClr val="FF0000"/>
                </a:solidFill>
              </a:rPr>
              <a:t>1.56 D est nul</a:t>
            </a:r>
            <a:r>
              <a:rPr lang="fr-FR" sz="3200" dirty="0" smtClean="0"/>
              <a:t>,</a:t>
            </a:r>
          </a:p>
          <a:p>
            <a:r>
              <a:rPr lang="fr-FR" sz="3200" dirty="0" smtClean="0"/>
              <a:t>Le tamisât au tamis </a:t>
            </a:r>
            <a:r>
              <a:rPr lang="fr-FR" sz="3200" dirty="0" smtClean="0">
                <a:solidFill>
                  <a:srgbClr val="FF0000"/>
                </a:solidFill>
              </a:rPr>
              <a:t>0.63 d &lt; 3%; </a:t>
            </a:r>
            <a:r>
              <a:rPr lang="fr-FR" sz="3200" dirty="0" smtClean="0"/>
              <a:t>toutefois pour D≤ 5 mm, cette limite est portée à 5%.</a:t>
            </a:r>
            <a:endParaRPr lang="fr-FR"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t> </a:t>
            </a:r>
            <a:r>
              <a:rPr lang="fr-FR" b="1" dirty="0" smtClean="0"/>
              <a:t>Principes </a:t>
            </a:r>
            <a:br>
              <a:rPr lang="fr-FR" b="1" dirty="0" smtClean="0"/>
            </a:br>
            <a:endParaRPr lang="fr-FR" dirty="0"/>
          </a:p>
        </p:txBody>
      </p:sp>
      <p:sp>
        <p:nvSpPr>
          <p:cNvPr id="3" name="Espace réservé du contenu 2"/>
          <p:cNvSpPr>
            <a:spLocks noGrp="1"/>
          </p:cNvSpPr>
          <p:nvPr>
            <p:ph idx="1"/>
          </p:nvPr>
        </p:nvSpPr>
        <p:spPr>
          <a:xfrm>
            <a:off x="304800" y="1221642"/>
            <a:ext cx="8686800" cy="5160986"/>
          </a:xfrm>
        </p:spPr>
        <p:txBody>
          <a:bodyPr>
            <a:normAutofit fontScale="92500"/>
          </a:bodyPr>
          <a:lstStyle/>
          <a:p>
            <a:pPr>
              <a:buNone/>
            </a:pPr>
            <a:r>
              <a:rPr lang="fr-FR" dirty="0" smtClean="0"/>
              <a:t>       La granularité d’un matériau est mesurée par un essai en laboratoire, l’analyse granulométrique. Celui-ci consiste à classer les différents grains d’un échantillon en utilisant une série de tamis ou passoires, emboîtés les uns sur les autres, dont les ouvertures sont décroissantes du haut vers le bas. L’échantillon étant placé au sommet, la pile de tamis est vibrée. Les matériaux restant dans chaque tamis (refus) sont pesés puis convertis en %. Une courbe est tracée, c’est la courbe granulométrique. </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PRINCIPE DE L’ESSAI:</a:t>
            </a:r>
            <a:endParaRPr lang="fr-FR" dirty="0"/>
          </a:p>
        </p:txBody>
      </p:sp>
      <p:sp>
        <p:nvSpPr>
          <p:cNvPr id="5" name="Rectangle 4"/>
          <p:cNvSpPr/>
          <p:nvPr/>
        </p:nvSpPr>
        <p:spPr>
          <a:xfrm>
            <a:off x="428596" y="1357298"/>
            <a:ext cx="8501122" cy="1569660"/>
          </a:xfrm>
          <a:prstGeom prst="rect">
            <a:avLst/>
          </a:prstGeom>
        </p:spPr>
        <p:txBody>
          <a:bodyPr wrap="square">
            <a:spAutoFit/>
          </a:bodyPr>
          <a:lstStyle/>
          <a:p>
            <a:r>
              <a:rPr lang="fr-FR" sz="3200" dirty="0" smtClean="0"/>
              <a:t>L'essai consiste à fractionner au moyen d'une série de </a:t>
            </a:r>
            <a:r>
              <a:rPr lang="fr-FR" sz="3200" i="1" dirty="0" smtClean="0"/>
              <a:t>tamis un matériau en </a:t>
            </a:r>
            <a:r>
              <a:rPr lang="fr-FR" sz="3200" dirty="0" smtClean="0"/>
              <a:t>plusieurs classes granulaires de tailles décroissantes.</a:t>
            </a:r>
            <a:endParaRPr lang="fr-FR" sz="3200" dirty="0"/>
          </a:p>
        </p:txBody>
      </p:sp>
      <p:sp>
        <p:nvSpPr>
          <p:cNvPr id="6" name="Rectangle 5"/>
          <p:cNvSpPr/>
          <p:nvPr/>
        </p:nvSpPr>
        <p:spPr>
          <a:xfrm>
            <a:off x="500034" y="3214686"/>
            <a:ext cx="8501122" cy="2062103"/>
          </a:xfrm>
          <a:prstGeom prst="rect">
            <a:avLst/>
          </a:prstGeom>
        </p:spPr>
        <p:txBody>
          <a:bodyPr wrap="square">
            <a:spAutoFit/>
          </a:bodyPr>
          <a:lstStyle/>
          <a:p>
            <a:r>
              <a:rPr lang="fr-FR" sz="3200" dirty="0" smtClean="0"/>
              <a:t>Les masses des différents refus et tamisats sont rapportées à la masse initiale du matériau. Les pourcentages ainsi obtenus sont exploités sous forme graphique.</a:t>
            </a:r>
            <a:endParaRPr lang="fr-FR"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6572264" y="1428736"/>
            <a:ext cx="2357454" cy="4071990"/>
          </a:xfrm>
          <a:prstGeom prst="rect">
            <a:avLst/>
          </a:prstGeom>
          <a:noFill/>
          <a:ln w="9525">
            <a:noFill/>
            <a:miter lim="800000"/>
            <a:headEnd/>
            <a:tailEnd/>
          </a:ln>
          <a:effectLst/>
        </p:spPr>
      </p:pic>
      <p:sp>
        <p:nvSpPr>
          <p:cNvPr id="4" name="Rectangle 3"/>
          <p:cNvSpPr/>
          <p:nvPr/>
        </p:nvSpPr>
        <p:spPr>
          <a:xfrm>
            <a:off x="285720" y="1071546"/>
            <a:ext cx="6215106" cy="5509200"/>
          </a:xfrm>
          <a:prstGeom prst="rect">
            <a:avLst/>
          </a:prstGeom>
        </p:spPr>
        <p:txBody>
          <a:bodyPr wrap="square">
            <a:spAutoFit/>
          </a:bodyPr>
          <a:lstStyle/>
          <a:p>
            <a:pPr>
              <a:buFont typeface="Wingdings" pitchFamily="2" charset="2"/>
              <a:buChar char="q"/>
            </a:pPr>
            <a:r>
              <a:rPr lang="fr-FR" sz="3200" dirty="0" smtClean="0"/>
              <a:t>  Placer un récipient à fond plein </a:t>
            </a:r>
            <a:r>
              <a:rPr lang="fr-FR" sz="3200" b="1" dirty="0" smtClean="0"/>
              <a:t>(appelé fond étanche) </a:t>
            </a:r>
            <a:r>
              <a:rPr lang="fr-FR" sz="3200" dirty="0" smtClean="0"/>
              <a:t>sous le dernier module. </a:t>
            </a:r>
          </a:p>
          <a:p>
            <a:pPr>
              <a:buFont typeface="Wingdings" pitchFamily="2" charset="2"/>
              <a:buChar char="q"/>
            </a:pPr>
            <a:r>
              <a:rPr lang="fr-FR" sz="3200" dirty="0" smtClean="0"/>
              <a:t>  Fixer la série constituée sur le cadre vibrant. </a:t>
            </a:r>
          </a:p>
          <a:p>
            <a:pPr>
              <a:buFont typeface="Wingdings" pitchFamily="2" charset="2"/>
              <a:buChar char="q"/>
            </a:pPr>
            <a:r>
              <a:rPr lang="fr-FR" sz="3200" dirty="0" smtClean="0"/>
              <a:t> Tamiser par vibration pendant </a:t>
            </a:r>
            <a:r>
              <a:rPr lang="fr-FR" sz="3200" b="1" dirty="0" smtClean="0"/>
              <a:t>2 minutes. </a:t>
            </a:r>
          </a:p>
          <a:p>
            <a:pPr>
              <a:buFont typeface="Wingdings" pitchFamily="2" charset="2"/>
              <a:buChar char="q"/>
            </a:pPr>
            <a:r>
              <a:rPr lang="fr-FR" sz="3200" dirty="0" smtClean="0"/>
              <a:t>Peser les quantités de granulat refus (noté R) retenues dans chaque module et noter les résultats dans un tableau.</a:t>
            </a:r>
            <a:endParaRPr lang="fr-FR" sz="3200" b="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714350" y="1285862"/>
          <a:ext cx="7572428" cy="3643335"/>
        </p:xfrm>
        <a:graphic>
          <a:graphicData uri="http://schemas.openxmlformats.org/drawingml/2006/table">
            <a:tbl>
              <a:tblPr firstRow="1" bandRow="1">
                <a:tableStyleId>{5940675A-B579-460E-94D1-54222C63F5DA}</a:tableStyleId>
              </a:tblPr>
              <a:tblGrid>
                <a:gridCol w="1893107"/>
                <a:gridCol w="1893107"/>
                <a:gridCol w="1893107"/>
                <a:gridCol w="1893107"/>
              </a:tblGrid>
              <a:tr h="15173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kern="1200" baseline="0" dirty="0" smtClean="0">
                          <a:solidFill>
                            <a:schemeClr val="tx1"/>
                          </a:solidFill>
                          <a:latin typeface="+mn-lt"/>
                          <a:ea typeface="+mn-ea"/>
                          <a:cs typeface="+mn-cs"/>
                        </a:rPr>
                        <a:t>Tamis ouverture en mm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kern="1200" baseline="0" dirty="0" smtClean="0">
                          <a:solidFill>
                            <a:schemeClr val="tx1"/>
                          </a:solidFill>
                          <a:latin typeface="+mn-lt"/>
                          <a:ea typeface="+mn-ea"/>
                          <a:cs typeface="+mn-cs"/>
                        </a:rPr>
                        <a:t>Masse des refus cumulés (Ri) en grammes </a:t>
                      </a:r>
                    </a:p>
                    <a:p>
                      <a:endParaRPr lang="fr-FR" dirty="0"/>
                    </a:p>
                  </a:txBody>
                  <a:tcPr/>
                </a:tc>
                <a:tc>
                  <a:txBody>
                    <a:bodyPr/>
                    <a:lstStyle/>
                    <a:p>
                      <a:r>
                        <a:rPr kumimoji="0" lang="fr-FR" sz="1800" kern="1200" baseline="0" dirty="0" smtClean="0">
                          <a:solidFill>
                            <a:schemeClr val="tx1"/>
                          </a:solidFill>
                          <a:latin typeface="+mn-lt"/>
                          <a:ea typeface="+mn-ea"/>
                          <a:cs typeface="+mn-cs"/>
                        </a:rPr>
                        <a:t>Pourcentage refus cumulés </a:t>
                      </a:r>
                    </a:p>
                    <a:p>
                      <a:r>
                        <a:rPr kumimoji="0" lang="fr-FR" sz="1800" b="1" kern="1200" baseline="0" dirty="0" smtClean="0">
                          <a:solidFill>
                            <a:schemeClr val="tx1"/>
                          </a:solidFill>
                          <a:latin typeface="+mn-lt"/>
                          <a:ea typeface="+mn-ea"/>
                          <a:cs typeface="+mn-cs"/>
                        </a:rPr>
                        <a:t>100 (Ri / M1) </a:t>
                      </a:r>
                    </a:p>
                  </a:txBody>
                  <a:tcPr/>
                </a:tc>
                <a:tc>
                  <a:txBody>
                    <a:bodyPr/>
                    <a:lstStyle/>
                    <a:p>
                      <a:r>
                        <a:rPr kumimoji="0" lang="fr-FR" sz="1800" kern="1200" baseline="0" dirty="0" smtClean="0">
                          <a:solidFill>
                            <a:schemeClr val="tx1"/>
                          </a:solidFill>
                          <a:latin typeface="+mn-lt"/>
                          <a:ea typeface="+mn-ea"/>
                          <a:cs typeface="+mn-cs"/>
                        </a:rPr>
                        <a:t>% tamisats cumulés </a:t>
                      </a:r>
                    </a:p>
                    <a:p>
                      <a:r>
                        <a:rPr kumimoji="0" lang="fr-FR" sz="1800" b="1" kern="1200" baseline="0" dirty="0" smtClean="0">
                          <a:solidFill>
                            <a:schemeClr val="tx1"/>
                          </a:solidFill>
                          <a:latin typeface="+mn-lt"/>
                          <a:ea typeface="+mn-ea"/>
                          <a:cs typeface="+mn-cs"/>
                        </a:rPr>
                        <a:t>100 – 100</a:t>
                      </a:r>
                    </a:p>
                    <a:p>
                      <a:r>
                        <a:rPr kumimoji="0" lang="fr-FR" sz="1800" b="1" kern="1200" baseline="0" dirty="0" smtClean="0">
                          <a:solidFill>
                            <a:schemeClr val="tx1"/>
                          </a:solidFill>
                          <a:latin typeface="+mn-lt"/>
                          <a:ea typeface="+mn-ea"/>
                          <a:cs typeface="+mn-cs"/>
                        </a:rPr>
                        <a:t> (Ri / M1)	</a:t>
                      </a:r>
                    </a:p>
                  </a:txBody>
                  <a:tcPr/>
                </a:tc>
              </a:tr>
              <a:tr h="487392">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r>
              <a:tr h="487392">
                <a:tc>
                  <a:txBody>
                    <a:bodyPr/>
                    <a:lstStyle/>
                    <a:p>
                      <a:endParaRPr lang="fr-FR"/>
                    </a:p>
                  </a:txBody>
                  <a:tcPr/>
                </a:tc>
                <a:tc>
                  <a:txBody>
                    <a:bodyPr/>
                    <a:lstStyle/>
                    <a:p>
                      <a:endParaRPr lang="fr-FR" dirty="0"/>
                    </a:p>
                  </a:txBody>
                  <a:tcPr/>
                </a:tc>
                <a:tc>
                  <a:txBody>
                    <a:bodyPr/>
                    <a:lstStyle/>
                    <a:p>
                      <a:endParaRPr lang="fr-FR" dirty="0"/>
                    </a:p>
                  </a:txBody>
                  <a:tcPr/>
                </a:tc>
                <a:tc>
                  <a:txBody>
                    <a:bodyPr/>
                    <a:lstStyle/>
                    <a:p>
                      <a:endParaRPr lang="fr-FR" dirty="0"/>
                    </a:p>
                  </a:txBody>
                  <a:tcPr/>
                </a:tc>
              </a:tr>
              <a:tr h="487392">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6638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r-FR" sz="1800" b="1" kern="1200" baseline="0" dirty="0" smtClean="0">
                          <a:solidFill>
                            <a:schemeClr val="tx1"/>
                          </a:solidFill>
                          <a:latin typeface="+mn-lt"/>
                          <a:ea typeface="+mn-ea"/>
                          <a:cs typeface="+mn-cs"/>
                        </a:rPr>
                        <a:t>Passant au dernier  fond </a:t>
                      </a:r>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sp>
        <p:nvSpPr>
          <p:cNvPr id="5" name="Rectangle 4"/>
          <p:cNvSpPr/>
          <p:nvPr/>
        </p:nvSpPr>
        <p:spPr>
          <a:xfrm>
            <a:off x="857224" y="5000636"/>
            <a:ext cx="2954655" cy="369332"/>
          </a:xfrm>
          <a:prstGeom prst="rect">
            <a:avLst/>
          </a:prstGeom>
        </p:spPr>
        <p:txBody>
          <a:bodyPr wrap="none">
            <a:spAutoFit/>
          </a:bodyPr>
          <a:lstStyle/>
          <a:p>
            <a:r>
              <a:rPr lang="fr-FR" dirty="0" smtClean="0"/>
              <a:t>Préciser </a:t>
            </a:r>
            <a:r>
              <a:rPr lang="fr-FR" dirty="0" smtClean="0"/>
              <a:t>granulat « d/D » 	</a:t>
            </a:r>
          </a:p>
        </p:txBody>
      </p:sp>
      <p:sp>
        <p:nvSpPr>
          <p:cNvPr id="6" name="Rectangle 5"/>
          <p:cNvSpPr/>
          <p:nvPr/>
        </p:nvSpPr>
        <p:spPr>
          <a:xfrm>
            <a:off x="857224" y="5500702"/>
            <a:ext cx="2954655" cy="369332"/>
          </a:xfrm>
          <a:prstGeom prst="rect">
            <a:avLst/>
          </a:prstGeom>
        </p:spPr>
        <p:txBody>
          <a:bodyPr wrap="none">
            <a:spAutoFit/>
          </a:bodyPr>
          <a:lstStyle/>
          <a:p>
            <a:r>
              <a:rPr lang="fr-FR" dirty="0" smtClean="0"/>
              <a:t>Masse totale sèche : M1 </a:t>
            </a:r>
            <a:r>
              <a:rPr lang="fr-FR" dirty="0" smtClean="0"/>
              <a:t> </a:t>
            </a:r>
            <a:r>
              <a:rPr lang="fr-FR" dirty="0"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3971924" cy="571504"/>
          </a:xfrm>
        </p:spPr>
        <p:txBody>
          <a:bodyPr>
            <a:normAutofit fontScale="90000"/>
          </a:bodyPr>
          <a:lstStyle/>
          <a:p>
            <a:r>
              <a:rPr lang="fr-FR" b="1" dirty="0" smtClean="0"/>
              <a:t>remarques</a:t>
            </a:r>
            <a:endParaRPr lang="fr-FR" dirty="0"/>
          </a:p>
        </p:txBody>
      </p:sp>
      <p:sp>
        <p:nvSpPr>
          <p:cNvPr id="3" name="Espace réservé du contenu 2"/>
          <p:cNvSpPr>
            <a:spLocks noGrp="1"/>
          </p:cNvSpPr>
          <p:nvPr>
            <p:ph idx="1"/>
          </p:nvPr>
        </p:nvSpPr>
        <p:spPr>
          <a:xfrm>
            <a:off x="214282" y="1071547"/>
            <a:ext cx="8686800" cy="1643074"/>
          </a:xfrm>
        </p:spPr>
        <p:txBody>
          <a:bodyPr/>
          <a:lstStyle/>
          <a:p>
            <a:pPr>
              <a:buNone/>
            </a:pPr>
            <a:r>
              <a:rPr lang="fr-FR" dirty="0" smtClean="0"/>
              <a:t>• </a:t>
            </a:r>
            <a:r>
              <a:rPr lang="fr-FR" dirty="0" smtClean="0">
                <a:solidFill>
                  <a:schemeClr val="tx1"/>
                </a:solidFill>
              </a:rPr>
              <a:t>Les dimensions de mailles et le nombre de tamis sont choisis en fonction de la nature de l'échantillon et de la précision attendue.</a:t>
            </a:r>
            <a:endParaRPr lang="fr-FR" dirty="0">
              <a:solidFill>
                <a:schemeClr val="tx1"/>
              </a:solidFill>
            </a:endParaRPr>
          </a:p>
        </p:txBody>
      </p:sp>
      <p:sp>
        <p:nvSpPr>
          <p:cNvPr id="5" name="Rectangle 4"/>
          <p:cNvSpPr/>
          <p:nvPr/>
        </p:nvSpPr>
        <p:spPr>
          <a:xfrm>
            <a:off x="357158" y="2928934"/>
            <a:ext cx="8215370" cy="2554545"/>
          </a:xfrm>
          <a:prstGeom prst="rect">
            <a:avLst/>
          </a:prstGeom>
        </p:spPr>
        <p:txBody>
          <a:bodyPr wrap="square">
            <a:spAutoFit/>
          </a:bodyPr>
          <a:lstStyle/>
          <a:p>
            <a:r>
              <a:rPr lang="fr-FR" sz="3200" dirty="0" smtClean="0"/>
              <a:t>• Il n’est pas toujours nécessaire d’utiliser tous les tamis. On peut n’utiliser que les tamis 20 à 38 par exemple (analyse d’un sable) ou une suite de tamis espacés de quelques modules, par exemple 38, 35, 32, 29 … </a:t>
            </a:r>
            <a:endParaRPr lang="fr-FR"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Remarques </a:t>
            </a:r>
            <a:endParaRPr lang="fr-FR" dirty="0"/>
          </a:p>
        </p:txBody>
      </p:sp>
      <p:sp>
        <p:nvSpPr>
          <p:cNvPr id="4" name="Espace réservé du contenu 3"/>
          <p:cNvSpPr>
            <a:spLocks noGrp="1"/>
          </p:cNvSpPr>
          <p:nvPr>
            <p:ph idx="1"/>
          </p:nvPr>
        </p:nvSpPr>
        <p:spPr>
          <a:xfrm>
            <a:off x="285720" y="1928802"/>
            <a:ext cx="8686800" cy="3539430"/>
          </a:xfrm>
          <a:prstGeom prst="rect">
            <a:avLst/>
          </a:prstGeom>
        </p:spPr>
        <p:txBody>
          <a:bodyPr wrap="square">
            <a:spAutoFit/>
          </a:bodyPr>
          <a:lstStyle/>
          <a:p>
            <a:pPr>
              <a:buNone/>
            </a:pPr>
            <a:r>
              <a:rPr lang="fr-FR" sz="3200" dirty="0" smtClean="0"/>
              <a:t>• Il faut que l’échantillon analysé soit en quantité suffisante pour être mesurable et pas trop importante pour éviter de saturer les tamis. En pratique un échantillon de masse </a:t>
            </a:r>
            <a:r>
              <a:rPr lang="fr-FR" sz="3200" b="1" dirty="0" smtClean="0">
                <a:solidFill>
                  <a:srgbClr val="FF0000"/>
                </a:solidFill>
              </a:rPr>
              <a:t>0.3xD</a:t>
            </a:r>
            <a:r>
              <a:rPr lang="fr-FR" sz="3200" dirty="0" smtClean="0"/>
              <a:t> fonctionne bien. Il est essentiel que l’échantillon soit sec (température de 105° maximum). </a:t>
            </a:r>
            <a:endParaRPr lang="fr-FR"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RÉSULTATS</a:t>
            </a:r>
            <a:endParaRPr lang="fr-FR" dirty="0"/>
          </a:p>
        </p:txBody>
      </p:sp>
      <p:sp>
        <p:nvSpPr>
          <p:cNvPr id="3" name="Espace réservé du contenu 2"/>
          <p:cNvSpPr>
            <a:spLocks noGrp="1"/>
          </p:cNvSpPr>
          <p:nvPr>
            <p:ph idx="1"/>
          </p:nvPr>
        </p:nvSpPr>
        <p:spPr>
          <a:xfrm>
            <a:off x="304800" y="1332482"/>
            <a:ext cx="8686800" cy="5303838"/>
          </a:xfrm>
        </p:spPr>
        <p:txBody>
          <a:bodyPr>
            <a:normAutofit lnSpcReduction="10000"/>
          </a:bodyPr>
          <a:lstStyle/>
          <a:p>
            <a:pPr>
              <a:buNone/>
            </a:pPr>
            <a:r>
              <a:rPr lang="fr-FR" dirty="0" smtClean="0"/>
              <a:t>• Peser le refus du tamis ayant la plus grande maille : soit R1 la masse de ce refus.</a:t>
            </a:r>
          </a:p>
          <a:p>
            <a:pPr>
              <a:buNone/>
            </a:pPr>
            <a:r>
              <a:rPr lang="fr-FR" dirty="0" smtClean="0"/>
              <a:t>• Poursuivre la même opération avec tous les tamis de la colonne pour obtenir les masses des différents refus cumulés …  </a:t>
            </a:r>
          </a:p>
          <a:p>
            <a:pPr>
              <a:buNone/>
            </a:pPr>
            <a:r>
              <a:rPr lang="fr-FR" dirty="0" smtClean="0"/>
              <a:t>• Les masses des différents refus cumulés Ri sont rapportées à la masse totale de l'échantillon m1.</a:t>
            </a:r>
          </a:p>
          <a:p>
            <a:pPr>
              <a:buNone/>
            </a:pPr>
            <a:r>
              <a:rPr lang="fr-FR" dirty="0" smtClean="0"/>
              <a:t>• Les pourcentages de refus cumulés ainsi obtenus, sont inscrits sur la feuille d'essai. Le pourcentage des tamisats cumulés sera déduit.</a:t>
            </a:r>
          </a:p>
          <a:p>
            <a:pPr>
              <a:buNone/>
            </a:pP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TRACÉ DE LA COURBE GRANULOMÉTRIQUE</a:t>
            </a:r>
            <a:endParaRPr lang="fr-FR" dirty="0"/>
          </a:p>
        </p:txBody>
      </p:sp>
      <p:sp>
        <p:nvSpPr>
          <p:cNvPr id="3" name="Espace réservé du contenu 2"/>
          <p:cNvSpPr>
            <a:spLocks noGrp="1"/>
          </p:cNvSpPr>
          <p:nvPr>
            <p:ph idx="1"/>
          </p:nvPr>
        </p:nvSpPr>
        <p:spPr/>
        <p:txBody>
          <a:bodyPr>
            <a:normAutofit fontScale="92500"/>
          </a:bodyPr>
          <a:lstStyle/>
          <a:p>
            <a:pPr>
              <a:buNone/>
            </a:pPr>
            <a:r>
              <a:rPr lang="fr-FR" dirty="0" smtClean="0"/>
              <a:t>Il suffit de porter les divers pourcentages des tamisats cumulés sur une feuille semi-logarithmique :</a:t>
            </a:r>
          </a:p>
          <a:p>
            <a:pPr>
              <a:buNone/>
            </a:pPr>
            <a:r>
              <a:rPr lang="fr-FR" dirty="0" smtClean="0"/>
              <a:t>   • en abscisse : les dimensions des mailles, échelle</a:t>
            </a:r>
          </a:p>
          <a:p>
            <a:pPr>
              <a:buNone/>
            </a:pPr>
            <a:r>
              <a:rPr lang="fr-FR" dirty="0" smtClean="0"/>
              <a:t>       logarithmique</a:t>
            </a:r>
          </a:p>
          <a:p>
            <a:pPr>
              <a:buNone/>
            </a:pPr>
            <a:r>
              <a:rPr lang="fr-FR" dirty="0" smtClean="0"/>
              <a:t>   • en ordonnée : les pourcentages sur une échelle   arithmétique.</a:t>
            </a:r>
          </a:p>
          <a:p>
            <a:pPr>
              <a:buNone/>
            </a:pPr>
            <a:r>
              <a:rPr lang="fr-FR" dirty="0" smtClean="0"/>
              <a:t>   • La courbe doit être tracée de manière continue.</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INTERPRÉTATION DES COURBES</a:t>
            </a:r>
            <a:endParaRPr lang="fr-FR" dirty="0"/>
          </a:p>
        </p:txBody>
      </p:sp>
      <p:sp>
        <p:nvSpPr>
          <p:cNvPr id="3" name="Espace réservé du contenu 2"/>
          <p:cNvSpPr>
            <a:spLocks noGrp="1"/>
          </p:cNvSpPr>
          <p:nvPr>
            <p:ph idx="1"/>
          </p:nvPr>
        </p:nvSpPr>
        <p:spPr/>
        <p:txBody>
          <a:bodyPr/>
          <a:lstStyle/>
          <a:p>
            <a:pPr>
              <a:buNone/>
            </a:pPr>
            <a:r>
              <a:rPr lang="fr-FR" dirty="0" smtClean="0"/>
              <a:t>   La forme de la courbe granulométrique obtenue apporte les renseignements suivants :</a:t>
            </a:r>
          </a:p>
          <a:p>
            <a:pPr>
              <a:buNone/>
            </a:pPr>
            <a:r>
              <a:rPr lang="fr-FR" dirty="0" smtClean="0"/>
              <a:t>   • Les dimensions </a:t>
            </a:r>
            <a:r>
              <a:rPr lang="fr-FR" b="1" dirty="0" smtClean="0"/>
              <a:t>d et D du granulat,</a:t>
            </a:r>
          </a:p>
          <a:p>
            <a:pPr>
              <a:buNone/>
            </a:pPr>
            <a:r>
              <a:rPr lang="fr-FR" dirty="0" smtClean="0"/>
              <a:t>   • La plus ou moins grande proportion d'éléments fins,</a:t>
            </a:r>
          </a:p>
          <a:p>
            <a:pPr>
              <a:buNone/>
            </a:pPr>
            <a:r>
              <a:rPr lang="fr-FR" dirty="0" smtClean="0"/>
              <a:t>    • La continuité ou la discontinuité de la granularité.</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t> </a:t>
            </a:r>
            <a:r>
              <a:rPr lang="fr-FR" b="1" dirty="0" smtClean="0"/>
              <a:t>DEFINITIONS </a:t>
            </a:r>
            <a:br>
              <a:rPr lang="fr-FR" b="1" dirty="0" smtClean="0"/>
            </a:br>
            <a:endParaRPr lang="fr-FR" dirty="0"/>
          </a:p>
        </p:txBody>
      </p:sp>
      <p:sp>
        <p:nvSpPr>
          <p:cNvPr id="3" name="Rectangle 2"/>
          <p:cNvSpPr/>
          <p:nvPr/>
        </p:nvSpPr>
        <p:spPr>
          <a:xfrm>
            <a:off x="571472" y="1322222"/>
            <a:ext cx="8143932" cy="5016758"/>
          </a:xfrm>
          <a:prstGeom prst="rect">
            <a:avLst/>
          </a:prstGeom>
        </p:spPr>
        <p:txBody>
          <a:bodyPr wrap="square">
            <a:spAutoFit/>
          </a:bodyPr>
          <a:lstStyle/>
          <a:p>
            <a:r>
              <a:rPr lang="fr-FR" sz="3200" b="1" i="1" u="sng" dirty="0" smtClean="0">
                <a:solidFill>
                  <a:srgbClr val="FF0000"/>
                </a:solidFill>
              </a:rPr>
              <a:t>Granulat : </a:t>
            </a:r>
            <a:r>
              <a:rPr lang="fr-FR" sz="3200" dirty="0" smtClean="0"/>
              <a:t>Matériau constitué de grain minéral de provenance naturelle ou artificielle. On parle également de matériau grenu. </a:t>
            </a:r>
          </a:p>
          <a:p>
            <a:r>
              <a:rPr lang="fr-FR" sz="3200" b="1" i="1" u="sng" dirty="0" smtClean="0">
                <a:solidFill>
                  <a:srgbClr val="FF0000"/>
                </a:solidFill>
              </a:rPr>
              <a:t>Granularité : </a:t>
            </a:r>
            <a:r>
              <a:rPr lang="fr-FR" sz="3200" dirty="0" smtClean="0"/>
              <a:t>Ensemble des caractéristiques d’un matériau granulaire. </a:t>
            </a:r>
          </a:p>
          <a:p>
            <a:r>
              <a:rPr lang="fr-FR" sz="3200" b="1" i="1" u="sng" dirty="0" smtClean="0">
                <a:solidFill>
                  <a:srgbClr val="FF0000"/>
                </a:solidFill>
              </a:rPr>
              <a:t>Granulométrie : </a:t>
            </a:r>
            <a:r>
              <a:rPr lang="fr-FR" sz="3200" dirty="0" smtClean="0"/>
              <a:t>Science ayant pour but de mesurer les dimensions et de déterminer la forme des grains. Elle permet de définir les granulats et de les classer d’après la dimension de leurs grains. </a:t>
            </a:r>
            <a:endParaRPr lang="fr-FR"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EXEMPLES</a:t>
            </a:r>
            <a:endParaRPr lang="fr-FR" dirty="0"/>
          </a:p>
        </p:txBody>
      </p:sp>
      <p:pic>
        <p:nvPicPr>
          <p:cNvPr id="1027" name="Picture 3"/>
          <p:cNvPicPr>
            <a:picLocks noChangeAspect="1" noChangeArrowheads="1"/>
          </p:cNvPicPr>
          <p:nvPr/>
        </p:nvPicPr>
        <p:blipFill>
          <a:blip r:embed="rId2"/>
          <a:srcRect/>
          <a:stretch>
            <a:fillRect/>
          </a:stretch>
        </p:blipFill>
        <p:spPr bwMode="auto">
          <a:xfrm>
            <a:off x="571472" y="1357298"/>
            <a:ext cx="7858180" cy="3286148"/>
          </a:xfrm>
          <a:prstGeom prst="rect">
            <a:avLst/>
          </a:prstGeom>
          <a:noFill/>
          <a:ln w="9525">
            <a:noFill/>
            <a:miter lim="800000"/>
            <a:headEnd/>
            <a:tailEnd/>
          </a:ln>
          <a:effectLst/>
        </p:spPr>
      </p:pic>
      <p:sp>
        <p:nvSpPr>
          <p:cNvPr id="6" name="Rectangle 5"/>
          <p:cNvSpPr/>
          <p:nvPr/>
        </p:nvSpPr>
        <p:spPr>
          <a:xfrm>
            <a:off x="500034" y="4681971"/>
            <a:ext cx="8143932" cy="1815882"/>
          </a:xfrm>
          <a:prstGeom prst="rect">
            <a:avLst/>
          </a:prstGeom>
        </p:spPr>
        <p:txBody>
          <a:bodyPr wrap="square">
            <a:spAutoFit/>
          </a:bodyPr>
          <a:lstStyle/>
          <a:p>
            <a:r>
              <a:rPr lang="fr-FR" sz="2800" dirty="0" smtClean="0">
                <a:solidFill>
                  <a:srgbClr val="FF0000"/>
                </a:solidFill>
              </a:rPr>
              <a:t>1. </a:t>
            </a:r>
            <a:r>
              <a:rPr lang="fr-FR" sz="2800" dirty="0" smtClean="0"/>
              <a:t>Sable à majorité de grains fins, </a:t>
            </a:r>
          </a:p>
          <a:p>
            <a:r>
              <a:rPr lang="fr-FR" sz="2800" dirty="0" smtClean="0">
                <a:solidFill>
                  <a:srgbClr val="FF0000"/>
                </a:solidFill>
              </a:rPr>
              <a:t>2.</a:t>
            </a:r>
            <a:r>
              <a:rPr lang="fr-FR" sz="2800" dirty="0" smtClean="0"/>
              <a:t> Sable normal,             </a:t>
            </a:r>
            <a:r>
              <a:rPr lang="fr-FR" sz="2800" dirty="0" smtClean="0">
                <a:solidFill>
                  <a:srgbClr val="FF0000"/>
                </a:solidFill>
              </a:rPr>
              <a:t>3.</a:t>
            </a:r>
            <a:r>
              <a:rPr lang="fr-FR" sz="2800" dirty="0" smtClean="0"/>
              <a:t> Sable plutôt grossier</a:t>
            </a:r>
          </a:p>
          <a:p>
            <a:r>
              <a:rPr lang="fr-FR" sz="2800" dirty="0" smtClean="0">
                <a:solidFill>
                  <a:srgbClr val="FF0000"/>
                </a:solidFill>
              </a:rPr>
              <a:t>4.</a:t>
            </a:r>
            <a:r>
              <a:rPr lang="fr-FR" sz="2800" dirty="0" smtClean="0"/>
              <a:t> gravillon 5/10 à granulométrie continue</a:t>
            </a:r>
          </a:p>
          <a:p>
            <a:r>
              <a:rPr lang="fr-FR" sz="2800" dirty="0" smtClean="0">
                <a:solidFill>
                  <a:srgbClr val="FF0000"/>
                </a:solidFill>
              </a:rPr>
              <a:t>5.</a:t>
            </a:r>
            <a:r>
              <a:rPr lang="fr-FR" sz="2800" dirty="0" smtClean="0"/>
              <a:t> gravillon 5/25 à granulométrie discontinue</a:t>
            </a:r>
            <a:endParaRPr lang="fr-FR"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500035" y="285729"/>
            <a:ext cx="8143932" cy="5857916"/>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MODULE DE FINESSE</a:t>
            </a:r>
            <a:endParaRPr lang="fr-FR" dirty="0"/>
          </a:p>
        </p:txBody>
      </p:sp>
      <p:sp>
        <p:nvSpPr>
          <p:cNvPr id="3" name="Espace réservé du contenu 2"/>
          <p:cNvSpPr>
            <a:spLocks noGrp="1"/>
          </p:cNvSpPr>
          <p:nvPr>
            <p:ph idx="1"/>
          </p:nvPr>
        </p:nvSpPr>
        <p:spPr/>
        <p:txBody>
          <a:bodyPr>
            <a:normAutofit/>
          </a:bodyPr>
          <a:lstStyle/>
          <a:p>
            <a:pPr>
              <a:buNone/>
            </a:pPr>
            <a:r>
              <a:rPr lang="fr-FR" dirty="0" smtClean="0"/>
              <a:t>• Les sables doivent présenter une granulométrie telle que les éléments fins ne soient ni en excès, ni en trop faible proportion.</a:t>
            </a:r>
          </a:p>
          <a:p>
            <a:pPr>
              <a:buNone/>
            </a:pPr>
            <a:r>
              <a:rPr lang="fr-FR" dirty="0" smtClean="0"/>
              <a:t>• Le caractère plus ou moins fin d'un sable peut être quantifié par le calcul du module de finesse (MF).</a:t>
            </a:r>
          </a:p>
          <a:p>
            <a:pPr>
              <a:buNone/>
            </a:pPr>
            <a:r>
              <a:rPr lang="fr-FR" dirty="0" smtClean="0"/>
              <a:t>• Le module de finesse est d'autant plus petit que le granulat est riche en éléments fins.</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Norme Française [NFP 18-540]</a:t>
            </a:r>
            <a:endParaRPr lang="fr-FR" dirty="0"/>
          </a:p>
        </p:txBody>
      </p:sp>
      <p:sp>
        <p:nvSpPr>
          <p:cNvPr id="3" name="Espace réservé du contenu 2"/>
          <p:cNvSpPr>
            <a:spLocks noGrp="1"/>
          </p:cNvSpPr>
          <p:nvPr>
            <p:ph idx="1"/>
          </p:nvPr>
        </p:nvSpPr>
        <p:spPr>
          <a:xfrm>
            <a:off x="304800" y="1554163"/>
            <a:ext cx="8686800" cy="3089284"/>
          </a:xfrm>
        </p:spPr>
        <p:txBody>
          <a:bodyPr/>
          <a:lstStyle/>
          <a:p>
            <a:pPr>
              <a:buNone/>
            </a:pPr>
            <a:r>
              <a:rPr lang="fr-FR" dirty="0" smtClean="0"/>
              <a:t>    </a:t>
            </a:r>
          </a:p>
          <a:p>
            <a:pPr>
              <a:buNone/>
            </a:pPr>
            <a:r>
              <a:rPr lang="fr-FR" dirty="0" smtClean="0"/>
              <a:t>      Le module de finesse est égal au 1/100e de la somme des refus cumulés exprimée en pourcentages sur les tamis de la série suivante </a:t>
            </a:r>
            <a:r>
              <a:rPr lang="fr-FR" dirty="0" smtClean="0">
                <a:solidFill>
                  <a:srgbClr val="FF0000"/>
                </a:solidFill>
              </a:rPr>
              <a:t>0,16 – 0,315 - 0,63 - 1,25 - 2,5 – 5 mm.</a:t>
            </a:r>
            <a:endParaRPr lang="fr-FR" dirty="0">
              <a:solidFill>
                <a:srgbClr val="FF0000"/>
              </a:solidFill>
            </a:endParaRPr>
          </a:p>
        </p:txBody>
      </p:sp>
      <p:pic>
        <p:nvPicPr>
          <p:cNvPr id="3075" name="Picture 3"/>
          <p:cNvPicPr>
            <a:picLocks noChangeAspect="1" noChangeArrowheads="1"/>
          </p:cNvPicPr>
          <p:nvPr/>
        </p:nvPicPr>
        <p:blipFill>
          <a:blip r:embed="rId2"/>
          <a:srcRect/>
          <a:stretch>
            <a:fillRect/>
          </a:stretch>
        </p:blipFill>
        <p:spPr bwMode="auto">
          <a:xfrm>
            <a:off x="642910" y="4500570"/>
            <a:ext cx="8286808" cy="1143008"/>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Norme Européenne [EN 12620]</a:t>
            </a:r>
            <a:endParaRPr lang="fr-FR" dirty="0"/>
          </a:p>
        </p:txBody>
      </p:sp>
      <p:pic>
        <p:nvPicPr>
          <p:cNvPr id="4098" name="Picture 2"/>
          <p:cNvPicPr>
            <a:picLocks noGrp="1" noChangeAspect="1" noChangeArrowheads="1"/>
          </p:cNvPicPr>
          <p:nvPr>
            <p:ph idx="1"/>
          </p:nvPr>
        </p:nvPicPr>
        <p:blipFill>
          <a:blip r:embed="rId2"/>
          <a:srcRect/>
          <a:stretch>
            <a:fillRect/>
          </a:stretch>
        </p:blipFill>
        <p:spPr bwMode="auto">
          <a:xfrm>
            <a:off x="642910" y="2928934"/>
            <a:ext cx="7858180" cy="2571767"/>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Lorsque MF est compris entre : </a:t>
            </a:r>
            <a:endParaRPr lang="fr-FR" dirty="0"/>
          </a:p>
        </p:txBody>
      </p:sp>
      <p:sp>
        <p:nvSpPr>
          <p:cNvPr id="3" name="Espace réservé du contenu 2"/>
          <p:cNvSpPr>
            <a:spLocks noGrp="1"/>
          </p:cNvSpPr>
          <p:nvPr>
            <p:ph idx="1"/>
          </p:nvPr>
        </p:nvSpPr>
        <p:spPr/>
        <p:txBody>
          <a:bodyPr/>
          <a:lstStyle/>
          <a:p>
            <a:pPr>
              <a:buNone/>
            </a:pPr>
            <a:r>
              <a:rPr lang="fr-FR" dirty="0" smtClean="0"/>
              <a:t>• 1.8 et 2.2 : le sable est à majorité de grains fins,</a:t>
            </a:r>
          </a:p>
          <a:p>
            <a:pPr>
              <a:buNone/>
            </a:pPr>
            <a:r>
              <a:rPr lang="fr-FR" dirty="0" smtClean="0"/>
              <a:t>• 2.2 et 2.8 : on est en présence d’un sable préférentiel,</a:t>
            </a:r>
          </a:p>
          <a:p>
            <a:pPr>
              <a:buNone/>
            </a:pPr>
            <a:r>
              <a:rPr lang="fr-FR" dirty="0" smtClean="0"/>
              <a:t>• 2.8 et 3.3 : le sable est un peu grossier. Il donnera des bétons résistants mais moins maniables.</a:t>
            </a: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b="1" dirty="0" smtClean="0"/>
              <a:t>Qualité granulaire des sables : le fuseau </a:t>
            </a:r>
            <a:br>
              <a:rPr lang="fr-FR" b="1" dirty="0" smtClean="0"/>
            </a:br>
            <a:endParaRPr lang="fr-FR" dirty="0"/>
          </a:p>
        </p:txBody>
      </p:sp>
      <p:sp>
        <p:nvSpPr>
          <p:cNvPr id="3" name="Espace réservé du contenu 2"/>
          <p:cNvSpPr>
            <a:spLocks noGrp="1"/>
          </p:cNvSpPr>
          <p:nvPr>
            <p:ph idx="1"/>
          </p:nvPr>
        </p:nvSpPr>
        <p:spPr>
          <a:xfrm>
            <a:off x="285720" y="1357298"/>
            <a:ext cx="8686800" cy="2089152"/>
          </a:xfrm>
        </p:spPr>
        <p:txBody>
          <a:bodyPr>
            <a:normAutofit fontScale="92500"/>
          </a:bodyPr>
          <a:lstStyle/>
          <a:p>
            <a:pPr>
              <a:buNone/>
            </a:pPr>
            <a:r>
              <a:rPr lang="fr-FR" dirty="0" smtClean="0"/>
              <a:t>       Graphiquement, il est possible de représenter un secteur, appelé fuseau dans lequel la courbe granulaire du sable doit se situer pour vérifier le critère de qualité granulaire.</a:t>
            </a:r>
            <a:endParaRPr lang="fr-FR" dirty="0"/>
          </a:p>
        </p:txBody>
      </p:sp>
      <p:pic>
        <p:nvPicPr>
          <p:cNvPr id="5122" name="Picture 2"/>
          <p:cNvPicPr>
            <a:picLocks noChangeAspect="1" noChangeArrowheads="1"/>
          </p:cNvPicPr>
          <p:nvPr/>
        </p:nvPicPr>
        <p:blipFill>
          <a:blip r:embed="rId2"/>
          <a:srcRect/>
          <a:stretch>
            <a:fillRect/>
          </a:stretch>
        </p:blipFill>
        <p:spPr bwMode="auto">
          <a:xfrm>
            <a:off x="1285852" y="3357562"/>
            <a:ext cx="6643734" cy="3243257"/>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But global </a:t>
            </a:r>
            <a:endParaRPr lang="fr-FR" dirty="0"/>
          </a:p>
        </p:txBody>
      </p:sp>
      <p:sp>
        <p:nvSpPr>
          <p:cNvPr id="3" name="Espace réservé du contenu 2"/>
          <p:cNvSpPr>
            <a:spLocks noGrp="1"/>
          </p:cNvSpPr>
          <p:nvPr>
            <p:ph idx="1"/>
          </p:nvPr>
        </p:nvSpPr>
        <p:spPr>
          <a:xfrm>
            <a:off x="304800" y="1554162"/>
            <a:ext cx="8686800" cy="5089548"/>
          </a:xfrm>
        </p:spPr>
        <p:txBody>
          <a:bodyPr>
            <a:normAutofit fontScale="70000" lnSpcReduction="20000"/>
          </a:bodyPr>
          <a:lstStyle/>
          <a:p>
            <a:pPr>
              <a:buNone/>
            </a:pPr>
            <a:r>
              <a:rPr lang="fr-FR" dirty="0" smtClean="0"/>
              <a:t>       </a:t>
            </a:r>
            <a:r>
              <a:rPr lang="fr-FR" sz="3700" dirty="0" smtClean="0"/>
              <a:t>La résistance du béton dépend du dosage en ciment et de la qualité du ciment. Mais, elle dépend également de sa compacité, c’est-à-dire de la proportion de matière que contient le béton. </a:t>
            </a:r>
          </a:p>
          <a:p>
            <a:pPr>
              <a:buNone/>
            </a:pPr>
            <a:r>
              <a:rPr lang="fr-FR" sz="3700" b="1" dirty="0" smtClean="0"/>
              <a:t>      </a:t>
            </a:r>
            <a:r>
              <a:rPr lang="fr-FR" sz="3700" dirty="0" smtClean="0"/>
              <a:t>« Le gravier constitue la structure du béton, c’est lui qui supporte et répartie les charges. Le sable s’intercale entre les grains de gravier pour transmettre et répartir les charges entre ces grains de gravier. Le ciment en réagissant avec l’eau se cristallise pour lier l’ensemble ». </a:t>
            </a:r>
          </a:p>
          <a:p>
            <a:pPr>
              <a:buNone/>
            </a:pPr>
            <a:r>
              <a:rPr lang="fr-FR" sz="3700" dirty="0" smtClean="0"/>
              <a:t>       Mais il a également des vides d’air entre ses constituants. L’air ne résiste pas aux forces. L’idée consiste donc à réaliser un béton avec le moins de vide possible. Il faut donc, réaliser un béton qui comporte le plus de matière solide possible, c’est-à-dire un béton compact. </a:t>
            </a:r>
            <a:endParaRPr lang="fr-FR" sz="3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OBJECTIF:</a:t>
            </a: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smtClean="0"/>
              <a:t>• L'analyse granulométrique consiste à déterminer la distribution dimensionnelle des grains constituant un granulat dont les dimensions sont comprises entre 0,063 et 125 mm. On appelle :</a:t>
            </a:r>
          </a:p>
          <a:p>
            <a:r>
              <a:rPr lang="fr-FR" dirty="0" smtClean="0"/>
              <a:t>• </a:t>
            </a:r>
            <a:r>
              <a:rPr lang="fr-FR" b="1" dirty="0" smtClean="0"/>
              <a:t>REFUS sur un tamis : </a:t>
            </a:r>
            <a:r>
              <a:rPr lang="fr-FR" dirty="0" smtClean="0"/>
              <a:t>la quantité de matériau</a:t>
            </a:r>
          </a:p>
          <a:p>
            <a:pPr>
              <a:buNone/>
            </a:pPr>
            <a:r>
              <a:rPr lang="fr-FR" dirty="0" smtClean="0"/>
              <a:t>        qui est retenue sur le tamis.</a:t>
            </a:r>
          </a:p>
          <a:p>
            <a:r>
              <a:rPr lang="fr-FR" dirty="0" smtClean="0"/>
              <a:t>• </a:t>
            </a:r>
            <a:r>
              <a:rPr lang="fr-FR" b="1" dirty="0" smtClean="0"/>
              <a:t>TAMISAT (ou passant) : </a:t>
            </a:r>
            <a:r>
              <a:rPr lang="fr-FR" dirty="0" smtClean="0"/>
              <a:t>la quantité de</a:t>
            </a:r>
          </a:p>
          <a:p>
            <a:pPr>
              <a:buNone/>
            </a:pPr>
            <a:r>
              <a:rPr lang="fr-FR" dirty="0" smtClean="0"/>
              <a:t>         matériau qui passe à travers le tamis.</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1142984"/>
            <a:ext cx="8501122" cy="1569660"/>
          </a:xfrm>
          <a:prstGeom prst="rect">
            <a:avLst/>
          </a:prstGeom>
        </p:spPr>
        <p:txBody>
          <a:bodyPr wrap="square">
            <a:spAutoFit/>
          </a:bodyPr>
          <a:lstStyle/>
          <a:p>
            <a:r>
              <a:rPr lang="fr-FR" sz="3200" dirty="0" smtClean="0"/>
              <a:t>Les granulats sont appelés  : </a:t>
            </a:r>
          </a:p>
          <a:p>
            <a:r>
              <a:rPr lang="fr-FR" sz="3200" b="1" i="1" dirty="0" smtClean="0">
                <a:solidFill>
                  <a:srgbClr val="FF0000"/>
                </a:solidFill>
              </a:rPr>
              <a:t>fillers, sablons, sables, gravillons, graves ou ballast suivant leurs dimensions.</a:t>
            </a:r>
            <a:endParaRPr lang="fr-FR" sz="3200" b="1" i="1" dirty="0">
              <a:solidFill>
                <a:srgbClr val="FF0000"/>
              </a:solidFill>
            </a:endParaRPr>
          </a:p>
        </p:txBody>
      </p:sp>
      <p:pic>
        <p:nvPicPr>
          <p:cNvPr id="1026" name="Picture 2"/>
          <p:cNvPicPr>
            <a:picLocks noChangeAspect="1" noChangeArrowheads="1"/>
          </p:cNvPicPr>
          <p:nvPr/>
        </p:nvPicPr>
        <p:blipFill>
          <a:blip r:embed="rId2"/>
          <a:srcRect/>
          <a:stretch>
            <a:fillRect/>
          </a:stretch>
        </p:blipFill>
        <p:spPr bwMode="auto">
          <a:xfrm>
            <a:off x="357158" y="2928934"/>
            <a:ext cx="8429684" cy="3786214"/>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CLASSES GRANULAIRES :</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Un granulat est caractérisé du point de vue granulaire par sa classe d/D.</a:t>
            </a:r>
          </a:p>
          <a:p>
            <a:r>
              <a:rPr lang="fr-FR" dirty="0" smtClean="0"/>
              <a:t>Le premier désigne le diamètre minimum des</a:t>
            </a:r>
          </a:p>
          <a:p>
            <a:pPr>
              <a:buNone/>
            </a:pPr>
            <a:r>
              <a:rPr lang="fr-FR" dirty="0" smtClean="0"/>
              <a:t>   grains d et le deuxième le diamètre maximum D.</a:t>
            </a:r>
          </a:p>
          <a:p>
            <a:r>
              <a:rPr lang="fr-FR" dirty="0" smtClean="0"/>
              <a:t>Lorsque d est inférieur à 0.5 mm, le granulat est désigné 0/D.</a:t>
            </a:r>
          </a:p>
          <a:p>
            <a:r>
              <a:rPr lang="fr-FR" dirty="0" smtClean="0"/>
              <a:t>Si un seul chiffre est donné, c'est celui du diamètre maximum D exprimé en mm.</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Les Principales classes granulaires</a:t>
            </a:r>
            <a:endParaRPr lang="fr-FR" dirty="0"/>
          </a:p>
        </p:txBody>
      </p:sp>
      <p:sp>
        <p:nvSpPr>
          <p:cNvPr id="4" name="Rectangle 3"/>
          <p:cNvSpPr/>
          <p:nvPr/>
        </p:nvSpPr>
        <p:spPr>
          <a:xfrm>
            <a:off x="214282" y="1336954"/>
            <a:ext cx="8715436" cy="1569660"/>
          </a:xfrm>
          <a:prstGeom prst="rect">
            <a:avLst/>
          </a:prstGeom>
        </p:spPr>
        <p:txBody>
          <a:bodyPr wrap="square">
            <a:spAutoFit/>
          </a:bodyPr>
          <a:lstStyle/>
          <a:p>
            <a:r>
              <a:rPr lang="fr-FR" sz="3200" dirty="0" smtClean="0"/>
              <a:t>Il existe cinq classes granulaires principales</a:t>
            </a:r>
          </a:p>
          <a:p>
            <a:r>
              <a:rPr lang="fr-FR" sz="3200" dirty="0" smtClean="0"/>
              <a:t>caractérisées par les dimensions extrêmes d et</a:t>
            </a:r>
          </a:p>
          <a:p>
            <a:r>
              <a:rPr lang="fr-FR" sz="3200" dirty="0" smtClean="0"/>
              <a:t>D des granulats rencontrées (</a:t>
            </a:r>
            <a:r>
              <a:rPr lang="fr-FR" sz="3200" b="1" dirty="0" smtClean="0"/>
              <a:t>Norme NFP18-101</a:t>
            </a:r>
            <a:r>
              <a:rPr lang="fr-FR" sz="3200" dirty="0" smtClean="0"/>
              <a:t>):</a:t>
            </a:r>
            <a:endParaRPr lang="fr-FR" sz="3200" dirty="0"/>
          </a:p>
        </p:txBody>
      </p:sp>
      <p:sp>
        <p:nvSpPr>
          <p:cNvPr id="5" name="Rectangle 4"/>
          <p:cNvSpPr/>
          <p:nvPr/>
        </p:nvSpPr>
        <p:spPr>
          <a:xfrm>
            <a:off x="214282" y="3286124"/>
            <a:ext cx="8929718" cy="2400657"/>
          </a:xfrm>
          <a:prstGeom prst="rect">
            <a:avLst/>
          </a:prstGeom>
        </p:spPr>
        <p:txBody>
          <a:bodyPr wrap="square">
            <a:spAutoFit/>
          </a:bodyPr>
          <a:lstStyle/>
          <a:p>
            <a:r>
              <a:rPr lang="fr-FR" sz="3000" dirty="0" smtClean="0"/>
              <a:t>• </a:t>
            </a:r>
            <a:r>
              <a:rPr lang="fr-FR" sz="3000" b="1" dirty="0" smtClean="0"/>
              <a:t>Les fines          </a:t>
            </a:r>
            <a:r>
              <a:rPr lang="fr-FR" sz="3000" dirty="0" smtClean="0"/>
              <a:t>0/D avec D ≤ 0,08 mm,</a:t>
            </a:r>
          </a:p>
          <a:p>
            <a:r>
              <a:rPr lang="fr-FR" sz="3000" dirty="0" smtClean="0"/>
              <a:t>• </a:t>
            </a:r>
            <a:r>
              <a:rPr lang="fr-FR" sz="3000" b="1" dirty="0" smtClean="0"/>
              <a:t>Les sables       </a:t>
            </a:r>
            <a:r>
              <a:rPr lang="fr-FR" sz="3000" dirty="0" smtClean="0"/>
              <a:t>0/D avec D ≤ 6,3 mm,</a:t>
            </a:r>
          </a:p>
          <a:p>
            <a:r>
              <a:rPr lang="fr-FR" sz="3000" dirty="0" smtClean="0"/>
              <a:t>• </a:t>
            </a:r>
            <a:r>
              <a:rPr lang="fr-FR" sz="3000" b="1" dirty="0" smtClean="0"/>
              <a:t>Les gravillons  </a:t>
            </a:r>
            <a:r>
              <a:rPr lang="fr-FR" sz="3000" dirty="0" smtClean="0"/>
              <a:t>d/D avec d ≥ 2 mm et D ≤ 31,5 mm,</a:t>
            </a:r>
          </a:p>
          <a:p>
            <a:r>
              <a:rPr lang="fr-FR" sz="3000" dirty="0" smtClean="0"/>
              <a:t>• </a:t>
            </a:r>
            <a:r>
              <a:rPr lang="fr-FR" sz="3000" b="1" dirty="0" smtClean="0"/>
              <a:t>Les cailloux     </a:t>
            </a:r>
            <a:r>
              <a:rPr lang="fr-FR" sz="3000" dirty="0" smtClean="0"/>
              <a:t>d/D avec d ≥ 20 mm et D ≤ 80mm,</a:t>
            </a:r>
          </a:p>
          <a:p>
            <a:r>
              <a:rPr lang="fr-FR" sz="3000" dirty="0" smtClean="0"/>
              <a:t>• </a:t>
            </a:r>
            <a:r>
              <a:rPr lang="fr-FR" sz="3000" b="1" dirty="0" smtClean="0"/>
              <a:t>Les graves      </a:t>
            </a:r>
            <a:r>
              <a:rPr lang="fr-FR" sz="3000" dirty="0" smtClean="0"/>
              <a:t>d/D avec d ≥ 6,3 mm et D ≤ 80 mm,</a:t>
            </a:r>
            <a:endParaRPr lang="fr-FR" sz="3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 Les tamis</a:t>
            </a:r>
            <a:endParaRPr lang="fr-FR" dirty="0"/>
          </a:p>
        </p:txBody>
      </p:sp>
      <p:sp>
        <p:nvSpPr>
          <p:cNvPr id="3" name="Espace réservé du contenu 2"/>
          <p:cNvSpPr>
            <a:spLocks noGrp="1"/>
          </p:cNvSpPr>
          <p:nvPr>
            <p:ph idx="1"/>
          </p:nvPr>
        </p:nvSpPr>
        <p:spPr>
          <a:xfrm>
            <a:off x="285720" y="2281257"/>
            <a:ext cx="8686800" cy="4525963"/>
          </a:xfrm>
        </p:spPr>
        <p:txBody>
          <a:bodyPr>
            <a:normAutofit/>
          </a:bodyPr>
          <a:lstStyle/>
          <a:p>
            <a:pPr>
              <a:buNone/>
            </a:pPr>
            <a:r>
              <a:rPr lang="fr-FR" dirty="0" smtClean="0"/>
              <a:t>       Constitué d’une toile métallique ou d’une tôle perforée définissant des mailles de trous </a:t>
            </a:r>
            <a:r>
              <a:rPr lang="fr-FR" dirty="0" smtClean="0">
                <a:solidFill>
                  <a:srgbClr val="FF0000"/>
                </a:solidFill>
              </a:rPr>
              <a:t>carrés</a:t>
            </a:r>
            <a:r>
              <a:rPr lang="fr-FR" dirty="0" smtClean="0"/>
              <a:t>. La taille des mailles est normalisée. Cette taille correspond aux termes </a:t>
            </a:r>
            <a:r>
              <a:rPr lang="fr-FR" dirty="0" smtClean="0">
                <a:solidFill>
                  <a:srgbClr val="FF0000"/>
                </a:solidFill>
              </a:rPr>
              <a:t>d’une suite géométrique de raison 1.259</a:t>
            </a:r>
            <a:r>
              <a:rPr lang="fr-FR" dirty="0" smtClean="0"/>
              <a:t>. </a:t>
            </a:r>
          </a:p>
          <a:p>
            <a:pPr>
              <a:buNone/>
            </a:pPr>
            <a:r>
              <a:rPr lang="fr-FR" dirty="0" smtClean="0"/>
              <a:t>       Les tamis sont également repérés par un numéro d’ordre appelé « module », selon </a:t>
            </a:r>
            <a:r>
              <a:rPr lang="fr-FR" dirty="0" smtClean="0">
                <a:solidFill>
                  <a:srgbClr val="FF0000"/>
                </a:solidFill>
              </a:rPr>
              <a:t>une progression arithmétique de raison 1</a:t>
            </a:r>
            <a:r>
              <a:rPr lang="fr-FR" dirty="0" smtClean="0"/>
              <a:t>.</a:t>
            </a:r>
            <a:endParaRPr lang="fr-FR" dirty="0"/>
          </a:p>
        </p:txBody>
      </p:sp>
      <p:pic>
        <p:nvPicPr>
          <p:cNvPr id="4" name="Picture 2"/>
          <p:cNvPicPr>
            <a:picLocks noChangeAspect="1" noChangeArrowheads="1"/>
          </p:cNvPicPr>
          <p:nvPr/>
        </p:nvPicPr>
        <p:blipFill>
          <a:blip r:embed="rId2"/>
          <a:srcRect/>
          <a:stretch>
            <a:fillRect/>
          </a:stretch>
        </p:blipFill>
        <p:spPr bwMode="auto">
          <a:xfrm>
            <a:off x="2928926" y="193970"/>
            <a:ext cx="5715040" cy="2071678"/>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5" name="Tableau 4"/>
          <p:cNvGraphicFramePr>
            <a:graphicFrameLocks noGrp="1"/>
          </p:cNvGraphicFramePr>
          <p:nvPr/>
        </p:nvGraphicFramePr>
        <p:xfrm>
          <a:off x="755913" y="2389057"/>
          <a:ext cx="7786744" cy="857256"/>
        </p:xfrm>
        <a:graphic>
          <a:graphicData uri="http://schemas.openxmlformats.org/drawingml/2006/table">
            <a:tbl>
              <a:tblPr firstRow="1" bandRow="1">
                <a:tableStyleId>{5940675A-B579-460E-94D1-54222C63F5DA}</a:tableStyleId>
              </a:tblPr>
              <a:tblGrid>
                <a:gridCol w="973343"/>
                <a:gridCol w="973343"/>
                <a:gridCol w="973343"/>
                <a:gridCol w="973343"/>
                <a:gridCol w="973343"/>
                <a:gridCol w="973343"/>
                <a:gridCol w="973343"/>
                <a:gridCol w="973343"/>
              </a:tblGrid>
              <a:tr h="422198">
                <a:tc>
                  <a:txBody>
                    <a:bodyPr/>
                    <a:lstStyle/>
                    <a:p>
                      <a:r>
                        <a:rPr lang="fr-FR" b="1" dirty="0" smtClean="0">
                          <a:solidFill>
                            <a:srgbClr val="FF0000"/>
                          </a:solidFill>
                        </a:rPr>
                        <a:t>19</a:t>
                      </a:r>
                      <a:endParaRPr lang="fr-FR" b="1" dirty="0">
                        <a:solidFill>
                          <a:srgbClr val="FF0000"/>
                        </a:solidFill>
                      </a:endParaRPr>
                    </a:p>
                  </a:txBody>
                  <a:tcPr/>
                </a:tc>
                <a:tc>
                  <a:txBody>
                    <a:bodyPr/>
                    <a:lstStyle/>
                    <a:p>
                      <a:r>
                        <a:rPr lang="fr-FR" b="1" dirty="0" smtClean="0">
                          <a:solidFill>
                            <a:srgbClr val="FF0000"/>
                          </a:solidFill>
                        </a:rPr>
                        <a:t>20</a:t>
                      </a:r>
                      <a:endParaRPr lang="fr-FR" b="1" dirty="0">
                        <a:solidFill>
                          <a:srgbClr val="FF0000"/>
                        </a:solidFill>
                      </a:endParaRPr>
                    </a:p>
                  </a:txBody>
                  <a:tcPr/>
                </a:tc>
                <a:tc>
                  <a:txBody>
                    <a:bodyPr/>
                    <a:lstStyle/>
                    <a:p>
                      <a:r>
                        <a:rPr lang="fr-FR" b="1" dirty="0" smtClean="0">
                          <a:solidFill>
                            <a:srgbClr val="FF0000"/>
                          </a:solidFill>
                        </a:rPr>
                        <a:t>21</a:t>
                      </a:r>
                      <a:endParaRPr lang="fr-FR" b="1" dirty="0">
                        <a:solidFill>
                          <a:srgbClr val="FF0000"/>
                        </a:solidFill>
                      </a:endParaRPr>
                    </a:p>
                  </a:txBody>
                  <a:tcPr/>
                </a:tc>
                <a:tc>
                  <a:txBody>
                    <a:bodyPr/>
                    <a:lstStyle/>
                    <a:p>
                      <a:r>
                        <a:rPr lang="fr-FR" b="1" dirty="0" smtClean="0">
                          <a:solidFill>
                            <a:srgbClr val="FF0000"/>
                          </a:solidFill>
                        </a:rPr>
                        <a:t>22</a:t>
                      </a:r>
                      <a:endParaRPr lang="fr-FR" b="1" dirty="0">
                        <a:solidFill>
                          <a:srgbClr val="FF0000"/>
                        </a:solidFill>
                      </a:endParaRPr>
                    </a:p>
                  </a:txBody>
                  <a:tcPr/>
                </a:tc>
                <a:tc>
                  <a:txBody>
                    <a:bodyPr/>
                    <a:lstStyle/>
                    <a:p>
                      <a:r>
                        <a:rPr lang="fr-FR" b="1" dirty="0" smtClean="0">
                          <a:solidFill>
                            <a:srgbClr val="FF0000"/>
                          </a:solidFill>
                        </a:rPr>
                        <a:t>23</a:t>
                      </a:r>
                      <a:endParaRPr lang="fr-FR" b="1" dirty="0">
                        <a:solidFill>
                          <a:srgbClr val="FF0000"/>
                        </a:solidFill>
                      </a:endParaRPr>
                    </a:p>
                  </a:txBody>
                  <a:tcPr/>
                </a:tc>
                <a:tc>
                  <a:txBody>
                    <a:bodyPr/>
                    <a:lstStyle/>
                    <a:p>
                      <a:r>
                        <a:rPr lang="fr-FR" b="1" dirty="0" smtClean="0">
                          <a:solidFill>
                            <a:srgbClr val="FF0000"/>
                          </a:solidFill>
                        </a:rPr>
                        <a:t>24</a:t>
                      </a:r>
                      <a:endParaRPr lang="fr-FR" b="1" dirty="0">
                        <a:solidFill>
                          <a:srgbClr val="FF0000"/>
                        </a:solidFill>
                      </a:endParaRPr>
                    </a:p>
                  </a:txBody>
                  <a:tcPr/>
                </a:tc>
                <a:tc>
                  <a:txBody>
                    <a:bodyPr/>
                    <a:lstStyle/>
                    <a:p>
                      <a:r>
                        <a:rPr lang="fr-FR" b="1" dirty="0" smtClean="0">
                          <a:solidFill>
                            <a:srgbClr val="FF0000"/>
                          </a:solidFill>
                        </a:rPr>
                        <a:t>25</a:t>
                      </a:r>
                      <a:endParaRPr lang="fr-FR" b="1" dirty="0">
                        <a:solidFill>
                          <a:srgbClr val="FF0000"/>
                        </a:solidFill>
                      </a:endParaRPr>
                    </a:p>
                  </a:txBody>
                  <a:tcPr/>
                </a:tc>
                <a:tc>
                  <a:txBody>
                    <a:bodyPr/>
                    <a:lstStyle/>
                    <a:p>
                      <a:r>
                        <a:rPr lang="fr-FR" b="1" dirty="0" smtClean="0">
                          <a:solidFill>
                            <a:srgbClr val="FF0000"/>
                          </a:solidFill>
                        </a:rPr>
                        <a:t>26</a:t>
                      </a:r>
                      <a:endParaRPr lang="fr-FR" b="1" dirty="0">
                        <a:solidFill>
                          <a:srgbClr val="FF0000"/>
                        </a:solidFill>
                      </a:endParaRPr>
                    </a:p>
                  </a:txBody>
                  <a:tcPr/>
                </a:tc>
              </a:tr>
              <a:tr h="435058">
                <a:tc>
                  <a:txBody>
                    <a:bodyPr/>
                    <a:lstStyle/>
                    <a:p>
                      <a:r>
                        <a:rPr lang="fr-FR" b="1" dirty="0" smtClean="0"/>
                        <a:t>0.063</a:t>
                      </a:r>
                      <a:endParaRPr lang="fr-FR" b="1" dirty="0"/>
                    </a:p>
                  </a:txBody>
                  <a:tcPr/>
                </a:tc>
                <a:tc>
                  <a:txBody>
                    <a:bodyPr/>
                    <a:lstStyle/>
                    <a:p>
                      <a:r>
                        <a:rPr lang="fr-FR" b="1" dirty="0" smtClean="0"/>
                        <a:t>0.08</a:t>
                      </a:r>
                      <a:endParaRPr lang="fr-FR" b="1" dirty="0"/>
                    </a:p>
                  </a:txBody>
                  <a:tcPr/>
                </a:tc>
                <a:tc>
                  <a:txBody>
                    <a:bodyPr/>
                    <a:lstStyle/>
                    <a:p>
                      <a:r>
                        <a:rPr lang="fr-FR" b="1" dirty="0" smtClean="0"/>
                        <a:t>0.1</a:t>
                      </a:r>
                      <a:endParaRPr lang="fr-FR" b="1" dirty="0"/>
                    </a:p>
                  </a:txBody>
                  <a:tcPr/>
                </a:tc>
                <a:tc>
                  <a:txBody>
                    <a:bodyPr/>
                    <a:lstStyle/>
                    <a:p>
                      <a:r>
                        <a:rPr lang="fr-FR" b="1" dirty="0" smtClean="0"/>
                        <a:t>0.125</a:t>
                      </a:r>
                      <a:endParaRPr lang="fr-FR" b="1" dirty="0"/>
                    </a:p>
                  </a:txBody>
                  <a:tcPr/>
                </a:tc>
                <a:tc>
                  <a:txBody>
                    <a:bodyPr/>
                    <a:lstStyle/>
                    <a:p>
                      <a:r>
                        <a:rPr lang="fr-FR" b="1" dirty="0" smtClean="0"/>
                        <a:t>0.16</a:t>
                      </a:r>
                      <a:endParaRPr lang="fr-FR" b="1" dirty="0"/>
                    </a:p>
                  </a:txBody>
                  <a:tcPr/>
                </a:tc>
                <a:tc>
                  <a:txBody>
                    <a:bodyPr/>
                    <a:lstStyle/>
                    <a:p>
                      <a:r>
                        <a:rPr lang="fr-FR" b="1" dirty="0" smtClean="0"/>
                        <a:t>0.2</a:t>
                      </a:r>
                      <a:endParaRPr lang="fr-FR" b="1" dirty="0"/>
                    </a:p>
                  </a:txBody>
                  <a:tcPr/>
                </a:tc>
                <a:tc>
                  <a:txBody>
                    <a:bodyPr/>
                    <a:lstStyle/>
                    <a:p>
                      <a:r>
                        <a:rPr lang="fr-FR" b="1" dirty="0" smtClean="0"/>
                        <a:t>0.25</a:t>
                      </a:r>
                      <a:endParaRPr lang="fr-FR" b="1" dirty="0"/>
                    </a:p>
                  </a:txBody>
                  <a:tcPr/>
                </a:tc>
                <a:tc>
                  <a:txBody>
                    <a:bodyPr/>
                    <a:lstStyle/>
                    <a:p>
                      <a:r>
                        <a:rPr lang="fr-FR" b="1" dirty="0" smtClean="0"/>
                        <a:t>0.315</a:t>
                      </a:r>
                      <a:endParaRPr lang="fr-FR" b="1" dirty="0"/>
                    </a:p>
                  </a:txBody>
                  <a:tcPr/>
                </a:tc>
              </a:tr>
            </a:tbl>
          </a:graphicData>
        </a:graphic>
      </p:graphicFrame>
      <p:graphicFrame>
        <p:nvGraphicFramePr>
          <p:cNvPr id="6" name="Tableau 5"/>
          <p:cNvGraphicFramePr>
            <a:graphicFrameLocks noGrp="1"/>
          </p:cNvGraphicFramePr>
          <p:nvPr/>
        </p:nvGraphicFramePr>
        <p:xfrm>
          <a:off x="771933" y="3448935"/>
          <a:ext cx="7715304" cy="857256"/>
        </p:xfrm>
        <a:graphic>
          <a:graphicData uri="http://schemas.openxmlformats.org/drawingml/2006/table">
            <a:tbl>
              <a:tblPr firstRow="1" bandRow="1">
                <a:tableStyleId>{5940675A-B579-460E-94D1-54222C63F5DA}</a:tableStyleId>
              </a:tblPr>
              <a:tblGrid>
                <a:gridCol w="964413"/>
                <a:gridCol w="964413"/>
                <a:gridCol w="964413"/>
                <a:gridCol w="964413"/>
                <a:gridCol w="964413"/>
                <a:gridCol w="964413"/>
                <a:gridCol w="964413"/>
                <a:gridCol w="964413"/>
              </a:tblGrid>
              <a:tr h="428628">
                <a:tc>
                  <a:txBody>
                    <a:bodyPr/>
                    <a:lstStyle/>
                    <a:p>
                      <a:r>
                        <a:rPr lang="fr-FR" b="1" dirty="0" smtClean="0">
                          <a:solidFill>
                            <a:srgbClr val="FF0000"/>
                          </a:solidFill>
                        </a:rPr>
                        <a:t>27</a:t>
                      </a:r>
                      <a:endParaRPr lang="fr-FR" b="1" dirty="0">
                        <a:solidFill>
                          <a:srgbClr val="FF0000"/>
                        </a:solidFill>
                      </a:endParaRPr>
                    </a:p>
                  </a:txBody>
                  <a:tcPr/>
                </a:tc>
                <a:tc>
                  <a:txBody>
                    <a:bodyPr/>
                    <a:lstStyle/>
                    <a:p>
                      <a:r>
                        <a:rPr lang="fr-FR" b="1" dirty="0" smtClean="0">
                          <a:solidFill>
                            <a:srgbClr val="FF0000"/>
                          </a:solidFill>
                        </a:rPr>
                        <a:t>28</a:t>
                      </a:r>
                      <a:endParaRPr lang="fr-FR" b="1" dirty="0">
                        <a:solidFill>
                          <a:srgbClr val="FF0000"/>
                        </a:solidFill>
                      </a:endParaRPr>
                    </a:p>
                  </a:txBody>
                  <a:tcPr/>
                </a:tc>
                <a:tc>
                  <a:txBody>
                    <a:bodyPr/>
                    <a:lstStyle/>
                    <a:p>
                      <a:r>
                        <a:rPr lang="fr-FR" b="1" dirty="0" smtClean="0">
                          <a:solidFill>
                            <a:srgbClr val="FF0000"/>
                          </a:solidFill>
                        </a:rPr>
                        <a:t>29</a:t>
                      </a:r>
                      <a:endParaRPr lang="fr-FR" b="1" dirty="0">
                        <a:solidFill>
                          <a:srgbClr val="FF0000"/>
                        </a:solidFill>
                      </a:endParaRPr>
                    </a:p>
                  </a:txBody>
                  <a:tcPr/>
                </a:tc>
                <a:tc>
                  <a:txBody>
                    <a:bodyPr/>
                    <a:lstStyle/>
                    <a:p>
                      <a:r>
                        <a:rPr lang="fr-FR" b="1" dirty="0" smtClean="0">
                          <a:solidFill>
                            <a:srgbClr val="FF0000"/>
                          </a:solidFill>
                        </a:rPr>
                        <a:t>30</a:t>
                      </a:r>
                      <a:endParaRPr lang="fr-FR" b="1" dirty="0">
                        <a:solidFill>
                          <a:srgbClr val="FF0000"/>
                        </a:solidFill>
                      </a:endParaRPr>
                    </a:p>
                  </a:txBody>
                  <a:tcPr/>
                </a:tc>
                <a:tc>
                  <a:txBody>
                    <a:bodyPr/>
                    <a:lstStyle/>
                    <a:p>
                      <a:r>
                        <a:rPr lang="fr-FR" b="1" dirty="0" smtClean="0">
                          <a:solidFill>
                            <a:srgbClr val="FF0000"/>
                          </a:solidFill>
                        </a:rPr>
                        <a:t>31</a:t>
                      </a:r>
                      <a:endParaRPr lang="fr-FR" b="1" dirty="0">
                        <a:solidFill>
                          <a:srgbClr val="FF0000"/>
                        </a:solidFill>
                      </a:endParaRPr>
                    </a:p>
                  </a:txBody>
                  <a:tcPr/>
                </a:tc>
                <a:tc>
                  <a:txBody>
                    <a:bodyPr/>
                    <a:lstStyle/>
                    <a:p>
                      <a:r>
                        <a:rPr lang="fr-FR" b="1" dirty="0" smtClean="0">
                          <a:solidFill>
                            <a:srgbClr val="FF0000"/>
                          </a:solidFill>
                        </a:rPr>
                        <a:t>32</a:t>
                      </a:r>
                      <a:endParaRPr lang="fr-FR" b="1" dirty="0">
                        <a:solidFill>
                          <a:srgbClr val="FF0000"/>
                        </a:solidFill>
                      </a:endParaRPr>
                    </a:p>
                  </a:txBody>
                  <a:tcPr/>
                </a:tc>
                <a:tc>
                  <a:txBody>
                    <a:bodyPr/>
                    <a:lstStyle/>
                    <a:p>
                      <a:r>
                        <a:rPr lang="fr-FR" b="1" dirty="0" smtClean="0">
                          <a:solidFill>
                            <a:srgbClr val="FF0000"/>
                          </a:solidFill>
                        </a:rPr>
                        <a:t>33</a:t>
                      </a:r>
                      <a:endParaRPr lang="fr-FR" b="1" dirty="0">
                        <a:solidFill>
                          <a:srgbClr val="FF0000"/>
                        </a:solidFill>
                      </a:endParaRPr>
                    </a:p>
                  </a:txBody>
                  <a:tcPr/>
                </a:tc>
                <a:tc>
                  <a:txBody>
                    <a:bodyPr/>
                    <a:lstStyle/>
                    <a:p>
                      <a:r>
                        <a:rPr lang="fr-FR" b="1" dirty="0" smtClean="0">
                          <a:solidFill>
                            <a:srgbClr val="FF0000"/>
                          </a:solidFill>
                        </a:rPr>
                        <a:t>34</a:t>
                      </a:r>
                      <a:endParaRPr lang="fr-FR" b="1" dirty="0">
                        <a:solidFill>
                          <a:srgbClr val="FF0000"/>
                        </a:solidFill>
                      </a:endParaRPr>
                    </a:p>
                  </a:txBody>
                  <a:tcPr/>
                </a:tc>
              </a:tr>
              <a:tr h="428628">
                <a:tc>
                  <a:txBody>
                    <a:bodyPr/>
                    <a:lstStyle/>
                    <a:p>
                      <a:r>
                        <a:rPr lang="fr-FR" b="1" dirty="0" smtClean="0"/>
                        <a:t>0.4</a:t>
                      </a:r>
                      <a:endParaRPr lang="fr-FR" b="1" dirty="0"/>
                    </a:p>
                  </a:txBody>
                  <a:tcPr/>
                </a:tc>
                <a:tc>
                  <a:txBody>
                    <a:bodyPr/>
                    <a:lstStyle/>
                    <a:p>
                      <a:r>
                        <a:rPr lang="fr-FR" b="1" dirty="0" smtClean="0"/>
                        <a:t>0.5</a:t>
                      </a:r>
                      <a:endParaRPr lang="fr-FR" b="1" dirty="0"/>
                    </a:p>
                  </a:txBody>
                  <a:tcPr/>
                </a:tc>
                <a:tc>
                  <a:txBody>
                    <a:bodyPr/>
                    <a:lstStyle/>
                    <a:p>
                      <a:r>
                        <a:rPr lang="fr-FR" b="1" dirty="0" smtClean="0"/>
                        <a:t>0.63</a:t>
                      </a:r>
                      <a:endParaRPr lang="fr-FR" b="1" dirty="0"/>
                    </a:p>
                  </a:txBody>
                  <a:tcPr/>
                </a:tc>
                <a:tc>
                  <a:txBody>
                    <a:bodyPr/>
                    <a:lstStyle/>
                    <a:p>
                      <a:r>
                        <a:rPr lang="fr-FR" b="1" dirty="0" smtClean="0"/>
                        <a:t>0.8</a:t>
                      </a:r>
                      <a:endParaRPr lang="fr-FR" b="1" dirty="0"/>
                    </a:p>
                  </a:txBody>
                  <a:tcPr/>
                </a:tc>
                <a:tc>
                  <a:txBody>
                    <a:bodyPr/>
                    <a:lstStyle/>
                    <a:p>
                      <a:r>
                        <a:rPr lang="fr-FR" b="1" dirty="0" smtClean="0"/>
                        <a:t>1</a:t>
                      </a:r>
                      <a:endParaRPr lang="fr-FR" b="1" dirty="0"/>
                    </a:p>
                  </a:txBody>
                  <a:tcPr/>
                </a:tc>
                <a:tc>
                  <a:txBody>
                    <a:bodyPr/>
                    <a:lstStyle/>
                    <a:p>
                      <a:r>
                        <a:rPr lang="fr-FR" b="1" dirty="0" smtClean="0"/>
                        <a:t>1.25</a:t>
                      </a:r>
                      <a:endParaRPr lang="fr-FR" b="1" dirty="0"/>
                    </a:p>
                  </a:txBody>
                  <a:tcPr/>
                </a:tc>
                <a:tc>
                  <a:txBody>
                    <a:bodyPr/>
                    <a:lstStyle/>
                    <a:p>
                      <a:r>
                        <a:rPr lang="fr-FR" b="1" dirty="0" smtClean="0"/>
                        <a:t>1.6</a:t>
                      </a:r>
                      <a:endParaRPr lang="fr-FR" b="1" dirty="0"/>
                    </a:p>
                  </a:txBody>
                  <a:tcPr/>
                </a:tc>
                <a:tc>
                  <a:txBody>
                    <a:bodyPr/>
                    <a:lstStyle/>
                    <a:p>
                      <a:r>
                        <a:rPr lang="fr-FR" b="1" dirty="0" smtClean="0"/>
                        <a:t>2</a:t>
                      </a:r>
                      <a:endParaRPr lang="fr-FR" b="1" dirty="0"/>
                    </a:p>
                  </a:txBody>
                  <a:tcPr/>
                </a:tc>
              </a:tr>
            </a:tbl>
          </a:graphicData>
        </a:graphic>
      </p:graphicFrame>
      <p:graphicFrame>
        <p:nvGraphicFramePr>
          <p:cNvPr id="7" name="Tableau 6"/>
          <p:cNvGraphicFramePr>
            <a:graphicFrameLocks noGrp="1"/>
          </p:cNvGraphicFramePr>
          <p:nvPr/>
        </p:nvGraphicFramePr>
        <p:xfrm>
          <a:off x="760239" y="4483266"/>
          <a:ext cx="7715304" cy="857256"/>
        </p:xfrm>
        <a:graphic>
          <a:graphicData uri="http://schemas.openxmlformats.org/drawingml/2006/table">
            <a:tbl>
              <a:tblPr firstRow="1" bandRow="1">
                <a:tableStyleId>{5940675A-B579-460E-94D1-54222C63F5DA}</a:tableStyleId>
              </a:tblPr>
              <a:tblGrid>
                <a:gridCol w="964413"/>
                <a:gridCol w="964413"/>
                <a:gridCol w="964413"/>
                <a:gridCol w="964413"/>
                <a:gridCol w="964413"/>
                <a:gridCol w="964413"/>
                <a:gridCol w="964413"/>
                <a:gridCol w="964413"/>
              </a:tblGrid>
              <a:tr h="428628">
                <a:tc>
                  <a:txBody>
                    <a:bodyPr/>
                    <a:lstStyle/>
                    <a:p>
                      <a:r>
                        <a:rPr lang="fr-FR" b="1" dirty="0" smtClean="0">
                          <a:solidFill>
                            <a:srgbClr val="FF0000"/>
                          </a:solidFill>
                        </a:rPr>
                        <a:t>35</a:t>
                      </a:r>
                      <a:endParaRPr lang="fr-FR" b="1" dirty="0">
                        <a:solidFill>
                          <a:srgbClr val="FF0000"/>
                        </a:solidFill>
                      </a:endParaRPr>
                    </a:p>
                  </a:txBody>
                  <a:tcPr/>
                </a:tc>
                <a:tc>
                  <a:txBody>
                    <a:bodyPr/>
                    <a:lstStyle/>
                    <a:p>
                      <a:r>
                        <a:rPr lang="fr-FR" b="1" dirty="0" smtClean="0">
                          <a:solidFill>
                            <a:srgbClr val="FF0000"/>
                          </a:solidFill>
                        </a:rPr>
                        <a:t>36</a:t>
                      </a:r>
                      <a:endParaRPr lang="fr-FR" b="1" dirty="0">
                        <a:solidFill>
                          <a:srgbClr val="FF0000"/>
                        </a:solidFill>
                      </a:endParaRPr>
                    </a:p>
                  </a:txBody>
                  <a:tcPr/>
                </a:tc>
                <a:tc>
                  <a:txBody>
                    <a:bodyPr/>
                    <a:lstStyle/>
                    <a:p>
                      <a:r>
                        <a:rPr lang="fr-FR" b="1" dirty="0" smtClean="0">
                          <a:solidFill>
                            <a:srgbClr val="FF0000"/>
                          </a:solidFill>
                        </a:rPr>
                        <a:t>37</a:t>
                      </a:r>
                      <a:endParaRPr lang="fr-FR" b="1" dirty="0">
                        <a:solidFill>
                          <a:srgbClr val="FF0000"/>
                        </a:solidFill>
                      </a:endParaRPr>
                    </a:p>
                  </a:txBody>
                  <a:tcPr/>
                </a:tc>
                <a:tc>
                  <a:txBody>
                    <a:bodyPr/>
                    <a:lstStyle/>
                    <a:p>
                      <a:r>
                        <a:rPr lang="fr-FR" b="1" dirty="0" smtClean="0">
                          <a:solidFill>
                            <a:srgbClr val="FF0000"/>
                          </a:solidFill>
                        </a:rPr>
                        <a:t>38</a:t>
                      </a:r>
                      <a:endParaRPr lang="fr-FR" b="1" dirty="0">
                        <a:solidFill>
                          <a:srgbClr val="FF0000"/>
                        </a:solidFill>
                      </a:endParaRPr>
                    </a:p>
                  </a:txBody>
                  <a:tcPr/>
                </a:tc>
                <a:tc>
                  <a:txBody>
                    <a:bodyPr/>
                    <a:lstStyle/>
                    <a:p>
                      <a:r>
                        <a:rPr lang="fr-FR" b="1" dirty="0" smtClean="0">
                          <a:solidFill>
                            <a:srgbClr val="FF0000"/>
                          </a:solidFill>
                        </a:rPr>
                        <a:t>39</a:t>
                      </a:r>
                      <a:endParaRPr lang="fr-FR" b="1" dirty="0">
                        <a:solidFill>
                          <a:srgbClr val="FF0000"/>
                        </a:solidFill>
                      </a:endParaRPr>
                    </a:p>
                  </a:txBody>
                  <a:tcPr/>
                </a:tc>
                <a:tc>
                  <a:txBody>
                    <a:bodyPr/>
                    <a:lstStyle/>
                    <a:p>
                      <a:r>
                        <a:rPr lang="fr-FR" b="1" dirty="0" smtClean="0">
                          <a:solidFill>
                            <a:srgbClr val="FF0000"/>
                          </a:solidFill>
                        </a:rPr>
                        <a:t>40</a:t>
                      </a:r>
                      <a:endParaRPr lang="fr-FR" b="1" dirty="0">
                        <a:solidFill>
                          <a:srgbClr val="FF0000"/>
                        </a:solidFill>
                      </a:endParaRPr>
                    </a:p>
                  </a:txBody>
                  <a:tcPr/>
                </a:tc>
                <a:tc>
                  <a:txBody>
                    <a:bodyPr/>
                    <a:lstStyle/>
                    <a:p>
                      <a:r>
                        <a:rPr lang="fr-FR" b="1" dirty="0" smtClean="0">
                          <a:solidFill>
                            <a:srgbClr val="FF0000"/>
                          </a:solidFill>
                        </a:rPr>
                        <a:t>41</a:t>
                      </a:r>
                      <a:endParaRPr lang="fr-FR" b="1" dirty="0">
                        <a:solidFill>
                          <a:srgbClr val="FF0000"/>
                        </a:solidFill>
                      </a:endParaRPr>
                    </a:p>
                  </a:txBody>
                  <a:tcPr/>
                </a:tc>
                <a:tc>
                  <a:txBody>
                    <a:bodyPr/>
                    <a:lstStyle/>
                    <a:p>
                      <a:r>
                        <a:rPr lang="fr-FR" b="1" dirty="0" smtClean="0">
                          <a:solidFill>
                            <a:srgbClr val="FF0000"/>
                          </a:solidFill>
                        </a:rPr>
                        <a:t>42</a:t>
                      </a:r>
                      <a:endParaRPr lang="fr-FR" b="1" dirty="0">
                        <a:solidFill>
                          <a:srgbClr val="FF0000"/>
                        </a:solidFill>
                      </a:endParaRPr>
                    </a:p>
                  </a:txBody>
                  <a:tcPr/>
                </a:tc>
              </a:tr>
              <a:tr h="428628">
                <a:tc>
                  <a:txBody>
                    <a:bodyPr/>
                    <a:lstStyle/>
                    <a:p>
                      <a:r>
                        <a:rPr lang="fr-FR" b="1" dirty="0" smtClean="0"/>
                        <a:t>2.5</a:t>
                      </a:r>
                      <a:endParaRPr lang="fr-FR" b="1" dirty="0"/>
                    </a:p>
                  </a:txBody>
                  <a:tcPr/>
                </a:tc>
                <a:tc>
                  <a:txBody>
                    <a:bodyPr/>
                    <a:lstStyle/>
                    <a:p>
                      <a:r>
                        <a:rPr lang="fr-FR" b="1" dirty="0" smtClean="0"/>
                        <a:t>3.15</a:t>
                      </a:r>
                      <a:endParaRPr lang="fr-FR" b="1" dirty="0"/>
                    </a:p>
                  </a:txBody>
                  <a:tcPr/>
                </a:tc>
                <a:tc>
                  <a:txBody>
                    <a:bodyPr/>
                    <a:lstStyle/>
                    <a:p>
                      <a:r>
                        <a:rPr lang="fr-FR" b="1" dirty="0" smtClean="0"/>
                        <a:t>4</a:t>
                      </a:r>
                      <a:endParaRPr lang="fr-FR" b="1" dirty="0"/>
                    </a:p>
                  </a:txBody>
                  <a:tcPr/>
                </a:tc>
                <a:tc>
                  <a:txBody>
                    <a:bodyPr/>
                    <a:lstStyle/>
                    <a:p>
                      <a:r>
                        <a:rPr lang="fr-FR" b="1" dirty="0" smtClean="0"/>
                        <a:t>5</a:t>
                      </a:r>
                      <a:endParaRPr lang="fr-FR" b="1" dirty="0"/>
                    </a:p>
                  </a:txBody>
                  <a:tcPr/>
                </a:tc>
                <a:tc>
                  <a:txBody>
                    <a:bodyPr/>
                    <a:lstStyle/>
                    <a:p>
                      <a:r>
                        <a:rPr lang="fr-FR" b="1" dirty="0" smtClean="0"/>
                        <a:t>6.3</a:t>
                      </a:r>
                      <a:endParaRPr lang="fr-FR" b="1" dirty="0"/>
                    </a:p>
                  </a:txBody>
                  <a:tcPr/>
                </a:tc>
                <a:tc>
                  <a:txBody>
                    <a:bodyPr/>
                    <a:lstStyle/>
                    <a:p>
                      <a:r>
                        <a:rPr lang="fr-FR" b="1" dirty="0" smtClean="0"/>
                        <a:t>8</a:t>
                      </a:r>
                      <a:endParaRPr lang="fr-FR" b="1" dirty="0"/>
                    </a:p>
                  </a:txBody>
                  <a:tcPr/>
                </a:tc>
                <a:tc>
                  <a:txBody>
                    <a:bodyPr/>
                    <a:lstStyle/>
                    <a:p>
                      <a:r>
                        <a:rPr lang="fr-FR" b="1" dirty="0" smtClean="0"/>
                        <a:t>10</a:t>
                      </a:r>
                      <a:endParaRPr lang="fr-FR" b="1" dirty="0"/>
                    </a:p>
                  </a:txBody>
                  <a:tcPr/>
                </a:tc>
                <a:tc>
                  <a:txBody>
                    <a:bodyPr/>
                    <a:lstStyle/>
                    <a:p>
                      <a:r>
                        <a:rPr lang="fr-FR" b="1" dirty="0" smtClean="0"/>
                        <a:t>12.5</a:t>
                      </a:r>
                      <a:endParaRPr lang="fr-FR" b="1" dirty="0"/>
                    </a:p>
                  </a:txBody>
                  <a:tcPr/>
                </a:tc>
              </a:tr>
            </a:tbl>
          </a:graphicData>
        </a:graphic>
      </p:graphicFrame>
      <p:graphicFrame>
        <p:nvGraphicFramePr>
          <p:cNvPr id="8" name="Tableau 7"/>
          <p:cNvGraphicFramePr>
            <a:graphicFrameLocks noGrp="1"/>
          </p:cNvGraphicFramePr>
          <p:nvPr/>
        </p:nvGraphicFramePr>
        <p:xfrm>
          <a:off x="787949" y="5515434"/>
          <a:ext cx="7715304" cy="857256"/>
        </p:xfrm>
        <a:graphic>
          <a:graphicData uri="http://schemas.openxmlformats.org/drawingml/2006/table">
            <a:tbl>
              <a:tblPr firstRow="1" bandRow="1">
                <a:tableStyleId>{5940675A-B579-460E-94D1-54222C63F5DA}</a:tableStyleId>
              </a:tblPr>
              <a:tblGrid>
                <a:gridCol w="964413"/>
                <a:gridCol w="964413"/>
                <a:gridCol w="964413"/>
                <a:gridCol w="964413"/>
                <a:gridCol w="964413"/>
                <a:gridCol w="964413"/>
                <a:gridCol w="964413"/>
                <a:gridCol w="964413"/>
              </a:tblGrid>
              <a:tr h="428628">
                <a:tc>
                  <a:txBody>
                    <a:bodyPr/>
                    <a:lstStyle/>
                    <a:p>
                      <a:r>
                        <a:rPr lang="fr-FR" b="1" dirty="0" smtClean="0">
                          <a:solidFill>
                            <a:srgbClr val="FF0000"/>
                          </a:solidFill>
                        </a:rPr>
                        <a:t>43</a:t>
                      </a:r>
                      <a:endParaRPr lang="fr-FR" b="1" dirty="0">
                        <a:solidFill>
                          <a:srgbClr val="FF0000"/>
                        </a:solidFill>
                      </a:endParaRPr>
                    </a:p>
                  </a:txBody>
                  <a:tcPr/>
                </a:tc>
                <a:tc>
                  <a:txBody>
                    <a:bodyPr/>
                    <a:lstStyle/>
                    <a:p>
                      <a:r>
                        <a:rPr lang="fr-FR" b="1" dirty="0" smtClean="0">
                          <a:solidFill>
                            <a:srgbClr val="FF0000"/>
                          </a:solidFill>
                        </a:rPr>
                        <a:t>44</a:t>
                      </a:r>
                      <a:endParaRPr lang="fr-FR" b="1" dirty="0">
                        <a:solidFill>
                          <a:srgbClr val="FF0000"/>
                        </a:solidFill>
                      </a:endParaRPr>
                    </a:p>
                  </a:txBody>
                  <a:tcPr/>
                </a:tc>
                <a:tc>
                  <a:txBody>
                    <a:bodyPr/>
                    <a:lstStyle/>
                    <a:p>
                      <a:r>
                        <a:rPr lang="fr-FR" b="1" dirty="0" smtClean="0">
                          <a:solidFill>
                            <a:srgbClr val="FF0000"/>
                          </a:solidFill>
                        </a:rPr>
                        <a:t>45</a:t>
                      </a:r>
                      <a:endParaRPr lang="fr-FR" b="1" dirty="0">
                        <a:solidFill>
                          <a:srgbClr val="FF0000"/>
                        </a:solidFill>
                      </a:endParaRPr>
                    </a:p>
                  </a:txBody>
                  <a:tcPr/>
                </a:tc>
                <a:tc>
                  <a:txBody>
                    <a:bodyPr/>
                    <a:lstStyle/>
                    <a:p>
                      <a:r>
                        <a:rPr lang="fr-FR" b="1" dirty="0" smtClean="0">
                          <a:solidFill>
                            <a:srgbClr val="FF0000"/>
                          </a:solidFill>
                        </a:rPr>
                        <a:t>46</a:t>
                      </a:r>
                      <a:endParaRPr lang="fr-FR" b="1" dirty="0">
                        <a:solidFill>
                          <a:srgbClr val="FF0000"/>
                        </a:solidFill>
                      </a:endParaRPr>
                    </a:p>
                  </a:txBody>
                  <a:tcPr/>
                </a:tc>
                <a:tc>
                  <a:txBody>
                    <a:bodyPr/>
                    <a:lstStyle/>
                    <a:p>
                      <a:r>
                        <a:rPr lang="fr-FR" b="1" dirty="0" smtClean="0">
                          <a:solidFill>
                            <a:srgbClr val="FF0000"/>
                          </a:solidFill>
                        </a:rPr>
                        <a:t>47</a:t>
                      </a:r>
                      <a:endParaRPr lang="fr-FR" b="1" dirty="0">
                        <a:solidFill>
                          <a:srgbClr val="FF0000"/>
                        </a:solidFill>
                      </a:endParaRPr>
                    </a:p>
                  </a:txBody>
                  <a:tcPr/>
                </a:tc>
                <a:tc>
                  <a:txBody>
                    <a:bodyPr/>
                    <a:lstStyle/>
                    <a:p>
                      <a:r>
                        <a:rPr lang="fr-FR" b="1" dirty="0" smtClean="0">
                          <a:solidFill>
                            <a:srgbClr val="FF0000"/>
                          </a:solidFill>
                        </a:rPr>
                        <a:t>48</a:t>
                      </a:r>
                      <a:endParaRPr lang="fr-FR" b="1" dirty="0">
                        <a:solidFill>
                          <a:srgbClr val="FF0000"/>
                        </a:solidFill>
                      </a:endParaRPr>
                    </a:p>
                  </a:txBody>
                  <a:tcPr/>
                </a:tc>
                <a:tc>
                  <a:txBody>
                    <a:bodyPr/>
                    <a:lstStyle/>
                    <a:p>
                      <a:r>
                        <a:rPr lang="fr-FR" b="1" dirty="0" smtClean="0">
                          <a:solidFill>
                            <a:srgbClr val="FF0000"/>
                          </a:solidFill>
                        </a:rPr>
                        <a:t>49</a:t>
                      </a:r>
                      <a:endParaRPr lang="fr-FR" b="1" dirty="0">
                        <a:solidFill>
                          <a:srgbClr val="FF0000"/>
                        </a:solidFill>
                      </a:endParaRPr>
                    </a:p>
                  </a:txBody>
                  <a:tcPr/>
                </a:tc>
                <a:tc>
                  <a:txBody>
                    <a:bodyPr/>
                    <a:lstStyle/>
                    <a:p>
                      <a:r>
                        <a:rPr lang="fr-FR" b="1" dirty="0" smtClean="0">
                          <a:solidFill>
                            <a:srgbClr val="FF0000"/>
                          </a:solidFill>
                        </a:rPr>
                        <a:t>50</a:t>
                      </a:r>
                      <a:endParaRPr lang="fr-FR" b="1" dirty="0">
                        <a:solidFill>
                          <a:srgbClr val="FF0000"/>
                        </a:solidFill>
                      </a:endParaRPr>
                    </a:p>
                  </a:txBody>
                  <a:tcPr/>
                </a:tc>
              </a:tr>
              <a:tr h="428628">
                <a:tc>
                  <a:txBody>
                    <a:bodyPr/>
                    <a:lstStyle/>
                    <a:p>
                      <a:r>
                        <a:rPr lang="fr-FR" b="1" dirty="0" smtClean="0"/>
                        <a:t>16</a:t>
                      </a:r>
                      <a:endParaRPr lang="fr-FR" b="1" dirty="0"/>
                    </a:p>
                  </a:txBody>
                  <a:tcPr/>
                </a:tc>
                <a:tc>
                  <a:txBody>
                    <a:bodyPr/>
                    <a:lstStyle/>
                    <a:p>
                      <a:r>
                        <a:rPr lang="fr-FR" b="1" dirty="0" smtClean="0"/>
                        <a:t>20</a:t>
                      </a:r>
                      <a:endParaRPr lang="fr-FR" b="1" dirty="0"/>
                    </a:p>
                  </a:txBody>
                  <a:tcPr/>
                </a:tc>
                <a:tc>
                  <a:txBody>
                    <a:bodyPr/>
                    <a:lstStyle/>
                    <a:p>
                      <a:r>
                        <a:rPr lang="fr-FR" b="1" dirty="0" smtClean="0"/>
                        <a:t>25</a:t>
                      </a:r>
                      <a:endParaRPr lang="fr-FR" b="1" dirty="0"/>
                    </a:p>
                  </a:txBody>
                  <a:tcPr/>
                </a:tc>
                <a:tc>
                  <a:txBody>
                    <a:bodyPr/>
                    <a:lstStyle/>
                    <a:p>
                      <a:r>
                        <a:rPr lang="fr-FR" b="1" dirty="0" smtClean="0"/>
                        <a:t>31.5</a:t>
                      </a:r>
                      <a:endParaRPr lang="fr-FR" b="1" dirty="0"/>
                    </a:p>
                  </a:txBody>
                  <a:tcPr/>
                </a:tc>
                <a:tc>
                  <a:txBody>
                    <a:bodyPr/>
                    <a:lstStyle/>
                    <a:p>
                      <a:r>
                        <a:rPr lang="fr-FR" b="1" dirty="0" smtClean="0"/>
                        <a:t>40</a:t>
                      </a:r>
                      <a:endParaRPr lang="fr-FR" b="1" dirty="0"/>
                    </a:p>
                  </a:txBody>
                  <a:tcPr/>
                </a:tc>
                <a:tc>
                  <a:txBody>
                    <a:bodyPr/>
                    <a:lstStyle/>
                    <a:p>
                      <a:r>
                        <a:rPr lang="fr-FR" b="1" dirty="0" smtClean="0"/>
                        <a:t>50</a:t>
                      </a:r>
                      <a:endParaRPr lang="fr-FR" b="1" dirty="0"/>
                    </a:p>
                  </a:txBody>
                  <a:tcPr/>
                </a:tc>
                <a:tc>
                  <a:txBody>
                    <a:bodyPr/>
                    <a:lstStyle/>
                    <a:p>
                      <a:r>
                        <a:rPr lang="fr-FR" b="1" dirty="0" smtClean="0"/>
                        <a:t>63</a:t>
                      </a:r>
                      <a:endParaRPr lang="fr-FR" b="1" dirty="0"/>
                    </a:p>
                  </a:txBody>
                  <a:tcPr/>
                </a:tc>
                <a:tc>
                  <a:txBody>
                    <a:bodyPr/>
                    <a:lstStyle/>
                    <a:p>
                      <a:r>
                        <a:rPr lang="fr-FR" b="1" dirty="0" smtClean="0"/>
                        <a:t>80</a:t>
                      </a:r>
                      <a:endParaRPr lang="fr-FR" b="1" dirty="0"/>
                    </a:p>
                  </a:txBody>
                  <a:tcPr/>
                </a:tc>
              </a:tr>
            </a:tbl>
          </a:graphicData>
        </a:graphic>
      </p:graphicFrame>
      <p:graphicFrame>
        <p:nvGraphicFramePr>
          <p:cNvPr id="9" name="Tableau 8"/>
          <p:cNvGraphicFramePr>
            <a:graphicFrameLocks noGrp="1"/>
          </p:cNvGraphicFramePr>
          <p:nvPr/>
        </p:nvGraphicFramePr>
        <p:xfrm>
          <a:off x="785786" y="1357298"/>
          <a:ext cx="3071834" cy="857256"/>
        </p:xfrm>
        <a:graphic>
          <a:graphicData uri="http://schemas.openxmlformats.org/drawingml/2006/table">
            <a:tbl>
              <a:tblPr firstRow="1" bandRow="1">
                <a:tableStyleId>{5940675A-B579-460E-94D1-54222C63F5DA}</a:tableStyleId>
              </a:tblPr>
              <a:tblGrid>
                <a:gridCol w="3071834"/>
              </a:tblGrid>
              <a:tr h="422198">
                <a:tc>
                  <a:txBody>
                    <a:bodyPr/>
                    <a:lstStyle/>
                    <a:p>
                      <a:r>
                        <a:rPr kumimoji="0" lang="fr-FR" sz="1800" b="1" kern="1200" baseline="0" dirty="0" smtClean="0">
                          <a:solidFill>
                            <a:srgbClr val="FF0000"/>
                          </a:solidFill>
                          <a:latin typeface="+mn-lt"/>
                          <a:ea typeface="+mn-ea"/>
                          <a:cs typeface="+mn-cs"/>
                        </a:rPr>
                        <a:t>Module "M" </a:t>
                      </a:r>
                      <a:r>
                        <a:rPr kumimoji="0" lang="fr-FR" sz="1800" b="1" kern="1200" baseline="0" dirty="0" smtClean="0">
                          <a:solidFill>
                            <a:schemeClr val="tx1"/>
                          </a:solidFill>
                          <a:latin typeface="+mn-lt"/>
                          <a:ea typeface="+mn-ea"/>
                          <a:cs typeface="+mn-cs"/>
                        </a:rPr>
                        <a:t>	</a:t>
                      </a:r>
                    </a:p>
                  </a:txBody>
                  <a:tcPr/>
                </a:tc>
              </a:tr>
              <a:tr h="435058">
                <a:tc>
                  <a:txBody>
                    <a:bodyPr/>
                    <a:lstStyle/>
                    <a:p>
                      <a:r>
                        <a:rPr kumimoji="0" lang="fr-FR" sz="1800" b="1" kern="1200" baseline="0" dirty="0" smtClean="0">
                          <a:solidFill>
                            <a:schemeClr val="tx1"/>
                          </a:solidFill>
                          <a:latin typeface="+mn-lt"/>
                          <a:ea typeface="+mn-ea"/>
                          <a:cs typeface="+mn-cs"/>
                        </a:rPr>
                        <a:t>Ouverture de tamis en mm 	</a:t>
                      </a:r>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619</TotalTime>
  <Words>1485</Words>
  <Application>Microsoft Office PowerPoint</Application>
  <PresentationFormat>Affichage à l'écran (4:3)</PresentationFormat>
  <Paragraphs>171</Paragraphs>
  <Slides>26</Slides>
  <Notes>1</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Promenade</vt:lpstr>
      <vt:lpstr>Diapositive 1</vt:lpstr>
      <vt:lpstr>  DEFINITIONS  </vt:lpstr>
      <vt:lpstr>But global </vt:lpstr>
      <vt:lpstr>OBJECTIF:</vt:lpstr>
      <vt:lpstr>Diapositive 5</vt:lpstr>
      <vt:lpstr>CLASSES GRANULAIRES :</vt:lpstr>
      <vt:lpstr>Les Principales classes granulaires</vt:lpstr>
      <vt:lpstr> Les tamis</vt:lpstr>
      <vt:lpstr>Diapositive 9</vt:lpstr>
      <vt:lpstr>Diapositive 10</vt:lpstr>
      <vt:lpstr>  Principes  </vt:lpstr>
      <vt:lpstr>PRINCIPE DE L’ESSAI:</vt:lpstr>
      <vt:lpstr>Diapositive 13</vt:lpstr>
      <vt:lpstr>Diapositive 14</vt:lpstr>
      <vt:lpstr>remarques</vt:lpstr>
      <vt:lpstr>Remarques </vt:lpstr>
      <vt:lpstr>RÉSULTATS</vt:lpstr>
      <vt:lpstr>TRACÉ DE LA COURBE GRANULOMÉTRIQUE</vt:lpstr>
      <vt:lpstr>INTERPRÉTATION DES COURBES</vt:lpstr>
      <vt:lpstr>EXEMPLES</vt:lpstr>
      <vt:lpstr>Diapositive 21</vt:lpstr>
      <vt:lpstr>MODULE DE FINESSE</vt:lpstr>
      <vt:lpstr>Norme Française [NFP 18-540]</vt:lpstr>
      <vt:lpstr>Norme Européenne [EN 12620]</vt:lpstr>
      <vt:lpstr>Lorsque MF est compris entre : </vt:lpstr>
      <vt:lpstr> Qualité granulaire des sables : le fuseau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REBIH</dc:creator>
  <cp:lastModifiedBy>REBIH</cp:lastModifiedBy>
  <cp:revision>66</cp:revision>
  <dcterms:created xsi:type="dcterms:W3CDTF">2015-03-30T18:38:47Z</dcterms:created>
  <dcterms:modified xsi:type="dcterms:W3CDTF">2015-04-07T06:03:14Z</dcterms:modified>
</cp:coreProperties>
</file>