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0" r:id="rId2"/>
    <p:sldId id="273" r:id="rId3"/>
    <p:sldId id="283" r:id="rId4"/>
    <p:sldId id="284" r:id="rId5"/>
    <p:sldId id="277" r:id="rId6"/>
    <p:sldId id="278" r:id="rId7"/>
    <p:sldId id="279" r:id="rId8"/>
    <p:sldId id="280" r:id="rId9"/>
    <p:sldId id="281" r:id="rId10"/>
    <p:sldId id="285" r:id="rId11"/>
    <p:sldId id="286" r:id="rId12"/>
    <p:sldId id="282" r:id="rId13"/>
    <p:sldId id="287" r:id="rId14"/>
    <p:sldId id="276" r:id="rId15"/>
    <p:sldId id="288" r:id="rId16"/>
    <p:sldId id="289" r:id="rId17"/>
    <p:sldId id="291" r:id="rId18"/>
    <p:sldId id="290" r:id="rId19"/>
    <p:sldId id="292" r:id="rId20"/>
    <p:sldId id="294"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D60BBD91-BE9D-435C-8A11-4232512069D1}" type="datetimeFigureOut">
              <a:rPr lang="fr-FR" smtClean="0"/>
              <a:pPr/>
              <a:t>19/04/2015</a:t>
            </a:fld>
            <a:endParaRPr lang="fr-FR" dirty="0"/>
          </a:p>
        </p:txBody>
      </p:sp>
      <p:sp>
        <p:nvSpPr>
          <p:cNvPr id="2" name="Espace réservé du pied de page 1"/>
          <p:cNvSpPr>
            <a:spLocks noGrp="1"/>
          </p:cNvSpPr>
          <p:nvPr>
            <p:ph type="ftr" sz="quarter" idx="11"/>
          </p:nvPr>
        </p:nvSpPr>
        <p:spPr/>
        <p:txBody>
          <a:bodyPr/>
          <a:lstStyle/>
          <a:p>
            <a:endParaRPr lang="fr-FR" dirty="0"/>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9AEACB44-B2FF-4BF9-B52B-7B109A4786F1}"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60BBD91-BE9D-435C-8A11-4232512069D1}" type="datetimeFigureOut">
              <a:rPr lang="fr-FR" smtClean="0"/>
              <a:pPr/>
              <a:t>19/04/2015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EACB44-B2FF-4BF9-B52B-7B109A4786F1}"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60BBD91-BE9D-435C-8A11-4232512069D1}" type="datetimeFigureOut">
              <a:rPr lang="fr-FR" smtClean="0"/>
              <a:pPr/>
              <a:t>19/04/2015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EACB44-B2FF-4BF9-B52B-7B109A4786F1}"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D60BBD91-BE9D-435C-8A11-4232512069D1}" type="datetimeFigureOut">
              <a:rPr lang="fr-FR" smtClean="0"/>
              <a:pPr/>
              <a:t>19/04/2015</a:t>
            </a:fld>
            <a:endParaRPr lang="fr-FR" dirty="0"/>
          </a:p>
        </p:txBody>
      </p:sp>
      <p:sp>
        <p:nvSpPr>
          <p:cNvPr id="19" name="Espace réservé du pied de page 18"/>
          <p:cNvSpPr>
            <a:spLocks noGrp="1"/>
          </p:cNvSpPr>
          <p:nvPr>
            <p:ph type="ftr" sz="quarter" idx="11"/>
          </p:nvPr>
        </p:nvSpPr>
        <p:spPr>
          <a:xfrm>
            <a:off x="3581400" y="76200"/>
            <a:ext cx="2895600" cy="288925"/>
          </a:xfrm>
        </p:spPr>
        <p:txBody>
          <a:bodyPr/>
          <a:lstStyle/>
          <a:p>
            <a:endParaRPr lang="fr-FR" dirty="0"/>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9AEACB44-B2FF-4BF9-B52B-7B109A4786F1}"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D60BBD91-BE9D-435C-8A11-4232512069D1}" type="datetimeFigureOut">
              <a:rPr lang="fr-FR" smtClean="0"/>
              <a:pPr/>
              <a:t>19/04/2015</a:t>
            </a:fld>
            <a:endParaRPr lang="fr-FR" dirty="0"/>
          </a:p>
        </p:txBody>
      </p:sp>
      <p:sp>
        <p:nvSpPr>
          <p:cNvPr id="11" name="Espace réservé du pied de page 10"/>
          <p:cNvSpPr>
            <a:spLocks noGrp="1"/>
          </p:cNvSpPr>
          <p:nvPr>
            <p:ph type="ftr" sz="quarter" idx="11"/>
          </p:nvPr>
        </p:nvSpPr>
        <p:spPr/>
        <p:txBody>
          <a:bodyPr/>
          <a:lstStyle/>
          <a:p>
            <a:endParaRPr lang="fr-FR" dirty="0"/>
          </a:p>
        </p:txBody>
      </p:sp>
      <p:sp>
        <p:nvSpPr>
          <p:cNvPr id="16" name="Espace réservé du numéro de diapositive 15"/>
          <p:cNvSpPr>
            <a:spLocks noGrp="1"/>
          </p:cNvSpPr>
          <p:nvPr>
            <p:ph type="sldNum" sz="quarter" idx="12"/>
          </p:nvPr>
        </p:nvSpPr>
        <p:spPr/>
        <p:txBody>
          <a:bodyPr/>
          <a:lstStyle/>
          <a:p>
            <a:fld id="{9AEACB44-B2FF-4BF9-B52B-7B109A4786F1}" type="slidenum">
              <a:rPr lang="fr-FR" smtClean="0"/>
              <a:pPr/>
              <a:t>‹N°›</a:t>
            </a:fld>
            <a:endParaRPr lang="fr-FR" dirty="0"/>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D60BBD91-BE9D-435C-8A11-4232512069D1}" type="datetimeFigureOut">
              <a:rPr lang="fr-FR" smtClean="0"/>
              <a:pPr/>
              <a:t>19/04/2015</a:t>
            </a:fld>
            <a:endParaRPr lang="fr-FR" dirty="0"/>
          </a:p>
        </p:txBody>
      </p:sp>
      <p:sp>
        <p:nvSpPr>
          <p:cNvPr id="10" name="Espace réservé du pied de page 9"/>
          <p:cNvSpPr>
            <a:spLocks noGrp="1"/>
          </p:cNvSpPr>
          <p:nvPr>
            <p:ph type="ftr" sz="quarter" idx="11"/>
          </p:nvPr>
        </p:nvSpPr>
        <p:spPr/>
        <p:txBody>
          <a:bodyPr/>
          <a:lstStyle/>
          <a:p>
            <a:endParaRPr lang="fr-FR" dirty="0"/>
          </a:p>
        </p:txBody>
      </p:sp>
      <p:sp>
        <p:nvSpPr>
          <p:cNvPr id="31" name="Espace réservé du numéro de diapositive 30"/>
          <p:cNvSpPr>
            <a:spLocks noGrp="1"/>
          </p:cNvSpPr>
          <p:nvPr>
            <p:ph type="sldNum" sz="quarter" idx="12"/>
          </p:nvPr>
        </p:nvSpPr>
        <p:spPr/>
        <p:txBody>
          <a:bodyPr/>
          <a:lstStyle/>
          <a:p>
            <a:fld id="{9AEACB44-B2FF-4BF9-B52B-7B109A4786F1}"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D60BBD91-BE9D-435C-8A11-4232512069D1}" type="datetimeFigureOut">
              <a:rPr lang="fr-FR" smtClean="0"/>
              <a:pPr/>
              <a:t>19/04/2015</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a:xfrm>
            <a:off x="8229600" y="6477000"/>
            <a:ext cx="762000" cy="246888"/>
          </a:xfrm>
        </p:spPr>
        <p:txBody>
          <a:bodyPr/>
          <a:lstStyle/>
          <a:p>
            <a:fld id="{9AEACB44-B2FF-4BF9-B52B-7B109A4786F1}" type="slidenum">
              <a:rPr lang="fr-FR" smtClean="0"/>
              <a:pPr/>
              <a:t>‹N°›</a:t>
            </a:fld>
            <a:endParaRPr lang="fr-FR" dirty="0"/>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D60BBD91-BE9D-435C-8A11-4232512069D1}" type="datetimeFigureOut">
              <a:rPr lang="fr-FR" smtClean="0"/>
              <a:pPr/>
              <a:t>19/04/2015</a:t>
            </a:fld>
            <a:endParaRPr lang="fr-FR" dirty="0"/>
          </a:p>
        </p:txBody>
      </p:sp>
      <p:sp>
        <p:nvSpPr>
          <p:cNvPr id="21" name="Espace réservé du pied de page 20"/>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EACB44-B2FF-4BF9-B52B-7B109A4786F1}"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D60BBD91-BE9D-435C-8A11-4232512069D1}" type="datetimeFigureOut">
              <a:rPr lang="fr-FR" smtClean="0"/>
              <a:pPr/>
              <a:t>19/04/2015</a:t>
            </a:fld>
            <a:endParaRPr lang="fr-FR" dirty="0"/>
          </a:p>
        </p:txBody>
      </p:sp>
      <p:sp>
        <p:nvSpPr>
          <p:cNvPr id="24" name="Espace réservé du pied de page 23"/>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EACB44-B2FF-4BF9-B52B-7B109A4786F1}"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D60BBD91-BE9D-435C-8A11-4232512069D1}" type="datetimeFigureOut">
              <a:rPr lang="fr-FR" smtClean="0"/>
              <a:pPr/>
              <a:t>19/04/2015</a:t>
            </a:fld>
            <a:endParaRPr lang="fr-FR" dirty="0"/>
          </a:p>
        </p:txBody>
      </p:sp>
      <p:sp>
        <p:nvSpPr>
          <p:cNvPr id="29" name="Espace réservé du pied de page 28"/>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EACB44-B2FF-4BF9-B52B-7B109A4786F1}"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dirty="0"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D60BBD91-BE9D-435C-8A11-4232512069D1}" type="datetimeFigureOut">
              <a:rPr lang="fr-FR" smtClean="0"/>
              <a:pPr/>
              <a:t>19/04/2015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31" name="Espace réservé du numéro de diapositive 30"/>
          <p:cNvSpPr>
            <a:spLocks noGrp="1"/>
          </p:cNvSpPr>
          <p:nvPr>
            <p:ph type="sldNum" sz="quarter" idx="12"/>
          </p:nvPr>
        </p:nvSpPr>
        <p:spPr/>
        <p:txBody>
          <a:bodyPr/>
          <a:lstStyle/>
          <a:p>
            <a:fld id="{9AEACB44-B2FF-4BF9-B52B-7B109A4786F1}" type="slidenum">
              <a:rPr lang="fr-FR" smtClean="0"/>
              <a:pPr/>
              <a:t>‹N°›</a:t>
            </a:fld>
            <a:endParaRPr lang="fr-FR" dirty="0"/>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60BBD91-BE9D-435C-8A11-4232512069D1}" type="datetimeFigureOut">
              <a:rPr lang="fr-FR" smtClean="0"/>
              <a:pPr/>
              <a:t>19/04/2015</a:t>
            </a:fld>
            <a:endParaRPr lang="fr-FR" dirty="0"/>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dirty="0"/>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AEACB44-B2FF-4BF9-B52B-7B109A4786F1}" type="slidenum">
              <a:rPr lang="fr-FR" smtClean="0"/>
              <a:pPr/>
              <a:t>‹N°›</a:t>
            </a:fld>
            <a:endParaRPr lang="fr-FR" dirty="0"/>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3500438"/>
            <a:ext cx="7572428" cy="1754326"/>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fr-FR"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Consistance normale - Prise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r>
              <a:rPr lang="fr-FR" dirty="0" smtClean="0"/>
              <a:t>Quatre minutes après le début de malaxage, la sonde est amenée à la surface supérieure de l’échantillon (moule tronconique) et </a:t>
            </a:r>
            <a:r>
              <a:rPr lang="fr-FR" dirty="0" err="1" smtClean="0"/>
              <a:t>relachée</a:t>
            </a:r>
            <a:r>
              <a:rPr lang="fr-FR" dirty="0" smtClean="0"/>
              <a:t> sans élan. La sonde alors s’enfonce dans la pate. Lorsqu’elle est immobilisée ( ou après 30 s d’attente ), on mesure la distance d séparant l’extrémité de la sonde et de la plaque de base.</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1554162"/>
            <a:ext cx="8686800" cy="4732358"/>
          </a:xfrm>
        </p:spPr>
        <p:txBody>
          <a:bodyPr>
            <a:normAutofit lnSpcReduction="10000"/>
          </a:bodyPr>
          <a:lstStyle/>
          <a:p>
            <a:pPr>
              <a:buFont typeface="Wingdings" pitchFamily="2" charset="2"/>
              <a:buChar char="v"/>
            </a:pPr>
            <a:r>
              <a:rPr lang="fr-FR" dirty="0" smtClean="0">
                <a:solidFill>
                  <a:schemeClr val="tx1"/>
                </a:solidFill>
              </a:rPr>
              <a:t> la pâte sera à consistance normale si </a:t>
            </a:r>
          </a:p>
          <a:p>
            <a:pPr>
              <a:buNone/>
            </a:pPr>
            <a:r>
              <a:rPr lang="fr-FR" dirty="0" smtClean="0">
                <a:solidFill>
                  <a:srgbClr val="FF0000"/>
                </a:solidFill>
              </a:rPr>
              <a:t>        d= 6mm ± 1mm:</a:t>
            </a:r>
          </a:p>
          <a:p>
            <a:pPr>
              <a:buFont typeface="Wingdings" pitchFamily="2" charset="2"/>
              <a:buChar char="v"/>
            </a:pPr>
            <a:r>
              <a:rPr lang="fr-FR" dirty="0" smtClean="0">
                <a:solidFill>
                  <a:schemeClr val="tx1"/>
                </a:solidFill>
              </a:rPr>
              <a:t> si </a:t>
            </a:r>
            <a:r>
              <a:rPr lang="fr-FR" dirty="0" smtClean="0">
                <a:solidFill>
                  <a:srgbClr val="FF0000"/>
                </a:solidFill>
              </a:rPr>
              <a:t>d &gt; 7 mm </a:t>
            </a:r>
            <a:r>
              <a:rPr lang="fr-FR" dirty="0" smtClean="0">
                <a:solidFill>
                  <a:schemeClr val="tx1"/>
                </a:solidFill>
              </a:rPr>
              <a:t>: il n’y a pas assez d’eau,</a:t>
            </a:r>
          </a:p>
          <a:p>
            <a:pPr>
              <a:buFont typeface="Wingdings" pitchFamily="2" charset="2"/>
              <a:buChar char="v"/>
            </a:pPr>
            <a:r>
              <a:rPr lang="fr-FR" dirty="0" smtClean="0">
                <a:solidFill>
                  <a:schemeClr val="tx1"/>
                </a:solidFill>
              </a:rPr>
              <a:t> si </a:t>
            </a:r>
            <a:r>
              <a:rPr lang="fr-FR" dirty="0" smtClean="0">
                <a:solidFill>
                  <a:srgbClr val="FF0000"/>
                </a:solidFill>
              </a:rPr>
              <a:t>d &lt; 5 mm </a:t>
            </a:r>
            <a:r>
              <a:rPr lang="fr-FR" dirty="0" smtClean="0">
                <a:solidFill>
                  <a:schemeClr val="tx1"/>
                </a:solidFill>
              </a:rPr>
              <a:t>: il y a trop d’eau.</a:t>
            </a:r>
          </a:p>
          <a:p>
            <a:pPr>
              <a:buNone/>
            </a:pPr>
            <a:r>
              <a:rPr lang="fr-FR" dirty="0" smtClean="0">
                <a:solidFill>
                  <a:schemeClr val="tx1"/>
                </a:solidFill>
              </a:rPr>
              <a:t>     Dans les 2 cas, jeter la pâte, nettoyer et sécher le matériel et recommencer avec une valeur différente du rapport E/C jusqu’à atteindre la valeur recherchée de la consistance.</a:t>
            </a:r>
            <a:endParaRPr lang="fr-FR" dirty="0">
              <a:solidFill>
                <a:schemeClr val="tx1"/>
              </a:solidFill>
            </a:endParaRPr>
          </a:p>
        </p:txBody>
      </p:sp>
      <p:sp>
        <p:nvSpPr>
          <p:cNvPr id="5" name="ZoneTexte 4"/>
          <p:cNvSpPr txBox="1"/>
          <p:nvPr/>
        </p:nvSpPr>
        <p:spPr>
          <a:xfrm>
            <a:off x="642910" y="0"/>
            <a:ext cx="8215370" cy="1077218"/>
          </a:xfrm>
          <a:prstGeom prst="rect">
            <a:avLst/>
          </a:prstGeom>
          <a:noFill/>
        </p:spPr>
        <p:txBody>
          <a:bodyPr wrap="square" rtlCol="0">
            <a:spAutoFit/>
          </a:bodyPr>
          <a:lstStyle/>
          <a:p>
            <a:r>
              <a:rPr lang="fr-FR" sz="3200" dirty="0" smtClean="0"/>
              <a:t>La distance d caractérise la consistance de la pate étudiée. </a:t>
            </a:r>
            <a:endParaRPr lang="fr-FR"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500034" y="214290"/>
            <a:ext cx="8358246" cy="5857916"/>
          </a:xfrm>
          <a:prstGeom prst="rect">
            <a:avLst/>
          </a:prstGeom>
          <a:noFill/>
          <a:ln w="9525">
            <a:noFill/>
            <a:miter lim="800000"/>
            <a:headEnd/>
            <a:tailEnd/>
          </a:ln>
          <a:effectLst/>
        </p:spPr>
      </p:pic>
      <p:sp>
        <p:nvSpPr>
          <p:cNvPr id="3" name="ZoneTexte 2"/>
          <p:cNvSpPr txBox="1"/>
          <p:nvPr/>
        </p:nvSpPr>
        <p:spPr>
          <a:xfrm>
            <a:off x="785786" y="6191928"/>
            <a:ext cx="7797327" cy="523220"/>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fr-F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Appareil de Vicat muni de la sonde de consistance</a:t>
            </a:r>
            <a:endParaRPr lang="fr-F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srcRect/>
          <a:stretch>
            <a:fillRect/>
          </a:stretch>
        </p:blipFill>
        <p:spPr bwMode="auto">
          <a:xfrm>
            <a:off x="571472" y="642918"/>
            <a:ext cx="8143931" cy="4500593"/>
          </a:xfrm>
          <a:prstGeom prst="rect">
            <a:avLst/>
          </a:prstGeom>
          <a:noFill/>
          <a:ln w="9525">
            <a:noFill/>
            <a:miter lim="800000"/>
            <a:headEnd/>
            <a:tailEnd/>
          </a:ln>
          <a:effectLst/>
        </p:spPr>
      </p:pic>
      <p:sp>
        <p:nvSpPr>
          <p:cNvPr id="4" name="ZoneTexte 3"/>
          <p:cNvSpPr txBox="1"/>
          <p:nvPr/>
        </p:nvSpPr>
        <p:spPr>
          <a:xfrm>
            <a:off x="571472" y="5572140"/>
            <a:ext cx="7720383" cy="954107"/>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fr-F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Evolution de la consistance d’une pate de ciment </a:t>
            </a:r>
          </a:p>
          <a:p>
            <a:r>
              <a:rPr lang="fr-F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en fonction de E/C</a:t>
            </a:r>
            <a:endParaRPr lang="fr-F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1538" y="3214686"/>
            <a:ext cx="5286412" cy="1414466"/>
          </a:xfrm>
        </p:spPr>
        <p:txBody>
          <a:bodyPr>
            <a:noAutofit/>
          </a:bodyPr>
          <a:lstStyle/>
          <a:p>
            <a:r>
              <a:rPr lang="fr-FR" sz="2800" b="1" dirty="0" smtClean="0"/>
              <a:t>PARTIE 2</a:t>
            </a:r>
          </a:p>
          <a:p>
            <a:r>
              <a:rPr lang="fr-FR" sz="2800" b="1" dirty="0" smtClean="0"/>
              <a:t>ESSAI DE PRISE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 de l’essai</a:t>
            </a:r>
            <a:endParaRPr lang="fr-FR" dirty="0"/>
          </a:p>
        </p:txBody>
      </p:sp>
      <p:sp>
        <p:nvSpPr>
          <p:cNvPr id="3" name="Espace réservé du contenu 2"/>
          <p:cNvSpPr>
            <a:spLocks noGrp="1"/>
          </p:cNvSpPr>
          <p:nvPr>
            <p:ph idx="1"/>
          </p:nvPr>
        </p:nvSpPr>
        <p:spPr/>
        <p:txBody>
          <a:bodyPr>
            <a:normAutofit lnSpcReduction="10000"/>
          </a:bodyPr>
          <a:lstStyle/>
          <a:p>
            <a:pPr>
              <a:buNone/>
            </a:pPr>
            <a:r>
              <a:rPr lang="fr-FR" dirty="0" smtClean="0"/>
              <a:t>Il est nécessaire de connaitre les début et fin de prise des pates de ciment ( des liants hydrauliques ) afin de pouvoir évaluer le temps disponible pour la mise en place correcte des mortiers et des bétons qui seront ensuite confectionnés.</a:t>
            </a:r>
          </a:p>
          <a:p>
            <a:pPr>
              <a:buNone/>
            </a:pPr>
            <a:r>
              <a:rPr lang="fr-FR" dirty="0" smtClean="0"/>
              <a:t>Les essais se font à l’aide de l’aiguille de Vicat qui donne deux repères pratiques : </a:t>
            </a:r>
            <a:r>
              <a:rPr lang="fr-FR" dirty="0" smtClean="0">
                <a:solidFill>
                  <a:srgbClr val="FF0000"/>
                </a:solidFill>
              </a:rPr>
              <a:t>le début de prise et la fin de prise.</a:t>
            </a:r>
            <a:endParaRPr lang="fr-FR"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Principe de l’essai</a:t>
            </a:r>
            <a:endParaRPr lang="fr-FR" dirty="0"/>
          </a:p>
        </p:txBody>
      </p:sp>
      <p:sp>
        <p:nvSpPr>
          <p:cNvPr id="3" name="Espace réservé du contenu 2"/>
          <p:cNvSpPr>
            <a:spLocks noGrp="1"/>
          </p:cNvSpPr>
          <p:nvPr>
            <p:ph idx="1"/>
          </p:nvPr>
        </p:nvSpPr>
        <p:spPr>
          <a:xfrm>
            <a:off x="0" y="1285860"/>
            <a:ext cx="9144000" cy="5357850"/>
          </a:xfrm>
        </p:spPr>
        <p:txBody>
          <a:bodyPr>
            <a:normAutofit fontScale="92500"/>
          </a:bodyPr>
          <a:lstStyle/>
          <a:p>
            <a:pPr>
              <a:buNone/>
            </a:pPr>
            <a:r>
              <a:rPr lang="fr-FR" dirty="0" smtClean="0"/>
              <a:t>       L’essai consiste à suivre l’évolution de la consistance d’une pate de consistance normalisée. L’appareil utilisé est appareil de VICAT équipé d’une aiguille de 1,13 mm de diamètre. Quand sous l’effet d’une charge de 300 g , l’aiguille s’</a:t>
            </a:r>
            <a:r>
              <a:rPr lang="fr-FR" dirty="0" err="1" smtClean="0"/>
              <a:t>arrete</a:t>
            </a:r>
            <a:r>
              <a:rPr lang="fr-FR" dirty="0" smtClean="0"/>
              <a:t> à une distance d du fond du moule telle que : d=4mm±1mm on dit que le début de prise est atteint. Ce moment, mesuré à partir du début du malaxage, est appelé </a:t>
            </a:r>
            <a:r>
              <a:rPr lang="fr-FR" dirty="0" smtClean="0">
                <a:solidFill>
                  <a:srgbClr val="FF0000"/>
                </a:solidFill>
              </a:rPr>
              <a:t>temps de début de prise</a:t>
            </a:r>
            <a:r>
              <a:rPr lang="fr-FR" dirty="0" smtClean="0">
                <a:solidFill>
                  <a:schemeClr val="tx1"/>
                </a:solidFill>
              </a:rPr>
              <a:t>. Le </a:t>
            </a:r>
            <a:r>
              <a:rPr lang="fr-FR" dirty="0" smtClean="0">
                <a:solidFill>
                  <a:srgbClr val="FF0000"/>
                </a:solidFill>
              </a:rPr>
              <a:t>temps de fin de prise </a:t>
            </a:r>
            <a:r>
              <a:rPr lang="fr-FR" dirty="0" smtClean="0">
                <a:solidFill>
                  <a:schemeClr val="tx1"/>
                </a:solidFill>
              </a:rPr>
              <a:t>est celui au bout duquel l’aiguille ne s’enfonce plus que 0,5mm</a:t>
            </a:r>
            <a:r>
              <a:rPr lang="fr-FR" dirty="0" smtClean="0"/>
              <a:t> </a:t>
            </a: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Matériel utilisé.</a:t>
            </a:r>
            <a:endParaRPr lang="fr-FR" dirty="0"/>
          </a:p>
        </p:txBody>
      </p:sp>
      <p:sp>
        <p:nvSpPr>
          <p:cNvPr id="3" name="Espace réservé du contenu 2"/>
          <p:cNvSpPr>
            <a:spLocks noGrp="1"/>
          </p:cNvSpPr>
          <p:nvPr>
            <p:ph idx="1"/>
          </p:nvPr>
        </p:nvSpPr>
        <p:spPr>
          <a:xfrm>
            <a:off x="304800" y="1554162"/>
            <a:ext cx="8686800" cy="4946672"/>
          </a:xfrm>
        </p:spPr>
        <p:txBody>
          <a:bodyPr>
            <a:normAutofit/>
          </a:bodyPr>
          <a:lstStyle/>
          <a:p>
            <a:pPr>
              <a:buNone/>
            </a:pPr>
            <a:r>
              <a:rPr lang="fr-FR" dirty="0" smtClean="0"/>
              <a:t>    C’est le même appareil qui est utilisé (dans les</a:t>
            </a:r>
          </a:p>
          <a:p>
            <a:pPr>
              <a:buNone/>
            </a:pPr>
            <a:r>
              <a:rPr lang="fr-FR" dirty="0" smtClean="0"/>
              <a:t>mêmes conditions) à l’exception de la sonde qui</a:t>
            </a:r>
          </a:p>
          <a:p>
            <a:pPr>
              <a:buNone/>
            </a:pPr>
            <a:r>
              <a:rPr lang="fr-FR" dirty="0" smtClean="0"/>
              <a:t>cisaille l’échantillon, le diamètre est beaucoup</a:t>
            </a:r>
          </a:p>
          <a:p>
            <a:pPr>
              <a:buNone/>
            </a:pPr>
            <a:r>
              <a:rPr lang="fr-FR" dirty="0" smtClean="0"/>
              <a:t>plus petit (Φ = 1.13 mm).</a:t>
            </a:r>
            <a:endParaRPr lang="fr-FR" dirty="0"/>
          </a:p>
        </p:txBody>
      </p:sp>
      <p:pic>
        <p:nvPicPr>
          <p:cNvPr id="2050" name="Picture 2"/>
          <p:cNvPicPr>
            <a:picLocks noChangeAspect="1" noChangeArrowheads="1"/>
          </p:cNvPicPr>
          <p:nvPr/>
        </p:nvPicPr>
        <p:blipFill>
          <a:blip r:embed="rId2"/>
          <a:srcRect/>
          <a:stretch>
            <a:fillRect/>
          </a:stretch>
        </p:blipFill>
        <p:spPr bwMode="auto">
          <a:xfrm>
            <a:off x="5572132" y="3429000"/>
            <a:ext cx="3143272" cy="314327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Mode opératoire </a:t>
            </a:r>
            <a:endParaRPr lang="fr-FR" dirty="0"/>
          </a:p>
        </p:txBody>
      </p:sp>
      <p:sp>
        <p:nvSpPr>
          <p:cNvPr id="3" name="Espace réservé du contenu 2"/>
          <p:cNvSpPr>
            <a:spLocks noGrp="1"/>
          </p:cNvSpPr>
          <p:nvPr>
            <p:ph idx="1"/>
          </p:nvPr>
        </p:nvSpPr>
        <p:spPr/>
        <p:txBody>
          <a:bodyPr>
            <a:normAutofit/>
          </a:bodyPr>
          <a:lstStyle/>
          <a:p>
            <a:r>
              <a:rPr lang="fr-FR" dirty="0" smtClean="0">
                <a:solidFill>
                  <a:schemeClr val="tx1"/>
                </a:solidFill>
              </a:rPr>
              <a:t>une fois la pâte à consistance normale obtenu, on procède au changement de la sonde de Vicat par l’aiguille de </a:t>
            </a:r>
            <a:r>
              <a:rPr lang="fr-FR" dirty="0" err="1" smtClean="0">
                <a:solidFill>
                  <a:schemeClr val="tx1"/>
                </a:solidFill>
              </a:rPr>
              <a:t>vicat</a:t>
            </a:r>
            <a:r>
              <a:rPr lang="fr-FR" dirty="0" smtClean="0">
                <a:solidFill>
                  <a:schemeClr val="tx1"/>
                </a:solidFill>
              </a:rPr>
              <a:t> et on l’amène à la surface de l’échantillon et relâchée sans élan (sans vitesse). L’aiguille alors s’enfonce dans la pâte. Lorsqu’elle est immobilisée (ou après 30 s d’attente), relever la distance d séparant l’extrémité de l’aiguille de la plaque de base.</a:t>
            </a:r>
            <a:endParaRPr lang="fr-FR"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None/>
            </a:pPr>
            <a:endParaRPr lang="fr-FR" dirty="0" smtClean="0">
              <a:solidFill>
                <a:schemeClr val="tx1"/>
              </a:solidFill>
            </a:endParaRPr>
          </a:p>
          <a:p>
            <a:pPr>
              <a:buNone/>
            </a:pPr>
            <a:r>
              <a:rPr lang="fr-FR" dirty="0" smtClean="0">
                <a:solidFill>
                  <a:schemeClr val="tx1"/>
                </a:solidFill>
              </a:rPr>
              <a:t>      Recommencer l’opération à des intervalles de temps convenablement espacés (~ 10-15 mn) jusqu’à ce que d = 4mm ± 1mm.</a:t>
            </a:r>
          </a:p>
          <a:p>
            <a:pPr>
              <a:buNone/>
            </a:pPr>
            <a:r>
              <a:rPr lang="fr-FR" dirty="0" smtClean="0">
                <a:solidFill>
                  <a:schemeClr val="tx1"/>
                </a:solidFill>
              </a:rPr>
              <a:t>      Cet instant mesuré à 5 mn près est le temps de début de prise pour le ciment testé.</a:t>
            </a:r>
            <a:endParaRPr lang="fr-FR"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1538" y="3214686"/>
            <a:ext cx="6643734" cy="1414466"/>
          </a:xfrm>
        </p:spPr>
        <p:txBody>
          <a:bodyPr>
            <a:noAutofit/>
          </a:bodyPr>
          <a:lstStyle/>
          <a:p>
            <a:r>
              <a:rPr lang="fr-FR" sz="2800" b="1" dirty="0" smtClean="0"/>
              <a:t>PARTIE 1</a:t>
            </a:r>
          </a:p>
          <a:p>
            <a:r>
              <a:rPr lang="fr-FR" sz="2800" b="1" dirty="0" smtClean="0"/>
              <a:t>ESSAI DE CONSISTANCE NORMALE </a:t>
            </a:r>
            <a:endParaRPr lang="fr-FR" sz="28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8" name="Picture 34"/>
          <p:cNvPicPr>
            <a:picLocks noChangeAspect="1" noChangeArrowheads="1"/>
          </p:cNvPicPr>
          <p:nvPr/>
        </p:nvPicPr>
        <p:blipFill>
          <a:blip r:embed="rId2"/>
          <a:srcRect/>
          <a:stretch>
            <a:fillRect/>
          </a:stretch>
        </p:blipFill>
        <p:spPr bwMode="auto">
          <a:xfrm>
            <a:off x="428596" y="171446"/>
            <a:ext cx="3476625" cy="2686050"/>
          </a:xfrm>
          <a:prstGeom prst="rect">
            <a:avLst/>
          </a:prstGeom>
          <a:noFill/>
          <a:ln w="9525">
            <a:noFill/>
            <a:miter lim="800000"/>
            <a:headEnd/>
            <a:tailEnd/>
          </a:ln>
          <a:effectLst/>
        </p:spPr>
      </p:pic>
      <p:pic>
        <p:nvPicPr>
          <p:cNvPr id="1059" name="Picture 35"/>
          <p:cNvPicPr>
            <a:picLocks noChangeAspect="1" noChangeArrowheads="1"/>
          </p:cNvPicPr>
          <p:nvPr/>
        </p:nvPicPr>
        <p:blipFill>
          <a:blip r:embed="rId3"/>
          <a:srcRect/>
          <a:stretch>
            <a:fillRect/>
          </a:stretch>
        </p:blipFill>
        <p:spPr bwMode="auto">
          <a:xfrm>
            <a:off x="428596" y="3071810"/>
            <a:ext cx="3500462" cy="2419350"/>
          </a:xfrm>
          <a:prstGeom prst="rect">
            <a:avLst/>
          </a:prstGeom>
          <a:noFill/>
          <a:ln w="9525">
            <a:noFill/>
            <a:miter lim="800000"/>
            <a:headEnd/>
            <a:tailEnd/>
          </a:ln>
          <a:effectLst/>
        </p:spPr>
      </p:pic>
      <p:pic>
        <p:nvPicPr>
          <p:cNvPr id="1060" name="Picture 36"/>
          <p:cNvPicPr>
            <a:picLocks noChangeAspect="1" noChangeArrowheads="1"/>
          </p:cNvPicPr>
          <p:nvPr/>
        </p:nvPicPr>
        <p:blipFill>
          <a:blip r:embed="rId4"/>
          <a:srcRect/>
          <a:stretch>
            <a:fillRect/>
          </a:stretch>
        </p:blipFill>
        <p:spPr bwMode="auto">
          <a:xfrm>
            <a:off x="5286380" y="3162314"/>
            <a:ext cx="2466975" cy="2266950"/>
          </a:xfrm>
          <a:prstGeom prst="rect">
            <a:avLst/>
          </a:prstGeom>
          <a:noFill/>
          <a:ln w="9525">
            <a:noFill/>
            <a:miter lim="800000"/>
            <a:headEnd/>
            <a:tailEnd/>
          </a:ln>
          <a:effectLst/>
        </p:spPr>
      </p:pic>
      <p:cxnSp>
        <p:nvCxnSpPr>
          <p:cNvPr id="38" name="Connecteur droit avec flèche 37"/>
          <p:cNvCxnSpPr/>
          <p:nvPr/>
        </p:nvCxnSpPr>
        <p:spPr>
          <a:xfrm flipV="1">
            <a:off x="2285984" y="4143380"/>
            <a:ext cx="3000396" cy="214314"/>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9" name="ZoneTexte 38"/>
          <p:cNvSpPr txBox="1"/>
          <p:nvPr/>
        </p:nvSpPr>
        <p:spPr>
          <a:xfrm>
            <a:off x="4429124" y="857232"/>
            <a:ext cx="4214842" cy="954107"/>
          </a:xfrm>
          <a:prstGeom prst="rect">
            <a:avLst/>
          </a:prstGeom>
          <a:noFill/>
        </p:spPr>
        <p:txBody>
          <a:bodyPr wrap="square" rtlCol="0">
            <a:spAutoFit/>
          </a:bodyPr>
          <a:lstStyle/>
          <a:p>
            <a:r>
              <a:rPr lang="fr-FR" sz="2800" b="1" dirty="0" smtClean="0"/>
              <a:t>Détermination du temps de début de prise </a:t>
            </a:r>
            <a:endParaRPr lang="fr-FR" sz="2800" b="1" dirty="0"/>
          </a:p>
        </p:txBody>
      </p:sp>
      <p:sp>
        <p:nvSpPr>
          <p:cNvPr id="40" name="ZoneTexte 39"/>
          <p:cNvSpPr txBox="1"/>
          <p:nvPr/>
        </p:nvSpPr>
        <p:spPr>
          <a:xfrm>
            <a:off x="500034" y="5572140"/>
            <a:ext cx="4214842" cy="954107"/>
          </a:xfrm>
          <a:prstGeom prst="rect">
            <a:avLst/>
          </a:prstGeom>
          <a:noFill/>
        </p:spPr>
        <p:txBody>
          <a:bodyPr wrap="square" rtlCol="0">
            <a:spAutoFit/>
          </a:bodyPr>
          <a:lstStyle/>
          <a:p>
            <a:r>
              <a:rPr lang="fr-FR" sz="2800" b="1" dirty="0" smtClean="0"/>
              <a:t>Détermination du temps de fin de prise </a:t>
            </a:r>
            <a:endParaRPr lang="fr-FR" sz="2800" b="1" dirty="0"/>
          </a:p>
        </p:txBody>
      </p:sp>
      <p:sp>
        <p:nvSpPr>
          <p:cNvPr id="42" name="ZoneTexte 41"/>
          <p:cNvSpPr txBox="1"/>
          <p:nvPr/>
        </p:nvSpPr>
        <p:spPr>
          <a:xfrm>
            <a:off x="5000628" y="5572140"/>
            <a:ext cx="3714776" cy="954107"/>
          </a:xfrm>
          <a:prstGeom prst="rect">
            <a:avLst/>
          </a:prstGeom>
          <a:noFill/>
        </p:spPr>
        <p:txBody>
          <a:bodyPr wrap="square" rtlCol="0">
            <a:spAutoFit/>
          </a:bodyPr>
          <a:lstStyle/>
          <a:p>
            <a:r>
              <a:rPr lang="fr-FR" sz="2800" b="1" dirty="0" smtClean="0"/>
              <a:t>Aiguille équipée de son accessoire annulaire  </a:t>
            </a:r>
            <a:endParaRPr lang="fr-FR" sz="28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 de l’essai</a:t>
            </a:r>
            <a:endParaRPr lang="fr-FR" dirty="0"/>
          </a:p>
        </p:txBody>
      </p:sp>
      <p:sp>
        <p:nvSpPr>
          <p:cNvPr id="3" name="Espace réservé du contenu 2"/>
          <p:cNvSpPr>
            <a:spLocks noGrp="1"/>
          </p:cNvSpPr>
          <p:nvPr>
            <p:ph idx="1"/>
          </p:nvPr>
        </p:nvSpPr>
        <p:spPr/>
        <p:txBody>
          <a:bodyPr/>
          <a:lstStyle/>
          <a:p>
            <a:pPr>
              <a:buNone/>
            </a:pPr>
            <a:r>
              <a:rPr lang="fr-FR" dirty="0" smtClean="0"/>
              <a:t>La consistance de la pate caractérise sa plus ou moins grande fluidité.</a:t>
            </a:r>
          </a:p>
          <a:p>
            <a:pPr>
              <a:buNone/>
            </a:pPr>
            <a:r>
              <a:rPr lang="fr-FR" dirty="0" smtClean="0"/>
              <a:t>La consistance de la pate de ciment est une caractéristique, qui évolue au cours de temps.</a:t>
            </a:r>
          </a:p>
          <a:p>
            <a:pPr>
              <a:buNone/>
            </a:pPr>
            <a:r>
              <a:rPr lang="fr-FR" dirty="0" smtClean="0"/>
              <a:t>Pour pouvoir étudier l’évolution de la consistance en fonction des différents </a:t>
            </a:r>
            <a:r>
              <a:rPr lang="fr-FR" dirty="0" err="1" smtClean="0"/>
              <a:t>paramétres</a:t>
            </a:r>
            <a:r>
              <a:rPr lang="fr-FR" dirty="0" smtClean="0"/>
              <a:t>.</a:t>
            </a:r>
          </a:p>
          <a:p>
            <a:pPr>
              <a:buNone/>
            </a:pPr>
            <a:r>
              <a:rPr lang="fr-FR" dirty="0" smtClean="0"/>
              <a:t>L’objectif de cet essai est de définir une telle consistance dite : </a:t>
            </a:r>
            <a:r>
              <a:rPr lang="fr-FR" dirty="0" smtClean="0">
                <a:solidFill>
                  <a:srgbClr val="FF0000"/>
                </a:solidFill>
              </a:rPr>
              <a:t>Consistance Vicat.</a:t>
            </a:r>
            <a:endParaRPr lang="fr-FR"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PRINCIPE DE L’essai </a:t>
            </a:r>
            <a:endParaRPr lang="fr-FR" dirty="0"/>
          </a:p>
        </p:txBody>
      </p:sp>
      <p:sp>
        <p:nvSpPr>
          <p:cNvPr id="3" name="Espace réservé du contenu 2"/>
          <p:cNvSpPr>
            <a:spLocks noGrp="1"/>
          </p:cNvSpPr>
          <p:nvPr>
            <p:ph idx="1"/>
          </p:nvPr>
        </p:nvSpPr>
        <p:spPr/>
        <p:txBody>
          <a:bodyPr/>
          <a:lstStyle/>
          <a:p>
            <a:pPr>
              <a:buNone/>
            </a:pPr>
            <a:endParaRPr lang="fr-FR" dirty="0" smtClean="0"/>
          </a:p>
          <a:p>
            <a:pPr>
              <a:buNone/>
            </a:pPr>
            <a:r>
              <a:rPr lang="fr-FR" dirty="0" smtClean="0"/>
              <a:t>       La consistance est évaluée ici en mesurant l’enfoncement dans la pate, d’une tige cylindrique sous l’effet d’une charge constante.</a:t>
            </a:r>
          </a:p>
          <a:p>
            <a:pPr>
              <a:buNone/>
            </a:pPr>
            <a:r>
              <a:rPr lang="fr-FR" dirty="0" smtClean="0"/>
              <a:t>       L’enfoncement est d’autant plus important que la consistance est plus fluide.</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Matériel utilisé.</a:t>
            </a:r>
            <a:endParaRPr lang="fr-FR" dirty="0"/>
          </a:p>
        </p:txBody>
      </p:sp>
      <p:sp>
        <p:nvSpPr>
          <p:cNvPr id="3" name="Espace réservé du contenu 2"/>
          <p:cNvSpPr>
            <a:spLocks noGrp="1"/>
          </p:cNvSpPr>
          <p:nvPr>
            <p:ph idx="1"/>
          </p:nvPr>
        </p:nvSpPr>
        <p:spPr>
          <a:xfrm>
            <a:off x="304800" y="1554162"/>
            <a:ext cx="8686800" cy="4946672"/>
          </a:xfrm>
        </p:spPr>
        <p:txBody>
          <a:bodyPr>
            <a:normAutofit fontScale="92500"/>
          </a:bodyPr>
          <a:lstStyle/>
          <a:p>
            <a:pPr>
              <a:buFont typeface="Wingdings" pitchFamily="2" charset="2"/>
              <a:buChar char="v"/>
            </a:pPr>
            <a:r>
              <a:rPr lang="fr-FR" dirty="0" smtClean="0"/>
              <a:t>Salle climatisée: L’essai doit se dérouler dans une salle, dont la température est de 20°C± 1°C et dont l’humidité relative est supérieure à 90%. A défaut d’une telle humidité relative, l’échantillon testé pourra, entre deux mesures, être entreposé dans de l’eau maintenue à 20°C± 1°C,</a:t>
            </a:r>
          </a:p>
          <a:p>
            <a:pPr>
              <a:buFont typeface="Wingdings" pitchFamily="2" charset="2"/>
              <a:buChar char="v"/>
            </a:pPr>
            <a:r>
              <a:rPr lang="fr-FR" dirty="0" smtClean="0"/>
              <a:t>Malaxeur normalisé : avec une cuve de 5 litres de contenance et d’une pale de malaxage pouvant tourner à 2 vitesses (dites lente 140 tr/mn et rapide 285 tr/mn ),</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Matériel utilisé.</a:t>
            </a:r>
            <a:endParaRPr lang="fr-FR" dirty="0"/>
          </a:p>
        </p:txBody>
      </p:sp>
      <p:sp>
        <p:nvSpPr>
          <p:cNvPr id="3" name="Espace réservé du contenu 2"/>
          <p:cNvSpPr>
            <a:spLocks noGrp="1"/>
          </p:cNvSpPr>
          <p:nvPr>
            <p:ph idx="1"/>
          </p:nvPr>
        </p:nvSpPr>
        <p:spPr>
          <a:xfrm>
            <a:off x="304800" y="1554162"/>
            <a:ext cx="8686800" cy="4946672"/>
          </a:xfrm>
        </p:spPr>
        <p:txBody>
          <a:bodyPr>
            <a:normAutofit/>
          </a:bodyPr>
          <a:lstStyle/>
          <a:p>
            <a:pPr>
              <a:buFont typeface="Wingdings" pitchFamily="2" charset="2"/>
              <a:buChar char="v"/>
            </a:pPr>
            <a:r>
              <a:rPr lang="fr-FR" dirty="0" smtClean="0"/>
              <a:t>Appareil de VICAT (du nom de l’ingénieur français). L’appareil est composé d’un moule tronconique (h=40 mm d1= 70 mm et d2= 80 mm) et d’une tige coulissante équipée à son extrémité d’une sonde de Φ = 10 mm,</a:t>
            </a:r>
          </a:p>
          <a:p>
            <a:pPr>
              <a:buFont typeface="Wingdings" pitchFamily="2" charset="2"/>
              <a:buChar char="v"/>
            </a:pPr>
            <a:r>
              <a:rPr lang="fr-FR" dirty="0" smtClean="0"/>
              <a:t> Balance précise à 0,1 g près,</a:t>
            </a:r>
          </a:p>
          <a:p>
            <a:pPr>
              <a:buFont typeface="Wingdings" pitchFamily="2" charset="2"/>
              <a:buChar char="v"/>
            </a:pPr>
            <a:r>
              <a:rPr lang="fr-FR" dirty="0" smtClean="0"/>
              <a:t>Chronomètre précise à 0,1 s près.</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Mode opératoire.</a:t>
            </a:r>
            <a:endParaRPr lang="fr-FR" dirty="0"/>
          </a:p>
        </p:txBody>
      </p:sp>
      <p:sp>
        <p:nvSpPr>
          <p:cNvPr id="3" name="Espace réservé du contenu 2"/>
          <p:cNvSpPr>
            <a:spLocks noGrp="1"/>
          </p:cNvSpPr>
          <p:nvPr>
            <p:ph idx="1"/>
          </p:nvPr>
        </p:nvSpPr>
        <p:spPr/>
        <p:txBody>
          <a:bodyPr/>
          <a:lstStyle/>
          <a:p>
            <a:pPr>
              <a:buNone/>
            </a:pPr>
            <a:r>
              <a:rPr lang="fr-FR" dirty="0" smtClean="0"/>
              <a:t>On procède par tâtonnements :</a:t>
            </a:r>
          </a:p>
          <a:p>
            <a:pPr>
              <a:buNone/>
            </a:pPr>
            <a:r>
              <a:rPr lang="fr-FR" dirty="0" smtClean="0"/>
              <a:t>• préparer 0.5 kg de ciment, une pâte pure de rapport E/C=0,26. verser l’eau dans la cuve du malaxeur contenant le ciment,</a:t>
            </a:r>
          </a:p>
          <a:p>
            <a:pPr>
              <a:buNone/>
            </a:pPr>
            <a:r>
              <a:rPr lang="fr-FR" dirty="0" smtClean="0"/>
              <a:t>• mettre le malaxeur en marche (voir le tableau qui suit pour la marche à suivre) et déclencher le chronomètre</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500034" y="1071546"/>
            <a:ext cx="8286808" cy="44291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None/>
            </a:pPr>
            <a:r>
              <a:rPr lang="fr-FR" dirty="0" smtClean="0"/>
              <a:t>       La pâte est alors rapidement introduite dans le moule tronconique posé sur une plaque de verre, sans tassement ni vibration excessifs. Il faut enlever l’excès de pâte par une mouvement de va-et-vient effectué avec une truelle maintenue perpendiculairement à la surface supérieure du moule. Puis l’ensemble est placé sur la platine de l’appareil de </a:t>
            </a:r>
            <a:r>
              <a:rPr lang="fr-FR" dirty="0" err="1" smtClean="0"/>
              <a:t>vicat</a:t>
            </a:r>
            <a:r>
              <a:rPr lang="fr-FR" dirty="0" smtClean="0"/>
              <a:t>.</a:t>
            </a: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413</TotalTime>
  <Words>897</Words>
  <Application>Microsoft Office PowerPoint</Application>
  <PresentationFormat>Affichage à l'écran (4:3)</PresentationFormat>
  <Paragraphs>54</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Promenade</vt:lpstr>
      <vt:lpstr>Diapositive 1</vt:lpstr>
      <vt:lpstr>Diapositive 2</vt:lpstr>
      <vt:lpstr>Objectif de l’essai</vt:lpstr>
      <vt:lpstr>PRINCIPE DE L’essai </vt:lpstr>
      <vt:lpstr>Matériel utilisé.</vt:lpstr>
      <vt:lpstr>Matériel utilisé.</vt:lpstr>
      <vt:lpstr>Mode opératoire.</vt:lpstr>
      <vt:lpstr>Diapositive 8</vt:lpstr>
      <vt:lpstr>Diapositive 9</vt:lpstr>
      <vt:lpstr>Diapositive 10</vt:lpstr>
      <vt:lpstr>Diapositive 11</vt:lpstr>
      <vt:lpstr>Diapositive 12</vt:lpstr>
      <vt:lpstr>Diapositive 13</vt:lpstr>
      <vt:lpstr>Diapositive 14</vt:lpstr>
      <vt:lpstr>Objectif de l’essai</vt:lpstr>
      <vt:lpstr>Principe de l’essai</vt:lpstr>
      <vt:lpstr>Matériel utilisé.</vt:lpstr>
      <vt:lpstr>Mode opératoire </vt:lpstr>
      <vt:lpstr>Diapositive 19</vt:lpstr>
      <vt:lpstr>Diapositive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REBIH</dc:creator>
  <cp:lastModifiedBy>REBIH</cp:lastModifiedBy>
  <cp:revision>53</cp:revision>
  <dcterms:created xsi:type="dcterms:W3CDTF">2015-03-30T18:38:47Z</dcterms:created>
  <dcterms:modified xsi:type="dcterms:W3CDTF">2015-04-19T15:06:13Z</dcterms:modified>
</cp:coreProperties>
</file>