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71" r:id="rId3"/>
    <p:sldId id="257" r:id="rId4"/>
    <p:sldId id="258" r:id="rId5"/>
    <p:sldId id="259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02/04/2015</a:t>
            </a:fld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02/04/2015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02/04/2015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02/04/2015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02/04/2015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02/04/2015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02/04/2015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02/04/2015</a:t>
            </a:fld>
            <a:endParaRPr lang="fr-FR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02/04/2015</a:t>
            </a:fld>
            <a:endParaRPr lang="fr-FR" dirty="0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02/04/2015</a:t>
            </a:fld>
            <a:endParaRPr lang="fr-FR" dirty="0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BD91-BE9D-435C-8A11-4232512069D1}" type="datetimeFigureOut">
              <a:rPr lang="fr-FR" smtClean="0"/>
              <a:pPr/>
              <a:t>02/04/2015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60BBD91-BE9D-435C-8A11-4232512069D1}" type="datetimeFigureOut">
              <a:rPr lang="fr-FR" smtClean="0"/>
              <a:pPr/>
              <a:t>02/04/2015</a:t>
            </a:fld>
            <a:endParaRPr lang="fr-FR" dirty="0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AEACB44-B2FF-4BF9-B52B-7B109A4786F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3500438"/>
            <a:ext cx="7572428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MASSES VOLUMIQUES</a:t>
            </a:r>
          </a:p>
          <a:p>
            <a:r>
              <a:rPr lang="fr-F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DES LIANTS</a:t>
            </a:r>
            <a:endParaRPr lang="fr-FR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318650"/>
            <a:ext cx="8686800" cy="838200"/>
          </a:xfrm>
        </p:spPr>
        <p:txBody>
          <a:bodyPr/>
          <a:lstStyle/>
          <a:p>
            <a:r>
              <a:rPr lang="fr-FR" b="1" dirty="0" smtClean="0"/>
              <a:t>2. Pycnomètre à liquide: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554162"/>
            <a:ext cx="5124456" cy="4525963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Matériel utilisé :</a:t>
            </a:r>
          </a:p>
          <a:p>
            <a:r>
              <a:rPr lang="fr-FR" dirty="0" smtClean="0"/>
              <a:t> Pycnomètre de 250 cm3.</a:t>
            </a:r>
          </a:p>
          <a:p>
            <a:r>
              <a:rPr lang="fr-FR" dirty="0" smtClean="0"/>
              <a:t>Une balance de précision</a:t>
            </a:r>
          </a:p>
          <a:p>
            <a:r>
              <a:rPr lang="fr-FR" dirty="0" smtClean="0"/>
              <a:t>Un liquide non réactif avec le ciment (chaux): Toluène.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000240"/>
            <a:ext cx="257176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841248"/>
          </a:xfrm>
        </p:spPr>
        <p:txBody>
          <a:bodyPr/>
          <a:lstStyle/>
          <a:p>
            <a:r>
              <a:rPr lang="fr-FR" b="1" dirty="0" smtClean="0"/>
              <a:t>ESSAI: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767266" cy="828668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chemeClr val="tx1"/>
                </a:solidFill>
              </a:rPr>
              <a:t>Peser le pycnomètre vide M</a:t>
            </a:r>
            <a:r>
              <a:rPr lang="fr-FR" sz="1200" dirty="0" smtClean="0">
                <a:solidFill>
                  <a:schemeClr val="tx1"/>
                </a:solidFill>
              </a:rPr>
              <a:t>1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142984"/>
            <a:ext cx="257176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429000"/>
            <a:ext cx="264320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28596" y="4071942"/>
            <a:ext cx="50720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remplir le pycnomètre</a:t>
            </a:r>
          </a:p>
          <a:p>
            <a:r>
              <a:rPr lang="fr-FR" sz="2800" dirty="0" smtClean="0"/>
              <a:t>de Toluène jusqu’au trait repère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0034" y="1500174"/>
            <a:ext cx="61436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dirty="0" smtClean="0"/>
              <a:t>Peser 50 g de ciment </a:t>
            </a:r>
            <a:r>
              <a:rPr lang="fr-FR" sz="3000" dirty="0" smtClean="0"/>
              <a:t>(chaux) soit M</a:t>
            </a:r>
            <a:r>
              <a:rPr lang="fr-FR" sz="1600" dirty="0" smtClean="0"/>
              <a:t>0</a:t>
            </a:r>
            <a:r>
              <a:rPr lang="fr-FR" sz="3000" dirty="0" smtClean="0"/>
              <a:t>.</a:t>
            </a:r>
          </a:p>
          <a:p>
            <a:endParaRPr lang="fr-FR" sz="3000" dirty="0" smtClean="0"/>
          </a:p>
          <a:p>
            <a:r>
              <a:rPr lang="fr-FR" sz="3000" dirty="0" smtClean="0"/>
              <a:t> Introduire le corps dans le toluène après avoir vider le pycnomètre à moitié.</a:t>
            </a:r>
          </a:p>
          <a:p>
            <a:endParaRPr lang="fr-FR" sz="3000" dirty="0" smtClean="0"/>
          </a:p>
          <a:p>
            <a:r>
              <a:rPr lang="fr-FR" sz="3000" dirty="0" smtClean="0"/>
              <a:t> Éliminer l’air et remplir de toluène au trait repère peser M</a:t>
            </a:r>
            <a:r>
              <a:rPr lang="fr-FR" sz="2000" dirty="0" smtClean="0"/>
              <a:t>2</a:t>
            </a:r>
            <a:r>
              <a:rPr lang="fr-FR" sz="3000" dirty="0" smtClean="0"/>
              <a:t>.</a:t>
            </a:r>
            <a:endParaRPr lang="fr-FR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1214422"/>
            <a:ext cx="228601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3643314"/>
            <a:ext cx="207170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43240" y="5500702"/>
            <a:ext cx="35697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/>
              <a:t>L’essai de Pycnomètre</a:t>
            </a:r>
            <a:endParaRPr lang="fr-FR" sz="28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357298"/>
            <a:ext cx="714380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71472" y="214290"/>
            <a:ext cx="572304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masse volumique absolue est :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14282" y="2143116"/>
            <a:ext cx="850112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D’où :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: La masse de </a:t>
            </a:r>
            <a:r>
              <a:rPr lang="fr-FR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l’échantillon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La masse de pycnomètre </a:t>
            </a:r>
            <a:r>
              <a:rPr lang="fr-FR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vide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La masse globale (pycnomètre, l’échantillon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 un liquide d’imbibition pour dégager l’aire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emprisonnée entre les graines).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fr-FR" sz="2800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La masse d’échantillon.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fr-FR" sz="2800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: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volume d’échantillon.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Le volume total (volume de pycnomètre)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Mv</a:t>
            </a:r>
            <a:r>
              <a:rPr kumimoji="0" lang="fr-FR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fr-F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La masse volumique de liquide.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142984"/>
            <a:ext cx="435771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348" y="3500438"/>
            <a:ext cx="7786742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MASSES VOLUMIQUES</a:t>
            </a:r>
          </a:p>
          <a:p>
            <a:r>
              <a:rPr lang="fr-F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DES GRANULATS</a:t>
            </a:r>
            <a:endParaRPr lang="fr-FR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1538" y="3214686"/>
            <a:ext cx="5286412" cy="1414466"/>
          </a:xfrm>
        </p:spPr>
        <p:txBody>
          <a:bodyPr>
            <a:noAutofit/>
          </a:bodyPr>
          <a:lstStyle/>
          <a:p>
            <a:r>
              <a:rPr lang="fr-FR" sz="2800" b="1" dirty="0" smtClean="0"/>
              <a:t>PARTIE 1</a:t>
            </a:r>
          </a:p>
          <a:p>
            <a:r>
              <a:rPr lang="fr-FR" sz="2800" b="1" dirty="0" smtClean="0"/>
              <a:t>MASSES VOLUMIQUES</a:t>
            </a:r>
          </a:p>
          <a:p>
            <a:r>
              <a:rPr lang="fr-FR" sz="2800" b="1" dirty="0" smtClean="0"/>
              <a:t>APPARENTES DES GRANULATS </a:t>
            </a:r>
            <a:endParaRPr lang="fr-FR" sz="28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DÉFINITION: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/>
              <a:t>La masse volumique apparente d'un matériau</a:t>
            </a:r>
          </a:p>
          <a:p>
            <a:pPr>
              <a:buNone/>
            </a:pPr>
            <a:r>
              <a:rPr lang="fr-FR" dirty="0" smtClean="0"/>
              <a:t>    est la masse volumique d'un mètre cube du matériau pris en tas, comprenant à la fois des</a:t>
            </a:r>
          </a:p>
          <a:p>
            <a:pPr>
              <a:buNone/>
            </a:pPr>
            <a:r>
              <a:rPr lang="fr-FR" dirty="0" smtClean="0"/>
              <a:t>    vides perméables et imperméables de la</a:t>
            </a:r>
          </a:p>
          <a:p>
            <a:pPr>
              <a:buNone/>
            </a:pPr>
            <a:r>
              <a:rPr lang="fr-FR" dirty="0" smtClean="0"/>
              <a:t>     particule ainsi que les vides entre particules.</a:t>
            </a:r>
          </a:p>
          <a:p>
            <a:pPr>
              <a:buNone/>
            </a:pPr>
            <a:r>
              <a:rPr lang="fr-FR" dirty="0" smtClean="0"/>
              <a:t>La masse volumique apparente d'un matériau</a:t>
            </a:r>
          </a:p>
          <a:p>
            <a:pPr>
              <a:buNone/>
            </a:pPr>
            <a:r>
              <a:rPr lang="fr-FR" dirty="0" smtClean="0"/>
              <a:t>    pourra avoir une valeur différente suivant</a:t>
            </a:r>
          </a:p>
          <a:p>
            <a:pPr>
              <a:buNone/>
            </a:pPr>
            <a:r>
              <a:rPr lang="fr-FR" dirty="0" smtClean="0"/>
              <a:t>    qu'elle sera déterminée à partir d'un matériau</a:t>
            </a:r>
          </a:p>
          <a:p>
            <a:pPr>
              <a:buNone/>
            </a:pPr>
            <a:r>
              <a:rPr lang="fr-FR" dirty="0" smtClean="0"/>
              <a:t>    compacté ou non compacté.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ESSAI: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3429000"/>
            <a:ext cx="8410604" cy="1374772"/>
          </a:xfrm>
        </p:spPr>
        <p:txBody>
          <a:bodyPr/>
          <a:lstStyle/>
          <a:p>
            <a:r>
              <a:rPr lang="fr-FR" dirty="0" smtClean="0"/>
              <a:t>La masse volumique apparente est donnée par:  </a:t>
            </a:r>
          </a:p>
        </p:txBody>
      </p:sp>
      <p:sp>
        <p:nvSpPr>
          <p:cNvPr id="4" name="Rectangle 3"/>
          <p:cNvSpPr/>
          <p:nvPr/>
        </p:nvSpPr>
        <p:spPr>
          <a:xfrm>
            <a:off x="642910" y="5000636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4E3B30"/>
                </a:solidFill>
              </a:rPr>
              <a:t>L’essai est répété 5 fois pour un volume de 1 litre et la moyenne de ces essais donne la valeur de la masse volumique apparente.</a:t>
            </a:r>
            <a:endParaRPr lang="fr-FR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14422"/>
            <a:ext cx="750099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143380"/>
            <a:ext cx="207170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1538" y="3214686"/>
            <a:ext cx="5286412" cy="1414466"/>
          </a:xfrm>
        </p:spPr>
        <p:txBody>
          <a:bodyPr>
            <a:noAutofit/>
          </a:bodyPr>
          <a:lstStyle/>
          <a:p>
            <a:r>
              <a:rPr lang="fr-FR" sz="2800" b="1" dirty="0" smtClean="0"/>
              <a:t>PARTIE 2</a:t>
            </a:r>
          </a:p>
          <a:p>
            <a:r>
              <a:rPr lang="fr-FR" sz="2800" b="1" dirty="0" smtClean="0"/>
              <a:t>MASSES VOLUMIQUES</a:t>
            </a:r>
          </a:p>
          <a:p>
            <a:r>
              <a:rPr lang="fr-FR" sz="2800" b="1" dirty="0" smtClean="0"/>
              <a:t>ABSOLUES DES GRANULATS </a:t>
            </a:r>
            <a:endParaRPr lang="fr-FR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71604" y="2214554"/>
            <a:ext cx="6400800" cy="1752600"/>
          </a:xfrm>
        </p:spPr>
        <p:txBody>
          <a:bodyPr>
            <a:noAutofit/>
          </a:bodyPr>
          <a:lstStyle/>
          <a:p>
            <a:r>
              <a:rPr lang="fr-FR" sz="3600" b="1" dirty="0"/>
              <a:t>PARTIE 1</a:t>
            </a:r>
          </a:p>
          <a:p>
            <a:r>
              <a:rPr lang="fr-FR" sz="3600" b="1" dirty="0"/>
              <a:t>MASSES VOLUMIQUES</a:t>
            </a:r>
          </a:p>
          <a:p>
            <a:r>
              <a:rPr lang="fr-FR" sz="3600" b="1" dirty="0"/>
              <a:t>APPARENTES DES LIANTS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Masses Volumiques absolues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DÉFINITION:</a:t>
            </a:r>
          </a:p>
          <a:p>
            <a:pPr>
              <a:buNone/>
            </a:pPr>
            <a:r>
              <a:rPr lang="fr-FR" dirty="0" smtClean="0"/>
              <a:t> La masse volumique absolue est la masse par unité de volume de la matière qui constitue le granulat, sans tenir compte des vides pouvant exister dans ou entre des grains.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Méthode de l'éprouvette graduée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La méthode de l’éprouvette graduée est la plus utilisée pour déterminer cette masse volumique. Cette méthode est très simple et très rapide. Toutefois sa précision est faible.</a:t>
            </a:r>
          </a:p>
          <a:p>
            <a:r>
              <a:rPr lang="fr-FR" dirty="0" smtClean="0"/>
              <a:t> Elle utilise du matériel très courant de laboratoire.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son mode opératoire est le suivant 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285860"/>
            <a:ext cx="8686800" cy="3446474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1. Remplir une éprouvette graduée avec un volume V1 d'eau.</a:t>
            </a:r>
          </a:p>
          <a:p>
            <a:pPr>
              <a:buNone/>
            </a:pPr>
            <a:r>
              <a:rPr lang="fr-FR" dirty="0" smtClean="0"/>
              <a:t>2. Peser un échantillon sec M de granulats (300 g) et l'introduire dans l'éprouvette en prenant soin d'éliminer toutes les bulles d'air.</a:t>
            </a:r>
          </a:p>
          <a:p>
            <a:pPr>
              <a:buNone/>
            </a:pPr>
            <a:r>
              <a:rPr lang="fr-FR" dirty="0" smtClean="0"/>
              <a:t>3. Lire le nouveau volume V2.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i="1" dirty="0" smtClean="0"/>
              <a:t>  Méthode de l’éprouvette graduée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713" y="500043"/>
            <a:ext cx="8563005" cy="4029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086248"/>
            <a:ext cx="3786214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oneTexte 3"/>
          <p:cNvSpPr txBox="1"/>
          <p:nvPr/>
        </p:nvSpPr>
        <p:spPr>
          <a:xfrm>
            <a:off x="714348" y="1285860"/>
            <a:ext cx="75724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   La différence entre le volume V1 et V2 est le volume absolu de l’échantillon.</a:t>
            </a:r>
          </a:p>
          <a:p>
            <a:r>
              <a:rPr lang="fr-FR" sz="3200" dirty="0" smtClean="0"/>
              <a:t>   La masse volumique absolue peut se calculer : </a:t>
            </a:r>
            <a:endParaRPr lang="fr-F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Masse Volumique apparente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i="1" u="sng" dirty="0" smtClean="0"/>
              <a:t>DÉFINITION:</a:t>
            </a:r>
          </a:p>
          <a:p>
            <a:pPr algn="just">
              <a:buNone/>
            </a:pPr>
            <a:r>
              <a:rPr lang="fr-FR" dirty="0" smtClean="0"/>
              <a:t>    La masse volumique apparente d'un matériau</a:t>
            </a:r>
          </a:p>
          <a:p>
            <a:pPr algn="just">
              <a:buNone/>
            </a:pPr>
            <a:r>
              <a:rPr lang="fr-FR" dirty="0" smtClean="0"/>
              <a:t>est la masse volumique d'un mètre cube du matériau pris en tas, comprenant à la fois des</a:t>
            </a:r>
          </a:p>
          <a:p>
            <a:pPr algn="just">
              <a:buNone/>
            </a:pPr>
            <a:r>
              <a:rPr lang="fr-FR" dirty="0" smtClean="0"/>
              <a:t>vides perméables et imperméables de la</a:t>
            </a:r>
          </a:p>
          <a:p>
            <a:pPr algn="just">
              <a:buNone/>
            </a:pPr>
            <a:r>
              <a:rPr lang="fr-FR" dirty="0" smtClean="0"/>
              <a:t>particule ainsi que les vides entre particules.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0"/>
            <a:ext cx="8686800" cy="841248"/>
          </a:xfrm>
        </p:spPr>
        <p:txBody>
          <a:bodyPr/>
          <a:lstStyle/>
          <a:p>
            <a:r>
              <a:rPr lang="fr-FR" b="1" dirty="0" smtClean="0"/>
              <a:t>ESSAI: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14282" y="1142984"/>
            <a:ext cx="6553216" cy="557214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fr-FR" dirty="0" smtClean="0"/>
              <a:t>Placer l’entonnoir au dessus de la mesure de 1 litre.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 Fermer l’opercule.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 Verser environ 200g de liant sur la passoire et la faire descendre dans l’entonnoir à l’aide de la spatule.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Ouvrir l’opercule, le liant tombe dans la mesure.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Refermer l’opercule.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Recommencer avec de nouvelles quantités du liant, jusqu’à ce que le bol déborde.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Araser à la règle et peser le contenu. 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La pesée de cet échantillon sur une balance tarée à la masse du récipient indique la masse de cet échantillon.</a:t>
            </a:r>
          </a:p>
          <a:p>
            <a:pPr>
              <a:buFont typeface="Wingdings" pitchFamily="2" charset="2"/>
              <a:buChar char="v"/>
            </a:pPr>
            <a:endParaRPr lang="fr-F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1643050"/>
            <a:ext cx="235742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946276"/>
          </a:xfrm>
        </p:spPr>
        <p:txBody>
          <a:bodyPr/>
          <a:lstStyle/>
          <a:p>
            <a:r>
              <a:rPr lang="fr-FR" dirty="0" smtClean="0"/>
              <a:t> La masse volumique apparente représente le rapport entre cette masse et le volume apparent correspondant </a:t>
            </a:r>
            <a:r>
              <a:rPr lang="fr-FR" b="1" dirty="0" smtClean="0"/>
              <a:t>[NF P 18 555].</a:t>
            </a:r>
          </a:p>
          <a:p>
            <a:endParaRPr lang="fr-FR" b="1" dirty="0" smtClean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786190"/>
            <a:ext cx="314327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0100" y="3000372"/>
            <a:ext cx="5643602" cy="2057408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PARTIE 2</a:t>
            </a:r>
          </a:p>
          <a:p>
            <a:r>
              <a:rPr lang="fr-FR" sz="3600" b="1" dirty="0" smtClean="0"/>
              <a:t>MASSES VOLUMIQUES</a:t>
            </a:r>
          </a:p>
          <a:p>
            <a:r>
              <a:rPr lang="fr-FR" sz="3600" b="1" dirty="0" smtClean="0"/>
              <a:t>ABSOLUES DES LIANTS</a:t>
            </a:r>
            <a:endParaRPr lang="fr-FR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609605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1. Densitomètre Le </a:t>
            </a:r>
            <a:r>
              <a:rPr lang="fr-FR" b="1" dirty="0" err="1" smtClean="0"/>
              <a:t>Châtelier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>(Voluménomètre) : NF EN 196-6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5838836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Matériels :</a:t>
            </a:r>
          </a:p>
          <a:p>
            <a:r>
              <a:rPr lang="fr-FR" dirty="0" smtClean="0"/>
              <a:t> Densitomètre le </a:t>
            </a:r>
            <a:r>
              <a:rPr lang="fr-FR" dirty="0" err="1" smtClean="0"/>
              <a:t>Chatelier</a:t>
            </a:r>
            <a:r>
              <a:rPr lang="fr-FR" dirty="0" smtClean="0"/>
              <a:t> de 250 cm3 de volume.</a:t>
            </a:r>
          </a:p>
          <a:p>
            <a:r>
              <a:rPr lang="fr-FR" dirty="0" smtClean="0"/>
              <a:t>Un liquide qui ne doit pas être réactif avec le ciment (chaux), du toluène par exemple.</a:t>
            </a:r>
          </a:p>
          <a:p>
            <a:r>
              <a:rPr lang="fr-FR" dirty="0" smtClean="0"/>
              <a:t> Une balance de précision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388" y="1571612"/>
            <a:ext cx="2286015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ESSAI: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Remplir l’appareil de Toluène jusqu’à un volume voisin du zéro soit V1.</a:t>
            </a:r>
          </a:p>
          <a:p>
            <a:r>
              <a:rPr lang="fr-FR" dirty="0" smtClean="0"/>
              <a:t>Peser le tout soit M1.</a:t>
            </a:r>
          </a:p>
          <a:p>
            <a:r>
              <a:rPr lang="fr-FR" dirty="0" smtClean="0"/>
              <a:t>Introduire environ 60 g de ciment jusqu’à ce que le liquide soit dans la partie utile de la graduation supérieure.</a:t>
            </a:r>
          </a:p>
          <a:p>
            <a:r>
              <a:rPr lang="fr-FR" dirty="0" smtClean="0"/>
              <a:t>Bien chasser les bulles d’air, noter V2.</a:t>
            </a:r>
          </a:p>
          <a:p>
            <a:r>
              <a:rPr lang="fr-FR" dirty="0" smtClean="0"/>
              <a:t>Peser soit M2.</a:t>
            </a:r>
          </a:p>
          <a:p>
            <a:r>
              <a:rPr lang="fr-FR" dirty="0" smtClean="0"/>
              <a:t>La masse spécifique est donnée par: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5747028"/>
            <a:ext cx="271464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57290" y="4507037"/>
            <a:ext cx="5857916" cy="850789"/>
          </a:xfrm>
        </p:spPr>
        <p:txBody>
          <a:bodyPr>
            <a:normAutofit/>
          </a:bodyPr>
          <a:lstStyle/>
          <a:p>
            <a:pPr algn="ctr"/>
            <a:r>
              <a:rPr lang="fr-FR" b="1" i="1" dirty="0" smtClean="0"/>
              <a:t>Principe de </a:t>
            </a:r>
            <a:r>
              <a:rPr lang="fr-FR" b="1" i="1" dirty="0" err="1" smtClean="0"/>
              <a:t>Chatelier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85728"/>
            <a:ext cx="7000892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247</TotalTime>
  <Words>671</Words>
  <Application>Microsoft Office PowerPoint</Application>
  <PresentationFormat>Affichage à l'écran (4:3)</PresentationFormat>
  <Paragraphs>99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Promenade</vt:lpstr>
      <vt:lpstr>Diapositive 1</vt:lpstr>
      <vt:lpstr>Diapositive 2</vt:lpstr>
      <vt:lpstr>Masse Volumique apparente</vt:lpstr>
      <vt:lpstr>ESSAI:</vt:lpstr>
      <vt:lpstr>Diapositive 5</vt:lpstr>
      <vt:lpstr>Diapositive 6</vt:lpstr>
      <vt:lpstr>1. Densitomètre Le Châtelier (Voluménomètre) : NF EN 196-6</vt:lpstr>
      <vt:lpstr>ESSAI:</vt:lpstr>
      <vt:lpstr>Principe de Chatelier</vt:lpstr>
      <vt:lpstr>2. Pycnomètre à liquide:</vt:lpstr>
      <vt:lpstr>ESSAI:</vt:lpstr>
      <vt:lpstr>Diapositive 12</vt:lpstr>
      <vt:lpstr>Diapositive 13</vt:lpstr>
      <vt:lpstr>Diapositive 14</vt:lpstr>
      <vt:lpstr>Diapositive 15</vt:lpstr>
      <vt:lpstr>Diapositive 16</vt:lpstr>
      <vt:lpstr>DÉFINITION:</vt:lpstr>
      <vt:lpstr>ESSAI:</vt:lpstr>
      <vt:lpstr>Diapositive 19</vt:lpstr>
      <vt:lpstr>Masses Volumiques absolues</vt:lpstr>
      <vt:lpstr>1. Méthode de l'éprouvette graduée</vt:lpstr>
      <vt:lpstr>son mode opératoire est le suivant : </vt:lpstr>
      <vt:lpstr>  Méthode de l’éprouvette graduée</vt:lpstr>
      <vt:lpstr>Diapositive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REBIH</dc:creator>
  <cp:lastModifiedBy>REBIH</cp:lastModifiedBy>
  <cp:revision>30</cp:revision>
  <dcterms:created xsi:type="dcterms:W3CDTF">2015-03-30T18:38:47Z</dcterms:created>
  <dcterms:modified xsi:type="dcterms:W3CDTF">2015-04-02T13:34:35Z</dcterms:modified>
</cp:coreProperties>
</file>