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D8E02A-855A-4158-AD93-E44809DFE6B5}" type="datetimeFigureOut">
              <a:rPr lang="fr-FR" smtClean="0"/>
              <a:t>17/05/2015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FAF565-2920-416F-99A6-5B18726F758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FAF565-2920-416F-99A6-5B18726F7587}" type="slidenum">
              <a:rPr lang="fr-FR" smtClean="0"/>
              <a:t>6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itr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BBD91-BE9D-435C-8A11-4232512069D1}" type="datetimeFigureOut">
              <a:rPr lang="fr-FR" smtClean="0"/>
              <a:pPr/>
              <a:t>17/05/2015</a:t>
            </a:fld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AEACB44-B2FF-4BF9-B52B-7B109A4786F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BBD91-BE9D-435C-8A11-4232512069D1}" type="datetimeFigureOut">
              <a:rPr lang="fr-FR" smtClean="0"/>
              <a:pPr/>
              <a:t>17/05/2015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CB44-B2FF-4BF9-B52B-7B109A4786F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BBD91-BE9D-435C-8A11-4232512069D1}" type="datetimeFigureOut">
              <a:rPr lang="fr-FR" smtClean="0"/>
              <a:pPr/>
              <a:t>17/05/2015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CB44-B2FF-4BF9-B52B-7B109A4786F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BBD91-BE9D-435C-8A11-4232512069D1}" type="datetimeFigureOut">
              <a:rPr lang="fr-FR" smtClean="0"/>
              <a:pPr/>
              <a:t>17/05/2015</a:t>
            </a:fld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AEACB44-B2FF-4BF9-B52B-7B109A4786F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BBD91-BE9D-435C-8A11-4232512069D1}" type="datetimeFigureOut">
              <a:rPr lang="fr-FR" smtClean="0"/>
              <a:pPr/>
              <a:t>17/05/2015</a:t>
            </a:fld>
            <a:endParaRPr lang="fr-FR" dirty="0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CB44-B2FF-4BF9-B52B-7B109A4786F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BBD91-BE9D-435C-8A11-4232512069D1}" type="datetimeFigureOut">
              <a:rPr lang="fr-FR" smtClean="0"/>
              <a:pPr/>
              <a:t>17/05/2015</a:t>
            </a:fld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CB44-B2FF-4BF9-B52B-7B109A4786F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BBD91-BE9D-435C-8A11-4232512069D1}" type="datetimeFigureOut">
              <a:rPr lang="fr-FR" smtClean="0"/>
              <a:pPr/>
              <a:t>17/05/2015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AEACB44-B2FF-4BF9-B52B-7B109A4786F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BBD91-BE9D-435C-8A11-4232512069D1}" type="datetimeFigureOut">
              <a:rPr lang="fr-FR" smtClean="0"/>
              <a:pPr/>
              <a:t>17/05/2015</a:t>
            </a:fld>
            <a:endParaRPr lang="fr-FR" dirty="0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CB44-B2FF-4BF9-B52B-7B109A4786F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BBD91-BE9D-435C-8A11-4232512069D1}" type="datetimeFigureOut">
              <a:rPr lang="fr-FR" smtClean="0"/>
              <a:pPr/>
              <a:t>17/05/2015</a:t>
            </a:fld>
            <a:endParaRPr lang="fr-FR" dirty="0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CB44-B2FF-4BF9-B52B-7B109A4786F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BBD91-BE9D-435C-8A11-4232512069D1}" type="datetimeFigureOut">
              <a:rPr lang="fr-FR" smtClean="0"/>
              <a:pPr/>
              <a:t>17/05/2015</a:t>
            </a:fld>
            <a:endParaRPr lang="fr-FR" dirty="0"/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CB44-B2FF-4BF9-B52B-7B109A4786F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BBD91-BE9D-435C-8A11-4232512069D1}" type="datetimeFigureOut">
              <a:rPr lang="fr-FR" smtClean="0"/>
              <a:pPr/>
              <a:t>17/05/2015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CB44-B2FF-4BF9-B52B-7B109A4786F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60BBD91-BE9D-435C-8A11-4232512069D1}" type="datetimeFigureOut">
              <a:rPr lang="fr-FR" smtClean="0"/>
              <a:pPr/>
              <a:t>17/05/2015</a:t>
            </a:fld>
            <a:endParaRPr lang="fr-FR" dirty="0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AEACB44-B2FF-4BF9-B52B-7B109A4786F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472" y="3500438"/>
            <a:ext cx="6143668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5400" dirty="0" smtClean="0"/>
              <a:t>Teneur en eau </a:t>
            </a:r>
            <a:r>
              <a:rPr lang="fr-FR" sz="5400" dirty="0" smtClean="0"/>
              <a:t> </a:t>
            </a:r>
            <a:r>
              <a:rPr lang="fr-FR" sz="5400" dirty="0" smtClean="0"/>
              <a:t> </a:t>
            </a:r>
            <a:endParaRPr lang="fr-FR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Définition et But de l’essai.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14282" y="1285860"/>
            <a:ext cx="8786874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fr-FR" sz="3400" dirty="0" smtClean="0">
                <a:latin typeface="Times New Roman" pitchFamily="18" charset="0"/>
                <a:cs typeface="Times New Roman" pitchFamily="18" charset="0"/>
              </a:rPr>
              <a:t>Les granulats utilisés pour la confection du béton </a:t>
            </a:r>
            <a:r>
              <a:rPr lang="fr-FR" sz="3400" dirty="0" smtClean="0">
                <a:latin typeface="Times New Roman" pitchFamily="18" charset="0"/>
                <a:cs typeface="Times New Roman" pitchFamily="18" charset="0"/>
              </a:rPr>
              <a:t>contiennent généralement </a:t>
            </a:r>
            <a:r>
              <a:rPr lang="fr-FR" sz="3400" dirty="0" smtClean="0">
                <a:latin typeface="Times New Roman" pitchFamily="18" charset="0"/>
                <a:cs typeface="Times New Roman" pitchFamily="18" charset="0"/>
              </a:rPr>
              <a:t>une certaine quantité d'eau variable selon </a:t>
            </a:r>
            <a:r>
              <a:rPr lang="fr-FR" sz="3400" dirty="0" smtClean="0">
                <a:latin typeface="Times New Roman" pitchFamily="18" charset="0"/>
                <a:cs typeface="Times New Roman" pitchFamily="18" charset="0"/>
              </a:rPr>
              <a:t>les conditions météorologiques</a:t>
            </a:r>
            <a:r>
              <a:rPr lang="fr-FR" sz="3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fr-FR" sz="3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3400" dirty="0" smtClean="0">
                <a:latin typeface="Times New Roman" pitchFamily="18" charset="0"/>
                <a:cs typeface="Times New Roman" pitchFamily="18" charset="0"/>
              </a:rPr>
              <a:t>L'eau </a:t>
            </a:r>
            <a:r>
              <a:rPr lang="fr-FR" sz="3400" dirty="0" smtClean="0">
                <a:latin typeface="Times New Roman" pitchFamily="18" charset="0"/>
                <a:cs typeface="Times New Roman" pitchFamily="18" charset="0"/>
              </a:rPr>
              <a:t>de gâchage </a:t>
            </a:r>
            <a:r>
              <a:rPr lang="fr-FR" sz="3400" dirty="0" smtClean="0">
                <a:latin typeface="Times New Roman" pitchFamily="18" charset="0"/>
                <a:cs typeface="Times New Roman" pitchFamily="18" charset="0"/>
              </a:rPr>
              <a:t>réellement utilisée </a:t>
            </a:r>
            <a:r>
              <a:rPr lang="fr-FR" sz="3400" dirty="0" smtClean="0">
                <a:latin typeface="Times New Roman" pitchFamily="18" charset="0"/>
                <a:cs typeface="Times New Roman" pitchFamily="18" charset="0"/>
              </a:rPr>
              <a:t>est par conséquent égale à la quantité d'eau théorique</a:t>
            </a:r>
          </a:p>
          <a:p>
            <a:pPr algn="just"/>
            <a:r>
              <a:rPr lang="fr-FR" sz="3400" dirty="0" smtClean="0">
                <a:latin typeface="Times New Roman" pitchFamily="18" charset="0"/>
                <a:cs typeface="Times New Roman" pitchFamily="18" charset="0"/>
              </a:rPr>
              <a:t>moins l'eau contenue dans les granulats. Il faut par </a:t>
            </a:r>
            <a:r>
              <a:rPr lang="fr-FR" sz="3400" dirty="0" smtClean="0">
                <a:latin typeface="Times New Roman" pitchFamily="18" charset="0"/>
                <a:cs typeface="Times New Roman" pitchFamily="18" charset="0"/>
              </a:rPr>
              <a:t>conséquent disposer </a:t>
            </a:r>
            <a:r>
              <a:rPr lang="fr-FR" sz="3400" dirty="0" smtClean="0">
                <a:latin typeface="Times New Roman" pitchFamily="18" charset="0"/>
                <a:cs typeface="Times New Roman" pitchFamily="18" charset="0"/>
              </a:rPr>
              <a:t>de moyens </a:t>
            </a:r>
            <a:r>
              <a:rPr lang="fr-FR" sz="3400" dirty="0" smtClean="0">
                <a:latin typeface="Times New Roman" pitchFamily="18" charset="0"/>
                <a:cs typeface="Times New Roman" pitchFamily="18" charset="0"/>
              </a:rPr>
              <a:t>pour mesurer </a:t>
            </a:r>
            <a:r>
              <a:rPr lang="fr-FR" sz="3400" dirty="0" smtClean="0">
                <a:latin typeface="Times New Roman" pitchFamily="18" charset="0"/>
                <a:cs typeface="Times New Roman" pitchFamily="18" charset="0"/>
              </a:rPr>
              <a:t>combien il y a d'eau dans </a:t>
            </a:r>
            <a:r>
              <a:rPr lang="fr-FR" sz="3400" dirty="0" smtClean="0">
                <a:latin typeface="Times New Roman" pitchFamily="18" charset="0"/>
                <a:cs typeface="Times New Roman" pitchFamily="18" charset="0"/>
              </a:rPr>
              <a:t>les granulats</a:t>
            </a:r>
            <a:r>
              <a:rPr lang="fr-FR" sz="3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kumimoji="0" lang="fr-FR" sz="3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Définition et But de l’essai.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0895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     Définition :</a:t>
            </a:r>
            <a:endParaRPr lang="fr-F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chemeClr val="tx1"/>
                </a:solidFill>
              </a:rPr>
              <a:t>      </a:t>
            </a:r>
            <a:r>
              <a:rPr lang="fr-FR" dirty="0" smtClean="0"/>
              <a:t>La </a:t>
            </a:r>
            <a:r>
              <a:rPr lang="fr-FR" dirty="0" smtClean="0"/>
              <a:t>teneur en eau d'un matériau est le rapport du poids </a:t>
            </a:r>
            <a:r>
              <a:rPr lang="fr-FR" dirty="0" smtClean="0"/>
              <a:t>d'eau contenu </a:t>
            </a:r>
            <a:r>
              <a:rPr lang="fr-FR" dirty="0" smtClean="0"/>
              <a:t>dans ce matériau au poids du même matériau sec. </a:t>
            </a:r>
            <a:r>
              <a:rPr lang="fr-FR" dirty="0" smtClean="0"/>
              <a:t>On peut </a:t>
            </a:r>
            <a:r>
              <a:rPr lang="fr-FR" dirty="0" smtClean="0"/>
              <a:t>aussi définir la teneur en eau comme le poids d'eau </a:t>
            </a:r>
            <a:r>
              <a:rPr lang="fr-FR" dirty="0" smtClean="0"/>
              <a:t>W contenu </a:t>
            </a:r>
            <a:r>
              <a:rPr lang="fr-FR" dirty="0" smtClean="0"/>
              <a:t>par unité de poids de matériau sec.</a:t>
            </a:r>
            <a:endParaRPr lang="fr-F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4500570"/>
            <a:ext cx="5929354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Principe de détermination</a:t>
            </a:r>
            <a:endParaRPr lang="fr-FR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500034" y="1785926"/>
            <a:ext cx="821537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Il existe 2 possibilités :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fr-FR" sz="36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Sécher complètement le granulat,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fr-FR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Faire entrer l'eau qu'il contient dans une réaction chimique</a:t>
            </a:r>
            <a:r>
              <a:rPr kumimoji="0" lang="fr-FR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fr-FR" sz="3600" dirty="0" smtClean="0"/>
              <a:t>  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Trois 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procédés peuvent être utilisés pour la mesure de la teneur</a:t>
            </a:r>
          </a:p>
          <a:p>
            <a:pPr>
              <a:buNone/>
            </a:pP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 en eau in situ et/ou au laboratoire.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1.</a:t>
            </a:r>
            <a:r>
              <a:rPr lang="fr-FR" dirty="0" smtClean="0">
                <a:solidFill>
                  <a:srgbClr val="FF0000"/>
                </a:solidFill>
              </a:rPr>
              <a:t> Flambage à l’alcool à brûler.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6098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dirty="0" smtClean="0"/>
              <a:t>C’est </a:t>
            </a:r>
            <a:r>
              <a:rPr lang="fr-FR" dirty="0" smtClean="0"/>
              <a:t>le procédé couramment désigné sous </a:t>
            </a:r>
            <a:r>
              <a:rPr lang="fr-FR" dirty="0" smtClean="0"/>
              <a:t>le nom </a:t>
            </a:r>
            <a:r>
              <a:rPr lang="fr-FR" dirty="0" smtClean="0"/>
              <a:t>de ‘’la poêle à frire’’.</a:t>
            </a:r>
          </a:p>
          <a:p>
            <a:pPr>
              <a:buFont typeface="Wingdings" pitchFamily="2" charset="2"/>
              <a:buChar char="v"/>
            </a:pPr>
            <a:r>
              <a:rPr lang="fr-FR" dirty="0" smtClean="0"/>
              <a:t> </a:t>
            </a:r>
            <a:r>
              <a:rPr lang="fr-FR" dirty="0" smtClean="0"/>
              <a:t>Peser l’échantillon humide, soit </a:t>
            </a:r>
            <a:r>
              <a:rPr lang="fr-FR" dirty="0" err="1" smtClean="0"/>
              <a:t>Mh</a:t>
            </a:r>
            <a:r>
              <a:rPr lang="fr-FR" dirty="0" smtClean="0"/>
              <a:t>,</a:t>
            </a:r>
          </a:p>
          <a:p>
            <a:pPr>
              <a:buFont typeface="Wingdings" pitchFamily="2" charset="2"/>
              <a:buChar char="v"/>
            </a:pPr>
            <a:r>
              <a:rPr lang="fr-FR" dirty="0" smtClean="0"/>
              <a:t> Le </a:t>
            </a:r>
            <a:r>
              <a:rPr lang="fr-FR" dirty="0" smtClean="0"/>
              <a:t>placer dans un récipient métallique 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 </a:t>
            </a:r>
            <a:r>
              <a:rPr lang="fr-FR" dirty="0" smtClean="0"/>
              <a:t>   plat</a:t>
            </a:r>
            <a:r>
              <a:rPr lang="fr-FR" dirty="0" smtClean="0"/>
              <a:t>, et l’arroser </a:t>
            </a:r>
            <a:r>
              <a:rPr lang="fr-FR" dirty="0" smtClean="0"/>
              <a:t>d’alcool à </a:t>
            </a:r>
            <a:r>
              <a:rPr lang="fr-FR" dirty="0" smtClean="0"/>
              <a:t>brûler (1/2 l pour 2kg de sable),</a:t>
            </a:r>
          </a:p>
          <a:p>
            <a:pPr>
              <a:buFont typeface="Wingdings" pitchFamily="2" charset="2"/>
              <a:buChar char="v"/>
            </a:pPr>
            <a:r>
              <a:rPr lang="fr-FR" dirty="0" smtClean="0"/>
              <a:t> Allumer </a:t>
            </a:r>
            <a:r>
              <a:rPr lang="fr-FR" dirty="0" smtClean="0"/>
              <a:t>et agiter avec une tige métallique. Quand l’alcool </a:t>
            </a:r>
            <a:r>
              <a:rPr lang="fr-FR" dirty="0" smtClean="0"/>
              <a:t>est éteint</a:t>
            </a:r>
            <a:r>
              <a:rPr lang="fr-FR" dirty="0" smtClean="0"/>
              <a:t>, laisser refroidir,</a:t>
            </a:r>
          </a:p>
          <a:p>
            <a:pPr>
              <a:buFont typeface="Wingdings" pitchFamily="2" charset="2"/>
              <a:buChar char="v"/>
            </a:pPr>
            <a:r>
              <a:rPr lang="fr-FR" dirty="0" smtClean="0"/>
              <a:t> </a:t>
            </a:r>
            <a:r>
              <a:rPr lang="fr-FR" dirty="0" smtClean="0"/>
              <a:t> Répéter </a:t>
            </a:r>
            <a:r>
              <a:rPr lang="fr-FR" dirty="0" smtClean="0"/>
              <a:t>l’opération jusqu’à ce que le matériau soit sec, </a:t>
            </a:r>
            <a:r>
              <a:rPr lang="fr-FR" dirty="0" smtClean="0"/>
              <a:t>le peser </a:t>
            </a:r>
            <a:r>
              <a:rPr lang="fr-FR" dirty="0" smtClean="0"/>
              <a:t>soit Ms. Déterminer la </a:t>
            </a:r>
            <a:r>
              <a:rPr lang="fr-FR" dirty="0" smtClean="0"/>
              <a:t>W.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Le </a:t>
            </a:r>
            <a:r>
              <a:rPr lang="fr-FR" dirty="0" smtClean="0">
                <a:solidFill>
                  <a:srgbClr val="FF0000"/>
                </a:solidFill>
              </a:rPr>
              <a:t>procédé est simple; mais pas très rapide et exige des précautions.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82" y="2071678"/>
            <a:ext cx="1357322" cy="1133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2., </a:t>
            </a:r>
            <a:r>
              <a:rPr lang="fr-FR" dirty="0" smtClean="0">
                <a:solidFill>
                  <a:srgbClr val="FF0000"/>
                </a:solidFill>
              </a:rPr>
              <a:t>Emploi du carbure de calcium.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357298"/>
            <a:ext cx="8686800" cy="530383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endParaRPr lang="fr-FR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Le carbure de calcium réagit au contact de l’eau pour donner 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l’acétylène :</a:t>
            </a:r>
            <a:endParaRPr lang="pt-BR" sz="9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Pour ce faire, on utilise le ‘’</a:t>
            </a:r>
            <a:r>
              <a:rPr lang="fr-FR" sz="9600" dirty="0" err="1" smtClean="0">
                <a:latin typeface="Times New Roman" pitchFamily="18" charset="0"/>
                <a:cs typeface="Times New Roman" pitchFamily="18" charset="0"/>
              </a:rPr>
              <a:t>Speedy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’’.</a:t>
            </a:r>
          </a:p>
          <a:p>
            <a:pPr>
              <a:buNone/>
            </a:pP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• Placer une quantité déterminée du matériau humide à 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tester dans 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l’appareil,</a:t>
            </a:r>
          </a:p>
          <a:p>
            <a:pPr>
              <a:buNone/>
            </a:pP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• Mettre du carbure de calcium dans le couvercle de l’appareil.</a:t>
            </a:r>
          </a:p>
          <a:p>
            <a:pPr>
              <a:buNone/>
            </a:pP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      Fermer 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en évitant que l’échantillon humide ne se mette 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au contact du carbure 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avant que le </a:t>
            </a:r>
            <a:r>
              <a:rPr lang="fr-FR" sz="9600" dirty="0" err="1" smtClean="0">
                <a:latin typeface="Times New Roman" pitchFamily="18" charset="0"/>
                <a:cs typeface="Times New Roman" pitchFamily="18" charset="0"/>
              </a:rPr>
              <a:t>speedy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 ne soit 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fermé hermétiquement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• Retourner l’appareil et l’agiter pour que l’échantillon mouillé et</a:t>
            </a:r>
          </a:p>
          <a:p>
            <a:pPr>
              <a:buNone/>
            </a:pP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carbure se mélangent dans le récipient étanche. Il se dégage de</a:t>
            </a:r>
          </a:p>
          <a:p>
            <a:pPr>
              <a:buNone/>
            </a:pP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l’acétylène en quantité d’autant plus grande qu’il y a d’eau dans</a:t>
            </a:r>
          </a:p>
          <a:p>
            <a:pPr>
              <a:buNone/>
            </a:pP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le matériau humide; la pression créée dans le récipient croît</a:t>
            </a:r>
          </a:p>
          <a:p>
            <a:pPr>
              <a:buNone/>
            </a:pP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alors avec la teneur en eau,</a:t>
            </a:r>
          </a:p>
          <a:p>
            <a:pPr>
              <a:buNone/>
            </a:pP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• Un manomètre commandé par la pression interne est gradué</a:t>
            </a:r>
          </a:p>
          <a:p>
            <a:pPr>
              <a:buNone/>
            </a:pP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 directement 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en %, donne ainsi par simple lecture la W.</a:t>
            </a:r>
            <a:endParaRPr lang="fr-FR" sz="9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1857364"/>
            <a:ext cx="30289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3., </a:t>
            </a:r>
            <a:r>
              <a:rPr lang="fr-FR" dirty="0" smtClean="0">
                <a:solidFill>
                  <a:srgbClr val="FF0000"/>
                </a:solidFill>
              </a:rPr>
              <a:t>Séchage à l’étuve.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554162"/>
            <a:ext cx="6624654" cy="487523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fr-FR" dirty="0" smtClean="0"/>
              <a:t>Peser </a:t>
            </a:r>
            <a:r>
              <a:rPr lang="fr-FR" dirty="0" smtClean="0"/>
              <a:t>l'échantillon humide : </a:t>
            </a:r>
            <a:r>
              <a:rPr lang="fr-FR" b="1" dirty="0" err="1" smtClean="0"/>
              <a:t>Mh</a:t>
            </a:r>
            <a:endParaRPr lang="fr-FR" dirty="0" smtClean="0"/>
          </a:p>
          <a:p>
            <a:pPr>
              <a:buFont typeface="Wingdings" pitchFamily="2" charset="2"/>
              <a:buChar char="v"/>
            </a:pPr>
            <a:r>
              <a:rPr lang="fr-FR" dirty="0" smtClean="0"/>
              <a:t>Placer </a:t>
            </a:r>
            <a:r>
              <a:rPr lang="fr-FR" dirty="0" smtClean="0"/>
              <a:t>l'échantillon dans un récipient métallique ou en verre,</a:t>
            </a:r>
          </a:p>
          <a:p>
            <a:pPr>
              <a:buFont typeface="Wingdings" pitchFamily="2" charset="2"/>
              <a:buChar char="v"/>
            </a:pPr>
            <a:r>
              <a:rPr lang="fr-FR" dirty="0" smtClean="0"/>
              <a:t>Faire </a:t>
            </a:r>
            <a:r>
              <a:rPr lang="fr-FR" dirty="0" smtClean="0"/>
              <a:t>sécher le matériau : 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     A </a:t>
            </a:r>
            <a:r>
              <a:rPr lang="fr-FR" dirty="0" smtClean="0"/>
              <a:t>l'étuve à 105 - 110° pendant 24 heures </a:t>
            </a:r>
            <a:endParaRPr lang="fr-FR" dirty="0" smtClean="0"/>
          </a:p>
          <a:p>
            <a:pPr>
              <a:buFont typeface="Wingdings" pitchFamily="2" charset="2"/>
              <a:buChar char="v"/>
            </a:pPr>
            <a:r>
              <a:rPr lang="fr-FR" dirty="0" smtClean="0"/>
              <a:t>Peser </a:t>
            </a:r>
            <a:r>
              <a:rPr lang="fr-FR" dirty="0" smtClean="0"/>
              <a:t>l'échantillon sec : </a:t>
            </a:r>
            <a:r>
              <a:rPr lang="fr-FR" b="1" dirty="0" smtClean="0"/>
              <a:t>Ms</a:t>
            </a:r>
            <a:r>
              <a:rPr lang="fr-FR" dirty="0" smtClean="0"/>
              <a:t>,</a:t>
            </a:r>
          </a:p>
          <a:p>
            <a:pPr>
              <a:buFont typeface="Wingdings" pitchFamily="2" charset="2"/>
              <a:buChar char="v"/>
            </a:pPr>
            <a:r>
              <a:rPr lang="fr-FR" dirty="0" smtClean="0"/>
              <a:t>Calculer </a:t>
            </a:r>
            <a:r>
              <a:rPr lang="fr-FR" dirty="0" smtClean="0"/>
              <a:t>la teneur en eau : </a:t>
            </a:r>
            <a:endParaRPr lang="fr-FR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1928802"/>
            <a:ext cx="2071702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précautions a prendre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r-FR" b="1" i="1" dirty="0" smtClean="0"/>
              <a:t>     La </a:t>
            </a:r>
            <a:r>
              <a:rPr lang="fr-FR" b="1" i="1" dirty="0" smtClean="0"/>
              <a:t>mesure d'une teneur en eau doit être réalisée avec soin.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      Il </a:t>
            </a:r>
            <a:r>
              <a:rPr lang="fr-FR" dirty="0" smtClean="0"/>
              <a:t>faut prendre une masse d'échantillon représentative de </a:t>
            </a:r>
            <a:r>
              <a:rPr lang="fr-FR" dirty="0" smtClean="0"/>
              <a:t>celui-ci. </a:t>
            </a:r>
            <a:r>
              <a:rPr lang="fr-FR" dirty="0" smtClean="0"/>
              <a:t>Selon la quantité prélevée, les mesures devront être réalisées avec une précision plus ou moins grande ( </a:t>
            </a:r>
            <a:r>
              <a:rPr lang="fr-FR" b="1" dirty="0" smtClean="0"/>
              <a:t>balance au gramme, au dixième ou même au centième</a:t>
            </a:r>
            <a:r>
              <a:rPr lang="fr-FR" dirty="0" smtClean="0"/>
              <a:t> )</a:t>
            </a:r>
          </a:p>
          <a:p>
            <a:pPr>
              <a:buNone/>
            </a:pPr>
            <a:r>
              <a:rPr lang="fr-FR" dirty="0" smtClean="0"/>
              <a:t>       Utiliser </a:t>
            </a:r>
            <a:r>
              <a:rPr lang="fr-FR" dirty="0" smtClean="0"/>
              <a:t>une méthode et un matériel compatibles avec la quantité de matériau et la précision demandées.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menade">
  <a:themeElements>
    <a:clrScheme name="Promenad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468</TotalTime>
  <Words>553</Words>
  <Application>Microsoft Office PowerPoint</Application>
  <PresentationFormat>Affichage à l'écran (4:3)</PresentationFormat>
  <Paragraphs>48</Paragraphs>
  <Slides>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Promenade</vt:lpstr>
      <vt:lpstr>Diapositive 1</vt:lpstr>
      <vt:lpstr>Définition et But de l’essai.</vt:lpstr>
      <vt:lpstr>Définition et But de l’essai.</vt:lpstr>
      <vt:lpstr>Principe de détermination</vt:lpstr>
      <vt:lpstr>1. Flambage à l’alcool à brûler.</vt:lpstr>
      <vt:lpstr>2., Emploi du carbure de calcium.</vt:lpstr>
      <vt:lpstr>3., Séchage à l’étuve.</vt:lpstr>
      <vt:lpstr>précautions a prendre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REBIH</dc:creator>
  <cp:lastModifiedBy>REBIH</cp:lastModifiedBy>
  <cp:revision>46</cp:revision>
  <dcterms:created xsi:type="dcterms:W3CDTF">2015-03-30T18:38:47Z</dcterms:created>
  <dcterms:modified xsi:type="dcterms:W3CDTF">2015-05-17T19:46:46Z</dcterms:modified>
</cp:coreProperties>
</file>