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handoutMasterIdLst>
    <p:handoutMasterId r:id="rId31"/>
  </p:handoutMasterIdLst>
  <p:sldIdLst>
    <p:sldId id="376" r:id="rId3"/>
    <p:sldId id="343" r:id="rId4"/>
    <p:sldId id="344" r:id="rId5"/>
    <p:sldId id="345" r:id="rId6"/>
    <p:sldId id="356" r:id="rId7"/>
    <p:sldId id="357" r:id="rId8"/>
    <p:sldId id="347" r:id="rId9"/>
    <p:sldId id="349" r:id="rId10"/>
    <p:sldId id="351" r:id="rId11"/>
    <p:sldId id="378" r:id="rId12"/>
    <p:sldId id="364" r:id="rId13"/>
    <p:sldId id="380" r:id="rId14"/>
    <p:sldId id="381" r:id="rId15"/>
    <p:sldId id="370" r:id="rId16"/>
    <p:sldId id="382" r:id="rId17"/>
    <p:sldId id="383" r:id="rId18"/>
    <p:sldId id="384" r:id="rId19"/>
    <p:sldId id="372" r:id="rId20"/>
    <p:sldId id="358" r:id="rId21"/>
    <p:sldId id="385" r:id="rId22"/>
    <p:sldId id="359" r:id="rId23"/>
    <p:sldId id="360" r:id="rId24"/>
    <p:sldId id="374" r:id="rId25"/>
    <p:sldId id="386" r:id="rId26"/>
    <p:sldId id="367" r:id="rId27"/>
    <p:sldId id="375" r:id="rId28"/>
    <p:sldId id="387" r:id="rId29"/>
  </p:sldIdLst>
  <p:sldSz cx="9144000" cy="6858000" type="screen4x3"/>
  <p:notesSz cx="6742113" cy="9872663"/>
  <p:defaultTextStyle>
    <a:defPPr>
      <a:defRPr lang="fr-FR"/>
    </a:defPPr>
    <a:lvl1pPr algn="l" rtl="0" fontAlgn="base">
      <a:spcBef>
        <a:spcPct val="0"/>
      </a:spcBef>
      <a:spcAft>
        <a:spcPct val="0"/>
      </a:spcAft>
      <a:defRPr b="1" kern="1200">
        <a:solidFill>
          <a:schemeClr val="bg1"/>
        </a:solidFill>
        <a:latin typeface="Times New Roman" pitchFamily="18" charset="0"/>
        <a:ea typeface="+mn-ea"/>
        <a:cs typeface="Times New Roman" pitchFamily="18" charset="0"/>
      </a:defRPr>
    </a:lvl1pPr>
    <a:lvl2pPr marL="457200" algn="l" rtl="0" fontAlgn="base">
      <a:spcBef>
        <a:spcPct val="0"/>
      </a:spcBef>
      <a:spcAft>
        <a:spcPct val="0"/>
      </a:spcAft>
      <a:defRPr b="1" kern="1200">
        <a:solidFill>
          <a:schemeClr val="bg1"/>
        </a:solidFill>
        <a:latin typeface="Times New Roman" pitchFamily="18" charset="0"/>
        <a:ea typeface="+mn-ea"/>
        <a:cs typeface="Times New Roman" pitchFamily="18" charset="0"/>
      </a:defRPr>
    </a:lvl2pPr>
    <a:lvl3pPr marL="914400" algn="l" rtl="0" fontAlgn="base">
      <a:spcBef>
        <a:spcPct val="0"/>
      </a:spcBef>
      <a:spcAft>
        <a:spcPct val="0"/>
      </a:spcAft>
      <a:defRPr b="1" kern="1200">
        <a:solidFill>
          <a:schemeClr val="bg1"/>
        </a:solidFill>
        <a:latin typeface="Times New Roman" pitchFamily="18" charset="0"/>
        <a:ea typeface="+mn-ea"/>
        <a:cs typeface="Times New Roman" pitchFamily="18" charset="0"/>
      </a:defRPr>
    </a:lvl3pPr>
    <a:lvl4pPr marL="1371600" algn="l" rtl="0" fontAlgn="base">
      <a:spcBef>
        <a:spcPct val="0"/>
      </a:spcBef>
      <a:spcAft>
        <a:spcPct val="0"/>
      </a:spcAft>
      <a:defRPr b="1" kern="1200">
        <a:solidFill>
          <a:schemeClr val="bg1"/>
        </a:solidFill>
        <a:latin typeface="Times New Roman" pitchFamily="18" charset="0"/>
        <a:ea typeface="+mn-ea"/>
        <a:cs typeface="Times New Roman" pitchFamily="18" charset="0"/>
      </a:defRPr>
    </a:lvl4pPr>
    <a:lvl5pPr marL="1828800" algn="l" rtl="0" fontAlgn="base">
      <a:spcBef>
        <a:spcPct val="0"/>
      </a:spcBef>
      <a:spcAft>
        <a:spcPct val="0"/>
      </a:spcAft>
      <a:defRPr b="1" kern="1200">
        <a:solidFill>
          <a:schemeClr val="bg1"/>
        </a:solidFill>
        <a:latin typeface="Times New Roman" pitchFamily="18" charset="0"/>
        <a:ea typeface="+mn-ea"/>
        <a:cs typeface="Times New Roman" pitchFamily="18" charset="0"/>
      </a:defRPr>
    </a:lvl5pPr>
    <a:lvl6pPr marL="2286000" algn="l" defTabSz="914400" rtl="0" eaLnBrk="1" latinLnBrk="0" hangingPunct="1">
      <a:defRPr b="1" kern="1200">
        <a:solidFill>
          <a:schemeClr val="bg1"/>
        </a:solidFill>
        <a:latin typeface="Times New Roman" pitchFamily="18" charset="0"/>
        <a:ea typeface="+mn-ea"/>
        <a:cs typeface="Times New Roman" pitchFamily="18" charset="0"/>
      </a:defRPr>
    </a:lvl6pPr>
    <a:lvl7pPr marL="2743200" algn="l" defTabSz="914400" rtl="0" eaLnBrk="1" latinLnBrk="0" hangingPunct="1">
      <a:defRPr b="1" kern="1200">
        <a:solidFill>
          <a:schemeClr val="bg1"/>
        </a:solidFill>
        <a:latin typeface="Times New Roman" pitchFamily="18" charset="0"/>
        <a:ea typeface="+mn-ea"/>
        <a:cs typeface="Times New Roman" pitchFamily="18" charset="0"/>
      </a:defRPr>
    </a:lvl7pPr>
    <a:lvl8pPr marL="3200400" algn="l" defTabSz="914400" rtl="0" eaLnBrk="1" latinLnBrk="0" hangingPunct="1">
      <a:defRPr b="1" kern="1200">
        <a:solidFill>
          <a:schemeClr val="bg1"/>
        </a:solidFill>
        <a:latin typeface="Times New Roman" pitchFamily="18" charset="0"/>
        <a:ea typeface="+mn-ea"/>
        <a:cs typeface="Times New Roman" pitchFamily="18" charset="0"/>
      </a:defRPr>
    </a:lvl8pPr>
    <a:lvl9pPr marL="3657600" algn="l" defTabSz="914400" rtl="0" eaLnBrk="1" latinLnBrk="0" hangingPunct="1">
      <a:defRPr b="1" kern="1200">
        <a:solidFill>
          <a:schemeClr val="bg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a:srgbClr val="FFFF99"/>
    <a:srgbClr val="FF9933"/>
    <a:srgbClr val="837021"/>
    <a:srgbClr val="FFFF00"/>
    <a:srgbClr val="00CC66"/>
    <a:srgbClr val="FF6600"/>
    <a:srgbClr val="0033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9112" autoAdjust="0"/>
  </p:normalViewPr>
  <p:slideViewPr>
    <p:cSldViewPr>
      <p:cViewPr>
        <p:scale>
          <a:sx n="100" d="100"/>
          <a:sy n="100" d="100"/>
        </p:scale>
        <p:origin x="-564" y="-72"/>
      </p:cViewPr>
      <p:guideLst>
        <p:guide orient="horz" pos="2160"/>
        <p:guide pos="2880"/>
      </p:guideLst>
    </p:cSldViewPr>
  </p:slideViewPr>
  <p:outlineViewPr>
    <p:cViewPr>
      <p:scale>
        <a:sx n="33" d="100"/>
        <a:sy n="33" d="100"/>
      </p:scale>
      <p:origin x="0" y="3354"/>
    </p:cViewPr>
  </p:outlineViewPr>
  <p:notesTextViewPr>
    <p:cViewPr>
      <p:scale>
        <a:sx n="100" d="100"/>
        <a:sy n="100" d="100"/>
      </p:scale>
      <p:origin x="0" y="0"/>
    </p:cViewPr>
  </p:notesTextViewPr>
  <p:sorterViewPr>
    <p:cViewPr>
      <p:scale>
        <a:sx n="66" d="100"/>
        <a:sy n="66"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1"/>
            </a:lvl1pPr>
          </a:lstStyle>
          <a:p>
            <a:pPr>
              <a:defRPr/>
            </a:pPr>
            <a:endParaRPr lang="fr-FR"/>
          </a:p>
        </p:txBody>
      </p:sp>
      <p:sp>
        <p:nvSpPr>
          <p:cNvPr id="27651" name="Rectangle 3"/>
          <p:cNvSpPr>
            <a:spLocks noGrp="1" noChangeArrowheads="1"/>
          </p:cNvSpPr>
          <p:nvPr>
            <p:ph type="dt" sz="quarter" idx="1"/>
          </p:nvPr>
        </p:nvSpPr>
        <p:spPr bwMode="auto">
          <a:xfrm>
            <a:off x="3821113"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1"/>
            </a:lvl1pPr>
          </a:lstStyle>
          <a:p>
            <a:pPr>
              <a:defRPr/>
            </a:pPr>
            <a:endParaRPr lang="fr-FR"/>
          </a:p>
        </p:txBody>
      </p:sp>
      <p:sp>
        <p:nvSpPr>
          <p:cNvPr id="27652" name="Rectangle 4"/>
          <p:cNvSpPr>
            <a:spLocks noGrp="1" noChangeArrowheads="1"/>
          </p:cNvSpPr>
          <p:nvPr>
            <p:ph type="ftr" sz="quarter" idx="2"/>
          </p:nvPr>
        </p:nvSpPr>
        <p:spPr bwMode="auto">
          <a:xfrm>
            <a:off x="0"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1"/>
            </a:lvl1pPr>
          </a:lstStyle>
          <a:p>
            <a:pPr>
              <a:defRPr/>
            </a:pPr>
            <a:endParaRPr lang="fr-FR"/>
          </a:p>
        </p:txBody>
      </p:sp>
      <p:sp>
        <p:nvSpPr>
          <p:cNvPr id="27653" name="Rectangle 5"/>
          <p:cNvSpPr>
            <a:spLocks noGrp="1" noChangeArrowheads="1"/>
          </p:cNvSpPr>
          <p:nvPr>
            <p:ph type="sldNum" sz="quarter" idx="3"/>
          </p:nvPr>
        </p:nvSpPr>
        <p:spPr bwMode="auto">
          <a:xfrm>
            <a:off x="3821113"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1"/>
            </a:lvl1pPr>
          </a:lstStyle>
          <a:p>
            <a:pPr>
              <a:defRPr/>
            </a:pPr>
            <a:fld id="{507E8E8E-CF8B-4E3E-8383-68FC1937A484}" type="slidenum">
              <a:rPr lang="fr-FR"/>
              <a:pPr>
                <a:defRPr/>
              </a:pPr>
              <a:t>‹N°›</a:t>
            </a:fld>
            <a:endParaRPr lang="fr-FR"/>
          </a:p>
        </p:txBody>
      </p:sp>
    </p:spTree>
    <p:extLst>
      <p:ext uri="{BB962C8B-B14F-4D97-AF65-F5344CB8AC3E}">
        <p14:creationId xmlns:p14="http://schemas.microsoft.com/office/powerpoint/2010/main" val="74289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1"/>
            </a:lvl1pPr>
          </a:lstStyle>
          <a:p>
            <a:pPr>
              <a:defRPr/>
            </a:pPr>
            <a:endParaRPr lang="fr-FR"/>
          </a:p>
        </p:txBody>
      </p:sp>
      <p:sp>
        <p:nvSpPr>
          <p:cNvPr id="26627" name="Rectangle 3"/>
          <p:cNvSpPr>
            <a:spLocks noGrp="1" noChangeArrowheads="1"/>
          </p:cNvSpPr>
          <p:nvPr>
            <p:ph type="dt" idx="1"/>
          </p:nvPr>
        </p:nvSpPr>
        <p:spPr bwMode="auto">
          <a:xfrm>
            <a:off x="3821113"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1"/>
            </a:lvl1pPr>
          </a:lstStyle>
          <a:p>
            <a:pPr>
              <a:defRPr/>
            </a:pPr>
            <a:endParaRPr lang="fr-FR"/>
          </a:p>
        </p:txBody>
      </p:sp>
      <p:sp>
        <p:nvSpPr>
          <p:cNvPr id="15364"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898525" y="4689475"/>
            <a:ext cx="4945063"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6630" name="Rectangle 6"/>
          <p:cNvSpPr>
            <a:spLocks noGrp="1" noChangeArrowheads="1"/>
          </p:cNvSpPr>
          <p:nvPr>
            <p:ph type="ftr" sz="quarter" idx="4"/>
          </p:nvPr>
        </p:nvSpPr>
        <p:spPr bwMode="auto">
          <a:xfrm>
            <a:off x="0"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1"/>
            </a:lvl1pPr>
          </a:lstStyle>
          <a:p>
            <a:pPr>
              <a:defRPr/>
            </a:pPr>
            <a:endParaRPr lang="fr-FR"/>
          </a:p>
        </p:txBody>
      </p:sp>
      <p:sp>
        <p:nvSpPr>
          <p:cNvPr id="26631" name="Rectangle 7"/>
          <p:cNvSpPr>
            <a:spLocks noGrp="1" noChangeArrowheads="1"/>
          </p:cNvSpPr>
          <p:nvPr>
            <p:ph type="sldNum" sz="quarter" idx="5"/>
          </p:nvPr>
        </p:nvSpPr>
        <p:spPr bwMode="auto">
          <a:xfrm>
            <a:off x="3821113" y="9378950"/>
            <a:ext cx="29210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1"/>
            </a:lvl1pPr>
          </a:lstStyle>
          <a:p>
            <a:pPr>
              <a:defRPr/>
            </a:pPr>
            <a:fld id="{38F2CD9D-93F7-43F7-900C-99BCBBF1D220}" type="slidenum">
              <a:rPr lang="fr-FR"/>
              <a:pPr>
                <a:defRPr/>
              </a:pPr>
              <a:t>‹N°›</a:t>
            </a:fld>
            <a:endParaRPr lang="fr-FR"/>
          </a:p>
        </p:txBody>
      </p:sp>
    </p:spTree>
    <p:extLst>
      <p:ext uri="{BB962C8B-B14F-4D97-AF65-F5344CB8AC3E}">
        <p14:creationId xmlns:p14="http://schemas.microsoft.com/office/powerpoint/2010/main" val="3019294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smtClean="0">
                <a:solidFill>
                  <a:prstClr val="black"/>
                </a:solidFill>
              </a:rPr>
              <a:pPr/>
              <a:t>1</a:t>
            </a:fld>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solidFill>
                  <a:prstClr val="white"/>
                </a:solidFill>
              </a:rPr>
              <a:pPr>
                <a:defRPr/>
              </a:pPr>
              <a:t>18</a:t>
            </a:fld>
            <a:endParaRPr lang="fr-FR">
              <a:solidFill>
                <a:prstClr val="white"/>
              </a:solidFill>
            </a:endParaRPr>
          </a:p>
        </p:txBody>
      </p:sp>
    </p:spTree>
    <p:extLst>
      <p:ext uri="{BB962C8B-B14F-4D97-AF65-F5344CB8AC3E}">
        <p14:creationId xmlns:p14="http://schemas.microsoft.com/office/powerpoint/2010/main" val="74764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7</a:t>
            </a:fld>
            <a:endParaRPr lang="fr-FR"/>
          </a:p>
        </p:txBody>
      </p:sp>
    </p:spTree>
    <p:extLst>
      <p:ext uri="{BB962C8B-B14F-4D97-AF65-F5344CB8AC3E}">
        <p14:creationId xmlns:p14="http://schemas.microsoft.com/office/powerpoint/2010/main" val="248003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11</a:t>
            </a:fld>
            <a:endParaRPr lang="fr-FR"/>
          </a:p>
        </p:txBody>
      </p:sp>
    </p:spTree>
    <p:extLst>
      <p:ext uri="{BB962C8B-B14F-4D97-AF65-F5344CB8AC3E}">
        <p14:creationId xmlns:p14="http://schemas.microsoft.com/office/powerpoint/2010/main" val="74764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12</a:t>
            </a:fld>
            <a:endParaRPr lang="fr-FR"/>
          </a:p>
        </p:txBody>
      </p:sp>
    </p:spTree>
    <p:extLst>
      <p:ext uri="{BB962C8B-B14F-4D97-AF65-F5344CB8AC3E}">
        <p14:creationId xmlns:p14="http://schemas.microsoft.com/office/powerpoint/2010/main" val="74764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13</a:t>
            </a:fld>
            <a:endParaRPr lang="fr-FR"/>
          </a:p>
        </p:txBody>
      </p:sp>
    </p:spTree>
    <p:extLst>
      <p:ext uri="{BB962C8B-B14F-4D97-AF65-F5344CB8AC3E}">
        <p14:creationId xmlns:p14="http://schemas.microsoft.com/office/powerpoint/2010/main" val="74764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14</a:t>
            </a:fld>
            <a:endParaRPr lang="fr-FR"/>
          </a:p>
        </p:txBody>
      </p:sp>
    </p:spTree>
    <p:extLst>
      <p:ext uri="{BB962C8B-B14F-4D97-AF65-F5344CB8AC3E}">
        <p14:creationId xmlns:p14="http://schemas.microsoft.com/office/powerpoint/2010/main" val="74764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15</a:t>
            </a:fld>
            <a:endParaRPr lang="fr-FR"/>
          </a:p>
        </p:txBody>
      </p:sp>
    </p:spTree>
    <p:extLst>
      <p:ext uri="{BB962C8B-B14F-4D97-AF65-F5344CB8AC3E}">
        <p14:creationId xmlns:p14="http://schemas.microsoft.com/office/powerpoint/2010/main" val="74764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16</a:t>
            </a:fld>
            <a:endParaRPr lang="fr-FR"/>
          </a:p>
        </p:txBody>
      </p:sp>
    </p:spTree>
    <p:extLst>
      <p:ext uri="{BB962C8B-B14F-4D97-AF65-F5344CB8AC3E}">
        <p14:creationId xmlns:p14="http://schemas.microsoft.com/office/powerpoint/2010/main" val="74764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38F2CD9D-93F7-43F7-900C-99BCBBF1D220}" type="slidenum">
              <a:rPr lang="fr-FR" smtClean="0"/>
              <a:pPr>
                <a:defRPr/>
              </a:pPr>
              <a:t>17</a:t>
            </a:fld>
            <a:endParaRPr lang="fr-FR"/>
          </a:p>
        </p:txBody>
      </p:sp>
    </p:spTree>
    <p:extLst>
      <p:ext uri="{BB962C8B-B14F-4D97-AF65-F5344CB8AC3E}">
        <p14:creationId xmlns:p14="http://schemas.microsoft.com/office/powerpoint/2010/main" val="74764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13A0086A-25A4-4098-91E6-23A1EF7E95DB}" type="slidenum">
              <a:rPr lang="fr-FR"/>
              <a:pPr>
                <a:defRPr/>
              </a:pPr>
              <a:t>‹N°›</a:t>
            </a:fld>
            <a:endParaRPr lang="fr-FR"/>
          </a:p>
        </p:txBody>
      </p:sp>
    </p:spTree>
    <p:extLst>
      <p:ext uri="{BB962C8B-B14F-4D97-AF65-F5344CB8AC3E}">
        <p14:creationId xmlns:p14="http://schemas.microsoft.com/office/powerpoint/2010/main" val="362527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627430CD-8B13-4840-B2F4-90BC46733940}" type="slidenum">
              <a:rPr lang="fr-FR"/>
              <a:pPr>
                <a:defRPr/>
              </a:pPr>
              <a:t>‹N°›</a:t>
            </a:fld>
            <a:endParaRPr lang="fr-FR"/>
          </a:p>
        </p:txBody>
      </p:sp>
    </p:spTree>
    <p:extLst>
      <p:ext uri="{BB962C8B-B14F-4D97-AF65-F5344CB8AC3E}">
        <p14:creationId xmlns:p14="http://schemas.microsoft.com/office/powerpoint/2010/main" val="233842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4059719B-2147-4CDB-8E56-16448DB38062}" type="slidenum">
              <a:rPr lang="fr-FR"/>
              <a:pPr>
                <a:defRPr/>
              </a:pPr>
              <a:t>‹N°›</a:t>
            </a:fld>
            <a:endParaRPr lang="fr-FR"/>
          </a:p>
        </p:txBody>
      </p:sp>
    </p:spTree>
    <p:extLst>
      <p:ext uri="{BB962C8B-B14F-4D97-AF65-F5344CB8AC3E}">
        <p14:creationId xmlns:p14="http://schemas.microsoft.com/office/powerpoint/2010/main" val="300547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a:prstGeom prst="rect">
            <a:avLst/>
          </a:prstGeom>
        </p:spPr>
        <p:txBody>
          <a:bodyPr/>
          <a:lstStyle/>
          <a:p>
            <a:pPr lvl="0"/>
            <a:endParaRPr lang="fr-FR"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2EB81B7D-4D2E-45ED-9AE8-E5BAA6CA2708}" type="slidenum">
              <a:rPr lang="fr-FR"/>
              <a:pPr>
                <a:defRPr/>
              </a:pPr>
              <a:t>‹N°›</a:t>
            </a:fld>
            <a:endParaRPr lang="fr-FR"/>
          </a:p>
        </p:txBody>
      </p:sp>
    </p:spTree>
    <p:extLst>
      <p:ext uri="{BB962C8B-B14F-4D97-AF65-F5344CB8AC3E}">
        <p14:creationId xmlns:p14="http://schemas.microsoft.com/office/powerpoint/2010/main" val="116362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b="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b="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smtClean="0"/>
              <a:t>Cliquez pour modifier le style du titre</a:t>
            </a:r>
            <a:endParaRPr lang="fr-F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smtClean="0"/>
              <a:t>Cliquez pour modifier le style des sous-titres du masque</a:t>
            </a:r>
            <a:endParaRPr lang="fr-FR"/>
          </a:p>
        </p:txBody>
      </p:sp>
      <p:sp>
        <p:nvSpPr>
          <p:cNvPr id="342029" name="Rectangle 13"/>
          <p:cNvSpPr>
            <a:spLocks noGrp="1" noChangeArrowheads="1"/>
          </p:cNvSpPr>
          <p:nvPr>
            <p:ph type="dt" sz="half" idx="2"/>
          </p:nvPr>
        </p:nvSpPr>
        <p:spPr/>
        <p:txBody>
          <a:bodyPr/>
          <a:lstStyle>
            <a:lvl1pPr>
              <a:defRPr/>
            </a:lvl1pPr>
          </a:lstStyle>
          <a:p>
            <a:fld id="{DE5F01E9-3892-4DE1-8F5F-4045D60B0C3A}" type="datetime1">
              <a:rPr lang="fr-FR" smtClean="0">
                <a:solidFill>
                  <a:srgbClr val="FFFFFF"/>
                </a:solidFill>
              </a:rPr>
              <a:pPr/>
              <a:t>26/09/2020</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2853604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CB36A929-F170-484A-8372-F4C371ABB6B9}" type="datetime1">
              <a:rPr lang="fr-FR" smtClean="0">
                <a:solidFill>
                  <a:srgbClr val="FFFFFF"/>
                </a:solidFill>
              </a:rPr>
              <a:pPr/>
              <a:t>26/09/2020</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878709869"/>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5CA28087-1664-49BE-BC77-74865DE10023}" type="datetime1">
              <a:rPr lang="fr-FR" smtClean="0">
                <a:solidFill>
                  <a:srgbClr val="FFFFFF"/>
                </a:solidFill>
              </a:rPr>
              <a:pPr/>
              <a:t>26/09/2020</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130494362"/>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40CC4E7F-A359-444E-9AB4-282C1CF37A44}" type="datetime1">
              <a:rPr lang="fr-FR" smtClean="0">
                <a:solidFill>
                  <a:srgbClr val="FFFFFF"/>
                </a:solidFill>
              </a:rPr>
              <a:pPr/>
              <a:t>26/09/2020</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25794620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B2763947-93A1-4DBD-BC94-3DF563FBF302}" type="datetime1">
              <a:rPr lang="fr-FR" smtClean="0">
                <a:solidFill>
                  <a:srgbClr val="FFFFFF"/>
                </a:solidFill>
              </a:rPr>
              <a:pPr/>
              <a:t>26/09/2020</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4273108272"/>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89C3AFAE-255C-4942-A4B0-D910AAD07ADA}" type="datetime1">
              <a:rPr lang="fr-FR" smtClean="0">
                <a:solidFill>
                  <a:srgbClr val="FFFFFF"/>
                </a:solidFill>
              </a:rPr>
              <a:pPr/>
              <a:t>26/09/2020</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624827687"/>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52A07A8D-531D-4184-8C8D-0B66E14E7BF6}" type="datetime1">
              <a:rPr lang="fr-FR" smtClean="0">
                <a:solidFill>
                  <a:srgbClr val="FFFFFF"/>
                </a:solidFill>
              </a:rPr>
              <a:pPr/>
              <a:t>26/09/2020</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50278873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B76931FF-7B16-4FE8-8896-D5B6DF1DAD0B}" type="slidenum">
              <a:rPr lang="fr-FR"/>
              <a:pPr>
                <a:defRPr/>
              </a:pPr>
              <a:t>‹N°›</a:t>
            </a:fld>
            <a:endParaRPr lang="fr-FR"/>
          </a:p>
        </p:txBody>
      </p:sp>
    </p:spTree>
    <p:extLst>
      <p:ext uri="{BB962C8B-B14F-4D97-AF65-F5344CB8AC3E}">
        <p14:creationId xmlns:p14="http://schemas.microsoft.com/office/powerpoint/2010/main" val="1821503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A16D49BE-49A2-43A1-AE0F-0F0FE49810C8}" type="datetime1">
              <a:rPr lang="fr-FR" smtClean="0">
                <a:solidFill>
                  <a:srgbClr val="FFFFFF"/>
                </a:solidFill>
              </a:rPr>
              <a:pPr/>
              <a:t>26/09/2020</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4182580509"/>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74852F1-7BA6-4E79-AF83-CEA11F7ED6C9}" type="datetime1">
              <a:rPr lang="fr-FR" smtClean="0">
                <a:solidFill>
                  <a:srgbClr val="FFFFFF"/>
                </a:solidFill>
              </a:rPr>
              <a:pPr/>
              <a:t>26/09/2020</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51148753"/>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AB14433C-D167-4C20-9AB9-A17C03ECD358}" type="datetime1">
              <a:rPr lang="fr-FR" smtClean="0">
                <a:solidFill>
                  <a:srgbClr val="FFFFFF"/>
                </a:solidFill>
              </a:rPr>
              <a:pPr/>
              <a:t>26/09/2020</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590139660"/>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3AB0F86-8BC7-42DF-97AC-80B2895D7343}" type="datetime1">
              <a:rPr lang="fr-FR" smtClean="0">
                <a:solidFill>
                  <a:srgbClr val="FFFFFF"/>
                </a:solidFill>
              </a:rPr>
              <a:pPr/>
              <a:t>26/09/2020</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00707950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DF2070AE-1A17-40FB-9254-284F12D3CAB3}" type="datetime1">
              <a:rPr lang="fr-FR" smtClean="0">
                <a:solidFill>
                  <a:srgbClr val="FFFFFF"/>
                </a:solidFill>
              </a:rPr>
              <a:pPr/>
              <a:t>26/09/2020</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smtClean="0">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37707981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5" name="Rectangle 11"/>
          <p:cNvSpPr>
            <a:spLocks noGrp="1" noChangeArrowheads="1"/>
          </p:cNvSpPr>
          <p:nvPr>
            <p:ph type="sldNum" sz="quarter" idx="11"/>
          </p:nvPr>
        </p:nvSpPr>
        <p:spPr>
          <a:ln/>
        </p:spPr>
        <p:txBody>
          <a:bodyPr/>
          <a:lstStyle>
            <a:lvl1pPr>
              <a:defRPr/>
            </a:lvl1pPr>
          </a:lstStyle>
          <a:p>
            <a:pPr>
              <a:defRPr/>
            </a:pPr>
            <a:fld id="{5888DB84-2738-4381-B490-A48D28553BE7}" type="slidenum">
              <a:rPr lang="fr-FR"/>
              <a:pPr>
                <a:defRPr/>
              </a:pPr>
              <a:t>‹N°›</a:t>
            </a:fld>
            <a:endParaRPr lang="fr-FR"/>
          </a:p>
        </p:txBody>
      </p:sp>
    </p:spTree>
    <p:extLst>
      <p:ext uri="{BB962C8B-B14F-4D97-AF65-F5344CB8AC3E}">
        <p14:creationId xmlns:p14="http://schemas.microsoft.com/office/powerpoint/2010/main" val="428599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6" name="Rectangle 11"/>
          <p:cNvSpPr>
            <a:spLocks noGrp="1" noChangeArrowheads="1"/>
          </p:cNvSpPr>
          <p:nvPr>
            <p:ph type="sldNum" sz="quarter" idx="11"/>
          </p:nvPr>
        </p:nvSpPr>
        <p:spPr>
          <a:ln/>
        </p:spPr>
        <p:txBody>
          <a:bodyPr/>
          <a:lstStyle>
            <a:lvl1pPr>
              <a:defRPr/>
            </a:lvl1pPr>
          </a:lstStyle>
          <a:p>
            <a:pPr>
              <a:defRPr/>
            </a:pPr>
            <a:fld id="{2822636C-2795-4723-BA2F-39DAA512FE02}" type="slidenum">
              <a:rPr lang="fr-FR"/>
              <a:pPr>
                <a:defRPr/>
              </a:pPr>
              <a:t>‹N°›</a:t>
            </a:fld>
            <a:endParaRPr lang="fr-FR"/>
          </a:p>
        </p:txBody>
      </p:sp>
    </p:spTree>
    <p:extLst>
      <p:ext uri="{BB962C8B-B14F-4D97-AF65-F5344CB8AC3E}">
        <p14:creationId xmlns:p14="http://schemas.microsoft.com/office/powerpoint/2010/main" val="188411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8" name="Rectangle 11"/>
          <p:cNvSpPr>
            <a:spLocks noGrp="1" noChangeArrowheads="1"/>
          </p:cNvSpPr>
          <p:nvPr>
            <p:ph type="sldNum" sz="quarter" idx="11"/>
          </p:nvPr>
        </p:nvSpPr>
        <p:spPr>
          <a:ln/>
        </p:spPr>
        <p:txBody>
          <a:bodyPr/>
          <a:lstStyle>
            <a:lvl1pPr>
              <a:defRPr/>
            </a:lvl1pPr>
          </a:lstStyle>
          <a:p>
            <a:pPr>
              <a:defRPr/>
            </a:pPr>
            <a:fld id="{FBC8B692-FC2D-4CB4-B3C6-AE91BF65A900}" type="slidenum">
              <a:rPr lang="fr-FR"/>
              <a:pPr>
                <a:defRPr/>
              </a:pPr>
              <a:t>‹N°›</a:t>
            </a:fld>
            <a:endParaRPr lang="fr-FR"/>
          </a:p>
        </p:txBody>
      </p:sp>
    </p:spTree>
    <p:extLst>
      <p:ext uri="{BB962C8B-B14F-4D97-AF65-F5344CB8AC3E}">
        <p14:creationId xmlns:p14="http://schemas.microsoft.com/office/powerpoint/2010/main" val="339039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4" name="Rectangle 11"/>
          <p:cNvSpPr>
            <a:spLocks noGrp="1" noChangeArrowheads="1"/>
          </p:cNvSpPr>
          <p:nvPr>
            <p:ph type="sldNum" sz="quarter" idx="11"/>
          </p:nvPr>
        </p:nvSpPr>
        <p:spPr>
          <a:ln/>
        </p:spPr>
        <p:txBody>
          <a:bodyPr/>
          <a:lstStyle>
            <a:lvl1pPr>
              <a:defRPr/>
            </a:lvl1pPr>
          </a:lstStyle>
          <a:p>
            <a:pPr>
              <a:defRPr/>
            </a:pPr>
            <a:fld id="{D680D9DD-A371-47C0-B282-243A1EB263B1}" type="slidenum">
              <a:rPr lang="fr-FR"/>
              <a:pPr>
                <a:defRPr/>
              </a:pPr>
              <a:t>‹N°›</a:t>
            </a:fld>
            <a:endParaRPr lang="fr-FR"/>
          </a:p>
        </p:txBody>
      </p:sp>
    </p:spTree>
    <p:extLst>
      <p:ext uri="{BB962C8B-B14F-4D97-AF65-F5344CB8AC3E}">
        <p14:creationId xmlns:p14="http://schemas.microsoft.com/office/powerpoint/2010/main" val="70069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3" name="Rectangle 11"/>
          <p:cNvSpPr>
            <a:spLocks noGrp="1" noChangeArrowheads="1"/>
          </p:cNvSpPr>
          <p:nvPr>
            <p:ph type="sldNum" sz="quarter" idx="11"/>
          </p:nvPr>
        </p:nvSpPr>
        <p:spPr>
          <a:ln/>
        </p:spPr>
        <p:txBody>
          <a:bodyPr/>
          <a:lstStyle>
            <a:lvl1pPr>
              <a:defRPr/>
            </a:lvl1pPr>
          </a:lstStyle>
          <a:p>
            <a:pPr>
              <a:defRPr/>
            </a:pPr>
            <a:fld id="{AC76605D-5B6B-414D-B17D-C6FF98E3C4A4}" type="slidenum">
              <a:rPr lang="fr-FR"/>
              <a:pPr>
                <a:defRPr/>
              </a:pPr>
              <a:t>‹N°›</a:t>
            </a:fld>
            <a:endParaRPr lang="fr-FR"/>
          </a:p>
        </p:txBody>
      </p:sp>
    </p:spTree>
    <p:extLst>
      <p:ext uri="{BB962C8B-B14F-4D97-AF65-F5344CB8AC3E}">
        <p14:creationId xmlns:p14="http://schemas.microsoft.com/office/powerpoint/2010/main" val="11985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6" name="Rectangle 11"/>
          <p:cNvSpPr>
            <a:spLocks noGrp="1" noChangeArrowheads="1"/>
          </p:cNvSpPr>
          <p:nvPr>
            <p:ph type="sldNum" sz="quarter" idx="11"/>
          </p:nvPr>
        </p:nvSpPr>
        <p:spPr>
          <a:ln/>
        </p:spPr>
        <p:txBody>
          <a:bodyPr/>
          <a:lstStyle>
            <a:lvl1pPr>
              <a:defRPr/>
            </a:lvl1pPr>
          </a:lstStyle>
          <a:p>
            <a:pPr>
              <a:defRPr/>
            </a:pPr>
            <a:fld id="{720BD310-1637-403A-ADB3-F4C36C6FE927}" type="slidenum">
              <a:rPr lang="fr-FR"/>
              <a:pPr>
                <a:defRPr/>
              </a:pPr>
              <a:t>‹N°›</a:t>
            </a:fld>
            <a:endParaRPr lang="fr-FR"/>
          </a:p>
        </p:txBody>
      </p:sp>
    </p:spTree>
    <p:extLst>
      <p:ext uri="{BB962C8B-B14F-4D97-AF65-F5344CB8AC3E}">
        <p14:creationId xmlns:p14="http://schemas.microsoft.com/office/powerpoint/2010/main" val="35326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Cours de matériaux de construction , Pr. K. LAHLOU</a:t>
            </a:r>
          </a:p>
        </p:txBody>
      </p:sp>
      <p:sp>
        <p:nvSpPr>
          <p:cNvPr id="6" name="Rectangle 11"/>
          <p:cNvSpPr>
            <a:spLocks noGrp="1" noChangeArrowheads="1"/>
          </p:cNvSpPr>
          <p:nvPr>
            <p:ph type="sldNum" sz="quarter" idx="11"/>
          </p:nvPr>
        </p:nvSpPr>
        <p:spPr>
          <a:ln/>
        </p:spPr>
        <p:txBody>
          <a:bodyPr/>
          <a:lstStyle>
            <a:lvl1pPr>
              <a:defRPr/>
            </a:lvl1pPr>
          </a:lstStyle>
          <a:p>
            <a:pPr>
              <a:defRPr/>
            </a:pPr>
            <a:fld id="{98F32006-84B4-46E2-839F-B6B935788215}" type="slidenum">
              <a:rPr lang="fr-FR"/>
              <a:pPr>
                <a:defRPr/>
              </a:pPr>
              <a:t>‹N°›</a:t>
            </a:fld>
            <a:endParaRPr lang="fr-FR"/>
          </a:p>
        </p:txBody>
      </p:sp>
    </p:spTree>
    <p:extLst>
      <p:ext uri="{BB962C8B-B14F-4D97-AF65-F5344CB8AC3E}">
        <p14:creationId xmlns:p14="http://schemas.microsoft.com/office/powerpoint/2010/main" val="328773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66"/>
            </a:gs>
          </a:gsLst>
          <a:lin ang="5400000" scaled="1"/>
        </a:gra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28600" y="6400800"/>
            <a:ext cx="472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r>
              <a:rPr lang="fr-FR"/>
              <a:t>Cours de matériaux de construction , Pr. K. LAHLOU</a:t>
            </a:r>
          </a:p>
        </p:txBody>
      </p:sp>
      <p:sp>
        <p:nvSpPr>
          <p:cNvPr id="1027" name="Line 8"/>
          <p:cNvSpPr>
            <a:spLocks noChangeShapeType="1"/>
          </p:cNvSpPr>
          <p:nvPr/>
        </p:nvSpPr>
        <p:spPr bwMode="auto">
          <a:xfrm>
            <a:off x="228600" y="6400800"/>
            <a:ext cx="8686800" cy="0"/>
          </a:xfrm>
          <a:prstGeom prst="line">
            <a:avLst/>
          </a:prstGeom>
          <a:noFill/>
          <a:ln w="76200" cmpd="tri">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28" name="Text Box 10"/>
          <p:cNvSpPr txBox="1">
            <a:spLocks noChangeArrowheads="1"/>
          </p:cNvSpPr>
          <p:nvPr/>
        </p:nvSpPr>
        <p:spPr bwMode="auto">
          <a:xfrm>
            <a:off x="7848600" y="64912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spcBef>
                <a:spcPct val="50000"/>
              </a:spcBef>
              <a:defRPr/>
            </a:pPr>
            <a:endParaRPr lang="en-US" altLang="en-US" b="0" i="1" smtClean="0"/>
          </a:p>
        </p:txBody>
      </p:sp>
      <p:sp>
        <p:nvSpPr>
          <p:cNvPr id="1035" name="Rectangle 11"/>
          <p:cNvSpPr>
            <a:spLocks noGrp="1" noChangeArrowheads="1"/>
          </p:cNvSpPr>
          <p:nvPr>
            <p:ph type="sldNum" sz="quarter" idx="4"/>
          </p:nvPr>
        </p:nvSpPr>
        <p:spPr bwMode="auto">
          <a:xfrm>
            <a:off x="8382000" y="64008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1"/>
            </a:lvl1pPr>
          </a:lstStyle>
          <a:p>
            <a:pPr>
              <a:defRPr/>
            </a:pPr>
            <a:fld id="{7BB98DB0-5F10-43D1-9BC4-42024087A68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b="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b="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b="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CBECAD20-804E-413C-9517-FD724D698AA4}" type="datetime1">
              <a:rPr lang="fr-FR" b="0" smtClean="0">
                <a:solidFill>
                  <a:srgbClr val="FFFFFF"/>
                </a:solidFill>
              </a:rPr>
              <a:pPr fontAlgn="auto">
                <a:spcBef>
                  <a:spcPts val="0"/>
                </a:spcBef>
                <a:spcAft>
                  <a:spcPts val="0"/>
                </a:spcAft>
              </a:pPr>
              <a:t>26/09/2020</a:t>
            </a:fld>
            <a:endParaRPr lang="fr-BE" b="0"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b="0" smtClean="0">
                <a:solidFill>
                  <a:srgbClr val="FFFFFF"/>
                </a:solidFill>
              </a:rPr>
              <a:t>1</a:t>
            </a:r>
            <a:endParaRPr lang="fr-BE" b="0"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b="0" smtClean="0">
                <a:solidFill>
                  <a:srgbClr val="FFFFFF"/>
                </a:solidFill>
              </a:rPr>
              <a:pPr fontAlgn="auto">
                <a:spcBef>
                  <a:spcPts val="0"/>
                </a:spcBef>
                <a:spcAft>
                  <a:spcPts val="0"/>
                </a:spcAft>
              </a:pPr>
              <a:t>‹N°›</a:t>
            </a:fld>
            <a:endParaRPr lang="fr-BE" b="0" dirty="0">
              <a:solidFill>
                <a:srgbClr val="FFFFFF"/>
              </a:solidFill>
            </a:endParaRPr>
          </a:p>
        </p:txBody>
      </p:sp>
    </p:spTree>
    <p:extLst>
      <p:ext uri="{BB962C8B-B14F-4D97-AF65-F5344CB8AC3E}">
        <p14:creationId xmlns:p14="http://schemas.microsoft.com/office/powerpoint/2010/main" val="2706627707"/>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6.emf"/><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2.emf"/><Relationship Id="rId11" Type="http://schemas.openxmlformats.org/officeDocument/2006/relationships/image" Target="../media/image63.emf"/><Relationship Id="rId5" Type="http://schemas.openxmlformats.org/officeDocument/2006/relationships/image" Target="../media/image58.emf"/><Relationship Id="rId10" Type="http://schemas.openxmlformats.org/officeDocument/2006/relationships/image" Target="../media/image62.emf"/><Relationship Id="rId4" Type="http://schemas.openxmlformats.org/officeDocument/2006/relationships/image" Target="../media/image57.emf"/><Relationship Id="rId9" Type="http://schemas.openxmlformats.org/officeDocument/2006/relationships/image" Target="../media/image61.emf"/></Relationships>
</file>

<file path=ppt/slides/_rels/slide15.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5.png"/><Relationship Id="rId7" Type="http://schemas.openxmlformats.org/officeDocument/2006/relationships/image" Target="../media/image6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image" Target="../media/image67.png"/><Relationship Id="rId4" Type="http://schemas.openxmlformats.org/officeDocument/2006/relationships/image" Target="../media/image66.emf"/><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31.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46.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48.png"/><Relationship Id="rId7" Type="http://schemas.openxmlformats.org/officeDocument/2006/relationships/image" Target="../media/image112.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2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98520" y="2173750"/>
            <a:ext cx="8791617" cy="861774"/>
          </a:xfrm>
          <a:prstGeom prst="rect">
            <a:avLst/>
          </a:prstGeom>
          <a:solidFill>
            <a:schemeClr val="accent1"/>
          </a:solidFill>
          <a:ln w="12700" cap="sq">
            <a:noFill/>
            <a:miter lim="800000"/>
            <a:headEnd type="none" w="sm" len="sm"/>
            <a:tailEnd type="none" w="sm" len="sm"/>
          </a:ln>
          <a:effectLst/>
        </p:spPr>
        <p:txBody>
          <a:bodyPr wrap="square">
            <a:spAutoFit/>
          </a:bodyPr>
          <a:lstStyle/>
          <a:p>
            <a:pPr algn="ctr" fontAlgn="auto">
              <a:spcBef>
                <a:spcPts val="0"/>
              </a:spcBef>
              <a:spcAft>
                <a:spcPts val="0"/>
              </a:spcAft>
            </a:pPr>
            <a:r>
              <a:rPr lang="fr-FR" sz="2500" dirty="0"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Béton armé </a:t>
            </a:r>
            <a:endParaRPr lang="en-US" sz="2500"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endParaRPr>
          </a:p>
          <a:p>
            <a:pPr algn="ctr" fontAlgn="auto">
              <a:spcBef>
                <a:spcPts val="0"/>
              </a:spcBef>
              <a:spcAft>
                <a:spcPts val="0"/>
              </a:spcAft>
            </a:pPr>
            <a:r>
              <a:rPr lang="en-US" sz="2500" dirty="0"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(3ème  </a:t>
            </a:r>
            <a:r>
              <a:rPr lang="en-US" sz="2500" dirty="0" err="1"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Année</a:t>
            </a:r>
            <a:r>
              <a:rPr lang="en-US" sz="2500" dirty="0"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GC  et   TP)</a:t>
            </a:r>
            <a:endParaRPr lang="en-US" sz="2500"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endParaRPr>
          </a:p>
        </p:txBody>
      </p:sp>
      <p:sp>
        <p:nvSpPr>
          <p:cNvPr id="14" name="object 7"/>
          <p:cNvSpPr txBox="1"/>
          <p:nvPr/>
        </p:nvSpPr>
        <p:spPr>
          <a:xfrm>
            <a:off x="224976" y="455610"/>
            <a:ext cx="5087487" cy="1245198"/>
          </a:xfrm>
          <a:prstGeom prst="rect">
            <a:avLst/>
          </a:prstGeom>
        </p:spPr>
        <p:txBody>
          <a:bodyPr wrap="square" lIns="0" tIns="0" rIns="0" bIns="0" rtlCol="0">
            <a:noAutofit/>
          </a:bodyPr>
          <a:lstStyle/>
          <a:p>
            <a:pPr marL="12700" marR="26730">
              <a:lnSpc>
                <a:spcPts val="1939"/>
              </a:lnSpc>
              <a:spcBef>
                <a:spcPts val="97"/>
              </a:spcBef>
            </a:pPr>
            <a:r>
              <a:rPr lang="fr-FR" b="0" dirty="0" smtClean="0">
                <a:solidFill>
                  <a:srgbClr val="FFFFFF"/>
                </a:solidFill>
                <a:latin typeface="Times New Roman"/>
                <a:cs typeface="Arial"/>
              </a:rPr>
              <a:t>CENTRE UNIVERSITAIRE  DE RELIZANE</a:t>
            </a:r>
          </a:p>
          <a:p>
            <a:pPr marL="12700">
              <a:lnSpc>
                <a:spcPct val="150462"/>
              </a:lnSpc>
              <a:spcBef>
                <a:spcPts val="407"/>
              </a:spcBef>
            </a:pPr>
            <a:r>
              <a:rPr lang="fr-FR" b="0" dirty="0" smtClean="0">
                <a:solidFill>
                  <a:srgbClr val="FFFFFF"/>
                </a:solidFill>
                <a:latin typeface="Times New Roman"/>
                <a:cs typeface="Arial"/>
              </a:rPr>
              <a:t>INSTITUT </a:t>
            </a:r>
            <a:r>
              <a:rPr b="0" dirty="0" smtClean="0">
                <a:solidFill>
                  <a:srgbClr val="FFFFFF"/>
                </a:solidFill>
                <a:latin typeface="Times New Roman"/>
                <a:cs typeface="Arial"/>
              </a:rPr>
              <a:t>DES SCIENCES </a:t>
            </a:r>
            <a:r>
              <a:rPr lang="fr-FR" b="0" dirty="0" smtClean="0">
                <a:solidFill>
                  <a:srgbClr val="FFFFFF"/>
                </a:solidFill>
                <a:latin typeface="Times New Roman"/>
                <a:cs typeface="Arial"/>
              </a:rPr>
              <a:t>ET TECHNOLOGIE</a:t>
            </a:r>
            <a:r>
              <a:rPr b="0" dirty="0" smtClean="0">
                <a:solidFill>
                  <a:srgbClr val="FFFFFF"/>
                </a:solidFill>
                <a:latin typeface="Times New Roman"/>
                <a:cs typeface="Arial"/>
              </a:rPr>
              <a:t> </a:t>
            </a:r>
            <a:r>
              <a:rPr b="0" dirty="0">
                <a:solidFill>
                  <a:srgbClr val="FFFFFF"/>
                </a:solidFill>
                <a:latin typeface="Times New Roman"/>
                <a:cs typeface="Arial"/>
              </a:rPr>
              <a:t>DEPARTEMENT </a:t>
            </a:r>
            <a:r>
              <a:rPr lang="en-US" b="0" dirty="0" smtClean="0">
                <a:solidFill>
                  <a:srgbClr val="FFFFFF"/>
                </a:solidFill>
                <a:latin typeface="Times New Roman"/>
                <a:cs typeface="Arial"/>
              </a:rPr>
              <a:t>DE </a:t>
            </a:r>
            <a:r>
              <a:rPr lang="en-US" b="0" dirty="0" smtClean="0">
                <a:solidFill>
                  <a:srgbClr val="FFFFFF"/>
                </a:solidFill>
                <a:latin typeface="Times New Roman"/>
                <a:cs typeface="Arial"/>
              </a:rPr>
              <a:t>GENIE </a:t>
            </a:r>
            <a:r>
              <a:rPr lang="en-US" b="0" dirty="0" smtClean="0">
                <a:solidFill>
                  <a:srgbClr val="FFFFFF"/>
                </a:solidFill>
                <a:latin typeface="Times New Roman"/>
                <a:cs typeface="Arial"/>
              </a:rPr>
              <a:t>CIVIL</a:t>
            </a:r>
            <a:endParaRPr b="0" dirty="0">
              <a:solidFill>
                <a:srgbClr val="FFFFFF"/>
              </a:solidFill>
              <a:latin typeface="Times New Roman"/>
              <a:cs typeface="Aria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FFFFFF"/>
                </a:solidFill>
              </a:rPr>
              <a:pPr/>
              <a:t>1</a:t>
            </a:fld>
            <a:endParaRPr lang="fr-BE" dirty="0">
              <a:solidFill>
                <a:srgbClr val="FFFFFF"/>
              </a:solidFill>
            </a:endParaRPr>
          </a:p>
        </p:txBody>
      </p:sp>
    </p:spTree>
    <p:extLst>
      <p:ext uri="{BB962C8B-B14F-4D97-AF65-F5344CB8AC3E}">
        <p14:creationId xmlns:p14="http://schemas.microsoft.com/office/powerpoint/2010/main" val="4126925178"/>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227781" y="44624"/>
            <a:ext cx="8736707"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10</a:t>
            </a:fld>
            <a:endParaRPr lang="fr-FR" altLang="en-US" b="0" smtClean="0"/>
          </a:p>
        </p:txBody>
      </p:sp>
      <p:sp>
        <p:nvSpPr>
          <p:cNvPr id="8" name="Rectangle 43"/>
          <p:cNvSpPr>
            <a:spLocks noChangeArrowheads="1"/>
          </p:cNvSpPr>
          <p:nvPr/>
        </p:nvSpPr>
        <p:spPr bwMode="auto">
          <a:xfrm>
            <a:off x="323528" y="205736"/>
            <a:ext cx="8592691"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600"/>
              </a:spcAft>
              <a:tabLst>
                <a:tab pos="0" algn="l"/>
              </a:tabLst>
            </a:pPr>
            <a:endParaRPr lang="fr-FR" sz="2000" b="0" dirty="0"/>
          </a:p>
          <a:p>
            <a:pPr marL="0" indent="0" algn="just">
              <a:spcAft>
                <a:spcPts val="600"/>
              </a:spcAft>
              <a:tabLst>
                <a:tab pos="0" algn="l"/>
              </a:tabLst>
            </a:pPr>
            <a:endParaRPr lang="fr-FR" sz="2000" b="0" dirty="0" smtClean="0"/>
          </a:p>
          <a:p>
            <a:pPr marL="0" indent="0" algn="just">
              <a:spcAft>
                <a:spcPts val="600"/>
              </a:spcAft>
              <a:tabLst>
                <a:tab pos="0" algn="l"/>
              </a:tabLst>
            </a:pPr>
            <a:endParaRPr lang="fr-FR" sz="2000" b="0" dirty="0"/>
          </a:p>
          <a:p>
            <a:pPr marL="0" indent="0" algn="just">
              <a:spcAft>
                <a:spcPts val="600"/>
              </a:spcAft>
              <a:tabLst>
                <a:tab pos="0" algn="l"/>
              </a:tabLst>
            </a:pPr>
            <a:endParaRPr lang="fr-FR" sz="2000" b="0" dirty="0"/>
          </a:p>
          <a:p>
            <a:pPr marL="0" indent="0" algn="just">
              <a:spcAft>
                <a:spcPts val="600"/>
              </a:spcAft>
              <a:tabLst>
                <a:tab pos="0" algn="l"/>
              </a:tabLst>
            </a:pPr>
            <a:endParaRPr lang="fr-FR" sz="2000" b="0" u="sng" dirty="0" smtClean="0">
              <a:solidFill>
                <a:srgbClr val="FFC000"/>
              </a:solidFill>
            </a:endParaRPr>
          </a:p>
          <a:p>
            <a:r>
              <a:rPr lang="fr-FR" sz="2000" b="0" dirty="0" smtClean="0"/>
              <a:t>                                           </a:t>
            </a:r>
          </a:p>
          <a:p>
            <a:pPr marL="0" indent="0" algn="just">
              <a:spcAft>
                <a:spcPts val="1200"/>
              </a:spcAft>
              <a:tabLst>
                <a:tab pos="0" algn="l"/>
              </a:tabLst>
            </a:pPr>
            <a:endParaRPr lang="fr-FR" sz="20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209" y="44624"/>
            <a:ext cx="489585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768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3"/>
          <p:cNvSpPr>
            <a:spLocks noRot="1" noChangeAspect="1" noMove="1" noResize="1" noEditPoints="1" noAdjustHandles="1" noChangeArrowheads="1" noChangeShapeType="1" noTextEdit="1"/>
          </p:cNvSpPr>
          <p:nvPr/>
        </p:nvSpPr>
        <p:spPr bwMode="auto">
          <a:xfrm>
            <a:off x="107504" y="-27385"/>
            <a:ext cx="8856984" cy="6812315"/>
          </a:xfrm>
          <a:prstGeom prst="rect">
            <a:avLst/>
          </a:prstGeom>
          <a:blipFill rotWithShape="1">
            <a:blip r:embed="rId3"/>
            <a:stretch>
              <a:fillRect l="-757" r="-688"/>
            </a:stretch>
          </a:blipFill>
          <a:ln>
            <a:noFill/>
          </a:ln>
          <a:effectLst/>
          <a:extLs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p:sp>
        <p:nvSpPr>
          <p:cNvPr id="33" name="Text Box 7"/>
          <p:cNvSpPr txBox="1">
            <a:spLocks noChangeArrowheads="1"/>
          </p:cNvSpPr>
          <p:nvPr/>
        </p:nvSpPr>
        <p:spPr bwMode="auto">
          <a:xfrm>
            <a:off x="107504" y="44624"/>
            <a:ext cx="8856984"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11</a:t>
            </a:fld>
            <a:endParaRPr lang="fr-FR" altLang="en-US" b="0" smtClean="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r="11570" b="22337"/>
          <a:stretch/>
        </p:blipFill>
        <p:spPr bwMode="auto">
          <a:xfrm>
            <a:off x="6516216" y="4653135"/>
            <a:ext cx="1498505" cy="38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5955581"/>
            <a:ext cx="2061208"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376" y="5445224"/>
            <a:ext cx="2061208" cy="35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295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40968" y="78342"/>
            <a:ext cx="8856984"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12</a:t>
            </a:fld>
            <a:endParaRPr lang="fr-FR" altLang="en-US" b="0" smtClean="0"/>
          </a:p>
        </p:txBody>
      </p:sp>
      <p:sp>
        <p:nvSpPr>
          <p:cNvPr id="8" name="Rectangle 43"/>
          <p:cNvSpPr>
            <a:spLocks noChangeArrowheads="1"/>
          </p:cNvSpPr>
          <p:nvPr/>
        </p:nvSpPr>
        <p:spPr bwMode="auto">
          <a:xfrm>
            <a:off x="107504" y="73069"/>
            <a:ext cx="8856984" cy="681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r>
              <a:rPr lang="fr-FR" sz="2000" b="0" dirty="0" smtClean="0">
                <a:solidFill>
                  <a:srgbClr val="FFC000"/>
                </a:solidFill>
              </a:rPr>
              <a:t>II.2- </a:t>
            </a:r>
            <a:r>
              <a:rPr lang="fr-FR" sz="2000" b="0" dirty="0">
                <a:solidFill>
                  <a:srgbClr val="FFC000"/>
                </a:solidFill>
              </a:rPr>
              <a:t>détermination de l'axe neutre </a:t>
            </a:r>
            <a:r>
              <a:rPr lang="fr-FR" sz="2000" b="0" dirty="0" smtClean="0">
                <a:solidFill>
                  <a:srgbClr val="FFC000"/>
                </a:solidFill>
              </a:rPr>
              <a:t>:</a:t>
            </a:r>
            <a:r>
              <a:rPr lang="fr-FR" sz="2000" b="0" dirty="0"/>
              <a:t>Par l'équilibre des moments statiques ∑M/</a:t>
            </a:r>
            <a:r>
              <a:rPr lang="fr-FR" sz="2000" b="0" dirty="0" err="1"/>
              <a:t>C.d.G</a:t>
            </a:r>
            <a:r>
              <a:rPr lang="fr-FR" sz="2000" b="0" dirty="0"/>
              <a:t>:</a:t>
            </a:r>
          </a:p>
          <a:p>
            <a:endParaRPr lang="fr-FR" sz="2000" b="0"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r>
              <a:rPr lang="fr-FR" sz="2000" b="0" dirty="0">
                <a:solidFill>
                  <a:srgbClr val="FF0000"/>
                </a:solidFill>
              </a:rPr>
              <a:t>La </a:t>
            </a:r>
            <a:r>
              <a:rPr lang="fr-FR" sz="2000" b="0" dirty="0" smtClean="0">
                <a:solidFill>
                  <a:srgbClr val="FF0000"/>
                </a:solidFill>
              </a:rPr>
              <a:t>contrainte </a:t>
            </a:r>
            <a:r>
              <a:rPr lang="fr-FR" sz="2000" b="0" dirty="0">
                <a:solidFill>
                  <a:srgbClr val="FF0000"/>
                </a:solidFill>
              </a:rPr>
              <a:t>dans le béton et l’acier : </a:t>
            </a:r>
          </a:p>
          <a:p>
            <a:pPr>
              <a:lnSpc>
                <a:spcPct val="150000"/>
              </a:lnSpc>
            </a:pPr>
            <a:r>
              <a:rPr lang="fr-FR" sz="2000" b="0" dirty="0" smtClean="0">
                <a:solidFill>
                  <a:srgbClr val="FF0000"/>
                </a:solidFill>
              </a:rPr>
              <a:t>La position de l’axe neutre : </a:t>
            </a:r>
          </a:p>
          <a:p>
            <a:pPr>
              <a:lnSpc>
                <a:spcPct val="150000"/>
              </a:lnSpc>
            </a:pPr>
            <a:r>
              <a:rPr lang="fr-FR" sz="2000" b="0" dirty="0" smtClean="0">
                <a:solidFill>
                  <a:srgbClr val="FF0000"/>
                </a:solidFill>
              </a:rPr>
              <a:t>Le moment quadratique: </a:t>
            </a:r>
            <a:endParaRPr lang="fr-FR" sz="2000" b="0" dirty="0">
              <a:solidFill>
                <a:srgbClr val="FF0000"/>
              </a:solidFill>
            </a:endParaRPr>
          </a:p>
          <a:p>
            <a:pPr lvl="0">
              <a:lnSpc>
                <a:spcPct val="150000"/>
              </a:lnSpc>
            </a:pPr>
            <a:r>
              <a:rPr lang="fr-FR" sz="2000" b="0" dirty="0" err="1" smtClean="0">
                <a:solidFill>
                  <a:srgbClr val="FFC000"/>
                </a:solidFill>
              </a:rPr>
              <a:t>II.3</a:t>
            </a:r>
            <a:r>
              <a:rPr lang="fr-FR" sz="2000" b="0" dirty="0" smtClean="0">
                <a:solidFill>
                  <a:srgbClr val="FFC000"/>
                </a:solidFill>
              </a:rPr>
              <a:t>- Détermination </a:t>
            </a:r>
            <a:r>
              <a:rPr lang="fr-FR" sz="2000" b="0" dirty="0">
                <a:solidFill>
                  <a:srgbClr val="FFC000"/>
                </a:solidFill>
              </a:rPr>
              <a:t>des </a:t>
            </a:r>
            <a:r>
              <a:rPr lang="fr-FR" sz="2000" b="0" dirty="0" smtClean="0">
                <a:solidFill>
                  <a:srgbClr val="FFC000"/>
                </a:solidFill>
              </a:rPr>
              <a:t>armatures:</a:t>
            </a:r>
            <a:endParaRPr lang="fr-FR" sz="2000" b="0" dirty="0">
              <a:solidFill>
                <a:srgbClr val="FFC000"/>
              </a:solidFill>
            </a:endParaRPr>
          </a:p>
          <a:p>
            <a:pPr marL="0" indent="0" algn="just">
              <a:lnSpc>
                <a:spcPct val="150000"/>
              </a:lnSpc>
              <a:tabLst>
                <a:tab pos="266700" algn="l"/>
              </a:tabLst>
            </a:pPr>
            <a:r>
              <a:rPr lang="fr-FR" sz="2000" b="0" dirty="0" smtClean="0">
                <a:solidFill>
                  <a:srgbClr val="FFC000"/>
                </a:solidFill>
              </a:rPr>
              <a:t>a- Section </a:t>
            </a:r>
            <a:r>
              <a:rPr lang="fr-FR" sz="2000" b="0" dirty="0">
                <a:solidFill>
                  <a:srgbClr val="FFC000"/>
                </a:solidFill>
              </a:rPr>
              <a:t>rectangulaire sans armatures comprimées</a:t>
            </a:r>
            <a:r>
              <a:rPr lang="fr-FR" sz="2000" b="0" dirty="0" smtClean="0">
                <a:solidFill>
                  <a:srgbClr val="FFC000"/>
                </a:solidFill>
              </a:rPr>
              <a:t>: </a:t>
            </a:r>
            <a:r>
              <a:rPr lang="fr-FR" sz="2000" b="0" dirty="0" smtClean="0"/>
              <a:t>On </a:t>
            </a:r>
            <a:r>
              <a:rPr lang="fr-FR" sz="2000" b="0" dirty="0"/>
              <a:t>considère une section rectangulaire courante d’une poutre soumise à un moment de flexion simple . Sous l'action des efforts , la section se déforme jusqu'à obtenir un état de  équilibre des efforts: ∑ efforts de compression du béton = ∑ effort de traction de l’acier</a:t>
            </a:r>
            <a:endParaRPr lang="fr-FR" sz="2000" b="0" dirty="0">
              <a:solidFill>
                <a:srgbClr val="FFC000"/>
              </a:solidFill>
            </a:endParaRPr>
          </a:p>
          <a:p>
            <a:pPr marL="0" indent="0">
              <a:lnSpc>
                <a:spcPct val="150000"/>
              </a:lnSpc>
              <a:tabLst/>
            </a:pPr>
            <a:r>
              <a:rPr lang="fr-FR" sz="2000" b="0" dirty="0" err="1" smtClean="0">
                <a:solidFill>
                  <a:srgbClr val="FFC000"/>
                </a:solidFill>
              </a:rPr>
              <a:t>N</a:t>
            </a:r>
            <a:r>
              <a:rPr lang="fr-FR" sz="1600" b="0" dirty="0" err="1" smtClean="0">
                <a:solidFill>
                  <a:srgbClr val="FFC000"/>
                </a:solidFill>
              </a:rPr>
              <a:t>bc</a:t>
            </a:r>
            <a:r>
              <a:rPr lang="fr-FR" sz="2000" b="0" dirty="0" smtClean="0">
                <a:solidFill>
                  <a:srgbClr val="FFC000"/>
                </a:solidFill>
              </a:rPr>
              <a:t>     </a:t>
            </a:r>
            <a:r>
              <a:rPr lang="fr-FR" sz="2000" b="0" dirty="0">
                <a:solidFill>
                  <a:srgbClr val="FFC000"/>
                </a:solidFill>
              </a:rPr>
              <a:t>=   </a:t>
            </a:r>
            <a:r>
              <a:rPr lang="fr-FR" sz="2000" b="0" dirty="0" err="1" smtClean="0">
                <a:solidFill>
                  <a:srgbClr val="FFC000"/>
                </a:solidFill>
              </a:rPr>
              <a:t>Nst</a:t>
            </a:r>
            <a:endParaRPr lang="fr-FR" sz="2000" b="0" dirty="0"/>
          </a:p>
        </p:txBody>
      </p:sp>
      <p:grpSp>
        <p:nvGrpSpPr>
          <p:cNvPr id="23" name="Group 22"/>
          <p:cNvGrpSpPr/>
          <p:nvPr/>
        </p:nvGrpSpPr>
        <p:grpSpPr>
          <a:xfrm>
            <a:off x="2335560" y="444688"/>
            <a:ext cx="6265639" cy="1400136"/>
            <a:chOff x="927365" y="2825316"/>
            <a:chExt cx="6265639" cy="1800200"/>
          </a:xfrm>
        </p:grpSpPr>
        <p:grpSp>
          <p:nvGrpSpPr>
            <p:cNvPr id="9" name="Group 8"/>
            <p:cNvGrpSpPr/>
            <p:nvPr/>
          </p:nvGrpSpPr>
          <p:grpSpPr>
            <a:xfrm>
              <a:off x="927365" y="2825316"/>
              <a:ext cx="6265639" cy="1800200"/>
              <a:chOff x="927365" y="2825316"/>
              <a:chExt cx="6265639" cy="180020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65" y="2825316"/>
                <a:ext cx="6265639"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2560577" y="3026979"/>
                <a:ext cx="0" cy="432048"/>
              </a:xfrm>
              <a:prstGeom prst="straightConnector1">
                <a:avLst/>
              </a:prstGeom>
              <a:noFill/>
              <a:ln w="9525" cap="flat" cmpd="sng" algn="ctr">
                <a:solidFill>
                  <a:schemeClr val="tx1"/>
                </a:solidFill>
                <a:prstDash val="solid"/>
                <a:round/>
                <a:headEnd type="triangle" w="med" len="med"/>
                <a:tailEnd type="triangle" w="med" len="med"/>
              </a:ln>
              <a:effectLst/>
            </p:spPr>
          </p:cxnSp>
          <p:sp>
            <p:nvSpPr>
              <p:cNvPr id="7" name="TextBox 6"/>
              <p:cNvSpPr txBox="1"/>
              <p:nvPr/>
            </p:nvSpPr>
            <p:spPr>
              <a:xfrm>
                <a:off x="2553987" y="3091905"/>
                <a:ext cx="144016" cy="395719"/>
              </a:xfrm>
              <a:prstGeom prst="rect">
                <a:avLst/>
              </a:prstGeom>
              <a:noFill/>
            </p:spPr>
            <p:txBody>
              <a:bodyPr wrap="square" rtlCol="0">
                <a:spAutoFit/>
              </a:bodyPr>
              <a:lstStyle/>
              <a:p>
                <a:r>
                  <a:rPr lang="fr-FR" sz="1400" dirty="0">
                    <a:solidFill>
                      <a:schemeClr val="tx1"/>
                    </a:solidFill>
                  </a:rPr>
                  <a:t>y</a:t>
                </a:r>
                <a:endParaRPr lang="fr-FR" dirty="0">
                  <a:solidFill>
                    <a:schemeClr val="tx1"/>
                  </a:solidFill>
                </a:endParaRPr>
              </a:p>
            </p:txBody>
          </p:sp>
        </p:grpSp>
        <p:cxnSp>
          <p:nvCxnSpPr>
            <p:cNvPr id="18" name="Straight Arrow Connector 17"/>
            <p:cNvCxnSpPr/>
            <p:nvPr/>
          </p:nvCxnSpPr>
          <p:spPr bwMode="auto">
            <a:xfrm>
              <a:off x="1219589" y="3026979"/>
              <a:ext cx="0" cy="1008112"/>
            </a:xfrm>
            <a:prstGeom prst="straightConnector1">
              <a:avLst/>
            </a:prstGeom>
            <a:noFill/>
            <a:ln w="9525" cap="flat" cmpd="sng" algn="ctr">
              <a:solidFill>
                <a:schemeClr val="tx1"/>
              </a:solidFill>
              <a:prstDash val="solid"/>
              <a:round/>
              <a:headEnd type="triangle" w="med" len="med"/>
              <a:tailEnd type="triangle" w="med" len="med"/>
            </a:ln>
            <a:effectLst/>
          </p:spPr>
        </p:cxnSp>
        <p:sp>
          <p:nvSpPr>
            <p:cNvPr id="19" name="TextBox 18"/>
            <p:cNvSpPr txBox="1"/>
            <p:nvPr/>
          </p:nvSpPr>
          <p:spPr>
            <a:xfrm>
              <a:off x="1003565" y="3449326"/>
              <a:ext cx="144016" cy="307777"/>
            </a:xfrm>
            <a:prstGeom prst="rect">
              <a:avLst/>
            </a:prstGeom>
            <a:noFill/>
          </p:spPr>
          <p:txBody>
            <a:bodyPr wrap="square" rtlCol="0">
              <a:spAutoFit/>
            </a:bodyPr>
            <a:lstStyle/>
            <a:p>
              <a:r>
                <a:rPr lang="fr-FR" sz="1400" dirty="0" smtClean="0">
                  <a:solidFill>
                    <a:schemeClr val="tx1"/>
                  </a:solidFill>
                </a:rPr>
                <a:t>d</a:t>
              </a:r>
              <a:endParaRPr lang="fr-FR" dirty="0">
                <a:solidFill>
                  <a:schemeClr val="tx1"/>
                </a:solidFill>
              </a:endParaRPr>
            </a:p>
          </p:txBody>
        </p:sp>
        <p:cxnSp>
          <p:nvCxnSpPr>
            <p:cNvPr id="25" name="Straight Arrow Connector 24"/>
            <p:cNvCxnSpPr/>
            <p:nvPr/>
          </p:nvCxnSpPr>
          <p:spPr bwMode="auto">
            <a:xfrm>
              <a:off x="1507621" y="3030523"/>
              <a:ext cx="0" cy="236930"/>
            </a:xfrm>
            <a:prstGeom prst="straightConnector1">
              <a:avLst/>
            </a:prstGeom>
            <a:noFill/>
            <a:ln w="9525" cap="flat" cmpd="sng" algn="ctr">
              <a:solidFill>
                <a:schemeClr val="tx1"/>
              </a:solidFill>
              <a:prstDash val="solid"/>
              <a:round/>
              <a:headEnd type="triangle" w="med" len="med"/>
              <a:tailEnd type="triangle" w="med" len="med"/>
            </a:ln>
            <a:effectLst/>
          </p:spPr>
        </p:cxnSp>
        <p:sp>
          <p:nvSpPr>
            <p:cNvPr id="31" name="TextBox 30"/>
            <p:cNvSpPr txBox="1"/>
            <p:nvPr/>
          </p:nvSpPr>
          <p:spPr>
            <a:xfrm>
              <a:off x="1219589" y="2951127"/>
              <a:ext cx="396044" cy="395719"/>
            </a:xfrm>
            <a:prstGeom prst="rect">
              <a:avLst/>
            </a:prstGeom>
            <a:noFill/>
          </p:spPr>
          <p:txBody>
            <a:bodyPr wrap="square" rtlCol="0">
              <a:spAutoFit/>
            </a:bodyPr>
            <a:lstStyle/>
            <a:p>
              <a:r>
                <a:rPr lang="fr-FR" sz="1400" dirty="0" smtClean="0">
                  <a:solidFill>
                    <a:schemeClr val="tx1"/>
                  </a:solidFill>
                </a:rPr>
                <a:t>d'</a:t>
              </a:r>
              <a:endParaRPr lang="fr-FR" dirty="0">
                <a:solidFill>
                  <a:schemeClr val="tx1"/>
                </a:solidFill>
              </a:endParaRPr>
            </a:p>
          </p:txBody>
        </p:sp>
      </p:grpSp>
      <p:grpSp>
        <p:nvGrpSpPr>
          <p:cNvPr id="45" name="Group 44"/>
          <p:cNvGrpSpPr/>
          <p:nvPr/>
        </p:nvGrpSpPr>
        <p:grpSpPr>
          <a:xfrm>
            <a:off x="375747" y="692696"/>
            <a:ext cx="1348255" cy="1169204"/>
            <a:chOff x="3253567" y="4660846"/>
            <a:chExt cx="1348255" cy="1241212"/>
          </a:xfrm>
        </p:grpSpPr>
        <p:pic>
          <p:nvPicPr>
            <p:cNvPr id="46" name="Picture 45"/>
            <p:cNvPicPr>
              <a:picLocks noChangeAspect="1" noChangeArrowheads="1"/>
            </p:cNvPicPr>
            <p:nvPr/>
          </p:nvPicPr>
          <p:blipFill rotWithShape="1">
            <a:blip r:embed="rId4">
              <a:extLst>
                <a:ext uri="{28A0092B-C50C-407E-A947-70E740481C1C}">
                  <a14:useLocalDpi xmlns:a14="http://schemas.microsoft.com/office/drawing/2010/main" val="0"/>
                </a:ext>
              </a:extLst>
            </a:blip>
            <a:srcRect l="74146"/>
            <a:stretch/>
          </p:blipFill>
          <p:spPr bwMode="auto">
            <a:xfrm>
              <a:off x="3253567" y="5249479"/>
              <a:ext cx="1348255" cy="65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Group 46"/>
            <p:cNvGrpSpPr/>
            <p:nvPr/>
          </p:nvGrpSpPr>
          <p:grpSpPr>
            <a:xfrm>
              <a:off x="3253567" y="4660846"/>
              <a:ext cx="1341605" cy="1018812"/>
              <a:chOff x="3253567" y="4660846"/>
              <a:chExt cx="1341605" cy="1018812"/>
            </a:xfrm>
          </p:grpSpPr>
          <p:pic>
            <p:nvPicPr>
              <p:cNvPr id="48"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r="70061"/>
              <a:stretch/>
            </p:blipFill>
            <p:spPr bwMode="auto">
              <a:xfrm>
                <a:off x="3253567" y="4660846"/>
                <a:ext cx="1341605" cy="5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6015" y="5432008"/>
                <a:ext cx="3429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1315" y="2420889"/>
            <a:ext cx="3600399" cy="288032"/>
          </a:xfrm>
          <a:prstGeom prst="rect">
            <a:avLst/>
          </a:prstGeom>
          <a:ln>
            <a:noFill/>
          </a:ln>
        </p:spPr>
        <p:style>
          <a:lnRef idx="2">
            <a:schemeClr val="dk1"/>
          </a:lnRef>
          <a:fillRef idx="1">
            <a:schemeClr val="lt1"/>
          </a:fillRef>
          <a:effectRef idx="0">
            <a:schemeClr val="dk1"/>
          </a:effectRef>
          <a:fontRef idx="minor">
            <a:schemeClr val="dk1"/>
          </a:fontRef>
        </p:style>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315" y="2852936"/>
            <a:ext cx="3600399" cy="288032"/>
          </a:xfrm>
          <a:prstGeom prst="rect">
            <a:avLst/>
          </a:prstGeom>
          <a:ln>
            <a:noFill/>
          </a:ln>
        </p:spPr>
        <p:style>
          <a:lnRef idx="2">
            <a:schemeClr val="dk1"/>
          </a:lnRef>
          <a:fillRef idx="1">
            <a:schemeClr val="lt1"/>
          </a:fillRef>
          <a:effectRef idx="0">
            <a:schemeClr val="dk1"/>
          </a:effectRef>
          <a:fontRef idx="minor">
            <a:schemeClr val="dk1"/>
          </a:fontRef>
        </p:style>
      </p:pic>
      <p:pic>
        <p:nvPicPr>
          <p:cNvPr id="307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r="24559"/>
          <a:stretch/>
        </p:blipFill>
        <p:spPr bwMode="auto">
          <a:xfrm>
            <a:off x="4263268" y="1916832"/>
            <a:ext cx="884796" cy="472539"/>
          </a:xfrm>
          <a:prstGeom prst="rect">
            <a:avLst/>
          </a:prstGeom>
          <a:ln>
            <a:noFill/>
          </a:ln>
        </p:spPr>
        <p:style>
          <a:lnRef idx="2">
            <a:schemeClr val="dk1"/>
          </a:lnRef>
          <a:fillRef idx="1">
            <a:schemeClr val="lt1"/>
          </a:fillRef>
          <a:effectRef idx="0">
            <a:schemeClr val="dk1"/>
          </a:effectRef>
          <a:fontRef idx="minor">
            <a:schemeClr val="dk1"/>
          </a:fontRef>
        </p:style>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8379" y="1916832"/>
            <a:ext cx="1328765" cy="453613"/>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37472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07504" y="44624"/>
            <a:ext cx="8736707"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13</a:t>
            </a:fld>
            <a:endParaRPr lang="fr-FR" altLang="en-US" b="0" smtClean="0"/>
          </a:p>
        </p:txBody>
      </p:sp>
      <p:sp>
        <p:nvSpPr>
          <p:cNvPr id="8" name="Rectangle 43"/>
          <p:cNvSpPr>
            <a:spLocks noChangeArrowheads="1"/>
          </p:cNvSpPr>
          <p:nvPr/>
        </p:nvSpPr>
        <p:spPr bwMode="auto">
          <a:xfrm>
            <a:off x="179512" y="44624"/>
            <a:ext cx="8664699"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tabLst/>
            </a:pPr>
            <a:endParaRPr lang="fr-FR" sz="2000" b="0" dirty="0" smtClean="0"/>
          </a:p>
          <a:p>
            <a:pPr marL="0" indent="0">
              <a:tabLst/>
            </a:pPr>
            <a:endParaRPr lang="fr-FR" sz="2000" b="0" dirty="0"/>
          </a:p>
          <a:p>
            <a:pPr marL="0" indent="0">
              <a:tabLst/>
            </a:pPr>
            <a:endParaRPr lang="fr-FR" sz="2000" b="0" dirty="0" smtClean="0"/>
          </a:p>
          <a:p>
            <a:pPr marL="0" indent="0">
              <a:tabLst/>
            </a:pPr>
            <a:endParaRPr lang="fr-FR" sz="2000" b="0" dirty="0"/>
          </a:p>
          <a:p>
            <a:pPr marL="0" indent="0">
              <a:tabLst/>
            </a:pPr>
            <a:endParaRPr lang="fr-FR" sz="2000" b="0" dirty="0" smtClean="0"/>
          </a:p>
          <a:p>
            <a:pPr marL="0" indent="0">
              <a:tabLst/>
            </a:pPr>
            <a:endParaRPr lang="fr-FR" sz="2000" b="0" dirty="0" smtClean="0"/>
          </a:p>
          <a:p>
            <a:pPr marL="0" indent="0">
              <a:tabLst/>
            </a:pPr>
            <a:endParaRPr lang="fr-FR" sz="2000" b="0" dirty="0"/>
          </a:p>
          <a:p>
            <a:pPr marL="0" indent="0">
              <a:tabLst/>
            </a:pPr>
            <a:endParaRPr lang="fr-FR" sz="2000" b="0" dirty="0"/>
          </a:p>
          <a:p>
            <a:pPr marL="0" indent="0">
              <a:tabLst/>
            </a:pPr>
            <a:r>
              <a:rPr lang="fr-FR" sz="2000" b="0" dirty="0" smtClean="0"/>
              <a:t>Donc:                                                             (1)</a:t>
            </a:r>
          </a:p>
          <a:p>
            <a:pPr marL="0" indent="0" algn="just">
              <a:tabLst/>
            </a:pPr>
            <a:r>
              <a:rPr lang="fr-FR" sz="2000" u="sng" dirty="0" smtClean="0">
                <a:solidFill>
                  <a:srgbClr val="FF0000"/>
                </a:solidFill>
              </a:rPr>
              <a:t>Moment </a:t>
            </a:r>
            <a:r>
              <a:rPr lang="fr-FR" sz="2000" u="sng" dirty="0">
                <a:solidFill>
                  <a:srgbClr val="FF0000"/>
                </a:solidFill>
              </a:rPr>
              <a:t>résistant du béton :</a:t>
            </a:r>
            <a:r>
              <a:rPr lang="fr-FR" sz="2000" dirty="0">
                <a:solidFill>
                  <a:srgbClr val="FF0000"/>
                </a:solidFill>
              </a:rPr>
              <a:t>  </a:t>
            </a:r>
            <a:r>
              <a:rPr lang="fr-FR" sz="2000" dirty="0" err="1" smtClean="0">
                <a:solidFill>
                  <a:srgbClr val="FF0000"/>
                </a:solidFill>
              </a:rPr>
              <a:t>M</a:t>
            </a:r>
            <a:r>
              <a:rPr lang="fr-FR" sz="2000" baseline="-25000" dirty="0" err="1" smtClean="0">
                <a:solidFill>
                  <a:srgbClr val="FF0000"/>
                </a:solidFill>
              </a:rPr>
              <a:t>rsb</a:t>
            </a:r>
            <a:r>
              <a:rPr lang="fr-FR" sz="2000" baseline="-25000" dirty="0" smtClean="0">
                <a:solidFill>
                  <a:srgbClr val="FF0000"/>
                </a:solidFill>
              </a:rPr>
              <a:t> :</a:t>
            </a:r>
            <a:r>
              <a:rPr lang="fr-FR" sz="2000" dirty="0" smtClean="0">
                <a:solidFill>
                  <a:srgbClr val="FF0000"/>
                </a:solidFill>
              </a:rPr>
              <a:t> </a:t>
            </a:r>
            <a:r>
              <a:rPr lang="fr-FR" sz="2000" b="0" dirty="0" smtClean="0"/>
              <a:t>C’est </a:t>
            </a:r>
            <a:r>
              <a:rPr lang="fr-FR" sz="2000" b="0" dirty="0"/>
              <a:t>le moment de service maximum que peut équilibrer une section sans lui  adjoindre des armatures comprimées. Les matériaux ont alors atteint leurs contraintes admissibles.</a:t>
            </a:r>
          </a:p>
          <a:p>
            <a:pPr marL="0" indent="0">
              <a:lnSpc>
                <a:spcPct val="150000"/>
              </a:lnSpc>
              <a:tabLst/>
            </a:pPr>
            <a:r>
              <a:rPr lang="fr-FR" sz="2000" b="0" dirty="0" smtClean="0"/>
              <a:t>-</a:t>
            </a:r>
            <a:r>
              <a:rPr lang="fr-FR" sz="2000" b="0" dirty="0" err="1"/>
              <a:t>Equilibre</a:t>
            </a:r>
            <a:r>
              <a:rPr lang="fr-FR" sz="2000" b="0" dirty="0"/>
              <a:t> des moments par rapport au </a:t>
            </a:r>
            <a:r>
              <a:rPr lang="fr-FR" sz="2000" b="0" dirty="0" err="1"/>
              <a:t>C.d.G</a:t>
            </a:r>
            <a:r>
              <a:rPr lang="fr-FR" sz="2000" b="0" dirty="0"/>
              <a:t> des aciers tendus:</a:t>
            </a:r>
          </a:p>
          <a:p>
            <a:pPr marL="0" indent="0">
              <a:lnSpc>
                <a:spcPct val="150000"/>
              </a:lnSpc>
              <a:tabLst/>
            </a:pPr>
            <a:r>
              <a:rPr lang="fr-FR" sz="2000" b="0" dirty="0"/>
              <a:t>Moment de flexion = effort de compression × bras de levier.</a:t>
            </a:r>
          </a:p>
          <a:p>
            <a:pPr marL="0" indent="0">
              <a:tabLst/>
            </a:pPr>
            <a:r>
              <a:rPr lang="fr-FR" sz="2000" b="0" dirty="0" err="1"/>
              <a:t>M</a:t>
            </a:r>
            <a:r>
              <a:rPr lang="fr-FR" sz="1600" b="0" dirty="0" err="1"/>
              <a:t>ser</a:t>
            </a:r>
            <a:r>
              <a:rPr lang="fr-FR" sz="1600" b="0" dirty="0"/>
              <a:t> =  </a:t>
            </a:r>
            <a:r>
              <a:rPr lang="fr-FR" sz="1600" b="0" dirty="0" err="1"/>
              <a:t>N</a:t>
            </a:r>
            <a:r>
              <a:rPr lang="fr-FR" sz="1200" b="0" dirty="0" err="1"/>
              <a:t>bc</a:t>
            </a:r>
            <a:r>
              <a:rPr lang="fr-FR" sz="1200" b="0" dirty="0"/>
              <a:t>  </a:t>
            </a:r>
            <a:r>
              <a:rPr lang="fr-FR" sz="2000" b="0" dirty="0"/>
              <a:t>× </a:t>
            </a:r>
            <a:r>
              <a:rPr lang="fr-FR" sz="2000" b="0" dirty="0" err="1"/>
              <a:t>Z</a:t>
            </a:r>
            <a:r>
              <a:rPr lang="fr-FR" sz="1400" b="0" dirty="0" err="1"/>
              <a:t>1</a:t>
            </a:r>
            <a:endParaRPr lang="fr-FR" sz="1050" b="0" dirty="0"/>
          </a:p>
          <a:p>
            <a:pPr marL="0" indent="0" algn="just">
              <a:tabLst/>
            </a:pPr>
            <a:r>
              <a:rPr lang="fr-FR" sz="2000" dirty="0">
                <a:solidFill>
                  <a:srgbClr val="FFFF00"/>
                </a:solidFill>
              </a:rPr>
              <a:t>Bras de levier </a:t>
            </a:r>
            <a:r>
              <a:rPr lang="fr-FR" sz="2000" b="0" dirty="0"/>
              <a:t>(symbole </a:t>
            </a:r>
            <a:r>
              <a:rPr lang="fr-FR" sz="2000" b="0" dirty="0" err="1"/>
              <a:t>Z1</a:t>
            </a:r>
            <a:r>
              <a:rPr lang="fr-FR" sz="2000" b="0" dirty="0"/>
              <a:t>): </a:t>
            </a:r>
            <a:r>
              <a:rPr lang="fr-FR" sz="2000" b="0" dirty="0" smtClean="0"/>
              <a:t>                                   (</a:t>
            </a:r>
            <a:r>
              <a:rPr lang="fr-FR" sz="2000" b="0" dirty="0"/>
              <a:t>2)                           </a:t>
            </a:r>
          </a:p>
          <a:p>
            <a:pPr marL="0" indent="0" algn="just">
              <a:tabLst/>
            </a:pPr>
            <a:endParaRPr lang="fr-FR" sz="2000" b="0" dirty="0"/>
          </a:p>
          <a:p>
            <a:pPr marL="0" indent="0" algn="just">
              <a:tabLst/>
            </a:pPr>
            <a:r>
              <a:rPr lang="fr-FR" sz="2000" b="0" dirty="0" smtClean="0"/>
              <a:t>                                          (3)</a:t>
            </a:r>
          </a:p>
          <a:p>
            <a:pPr marL="0" indent="0" algn="just">
              <a:tabLst/>
            </a:pPr>
            <a:r>
              <a:rPr lang="fr-FR" sz="2000" b="0" dirty="0"/>
              <a:t>Expression de </a:t>
            </a:r>
            <a:r>
              <a:rPr lang="fr-FR" sz="2000" b="0" dirty="0" err="1"/>
              <a:t>Mser</a:t>
            </a:r>
            <a:r>
              <a:rPr lang="fr-FR" sz="2000" b="0" dirty="0"/>
              <a:t>: avec  (1) et (2) on obtient :                                            (4)</a:t>
            </a:r>
          </a:p>
          <a:p>
            <a:pPr marL="0" indent="0" algn="just">
              <a:tabLst/>
            </a:pPr>
            <a:endParaRPr lang="fr-FR" sz="2000" dirty="0"/>
          </a:p>
          <a:p>
            <a:pPr marL="0" indent="0">
              <a:tabLst/>
            </a:pPr>
            <a:endParaRPr lang="fr-FR" sz="2000" b="0" dirty="0" smtClean="0"/>
          </a:p>
          <a:p>
            <a:pPr marL="0" indent="0">
              <a:tabLst/>
            </a:pPr>
            <a:endParaRPr lang="fr-FR" sz="2000" b="0" dirty="0"/>
          </a:p>
          <a:p>
            <a:pPr marL="0" indent="0">
              <a:tabLst/>
            </a:pPr>
            <a:endParaRPr lang="fr-FR" sz="2400" b="0" dirty="0"/>
          </a:p>
          <a:p>
            <a:pPr marL="0" indent="0">
              <a:tabLst/>
            </a:pPr>
            <a:endParaRPr lang="fr-FR" sz="2000" b="0" dirty="0" smtClean="0"/>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486" y="2384884"/>
            <a:ext cx="3381375"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69" y="44624"/>
            <a:ext cx="705678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999" r="12147" b="15656"/>
          <a:stretch/>
        </p:blipFill>
        <p:spPr bwMode="auto">
          <a:xfrm>
            <a:off x="6925333" y="3758729"/>
            <a:ext cx="1640063" cy="1581274"/>
          </a:xfrm>
          <a:prstGeom prst="rect">
            <a:avLst/>
          </a:prstGeom>
          <a:ln/>
        </p:spPr>
        <p:style>
          <a:lnRef idx="2">
            <a:schemeClr val="accent1"/>
          </a:lnRef>
          <a:fillRef idx="1">
            <a:schemeClr val="lt1"/>
          </a:fillRef>
          <a:effectRef idx="0">
            <a:schemeClr val="accent1"/>
          </a:effectRef>
          <a:fontRef idx="minor">
            <a:schemeClr val="dk1"/>
          </a:fontRef>
        </p:style>
      </p:pic>
      <p:pic>
        <p:nvPicPr>
          <p:cNvPr id="1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347340" y="5475910"/>
            <a:ext cx="2506002" cy="44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7956" r="8299"/>
          <a:stretch/>
        </p:blipFill>
        <p:spPr bwMode="auto">
          <a:xfrm>
            <a:off x="3531233" y="4937296"/>
            <a:ext cx="1463869" cy="40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410" y="5729106"/>
            <a:ext cx="2436955" cy="54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72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07504" y="0"/>
            <a:ext cx="8856984" cy="6878806"/>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marL="0" indent="0">
              <a:tabLst/>
            </a:pPr>
            <a:r>
              <a:rPr lang="fr-FR" b="0" dirty="0" smtClean="0">
                <a:solidFill>
                  <a:srgbClr val="FFC000"/>
                </a:solidFill>
              </a:rPr>
              <a:t>- </a:t>
            </a:r>
            <a:r>
              <a:rPr lang="fr-FR" b="0" dirty="0">
                <a:solidFill>
                  <a:srgbClr val="FFC000"/>
                </a:solidFill>
              </a:rPr>
              <a:t>Relation dans le diagramme des contraintes de section homogénéisée</a:t>
            </a:r>
            <a:r>
              <a:rPr lang="fr-FR" b="0" dirty="0" smtClean="0">
                <a:solidFill>
                  <a:srgbClr val="FFC000"/>
                </a:solidFill>
              </a:rPr>
              <a:t>:</a:t>
            </a:r>
          </a:p>
          <a:p>
            <a:pPr marL="0" indent="0">
              <a:tabLst/>
            </a:pPr>
            <a:endParaRPr lang="fr-FR" b="0" dirty="0">
              <a:solidFill>
                <a:srgbClr val="FFC000"/>
              </a:solidFill>
            </a:endParaRPr>
          </a:p>
          <a:p>
            <a:pPr marL="0" indent="0">
              <a:tabLst/>
            </a:pPr>
            <a:r>
              <a:rPr lang="fr-FR" b="0" dirty="0" smtClean="0">
                <a:solidFill>
                  <a:srgbClr val="FFC000"/>
                </a:solidFill>
              </a:rPr>
              <a:t>                                     </a:t>
            </a:r>
            <a:r>
              <a:rPr lang="fr-FR" b="0" dirty="0" smtClean="0"/>
              <a:t>soit</a:t>
            </a:r>
            <a:endParaRPr lang="fr-FR" b="0" dirty="0">
              <a:solidFill>
                <a:srgbClr val="FFC000"/>
              </a:solidFill>
            </a:endParaRPr>
          </a:p>
          <a:p>
            <a:pPr marL="0" indent="0">
              <a:tabLst/>
            </a:pPr>
            <a:endParaRPr lang="fr-FR" b="0" dirty="0" smtClean="0">
              <a:solidFill>
                <a:srgbClr val="FFC000"/>
              </a:solidFill>
            </a:endParaRPr>
          </a:p>
          <a:p>
            <a:r>
              <a:rPr lang="fr-FR" b="0" dirty="0" smtClean="0"/>
              <a:t>                       </a:t>
            </a:r>
          </a:p>
          <a:p>
            <a:pPr>
              <a:lnSpc>
                <a:spcPct val="150000"/>
              </a:lnSpc>
            </a:pPr>
            <a:r>
              <a:rPr lang="fr-FR" b="0" dirty="0"/>
              <a:t> </a:t>
            </a:r>
            <a:r>
              <a:rPr lang="fr-FR" b="0" dirty="0" smtClean="0"/>
              <a:t>                       donc:</a:t>
            </a:r>
            <a:endParaRPr lang="fr-FR" b="0" dirty="0">
              <a:solidFill>
                <a:srgbClr val="FFC000"/>
              </a:solidFill>
            </a:endParaRPr>
          </a:p>
          <a:p>
            <a:pPr algn="just">
              <a:lnSpc>
                <a:spcPct val="150000"/>
              </a:lnSpc>
            </a:pPr>
            <a:r>
              <a:rPr lang="fr-FR" dirty="0" smtClean="0">
                <a:solidFill>
                  <a:srgbClr val="FF0000"/>
                </a:solidFill>
              </a:rPr>
              <a:t>Remarque</a:t>
            </a:r>
            <a:r>
              <a:rPr lang="fr-FR" dirty="0"/>
              <a:t> :</a:t>
            </a:r>
            <a:r>
              <a:rPr lang="fr-FR" b="0" dirty="0"/>
              <a:t> Lorsque l’</a:t>
            </a:r>
            <a:r>
              <a:rPr lang="fr-FR" b="0" dirty="0" err="1"/>
              <a:t>E.L.S</a:t>
            </a:r>
            <a:r>
              <a:rPr lang="fr-FR" b="0" dirty="0"/>
              <a:t> est atteint. Les contraintes sont alors égales à leurs  </a:t>
            </a:r>
            <a:r>
              <a:rPr lang="fr-FR" dirty="0"/>
              <a:t>valeurs </a:t>
            </a:r>
            <a:r>
              <a:rPr lang="fr-CA" dirty="0"/>
              <a:t>admissibles.</a:t>
            </a:r>
            <a:endParaRPr lang="fr-FR" dirty="0"/>
          </a:p>
          <a:p>
            <a:endParaRPr lang="fr-FR" b="0" dirty="0" smtClean="0"/>
          </a:p>
          <a:p>
            <a:r>
              <a:rPr lang="fr-FR" b="0" dirty="0"/>
              <a:t>Dans ce cas nous pouvons calculer :</a:t>
            </a:r>
            <a:endParaRPr lang="fr-FR" dirty="0"/>
          </a:p>
          <a:p>
            <a:pPr marL="0" indent="0">
              <a:tabLst/>
            </a:pPr>
            <a:endParaRPr lang="fr-FR" b="0" dirty="0" smtClean="0">
              <a:solidFill>
                <a:srgbClr val="FFC000"/>
              </a:solidFill>
            </a:endParaRPr>
          </a:p>
          <a:p>
            <a:pPr marL="0" indent="0">
              <a:tabLst/>
            </a:pPr>
            <a:r>
              <a:rPr lang="fr-FR" dirty="0"/>
              <a:t>D’ où </a:t>
            </a:r>
            <a:endParaRPr lang="fr-FR" b="0" dirty="0">
              <a:solidFill>
                <a:srgbClr val="FFC000"/>
              </a:solidFill>
            </a:endParaRPr>
          </a:p>
          <a:p>
            <a:pPr algn="just">
              <a:lnSpc>
                <a:spcPct val="150000"/>
              </a:lnSpc>
            </a:pPr>
            <a:r>
              <a:rPr lang="fr-FR" b="0" dirty="0" smtClean="0"/>
              <a:t>La </a:t>
            </a:r>
            <a:r>
              <a:rPr lang="fr-FR" b="0" dirty="0"/>
              <a:t>comparaison de ce moment résistant avec le moment de service doit nous permettre de choisir entre un système </a:t>
            </a:r>
            <a:r>
              <a:rPr lang="fr-FR" dirty="0">
                <a:solidFill>
                  <a:srgbClr val="FF0000"/>
                </a:solidFill>
              </a:rPr>
              <a:t>d’armature simple</a:t>
            </a:r>
            <a:r>
              <a:rPr lang="fr-FR" b="0" dirty="0"/>
              <a:t>, ou </a:t>
            </a:r>
            <a:r>
              <a:rPr lang="fr-FR" dirty="0">
                <a:solidFill>
                  <a:srgbClr val="FF0000"/>
                </a:solidFill>
              </a:rPr>
              <a:t>d’armatures doubles</a:t>
            </a:r>
            <a:r>
              <a:rPr lang="fr-FR" dirty="0"/>
              <a:t>. </a:t>
            </a:r>
          </a:p>
          <a:p>
            <a:pPr>
              <a:lnSpc>
                <a:spcPct val="150000"/>
              </a:lnSpc>
            </a:pPr>
            <a:r>
              <a:rPr lang="fr-FR" u="sng" dirty="0" err="1">
                <a:solidFill>
                  <a:srgbClr val="FFC000"/>
                </a:solidFill>
              </a:rPr>
              <a:t>M</a:t>
            </a:r>
            <a:r>
              <a:rPr lang="fr-FR" u="sng" baseline="-25000" dirty="0" err="1">
                <a:solidFill>
                  <a:srgbClr val="FFC000"/>
                </a:solidFill>
              </a:rPr>
              <a:t>ser</a:t>
            </a:r>
            <a:r>
              <a:rPr lang="fr-FR" u="sng" dirty="0">
                <a:solidFill>
                  <a:srgbClr val="FFC000"/>
                </a:solidFill>
              </a:rPr>
              <a:t>≤ </a:t>
            </a:r>
            <a:r>
              <a:rPr lang="fr-FR" u="sng" dirty="0" err="1">
                <a:solidFill>
                  <a:srgbClr val="FFC000"/>
                </a:solidFill>
              </a:rPr>
              <a:t>M</a:t>
            </a:r>
            <a:r>
              <a:rPr lang="fr-FR" u="sng" baseline="-25000" dirty="0" err="1">
                <a:solidFill>
                  <a:srgbClr val="FFC000"/>
                </a:solidFill>
              </a:rPr>
              <a:t>rsb</a:t>
            </a:r>
            <a:r>
              <a:rPr lang="fr-FR" u="sng" dirty="0">
                <a:solidFill>
                  <a:srgbClr val="FFC000"/>
                </a:solidFill>
              </a:rPr>
              <a:t> : armature </a:t>
            </a:r>
            <a:r>
              <a:rPr lang="fr-FR" u="sng" dirty="0" err="1" smtClean="0">
                <a:solidFill>
                  <a:srgbClr val="FFC000"/>
                </a:solidFill>
              </a:rPr>
              <a:t>simple:</a:t>
            </a:r>
            <a:r>
              <a:rPr lang="fr-FR" dirty="0" err="1"/>
              <a:t>Dans</a:t>
            </a:r>
            <a:r>
              <a:rPr lang="fr-FR" dirty="0"/>
              <a:t> ce cas nous pouvons nous fixer : </a:t>
            </a:r>
            <a:endParaRPr lang="fr-FR" dirty="0">
              <a:solidFill>
                <a:srgbClr val="FFC000"/>
              </a:solidFill>
            </a:endParaRPr>
          </a:p>
          <a:p>
            <a:pPr marL="0" indent="0">
              <a:lnSpc>
                <a:spcPct val="150000"/>
              </a:lnSpc>
              <a:tabLst/>
            </a:pPr>
            <a:r>
              <a:rPr lang="fr-FR" b="0" dirty="0"/>
              <a:t> Nous obtenons  des résultats approchés satisfaisants.</a:t>
            </a:r>
            <a:endParaRPr lang="fr-FR" b="0" dirty="0">
              <a:solidFill>
                <a:srgbClr val="FFC000"/>
              </a:solidFill>
            </a:endParaRPr>
          </a:p>
          <a:p>
            <a:pPr marL="0" indent="0">
              <a:tabLst/>
            </a:pPr>
            <a:r>
              <a:rPr lang="de-DE" dirty="0"/>
              <a:t>D’où </a:t>
            </a:r>
            <a:r>
              <a:rPr lang="de-DE" dirty="0" smtClean="0"/>
              <a:t>:</a:t>
            </a:r>
            <a:endParaRPr lang="fr-FR" b="0" dirty="0" smtClean="0">
              <a:solidFill>
                <a:srgbClr val="FFC000"/>
              </a:solidFill>
            </a:endParaRPr>
          </a:p>
          <a:p>
            <a:pPr marL="0" indent="0">
              <a:tabLst/>
            </a:pPr>
            <a:endParaRPr lang="fr-FR" b="0" dirty="0">
              <a:solidFill>
                <a:srgbClr val="FFC000"/>
              </a:solidFill>
            </a:endParaRPr>
          </a:p>
          <a:p>
            <a:r>
              <a:rPr lang="fr-FR" dirty="0" err="1"/>
              <a:t>N.B</a:t>
            </a:r>
            <a:r>
              <a:rPr lang="fr-FR" dirty="0"/>
              <a:t>: </a:t>
            </a:r>
            <a:r>
              <a:rPr lang="fr-FR" b="0" dirty="0"/>
              <a:t>S’assurer du respect de la condition de non fragilité </a:t>
            </a:r>
            <a:r>
              <a:rPr lang="fr-FR" b="0" dirty="0" smtClean="0"/>
              <a:t>:  </a:t>
            </a:r>
            <a:r>
              <a:rPr lang="fr-FR" dirty="0" smtClean="0"/>
              <a:t>A</a:t>
            </a:r>
            <a:r>
              <a:rPr lang="fr-FR" baseline="-25000" dirty="0" smtClean="0"/>
              <a:t>ser </a:t>
            </a:r>
            <a:r>
              <a:rPr lang="en-GB" dirty="0"/>
              <a:t>≥ </a:t>
            </a:r>
            <a:r>
              <a:rPr lang="fr-FR" dirty="0"/>
              <a:t>A</a:t>
            </a:r>
            <a:r>
              <a:rPr lang="fr-FR" baseline="-25000" dirty="0"/>
              <a:t>min</a:t>
            </a:r>
            <a:endParaRPr lang="fr-FR" dirty="0"/>
          </a:p>
          <a:p>
            <a:endParaRPr lang="fr-FR" dirty="0"/>
          </a:p>
          <a:p>
            <a:pPr marL="0" indent="0">
              <a:tabLst/>
            </a:pPr>
            <a:endParaRPr lang="fr-FR" b="0" dirty="0" smtClean="0">
              <a:solidFill>
                <a:srgbClr val="FFC0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14</a:t>
            </a:fld>
            <a:endParaRPr lang="fr-FR" altLang="en-US" b="0" smtClean="0"/>
          </a:p>
        </p:txBody>
      </p:sp>
      <p:sp>
        <p:nvSpPr>
          <p:cNvPr id="8" name="Rectangle 43"/>
          <p:cNvSpPr>
            <a:spLocks noChangeArrowheads="1"/>
          </p:cNvSpPr>
          <p:nvPr/>
        </p:nvSpPr>
        <p:spPr bwMode="auto">
          <a:xfrm>
            <a:off x="179512" y="44624"/>
            <a:ext cx="8664699"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tabLst/>
            </a:pPr>
            <a:endParaRPr lang="fr-FR" sz="2400" b="0" dirty="0"/>
          </a:p>
          <a:p>
            <a:pPr marL="0" indent="0">
              <a:tabLst/>
            </a:pPr>
            <a:endParaRPr lang="fr-FR" sz="2000" b="0"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936"/>
          <a:stretch/>
        </p:blipFill>
        <p:spPr bwMode="auto">
          <a:xfrm>
            <a:off x="467545" y="1484785"/>
            <a:ext cx="802250" cy="288032"/>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17" r="67113" b="19594"/>
          <a:stretch/>
        </p:blipFill>
        <p:spPr bwMode="auto">
          <a:xfrm>
            <a:off x="467545" y="412562"/>
            <a:ext cx="1440160" cy="741731"/>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3080"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46" r="50000"/>
          <a:stretch/>
        </p:blipFill>
        <p:spPr bwMode="auto">
          <a:xfrm>
            <a:off x="2294211" y="1107512"/>
            <a:ext cx="1345764" cy="643348"/>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999" r="12147" b="15656"/>
          <a:stretch/>
        </p:blipFill>
        <p:spPr bwMode="auto">
          <a:xfrm>
            <a:off x="7398803" y="242981"/>
            <a:ext cx="1420338" cy="1385819"/>
          </a:xfrm>
          <a:prstGeom prst="rect">
            <a:avLst/>
          </a:prstGeom>
          <a:ln/>
        </p:spPr>
        <p:style>
          <a:lnRef idx="2">
            <a:schemeClr val="accent1"/>
          </a:lnRef>
          <a:fillRef idx="1">
            <a:schemeClr val="lt1"/>
          </a:fillRef>
          <a:effectRef idx="0">
            <a:schemeClr val="accent1"/>
          </a:effectRef>
          <a:fontRef idx="minor">
            <a:schemeClr val="dk1"/>
          </a:fontRef>
        </p:style>
      </p:pic>
      <p:pic>
        <p:nvPicPr>
          <p:cNvPr id="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15923" b="14467"/>
          <a:stretch/>
        </p:blipFill>
        <p:spPr bwMode="auto">
          <a:xfrm>
            <a:off x="2810629" y="493985"/>
            <a:ext cx="1725368" cy="55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79" t="2" r="34694" b="-2"/>
          <a:stretch/>
        </p:blipFill>
        <p:spPr bwMode="auto">
          <a:xfrm>
            <a:off x="1660020" y="2348880"/>
            <a:ext cx="1954924" cy="324743"/>
          </a:xfrm>
          <a:prstGeom prst="rect">
            <a:avLst/>
          </a:prstGeom>
          <a:ln>
            <a:noFill/>
          </a:ln>
        </p:spPr>
        <p:style>
          <a:lnRef idx="2">
            <a:schemeClr val="dk1"/>
          </a:lnRef>
          <a:fillRef idx="1">
            <a:schemeClr val="lt1"/>
          </a:fillRef>
          <a:effectRef idx="0">
            <a:schemeClr val="dk1"/>
          </a:effectRef>
          <a:fontRef idx="minor">
            <a:schemeClr val="dk1"/>
          </a:fontRef>
        </p:style>
      </p:pic>
      <p:grpSp>
        <p:nvGrpSpPr>
          <p:cNvPr id="5" name="Group 4"/>
          <p:cNvGrpSpPr/>
          <p:nvPr/>
        </p:nvGrpSpPr>
        <p:grpSpPr>
          <a:xfrm>
            <a:off x="3824578" y="2673623"/>
            <a:ext cx="1551898" cy="803493"/>
            <a:chOff x="4256052" y="2841531"/>
            <a:chExt cx="1972132" cy="942786"/>
          </a:xfrm>
        </p:grpSpPr>
        <p:pic>
          <p:nvPicPr>
            <p:cNvPr id="32"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46" r="50000"/>
            <a:stretch/>
          </p:blipFill>
          <p:spPr bwMode="auto">
            <a:xfrm>
              <a:off x="4256052" y="2841531"/>
              <a:ext cx="1972132" cy="942786"/>
            </a:xfrm>
            <a:prstGeom prst="rect">
              <a:avLst/>
            </a:prstGeom>
            <a:ln>
              <a:noFill/>
            </a:ln>
          </p:spPr>
          <p:style>
            <a:lnRef idx="2">
              <a:schemeClr val="accent1"/>
            </a:lnRef>
            <a:fillRef idx="1">
              <a:schemeClr val="lt1"/>
            </a:fillRef>
            <a:effectRef idx="0">
              <a:schemeClr val="accent1"/>
            </a:effectRef>
            <a:fontRef idx="minor">
              <a:schemeClr val="dk1"/>
            </a:fontRef>
          </p:style>
        </p:pic>
        <p:cxnSp>
          <p:nvCxnSpPr>
            <p:cNvPr id="3" name="Straight Connector 2"/>
            <p:cNvCxnSpPr/>
            <p:nvPr/>
          </p:nvCxnSpPr>
          <p:spPr bwMode="auto">
            <a:xfrm flipH="1">
              <a:off x="4263167" y="3212976"/>
              <a:ext cx="248695" cy="0"/>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a:off x="5508104" y="2924944"/>
              <a:ext cx="248695" cy="0"/>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a:off x="5259409" y="3501008"/>
              <a:ext cx="248695" cy="0"/>
            </a:xfrm>
            <a:prstGeom prst="line">
              <a:avLst/>
            </a:prstGeom>
            <a:no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5756799" y="3524094"/>
              <a:ext cx="248695" cy="0"/>
            </a:xfrm>
            <a:prstGeom prst="line">
              <a:avLst/>
            </a:prstGeom>
            <a:noFill/>
            <a:ln w="9525" cap="flat" cmpd="sng" algn="ctr">
              <a:solidFill>
                <a:schemeClr val="tx1"/>
              </a:solidFill>
              <a:prstDash val="solid"/>
              <a:round/>
              <a:headEnd type="none" w="med" len="med"/>
              <a:tailEnd type="none" w="med" len="med"/>
            </a:ln>
            <a:effectLst/>
          </p:spPr>
        </p:cxnSp>
      </p:grpSp>
      <p:pic>
        <p:nvPicPr>
          <p:cNvPr id="3089" name="Picture 1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459" r="63470"/>
          <a:stretch/>
        </p:blipFill>
        <p:spPr bwMode="auto">
          <a:xfrm>
            <a:off x="1040477" y="3514738"/>
            <a:ext cx="2490755" cy="289495"/>
          </a:xfrm>
          <a:prstGeom prst="rect">
            <a:avLst/>
          </a:prstGeom>
          <a:ln>
            <a:noFill/>
          </a:ln>
        </p:spPr>
        <p:style>
          <a:lnRef idx="2">
            <a:schemeClr val="dk1"/>
          </a:lnRef>
          <a:fillRef idx="1">
            <a:schemeClr val="lt1"/>
          </a:fillRef>
          <a:effectRef idx="0">
            <a:schemeClr val="dk1"/>
          </a:effectRef>
          <a:fontRef idx="minor">
            <a:schemeClr val="dk1"/>
          </a:fontRef>
        </p:style>
      </p:pic>
      <p:grpSp>
        <p:nvGrpSpPr>
          <p:cNvPr id="12" name="Group 11"/>
          <p:cNvGrpSpPr/>
          <p:nvPr/>
        </p:nvGrpSpPr>
        <p:grpSpPr>
          <a:xfrm>
            <a:off x="6940275" y="4736448"/>
            <a:ext cx="695054" cy="265423"/>
            <a:chOff x="6829274" y="4821225"/>
            <a:chExt cx="695054" cy="265423"/>
          </a:xfrm>
        </p:grpSpPr>
        <p:pic>
          <p:nvPicPr>
            <p:cNvPr id="3090" name="Picture 1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91456"/>
            <a:stretch/>
          </p:blipFill>
          <p:spPr bwMode="auto">
            <a:xfrm>
              <a:off x="6829274" y="4821225"/>
              <a:ext cx="695054" cy="265423"/>
            </a:xfrm>
            <a:prstGeom prst="rect">
              <a:avLst/>
            </a:prstGeom>
            <a:ln/>
          </p:spPr>
          <p:style>
            <a:lnRef idx="2">
              <a:schemeClr val="dk1"/>
            </a:lnRef>
            <a:fillRef idx="1">
              <a:schemeClr val="lt1"/>
            </a:fillRef>
            <a:effectRef idx="0">
              <a:schemeClr val="dk1"/>
            </a:effectRef>
            <a:fontRef idx="minor">
              <a:schemeClr val="dk1"/>
            </a:fontRef>
          </p:style>
        </p:pic>
        <p:cxnSp>
          <p:nvCxnSpPr>
            <p:cNvPr id="7" name="Straight Arrow Connector 6"/>
            <p:cNvCxnSpPr/>
            <p:nvPr/>
          </p:nvCxnSpPr>
          <p:spPr bwMode="auto">
            <a:xfrm>
              <a:off x="7176801" y="4869160"/>
              <a:ext cx="222002"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3091" name="Picture 1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3588" t="-535" r="55980" b="-2"/>
          <a:stretch/>
        </p:blipFill>
        <p:spPr bwMode="auto">
          <a:xfrm>
            <a:off x="5135162" y="5370708"/>
            <a:ext cx="1973129" cy="272838"/>
          </a:xfrm>
          <a:prstGeom prst="rect">
            <a:avLst/>
          </a:prstGeom>
          <a:ln/>
        </p:spPr>
        <p:style>
          <a:lnRef idx="2">
            <a:schemeClr val="dk1"/>
          </a:lnRef>
          <a:fillRef idx="1">
            <a:schemeClr val="lt1"/>
          </a:fillRef>
          <a:effectRef idx="0">
            <a:schemeClr val="dk1"/>
          </a:effectRef>
          <a:fontRef idx="minor">
            <a:schemeClr val="dk1"/>
          </a:fontRef>
        </p:style>
      </p:pic>
      <p:pic>
        <p:nvPicPr>
          <p:cNvPr id="5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6500" y="5399116"/>
            <a:ext cx="19621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92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3"/>
          <p:cNvSpPr>
            <a:spLocks noRot="1" noChangeAspect="1" noMove="1" noResize="1" noEditPoints="1" noAdjustHandles="1" noChangeArrowheads="1" noChangeShapeType="1" noTextEdit="1"/>
          </p:cNvSpPr>
          <p:nvPr/>
        </p:nvSpPr>
        <p:spPr bwMode="auto">
          <a:xfrm>
            <a:off x="107504" y="73069"/>
            <a:ext cx="8856984" cy="6812315"/>
          </a:xfrm>
          <a:prstGeom prst="rect">
            <a:avLst/>
          </a:prstGeom>
          <a:blipFill rotWithShape="1">
            <a:blip r:embed="rId3"/>
            <a:stretch>
              <a:fillRect l="-757" t="-448" r="-688"/>
            </a:stretch>
          </a:blipFill>
          <a:ln>
            <a:noFill/>
          </a:ln>
          <a:effectLst/>
          <a:extLs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p:sp>
        <p:nvSpPr>
          <p:cNvPr id="33" name="Text Box 7"/>
          <p:cNvSpPr txBox="1">
            <a:spLocks noChangeArrowheads="1"/>
          </p:cNvSpPr>
          <p:nvPr/>
        </p:nvSpPr>
        <p:spPr bwMode="auto">
          <a:xfrm>
            <a:off x="40968" y="78342"/>
            <a:ext cx="8856984"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15</a:t>
            </a:fld>
            <a:endParaRPr lang="fr-FR" altLang="en-US" b="0" smtClean="0"/>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671"/>
          <a:stretch/>
        </p:blipFill>
        <p:spPr bwMode="auto">
          <a:xfrm>
            <a:off x="859776" y="1682894"/>
            <a:ext cx="7352439" cy="1800200"/>
          </a:xfrm>
          <a:prstGeom prst="rect">
            <a:avLst/>
          </a:prstGeom>
          <a:ln/>
        </p:spPr>
        <p:style>
          <a:lnRef idx="2">
            <a:schemeClr val="dk1"/>
          </a:lnRef>
          <a:fillRef idx="1">
            <a:schemeClr val="lt1"/>
          </a:fillRef>
          <a:effectRef idx="0">
            <a:schemeClr val="dk1"/>
          </a:effectRef>
          <a:fontRef idx="minor">
            <a:schemeClr val="dk1"/>
          </a:fontRef>
        </p:style>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584" y="3581752"/>
            <a:ext cx="1032735" cy="473484"/>
          </a:xfrm>
          <a:prstGeom prst="rect">
            <a:avLst/>
          </a:prstGeom>
          <a:solidFill>
            <a:schemeClr val="bg1"/>
          </a:solidFill>
          <a:ln>
            <a:noFill/>
          </a:ln>
          <a:effectLst/>
        </p:spPr>
      </p:pic>
      <p:grpSp>
        <p:nvGrpSpPr>
          <p:cNvPr id="34" name="Group 33"/>
          <p:cNvGrpSpPr/>
          <p:nvPr/>
        </p:nvGrpSpPr>
        <p:grpSpPr>
          <a:xfrm>
            <a:off x="546444" y="4060430"/>
            <a:ext cx="1433268" cy="673316"/>
            <a:chOff x="4256052" y="2841531"/>
            <a:chExt cx="1972132" cy="942786"/>
          </a:xfrm>
        </p:grpSpPr>
        <p:pic>
          <p:nvPicPr>
            <p:cNvPr id="35"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946" r="50000"/>
            <a:stretch/>
          </p:blipFill>
          <p:spPr bwMode="auto">
            <a:xfrm>
              <a:off x="4256052" y="2841531"/>
              <a:ext cx="1972132" cy="942786"/>
            </a:xfrm>
            <a:prstGeom prst="rect">
              <a:avLst/>
            </a:prstGeom>
            <a:ln/>
          </p:spPr>
          <p:style>
            <a:lnRef idx="2">
              <a:schemeClr val="accent1"/>
            </a:lnRef>
            <a:fillRef idx="1">
              <a:schemeClr val="lt1"/>
            </a:fillRef>
            <a:effectRef idx="0">
              <a:schemeClr val="accent1"/>
            </a:effectRef>
            <a:fontRef idx="minor">
              <a:schemeClr val="dk1"/>
            </a:fontRef>
          </p:style>
        </p:pic>
        <p:cxnSp>
          <p:nvCxnSpPr>
            <p:cNvPr id="36" name="Straight Connector 35"/>
            <p:cNvCxnSpPr/>
            <p:nvPr/>
          </p:nvCxnSpPr>
          <p:spPr bwMode="auto">
            <a:xfrm flipH="1">
              <a:off x="4263167" y="3212976"/>
              <a:ext cx="248695" cy="0"/>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a:off x="5508104" y="2924944"/>
              <a:ext cx="248695" cy="0"/>
            </a:xfrm>
            <a:prstGeom prst="line">
              <a:avLst/>
            </a:prstGeom>
            <a:no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5259409" y="3501008"/>
              <a:ext cx="248695" cy="0"/>
            </a:xfrm>
            <a:prstGeom prst="line">
              <a:avLst/>
            </a:prstGeom>
            <a:no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H="1">
              <a:off x="5756799" y="3524094"/>
              <a:ext cx="248695" cy="0"/>
            </a:xfrm>
            <a:prstGeom prst="line">
              <a:avLst/>
            </a:prstGeom>
            <a:noFill/>
            <a:ln w="9525" cap="flat" cmpd="sng" algn="ctr">
              <a:solidFill>
                <a:schemeClr val="tx1"/>
              </a:solidFill>
              <a:prstDash val="solid"/>
              <a:round/>
              <a:headEnd type="none" w="med" len="med"/>
              <a:tailEnd type="none" w="med" len="med"/>
            </a:ln>
            <a:effectLst/>
          </p:spPr>
        </p:cxnSp>
      </p:grpSp>
      <p:pic>
        <p:nvPicPr>
          <p:cNvPr id="4107"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5730"/>
          <a:stretch/>
        </p:blipFill>
        <p:spPr bwMode="auto">
          <a:xfrm>
            <a:off x="2605303" y="4160379"/>
            <a:ext cx="1446191" cy="330656"/>
          </a:xfrm>
          <a:prstGeom prst="rect">
            <a:avLst/>
          </a:prstGeom>
          <a:ln/>
        </p:spPr>
        <p:style>
          <a:lnRef idx="2">
            <a:schemeClr val="dk1"/>
          </a:lnRef>
          <a:fillRef idx="1">
            <a:schemeClr val="lt1"/>
          </a:fillRef>
          <a:effectRef idx="0">
            <a:schemeClr val="dk1"/>
          </a:effectRef>
          <a:fontRef idx="minor">
            <a:schemeClr val="dk1"/>
          </a:fontRef>
        </p:style>
      </p:pic>
      <p:grpSp>
        <p:nvGrpSpPr>
          <p:cNvPr id="10" name="Group 9"/>
          <p:cNvGrpSpPr/>
          <p:nvPr/>
        </p:nvGrpSpPr>
        <p:grpSpPr>
          <a:xfrm>
            <a:off x="4716016" y="4060430"/>
            <a:ext cx="2205608" cy="310477"/>
            <a:chOff x="4644008" y="5211303"/>
            <a:chExt cx="2205608" cy="310477"/>
          </a:xfrm>
        </p:grpSpPr>
        <p:pic>
          <p:nvPicPr>
            <p:cNvPr id="4108" name="Picture 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81" r="69941"/>
            <a:stretch/>
          </p:blipFill>
          <p:spPr bwMode="auto">
            <a:xfrm>
              <a:off x="4644008" y="5211303"/>
              <a:ext cx="2205608" cy="310477"/>
            </a:xfrm>
            <a:prstGeom prst="rect">
              <a:avLst/>
            </a:prstGeom>
            <a:solidFill>
              <a:schemeClr val="bg1"/>
            </a:solidFill>
            <a:ln>
              <a:noFill/>
            </a:ln>
            <a:effectLst/>
          </p:spPr>
        </p:pic>
        <p:cxnSp>
          <p:nvCxnSpPr>
            <p:cNvPr id="6" name="Straight Connector 5"/>
            <p:cNvCxnSpPr/>
            <p:nvPr/>
          </p:nvCxnSpPr>
          <p:spPr bwMode="auto">
            <a:xfrm>
              <a:off x="6012160" y="5244745"/>
              <a:ext cx="2160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411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6331" y="5445224"/>
            <a:ext cx="1792287" cy="573087"/>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6729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3"/>
          <p:cNvSpPr>
            <a:spLocks noRot="1" noChangeAspect="1" noMove="1" noResize="1" noEditPoints="1" noAdjustHandles="1" noChangeArrowheads="1" noChangeShapeType="1" noTextEdit="1"/>
          </p:cNvSpPr>
          <p:nvPr/>
        </p:nvSpPr>
        <p:spPr bwMode="auto">
          <a:xfrm>
            <a:off x="107504" y="73069"/>
            <a:ext cx="8856984" cy="6812315"/>
          </a:xfrm>
          <a:prstGeom prst="rect">
            <a:avLst/>
          </a:prstGeom>
          <a:blipFill rotWithShape="1">
            <a:blip r:embed="rId3"/>
            <a:stretch>
              <a:fillRect l="-757" r="-688"/>
            </a:stretch>
          </a:blipFill>
          <a:ln>
            <a:noFill/>
          </a:ln>
          <a:effectLst/>
          <a:extLs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p:sp>
        <p:nvSpPr>
          <p:cNvPr id="33" name="Text Box 7"/>
          <p:cNvSpPr txBox="1">
            <a:spLocks noChangeArrowheads="1"/>
          </p:cNvSpPr>
          <p:nvPr/>
        </p:nvSpPr>
        <p:spPr bwMode="auto">
          <a:xfrm>
            <a:off x="40968" y="78342"/>
            <a:ext cx="8856984"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16</a:t>
            </a:fld>
            <a:endParaRPr lang="fr-FR" altLang="en-US" b="0" smtClean="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420888"/>
            <a:ext cx="1811337" cy="530225"/>
          </a:xfrm>
          <a:prstGeom prst="rect">
            <a:avLst/>
          </a:prstGeom>
          <a:ln/>
        </p:spPr>
        <p:style>
          <a:lnRef idx="2">
            <a:schemeClr val="dk1"/>
          </a:lnRef>
          <a:fillRef idx="1">
            <a:schemeClr val="lt1"/>
          </a:fillRef>
          <a:effectRef idx="0">
            <a:schemeClr val="dk1"/>
          </a:effectRef>
          <a:fontRef idx="minor">
            <a:schemeClr val="dk1"/>
          </a:fontRef>
        </p:style>
      </p:pic>
      <p:grpSp>
        <p:nvGrpSpPr>
          <p:cNvPr id="4" name="Group 3"/>
          <p:cNvGrpSpPr/>
          <p:nvPr/>
        </p:nvGrpSpPr>
        <p:grpSpPr>
          <a:xfrm>
            <a:off x="1195423" y="3283167"/>
            <a:ext cx="1446191" cy="330656"/>
            <a:chOff x="2605303" y="4160379"/>
            <a:chExt cx="1446191" cy="330656"/>
          </a:xfrm>
        </p:grpSpPr>
        <p:pic>
          <p:nvPicPr>
            <p:cNvPr id="23"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5730"/>
            <a:stretch/>
          </p:blipFill>
          <p:spPr bwMode="auto">
            <a:xfrm>
              <a:off x="2605303" y="4160379"/>
              <a:ext cx="1446191" cy="330656"/>
            </a:xfrm>
            <a:prstGeom prst="rect">
              <a:avLst/>
            </a:prstGeom>
            <a:ln/>
          </p:spPr>
          <p:style>
            <a:lnRef idx="2">
              <a:schemeClr val="dk1"/>
            </a:lnRef>
            <a:fillRef idx="1">
              <a:schemeClr val="lt1"/>
            </a:fillRef>
            <a:effectRef idx="0">
              <a:schemeClr val="dk1"/>
            </a:effectRef>
            <a:fontRef idx="minor">
              <a:schemeClr val="dk1"/>
            </a:fontRef>
          </p:style>
        </p:pic>
        <p:cxnSp>
          <p:nvCxnSpPr>
            <p:cNvPr id="3" name="Straight Connector 2"/>
            <p:cNvCxnSpPr/>
            <p:nvPr/>
          </p:nvCxnSpPr>
          <p:spPr bwMode="auto">
            <a:xfrm>
              <a:off x="3225970" y="4221088"/>
              <a:ext cx="2160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27487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40968" y="78342"/>
            <a:ext cx="8856984"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17</a:t>
            </a:fld>
            <a:endParaRPr lang="fr-FR" altLang="en-US" b="0" smtClean="0"/>
          </a:p>
        </p:txBody>
      </p:sp>
      <p:sp>
        <p:nvSpPr>
          <p:cNvPr id="8" name="Rectangle 43"/>
          <p:cNvSpPr>
            <a:spLocks noChangeArrowheads="1"/>
          </p:cNvSpPr>
          <p:nvPr/>
        </p:nvSpPr>
        <p:spPr bwMode="auto">
          <a:xfrm>
            <a:off x="107504" y="73069"/>
            <a:ext cx="8856984" cy="681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lvl="0">
              <a:lnSpc>
                <a:spcPct val="150000"/>
              </a:lnSpc>
            </a:pPr>
            <a:endParaRPr lang="fr-FR" sz="2000" b="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8125"/>
            <a:ext cx="5256584" cy="607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511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79512" y="73069"/>
            <a:ext cx="8736707"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solidFill>
                  <a:srgbClr val="FFFFFF"/>
                </a:solidFill>
              </a:rPr>
              <a:pPr eaLnBrk="1" hangingPunct="1"/>
              <a:t>18</a:t>
            </a:fld>
            <a:endParaRPr lang="fr-FR" altLang="en-US" b="0" smtClean="0">
              <a:solidFill>
                <a:srgbClr val="FFFFFF"/>
              </a:solidFill>
            </a:endParaRPr>
          </a:p>
        </p:txBody>
      </p:sp>
      <p:sp>
        <p:nvSpPr>
          <p:cNvPr id="8" name="Rectangle 43"/>
          <p:cNvSpPr>
            <a:spLocks noChangeArrowheads="1"/>
          </p:cNvSpPr>
          <p:nvPr/>
        </p:nvSpPr>
        <p:spPr bwMode="auto">
          <a:xfrm>
            <a:off x="215515" y="130854"/>
            <a:ext cx="8664699"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lnSpc>
                <a:spcPct val="150000"/>
              </a:lnSpc>
              <a:tabLst/>
            </a:pPr>
            <a:r>
              <a:rPr lang="fr-FR" sz="2400" b="0" u="sng" dirty="0" smtClean="0">
                <a:solidFill>
                  <a:srgbClr val="FFFF00"/>
                </a:solidFill>
              </a:rPr>
              <a:t>III. </a:t>
            </a:r>
            <a:r>
              <a:rPr lang="fr-FR" sz="2400" b="0" u="sng" dirty="0">
                <a:solidFill>
                  <a:srgbClr val="FFFF00"/>
                </a:solidFill>
              </a:rPr>
              <a:t>Section en Té</a:t>
            </a:r>
            <a:r>
              <a:rPr lang="fr-FR" sz="2400" b="0" dirty="0">
                <a:solidFill>
                  <a:srgbClr val="FFFF00"/>
                </a:solidFill>
              </a:rPr>
              <a:t>: </a:t>
            </a:r>
            <a:r>
              <a:rPr lang="fr-FR" sz="2000" b="0" dirty="0"/>
              <a:t>Les poutres en béton armé d’un bâtiment ou d’un pont supportent souvent des dalles, le règlement BAEL autorise de considérer qu'une certaine largeur du hourdis fasse partie intégrante des poutres, alors la section droite de la poutre a la forme d'un té.</a:t>
            </a:r>
          </a:p>
          <a:p>
            <a:pPr marL="0" indent="0">
              <a:tabLst/>
            </a:pPr>
            <a:endParaRPr lang="fr-FR" sz="2400" b="0" dirty="0" smtClean="0">
              <a:solidFill>
                <a:srgbClr val="FFFFFF"/>
              </a:solidFill>
            </a:endParaRPr>
          </a:p>
          <a:p>
            <a:pPr marL="0" indent="0">
              <a:tabLst/>
            </a:pPr>
            <a:endParaRPr lang="fr-FR" sz="2400" b="0" dirty="0">
              <a:solidFill>
                <a:srgbClr val="FFFFFF"/>
              </a:solidFill>
            </a:endParaRPr>
          </a:p>
          <a:p>
            <a:pPr marL="0" indent="0">
              <a:tabLst/>
            </a:pPr>
            <a:endParaRPr lang="fr-FR" sz="2400" b="0" dirty="0" smtClean="0">
              <a:solidFill>
                <a:srgbClr val="FFFFFF"/>
              </a:solidFill>
            </a:endParaRPr>
          </a:p>
          <a:p>
            <a:pPr marL="0" indent="0">
              <a:tabLst/>
            </a:pPr>
            <a:endParaRPr lang="fr-FR" sz="2400" b="0" dirty="0">
              <a:solidFill>
                <a:srgbClr val="FFFFFF"/>
              </a:solidFill>
            </a:endParaRPr>
          </a:p>
          <a:p>
            <a:pPr marL="0" indent="0">
              <a:tabLst/>
            </a:pPr>
            <a:r>
              <a:rPr lang="fr-FR" sz="2400" b="0" dirty="0" smtClean="0">
                <a:solidFill>
                  <a:srgbClr val="FFFFFF"/>
                </a:solidFill>
              </a:rPr>
              <a:t>  </a:t>
            </a:r>
          </a:p>
          <a:p>
            <a:pPr marL="0" indent="0">
              <a:tabLst/>
            </a:pPr>
            <a:endParaRPr lang="fr-FR" sz="2000" b="0" dirty="0">
              <a:solidFill>
                <a:srgbClr val="FFC000"/>
              </a:solidFill>
            </a:endParaRPr>
          </a:p>
          <a:p>
            <a:pPr marL="0" indent="0">
              <a:lnSpc>
                <a:spcPct val="150000"/>
              </a:lnSpc>
              <a:tabLst/>
            </a:pPr>
            <a:r>
              <a:rPr lang="fr-FR" sz="2400" b="0" u="sng" dirty="0" err="1">
                <a:solidFill>
                  <a:srgbClr val="FFC000"/>
                </a:solidFill>
              </a:rPr>
              <a:t>III.1.Largeurs</a:t>
            </a:r>
            <a:r>
              <a:rPr lang="fr-FR" sz="2400" b="0" u="sng" dirty="0">
                <a:solidFill>
                  <a:srgbClr val="FFC000"/>
                </a:solidFill>
              </a:rPr>
              <a:t> des tables de compression des poutres en Té</a:t>
            </a:r>
            <a:r>
              <a:rPr lang="fr-FR" sz="2400" b="0" dirty="0">
                <a:solidFill>
                  <a:srgbClr val="FFC000"/>
                </a:solidFill>
              </a:rPr>
              <a:t>: </a:t>
            </a:r>
            <a:r>
              <a:rPr lang="fr-FR" sz="2000" b="0" dirty="0"/>
              <a:t>La largeur de hourdis à prendre en compte de chaque côté d'une nervure, à partir de son parement, ne doit pas dépasser la plus faible des valeurs ci-après:                         avec </a:t>
            </a:r>
            <a:r>
              <a:rPr lang="fr-FR" sz="2000" b="0" dirty="0" err="1"/>
              <a:t>b</a:t>
            </a:r>
            <a:r>
              <a:rPr lang="fr-FR" sz="1600" b="0" dirty="0" err="1"/>
              <a:t>1</a:t>
            </a:r>
            <a:r>
              <a:rPr lang="fr-FR" sz="2000" b="0" dirty="0"/>
              <a:t> égale:</a:t>
            </a:r>
          </a:p>
          <a:p>
            <a:pPr marL="0" indent="0">
              <a:tabLst/>
            </a:pPr>
            <a:endParaRPr lang="fr-FR" sz="2000" b="0" dirty="0" smtClean="0">
              <a:solidFill>
                <a:srgbClr val="FFFFFF"/>
              </a:solidFill>
            </a:endParaRPr>
          </a:p>
        </p:txBody>
      </p:sp>
      <p:grpSp>
        <p:nvGrpSpPr>
          <p:cNvPr id="19" name="Group 18"/>
          <p:cNvGrpSpPr/>
          <p:nvPr/>
        </p:nvGrpSpPr>
        <p:grpSpPr>
          <a:xfrm>
            <a:off x="3880115" y="2204864"/>
            <a:ext cx="4940357" cy="1944216"/>
            <a:chOff x="683568" y="1901150"/>
            <a:chExt cx="8016627" cy="200025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770" y="1901150"/>
              <a:ext cx="37814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683568" y="1901150"/>
              <a:ext cx="4116524" cy="2000250"/>
              <a:chOff x="683568" y="1914082"/>
              <a:chExt cx="4116524" cy="2064937"/>
            </a:xfrm>
          </p:grpSpPr>
          <p:pic>
            <p:nvPicPr>
              <p:cNvPr id="22" name="Picture 2" descr="C:\Users\abdelheq\Desktop\ae9ea7e6309a06594e6c6f275d55c335.png"/>
              <p:cNvPicPr>
                <a:picLocks noChangeAspect="1" noChangeArrowheads="1"/>
              </p:cNvPicPr>
              <p:nvPr/>
            </p:nvPicPr>
            <p:blipFill rotWithShape="1">
              <a:blip r:embed="rId4">
                <a:extLst>
                  <a:ext uri="{28A0092B-C50C-407E-A947-70E740481C1C}">
                    <a14:useLocalDpi xmlns:a14="http://schemas.microsoft.com/office/drawing/2010/main" val="0"/>
                  </a:ext>
                </a:extLst>
              </a:blip>
              <a:srcRect t="14221"/>
              <a:stretch/>
            </p:blipFill>
            <p:spPr bwMode="auto">
              <a:xfrm>
                <a:off x="683568" y="1914082"/>
                <a:ext cx="4116524" cy="20649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26604" y="2910136"/>
                <a:ext cx="593243" cy="245165"/>
              </a:xfrm>
              <a:prstGeom prst="rect">
                <a:avLst/>
              </a:prstGeom>
              <a:solidFill>
                <a:schemeClr val="bg1"/>
              </a:solidFill>
            </p:spPr>
            <p:txBody>
              <a:bodyPr wrap="square" rtlCol="0">
                <a:spAutoFit/>
              </a:bodyPr>
              <a:lstStyle/>
              <a:p>
                <a:r>
                  <a:rPr lang="fr-FR" sz="900" dirty="0" smtClean="0">
                    <a:solidFill>
                      <a:schemeClr val="tx1"/>
                    </a:solidFill>
                  </a:rPr>
                  <a:t>h0</a:t>
                </a:r>
                <a:endParaRPr lang="fr-FR" sz="900" dirty="0">
                  <a:solidFill>
                    <a:schemeClr val="tx1"/>
                  </a:solidFill>
                </a:endParaRPr>
              </a:p>
            </p:txBody>
          </p:sp>
        </p:grpSp>
      </p:grpSp>
      <p:pic>
        <p:nvPicPr>
          <p:cNvPr id="1026" name="Picture 2" descr="D:\Enseignment\béton\photo\11006464_803424946406518_1936739218434485171_n.png"/>
          <p:cNvPicPr>
            <a:picLocks noChangeAspect="1" noChangeArrowheads="1"/>
          </p:cNvPicPr>
          <p:nvPr/>
        </p:nvPicPr>
        <p:blipFill rotWithShape="1">
          <a:blip r:embed="rId5">
            <a:extLst>
              <a:ext uri="{28A0092B-C50C-407E-A947-70E740481C1C}">
                <a14:useLocalDpi xmlns:a14="http://schemas.microsoft.com/office/drawing/2010/main" val="0"/>
              </a:ext>
            </a:extLst>
          </a:blip>
          <a:srcRect b="71494"/>
          <a:stretch/>
        </p:blipFill>
        <p:spPr bwMode="auto">
          <a:xfrm>
            <a:off x="459545" y="2204864"/>
            <a:ext cx="3248360" cy="19099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3725" y="5805264"/>
            <a:ext cx="1095375" cy="35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024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07504" y="62617"/>
            <a:ext cx="8928992"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Bef>
                <a:spcPts val="1200"/>
              </a:spcBef>
            </a:pPr>
            <a:r>
              <a:rPr lang="fr-FR" sz="2000" b="0" dirty="0" smtClean="0"/>
              <a:t>avec </a:t>
            </a:r>
            <a:r>
              <a:rPr lang="fr-FR" sz="2000" b="0" dirty="0" err="1" smtClean="0"/>
              <a:t>b</a:t>
            </a:r>
            <a:r>
              <a:rPr lang="fr-FR" sz="1600" b="0" dirty="0" err="1" smtClean="0"/>
              <a:t>1</a:t>
            </a:r>
            <a:r>
              <a:rPr lang="fr-FR" sz="2000" b="0" dirty="0" smtClean="0"/>
              <a:t> égale:</a:t>
            </a:r>
            <a:endParaRPr lang="fr-FR" sz="2000" b="0" dirty="0"/>
          </a:p>
          <a:p>
            <a:pPr algn="just">
              <a:lnSpc>
                <a:spcPct val="150000"/>
              </a:lnSpc>
            </a:pPr>
            <a:r>
              <a:rPr lang="fr-FR" sz="2000" b="0" dirty="0"/>
              <a:t>- </a:t>
            </a:r>
            <a:r>
              <a:rPr lang="fr-FR" sz="2000" b="0" dirty="0">
                <a:solidFill>
                  <a:srgbClr val="FF0000"/>
                </a:solidFill>
              </a:rPr>
              <a:t>la moitié </a:t>
            </a:r>
            <a:r>
              <a:rPr lang="fr-FR" sz="2000" b="0" dirty="0"/>
              <a:t>de la distance entre les faces voisines de deux nervures consécutives (</a:t>
            </a:r>
            <a:r>
              <a:rPr lang="fr-FR" sz="2000" b="0" dirty="0">
                <a:solidFill>
                  <a:srgbClr val="FF0000"/>
                </a:solidFill>
              </a:rPr>
              <a:t>Lx/2</a:t>
            </a:r>
            <a:r>
              <a:rPr lang="fr-FR" sz="2000" b="0" dirty="0"/>
              <a:t>)</a:t>
            </a:r>
          </a:p>
          <a:p>
            <a:pPr algn="just">
              <a:lnSpc>
                <a:spcPct val="150000"/>
              </a:lnSpc>
            </a:pPr>
            <a:r>
              <a:rPr lang="fr-FR" sz="2000" b="0" dirty="0"/>
              <a:t>- </a:t>
            </a:r>
            <a:r>
              <a:rPr lang="fr-FR" sz="2000" b="0" dirty="0">
                <a:solidFill>
                  <a:srgbClr val="FF0000"/>
                </a:solidFill>
              </a:rPr>
              <a:t>le dixième </a:t>
            </a:r>
            <a:r>
              <a:rPr lang="fr-FR" sz="2000" b="0" dirty="0"/>
              <a:t>de la portée de la travée (</a:t>
            </a:r>
            <a:r>
              <a:rPr lang="fr-FR" sz="2000" b="0" dirty="0">
                <a:solidFill>
                  <a:srgbClr val="FF0000"/>
                </a:solidFill>
              </a:rPr>
              <a:t>Ly/10</a:t>
            </a:r>
            <a:r>
              <a:rPr lang="fr-FR" sz="2000" b="0" dirty="0"/>
              <a:t>)</a:t>
            </a:r>
          </a:p>
          <a:p>
            <a:pPr algn="just">
              <a:lnSpc>
                <a:spcPct val="150000"/>
              </a:lnSpc>
            </a:pPr>
            <a:endParaRPr lang="fr-FR" sz="2400" b="0" dirty="0" smtClean="0">
              <a:solidFill>
                <a:srgbClr val="FFC000"/>
              </a:solidFill>
            </a:endParaRPr>
          </a:p>
          <a:p>
            <a:endParaRPr lang="fr-FR" sz="2000" b="0" dirty="0"/>
          </a:p>
          <a:p>
            <a:endParaRPr lang="fr-FR" sz="2000" b="0" dirty="0"/>
          </a:p>
          <a:p>
            <a:endParaRPr lang="fr-FR" sz="2000" b="0" dirty="0" smtClean="0"/>
          </a:p>
          <a:p>
            <a:endParaRPr lang="fr-FR" sz="2000" b="0" dirty="0" smtClean="0"/>
          </a:p>
          <a:p>
            <a:endParaRPr lang="fr-FR" sz="2000" b="0" dirty="0"/>
          </a:p>
          <a:p>
            <a:endParaRPr lang="fr-FR" sz="2000" b="0" dirty="0" smtClean="0"/>
          </a:p>
          <a:p>
            <a:pPr algn="just">
              <a:lnSpc>
                <a:spcPct val="150000"/>
              </a:lnSpc>
            </a:pPr>
            <a:endParaRPr lang="fr-FR" sz="2000" b="0" dirty="0" smtClean="0"/>
          </a:p>
          <a:p>
            <a:pPr algn="just">
              <a:lnSpc>
                <a:spcPct val="150000"/>
              </a:lnSpc>
            </a:pPr>
            <a:r>
              <a:rPr lang="fr-FR" sz="2000" b="0" dirty="0" smtClean="0"/>
              <a:t>Dans </a:t>
            </a:r>
            <a:r>
              <a:rPr lang="fr-FR" sz="2000" b="0" dirty="0"/>
              <a:t>l’étude d’une section en T, il est nécessaire de savoir si la partie comprimée n’intéresse que la </a:t>
            </a:r>
            <a:r>
              <a:rPr lang="fr-FR" sz="2000" b="0" dirty="0" smtClean="0"/>
              <a:t>table( </a:t>
            </a:r>
            <a:r>
              <a:rPr lang="fr-FR" sz="2000" b="0" dirty="0" smtClean="0">
                <a:solidFill>
                  <a:srgbClr val="FF0000"/>
                </a:solidFill>
              </a:rPr>
              <a:t>sollicitation faible</a:t>
            </a:r>
            <a:r>
              <a:rPr lang="fr-FR" sz="2000" b="0" dirty="0" smtClean="0"/>
              <a:t>), </a:t>
            </a:r>
            <a:r>
              <a:rPr lang="fr-FR" sz="2000" b="0" dirty="0"/>
              <a:t>ou si elle intéresse également la </a:t>
            </a:r>
            <a:r>
              <a:rPr lang="fr-FR" sz="2000" b="0" dirty="0" smtClean="0"/>
              <a:t>nervure (</a:t>
            </a:r>
            <a:r>
              <a:rPr lang="fr-FR" sz="2000" b="0" dirty="0" smtClean="0">
                <a:solidFill>
                  <a:srgbClr val="FF0000"/>
                </a:solidFill>
              </a:rPr>
              <a:t>sollicitation forte</a:t>
            </a:r>
            <a:r>
              <a:rPr lang="fr-FR" sz="2000" b="0" dirty="0" smtClean="0"/>
              <a:t>), </a:t>
            </a:r>
            <a:r>
              <a:rPr lang="fr-FR" sz="2000" b="0" dirty="0"/>
              <a:t>c’est à-dire on doit chercher la position de la </a:t>
            </a:r>
            <a:r>
              <a:rPr lang="fr-FR" sz="2000" b="0" dirty="0" smtClean="0"/>
              <a:t>l’axe neutre</a:t>
            </a:r>
            <a:r>
              <a:rPr lang="fr-FR" sz="2000" b="0" dirty="0"/>
              <a:t>. Pour cela on calculera le moment M</a:t>
            </a:r>
            <a:r>
              <a:rPr lang="fr-FR" sz="1600" b="0" dirty="0"/>
              <a:t>t</a:t>
            </a:r>
            <a:r>
              <a:rPr lang="fr-FR" sz="2000" b="0" dirty="0"/>
              <a:t> équilibré par la </a:t>
            </a:r>
            <a:r>
              <a:rPr lang="fr-FR" sz="2000" b="0" dirty="0" smtClean="0"/>
              <a:t>table.</a:t>
            </a:r>
            <a:endParaRPr lang="fr-FR" sz="2000" b="0" dirty="0"/>
          </a:p>
          <a:p>
            <a:endParaRPr lang="fr-FR" dirty="0" smtClean="0"/>
          </a:p>
          <a:p>
            <a:endParaRPr lang="fr-FR" dirty="0"/>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19</a:t>
            </a:fld>
            <a:endParaRPr lang="fr-FR" altLang="en-US" b="0" smtClean="0"/>
          </a:p>
        </p:txBody>
      </p:sp>
      <p:sp>
        <p:nvSpPr>
          <p:cNvPr id="8" name="Rectangle 43"/>
          <p:cNvSpPr>
            <a:spLocks noChangeArrowheads="1"/>
          </p:cNvSpPr>
          <p:nvPr/>
        </p:nvSpPr>
        <p:spPr bwMode="auto">
          <a:xfrm>
            <a:off x="107504" y="259175"/>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algn="just"/>
            <a:endParaRPr lang="fr-FR" sz="2000" b="0" i="1" dirty="0"/>
          </a:p>
          <a:p>
            <a:pPr algn="just"/>
            <a:endParaRPr lang="fr-FR" sz="2000" b="0" dirty="0"/>
          </a:p>
          <a:p>
            <a:pPr marL="0" indent="0" algn="just">
              <a:spcAft>
                <a:spcPts val="0"/>
              </a:spcAft>
              <a:tabLst/>
            </a:pPr>
            <a:endParaRPr lang="fr-FR" sz="2000" b="0" dirty="0"/>
          </a:p>
        </p:txBody>
      </p:sp>
      <p:grpSp>
        <p:nvGrpSpPr>
          <p:cNvPr id="10" name="Group 9"/>
          <p:cNvGrpSpPr/>
          <p:nvPr/>
        </p:nvGrpSpPr>
        <p:grpSpPr>
          <a:xfrm>
            <a:off x="1404392" y="1558978"/>
            <a:ext cx="6791588" cy="2808311"/>
            <a:chOff x="3657066" y="1605320"/>
            <a:chExt cx="5052998" cy="2831791"/>
          </a:xfrm>
        </p:grpSpPr>
        <p:grpSp>
          <p:nvGrpSpPr>
            <p:cNvPr id="7" name="Group 6"/>
            <p:cNvGrpSpPr/>
            <p:nvPr/>
          </p:nvGrpSpPr>
          <p:grpSpPr>
            <a:xfrm>
              <a:off x="3657066" y="1605320"/>
              <a:ext cx="5052998" cy="2831791"/>
              <a:chOff x="3657066" y="1605320"/>
              <a:chExt cx="5052998" cy="2831791"/>
            </a:xfrm>
          </p:grpSpPr>
          <p:grpSp>
            <p:nvGrpSpPr>
              <p:cNvPr id="2" name="Group 1"/>
              <p:cNvGrpSpPr/>
              <p:nvPr/>
            </p:nvGrpSpPr>
            <p:grpSpPr>
              <a:xfrm>
                <a:off x="3657066" y="1605320"/>
                <a:ext cx="5052998" cy="2831791"/>
                <a:chOff x="3419872" y="2276872"/>
                <a:chExt cx="5052998" cy="2223402"/>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6479" t="748" r="-416" b="12644"/>
                <a:stretch/>
              </p:blipFill>
              <p:spPr bwMode="auto">
                <a:xfrm>
                  <a:off x="7198310" y="2276872"/>
                  <a:ext cx="1274560" cy="222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276872"/>
                  <a:ext cx="3744416" cy="222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 name="Straight Arrow Connector 3"/>
              <p:cNvCxnSpPr/>
              <p:nvPr/>
            </p:nvCxnSpPr>
            <p:spPr bwMode="auto">
              <a:xfrm>
                <a:off x="8072784" y="2690233"/>
                <a:ext cx="0" cy="3309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a:off x="8026327" y="3336632"/>
                <a:ext cx="0" cy="3309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8026327" y="2724919"/>
              <a:ext cx="387648" cy="261610"/>
            </a:xfrm>
            <a:prstGeom prst="rect">
              <a:avLst/>
            </a:prstGeom>
            <a:noFill/>
          </p:spPr>
          <p:txBody>
            <a:bodyPr wrap="square" rtlCol="0">
              <a:spAutoFit/>
            </a:bodyPr>
            <a:lstStyle/>
            <a:p>
              <a:r>
                <a:rPr lang="fr-FR" sz="1100" dirty="0" err="1" smtClean="0">
                  <a:solidFill>
                    <a:schemeClr val="tx1"/>
                  </a:solidFill>
                </a:rPr>
                <a:t>b</a:t>
              </a:r>
              <a:r>
                <a:rPr lang="fr-FR" sz="1000" dirty="0" err="1" smtClean="0">
                  <a:solidFill>
                    <a:schemeClr val="tx1"/>
                  </a:solidFill>
                </a:rPr>
                <a:t>1</a:t>
              </a:r>
              <a:endParaRPr lang="fr-FR" sz="1000" dirty="0">
                <a:solidFill>
                  <a:schemeClr val="tx1"/>
                </a:solidFill>
              </a:endParaRPr>
            </a:p>
          </p:txBody>
        </p:sp>
        <p:sp>
          <p:nvSpPr>
            <p:cNvPr id="17" name="TextBox 16"/>
            <p:cNvSpPr txBox="1"/>
            <p:nvPr/>
          </p:nvSpPr>
          <p:spPr>
            <a:xfrm>
              <a:off x="8072784" y="3336632"/>
              <a:ext cx="387648" cy="261610"/>
            </a:xfrm>
            <a:prstGeom prst="rect">
              <a:avLst/>
            </a:prstGeom>
            <a:noFill/>
          </p:spPr>
          <p:txBody>
            <a:bodyPr wrap="square" rtlCol="0">
              <a:spAutoFit/>
            </a:bodyPr>
            <a:lstStyle/>
            <a:p>
              <a:r>
                <a:rPr lang="fr-FR" sz="1100" dirty="0" err="1" smtClean="0">
                  <a:solidFill>
                    <a:schemeClr val="tx1"/>
                  </a:solidFill>
                </a:rPr>
                <a:t>b</a:t>
              </a:r>
              <a:r>
                <a:rPr lang="fr-FR" sz="1000" dirty="0" err="1" smtClean="0">
                  <a:solidFill>
                    <a:schemeClr val="tx1"/>
                  </a:solidFill>
                </a:rPr>
                <a:t>1</a:t>
              </a:r>
              <a:endParaRPr lang="fr-FR" sz="1000" dirty="0">
                <a:solidFill>
                  <a:schemeClr val="tx1"/>
                </a:solidFill>
              </a:endParaRPr>
            </a:p>
          </p:txBody>
        </p:sp>
      </p:gr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597" r="37504"/>
          <a:stretch/>
        </p:blipFill>
        <p:spPr bwMode="auto">
          <a:xfrm>
            <a:off x="5292080" y="987996"/>
            <a:ext cx="1560126" cy="53784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134702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251520" y="1484784"/>
            <a:ext cx="8655708" cy="5355312"/>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2</a:t>
            </a:fld>
            <a:endParaRPr lang="fr-FR" altLang="en-US" b="0" smtClean="0"/>
          </a:p>
        </p:txBody>
      </p:sp>
      <p:sp>
        <p:nvSpPr>
          <p:cNvPr id="8" name="Rectangle 43"/>
          <p:cNvSpPr>
            <a:spLocks noChangeArrowheads="1"/>
          </p:cNvSpPr>
          <p:nvPr/>
        </p:nvSpPr>
        <p:spPr bwMode="auto">
          <a:xfrm>
            <a:off x="357187" y="1412776"/>
            <a:ext cx="8448675" cy="542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1200"/>
              </a:spcAft>
              <a:tabLst>
                <a:tab pos="0" algn="l"/>
              </a:tabLst>
            </a:pPr>
            <a:r>
              <a:rPr lang="fr-FR" altLang="en-US" sz="2000" u="sng" dirty="0" smtClean="0">
                <a:solidFill>
                  <a:srgbClr val="FFFF00"/>
                </a:solidFill>
              </a:rPr>
              <a:t> Définition:</a:t>
            </a:r>
            <a:r>
              <a:rPr lang="fr-FR" altLang="en-US" sz="2000" dirty="0" smtClean="0">
                <a:solidFill>
                  <a:srgbClr val="FFFF00"/>
                </a:solidFill>
              </a:rPr>
              <a:t> </a:t>
            </a:r>
            <a:r>
              <a:rPr lang="fr-FR" sz="2000" b="0" dirty="0" smtClean="0"/>
              <a:t>Un </a:t>
            </a:r>
            <a:r>
              <a:rPr lang="fr-FR" sz="2000" b="0" dirty="0"/>
              <a:t>élément est soumis à la flexion simple si dans toute section de cet élément, les sollicitations se réduisent à un moment fléchissant </a:t>
            </a:r>
            <a:r>
              <a:rPr lang="fr-FR" sz="2000" b="0" dirty="0" err="1"/>
              <a:t>M</a:t>
            </a:r>
            <a:r>
              <a:rPr lang="fr-FR" sz="1600" b="0" dirty="0" err="1"/>
              <a:t>f</a:t>
            </a:r>
            <a:r>
              <a:rPr lang="fr-FR" sz="2000" b="0" dirty="0"/>
              <a:t> et un effort tranchant T (l’effort normal N = 0).</a:t>
            </a:r>
          </a:p>
          <a:p>
            <a:pPr marL="0" indent="0" algn="just">
              <a:spcAft>
                <a:spcPts val="1200"/>
              </a:spcAft>
              <a:tabLst>
                <a:tab pos="0" algn="l"/>
              </a:tabLst>
            </a:pPr>
            <a:endParaRPr lang="fr-FR" sz="2000" b="0" dirty="0" smtClean="0"/>
          </a:p>
          <a:p>
            <a:pPr marL="0" indent="0" algn="just">
              <a:spcAft>
                <a:spcPts val="1200"/>
              </a:spcAft>
              <a:tabLst>
                <a:tab pos="0" algn="l"/>
              </a:tabLst>
            </a:pPr>
            <a:endParaRPr lang="fr-FR" sz="2000" b="0" dirty="0" smtClean="0"/>
          </a:p>
          <a:p>
            <a:pPr marL="0" indent="0" algn="ctr">
              <a:tabLst>
                <a:tab pos="0" algn="l"/>
              </a:tabLst>
            </a:pPr>
            <a:endParaRPr lang="fr-FR" sz="2000" b="0" dirty="0"/>
          </a:p>
          <a:p>
            <a:pPr marL="0" indent="0" algn="ctr">
              <a:tabLst>
                <a:tab pos="0" algn="l"/>
              </a:tabLst>
            </a:pPr>
            <a:r>
              <a:rPr lang="fr-FR" sz="2000" b="0" dirty="0" smtClean="0"/>
              <a:t>Les </a:t>
            </a:r>
            <a:r>
              <a:rPr lang="fr-FR" sz="2000" b="0" dirty="0"/>
              <a:t>éléments d’une structure soumise à la flexion simple sont principalement</a:t>
            </a:r>
          </a:p>
          <a:p>
            <a:pPr algn="just"/>
            <a:r>
              <a:rPr lang="fr-FR" sz="2000" b="0" dirty="0"/>
              <a:t>les poutres, qu’elles soient isostatiques ou continues.</a:t>
            </a:r>
          </a:p>
          <a:p>
            <a:pPr marL="0" indent="0" algn="just">
              <a:spcAft>
                <a:spcPts val="1200"/>
              </a:spcAft>
              <a:tabLst>
                <a:tab pos="0" algn="l"/>
              </a:tabLst>
            </a:pPr>
            <a:r>
              <a:rPr lang="fr-FR" sz="2000" b="0" dirty="0"/>
              <a:t>En béton armé, </a:t>
            </a:r>
            <a:r>
              <a:rPr lang="fr-FR" sz="2000" b="0" dirty="0">
                <a:solidFill>
                  <a:srgbClr val="FF0000"/>
                </a:solidFill>
              </a:rPr>
              <a:t>l’action du moment fléchissant </a:t>
            </a:r>
            <a:r>
              <a:rPr lang="fr-FR" sz="2000" b="0" dirty="0"/>
              <a:t>conduit </a:t>
            </a:r>
            <a:r>
              <a:rPr lang="fr-FR" sz="2000" b="0" dirty="0" smtClean="0"/>
              <a:t>au dimensionnement </a:t>
            </a:r>
            <a:r>
              <a:rPr lang="fr-FR" sz="2000" b="0" dirty="0">
                <a:solidFill>
                  <a:srgbClr val="FF0000"/>
                </a:solidFill>
              </a:rPr>
              <a:t>des aciers longitudinaux </a:t>
            </a:r>
            <a:r>
              <a:rPr lang="fr-FR" sz="2000" b="0" dirty="0"/>
              <a:t>et </a:t>
            </a:r>
            <a:r>
              <a:rPr lang="fr-FR" sz="2000" b="0" dirty="0">
                <a:solidFill>
                  <a:srgbClr val="FF0000"/>
                </a:solidFill>
              </a:rPr>
              <a:t>l’action de l’effort tranchant </a:t>
            </a:r>
            <a:r>
              <a:rPr lang="fr-FR" sz="2000" b="0" dirty="0" smtClean="0"/>
              <a:t>conduit au </a:t>
            </a:r>
            <a:r>
              <a:rPr lang="fr-FR" sz="2000" b="0" dirty="0"/>
              <a:t>dimensionnement des </a:t>
            </a:r>
            <a:r>
              <a:rPr lang="fr-FR" sz="2000" b="0" dirty="0">
                <a:solidFill>
                  <a:srgbClr val="FF0000"/>
                </a:solidFill>
              </a:rPr>
              <a:t>aciers transversaux </a:t>
            </a:r>
            <a:r>
              <a:rPr lang="fr-FR" sz="2000" b="0" dirty="0"/>
              <a:t>(cadres, épingles ou étriers</a:t>
            </a:r>
            <a:r>
              <a:rPr lang="fr-FR" sz="2000" b="0" dirty="0" smtClean="0"/>
              <a:t>).</a:t>
            </a:r>
            <a:r>
              <a:rPr lang="fr-FR" sz="2000" b="0" dirty="0"/>
              <a:t> Ces deux calculs sont menés séparément, dans ce chapitre, on présente les calculs relatifs au moment fléchissant en considérant les deux états limites (l’E.L.U et l’E.L.S), et en étudiant les sections rectangulaires et en T avec ou sans </a:t>
            </a:r>
            <a:r>
              <a:rPr lang="fr-FR" sz="2000" b="0" dirty="0" smtClean="0"/>
              <a:t>armatures comprimées.</a:t>
            </a:r>
            <a:endParaRPr lang="fr-FR" sz="2000" b="0" dirty="0"/>
          </a:p>
        </p:txBody>
      </p:sp>
      <p:sp>
        <p:nvSpPr>
          <p:cNvPr id="32" name="Text Box 7"/>
          <p:cNvSpPr txBox="1">
            <a:spLocks noChangeArrowheads="1"/>
          </p:cNvSpPr>
          <p:nvPr/>
        </p:nvSpPr>
        <p:spPr bwMode="auto">
          <a:xfrm>
            <a:off x="256517" y="166926"/>
            <a:ext cx="8655708" cy="923330"/>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r>
              <a:rPr lang="fr-FR" altLang="en-US" b="0" dirty="0"/>
              <a:t>Centre universitaire de </a:t>
            </a:r>
            <a:r>
              <a:rPr lang="fr-FR" altLang="en-US" b="0" dirty="0" err="1" smtClean="0"/>
              <a:t>Relizane</a:t>
            </a:r>
            <a:endParaRPr lang="fr-FR" altLang="en-US" b="0" dirty="0"/>
          </a:p>
          <a:p>
            <a:pPr eaLnBrk="1" hangingPunct="1"/>
            <a:r>
              <a:rPr lang="fr-FR" altLang="en-US" b="0" i="1" u="sng" dirty="0"/>
              <a:t>Cours</a:t>
            </a:r>
            <a:r>
              <a:rPr lang="fr-FR" altLang="en-US" b="0" dirty="0"/>
              <a:t> : </a:t>
            </a:r>
            <a:r>
              <a:rPr lang="fr-FR" altLang="en-US" dirty="0" smtClean="0"/>
              <a:t>béton armé</a:t>
            </a:r>
            <a:endParaRPr lang="fr-FR" altLang="en-US" b="0" i="1" dirty="0">
              <a:sym typeface="Symbol" pitchFamily="18" charset="2"/>
            </a:endParaRPr>
          </a:p>
          <a:p>
            <a:pPr algn="just" eaLnBrk="1" hangingPunct="1"/>
            <a:r>
              <a:rPr lang="fr-FR" altLang="en-US" dirty="0" smtClean="0">
                <a:solidFill>
                  <a:srgbClr val="FFFF00"/>
                </a:solidFill>
              </a:rPr>
              <a:t>Calcul </a:t>
            </a:r>
            <a:r>
              <a:rPr lang="fr-FR" altLang="en-US" dirty="0">
                <a:solidFill>
                  <a:srgbClr val="FFFF00"/>
                </a:solidFill>
              </a:rPr>
              <a:t>de sections en béton </a:t>
            </a:r>
            <a:r>
              <a:rPr lang="fr-FR" altLang="en-US" dirty="0" smtClean="0">
                <a:solidFill>
                  <a:srgbClr val="FFFF00"/>
                </a:solidFill>
              </a:rPr>
              <a:t>armé soumises </a:t>
            </a:r>
            <a:r>
              <a:rPr lang="fr-FR" altLang="en-US" dirty="0">
                <a:solidFill>
                  <a:srgbClr val="FFFF00"/>
                </a:solidFill>
              </a:rPr>
              <a:t>à la flexion simple</a:t>
            </a:r>
          </a:p>
        </p:txBody>
      </p:sp>
      <p:grpSp>
        <p:nvGrpSpPr>
          <p:cNvPr id="4" name="Group 3"/>
          <p:cNvGrpSpPr/>
          <p:nvPr/>
        </p:nvGrpSpPr>
        <p:grpSpPr>
          <a:xfrm>
            <a:off x="558149" y="2636912"/>
            <a:ext cx="8122444" cy="880576"/>
            <a:chOff x="539552" y="3226017"/>
            <a:chExt cx="8122444" cy="88057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42497"/>
              <a:ext cx="243381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26017"/>
              <a:ext cx="2689739" cy="84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26019"/>
              <a:ext cx="2662216" cy="84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07504" y="62617"/>
            <a:ext cx="8928992" cy="6647974"/>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Bef>
                <a:spcPts val="1200"/>
              </a:spcBef>
            </a:pPr>
            <a:r>
              <a:rPr lang="fr-FR" sz="2000" b="0" dirty="0" smtClean="0"/>
              <a:t>Une poutre  est le plus souvent associé à un plancher; </a:t>
            </a:r>
            <a:r>
              <a:rPr lang="fr-FR" sz="2000" b="0" dirty="0" smtClean="0">
                <a:solidFill>
                  <a:srgbClr val="FF0000"/>
                </a:solidFill>
              </a:rPr>
              <a:t>en travée</a:t>
            </a:r>
            <a:r>
              <a:rPr lang="fr-FR" sz="2000" b="0" dirty="0" smtClean="0"/>
              <a:t>, une partie de ce plancher reprends </a:t>
            </a:r>
            <a:r>
              <a:rPr lang="fr-FR" sz="2000" b="0" dirty="0" smtClean="0">
                <a:solidFill>
                  <a:srgbClr val="FF0000"/>
                </a:solidFill>
              </a:rPr>
              <a:t>des efforts de compression</a:t>
            </a:r>
            <a:r>
              <a:rPr lang="fr-FR" sz="2000" b="0" dirty="0" smtClean="0"/>
              <a:t>. L’ensemble poutre-plancher est donc capable de supporter des efforts supérieurs à ceux que reprendrait la poutre seule.</a:t>
            </a:r>
          </a:p>
          <a:p>
            <a:pPr algn="just">
              <a:lnSpc>
                <a:spcPct val="150000"/>
              </a:lnSpc>
              <a:spcBef>
                <a:spcPts val="1200"/>
              </a:spcBef>
            </a:pPr>
            <a:r>
              <a:rPr lang="fr-FR" sz="2000" b="0" dirty="0" smtClean="0"/>
              <a:t> </a:t>
            </a:r>
          </a:p>
          <a:p>
            <a:pPr algn="just">
              <a:lnSpc>
                <a:spcPct val="150000"/>
              </a:lnSpc>
              <a:spcBef>
                <a:spcPts val="1200"/>
              </a:spcBef>
            </a:pPr>
            <a:endParaRPr lang="fr-FR" sz="2000" b="0" dirty="0"/>
          </a:p>
          <a:p>
            <a:pPr algn="just">
              <a:lnSpc>
                <a:spcPct val="150000"/>
              </a:lnSpc>
              <a:spcBef>
                <a:spcPts val="1200"/>
              </a:spcBef>
            </a:pPr>
            <a:r>
              <a:rPr lang="fr-FR" sz="2000" b="0" dirty="0" smtClean="0">
                <a:solidFill>
                  <a:srgbClr val="FF0000"/>
                </a:solidFill>
              </a:rPr>
              <a:t>Sur appuis</a:t>
            </a:r>
            <a:r>
              <a:rPr lang="fr-FR" sz="2000" b="0" dirty="0" smtClean="0"/>
              <a:t>, seule la retombée de la poutre travaille en compression, donc le calcul d’une poutre en T n’est applicable qu’en travée.</a:t>
            </a:r>
            <a:endParaRPr lang="fr-FR" sz="2000" b="0" dirty="0"/>
          </a:p>
          <a:p>
            <a:pPr algn="just">
              <a:lnSpc>
                <a:spcPct val="150000"/>
              </a:lnSpc>
            </a:pPr>
            <a:r>
              <a:rPr lang="fr-FR" sz="2400" b="0" dirty="0" smtClean="0">
                <a:solidFill>
                  <a:srgbClr val="FF0000"/>
                </a:solidFill>
              </a:rPr>
              <a:t>- </a:t>
            </a:r>
            <a:r>
              <a:rPr lang="fr-FR" sz="2000" b="0" dirty="0" smtClean="0">
                <a:solidFill>
                  <a:srgbClr val="FF0000"/>
                </a:solidFill>
              </a:rPr>
              <a:t>Terminologie</a:t>
            </a:r>
            <a:r>
              <a:rPr lang="fr-FR" sz="2400" b="0" dirty="0" smtClean="0">
                <a:solidFill>
                  <a:srgbClr val="FF0000"/>
                </a:solidFill>
              </a:rPr>
              <a:t>:</a:t>
            </a:r>
          </a:p>
          <a:p>
            <a:endParaRPr lang="fr-FR" sz="2000" b="0" dirty="0"/>
          </a:p>
          <a:p>
            <a:endParaRPr lang="fr-FR" sz="2000" b="0" dirty="0"/>
          </a:p>
          <a:p>
            <a:endParaRPr lang="fr-FR" sz="2000" b="0" dirty="0" smtClean="0"/>
          </a:p>
          <a:p>
            <a:endParaRPr lang="fr-FR" sz="2000" b="0" dirty="0" smtClean="0"/>
          </a:p>
          <a:p>
            <a:endParaRPr lang="fr-FR" sz="2000" b="0" dirty="0"/>
          </a:p>
          <a:p>
            <a:endParaRPr lang="fr-FR" sz="2000" b="0" dirty="0" smtClean="0"/>
          </a:p>
          <a:p>
            <a:pPr algn="just">
              <a:lnSpc>
                <a:spcPct val="150000"/>
              </a:lnSpc>
            </a:pPr>
            <a:endParaRPr lang="fr-FR" sz="2000" b="0" dirty="0" smtClean="0"/>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20</a:t>
            </a:fld>
            <a:endParaRPr lang="fr-FR" altLang="en-US" b="0" smtClean="0"/>
          </a:p>
        </p:txBody>
      </p:sp>
      <p:sp>
        <p:nvSpPr>
          <p:cNvPr id="8" name="Rectangle 43"/>
          <p:cNvSpPr>
            <a:spLocks noChangeArrowheads="1"/>
          </p:cNvSpPr>
          <p:nvPr/>
        </p:nvSpPr>
        <p:spPr bwMode="auto">
          <a:xfrm>
            <a:off x="107504" y="259175"/>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algn="just"/>
            <a:endParaRPr lang="fr-FR" sz="2000" b="0" i="1" dirty="0"/>
          </a:p>
          <a:p>
            <a:pPr algn="just"/>
            <a:endParaRPr lang="fr-FR" sz="2000" b="0" dirty="0"/>
          </a:p>
          <a:p>
            <a:pPr marL="0" indent="0" algn="just">
              <a:spcAft>
                <a:spcPts val="0"/>
              </a:spcAft>
              <a:tabLst/>
            </a:pPr>
            <a:endParaRPr lang="fr-FR" sz="2000"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491" y="1556792"/>
            <a:ext cx="56007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807" y="4293096"/>
            <a:ext cx="4762500" cy="118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56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241672" y="116632"/>
            <a:ext cx="8736707" cy="6878806"/>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nSpc>
                <a:spcPct val="150000"/>
              </a:lnSpc>
            </a:pPr>
            <a:endParaRPr lang="fr-FR" dirty="0" smtClean="0"/>
          </a:p>
          <a:p>
            <a:pPr algn="just"/>
            <a:endParaRPr lang="fr-FR" sz="2000" b="0" dirty="0"/>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pPr marL="342900" indent="-342900">
              <a:buFont typeface="Wingdings" panose="05000000000000000000" pitchFamily="2" charset="2"/>
              <a:buChar char="Ø"/>
            </a:pPr>
            <a:r>
              <a:rPr lang="fr-FR" sz="2000" b="0" dirty="0" smtClean="0">
                <a:solidFill>
                  <a:srgbClr val="FF0000"/>
                </a:solidFill>
              </a:rPr>
              <a:t> </a:t>
            </a:r>
            <a:r>
              <a:rPr lang="fr-FR" sz="2000" dirty="0" smtClean="0">
                <a:solidFill>
                  <a:srgbClr val="FF0000"/>
                </a:solidFill>
              </a:rPr>
              <a:t>Le premier </a:t>
            </a:r>
            <a:r>
              <a:rPr lang="fr-FR" sz="2000" dirty="0">
                <a:solidFill>
                  <a:srgbClr val="FF0000"/>
                </a:solidFill>
              </a:rPr>
              <a:t>cas (l’axe neutre dans la table</a:t>
            </a:r>
            <a:r>
              <a:rPr lang="fr-FR" sz="2000" dirty="0" smtClean="0">
                <a:solidFill>
                  <a:srgbClr val="FF0000"/>
                </a:solidFill>
              </a:rPr>
              <a:t>)</a:t>
            </a:r>
            <a:r>
              <a:rPr lang="fr-FR" sz="2000" dirty="0">
                <a:solidFill>
                  <a:srgbClr val="FF0000"/>
                </a:solidFill>
              </a:rPr>
              <a:t> : </a:t>
            </a:r>
            <a:r>
              <a:rPr lang="fr-FR" sz="2000" dirty="0" smtClean="0">
                <a:solidFill>
                  <a:srgbClr val="FF0000"/>
                </a:solidFill>
              </a:rPr>
              <a:t>Mu  ≤ M</a:t>
            </a:r>
            <a:r>
              <a:rPr lang="fr-FR" sz="1600" dirty="0" smtClean="0">
                <a:solidFill>
                  <a:srgbClr val="FF0000"/>
                </a:solidFill>
              </a:rPr>
              <a:t>t: </a:t>
            </a:r>
            <a:r>
              <a:rPr lang="fr-FR" sz="2000" b="0" dirty="0" err="1" smtClean="0"/>
              <a:t>C.a.d</a:t>
            </a:r>
            <a:r>
              <a:rPr lang="fr-FR" sz="2000" b="0" dirty="0" smtClean="0"/>
              <a:t> </a:t>
            </a:r>
            <a:r>
              <a:rPr lang="fr-FR" sz="2000" b="0" dirty="0"/>
              <a:t>0.8yu ≤ h0 </a:t>
            </a:r>
          </a:p>
          <a:p>
            <a:pPr algn="just">
              <a:lnSpc>
                <a:spcPct val="150000"/>
              </a:lnSpc>
            </a:pPr>
            <a:r>
              <a:rPr lang="fr-FR" sz="2000" b="0" dirty="0" smtClean="0"/>
              <a:t>Comme le béton tendu n’intervient pas dans les calculs de résistance on conduit le calcul comme si la section était rectangulaire de largeur b</a:t>
            </a:r>
            <a:r>
              <a:rPr lang="fr-FR" sz="2000" b="0" dirty="0"/>
              <a:t> </a:t>
            </a:r>
            <a:r>
              <a:rPr lang="fr-FR" sz="2000" b="0" dirty="0" smtClean="0"/>
              <a:t>et hauteur utile d</a:t>
            </a:r>
            <a:endParaRPr lang="fr-FR" sz="2000" b="0" dirty="0"/>
          </a:p>
          <a:p>
            <a:endParaRPr lang="fr-FR" sz="2000" b="0" u="sng" dirty="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r>
              <a:rPr lang="fr-FR" sz="2000" b="0" dirty="0" smtClean="0"/>
              <a:t>              Principe </a:t>
            </a:r>
            <a:r>
              <a:rPr lang="fr-FR" sz="2000" b="0" dirty="0"/>
              <a:t>de calcul a l’ELU d’une section en T, avec : </a:t>
            </a:r>
            <a:r>
              <a:rPr lang="fr-FR" sz="2000" dirty="0"/>
              <a:t>Mt ≥ Mu</a:t>
            </a:r>
            <a:endParaRPr lang="fr-FR" sz="2000" b="0" u="sng" dirty="0" smtClean="0">
              <a:solidFill>
                <a:srgbClr val="FFC000"/>
              </a:solidFill>
            </a:endParaRPr>
          </a:p>
          <a:p>
            <a:r>
              <a:rPr lang="fr-FR" b="0" dirty="0" smtClean="0"/>
              <a:t> </a:t>
            </a:r>
            <a:r>
              <a:rPr lang="fr-FR" dirty="0" smtClean="0"/>
              <a:t>                     </a:t>
            </a: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21</a:t>
            </a:fld>
            <a:endParaRPr lang="fr-FR" altLang="en-US" b="0" smtClean="0"/>
          </a:p>
        </p:txBody>
      </p:sp>
      <p:sp>
        <p:nvSpPr>
          <p:cNvPr id="8" name="Rectangle 43"/>
          <p:cNvSpPr>
            <a:spLocks noChangeArrowheads="1"/>
          </p:cNvSpPr>
          <p:nvPr/>
        </p:nvSpPr>
        <p:spPr bwMode="auto">
          <a:xfrm>
            <a:off x="385686" y="233264"/>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tabLst/>
            </a:pPr>
            <a:r>
              <a:rPr lang="fr-FR" sz="2000" dirty="0" smtClean="0">
                <a:solidFill>
                  <a:srgbClr val="FFC000"/>
                </a:solidFill>
              </a:rPr>
              <a:t>III.2.</a:t>
            </a:r>
            <a:r>
              <a:rPr lang="fr-FR" sz="2000" u="sng" dirty="0" smtClean="0">
                <a:solidFill>
                  <a:srgbClr val="FFC000"/>
                </a:solidFill>
              </a:rPr>
              <a:t>Calcul à l’E.L.U</a:t>
            </a:r>
            <a:r>
              <a:rPr lang="fr-FR" sz="2000" dirty="0" smtClean="0">
                <a:solidFill>
                  <a:srgbClr val="FFC000"/>
                </a:solidFill>
              </a:rPr>
              <a:t>:</a:t>
            </a:r>
          </a:p>
          <a:p>
            <a:pPr marL="0" indent="0" algn="just">
              <a:tabLst/>
            </a:pPr>
            <a:r>
              <a:rPr lang="fr-FR" sz="2000" b="0" dirty="0" smtClean="0"/>
              <a:t> </a:t>
            </a:r>
            <a:r>
              <a:rPr lang="fr-FR" sz="2000" dirty="0">
                <a:solidFill>
                  <a:srgbClr val="FFC000"/>
                </a:solidFill>
              </a:rPr>
              <a:t>Le moment équilibré par la table seule </a:t>
            </a:r>
            <a:r>
              <a:rPr lang="fr-FR" sz="2000" dirty="0">
                <a:solidFill>
                  <a:srgbClr val="FF0000"/>
                </a:solidFill>
              </a:rPr>
              <a:t>M</a:t>
            </a:r>
            <a:r>
              <a:rPr lang="fr-FR" sz="1600" dirty="0">
                <a:solidFill>
                  <a:srgbClr val="FF0000"/>
                </a:solidFill>
              </a:rPr>
              <a:t>t</a:t>
            </a:r>
            <a:r>
              <a:rPr lang="fr-FR" sz="2000" dirty="0"/>
              <a:t> </a:t>
            </a:r>
            <a:r>
              <a:rPr lang="fr-FR" sz="2000" b="0" dirty="0" smtClean="0"/>
              <a:t>Deux cas peuvent se présenter :</a:t>
            </a:r>
            <a:endParaRPr lang="fr-FR" sz="2000" b="0"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94"/>
          <a:stretch/>
        </p:blipFill>
        <p:spPr bwMode="auto">
          <a:xfrm>
            <a:off x="827585" y="3068960"/>
            <a:ext cx="7488832" cy="283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980728"/>
            <a:ext cx="2160240" cy="79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601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191440" y="4297965"/>
            <a:ext cx="8844834" cy="2416046"/>
          </a:xfrm>
          <a:prstGeom prst="rect">
            <a:avLst/>
          </a:prstGeom>
          <a:blipFill rotWithShape="1">
            <a:blip r:embed="rId2"/>
            <a:stretch>
              <a:fillRect l="-689" t="-1263"/>
            </a:stretch>
          </a:blipFill>
        </p:spPr>
        <p:txBody>
          <a:bodyPr/>
          <a:lstStyle/>
          <a:p>
            <a:r>
              <a:rPr lang="fr-FR">
                <a:noFill/>
              </a:rPr>
              <a:t> </a:t>
            </a:r>
          </a:p>
        </p:txBody>
      </p:sp>
      <p:sp>
        <p:nvSpPr>
          <p:cNvPr id="33" name="Text Box 7"/>
          <p:cNvSpPr txBox="1">
            <a:spLocks noChangeArrowheads="1"/>
          </p:cNvSpPr>
          <p:nvPr/>
        </p:nvSpPr>
        <p:spPr bwMode="auto">
          <a:xfrm>
            <a:off x="35496" y="46647"/>
            <a:ext cx="9036496" cy="6771084"/>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Bef>
                <a:spcPts val="0"/>
              </a:spcBef>
              <a:spcAft>
                <a:spcPts val="0"/>
              </a:spcAft>
            </a:pPr>
            <a:r>
              <a:rPr lang="fr-FR" b="0" dirty="0" smtClean="0"/>
              <a:t> </a:t>
            </a:r>
            <a:r>
              <a:rPr lang="fr-FR" b="0" dirty="0"/>
              <a:t> </a:t>
            </a:r>
            <a:r>
              <a:rPr lang="fr-FR" sz="2000" dirty="0">
                <a:solidFill>
                  <a:srgbClr val="FF0000"/>
                </a:solidFill>
              </a:rPr>
              <a:t>Le deuxième cas :</a:t>
            </a:r>
            <a:r>
              <a:rPr lang="fr-FR" sz="2000" dirty="0" smtClean="0">
                <a:solidFill>
                  <a:srgbClr val="FF0000"/>
                </a:solidFill>
              </a:rPr>
              <a:t>Mu &gt; M</a:t>
            </a:r>
            <a:r>
              <a:rPr lang="fr-FR" sz="1600" dirty="0" smtClean="0">
                <a:solidFill>
                  <a:srgbClr val="FF0000"/>
                </a:solidFill>
              </a:rPr>
              <a:t>t</a:t>
            </a:r>
            <a:r>
              <a:rPr lang="fr-FR" dirty="0" smtClean="0">
                <a:solidFill>
                  <a:srgbClr val="FF0000"/>
                </a:solidFill>
              </a:rPr>
              <a:t> </a:t>
            </a:r>
            <a:r>
              <a:rPr lang="fr-FR" b="0" dirty="0" smtClean="0"/>
              <a:t>: </a:t>
            </a:r>
            <a:r>
              <a:rPr lang="fr-FR" sz="2000" b="0" dirty="0" smtClean="0"/>
              <a:t>La </a:t>
            </a:r>
            <a:r>
              <a:rPr lang="fr-FR" sz="2000" b="0" dirty="0"/>
              <a:t>compression intéresse la table et une partie de la nervure, c'est le cas qui correspond réellement a celui d'une poutre en T. Le moment </a:t>
            </a:r>
            <a:r>
              <a:rPr lang="fr-FR" sz="2000" b="0" dirty="0" smtClean="0"/>
              <a:t>ultime est </a:t>
            </a:r>
            <a:r>
              <a:rPr lang="fr-FR" sz="2000" b="0" dirty="0"/>
              <a:t>alors repris d'une part par les débords de la table et d'autre part </a:t>
            </a:r>
            <a:r>
              <a:rPr lang="fr-FR" sz="2000" b="0" dirty="0" smtClean="0"/>
              <a:t>par l'âme </a:t>
            </a:r>
            <a:r>
              <a:rPr lang="fr-FR" sz="2000" b="0" dirty="0"/>
              <a:t>de la poutre.</a:t>
            </a:r>
            <a:endParaRPr lang="fr-FR" sz="2000" b="0" u="sng" dirty="0">
              <a:solidFill>
                <a:srgbClr val="FFC000"/>
              </a:solidFill>
            </a:endParaRPr>
          </a:p>
          <a:p>
            <a:pPr algn="just">
              <a:lnSpc>
                <a:spcPct val="150000"/>
              </a:lnSpc>
              <a:spcBef>
                <a:spcPts val="0"/>
              </a:spcBef>
              <a:spcAft>
                <a:spcPts val="0"/>
              </a:spcAft>
            </a:pPr>
            <a:endParaRPr lang="fr-FR" sz="2000" b="0" dirty="0"/>
          </a:p>
          <a:p>
            <a:pPr algn="just">
              <a:lnSpc>
                <a:spcPct val="150000"/>
              </a:lnSpc>
              <a:spcBef>
                <a:spcPts val="0"/>
              </a:spcBef>
              <a:spcAft>
                <a:spcPts val="0"/>
              </a:spcAft>
            </a:pPr>
            <a:endParaRPr lang="fr-FR" sz="2000" b="0" dirty="0"/>
          </a:p>
          <a:p>
            <a:pPr algn="just">
              <a:lnSpc>
                <a:spcPct val="150000"/>
              </a:lnSpc>
              <a:spcBef>
                <a:spcPts val="0"/>
              </a:spcBef>
              <a:spcAft>
                <a:spcPts val="0"/>
              </a:spcAft>
            </a:pPr>
            <a:endParaRPr lang="fr-FR" b="0" u="sng" dirty="0">
              <a:solidFill>
                <a:srgbClr val="FFC000"/>
              </a:solidFill>
            </a:endParaRPr>
          </a:p>
          <a:p>
            <a:pPr>
              <a:lnSpc>
                <a:spcPct val="150000"/>
              </a:lnSpc>
            </a:pPr>
            <a:endParaRPr lang="fr-FR" dirty="0" smtClean="0"/>
          </a:p>
          <a:p>
            <a:pPr algn="just"/>
            <a:endParaRPr lang="fr-FR" sz="2000" b="0" dirty="0" smtClean="0"/>
          </a:p>
          <a:p>
            <a:endParaRPr lang="fr-FR" sz="2000" b="0" dirty="0"/>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22</a:t>
            </a:fld>
            <a:endParaRPr lang="fr-FR" altLang="en-US" b="0" smtClean="0"/>
          </a:p>
        </p:txBody>
      </p:sp>
      <p:sp>
        <p:nvSpPr>
          <p:cNvPr id="8" name="Rectangle 43"/>
          <p:cNvSpPr>
            <a:spLocks noChangeArrowheads="1"/>
          </p:cNvSpPr>
          <p:nvPr/>
        </p:nvSpPr>
        <p:spPr bwMode="auto">
          <a:xfrm>
            <a:off x="323528" y="116632"/>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tabLst/>
            </a:pPr>
            <a:endParaRPr lang="fr-FR" sz="2000" b="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59" t="10980" r="2205" b="9284"/>
          <a:stretch/>
        </p:blipFill>
        <p:spPr bwMode="auto">
          <a:xfrm>
            <a:off x="6250865" y="1995885"/>
            <a:ext cx="2830421" cy="23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92" y="1993709"/>
            <a:ext cx="594299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2077"/>
          <a:stretch/>
        </p:blipFill>
        <p:spPr bwMode="auto">
          <a:xfrm>
            <a:off x="899592" y="5560003"/>
            <a:ext cx="3505200" cy="7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a:off x="4613857" y="5733256"/>
            <a:ext cx="864096" cy="432048"/>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1877"/>
          <a:stretch/>
        </p:blipFill>
        <p:spPr bwMode="auto">
          <a:xfrm>
            <a:off x="6012160" y="5450773"/>
            <a:ext cx="1905000" cy="87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83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35496" y="46647"/>
            <a:ext cx="9036496" cy="6709529"/>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Bef>
                <a:spcPts val="0"/>
              </a:spcBef>
              <a:spcAft>
                <a:spcPts val="0"/>
              </a:spcAft>
            </a:pPr>
            <a:endParaRPr lang="fr-FR" sz="2000" b="0" dirty="0" smtClean="0"/>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smtClean="0">
              <a:solidFill>
                <a:srgbClr val="FFC000"/>
              </a:solidFill>
            </a:endParaRPr>
          </a:p>
          <a:p>
            <a:endParaRPr lang="fr-FR" sz="2000" b="0" u="sng" dirty="0">
              <a:solidFill>
                <a:srgbClr val="FFC000"/>
              </a:solidFill>
            </a:endParaRPr>
          </a:p>
          <a:p>
            <a:endParaRPr lang="fr-FR" sz="2000" b="0" u="sng" dirty="0">
              <a:solidFill>
                <a:srgbClr val="FFC0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23</a:t>
            </a:fld>
            <a:endParaRPr lang="fr-FR" altLang="en-US" b="0" smtClean="0"/>
          </a:p>
        </p:txBody>
      </p:sp>
      <p:sp>
        <p:nvSpPr>
          <p:cNvPr id="8" name="Rectangle 43"/>
          <p:cNvSpPr>
            <a:spLocks noChangeArrowheads="1"/>
          </p:cNvSpPr>
          <p:nvPr/>
        </p:nvSpPr>
        <p:spPr bwMode="auto">
          <a:xfrm>
            <a:off x="323528" y="116632"/>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tabLst/>
            </a:pPr>
            <a:endParaRPr lang="fr-FR" sz="2000" b="0" dirty="0"/>
          </a:p>
        </p:txBody>
      </p:sp>
      <p:sp>
        <p:nvSpPr>
          <p:cNvPr id="2" name="TextBox 1"/>
          <p:cNvSpPr txBox="1"/>
          <p:nvPr/>
        </p:nvSpPr>
        <p:spPr>
          <a:xfrm>
            <a:off x="107504" y="60358"/>
            <a:ext cx="8844834" cy="6924973"/>
          </a:xfrm>
          <a:prstGeom prst="rect">
            <a:avLst/>
          </a:prstGeom>
          <a:noFill/>
        </p:spPr>
        <p:txBody>
          <a:bodyPr wrap="square" rtlCol="0">
            <a:spAutoFit/>
          </a:bodyPr>
          <a:lstStyle/>
          <a:p>
            <a:pPr>
              <a:spcBef>
                <a:spcPts val="1200"/>
              </a:spcBef>
            </a:pPr>
            <a:r>
              <a:rPr lang="fr-FR" sz="2000" b="0" dirty="0" smtClean="0"/>
              <a:t>- Les </a:t>
            </a:r>
            <a:r>
              <a:rPr lang="fr-FR" sz="2000" b="0" dirty="0"/>
              <a:t>moments équilibrés par </a:t>
            </a:r>
            <a:r>
              <a:rPr lang="fr-FR" sz="2000" dirty="0">
                <a:solidFill>
                  <a:srgbClr val="FF0000"/>
                </a:solidFill>
              </a:rPr>
              <a:t>l'âme</a:t>
            </a:r>
            <a:r>
              <a:rPr lang="fr-FR" sz="2000" dirty="0"/>
              <a:t> </a:t>
            </a:r>
            <a:r>
              <a:rPr lang="fr-FR" sz="2000" dirty="0" err="1" smtClean="0"/>
              <a:t>bo</a:t>
            </a:r>
            <a:r>
              <a:rPr lang="fr-FR" sz="2000" dirty="0" smtClean="0"/>
              <a:t> h </a:t>
            </a:r>
            <a:r>
              <a:rPr lang="fr-FR" sz="2000" dirty="0"/>
              <a:t>de la poutre est </a:t>
            </a:r>
            <a:r>
              <a:rPr lang="fr-FR" sz="2000" dirty="0" smtClean="0"/>
              <a:t>:</a:t>
            </a:r>
            <a:r>
              <a:rPr lang="fr-FR" b="0" dirty="0" smtClean="0"/>
              <a:t>                            </a:t>
            </a:r>
          </a:p>
          <a:p>
            <a:pPr>
              <a:lnSpc>
                <a:spcPct val="150000"/>
              </a:lnSpc>
            </a:pPr>
            <a:r>
              <a:rPr lang="fr-FR" dirty="0"/>
              <a:t>On calcule :</a:t>
            </a:r>
            <a:endParaRPr lang="fr-FR" b="0" dirty="0" smtClean="0"/>
          </a:p>
          <a:p>
            <a:pPr>
              <a:lnSpc>
                <a:spcPct val="150000"/>
              </a:lnSpc>
            </a:pPr>
            <a:r>
              <a:rPr lang="fr-FR" sz="2000" b="0" dirty="0" smtClean="0">
                <a:solidFill>
                  <a:srgbClr val="FF0000"/>
                </a:solidFill>
              </a:rPr>
              <a:t>- </a:t>
            </a:r>
            <a:r>
              <a:rPr lang="el-GR" sz="2000" b="0" dirty="0" smtClean="0">
                <a:solidFill>
                  <a:srgbClr val="FF0000"/>
                </a:solidFill>
              </a:rPr>
              <a:t>μ</a:t>
            </a:r>
            <a:r>
              <a:rPr lang="fr-FR" sz="1200" b="0" dirty="0">
                <a:solidFill>
                  <a:srgbClr val="FF0000"/>
                </a:solidFill>
              </a:rPr>
              <a:t>bu</a:t>
            </a:r>
            <a:r>
              <a:rPr lang="fr-FR" sz="3200" b="0" dirty="0">
                <a:solidFill>
                  <a:srgbClr val="FF0000"/>
                </a:solidFill>
              </a:rPr>
              <a:t> </a:t>
            </a:r>
            <a:r>
              <a:rPr lang="fr-FR" b="0" dirty="0">
                <a:solidFill>
                  <a:srgbClr val="FF0000"/>
                </a:solidFill>
              </a:rPr>
              <a:t>≤ </a:t>
            </a:r>
            <a:r>
              <a:rPr lang="el-GR" sz="2000" b="0" dirty="0">
                <a:solidFill>
                  <a:srgbClr val="FF0000"/>
                </a:solidFill>
              </a:rPr>
              <a:t>μ</a:t>
            </a:r>
            <a:r>
              <a:rPr lang="fr-FR" sz="1400" b="0" dirty="0" smtClean="0">
                <a:solidFill>
                  <a:srgbClr val="FF0000"/>
                </a:solidFill>
              </a:rPr>
              <a:t>l                         </a:t>
            </a:r>
            <a:r>
              <a:rPr lang="fr-FR" sz="2000" b="0" dirty="0" err="1" smtClean="0"/>
              <a:t>Asc</a:t>
            </a:r>
            <a:r>
              <a:rPr lang="fr-FR" sz="2000" b="0" dirty="0" smtClean="0"/>
              <a:t> </a:t>
            </a:r>
            <a:r>
              <a:rPr lang="fr-FR" sz="2000" b="0" dirty="0"/>
              <a:t>= 0 (section sans armatures </a:t>
            </a:r>
            <a:r>
              <a:rPr lang="fr-FR" sz="2000" b="0" dirty="0" smtClean="0"/>
              <a:t>comprimée </a:t>
            </a:r>
            <a:r>
              <a:rPr lang="fr-FR" sz="2000" b="0" dirty="0" err="1" smtClean="0"/>
              <a:t>Asc</a:t>
            </a:r>
            <a:r>
              <a:rPr lang="fr-FR" sz="2000" b="0" dirty="0" smtClean="0"/>
              <a:t>=0)</a:t>
            </a:r>
            <a:endParaRPr lang="fr-FR" sz="2000" b="0" dirty="0"/>
          </a:p>
          <a:p>
            <a:pPr>
              <a:lnSpc>
                <a:spcPct val="150000"/>
              </a:lnSpc>
            </a:pPr>
            <a:r>
              <a:rPr lang="fr-FR" b="0" dirty="0" smtClean="0"/>
              <a:t>                                   avec                                     et </a:t>
            </a:r>
            <a:endParaRPr lang="fr-FR" b="0" dirty="0"/>
          </a:p>
          <a:p>
            <a:pPr>
              <a:lnSpc>
                <a:spcPct val="150000"/>
              </a:lnSpc>
            </a:pPr>
            <a:endParaRPr lang="fr-FR" sz="2000" b="0" dirty="0" smtClean="0"/>
          </a:p>
          <a:p>
            <a:pPr>
              <a:lnSpc>
                <a:spcPct val="150000"/>
              </a:lnSpc>
            </a:pPr>
            <a:r>
              <a:rPr lang="fr-FR" sz="2000" b="0" dirty="0" smtClean="0"/>
              <a:t>La section totale d’acier est alors:</a:t>
            </a:r>
          </a:p>
          <a:p>
            <a:pPr>
              <a:lnSpc>
                <a:spcPct val="150000"/>
              </a:lnSpc>
            </a:pPr>
            <a:r>
              <a:rPr lang="fr-FR" sz="2000" b="0" dirty="0">
                <a:solidFill>
                  <a:srgbClr val="FF0000"/>
                </a:solidFill>
              </a:rPr>
              <a:t>- </a:t>
            </a:r>
            <a:r>
              <a:rPr lang="el-GR" sz="2000" b="0" dirty="0">
                <a:solidFill>
                  <a:srgbClr val="FF0000"/>
                </a:solidFill>
              </a:rPr>
              <a:t>μ</a:t>
            </a:r>
            <a:r>
              <a:rPr lang="fr-FR" sz="1200" b="0" dirty="0">
                <a:solidFill>
                  <a:srgbClr val="FF0000"/>
                </a:solidFill>
              </a:rPr>
              <a:t>bu</a:t>
            </a:r>
            <a:r>
              <a:rPr lang="fr-FR" sz="3200" b="0" dirty="0">
                <a:solidFill>
                  <a:srgbClr val="FF0000"/>
                </a:solidFill>
              </a:rPr>
              <a:t> </a:t>
            </a:r>
            <a:r>
              <a:rPr lang="fr-FR" sz="2000" b="0" dirty="0" smtClean="0">
                <a:solidFill>
                  <a:srgbClr val="FF0000"/>
                </a:solidFill>
              </a:rPr>
              <a:t>&gt; </a:t>
            </a:r>
            <a:r>
              <a:rPr lang="el-GR" sz="2000" b="0" dirty="0">
                <a:solidFill>
                  <a:srgbClr val="FF0000"/>
                </a:solidFill>
              </a:rPr>
              <a:t>μ</a:t>
            </a:r>
            <a:r>
              <a:rPr lang="fr-FR" sz="1400" b="0" dirty="0" smtClean="0">
                <a:solidFill>
                  <a:srgbClr val="FF0000"/>
                </a:solidFill>
              </a:rPr>
              <a:t>l </a:t>
            </a:r>
            <a:r>
              <a:rPr lang="fr-FR" sz="2000" b="0" dirty="0" smtClean="0"/>
              <a:t>(</a:t>
            </a:r>
            <a:r>
              <a:rPr lang="fr-FR" sz="2000" b="0" dirty="0"/>
              <a:t>section avec armatures </a:t>
            </a:r>
            <a:r>
              <a:rPr lang="fr-FR" sz="2000" b="0" dirty="0" smtClean="0"/>
              <a:t>comprimée </a:t>
            </a:r>
            <a:r>
              <a:rPr lang="fr-FR" sz="2000" b="0" dirty="0" err="1" smtClean="0"/>
              <a:t>Asc</a:t>
            </a:r>
            <a:r>
              <a:rPr lang="fr-FR" sz="2000" b="0" dirty="0" smtClean="0"/>
              <a:t> </a:t>
            </a:r>
            <a:r>
              <a:rPr lang="fr-FR" sz="2000" b="0" dirty="0"/>
              <a:t>≠ 0 </a:t>
            </a:r>
            <a:r>
              <a:rPr lang="fr-FR" sz="2000" b="0" dirty="0" smtClean="0"/>
              <a:t>)</a:t>
            </a:r>
            <a:endParaRPr lang="fr-FR" sz="2000" b="0" dirty="0"/>
          </a:p>
          <a:p>
            <a:pPr>
              <a:lnSpc>
                <a:spcPct val="150000"/>
              </a:lnSpc>
            </a:pPr>
            <a:r>
              <a:rPr lang="fr-FR" sz="2000" b="0" dirty="0" smtClean="0"/>
              <a:t>Soit                                 </a:t>
            </a:r>
            <a:r>
              <a:rPr lang="fr-FR" sz="2000" dirty="0"/>
              <a:t>le moment repris par le béton comprimé de l'âme.</a:t>
            </a:r>
            <a:endParaRPr lang="fr-FR" sz="2000" b="0" dirty="0"/>
          </a:p>
          <a:p>
            <a:pPr>
              <a:lnSpc>
                <a:spcPct val="150000"/>
              </a:lnSpc>
            </a:pPr>
            <a:r>
              <a:rPr lang="it-IT" sz="2000" dirty="0"/>
              <a:t>Si 0.8 yℓ &gt; ho </a:t>
            </a:r>
            <a:r>
              <a:rPr lang="it-IT" sz="2000" dirty="0" smtClean="0"/>
              <a:t>alors:</a:t>
            </a:r>
            <a:endParaRPr lang="fr-FR" sz="2000" b="0" dirty="0" smtClean="0"/>
          </a:p>
          <a:p>
            <a:pPr>
              <a:lnSpc>
                <a:spcPct val="150000"/>
              </a:lnSpc>
            </a:pPr>
            <a:endParaRPr lang="fr-FR" sz="2000" b="0" dirty="0"/>
          </a:p>
          <a:p>
            <a:pPr>
              <a:lnSpc>
                <a:spcPct val="150000"/>
              </a:lnSpc>
            </a:pPr>
            <a:r>
              <a:rPr lang="fr-FR" sz="2000" b="0" dirty="0" smtClean="0"/>
              <a:t>et :                                   avec : </a:t>
            </a:r>
            <a:r>
              <a:rPr lang="el-GR" sz="2000" dirty="0">
                <a:solidFill>
                  <a:srgbClr val="FFFFFF"/>
                </a:solidFill>
              </a:rPr>
              <a:t>σ</a:t>
            </a:r>
            <a:r>
              <a:rPr lang="vi-VN" sz="2000" dirty="0" smtClean="0">
                <a:solidFill>
                  <a:srgbClr val="FFFFFF"/>
                </a:solidFill>
              </a:rPr>
              <a:t>sc</a:t>
            </a:r>
            <a:r>
              <a:rPr lang="fr-FR" sz="2000" dirty="0" smtClean="0">
                <a:solidFill>
                  <a:srgbClr val="FFFFFF"/>
                </a:solidFill>
              </a:rPr>
              <a:t> = f(</a:t>
            </a:r>
            <a:r>
              <a:rPr lang="el-GR" sz="2000" dirty="0" smtClean="0">
                <a:solidFill>
                  <a:srgbClr val="FFFFFF"/>
                </a:solidFill>
              </a:rPr>
              <a:t>ξ</a:t>
            </a:r>
            <a:r>
              <a:rPr lang="fr-FR" sz="2000" dirty="0" err="1" smtClean="0">
                <a:solidFill>
                  <a:srgbClr val="FFFFFF"/>
                </a:solidFill>
              </a:rPr>
              <a:t>sc</a:t>
            </a:r>
            <a:r>
              <a:rPr lang="fr-FR" sz="2000" dirty="0" smtClean="0">
                <a:solidFill>
                  <a:srgbClr val="FFFFFF"/>
                </a:solidFill>
              </a:rPr>
              <a:t>)</a:t>
            </a:r>
          </a:p>
          <a:p>
            <a:pPr>
              <a:lnSpc>
                <a:spcPct val="150000"/>
              </a:lnSpc>
              <a:spcBef>
                <a:spcPts val="1200"/>
              </a:spcBef>
            </a:pPr>
            <a:r>
              <a:rPr lang="fr-FR" sz="2000" dirty="0" smtClean="0"/>
              <a:t>- Si </a:t>
            </a:r>
            <a:r>
              <a:rPr lang="fr-FR" sz="2000" dirty="0"/>
              <a:t>0.8 y</a:t>
            </a:r>
            <a:r>
              <a:rPr lang="fr-FR" dirty="0"/>
              <a:t>ℓ</a:t>
            </a:r>
            <a:r>
              <a:rPr lang="fr-FR" sz="2000" dirty="0"/>
              <a:t> ≤ ho </a:t>
            </a:r>
            <a:r>
              <a:rPr lang="fr-FR" sz="2000" b="0" dirty="0"/>
              <a:t>on se ramène à une section rectangulaire (</a:t>
            </a:r>
            <a:r>
              <a:rPr lang="fr-FR" sz="2000" b="0" dirty="0" err="1"/>
              <a:t>b,h</a:t>
            </a:r>
            <a:r>
              <a:rPr lang="fr-FR" sz="2000" b="0" dirty="0"/>
              <a:t>) avec </a:t>
            </a:r>
            <a:r>
              <a:rPr lang="fr-FR" sz="2000" b="0" dirty="0" err="1" smtClean="0"/>
              <a:t>Asc</a:t>
            </a:r>
            <a:r>
              <a:rPr lang="fr-FR" sz="2000" b="0" dirty="0" smtClean="0"/>
              <a:t> </a:t>
            </a:r>
            <a:r>
              <a:rPr lang="fr-FR" sz="2000" b="0" dirty="0"/>
              <a:t>≠ 0</a:t>
            </a:r>
          </a:p>
          <a:p>
            <a:pPr>
              <a:lnSpc>
                <a:spcPct val="150000"/>
              </a:lnSpc>
            </a:pPr>
            <a:endParaRPr lang="fr-FR" b="0" dirty="0" smtClean="0"/>
          </a:p>
          <a:p>
            <a:pPr>
              <a:lnSpc>
                <a:spcPct val="150000"/>
              </a:lnSpc>
            </a:pPr>
            <a:endParaRPr lang="fr-FR" b="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94024"/>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50" y="422624"/>
            <a:ext cx="188595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bwMode="auto">
          <a:xfrm>
            <a:off x="1331640" y="1268760"/>
            <a:ext cx="720080" cy="0"/>
          </a:xfrm>
          <a:prstGeom prst="straightConnector1">
            <a:avLst/>
          </a:prstGeom>
          <a:noFill/>
          <a:ln w="38100" cap="flat" cmpd="sng" algn="ctr">
            <a:solidFill>
              <a:srgbClr val="FF0000"/>
            </a:solidFill>
            <a:prstDash val="solid"/>
            <a:round/>
            <a:headEnd type="none" w="med" len="med"/>
            <a:tailEnd type="arrow"/>
          </a:ln>
          <a:effectLst/>
        </p:spPr>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36974"/>
            <a:ext cx="1609725" cy="78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471" y="1512154"/>
            <a:ext cx="16954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512154"/>
            <a:ext cx="22193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0590" y="2204864"/>
            <a:ext cx="4956926" cy="89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005" y="3647580"/>
            <a:ext cx="16573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t="17524"/>
          <a:stretch/>
        </p:blipFill>
        <p:spPr bwMode="auto">
          <a:xfrm>
            <a:off x="2646154" y="4053426"/>
            <a:ext cx="4886325" cy="95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06000" y="4943126"/>
            <a:ext cx="1914525" cy="628650"/>
            <a:chOff x="631184" y="5013176"/>
            <a:chExt cx="1914525" cy="628650"/>
          </a:xfrm>
        </p:grpSpPr>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184" y="5013176"/>
              <a:ext cx="19145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3840" t="19931" r="80819" b="22868"/>
            <a:stretch/>
          </p:blipFill>
          <p:spPr bwMode="auto">
            <a:xfrm>
              <a:off x="631185" y="5161246"/>
              <a:ext cx="340416" cy="33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0988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CA5C6965-CBE7-43DE-B3C3-4EC134436E66}" type="slidenum">
              <a:rPr lang="fr-FR" altLang="en-US" b="0" smtClean="0"/>
              <a:pPr eaLnBrk="1" hangingPunct="1"/>
              <a:t>24</a:t>
            </a:fld>
            <a:endParaRPr lang="fr-FR" altLang="en-US" b="0" smtClean="0"/>
          </a:p>
        </p:txBody>
      </p:sp>
      <p:sp>
        <p:nvSpPr>
          <p:cNvPr id="5124" name="Text Box 8"/>
          <p:cNvSpPr txBox="1">
            <a:spLocks noChangeArrowheads="1"/>
          </p:cNvSpPr>
          <p:nvPr/>
        </p:nvSpPr>
        <p:spPr bwMode="auto">
          <a:xfrm>
            <a:off x="236538" y="116632"/>
            <a:ext cx="8661400" cy="6724918"/>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spcAft>
                <a:spcPts val="600"/>
              </a:spcAft>
            </a:pPr>
            <a:r>
              <a:rPr lang="en-US" sz="2000" dirty="0" smtClean="0">
                <a:solidFill>
                  <a:srgbClr val="FFFF00"/>
                </a:solidFill>
              </a:rPr>
              <a:t>III.3.Vérification  à </a:t>
            </a:r>
            <a:r>
              <a:rPr lang="en-US" sz="2000" dirty="0" err="1" smtClean="0">
                <a:solidFill>
                  <a:srgbClr val="FFFF00"/>
                </a:solidFill>
              </a:rPr>
              <a:t>l’E.L.S</a:t>
            </a:r>
            <a:r>
              <a:rPr lang="en-US" sz="2000" b="0" dirty="0" smtClean="0">
                <a:solidFill>
                  <a:srgbClr val="FFFF00"/>
                </a:solidFill>
              </a:rPr>
              <a:t>: </a:t>
            </a:r>
          </a:p>
          <a:p>
            <a:pPr algn="just">
              <a:spcAft>
                <a:spcPts val="600"/>
              </a:spcAft>
            </a:pPr>
            <a:r>
              <a:rPr lang="fr-FR" sz="2000" u="sng" dirty="0" err="1" smtClean="0">
                <a:solidFill>
                  <a:srgbClr val="FFC000"/>
                </a:solidFill>
              </a:rPr>
              <a:t>III.3.1.Position</a:t>
            </a:r>
            <a:r>
              <a:rPr lang="fr-FR" sz="2000" u="sng" dirty="0" smtClean="0">
                <a:solidFill>
                  <a:srgbClr val="FFC000"/>
                </a:solidFill>
              </a:rPr>
              <a:t> de l’axe neutre</a:t>
            </a:r>
            <a:r>
              <a:rPr lang="fr-FR" sz="2000" dirty="0" smtClean="0"/>
              <a:t>: </a:t>
            </a:r>
            <a:r>
              <a:rPr lang="fr-FR" sz="2000" b="0" dirty="0"/>
              <a:t>Le moment statique par rapport à un axe passant par le centre de gravité de </a:t>
            </a:r>
            <a:r>
              <a:rPr lang="fr-FR" sz="2000" b="0" dirty="0" smtClean="0"/>
              <a:t>la section </a:t>
            </a:r>
            <a:r>
              <a:rPr lang="fr-FR" sz="2000" b="0" dirty="0"/>
              <a:t>(l’axe neutre) est nul</a:t>
            </a:r>
            <a:endParaRPr lang="fr-FR" sz="2000" dirty="0"/>
          </a:p>
          <a:p>
            <a:pPr algn="just">
              <a:spcAft>
                <a:spcPts val="600"/>
              </a:spcAft>
            </a:pPr>
            <a:endParaRPr lang="fr-FR" sz="2000" b="0" dirty="0"/>
          </a:p>
          <a:p>
            <a:pPr algn="just"/>
            <a:endParaRPr lang="en-US" sz="2000" b="0" dirty="0" smtClean="0">
              <a:solidFill>
                <a:srgbClr val="FFFF00"/>
              </a:solidFill>
            </a:endParaRPr>
          </a:p>
          <a:p>
            <a:endParaRPr lang="fr-FR" sz="2000" b="0" dirty="0"/>
          </a:p>
          <a:p>
            <a:endParaRPr lang="fr-FR" sz="2000" b="0" dirty="0" smtClean="0"/>
          </a:p>
          <a:p>
            <a:endParaRPr lang="fr-FR" sz="2000" b="0" dirty="0"/>
          </a:p>
          <a:p>
            <a:endParaRPr lang="fr-FR" sz="2000" b="0" dirty="0" smtClean="0"/>
          </a:p>
          <a:p>
            <a:endParaRPr lang="fr-FR" sz="2000" b="0" dirty="0" smtClean="0"/>
          </a:p>
          <a:p>
            <a:r>
              <a:rPr lang="fr-FR" sz="2000" b="0" dirty="0" smtClean="0"/>
              <a:t>Donc l’</a:t>
            </a:r>
            <a:r>
              <a:rPr lang="fr-FR" sz="2000" b="0" dirty="0" err="1" smtClean="0"/>
              <a:t>equation</a:t>
            </a:r>
            <a:r>
              <a:rPr lang="fr-FR" sz="2000" b="0" dirty="0" smtClean="0"/>
              <a:t> de l'axe neutre ser</a:t>
            </a:r>
            <a:r>
              <a:rPr lang="fr-FR" sz="2000" b="0" dirty="0"/>
              <a:t>a</a:t>
            </a:r>
            <a:r>
              <a:rPr lang="fr-FR" sz="2000" b="0" dirty="0" smtClean="0"/>
              <a:t> </a:t>
            </a:r>
            <a:r>
              <a:rPr lang="fr-FR" sz="2000" b="0" dirty="0"/>
              <a:t>:</a:t>
            </a:r>
            <a:r>
              <a:rPr lang="fr-FR" sz="2000" b="0" dirty="0" smtClean="0"/>
              <a:t>                                         </a:t>
            </a:r>
          </a:p>
          <a:p>
            <a:endParaRPr lang="fr-FR" sz="2000" dirty="0" smtClean="0"/>
          </a:p>
          <a:p>
            <a:r>
              <a:rPr lang="fr-FR" sz="2000" b="0" dirty="0" smtClean="0"/>
              <a:t>On </a:t>
            </a:r>
            <a:r>
              <a:rPr lang="fr-FR" sz="2000" b="0" dirty="0"/>
              <a:t>distingue deux cas :</a:t>
            </a:r>
          </a:p>
          <a:p>
            <a:pPr>
              <a:lnSpc>
                <a:spcPct val="150000"/>
              </a:lnSpc>
            </a:pPr>
            <a:r>
              <a:rPr lang="fr-FR" sz="2000" b="0" dirty="0" smtClean="0"/>
              <a:t>-1</a:t>
            </a:r>
            <a:r>
              <a:rPr lang="fr-FR" sz="2000" b="0" baseline="30000" dirty="0" smtClean="0"/>
              <a:t>er</a:t>
            </a:r>
            <a:r>
              <a:rPr lang="fr-FR" sz="2000" b="0" dirty="0" smtClean="0"/>
              <a:t> cas: y ≤ </a:t>
            </a:r>
            <a:r>
              <a:rPr lang="fr-FR" sz="2000" b="0" dirty="0" err="1" smtClean="0"/>
              <a:t>h</a:t>
            </a:r>
            <a:r>
              <a:rPr lang="fr-FR" sz="1600" b="0" dirty="0" err="1" smtClean="0"/>
              <a:t>0</a:t>
            </a:r>
            <a:r>
              <a:rPr lang="fr-FR" sz="1600" b="0" dirty="0"/>
              <a:t>: </a:t>
            </a:r>
            <a:r>
              <a:rPr lang="fr-FR" sz="2000" b="0" dirty="0"/>
              <a:t>l’axe neutre tombe dans la </a:t>
            </a:r>
            <a:r>
              <a:rPr lang="fr-FR" sz="2000" b="0" dirty="0" smtClean="0"/>
              <a:t>table              comportement en section rectangulaire de largeur b  </a:t>
            </a:r>
            <a:endParaRPr lang="fr-FR" sz="2000" b="0" dirty="0"/>
          </a:p>
          <a:p>
            <a:pPr>
              <a:lnSpc>
                <a:spcPct val="150000"/>
              </a:lnSpc>
            </a:pPr>
            <a:r>
              <a:rPr lang="fr-FR" sz="2000" b="0" dirty="0" smtClean="0"/>
              <a:t>- </a:t>
            </a:r>
            <a:r>
              <a:rPr lang="fr-FR" sz="2000" b="0" dirty="0" err="1" smtClean="0"/>
              <a:t>2eme</a:t>
            </a:r>
            <a:r>
              <a:rPr lang="fr-FR" sz="2000" b="0" dirty="0" smtClean="0"/>
              <a:t> as </a:t>
            </a:r>
            <a:r>
              <a:rPr lang="fr-FR" sz="2000" b="0" dirty="0"/>
              <a:t>: y </a:t>
            </a:r>
            <a:r>
              <a:rPr lang="fr-FR" sz="2000" b="0" dirty="0" smtClean="0"/>
              <a:t>&gt; </a:t>
            </a:r>
            <a:r>
              <a:rPr lang="fr-FR" sz="2000" b="0" dirty="0" err="1" smtClean="0"/>
              <a:t>h</a:t>
            </a:r>
            <a:r>
              <a:rPr lang="fr-FR" sz="1600" b="0" dirty="0" err="1" smtClean="0"/>
              <a:t>0</a:t>
            </a:r>
            <a:r>
              <a:rPr lang="fr-FR" sz="1600" b="0" dirty="0"/>
              <a:t>: </a:t>
            </a:r>
            <a:r>
              <a:rPr lang="fr-FR" sz="2000" b="0" dirty="0"/>
              <a:t>l’axe  neutre  tombe  dans  la  nervure       </a:t>
            </a:r>
            <a:r>
              <a:rPr lang="fr-FR" sz="2000" b="0" dirty="0" smtClean="0"/>
              <a:t>       comportement </a:t>
            </a:r>
            <a:r>
              <a:rPr lang="fr-FR" sz="2000" b="0" dirty="0"/>
              <a:t>comme une section en T</a:t>
            </a:r>
          </a:p>
          <a:p>
            <a:endParaRPr lang="fr-FR" sz="1600" b="0" dirty="0"/>
          </a:p>
          <a:p>
            <a:endParaRPr lang="fr-FR" sz="2000" b="0" dirty="0"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924" y="1268760"/>
            <a:ext cx="6922627" cy="201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106"/>
          <a:stretch/>
        </p:blipFill>
        <p:spPr bwMode="auto">
          <a:xfrm>
            <a:off x="4151290" y="3405644"/>
            <a:ext cx="4680520" cy="425844"/>
          </a:xfrm>
          <a:prstGeom prst="rect">
            <a:avLst/>
          </a:prstGeom>
          <a:ln/>
        </p:spPr>
        <p:style>
          <a:lnRef idx="2">
            <a:schemeClr val="dk1"/>
          </a:lnRef>
          <a:fillRef idx="1">
            <a:schemeClr val="lt1"/>
          </a:fillRef>
          <a:effectRef idx="0">
            <a:schemeClr val="dk1"/>
          </a:effectRef>
          <a:fontRef idx="minor">
            <a:schemeClr val="dk1"/>
          </a:fontRef>
        </p:style>
      </p:pic>
      <p:sp>
        <p:nvSpPr>
          <p:cNvPr id="3" name="Right Arrow 2"/>
          <p:cNvSpPr/>
          <p:nvPr/>
        </p:nvSpPr>
        <p:spPr bwMode="auto">
          <a:xfrm>
            <a:off x="5299890" y="4509120"/>
            <a:ext cx="670751" cy="288032"/>
          </a:xfrm>
          <a:prstGeom prst="rightArrow">
            <a:avLst>
              <a:gd name="adj1" fmla="val 50000"/>
              <a:gd name="adj2" fmla="val 46511"/>
            </a:avLst>
          </a:prstGeom>
          <a:solidFill>
            <a:srgbClr val="FF00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2" name="Right Arrow 11"/>
          <p:cNvSpPr/>
          <p:nvPr/>
        </p:nvSpPr>
        <p:spPr bwMode="auto">
          <a:xfrm>
            <a:off x="6205505" y="5445224"/>
            <a:ext cx="670751" cy="288032"/>
          </a:xfrm>
          <a:prstGeom prst="rightArrow">
            <a:avLst>
              <a:gd name="adj1" fmla="val 50000"/>
              <a:gd name="adj2" fmla="val 46511"/>
            </a:avLst>
          </a:prstGeom>
          <a:solidFill>
            <a:srgbClr val="FF00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59264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CA5C6965-CBE7-43DE-B3C3-4EC134436E66}" type="slidenum">
              <a:rPr lang="fr-FR" altLang="en-US" b="0" smtClean="0"/>
              <a:pPr eaLnBrk="1" hangingPunct="1"/>
              <a:t>25</a:t>
            </a:fld>
            <a:endParaRPr lang="fr-FR" altLang="en-US" b="0" smtClean="0"/>
          </a:p>
        </p:txBody>
      </p:sp>
      <mc:AlternateContent xmlns:mc="http://schemas.openxmlformats.org/markup-compatibility/2006" xmlns:a14="http://schemas.microsoft.com/office/drawing/2010/main">
        <mc:Choice Requires="a14">
          <p:sp>
            <p:nvSpPr>
              <p:cNvPr id="5124" name="Text Box 8"/>
              <p:cNvSpPr txBox="1">
                <a:spLocks noChangeArrowheads="1"/>
              </p:cNvSpPr>
              <p:nvPr/>
            </p:nvSpPr>
            <p:spPr bwMode="auto">
              <a:xfrm>
                <a:off x="236538" y="262671"/>
                <a:ext cx="8661400" cy="6017032"/>
              </a:xfrm>
              <a:prstGeom prst="rect">
                <a:avLst/>
              </a:prstGeom>
              <a:noFill/>
              <a:ln w="22225">
                <a:solidFill>
                  <a:schemeClr val="accent1">
                    <a:lumMod val="60000"/>
                    <a:lumOff val="40000"/>
                  </a:schemeClr>
                </a:solidFill>
                <a:miter lim="800000"/>
                <a:headEnd/>
                <a:tailEnd/>
              </a:ln>
              <a:extLst>
                <a:ext uri="{909E8E84-426E-40DD-AFC4-6F175D3DCCD1}">
                  <a14:hiddenFill>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gn="just">
                  <a:lnSpc>
                    <a:spcPct val="150000"/>
                  </a:lnSpc>
                  <a:spcAft>
                    <a:spcPts val="600"/>
                  </a:spcAft>
                </a:pPr>
                <a:r>
                  <a:rPr lang="fr-FR" sz="2000" dirty="0" smtClean="0">
                    <a:solidFill>
                      <a:srgbClr val="FF0000"/>
                    </a:solidFill>
                  </a:rPr>
                  <a:t>1</a:t>
                </a:r>
                <a:r>
                  <a:rPr lang="fr-FR" sz="2000" baseline="30000" dirty="0" smtClean="0">
                    <a:solidFill>
                      <a:srgbClr val="FF0000"/>
                    </a:solidFill>
                  </a:rPr>
                  <a:t>er</a:t>
                </a:r>
                <a:r>
                  <a:rPr lang="fr-FR" sz="2000" dirty="0" smtClean="0">
                    <a:solidFill>
                      <a:srgbClr val="FF0000"/>
                    </a:solidFill>
                  </a:rPr>
                  <a:t> cas : </a:t>
                </a:r>
                <a:r>
                  <a:rPr lang="fr-FR" sz="2000" b="0" dirty="0" smtClean="0"/>
                  <a:t>L’axe  </a:t>
                </a:r>
                <a:r>
                  <a:rPr lang="fr-FR" sz="2000" b="0" dirty="0"/>
                  <a:t>neutre  est  dans  la  table,  dans  ce  cas, le  moment  d’inertie  est  donné comme suit </a:t>
                </a:r>
              </a:p>
              <a:p>
                <a:pPr algn="just">
                  <a:lnSpc>
                    <a:spcPct val="150000"/>
                  </a:lnSpc>
                  <a:spcAft>
                    <a:spcPts val="600"/>
                  </a:spcAft>
                </a:pPr>
                <a:r>
                  <a:rPr lang="fr-FR" sz="2000" dirty="0" smtClean="0">
                    <a:solidFill>
                      <a:srgbClr val="FF0000"/>
                    </a:solidFill>
                  </a:rPr>
                  <a:t>2</a:t>
                </a:r>
                <a:r>
                  <a:rPr lang="fr-FR" sz="2000" baseline="30000" dirty="0" smtClean="0">
                    <a:solidFill>
                      <a:srgbClr val="FF0000"/>
                    </a:solidFill>
                  </a:rPr>
                  <a:t>ème</a:t>
                </a:r>
                <a:r>
                  <a:rPr lang="fr-FR" sz="2000" dirty="0" smtClean="0">
                    <a:solidFill>
                      <a:srgbClr val="FF0000"/>
                    </a:solidFill>
                  </a:rPr>
                  <a:t> cas : </a:t>
                </a:r>
                <a:r>
                  <a:rPr lang="fr-FR" sz="2000" b="0" dirty="0" smtClean="0"/>
                  <a:t>L’axe  </a:t>
                </a:r>
                <a:r>
                  <a:rPr lang="fr-FR" sz="2000" b="0" dirty="0"/>
                  <a:t>neutre  est  dans  la nervure,  dans  ce  cas,  </a:t>
                </a:r>
                <a:r>
                  <a:rPr lang="fr-FR" sz="2000" b="0" dirty="0" smtClean="0"/>
                  <a:t>y est  </a:t>
                </a:r>
                <a:r>
                  <a:rPr lang="fr-FR" sz="2000" b="0" dirty="0"/>
                  <a:t>déterminé  par  l’équation  </a:t>
                </a:r>
                <a:r>
                  <a:rPr lang="fr-FR" sz="2000" b="0" dirty="0" smtClean="0"/>
                  <a:t>des moments </a:t>
                </a:r>
                <a:r>
                  <a:rPr lang="fr-FR" sz="2000" b="0" dirty="0"/>
                  <a:t>statiques par rapport à l’axe neutre</a:t>
                </a:r>
              </a:p>
              <a:p>
                <a:pPr algn="just">
                  <a:spcAft>
                    <a:spcPts val="600"/>
                  </a:spcAft>
                </a:pPr>
                <a:endParaRPr lang="fr-FR" sz="2000" dirty="0"/>
              </a:p>
              <a:p>
                <a:pPr algn="just">
                  <a:spcAft>
                    <a:spcPts val="600"/>
                  </a:spcAft>
                </a:pPr>
                <a:endParaRPr lang="fr-FR" sz="2000" dirty="0" smtClean="0"/>
              </a:p>
              <a:p>
                <a:pPr algn="just">
                  <a:spcAft>
                    <a:spcPts val="600"/>
                  </a:spcAft>
                </a:pPr>
                <a:r>
                  <a:rPr lang="fr-FR" sz="2000" u="sng" dirty="0" err="1">
                    <a:solidFill>
                      <a:srgbClr val="FFC000"/>
                    </a:solidFill>
                  </a:rPr>
                  <a:t>III.3.2.Moment</a:t>
                </a:r>
                <a:r>
                  <a:rPr lang="fr-FR" sz="2000" u="sng" dirty="0">
                    <a:solidFill>
                      <a:srgbClr val="FFC000"/>
                    </a:solidFill>
                  </a:rPr>
                  <a:t> d'inertie par rapport à l'axe </a:t>
                </a:r>
                <a:r>
                  <a:rPr lang="fr-FR" sz="2000" u="sng" dirty="0" smtClean="0">
                    <a:solidFill>
                      <a:srgbClr val="FFC000"/>
                    </a:solidFill>
                  </a:rPr>
                  <a:t>neutre:</a:t>
                </a:r>
                <a:endParaRPr lang="fr-FR" sz="2000" u="sng" dirty="0">
                  <a:solidFill>
                    <a:srgbClr val="FFC000"/>
                  </a:solidFill>
                </a:endParaRPr>
              </a:p>
              <a:p>
                <a:r>
                  <a:rPr lang="fr-FR" sz="2000" b="0" dirty="0" smtClean="0"/>
                  <a:t>b- </a:t>
                </a:r>
                <a:r>
                  <a:rPr lang="fr-FR" sz="2000" b="0" dirty="0"/>
                  <a:t>détermination des contraintes : Les moments d'inerties s'écriront :</a:t>
                </a:r>
                <a:endParaRPr lang="fr-FR" sz="2000" b="0" dirty="0" smtClean="0"/>
              </a:p>
              <a:p>
                <a:pPr>
                  <a:lnSpc>
                    <a:spcPct val="150000"/>
                  </a:lnSpc>
                  <a:spcBef>
                    <a:spcPts val="0"/>
                  </a:spcBef>
                </a:pPr>
                <a:r>
                  <a:rPr lang="fr-FR" sz="2000" b="0" dirty="0"/>
                  <a:t>- Si l'axe neutre est dans la table :</a:t>
                </a:r>
              </a:p>
              <a:p>
                <a:pPr>
                  <a:lnSpc>
                    <a:spcPct val="150000"/>
                  </a:lnSpc>
                </a:pPr>
                <a:r>
                  <a:rPr lang="fr-FR" sz="2000" b="0" dirty="0"/>
                  <a:t>- Si l'axe neutre est dans la nervure </a:t>
                </a:r>
                <a:r>
                  <a:rPr lang="fr-FR" sz="2000" b="0" dirty="0" smtClean="0"/>
                  <a:t>:</a:t>
                </a:r>
                <a:endParaRPr lang="fr-FR" sz="2000" b="0" dirty="0" smtClean="0">
                  <a:solidFill>
                    <a:schemeClr val="tx1"/>
                  </a:solidFill>
                </a:endParaRPr>
              </a:p>
              <a:p>
                <a:r>
                  <a:rPr lang="fr-FR" sz="2000" b="0" dirty="0" smtClean="0"/>
                  <a:t>Et :</a:t>
                </a:r>
              </a:p>
              <a:p>
                <a:endParaRPr lang="fr-FR" sz="2000" b="0" dirty="0"/>
              </a:p>
              <a:p>
                <a:r>
                  <a:rPr lang="fr-FR" sz="2000" b="0" dirty="0" smtClean="0"/>
                  <a:t>Donc :</a:t>
                </a:r>
              </a:p>
              <a:p>
                <a:pPr/>
                <a14:m>
                  <m:oMathPara xmlns:m="http://schemas.openxmlformats.org/officeDocument/2006/math">
                    <m:oMathParaPr>
                      <m:jc m:val="centerGroup"/>
                    </m:oMathParaPr>
                    <m:oMath xmlns:m="http://schemas.openxmlformats.org/officeDocument/2006/math">
                      <m:r>
                        <a:rPr lang="fr-FR" sz="2000" b="0" i="1" smtClean="0">
                          <a:solidFill>
                            <a:schemeClr val="tx1"/>
                          </a:solidFill>
                          <a:latin typeface="Cambria Math"/>
                        </a:rPr>
                        <m:t>+</m:t>
                      </m:r>
                    </m:oMath>
                  </m:oMathPara>
                </a14:m>
                <a:endParaRPr lang="fr-FR" sz="2000" b="0" dirty="0">
                  <a:solidFill>
                    <a:schemeClr val="tx1"/>
                  </a:solidFill>
                </a:endParaRPr>
              </a:p>
              <a:p>
                <a:endParaRPr lang="fr-FR" sz="2000" b="0" dirty="0" smtClean="0"/>
              </a:p>
            </p:txBody>
          </p:sp>
        </mc:Choice>
        <mc:Fallback xmlns="">
          <p:sp>
            <p:nvSpPr>
              <p:cNvPr id="5124" name="Text Box 8"/>
              <p:cNvSpPr txBox="1">
                <a:spLocks noRot="1" noChangeAspect="1" noMove="1" noResize="1" noEditPoints="1" noAdjustHandles="1" noChangeArrowheads="1" noChangeShapeType="1" noTextEdit="1"/>
              </p:cNvSpPr>
              <p:nvPr/>
            </p:nvSpPr>
            <p:spPr bwMode="auto">
              <a:xfrm>
                <a:off x="236538" y="262671"/>
                <a:ext cx="8661400" cy="6017032"/>
              </a:xfrm>
              <a:prstGeom prst="rect">
                <a:avLst/>
              </a:prstGeom>
              <a:blipFill rotWithShape="1">
                <a:blip r:embed="rId2"/>
                <a:stretch>
                  <a:fillRect l="-632" r="-561"/>
                </a:stretch>
              </a:blipFill>
              <a:ln w="22225">
                <a:solidFill>
                  <a:schemeClr val="accent1">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152"/>
          <a:stretch/>
        </p:blipFill>
        <p:spPr bwMode="auto">
          <a:xfrm>
            <a:off x="899592" y="2348880"/>
            <a:ext cx="5925906" cy="511187"/>
          </a:xfrm>
          <a:prstGeom prst="rect">
            <a:avLst/>
          </a:prstGeom>
          <a:ln/>
        </p:spPr>
        <p:style>
          <a:lnRef idx="2">
            <a:schemeClr val="dk1"/>
          </a:lnRef>
          <a:fillRef idx="1">
            <a:schemeClr val="lt1"/>
          </a:fillRef>
          <a:effectRef idx="0">
            <a:schemeClr val="dk1"/>
          </a:effectRef>
          <a:fontRef idx="minor">
            <a:schemeClr val="dk1"/>
          </a:fontRef>
        </p:style>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729" y="3698658"/>
            <a:ext cx="789258" cy="454347"/>
          </a:xfrm>
          <a:prstGeom prst="rect">
            <a:avLst/>
          </a:prstGeom>
          <a:ln>
            <a:noFill/>
          </a:ln>
        </p:spPr>
        <p:style>
          <a:lnRef idx="2">
            <a:schemeClr val="dk1"/>
          </a:lnRef>
          <a:fillRef idx="1">
            <a:schemeClr val="lt1"/>
          </a:fillRef>
          <a:effectRef idx="0">
            <a:schemeClr val="dk1"/>
          </a:effectRef>
          <a:fontRef idx="minor">
            <a:schemeClr val="dk1"/>
          </a:fontRef>
        </p:style>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24" y="4766447"/>
            <a:ext cx="1855713" cy="398840"/>
          </a:xfrm>
          <a:prstGeom prst="rect">
            <a:avLst/>
          </a:prstGeom>
          <a:ln>
            <a:noFill/>
          </a:ln>
        </p:spPr>
        <p:style>
          <a:lnRef idx="2">
            <a:schemeClr val="dk1"/>
          </a:lnRef>
          <a:fillRef idx="1">
            <a:schemeClr val="lt1"/>
          </a:fillRef>
          <a:effectRef idx="0">
            <a:schemeClr val="dk1"/>
          </a:effectRef>
          <a:fontRef idx="minor">
            <a:schemeClr val="dk1"/>
          </a:fontRef>
        </p:style>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4145" y="4788868"/>
            <a:ext cx="1785863" cy="405100"/>
          </a:xfrm>
          <a:prstGeom prst="rect">
            <a:avLst/>
          </a:prstGeom>
          <a:ln>
            <a:noFill/>
          </a:ln>
        </p:spPr>
        <p:style>
          <a:lnRef idx="2">
            <a:schemeClr val="dk1"/>
          </a:lnRef>
          <a:fillRef idx="1">
            <a:schemeClr val="lt1"/>
          </a:fillRef>
          <a:effectRef idx="0">
            <a:schemeClr val="dk1"/>
          </a:effectRef>
          <a:fontRef idx="minor">
            <a:schemeClr val="dk1"/>
          </a:fontRef>
        </p:style>
      </p:pic>
      <p:pic>
        <p:nvPicPr>
          <p:cNvPr id="2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4" y="836712"/>
            <a:ext cx="3600399" cy="427320"/>
          </a:xfrm>
          <a:prstGeom prst="rect">
            <a:avLst/>
          </a:prstGeom>
          <a:ln>
            <a:noFill/>
          </a:ln>
        </p:spPr>
        <p:style>
          <a:lnRef idx="2">
            <a:schemeClr val="dk1"/>
          </a:lnRef>
          <a:fillRef idx="1">
            <a:schemeClr val="lt1"/>
          </a:fillRef>
          <a:effectRef idx="0">
            <a:schemeClr val="dk1"/>
          </a:effectRef>
          <a:fontRef idx="minor">
            <a:schemeClr val="dk1"/>
          </a:fontRef>
        </p:style>
      </p:pic>
      <p:grpSp>
        <p:nvGrpSpPr>
          <p:cNvPr id="3" name="Group 2"/>
          <p:cNvGrpSpPr/>
          <p:nvPr/>
        </p:nvGrpSpPr>
        <p:grpSpPr>
          <a:xfrm>
            <a:off x="4325358" y="4221088"/>
            <a:ext cx="2178545" cy="504056"/>
            <a:chOff x="4325358" y="4365104"/>
            <a:chExt cx="2178545" cy="504056"/>
          </a:xfrm>
        </p:grpSpPr>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358" y="4365104"/>
              <a:ext cx="2178545" cy="504056"/>
            </a:xfrm>
            <a:prstGeom prst="rect">
              <a:avLst/>
            </a:prstGeom>
            <a:ln>
              <a:noFill/>
            </a:ln>
          </p:spPr>
          <p:style>
            <a:lnRef idx="2">
              <a:schemeClr val="dk1"/>
            </a:lnRef>
            <a:fillRef idx="1">
              <a:schemeClr val="lt1"/>
            </a:fillRef>
            <a:effectRef idx="0">
              <a:schemeClr val="dk1"/>
            </a:effectRef>
            <a:fontRef idx="minor">
              <a:schemeClr val="dk1"/>
            </a:fontRef>
          </p:style>
        </p:pic>
        <p:sp>
          <p:nvSpPr>
            <p:cNvPr id="2" name="TextBox 1"/>
            <p:cNvSpPr txBox="1"/>
            <p:nvPr/>
          </p:nvSpPr>
          <p:spPr>
            <a:xfrm>
              <a:off x="5364088" y="4607550"/>
              <a:ext cx="144016"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b="0" dirty="0" smtClean="0">
                  <a:solidFill>
                    <a:schemeClr val="tx1"/>
                  </a:solidFill>
                </a:rPr>
                <a:t>3</a:t>
              </a:r>
              <a:endParaRPr lang="fr-FR" sz="1100" b="0" dirty="0">
                <a:solidFill>
                  <a:schemeClr val="tx1"/>
                </a:solidFill>
              </a:endParaRPr>
            </a:p>
          </p:txBody>
        </p:sp>
      </p:grpSp>
      <p:grpSp>
        <p:nvGrpSpPr>
          <p:cNvPr id="6" name="Group 5"/>
          <p:cNvGrpSpPr/>
          <p:nvPr/>
        </p:nvGrpSpPr>
        <p:grpSpPr>
          <a:xfrm>
            <a:off x="1135361" y="5435071"/>
            <a:ext cx="5218925" cy="398840"/>
            <a:chOff x="1135361" y="5435071"/>
            <a:chExt cx="5218925" cy="398840"/>
          </a:xfrm>
        </p:grpSpPr>
        <p:pic>
          <p:nvPicPr>
            <p:cNvPr id="2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0008" y="5435071"/>
              <a:ext cx="354013" cy="398840"/>
            </a:xfrm>
            <a:prstGeom prst="rect">
              <a:avLst/>
            </a:prstGeom>
            <a:solidFill>
              <a:schemeClr val="bg1"/>
            </a:solidFill>
            <a:ln>
              <a:noFill/>
            </a:ln>
            <a:effectLst/>
          </p:spPr>
        </p:pic>
        <p:grpSp>
          <p:nvGrpSpPr>
            <p:cNvPr id="5" name="Group 4"/>
            <p:cNvGrpSpPr/>
            <p:nvPr/>
          </p:nvGrpSpPr>
          <p:grpSpPr>
            <a:xfrm>
              <a:off x="1135361" y="5435071"/>
              <a:ext cx="5218925" cy="398840"/>
              <a:chOff x="1135361" y="5435071"/>
              <a:chExt cx="5218925" cy="398840"/>
            </a:xfrm>
          </p:grpSpPr>
          <p:grpSp>
            <p:nvGrpSpPr>
              <p:cNvPr id="15" name="Group 14"/>
              <p:cNvGrpSpPr/>
              <p:nvPr/>
            </p:nvGrpSpPr>
            <p:grpSpPr>
              <a:xfrm>
                <a:off x="1370693" y="5435071"/>
                <a:ext cx="1995476" cy="398840"/>
                <a:chOff x="4508427" y="4365104"/>
                <a:chExt cx="1995476" cy="504056"/>
              </a:xfrm>
            </p:grpSpPr>
            <p:pic>
              <p:nvPicPr>
                <p:cNvPr id="16"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8403"/>
                <a:stretch/>
              </p:blipFill>
              <p:spPr bwMode="auto">
                <a:xfrm>
                  <a:off x="4508427" y="4365104"/>
                  <a:ext cx="1995476" cy="504056"/>
                </a:xfrm>
                <a:prstGeom prst="rect">
                  <a:avLst/>
                </a:prstGeom>
                <a:ln>
                  <a:noFill/>
                </a:ln>
              </p:spPr>
              <p:style>
                <a:lnRef idx="2">
                  <a:schemeClr val="dk1"/>
                </a:lnRef>
                <a:fillRef idx="1">
                  <a:schemeClr val="lt1"/>
                </a:fillRef>
                <a:effectRef idx="0">
                  <a:schemeClr val="dk1"/>
                </a:effectRef>
                <a:fontRef idx="minor">
                  <a:schemeClr val="dk1"/>
                </a:fontRef>
              </p:style>
            </p:pic>
            <p:sp>
              <p:nvSpPr>
                <p:cNvPr id="17" name="TextBox 16"/>
                <p:cNvSpPr txBox="1"/>
                <p:nvPr/>
              </p:nvSpPr>
              <p:spPr>
                <a:xfrm>
                  <a:off x="5364088" y="4607550"/>
                  <a:ext cx="144016"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b="0" dirty="0" smtClean="0">
                      <a:solidFill>
                        <a:schemeClr val="tx1"/>
                      </a:solidFill>
                    </a:rPr>
                    <a:t>3</a:t>
                  </a:r>
                  <a:endParaRPr lang="fr-FR" sz="1100" b="0" dirty="0">
                    <a:solidFill>
                      <a:schemeClr val="tx1"/>
                    </a:solidFill>
                  </a:endParaRPr>
                </a:p>
              </p:txBody>
            </p:sp>
          </p:grpSp>
          <p:grpSp>
            <p:nvGrpSpPr>
              <p:cNvPr id="4" name="Group 3"/>
              <p:cNvGrpSpPr/>
              <p:nvPr/>
            </p:nvGrpSpPr>
            <p:grpSpPr>
              <a:xfrm>
                <a:off x="3208462" y="5435071"/>
                <a:ext cx="1600885" cy="398840"/>
                <a:chOff x="3258973" y="5733256"/>
                <a:chExt cx="1600885" cy="398840"/>
              </a:xfrm>
            </p:grpSpPr>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8973" y="5733256"/>
                  <a:ext cx="354013" cy="398840"/>
                </a:xfrm>
                <a:prstGeom prst="rect">
                  <a:avLst/>
                </a:prstGeom>
                <a:solidFill>
                  <a:schemeClr val="bg1"/>
                </a:solidFill>
                <a:ln>
                  <a:noFill/>
                </a:ln>
                <a:effectLst/>
              </p:spPr>
            </p:pic>
            <p:pic>
              <p:nvPicPr>
                <p:cNvPr id="18"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1019"/>
                <a:stretch/>
              </p:blipFill>
              <p:spPr bwMode="auto">
                <a:xfrm>
                  <a:off x="3579779" y="5733256"/>
                  <a:ext cx="1280079" cy="398840"/>
                </a:xfrm>
                <a:prstGeom prst="rect">
                  <a:avLst/>
                </a:prstGeom>
                <a:ln>
                  <a:noFill/>
                </a:ln>
              </p:spPr>
              <p:style>
                <a:lnRef idx="2">
                  <a:schemeClr val="dk1"/>
                </a:lnRef>
                <a:fillRef idx="1">
                  <a:schemeClr val="lt1"/>
                </a:fillRef>
                <a:effectRef idx="0">
                  <a:schemeClr val="dk1"/>
                </a:effectRef>
                <a:fontRef idx="minor">
                  <a:schemeClr val="dk1"/>
                </a:fontRef>
              </p:style>
            </p:pic>
          </p:grpSp>
          <p:pic>
            <p:nvPicPr>
              <p:cNvPr id="22"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32231"/>
              <a:stretch/>
            </p:blipFill>
            <p:spPr bwMode="auto">
              <a:xfrm>
                <a:off x="5144021" y="5439223"/>
                <a:ext cx="1210265" cy="394688"/>
              </a:xfrm>
              <a:prstGeom prst="rect">
                <a:avLst/>
              </a:prstGeom>
              <a:ln>
                <a:noFill/>
              </a:ln>
            </p:spPr>
            <p:style>
              <a:lnRef idx="2">
                <a:schemeClr val="dk1"/>
              </a:lnRef>
              <a:fillRef idx="1">
                <a:schemeClr val="lt1"/>
              </a:fillRef>
              <a:effectRef idx="0">
                <a:schemeClr val="dk1"/>
              </a:effectRef>
              <a:fontRef idx="minor">
                <a:schemeClr val="dk1"/>
              </a:fontRef>
            </p:style>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5361" y="5435071"/>
                <a:ext cx="268287" cy="398840"/>
              </a:xfrm>
              <a:prstGeom prst="rect">
                <a:avLst/>
              </a:prstGeom>
              <a:ln>
                <a:noFill/>
              </a:ln>
            </p:spPr>
            <p:style>
              <a:lnRef idx="2">
                <a:schemeClr val="dk1"/>
              </a:lnRef>
              <a:fillRef idx="1">
                <a:schemeClr val="lt1"/>
              </a:fillRef>
              <a:effectRef idx="0">
                <a:schemeClr val="dk1"/>
              </a:effectRef>
              <a:fontRef idx="minor">
                <a:schemeClr val="dk1"/>
              </a:fontRef>
            </p:style>
          </p:pic>
        </p:grpSp>
      </p:grpSp>
    </p:spTree>
    <p:extLst>
      <p:ext uri="{BB962C8B-B14F-4D97-AF65-F5344CB8AC3E}">
        <p14:creationId xmlns:p14="http://schemas.microsoft.com/office/powerpoint/2010/main" val="3869868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CA5C6965-CBE7-43DE-B3C3-4EC134436E66}" type="slidenum">
              <a:rPr lang="fr-FR" altLang="en-US" b="0" smtClean="0"/>
              <a:pPr eaLnBrk="1" hangingPunct="1"/>
              <a:t>26</a:t>
            </a:fld>
            <a:endParaRPr lang="fr-FR" altLang="en-US" b="0" smtClean="0"/>
          </a:p>
        </p:txBody>
      </p:sp>
      <p:pic>
        <p:nvPicPr>
          <p:cNvPr id="51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1945010"/>
            <a:ext cx="2232248" cy="105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4559"/>
          <a:stretch/>
        </p:blipFill>
        <p:spPr bwMode="auto">
          <a:xfrm>
            <a:off x="3419871" y="1252367"/>
            <a:ext cx="1173629" cy="626795"/>
          </a:xfrm>
          <a:prstGeom prst="rect">
            <a:avLst/>
          </a:prstGeom>
          <a:ln>
            <a:noFill/>
          </a:ln>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91126"/>
            <a:ext cx="2262187" cy="549275"/>
          </a:xfrm>
          <a:prstGeom prst="rect">
            <a:avLst/>
          </a:prstGeom>
          <a:ln>
            <a:noFill/>
          </a:ln>
        </p:spPr>
        <p:style>
          <a:lnRef idx="2">
            <a:schemeClr val="dk1"/>
          </a:lnRef>
          <a:fillRef idx="1">
            <a:schemeClr val="lt1"/>
          </a:fillRef>
          <a:effectRef idx="0">
            <a:schemeClr val="dk1"/>
          </a:effectRef>
          <a:fontRef idx="minor">
            <a:schemeClr val="dk1"/>
          </a:fontRef>
        </p:style>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886200"/>
            <a:ext cx="19526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672" y="3806521"/>
            <a:ext cx="38290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77" y="4895662"/>
            <a:ext cx="40862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77" y="5661248"/>
            <a:ext cx="23812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912" y="5785073"/>
            <a:ext cx="1238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Text Box 8"/>
          <p:cNvSpPr txBox="1">
            <a:spLocks noRot="1" noChangeAspect="1" noMove="1" noResize="1" noEditPoints="1" noAdjustHandles="1" noChangeArrowheads="1" noChangeShapeType="1" noTextEdit="1"/>
          </p:cNvSpPr>
          <p:nvPr/>
        </p:nvSpPr>
        <p:spPr bwMode="auto">
          <a:xfrm>
            <a:off x="239102" y="188640"/>
            <a:ext cx="8661400" cy="7109639"/>
          </a:xfrm>
          <a:prstGeom prst="rect">
            <a:avLst/>
          </a:prstGeom>
          <a:blipFill rotWithShape="1">
            <a:blip r:embed="rId10"/>
            <a:stretch>
              <a:fillRect l="-4140" t="-6667" r="-632"/>
            </a:stretch>
          </a:blipFill>
          <a:ln w="22225">
            <a:solidFill>
              <a:schemeClr val="accent1">
                <a:lumMod val="60000"/>
                <a:lumOff val="40000"/>
              </a:schemeClr>
            </a:solidFill>
            <a:miter lim="800000"/>
            <a:headEnd/>
            <a:tailEnd/>
          </a:ln>
          <a:extLst/>
        </p:spPr>
        <p:txBody>
          <a:bodyPr/>
          <a:lstStyle/>
          <a:p>
            <a:r>
              <a:rPr lang="fr-FR">
                <a:noFill/>
              </a:rPr>
              <a:t> </a:t>
            </a:r>
          </a:p>
        </p:txBody>
      </p:sp>
    </p:spTree>
    <p:extLst>
      <p:ext uri="{BB962C8B-B14F-4D97-AF65-F5344CB8AC3E}">
        <p14:creationId xmlns:p14="http://schemas.microsoft.com/office/powerpoint/2010/main" val="2542956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CA5C6965-CBE7-43DE-B3C3-4EC134436E66}" type="slidenum">
              <a:rPr lang="fr-FR" altLang="en-US" b="0" smtClean="0"/>
              <a:pPr eaLnBrk="1" hangingPunct="1"/>
              <a:t>27</a:t>
            </a:fld>
            <a:endParaRPr lang="fr-FR" altLang="en-US" b="0" smtClean="0"/>
          </a:p>
        </p:txBody>
      </p:sp>
      <p:sp>
        <p:nvSpPr>
          <p:cNvPr id="5124" name="Text Box 8"/>
          <p:cNvSpPr txBox="1">
            <a:spLocks noChangeArrowheads="1"/>
          </p:cNvSpPr>
          <p:nvPr/>
        </p:nvSpPr>
        <p:spPr bwMode="auto">
          <a:xfrm>
            <a:off x="239102" y="188640"/>
            <a:ext cx="8661400" cy="6278642"/>
          </a:xfrm>
          <a:prstGeom prst="rect">
            <a:avLst/>
          </a:prstGeom>
          <a:noFill/>
          <a:ln w="222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r>
              <a:rPr lang="fr-FR" sz="2000" dirty="0" smtClean="0"/>
              <a:t>-</a:t>
            </a:r>
            <a:r>
              <a:rPr lang="fr-FR" sz="2000" dirty="0">
                <a:solidFill>
                  <a:srgbClr val="FFC000"/>
                </a:solidFill>
              </a:rPr>
              <a:t>Application</a:t>
            </a:r>
            <a:r>
              <a:rPr lang="fr-FR" sz="2000" dirty="0"/>
              <a:t> : </a:t>
            </a:r>
            <a:r>
              <a:rPr lang="fr-FR" sz="2000" b="0" dirty="0"/>
              <a:t>Soit une section en "Té" sollicitée par un moment de flexion à l'E.L.U :Mu = 0,8 </a:t>
            </a:r>
            <a:r>
              <a:rPr lang="fr-FR" sz="2000" b="0" dirty="0" err="1"/>
              <a:t>MN.m</a:t>
            </a:r>
            <a:r>
              <a:rPr lang="fr-FR" sz="2000" b="0" dirty="0"/>
              <a:t> </a:t>
            </a:r>
            <a:r>
              <a:rPr lang="fr-FR" sz="2000" b="0" dirty="0" smtClean="0"/>
              <a:t> </a:t>
            </a:r>
            <a:r>
              <a:rPr lang="fr-FR" sz="2000" b="0" dirty="0"/>
              <a:t>Ms = 0,5 </a:t>
            </a:r>
            <a:r>
              <a:rPr lang="fr-FR" sz="2000" b="0" dirty="0" err="1" smtClean="0"/>
              <a:t>MN.m</a:t>
            </a:r>
            <a:endParaRPr lang="fr-FR" sz="2000" b="0" dirty="0"/>
          </a:p>
          <a:p>
            <a:r>
              <a:rPr lang="it-IT" sz="2000" b="0" dirty="0"/>
              <a:t>Si : fc28 = 20 MPa ; FeE400 ; </a:t>
            </a:r>
          </a:p>
          <a:p>
            <a:r>
              <a:rPr lang="it-IT" sz="2000" b="0" dirty="0"/>
              <a:t>d = 65 cm ; d' = 4 cm.</a:t>
            </a:r>
            <a:endParaRPr lang="fr-FR" sz="2000" dirty="0"/>
          </a:p>
          <a:p>
            <a:pPr algn="just">
              <a:spcAft>
                <a:spcPts val="600"/>
              </a:spcAft>
            </a:pPr>
            <a:r>
              <a:rPr lang="fr-FR" sz="2000" b="0" dirty="0" smtClean="0"/>
              <a:t>La fissuration est préjudiciable</a:t>
            </a:r>
            <a:endParaRPr lang="fr-FR" sz="2000" b="0" dirty="0"/>
          </a:p>
          <a:p>
            <a:pPr algn="just">
              <a:spcAft>
                <a:spcPts val="600"/>
              </a:spcAft>
            </a:pPr>
            <a:endParaRPr lang="fr-FR" sz="1400" b="0" i="1" dirty="0" smtClean="0">
              <a:solidFill>
                <a:schemeClr val="bg1"/>
              </a:solidFill>
            </a:endParaRPr>
          </a:p>
          <a:p>
            <a:pPr algn="just">
              <a:spcAft>
                <a:spcPts val="600"/>
              </a:spcAft>
            </a:pPr>
            <a:endParaRPr lang="fr-FR" sz="1400" b="0" i="1" dirty="0"/>
          </a:p>
          <a:p>
            <a:pPr algn="just">
              <a:spcAft>
                <a:spcPts val="600"/>
              </a:spcAft>
            </a:pPr>
            <a:endParaRPr lang="fr-FR" sz="1400" b="0" i="1" dirty="0" smtClean="0">
              <a:solidFill>
                <a:schemeClr val="bg1"/>
              </a:solidFill>
            </a:endParaRPr>
          </a:p>
          <a:p>
            <a:pPr algn="just">
              <a:spcAft>
                <a:spcPts val="600"/>
              </a:spcAft>
            </a:pPr>
            <a:endParaRPr lang="fr-FR" sz="1400" b="0" i="1" dirty="0"/>
          </a:p>
          <a:p>
            <a:pPr algn="just">
              <a:spcAft>
                <a:spcPts val="600"/>
              </a:spcAft>
            </a:pPr>
            <a:endParaRPr lang="fr-FR" sz="1400" b="0" i="1" dirty="0" smtClean="0">
              <a:solidFill>
                <a:schemeClr val="bg1"/>
              </a:solidFill>
            </a:endParaRPr>
          </a:p>
          <a:p>
            <a:pPr algn="just">
              <a:spcAft>
                <a:spcPts val="600"/>
              </a:spcAft>
            </a:pPr>
            <a:endParaRPr lang="fr-FR" sz="1400" b="0" i="1" dirty="0"/>
          </a:p>
          <a:p>
            <a:pPr algn="just">
              <a:spcAft>
                <a:spcPts val="600"/>
              </a:spcAft>
            </a:pPr>
            <a:endParaRPr lang="fr-FR" sz="1400" b="0" i="1" dirty="0" smtClean="0">
              <a:solidFill>
                <a:schemeClr val="bg1"/>
              </a:solidFill>
            </a:endParaRPr>
          </a:p>
          <a:p>
            <a:pPr algn="just">
              <a:spcAft>
                <a:spcPts val="600"/>
              </a:spcAft>
            </a:pPr>
            <a:endParaRPr lang="fr-FR" sz="1400" b="0" i="1" dirty="0" smtClean="0">
              <a:solidFill>
                <a:schemeClr val="bg1"/>
              </a:solidFill>
            </a:endParaRPr>
          </a:p>
          <a:p>
            <a:pPr algn="just">
              <a:spcAft>
                <a:spcPts val="600"/>
              </a:spcAft>
            </a:pPr>
            <a:endParaRPr lang="fr-FR" sz="1400" b="0" i="1" dirty="0"/>
          </a:p>
          <a:p>
            <a:pPr algn="just">
              <a:spcAft>
                <a:spcPts val="600"/>
              </a:spcAft>
            </a:pPr>
            <a:endParaRPr lang="fr-FR" sz="1400" b="0" i="1" dirty="0" smtClean="0">
              <a:solidFill>
                <a:schemeClr val="bg1"/>
              </a:solidFill>
            </a:endParaRPr>
          </a:p>
          <a:p>
            <a:pPr algn="just">
              <a:spcAft>
                <a:spcPts val="600"/>
              </a:spcAft>
            </a:pPr>
            <a:endParaRPr lang="fr-FR" sz="1400" b="0" i="1" dirty="0"/>
          </a:p>
          <a:p>
            <a:pPr algn="just">
              <a:spcAft>
                <a:spcPts val="600"/>
              </a:spcAft>
            </a:pPr>
            <a:endParaRPr lang="fr-FR" sz="1400" b="0" i="1" dirty="0" smtClean="0">
              <a:solidFill>
                <a:schemeClr val="bg1"/>
              </a:solidFill>
            </a:endParaRPr>
          </a:p>
          <a:p>
            <a:pPr algn="just">
              <a:spcAft>
                <a:spcPts val="600"/>
              </a:spcAft>
            </a:pPr>
            <a:endParaRPr lang="fr-FR" sz="1400" b="0" i="1" dirty="0"/>
          </a:p>
          <a:p>
            <a:pPr algn="just">
              <a:spcAft>
                <a:spcPts val="600"/>
              </a:spcAft>
            </a:pPr>
            <a:endParaRPr lang="fr-FR" sz="1400" b="0" i="1" dirty="0" smtClean="0">
              <a:solidFill>
                <a:schemeClr val="bg1"/>
              </a:solidFill>
            </a:endParaRPr>
          </a:p>
          <a:p>
            <a:pPr algn="just">
              <a:spcAft>
                <a:spcPts val="600"/>
              </a:spcAft>
            </a:pPr>
            <a:endParaRPr lang="fr-FR" sz="1400" b="0" i="1" dirty="0" smtClean="0">
              <a:solidFill>
                <a:schemeClr val="bg1"/>
              </a:solidFill>
            </a:endParaRPr>
          </a:p>
          <a:p>
            <a:pPr algn="just">
              <a:spcAft>
                <a:spcPts val="600"/>
              </a:spcAft>
            </a:pPr>
            <a:endParaRPr lang="fr-FR" sz="1400" b="0" i="1" dirty="0"/>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268760"/>
            <a:ext cx="351472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34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07505" y="116632"/>
            <a:ext cx="8880722"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3</a:t>
            </a:fld>
            <a:endParaRPr lang="fr-FR" altLang="en-US" b="0" smtClean="0"/>
          </a:p>
        </p:txBody>
      </p:sp>
      <p:sp>
        <p:nvSpPr>
          <p:cNvPr id="8" name="Rectangle 43"/>
          <p:cNvSpPr>
            <a:spLocks noChangeArrowheads="1"/>
          </p:cNvSpPr>
          <p:nvPr/>
        </p:nvSpPr>
        <p:spPr bwMode="auto">
          <a:xfrm>
            <a:off x="251520" y="205736"/>
            <a:ext cx="8736708"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600"/>
              </a:spcAft>
              <a:tabLst>
                <a:tab pos="0" algn="l"/>
              </a:tabLst>
            </a:pPr>
            <a:r>
              <a:rPr lang="fr-FR" sz="2000" dirty="0" smtClean="0">
                <a:solidFill>
                  <a:srgbClr val="FFFF00"/>
                </a:solidFill>
              </a:rPr>
              <a:t>I. </a:t>
            </a:r>
            <a:r>
              <a:rPr lang="fr-FR" sz="2000" dirty="0">
                <a:solidFill>
                  <a:srgbClr val="FFFF00"/>
                </a:solidFill>
              </a:rPr>
              <a:t>Calcul des armatures longitudinales à l’E.L.U</a:t>
            </a:r>
            <a:r>
              <a:rPr lang="fr-FR" sz="2000" dirty="0" smtClean="0">
                <a:solidFill>
                  <a:srgbClr val="FFFF00"/>
                </a:solidFill>
              </a:rPr>
              <a:t>.</a:t>
            </a:r>
          </a:p>
          <a:p>
            <a:pPr marL="0" indent="0" algn="just">
              <a:spcAft>
                <a:spcPts val="600"/>
              </a:spcAft>
              <a:tabLst>
                <a:tab pos="0" algn="l"/>
              </a:tabLst>
            </a:pPr>
            <a:r>
              <a:rPr lang="fr-FR" sz="2000" b="0" u="sng" dirty="0" smtClean="0">
                <a:solidFill>
                  <a:srgbClr val="FFC000"/>
                </a:solidFill>
              </a:rPr>
              <a:t>I.1</a:t>
            </a:r>
            <a:r>
              <a:rPr lang="fr-FR" sz="2000" b="0" u="sng" dirty="0">
                <a:solidFill>
                  <a:srgbClr val="FFC000"/>
                </a:solidFill>
              </a:rPr>
              <a:t>. </a:t>
            </a:r>
            <a:r>
              <a:rPr lang="fr-FR" sz="2000" b="0" u="sng" dirty="0" smtClean="0">
                <a:solidFill>
                  <a:srgbClr val="FFC000"/>
                </a:solidFill>
              </a:rPr>
              <a:t>Hypothèses </a:t>
            </a:r>
            <a:r>
              <a:rPr lang="fr-FR" sz="2000" b="0" u="sng" dirty="0">
                <a:solidFill>
                  <a:srgbClr val="FFC000"/>
                </a:solidFill>
              </a:rPr>
              <a:t>de calcul</a:t>
            </a:r>
            <a:endParaRPr lang="fr-FR" sz="2000" b="0" dirty="0" smtClean="0">
              <a:solidFill>
                <a:srgbClr val="FFC000"/>
              </a:solidFill>
            </a:endParaRPr>
          </a:p>
          <a:p>
            <a:pPr indent="-342900" algn="just">
              <a:spcAft>
                <a:spcPts val="600"/>
              </a:spcAft>
              <a:buFont typeface="Wingdings" panose="05000000000000000000" pitchFamily="2" charset="2"/>
              <a:buChar char="ü"/>
              <a:tabLst>
                <a:tab pos="0" algn="l"/>
              </a:tabLst>
            </a:pPr>
            <a:r>
              <a:rPr lang="fr-FR" sz="2000" b="0" dirty="0"/>
              <a:t>La résistance du béton en traction est négligée </a:t>
            </a:r>
            <a:r>
              <a:rPr lang="fr-FR" sz="2000" b="0" dirty="0" smtClean="0"/>
              <a:t>;</a:t>
            </a:r>
          </a:p>
          <a:p>
            <a:pPr indent="-342900" algn="just">
              <a:spcAft>
                <a:spcPts val="600"/>
              </a:spcAft>
              <a:buFont typeface="Wingdings" panose="05000000000000000000" pitchFamily="2" charset="2"/>
              <a:buChar char="ü"/>
              <a:tabLst>
                <a:tab pos="0" algn="l"/>
              </a:tabLst>
            </a:pPr>
            <a:r>
              <a:rPr lang="fr-FR" sz="2000" b="0" dirty="0"/>
              <a:t>Pas de glissement relatif entre l’acier et le béton </a:t>
            </a:r>
            <a:r>
              <a:rPr lang="fr-FR" sz="2000" b="0" dirty="0" smtClean="0"/>
              <a:t>;</a:t>
            </a:r>
          </a:p>
          <a:p>
            <a:pPr indent="-342900" algn="just">
              <a:spcAft>
                <a:spcPts val="600"/>
              </a:spcAft>
              <a:buFont typeface="Wingdings" panose="05000000000000000000" pitchFamily="2" charset="2"/>
              <a:buChar char="ü"/>
              <a:tabLst>
                <a:tab pos="0" algn="l"/>
              </a:tabLst>
            </a:pPr>
            <a:r>
              <a:rPr lang="fr-FR" sz="2000" b="0" dirty="0" smtClean="0"/>
              <a:t>La </a:t>
            </a:r>
            <a:r>
              <a:rPr lang="fr-FR" sz="2000" b="0" dirty="0"/>
              <a:t>section d'acier est concentrée en son centre de </a:t>
            </a:r>
            <a:r>
              <a:rPr lang="fr-FR" sz="2000" b="0" dirty="0" smtClean="0"/>
              <a:t>gravité;</a:t>
            </a:r>
          </a:p>
          <a:p>
            <a:pPr indent="-342900" algn="just">
              <a:spcAft>
                <a:spcPts val="600"/>
              </a:spcAft>
              <a:buFont typeface="Wingdings" panose="05000000000000000000" pitchFamily="2" charset="2"/>
              <a:buChar char="ü"/>
              <a:tabLst>
                <a:tab pos="0" algn="l"/>
              </a:tabLst>
            </a:pPr>
            <a:r>
              <a:rPr lang="fr-FR" sz="2000" b="0" dirty="0" smtClean="0"/>
              <a:t>Le béton prend les </a:t>
            </a:r>
            <a:r>
              <a:rPr lang="fr-FR" sz="2000" b="0" dirty="0"/>
              <a:t>contraintes </a:t>
            </a:r>
            <a:r>
              <a:rPr lang="fr-FR" sz="2000" b="0" dirty="0" smtClean="0"/>
              <a:t>de compression et l’Acier prend les contraintes de traction et de compression; </a:t>
            </a:r>
          </a:p>
          <a:p>
            <a:pPr indent="-342900" algn="just">
              <a:spcAft>
                <a:spcPts val="600"/>
              </a:spcAft>
              <a:buFont typeface="Wingdings" panose="05000000000000000000" pitchFamily="2" charset="2"/>
              <a:buChar char="ü"/>
              <a:tabLst>
                <a:tab pos="0" algn="l"/>
              </a:tabLst>
            </a:pPr>
            <a:r>
              <a:rPr lang="fr-FR" sz="2000" b="0" dirty="0" smtClean="0"/>
              <a:t>Déformations </a:t>
            </a:r>
            <a:r>
              <a:rPr lang="fr-FR" sz="2000" b="0" dirty="0"/>
              <a:t>limites: suivant la méthode des «trois pivots» qui impose en</a:t>
            </a:r>
          </a:p>
          <a:p>
            <a:pPr marL="0" indent="0" algn="just">
              <a:spcAft>
                <a:spcPts val="600"/>
              </a:spcAft>
              <a:tabLst>
                <a:tab pos="0" algn="l"/>
              </a:tabLst>
            </a:pPr>
            <a:r>
              <a:rPr lang="fr-FR" sz="2000" b="0" dirty="0"/>
              <a:t>flexion simple d'atteindre l'un des pivots A ou </a:t>
            </a:r>
            <a:r>
              <a:rPr lang="fr-FR" sz="2000" b="0" dirty="0" smtClean="0"/>
              <a:t>B</a:t>
            </a:r>
          </a:p>
          <a:p>
            <a:r>
              <a:rPr lang="fr-FR" sz="2000" b="0" dirty="0"/>
              <a:t>- </a:t>
            </a:r>
            <a:r>
              <a:rPr lang="fr-FR" sz="2000" u="sng" dirty="0"/>
              <a:t>Pivot A</a:t>
            </a:r>
            <a:r>
              <a:rPr lang="fr-FR" sz="2000" dirty="0"/>
              <a:t>: </a:t>
            </a:r>
            <a:r>
              <a:rPr lang="el-GR" sz="2000" dirty="0"/>
              <a:t>ε</a:t>
            </a:r>
            <a:r>
              <a:rPr lang="fr-FR" sz="1400" dirty="0"/>
              <a:t>st</a:t>
            </a:r>
            <a:r>
              <a:rPr lang="fr-FR" sz="2000" dirty="0"/>
              <a:t> </a:t>
            </a:r>
            <a:r>
              <a:rPr lang="fr-FR" sz="2000" b="0" dirty="0"/>
              <a:t>= 10 ‰ et 0 ≤ </a:t>
            </a:r>
            <a:r>
              <a:rPr lang="el-GR" sz="2000" dirty="0"/>
              <a:t>ε</a:t>
            </a:r>
            <a:r>
              <a:rPr lang="fr-FR" sz="1200" dirty="0" err="1"/>
              <a:t>bc</a:t>
            </a:r>
            <a:r>
              <a:rPr lang="fr-FR" sz="1400" dirty="0"/>
              <a:t> </a:t>
            </a:r>
            <a:r>
              <a:rPr lang="fr-FR" sz="2000" b="0" dirty="0"/>
              <a:t>≤ 3,5‰.</a:t>
            </a:r>
          </a:p>
          <a:p>
            <a:r>
              <a:rPr lang="fr-FR" sz="2000" b="0" dirty="0"/>
              <a:t>- </a:t>
            </a:r>
            <a:r>
              <a:rPr lang="fr-FR" sz="2000" u="sng" dirty="0"/>
              <a:t>Pivot B</a:t>
            </a:r>
            <a:r>
              <a:rPr lang="fr-FR" sz="2000" dirty="0"/>
              <a:t>: </a:t>
            </a:r>
            <a:r>
              <a:rPr lang="fr-FR" sz="2000" b="0" dirty="0"/>
              <a:t>0 ≤ </a:t>
            </a:r>
            <a:r>
              <a:rPr lang="el-GR" sz="2000" dirty="0"/>
              <a:t>ε</a:t>
            </a:r>
            <a:r>
              <a:rPr lang="fr-FR" sz="1400" dirty="0"/>
              <a:t>st</a:t>
            </a:r>
            <a:r>
              <a:rPr lang="fr-FR" sz="1600" dirty="0"/>
              <a:t> </a:t>
            </a:r>
            <a:r>
              <a:rPr lang="fr-FR" sz="2000" b="0" dirty="0"/>
              <a:t>≤ 10‰ et </a:t>
            </a:r>
            <a:r>
              <a:rPr lang="el-GR" sz="2000" dirty="0"/>
              <a:t>ε</a:t>
            </a:r>
            <a:r>
              <a:rPr lang="fr-FR" sz="1400" dirty="0" err="1"/>
              <a:t>bc</a:t>
            </a:r>
            <a:r>
              <a:rPr lang="fr-FR" sz="2000" dirty="0"/>
              <a:t> </a:t>
            </a:r>
            <a:r>
              <a:rPr lang="fr-FR" sz="2000" b="0" dirty="0"/>
              <a:t>= 3,5‰.</a:t>
            </a:r>
            <a:endParaRPr lang="fr-FR" sz="2000" b="0" dirty="0" smtClean="0"/>
          </a:p>
          <a:p>
            <a:pPr marL="0" indent="0" algn="just">
              <a:tabLst/>
            </a:pPr>
            <a:endParaRPr lang="fr-FR" sz="2000" b="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04" b="3604"/>
          <a:stretch/>
        </p:blipFill>
        <p:spPr bwMode="auto">
          <a:xfrm>
            <a:off x="767009" y="4293096"/>
            <a:ext cx="770572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50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48271" y="278060"/>
            <a:ext cx="8988225" cy="6463308"/>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4</a:t>
            </a:fld>
            <a:endParaRPr lang="fr-FR" altLang="en-US" b="0" smtClean="0"/>
          </a:p>
        </p:txBody>
      </p:sp>
      <p:sp>
        <p:nvSpPr>
          <p:cNvPr id="8" name="Rectangle 43"/>
          <p:cNvSpPr>
            <a:spLocks noChangeArrowheads="1"/>
          </p:cNvSpPr>
          <p:nvPr/>
        </p:nvSpPr>
        <p:spPr bwMode="auto">
          <a:xfrm>
            <a:off x="48271" y="243599"/>
            <a:ext cx="8939954" cy="6497769"/>
          </a:xfrm>
          <a:prstGeom prst="rect">
            <a:avLst/>
          </a:prstGeom>
          <a:noFill/>
          <a:ln w="57150" cmpd="thickThi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1200"/>
              </a:spcAft>
              <a:tabLst/>
            </a:pPr>
            <a:r>
              <a:rPr lang="fr-FR" sz="2000" b="0" u="sng" dirty="0" err="1" smtClean="0">
                <a:solidFill>
                  <a:srgbClr val="FFC000"/>
                </a:solidFill>
              </a:rPr>
              <a:t>I.2.Positions</a:t>
            </a:r>
            <a:r>
              <a:rPr lang="fr-FR" sz="2000" b="0" u="sng" dirty="0" smtClean="0">
                <a:solidFill>
                  <a:srgbClr val="FFC000"/>
                </a:solidFill>
              </a:rPr>
              <a:t> </a:t>
            </a:r>
            <a:r>
              <a:rPr lang="fr-FR" sz="2000" b="0" u="sng" dirty="0">
                <a:solidFill>
                  <a:srgbClr val="FFC000"/>
                </a:solidFill>
              </a:rPr>
              <a:t>particulières de l’axe </a:t>
            </a:r>
            <a:r>
              <a:rPr lang="fr-FR" sz="2000" b="0" u="sng" dirty="0" smtClean="0">
                <a:solidFill>
                  <a:srgbClr val="FFC000"/>
                </a:solidFill>
              </a:rPr>
              <a:t>neutre:</a:t>
            </a:r>
            <a:r>
              <a:rPr lang="fr-FR" sz="2000" b="0" dirty="0" smtClean="0">
                <a:solidFill>
                  <a:srgbClr val="FFC000"/>
                </a:solidFill>
              </a:rPr>
              <a:t> </a:t>
            </a:r>
            <a:r>
              <a:rPr lang="fr-FR" sz="2000" b="0" dirty="0" smtClean="0"/>
              <a:t>L’hypothèse </a:t>
            </a:r>
            <a:r>
              <a:rPr lang="fr-FR" sz="2000" b="0" dirty="0"/>
              <a:t>de continuité des déformations dans la section (pas de glissement des armatures par rapport au béton) conduit a l’équation suivante :</a:t>
            </a:r>
          </a:p>
          <a:p>
            <a:pPr marL="0" indent="0" algn="just">
              <a:spcAft>
                <a:spcPts val="1200"/>
              </a:spcAft>
              <a:tabLst/>
            </a:pPr>
            <a:endParaRPr lang="fr-FR" sz="2000" b="0" u="sng" dirty="0" smtClean="0">
              <a:solidFill>
                <a:srgbClr val="FFC000"/>
              </a:solidFill>
            </a:endParaRPr>
          </a:p>
          <a:p>
            <a:endParaRPr lang="fr-FR" sz="2000" b="0" u="sng" dirty="0">
              <a:solidFill>
                <a:srgbClr val="FFC000"/>
              </a:solidFill>
            </a:endParaRPr>
          </a:p>
          <a:p>
            <a:r>
              <a:rPr lang="fr-FR" sz="2000" b="0" dirty="0" smtClean="0"/>
              <a:t>De </a:t>
            </a:r>
            <a:r>
              <a:rPr lang="fr-FR" sz="2000" b="0" dirty="0"/>
              <a:t>cette relation on peut </a:t>
            </a:r>
            <a:r>
              <a:rPr lang="fr-FR" sz="2000" b="0" dirty="0" smtClean="0"/>
              <a:t>déduire l’équation </a:t>
            </a:r>
            <a:r>
              <a:rPr lang="fr-FR" sz="2000" b="0" dirty="0"/>
              <a:t>suivante </a:t>
            </a:r>
            <a:r>
              <a:rPr lang="fr-FR" sz="2000" b="0" dirty="0" smtClean="0"/>
              <a:t>:</a:t>
            </a:r>
          </a:p>
          <a:p>
            <a:endParaRPr lang="fr-FR" sz="2000" b="0" dirty="0" smtClean="0"/>
          </a:p>
          <a:p>
            <a:endParaRPr lang="fr-FR" sz="2000" b="0" u="sng" dirty="0">
              <a:solidFill>
                <a:srgbClr val="FFC000"/>
              </a:solidFill>
            </a:endParaRPr>
          </a:p>
          <a:p>
            <a:r>
              <a:rPr lang="fr-FR" sz="2000" b="0" dirty="0" smtClean="0"/>
              <a:t>                                   En </a:t>
            </a:r>
            <a:r>
              <a:rPr lang="fr-FR" sz="2000" b="0" dirty="0"/>
              <a:t>posant :</a:t>
            </a:r>
            <a:endParaRPr lang="fr-FR" sz="2000" b="0" dirty="0" smtClean="0"/>
          </a:p>
          <a:p>
            <a:endParaRPr lang="fr-FR" sz="2000" b="0" u="sng" dirty="0">
              <a:solidFill>
                <a:srgbClr val="FFC000"/>
              </a:solidFill>
            </a:endParaRPr>
          </a:p>
          <a:p>
            <a:endParaRPr lang="fr-FR" sz="2000" b="0" dirty="0"/>
          </a:p>
          <a:p>
            <a:pPr marL="0" indent="0" algn="just">
              <a:spcAft>
                <a:spcPts val="1200"/>
              </a:spcAft>
              <a:tabLst/>
            </a:pPr>
            <a:r>
              <a:rPr lang="fr-FR" sz="2000" b="0" dirty="0"/>
              <a:t>α</a:t>
            </a:r>
            <a:r>
              <a:rPr lang="fr-FR" sz="1600" b="0" dirty="0"/>
              <a:t>u</a:t>
            </a:r>
            <a:r>
              <a:rPr lang="fr-FR" sz="2000" b="0" dirty="0"/>
              <a:t> : position relative de la fibre neutre par rapport </a:t>
            </a:r>
            <a:r>
              <a:rPr lang="fr-FR" sz="2000" b="0" dirty="0" smtClean="0"/>
              <a:t>a</a:t>
            </a:r>
          </a:p>
          <a:p>
            <a:pPr marL="0" indent="0" algn="just">
              <a:spcAft>
                <a:spcPts val="1200"/>
              </a:spcAft>
              <a:tabLst/>
            </a:pPr>
            <a:r>
              <a:rPr lang="fr-FR" sz="2000" b="0" dirty="0" smtClean="0"/>
              <a:t> </a:t>
            </a:r>
            <a:r>
              <a:rPr lang="fr-FR" sz="2000" b="0" dirty="0"/>
              <a:t>la fibre la plus comprimée), on peut écrire que :</a:t>
            </a:r>
          </a:p>
          <a:p>
            <a:pPr marL="0" indent="0" algn="just">
              <a:spcAft>
                <a:spcPts val="1200"/>
              </a:spcAft>
              <a:tabLst/>
            </a:pPr>
            <a:endParaRPr lang="fr-FR" sz="2000" b="0" u="sng" dirty="0" smtClean="0">
              <a:solidFill>
                <a:srgbClr val="FFC000"/>
              </a:solidFill>
            </a:endParaRPr>
          </a:p>
          <a:p>
            <a:pPr marL="0" indent="0" algn="just">
              <a:spcAft>
                <a:spcPts val="1200"/>
              </a:spcAft>
              <a:tabLst/>
            </a:pPr>
            <a:endParaRPr lang="fr-FR" sz="2000" b="0" u="sng" dirty="0" smtClean="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49" y="1268760"/>
            <a:ext cx="1663228" cy="75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15" y="2820233"/>
            <a:ext cx="1515746" cy="68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820233"/>
            <a:ext cx="1366267" cy="6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167" y="5013176"/>
            <a:ext cx="1660401" cy="78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3604" b="3604"/>
          <a:stretch/>
        </p:blipFill>
        <p:spPr bwMode="auto">
          <a:xfrm>
            <a:off x="6084169" y="3516153"/>
            <a:ext cx="2775448" cy="201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604" r="50000" b="3604"/>
          <a:stretch/>
        </p:blipFill>
        <p:spPr bwMode="auto">
          <a:xfrm>
            <a:off x="6084168" y="1151409"/>
            <a:ext cx="278980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9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241781" y="299544"/>
            <a:ext cx="8736707" cy="6463308"/>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5</a:t>
            </a:fld>
            <a:endParaRPr lang="fr-FR" altLang="en-US" b="0" smtClean="0"/>
          </a:p>
        </p:txBody>
      </p:sp>
      <p:sp>
        <p:nvSpPr>
          <p:cNvPr id="8" name="Rectangle 43"/>
          <p:cNvSpPr>
            <a:spLocks noChangeArrowheads="1"/>
          </p:cNvSpPr>
          <p:nvPr/>
        </p:nvSpPr>
        <p:spPr bwMode="auto">
          <a:xfrm>
            <a:off x="251520" y="188640"/>
            <a:ext cx="873670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1200"/>
              </a:spcAft>
              <a:tabLst/>
            </a:pPr>
            <a:r>
              <a:rPr lang="fr-FR" sz="2000" b="0" u="sng" dirty="0" err="1" smtClean="0">
                <a:solidFill>
                  <a:srgbClr val="FFC000"/>
                </a:solidFill>
              </a:rPr>
              <a:t>I.3.Valeurs</a:t>
            </a:r>
            <a:r>
              <a:rPr lang="fr-FR" sz="2000" b="0" u="sng" dirty="0" smtClean="0">
                <a:solidFill>
                  <a:srgbClr val="FFC000"/>
                </a:solidFill>
              </a:rPr>
              <a:t> </a:t>
            </a:r>
            <a:r>
              <a:rPr lang="fr-FR" sz="2000" b="0" u="sng" dirty="0">
                <a:solidFill>
                  <a:srgbClr val="FFC000"/>
                </a:solidFill>
              </a:rPr>
              <a:t>particulières de </a:t>
            </a:r>
            <a:r>
              <a:rPr lang="el-GR" sz="2000" b="0" u="sng" dirty="0">
                <a:solidFill>
                  <a:srgbClr val="FFC000"/>
                </a:solidFill>
              </a:rPr>
              <a:t>α</a:t>
            </a:r>
            <a:r>
              <a:rPr lang="fr-FR" sz="1600" b="0" u="sng" dirty="0">
                <a:solidFill>
                  <a:srgbClr val="FFC000"/>
                </a:solidFill>
              </a:rPr>
              <a:t>u</a:t>
            </a:r>
            <a:r>
              <a:rPr lang="fr-FR" sz="2000" b="0" u="sng" dirty="0">
                <a:solidFill>
                  <a:srgbClr val="FFC000"/>
                </a:solidFill>
              </a:rPr>
              <a:t>:</a:t>
            </a:r>
            <a:r>
              <a:rPr lang="fr-FR" sz="2000" b="0" dirty="0" smtClean="0">
                <a:solidFill>
                  <a:srgbClr val="FFC000"/>
                </a:solidFill>
              </a:rPr>
              <a:t> </a:t>
            </a:r>
            <a:r>
              <a:rPr lang="fr-FR" sz="2000" b="0" dirty="0"/>
              <a:t>Si la droite des déformations passe par les pivots A et B alors </a:t>
            </a:r>
            <a:r>
              <a:rPr lang="fr-FR" sz="2000" b="0" dirty="0" smtClean="0"/>
              <a:t>:</a:t>
            </a:r>
            <a:endParaRPr lang="fr-FR" sz="2000" b="0" i="1" dirty="0" smtClean="0"/>
          </a:p>
          <a:p>
            <a:pPr indent="-342900" algn="just">
              <a:spcBef>
                <a:spcPts val="600"/>
              </a:spcBef>
              <a:spcAft>
                <a:spcPts val="600"/>
              </a:spcAft>
              <a:buFont typeface="Wingdings" panose="05000000000000000000" pitchFamily="2" charset="2"/>
              <a:buChar char="§"/>
              <a:tabLst/>
            </a:pPr>
            <a:r>
              <a:rPr lang="fr-FR" sz="2000" b="0" i="1" dirty="0" smtClean="0"/>
              <a:t>Si (</a:t>
            </a:r>
            <a:r>
              <a:rPr lang="el-GR" sz="2000" dirty="0"/>
              <a:t>ε</a:t>
            </a:r>
            <a:r>
              <a:rPr lang="fr-FR" sz="1400" dirty="0" err="1"/>
              <a:t>bc</a:t>
            </a:r>
            <a:r>
              <a:rPr lang="fr-FR" sz="2000" dirty="0"/>
              <a:t> </a:t>
            </a:r>
            <a:r>
              <a:rPr lang="fr-FR" sz="2000" b="0" dirty="0"/>
              <a:t>= 2 ‰ et </a:t>
            </a:r>
            <a:r>
              <a:rPr lang="el-GR" sz="2000" b="0" dirty="0"/>
              <a:t>ε</a:t>
            </a:r>
            <a:r>
              <a:rPr lang="fr-FR" sz="1600" b="0" dirty="0"/>
              <a:t>st</a:t>
            </a:r>
            <a:r>
              <a:rPr lang="fr-FR" sz="2000" b="0" dirty="0"/>
              <a:t> = 10 </a:t>
            </a:r>
            <a:r>
              <a:rPr lang="fr-FR" sz="2000" b="0" dirty="0" smtClean="0"/>
              <a:t>‰)  </a:t>
            </a:r>
            <a:r>
              <a:rPr lang="fr-FR" sz="2000" dirty="0" smtClean="0">
                <a:solidFill>
                  <a:srgbClr val="FF0000"/>
                </a:solidFill>
              </a:rPr>
              <a:t>pivot </a:t>
            </a:r>
            <a:r>
              <a:rPr lang="fr-FR" sz="2000" dirty="0">
                <a:solidFill>
                  <a:srgbClr val="FF0000"/>
                </a:solidFill>
              </a:rPr>
              <a:t>A </a:t>
            </a:r>
            <a:r>
              <a:rPr lang="fr-FR" sz="2000" b="0" i="1" dirty="0" smtClean="0"/>
              <a:t>                       </a:t>
            </a:r>
            <a:r>
              <a:rPr lang="el-GR" sz="2000" b="0" i="1" dirty="0" smtClean="0"/>
              <a:t>α</a:t>
            </a:r>
            <a:r>
              <a:rPr lang="fr-FR" sz="1600" b="0" i="1" dirty="0"/>
              <a:t>u</a:t>
            </a:r>
            <a:r>
              <a:rPr lang="fr-FR" sz="2000" b="0" i="1" dirty="0"/>
              <a:t> = </a:t>
            </a:r>
            <a:r>
              <a:rPr lang="fr-FR" sz="2000" b="0" i="1" dirty="0" smtClean="0"/>
              <a:t>0.167</a:t>
            </a:r>
            <a:r>
              <a:rPr lang="fr-FR" sz="2000" b="0" dirty="0" smtClean="0"/>
              <a:t>;</a:t>
            </a:r>
            <a:endParaRPr lang="fr-FR" sz="2000" b="0" u="sng" dirty="0">
              <a:solidFill>
                <a:srgbClr val="FFC000"/>
              </a:solidFill>
            </a:endParaRPr>
          </a:p>
          <a:p>
            <a:pPr indent="-342900" algn="just">
              <a:lnSpc>
                <a:spcPct val="150000"/>
              </a:lnSpc>
              <a:spcAft>
                <a:spcPts val="1200"/>
              </a:spcAft>
              <a:buFont typeface="Wingdings" panose="05000000000000000000" pitchFamily="2" charset="2"/>
              <a:buChar char="§"/>
              <a:tabLst/>
            </a:pPr>
            <a:r>
              <a:rPr lang="fr-FR" sz="2000" b="0" dirty="0" smtClean="0"/>
              <a:t>Si ( </a:t>
            </a:r>
            <a:r>
              <a:rPr lang="fr-FR" sz="2000" b="0" dirty="0"/>
              <a:t>0 ≤ </a:t>
            </a:r>
            <a:r>
              <a:rPr lang="fr-FR" sz="2000" b="0" dirty="0" err="1"/>
              <a:t>ε</a:t>
            </a:r>
            <a:r>
              <a:rPr lang="fr-FR" sz="1200" b="0" dirty="0" err="1"/>
              <a:t>bc</a:t>
            </a:r>
            <a:r>
              <a:rPr lang="fr-FR" sz="2000" b="0" dirty="0"/>
              <a:t> &lt; 2 ‰ et </a:t>
            </a:r>
            <a:r>
              <a:rPr lang="fr-FR" sz="2000" b="0" dirty="0" err="1"/>
              <a:t>ε</a:t>
            </a:r>
            <a:r>
              <a:rPr lang="fr-FR" sz="1600" b="0" dirty="0" err="1"/>
              <a:t>st</a:t>
            </a:r>
            <a:r>
              <a:rPr lang="fr-FR" sz="2000" b="0" dirty="0"/>
              <a:t> = 10 ‰) </a:t>
            </a:r>
            <a:r>
              <a:rPr lang="fr-FR" sz="2000" dirty="0">
                <a:solidFill>
                  <a:srgbClr val="FF0000"/>
                </a:solidFill>
              </a:rPr>
              <a:t>pivot A </a:t>
            </a:r>
            <a:r>
              <a:rPr lang="fr-FR" sz="2000" b="0" dirty="0" smtClean="0"/>
              <a:t>           0 ≤  α</a:t>
            </a:r>
            <a:r>
              <a:rPr lang="fr-FR" sz="1600" b="0" dirty="0" smtClean="0"/>
              <a:t>u</a:t>
            </a:r>
            <a:r>
              <a:rPr lang="fr-FR" sz="2000" b="0" dirty="0" smtClean="0"/>
              <a:t> &lt; </a:t>
            </a:r>
            <a:r>
              <a:rPr lang="fr-FR" sz="2000" b="0" dirty="0"/>
              <a:t>0.167 </a:t>
            </a:r>
            <a:r>
              <a:rPr lang="fr-FR" sz="2000" b="0" dirty="0" smtClean="0"/>
              <a:t>: </a:t>
            </a:r>
            <a:r>
              <a:rPr lang="fr-FR" sz="2000" b="0" dirty="0"/>
              <a:t>le béton travaille mal </a:t>
            </a:r>
            <a:r>
              <a:rPr lang="fr-FR" sz="2000" b="0" dirty="0" smtClean="0"/>
              <a:t>et la </a:t>
            </a:r>
            <a:r>
              <a:rPr lang="fr-FR" sz="2000" b="0" dirty="0"/>
              <a:t>section est surdimensionnée en </a:t>
            </a:r>
            <a:r>
              <a:rPr lang="fr-FR" sz="2000" b="0" dirty="0" smtClean="0"/>
              <a:t>béton.</a:t>
            </a:r>
          </a:p>
          <a:p>
            <a:pPr indent="-342900" algn="just">
              <a:spcAft>
                <a:spcPts val="1200"/>
              </a:spcAft>
              <a:buFont typeface="Wingdings" panose="05000000000000000000" pitchFamily="2" charset="2"/>
              <a:buChar char="§"/>
              <a:tabLst/>
            </a:pPr>
            <a:r>
              <a:rPr lang="fr-FR" sz="2000" b="0" i="1" dirty="0"/>
              <a:t>Si </a:t>
            </a:r>
            <a:r>
              <a:rPr lang="fr-FR" sz="2000" b="0" i="1" dirty="0" smtClean="0"/>
              <a:t>( </a:t>
            </a:r>
            <a:r>
              <a:rPr lang="fr-FR" sz="2000" b="0" i="1" dirty="0"/>
              <a:t>2</a:t>
            </a:r>
            <a:r>
              <a:rPr lang="fr-FR" sz="2000" b="0" dirty="0"/>
              <a:t>‰ </a:t>
            </a:r>
            <a:r>
              <a:rPr lang="fr-FR" sz="2000" b="0" i="1" dirty="0"/>
              <a:t>≤ </a:t>
            </a:r>
            <a:r>
              <a:rPr lang="el-GR" sz="2000" dirty="0"/>
              <a:t>ε</a:t>
            </a:r>
            <a:r>
              <a:rPr lang="fr-FR" sz="1200" dirty="0" err="1"/>
              <a:t>bc</a:t>
            </a:r>
            <a:r>
              <a:rPr lang="fr-FR" sz="1200" dirty="0"/>
              <a:t>  </a:t>
            </a:r>
            <a:r>
              <a:rPr lang="fr-FR" sz="2000" b="0" i="1" dirty="0"/>
              <a:t>≤ </a:t>
            </a:r>
            <a:r>
              <a:rPr lang="fr-FR" sz="2000" b="0" dirty="0"/>
              <a:t>3.5 ‰  et  </a:t>
            </a:r>
            <a:r>
              <a:rPr lang="el-GR" sz="2000" b="0" dirty="0"/>
              <a:t>ε</a:t>
            </a:r>
            <a:r>
              <a:rPr lang="fr-FR" sz="1400" b="0" dirty="0"/>
              <a:t>st </a:t>
            </a:r>
            <a:r>
              <a:rPr lang="fr-FR" sz="2000" b="0" dirty="0"/>
              <a:t>= 10 ‰) </a:t>
            </a:r>
            <a:r>
              <a:rPr lang="fr-FR" sz="2000" dirty="0">
                <a:solidFill>
                  <a:srgbClr val="FF0000"/>
                </a:solidFill>
              </a:rPr>
              <a:t>pivot A </a:t>
            </a:r>
            <a:r>
              <a:rPr lang="fr-FR" sz="2000" b="0" dirty="0" smtClean="0"/>
              <a:t>;</a:t>
            </a:r>
            <a:r>
              <a:rPr lang="fr-FR" sz="2000" b="0" i="1" dirty="0" smtClean="0"/>
              <a:t>               0.167 </a:t>
            </a:r>
            <a:r>
              <a:rPr lang="fr-FR" sz="2000" b="0" i="1" dirty="0"/>
              <a:t>≤ </a:t>
            </a:r>
            <a:r>
              <a:rPr lang="el-GR" sz="2000" b="0" i="1" dirty="0"/>
              <a:t>α</a:t>
            </a:r>
            <a:r>
              <a:rPr lang="fr-FR" sz="1600" b="0" i="1" dirty="0"/>
              <a:t>u</a:t>
            </a:r>
            <a:r>
              <a:rPr lang="fr-FR" sz="2000" b="0" i="1" dirty="0"/>
              <a:t> ≤ 0.259 </a:t>
            </a:r>
            <a:r>
              <a:rPr lang="fr-FR" sz="2000" b="0" dirty="0"/>
              <a:t>et </a:t>
            </a:r>
          </a:p>
          <a:p>
            <a:pPr indent="-342900" algn="just">
              <a:spcAft>
                <a:spcPts val="1200"/>
              </a:spcAft>
              <a:buFont typeface="Wingdings" panose="05000000000000000000" pitchFamily="2" charset="2"/>
              <a:buChar char="§"/>
              <a:tabLst/>
            </a:pPr>
            <a:endParaRPr lang="fr-FR" sz="2000" b="0" dirty="0"/>
          </a:p>
          <a:p>
            <a:pPr marL="444500" indent="-342900" algn="just">
              <a:buFont typeface="Wingdings" panose="05000000000000000000" pitchFamily="2" charset="2"/>
              <a:buChar char="§"/>
            </a:pPr>
            <a:r>
              <a:rPr lang="fr-FR" sz="2000" b="0" i="1" dirty="0" smtClean="0"/>
              <a:t>Si </a:t>
            </a:r>
            <a:r>
              <a:rPr lang="fr-FR" sz="2000" dirty="0">
                <a:solidFill>
                  <a:srgbClr val="FF0000"/>
                </a:solidFill>
              </a:rPr>
              <a:t>pivot B </a:t>
            </a:r>
            <a:r>
              <a:rPr lang="fr-FR" sz="2000" b="0" i="1" dirty="0"/>
              <a:t>(</a:t>
            </a:r>
            <a:r>
              <a:rPr lang="el-GR" sz="2000" dirty="0"/>
              <a:t>ε</a:t>
            </a:r>
            <a:r>
              <a:rPr lang="fr-FR" sz="1400" dirty="0" err="1"/>
              <a:t>bc</a:t>
            </a:r>
            <a:r>
              <a:rPr lang="fr-FR" sz="2000" b="0" i="1" dirty="0"/>
              <a:t>= </a:t>
            </a:r>
            <a:r>
              <a:rPr lang="fr-FR" sz="2000" b="0" dirty="0"/>
              <a:t>3.5 ‰ et </a:t>
            </a:r>
            <a:r>
              <a:rPr lang="el-GR" sz="2000" b="0" dirty="0"/>
              <a:t>ε</a:t>
            </a:r>
            <a:r>
              <a:rPr lang="fr-FR" sz="2000" b="0" dirty="0"/>
              <a:t>l ≥ </a:t>
            </a:r>
            <a:r>
              <a:rPr lang="el-GR" sz="2000" b="0" dirty="0"/>
              <a:t>ε</a:t>
            </a:r>
            <a:r>
              <a:rPr lang="fr-FR" sz="1600" b="0" dirty="0"/>
              <a:t>st</a:t>
            </a:r>
            <a:r>
              <a:rPr lang="fr-FR" sz="2000" b="0" dirty="0"/>
              <a:t>≥ 0) </a:t>
            </a:r>
            <a:r>
              <a:rPr lang="fr-FR" sz="2000" b="0" dirty="0" smtClean="0"/>
              <a:t>:             </a:t>
            </a:r>
            <a:r>
              <a:rPr lang="el-GR" sz="2000" b="0" i="1" dirty="0" smtClean="0"/>
              <a:t>α</a:t>
            </a:r>
            <a:r>
              <a:rPr lang="fr-FR" sz="2000" b="0" i="1" dirty="0"/>
              <a:t>l ≤ </a:t>
            </a:r>
            <a:r>
              <a:rPr lang="el-GR" sz="2000" b="0" i="1" dirty="0"/>
              <a:t>α</a:t>
            </a:r>
            <a:r>
              <a:rPr lang="fr-FR" sz="1600" b="0" i="1" dirty="0"/>
              <a:t>u</a:t>
            </a:r>
            <a:r>
              <a:rPr lang="fr-FR" sz="2000" b="0" i="1" dirty="0"/>
              <a:t> ≤ 1 </a:t>
            </a:r>
            <a:r>
              <a:rPr lang="fr-FR" sz="2000" b="0" i="1" dirty="0" smtClean="0"/>
              <a:t>:</a:t>
            </a:r>
            <a:r>
              <a:rPr lang="fr-FR" sz="2000" b="0" dirty="0" smtClean="0"/>
              <a:t>l’acier </a:t>
            </a:r>
            <a:r>
              <a:rPr lang="fr-FR" sz="2000" b="0" dirty="0"/>
              <a:t>travaille insuffisamment</a:t>
            </a:r>
            <a:r>
              <a:rPr lang="fr-FR" sz="2000" b="0" dirty="0" smtClean="0"/>
              <a:t>,</a:t>
            </a:r>
            <a:r>
              <a:rPr lang="fr-FR" sz="2000" b="0" dirty="0"/>
              <a:t> ce qui conduit a de grandes sections d’armatures.</a:t>
            </a:r>
            <a:endParaRPr lang="fr-FR" sz="2000" b="0" u="sng" dirty="0">
              <a:solidFill>
                <a:srgbClr val="FFC000"/>
              </a:solidFill>
            </a:endParaRPr>
          </a:p>
          <a:p>
            <a:pPr algn="just"/>
            <a:r>
              <a:rPr lang="fr-FR" sz="2000" dirty="0">
                <a:solidFill>
                  <a:srgbClr val="FFC000"/>
                </a:solidFill>
              </a:rPr>
              <a:t>Conclusion</a:t>
            </a:r>
            <a:r>
              <a:rPr lang="fr-FR" sz="2000" b="0" dirty="0">
                <a:solidFill>
                  <a:srgbClr val="FFC000"/>
                </a:solidFill>
              </a:rPr>
              <a:t> </a:t>
            </a:r>
            <a:r>
              <a:rPr lang="fr-FR" sz="2000" b="0" dirty="0"/>
              <a:t>: pour utiliser au mieux les caractéristiques du béton et de l’acier, il </a:t>
            </a:r>
            <a:r>
              <a:rPr lang="fr-FR" sz="2000" b="0" dirty="0" smtClean="0"/>
              <a:t>est préconisé :</a:t>
            </a:r>
          </a:p>
          <a:p>
            <a:pPr algn="just"/>
            <a:endParaRPr lang="fr-FR" sz="2000" b="0" dirty="0"/>
          </a:p>
          <a:p>
            <a:pPr algn="just"/>
            <a:endParaRPr lang="fr-FR" sz="2000" b="0" dirty="0" smtClean="0"/>
          </a:p>
          <a:p>
            <a:pPr algn="just"/>
            <a:endParaRPr lang="fr-FR" sz="2000" b="0" dirty="0"/>
          </a:p>
          <a:p>
            <a:pPr algn="just"/>
            <a:endParaRPr lang="fr-FR" sz="2000" b="0" dirty="0" smtClean="0"/>
          </a:p>
          <a:p>
            <a:pPr algn="just"/>
            <a:endParaRPr lang="fr-FR" sz="2000" b="0" dirty="0"/>
          </a:p>
          <a:p>
            <a:pPr algn="just"/>
            <a:endParaRPr lang="fr-FR" sz="2000" b="0" dirty="0" smtClean="0"/>
          </a:p>
          <a:p>
            <a:pPr algn="just"/>
            <a:endParaRPr lang="fr-FR" sz="2000" b="0" dirty="0"/>
          </a:p>
          <a:p>
            <a:pPr algn="just"/>
            <a:endParaRPr lang="fr-FR" sz="2000" b="0" dirty="0"/>
          </a:p>
          <a:p>
            <a:endParaRPr lang="fr-FR" sz="2000" b="0" i="1" dirty="0"/>
          </a:p>
        </p:txBody>
      </p:sp>
      <p:sp>
        <p:nvSpPr>
          <p:cNvPr id="2" name="Right Arrow 1"/>
          <p:cNvSpPr/>
          <p:nvPr/>
        </p:nvSpPr>
        <p:spPr bwMode="auto">
          <a:xfrm>
            <a:off x="5094973" y="1151646"/>
            <a:ext cx="656782" cy="288032"/>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26" y="620688"/>
            <a:ext cx="280604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bwMode="auto">
          <a:xfrm>
            <a:off x="5167314" y="1556792"/>
            <a:ext cx="584441" cy="288032"/>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8" name="Right Arrow 17"/>
          <p:cNvSpPr/>
          <p:nvPr/>
        </p:nvSpPr>
        <p:spPr bwMode="auto">
          <a:xfrm>
            <a:off x="5517098" y="2524729"/>
            <a:ext cx="684076" cy="244827"/>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304" b="14877"/>
          <a:stretch/>
        </p:blipFill>
        <p:spPr bwMode="auto">
          <a:xfrm>
            <a:off x="647564" y="2912942"/>
            <a:ext cx="2340260" cy="44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081" y="2886600"/>
            <a:ext cx="1797776" cy="49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bwMode="auto">
          <a:xfrm>
            <a:off x="5160069" y="3502455"/>
            <a:ext cx="684076" cy="244827"/>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837551" y="4437112"/>
            <a:ext cx="5976664" cy="1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068" y="4725144"/>
            <a:ext cx="191613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216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07504" y="129688"/>
            <a:ext cx="8856984" cy="7171194"/>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a:lnSpc>
                <a:spcPct val="150000"/>
              </a:lnSpc>
            </a:pPr>
            <a:endParaRPr lang="fr-FR" dirty="0" smtClean="0"/>
          </a:p>
          <a:p>
            <a:r>
              <a:rPr lang="fr-FR" sz="2000" b="0" u="sng" dirty="0" err="1" smtClean="0">
                <a:solidFill>
                  <a:srgbClr val="FFC000"/>
                </a:solidFill>
              </a:rPr>
              <a:t>I.4.1.Section</a:t>
            </a:r>
            <a:r>
              <a:rPr lang="fr-FR" sz="2000" b="0" u="sng" dirty="0" smtClean="0">
                <a:solidFill>
                  <a:srgbClr val="FFC000"/>
                </a:solidFill>
              </a:rPr>
              <a:t> sans aciers comprimés:</a:t>
            </a:r>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pPr>
              <a:lnSpc>
                <a:spcPct val="150000"/>
              </a:lnSpc>
            </a:pPr>
            <a:r>
              <a:rPr lang="fr-FR" dirty="0" smtClean="0"/>
              <a:t>Equations d′équilibre : ∑Fx = 0                    </a:t>
            </a:r>
            <a:r>
              <a:rPr lang="fr-FR" b="0" dirty="0" err="1" smtClean="0"/>
              <a:t>N</a:t>
            </a:r>
            <a:r>
              <a:rPr lang="fr-FR" sz="1400" b="0" dirty="0" err="1" smtClean="0"/>
              <a:t>st</a:t>
            </a:r>
            <a:r>
              <a:rPr lang="fr-FR" b="0" dirty="0" smtClean="0"/>
              <a:t> – </a:t>
            </a:r>
            <a:r>
              <a:rPr lang="fr-FR" b="0" dirty="0" err="1" smtClean="0"/>
              <a:t>N</a:t>
            </a:r>
            <a:r>
              <a:rPr lang="fr-FR" sz="1400" b="0" dirty="0" err="1" smtClean="0"/>
              <a:t>bc</a:t>
            </a:r>
            <a:r>
              <a:rPr lang="fr-FR" b="0" dirty="0" smtClean="0"/>
              <a:t> </a:t>
            </a:r>
            <a:r>
              <a:rPr lang="fr-FR" b="0" dirty="0"/>
              <a:t>= </a:t>
            </a:r>
            <a:r>
              <a:rPr lang="fr-FR" b="0" dirty="0" smtClean="0"/>
              <a:t>0                   </a:t>
            </a:r>
          </a:p>
          <a:p>
            <a:pPr>
              <a:lnSpc>
                <a:spcPct val="150000"/>
              </a:lnSpc>
            </a:pPr>
            <a:r>
              <a:rPr lang="fr-FR" dirty="0" err="1" smtClean="0"/>
              <a:t>N</a:t>
            </a:r>
            <a:r>
              <a:rPr lang="fr-FR" sz="1600" dirty="0" err="1" smtClean="0"/>
              <a:t>bc</a:t>
            </a:r>
            <a:r>
              <a:rPr lang="fr-FR" dirty="0" smtClean="0"/>
              <a:t> = </a:t>
            </a:r>
            <a:r>
              <a:rPr lang="fr-FR" dirty="0" err="1" smtClean="0"/>
              <a:t>N</a:t>
            </a:r>
            <a:r>
              <a:rPr lang="fr-FR" sz="1400" dirty="0" err="1" smtClean="0"/>
              <a:t>bu</a:t>
            </a:r>
            <a:r>
              <a:rPr lang="fr-FR" dirty="0" smtClean="0"/>
              <a:t> = 0.8 </a:t>
            </a:r>
            <a:r>
              <a:rPr lang="fr-FR" dirty="0" err="1" smtClean="0"/>
              <a:t>y</a:t>
            </a:r>
            <a:r>
              <a:rPr lang="fr-FR" sz="1400" dirty="0" err="1" smtClean="0"/>
              <a:t>u</a:t>
            </a:r>
            <a:r>
              <a:rPr lang="fr-FR" dirty="0" smtClean="0"/>
              <a:t> .b .</a:t>
            </a:r>
            <a:r>
              <a:rPr lang="fr-FR" dirty="0" err="1" smtClean="0"/>
              <a:t>f</a:t>
            </a:r>
            <a:r>
              <a:rPr lang="fr-FR" sz="1400" dirty="0" err="1" smtClean="0"/>
              <a:t>bu</a:t>
            </a:r>
            <a:r>
              <a:rPr lang="fr-FR" sz="1400" dirty="0" smtClean="0"/>
              <a:t>  </a:t>
            </a:r>
            <a:r>
              <a:rPr lang="fr-FR" dirty="0" smtClean="0"/>
              <a:t>    et  </a:t>
            </a:r>
            <a:r>
              <a:rPr lang="fr-FR" dirty="0" err="1" smtClean="0"/>
              <a:t>N</a:t>
            </a:r>
            <a:r>
              <a:rPr lang="fr-FR" sz="1400" dirty="0" err="1" smtClean="0"/>
              <a:t>st</a:t>
            </a:r>
            <a:r>
              <a:rPr lang="fr-FR" sz="1400" dirty="0" smtClean="0"/>
              <a:t> </a:t>
            </a:r>
            <a:r>
              <a:rPr lang="fr-FR" dirty="0" smtClean="0"/>
              <a:t>= </a:t>
            </a:r>
            <a:r>
              <a:rPr lang="fr-FR" dirty="0" err="1" smtClean="0"/>
              <a:t>A</a:t>
            </a:r>
            <a:r>
              <a:rPr lang="fr-FR" sz="1200" dirty="0" err="1" smtClean="0"/>
              <a:t>st</a:t>
            </a:r>
            <a:r>
              <a:rPr lang="fr-FR" dirty="0" smtClean="0"/>
              <a:t> .</a:t>
            </a:r>
            <a:r>
              <a:rPr lang="el-GR" dirty="0" smtClean="0">
                <a:latin typeface="Times New Roman"/>
                <a:cs typeface="Times New Roman"/>
              </a:rPr>
              <a:t>σ</a:t>
            </a:r>
            <a:r>
              <a:rPr lang="fr-FR" sz="1400" dirty="0" smtClean="0"/>
              <a:t>st  </a:t>
            </a:r>
            <a:r>
              <a:rPr lang="fr-FR" dirty="0" smtClean="0"/>
              <a:t>donc  : 0.8 </a:t>
            </a:r>
            <a:r>
              <a:rPr lang="fr-FR" dirty="0" err="1" smtClean="0"/>
              <a:t>y</a:t>
            </a:r>
            <a:r>
              <a:rPr lang="fr-FR" sz="1400" dirty="0" err="1" smtClean="0"/>
              <a:t>u</a:t>
            </a:r>
            <a:r>
              <a:rPr lang="fr-FR" dirty="0" smtClean="0"/>
              <a:t> .b .</a:t>
            </a:r>
            <a:r>
              <a:rPr lang="fr-FR" dirty="0" err="1" smtClean="0"/>
              <a:t>f</a:t>
            </a:r>
            <a:r>
              <a:rPr lang="fr-FR" sz="1400" dirty="0" err="1" smtClean="0"/>
              <a:t>bu</a:t>
            </a:r>
            <a:r>
              <a:rPr lang="fr-FR" sz="1400" dirty="0" smtClean="0"/>
              <a:t> = </a:t>
            </a:r>
            <a:r>
              <a:rPr lang="fr-FR" dirty="0" err="1" smtClean="0"/>
              <a:t>A</a:t>
            </a:r>
            <a:r>
              <a:rPr lang="fr-FR" sz="1050" dirty="0" err="1" smtClean="0"/>
              <a:t>st</a:t>
            </a:r>
            <a:r>
              <a:rPr lang="fr-FR" sz="1400" dirty="0" smtClean="0"/>
              <a:t> </a:t>
            </a:r>
            <a:r>
              <a:rPr lang="fr-FR" dirty="0" smtClean="0"/>
              <a:t>.</a:t>
            </a:r>
            <a:r>
              <a:rPr lang="el-GR" dirty="0" smtClean="0">
                <a:latin typeface="Times New Roman"/>
                <a:cs typeface="Times New Roman"/>
              </a:rPr>
              <a:t>σ</a:t>
            </a:r>
            <a:r>
              <a:rPr lang="fr-FR" sz="1100" dirty="0" smtClean="0"/>
              <a:t>st </a:t>
            </a:r>
            <a:endParaRPr lang="fr-FR" dirty="0" smtClean="0"/>
          </a:p>
          <a:p>
            <a:pPr>
              <a:lnSpc>
                <a:spcPct val="150000"/>
              </a:lnSpc>
            </a:pPr>
            <a:r>
              <a:rPr lang="fr-FR" dirty="0" smtClean="0"/>
              <a:t>∑</a:t>
            </a:r>
            <a:r>
              <a:rPr lang="fr-FR" dirty="0"/>
              <a:t>MA = 0 </a:t>
            </a:r>
            <a:r>
              <a:rPr lang="fr-FR" b="0" dirty="0"/>
              <a:t>(la somme des moments est calcule par rapport au </a:t>
            </a:r>
            <a:r>
              <a:rPr lang="fr-FR" b="0" dirty="0" err="1"/>
              <a:t>C.d.G</a:t>
            </a:r>
            <a:r>
              <a:rPr lang="fr-FR" b="0" dirty="0" smtClean="0"/>
              <a:t>.</a:t>
            </a:r>
            <a:r>
              <a:rPr lang="fr-FR" b="0" dirty="0"/>
              <a:t> des aciers tendus)</a:t>
            </a:r>
          </a:p>
          <a:p>
            <a:pPr>
              <a:lnSpc>
                <a:spcPct val="150000"/>
              </a:lnSpc>
            </a:pPr>
            <a:r>
              <a:rPr lang="fr-FR" b="0" dirty="0" smtClean="0"/>
              <a:t>1) Mu </a:t>
            </a:r>
            <a:r>
              <a:rPr lang="fr-FR" b="0" dirty="0"/>
              <a:t>– </a:t>
            </a:r>
            <a:r>
              <a:rPr lang="fr-FR" b="0" dirty="0" err="1"/>
              <a:t>Nbu</a:t>
            </a:r>
            <a:r>
              <a:rPr lang="fr-FR" b="0" dirty="0"/>
              <a:t> .</a:t>
            </a:r>
            <a:r>
              <a:rPr lang="fr-FR" b="0" dirty="0" err="1"/>
              <a:t>Zu</a:t>
            </a:r>
            <a:r>
              <a:rPr lang="fr-FR" b="0" dirty="0"/>
              <a:t>= 0  ou </a:t>
            </a:r>
            <a:r>
              <a:rPr lang="fr-FR" b="0" dirty="0" smtClean="0"/>
              <a:t>: 2) </a:t>
            </a:r>
            <a:r>
              <a:rPr lang="fr-FR" b="0" dirty="0" err="1" smtClean="0"/>
              <a:t>Zu</a:t>
            </a:r>
            <a:r>
              <a:rPr lang="fr-FR" b="0" dirty="0" smtClean="0"/>
              <a:t> </a:t>
            </a:r>
            <a:r>
              <a:rPr lang="fr-FR" b="0" dirty="0"/>
              <a:t>= d - 0.4yu (</a:t>
            </a:r>
            <a:r>
              <a:rPr lang="fr-FR" b="0" dirty="0">
                <a:solidFill>
                  <a:srgbClr val="FF0000"/>
                </a:solidFill>
              </a:rPr>
              <a:t>bras de levier</a:t>
            </a:r>
            <a:r>
              <a:rPr lang="fr-FR" b="0" dirty="0"/>
              <a:t>)</a:t>
            </a:r>
          </a:p>
          <a:p>
            <a:pPr>
              <a:lnSpc>
                <a:spcPct val="150000"/>
              </a:lnSpc>
            </a:pPr>
            <a:r>
              <a:rPr lang="fr-FR" b="0" dirty="0" smtClean="0"/>
              <a:t>3) Mu </a:t>
            </a:r>
            <a:r>
              <a:rPr lang="fr-FR" b="0" dirty="0"/>
              <a:t>– (0.8 </a:t>
            </a:r>
            <a:r>
              <a:rPr lang="fr-FR" b="0" dirty="0" err="1"/>
              <a:t>yu</a:t>
            </a:r>
            <a:r>
              <a:rPr lang="fr-FR" b="0" dirty="0"/>
              <a:t> . b . </a:t>
            </a:r>
            <a:r>
              <a:rPr lang="fr-FR" b="0" dirty="0" err="1"/>
              <a:t>fbu</a:t>
            </a:r>
            <a:r>
              <a:rPr lang="fr-FR" b="0" dirty="0"/>
              <a:t>). (d - 0.4 </a:t>
            </a:r>
            <a:r>
              <a:rPr lang="fr-FR" b="0" dirty="0" err="1"/>
              <a:t>yu</a:t>
            </a:r>
            <a:r>
              <a:rPr lang="fr-FR" b="0" dirty="0"/>
              <a:t> ) = </a:t>
            </a:r>
            <a:r>
              <a:rPr lang="fr-FR" b="0" dirty="0" smtClean="0"/>
              <a:t>0</a:t>
            </a:r>
            <a:r>
              <a:rPr lang="fr-FR" b="0" dirty="0"/>
              <a:t> </a:t>
            </a:r>
            <a:r>
              <a:rPr lang="fr-FR" b="0" dirty="0" smtClean="0"/>
              <a:t>                   </a:t>
            </a:r>
          </a:p>
          <a:p>
            <a:pPr>
              <a:lnSpc>
                <a:spcPct val="150000"/>
              </a:lnSpc>
            </a:pPr>
            <a:r>
              <a:rPr lang="fr-FR" b="0" dirty="0" smtClean="0"/>
              <a:t>4) Mu = </a:t>
            </a:r>
            <a:r>
              <a:rPr lang="fr-FR" b="0" dirty="0"/>
              <a:t>(0.8 </a:t>
            </a:r>
            <a:r>
              <a:rPr lang="fr-FR" b="0" dirty="0" err="1"/>
              <a:t>yu</a:t>
            </a:r>
            <a:r>
              <a:rPr lang="fr-FR" b="0" dirty="0"/>
              <a:t> . b . </a:t>
            </a:r>
            <a:r>
              <a:rPr lang="fr-FR" b="0" dirty="0" err="1"/>
              <a:t>fbu</a:t>
            </a:r>
            <a:r>
              <a:rPr lang="fr-FR" b="0" dirty="0"/>
              <a:t>). (d - 0.4 </a:t>
            </a:r>
            <a:r>
              <a:rPr lang="fr-FR" b="0" dirty="0" err="1"/>
              <a:t>yu</a:t>
            </a:r>
            <a:r>
              <a:rPr lang="fr-FR" b="0" dirty="0"/>
              <a:t> ) donc </a:t>
            </a:r>
          </a:p>
          <a:p>
            <a:pPr>
              <a:lnSpc>
                <a:spcPct val="150000"/>
              </a:lnSpc>
              <a:spcAft>
                <a:spcPts val="1200"/>
              </a:spcAft>
            </a:pPr>
            <a:r>
              <a:rPr lang="fr-FR" b="0" dirty="0" smtClean="0"/>
              <a:t>5) Mu </a:t>
            </a:r>
            <a:r>
              <a:rPr lang="fr-FR" b="0" dirty="0"/>
              <a:t>= </a:t>
            </a:r>
            <a:r>
              <a:rPr lang="fr-FR" dirty="0" err="1"/>
              <a:t>A</a:t>
            </a:r>
            <a:r>
              <a:rPr lang="fr-FR" sz="1050" dirty="0" err="1"/>
              <a:t>st</a:t>
            </a:r>
            <a:r>
              <a:rPr lang="fr-FR" sz="1400" dirty="0"/>
              <a:t> </a:t>
            </a:r>
            <a:r>
              <a:rPr lang="fr-FR" dirty="0"/>
              <a:t>.</a:t>
            </a:r>
            <a:r>
              <a:rPr lang="el-GR" dirty="0">
                <a:latin typeface="Times New Roman"/>
                <a:cs typeface="Times New Roman"/>
              </a:rPr>
              <a:t>σ</a:t>
            </a:r>
            <a:r>
              <a:rPr lang="fr-FR" sz="1100" dirty="0"/>
              <a:t>st </a:t>
            </a:r>
            <a:r>
              <a:rPr lang="fr-FR" b="0" dirty="0" err="1"/>
              <a:t>Z</a:t>
            </a:r>
            <a:r>
              <a:rPr lang="fr-FR" sz="1100" b="0" dirty="0" err="1"/>
              <a:t>u</a:t>
            </a:r>
            <a:r>
              <a:rPr lang="fr-FR" sz="1100" dirty="0" smtClean="0"/>
              <a:t>  </a:t>
            </a:r>
            <a:endParaRPr lang="fr-FR" dirty="0"/>
          </a:p>
          <a:p>
            <a:endParaRPr lang="fr-FR" b="0" dirty="0" smtClean="0"/>
          </a:p>
          <a:p>
            <a:endParaRPr lang="fr-FR" b="0" dirty="0" smtClean="0"/>
          </a:p>
          <a:p>
            <a:r>
              <a:rPr lang="fr-FR" b="0" dirty="0" smtClean="0"/>
              <a:t> </a:t>
            </a:r>
            <a:r>
              <a:rPr lang="fr-FR" dirty="0" smtClean="0"/>
              <a:t>                      </a:t>
            </a: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6</a:t>
            </a:fld>
            <a:endParaRPr lang="fr-FR" altLang="en-US" b="0" smtClean="0"/>
          </a:p>
        </p:txBody>
      </p:sp>
      <p:sp>
        <p:nvSpPr>
          <p:cNvPr id="8" name="Rectangle 43"/>
          <p:cNvSpPr>
            <a:spLocks noChangeArrowheads="1"/>
          </p:cNvSpPr>
          <p:nvPr/>
        </p:nvSpPr>
        <p:spPr bwMode="auto">
          <a:xfrm>
            <a:off x="251520" y="205736"/>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0"/>
              </a:spcAft>
              <a:tabLst/>
            </a:pPr>
            <a:r>
              <a:rPr lang="fr-FR" sz="2000" b="0" u="sng" dirty="0" err="1" smtClean="0">
                <a:solidFill>
                  <a:srgbClr val="FFC000"/>
                </a:solidFill>
              </a:rPr>
              <a:t>I.4</a:t>
            </a:r>
            <a:r>
              <a:rPr lang="fr-FR" sz="2000" b="0" u="sng" dirty="0" smtClean="0">
                <a:solidFill>
                  <a:srgbClr val="FFC000"/>
                </a:solidFill>
              </a:rPr>
              <a:t>. </a:t>
            </a:r>
            <a:r>
              <a:rPr lang="fr-FR" sz="2000" b="0" u="sng" dirty="0">
                <a:solidFill>
                  <a:srgbClr val="FFC000"/>
                </a:solidFill>
              </a:rPr>
              <a:t>Section rectangulaire</a:t>
            </a:r>
            <a:r>
              <a:rPr lang="fr-FR" sz="2000" b="0" dirty="0" smtClean="0">
                <a:solidFill>
                  <a:srgbClr val="FFC000"/>
                </a:solidFill>
              </a:rPr>
              <a:t>:</a:t>
            </a:r>
            <a:endParaRPr lang="fr-FR" sz="2000" b="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7" t="2786" r="5240" b="4533"/>
          <a:stretch/>
        </p:blipFill>
        <p:spPr bwMode="auto">
          <a:xfrm>
            <a:off x="755576" y="908720"/>
            <a:ext cx="734481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3713731" y="3499261"/>
            <a:ext cx="644292" cy="216024"/>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12" name="Right Arrow 11"/>
          <p:cNvSpPr/>
          <p:nvPr/>
        </p:nvSpPr>
        <p:spPr bwMode="auto">
          <a:xfrm>
            <a:off x="2627784" y="5960640"/>
            <a:ext cx="839960" cy="216024"/>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183" y="5827150"/>
            <a:ext cx="1889753" cy="48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397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 Box 7"/>
              <p:cNvSpPr txBox="1">
                <a:spLocks noChangeArrowheads="1"/>
              </p:cNvSpPr>
              <p:nvPr/>
            </p:nvSpPr>
            <p:spPr bwMode="auto">
              <a:xfrm>
                <a:off x="179512" y="85637"/>
                <a:ext cx="8736707" cy="664521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r>
                  <a:rPr lang="fr-FR" b="0" dirty="0" smtClean="0"/>
                  <a:t>Rappelons </a:t>
                </a:r>
                <a:r>
                  <a:rPr lang="fr-FR" b="0" dirty="0"/>
                  <a:t>qu’au paragraphe </a:t>
                </a:r>
                <a:r>
                  <a:rPr lang="fr-FR" b="0" dirty="0" smtClean="0"/>
                  <a:t>précédente on </a:t>
                </a:r>
                <a:r>
                  <a:rPr lang="fr-FR" b="0" dirty="0"/>
                  <a:t>a posé:  </a:t>
                </a:r>
                <a:r>
                  <a:rPr lang="el-GR" b="0" dirty="0"/>
                  <a:t>α</a:t>
                </a:r>
                <a:r>
                  <a:rPr lang="fr-FR" b="0" dirty="0"/>
                  <a:t> = </a:t>
                </a:r>
                <a14:m>
                  <m:oMath xmlns:m="http://schemas.openxmlformats.org/officeDocument/2006/math">
                    <m:f>
                      <m:fPr>
                        <m:ctrlPr>
                          <a:rPr lang="fr-FR" b="0" i="1">
                            <a:latin typeface="Cambria Math"/>
                          </a:rPr>
                        </m:ctrlPr>
                      </m:fPr>
                      <m:num>
                        <m:sSub>
                          <m:sSubPr>
                            <m:ctrlPr>
                              <a:rPr lang="fr-FR" b="0" i="1">
                                <a:latin typeface="Cambria Math"/>
                              </a:rPr>
                            </m:ctrlPr>
                          </m:sSubPr>
                          <m:e>
                            <m:r>
                              <a:rPr lang="fr-FR" b="0" i="1">
                                <a:latin typeface="Cambria Math"/>
                              </a:rPr>
                              <m:t>𝑦</m:t>
                            </m:r>
                          </m:e>
                          <m:sub>
                            <m:r>
                              <a:rPr lang="fr-FR" b="0" i="1">
                                <a:latin typeface="Cambria Math"/>
                              </a:rPr>
                              <m:t>𝑢</m:t>
                            </m:r>
                          </m:sub>
                        </m:sSub>
                      </m:num>
                      <m:den>
                        <m:r>
                          <a:rPr lang="fr-FR" b="0" i="1">
                            <a:latin typeface="Cambria Math"/>
                          </a:rPr>
                          <m:t>𝑑</m:t>
                        </m:r>
                      </m:den>
                    </m:f>
                  </m:oMath>
                </a14:m>
                <a:r>
                  <a:rPr lang="fr-FR" b="0" dirty="0"/>
                  <a:t>donc : </a:t>
                </a:r>
                <a:r>
                  <a:rPr lang="fr-FR" b="0" dirty="0" err="1"/>
                  <a:t>Zu</a:t>
                </a:r>
                <a:r>
                  <a:rPr lang="fr-FR" b="0" dirty="0"/>
                  <a:t> = </a:t>
                </a:r>
                <a:r>
                  <a:rPr lang="fr-FR" b="0" dirty="0" smtClean="0"/>
                  <a:t>d(1 </a:t>
                </a:r>
                <a:r>
                  <a:rPr lang="fr-FR" b="0" dirty="0"/>
                  <a:t>– 0.4 </a:t>
                </a:r>
                <a:r>
                  <a:rPr lang="el-GR" b="0" dirty="0"/>
                  <a:t>α</a:t>
                </a:r>
                <a:r>
                  <a:rPr lang="fr-FR" sz="1400" b="0" dirty="0"/>
                  <a:t>u</a:t>
                </a:r>
                <a:r>
                  <a:rPr lang="fr-FR" b="0" dirty="0"/>
                  <a:t>) . </a:t>
                </a:r>
                <a:r>
                  <a:rPr lang="fr-FR" b="0" dirty="0" smtClean="0"/>
                  <a:t>Soit </a:t>
                </a:r>
                <a:r>
                  <a:rPr lang="el-GR" b="0" dirty="0"/>
                  <a:t>β</a:t>
                </a:r>
                <a:r>
                  <a:rPr lang="fr-FR" sz="1600" b="0" dirty="0"/>
                  <a:t>u</a:t>
                </a:r>
                <a:r>
                  <a:rPr lang="fr-FR" b="0" dirty="0"/>
                  <a:t> = 1 – 0.4 α</a:t>
                </a:r>
                <a:r>
                  <a:rPr lang="fr-FR" sz="1600" b="0" dirty="0"/>
                  <a:t>u</a:t>
                </a:r>
                <a:r>
                  <a:rPr lang="fr-FR" b="0" dirty="0"/>
                  <a:t> (bras de levier réduit) </a:t>
                </a:r>
              </a:p>
              <a:p>
                <a:pPr>
                  <a:lnSpc>
                    <a:spcPct val="150000"/>
                  </a:lnSpc>
                </a:pPr>
                <a:r>
                  <a:rPr lang="fr-FR" b="0" dirty="0" smtClean="0"/>
                  <a:t>L’équation </a:t>
                </a:r>
                <a:r>
                  <a:rPr lang="fr-FR" b="0" dirty="0"/>
                  <a:t>(4) </a:t>
                </a:r>
                <a:r>
                  <a:rPr lang="fr-FR" b="0" dirty="0" smtClean="0"/>
                  <a:t>devient: Mu </a:t>
                </a:r>
                <a:r>
                  <a:rPr lang="fr-FR" b="0" dirty="0"/>
                  <a:t>= 0.8 </a:t>
                </a:r>
                <a:r>
                  <a:rPr lang="el-GR" b="0" dirty="0"/>
                  <a:t>α</a:t>
                </a:r>
                <a:r>
                  <a:rPr lang="fr-FR" sz="1400" b="0" dirty="0"/>
                  <a:t>u</a:t>
                </a:r>
                <a:r>
                  <a:rPr lang="fr-FR" b="0" dirty="0"/>
                  <a:t> . (1 - 0.4 </a:t>
                </a:r>
                <a:r>
                  <a:rPr lang="el-GR" b="0" dirty="0"/>
                  <a:t>α</a:t>
                </a:r>
                <a:r>
                  <a:rPr lang="fr-FR" b="0" dirty="0"/>
                  <a:t>u ) . b. </a:t>
                </a:r>
                <a14:m>
                  <m:oMath xmlns:m="http://schemas.openxmlformats.org/officeDocument/2006/math">
                    <m:sSup>
                      <m:sSupPr>
                        <m:ctrlPr>
                          <a:rPr lang="fr-FR" b="0" i="1" dirty="0" smtClean="0">
                            <a:latin typeface="Cambria Math"/>
                          </a:rPr>
                        </m:ctrlPr>
                      </m:sSupPr>
                      <m:e>
                        <m:r>
                          <a:rPr lang="fr-FR" b="0" i="1" dirty="0">
                            <a:latin typeface="Cambria Math"/>
                          </a:rPr>
                          <m:t>𝑑</m:t>
                        </m:r>
                      </m:e>
                      <m:sup>
                        <m:r>
                          <m:rPr>
                            <m:nor/>
                          </m:rPr>
                          <a:rPr lang="fr-FR" b="0" dirty="0"/>
                          <m:t>2</m:t>
                        </m:r>
                      </m:sup>
                    </m:sSup>
                  </m:oMath>
                </a14:m>
                <a:r>
                  <a:rPr lang="fr-FR" b="0" dirty="0"/>
                  <a:t>. </a:t>
                </a:r>
                <a:r>
                  <a:rPr lang="fr-FR" b="0" dirty="0" smtClean="0"/>
                  <a:t>F</a:t>
                </a:r>
                <a:r>
                  <a:rPr lang="fr-FR" sz="1400" b="0" dirty="0" smtClean="0"/>
                  <a:t>bu</a:t>
                </a:r>
              </a:p>
              <a:p>
                <a:pPr>
                  <a:lnSpc>
                    <a:spcPct val="150000"/>
                  </a:lnSpc>
                </a:pPr>
                <a:r>
                  <a:rPr lang="fr-FR" b="0" dirty="0" smtClean="0"/>
                  <a:t>En </a:t>
                </a:r>
                <a:r>
                  <a:rPr lang="fr-FR" b="0" dirty="0"/>
                  <a:t>posant :                                             </a:t>
                </a:r>
                <a:r>
                  <a:rPr lang="el-GR" sz="2000" b="0" dirty="0" smtClean="0"/>
                  <a:t>μ</a:t>
                </a:r>
                <a:r>
                  <a:rPr lang="fr-FR" sz="1400" b="0" dirty="0" smtClean="0"/>
                  <a:t>bu</a:t>
                </a:r>
                <a:r>
                  <a:rPr lang="fr-FR" b="0" dirty="0"/>
                  <a:t>: Moment ultime réduit</a:t>
                </a:r>
                <a:r>
                  <a:rPr lang="fr-FR" b="0" dirty="0" smtClean="0"/>
                  <a:t>)</a:t>
                </a:r>
              </a:p>
              <a:p>
                <a:r>
                  <a:rPr lang="fr-FR" b="0" dirty="0" smtClean="0"/>
                  <a:t>On </a:t>
                </a:r>
                <a:r>
                  <a:rPr lang="fr-FR" b="0" dirty="0"/>
                  <a:t>a </a:t>
                </a:r>
                <a:r>
                  <a:rPr lang="fr-FR" b="0" dirty="0" smtClean="0"/>
                  <a:t>:                                                      et</a:t>
                </a:r>
                <a:endParaRPr lang="fr-FR" b="0" dirty="0"/>
              </a:p>
              <a:p>
                <a:endParaRPr lang="fr-FR" b="0" dirty="0"/>
              </a:p>
              <a:p>
                <a:pPr algn="just"/>
                <a:r>
                  <a:rPr lang="fr-FR" sz="2000" b="0" u="sng" dirty="0" err="1" smtClean="0">
                    <a:solidFill>
                      <a:srgbClr val="FFC000"/>
                    </a:solidFill>
                  </a:rPr>
                  <a:t>I.4.2.Section</a:t>
                </a:r>
                <a:r>
                  <a:rPr lang="fr-FR" sz="2000" b="0" u="sng" dirty="0" smtClean="0">
                    <a:solidFill>
                      <a:srgbClr val="FFC000"/>
                    </a:solidFill>
                  </a:rPr>
                  <a:t> avec aciers comprimés:</a:t>
                </a:r>
                <a:r>
                  <a:rPr lang="fr-FR" sz="2000" b="0" dirty="0" smtClean="0"/>
                  <a:t>Lorsque, dans une section rectangulaire dont les dimensions sont imposées, on trouve que </a:t>
                </a:r>
                <a:r>
                  <a:rPr lang="el-GR" sz="2400" dirty="0" smtClean="0"/>
                  <a:t>μ</a:t>
                </a:r>
                <a:r>
                  <a:rPr lang="fr-FR" sz="1400" dirty="0" smtClean="0"/>
                  <a:t>bu</a:t>
                </a:r>
                <a:r>
                  <a:rPr lang="fr-FR" sz="2000" dirty="0" smtClean="0"/>
                  <a:t>&gt;</a:t>
                </a:r>
                <a:r>
                  <a:rPr lang="el-GR" sz="2000" dirty="0" smtClean="0"/>
                  <a:t>μ</a:t>
                </a:r>
                <a:r>
                  <a:rPr lang="fr-FR" sz="2000" dirty="0" smtClean="0"/>
                  <a:t>l</a:t>
                </a:r>
                <a:r>
                  <a:rPr lang="fr-FR" sz="2000" b="0" dirty="0" smtClean="0"/>
                  <a:t>, le moment </a:t>
                </a:r>
                <a:r>
                  <a:rPr lang="fr-FR" sz="2000" dirty="0" smtClean="0"/>
                  <a:t>Mu </a:t>
                </a:r>
                <a:r>
                  <a:rPr lang="fr-FR" sz="2000" b="0" dirty="0" smtClean="0"/>
                  <a:t>peut être équilibre en renforçant la partie comprimée de la section au moyen d’armatures de section </a:t>
                </a:r>
                <a:r>
                  <a:rPr lang="fr-FR" sz="2000" dirty="0" err="1" smtClean="0">
                    <a:solidFill>
                      <a:srgbClr val="FF0000"/>
                    </a:solidFill>
                  </a:rPr>
                  <a:t>A</a:t>
                </a:r>
                <a:r>
                  <a:rPr lang="fr-FR" dirty="0" err="1" smtClean="0">
                    <a:solidFill>
                      <a:srgbClr val="FF0000"/>
                    </a:solidFill>
                  </a:rPr>
                  <a:t>sc</a:t>
                </a:r>
                <a:r>
                  <a:rPr lang="fr-FR" b="0" dirty="0" smtClean="0"/>
                  <a:t>.</a:t>
                </a:r>
                <a:r>
                  <a:rPr lang="fr-FR" sz="2000" dirty="0" smtClean="0"/>
                  <a:t>  Donc    </a:t>
                </a:r>
                <a:r>
                  <a:rPr lang="fr-FR" sz="2000" dirty="0" err="1" smtClean="0"/>
                  <a:t>A</a:t>
                </a:r>
                <a:r>
                  <a:rPr lang="fr-FR" sz="1400" dirty="0" err="1" smtClean="0"/>
                  <a:t>st</a:t>
                </a:r>
                <a:r>
                  <a:rPr lang="fr-FR" dirty="0" smtClean="0"/>
                  <a:t>(armatures tendues) = </a:t>
                </a:r>
                <a:r>
                  <a:rPr lang="fr-FR" sz="2000" dirty="0" err="1" smtClean="0"/>
                  <a:t>A</a:t>
                </a:r>
                <a:r>
                  <a:rPr lang="fr-FR" sz="1400" dirty="0" err="1" smtClean="0"/>
                  <a:t>st1</a:t>
                </a:r>
                <a:r>
                  <a:rPr lang="fr-FR" dirty="0" smtClean="0"/>
                  <a:t> +</a:t>
                </a:r>
                <a:r>
                  <a:rPr lang="fr-FR" sz="2000" dirty="0" err="1" smtClean="0"/>
                  <a:t>A</a:t>
                </a:r>
                <a:r>
                  <a:rPr lang="fr-FR" sz="1400" dirty="0" err="1" smtClean="0"/>
                  <a:t>st2</a:t>
                </a:r>
                <a:endParaRPr lang="fr-FR" altLang="en-US" sz="1400" dirty="0" smtClean="0">
                  <a:solidFill>
                    <a:srgbClr val="FFFF00"/>
                  </a:solidFill>
                </a:endParaRPr>
              </a:p>
              <a:p>
                <a:endParaRPr lang="fr-FR" dirty="0" smtClean="0"/>
              </a:p>
              <a:p>
                <a:pPr algn="just"/>
                <a:endParaRPr lang="fr-FR" b="0" dirty="0" smtClean="0"/>
              </a:p>
              <a:p>
                <a:pPr algn="just"/>
                <a:endParaRPr lang="fr-FR" b="0" u="sng" dirty="0" smtClean="0">
                  <a:solidFill>
                    <a:srgbClr val="FFC000"/>
                  </a:solidFill>
                </a:endParaRPr>
              </a:p>
              <a:p>
                <a:pPr algn="just"/>
                <a:endParaRPr lang="fr-FR" b="0" u="sng" dirty="0">
                  <a:solidFill>
                    <a:srgbClr val="FFC000"/>
                  </a:solidFill>
                </a:endParaRPr>
              </a:p>
              <a:p>
                <a:endParaRPr lang="fr-FR" sz="2000" b="0" u="sng" dirty="0" smtClean="0">
                  <a:solidFill>
                    <a:srgbClr val="FFC000"/>
                  </a:solidFill>
                </a:endParaRPr>
              </a:p>
              <a:p>
                <a:endParaRPr lang="fr-FR" sz="2000" b="0" u="sng" dirty="0" smtClean="0">
                  <a:solidFill>
                    <a:srgbClr val="FFC000"/>
                  </a:solidFill>
                </a:endParaRPr>
              </a:p>
              <a:p>
                <a:endParaRPr lang="fr-FR" b="0" dirty="0" smtClean="0"/>
              </a:p>
              <a:p>
                <a:endParaRPr lang="fr-FR" b="0" dirty="0"/>
              </a:p>
              <a:p>
                <a:endParaRPr lang="fr-FR" b="0" dirty="0" smtClean="0"/>
              </a:p>
              <a:p>
                <a:endParaRPr lang="fr-FR" b="0" dirty="0"/>
              </a:p>
              <a:p>
                <a:endParaRPr lang="fr-FR" b="0" dirty="0" smtClean="0"/>
              </a:p>
            </p:txBody>
          </p:sp>
        </mc:Choice>
        <mc:Fallback xmlns="">
          <p:sp>
            <p:nvSpPr>
              <p:cNvPr id="33" name="Text Box 7"/>
              <p:cNvSpPr txBox="1">
                <a:spLocks noRot="1" noChangeAspect="1" noMove="1" noResize="1" noEditPoints="1" noAdjustHandles="1" noChangeArrowheads="1" noChangeShapeType="1" noTextEdit="1"/>
              </p:cNvSpPr>
              <p:nvPr/>
            </p:nvSpPr>
            <p:spPr bwMode="auto">
              <a:xfrm>
                <a:off x="179512" y="85637"/>
                <a:ext cx="8736707" cy="6645217"/>
              </a:xfrm>
              <a:prstGeom prst="rect">
                <a:avLst/>
              </a:prstGeom>
              <a:blipFill rotWithShape="1">
                <a:blip r:embed="rId3"/>
                <a:stretch>
                  <a:fillRect l="-556" r="-556"/>
                </a:stretch>
              </a:blipFill>
              <a:ln/>
              <a:extLst/>
            </p:spPr>
            <p:txBody>
              <a:bodyPr/>
              <a:lstStyle/>
              <a:p>
                <a:r>
                  <a:rPr lang="fr-FR">
                    <a:noFill/>
                  </a:rPr>
                  <a:t> </a:t>
                </a:r>
              </a:p>
            </p:txBody>
          </p:sp>
        </mc:Fallback>
      </mc:AlternateContent>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7</a:t>
            </a:fld>
            <a:endParaRPr lang="fr-FR" altLang="en-US" b="0" smtClean="0"/>
          </a:p>
        </p:txBody>
      </p:sp>
      <p:sp>
        <p:nvSpPr>
          <p:cNvPr id="8" name="Rectangle 43"/>
          <p:cNvSpPr>
            <a:spLocks noChangeArrowheads="1"/>
          </p:cNvSpPr>
          <p:nvPr/>
        </p:nvSpPr>
        <p:spPr bwMode="auto">
          <a:xfrm>
            <a:off x="251520" y="205736"/>
            <a:ext cx="844867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0"/>
              </a:spcAft>
              <a:tabLst/>
            </a:pPr>
            <a:endParaRPr lang="fr-FR" sz="2000" b="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183" y="764704"/>
            <a:ext cx="223224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166" y="1340768"/>
            <a:ext cx="2177581" cy="34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745" y="1772816"/>
            <a:ext cx="216900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1700807"/>
            <a:ext cx="2167599" cy="43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3748777"/>
            <a:ext cx="457840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3748777"/>
            <a:ext cx="388843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207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179513" y="44624"/>
            <a:ext cx="8784976"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8</a:t>
            </a:fld>
            <a:endParaRPr lang="fr-FR" altLang="en-US" b="0" smtClean="0"/>
          </a:p>
        </p:txBody>
      </p:sp>
      <p:sp>
        <p:nvSpPr>
          <p:cNvPr id="8" name="Rectangle 43"/>
          <p:cNvSpPr>
            <a:spLocks noChangeArrowheads="1"/>
          </p:cNvSpPr>
          <p:nvPr/>
        </p:nvSpPr>
        <p:spPr bwMode="auto">
          <a:xfrm>
            <a:off x="179512" y="116632"/>
            <a:ext cx="878497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444500" indent="-342900" algn="just">
              <a:spcAft>
                <a:spcPts val="600"/>
              </a:spcAft>
              <a:buFont typeface="Wingdings" panose="05000000000000000000" pitchFamily="2" charset="2"/>
              <a:buChar char="ü"/>
            </a:pPr>
            <a:r>
              <a:rPr lang="fr-FR" sz="2000" dirty="0">
                <a:solidFill>
                  <a:srgbClr val="FF0000"/>
                </a:solidFill>
              </a:rPr>
              <a:t>Mr (Le moment résistant du béton) </a:t>
            </a:r>
            <a:r>
              <a:rPr lang="fr-FR" sz="2000" dirty="0"/>
              <a:t>: </a:t>
            </a:r>
            <a:r>
              <a:rPr lang="fr-FR" sz="2000" b="0" dirty="0"/>
              <a:t>est le moment ultime que peut </a:t>
            </a:r>
            <a:r>
              <a:rPr lang="fr-FR" sz="2000" b="0" dirty="0" smtClean="0"/>
              <a:t>équilibrer la section </a:t>
            </a:r>
            <a:r>
              <a:rPr lang="fr-FR" sz="2000" b="0" dirty="0"/>
              <a:t>sans lui ajouter les aciers comprimes.</a:t>
            </a:r>
            <a:endParaRPr lang="fr-FR" sz="2000" b="0" u="sng" dirty="0">
              <a:solidFill>
                <a:srgbClr val="FFC000"/>
              </a:solidFill>
            </a:endParaRPr>
          </a:p>
          <a:p>
            <a:pPr marL="444500" indent="-342900">
              <a:buFont typeface="Wingdings" panose="05000000000000000000" pitchFamily="2" charset="2"/>
              <a:buChar char="ü"/>
            </a:pPr>
            <a:r>
              <a:rPr lang="el-GR" sz="2000" dirty="0" smtClean="0">
                <a:solidFill>
                  <a:srgbClr val="FF0000"/>
                </a:solidFill>
              </a:rPr>
              <a:t>Δ</a:t>
            </a:r>
            <a:r>
              <a:rPr lang="fr-FR" sz="2000" dirty="0" smtClean="0">
                <a:solidFill>
                  <a:srgbClr val="FF0000"/>
                </a:solidFill>
              </a:rPr>
              <a:t>M </a:t>
            </a:r>
            <a:r>
              <a:rPr lang="fr-FR" sz="2000" dirty="0">
                <a:solidFill>
                  <a:srgbClr val="FF0000"/>
                </a:solidFill>
              </a:rPr>
              <a:t>(</a:t>
            </a:r>
            <a:r>
              <a:rPr lang="fr-FR" sz="2000" b="0" dirty="0">
                <a:solidFill>
                  <a:srgbClr val="FF0000"/>
                </a:solidFill>
              </a:rPr>
              <a:t>Le moment </a:t>
            </a:r>
            <a:r>
              <a:rPr lang="fr-FR" sz="2000" b="0" dirty="0" smtClean="0">
                <a:solidFill>
                  <a:srgbClr val="FF0000"/>
                </a:solidFill>
              </a:rPr>
              <a:t>résiduel) </a:t>
            </a:r>
            <a:r>
              <a:rPr lang="fr-FR" sz="2000" b="0" dirty="0"/>
              <a:t>: est la </a:t>
            </a:r>
            <a:r>
              <a:rPr lang="fr-FR" sz="2000" b="0" dirty="0" smtClean="0"/>
              <a:t>différence </a:t>
            </a:r>
            <a:r>
              <a:rPr lang="fr-FR" sz="2000" b="0" dirty="0"/>
              <a:t>entre le moment </a:t>
            </a:r>
            <a:r>
              <a:rPr lang="fr-FR" sz="2000" b="0" dirty="0" smtClean="0"/>
              <a:t>ultime (Mu) </a:t>
            </a:r>
            <a:r>
              <a:rPr lang="fr-FR" sz="2000" b="0" dirty="0"/>
              <a:t>sollicitant </a:t>
            </a:r>
            <a:r>
              <a:rPr lang="fr-FR" sz="2000" b="0" dirty="0" smtClean="0"/>
              <a:t>la section </a:t>
            </a:r>
            <a:r>
              <a:rPr lang="fr-FR" sz="2000" b="0" dirty="0"/>
              <a:t>et le moment </a:t>
            </a:r>
            <a:r>
              <a:rPr lang="fr-FR" sz="2000" b="0" dirty="0" smtClean="0"/>
              <a:t>résistant </a:t>
            </a:r>
            <a:r>
              <a:rPr lang="fr-FR" sz="2000" b="0" dirty="0"/>
              <a:t>du </a:t>
            </a:r>
            <a:r>
              <a:rPr lang="fr-FR" sz="2000" b="0" dirty="0" smtClean="0"/>
              <a:t>béton(Mr).</a:t>
            </a:r>
          </a:p>
          <a:p>
            <a:pPr marL="457200" indent="-457200" algn="just">
              <a:spcAft>
                <a:spcPts val="600"/>
              </a:spcAft>
              <a:buFont typeface="Wingdings" panose="05000000000000000000" pitchFamily="2" charset="2"/>
              <a:buChar char="Ø"/>
              <a:tabLst>
                <a:tab pos="0" algn="l"/>
              </a:tabLst>
            </a:pPr>
            <a:r>
              <a:rPr lang="fr-FR" sz="2000" dirty="0" smtClean="0">
                <a:solidFill>
                  <a:srgbClr val="FF0000"/>
                </a:solidFill>
              </a:rPr>
              <a:t>Calcul </a:t>
            </a:r>
            <a:r>
              <a:rPr lang="fr-FR" sz="2000" dirty="0">
                <a:solidFill>
                  <a:srgbClr val="FF0000"/>
                </a:solidFill>
              </a:rPr>
              <a:t>du moment résistant du béton Mr </a:t>
            </a:r>
            <a:r>
              <a:rPr lang="fr-FR" sz="2000" dirty="0"/>
              <a:t>:</a:t>
            </a:r>
            <a:endParaRPr lang="fr-FR" sz="2000" b="0" u="sng" dirty="0">
              <a:solidFill>
                <a:srgbClr val="FFC000"/>
              </a:solidFill>
            </a:endParaRPr>
          </a:p>
          <a:p>
            <a:pPr marL="0" indent="0" algn="just">
              <a:spcAft>
                <a:spcPts val="0"/>
              </a:spcAft>
              <a:tabLst>
                <a:tab pos="0" algn="l"/>
              </a:tabLst>
            </a:pPr>
            <a:r>
              <a:rPr lang="fr-FR" sz="2000" dirty="0" smtClean="0"/>
              <a:t>avec </a:t>
            </a:r>
            <a:r>
              <a:rPr lang="el-GR" sz="2400" dirty="0" smtClean="0"/>
              <a:t>μ</a:t>
            </a:r>
            <a:r>
              <a:rPr lang="fr-FR" sz="1400" dirty="0" smtClean="0"/>
              <a:t>l</a:t>
            </a:r>
            <a:r>
              <a:rPr lang="fr-FR" sz="2000" dirty="0" smtClean="0"/>
              <a:t> </a:t>
            </a:r>
            <a:r>
              <a:rPr lang="fr-FR" sz="2000" dirty="0"/>
              <a:t>: </a:t>
            </a:r>
            <a:r>
              <a:rPr lang="fr-FR" sz="2000" b="0" dirty="0"/>
              <a:t>le moment ultime </a:t>
            </a:r>
            <a:r>
              <a:rPr lang="fr-FR" sz="2000" b="0" dirty="0" smtClean="0"/>
              <a:t>réduit </a:t>
            </a:r>
            <a:r>
              <a:rPr lang="fr-FR" sz="2000" b="0" dirty="0"/>
              <a:t>limite</a:t>
            </a:r>
            <a:endParaRPr lang="fr-FR" sz="2000" b="0" u="sng" dirty="0" smtClean="0">
              <a:solidFill>
                <a:srgbClr val="FFC000"/>
              </a:solidFill>
            </a:endParaRPr>
          </a:p>
          <a:p>
            <a:pPr indent="-342900" algn="just">
              <a:spcAft>
                <a:spcPts val="600"/>
              </a:spcAft>
              <a:buFont typeface="Wingdings" panose="05000000000000000000" pitchFamily="2" charset="2"/>
              <a:buChar char="Ø"/>
              <a:tabLst>
                <a:tab pos="0" algn="l"/>
              </a:tabLst>
            </a:pPr>
            <a:r>
              <a:rPr lang="fr-FR" sz="2000" b="0" u="sng" dirty="0" smtClean="0">
                <a:solidFill>
                  <a:srgbClr val="FFC000"/>
                </a:solidFill>
              </a:rPr>
              <a:t>Calcul </a:t>
            </a:r>
            <a:r>
              <a:rPr lang="fr-FR" sz="2000" b="0" u="sng" dirty="0">
                <a:solidFill>
                  <a:srgbClr val="FFC000"/>
                </a:solidFill>
              </a:rPr>
              <a:t>du moment </a:t>
            </a:r>
            <a:r>
              <a:rPr lang="fr-FR" sz="2000" b="0" u="sng" dirty="0" smtClean="0">
                <a:solidFill>
                  <a:srgbClr val="FFC000"/>
                </a:solidFill>
              </a:rPr>
              <a:t>résiduel </a:t>
            </a:r>
            <a:r>
              <a:rPr lang="el-GR" sz="2000" b="0" u="sng" dirty="0" smtClean="0">
                <a:solidFill>
                  <a:srgbClr val="FFC000"/>
                </a:solidFill>
              </a:rPr>
              <a:t>Δ</a:t>
            </a:r>
            <a:r>
              <a:rPr lang="fr-FR" sz="2000" b="0" u="sng" dirty="0" smtClean="0">
                <a:solidFill>
                  <a:srgbClr val="FFC000"/>
                </a:solidFill>
              </a:rPr>
              <a:t>M </a:t>
            </a:r>
            <a:r>
              <a:rPr lang="fr-FR" sz="2000" b="0" u="sng" dirty="0">
                <a:solidFill>
                  <a:srgbClr val="FFC000"/>
                </a:solidFill>
              </a:rPr>
              <a:t>:</a:t>
            </a:r>
          </a:p>
          <a:p>
            <a:pPr marL="0" indent="0" algn="just">
              <a:spcAft>
                <a:spcPts val="600"/>
              </a:spcAft>
              <a:tabLst>
                <a:tab pos="0" algn="l"/>
              </a:tabLst>
            </a:pPr>
            <a:r>
              <a:rPr lang="fr-FR" sz="2000" b="0" dirty="0"/>
              <a:t> </a:t>
            </a:r>
            <a:r>
              <a:rPr lang="fr-FR" sz="2000" b="0" dirty="0" smtClean="0"/>
              <a:t>                                                   donc:</a:t>
            </a:r>
          </a:p>
          <a:p>
            <a:pPr marL="0" indent="0" algn="just">
              <a:spcBef>
                <a:spcPts val="600"/>
              </a:spcBef>
              <a:spcAft>
                <a:spcPts val="1200"/>
              </a:spcAft>
              <a:tabLst>
                <a:tab pos="0" algn="l"/>
              </a:tabLst>
            </a:pPr>
            <a:r>
              <a:rPr lang="fr-FR" sz="2000" b="0" u="sng" dirty="0" smtClean="0">
                <a:solidFill>
                  <a:srgbClr val="FFC000"/>
                </a:solidFill>
              </a:rPr>
              <a:t>Calcul </a:t>
            </a:r>
            <a:r>
              <a:rPr lang="fr-FR" sz="2000" b="0" u="sng" dirty="0">
                <a:solidFill>
                  <a:srgbClr val="FFC000"/>
                </a:solidFill>
              </a:rPr>
              <a:t>des armatures tendues de la section fictive 1 (Ast</a:t>
            </a:r>
            <a:r>
              <a:rPr lang="fr-FR" sz="1400" b="0" u="sng" dirty="0">
                <a:solidFill>
                  <a:srgbClr val="FFC000"/>
                </a:solidFill>
              </a:rPr>
              <a:t>1</a:t>
            </a:r>
            <a:r>
              <a:rPr lang="fr-FR" sz="2000" b="0" u="sng" dirty="0">
                <a:solidFill>
                  <a:srgbClr val="FFC000"/>
                </a:solidFill>
              </a:rPr>
              <a:t>):</a:t>
            </a:r>
          </a:p>
          <a:p>
            <a:pPr marL="0" lvl="0" indent="0" algn="just" defTabSz="914400" eaLnBrk="1" hangingPunct="1">
              <a:spcAft>
                <a:spcPts val="600"/>
              </a:spcAft>
              <a:tabLst>
                <a:tab pos="0" algn="l"/>
              </a:tabLst>
            </a:pPr>
            <a:r>
              <a:rPr lang="en-US" sz="2000" b="0" dirty="0">
                <a:solidFill>
                  <a:srgbClr val="FFFFFF"/>
                </a:solidFill>
              </a:rPr>
              <a:t>A</a:t>
            </a:r>
            <a:r>
              <a:rPr lang="en-US" sz="1600" b="0" dirty="0">
                <a:solidFill>
                  <a:srgbClr val="FFFFFF"/>
                </a:solidFill>
              </a:rPr>
              <a:t>st</a:t>
            </a:r>
            <a:r>
              <a:rPr lang="en-US" sz="1100" b="0" dirty="0">
                <a:solidFill>
                  <a:srgbClr val="FFFFFF"/>
                </a:solidFill>
              </a:rPr>
              <a:t>1</a:t>
            </a:r>
            <a:r>
              <a:rPr lang="en-US" sz="2000" b="0" dirty="0">
                <a:solidFill>
                  <a:srgbClr val="FFFFFF"/>
                </a:solidFill>
              </a:rPr>
              <a:t> = </a:t>
            </a:r>
            <a:r>
              <a:rPr lang="en-US" sz="2000" b="0" dirty="0" err="1">
                <a:solidFill>
                  <a:srgbClr val="FFFFFF"/>
                </a:solidFill>
              </a:rPr>
              <a:t>Mr</a:t>
            </a:r>
            <a:r>
              <a:rPr lang="en-US" sz="2000" b="0" dirty="0">
                <a:solidFill>
                  <a:srgbClr val="FFFFFF"/>
                </a:solidFill>
              </a:rPr>
              <a:t> / (</a:t>
            </a:r>
            <a:r>
              <a:rPr lang="el-GR" sz="2000" b="0" dirty="0">
                <a:solidFill>
                  <a:srgbClr val="FFFFFF"/>
                </a:solidFill>
                <a:latin typeface="Times New Roman"/>
                <a:cs typeface="Times New Roman"/>
              </a:rPr>
              <a:t>σ</a:t>
            </a:r>
            <a:r>
              <a:rPr lang="en-US" b="0" dirty="0" err="1">
                <a:solidFill>
                  <a:srgbClr val="FFFFFF"/>
                </a:solidFill>
              </a:rPr>
              <a:t>st</a:t>
            </a:r>
            <a:r>
              <a:rPr lang="en-US" sz="2000" b="0" dirty="0" err="1">
                <a:solidFill>
                  <a:srgbClr val="FFFFFF"/>
                </a:solidFill>
              </a:rPr>
              <a:t>.</a:t>
            </a:r>
            <a:r>
              <a:rPr lang="el-GR" sz="2000" b="0" dirty="0">
                <a:solidFill>
                  <a:srgbClr val="FFFFFF"/>
                </a:solidFill>
              </a:rPr>
              <a:t>β</a:t>
            </a:r>
            <a:r>
              <a:rPr lang="en-US" sz="1600" b="0" dirty="0">
                <a:solidFill>
                  <a:srgbClr val="FFFFFF"/>
                </a:solidFill>
              </a:rPr>
              <a:t>l</a:t>
            </a:r>
            <a:r>
              <a:rPr lang="en-US" sz="2000" b="0" dirty="0">
                <a:solidFill>
                  <a:srgbClr val="FFFFFF"/>
                </a:solidFill>
              </a:rPr>
              <a:t> . d)</a:t>
            </a:r>
            <a:endParaRPr lang="fr-FR" sz="2000" b="0" u="sng" dirty="0">
              <a:solidFill>
                <a:srgbClr val="FFC000"/>
              </a:solidFill>
            </a:endParaRPr>
          </a:p>
          <a:p>
            <a:pPr marL="0" indent="0" algn="just">
              <a:spcAft>
                <a:spcPts val="1200"/>
              </a:spcAft>
              <a:tabLst>
                <a:tab pos="0" algn="l"/>
              </a:tabLst>
            </a:pPr>
            <a:r>
              <a:rPr lang="en-US" sz="2000" b="0" dirty="0"/>
              <a:t>On a </a:t>
            </a:r>
            <a:r>
              <a:rPr lang="en-US" sz="2000" dirty="0"/>
              <a:t>: </a:t>
            </a:r>
            <a:r>
              <a:rPr lang="el-GR" sz="2400" dirty="0">
                <a:latin typeface="Times New Roman"/>
                <a:cs typeface="Times New Roman"/>
              </a:rPr>
              <a:t>ε</a:t>
            </a:r>
            <a:r>
              <a:rPr lang="en-US" sz="1600" b="0" dirty="0" err="1"/>
              <a:t>st</a:t>
            </a:r>
            <a:r>
              <a:rPr lang="en-US" sz="2000" b="0" dirty="0"/>
              <a:t> </a:t>
            </a:r>
            <a:r>
              <a:rPr lang="en-US" sz="2000" dirty="0"/>
              <a:t>= </a:t>
            </a:r>
            <a:r>
              <a:rPr lang="el-GR" sz="2400" dirty="0"/>
              <a:t>ε</a:t>
            </a:r>
            <a:r>
              <a:rPr lang="en-US" sz="1400" b="0" dirty="0"/>
              <a:t>l</a:t>
            </a:r>
            <a:r>
              <a:rPr lang="en-US" sz="2000" dirty="0"/>
              <a:t>                  </a:t>
            </a:r>
            <a:r>
              <a:rPr lang="el-GR" sz="2400" dirty="0" smtClean="0">
                <a:latin typeface="Times New Roman"/>
                <a:cs typeface="Times New Roman"/>
              </a:rPr>
              <a:t>σ</a:t>
            </a:r>
            <a:r>
              <a:rPr lang="en-US" sz="1600" dirty="0" err="1"/>
              <a:t>st</a:t>
            </a:r>
            <a:r>
              <a:rPr lang="en-US" sz="2000" dirty="0"/>
              <a:t> = </a:t>
            </a:r>
            <a:r>
              <a:rPr lang="en-US" sz="2400" dirty="0" err="1" smtClean="0"/>
              <a:t>f</a:t>
            </a:r>
            <a:r>
              <a:rPr lang="en-US" dirty="0" err="1" smtClean="0"/>
              <a:t>su</a:t>
            </a:r>
            <a:r>
              <a:rPr lang="en-US" dirty="0" smtClean="0"/>
              <a:t>   </a:t>
            </a:r>
            <a:r>
              <a:rPr lang="fr-FR" b="0" dirty="0"/>
              <a:t>Donc : </a:t>
            </a:r>
            <a:r>
              <a:rPr lang="fr-FR" b="0" dirty="0" smtClean="0"/>
              <a:t>  </a:t>
            </a:r>
            <a:endParaRPr lang="fr-FR" b="0" dirty="0"/>
          </a:p>
          <a:p>
            <a:pPr marL="0" indent="0" algn="just">
              <a:spcAft>
                <a:spcPts val="1200"/>
              </a:spcAft>
              <a:tabLst>
                <a:tab pos="0" algn="l"/>
              </a:tabLst>
            </a:pPr>
            <a:r>
              <a:rPr lang="fr-FR" sz="2000" b="0" u="sng" dirty="0">
                <a:solidFill>
                  <a:srgbClr val="FFC000"/>
                </a:solidFill>
              </a:rPr>
              <a:t>Calcul des armatures tendues de la section fictive 2 (</a:t>
            </a:r>
            <a:r>
              <a:rPr lang="fr-FR" sz="2000" b="0" u="sng" dirty="0" err="1">
                <a:solidFill>
                  <a:srgbClr val="FFC000"/>
                </a:solidFill>
              </a:rPr>
              <a:t>A</a:t>
            </a:r>
            <a:r>
              <a:rPr lang="fr-FR" sz="1600" b="0" u="sng" dirty="0" err="1">
                <a:solidFill>
                  <a:srgbClr val="FFC000"/>
                </a:solidFill>
              </a:rPr>
              <a:t>st</a:t>
            </a:r>
            <a:r>
              <a:rPr lang="fr-FR" sz="1600" b="0" u="sng" dirty="0">
                <a:solidFill>
                  <a:srgbClr val="FFC000"/>
                </a:solidFill>
              </a:rPr>
              <a:t> 2</a:t>
            </a:r>
            <a:r>
              <a:rPr lang="fr-FR" sz="2000" b="0" u="sng" dirty="0">
                <a:solidFill>
                  <a:srgbClr val="FFC000"/>
                </a:solidFill>
              </a:rPr>
              <a:t>):</a:t>
            </a:r>
          </a:p>
          <a:p>
            <a:pPr marL="0" indent="0" algn="just">
              <a:spcAft>
                <a:spcPts val="1200"/>
              </a:spcAft>
              <a:tabLst>
                <a:tab pos="0" algn="l"/>
              </a:tabLst>
            </a:pPr>
            <a:r>
              <a:rPr lang="fr-FR" b="0" dirty="0" smtClean="0"/>
              <a:t>                                et </a:t>
            </a:r>
            <a:endParaRPr lang="fr-FR" b="0" dirty="0"/>
          </a:p>
          <a:p>
            <a:pPr marL="0" indent="0" algn="just">
              <a:spcAft>
                <a:spcPts val="1200"/>
              </a:spcAft>
              <a:tabLst>
                <a:tab pos="0" algn="l"/>
              </a:tabLst>
            </a:pPr>
            <a:r>
              <a:rPr lang="fr-FR" sz="2000" b="0" u="sng" dirty="0">
                <a:solidFill>
                  <a:srgbClr val="FFC000"/>
                </a:solidFill>
              </a:rPr>
              <a:t>Calcul des armatures comprimées de la section fictive 2 (</a:t>
            </a:r>
            <a:r>
              <a:rPr lang="fr-FR" sz="2000" b="0" u="sng" dirty="0" err="1">
                <a:solidFill>
                  <a:srgbClr val="FFC000"/>
                </a:solidFill>
              </a:rPr>
              <a:t>A</a:t>
            </a:r>
            <a:r>
              <a:rPr lang="fr-FR" sz="1600" b="0" u="sng" dirty="0" err="1">
                <a:solidFill>
                  <a:srgbClr val="FFC000"/>
                </a:solidFill>
              </a:rPr>
              <a:t>sc</a:t>
            </a:r>
            <a:r>
              <a:rPr lang="fr-FR" sz="2000" b="0" u="sng" dirty="0">
                <a:solidFill>
                  <a:srgbClr val="FFC000"/>
                </a:solidFill>
              </a:rPr>
              <a:t>):</a:t>
            </a:r>
          </a:p>
          <a:p>
            <a:pPr marL="0" lvl="0" indent="0" algn="just" defTabSz="914400" eaLnBrk="1" hangingPunct="1">
              <a:spcAft>
                <a:spcPts val="600"/>
              </a:spcAft>
              <a:tabLst>
                <a:tab pos="0" algn="l"/>
              </a:tabLst>
            </a:pPr>
            <a:r>
              <a:rPr lang="fr-FR" sz="2000" b="0" dirty="0" smtClean="0">
                <a:solidFill>
                  <a:srgbClr val="FFFFFF"/>
                </a:solidFill>
              </a:rPr>
              <a:t>Nsc = Nst</a:t>
            </a:r>
            <a:r>
              <a:rPr lang="fr-FR" sz="1600" b="0" dirty="0" smtClean="0">
                <a:solidFill>
                  <a:srgbClr val="FFFFFF"/>
                </a:solidFill>
              </a:rPr>
              <a:t>2    et              </a:t>
            </a:r>
            <a:r>
              <a:rPr lang="vi-VN" sz="1600" dirty="0" smtClean="0">
                <a:solidFill>
                  <a:srgbClr val="FFFFFF"/>
                </a:solidFill>
              </a:rPr>
              <a:t>∆M = Nsc . (d - d ̀)</a:t>
            </a:r>
            <a:endParaRPr lang="fr-FR" sz="1600" dirty="0" smtClean="0">
              <a:solidFill>
                <a:srgbClr val="FFFFFF"/>
              </a:solidFill>
            </a:endParaRPr>
          </a:p>
          <a:p>
            <a:pPr marL="0" lvl="0" indent="0" algn="just" defTabSz="914400" eaLnBrk="1" hangingPunct="1">
              <a:spcAft>
                <a:spcPts val="600"/>
              </a:spcAft>
              <a:tabLst>
                <a:tab pos="0" algn="l"/>
              </a:tabLst>
            </a:pPr>
            <a:r>
              <a:rPr lang="vi-VN" dirty="0">
                <a:solidFill>
                  <a:srgbClr val="FFFFFF"/>
                </a:solidFill>
              </a:rPr>
              <a:t>Nsc = </a:t>
            </a:r>
            <a:r>
              <a:rPr lang="el-GR" dirty="0">
                <a:solidFill>
                  <a:srgbClr val="FFFFFF"/>
                </a:solidFill>
              </a:rPr>
              <a:t>σ</a:t>
            </a:r>
            <a:r>
              <a:rPr lang="vi-VN" dirty="0">
                <a:solidFill>
                  <a:srgbClr val="FFFFFF"/>
                </a:solidFill>
              </a:rPr>
              <a:t>sc . Asc   donc </a:t>
            </a:r>
            <a:r>
              <a:rPr lang="fr-FR" dirty="0" smtClean="0">
                <a:solidFill>
                  <a:srgbClr val="FFFFFF"/>
                </a:solidFill>
              </a:rPr>
              <a:t>   </a:t>
            </a:r>
            <a:r>
              <a:rPr lang="vi-VN" dirty="0" smtClean="0">
                <a:solidFill>
                  <a:srgbClr val="FFFFFF"/>
                </a:solidFill>
              </a:rPr>
              <a:t>∆ </a:t>
            </a:r>
            <a:r>
              <a:rPr lang="vi-VN" dirty="0">
                <a:solidFill>
                  <a:srgbClr val="FFFFFF"/>
                </a:solidFill>
              </a:rPr>
              <a:t>M = </a:t>
            </a:r>
            <a:r>
              <a:rPr lang="el-GR" dirty="0">
                <a:solidFill>
                  <a:srgbClr val="FFFFFF"/>
                </a:solidFill>
              </a:rPr>
              <a:t>σ</a:t>
            </a:r>
            <a:r>
              <a:rPr lang="vi-VN" dirty="0">
                <a:solidFill>
                  <a:srgbClr val="FFFFFF"/>
                </a:solidFill>
              </a:rPr>
              <a:t>sc .Asc. (d - d ̀)</a:t>
            </a:r>
          </a:p>
          <a:p>
            <a:pPr marL="0" lvl="0" indent="0" algn="just" defTabSz="914400" eaLnBrk="1" hangingPunct="1">
              <a:spcAft>
                <a:spcPts val="1200"/>
              </a:spcAft>
              <a:tabLst>
                <a:tab pos="0" algn="l"/>
              </a:tabLst>
            </a:pPr>
            <a:endParaRPr lang="fr-FR" sz="1600" dirty="0">
              <a:solidFill>
                <a:srgbClr val="FFFFFF"/>
              </a:solidFill>
            </a:endParaRPr>
          </a:p>
          <a:p>
            <a:pPr marL="0" indent="0" algn="just">
              <a:spcAft>
                <a:spcPts val="1200"/>
              </a:spcAft>
              <a:tabLst>
                <a:tab pos="0" algn="l"/>
              </a:tabLst>
            </a:pPr>
            <a:endParaRPr lang="fr-FR" sz="2000" b="0" u="sng" dirty="0" smtClean="0">
              <a:solidFill>
                <a:srgbClr val="FFC000"/>
              </a:solidFill>
            </a:endParaRPr>
          </a:p>
          <a:p>
            <a:pPr marL="0" indent="0" algn="just">
              <a:spcAft>
                <a:spcPts val="1200"/>
              </a:spcAft>
              <a:tabLst>
                <a:tab pos="0" algn="l"/>
              </a:tabLst>
            </a:pPr>
            <a:endParaRPr lang="fr-FR" sz="2000" b="0" dirty="0"/>
          </a:p>
          <a:p>
            <a:pPr marL="0" indent="0" algn="just">
              <a:spcAft>
                <a:spcPts val="1200"/>
              </a:spcAft>
              <a:tabLst>
                <a:tab pos="0" algn="l"/>
              </a:tabLst>
            </a:pPr>
            <a:endParaRPr lang="fr-FR" sz="2000"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867" y="1157535"/>
            <a:ext cx="2155427" cy="32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251" y="1832256"/>
            <a:ext cx="2296863" cy="3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582922"/>
            <a:ext cx="2441768" cy="38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6935" y="2491812"/>
            <a:ext cx="2498180" cy="37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1904743" y="4149080"/>
            <a:ext cx="795340" cy="0"/>
          </a:xfrm>
          <a:prstGeom prst="straightConnector1">
            <a:avLst/>
          </a:prstGeom>
          <a:noFill/>
          <a:ln w="19050" cap="flat" cmpd="sng" algn="ctr">
            <a:solidFill>
              <a:srgbClr val="FF0000"/>
            </a:solidFill>
            <a:prstDash val="solid"/>
            <a:round/>
            <a:headEnd type="none" w="med" len="med"/>
            <a:tailEnd type="arrow"/>
          </a:ln>
          <a:effectLst/>
        </p:spPr>
      </p:cxn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160" y="3877140"/>
            <a:ext cx="2641375" cy="42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9" y="4816370"/>
            <a:ext cx="1679333" cy="47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4775141"/>
            <a:ext cx="1364717"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bwMode="auto">
          <a:xfrm>
            <a:off x="4103088" y="4991165"/>
            <a:ext cx="648072" cy="0"/>
          </a:xfrm>
          <a:prstGeom prst="straightConnector1">
            <a:avLst/>
          </a:prstGeom>
          <a:noFill/>
          <a:ln w="19050" cap="flat" cmpd="sng" algn="ctr">
            <a:solidFill>
              <a:srgbClr val="FF0000"/>
            </a:solidFill>
            <a:prstDash val="solid"/>
            <a:round/>
            <a:headEnd type="none" w="med" len="med"/>
            <a:tailEnd type="arrow"/>
          </a:ln>
          <a:effectLst/>
        </p:spPr>
      </p:cxnSp>
      <p:pic>
        <p:nvPicPr>
          <p:cNvPr id="16"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b="32279"/>
          <a:stretch/>
        </p:blipFill>
        <p:spPr bwMode="auto">
          <a:xfrm>
            <a:off x="5004048" y="4775141"/>
            <a:ext cx="3757522" cy="51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bwMode="auto">
          <a:xfrm>
            <a:off x="4319972" y="5896063"/>
            <a:ext cx="862376" cy="0"/>
          </a:xfrm>
          <a:prstGeom prst="straightConnector1">
            <a:avLst/>
          </a:prstGeom>
          <a:noFill/>
          <a:ln w="19050" cap="flat" cmpd="sng" algn="ctr">
            <a:solidFill>
              <a:srgbClr val="FF0000"/>
            </a:solidFill>
            <a:prstDash val="solid"/>
            <a:round/>
            <a:headEnd type="none" w="med" len="med"/>
            <a:tailEnd type="arrow"/>
          </a:ln>
          <a:effectLst/>
        </p:spPr>
      </p:cxnSp>
      <p:pic>
        <p:nvPicPr>
          <p:cNvPr id="1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8252" y="5664061"/>
            <a:ext cx="2376264" cy="46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51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227781" y="44624"/>
            <a:ext cx="8736707" cy="6740307"/>
          </a:xfrm>
          <a:prstGeom prst="rect">
            <a:avLst/>
          </a:prstGeom>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a:p>
            <a:pPr eaLnBrk="1" hangingPunct="1"/>
            <a:endParaRPr lang="fr-FR" altLang="en-US" dirty="0" smtClean="0">
              <a:solidFill>
                <a:srgbClr val="FFFF00"/>
              </a:solidFill>
            </a:endParaRPr>
          </a:p>
          <a:p>
            <a:pPr eaLnBrk="1" hangingPunct="1"/>
            <a:endParaRPr lang="fr-FR" altLang="en-US" dirty="0">
              <a:solidFill>
                <a:srgbClr val="FFFF00"/>
              </a:solidFill>
            </a:endParaRPr>
          </a:p>
        </p:txBody>
      </p:sp>
      <p:sp>
        <p:nvSpPr>
          <p:cNvPr id="11267"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Times New Roman" pitchFamily="18" charset="0"/>
                <a:cs typeface="Times New Roman" pitchFamily="18" charset="0"/>
              </a:defRPr>
            </a:lvl1pPr>
            <a:lvl2pPr marL="742950" indent="-285750" eaLnBrk="0" hangingPunct="0">
              <a:defRPr b="1">
                <a:solidFill>
                  <a:schemeClr val="bg1"/>
                </a:solidFill>
                <a:latin typeface="Times New Roman" pitchFamily="18" charset="0"/>
                <a:cs typeface="Times New Roman" pitchFamily="18" charset="0"/>
              </a:defRPr>
            </a:lvl2pPr>
            <a:lvl3pPr marL="1143000" indent="-228600" eaLnBrk="0" hangingPunct="0">
              <a:defRPr b="1">
                <a:solidFill>
                  <a:schemeClr val="bg1"/>
                </a:solidFill>
                <a:latin typeface="Times New Roman" pitchFamily="18" charset="0"/>
                <a:cs typeface="Times New Roman" pitchFamily="18" charset="0"/>
              </a:defRPr>
            </a:lvl3pPr>
            <a:lvl4pPr marL="1600200" indent="-228600" eaLnBrk="0" hangingPunct="0">
              <a:defRPr b="1">
                <a:solidFill>
                  <a:schemeClr val="bg1"/>
                </a:solidFill>
                <a:latin typeface="Times New Roman" pitchFamily="18" charset="0"/>
                <a:cs typeface="Times New Roman" pitchFamily="18" charset="0"/>
              </a:defRPr>
            </a:lvl4pPr>
            <a:lvl5pPr marL="2057400" indent="-228600" eaLnBrk="0" hangingPunct="0">
              <a:defRPr b="1">
                <a:solidFill>
                  <a:schemeClr val="bg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bg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bg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bg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bg1"/>
                </a:solidFill>
                <a:latin typeface="Times New Roman" pitchFamily="18" charset="0"/>
                <a:cs typeface="Times New Roman" pitchFamily="18" charset="0"/>
              </a:defRPr>
            </a:lvl9pPr>
          </a:lstStyle>
          <a:p>
            <a:pPr eaLnBrk="1" hangingPunct="1"/>
            <a:fld id="{BA7C63E1-D618-4791-AEBE-83F3085EFBB6}" type="slidenum">
              <a:rPr lang="fr-FR" altLang="en-US" b="0" smtClean="0"/>
              <a:pPr eaLnBrk="1" hangingPunct="1"/>
              <a:t>9</a:t>
            </a:fld>
            <a:endParaRPr lang="fr-FR" altLang="en-US" b="0" smtClean="0"/>
          </a:p>
        </p:txBody>
      </p:sp>
      <p:sp>
        <p:nvSpPr>
          <p:cNvPr id="8" name="Rectangle 43"/>
          <p:cNvSpPr>
            <a:spLocks noChangeArrowheads="1"/>
          </p:cNvSpPr>
          <p:nvPr/>
        </p:nvSpPr>
        <p:spPr bwMode="auto">
          <a:xfrm>
            <a:off x="323528" y="205736"/>
            <a:ext cx="8592691"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241300" defTabSz="765175" eaLnBrk="0" hangingPunct="0">
              <a:tabLst>
                <a:tab pos="288925" algn="l"/>
              </a:tabLst>
              <a:defRPr b="1">
                <a:solidFill>
                  <a:schemeClr val="bg1"/>
                </a:solidFill>
                <a:latin typeface="Times New Roman" pitchFamily="18" charset="0"/>
                <a:cs typeface="Times New Roman" pitchFamily="18" charset="0"/>
              </a:defRPr>
            </a:lvl1pPr>
            <a:lvl2pPr marL="819150" indent="-285750" defTabSz="765175" eaLnBrk="0" hangingPunct="0">
              <a:tabLst>
                <a:tab pos="288925" algn="l"/>
              </a:tabLst>
              <a:defRPr b="1">
                <a:solidFill>
                  <a:schemeClr val="bg1"/>
                </a:solidFill>
                <a:latin typeface="Times New Roman" pitchFamily="18" charset="0"/>
                <a:cs typeface="Times New Roman" pitchFamily="18" charset="0"/>
              </a:defRPr>
            </a:lvl2pPr>
            <a:lvl3pPr marL="1238250" indent="-228600" defTabSz="765175" eaLnBrk="0" hangingPunct="0">
              <a:tabLst>
                <a:tab pos="288925" algn="l"/>
              </a:tabLst>
              <a:defRPr b="1">
                <a:solidFill>
                  <a:schemeClr val="bg1"/>
                </a:solidFill>
                <a:latin typeface="Times New Roman" pitchFamily="18" charset="0"/>
                <a:cs typeface="Times New Roman" pitchFamily="18" charset="0"/>
              </a:defRPr>
            </a:lvl3pPr>
            <a:lvl4pPr marL="1657350" indent="-228600" defTabSz="765175" eaLnBrk="0" hangingPunct="0">
              <a:tabLst>
                <a:tab pos="288925" algn="l"/>
              </a:tabLst>
              <a:defRPr b="1">
                <a:solidFill>
                  <a:schemeClr val="bg1"/>
                </a:solidFill>
                <a:latin typeface="Times New Roman" pitchFamily="18" charset="0"/>
                <a:cs typeface="Times New Roman" pitchFamily="18" charset="0"/>
              </a:defRPr>
            </a:lvl4pPr>
            <a:lvl5pPr marL="2076450" indent="-228600" defTabSz="765175" eaLnBrk="0" hangingPunct="0">
              <a:tabLst>
                <a:tab pos="288925" algn="l"/>
              </a:tabLst>
              <a:defRPr b="1">
                <a:solidFill>
                  <a:schemeClr val="bg1"/>
                </a:solidFill>
                <a:latin typeface="Times New Roman" pitchFamily="18" charset="0"/>
                <a:cs typeface="Times New Roman" pitchFamily="18" charset="0"/>
              </a:defRPr>
            </a:lvl5pPr>
            <a:lvl6pPr marL="25336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6pPr>
            <a:lvl7pPr marL="29908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7pPr>
            <a:lvl8pPr marL="34480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8pPr>
            <a:lvl9pPr marL="3905250" indent="-228600" defTabSz="765175" eaLnBrk="0" fontAlgn="base" hangingPunct="0">
              <a:spcBef>
                <a:spcPct val="0"/>
              </a:spcBef>
              <a:spcAft>
                <a:spcPct val="0"/>
              </a:spcAft>
              <a:tabLst>
                <a:tab pos="288925" algn="l"/>
              </a:tabLst>
              <a:defRPr b="1">
                <a:solidFill>
                  <a:schemeClr val="bg1"/>
                </a:solidFill>
                <a:latin typeface="Times New Roman" pitchFamily="18" charset="0"/>
                <a:cs typeface="Times New Roman" pitchFamily="18" charset="0"/>
              </a:defRPr>
            </a:lvl9pPr>
          </a:lstStyle>
          <a:p>
            <a:pPr marL="0" indent="0" algn="just">
              <a:spcAft>
                <a:spcPts val="600"/>
              </a:spcAft>
              <a:tabLst>
                <a:tab pos="0" algn="l"/>
              </a:tabLst>
            </a:pPr>
            <a:r>
              <a:rPr lang="fr-FR" sz="2000" b="0" u="sng" dirty="0">
                <a:solidFill>
                  <a:srgbClr val="FFC000"/>
                </a:solidFill>
              </a:rPr>
              <a:t> Détermination de la contrainte de l’acier comprimé </a:t>
            </a:r>
            <a:r>
              <a:rPr lang="fr-FR" sz="2000" b="0" u="sng" dirty="0" smtClean="0">
                <a:solidFill>
                  <a:srgbClr val="FFC000"/>
                </a:solidFill>
              </a:rPr>
              <a:t>(</a:t>
            </a:r>
            <a:r>
              <a:rPr lang="el-GR" sz="2000" b="0" u="sng" dirty="0" smtClean="0">
                <a:solidFill>
                  <a:srgbClr val="FFC000"/>
                </a:solidFill>
                <a:latin typeface="Times New Roman"/>
                <a:cs typeface="Times New Roman"/>
              </a:rPr>
              <a:t>σ</a:t>
            </a:r>
            <a:r>
              <a:rPr lang="fr-FR" sz="2000" b="0" u="sng" dirty="0" err="1" smtClean="0">
                <a:solidFill>
                  <a:srgbClr val="FFC000"/>
                </a:solidFill>
              </a:rPr>
              <a:t>sc</a:t>
            </a:r>
            <a:r>
              <a:rPr lang="fr-FR" sz="2000" b="0" u="sng" dirty="0">
                <a:solidFill>
                  <a:srgbClr val="FFC000"/>
                </a:solidFill>
              </a:rPr>
              <a:t>) </a:t>
            </a:r>
            <a:r>
              <a:rPr lang="fr-FR" sz="2000" b="0" u="sng" dirty="0" smtClean="0">
                <a:solidFill>
                  <a:srgbClr val="FFC000"/>
                </a:solidFill>
              </a:rPr>
              <a:t>:</a:t>
            </a:r>
          </a:p>
          <a:p>
            <a:pPr marL="0" indent="0" algn="just">
              <a:spcAft>
                <a:spcPts val="600"/>
              </a:spcAft>
              <a:tabLst>
                <a:tab pos="0" algn="l"/>
              </a:tabLst>
            </a:pPr>
            <a:r>
              <a:rPr lang="fr-FR" sz="2000" b="0" dirty="0" smtClean="0"/>
              <a:t>En se basant sur le principe des triangles semblables , on a :</a:t>
            </a:r>
          </a:p>
          <a:p>
            <a:pPr marL="0" indent="0" algn="just">
              <a:spcAft>
                <a:spcPts val="600"/>
              </a:spcAft>
              <a:tabLst>
                <a:tab pos="0" algn="l"/>
              </a:tabLst>
            </a:pPr>
            <a:endParaRPr lang="fr-FR" sz="2000" b="0" dirty="0"/>
          </a:p>
          <a:p>
            <a:pPr marL="0" indent="0" algn="just">
              <a:spcAft>
                <a:spcPts val="600"/>
              </a:spcAft>
              <a:tabLst>
                <a:tab pos="0" algn="l"/>
              </a:tabLst>
            </a:pPr>
            <a:endParaRPr lang="fr-FR" sz="2000" b="0" dirty="0" smtClean="0"/>
          </a:p>
          <a:p>
            <a:pPr indent="-342900" algn="just">
              <a:spcAft>
                <a:spcPts val="600"/>
              </a:spcAft>
              <a:buFont typeface="Wingdings" panose="05000000000000000000" pitchFamily="2" charset="2"/>
              <a:buChar char="§"/>
              <a:tabLst>
                <a:tab pos="0" algn="l"/>
              </a:tabLst>
            </a:pPr>
            <a:r>
              <a:rPr lang="fr-FR" sz="2000" b="0" dirty="0" smtClean="0"/>
              <a:t>En </a:t>
            </a:r>
            <a:r>
              <a:rPr lang="fr-FR" sz="2000" b="0" dirty="0"/>
              <a:t>connaissant </a:t>
            </a:r>
            <a:r>
              <a:rPr lang="el-GR" sz="2800" b="0" dirty="0" smtClean="0">
                <a:solidFill>
                  <a:srgbClr val="FF0000"/>
                </a:solidFill>
              </a:rPr>
              <a:t>ε</a:t>
            </a:r>
            <a:r>
              <a:rPr lang="fr-FR" sz="1600" b="0" dirty="0" err="1" smtClean="0">
                <a:solidFill>
                  <a:srgbClr val="FF0000"/>
                </a:solidFill>
              </a:rPr>
              <a:t>sc</a:t>
            </a:r>
            <a:r>
              <a:rPr lang="fr-FR" sz="2000" b="0" dirty="0" smtClean="0">
                <a:solidFill>
                  <a:srgbClr val="FF0000"/>
                </a:solidFill>
              </a:rPr>
              <a:t> </a:t>
            </a:r>
            <a:r>
              <a:rPr lang="fr-FR" sz="2000" b="0" dirty="0"/>
              <a:t>on peut </a:t>
            </a:r>
            <a:endParaRPr lang="fr-FR" sz="2000" b="0" dirty="0" smtClean="0"/>
          </a:p>
          <a:p>
            <a:pPr marL="0" indent="0" algn="just">
              <a:spcAft>
                <a:spcPts val="600"/>
              </a:spcAft>
              <a:tabLst>
                <a:tab pos="0" algn="l"/>
              </a:tabLst>
            </a:pPr>
            <a:r>
              <a:rPr lang="fr-FR" sz="2000" b="0" dirty="0" smtClean="0"/>
              <a:t>déterminer </a:t>
            </a:r>
            <a:r>
              <a:rPr lang="el-GR" sz="2800" b="0" dirty="0" smtClean="0">
                <a:solidFill>
                  <a:srgbClr val="FF0000"/>
                </a:solidFill>
                <a:latin typeface="Times New Roman"/>
                <a:cs typeface="Times New Roman"/>
              </a:rPr>
              <a:t>σ</a:t>
            </a:r>
            <a:r>
              <a:rPr lang="fr-FR" sz="1600" b="0" dirty="0" err="1" smtClean="0">
                <a:solidFill>
                  <a:srgbClr val="FF0000"/>
                </a:solidFill>
              </a:rPr>
              <a:t>sc</a:t>
            </a:r>
            <a:r>
              <a:rPr lang="fr-FR" sz="2000" b="0" dirty="0" smtClean="0">
                <a:solidFill>
                  <a:srgbClr val="FF0000"/>
                </a:solidFill>
              </a:rPr>
              <a:t> </a:t>
            </a:r>
            <a:r>
              <a:rPr lang="fr-FR" sz="2000" b="0" dirty="0"/>
              <a:t>:</a:t>
            </a:r>
          </a:p>
          <a:p>
            <a:pPr marL="0" indent="0" algn="just">
              <a:spcAft>
                <a:spcPts val="600"/>
              </a:spcAft>
              <a:tabLst>
                <a:tab pos="0" algn="l"/>
              </a:tabLst>
            </a:pPr>
            <a:r>
              <a:rPr lang="fr-FR" sz="2000" b="0" dirty="0"/>
              <a:t>Si </a:t>
            </a:r>
            <a:r>
              <a:rPr lang="el-GR" sz="2800" b="0" dirty="0" smtClean="0"/>
              <a:t>ε</a:t>
            </a:r>
            <a:r>
              <a:rPr lang="fr-FR" sz="1600" b="0" dirty="0" err="1" smtClean="0">
                <a:solidFill>
                  <a:srgbClr val="FF0000"/>
                </a:solidFill>
              </a:rPr>
              <a:t>sc</a:t>
            </a:r>
            <a:r>
              <a:rPr lang="fr-FR" sz="2000" b="0" dirty="0" smtClean="0"/>
              <a:t> </a:t>
            </a:r>
            <a:r>
              <a:rPr lang="fr-FR" sz="2000" b="0" dirty="0"/>
              <a:t>&lt;</a:t>
            </a:r>
            <a:r>
              <a:rPr lang="fr-FR" sz="2800" b="0" dirty="0"/>
              <a:t> </a:t>
            </a:r>
            <a:r>
              <a:rPr lang="el-GR" sz="2800" b="0" dirty="0" smtClean="0"/>
              <a:t>ε</a:t>
            </a:r>
            <a:r>
              <a:rPr lang="fr-FR" b="0" dirty="0" smtClean="0">
                <a:solidFill>
                  <a:srgbClr val="FF0000"/>
                </a:solidFill>
              </a:rPr>
              <a:t>l</a:t>
            </a:r>
            <a:r>
              <a:rPr lang="fr-FR" b="0" dirty="0" smtClean="0"/>
              <a:t> donc: </a:t>
            </a:r>
            <a:endParaRPr lang="fr-FR" sz="2000" b="0" u="sng" dirty="0" smtClean="0">
              <a:solidFill>
                <a:srgbClr val="FFC000"/>
              </a:solidFill>
            </a:endParaRPr>
          </a:p>
          <a:p>
            <a:pPr marL="0" indent="0" algn="just">
              <a:spcAft>
                <a:spcPts val="600"/>
              </a:spcAft>
              <a:tabLst>
                <a:tab pos="0" algn="l"/>
              </a:tabLst>
            </a:pPr>
            <a:r>
              <a:rPr lang="fr-FR" sz="2000" b="0" dirty="0"/>
              <a:t>Si </a:t>
            </a:r>
            <a:r>
              <a:rPr lang="el-GR" sz="2800" b="0" dirty="0"/>
              <a:t>ε</a:t>
            </a:r>
            <a:r>
              <a:rPr lang="fr-FR" sz="1600" b="0" dirty="0" err="1">
                <a:solidFill>
                  <a:srgbClr val="FF0000"/>
                </a:solidFill>
              </a:rPr>
              <a:t>sc</a:t>
            </a:r>
            <a:r>
              <a:rPr lang="fr-FR" sz="2000" b="0" dirty="0"/>
              <a:t> </a:t>
            </a:r>
            <a:r>
              <a:rPr lang="fr-FR" sz="2000" b="0" dirty="0" smtClean="0"/>
              <a:t>&gt;</a:t>
            </a:r>
            <a:r>
              <a:rPr lang="fr-FR" sz="2800" b="0" dirty="0" smtClean="0"/>
              <a:t> </a:t>
            </a:r>
            <a:r>
              <a:rPr lang="el-GR" sz="2800" b="0" dirty="0"/>
              <a:t>ε</a:t>
            </a:r>
            <a:r>
              <a:rPr lang="fr-FR" sz="2000" b="0" dirty="0">
                <a:solidFill>
                  <a:srgbClr val="FF0000"/>
                </a:solidFill>
              </a:rPr>
              <a:t>l</a:t>
            </a:r>
            <a:r>
              <a:rPr lang="fr-FR" sz="2000" b="0" dirty="0"/>
              <a:t> donc </a:t>
            </a:r>
            <a:r>
              <a:rPr lang="fr-FR" sz="2000" b="0" dirty="0" smtClean="0"/>
              <a:t>:</a:t>
            </a:r>
            <a:endParaRPr lang="fr-FR" sz="2000" b="0" dirty="0"/>
          </a:p>
          <a:p>
            <a:pPr algn="just"/>
            <a:r>
              <a:rPr lang="fr-FR" sz="2000" b="0" dirty="0" smtClean="0"/>
              <a:t>Finalement</a:t>
            </a:r>
            <a:r>
              <a:rPr lang="fr-FR" sz="2000" b="0" dirty="0"/>
              <a:t>, on remplace la valeur de </a:t>
            </a:r>
            <a:r>
              <a:rPr lang="el-GR" sz="2000" dirty="0" smtClean="0">
                <a:solidFill>
                  <a:srgbClr val="FF0000"/>
                </a:solidFill>
                <a:latin typeface="Times New Roman"/>
                <a:cs typeface="Times New Roman"/>
              </a:rPr>
              <a:t>σ</a:t>
            </a:r>
            <a:r>
              <a:rPr lang="fr-FR" sz="1600" dirty="0" err="1" smtClean="0">
                <a:solidFill>
                  <a:srgbClr val="FF0000"/>
                </a:solidFill>
              </a:rPr>
              <a:t>sc</a:t>
            </a:r>
            <a:r>
              <a:rPr lang="fr-FR" sz="2000" dirty="0" smtClean="0">
                <a:solidFill>
                  <a:srgbClr val="FF0000"/>
                </a:solidFill>
              </a:rPr>
              <a:t> </a:t>
            </a:r>
            <a:r>
              <a:rPr lang="fr-FR" sz="2000" b="0" dirty="0"/>
              <a:t>dans la relation </a:t>
            </a:r>
            <a:r>
              <a:rPr lang="fr-FR" sz="2000" b="0" dirty="0" smtClean="0"/>
              <a:t>pour déterminer </a:t>
            </a:r>
            <a:endParaRPr lang="fr-FR" sz="2000" b="0" dirty="0"/>
          </a:p>
          <a:p>
            <a:pPr algn="just"/>
            <a:r>
              <a:rPr lang="fr-FR" sz="2000" b="0" dirty="0" smtClean="0"/>
              <a:t>la section des armatures </a:t>
            </a:r>
            <a:r>
              <a:rPr lang="fr-FR" sz="2000" dirty="0" err="1" smtClean="0">
                <a:solidFill>
                  <a:srgbClr val="FF0000"/>
                </a:solidFill>
              </a:rPr>
              <a:t>Asc</a:t>
            </a:r>
            <a:r>
              <a:rPr lang="fr-FR" sz="2000" b="0" dirty="0" smtClean="0"/>
              <a:t>.</a:t>
            </a:r>
            <a:endParaRPr lang="fr-FR" sz="2000" b="0" u="sng" dirty="0" smtClean="0">
              <a:solidFill>
                <a:srgbClr val="FFC000"/>
              </a:solidFill>
            </a:endParaRPr>
          </a:p>
          <a:p>
            <a:pPr indent="-342900" algn="just">
              <a:spcBef>
                <a:spcPts val="600"/>
              </a:spcBef>
              <a:spcAft>
                <a:spcPts val="600"/>
              </a:spcAft>
              <a:buFont typeface="Wingdings" panose="05000000000000000000" pitchFamily="2" charset="2"/>
              <a:buChar char="Ø"/>
              <a:tabLst>
                <a:tab pos="0" algn="l"/>
              </a:tabLst>
            </a:pPr>
            <a:r>
              <a:rPr lang="fr-FR" sz="2000" b="0" u="sng" dirty="0">
                <a:solidFill>
                  <a:srgbClr val="FFC000"/>
                </a:solidFill>
              </a:rPr>
              <a:t>La section totale des armatures tendues </a:t>
            </a:r>
            <a:r>
              <a:rPr lang="fr-FR" sz="2000" b="0" u="sng" dirty="0" err="1">
                <a:solidFill>
                  <a:srgbClr val="FFC000"/>
                </a:solidFill>
              </a:rPr>
              <a:t>Ast</a:t>
            </a:r>
            <a:r>
              <a:rPr lang="fr-FR" sz="2000" b="0" u="sng" dirty="0">
                <a:solidFill>
                  <a:srgbClr val="FFC000"/>
                </a:solidFill>
              </a:rPr>
              <a:t> :</a:t>
            </a:r>
          </a:p>
          <a:p>
            <a:pPr eaLnBrk="1" hangingPunct="1">
              <a:lnSpc>
                <a:spcPct val="150000"/>
              </a:lnSpc>
            </a:pPr>
            <a:r>
              <a:rPr lang="fr-FR" sz="2000" b="0" dirty="0">
                <a:solidFill>
                  <a:srgbClr val="FF0000"/>
                </a:solidFill>
              </a:rPr>
              <a:t>Application : </a:t>
            </a:r>
            <a:r>
              <a:rPr lang="fr-FR" sz="2000" b="0" dirty="0"/>
              <a:t>Soit une section (25×50) sollicité par un moment de flexion Mu = </a:t>
            </a:r>
            <a:r>
              <a:rPr lang="fr-FR" sz="2000" b="0" dirty="0" err="1"/>
              <a:t>0.153MN.M</a:t>
            </a:r>
            <a:r>
              <a:rPr lang="fr-FR" sz="2000" b="0" dirty="0"/>
              <a:t> avec </a:t>
            </a:r>
            <a:r>
              <a:rPr lang="fr-FR" sz="2000" b="0" dirty="0" err="1"/>
              <a:t>fc28</a:t>
            </a:r>
            <a:r>
              <a:rPr lang="fr-FR" sz="2000" b="0" dirty="0"/>
              <a:t> =</a:t>
            </a:r>
            <a:r>
              <a:rPr lang="fr-FR" sz="2000" b="0" dirty="0" err="1"/>
              <a:t>25MPA</a:t>
            </a:r>
            <a:r>
              <a:rPr lang="fr-FR" sz="2000" b="0" dirty="0"/>
              <a:t> et un ferraillage de </a:t>
            </a:r>
            <a:r>
              <a:rPr lang="fr-FR" sz="2000" b="0" dirty="0" err="1"/>
              <a:t>FeE400</a:t>
            </a:r>
            <a:r>
              <a:rPr lang="fr-FR" sz="2000" b="0" dirty="0"/>
              <a:t> </a:t>
            </a:r>
          </a:p>
          <a:p>
            <a:pPr eaLnBrk="1" hangingPunct="1">
              <a:lnSpc>
                <a:spcPct val="150000"/>
              </a:lnSpc>
            </a:pPr>
            <a:r>
              <a:rPr lang="fr-FR" sz="2000" b="0" dirty="0" smtClean="0"/>
              <a:t>- </a:t>
            </a:r>
            <a:r>
              <a:rPr lang="fr-FR" sz="2000" b="0" dirty="0"/>
              <a:t>Calculer la section des armatures AS en </a:t>
            </a:r>
            <a:r>
              <a:rPr lang="fr-FR" sz="2000" b="0" dirty="0" err="1"/>
              <a:t>ELU</a:t>
            </a:r>
            <a:r>
              <a:rPr lang="fr-FR" sz="2000" b="0" dirty="0"/>
              <a:t> </a:t>
            </a:r>
          </a:p>
          <a:p>
            <a:pPr marL="0" indent="0" algn="just">
              <a:spcAft>
                <a:spcPts val="600"/>
              </a:spcAft>
              <a:tabLst>
                <a:tab pos="0" algn="l"/>
              </a:tabLst>
            </a:pPr>
            <a:endParaRPr lang="fr-FR" sz="2000" b="0" u="sng" dirty="0" smtClean="0">
              <a:solidFill>
                <a:srgbClr val="FFC000"/>
              </a:solidFill>
            </a:endParaRPr>
          </a:p>
          <a:p>
            <a:r>
              <a:rPr lang="fr-FR" sz="2000" b="0" dirty="0" smtClean="0"/>
              <a:t>                                           </a:t>
            </a:r>
          </a:p>
          <a:p>
            <a:pPr marL="0" indent="0" algn="just">
              <a:spcAft>
                <a:spcPts val="1200"/>
              </a:spcAft>
              <a:tabLst>
                <a:tab pos="0" algn="l"/>
              </a:tabLst>
            </a:pPr>
            <a:endParaRPr lang="fr-FR" sz="2000"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9336"/>
            <a:ext cx="2436588" cy="63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bwMode="auto">
          <a:xfrm>
            <a:off x="3597238" y="1274377"/>
            <a:ext cx="864096" cy="360040"/>
          </a:xfrm>
          <a:prstGeom prst="rightArrow">
            <a:avLst/>
          </a:prstGeom>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bg1"/>
              </a:solidFill>
              <a:effectLst/>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15" y="1109336"/>
            <a:ext cx="3081129" cy="67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1447" b="8241"/>
          <a:stretch/>
        </p:blipFill>
        <p:spPr bwMode="auto">
          <a:xfrm>
            <a:off x="4284699" y="1988839"/>
            <a:ext cx="4631520" cy="180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757" y="2848584"/>
            <a:ext cx="1607545" cy="40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7549" y="3357195"/>
            <a:ext cx="1607545" cy="37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480217" y="4345897"/>
            <a:ext cx="1626641" cy="563968"/>
            <a:chOff x="5922238" y="5517229"/>
            <a:chExt cx="2324100" cy="723900"/>
          </a:xfrm>
        </p:grpSpPr>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238" y="5517229"/>
              <a:ext cx="23241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71191" y="5819168"/>
              <a:ext cx="251435" cy="276999"/>
            </a:xfrm>
            <a:prstGeom prst="rect">
              <a:avLst/>
            </a:prstGeom>
            <a:noFill/>
          </p:spPr>
          <p:txBody>
            <a:bodyPr wrap="square" rtlCol="0">
              <a:spAutoFit/>
            </a:bodyPr>
            <a:lstStyle/>
            <a:p>
              <a:r>
                <a:rPr lang="fr-FR" sz="1200" dirty="0" smtClean="0">
                  <a:solidFill>
                    <a:schemeClr val="tx1"/>
                  </a:solidFill>
                </a:rPr>
                <a:t>2</a:t>
              </a:r>
              <a:endParaRPr lang="fr-FR" sz="1200" dirty="0">
                <a:solidFill>
                  <a:schemeClr val="tx1"/>
                </a:solidFill>
              </a:endParaRPr>
            </a:p>
          </p:txBody>
        </p:sp>
      </p:grpSp>
    </p:spTree>
    <p:extLst>
      <p:ext uri="{BB962C8B-B14F-4D97-AF65-F5344CB8AC3E}">
        <p14:creationId xmlns:p14="http://schemas.microsoft.com/office/powerpoint/2010/main" val="3462617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bg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bg1"/>
            </a:solidFill>
            <a:effectLst/>
            <a:latin typeface="Times New Roman" pitchFamily="18" charset="0"/>
            <a:cs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16995</TotalTime>
  <Words>2000</Words>
  <Application>Microsoft Office PowerPoint</Application>
  <PresentationFormat>Affichage à l'écran (4:3)</PresentationFormat>
  <Paragraphs>664</Paragraphs>
  <Slides>27</Slides>
  <Notes>10</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Modèle par défaut</vt:lpstr>
      <vt:lpstr>Labyrint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abdelheq</dc:creator>
  <cp:lastModifiedBy>SIRINE</cp:lastModifiedBy>
  <cp:revision>625</cp:revision>
  <cp:lastPrinted>2014-12-13T20:24:29Z</cp:lastPrinted>
  <dcterms:created xsi:type="dcterms:W3CDTF">2004-09-12T12:45:10Z</dcterms:created>
  <dcterms:modified xsi:type="dcterms:W3CDTF">2020-09-26T09:46:24Z</dcterms:modified>
</cp:coreProperties>
</file>