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701" r:id="rId2"/>
  </p:sldMasterIdLst>
  <p:notesMasterIdLst>
    <p:notesMasterId r:id="rId20"/>
  </p:notesMasterIdLst>
  <p:sldIdLst>
    <p:sldId id="338" r:id="rId3"/>
    <p:sldId id="330" r:id="rId4"/>
    <p:sldId id="339" r:id="rId5"/>
    <p:sldId id="341" r:id="rId6"/>
    <p:sldId id="340" r:id="rId7"/>
    <p:sldId id="344" r:id="rId8"/>
    <p:sldId id="343" r:id="rId9"/>
    <p:sldId id="345" r:id="rId10"/>
    <p:sldId id="355" r:id="rId11"/>
    <p:sldId id="357" r:id="rId12"/>
    <p:sldId id="356" r:id="rId13"/>
    <p:sldId id="349" r:id="rId14"/>
    <p:sldId id="350" r:id="rId15"/>
    <p:sldId id="351" r:id="rId16"/>
    <p:sldId id="352" r:id="rId17"/>
    <p:sldId id="353" r:id="rId18"/>
    <p:sldId id="354" r:id="rId19"/>
  </p:sldIdLst>
  <p:sldSz cx="9144000" cy="6858000" type="screen4x3"/>
  <p:notesSz cx="6742113" cy="98726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00"/>
    <a:srgbClr val="FFFF00"/>
    <a:srgbClr val="969696"/>
    <a:srgbClr val="FFCC00"/>
    <a:srgbClr val="00CC66"/>
    <a:srgbClr val="CCFF6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9" autoAdjust="0"/>
  </p:normalViewPr>
  <p:slideViewPr>
    <p:cSldViewPr>
      <p:cViewPr>
        <p:scale>
          <a:sx n="100" d="100"/>
          <a:sy n="100" d="100"/>
        </p:scale>
        <p:origin x="-5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582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20531" y="0"/>
            <a:ext cx="2921582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2458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5537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949" y="4689515"/>
            <a:ext cx="4944216" cy="4442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noProof="0" smtClean="0"/>
              <a:t>Cliquez pour modifier les styles du texte du masque</a:t>
            </a:r>
          </a:p>
          <a:p>
            <a:pPr lvl="1"/>
            <a:r>
              <a:rPr lang="fr-FR" altLang="en-US" noProof="0" smtClean="0"/>
              <a:t>Deuxième niveau</a:t>
            </a:r>
          </a:p>
          <a:p>
            <a:pPr lvl="2"/>
            <a:r>
              <a:rPr lang="fr-FR" altLang="en-US" noProof="0" smtClean="0"/>
              <a:t>Troisième niveau</a:t>
            </a:r>
          </a:p>
          <a:p>
            <a:pPr lvl="3"/>
            <a:r>
              <a:rPr lang="fr-FR" altLang="en-US" noProof="0" smtClean="0"/>
              <a:t>Quatrième niveau</a:t>
            </a:r>
          </a:p>
          <a:p>
            <a:pPr lvl="4"/>
            <a:r>
              <a:rPr lang="fr-FR" altLang="en-US" noProof="0" smtClean="0"/>
              <a:t>Cinquième niveau</a:t>
            </a:r>
          </a:p>
        </p:txBody>
      </p:sp>
      <p:sp>
        <p:nvSpPr>
          <p:cNvPr id="819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0"/>
            <a:ext cx="2921582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 altLang="en-US" dirty="0"/>
          </a:p>
        </p:txBody>
      </p:sp>
      <p:sp>
        <p:nvSpPr>
          <p:cNvPr id="819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0531" y="9379030"/>
            <a:ext cx="2921582" cy="493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003600-0EDB-4F17-96C5-0877A2945425}" type="slidenum">
              <a:rPr lang="fr-FR" altLang="en-US"/>
              <a:pPr>
                <a:defRPr/>
              </a:pPr>
              <a:t>‹N°›</a:t>
            </a:fld>
            <a:endParaRPr lang="fr-FR" altLang="en-US" dirty="0"/>
          </a:p>
        </p:txBody>
      </p:sp>
    </p:spTree>
    <p:extLst>
      <p:ext uri="{BB962C8B-B14F-4D97-AF65-F5344CB8AC3E}">
        <p14:creationId xmlns:p14="http://schemas.microsoft.com/office/powerpoint/2010/main" val="1621094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2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11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12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13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14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15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16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17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3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4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5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6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7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8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9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EBFC1-C5E8-46FB-80BB-AA7F160734EA}" type="slidenum">
              <a:rPr lang="fr-FR">
                <a:solidFill>
                  <a:prstClr val="black"/>
                </a:solidFill>
              </a:rPr>
              <a:pPr/>
              <a:t>10</a:t>
            </a:fld>
            <a:endParaRPr lang="fr-F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19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/>
            <a:ahLst/>
            <a:cxnLst>
              <a:cxn ang="0">
                <a:pos x="0" y="1491"/>
              </a:cxn>
              <a:cxn ang="0">
                <a:pos x="0" y="0"/>
              </a:cxn>
              <a:cxn ang="0">
                <a:pos x="171" y="3"/>
              </a:cxn>
              <a:cxn ang="0">
                <a:pos x="355" y="9"/>
              </a:cxn>
              <a:cxn ang="0">
                <a:pos x="499" y="21"/>
              </a:cxn>
              <a:cxn ang="0">
                <a:pos x="650" y="36"/>
              </a:cxn>
              <a:cxn ang="0">
                <a:pos x="809" y="54"/>
              </a:cxn>
              <a:cxn ang="0">
                <a:pos x="957" y="78"/>
              </a:cxn>
              <a:cxn ang="0">
                <a:pos x="1119" y="105"/>
              </a:cxn>
              <a:cxn ang="0">
                <a:pos x="1261" y="133"/>
              </a:cxn>
              <a:cxn ang="0">
                <a:pos x="1441" y="175"/>
              </a:cxn>
              <a:cxn ang="0">
                <a:pos x="1598" y="217"/>
              </a:cxn>
              <a:cxn ang="0">
                <a:pos x="1763" y="269"/>
              </a:cxn>
              <a:cxn ang="0">
                <a:pos x="1887" y="308"/>
              </a:cxn>
              <a:cxn ang="0">
                <a:pos x="2085" y="384"/>
              </a:cxn>
              <a:cxn ang="0">
                <a:pos x="2230" y="444"/>
              </a:cxn>
              <a:cxn ang="0">
                <a:pos x="2456" y="547"/>
              </a:cxn>
              <a:cxn ang="0">
                <a:pos x="2666" y="662"/>
              </a:cxn>
              <a:cxn ang="0">
                <a:pos x="2859" y="786"/>
              </a:cxn>
              <a:cxn ang="0">
                <a:pos x="3046" y="920"/>
              </a:cxn>
              <a:cxn ang="0">
                <a:pos x="3193" y="1038"/>
              </a:cxn>
              <a:cxn ang="0">
                <a:pos x="3332" y="1168"/>
              </a:cxn>
              <a:cxn ang="0">
                <a:pos x="3440" y="1280"/>
              </a:cxn>
              <a:cxn ang="0">
                <a:pos x="3524" y="1380"/>
              </a:cxn>
              <a:cxn ang="0">
                <a:pos x="3624" y="1491"/>
              </a:cxn>
              <a:cxn ang="0">
                <a:pos x="3608" y="1491"/>
              </a:cxn>
              <a:cxn ang="0">
                <a:pos x="0" y="1491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0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/>
            <a:ahLst/>
            <a:cxnLst>
              <a:cxn ang="0">
                <a:pos x="2718" y="405"/>
              </a:cxn>
              <a:cxn ang="0">
                <a:pos x="2466" y="333"/>
              </a:cxn>
              <a:cxn ang="0">
                <a:pos x="2202" y="261"/>
              </a:cxn>
              <a:cxn ang="0">
                <a:pos x="1929" y="198"/>
              </a:cxn>
              <a:cxn ang="0">
                <a:pos x="1695" y="153"/>
              </a:cxn>
              <a:cxn ang="0">
                <a:pos x="1434" y="111"/>
              </a:cxn>
              <a:cxn ang="0">
                <a:pos x="1188" y="75"/>
              </a:cxn>
              <a:cxn ang="0">
                <a:pos x="957" y="48"/>
              </a:cxn>
              <a:cxn ang="0">
                <a:pos x="747" y="30"/>
              </a:cxn>
              <a:cxn ang="0">
                <a:pos x="501" y="15"/>
              </a:cxn>
              <a:cxn ang="0">
                <a:pos x="246" y="3"/>
              </a:cxn>
              <a:cxn ang="0">
                <a:pos x="0" y="0"/>
              </a:cxn>
              <a:cxn ang="0">
                <a:pos x="0" y="275"/>
              </a:cxn>
              <a:cxn ang="0">
                <a:pos x="0" y="345"/>
              </a:cxn>
              <a:cxn ang="0">
                <a:pos x="0" y="275"/>
              </a:cxn>
              <a:cxn ang="0">
                <a:pos x="0" y="342"/>
              </a:cxn>
              <a:cxn ang="0">
                <a:pos x="339" y="351"/>
              </a:cxn>
              <a:cxn ang="0">
                <a:pos x="606" y="372"/>
              </a:cxn>
              <a:cxn ang="0">
                <a:pos x="852" y="399"/>
              </a:cxn>
              <a:cxn ang="0">
                <a:pos x="1068" y="435"/>
              </a:cxn>
              <a:cxn ang="0">
                <a:pos x="1275" y="474"/>
              </a:cxn>
              <a:cxn ang="0">
                <a:pos x="1545" y="540"/>
              </a:cxn>
              <a:cxn ang="0">
                <a:pos x="1761" y="603"/>
              </a:cxn>
              <a:cxn ang="0">
                <a:pos x="1971" y="678"/>
              </a:cxn>
              <a:cxn ang="0">
                <a:pos x="2166" y="747"/>
              </a:cxn>
              <a:cxn ang="0">
                <a:pos x="2397" y="852"/>
              </a:cxn>
              <a:cxn ang="0">
                <a:pos x="2613" y="960"/>
              </a:cxn>
              <a:cxn ang="0">
                <a:pos x="2832" y="1095"/>
              </a:cxn>
              <a:cxn ang="0">
                <a:pos x="3012" y="1212"/>
              </a:cxn>
              <a:cxn ang="0">
                <a:pos x="3186" y="1347"/>
              </a:cxn>
              <a:cxn ang="0">
                <a:pos x="3351" y="1497"/>
              </a:cxn>
              <a:cxn ang="0">
                <a:pos x="3480" y="1629"/>
              </a:cxn>
              <a:cxn ang="0">
                <a:pos x="3612" y="1785"/>
              </a:cxn>
              <a:cxn ang="0">
                <a:pos x="3699" y="1901"/>
              </a:cxn>
              <a:cxn ang="0">
                <a:pos x="5142" y="1901"/>
              </a:cxn>
              <a:cxn ang="0">
                <a:pos x="5076" y="1827"/>
              </a:cxn>
              <a:cxn ang="0">
                <a:pos x="4968" y="1707"/>
              </a:cxn>
              <a:cxn ang="0">
                <a:pos x="4797" y="1539"/>
              </a:cxn>
              <a:cxn ang="0">
                <a:pos x="4617" y="1383"/>
              </a:cxn>
              <a:cxn ang="0">
                <a:pos x="4410" y="1221"/>
              </a:cxn>
              <a:cxn ang="0">
                <a:pos x="4185" y="1071"/>
              </a:cxn>
              <a:cxn ang="0">
                <a:pos x="3960" y="939"/>
              </a:cxn>
              <a:cxn ang="0">
                <a:pos x="3708" y="801"/>
              </a:cxn>
              <a:cxn ang="0">
                <a:pos x="3492" y="702"/>
              </a:cxn>
              <a:cxn ang="0">
                <a:pos x="3231" y="588"/>
              </a:cxn>
              <a:cxn ang="0">
                <a:pos x="2964" y="489"/>
              </a:cxn>
              <a:cxn ang="0">
                <a:pos x="2718" y="405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1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558" y="357"/>
              </a:cxn>
              <a:cxn ang="0">
                <a:pos x="807" y="375"/>
              </a:cxn>
              <a:cxn ang="0">
                <a:pos x="1056" y="399"/>
              </a:cxn>
              <a:cxn ang="0">
                <a:pos x="1272" y="426"/>
              </a:cxn>
              <a:cxn ang="0">
                <a:pos x="1539" y="465"/>
              </a:cxn>
              <a:cxn ang="0">
                <a:pos x="1791" y="510"/>
              </a:cxn>
              <a:cxn ang="0">
                <a:pos x="2076" y="570"/>
              </a:cxn>
              <a:cxn ang="0">
                <a:pos x="2334" y="630"/>
              </a:cxn>
              <a:cxn ang="0">
                <a:pos x="2544" y="687"/>
              </a:cxn>
              <a:cxn ang="0">
                <a:pos x="2775" y="759"/>
              </a:cxn>
              <a:cxn ang="0">
                <a:pos x="3003" y="837"/>
              </a:cxn>
              <a:cxn ang="0">
                <a:pos x="3231" y="924"/>
              </a:cxn>
              <a:cxn ang="0">
                <a:pos x="3438" y="1005"/>
              </a:cxn>
              <a:cxn ang="0">
                <a:pos x="3663" y="1110"/>
              </a:cxn>
              <a:cxn ang="0">
                <a:pos x="3903" y="1233"/>
              </a:cxn>
              <a:cxn ang="0">
                <a:pos x="4149" y="1374"/>
              </a:cxn>
              <a:cxn ang="0">
                <a:pos x="4353" y="1506"/>
              </a:cxn>
              <a:cxn ang="0">
                <a:pos x="4491" y="1602"/>
              </a:cxn>
              <a:cxn ang="0">
                <a:pos x="4668" y="1740"/>
              </a:cxn>
              <a:cxn ang="0">
                <a:pos x="4824" y="1875"/>
              </a:cxn>
              <a:cxn ang="0">
                <a:pos x="4968" y="2016"/>
              </a:cxn>
              <a:cxn ang="0">
                <a:pos x="5100" y="2154"/>
              </a:cxn>
              <a:cxn ang="0">
                <a:pos x="5238" y="2324"/>
              </a:cxn>
              <a:cxn ang="0">
                <a:pos x="5759" y="2324"/>
              </a:cxn>
              <a:cxn ang="0">
                <a:pos x="5759" y="1245"/>
              </a:cxn>
              <a:cxn ang="0">
                <a:pos x="5580" y="1119"/>
              </a:cxn>
              <a:cxn ang="0">
                <a:pos x="5400" y="1020"/>
              </a:cxn>
              <a:cxn ang="0">
                <a:pos x="5205" y="918"/>
              </a:cxn>
              <a:cxn ang="0">
                <a:pos x="5031" y="837"/>
              </a:cxn>
              <a:cxn ang="0">
                <a:pos x="4866" y="771"/>
              </a:cxn>
              <a:cxn ang="0">
                <a:pos x="4710" y="711"/>
              </a:cxn>
              <a:cxn ang="0">
                <a:pos x="4545" y="651"/>
              </a:cxn>
              <a:cxn ang="0">
                <a:pos x="4386" y="600"/>
              </a:cxn>
              <a:cxn ang="0">
                <a:pos x="4248" y="552"/>
              </a:cxn>
              <a:cxn ang="0">
                <a:pos x="3993" y="483"/>
              </a:cxn>
              <a:cxn ang="0">
                <a:pos x="3777" y="423"/>
              </a:cxn>
              <a:cxn ang="0">
                <a:pos x="3564" y="375"/>
              </a:cxn>
              <a:cxn ang="0">
                <a:pos x="3282" y="312"/>
              </a:cxn>
              <a:cxn ang="0">
                <a:pos x="3003" y="261"/>
              </a:cxn>
              <a:cxn ang="0">
                <a:pos x="2733" y="213"/>
              </a:cxn>
              <a:cxn ang="0">
                <a:pos x="2451" y="171"/>
              </a:cxn>
              <a:cxn ang="0">
                <a:pos x="2211" y="138"/>
              </a:cxn>
              <a:cxn ang="0">
                <a:pos x="1974" y="108"/>
              </a:cxn>
              <a:cxn ang="0">
                <a:pos x="1665" y="81"/>
              </a:cxn>
              <a:cxn ang="0">
                <a:pos x="1437" y="60"/>
              </a:cxn>
              <a:cxn ang="0">
                <a:pos x="1125" y="36"/>
              </a:cxn>
              <a:cxn ang="0">
                <a:pos x="828" y="21"/>
              </a:cxn>
              <a:cxn ang="0">
                <a:pos x="558" y="12"/>
              </a:cxn>
              <a:cxn ang="0">
                <a:pos x="282" y="3"/>
              </a:cxn>
              <a:cxn ang="0">
                <a:pos x="0" y="0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2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1"/>
              </a:cxn>
              <a:cxn ang="0">
                <a:pos x="282" y="357"/>
              </a:cxn>
              <a:cxn ang="0">
                <a:pos x="627" y="363"/>
              </a:cxn>
              <a:cxn ang="0">
                <a:pos x="960" y="375"/>
              </a:cxn>
              <a:cxn ang="0">
                <a:pos x="1218" y="393"/>
              </a:cxn>
              <a:cxn ang="0">
                <a:pos x="1470" y="411"/>
              </a:cxn>
              <a:cxn ang="0">
                <a:pos x="1746" y="435"/>
              </a:cxn>
              <a:cxn ang="0">
                <a:pos x="2022" y="462"/>
              </a:cxn>
              <a:cxn ang="0">
                <a:pos x="2340" y="504"/>
              </a:cxn>
              <a:cxn ang="0">
                <a:pos x="2664" y="549"/>
              </a:cxn>
              <a:cxn ang="0">
                <a:pos x="2952" y="597"/>
              </a:cxn>
              <a:cxn ang="0">
                <a:pos x="3225" y="648"/>
              </a:cxn>
              <a:cxn ang="0">
                <a:pos x="3513" y="708"/>
              </a:cxn>
              <a:cxn ang="0">
                <a:pos x="3693" y="750"/>
              </a:cxn>
              <a:cxn ang="0">
                <a:pos x="3936" y="810"/>
              </a:cxn>
              <a:cxn ang="0">
                <a:pos x="4095" y="855"/>
              </a:cxn>
              <a:cxn ang="0">
                <a:pos x="4281" y="909"/>
              </a:cxn>
              <a:cxn ang="0">
                <a:pos x="4503" y="981"/>
              </a:cxn>
              <a:cxn ang="0">
                <a:pos x="4704" y="1053"/>
              </a:cxn>
              <a:cxn ang="0">
                <a:pos x="4911" y="1131"/>
              </a:cxn>
              <a:cxn ang="0">
                <a:pos x="5073" y="1197"/>
              </a:cxn>
              <a:cxn ang="0">
                <a:pos x="5256" y="1281"/>
              </a:cxn>
              <a:cxn ang="0">
                <a:pos x="5475" y="1401"/>
              </a:cxn>
              <a:cxn ang="0">
                <a:pos x="5628" y="1482"/>
              </a:cxn>
              <a:cxn ang="0">
                <a:pos x="5759" y="1572"/>
              </a:cxn>
              <a:cxn ang="0">
                <a:pos x="5759" y="633"/>
              </a:cxn>
              <a:cxn ang="0">
                <a:pos x="5493" y="570"/>
              </a:cxn>
              <a:cxn ang="0">
                <a:pos x="5214" y="501"/>
              </a:cxn>
              <a:cxn ang="0">
                <a:pos x="4950" y="444"/>
              </a:cxn>
              <a:cxn ang="0">
                <a:pos x="4701" y="396"/>
              </a:cxn>
              <a:cxn ang="0">
                <a:pos x="4425" y="348"/>
              </a:cxn>
              <a:cxn ang="0">
                <a:pos x="4110" y="294"/>
              </a:cxn>
              <a:cxn ang="0">
                <a:pos x="3813" y="252"/>
              </a:cxn>
              <a:cxn ang="0">
                <a:pos x="3549" y="213"/>
              </a:cxn>
              <a:cxn ang="0">
                <a:pos x="3261" y="183"/>
              </a:cxn>
              <a:cxn ang="0">
                <a:pos x="3015" y="153"/>
              </a:cxn>
              <a:cxn ang="0">
                <a:pos x="2757" y="129"/>
              </a:cxn>
              <a:cxn ang="0">
                <a:pos x="2520" y="105"/>
              </a:cxn>
              <a:cxn ang="0">
                <a:pos x="2301" y="87"/>
              </a:cxn>
              <a:cxn ang="0">
                <a:pos x="2013" y="66"/>
              </a:cxn>
              <a:cxn ang="0">
                <a:pos x="1731" y="48"/>
              </a:cxn>
              <a:cxn ang="0">
                <a:pos x="1524" y="39"/>
              </a:cxn>
              <a:cxn ang="0">
                <a:pos x="1260" y="27"/>
              </a:cxn>
              <a:cxn ang="0">
                <a:pos x="966" y="15"/>
              </a:cxn>
              <a:cxn ang="0">
                <a:pos x="714" y="12"/>
              </a:cxn>
              <a:cxn ang="0">
                <a:pos x="510" y="6"/>
              </a:cxn>
              <a:cxn ang="0">
                <a:pos x="243" y="0"/>
              </a:cxn>
              <a:cxn ang="0">
                <a:pos x="0" y="0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3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318" y="342"/>
              </a:cxn>
              <a:cxn ang="0">
                <a:pos x="591" y="348"/>
              </a:cxn>
              <a:cxn ang="0">
                <a:pos x="846" y="354"/>
              </a:cxn>
              <a:cxn ang="0">
                <a:pos x="1074" y="360"/>
              </a:cxn>
              <a:cxn ang="0">
                <a:pos x="1314" y="366"/>
              </a:cxn>
              <a:cxn ang="0">
                <a:pos x="1599" y="381"/>
              </a:cxn>
              <a:cxn ang="0">
                <a:pos x="1911" y="399"/>
              </a:cxn>
              <a:cxn ang="0">
                <a:pos x="2241" y="420"/>
              </a:cxn>
              <a:cxn ang="0">
                <a:pos x="2619" y="453"/>
              </a:cxn>
              <a:cxn ang="0">
                <a:pos x="2889" y="477"/>
              </a:cxn>
              <a:cxn ang="0">
                <a:pos x="3177" y="507"/>
              </a:cxn>
              <a:cxn ang="0">
                <a:pos x="3498" y="543"/>
              </a:cxn>
              <a:cxn ang="0">
                <a:pos x="3813" y="585"/>
              </a:cxn>
              <a:cxn ang="0">
                <a:pos x="4044" y="618"/>
              </a:cxn>
              <a:cxn ang="0">
                <a:pos x="4365" y="669"/>
              </a:cxn>
              <a:cxn ang="0">
                <a:pos x="4683" y="726"/>
              </a:cxn>
              <a:cxn ang="0">
                <a:pos x="4980" y="786"/>
              </a:cxn>
              <a:cxn ang="0">
                <a:pos x="5268" y="846"/>
              </a:cxn>
              <a:cxn ang="0">
                <a:pos x="5646" y="942"/>
              </a:cxn>
              <a:cxn ang="0">
                <a:pos x="5759" y="969"/>
              </a:cxn>
              <a:cxn ang="0">
                <a:pos x="5759" y="0"/>
              </a:cxn>
              <a:cxn ang="0">
                <a:pos x="0" y="0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4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/>
            <a:ahLst/>
            <a:cxnLst>
              <a:cxn ang="0">
                <a:pos x="0" y="753"/>
              </a:cxn>
              <a:cxn ang="0">
                <a:pos x="0" y="1059"/>
              </a:cxn>
              <a:cxn ang="0">
                <a:pos x="5759" y="1059"/>
              </a:cxn>
              <a:cxn ang="0">
                <a:pos x="5759" y="0"/>
              </a:cxn>
              <a:cxn ang="0">
                <a:pos x="5430" y="0"/>
              </a:cxn>
              <a:cxn ang="0">
                <a:pos x="5298" y="84"/>
              </a:cxn>
              <a:cxn ang="0">
                <a:pos x="5136" y="159"/>
              </a:cxn>
              <a:cxn ang="0">
                <a:pos x="4968" y="222"/>
              </a:cxn>
              <a:cxn ang="0">
                <a:pos x="4812" y="267"/>
              </a:cxn>
              <a:cxn ang="0">
                <a:pos x="4626" y="324"/>
              </a:cxn>
              <a:cxn ang="0">
                <a:pos x="4440" y="366"/>
              </a:cxn>
              <a:cxn ang="0">
                <a:pos x="4230" y="414"/>
              </a:cxn>
              <a:cxn ang="0">
                <a:pos x="3939" y="468"/>
              </a:cxn>
              <a:cxn ang="0">
                <a:pos x="3711" y="504"/>
              </a:cxn>
              <a:cxn ang="0">
                <a:pos x="3441" y="543"/>
              </a:cxn>
              <a:cxn ang="0">
                <a:pos x="3189" y="579"/>
              </a:cxn>
              <a:cxn ang="0">
                <a:pos x="2925" y="606"/>
              </a:cxn>
              <a:cxn ang="0">
                <a:pos x="2679" y="633"/>
              </a:cxn>
              <a:cxn ang="0">
                <a:pos x="2418" y="654"/>
              </a:cxn>
              <a:cxn ang="0">
                <a:pos x="2142" y="675"/>
              </a:cxn>
              <a:cxn ang="0">
                <a:pos x="1896" y="693"/>
              </a:cxn>
              <a:cxn ang="0">
                <a:pos x="1647" y="708"/>
              </a:cxn>
              <a:cxn ang="0">
                <a:pos x="1404" y="720"/>
              </a:cxn>
              <a:cxn ang="0">
                <a:pos x="1170" y="732"/>
              </a:cxn>
              <a:cxn ang="0">
                <a:pos x="906" y="738"/>
              </a:cxn>
              <a:cxn ang="0">
                <a:pos x="534" y="747"/>
              </a:cxn>
              <a:cxn ang="0">
                <a:pos x="201" y="753"/>
              </a:cxn>
              <a:cxn ang="0">
                <a:pos x="0" y="753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5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0" y="672"/>
              </a:cxn>
              <a:cxn ang="0">
                <a:pos x="303" y="672"/>
              </a:cxn>
              <a:cxn ang="0">
                <a:pos x="723" y="663"/>
              </a:cxn>
              <a:cxn ang="0">
                <a:pos x="1020" y="654"/>
              </a:cxn>
              <a:cxn ang="0">
                <a:pos x="1302" y="642"/>
              </a:cxn>
              <a:cxn ang="0">
                <a:pos x="1554" y="630"/>
              </a:cxn>
              <a:cxn ang="0">
                <a:pos x="1779" y="615"/>
              </a:cxn>
              <a:cxn ang="0">
                <a:pos x="1962" y="606"/>
              </a:cxn>
              <a:cxn ang="0">
                <a:pos x="2193" y="588"/>
              </a:cxn>
              <a:cxn ang="0">
                <a:pos x="2448" y="570"/>
              </a:cxn>
              <a:cxn ang="0">
                <a:pos x="2700" y="546"/>
              </a:cxn>
              <a:cxn ang="0">
                <a:pos x="2904" y="528"/>
              </a:cxn>
              <a:cxn ang="0">
                <a:pos x="3138" y="498"/>
              </a:cxn>
              <a:cxn ang="0">
                <a:pos x="3324" y="474"/>
              </a:cxn>
              <a:cxn ang="0">
                <a:pos x="3534" y="447"/>
              </a:cxn>
              <a:cxn ang="0">
                <a:pos x="3735" y="420"/>
              </a:cxn>
              <a:cxn ang="0">
                <a:pos x="3933" y="384"/>
              </a:cxn>
              <a:cxn ang="0">
                <a:pos x="4116" y="351"/>
              </a:cxn>
              <a:cxn ang="0">
                <a:pos x="4266" y="318"/>
              </a:cxn>
              <a:cxn ang="0">
                <a:pos x="4446" y="279"/>
              </a:cxn>
              <a:cxn ang="0">
                <a:pos x="4620" y="237"/>
              </a:cxn>
              <a:cxn ang="0">
                <a:pos x="4779" y="192"/>
              </a:cxn>
              <a:cxn ang="0">
                <a:pos x="4920" y="147"/>
              </a:cxn>
              <a:cxn ang="0">
                <a:pos x="5085" y="90"/>
              </a:cxn>
              <a:cxn ang="0">
                <a:pos x="5193" y="42"/>
              </a:cxn>
              <a:cxn ang="0">
                <a:pos x="5283" y="0"/>
              </a:cxn>
              <a:cxn ang="0">
                <a:pos x="3201" y="0"/>
              </a:cxn>
              <a:cxn ang="0">
                <a:pos x="2982" y="57"/>
              </a:cxn>
              <a:cxn ang="0">
                <a:pos x="2775" y="108"/>
              </a:cxn>
              <a:cxn ang="0">
                <a:pos x="2562" y="150"/>
              </a:cxn>
              <a:cxn ang="0">
                <a:pos x="2397" y="183"/>
              </a:cxn>
              <a:cxn ang="0">
                <a:pos x="2205" y="213"/>
              </a:cxn>
              <a:cxn ang="0">
                <a:pos x="2001" y="243"/>
              </a:cxn>
              <a:cxn ang="0">
                <a:pos x="1776" y="273"/>
              </a:cxn>
              <a:cxn ang="0">
                <a:pos x="1536" y="297"/>
              </a:cxn>
              <a:cxn ang="0">
                <a:pos x="1344" y="312"/>
              </a:cxn>
              <a:cxn ang="0">
                <a:pos x="1134" y="330"/>
              </a:cxn>
              <a:cxn ang="0">
                <a:pos x="921" y="342"/>
              </a:cxn>
              <a:cxn ang="0">
                <a:pos x="696" y="354"/>
              </a:cxn>
              <a:cxn ang="0">
                <a:pos x="501" y="360"/>
              </a:cxn>
              <a:cxn ang="0">
                <a:pos x="279" y="366"/>
              </a:cxn>
              <a:cxn ang="0">
                <a:pos x="99" y="369"/>
              </a:cxn>
              <a:cxn ang="0">
                <a:pos x="0" y="366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6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"/>
              </a:cxn>
              <a:cxn ang="0">
                <a:pos x="192" y="285"/>
              </a:cxn>
              <a:cxn ang="0">
                <a:pos x="384" y="282"/>
              </a:cxn>
              <a:cxn ang="0">
                <a:pos x="579" y="276"/>
              </a:cxn>
              <a:cxn ang="0">
                <a:pos x="789" y="267"/>
              </a:cxn>
              <a:cxn ang="0">
                <a:pos x="999" y="258"/>
              </a:cxn>
              <a:cxn ang="0">
                <a:pos x="1161" y="246"/>
              </a:cxn>
              <a:cxn ang="0">
                <a:pos x="1302" y="234"/>
              </a:cxn>
              <a:cxn ang="0">
                <a:pos x="1458" y="222"/>
              </a:cxn>
              <a:cxn ang="0">
                <a:pos x="1665" y="201"/>
              </a:cxn>
              <a:cxn ang="0">
                <a:pos x="1992" y="159"/>
              </a:cxn>
              <a:cxn ang="0">
                <a:pos x="2301" y="117"/>
              </a:cxn>
              <a:cxn ang="0">
                <a:pos x="2604" y="60"/>
              </a:cxn>
              <a:cxn ang="0">
                <a:pos x="2883" y="0"/>
              </a:cxn>
              <a:cxn ang="0">
                <a:pos x="0" y="0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4202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342029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E5F01E9-3892-4DE1-8F5F-4045D60B0C3A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342030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342031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02545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14433C-D167-4C20-9AB9-A17C03ECD358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60997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B0F86-8BC7-42DF-97AC-80B2895D7343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115616"/>
      </p:ext>
    </p:extLst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F2070AE-1A17-40FB-9254-284F12D3CAB3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38027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19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/>
            <a:ahLst/>
            <a:cxnLst>
              <a:cxn ang="0">
                <a:pos x="0" y="1491"/>
              </a:cxn>
              <a:cxn ang="0">
                <a:pos x="0" y="0"/>
              </a:cxn>
              <a:cxn ang="0">
                <a:pos x="171" y="3"/>
              </a:cxn>
              <a:cxn ang="0">
                <a:pos x="355" y="9"/>
              </a:cxn>
              <a:cxn ang="0">
                <a:pos x="499" y="21"/>
              </a:cxn>
              <a:cxn ang="0">
                <a:pos x="650" y="36"/>
              </a:cxn>
              <a:cxn ang="0">
                <a:pos x="809" y="54"/>
              </a:cxn>
              <a:cxn ang="0">
                <a:pos x="957" y="78"/>
              </a:cxn>
              <a:cxn ang="0">
                <a:pos x="1119" y="105"/>
              </a:cxn>
              <a:cxn ang="0">
                <a:pos x="1261" y="133"/>
              </a:cxn>
              <a:cxn ang="0">
                <a:pos x="1441" y="175"/>
              </a:cxn>
              <a:cxn ang="0">
                <a:pos x="1598" y="217"/>
              </a:cxn>
              <a:cxn ang="0">
                <a:pos x="1763" y="269"/>
              </a:cxn>
              <a:cxn ang="0">
                <a:pos x="1887" y="308"/>
              </a:cxn>
              <a:cxn ang="0">
                <a:pos x="2085" y="384"/>
              </a:cxn>
              <a:cxn ang="0">
                <a:pos x="2230" y="444"/>
              </a:cxn>
              <a:cxn ang="0">
                <a:pos x="2456" y="547"/>
              </a:cxn>
              <a:cxn ang="0">
                <a:pos x="2666" y="662"/>
              </a:cxn>
              <a:cxn ang="0">
                <a:pos x="2859" y="786"/>
              </a:cxn>
              <a:cxn ang="0">
                <a:pos x="3046" y="920"/>
              </a:cxn>
              <a:cxn ang="0">
                <a:pos x="3193" y="1038"/>
              </a:cxn>
              <a:cxn ang="0">
                <a:pos x="3332" y="1168"/>
              </a:cxn>
              <a:cxn ang="0">
                <a:pos x="3440" y="1280"/>
              </a:cxn>
              <a:cxn ang="0">
                <a:pos x="3524" y="1380"/>
              </a:cxn>
              <a:cxn ang="0">
                <a:pos x="3624" y="1491"/>
              </a:cxn>
              <a:cxn ang="0">
                <a:pos x="3608" y="1491"/>
              </a:cxn>
              <a:cxn ang="0">
                <a:pos x="0" y="1491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0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/>
            <a:ahLst/>
            <a:cxnLst>
              <a:cxn ang="0">
                <a:pos x="2718" y="405"/>
              </a:cxn>
              <a:cxn ang="0">
                <a:pos x="2466" y="333"/>
              </a:cxn>
              <a:cxn ang="0">
                <a:pos x="2202" y="261"/>
              </a:cxn>
              <a:cxn ang="0">
                <a:pos x="1929" y="198"/>
              </a:cxn>
              <a:cxn ang="0">
                <a:pos x="1695" y="153"/>
              </a:cxn>
              <a:cxn ang="0">
                <a:pos x="1434" y="111"/>
              </a:cxn>
              <a:cxn ang="0">
                <a:pos x="1188" y="75"/>
              </a:cxn>
              <a:cxn ang="0">
                <a:pos x="957" y="48"/>
              </a:cxn>
              <a:cxn ang="0">
                <a:pos x="747" y="30"/>
              </a:cxn>
              <a:cxn ang="0">
                <a:pos x="501" y="15"/>
              </a:cxn>
              <a:cxn ang="0">
                <a:pos x="246" y="3"/>
              </a:cxn>
              <a:cxn ang="0">
                <a:pos x="0" y="0"/>
              </a:cxn>
              <a:cxn ang="0">
                <a:pos x="0" y="275"/>
              </a:cxn>
              <a:cxn ang="0">
                <a:pos x="0" y="345"/>
              </a:cxn>
              <a:cxn ang="0">
                <a:pos x="0" y="275"/>
              </a:cxn>
              <a:cxn ang="0">
                <a:pos x="0" y="342"/>
              </a:cxn>
              <a:cxn ang="0">
                <a:pos x="339" y="351"/>
              </a:cxn>
              <a:cxn ang="0">
                <a:pos x="606" y="372"/>
              </a:cxn>
              <a:cxn ang="0">
                <a:pos x="852" y="399"/>
              </a:cxn>
              <a:cxn ang="0">
                <a:pos x="1068" y="435"/>
              </a:cxn>
              <a:cxn ang="0">
                <a:pos x="1275" y="474"/>
              </a:cxn>
              <a:cxn ang="0">
                <a:pos x="1545" y="540"/>
              </a:cxn>
              <a:cxn ang="0">
                <a:pos x="1761" y="603"/>
              </a:cxn>
              <a:cxn ang="0">
                <a:pos x="1971" y="678"/>
              </a:cxn>
              <a:cxn ang="0">
                <a:pos x="2166" y="747"/>
              </a:cxn>
              <a:cxn ang="0">
                <a:pos x="2397" y="852"/>
              </a:cxn>
              <a:cxn ang="0">
                <a:pos x="2613" y="960"/>
              </a:cxn>
              <a:cxn ang="0">
                <a:pos x="2832" y="1095"/>
              </a:cxn>
              <a:cxn ang="0">
                <a:pos x="3012" y="1212"/>
              </a:cxn>
              <a:cxn ang="0">
                <a:pos x="3186" y="1347"/>
              </a:cxn>
              <a:cxn ang="0">
                <a:pos x="3351" y="1497"/>
              </a:cxn>
              <a:cxn ang="0">
                <a:pos x="3480" y="1629"/>
              </a:cxn>
              <a:cxn ang="0">
                <a:pos x="3612" y="1785"/>
              </a:cxn>
              <a:cxn ang="0">
                <a:pos x="3699" y="1901"/>
              </a:cxn>
              <a:cxn ang="0">
                <a:pos x="5142" y="1901"/>
              </a:cxn>
              <a:cxn ang="0">
                <a:pos x="5076" y="1827"/>
              </a:cxn>
              <a:cxn ang="0">
                <a:pos x="4968" y="1707"/>
              </a:cxn>
              <a:cxn ang="0">
                <a:pos x="4797" y="1539"/>
              </a:cxn>
              <a:cxn ang="0">
                <a:pos x="4617" y="1383"/>
              </a:cxn>
              <a:cxn ang="0">
                <a:pos x="4410" y="1221"/>
              </a:cxn>
              <a:cxn ang="0">
                <a:pos x="4185" y="1071"/>
              </a:cxn>
              <a:cxn ang="0">
                <a:pos x="3960" y="939"/>
              </a:cxn>
              <a:cxn ang="0">
                <a:pos x="3708" y="801"/>
              </a:cxn>
              <a:cxn ang="0">
                <a:pos x="3492" y="702"/>
              </a:cxn>
              <a:cxn ang="0">
                <a:pos x="3231" y="588"/>
              </a:cxn>
              <a:cxn ang="0">
                <a:pos x="2964" y="489"/>
              </a:cxn>
              <a:cxn ang="0">
                <a:pos x="2718" y="405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1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558" y="357"/>
              </a:cxn>
              <a:cxn ang="0">
                <a:pos x="807" y="375"/>
              </a:cxn>
              <a:cxn ang="0">
                <a:pos x="1056" y="399"/>
              </a:cxn>
              <a:cxn ang="0">
                <a:pos x="1272" y="426"/>
              </a:cxn>
              <a:cxn ang="0">
                <a:pos x="1539" y="465"/>
              </a:cxn>
              <a:cxn ang="0">
                <a:pos x="1791" y="510"/>
              </a:cxn>
              <a:cxn ang="0">
                <a:pos x="2076" y="570"/>
              </a:cxn>
              <a:cxn ang="0">
                <a:pos x="2334" y="630"/>
              </a:cxn>
              <a:cxn ang="0">
                <a:pos x="2544" y="687"/>
              </a:cxn>
              <a:cxn ang="0">
                <a:pos x="2775" y="759"/>
              </a:cxn>
              <a:cxn ang="0">
                <a:pos x="3003" y="837"/>
              </a:cxn>
              <a:cxn ang="0">
                <a:pos x="3231" y="924"/>
              </a:cxn>
              <a:cxn ang="0">
                <a:pos x="3438" y="1005"/>
              </a:cxn>
              <a:cxn ang="0">
                <a:pos x="3663" y="1110"/>
              </a:cxn>
              <a:cxn ang="0">
                <a:pos x="3903" y="1233"/>
              </a:cxn>
              <a:cxn ang="0">
                <a:pos x="4149" y="1374"/>
              </a:cxn>
              <a:cxn ang="0">
                <a:pos x="4353" y="1506"/>
              </a:cxn>
              <a:cxn ang="0">
                <a:pos x="4491" y="1602"/>
              </a:cxn>
              <a:cxn ang="0">
                <a:pos x="4668" y="1740"/>
              </a:cxn>
              <a:cxn ang="0">
                <a:pos x="4824" y="1875"/>
              </a:cxn>
              <a:cxn ang="0">
                <a:pos x="4968" y="2016"/>
              </a:cxn>
              <a:cxn ang="0">
                <a:pos x="5100" y="2154"/>
              </a:cxn>
              <a:cxn ang="0">
                <a:pos x="5238" y="2324"/>
              </a:cxn>
              <a:cxn ang="0">
                <a:pos x="5759" y="2324"/>
              </a:cxn>
              <a:cxn ang="0">
                <a:pos x="5759" y="1245"/>
              </a:cxn>
              <a:cxn ang="0">
                <a:pos x="5580" y="1119"/>
              </a:cxn>
              <a:cxn ang="0">
                <a:pos x="5400" y="1020"/>
              </a:cxn>
              <a:cxn ang="0">
                <a:pos x="5205" y="918"/>
              </a:cxn>
              <a:cxn ang="0">
                <a:pos x="5031" y="837"/>
              </a:cxn>
              <a:cxn ang="0">
                <a:pos x="4866" y="771"/>
              </a:cxn>
              <a:cxn ang="0">
                <a:pos x="4710" y="711"/>
              </a:cxn>
              <a:cxn ang="0">
                <a:pos x="4545" y="651"/>
              </a:cxn>
              <a:cxn ang="0">
                <a:pos x="4386" y="600"/>
              </a:cxn>
              <a:cxn ang="0">
                <a:pos x="4248" y="552"/>
              </a:cxn>
              <a:cxn ang="0">
                <a:pos x="3993" y="483"/>
              </a:cxn>
              <a:cxn ang="0">
                <a:pos x="3777" y="423"/>
              </a:cxn>
              <a:cxn ang="0">
                <a:pos x="3564" y="375"/>
              </a:cxn>
              <a:cxn ang="0">
                <a:pos x="3282" y="312"/>
              </a:cxn>
              <a:cxn ang="0">
                <a:pos x="3003" y="261"/>
              </a:cxn>
              <a:cxn ang="0">
                <a:pos x="2733" y="213"/>
              </a:cxn>
              <a:cxn ang="0">
                <a:pos x="2451" y="171"/>
              </a:cxn>
              <a:cxn ang="0">
                <a:pos x="2211" y="138"/>
              </a:cxn>
              <a:cxn ang="0">
                <a:pos x="1974" y="108"/>
              </a:cxn>
              <a:cxn ang="0">
                <a:pos x="1665" y="81"/>
              </a:cxn>
              <a:cxn ang="0">
                <a:pos x="1437" y="60"/>
              </a:cxn>
              <a:cxn ang="0">
                <a:pos x="1125" y="36"/>
              </a:cxn>
              <a:cxn ang="0">
                <a:pos x="828" y="21"/>
              </a:cxn>
              <a:cxn ang="0">
                <a:pos x="558" y="12"/>
              </a:cxn>
              <a:cxn ang="0">
                <a:pos x="282" y="3"/>
              </a:cxn>
              <a:cxn ang="0">
                <a:pos x="0" y="0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2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1"/>
              </a:cxn>
              <a:cxn ang="0">
                <a:pos x="282" y="357"/>
              </a:cxn>
              <a:cxn ang="0">
                <a:pos x="627" y="363"/>
              </a:cxn>
              <a:cxn ang="0">
                <a:pos x="960" y="375"/>
              </a:cxn>
              <a:cxn ang="0">
                <a:pos x="1218" y="393"/>
              </a:cxn>
              <a:cxn ang="0">
                <a:pos x="1470" y="411"/>
              </a:cxn>
              <a:cxn ang="0">
                <a:pos x="1746" y="435"/>
              </a:cxn>
              <a:cxn ang="0">
                <a:pos x="2022" y="462"/>
              </a:cxn>
              <a:cxn ang="0">
                <a:pos x="2340" y="504"/>
              </a:cxn>
              <a:cxn ang="0">
                <a:pos x="2664" y="549"/>
              </a:cxn>
              <a:cxn ang="0">
                <a:pos x="2952" y="597"/>
              </a:cxn>
              <a:cxn ang="0">
                <a:pos x="3225" y="648"/>
              </a:cxn>
              <a:cxn ang="0">
                <a:pos x="3513" y="708"/>
              </a:cxn>
              <a:cxn ang="0">
                <a:pos x="3693" y="750"/>
              </a:cxn>
              <a:cxn ang="0">
                <a:pos x="3936" y="810"/>
              </a:cxn>
              <a:cxn ang="0">
                <a:pos x="4095" y="855"/>
              </a:cxn>
              <a:cxn ang="0">
                <a:pos x="4281" y="909"/>
              </a:cxn>
              <a:cxn ang="0">
                <a:pos x="4503" y="981"/>
              </a:cxn>
              <a:cxn ang="0">
                <a:pos x="4704" y="1053"/>
              </a:cxn>
              <a:cxn ang="0">
                <a:pos x="4911" y="1131"/>
              </a:cxn>
              <a:cxn ang="0">
                <a:pos x="5073" y="1197"/>
              </a:cxn>
              <a:cxn ang="0">
                <a:pos x="5256" y="1281"/>
              </a:cxn>
              <a:cxn ang="0">
                <a:pos x="5475" y="1401"/>
              </a:cxn>
              <a:cxn ang="0">
                <a:pos x="5628" y="1482"/>
              </a:cxn>
              <a:cxn ang="0">
                <a:pos x="5759" y="1572"/>
              </a:cxn>
              <a:cxn ang="0">
                <a:pos x="5759" y="633"/>
              </a:cxn>
              <a:cxn ang="0">
                <a:pos x="5493" y="570"/>
              </a:cxn>
              <a:cxn ang="0">
                <a:pos x="5214" y="501"/>
              </a:cxn>
              <a:cxn ang="0">
                <a:pos x="4950" y="444"/>
              </a:cxn>
              <a:cxn ang="0">
                <a:pos x="4701" y="396"/>
              </a:cxn>
              <a:cxn ang="0">
                <a:pos x="4425" y="348"/>
              </a:cxn>
              <a:cxn ang="0">
                <a:pos x="4110" y="294"/>
              </a:cxn>
              <a:cxn ang="0">
                <a:pos x="3813" y="252"/>
              </a:cxn>
              <a:cxn ang="0">
                <a:pos x="3549" y="213"/>
              </a:cxn>
              <a:cxn ang="0">
                <a:pos x="3261" y="183"/>
              </a:cxn>
              <a:cxn ang="0">
                <a:pos x="3015" y="153"/>
              </a:cxn>
              <a:cxn ang="0">
                <a:pos x="2757" y="129"/>
              </a:cxn>
              <a:cxn ang="0">
                <a:pos x="2520" y="105"/>
              </a:cxn>
              <a:cxn ang="0">
                <a:pos x="2301" y="87"/>
              </a:cxn>
              <a:cxn ang="0">
                <a:pos x="2013" y="66"/>
              </a:cxn>
              <a:cxn ang="0">
                <a:pos x="1731" y="48"/>
              </a:cxn>
              <a:cxn ang="0">
                <a:pos x="1524" y="39"/>
              </a:cxn>
              <a:cxn ang="0">
                <a:pos x="1260" y="27"/>
              </a:cxn>
              <a:cxn ang="0">
                <a:pos x="966" y="15"/>
              </a:cxn>
              <a:cxn ang="0">
                <a:pos x="714" y="12"/>
              </a:cxn>
              <a:cxn ang="0">
                <a:pos x="510" y="6"/>
              </a:cxn>
              <a:cxn ang="0">
                <a:pos x="243" y="0"/>
              </a:cxn>
              <a:cxn ang="0">
                <a:pos x="0" y="0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3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318" y="342"/>
              </a:cxn>
              <a:cxn ang="0">
                <a:pos x="591" y="348"/>
              </a:cxn>
              <a:cxn ang="0">
                <a:pos x="846" y="354"/>
              </a:cxn>
              <a:cxn ang="0">
                <a:pos x="1074" y="360"/>
              </a:cxn>
              <a:cxn ang="0">
                <a:pos x="1314" y="366"/>
              </a:cxn>
              <a:cxn ang="0">
                <a:pos x="1599" y="381"/>
              </a:cxn>
              <a:cxn ang="0">
                <a:pos x="1911" y="399"/>
              </a:cxn>
              <a:cxn ang="0">
                <a:pos x="2241" y="420"/>
              </a:cxn>
              <a:cxn ang="0">
                <a:pos x="2619" y="453"/>
              </a:cxn>
              <a:cxn ang="0">
                <a:pos x="2889" y="477"/>
              </a:cxn>
              <a:cxn ang="0">
                <a:pos x="3177" y="507"/>
              </a:cxn>
              <a:cxn ang="0">
                <a:pos x="3498" y="543"/>
              </a:cxn>
              <a:cxn ang="0">
                <a:pos x="3813" y="585"/>
              </a:cxn>
              <a:cxn ang="0">
                <a:pos x="4044" y="618"/>
              </a:cxn>
              <a:cxn ang="0">
                <a:pos x="4365" y="669"/>
              </a:cxn>
              <a:cxn ang="0">
                <a:pos x="4683" y="726"/>
              </a:cxn>
              <a:cxn ang="0">
                <a:pos x="4980" y="786"/>
              </a:cxn>
              <a:cxn ang="0">
                <a:pos x="5268" y="846"/>
              </a:cxn>
              <a:cxn ang="0">
                <a:pos x="5646" y="942"/>
              </a:cxn>
              <a:cxn ang="0">
                <a:pos x="5759" y="969"/>
              </a:cxn>
              <a:cxn ang="0">
                <a:pos x="5759" y="0"/>
              </a:cxn>
              <a:cxn ang="0">
                <a:pos x="0" y="0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4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/>
            <a:ahLst/>
            <a:cxnLst>
              <a:cxn ang="0">
                <a:pos x="0" y="753"/>
              </a:cxn>
              <a:cxn ang="0">
                <a:pos x="0" y="1059"/>
              </a:cxn>
              <a:cxn ang="0">
                <a:pos x="5759" y="1059"/>
              </a:cxn>
              <a:cxn ang="0">
                <a:pos x="5759" y="0"/>
              </a:cxn>
              <a:cxn ang="0">
                <a:pos x="5430" y="0"/>
              </a:cxn>
              <a:cxn ang="0">
                <a:pos x="5298" y="84"/>
              </a:cxn>
              <a:cxn ang="0">
                <a:pos x="5136" y="159"/>
              </a:cxn>
              <a:cxn ang="0">
                <a:pos x="4968" y="222"/>
              </a:cxn>
              <a:cxn ang="0">
                <a:pos x="4812" y="267"/>
              </a:cxn>
              <a:cxn ang="0">
                <a:pos x="4626" y="324"/>
              </a:cxn>
              <a:cxn ang="0">
                <a:pos x="4440" y="366"/>
              </a:cxn>
              <a:cxn ang="0">
                <a:pos x="4230" y="414"/>
              </a:cxn>
              <a:cxn ang="0">
                <a:pos x="3939" y="468"/>
              </a:cxn>
              <a:cxn ang="0">
                <a:pos x="3711" y="504"/>
              </a:cxn>
              <a:cxn ang="0">
                <a:pos x="3441" y="543"/>
              </a:cxn>
              <a:cxn ang="0">
                <a:pos x="3189" y="579"/>
              </a:cxn>
              <a:cxn ang="0">
                <a:pos x="2925" y="606"/>
              </a:cxn>
              <a:cxn ang="0">
                <a:pos x="2679" y="633"/>
              </a:cxn>
              <a:cxn ang="0">
                <a:pos x="2418" y="654"/>
              </a:cxn>
              <a:cxn ang="0">
                <a:pos x="2142" y="675"/>
              </a:cxn>
              <a:cxn ang="0">
                <a:pos x="1896" y="693"/>
              </a:cxn>
              <a:cxn ang="0">
                <a:pos x="1647" y="708"/>
              </a:cxn>
              <a:cxn ang="0">
                <a:pos x="1404" y="720"/>
              </a:cxn>
              <a:cxn ang="0">
                <a:pos x="1170" y="732"/>
              </a:cxn>
              <a:cxn ang="0">
                <a:pos x="906" y="738"/>
              </a:cxn>
              <a:cxn ang="0">
                <a:pos x="534" y="747"/>
              </a:cxn>
              <a:cxn ang="0">
                <a:pos x="201" y="753"/>
              </a:cxn>
              <a:cxn ang="0">
                <a:pos x="0" y="753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5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0" y="672"/>
              </a:cxn>
              <a:cxn ang="0">
                <a:pos x="303" y="672"/>
              </a:cxn>
              <a:cxn ang="0">
                <a:pos x="723" y="663"/>
              </a:cxn>
              <a:cxn ang="0">
                <a:pos x="1020" y="654"/>
              </a:cxn>
              <a:cxn ang="0">
                <a:pos x="1302" y="642"/>
              </a:cxn>
              <a:cxn ang="0">
                <a:pos x="1554" y="630"/>
              </a:cxn>
              <a:cxn ang="0">
                <a:pos x="1779" y="615"/>
              </a:cxn>
              <a:cxn ang="0">
                <a:pos x="1962" y="606"/>
              </a:cxn>
              <a:cxn ang="0">
                <a:pos x="2193" y="588"/>
              </a:cxn>
              <a:cxn ang="0">
                <a:pos x="2448" y="570"/>
              </a:cxn>
              <a:cxn ang="0">
                <a:pos x="2700" y="546"/>
              </a:cxn>
              <a:cxn ang="0">
                <a:pos x="2904" y="528"/>
              </a:cxn>
              <a:cxn ang="0">
                <a:pos x="3138" y="498"/>
              </a:cxn>
              <a:cxn ang="0">
                <a:pos x="3324" y="474"/>
              </a:cxn>
              <a:cxn ang="0">
                <a:pos x="3534" y="447"/>
              </a:cxn>
              <a:cxn ang="0">
                <a:pos x="3735" y="420"/>
              </a:cxn>
              <a:cxn ang="0">
                <a:pos x="3933" y="384"/>
              </a:cxn>
              <a:cxn ang="0">
                <a:pos x="4116" y="351"/>
              </a:cxn>
              <a:cxn ang="0">
                <a:pos x="4266" y="318"/>
              </a:cxn>
              <a:cxn ang="0">
                <a:pos x="4446" y="279"/>
              </a:cxn>
              <a:cxn ang="0">
                <a:pos x="4620" y="237"/>
              </a:cxn>
              <a:cxn ang="0">
                <a:pos x="4779" y="192"/>
              </a:cxn>
              <a:cxn ang="0">
                <a:pos x="4920" y="147"/>
              </a:cxn>
              <a:cxn ang="0">
                <a:pos x="5085" y="90"/>
              </a:cxn>
              <a:cxn ang="0">
                <a:pos x="5193" y="42"/>
              </a:cxn>
              <a:cxn ang="0">
                <a:pos x="5283" y="0"/>
              </a:cxn>
              <a:cxn ang="0">
                <a:pos x="3201" y="0"/>
              </a:cxn>
              <a:cxn ang="0">
                <a:pos x="2982" y="57"/>
              </a:cxn>
              <a:cxn ang="0">
                <a:pos x="2775" y="108"/>
              </a:cxn>
              <a:cxn ang="0">
                <a:pos x="2562" y="150"/>
              </a:cxn>
              <a:cxn ang="0">
                <a:pos x="2397" y="183"/>
              </a:cxn>
              <a:cxn ang="0">
                <a:pos x="2205" y="213"/>
              </a:cxn>
              <a:cxn ang="0">
                <a:pos x="2001" y="243"/>
              </a:cxn>
              <a:cxn ang="0">
                <a:pos x="1776" y="273"/>
              </a:cxn>
              <a:cxn ang="0">
                <a:pos x="1536" y="297"/>
              </a:cxn>
              <a:cxn ang="0">
                <a:pos x="1344" y="312"/>
              </a:cxn>
              <a:cxn ang="0">
                <a:pos x="1134" y="330"/>
              </a:cxn>
              <a:cxn ang="0">
                <a:pos x="921" y="342"/>
              </a:cxn>
              <a:cxn ang="0">
                <a:pos x="696" y="354"/>
              </a:cxn>
              <a:cxn ang="0">
                <a:pos x="501" y="360"/>
              </a:cxn>
              <a:cxn ang="0">
                <a:pos x="279" y="366"/>
              </a:cxn>
              <a:cxn ang="0">
                <a:pos x="99" y="369"/>
              </a:cxn>
              <a:cxn ang="0">
                <a:pos x="0" y="366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6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"/>
              </a:cxn>
              <a:cxn ang="0">
                <a:pos x="192" y="285"/>
              </a:cxn>
              <a:cxn ang="0">
                <a:pos x="384" y="282"/>
              </a:cxn>
              <a:cxn ang="0">
                <a:pos x="579" y="276"/>
              </a:cxn>
              <a:cxn ang="0">
                <a:pos x="789" y="267"/>
              </a:cxn>
              <a:cxn ang="0">
                <a:pos x="999" y="258"/>
              </a:cxn>
              <a:cxn ang="0">
                <a:pos x="1161" y="246"/>
              </a:cxn>
              <a:cxn ang="0">
                <a:pos x="1302" y="234"/>
              </a:cxn>
              <a:cxn ang="0">
                <a:pos x="1458" y="222"/>
              </a:cxn>
              <a:cxn ang="0">
                <a:pos x="1665" y="201"/>
              </a:cxn>
              <a:cxn ang="0">
                <a:pos x="1992" y="159"/>
              </a:cxn>
              <a:cxn ang="0">
                <a:pos x="2301" y="117"/>
              </a:cxn>
              <a:cxn ang="0">
                <a:pos x="2604" y="60"/>
              </a:cxn>
              <a:cxn ang="0">
                <a:pos x="2883" y="0"/>
              </a:cxn>
              <a:cxn ang="0">
                <a:pos x="0" y="0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202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4202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342029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F0EFB2E-5874-468B-82E3-6F755D46BDAD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342030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342031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42832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8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6C42E4-CB8C-4A5C-8820-2B6008B4C400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467342"/>
      </p:ext>
    </p:extLst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B44C07-82BF-4C00-ACDD-5B58C3457C72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02386"/>
      </p:ext>
    </p:extLst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155835-EF26-4A90-84A1-212DFB671117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83003"/>
      </p:ext>
    </p:extLst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ED666B-AA37-49D1-9E44-590C7FFDB2F7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931606"/>
      </p:ext>
    </p:extLst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AB219-438F-4317-B151-2278B609BCC3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185696"/>
      </p:ext>
    </p:extLst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235CCD-AEE4-4DE4-904D-20A8FAFE59B8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428731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36A929-F170-484A-8372-F4C371ABB6B9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852753"/>
      </p:ext>
    </p:extLst>
  </p:cSld>
  <p:clrMapOvr>
    <a:masterClrMapping/>
  </p:clrMapOvr>
  <p:transition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9DADE4-DB68-423A-BCBD-26C767331E7A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686852"/>
      </p:ext>
    </p:extLst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E15084-8C9F-4E08-919E-5328644B472C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25312"/>
      </p:ext>
    </p:extLst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F6AD3D-9405-4EBB-8DB5-2D924B7906D9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856864"/>
      </p:ext>
    </p:extLst>
  </p:cSld>
  <p:clrMapOvr>
    <a:masterClrMapping/>
  </p:clrMapOvr>
  <p:transition>
    <p:zo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000DC1-6BF9-4222-8933-52FB5ADC396F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163309"/>
      </p:ext>
    </p:extLst>
  </p:cSld>
  <p:clrMapOvr>
    <a:masterClrMapping/>
  </p:clrMapOvr>
  <p:transition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796C8FF-0281-49A1-8D41-185E0895D7EC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87803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A28087-1664-49BE-BC77-74865DE10023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067547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CC4E7F-A359-444E-9AB4-282C1CF37A44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819868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763947-93A1-4DBD-BC94-3DF563FBF302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131548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C3AFAE-255C-4942-A4B0-D910AAD07ADA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47221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A07A8D-531D-4184-8C8D-0B66E14E7BF6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521432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6D49BE-49A2-43A1-AE0F-0F0FE49810C8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516161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4852F1-7BA6-4E79-AF83-CEA11F7ED6C9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102317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0995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/>
            <a:ahLst/>
            <a:cxnLst>
              <a:cxn ang="0">
                <a:pos x="0" y="1491"/>
              </a:cxn>
              <a:cxn ang="0">
                <a:pos x="0" y="0"/>
              </a:cxn>
              <a:cxn ang="0">
                <a:pos x="171" y="3"/>
              </a:cxn>
              <a:cxn ang="0">
                <a:pos x="355" y="9"/>
              </a:cxn>
              <a:cxn ang="0">
                <a:pos x="499" y="21"/>
              </a:cxn>
              <a:cxn ang="0">
                <a:pos x="650" y="36"/>
              </a:cxn>
              <a:cxn ang="0">
                <a:pos x="809" y="54"/>
              </a:cxn>
              <a:cxn ang="0">
                <a:pos x="957" y="78"/>
              </a:cxn>
              <a:cxn ang="0">
                <a:pos x="1119" y="105"/>
              </a:cxn>
              <a:cxn ang="0">
                <a:pos x="1261" y="133"/>
              </a:cxn>
              <a:cxn ang="0">
                <a:pos x="1441" y="175"/>
              </a:cxn>
              <a:cxn ang="0">
                <a:pos x="1598" y="217"/>
              </a:cxn>
              <a:cxn ang="0">
                <a:pos x="1763" y="269"/>
              </a:cxn>
              <a:cxn ang="0">
                <a:pos x="1887" y="308"/>
              </a:cxn>
              <a:cxn ang="0">
                <a:pos x="2085" y="384"/>
              </a:cxn>
              <a:cxn ang="0">
                <a:pos x="2230" y="444"/>
              </a:cxn>
              <a:cxn ang="0">
                <a:pos x="2456" y="547"/>
              </a:cxn>
              <a:cxn ang="0">
                <a:pos x="2666" y="662"/>
              </a:cxn>
              <a:cxn ang="0">
                <a:pos x="2859" y="786"/>
              </a:cxn>
              <a:cxn ang="0">
                <a:pos x="3046" y="920"/>
              </a:cxn>
              <a:cxn ang="0">
                <a:pos x="3193" y="1038"/>
              </a:cxn>
              <a:cxn ang="0">
                <a:pos x="3332" y="1168"/>
              </a:cxn>
              <a:cxn ang="0">
                <a:pos x="3440" y="1280"/>
              </a:cxn>
              <a:cxn ang="0">
                <a:pos x="3524" y="1380"/>
              </a:cxn>
              <a:cxn ang="0">
                <a:pos x="3624" y="1491"/>
              </a:cxn>
              <a:cxn ang="0">
                <a:pos x="3608" y="1491"/>
              </a:cxn>
              <a:cxn ang="0">
                <a:pos x="0" y="1491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0996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/>
            <a:ahLst/>
            <a:cxnLst>
              <a:cxn ang="0">
                <a:pos x="2718" y="405"/>
              </a:cxn>
              <a:cxn ang="0">
                <a:pos x="2466" y="333"/>
              </a:cxn>
              <a:cxn ang="0">
                <a:pos x="2202" y="261"/>
              </a:cxn>
              <a:cxn ang="0">
                <a:pos x="1929" y="198"/>
              </a:cxn>
              <a:cxn ang="0">
                <a:pos x="1695" y="153"/>
              </a:cxn>
              <a:cxn ang="0">
                <a:pos x="1434" y="111"/>
              </a:cxn>
              <a:cxn ang="0">
                <a:pos x="1188" y="75"/>
              </a:cxn>
              <a:cxn ang="0">
                <a:pos x="957" y="48"/>
              </a:cxn>
              <a:cxn ang="0">
                <a:pos x="747" y="30"/>
              </a:cxn>
              <a:cxn ang="0">
                <a:pos x="501" y="15"/>
              </a:cxn>
              <a:cxn ang="0">
                <a:pos x="246" y="3"/>
              </a:cxn>
              <a:cxn ang="0">
                <a:pos x="0" y="0"/>
              </a:cxn>
              <a:cxn ang="0">
                <a:pos x="0" y="275"/>
              </a:cxn>
              <a:cxn ang="0">
                <a:pos x="0" y="345"/>
              </a:cxn>
              <a:cxn ang="0">
                <a:pos x="0" y="275"/>
              </a:cxn>
              <a:cxn ang="0">
                <a:pos x="0" y="342"/>
              </a:cxn>
              <a:cxn ang="0">
                <a:pos x="339" y="351"/>
              </a:cxn>
              <a:cxn ang="0">
                <a:pos x="606" y="372"/>
              </a:cxn>
              <a:cxn ang="0">
                <a:pos x="852" y="399"/>
              </a:cxn>
              <a:cxn ang="0">
                <a:pos x="1068" y="435"/>
              </a:cxn>
              <a:cxn ang="0">
                <a:pos x="1275" y="474"/>
              </a:cxn>
              <a:cxn ang="0">
                <a:pos x="1545" y="540"/>
              </a:cxn>
              <a:cxn ang="0">
                <a:pos x="1761" y="603"/>
              </a:cxn>
              <a:cxn ang="0">
                <a:pos x="1971" y="678"/>
              </a:cxn>
              <a:cxn ang="0">
                <a:pos x="2166" y="747"/>
              </a:cxn>
              <a:cxn ang="0">
                <a:pos x="2397" y="852"/>
              </a:cxn>
              <a:cxn ang="0">
                <a:pos x="2613" y="960"/>
              </a:cxn>
              <a:cxn ang="0">
                <a:pos x="2832" y="1095"/>
              </a:cxn>
              <a:cxn ang="0">
                <a:pos x="3012" y="1212"/>
              </a:cxn>
              <a:cxn ang="0">
                <a:pos x="3186" y="1347"/>
              </a:cxn>
              <a:cxn ang="0">
                <a:pos x="3351" y="1497"/>
              </a:cxn>
              <a:cxn ang="0">
                <a:pos x="3480" y="1629"/>
              </a:cxn>
              <a:cxn ang="0">
                <a:pos x="3612" y="1785"/>
              </a:cxn>
              <a:cxn ang="0">
                <a:pos x="3699" y="1901"/>
              </a:cxn>
              <a:cxn ang="0">
                <a:pos x="5142" y="1901"/>
              </a:cxn>
              <a:cxn ang="0">
                <a:pos x="5076" y="1827"/>
              </a:cxn>
              <a:cxn ang="0">
                <a:pos x="4968" y="1707"/>
              </a:cxn>
              <a:cxn ang="0">
                <a:pos x="4797" y="1539"/>
              </a:cxn>
              <a:cxn ang="0">
                <a:pos x="4617" y="1383"/>
              </a:cxn>
              <a:cxn ang="0">
                <a:pos x="4410" y="1221"/>
              </a:cxn>
              <a:cxn ang="0">
                <a:pos x="4185" y="1071"/>
              </a:cxn>
              <a:cxn ang="0">
                <a:pos x="3960" y="939"/>
              </a:cxn>
              <a:cxn ang="0">
                <a:pos x="3708" y="801"/>
              </a:cxn>
              <a:cxn ang="0">
                <a:pos x="3492" y="702"/>
              </a:cxn>
              <a:cxn ang="0">
                <a:pos x="3231" y="588"/>
              </a:cxn>
              <a:cxn ang="0">
                <a:pos x="2964" y="489"/>
              </a:cxn>
              <a:cxn ang="0">
                <a:pos x="2718" y="405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0997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558" y="357"/>
              </a:cxn>
              <a:cxn ang="0">
                <a:pos x="807" y="375"/>
              </a:cxn>
              <a:cxn ang="0">
                <a:pos x="1056" y="399"/>
              </a:cxn>
              <a:cxn ang="0">
                <a:pos x="1272" y="426"/>
              </a:cxn>
              <a:cxn ang="0">
                <a:pos x="1539" y="465"/>
              </a:cxn>
              <a:cxn ang="0">
                <a:pos x="1791" y="510"/>
              </a:cxn>
              <a:cxn ang="0">
                <a:pos x="2076" y="570"/>
              </a:cxn>
              <a:cxn ang="0">
                <a:pos x="2334" y="630"/>
              </a:cxn>
              <a:cxn ang="0">
                <a:pos x="2544" y="687"/>
              </a:cxn>
              <a:cxn ang="0">
                <a:pos x="2775" y="759"/>
              </a:cxn>
              <a:cxn ang="0">
                <a:pos x="3003" y="837"/>
              </a:cxn>
              <a:cxn ang="0">
                <a:pos x="3231" y="924"/>
              </a:cxn>
              <a:cxn ang="0">
                <a:pos x="3438" y="1005"/>
              </a:cxn>
              <a:cxn ang="0">
                <a:pos x="3663" y="1110"/>
              </a:cxn>
              <a:cxn ang="0">
                <a:pos x="3903" y="1233"/>
              </a:cxn>
              <a:cxn ang="0">
                <a:pos x="4149" y="1374"/>
              </a:cxn>
              <a:cxn ang="0">
                <a:pos x="4353" y="1506"/>
              </a:cxn>
              <a:cxn ang="0">
                <a:pos x="4491" y="1602"/>
              </a:cxn>
              <a:cxn ang="0">
                <a:pos x="4668" y="1740"/>
              </a:cxn>
              <a:cxn ang="0">
                <a:pos x="4824" y="1875"/>
              </a:cxn>
              <a:cxn ang="0">
                <a:pos x="4968" y="2016"/>
              </a:cxn>
              <a:cxn ang="0">
                <a:pos x="5100" y="2154"/>
              </a:cxn>
              <a:cxn ang="0">
                <a:pos x="5238" y="2324"/>
              </a:cxn>
              <a:cxn ang="0">
                <a:pos x="5759" y="2324"/>
              </a:cxn>
              <a:cxn ang="0">
                <a:pos x="5759" y="1245"/>
              </a:cxn>
              <a:cxn ang="0">
                <a:pos x="5580" y="1119"/>
              </a:cxn>
              <a:cxn ang="0">
                <a:pos x="5400" y="1020"/>
              </a:cxn>
              <a:cxn ang="0">
                <a:pos x="5205" y="918"/>
              </a:cxn>
              <a:cxn ang="0">
                <a:pos x="5031" y="837"/>
              </a:cxn>
              <a:cxn ang="0">
                <a:pos x="4866" y="771"/>
              </a:cxn>
              <a:cxn ang="0">
                <a:pos x="4710" y="711"/>
              </a:cxn>
              <a:cxn ang="0">
                <a:pos x="4545" y="651"/>
              </a:cxn>
              <a:cxn ang="0">
                <a:pos x="4386" y="600"/>
              </a:cxn>
              <a:cxn ang="0">
                <a:pos x="4248" y="552"/>
              </a:cxn>
              <a:cxn ang="0">
                <a:pos x="3993" y="483"/>
              </a:cxn>
              <a:cxn ang="0">
                <a:pos x="3777" y="423"/>
              </a:cxn>
              <a:cxn ang="0">
                <a:pos x="3564" y="375"/>
              </a:cxn>
              <a:cxn ang="0">
                <a:pos x="3282" y="312"/>
              </a:cxn>
              <a:cxn ang="0">
                <a:pos x="3003" y="261"/>
              </a:cxn>
              <a:cxn ang="0">
                <a:pos x="2733" y="213"/>
              </a:cxn>
              <a:cxn ang="0">
                <a:pos x="2451" y="171"/>
              </a:cxn>
              <a:cxn ang="0">
                <a:pos x="2211" y="138"/>
              </a:cxn>
              <a:cxn ang="0">
                <a:pos x="1974" y="108"/>
              </a:cxn>
              <a:cxn ang="0">
                <a:pos x="1665" y="81"/>
              </a:cxn>
              <a:cxn ang="0">
                <a:pos x="1437" y="60"/>
              </a:cxn>
              <a:cxn ang="0">
                <a:pos x="1125" y="36"/>
              </a:cxn>
              <a:cxn ang="0">
                <a:pos x="828" y="21"/>
              </a:cxn>
              <a:cxn ang="0">
                <a:pos x="558" y="12"/>
              </a:cxn>
              <a:cxn ang="0">
                <a:pos x="282" y="3"/>
              </a:cxn>
              <a:cxn ang="0">
                <a:pos x="0" y="0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0998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1"/>
              </a:cxn>
              <a:cxn ang="0">
                <a:pos x="282" y="357"/>
              </a:cxn>
              <a:cxn ang="0">
                <a:pos x="627" y="363"/>
              </a:cxn>
              <a:cxn ang="0">
                <a:pos x="960" y="375"/>
              </a:cxn>
              <a:cxn ang="0">
                <a:pos x="1218" y="393"/>
              </a:cxn>
              <a:cxn ang="0">
                <a:pos x="1470" y="411"/>
              </a:cxn>
              <a:cxn ang="0">
                <a:pos x="1746" y="435"/>
              </a:cxn>
              <a:cxn ang="0">
                <a:pos x="2022" y="462"/>
              </a:cxn>
              <a:cxn ang="0">
                <a:pos x="2340" y="504"/>
              </a:cxn>
              <a:cxn ang="0">
                <a:pos x="2664" y="549"/>
              </a:cxn>
              <a:cxn ang="0">
                <a:pos x="2952" y="597"/>
              </a:cxn>
              <a:cxn ang="0">
                <a:pos x="3225" y="648"/>
              </a:cxn>
              <a:cxn ang="0">
                <a:pos x="3513" y="708"/>
              </a:cxn>
              <a:cxn ang="0">
                <a:pos x="3693" y="750"/>
              </a:cxn>
              <a:cxn ang="0">
                <a:pos x="3936" y="810"/>
              </a:cxn>
              <a:cxn ang="0">
                <a:pos x="4095" y="855"/>
              </a:cxn>
              <a:cxn ang="0">
                <a:pos x="4281" y="909"/>
              </a:cxn>
              <a:cxn ang="0">
                <a:pos x="4503" y="981"/>
              </a:cxn>
              <a:cxn ang="0">
                <a:pos x="4704" y="1053"/>
              </a:cxn>
              <a:cxn ang="0">
                <a:pos x="4911" y="1131"/>
              </a:cxn>
              <a:cxn ang="0">
                <a:pos x="5073" y="1197"/>
              </a:cxn>
              <a:cxn ang="0">
                <a:pos x="5256" y="1281"/>
              </a:cxn>
              <a:cxn ang="0">
                <a:pos x="5475" y="1401"/>
              </a:cxn>
              <a:cxn ang="0">
                <a:pos x="5628" y="1482"/>
              </a:cxn>
              <a:cxn ang="0">
                <a:pos x="5759" y="1572"/>
              </a:cxn>
              <a:cxn ang="0">
                <a:pos x="5759" y="633"/>
              </a:cxn>
              <a:cxn ang="0">
                <a:pos x="5493" y="570"/>
              </a:cxn>
              <a:cxn ang="0">
                <a:pos x="5214" y="501"/>
              </a:cxn>
              <a:cxn ang="0">
                <a:pos x="4950" y="444"/>
              </a:cxn>
              <a:cxn ang="0">
                <a:pos x="4701" y="396"/>
              </a:cxn>
              <a:cxn ang="0">
                <a:pos x="4425" y="348"/>
              </a:cxn>
              <a:cxn ang="0">
                <a:pos x="4110" y="294"/>
              </a:cxn>
              <a:cxn ang="0">
                <a:pos x="3813" y="252"/>
              </a:cxn>
              <a:cxn ang="0">
                <a:pos x="3549" y="213"/>
              </a:cxn>
              <a:cxn ang="0">
                <a:pos x="3261" y="183"/>
              </a:cxn>
              <a:cxn ang="0">
                <a:pos x="3015" y="153"/>
              </a:cxn>
              <a:cxn ang="0">
                <a:pos x="2757" y="129"/>
              </a:cxn>
              <a:cxn ang="0">
                <a:pos x="2520" y="105"/>
              </a:cxn>
              <a:cxn ang="0">
                <a:pos x="2301" y="87"/>
              </a:cxn>
              <a:cxn ang="0">
                <a:pos x="2013" y="66"/>
              </a:cxn>
              <a:cxn ang="0">
                <a:pos x="1731" y="48"/>
              </a:cxn>
              <a:cxn ang="0">
                <a:pos x="1524" y="39"/>
              </a:cxn>
              <a:cxn ang="0">
                <a:pos x="1260" y="27"/>
              </a:cxn>
              <a:cxn ang="0">
                <a:pos x="966" y="15"/>
              </a:cxn>
              <a:cxn ang="0">
                <a:pos x="714" y="12"/>
              </a:cxn>
              <a:cxn ang="0">
                <a:pos x="510" y="6"/>
              </a:cxn>
              <a:cxn ang="0">
                <a:pos x="243" y="0"/>
              </a:cxn>
              <a:cxn ang="0">
                <a:pos x="0" y="0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0999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318" y="342"/>
              </a:cxn>
              <a:cxn ang="0">
                <a:pos x="591" y="348"/>
              </a:cxn>
              <a:cxn ang="0">
                <a:pos x="846" y="354"/>
              </a:cxn>
              <a:cxn ang="0">
                <a:pos x="1074" y="360"/>
              </a:cxn>
              <a:cxn ang="0">
                <a:pos x="1314" y="366"/>
              </a:cxn>
              <a:cxn ang="0">
                <a:pos x="1599" y="381"/>
              </a:cxn>
              <a:cxn ang="0">
                <a:pos x="1911" y="399"/>
              </a:cxn>
              <a:cxn ang="0">
                <a:pos x="2241" y="420"/>
              </a:cxn>
              <a:cxn ang="0">
                <a:pos x="2619" y="453"/>
              </a:cxn>
              <a:cxn ang="0">
                <a:pos x="2889" y="477"/>
              </a:cxn>
              <a:cxn ang="0">
                <a:pos x="3177" y="507"/>
              </a:cxn>
              <a:cxn ang="0">
                <a:pos x="3498" y="543"/>
              </a:cxn>
              <a:cxn ang="0">
                <a:pos x="3813" y="585"/>
              </a:cxn>
              <a:cxn ang="0">
                <a:pos x="4044" y="618"/>
              </a:cxn>
              <a:cxn ang="0">
                <a:pos x="4365" y="669"/>
              </a:cxn>
              <a:cxn ang="0">
                <a:pos x="4683" y="726"/>
              </a:cxn>
              <a:cxn ang="0">
                <a:pos x="4980" y="786"/>
              </a:cxn>
              <a:cxn ang="0">
                <a:pos x="5268" y="846"/>
              </a:cxn>
              <a:cxn ang="0">
                <a:pos x="5646" y="942"/>
              </a:cxn>
              <a:cxn ang="0">
                <a:pos x="5759" y="969"/>
              </a:cxn>
              <a:cxn ang="0">
                <a:pos x="5759" y="0"/>
              </a:cxn>
              <a:cxn ang="0">
                <a:pos x="0" y="0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1000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/>
            <a:ahLst/>
            <a:cxnLst>
              <a:cxn ang="0">
                <a:pos x="0" y="753"/>
              </a:cxn>
              <a:cxn ang="0">
                <a:pos x="0" y="1059"/>
              </a:cxn>
              <a:cxn ang="0">
                <a:pos x="5759" y="1059"/>
              </a:cxn>
              <a:cxn ang="0">
                <a:pos x="5759" y="0"/>
              </a:cxn>
              <a:cxn ang="0">
                <a:pos x="5430" y="0"/>
              </a:cxn>
              <a:cxn ang="0">
                <a:pos x="5298" y="84"/>
              </a:cxn>
              <a:cxn ang="0">
                <a:pos x="5136" y="159"/>
              </a:cxn>
              <a:cxn ang="0">
                <a:pos x="4968" y="222"/>
              </a:cxn>
              <a:cxn ang="0">
                <a:pos x="4812" y="267"/>
              </a:cxn>
              <a:cxn ang="0">
                <a:pos x="4626" y="324"/>
              </a:cxn>
              <a:cxn ang="0">
                <a:pos x="4440" y="366"/>
              </a:cxn>
              <a:cxn ang="0">
                <a:pos x="4230" y="414"/>
              </a:cxn>
              <a:cxn ang="0">
                <a:pos x="3939" y="468"/>
              </a:cxn>
              <a:cxn ang="0">
                <a:pos x="3711" y="504"/>
              </a:cxn>
              <a:cxn ang="0">
                <a:pos x="3441" y="543"/>
              </a:cxn>
              <a:cxn ang="0">
                <a:pos x="3189" y="579"/>
              </a:cxn>
              <a:cxn ang="0">
                <a:pos x="2925" y="606"/>
              </a:cxn>
              <a:cxn ang="0">
                <a:pos x="2679" y="633"/>
              </a:cxn>
              <a:cxn ang="0">
                <a:pos x="2418" y="654"/>
              </a:cxn>
              <a:cxn ang="0">
                <a:pos x="2142" y="675"/>
              </a:cxn>
              <a:cxn ang="0">
                <a:pos x="1896" y="693"/>
              </a:cxn>
              <a:cxn ang="0">
                <a:pos x="1647" y="708"/>
              </a:cxn>
              <a:cxn ang="0">
                <a:pos x="1404" y="720"/>
              </a:cxn>
              <a:cxn ang="0">
                <a:pos x="1170" y="732"/>
              </a:cxn>
              <a:cxn ang="0">
                <a:pos x="906" y="738"/>
              </a:cxn>
              <a:cxn ang="0">
                <a:pos x="534" y="747"/>
              </a:cxn>
              <a:cxn ang="0">
                <a:pos x="201" y="753"/>
              </a:cxn>
              <a:cxn ang="0">
                <a:pos x="0" y="753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1001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0" y="672"/>
              </a:cxn>
              <a:cxn ang="0">
                <a:pos x="303" y="672"/>
              </a:cxn>
              <a:cxn ang="0">
                <a:pos x="723" y="663"/>
              </a:cxn>
              <a:cxn ang="0">
                <a:pos x="1020" y="654"/>
              </a:cxn>
              <a:cxn ang="0">
                <a:pos x="1302" y="642"/>
              </a:cxn>
              <a:cxn ang="0">
                <a:pos x="1554" y="630"/>
              </a:cxn>
              <a:cxn ang="0">
                <a:pos x="1779" y="615"/>
              </a:cxn>
              <a:cxn ang="0">
                <a:pos x="1962" y="606"/>
              </a:cxn>
              <a:cxn ang="0">
                <a:pos x="2193" y="588"/>
              </a:cxn>
              <a:cxn ang="0">
                <a:pos x="2448" y="570"/>
              </a:cxn>
              <a:cxn ang="0">
                <a:pos x="2700" y="546"/>
              </a:cxn>
              <a:cxn ang="0">
                <a:pos x="2904" y="528"/>
              </a:cxn>
              <a:cxn ang="0">
                <a:pos x="3138" y="498"/>
              </a:cxn>
              <a:cxn ang="0">
                <a:pos x="3324" y="474"/>
              </a:cxn>
              <a:cxn ang="0">
                <a:pos x="3534" y="447"/>
              </a:cxn>
              <a:cxn ang="0">
                <a:pos x="3735" y="420"/>
              </a:cxn>
              <a:cxn ang="0">
                <a:pos x="3933" y="384"/>
              </a:cxn>
              <a:cxn ang="0">
                <a:pos x="4116" y="351"/>
              </a:cxn>
              <a:cxn ang="0">
                <a:pos x="4266" y="318"/>
              </a:cxn>
              <a:cxn ang="0">
                <a:pos x="4446" y="279"/>
              </a:cxn>
              <a:cxn ang="0">
                <a:pos x="4620" y="237"/>
              </a:cxn>
              <a:cxn ang="0">
                <a:pos x="4779" y="192"/>
              </a:cxn>
              <a:cxn ang="0">
                <a:pos x="4920" y="147"/>
              </a:cxn>
              <a:cxn ang="0">
                <a:pos x="5085" y="90"/>
              </a:cxn>
              <a:cxn ang="0">
                <a:pos x="5193" y="42"/>
              </a:cxn>
              <a:cxn ang="0">
                <a:pos x="5283" y="0"/>
              </a:cxn>
              <a:cxn ang="0">
                <a:pos x="3201" y="0"/>
              </a:cxn>
              <a:cxn ang="0">
                <a:pos x="2982" y="57"/>
              </a:cxn>
              <a:cxn ang="0">
                <a:pos x="2775" y="108"/>
              </a:cxn>
              <a:cxn ang="0">
                <a:pos x="2562" y="150"/>
              </a:cxn>
              <a:cxn ang="0">
                <a:pos x="2397" y="183"/>
              </a:cxn>
              <a:cxn ang="0">
                <a:pos x="2205" y="213"/>
              </a:cxn>
              <a:cxn ang="0">
                <a:pos x="2001" y="243"/>
              </a:cxn>
              <a:cxn ang="0">
                <a:pos x="1776" y="273"/>
              </a:cxn>
              <a:cxn ang="0">
                <a:pos x="1536" y="297"/>
              </a:cxn>
              <a:cxn ang="0">
                <a:pos x="1344" y="312"/>
              </a:cxn>
              <a:cxn ang="0">
                <a:pos x="1134" y="330"/>
              </a:cxn>
              <a:cxn ang="0">
                <a:pos x="921" y="342"/>
              </a:cxn>
              <a:cxn ang="0">
                <a:pos x="696" y="354"/>
              </a:cxn>
              <a:cxn ang="0">
                <a:pos x="501" y="360"/>
              </a:cxn>
              <a:cxn ang="0">
                <a:pos x="279" y="366"/>
              </a:cxn>
              <a:cxn ang="0">
                <a:pos x="99" y="369"/>
              </a:cxn>
              <a:cxn ang="0">
                <a:pos x="0" y="366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1002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"/>
              </a:cxn>
              <a:cxn ang="0">
                <a:pos x="192" y="285"/>
              </a:cxn>
              <a:cxn ang="0">
                <a:pos x="384" y="282"/>
              </a:cxn>
              <a:cxn ang="0">
                <a:pos x="579" y="276"/>
              </a:cxn>
              <a:cxn ang="0">
                <a:pos x="789" y="267"/>
              </a:cxn>
              <a:cxn ang="0">
                <a:pos x="999" y="258"/>
              </a:cxn>
              <a:cxn ang="0">
                <a:pos x="1161" y="246"/>
              </a:cxn>
              <a:cxn ang="0">
                <a:pos x="1302" y="234"/>
              </a:cxn>
              <a:cxn ang="0">
                <a:pos x="1458" y="222"/>
              </a:cxn>
              <a:cxn ang="0">
                <a:pos x="1665" y="201"/>
              </a:cxn>
              <a:cxn ang="0">
                <a:pos x="1992" y="159"/>
              </a:cxn>
              <a:cxn ang="0">
                <a:pos x="2301" y="117"/>
              </a:cxn>
              <a:cxn ang="0">
                <a:pos x="2604" y="60"/>
              </a:cxn>
              <a:cxn ang="0">
                <a:pos x="2883" y="0"/>
              </a:cxn>
              <a:cxn ang="0">
                <a:pos x="0" y="0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100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34100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4100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BECAD20-804E-413C-9517-FD724D698AA4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34100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34100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F4668DC-857F-487D-BFFA-8C0CA5037977}" type="slidenum">
              <a:rPr lang="fr-BE" smtClean="0">
                <a:solidFill>
                  <a:srgbClr val="FFFFF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06026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4" grpId="0" animBg="1"/>
    </p:bld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0995" name="Freeform 3"/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/>
            <a:ahLst/>
            <a:cxnLst>
              <a:cxn ang="0">
                <a:pos x="0" y="1491"/>
              </a:cxn>
              <a:cxn ang="0">
                <a:pos x="0" y="0"/>
              </a:cxn>
              <a:cxn ang="0">
                <a:pos x="171" y="3"/>
              </a:cxn>
              <a:cxn ang="0">
                <a:pos x="355" y="9"/>
              </a:cxn>
              <a:cxn ang="0">
                <a:pos x="499" y="21"/>
              </a:cxn>
              <a:cxn ang="0">
                <a:pos x="650" y="36"/>
              </a:cxn>
              <a:cxn ang="0">
                <a:pos x="809" y="54"/>
              </a:cxn>
              <a:cxn ang="0">
                <a:pos x="957" y="78"/>
              </a:cxn>
              <a:cxn ang="0">
                <a:pos x="1119" y="105"/>
              </a:cxn>
              <a:cxn ang="0">
                <a:pos x="1261" y="133"/>
              </a:cxn>
              <a:cxn ang="0">
                <a:pos x="1441" y="175"/>
              </a:cxn>
              <a:cxn ang="0">
                <a:pos x="1598" y="217"/>
              </a:cxn>
              <a:cxn ang="0">
                <a:pos x="1763" y="269"/>
              </a:cxn>
              <a:cxn ang="0">
                <a:pos x="1887" y="308"/>
              </a:cxn>
              <a:cxn ang="0">
                <a:pos x="2085" y="384"/>
              </a:cxn>
              <a:cxn ang="0">
                <a:pos x="2230" y="444"/>
              </a:cxn>
              <a:cxn ang="0">
                <a:pos x="2456" y="547"/>
              </a:cxn>
              <a:cxn ang="0">
                <a:pos x="2666" y="662"/>
              </a:cxn>
              <a:cxn ang="0">
                <a:pos x="2859" y="786"/>
              </a:cxn>
              <a:cxn ang="0">
                <a:pos x="3046" y="920"/>
              </a:cxn>
              <a:cxn ang="0">
                <a:pos x="3193" y="1038"/>
              </a:cxn>
              <a:cxn ang="0">
                <a:pos x="3332" y="1168"/>
              </a:cxn>
              <a:cxn ang="0">
                <a:pos x="3440" y="1280"/>
              </a:cxn>
              <a:cxn ang="0">
                <a:pos x="3524" y="1380"/>
              </a:cxn>
              <a:cxn ang="0">
                <a:pos x="3624" y="1491"/>
              </a:cxn>
              <a:cxn ang="0">
                <a:pos x="3608" y="1491"/>
              </a:cxn>
              <a:cxn ang="0">
                <a:pos x="0" y="1491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0996" name="Freeform 4"/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/>
            <a:ahLst/>
            <a:cxnLst>
              <a:cxn ang="0">
                <a:pos x="2718" y="405"/>
              </a:cxn>
              <a:cxn ang="0">
                <a:pos x="2466" y="333"/>
              </a:cxn>
              <a:cxn ang="0">
                <a:pos x="2202" y="261"/>
              </a:cxn>
              <a:cxn ang="0">
                <a:pos x="1929" y="198"/>
              </a:cxn>
              <a:cxn ang="0">
                <a:pos x="1695" y="153"/>
              </a:cxn>
              <a:cxn ang="0">
                <a:pos x="1434" y="111"/>
              </a:cxn>
              <a:cxn ang="0">
                <a:pos x="1188" y="75"/>
              </a:cxn>
              <a:cxn ang="0">
                <a:pos x="957" y="48"/>
              </a:cxn>
              <a:cxn ang="0">
                <a:pos x="747" y="30"/>
              </a:cxn>
              <a:cxn ang="0">
                <a:pos x="501" y="15"/>
              </a:cxn>
              <a:cxn ang="0">
                <a:pos x="246" y="3"/>
              </a:cxn>
              <a:cxn ang="0">
                <a:pos x="0" y="0"/>
              </a:cxn>
              <a:cxn ang="0">
                <a:pos x="0" y="275"/>
              </a:cxn>
              <a:cxn ang="0">
                <a:pos x="0" y="345"/>
              </a:cxn>
              <a:cxn ang="0">
                <a:pos x="0" y="275"/>
              </a:cxn>
              <a:cxn ang="0">
                <a:pos x="0" y="342"/>
              </a:cxn>
              <a:cxn ang="0">
                <a:pos x="339" y="351"/>
              </a:cxn>
              <a:cxn ang="0">
                <a:pos x="606" y="372"/>
              </a:cxn>
              <a:cxn ang="0">
                <a:pos x="852" y="399"/>
              </a:cxn>
              <a:cxn ang="0">
                <a:pos x="1068" y="435"/>
              </a:cxn>
              <a:cxn ang="0">
                <a:pos x="1275" y="474"/>
              </a:cxn>
              <a:cxn ang="0">
                <a:pos x="1545" y="540"/>
              </a:cxn>
              <a:cxn ang="0">
                <a:pos x="1761" y="603"/>
              </a:cxn>
              <a:cxn ang="0">
                <a:pos x="1971" y="678"/>
              </a:cxn>
              <a:cxn ang="0">
                <a:pos x="2166" y="747"/>
              </a:cxn>
              <a:cxn ang="0">
                <a:pos x="2397" y="852"/>
              </a:cxn>
              <a:cxn ang="0">
                <a:pos x="2613" y="960"/>
              </a:cxn>
              <a:cxn ang="0">
                <a:pos x="2832" y="1095"/>
              </a:cxn>
              <a:cxn ang="0">
                <a:pos x="3012" y="1212"/>
              </a:cxn>
              <a:cxn ang="0">
                <a:pos x="3186" y="1347"/>
              </a:cxn>
              <a:cxn ang="0">
                <a:pos x="3351" y="1497"/>
              </a:cxn>
              <a:cxn ang="0">
                <a:pos x="3480" y="1629"/>
              </a:cxn>
              <a:cxn ang="0">
                <a:pos x="3612" y="1785"/>
              </a:cxn>
              <a:cxn ang="0">
                <a:pos x="3699" y="1901"/>
              </a:cxn>
              <a:cxn ang="0">
                <a:pos x="5142" y="1901"/>
              </a:cxn>
              <a:cxn ang="0">
                <a:pos x="5076" y="1827"/>
              </a:cxn>
              <a:cxn ang="0">
                <a:pos x="4968" y="1707"/>
              </a:cxn>
              <a:cxn ang="0">
                <a:pos x="4797" y="1539"/>
              </a:cxn>
              <a:cxn ang="0">
                <a:pos x="4617" y="1383"/>
              </a:cxn>
              <a:cxn ang="0">
                <a:pos x="4410" y="1221"/>
              </a:cxn>
              <a:cxn ang="0">
                <a:pos x="4185" y="1071"/>
              </a:cxn>
              <a:cxn ang="0">
                <a:pos x="3960" y="939"/>
              </a:cxn>
              <a:cxn ang="0">
                <a:pos x="3708" y="801"/>
              </a:cxn>
              <a:cxn ang="0">
                <a:pos x="3492" y="702"/>
              </a:cxn>
              <a:cxn ang="0">
                <a:pos x="3231" y="588"/>
              </a:cxn>
              <a:cxn ang="0">
                <a:pos x="2964" y="489"/>
              </a:cxn>
              <a:cxn ang="0">
                <a:pos x="2718" y="405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0997" name="Freeform 5"/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558" y="357"/>
              </a:cxn>
              <a:cxn ang="0">
                <a:pos x="807" y="375"/>
              </a:cxn>
              <a:cxn ang="0">
                <a:pos x="1056" y="399"/>
              </a:cxn>
              <a:cxn ang="0">
                <a:pos x="1272" y="426"/>
              </a:cxn>
              <a:cxn ang="0">
                <a:pos x="1539" y="465"/>
              </a:cxn>
              <a:cxn ang="0">
                <a:pos x="1791" y="510"/>
              </a:cxn>
              <a:cxn ang="0">
                <a:pos x="2076" y="570"/>
              </a:cxn>
              <a:cxn ang="0">
                <a:pos x="2334" y="630"/>
              </a:cxn>
              <a:cxn ang="0">
                <a:pos x="2544" y="687"/>
              </a:cxn>
              <a:cxn ang="0">
                <a:pos x="2775" y="759"/>
              </a:cxn>
              <a:cxn ang="0">
                <a:pos x="3003" y="837"/>
              </a:cxn>
              <a:cxn ang="0">
                <a:pos x="3231" y="924"/>
              </a:cxn>
              <a:cxn ang="0">
                <a:pos x="3438" y="1005"/>
              </a:cxn>
              <a:cxn ang="0">
                <a:pos x="3663" y="1110"/>
              </a:cxn>
              <a:cxn ang="0">
                <a:pos x="3903" y="1233"/>
              </a:cxn>
              <a:cxn ang="0">
                <a:pos x="4149" y="1374"/>
              </a:cxn>
              <a:cxn ang="0">
                <a:pos x="4353" y="1506"/>
              </a:cxn>
              <a:cxn ang="0">
                <a:pos x="4491" y="1602"/>
              </a:cxn>
              <a:cxn ang="0">
                <a:pos x="4668" y="1740"/>
              </a:cxn>
              <a:cxn ang="0">
                <a:pos x="4824" y="1875"/>
              </a:cxn>
              <a:cxn ang="0">
                <a:pos x="4968" y="2016"/>
              </a:cxn>
              <a:cxn ang="0">
                <a:pos x="5100" y="2154"/>
              </a:cxn>
              <a:cxn ang="0">
                <a:pos x="5238" y="2324"/>
              </a:cxn>
              <a:cxn ang="0">
                <a:pos x="5759" y="2324"/>
              </a:cxn>
              <a:cxn ang="0">
                <a:pos x="5759" y="1245"/>
              </a:cxn>
              <a:cxn ang="0">
                <a:pos x="5580" y="1119"/>
              </a:cxn>
              <a:cxn ang="0">
                <a:pos x="5400" y="1020"/>
              </a:cxn>
              <a:cxn ang="0">
                <a:pos x="5205" y="918"/>
              </a:cxn>
              <a:cxn ang="0">
                <a:pos x="5031" y="837"/>
              </a:cxn>
              <a:cxn ang="0">
                <a:pos x="4866" y="771"/>
              </a:cxn>
              <a:cxn ang="0">
                <a:pos x="4710" y="711"/>
              </a:cxn>
              <a:cxn ang="0">
                <a:pos x="4545" y="651"/>
              </a:cxn>
              <a:cxn ang="0">
                <a:pos x="4386" y="600"/>
              </a:cxn>
              <a:cxn ang="0">
                <a:pos x="4248" y="552"/>
              </a:cxn>
              <a:cxn ang="0">
                <a:pos x="3993" y="483"/>
              </a:cxn>
              <a:cxn ang="0">
                <a:pos x="3777" y="423"/>
              </a:cxn>
              <a:cxn ang="0">
                <a:pos x="3564" y="375"/>
              </a:cxn>
              <a:cxn ang="0">
                <a:pos x="3282" y="312"/>
              </a:cxn>
              <a:cxn ang="0">
                <a:pos x="3003" y="261"/>
              </a:cxn>
              <a:cxn ang="0">
                <a:pos x="2733" y="213"/>
              </a:cxn>
              <a:cxn ang="0">
                <a:pos x="2451" y="171"/>
              </a:cxn>
              <a:cxn ang="0">
                <a:pos x="2211" y="138"/>
              </a:cxn>
              <a:cxn ang="0">
                <a:pos x="1974" y="108"/>
              </a:cxn>
              <a:cxn ang="0">
                <a:pos x="1665" y="81"/>
              </a:cxn>
              <a:cxn ang="0">
                <a:pos x="1437" y="60"/>
              </a:cxn>
              <a:cxn ang="0">
                <a:pos x="1125" y="36"/>
              </a:cxn>
              <a:cxn ang="0">
                <a:pos x="828" y="21"/>
              </a:cxn>
              <a:cxn ang="0">
                <a:pos x="558" y="12"/>
              </a:cxn>
              <a:cxn ang="0">
                <a:pos x="282" y="3"/>
              </a:cxn>
              <a:cxn ang="0">
                <a:pos x="0" y="0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0998" name="Freeform 6"/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51"/>
              </a:cxn>
              <a:cxn ang="0">
                <a:pos x="282" y="357"/>
              </a:cxn>
              <a:cxn ang="0">
                <a:pos x="627" y="363"/>
              </a:cxn>
              <a:cxn ang="0">
                <a:pos x="960" y="375"/>
              </a:cxn>
              <a:cxn ang="0">
                <a:pos x="1218" y="393"/>
              </a:cxn>
              <a:cxn ang="0">
                <a:pos x="1470" y="411"/>
              </a:cxn>
              <a:cxn ang="0">
                <a:pos x="1746" y="435"/>
              </a:cxn>
              <a:cxn ang="0">
                <a:pos x="2022" y="462"/>
              </a:cxn>
              <a:cxn ang="0">
                <a:pos x="2340" y="504"/>
              </a:cxn>
              <a:cxn ang="0">
                <a:pos x="2664" y="549"/>
              </a:cxn>
              <a:cxn ang="0">
                <a:pos x="2952" y="597"/>
              </a:cxn>
              <a:cxn ang="0">
                <a:pos x="3225" y="648"/>
              </a:cxn>
              <a:cxn ang="0">
                <a:pos x="3513" y="708"/>
              </a:cxn>
              <a:cxn ang="0">
                <a:pos x="3693" y="750"/>
              </a:cxn>
              <a:cxn ang="0">
                <a:pos x="3936" y="810"/>
              </a:cxn>
              <a:cxn ang="0">
                <a:pos x="4095" y="855"/>
              </a:cxn>
              <a:cxn ang="0">
                <a:pos x="4281" y="909"/>
              </a:cxn>
              <a:cxn ang="0">
                <a:pos x="4503" y="981"/>
              </a:cxn>
              <a:cxn ang="0">
                <a:pos x="4704" y="1053"/>
              </a:cxn>
              <a:cxn ang="0">
                <a:pos x="4911" y="1131"/>
              </a:cxn>
              <a:cxn ang="0">
                <a:pos x="5073" y="1197"/>
              </a:cxn>
              <a:cxn ang="0">
                <a:pos x="5256" y="1281"/>
              </a:cxn>
              <a:cxn ang="0">
                <a:pos x="5475" y="1401"/>
              </a:cxn>
              <a:cxn ang="0">
                <a:pos x="5628" y="1482"/>
              </a:cxn>
              <a:cxn ang="0">
                <a:pos x="5759" y="1572"/>
              </a:cxn>
              <a:cxn ang="0">
                <a:pos x="5759" y="633"/>
              </a:cxn>
              <a:cxn ang="0">
                <a:pos x="5493" y="570"/>
              </a:cxn>
              <a:cxn ang="0">
                <a:pos x="5214" y="501"/>
              </a:cxn>
              <a:cxn ang="0">
                <a:pos x="4950" y="444"/>
              </a:cxn>
              <a:cxn ang="0">
                <a:pos x="4701" y="396"/>
              </a:cxn>
              <a:cxn ang="0">
                <a:pos x="4425" y="348"/>
              </a:cxn>
              <a:cxn ang="0">
                <a:pos x="4110" y="294"/>
              </a:cxn>
              <a:cxn ang="0">
                <a:pos x="3813" y="252"/>
              </a:cxn>
              <a:cxn ang="0">
                <a:pos x="3549" y="213"/>
              </a:cxn>
              <a:cxn ang="0">
                <a:pos x="3261" y="183"/>
              </a:cxn>
              <a:cxn ang="0">
                <a:pos x="3015" y="153"/>
              </a:cxn>
              <a:cxn ang="0">
                <a:pos x="2757" y="129"/>
              </a:cxn>
              <a:cxn ang="0">
                <a:pos x="2520" y="105"/>
              </a:cxn>
              <a:cxn ang="0">
                <a:pos x="2301" y="87"/>
              </a:cxn>
              <a:cxn ang="0">
                <a:pos x="2013" y="66"/>
              </a:cxn>
              <a:cxn ang="0">
                <a:pos x="1731" y="48"/>
              </a:cxn>
              <a:cxn ang="0">
                <a:pos x="1524" y="39"/>
              </a:cxn>
              <a:cxn ang="0">
                <a:pos x="1260" y="27"/>
              </a:cxn>
              <a:cxn ang="0">
                <a:pos x="966" y="15"/>
              </a:cxn>
              <a:cxn ang="0">
                <a:pos x="714" y="12"/>
              </a:cxn>
              <a:cxn ang="0">
                <a:pos x="510" y="6"/>
              </a:cxn>
              <a:cxn ang="0">
                <a:pos x="243" y="0"/>
              </a:cxn>
              <a:cxn ang="0">
                <a:pos x="0" y="0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0999" name="Freeform 7"/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9"/>
              </a:cxn>
              <a:cxn ang="0">
                <a:pos x="318" y="342"/>
              </a:cxn>
              <a:cxn ang="0">
                <a:pos x="591" y="348"/>
              </a:cxn>
              <a:cxn ang="0">
                <a:pos x="846" y="354"/>
              </a:cxn>
              <a:cxn ang="0">
                <a:pos x="1074" y="360"/>
              </a:cxn>
              <a:cxn ang="0">
                <a:pos x="1314" y="366"/>
              </a:cxn>
              <a:cxn ang="0">
                <a:pos x="1599" y="381"/>
              </a:cxn>
              <a:cxn ang="0">
                <a:pos x="1911" y="399"/>
              </a:cxn>
              <a:cxn ang="0">
                <a:pos x="2241" y="420"/>
              </a:cxn>
              <a:cxn ang="0">
                <a:pos x="2619" y="453"/>
              </a:cxn>
              <a:cxn ang="0">
                <a:pos x="2889" y="477"/>
              </a:cxn>
              <a:cxn ang="0">
                <a:pos x="3177" y="507"/>
              </a:cxn>
              <a:cxn ang="0">
                <a:pos x="3498" y="543"/>
              </a:cxn>
              <a:cxn ang="0">
                <a:pos x="3813" y="585"/>
              </a:cxn>
              <a:cxn ang="0">
                <a:pos x="4044" y="618"/>
              </a:cxn>
              <a:cxn ang="0">
                <a:pos x="4365" y="669"/>
              </a:cxn>
              <a:cxn ang="0">
                <a:pos x="4683" y="726"/>
              </a:cxn>
              <a:cxn ang="0">
                <a:pos x="4980" y="786"/>
              </a:cxn>
              <a:cxn ang="0">
                <a:pos x="5268" y="846"/>
              </a:cxn>
              <a:cxn ang="0">
                <a:pos x="5646" y="942"/>
              </a:cxn>
              <a:cxn ang="0">
                <a:pos x="5759" y="969"/>
              </a:cxn>
              <a:cxn ang="0">
                <a:pos x="5759" y="0"/>
              </a:cxn>
              <a:cxn ang="0">
                <a:pos x="0" y="0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1000" name="Freeform 8"/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/>
            <a:ahLst/>
            <a:cxnLst>
              <a:cxn ang="0">
                <a:pos x="0" y="753"/>
              </a:cxn>
              <a:cxn ang="0">
                <a:pos x="0" y="1059"/>
              </a:cxn>
              <a:cxn ang="0">
                <a:pos x="5759" y="1059"/>
              </a:cxn>
              <a:cxn ang="0">
                <a:pos x="5759" y="0"/>
              </a:cxn>
              <a:cxn ang="0">
                <a:pos x="5430" y="0"/>
              </a:cxn>
              <a:cxn ang="0">
                <a:pos x="5298" y="84"/>
              </a:cxn>
              <a:cxn ang="0">
                <a:pos x="5136" y="159"/>
              </a:cxn>
              <a:cxn ang="0">
                <a:pos x="4968" y="222"/>
              </a:cxn>
              <a:cxn ang="0">
                <a:pos x="4812" y="267"/>
              </a:cxn>
              <a:cxn ang="0">
                <a:pos x="4626" y="324"/>
              </a:cxn>
              <a:cxn ang="0">
                <a:pos x="4440" y="366"/>
              </a:cxn>
              <a:cxn ang="0">
                <a:pos x="4230" y="414"/>
              </a:cxn>
              <a:cxn ang="0">
                <a:pos x="3939" y="468"/>
              </a:cxn>
              <a:cxn ang="0">
                <a:pos x="3711" y="504"/>
              </a:cxn>
              <a:cxn ang="0">
                <a:pos x="3441" y="543"/>
              </a:cxn>
              <a:cxn ang="0">
                <a:pos x="3189" y="579"/>
              </a:cxn>
              <a:cxn ang="0">
                <a:pos x="2925" y="606"/>
              </a:cxn>
              <a:cxn ang="0">
                <a:pos x="2679" y="633"/>
              </a:cxn>
              <a:cxn ang="0">
                <a:pos x="2418" y="654"/>
              </a:cxn>
              <a:cxn ang="0">
                <a:pos x="2142" y="675"/>
              </a:cxn>
              <a:cxn ang="0">
                <a:pos x="1896" y="693"/>
              </a:cxn>
              <a:cxn ang="0">
                <a:pos x="1647" y="708"/>
              </a:cxn>
              <a:cxn ang="0">
                <a:pos x="1404" y="720"/>
              </a:cxn>
              <a:cxn ang="0">
                <a:pos x="1170" y="732"/>
              </a:cxn>
              <a:cxn ang="0">
                <a:pos x="906" y="738"/>
              </a:cxn>
              <a:cxn ang="0">
                <a:pos x="534" y="747"/>
              </a:cxn>
              <a:cxn ang="0">
                <a:pos x="201" y="753"/>
              </a:cxn>
              <a:cxn ang="0">
                <a:pos x="0" y="753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1001" name="Freeform 9"/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/>
            <a:ahLst/>
            <a:cxnLst>
              <a:cxn ang="0">
                <a:pos x="0" y="366"/>
              </a:cxn>
              <a:cxn ang="0">
                <a:pos x="0" y="672"/>
              </a:cxn>
              <a:cxn ang="0">
                <a:pos x="303" y="672"/>
              </a:cxn>
              <a:cxn ang="0">
                <a:pos x="723" y="663"/>
              </a:cxn>
              <a:cxn ang="0">
                <a:pos x="1020" y="654"/>
              </a:cxn>
              <a:cxn ang="0">
                <a:pos x="1302" y="642"/>
              </a:cxn>
              <a:cxn ang="0">
                <a:pos x="1554" y="630"/>
              </a:cxn>
              <a:cxn ang="0">
                <a:pos x="1779" y="615"/>
              </a:cxn>
              <a:cxn ang="0">
                <a:pos x="1962" y="606"/>
              </a:cxn>
              <a:cxn ang="0">
                <a:pos x="2193" y="588"/>
              </a:cxn>
              <a:cxn ang="0">
                <a:pos x="2448" y="570"/>
              </a:cxn>
              <a:cxn ang="0">
                <a:pos x="2700" y="546"/>
              </a:cxn>
              <a:cxn ang="0">
                <a:pos x="2904" y="528"/>
              </a:cxn>
              <a:cxn ang="0">
                <a:pos x="3138" y="498"/>
              </a:cxn>
              <a:cxn ang="0">
                <a:pos x="3324" y="474"/>
              </a:cxn>
              <a:cxn ang="0">
                <a:pos x="3534" y="447"/>
              </a:cxn>
              <a:cxn ang="0">
                <a:pos x="3735" y="420"/>
              </a:cxn>
              <a:cxn ang="0">
                <a:pos x="3933" y="384"/>
              </a:cxn>
              <a:cxn ang="0">
                <a:pos x="4116" y="351"/>
              </a:cxn>
              <a:cxn ang="0">
                <a:pos x="4266" y="318"/>
              </a:cxn>
              <a:cxn ang="0">
                <a:pos x="4446" y="279"/>
              </a:cxn>
              <a:cxn ang="0">
                <a:pos x="4620" y="237"/>
              </a:cxn>
              <a:cxn ang="0">
                <a:pos x="4779" y="192"/>
              </a:cxn>
              <a:cxn ang="0">
                <a:pos x="4920" y="147"/>
              </a:cxn>
              <a:cxn ang="0">
                <a:pos x="5085" y="90"/>
              </a:cxn>
              <a:cxn ang="0">
                <a:pos x="5193" y="42"/>
              </a:cxn>
              <a:cxn ang="0">
                <a:pos x="5283" y="0"/>
              </a:cxn>
              <a:cxn ang="0">
                <a:pos x="3201" y="0"/>
              </a:cxn>
              <a:cxn ang="0">
                <a:pos x="2982" y="57"/>
              </a:cxn>
              <a:cxn ang="0">
                <a:pos x="2775" y="108"/>
              </a:cxn>
              <a:cxn ang="0">
                <a:pos x="2562" y="150"/>
              </a:cxn>
              <a:cxn ang="0">
                <a:pos x="2397" y="183"/>
              </a:cxn>
              <a:cxn ang="0">
                <a:pos x="2205" y="213"/>
              </a:cxn>
              <a:cxn ang="0">
                <a:pos x="2001" y="243"/>
              </a:cxn>
              <a:cxn ang="0">
                <a:pos x="1776" y="273"/>
              </a:cxn>
              <a:cxn ang="0">
                <a:pos x="1536" y="297"/>
              </a:cxn>
              <a:cxn ang="0">
                <a:pos x="1344" y="312"/>
              </a:cxn>
              <a:cxn ang="0">
                <a:pos x="1134" y="330"/>
              </a:cxn>
              <a:cxn ang="0">
                <a:pos x="921" y="342"/>
              </a:cxn>
              <a:cxn ang="0">
                <a:pos x="696" y="354"/>
              </a:cxn>
              <a:cxn ang="0">
                <a:pos x="501" y="360"/>
              </a:cxn>
              <a:cxn ang="0">
                <a:pos x="279" y="366"/>
              </a:cxn>
              <a:cxn ang="0">
                <a:pos x="99" y="369"/>
              </a:cxn>
              <a:cxn ang="0">
                <a:pos x="0" y="366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1002" name="Freeform 10"/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5"/>
              </a:cxn>
              <a:cxn ang="0">
                <a:pos x="192" y="285"/>
              </a:cxn>
              <a:cxn ang="0">
                <a:pos x="384" y="282"/>
              </a:cxn>
              <a:cxn ang="0">
                <a:pos x="579" y="276"/>
              </a:cxn>
              <a:cxn ang="0">
                <a:pos x="789" y="267"/>
              </a:cxn>
              <a:cxn ang="0">
                <a:pos x="999" y="258"/>
              </a:cxn>
              <a:cxn ang="0">
                <a:pos x="1161" y="246"/>
              </a:cxn>
              <a:cxn ang="0">
                <a:pos x="1302" y="234"/>
              </a:cxn>
              <a:cxn ang="0">
                <a:pos x="1458" y="222"/>
              </a:cxn>
              <a:cxn ang="0">
                <a:pos x="1665" y="201"/>
              </a:cxn>
              <a:cxn ang="0">
                <a:pos x="1992" y="159"/>
              </a:cxn>
              <a:cxn ang="0">
                <a:pos x="2301" y="117"/>
              </a:cxn>
              <a:cxn ang="0">
                <a:pos x="2604" y="60"/>
              </a:cxn>
              <a:cxn ang="0">
                <a:pos x="2883" y="0"/>
              </a:cxn>
              <a:cxn ang="0">
                <a:pos x="0" y="0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fr-FR" sz="1800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100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34100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4100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106609B-75AF-4EE4-A59C-D6F0D599FF3A}" type="datetime1">
              <a:rPr lang="fr-FR" smtClean="0">
                <a:solidFill>
                  <a:srgbClr val="FFFFFF"/>
                </a:solidFill>
              </a:rPr>
              <a:t>26/09/2020</a:t>
            </a:fld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34100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r-BE" smtClean="0">
                <a:solidFill>
                  <a:srgbClr val="FFFFFF"/>
                </a:solidFill>
              </a:rPr>
              <a:t>1</a:t>
            </a:r>
            <a:endParaRPr lang="fr-BE" dirty="0">
              <a:solidFill>
                <a:srgbClr val="FFFFFF"/>
              </a:solidFill>
            </a:endParaRPr>
          </a:p>
        </p:txBody>
      </p:sp>
      <p:sp>
        <p:nvSpPr>
          <p:cNvPr id="34100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F4668DC-857F-487D-BFFA-8C0CA5037977}" type="slidenum">
              <a:rPr lang="fr-BE" smtClean="0">
                <a:solidFill>
                  <a:srgbClr val="FFFFF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802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4" grpId="0" animBg="1"/>
    </p:bld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1.png"/><Relationship Id="rId11" Type="http://schemas.openxmlformats.org/officeDocument/2006/relationships/image" Target="../media/image63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3.png"/><Relationship Id="rId5" Type="http://schemas.openxmlformats.org/officeDocument/2006/relationships/image" Target="../media/image78.png"/><Relationship Id="rId4" Type="http://schemas.openxmlformats.org/officeDocument/2006/relationships/image" Target="../media/image7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164763" y="548680"/>
            <a:ext cx="8747461" cy="6186309"/>
          </a:xfrm>
          <a:prstGeom prst="rect">
            <a:avLst/>
          </a:prstGeom>
          <a:noFill/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endParaRPr lang="fr-FR" altLang="en-US" dirty="0" smtClean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 smtClean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 smtClean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 smtClean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 smtClean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  <a:p>
            <a:pPr eaLnBrk="1" hangingPunct="1"/>
            <a:endParaRPr lang="fr-FR" altLang="en-US" dirty="0">
              <a:solidFill>
                <a:srgbClr val="FFFF00"/>
              </a:solidFill>
            </a:endParaRPr>
          </a:p>
        </p:txBody>
      </p:sp>
      <p:sp>
        <p:nvSpPr>
          <p:cNvPr id="11266" name="Espace réservé du pied de page 1"/>
          <p:cNvSpPr>
            <a:spLocks noGrp="1"/>
          </p:cNvSpPr>
          <p:nvPr>
            <p:ph type="ftr" sz="quarter" idx="10"/>
          </p:nvPr>
        </p:nvSpPr>
        <p:spPr>
          <a:xfrm>
            <a:off x="228600" y="6500813"/>
            <a:ext cx="47244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altLang="en-US" b="0" dirty="0" smtClean="0"/>
              <a:t>Cours </a:t>
            </a:r>
            <a:r>
              <a:rPr lang="fr-FR" altLang="en-US" b="0" dirty="0"/>
              <a:t>Béton armé, </a:t>
            </a:r>
            <a:r>
              <a:rPr lang="fr-FR" altLang="en-US" b="0" dirty="0" smtClean="0"/>
              <a:t>Mr. A. Guettiche</a:t>
            </a:r>
          </a:p>
        </p:txBody>
      </p:sp>
      <p:sp>
        <p:nvSpPr>
          <p:cNvPr id="11267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fld id="{BA7C63E1-D618-4791-AEBE-83F3085EFBB6}" type="slidenum">
              <a:rPr lang="fr-FR" altLang="en-US" b="0" smtClean="0"/>
              <a:pPr eaLnBrk="1" hangingPunct="1"/>
              <a:t>1</a:t>
            </a:fld>
            <a:endParaRPr lang="fr-FR" altLang="en-US" b="0" smtClean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64763" y="44624"/>
            <a:ext cx="8747462" cy="369332"/>
          </a:xfrm>
          <a:prstGeom prst="rect">
            <a:avLst/>
          </a:prstGeom>
          <a:noFill/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fr-FR" altLang="en-US" sz="1800" b="0" dirty="0">
                <a:solidFill>
                  <a:srgbClr val="FFFFFF"/>
                </a:solidFill>
              </a:rPr>
              <a:t>Centre universitaire de </a:t>
            </a:r>
            <a:r>
              <a:rPr lang="fr-FR" altLang="en-US" sz="1800" b="0" dirty="0" err="1" smtClean="0">
                <a:solidFill>
                  <a:srgbClr val="FFFFFF"/>
                </a:solidFill>
              </a:rPr>
              <a:t>Relizane</a:t>
            </a:r>
            <a:r>
              <a:rPr lang="fr-FR" altLang="en-US" sz="1800" b="0" dirty="0" smtClean="0">
                <a:solidFill>
                  <a:srgbClr val="FFFFFF"/>
                </a:solidFill>
              </a:rPr>
              <a:t>         </a:t>
            </a:r>
            <a:r>
              <a:rPr lang="fr-FR" altLang="en-US" sz="1800" b="0" i="1" u="sng" dirty="0" smtClean="0">
                <a:solidFill>
                  <a:srgbClr val="FFFFFF"/>
                </a:solidFill>
              </a:rPr>
              <a:t>Cours</a:t>
            </a:r>
            <a:r>
              <a:rPr lang="fr-FR" altLang="en-US" sz="1800" b="0" dirty="0" smtClean="0">
                <a:solidFill>
                  <a:srgbClr val="FFFFFF"/>
                </a:solidFill>
              </a:rPr>
              <a:t> </a:t>
            </a:r>
            <a:r>
              <a:rPr lang="fr-FR" altLang="en-US" sz="1800" b="0" dirty="0">
                <a:solidFill>
                  <a:srgbClr val="FFFFFF"/>
                </a:solidFill>
              </a:rPr>
              <a:t>: </a:t>
            </a:r>
            <a:r>
              <a:rPr lang="fr-FR" altLang="en-US" sz="1800" dirty="0">
                <a:solidFill>
                  <a:srgbClr val="FFFFFF"/>
                </a:solidFill>
              </a:rPr>
              <a:t>béton armé </a:t>
            </a:r>
            <a:r>
              <a:rPr lang="fr-FR" altLang="en-US" sz="1800" dirty="0" smtClean="0">
                <a:solidFill>
                  <a:srgbClr val="FFFFFF"/>
                </a:solidFill>
              </a:rPr>
              <a:t>2   Chapitre </a:t>
            </a:r>
            <a:r>
              <a:rPr lang="fr-FR" altLang="en-US" sz="1800" dirty="0" smtClean="0">
                <a:solidFill>
                  <a:srgbClr val="FFFFFF"/>
                </a:solidFill>
              </a:rPr>
              <a:t>04: </a:t>
            </a:r>
            <a:r>
              <a:rPr lang="fr-FR" altLang="en-US" sz="1800" dirty="0">
                <a:solidFill>
                  <a:srgbClr val="FFFFFF"/>
                </a:solidFill>
              </a:rPr>
              <a:t>Flexion </a:t>
            </a:r>
            <a:r>
              <a:rPr lang="fr-FR" altLang="en-US" sz="1800" dirty="0" smtClean="0">
                <a:solidFill>
                  <a:srgbClr val="FFFFFF"/>
                </a:solidFill>
              </a:rPr>
              <a:t>composé</a:t>
            </a:r>
            <a:endParaRPr lang="fr-FR" altLang="en-US" sz="1800" dirty="0">
              <a:solidFill>
                <a:srgbClr val="FFFFFF"/>
              </a:solidFill>
            </a:endParaRPr>
          </a:p>
        </p:txBody>
      </p:sp>
      <p:sp>
        <p:nvSpPr>
          <p:cNvPr id="10" name="Rectangle 43"/>
          <p:cNvSpPr>
            <a:spLocks noChangeArrowheads="1"/>
          </p:cNvSpPr>
          <p:nvPr/>
        </p:nvSpPr>
        <p:spPr bwMode="auto">
          <a:xfrm>
            <a:off x="179512" y="548679"/>
            <a:ext cx="8732713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cmpd="thickThin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2413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819150" indent="-28575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2382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573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76450" indent="-228600" defTabSz="765175" eaLnBrk="0" hangingPunct="0"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336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908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480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905250" indent="-228600" defTabSz="765175" eaLnBrk="0" fontAlgn="base" hangingPunct="0">
              <a:spcBef>
                <a:spcPct val="0"/>
              </a:spcBef>
              <a:spcAft>
                <a:spcPct val="0"/>
              </a:spcAft>
              <a:tabLst>
                <a:tab pos="288925" algn="l"/>
              </a:tabLst>
              <a:defRPr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indent="0" algn="just">
              <a:lnSpc>
                <a:spcPct val="150000"/>
              </a:lnSpc>
            </a:pPr>
            <a:r>
              <a:rPr lang="fr-FR" altLang="en-US" sz="2000" u="sng" dirty="0" err="1" smtClean="0">
                <a:solidFill>
                  <a:srgbClr val="FFFF00"/>
                </a:solidFill>
              </a:rPr>
              <a:t>I.Définition</a:t>
            </a:r>
            <a:r>
              <a:rPr lang="fr-FR" altLang="en-US" sz="2000" u="sng" dirty="0" smtClean="0">
                <a:solidFill>
                  <a:srgbClr val="FFFF00"/>
                </a:solidFill>
              </a:rPr>
              <a:t>:(Rappel RDM)</a:t>
            </a:r>
            <a:r>
              <a:rPr lang="fr-FR" altLang="en-US" sz="2000" dirty="0" smtClean="0">
                <a:solidFill>
                  <a:srgbClr val="FFFF00"/>
                </a:solidFill>
              </a:rPr>
              <a:t>: </a:t>
            </a:r>
            <a:r>
              <a:rPr lang="fr-FR" sz="2000" b="0" dirty="0">
                <a:solidFill>
                  <a:srgbClr val="FFFFFF"/>
                </a:solidFill>
              </a:rPr>
              <a:t>La flexion composée provient de l'action conjuguée d'une flexion due à </a:t>
            </a:r>
            <a:r>
              <a:rPr lang="fr-FR" sz="2000" b="0" dirty="0" smtClean="0">
                <a:solidFill>
                  <a:srgbClr val="FFFFFF"/>
                </a:solidFill>
              </a:rPr>
              <a:t>un chargement </a:t>
            </a:r>
            <a:r>
              <a:rPr lang="fr-FR" sz="2000" b="0" dirty="0">
                <a:solidFill>
                  <a:srgbClr val="FFFFFF"/>
                </a:solidFill>
              </a:rPr>
              <a:t>latérale (</a:t>
            </a:r>
            <a:r>
              <a:rPr lang="fr-FR" sz="2000" b="0" dirty="0">
                <a:solidFill>
                  <a:srgbClr val="FF0000"/>
                </a:solidFill>
              </a:rPr>
              <a:t>flexion simple</a:t>
            </a:r>
            <a:r>
              <a:rPr lang="fr-FR" sz="2000" b="0" dirty="0">
                <a:solidFill>
                  <a:srgbClr val="FFFFFF"/>
                </a:solidFill>
              </a:rPr>
              <a:t>) et d'un effort axial (</a:t>
            </a:r>
            <a:r>
              <a:rPr lang="fr-FR" sz="2000" b="0" dirty="0">
                <a:solidFill>
                  <a:srgbClr val="FF0000"/>
                </a:solidFill>
              </a:rPr>
              <a:t>traction ou compression</a:t>
            </a:r>
            <a:r>
              <a:rPr lang="fr-FR" sz="2000" b="0" dirty="0">
                <a:solidFill>
                  <a:srgbClr val="FFFFFF"/>
                </a:solidFill>
              </a:rPr>
              <a:t>) ou </a:t>
            </a:r>
            <a:r>
              <a:rPr lang="fr-FR" sz="2000" b="0" dirty="0" smtClean="0">
                <a:solidFill>
                  <a:srgbClr val="FFFFFF"/>
                </a:solidFill>
              </a:rPr>
              <a:t>seulement de </a:t>
            </a:r>
            <a:r>
              <a:rPr lang="fr-FR" sz="2000" b="0" dirty="0">
                <a:solidFill>
                  <a:srgbClr val="FFFFFF"/>
                </a:solidFill>
              </a:rPr>
              <a:t>l'effet d'un </a:t>
            </a:r>
            <a:r>
              <a:rPr lang="fr-FR" sz="2000" b="0" dirty="0">
                <a:solidFill>
                  <a:srgbClr val="FF0000"/>
                </a:solidFill>
              </a:rPr>
              <a:t>effort normal excentré </a:t>
            </a:r>
            <a:r>
              <a:rPr lang="fr-FR" sz="2000" b="0" dirty="0">
                <a:solidFill>
                  <a:srgbClr val="FFFFFF"/>
                </a:solidFill>
              </a:rPr>
              <a:t>par rapport à l'axe moyen de l'élément</a:t>
            </a:r>
            <a:r>
              <a:rPr lang="fr-FR" sz="2000" b="0" dirty="0" smtClean="0">
                <a:solidFill>
                  <a:srgbClr val="FFFFFF"/>
                </a:solidFill>
              </a:rPr>
              <a:t>.</a:t>
            </a:r>
            <a:r>
              <a:rPr lang="fr-FR" sz="2000" b="0" dirty="0">
                <a:solidFill>
                  <a:srgbClr val="FFFFFF"/>
                </a:solidFill>
              </a:rPr>
              <a:t> On considérera qu’une poutre est soumise à de la flexion composée lorsque les éléments de réduction du torseur des efforts internes de cohésion se réduisent à :</a:t>
            </a:r>
          </a:p>
          <a:p>
            <a:pPr marL="0" indent="0" algn="just">
              <a:tabLst/>
            </a:pPr>
            <a:r>
              <a:rPr lang="fr-FR" sz="2000" dirty="0" smtClean="0">
                <a:solidFill>
                  <a:srgbClr val="FF0000"/>
                </a:solidFill>
              </a:rPr>
              <a:t>N</a:t>
            </a:r>
            <a:r>
              <a:rPr lang="fr-FR" sz="2000" dirty="0" smtClean="0">
                <a:solidFill>
                  <a:srgbClr val="FFFFFF"/>
                </a:solidFill>
              </a:rPr>
              <a:t> </a:t>
            </a:r>
            <a:r>
              <a:rPr lang="fr-FR" sz="2000" dirty="0">
                <a:solidFill>
                  <a:srgbClr val="FFFFFF"/>
                </a:solidFill>
              </a:rPr>
              <a:t>: </a:t>
            </a:r>
            <a:r>
              <a:rPr lang="fr-FR" sz="2000" b="0" dirty="0">
                <a:solidFill>
                  <a:srgbClr val="FFFFFF"/>
                </a:solidFill>
              </a:rPr>
              <a:t>l’effort normal</a:t>
            </a:r>
            <a:r>
              <a:rPr lang="fr-FR" sz="2000" b="0" dirty="0" smtClean="0">
                <a:solidFill>
                  <a:srgbClr val="FFFFFF"/>
                </a:solidFill>
              </a:rPr>
              <a:t>,</a:t>
            </a:r>
          </a:p>
          <a:p>
            <a:pPr marL="0" indent="0" algn="just">
              <a:tabLst/>
            </a:pPr>
            <a:r>
              <a:rPr lang="fr-FR" sz="2000" dirty="0" smtClean="0">
                <a:solidFill>
                  <a:srgbClr val="FF0000"/>
                </a:solidFill>
              </a:rPr>
              <a:t>T</a:t>
            </a:r>
            <a:r>
              <a:rPr lang="fr-FR" sz="2000" dirty="0" smtClean="0">
                <a:solidFill>
                  <a:srgbClr val="FFFFFF"/>
                </a:solidFill>
              </a:rPr>
              <a:t> </a:t>
            </a:r>
            <a:r>
              <a:rPr lang="fr-FR" sz="2000" b="0" dirty="0">
                <a:solidFill>
                  <a:srgbClr val="FFFFFF"/>
                </a:solidFill>
              </a:rPr>
              <a:t>: l’effort tranchant </a:t>
            </a:r>
            <a:r>
              <a:rPr lang="fr-FR" sz="2000" b="0" dirty="0" smtClean="0">
                <a:solidFill>
                  <a:srgbClr val="FFFFFF"/>
                </a:solidFill>
              </a:rPr>
              <a:t> </a:t>
            </a:r>
          </a:p>
          <a:p>
            <a:pPr marL="0" indent="0" algn="just">
              <a:tabLst/>
            </a:pPr>
            <a:r>
              <a:rPr lang="fr-FR" sz="2000" dirty="0" smtClean="0">
                <a:solidFill>
                  <a:srgbClr val="FF0000"/>
                </a:solidFill>
              </a:rPr>
              <a:t>M</a:t>
            </a:r>
            <a:r>
              <a:rPr lang="fr-FR" sz="2000" dirty="0" smtClean="0">
                <a:solidFill>
                  <a:srgbClr val="FFFFFF"/>
                </a:solidFill>
              </a:rPr>
              <a:t> </a:t>
            </a:r>
            <a:r>
              <a:rPr lang="fr-FR" sz="2000" b="0" dirty="0">
                <a:solidFill>
                  <a:srgbClr val="FFFFFF"/>
                </a:solidFill>
              </a:rPr>
              <a:t>: le moment </a:t>
            </a:r>
            <a:r>
              <a:rPr lang="fr-FR" sz="2000" b="0" dirty="0" smtClean="0">
                <a:solidFill>
                  <a:srgbClr val="FFFFFF"/>
                </a:solidFill>
              </a:rPr>
              <a:t>fléchissant</a:t>
            </a:r>
            <a:endParaRPr lang="fr-FR" sz="2000" b="0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50000"/>
              </a:lnSpc>
              <a:tabLst/>
            </a:pPr>
            <a:r>
              <a:rPr lang="fr-FR" sz="2000" b="0" dirty="0">
                <a:solidFill>
                  <a:schemeClr val="tx1"/>
                </a:solidFill>
              </a:rPr>
              <a:t>Le système formé par le moment fléchissant (M) et l'effort normal (N</a:t>
            </a:r>
            <a:r>
              <a:rPr lang="fr-FR" sz="2000" b="0" dirty="0" smtClean="0">
                <a:solidFill>
                  <a:schemeClr val="tx1"/>
                </a:solidFill>
              </a:rPr>
              <a:t>)</a:t>
            </a:r>
            <a:r>
              <a:rPr lang="fr-FR" sz="2000" b="0" dirty="0">
                <a:solidFill>
                  <a:schemeClr val="tx1"/>
                </a:solidFill>
              </a:rPr>
              <a:t> peut être remplacé par une force unique équivalente à (N) et appliquée au point </a:t>
            </a:r>
            <a:r>
              <a:rPr lang="fr-FR" sz="2000" b="0" dirty="0">
                <a:solidFill>
                  <a:srgbClr val="FF0000"/>
                </a:solidFill>
              </a:rPr>
              <a:t>(C) </a:t>
            </a:r>
            <a:r>
              <a:rPr lang="fr-FR" sz="2000" b="0" dirty="0">
                <a:solidFill>
                  <a:schemeClr val="tx1"/>
                </a:solidFill>
              </a:rPr>
              <a:t>appelé point d'application ou </a:t>
            </a:r>
            <a:r>
              <a:rPr lang="fr-FR" sz="2000" b="0" dirty="0">
                <a:solidFill>
                  <a:srgbClr val="FF0000"/>
                </a:solidFill>
              </a:rPr>
              <a:t>centre de pression</a:t>
            </a:r>
            <a:r>
              <a:rPr lang="fr-FR" sz="2000" b="0" dirty="0" smtClean="0">
                <a:solidFill>
                  <a:srgbClr val="FF0000"/>
                </a:solidFill>
              </a:rPr>
              <a:t>. </a:t>
            </a:r>
            <a:r>
              <a:rPr lang="fr-FR" sz="2000" b="0" dirty="0">
                <a:solidFill>
                  <a:schemeClr val="tx1"/>
                </a:solidFill>
              </a:rPr>
              <a:t>Donc on remplace (M,N) → N au centre de pression tel que la distance GC = e</a:t>
            </a:r>
            <a:r>
              <a:rPr lang="fr-FR" sz="2000" b="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tabLst/>
            </a:pPr>
            <a:r>
              <a:rPr lang="fr-FR" sz="2000" b="0" dirty="0" smtClean="0">
                <a:solidFill>
                  <a:schemeClr val="tx1"/>
                </a:solidFill>
              </a:rPr>
              <a:t>                                G: le centre de gravité</a:t>
            </a:r>
            <a:endParaRPr lang="fr-FR" sz="2000" b="0" dirty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 smtClean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 smtClean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 smtClean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 smtClean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 smtClean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 smtClean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 smtClean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 smtClean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 smtClean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 smtClean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 smtClean="0">
              <a:solidFill>
                <a:schemeClr val="tx1"/>
              </a:solidFill>
            </a:endParaRPr>
          </a:p>
          <a:p>
            <a:pPr marL="0" indent="0" algn="just">
              <a:tabLst/>
            </a:pPr>
            <a:endParaRPr lang="fr-FR" sz="2000" b="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841" y="3092883"/>
            <a:ext cx="1772668" cy="1097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431" y="3068960"/>
            <a:ext cx="223224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87" t="59038"/>
          <a:stretch/>
        </p:blipFill>
        <p:spPr bwMode="auto">
          <a:xfrm>
            <a:off x="467544" y="6075099"/>
            <a:ext cx="1703487" cy="59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4788024" y="5661248"/>
            <a:ext cx="4029719" cy="1005806"/>
            <a:chOff x="4788024" y="5661248"/>
            <a:chExt cx="4029719" cy="1005806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8024" y="5661248"/>
              <a:ext cx="4029719" cy="10058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 bwMode="auto">
            <a:xfrm>
              <a:off x="5625487" y="5877272"/>
              <a:ext cx="288032" cy="144016"/>
            </a:xfrm>
            <a:prstGeom prst="rect">
              <a:avLst/>
            </a:prstGeom>
            <a:solidFill>
              <a:schemeClr val="tx1"/>
            </a:solidFill>
            <a:ln w="317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0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350557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4282" y="44624"/>
            <a:ext cx="8822214" cy="66967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2000" dirty="0" smtClean="0"/>
              <a:t>M</a:t>
            </a:r>
            <a:r>
              <a:rPr lang="fr-FR" sz="1400" dirty="0" smtClean="0"/>
              <a:t>BC</a:t>
            </a:r>
            <a:r>
              <a:rPr lang="fr-FR" sz="2000" dirty="0"/>
              <a:t>: </a:t>
            </a:r>
            <a:r>
              <a:rPr lang="fr-FR" sz="2000" dirty="0">
                <a:solidFill>
                  <a:srgbClr val="FF0000"/>
                </a:solidFill>
              </a:rPr>
              <a:t>Le moment M</a:t>
            </a:r>
            <a:r>
              <a:rPr lang="fr-FR" sz="1400" dirty="0">
                <a:solidFill>
                  <a:srgbClr val="FF0000"/>
                </a:solidFill>
              </a:rPr>
              <a:t>BC</a:t>
            </a:r>
            <a:r>
              <a:rPr lang="fr-FR" sz="2000" dirty="0"/>
              <a:t> correspond au moment de flexion qu’il faut appliquer à la section pour qu’elle soit </a:t>
            </a:r>
            <a:r>
              <a:rPr lang="fr-FR" sz="2000" dirty="0">
                <a:solidFill>
                  <a:srgbClr val="FF0000"/>
                </a:solidFill>
              </a:rPr>
              <a:t>entièrement comprimée (Pivot C</a:t>
            </a:r>
            <a:r>
              <a:rPr lang="fr-FR" sz="2000" dirty="0" smtClean="0">
                <a:solidFill>
                  <a:srgbClr val="FF0000"/>
                </a:solidFill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fr-FR" sz="2000" dirty="0"/>
              <a:t>On a donc:                                             d'où</a:t>
            </a:r>
            <a:r>
              <a:rPr lang="fr-FR" sz="2000" dirty="0" smtClean="0"/>
              <a:t>:</a:t>
            </a:r>
            <a:endParaRPr lang="fr-FR" sz="2000" dirty="0"/>
          </a:p>
          <a:p>
            <a:pPr algn="just">
              <a:lnSpc>
                <a:spcPct val="150000"/>
              </a:lnSpc>
            </a:pPr>
            <a:r>
              <a:rPr lang="fr-FR" sz="2000" dirty="0"/>
              <a:t>En pratique, il suffit donc de calculer le moment réduit de la section et de le comparer à la valeur de </a:t>
            </a:r>
            <a:r>
              <a:rPr lang="fr-FR" sz="2000" dirty="0" err="1"/>
              <a:t>μ</a:t>
            </a:r>
            <a:r>
              <a:rPr lang="fr-FR" sz="1100" dirty="0" err="1"/>
              <a:t>BC</a:t>
            </a:r>
            <a:r>
              <a:rPr lang="fr-FR" sz="2000" dirty="0"/>
              <a:t> , pour savoir si la section est entièrement ou partiellement comprimée, ce qui se traduit par:</a:t>
            </a:r>
          </a:p>
          <a:p>
            <a:pPr algn="just">
              <a:lnSpc>
                <a:spcPct val="150000"/>
              </a:lnSpc>
            </a:pPr>
            <a:r>
              <a:rPr lang="fr-FR" sz="2000" dirty="0"/>
              <a:t>Si y ≤d, cela veut dire qu'il faut mettre en place au moins un lit d'aciers tendu, ce qui s'exprime par: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Dans </a:t>
            </a:r>
            <a:r>
              <a:rPr lang="fr-FR" sz="2000" dirty="0"/>
              <a:t>les formules que nous venons d'appliquer, le moment </a:t>
            </a:r>
            <a:r>
              <a:rPr lang="fr-FR" sz="2000" dirty="0">
                <a:solidFill>
                  <a:srgbClr val="FF0000"/>
                </a:solidFill>
              </a:rPr>
              <a:t>M</a:t>
            </a:r>
            <a:r>
              <a:rPr lang="fr-FR" sz="1400" dirty="0">
                <a:solidFill>
                  <a:srgbClr val="FF0000"/>
                </a:solidFill>
              </a:rPr>
              <a:t>UA</a:t>
            </a:r>
            <a:r>
              <a:rPr lang="fr-FR" sz="2000" dirty="0"/>
              <a:t> est </a:t>
            </a:r>
            <a:r>
              <a:rPr lang="fr-FR" sz="2000" dirty="0" smtClean="0"/>
              <a:t>calculé par </a:t>
            </a:r>
            <a:r>
              <a:rPr lang="fr-FR" sz="2000" dirty="0"/>
              <a:t>rapport au </a:t>
            </a:r>
            <a:r>
              <a:rPr lang="fr-FR" sz="2000" dirty="0" smtClean="0">
                <a:solidFill>
                  <a:srgbClr val="FF0000"/>
                </a:solidFill>
              </a:rPr>
              <a:t>C.D.G</a:t>
            </a:r>
            <a:r>
              <a:rPr lang="fr-FR" sz="2000" dirty="0" smtClean="0"/>
              <a:t> </a:t>
            </a:r>
            <a:r>
              <a:rPr lang="fr-FR" sz="2000" dirty="0" smtClean="0">
                <a:solidFill>
                  <a:srgbClr val="FF0000"/>
                </a:solidFill>
              </a:rPr>
              <a:t>des </a:t>
            </a:r>
            <a:r>
              <a:rPr lang="fr-FR" sz="2000" dirty="0">
                <a:solidFill>
                  <a:srgbClr val="FF0000"/>
                </a:solidFill>
              </a:rPr>
              <a:t>aciers tendus</a:t>
            </a:r>
            <a:r>
              <a:rPr lang="fr-FR" sz="2000" dirty="0"/>
              <a:t>. Or, lorsque l'on détermine le moment </a:t>
            </a:r>
            <a:r>
              <a:rPr lang="fr-FR" sz="2000" dirty="0">
                <a:solidFill>
                  <a:srgbClr val="FF0000"/>
                </a:solidFill>
              </a:rPr>
              <a:t>Mu=(e</a:t>
            </a:r>
            <a:r>
              <a:rPr lang="fr-FR" sz="1400" dirty="0">
                <a:solidFill>
                  <a:srgbClr val="FF0000"/>
                </a:solidFill>
              </a:rPr>
              <a:t>1</a:t>
            </a:r>
            <a:r>
              <a:rPr lang="fr-FR" sz="2000" dirty="0">
                <a:solidFill>
                  <a:srgbClr val="FF0000"/>
                </a:solidFill>
              </a:rPr>
              <a:t>+e</a:t>
            </a:r>
            <a:r>
              <a:rPr lang="fr-FR" sz="1400" dirty="0">
                <a:solidFill>
                  <a:srgbClr val="FF0000"/>
                </a:solidFill>
              </a:rPr>
              <a:t>2</a:t>
            </a:r>
            <a:r>
              <a:rPr lang="fr-FR" sz="2000" dirty="0">
                <a:solidFill>
                  <a:srgbClr val="FF0000"/>
                </a:solidFill>
              </a:rPr>
              <a:t>)Nu</a:t>
            </a:r>
            <a:r>
              <a:rPr lang="fr-FR" sz="2000" dirty="0"/>
              <a:t>, il s'agit d'un moment par rapport </a:t>
            </a:r>
            <a:r>
              <a:rPr lang="fr-FR" sz="2000" dirty="0">
                <a:solidFill>
                  <a:srgbClr val="FF0000"/>
                </a:solidFill>
              </a:rPr>
              <a:t>au CDG de la section de béton seul</a:t>
            </a:r>
            <a:r>
              <a:rPr lang="fr-FR" sz="2000" dirty="0"/>
              <a:t>. Il est donc impératif de calculer </a:t>
            </a:r>
            <a:r>
              <a:rPr lang="fr-FR" sz="2000" dirty="0">
                <a:solidFill>
                  <a:srgbClr val="FF0000"/>
                </a:solidFill>
              </a:rPr>
              <a:t>M</a:t>
            </a:r>
            <a:r>
              <a:rPr lang="fr-FR" sz="1400" dirty="0">
                <a:solidFill>
                  <a:srgbClr val="FF0000"/>
                </a:solidFill>
              </a:rPr>
              <a:t>UA</a:t>
            </a:r>
            <a:r>
              <a:rPr lang="fr-FR" sz="2000" dirty="0"/>
              <a:t>, par rapport au </a:t>
            </a:r>
            <a:r>
              <a:rPr lang="fr-FR" sz="2000" dirty="0">
                <a:solidFill>
                  <a:srgbClr val="FF0000"/>
                </a:solidFill>
              </a:rPr>
              <a:t>CDG des aciers</a:t>
            </a:r>
            <a:r>
              <a:rPr lang="fr-FR" sz="20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fr-FR" sz="2000" dirty="0"/>
              <a:t>Dans le cas d'une section rectangulaire, on a:</a:t>
            </a:r>
          </a:p>
          <a:p>
            <a:pPr algn="just">
              <a:lnSpc>
                <a:spcPct val="150000"/>
              </a:lnSpc>
            </a:pPr>
            <a:r>
              <a:rPr lang="fr-FR" sz="2000" dirty="0"/>
              <a:t>Nu étant pris avec son </a:t>
            </a:r>
            <a:r>
              <a:rPr lang="fr-FR" sz="2000" dirty="0" smtClean="0"/>
              <a:t>signe.</a:t>
            </a:r>
            <a:endParaRPr lang="fr-FR" sz="2000" dirty="0"/>
          </a:p>
          <a:p>
            <a:endParaRPr lang="fr-FR" sz="2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131496" y="6500192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10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036" y="2348880"/>
            <a:ext cx="3888432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027" y="1009211"/>
            <a:ext cx="256465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315" y="980728"/>
            <a:ext cx="2841293" cy="460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343858"/>
            <a:ext cx="2569618" cy="503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315" y="5661248"/>
            <a:ext cx="1692030" cy="374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8" b="7561"/>
          <a:stretch/>
        </p:blipFill>
        <p:spPr bwMode="auto">
          <a:xfrm>
            <a:off x="7164288" y="5868216"/>
            <a:ext cx="1587942" cy="795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088114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4282" y="44624"/>
            <a:ext cx="8822214" cy="66967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endParaRPr lang="fr-FR" sz="2000" b="1" u="sng" dirty="0" smtClean="0">
              <a:solidFill>
                <a:srgbClr val="FF6600"/>
              </a:solidFill>
            </a:endParaRPr>
          </a:p>
          <a:p>
            <a:pPr algn="just">
              <a:lnSpc>
                <a:spcPct val="150000"/>
              </a:lnSpc>
            </a:pPr>
            <a:endParaRPr lang="fr-FR" sz="2000" b="1" u="sng" dirty="0">
              <a:solidFill>
                <a:srgbClr val="FF66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On pose :</a:t>
            </a:r>
          </a:p>
          <a:p>
            <a:pPr algn="just">
              <a:lnSpc>
                <a:spcPct val="150000"/>
              </a:lnSpc>
            </a:pPr>
            <a:endParaRPr lang="fr-FR" sz="2000" dirty="0"/>
          </a:p>
          <a:p>
            <a:pPr algn="just">
              <a:lnSpc>
                <a:spcPct val="150000"/>
              </a:lnSpc>
            </a:pPr>
            <a:endParaRPr lang="fr-FR" sz="2000" dirty="0" smtClean="0"/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Ces équations sont des Equations d’équilibre </a:t>
            </a:r>
            <a:r>
              <a:rPr lang="fr-FR" sz="2000" dirty="0"/>
              <a:t>d’une section </a:t>
            </a:r>
            <a:r>
              <a:rPr lang="fr-FR" sz="2000" dirty="0" smtClean="0"/>
              <a:t>sollicitée </a:t>
            </a:r>
            <a:r>
              <a:rPr lang="fr-FR" sz="2000" dirty="0"/>
              <a:t>en flexion simple par un moment </a:t>
            </a:r>
            <a:r>
              <a:rPr lang="fr-FR" sz="2000" dirty="0" smtClean="0"/>
              <a:t>de </a:t>
            </a:r>
            <a:r>
              <a:rPr lang="en-US" sz="2000" dirty="0" smtClean="0"/>
              <a:t>flexion </a:t>
            </a:r>
            <a:r>
              <a:rPr lang="en-US" sz="2000" dirty="0"/>
              <a:t>M</a:t>
            </a:r>
            <a:r>
              <a:rPr lang="en-US" sz="1600" dirty="0"/>
              <a:t>A</a:t>
            </a:r>
            <a:endParaRPr lang="fr-FR" sz="1600" dirty="0"/>
          </a:p>
          <a:p>
            <a:r>
              <a:rPr lang="fr-FR" sz="2000" dirty="0" smtClean="0">
                <a:solidFill>
                  <a:srgbClr val="FFC000"/>
                </a:solidFill>
              </a:rPr>
              <a:t>III.2.2.Calcul </a:t>
            </a:r>
            <a:r>
              <a:rPr lang="fr-FR" sz="2000" dirty="0">
                <a:solidFill>
                  <a:srgbClr val="FFC000"/>
                </a:solidFill>
              </a:rPr>
              <a:t>des </a:t>
            </a:r>
            <a:r>
              <a:rPr lang="fr-FR" sz="2000" dirty="0" smtClean="0">
                <a:solidFill>
                  <a:srgbClr val="FFC000"/>
                </a:solidFill>
              </a:rPr>
              <a:t>armatures: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• Calculer le moment M</a:t>
            </a:r>
            <a:r>
              <a:rPr lang="fr-FR" sz="1600" dirty="0"/>
              <a:t>A</a:t>
            </a:r>
            <a:r>
              <a:rPr lang="fr-FR" sz="2000" dirty="0"/>
              <a:t> (</a:t>
            </a:r>
            <a:r>
              <a:rPr lang="fr-FR" sz="2000" dirty="0" err="1"/>
              <a:t>Mu</a:t>
            </a:r>
            <a:r>
              <a:rPr lang="fr-FR" sz="1600" dirty="0" err="1"/>
              <a:t>A</a:t>
            </a:r>
            <a:r>
              <a:rPr lang="fr-FR" sz="2000" dirty="0"/>
              <a:t> ou </a:t>
            </a:r>
            <a:r>
              <a:rPr lang="fr-FR" sz="2000" dirty="0" err="1"/>
              <a:t>M</a:t>
            </a:r>
            <a:r>
              <a:rPr lang="fr-FR" sz="1600" dirty="0" err="1"/>
              <a:t>serA</a:t>
            </a:r>
            <a:r>
              <a:rPr lang="fr-FR" sz="2000" dirty="0"/>
              <a:t>) par rapport aux armatures tendues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• Calculer en flexion simple les sections d’armatures S et S’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• Revenir a la flexion composée avec les armatures </a:t>
            </a:r>
            <a:r>
              <a:rPr lang="fr-FR" sz="2000" dirty="0" smtClean="0"/>
              <a:t>A</a:t>
            </a:r>
            <a:r>
              <a:rPr lang="fr-FR" sz="1600" dirty="0" smtClean="0"/>
              <a:t>s</a:t>
            </a:r>
            <a:r>
              <a:rPr lang="fr-FR" sz="2000" dirty="0" smtClean="0"/>
              <a:t> </a:t>
            </a:r>
            <a:r>
              <a:rPr lang="fr-FR" sz="2000" dirty="0"/>
              <a:t>et </a:t>
            </a:r>
            <a:r>
              <a:rPr lang="fr-FR" sz="2000" dirty="0" smtClean="0"/>
              <a:t>A</a:t>
            </a:r>
            <a:r>
              <a:rPr lang="fr-FR" sz="1600" dirty="0" smtClean="0"/>
              <a:t>s</a:t>
            </a:r>
            <a:r>
              <a:rPr lang="fr-FR" sz="2000" dirty="0" smtClean="0"/>
              <a:t>’</a:t>
            </a:r>
            <a:endParaRPr lang="fr-FR" sz="2000" dirty="0"/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000" dirty="0" smtClean="0"/>
              <a:t>compression </a:t>
            </a:r>
            <a:r>
              <a:rPr lang="fr-FR" sz="2000" dirty="0"/>
              <a:t>(N&gt;0) =&gt; diminution de la section </a:t>
            </a:r>
            <a:r>
              <a:rPr lang="fr-FR" sz="2000" dirty="0" smtClean="0"/>
              <a:t>d‘aciers tendus </a:t>
            </a:r>
            <a:r>
              <a:rPr lang="fr-FR" sz="2000" dirty="0"/>
              <a:t>trouvée en flexion </a:t>
            </a:r>
            <a:r>
              <a:rPr lang="fr-FR" sz="2000" dirty="0" smtClean="0"/>
              <a:t>simple.</a:t>
            </a:r>
            <a:endParaRPr lang="fr-FR" sz="2000" dirty="0"/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• traction (N&lt;0) =&gt; augmentation de la section d’aciers tendus trouvée en flexion 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flexion simple</a:t>
            </a:r>
            <a:endParaRPr lang="fr-FR" sz="2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131496" y="6500192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11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52" y="116632"/>
            <a:ext cx="4388437" cy="9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214282" y="1442310"/>
            <a:ext cx="4320480" cy="970384"/>
            <a:chOff x="214282" y="1442310"/>
            <a:chExt cx="4320480" cy="970384"/>
          </a:xfrm>
        </p:grpSpPr>
        <p:grpSp>
          <p:nvGrpSpPr>
            <p:cNvPr id="3" name="Group 2"/>
            <p:cNvGrpSpPr/>
            <p:nvPr/>
          </p:nvGrpSpPr>
          <p:grpSpPr>
            <a:xfrm>
              <a:off x="214282" y="1442310"/>
              <a:ext cx="4320480" cy="970384"/>
              <a:chOff x="214282" y="1442310"/>
              <a:chExt cx="4320480" cy="970384"/>
            </a:xfrm>
          </p:grpSpPr>
          <p:pic>
            <p:nvPicPr>
              <p:cNvPr id="2052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4282" y="1442310"/>
                <a:ext cx="4320480" cy="9703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" name="TextBox 1"/>
              <p:cNvSpPr txBox="1"/>
              <p:nvPr/>
            </p:nvSpPr>
            <p:spPr>
              <a:xfrm>
                <a:off x="827584" y="2021431"/>
                <a:ext cx="21602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50" dirty="0" smtClean="0">
                    <a:solidFill>
                      <a:schemeClr val="bg2"/>
                    </a:solidFill>
                  </a:rPr>
                  <a:t>S</a:t>
                </a:r>
                <a:endParaRPr lang="fr-FR" sz="1050" dirty="0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877143" y="1599238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dirty="0" smtClean="0">
                  <a:solidFill>
                    <a:schemeClr val="bg2"/>
                  </a:solidFill>
                </a:rPr>
                <a:t>S</a:t>
              </a:r>
              <a:endParaRPr lang="fr-FR" sz="105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716016" y="116632"/>
            <a:ext cx="4282503" cy="2224053"/>
            <a:chOff x="4716016" y="116632"/>
            <a:chExt cx="4282503" cy="2224053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6016" y="116632"/>
              <a:ext cx="4282503" cy="2224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5652120" y="1988840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dirty="0" smtClean="0">
                  <a:solidFill>
                    <a:schemeClr val="bg2"/>
                  </a:solidFill>
                </a:rPr>
                <a:t>S</a:t>
              </a:r>
              <a:endParaRPr lang="fr-FR" sz="1100" dirty="0">
                <a:solidFill>
                  <a:schemeClr val="bg2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52120" y="692696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100" dirty="0" smtClean="0">
                  <a:solidFill>
                    <a:schemeClr val="bg2"/>
                  </a:solidFill>
                </a:rPr>
                <a:t>S</a:t>
              </a:r>
              <a:endParaRPr lang="fr-FR" sz="11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916278" y="4003231"/>
            <a:ext cx="1299134" cy="1041159"/>
            <a:chOff x="6916278" y="4003231"/>
            <a:chExt cx="1299134" cy="1041159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6278" y="4003231"/>
              <a:ext cx="1299134" cy="10411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7152994" y="4156871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dirty="0" smtClean="0">
                  <a:solidFill>
                    <a:schemeClr val="bg2"/>
                  </a:solidFill>
                </a:rPr>
                <a:t>S</a:t>
              </a:r>
              <a:endParaRPr lang="fr-FR" sz="1050" dirty="0">
                <a:solidFill>
                  <a:schemeClr val="bg2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47364" y="4624006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dirty="0" smtClean="0">
                  <a:solidFill>
                    <a:schemeClr val="bg2"/>
                  </a:solidFill>
                </a:rPr>
                <a:t>S</a:t>
              </a:r>
              <a:endParaRPr lang="fr-FR" sz="105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763860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7504" y="44624"/>
            <a:ext cx="8928992" cy="67550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FFC000"/>
                </a:solidFill>
              </a:rPr>
              <a:t>III.2.3.Technique du </a:t>
            </a:r>
            <a:r>
              <a:rPr lang="en-US" sz="2000" dirty="0" err="1">
                <a:solidFill>
                  <a:srgbClr val="FFC000"/>
                </a:solidFill>
              </a:rPr>
              <a:t>calcul</a:t>
            </a:r>
            <a:r>
              <a:rPr lang="en-US" sz="2000" dirty="0" smtClean="0">
                <a:solidFill>
                  <a:srgbClr val="FFC000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La </a:t>
            </a:r>
            <a:r>
              <a:rPr lang="fr-FR" sz="2000" dirty="0"/>
              <a:t>technique de dimensionnement d'une section partiellement </a:t>
            </a:r>
            <a:r>
              <a:rPr lang="fr-FR" sz="2000" dirty="0" smtClean="0"/>
              <a:t>tendue( comprimé) </a:t>
            </a:r>
            <a:r>
              <a:rPr lang="fr-FR" sz="2000" dirty="0"/>
              <a:t>en flexion composée est </a:t>
            </a:r>
            <a:r>
              <a:rPr lang="fr-FR" sz="2000" dirty="0" smtClean="0"/>
              <a:t>la </a:t>
            </a:r>
            <a:r>
              <a:rPr lang="en-US" sz="2000" dirty="0" err="1" smtClean="0"/>
              <a:t>suivante</a:t>
            </a:r>
            <a:r>
              <a:rPr lang="en-US" sz="2000" dirty="0" smtClean="0"/>
              <a:t>:</a:t>
            </a:r>
            <a:endParaRPr lang="en-US" sz="2000" dirty="0"/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000" dirty="0" smtClean="0"/>
              <a:t>On </a:t>
            </a:r>
            <a:r>
              <a:rPr lang="fr-FR" sz="2000" dirty="0"/>
              <a:t>calcul le moment </a:t>
            </a:r>
            <a:r>
              <a:rPr lang="fr-FR" sz="2000" dirty="0" smtClean="0"/>
              <a:t>M</a:t>
            </a:r>
            <a:r>
              <a:rPr lang="fr-FR" sz="1600" dirty="0" smtClean="0"/>
              <a:t>A</a:t>
            </a:r>
            <a:r>
              <a:rPr lang="fr-FR" sz="2000" dirty="0" smtClean="0"/>
              <a:t> </a:t>
            </a:r>
            <a:r>
              <a:rPr lang="fr-FR" sz="2000" dirty="0"/>
              <a:t>(à l'ELU ou ELS) par rapport aux aciers tendus.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000" dirty="0"/>
              <a:t> On en déduit les sections </a:t>
            </a:r>
            <a:r>
              <a:rPr lang="fr-FR" sz="2000" dirty="0" smtClean="0"/>
              <a:t>A</a:t>
            </a:r>
            <a:r>
              <a:rPr lang="fr-FR" sz="1600" dirty="0" smtClean="0"/>
              <a:t>s</a:t>
            </a:r>
            <a:r>
              <a:rPr lang="fr-FR" sz="2000" dirty="0" smtClean="0"/>
              <a:t> </a:t>
            </a:r>
            <a:r>
              <a:rPr lang="fr-FR" sz="2000" dirty="0"/>
              <a:t>et </a:t>
            </a:r>
            <a:r>
              <a:rPr lang="fr-FR" sz="2000" dirty="0" err="1" smtClean="0"/>
              <a:t>A’</a:t>
            </a:r>
            <a:r>
              <a:rPr lang="fr-FR" sz="1600" dirty="0" err="1" smtClean="0"/>
              <a:t>s</a:t>
            </a:r>
            <a:r>
              <a:rPr lang="fr-FR" sz="2000" dirty="0" smtClean="0"/>
              <a:t> </a:t>
            </a:r>
            <a:r>
              <a:rPr lang="fr-FR" sz="2000" dirty="0"/>
              <a:t>par un dimensionnement en flexion simple.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000" dirty="0"/>
              <a:t> On détermine les aciers de flexion composée à partir </a:t>
            </a:r>
            <a:r>
              <a:rPr lang="fr-FR" sz="2000" dirty="0" smtClean="0"/>
              <a:t>de: </a:t>
            </a:r>
            <a:r>
              <a:rPr lang="pt-BR" sz="2000" dirty="0" smtClean="0"/>
              <a:t>A‘</a:t>
            </a:r>
            <a:r>
              <a:rPr lang="pt-BR" sz="1600" dirty="0" smtClean="0"/>
              <a:t>s</a:t>
            </a:r>
            <a:r>
              <a:rPr lang="pt-BR" sz="2000" dirty="0" smtClean="0"/>
              <a:t> </a:t>
            </a:r>
            <a:r>
              <a:rPr lang="pt-BR" sz="2000" dirty="0"/>
              <a:t>= </a:t>
            </a:r>
            <a:r>
              <a:rPr lang="pt-BR" sz="2000" dirty="0" smtClean="0"/>
              <a:t>s‘ et  A</a:t>
            </a:r>
            <a:r>
              <a:rPr lang="pt-BR" sz="1600" dirty="0" smtClean="0"/>
              <a:t>s</a:t>
            </a:r>
            <a:r>
              <a:rPr lang="pt-BR" sz="2000" dirty="0" smtClean="0"/>
              <a:t> </a:t>
            </a:r>
            <a:r>
              <a:rPr lang="pt-BR" sz="2000" dirty="0"/>
              <a:t>= </a:t>
            </a:r>
            <a:r>
              <a:rPr lang="pt-BR" sz="2000" dirty="0" smtClean="0"/>
              <a:t>s </a:t>
            </a:r>
            <a:r>
              <a:rPr lang="pt-BR" sz="2000" dirty="0"/>
              <a:t>–N/</a:t>
            </a:r>
            <a:r>
              <a:rPr lang="el-GR" sz="2000" dirty="0"/>
              <a:t>σ</a:t>
            </a:r>
            <a:r>
              <a:rPr lang="pt-BR" sz="2000" dirty="0"/>
              <a:t>s</a:t>
            </a:r>
            <a:endParaRPr lang="fr-FR" sz="2000" dirty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solidFill>
                  <a:srgbClr val="FF0000"/>
                </a:solidFill>
              </a:rPr>
              <a:t>ATTENTION</a:t>
            </a:r>
            <a:r>
              <a:rPr lang="fr-FR" sz="2000" dirty="0"/>
              <a:t>, l'effort normal N doit être considéré avec sa valeur algébrique: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-  </a:t>
            </a:r>
            <a:r>
              <a:rPr lang="fr-FR" sz="2000" dirty="0"/>
              <a:t>Si N est une compression (</a:t>
            </a:r>
            <a:r>
              <a:rPr lang="fr-FR" sz="2000" dirty="0">
                <a:solidFill>
                  <a:srgbClr val="FF0000"/>
                </a:solidFill>
              </a:rPr>
              <a:t>N &gt; 0</a:t>
            </a:r>
            <a:r>
              <a:rPr lang="fr-FR" sz="2000" dirty="0"/>
              <a:t>) =&gt; on a </a:t>
            </a:r>
            <a:r>
              <a:rPr lang="fr-FR" sz="2000" dirty="0">
                <a:solidFill>
                  <a:srgbClr val="FF0000"/>
                </a:solidFill>
              </a:rPr>
              <a:t>une diminution de la section d'aciers</a:t>
            </a:r>
            <a:r>
              <a:rPr lang="fr-FR" sz="2000" dirty="0"/>
              <a:t> trouvée </a:t>
            </a:r>
            <a:r>
              <a:rPr lang="fr-FR" sz="2000" dirty="0" smtClean="0"/>
              <a:t>en </a:t>
            </a:r>
            <a:r>
              <a:rPr lang="fr-FR" sz="2000" dirty="0" smtClean="0">
                <a:solidFill>
                  <a:srgbClr val="FF0000"/>
                </a:solidFill>
              </a:rPr>
              <a:t>flexion </a:t>
            </a:r>
            <a:r>
              <a:rPr lang="fr-FR" sz="2000" dirty="0">
                <a:solidFill>
                  <a:srgbClr val="FF0000"/>
                </a:solidFill>
              </a:rPr>
              <a:t>simple</a:t>
            </a:r>
            <a:r>
              <a:rPr lang="fr-FR" sz="2000" dirty="0"/>
              <a:t>, car la compression est favorable.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- Si </a:t>
            </a:r>
            <a:r>
              <a:rPr lang="fr-FR" sz="2000" dirty="0"/>
              <a:t>N est une traction (</a:t>
            </a:r>
            <a:r>
              <a:rPr lang="fr-FR" sz="2000" dirty="0">
                <a:solidFill>
                  <a:srgbClr val="FF0000"/>
                </a:solidFill>
              </a:rPr>
              <a:t>N &lt; 0</a:t>
            </a:r>
            <a:r>
              <a:rPr lang="fr-FR" sz="2000" dirty="0"/>
              <a:t>) =&gt; on a </a:t>
            </a:r>
            <a:r>
              <a:rPr lang="fr-FR" sz="2000" dirty="0">
                <a:solidFill>
                  <a:srgbClr val="FF0000"/>
                </a:solidFill>
              </a:rPr>
              <a:t>une augmentation de la section d'aciers</a:t>
            </a:r>
            <a:r>
              <a:rPr lang="fr-FR" sz="2000" dirty="0"/>
              <a:t> trouvée </a:t>
            </a:r>
            <a:r>
              <a:rPr lang="fr-FR" sz="2000" dirty="0" smtClean="0"/>
              <a:t>en</a:t>
            </a:r>
            <a:r>
              <a:rPr lang="fr-FR" sz="2000" dirty="0" smtClean="0">
                <a:solidFill>
                  <a:srgbClr val="FF0000"/>
                </a:solidFill>
              </a:rPr>
              <a:t> flexion </a:t>
            </a:r>
            <a:r>
              <a:rPr lang="fr-FR" sz="2000" dirty="0">
                <a:solidFill>
                  <a:srgbClr val="FF0000"/>
                </a:solidFill>
              </a:rPr>
              <a:t>simple</a:t>
            </a:r>
            <a:r>
              <a:rPr lang="fr-FR" sz="2000" dirty="0"/>
              <a:t>, car la traction est défavorable.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fr-FR" sz="2000" dirty="0" smtClean="0">
                <a:solidFill>
                  <a:srgbClr val="FF0000"/>
                </a:solidFill>
              </a:rPr>
              <a:t>Note: </a:t>
            </a:r>
            <a:r>
              <a:rPr lang="fr-FR" sz="2000" dirty="0" smtClean="0"/>
              <a:t>si N est une compression C est à l’opposée (centre de gravité des aciers tendus)par rapport à G</a:t>
            </a:r>
            <a:r>
              <a:rPr lang="fr-FR" sz="1400" dirty="0" smtClean="0"/>
              <a:t>0</a:t>
            </a:r>
            <a:endParaRPr lang="fr-FR" sz="14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 Si N est une traction, C et A sont du même coté par rapport à G</a:t>
            </a:r>
            <a:r>
              <a:rPr lang="pt-BR" sz="1400" dirty="0" smtClean="0"/>
              <a:t>0</a:t>
            </a:r>
            <a:endParaRPr lang="fr-FR" sz="1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131496" y="6500192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12</a:t>
            </a:fld>
            <a:endParaRPr lang="fr-B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3315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7504" y="44624"/>
            <a:ext cx="8928992" cy="67550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2000" dirty="0" err="1" smtClean="0">
                <a:solidFill>
                  <a:srgbClr val="FFC000"/>
                </a:solidFill>
              </a:rPr>
              <a:t>c.Position</a:t>
            </a:r>
            <a:r>
              <a:rPr lang="fr-FR" sz="2000" dirty="0" smtClean="0">
                <a:solidFill>
                  <a:srgbClr val="FFC000"/>
                </a:solidFill>
              </a:rPr>
              <a:t> des aciers tendus:</a:t>
            </a:r>
          </a:p>
          <a:p>
            <a:pPr algn="just">
              <a:lnSpc>
                <a:spcPct val="150000"/>
              </a:lnSpc>
            </a:pPr>
            <a:endParaRPr lang="fr-FR" sz="2000" dirty="0">
              <a:solidFill>
                <a:srgbClr val="FFC000"/>
              </a:solidFill>
            </a:endParaRPr>
          </a:p>
          <a:p>
            <a:pPr algn="just">
              <a:lnSpc>
                <a:spcPct val="150000"/>
              </a:lnSpc>
            </a:pPr>
            <a:endParaRPr lang="fr-FR" sz="2000" dirty="0" smtClean="0">
              <a:solidFill>
                <a:srgbClr val="FFC000"/>
              </a:solidFill>
            </a:endParaRPr>
          </a:p>
          <a:p>
            <a:pPr algn="just">
              <a:lnSpc>
                <a:spcPct val="150000"/>
              </a:lnSpc>
            </a:pPr>
            <a:endParaRPr lang="fr-FR" sz="2000" dirty="0">
              <a:solidFill>
                <a:srgbClr val="FFC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000" dirty="0" err="1" smtClean="0">
                <a:solidFill>
                  <a:srgbClr val="FFC000"/>
                </a:solidFill>
              </a:rPr>
              <a:t>d.Pourcentage</a:t>
            </a:r>
            <a:r>
              <a:rPr lang="en-US" sz="2000" dirty="0" smtClean="0">
                <a:solidFill>
                  <a:srgbClr val="FFC000"/>
                </a:solidFill>
              </a:rPr>
              <a:t> </a:t>
            </a:r>
            <a:r>
              <a:rPr lang="en-US" sz="2000" dirty="0">
                <a:solidFill>
                  <a:srgbClr val="FFC000"/>
                </a:solidFill>
              </a:rPr>
              <a:t>minimal </a:t>
            </a:r>
            <a:r>
              <a:rPr lang="en-US" sz="2000" dirty="0" err="1" smtClean="0">
                <a:solidFill>
                  <a:srgbClr val="FFC000"/>
                </a:solidFill>
              </a:rPr>
              <a:t>d’armatures</a:t>
            </a:r>
            <a:r>
              <a:rPr lang="en-US" sz="2000" dirty="0" smtClean="0">
                <a:solidFill>
                  <a:srgbClr val="FFC000"/>
                </a:solidFill>
              </a:rPr>
              <a:t>: </a:t>
            </a:r>
            <a:r>
              <a:rPr lang="fr-FR" sz="2000" dirty="0" smtClean="0"/>
              <a:t>Pour </a:t>
            </a:r>
            <a:r>
              <a:rPr lang="fr-FR" sz="2000" dirty="0"/>
              <a:t>une section rectangulaire en flexion composée partiellement </a:t>
            </a:r>
            <a:r>
              <a:rPr lang="fr-FR" sz="2000" dirty="0" smtClean="0"/>
              <a:t>tendue(comprimé) , 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le </a:t>
            </a:r>
            <a:r>
              <a:rPr lang="fr-FR" sz="2000" dirty="0"/>
              <a:t>pourcentage </a:t>
            </a:r>
            <a:r>
              <a:rPr lang="fr-FR" sz="2000" dirty="0" smtClean="0"/>
              <a:t>minimal d'armatures </a:t>
            </a:r>
            <a:r>
              <a:rPr lang="fr-FR" sz="2000" dirty="0"/>
              <a:t>vaut</a:t>
            </a:r>
            <a:r>
              <a:rPr lang="fr-FR" sz="2000" dirty="0" smtClean="0"/>
              <a:t>: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On </a:t>
            </a:r>
            <a:r>
              <a:rPr lang="fr-FR" sz="2000" dirty="0"/>
              <a:t>remarque que si </a:t>
            </a:r>
            <a:r>
              <a:rPr lang="fr-FR" sz="2000" dirty="0">
                <a:solidFill>
                  <a:srgbClr val="FF0000"/>
                </a:solidFill>
              </a:rPr>
              <a:t>e</a:t>
            </a:r>
            <a:r>
              <a:rPr lang="fr-FR" sz="2000" dirty="0"/>
              <a:t> tend </a:t>
            </a:r>
            <a:r>
              <a:rPr lang="fr-FR" sz="2000" dirty="0" smtClean="0"/>
              <a:t>vers </a:t>
            </a:r>
            <a:r>
              <a:rPr lang="fr-FR" sz="2000" dirty="0" smtClean="0">
                <a:solidFill>
                  <a:srgbClr val="FF0000"/>
                </a:solidFill>
              </a:rPr>
              <a:t>l'infini</a:t>
            </a:r>
            <a:r>
              <a:rPr lang="fr-FR" sz="2000" dirty="0" smtClean="0"/>
              <a:t>, en flexion composé, on retrouve le pourcentage minimum de la flexion simple. </a:t>
            </a:r>
            <a:r>
              <a:rPr lang="fr-FR" sz="2000" dirty="0" smtClean="0">
                <a:solidFill>
                  <a:srgbClr val="FF0000"/>
                </a:solidFill>
              </a:rPr>
              <a:t>ATTENTION</a:t>
            </a:r>
            <a:r>
              <a:rPr lang="fr-FR" sz="2000" dirty="0" smtClean="0"/>
              <a:t>, </a:t>
            </a:r>
            <a:r>
              <a:rPr lang="fr-FR" sz="2000" dirty="0"/>
              <a:t>l'excentricité e doit être prise en compte à l'ELS et avec le même signe que </a:t>
            </a:r>
            <a:r>
              <a:rPr lang="fr-FR" sz="2000" dirty="0" smtClean="0"/>
              <a:t>l'effort </a:t>
            </a:r>
            <a:r>
              <a:rPr lang="fr-FR" sz="2000" dirty="0"/>
              <a:t>normal N</a:t>
            </a:r>
            <a:r>
              <a:rPr lang="fr-FR" sz="20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solidFill>
                  <a:srgbClr val="FFFF00"/>
                </a:solidFill>
              </a:rPr>
              <a:t>Exemple d’application:</a:t>
            </a:r>
            <a:endParaRPr lang="fr-FR" sz="2000" dirty="0">
              <a:solidFill>
                <a:srgbClr val="FFFF00"/>
              </a:solidFill>
            </a:endParaRPr>
          </a:p>
          <a:p>
            <a:pPr algn="just"/>
            <a:r>
              <a:rPr lang="fr-FR" sz="2000" dirty="0" err="1"/>
              <a:t>Ng</a:t>
            </a:r>
            <a:r>
              <a:rPr lang="fr-FR" sz="2000" dirty="0"/>
              <a:t> = 85kN ; </a:t>
            </a:r>
            <a:r>
              <a:rPr lang="fr-FR" sz="2000" dirty="0" err="1"/>
              <a:t>Nq</a:t>
            </a:r>
            <a:r>
              <a:rPr lang="fr-FR" sz="2000" dirty="0"/>
              <a:t> = 75kN</a:t>
            </a:r>
          </a:p>
          <a:p>
            <a:pPr algn="just"/>
            <a:r>
              <a:rPr lang="fr-FR" sz="2000" dirty="0"/>
              <a:t>• Mg = 90kN.m ; </a:t>
            </a:r>
            <a:r>
              <a:rPr lang="fr-FR" sz="2000" dirty="0" err="1"/>
              <a:t>Mq</a:t>
            </a:r>
            <a:r>
              <a:rPr lang="fr-FR" sz="2000" dirty="0"/>
              <a:t> = 80kN.m</a:t>
            </a:r>
          </a:p>
          <a:p>
            <a:pPr algn="just"/>
            <a:r>
              <a:rPr lang="fr-FR" sz="2000" dirty="0"/>
              <a:t>• fc28 = 25MPa, FeE500</a:t>
            </a:r>
          </a:p>
          <a:p>
            <a:pPr algn="just"/>
            <a:r>
              <a:rPr lang="fr-FR" sz="2000" dirty="0"/>
              <a:t>• Fissurations peu préjudiciables</a:t>
            </a:r>
          </a:p>
          <a:p>
            <a:pPr algn="just">
              <a:lnSpc>
                <a:spcPct val="150000"/>
              </a:lnSpc>
            </a:pPr>
            <a:r>
              <a:rPr lang="fr-FR" sz="2000" i="1" dirty="0" err="1" smtClean="0"/>
              <a:t>μ</a:t>
            </a:r>
            <a:r>
              <a:rPr lang="fr-FR" sz="1400" i="1" dirty="0" err="1" smtClean="0"/>
              <a:t>lu</a:t>
            </a:r>
            <a:r>
              <a:rPr lang="fr-FR" sz="2000" dirty="0" smtClean="0"/>
              <a:t>= 0.305</a:t>
            </a:r>
            <a:endParaRPr lang="fr-FR" sz="2000" dirty="0"/>
          </a:p>
          <a:p>
            <a:pPr algn="just">
              <a:lnSpc>
                <a:spcPct val="150000"/>
              </a:lnSpc>
            </a:pPr>
            <a:endParaRPr lang="fr-FR" sz="2000" dirty="0">
              <a:solidFill>
                <a:srgbClr val="FFC000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131496" y="6500192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13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16632"/>
            <a:ext cx="5595906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775" y="2533932"/>
            <a:ext cx="32575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855379"/>
            <a:ext cx="1723727" cy="1918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6925" y="5142851"/>
            <a:ext cx="2447625" cy="1343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86147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7504" y="44624"/>
            <a:ext cx="8928992" cy="66967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2000" b="1" u="sng" dirty="0" smtClean="0">
                <a:solidFill>
                  <a:srgbClr val="FFC000"/>
                </a:solidFill>
              </a:rPr>
              <a:t>III.3. </a:t>
            </a:r>
            <a:r>
              <a:rPr lang="fr-FR" sz="2000" b="1" u="sng" dirty="0">
                <a:solidFill>
                  <a:srgbClr val="FFC000"/>
                </a:solidFill>
              </a:rPr>
              <a:t>Sections en T partiellement </a:t>
            </a:r>
            <a:r>
              <a:rPr lang="fr-FR" sz="2000" b="1" u="sng" dirty="0" smtClean="0">
                <a:solidFill>
                  <a:srgbClr val="FFC000"/>
                </a:solidFill>
              </a:rPr>
              <a:t>tendues :</a:t>
            </a:r>
            <a:r>
              <a:rPr lang="fr-FR" sz="2000" b="1" dirty="0" smtClean="0">
                <a:solidFill>
                  <a:srgbClr val="FFC000"/>
                </a:solidFill>
              </a:rPr>
              <a:t> </a:t>
            </a:r>
            <a:r>
              <a:rPr lang="fr-FR" sz="2000" dirty="0"/>
              <a:t>On a deux cas de figure possibles:</a:t>
            </a:r>
          </a:p>
          <a:p>
            <a:pPr algn="just">
              <a:lnSpc>
                <a:spcPct val="150000"/>
              </a:lnSpc>
            </a:pPr>
            <a:r>
              <a:rPr lang="fr-FR" sz="2000" dirty="0"/>
              <a:t> </a:t>
            </a:r>
            <a:r>
              <a:rPr lang="fr-FR" sz="2000" dirty="0" err="1" smtClean="0"/>
              <a:t>M</a:t>
            </a:r>
            <a:r>
              <a:rPr lang="fr-FR" sz="1600" dirty="0" err="1" smtClean="0"/>
              <a:t>uA</a:t>
            </a:r>
            <a:r>
              <a:rPr lang="fr-FR" sz="2000" dirty="0" smtClean="0"/>
              <a:t> </a:t>
            </a:r>
            <a:r>
              <a:rPr lang="fr-FR" sz="2000" dirty="0"/>
              <a:t>&lt; M</a:t>
            </a:r>
            <a:r>
              <a:rPr lang="fr-FR" sz="1600" dirty="0"/>
              <a:t>tu </a:t>
            </a:r>
            <a:r>
              <a:rPr lang="fr-FR" sz="2000" dirty="0"/>
              <a:t>=&gt; </a:t>
            </a:r>
            <a:r>
              <a:rPr lang="fr-FR" sz="2000" dirty="0" smtClean="0"/>
              <a:t>on </a:t>
            </a:r>
            <a:r>
              <a:rPr lang="fr-FR" sz="2000" dirty="0"/>
              <a:t>se ramène </a:t>
            </a:r>
            <a:r>
              <a:rPr lang="fr-FR" sz="2000" dirty="0" smtClean="0"/>
              <a:t>au dimensionnement </a:t>
            </a:r>
            <a:r>
              <a:rPr lang="fr-FR" sz="2000" dirty="0"/>
              <a:t>d'une section rectangulaire de largeur b, en flexion composée, </a:t>
            </a:r>
            <a:r>
              <a:rPr lang="fr-FR" sz="2000" dirty="0" smtClean="0"/>
              <a:t>et soumise </a:t>
            </a:r>
            <a:r>
              <a:rPr lang="fr-FR" sz="2000" dirty="0"/>
              <a:t>à (</a:t>
            </a:r>
            <a:r>
              <a:rPr lang="fr-FR" sz="2000" dirty="0" err="1" smtClean="0"/>
              <a:t>M</a:t>
            </a:r>
            <a:r>
              <a:rPr lang="fr-FR" sz="1600" dirty="0" err="1" smtClean="0"/>
              <a:t>uA</a:t>
            </a:r>
            <a:r>
              <a:rPr lang="fr-FR" sz="2000" dirty="0" smtClean="0"/>
              <a:t> </a:t>
            </a:r>
            <a:r>
              <a:rPr lang="fr-FR" sz="2000" dirty="0"/>
              <a:t>et N</a:t>
            </a:r>
            <a:r>
              <a:rPr lang="fr-FR" sz="1600" dirty="0"/>
              <a:t>u</a:t>
            </a:r>
            <a:r>
              <a:rPr lang="fr-FR" sz="2000" dirty="0"/>
              <a:t>)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 </a:t>
            </a:r>
            <a:r>
              <a:rPr lang="fr-FR" sz="2000" dirty="0" err="1" smtClean="0"/>
              <a:t>M</a:t>
            </a:r>
            <a:r>
              <a:rPr lang="fr-FR" sz="1600" dirty="0" err="1" smtClean="0"/>
              <a:t>uA</a:t>
            </a:r>
            <a:r>
              <a:rPr lang="fr-FR" sz="2000" dirty="0" smtClean="0"/>
              <a:t> </a:t>
            </a:r>
            <a:r>
              <a:rPr lang="fr-FR" sz="2000" dirty="0"/>
              <a:t>&gt; M</a:t>
            </a:r>
            <a:r>
              <a:rPr lang="fr-FR" sz="1600" dirty="0"/>
              <a:t>tu</a:t>
            </a:r>
            <a:r>
              <a:rPr lang="fr-FR" sz="2000" dirty="0"/>
              <a:t> =&gt; calcul en section en T</a:t>
            </a:r>
            <a:r>
              <a:rPr lang="fr-FR" sz="20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fr-FR" sz="2000" b="1" dirty="0" smtClean="0">
                <a:solidFill>
                  <a:srgbClr val="FFC000"/>
                </a:solidFill>
              </a:rPr>
              <a:t>a. Dimensionnement </a:t>
            </a:r>
            <a:r>
              <a:rPr lang="fr-FR" sz="2000" b="1" dirty="0">
                <a:solidFill>
                  <a:srgbClr val="FFC000"/>
                </a:solidFill>
              </a:rPr>
              <a:t>des armatures si </a:t>
            </a:r>
            <a:r>
              <a:rPr lang="fr-FR" sz="2000" b="1" dirty="0" err="1" smtClean="0">
                <a:solidFill>
                  <a:srgbClr val="FFC000"/>
                </a:solidFill>
              </a:rPr>
              <a:t>M</a:t>
            </a:r>
            <a:r>
              <a:rPr lang="fr-FR" sz="1600" b="1" dirty="0" err="1" smtClean="0">
                <a:solidFill>
                  <a:srgbClr val="FFC000"/>
                </a:solidFill>
              </a:rPr>
              <a:t>uA</a:t>
            </a:r>
            <a:r>
              <a:rPr lang="fr-FR" sz="2000" b="1" dirty="0" smtClean="0">
                <a:solidFill>
                  <a:srgbClr val="FFC000"/>
                </a:solidFill>
              </a:rPr>
              <a:t> </a:t>
            </a:r>
            <a:r>
              <a:rPr lang="fr-FR" sz="2000" b="1" dirty="0">
                <a:solidFill>
                  <a:srgbClr val="FFC000"/>
                </a:solidFill>
              </a:rPr>
              <a:t>&gt; </a:t>
            </a:r>
            <a:r>
              <a:rPr lang="fr-FR" sz="2000" b="1" dirty="0" smtClean="0">
                <a:solidFill>
                  <a:srgbClr val="FFC000"/>
                </a:solidFill>
              </a:rPr>
              <a:t>M</a:t>
            </a:r>
            <a:r>
              <a:rPr lang="fr-FR" sz="1600" b="1" dirty="0" smtClean="0">
                <a:solidFill>
                  <a:srgbClr val="FFC000"/>
                </a:solidFill>
              </a:rPr>
              <a:t>tu</a:t>
            </a:r>
            <a:r>
              <a:rPr lang="fr-FR" sz="2000" b="1" dirty="0" smtClean="0">
                <a:solidFill>
                  <a:srgbClr val="FFC000"/>
                </a:solidFill>
              </a:rPr>
              <a:t>:</a:t>
            </a:r>
            <a:endParaRPr lang="fr-FR" sz="2000" b="1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Equilibre</a:t>
            </a:r>
            <a:r>
              <a:rPr lang="en-US" sz="2000" dirty="0" smtClean="0"/>
              <a:t> </a:t>
            </a:r>
            <a:r>
              <a:rPr lang="en-US" sz="2000" dirty="0"/>
              <a:t>des moments</a:t>
            </a:r>
            <a:r>
              <a:rPr lang="en-US" sz="200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 </a:t>
            </a:r>
            <a:r>
              <a:rPr lang="en-US" sz="2000" dirty="0" err="1"/>
              <a:t>Equilibre</a:t>
            </a:r>
            <a:r>
              <a:rPr lang="en-US" sz="2000" dirty="0"/>
              <a:t> des efforts</a:t>
            </a:r>
            <a:r>
              <a:rPr lang="en-US" sz="200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avec: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000" dirty="0" smtClean="0"/>
              <a:t> </a:t>
            </a:r>
            <a:r>
              <a:rPr lang="en-US" sz="2000" dirty="0" err="1" smtClean="0"/>
              <a:t>d'où</a:t>
            </a:r>
            <a:r>
              <a:rPr lang="en-US" sz="2000" dirty="0"/>
              <a:t>:</a:t>
            </a:r>
            <a:endParaRPr lang="en-US" sz="2000" dirty="0" smtClean="0"/>
          </a:p>
          <a:p>
            <a:pPr>
              <a:lnSpc>
                <a:spcPct val="150000"/>
              </a:lnSpc>
            </a:pPr>
            <a:endParaRPr lang="fr-FR" sz="2000" dirty="0" smtClean="0"/>
          </a:p>
          <a:p>
            <a:pPr>
              <a:lnSpc>
                <a:spcPct val="150000"/>
              </a:lnSpc>
            </a:pPr>
            <a:r>
              <a:rPr lang="fr-FR" sz="2000" dirty="0" smtClean="0"/>
              <a:t>On </a:t>
            </a:r>
            <a:r>
              <a:rPr lang="fr-FR" sz="2000" dirty="0"/>
              <a:t>se rend compte que ces équations intègrent les termes liés à un dimensionnement en </a:t>
            </a:r>
            <a:r>
              <a:rPr lang="fr-FR" sz="2000" dirty="0" smtClean="0"/>
              <a:t>flexion </a:t>
            </a:r>
            <a:r>
              <a:rPr lang="en-US" sz="2000" dirty="0" smtClean="0"/>
              <a:t>simple.</a:t>
            </a:r>
            <a:r>
              <a:rPr lang="fr-FR" sz="2000" dirty="0"/>
              <a:t> Pour </a:t>
            </a:r>
            <a:r>
              <a:rPr lang="fr-FR" sz="2000" dirty="0" smtClean="0"/>
              <a:t>les </a:t>
            </a:r>
            <a:r>
              <a:rPr lang="fr-FR" sz="2000" dirty="0"/>
              <a:t>mettre en évidence, on pose</a:t>
            </a:r>
            <a:r>
              <a:rPr lang="fr-FR" sz="200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Et:                                   </a:t>
            </a:r>
            <a:r>
              <a:rPr lang="en-US" sz="2000" dirty="0" err="1"/>
              <a:t>Ce</a:t>
            </a:r>
            <a:r>
              <a:rPr lang="en-US" sz="2000" dirty="0"/>
              <a:t> qui nous </a:t>
            </a:r>
            <a:r>
              <a:rPr lang="en-US" sz="2000" dirty="0" err="1"/>
              <a:t>donne</a:t>
            </a:r>
            <a:r>
              <a:rPr lang="en-US" sz="2000" dirty="0"/>
              <a:t>: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 Par </a:t>
            </a:r>
            <a:r>
              <a:rPr lang="fr-FR" sz="2000" dirty="0"/>
              <a:t>identification, on obtient les relations suivantes:</a:t>
            </a:r>
          </a:p>
          <a:p>
            <a:pPr>
              <a:lnSpc>
                <a:spcPct val="150000"/>
              </a:lnSpc>
            </a:pPr>
            <a:endParaRPr lang="fr-FR" sz="20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131496" y="6500192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14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691693"/>
            <a:ext cx="2016224" cy="40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229200"/>
            <a:ext cx="2438400" cy="372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2896"/>
            <a:ext cx="1706331" cy="342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23287"/>
            <a:ext cx="1512168" cy="307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356992"/>
            <a:ext cx="2935675" cy="360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37" b="3934"/>
          <a:stretch/>
        </p:blipFill>
        <p:spPr bwMode="auto">
          <a:xfrm>
            <a:off x="4683349" y="2348880"/>
            <a:ext cx="4270019" cy="1938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850" y="3861047"/>
            <a:ext cx="3578539" cy="40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187" y="4309884"/>
            <a:ext cx="3586202" cy="487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731" y="5699905"/>
            <a:ext cx="2078534" cy="40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699905"/>
            <a:ext cx="1937918" cy="40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" name="Group 33"/>
          <p:cNvGrpSpPr/>
          <p:nvPr/>
        </p:nvGrpSpPr>
        <p:grpSpPr>
          <a:xfrm>
            <a:off x="6588224" y="5993622"/>
            <a:ext cx="1368152" cy="675738"/>
            <a:chOff x="3957434" y="3334908"/>
            <a:chExt cx="1368152" cy="675738"/>
          </a:xfrm>
        </p:grpSpPr>
        <p:grpSp>
          <p:nvGrpSpPr>
            <p:cNvPr id="35" name="Group 34"/>
            <p:cNvGrpSpPr/>
            <p:nvPr/>
          </p:nvGrpSpPr>
          <p:grpSpPr>
            <a:xfrm>
              <a:off x="3957434" y="3334908"/>
              <a:ext cx="1200342" cy="675738"/>
              <a:chOff x="6877776" y="4156871"/>
              <a:chExt cx="1200342" cy="675738"/>
            </a:xfrm>
          </p:grpSpPr>
          <p:pic>
            <p:nvPicPr>
              <p:cNvPr id="37" name="Picture 5"/>
              <p:cNvPicPr>
                <a:picLocks noChangeAspect="1" noChangeArrowheads="1"/>
              </p:cNvPicPr>
              <p:nvPr/>
            </p:nvPicPr>
            <p:blipFill rotWithShape="1"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604" t="37626"/>
              <a:stretch/>
            </p:blipFill>
            <p:spPr bwMode="auto">
              <a:xfrm>
                <a:off x="6877776" y="4287677"/>
                <a:ext cx="1200342" cy="5449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8" name="TextBox 37"/>
              <p:cNvSpPr txBox="1"/>
              <p:nvPr/>
            </p:nvSpPr>
            <p:spPr>
              <a:xfrm>
                <a:off x="7152994" y="4156871"/>
                <a:ext cx="21602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50" dirty="0" smtClean="0">
                    <a:solidFill>
                      <a:schemeClr val="bg2"/>
                    </a:solidFill>
                  </a:rPr>
                  <a:t>S</a:t>
                </a:r>
                <a:endParaRPr lang="fr-FR" sz="105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7021792" y="4444903"/>
                <a:ext cx="21602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50" dirty="0" smtClean="0">
                    <a:solidFill>
                      <a:schemeClr val="bg2"/>
                    </a:solidFill>
                  </a:rPr>
                  <a:t>S</a:t>
                </a:r>
                <a:endParaRPr lang="fr-FR" sz="1050" dirty="0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4890548" y="3459179"/>
              <a:ext cx="435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err="1" smtClean="0">
                  <a:solidFill>
                    <a:schemeClr val="bg2"/>
                  </a:solidFill>
                </a:rPr>
                <a:t>ur</a:t>
              </a:r>
              <a:endParaRPr lang="fr-FR" sz="1400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729064" y="6192348"/>
            <a:ext cx="694705" cy="415250"/>
            <a:chOff x="7076112" y="4003231"/>
            <a:chExt cx="694705" cy="415250"/>
          </a:xfrm>
        </p:grpSpPr>
        <p:pic>
          <p:nvPicPr>
            <p:cNvPr id="43" name="Picture 5"/>
            <p:cNvPicPr>
              <a:picLocks noChangeAspect="1" noChangeArrowheads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303" r="34223" b="65360"/>
            <a:stretch/>
          </p:blipFill>
          <p:spPr bwMode="auto">
            <a:xfrm>
              <a:off x="7076112" y="4003231"/>
              <a:ext cx="694705" cy="3606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TextBox 43"/>
            <p:cNvSpPr txBox="1"/>
            <p:nvPr/>
          </p:nvSpPr>
          <p:spPr>
            <a:xfrm>
              <a:off x="7152994" y="4156871"/>
              <a:ext cx="2160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50" dirty="0" smtClean="0">
                  <a:solidFill>
                    <a:schemeClr val="bg2"/>
                  </a:solidFill>
                </a:rPr>
                <a:t>S</a:t>
              </a:r>
              <a:endParaRPr lang="fr-FR" sz="105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365622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7504" y="44624"/>
            <a:ext cx="8928992" cy="67550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1" dirty="0" err="1" smtClean="0">
                <a:solidFill>
                  <a:srgbClr val="FFC000"/>
                </a:solidFill>
              </a:rPr>
              <a:t>b.Technique</a:t>
            </a:r>
            <a:r>
              <a:rPr lang="en-US" sz="2000" b="1" dirty="0" smtClean="0">
                <a:solidFill>
                  <a:srgbClr val="FFC000"/>
                </a:solidFill>
              </a:rPr>
              <a:t> </a:t>
            </a:r>
            <a:r>
              <a:rPr lang="en-US" sz="2000" b="1" dirty="0">
                <a:solidFill>
                  <a:srgbClr val="FFC000"/>
                </a:solidFill>
              </a:rPr>
              <a:t>du </a:t>
            </a:r>
            <a:r>
              <a:rPr lang="en-US" sz="2000" b="1" dirty="0" err="1" smtClean="0">
                <a:solidFill>
                  <a:srgbClr val="FFC000"/>
                </a:solidFill>
              </a:rPr>
              <a:t>calcul</a:t>
            </a:r>
            <a:r>
              <a:rPr lang="en-US" sz="2000" b="1" dirty="0" smtClean="0">
                <a:solidFill>
                  <a:srgbClr val="FFC000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La </a:t>
            </a:r>
            <a:r>
              <a:rPr lang="fr-FR" sz="2000" dirty="0"/>
              <a:t>technique de dimensionnement d'une </a:t>
            </a:r>
            <a:r>
              <a:rPr lang="fr-FR" sz="2000" dirty="0" smtClean="0"/>
              <a:t>section en T </a:t>
            </a:r>
            <a:r>
              <a:rPr lang="fr-FR" sz="2000" dirty="0"/>
              <a:t>partiellement tendue en flexion composée est </a:t>
            </a:r>
            <a:r>
              <a:rPr lang="fr-FR" sz="2000" dirty="0" smtClean="0"/>
              <a:t>la </a:t>
            </a:r>
            <a:r>
              <a:rPr lang="en-US" sz="2000" dirty="0" err="1" smtClean="0"/>
              <a:t>suivante</a:t>
            </a:r>
            <a:r>
              <a:rPr lang="en-US" sz="2000" dirty="0" smtClean="0"/>
              <a:t>:</a:t>
            </a:r>
            <a:endParaRPr lang="en-US" sz="2000" dirty="0"/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000" dirty="0" smtClean="0"/>
              <a:t>On </a:t>
            </a:r>
            <a:r>
              <a:rPr lang="fr-FR" sz="2000" dirty="0"/>
              <a:t>calcul le moment </a:t>
            </a:r>
            <a:r>
              <a:rPr lang="fr-FR" sz="2000" dirty="0" smtClean="0"/>
              <a:t>MA </a:t>
            </a:r>
            <a:r>
              <a:rPr lang="fr-FR" sz="2000" dirty="0"/>
              <a:t>(à l'ELU ou ELS) par rapport aux aciers tendus.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000" dirty="0" smtClean="0"/>
              <a:t>On </a:t>
            </a:r>
            <a:r>
              <a:rPr lang="fr-FR" sz="2000" dirty="0"/>
              <a:t>détermine si la table de compression est surabondante. </a:t>
            </a:r>
            <a:endParaRPr lang="fr-FR" sz="2000" dirty="0" smtClean="0"/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000" dirty="0"/>
              <a:t>Si non, calcul en section rectangulaire =&gt; voir paragraphe précédent</a:t>
            </a:r>
            <a:r>
              <a:rPr lang="fr-FR" sz="2000" dirty="0" smtClean="0"/>
              <a:t>.</a:t>
            </a: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000" dirty="0"/>
              <a:t>Si oui, on en déduit les sections </a:t>
            </a:r>
            <a:r>
              <a:rPr lang="fr-FR" sz="2000" dirty="0" smtClean="0"/>
              <a:t>S et S’ </a:t>
            </a:r>
            <a:r>
              <a:rPr lang="fr-FR" sz="2000" dirty="0"/>
              <a:t>par un dimensionnement en flexion simple, </a:t>
            </a:r>
            <a:r>
              <a:rPr lang="fr-FR" sz="2000" dirty="0" smtClean="0"/>
              <a:t>avec Mur </a:t>
            </a:r>
            <a:r>
              <a:rPr lang="fr-FR" sz="2000" dirty="0"/>
              <a:t>et </a:t>
            </a:r>
            <a:r>
              <a:rPr lang="fr-FR" sz="2000" dirty="0" err="1"/>
              <a:t>Nur</a:t>
            </a:r>
            <a:r>
              <a:rPr lang="fr-FR" sz="2000" dirty="0" smtClean="0"/>
              <a:t>.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ü"/>
            </a:pPr>
            <a:r>
              <a:rPr lang="fr-FR" sz="2000" dirty="0"/>
              <a:t>On détermine les aciers de flexion composée à partir de</a:t>
            </a:r>
            <a:r>
              <a:rPr lang="fr-FR" sz="200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US" sz="2000" b="1" dirty="0" err="1">
                <a:solidFill>
                  <a:srgbClr val="FFC000"/>
                </a:solidFill>
              </a:rPr>
              <a:t>C.Pourcentage</a:t>
            </a:r>
            <a:r>
              <a:rPr lang="en-US" sz="2000" b="1" dirty="0">
                <a:solidFill>
                  <a:srgbClr val="FFC000"/>
                </a:solidFill>
              </a:rPr>
              <a:t> minimal </a:t>
            </a:r>
            <a:r>
              <a:rPr lang="en-US" sz="2000" b="1" dirty="0" err="1" smtClean="0">
                <a:solidFill>
                  <a:srgbClr val="FFC000"/>
                </a:solidFill>
              </a:rPr>
              <a:t>d'armatures</a:t>
            </a:r>
            <a:r>
              <a:rPr lang="en-US" sz="2000" b="1" dirty="0" smtClean="0">
                <a:solidFill>
                  <a:srgbClr val="FFC000"/>
                </a:solidFill>
              </a:rPr>
              <a:t>:</a:t>
            </a:r>
            <a:r>
              <a:rPr lang="fr-FR" sz="2000" dirty="0"/>
              <a:t>Pour une section en T en flexion composée partiellement tendue, le pourcentage </a:t>
            </a:r>
            <a:r>
              <a:rPr lang="fr-FR" sz="2000" dirty="0" smtClean="0"/>
              <a:t>minimal </a:t>
            </a:r>
            <a:r>
              <a:rPr lang="en-US" sz="2000" dirty="0" err="1" smtClean="0"/>
              <a:t>d'armatures</a:t>
            </a:r>
            <a:r>
              <a:rPr lang="en-US" sz="2000" dirty="0" smtClean="0"/>
              <a:t> </a:t>
            </a:r>
            <a:r>
              <a:rPr lang="en-US" sz="2000" dirty="0" err="1"/>
              <a:t>vaut</a:t>
            </a:r>
            <a:r>
              <a:rPr lang="en-US" sz="2000" dirty="0"/>
              <a:t>:</a:t>
            </a:r>
          </a:p>
          <a:p>
            <a:endParaRPr lang="fr-FR" sz="2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131496" y="6500192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15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92" y="5386616"/>
            <a:ext cx="360997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085184"/>
            <a:ext cx="2276006" cy="156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107984"/>
            <a:ext cx="1800200" cy="156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6876256" y="3284984"/>
            <a:ext cx="1443150" cy="1041159"/>
            <a:chOff x="3995936" y="3181268"/>
            <a:chExt cx="1443150" cy="1041159"/>
          </a:xfrm>
        </p:grpSpPr>
        <p:grpSp>
          <p:nvGrpSpPr>
            <p:cNvPr id="8" name="Group 7"/>
            <p:cNvGrpSpPr/>
            <p:nvPr/>
          </p:nvGrpSpPr>
          <p:grpSpPr>
            <a:xfrm>
              <a:off x="3995936" y="3181268"/>
              <a:ext cx="1299134" cy="1041159"/>
              <a:chOff x="6916278" y="4003231"/>
              <a:chExt cx="1299134" cy="1041159"/>
            </a:xfrm>
          </p:grpSpPr>
          <p:pic>
            <p:nvPicPr>
              <p:cNvPr id="9" name="Picture 5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16278" y="4003231"/>
                <a:ext cx="1299134" cy="104115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7152994" y="4156871"/>
                <a:ext cx="21602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50" dirty="0" smtClean="0">
                    <a:solidFill>
                      <a:schemeClr val="bg2"/>
                    </a:solidFill>
                  </a:rPr>
                  <a:t>S</a:t>
                </a:r>
                <a:endParaRPr lang="fr-FR" sz="1050" dirty="0">
                  <a:solidFill>
                    <a:schemeClr val="bg2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7147364" y="4624006"/>
                <a:ext cx="21602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050" dirty="0" smtClean="0">
                    <a:solidFill>
                      <a:schemeClr val="bg2"/>
                    </a:solidFill>
                  </a:rPr>
                  <a:t>S</a:t>
                </a:r>
                <a:endParaRPr lang="fr-FR" sz="1050" dirty="0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5004048" y="3573016"/>
              <a:ext cx="4350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err="1" smtClean="0">
                  <a:solidFill>
                    <a:schemeClr val="bg2"/>
                  </a:solidFill>
                </a:rPr>
                <a:t>ur</a:t>
              </a:r>
              <a:endParaRPr lang="fr-FR" sz="1400" b="1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179350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4282" y="44624"/>
            <a:ext cx="8822214" cy="6813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2000" b="1" u="sng" dirty="0" smtClean="0">
                <a:solidFill>
                  <a:srgbClr val="FF6600"/>
                </a:solidFill>
              </a:rPr>
              <a:t>III.4- </a:t>
            </a:r>
            <a:r>
              <a:rPr lang="fr-FR" sz="2000" b="1" u="sng" dirty="0">
                <a:solidFill>
                  <a:srgbClr val="FF6600"/>
                </a:solidFill>
              </a:rPr>
              <a:t>Sections entièrement comprimées</a:t>
            </a:r>
            <a:r>
              <a:rPr lang="fr-FR" sz="2000" b="1" dirty="0">
                <a:solidFill>
                  <a:srgbClr val="FF6600"/>
                </a:solidFill>
              </a:rPr>
              <a:t>: </a:t>
            </a:r>
            <a:r>
              <a:rPr lang="fr-FR" sz="2000" dirty="0"/>
              <a:t>Nous avons vu précédemment qu'une section rectangulaire peut être considérée </a:t>
            </a:r>
            <a:r>
              <a:rPr lang="fr-FR" sz="2000" dirty="0" smtClean="0"/>
              <a:t>partiellement tendue </a:t>
            </a:r>
            <a:r>
              <a:rPr lang="fr-FR" sz="2000" dirty="0"/>
              <a:t>(ou partiellement comprimée) si le point C se trouvait à l'extérieur des armatures</a:t>
            </a:r>
            <a:r>
              <a:rPr lang="fr-FR" sz="2000" dirty="0" smtClean="0"/>
              <a:t>.</a:t>
            </a:r>
            <a:r>
              <a:rPr lang="fr-FR" sz="2000" dirty="0"/>
              <a:t> </a:t>
            </a:r>
            <a:endParaRPr lang="fr-FR" sz="2000" dirty="0" smtClean="0"/>
          </a:p>
          <a:p>
            <a:pPr algn="just">
              <a:lnSpc>
                <a:spcPct val="150000"/>
              </a:lnSpc>
            </a:pPr>
            <a:r>
              <a:rPr lang="fr-FR" sz="2000" dirty="0">
                <a:solidFill>
                  <a:srgbClr val="FFFF00"/>
                </a:solidFill>
              </a:rPr>
              <a:t>ELU</a:t>
            </a:r>
            <a:r>
              <a:rPr lang="fr-FR" sz="2000" dirty="0" smtClean="0"/>
              <a:t>: =&gt; </a:t>
            </a:r>
            <a:r>
              <a:rPr lang="fr-FR" sz="2000" dirty="0"/>
              <a:t>Calcul autour de </a:t>
            </a:r>
            <a:r>
              <a:rPr lang="fr-FR" sz="2000" dirty="0" smtClean="0"/>
              <a:t>pivot C; Ou </a:t>
            </a:r>
            <a:r>
              <a:rPr lang="fr-FR" sz="2000" dirty="0"/>
              <a:t>⇒ Ramener le calcul autour de pivot B</a:t>
            </a:r>
          </a:p>
          <a:p>
            <a:pPr algn="just">
              <a:lnSpc>
                <a:spcPct val="150000"/>
              </a:lnSpc>
            </a:pPr>
            <a:r>
              <a:rPr lang="fr-FR" sz="2000" dirty="0"/>
              <a:t>Ou  =&gt; Utiliser diagramme d’interaction (N, M)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Il </a:t>
            </a:r>
            <a:r>
              <a:rPr lang="fr-FR" sz="2000" dirty="0"/>
              <a:t>est recommandé d’adopter un ferraillage symétrique (A</a:t>
            </a:r>
            <a:r>
              <a:rPr lang="fr-FR" sz="1400" dirty="0"/>
              <a:t>1u</a:t>
            </a:r>
            <a:r>
              <a:rPr lang="fr-FR" sz="2000" dirty="0"/>
              <a:t>=A</a:t>
            </a:r>
            <a:r>
              <a:rPr lang="fr-FR" sz="1400" dirty="0"/>
              <a:t>2u</a:t>
            </a:r>
            <a:r>
              <a:rPr lang="fr-FR" sz="2000" dirty="0"/>
              <a:t>) pour </a:t>
            </a:r>
            <a:r>
              <a:rPr lang="fr-FR" sz="2000" dirty="0" smtClean="0"/>
              <a:t>réduire le </a:t>
            </a:r>
            <a:r>
              <a:rPr lang="fr-FR" sz="2000" dirty="0"/>
              <a:t>risque de </a:t>
            </a:r>
            <a:r>
              <a:rPr lang="fr-FR" sz="2000" dirty="0" smtClean="0"/>
              <a:t>flambement =&gt; </a:t>
            </a:r>
            <a:r>
              <a:rPr lang="fr-FR" sz="2000" dirty="0"/>
              <a:t>le plus souvent on ramène le calcul autour du pivot </a:t>
            </a:r>
            <a:r>
              <a:rPr lang="fr-FR" sz="2000" dirty="0" smtClean="0"/>
              <a:t>B.</a:t>
            </a:r>
            <a:endParaRPr lang="fr-FR" sz="2000" dirty="0"/>
          </a:p>
          <a:p>
            <a:pPr algn="just">
              <a:lnSpc>
                <a:spcPct val="150000"/>
              </a:lnSpc>
            </a:pPr>
            <a:r>
              <a:rPr lang="fr-FR" sz="2000" dirty="0">
                <a:solidFill>
                  <a:srgbClr val="FFFF00"/>
                </a:solidFill>
              </a:rPr>
              <a:t>Calcul à </a:t>
            </a:r>
            <a:r>
              <a:rPr lang="fr-FR" sz="2000" dirty="0" smtClean="0">
                <a:solidFill>
                  <a:srgbClr val="FFFF00"/>
                </a:solidFill>
              </a:rPr>
              <a:t>l’ELU </a:t>
            </a:r>
            <a:r>
              <a:rPr lang="fr-FR" sz="2000" dirty="0">
                <a:solidFill>
                  <a:srgbClr val="FFFF00"/>
                </a:solidFill>
              </a:rPr>
              <a:t>autour de Pivot </a:t>
            </a:r>
            <a:r>
              <a:rPr lang="fr-FR" sz="2000" dirty="0" smtClean="0">
                <a:solidFill>
                  <a:srgbClr val="FFFF00"/>
                </a:solidFill>
              </a:rPr>
              <a:t>C:</a:t>
            </a:r>
            <a:r>
              <a:rPr lang="fr-FR" sz="2000" dirty="0"/>
              <a:t>• </a:t>
            </a:r>
            <a:r>
              <a:rPr lang="fr-FR" sz="2000" dirty="0" smtClean="0"/>
              <a:t>: </a:t>
            </a:r>
            <a:r>
              <a:rPr lang="fr-FR" sz="2000" dirty="0"/>
              <a:t>déformation uniforme sur la section égale à 2</a:t>
            </a:r>
            <a:r>
              <a:rPr lang="fr-FR" sz="2000" dirty="0" smtClean="0"/>
              <a:t>‰:</a:t>
            </a:r>
            <a:endParaRPr lang="fr-FR" sz="2000" dirty="0"/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solidFill>
                  <a:srgbClr val="FFFF00"/>
                </a:solidFill>
              </a:rPr>
              <a:t>Équilibre de la section:</a:t>
            </a:r>
          </a:p>
          <a:p>
            <a:pPr algn="just">
              <a:lnSpc>
                <a:spcPct val="150000"/>
              </a:lnSpc>
            </a:pPr>
            <a:endParaRPr lang="fr-FR" sz="2000" dirty="0">
              <a:solidFill>
                <a:srgbClr val="FFFF00"/>
              </a:solidFill>
            </a:endParaRPr>
          </a:p>
          <a:p>
            <a:pPr algn="just">
              <a:lnSpc>
                <a:spcPct val="150000"/>
              </a:lnSpc>
            </a:pPr>
            <a:endParaRPr lang="fr-FR" sz="2000" dirty="0" smtClean="0">
              <a:solidFill>
                <a:srgbClr val="FFFF00"/>
              </a:solidFill>
            </a:endParaRPr>
          </a:p>
          <a:p>
            <a:pPr algn="just"/>
            <a:r>
              <a:rPr lang="fr-FR" sz="2000" dirty="0" smtClean="0">
                <a:solidFill>
                  <a:srgbClr val="FFFF00"/>
                </a:solidFill>
              </a:rPr>
              <a:t>                                                      </a:t>
            </a:r>
          </a:p>
          <a:p>
            <a:pPr algn="just"/>
            <a:r>
              <a:rPr lang="fr-FR" sz="2000" dirty="0"/>
              <a:t> </a:t>
            </a:r>
            <a:r>
              <a:rPr lang="fr-FR" sz="2000" dirty="0" smtClean="0"/>
              <a:t>                                                             Pour </a:t>
            </a:r>
            <a:r>
              <a:rPr lang="fr-FR" sz="2000" dirty="0"/>
              <a:t>une </a:t>
            </a:r>
            <a:r>
              <a:rPr lang="fr-FR" sz="2000" dirty="0" smtClean="0"/>
              <a:t>section</a:t>
            </a:r>
            <a:r>
              <a:rPr lang="fr-FR" sz="2000" dirty="0"/>
              <a:t> rectangulaire:</a:t>
            </a:r>
            <a:endParaRPr lang="fr-FR" sz="2000" dirty="0" smtClean="0"/>
          </a:p>
          <a:p>
            <a:pPr algn="just">
              <a:lnSpc>
                <a:spcPct val="150000"/>
              </a:lnSpc>
            </a:pPr>
            <a:endParaRPr lang="fr-FR" sz="2000" dirty="0">
              <a:solidFill>
                <a:srgbClr val="FFFF00"/>
              </a:solidFill>
            </a:endParaRPr>
          </a:p>
          <a:p>
            <a:pPr algn="just">
              <a:lnSpc>
                <a:spcPct val="150000"/>
              </a:lnSpc>
            </a:pPr>
            <a:endParaRPr lang="fr-FR" sz="20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131496" y="6500192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16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63740"/>
            <a:ext cx="2736304" cy="57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789040"/>
            <a:ext cx="4481407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41" y="4653136"/>
            <a:ext cx="405765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93" y="5655992"/>
            <a:ext cx="3277598" cy="1013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645" y="6246647"/>
            <a:ext cx="14763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7637" y="6199022"/>
            <a:ext cx="15621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19793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4282" y="44624"/>
            <a:ext cx="8822214" cy="6813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2000" b="1" u="sng" dirty="0" smtClean="0">
                <a:solidFill>
                  <a:srgbClr val="FF6600"/>
                </a:solidFill>
              </a:rPr>
              <a:t>Exemple d’application:</a:t>
            </a:r>
          </a:p>
          <a:p>
            <a:r>
              <a:rPr lang="en-US" sz="2000" dirty="0"/>
              <a:t>• fc28 = 25MPa, FeE400</a:t>
            </a:r>
          </a:p>
          <a:p>
            <a:r>
              <a:rPr lang="en-US" sz="2000" dirty="0"/>
              <a:t>• </a:t>
            </a:r>
            <a:r>
              <a:rPr lang="en-US" sz="2000" dirty="0" err="1"/>
              <a:t>Fissurations</a:t>
            </a:r>
            <a:r>
              <a:rPr lang="en-US" sz="2000" dirty="0"/>
              <a:t> </a:t>
            </a:r>
            <a:r>
              <a:rPr lang="en-US" sz="2000" dirty="0" err="1"/>
              <a:t>peu</a:t>
            </a:r>
            <a:r>
              <a:rPr lang="en-US" sz="2000" dirty="0"/>
              <a:t> </a:t>
            </a:r>
            <a:r>
              <a:rPr lang="en-US" sz="2000" dirty="0" err="1"/>
              <a:t>prejudiciables</a:t>
            </a:r>
            <a:endParaRPr lang="en-US" sz="2000" dirty="0"/>
          </a:p>
          <a:p>
            <a:r>
              <a:rPr lang="en-US" sz="2000" dirty="0"/>
              <a:t>• Nu = 1,045MN</a:t>
            </a:r>
          </a:p>
          <a:p>
            <a:r>
              <a:rPr lang="en-US" sz="2000" dirty="0"/>
              <a:t>• </a:t>
            </a:r>
            <a:r>
              <a:rPr lang="en-US" sz="2000" dirty="0" err="1"/>
              <a:t>Mu</a:t>
            </a:r>
            <a:r>
              <a:rPr lang="en-US" sz="1400" dirty="0" err="1"/>
              <a:t>G</a:t>
            </a:r>
            <a:r>
              <a:rPr lang="en-US" sz="2000" dirty="0"/>
              <a:t> = 0,1463 </a:t>
            </a:r>
            <a:r>
              <a:rPr lang="en-US" sz="2000" dirty="0" err="1"/>
              <a:t>MN.m</a:t>
            </a:r>
            <a:endParaRPr lang="en-US" sz="2000" dirty="0"/>
          </a:p>
          <a:p>
            <a:r>
              <a:rPr lang="en-US" sz="2000" dirty="0"/>
              <a:t>• l0= 4m</a:t>
            </a:r>
          </a:p>
          <a:p>
            <a:r>
              <a:rPr lang="el-GR" sz="2000" dirty="0"/>
              <a:t>• α = 0,5</a:t>
            </a:r>
            <a:endParaRPr lang="fr-FR" sz="20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131496" y="6500192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17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88640"/>
            <a:ext cx="1944216" cy="2031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153587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2"/>
              <p:cNvSpPr txBox="1">
                <a:spLocks noChangeArrowheads="1"/>
              </p:cNvSpPr>
              <p:nvPr/>
            </p:nvSpPr>
            <p:spPr>
              <a:xfrm>
                <a:off x="214282" y="44624"/>
                <a:ext cx="8715436" cy="6696744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pPr algn="just"/>
                <a:r>
                  <a:rPr lang="fr-FR" sz="2000" b="1" kern="0" dirty="0" smtClean="0">
                    <a:solidFill>
                      <a:srgbClr val="FFFF00"/>
                    </a:solidFill>
                    <a:latin typeface="Times New Roman"/>
                    <a:ea typeface="+mj-ea"/>
                    <a:cs typeface="+mj-cs"/>
                  </a:rPr>
                  <a:t>I.1</a:t>
                </a:r>
                <a:r>
                  <a:rPr lang="fr-FR" sz="2000" b="1" kern="0" dirty="0">
                    <a:solidFill>
                      <a:srgbClr val="FFFF00"/>
                    </a:solidFill>
                    <a:latin typeface="Times New Roman"/>
                    <a:ea typeface="+mj-ea"/>
                    <a:cs typeface="+mj-cs"/>
                  </a:rPr>
                  <a:t>°/ Expression de la contrainte normale </a:t>
                </a:r>
                <a:r>
                  <a:rPr lang="fr-FR" sz="2000" b="1" kern="0" dirty="0" err="1">
                    <a:solidFill>
                      <a:srgbClr val="FFFF00"/>
                    </a:solidFill>
                    <a:latin typeface="Times New Roman"/>
                    <a:ea typeface="+mj-ea"/>
                    <a:cs typeface="+mj-cs"/>
                  </a:rPr>
                  <a:t>σx</a:t>
                </a:r>
                <a:r>
                  <a:rPr lang="fr-FR" sz="2000" b="1" kern="0" dirty="0">
                    <a:solidFill>
                      <a:srgbClr val="FFFF00"/>
                    </a:solidFill>
                    <a:latin typeface="Times New Roman"/>
                    <a:ea typeface="+mj-ea"/>
                    <a:cs typeface="+mj-cs"/>
                  </a:rPr>
                  <a:t>: </a:t>
                </a:r>
                <a:r>
                  <a:rPr lang="fr-FR" sz="2000" dirty="0"/>
                  <a:t>L’effort normal N crée des contraintes normales </a:t>
                </a:r>
                <a:r>
                  <a:rPr lang="fr-FR" sz="2000" dirty="0" smtClean="0"/>
                  <a:t>uniformes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fr-FR" sz="200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fr-FR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fr-FR" sz="2000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sz="20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𝑁</m:t>
                        </m:r>
                      </m:num>
                      <m:den>
                        <m:r>
                          <a:rPr lang="fr-FR" sz="20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𝑆</m:t>
                        </m:r>
                      </m:den>
                    </m:f>
                  </m:oMath>
                </a14:m>
                <a:r>
                  <a:rPr lang="fr-FR" sz="2000" dirty="0" smtClean="0"/>
                  <a:t>   qui sont des compressions ou des tractions selon le sens de N.</a:t>
                </a:r>
                <a:r>
                  <a:rPr lang="fr-FR" sz="2000" dirty="0"/>
                  <a:t> Le moment de flexion </a:t>
                </a:r>
                <a:r>
                  <a:rPr lang="fr-FR" sz="2000" dirty="0" err="1"/>
                  <a:t>Mz</a:t>
                </a:r>
                <a:r>
                  <a:rPr lang="fr-FR" sz="2000" dirty="0"/>
                  <a:t> crée des contraintes normales: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fr-FR" sz="20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fr-FR" sz="20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𝐹</m:t>
                        </m:r>
                        <m:r>
                          <a:rPr lang="fr-FR" sz="2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fr-FR" sz="2000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sz="20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𝑀</m:t>
                            </m:r>
                          </m:e>
                          <m:sub>
                            <m: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𝑍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fr-FR" sz="20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𝐺𝑍</m:t>
                            </m:r>
                          </m:sub>
                        </m:sSub>
                      </m:den>
                    </m:f>
                    <m:r>
                      <a:rPr lang="fr-FR" sz="2000" i="1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  <m:r>
                      <a:rPr lang="fr-FR" sz="2000" b="1" i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fr-FR" sz="2000" b="1" dirty="0">
                    <a:solidFill>
                      <a:srgbClr val="FFC000"/>
                    </a:solidFill>
                  </a:rPr>
                  <a:t> </a:t>
                </a:r>
                <a:r>
                  <a:rPr lang="en-US" sz="2000" dirty="0"/>
                  <a:t>qui </a:t>
                </a:r>
                <a:r>
                  <a:rPr lang="en-US" sz="2000" dirty="0" err="1"/>
                  <a:t>sont</a:t>
                </a:r>
                <a:r>
                  <a:rPr lang="en-US" sz="2000" dirty="0"/>
                  <a:t> </a:t>
                </a:r>
                <a:r>
                  <a:rPr lang="en-US" sz="2000" dirty="0" smtClean="0"/>
                  <a:t>des </a:t>
                </a:r>
                <a:r>
                  <a:rPr lang="fr-FR" sz="2000" dirty="0" smtClean="0"/>
                  <a:t>compressions </a:t>
                </a:r>
                <a:r>
                  <a:rPr lang="fr-FR" sz="2000" dirty="0"/>
                  <a:t>et des tractions en fonction de y.</a:t>
                </a:r>
              </a:p>
              <a:p>
                <a:endParaRPr lang="en-US" sz="2000" dirty="0"/>
              </a:p>
              <a:p>
                <a:pPr algn="just">
                  <a:lnSpc>
                    <a:spcPct val="150000"/>
                  </a:lnSpc>
                </a:pPr>
                <a:endParaRPr lang="fr-FR" sz="2000" dirty="0" smtClean="0"/>
              </a:p>
              <a:p>
                <a:endParaRPr lang="fr-FR" sz="2000" dirty="0"/>
              </a:p>
              <a:p>
                <a:endParaRPr lang="fr-FR" sz="2000" dirty="0" smtClean="0"/>
              </a:p>
              <a:p>
                <a:endParaRPr lang="fr-FR" sz="2000" dirty="0"/>
              </a:p>
              <a:p>
                <a:endParaRPr lang="fr-FR" sz="2000" dirty="0"/>
              </a:p>
              <a:p>
                <a:pPr algn="just">
                  <a:lnSpc>
                    <a:spcPct val="150000"/>
                  </a:lnSpc>
                </a:pPr>
                <a:r>
                  <a:rPr lang="fr-FR" sz="2000" dirty="0" smtClean="0"/>
                  <a:t>En </a:t>
                </a:r>
                <a:r>
                  <a:rPr lang="fr-FR" sz="2000" dirty="0"/>
                  <a:t>flexion composée, il faut toujours préciser en quel point on effectue la réduction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fr-FR" sz="2000" dirty="0"/>
                  <a:t>des forces car la valeur des moments est dépendante de ce point. Ce point </a:t>
                </a:r>
                <a:r>
                  <a:rPr lang="fr-FR" sz="2000" dirty="0" smtClean="0"/>
                  <a:t>sera normalement</a:t>
                </a:r>
                <a:r>
                  <a:rPr lang="fr-FR" sz="2000" dirty="0"/>
                  <a:t>, soit au CDG du béton (sans armatures) = (G); soit au centre de gravité des armatures tendues (A).</a:t>
                </a:r>
              </a:p>
              <a:p>
                <a:r>
                  <a:rPr lang="fr-FR" sz="2000" b="1" dirty="0" smtClean="0">
                    <a:solidFill>
                      <a:srgbClr val="FFC000"/>
                    </a:solidFill>
                  </a:rPr>
                  <a:t>                                                                                                             </a:t>
                </a:r>
                <a:r>
                  <a:rPr lang="fr-FR" sz="2000" b="1" dirty="0" smtClean="0"/>
                  <a:t>et </a:t>
                </a:r>
                <a:endParaRPr lang="fr-FR" sz="2000" dirty="0"/>
              </a:p>
              <a:p>
                <a:endParaRPr lang="fr-FR" sz="2000" dirty="0"/>
              </a:p>
              <a:p>
                <a:r>
                  <a:rPr lang="fr-FR" sz="2000" b="1" dirty="0" smtClean="0">
                    <a:solidFill>
                      <a:srgbClr val="FFC000"/>
                    </a:solidFill>
                  </a:rPr>
                  <a:t>                                                            </a:t>
                </a:r>
              </a:p>
            </p:txBody>
          </p:sp>
        </mc:Choice>
        <mc:Fallback xmlns="">
          <p:sp>
            <p:nvSpPr>
              <p:cNvPr id="4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82" y="44624"/>
                <a:ext cx="8715436" cy="6696744"/>
              </a:xfrm>
              <a:prstGeom prst="rect">
                <a:avLst/>
              </a:prstGeom>
              <a:blipFill rotWithShape="1">
                <a:blip r:embed="rId3"/>
                <a:stretch>
                  <a:fillRect l="-628" t="-363" r="-628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20272" y="6381328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2</a:t>
            </a:fld>
            <a:endParaRPr lang="fr-BE" dirty="0">
              <a:solidFill>
                <a:srgbClr val="FFFFFF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31476" y="1628800"/>
            <a:ext cx="5164967" cy="924630"/>
            <a:chOff x="371567" y="2600324"/>
            <a:chExt cx="5164967" cy="1044700"/>
          </a:xfrm>
        </p:grpSpPr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567" y="2600325"/>
              <a:ext cx="1200803" cy="10446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2370" y="2600324"/>
              <a:ext cx="1728192" cy="10446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4286" y="2600324"/>
              <a:ext cx="2232248" cy="10446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531476" y="2564904"/>
            <a:ext cx="5164967" cy="864096"/>
            <a:chOff x="357487" y="3810971"/>
            <a:chExt cx="5150617" cy="976305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487" y="3810971"/>
              <a:ext cx="1406202" cy="976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80" y="3810971"/>
              <a:ext cx="1938861" cy="976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3810971"/>
              <a:ext cx="1872208" cy="976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809665" y="1700808"/>
                <a:ext cx="3086551" cy="13494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fr-FR" sz="20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</m:t>
                          </m:r>
                        </m:num>
                        <m:den>
                          <m: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den>
                      </m:f>
                      <m:sSub>
                        <m:sSubPr>
                          <m:ctrlP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   +   </m:t>
                          </m:r>
                          <m: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𝜎</m:t>
                          </m:r>
                        </m:e>
                        <m:sub>
                          <m: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𝐹</m:t>
                          </m:r>
                          <m: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fr-FR" sz="20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fr-FR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fr-FR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fr-FR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𝑍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fr-FR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fr-FR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𝐺𝑍</m:t>
                              </m:r>
                            </m:sub>
                          </m:sSub>
                        </m:den>
                      </m:f>
                      <m:r>
                        <a:rPr lang="fr-FR" sz="2000" i="1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fr-FR" sz="200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</m:t>
                          </m:r>
                        </m:num>
                        <m:den>
                          <m: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</m:t>
                          </m:r>
                        </m:den>
                      </m:f>
                      <m:r>
                        <a:rPr lang="fr-FR" sz="20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fr-FR" sz="20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fr-FR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fr-FR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𝑍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fr-FR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fr-FR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fr-FR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𝐺𝑍</m:t>
                              </m:r>
                            </m:sub>
                          </m:sSub>
                        </m:den>
                      </m:f>
                      <m:r>
                        <a:rPr lang="fr-FR" sz="2000" i="1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9665" y="1700808"/>
                <a:ext cx="3086551" cy="134947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499" y="5013175"/>
            <a:ext cx="1710944" cy="1634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309865"/>
            <a:ext cx="97155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158" y="5277951"/>
            <a:ext cx="1365365" cy="868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43399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4282" y="44624"/>
            <a:ext cx="8715436" cy="66967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2000" b="1" kern="0" dirty="0" smtClean="0">
                <a:solidFill>
                  <a:srgbClr val="FFFF00"/>
                </a:solidFill>
                <a:latin typeface="Times New Roman"/>
                <a:ea typeface="+mj-ea"/>
                <a:cs typeface="+mj-cs"/>
              </a:rPr>
              <a:t>I.2°/ Position de l’axe neutre : </a:t>
            </a:r>
            <a:r>
              <a:rPr lang="fr-FR" sz="2000" dirty="0"/>
              <a:t>En flexion composée, la première chose à faire est de chercher la position du centre </a:t>
            </a:r>
            <a:r>
              <a:rPr lang="fr-FR" sz="2000" dirty="0" smtClean="0"/>
              <a:t>de </a:t>
            </a:r>
            <a:r>
              <a:rPr lang="en-US" sz="2000" dirty="0" err="1" smtClean="0"/>
              <a:t>pression</a:t>
            </a:r>
            <a:r>
              <a:rPr lang="en-US" sz="2000" dirty="0" smtClean="0"/>
              <a:t> </a:t>
            </a:r>
            <a:r>
              <a:rPr lang="en-US" sz="2000" dirty="0"/>
              <a:t>(C)</a:t>
            </a:r>
          </a:p>
          <a:p>
            <a:pPr>
              <a:lnSpc>
                <a:spcPct val="150000"/>
              </a:lnSpc>
            </a:pPr>
            <a:r>
              <a:rPr lang="fr-FR" sz="2000" dirty="0"/>
              <a:t>• Si (N) est un </a:t>
            </a:r>
            <a:r>
              <a:rPr lang="fr-FR" sz="2000" dirty="0">
                <a:solidFill>
                  <a:srgbClr val="FF0000"/>
                </a:solidFill>
              </a:rPr>
              <a:t>effort de compression </a:t>
            </a:r>
            <a:r>
              <a:rPr lang="fr-FR" sz="2000" dirty="0"/>
              <a:t>(C) sera posé au dessus de (G</a:t>
            </a:r>
            <a:r>
              <a:rPr lang="fr-FR" sz="2000" dirty="0" smtClean="0"/>
              <a:t>).</a:t>
            </a:r>
          </a:p>
          <a:p>
            <a:pPr>
              <a:lnSpc>
                <a:spcPct val="150000"/>
              </a:lnSpc>
            </a:pPr>
            <a:endParaRPr lang="fr-FR" sz="2000" dirty="0"/>
          </a:p>
          <a:p>
            <a:pPr>
              <a:lnSpc>
                <a:spcPct val="150000"/>
              </a:lnSpc>
            </a:pPr>
            <a:endParaRPr lang="fr-FR" sz="2000" dirty="0" smtClean="0"/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• </a:t>
            </a:r>
            <a:r>
              <a:rPr lang="fr-FR" sz="2000" dirty="0"/>
              <a:t>Le point (C) peut se situer en dehors de la section </a:t>
            </a:r>
            <a:r>
              <a:rPr lang="fr-FR" sz="2000" dirty="0" smtClean="0"/>
              <a:t>donc: e &gt; h/2.</a:t>
            </a:r>
          </a:p>
          <a:p>
            <a:pPr algn="just">
              <a:lnSpc>
                <a:spcPct val="150000"/>
              </a:lnSpc>
            </a:pPr>
            <a:r>
              <a:rPr lang="fr-FR" sz="2000" dirty="0"/>
              <a:t>• Si (N) est un </a:t>
            </a:r>
            <a:r>
              <a:rPr lang="fr-FR" sz="2000" dirty="0">
                <a:solidFill>
                  <a:srgbClr val="FF0000"/>
                </a:solidFill>
              </a:rPr>
              <a:t>effort de traction </a:t>
            </a:r>
            <a:r>
              <a:rPr lang="fr-FR" sz="2000" dirty="0"/>
              <a:t>(C) sera posé au dessous de (G). (au coté de (A</a:t>
            </a:r>
            <a:r>
              <a:rPr lang="fr-FR" sz="2000" dirty="0" smtClean="0"/>
              <a:t>))</a:t>
            </a:r>
          </a:p>
          <a:p>
            <a:pPr algn="just">
              <a:lnSpc>
                <a:spcPct val="150000"/>
              </a:lnSpc>
            </a:pPr>
            <a:endParaRPr lang="fr-FR" sz="2000" dirty="0"/>
          </a:p>
          <a:p>
            <a:pPr algn="just">
              <a:lnSpc>
                <a:spcPct val="150000"/>
              </a:lnSpc>
            </a:pPr>
            <a:endParaRPr lang="fr-FR" sz="2000" dirty="0" smtClean="0"/>
          </a:p>
          <a:p>
            <a:pPr algn="just"/>
            <a:r>
              <a:rPr lang="fr-FR" sz="2000" dirty="0" smtClean="0"/>
              <a:t>Les </a:t>
            </a:r>
            <a:r>
              <a:rPr lang="fr-FR" sz="2000" dirty="0"/>
              <a:t>équations d'équilibre en flexion composée s'établissent de la même manière que </a:t>
            </a:r>
            <a:r>
              <a:rPr lang="fr-FR" sz="2000" dirty="0" smtClean="0"/>
              <a:t>la flexion </a:t>
            </a:r>
            <a:r>
              <a:rPr lang="fr-FR" sz="2000" dirty="0"/>
              <a:t>simple avec 3 différences :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- </a:t>
            </a:r>
            <a:r>
              <a:rPr lang="en-US" sz="2000" dirty="0"/>
              <a:t>N ≠ 0.</a:t>
            </a:r>
          </a:p>
          <a:p>
            <a:pPr algn="just">
              <a:lnSpc>
                <a:spcPct val="150000"/>
              </a:lnSpc>
            </a:pPr>
            <a:r>
              <a:rPr lang="fr-FR" sz="2000" dirty="0"/>
              <a:t>- La section peut être totalement comprimée.</a:t>
            </a:r>
          </a:p>
          <a:p>
            <a:pPr algn="just">
              <a:lnSpc>
                <a:spcPct val="150000"/>
              </a:lnSpc>
            </a:pPr>
            <a:r>
              <a:rPr lang="fr-FR" sz="2000" dirty="0"/>
              <a:t>- Les sollicitations doivent être calculées à l'origine, que nous prendrons le point (A).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20272" y="6381328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3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395536" y="1463588"/>
            <a:ext cx="1690687" cy="9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ight Arrow 8"/>
          <p:cNvSpPr/>
          <p:nvPr/>
        </p:nvSpPr>
        <p:spPr bwMode="auto">
          <a:xfrm>
            <a:off x="2195736" y="1772816"/>
            <a:ext cx="792088" cy="396044"/>
          </a:xfrm>
          <a:prstGeom prst="rightArrow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18673" y="177281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/>
              <a:t>e</a:t>
            </a:r>
            <a:r>
              <a:rPr lang="fr-FR" sz="1600" dirty="0" err="1" smtClean="0"/>
              <a:t>a</a:t>
            </a:r>
            <a:r>
              <a:rPr lang="fr-FR" sz="1600" dirty="0" smtClean="0"/>
              <a:t> </a:t>
            </a:r>
            <a:r>
              <a:rPr lang="fr-FR" sz="2400" dirty="0" smtClean="0"/>
              <a:t>&gt; e</a:t>
            </a:r>
            <a:endParaRPr lang="en-US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32" y="3293189"/>
            <a:ext cx="1657350" cy="855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6223" y="3284984"/>
            <a:ext cx="5343525" cy="861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583012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4282" y="44624"/>
            <a:ext cx="8715436" cy="66967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2000" dirty="0" smtClean="0">
                <a:solidFill>
                  <a:srgbClr val="FF0000"/>
                </a:solidFill>
              </a:rPr>
              <a:t>a. </a:t>
            </a:r>
            <a:r>
              <a:rPr lang="fr-FR" sz="2000" dirty="0" smtClean="0"/>
              <a:t>En </a:t>
            </a:r>
            <a:r>
              <a:rPr lang="fr-FR" sz="2000" dirty="0"/>
              <a:t>flexion composée, la section peut être </a:t>
            </a:r>
            <a:r>
              <a:rPr lang="fr-FR" sz="2000" dirty="0">
                <a:solidFill>
                  <a:srgbClr val="FF0000"/>
                </a:solidFill>
              </a:rPr>
              <a:t>partiellement comprimée </a:t>
            </a:r>
            <a:r>
              <a:rPr lang="fr-FR" sz="2000" dirty="0"/>
              <a:t>sous un effort </a:t>
            </a:r>
            <a:r>
              <a:rPr lang="fr-FR" sz="2000" dirty="0" smtClean="0"/>
              <a:t>de traction </a:t>
            </a:r>
            <a:r>
              <a:rPr lang="fr-FR" sz="2000" dirty="0"/>
              <a:t>ou compression: Nous avons 3 cas de position de l'axe neutre </a:t>
            </a:r>
            <a:r>
              <a:rPr lang="fr-FR" sz="2000" dirty="0" smtClean="0"/>
              <a:t>:</a:t>
            </a:r>
          </a:p>
          <a:p>
            <a:pPr>
              <a:lnSpc>
                <a:spcPct val="150000"/>
              </a:lnSpc>
            </a:pPr>
            <a:endParaRPr lang="fr-FR" sz="2000" dirty="0"/>
          </a:p>
          <a:p>
            <a:pPr>
              <a:lnSpc>
                <a:spcPct val="150000"/>
              </a:lnSpc>
            </a:pPr>
            <a:endParaRPr lang="fr-FR" sz="2000" dirty="0" smtClean="0"/>
          </a:p>
          <a:p>
            <a:pPr>
              <a:lnSpc>
                <a:spcPct val="150000"/>
              </a:lnSpc>
            </a:pPr>
            <a:endParaRPr lang="fr-FR" sz="2000" dirty="0"/>
          </a:p>
          <a:p>
            <a:pPr>
              <a:lnSpc>
                <a:spcPct val="150000"/>
              </a:lnSpc>
            </a:pPr>
            <a:endParaRPr lang="fr-FR" sz="2000" dirty="0" smtClean="0"/>
          </a:p>
          <a:p>
            <a:pPr>
              <a:lnSpc>
                <a:spcPct val="150000"/>
              </a:lnSpc>
            </a:pPr>
            <a:r>
              <a:rPr lang="fr-FR" sz="2000" dirty="0" smtClean="0">
                <a:solidFill>
                  <a:srgbClr val="FF0000"/>
                </a:solidFill>
              </a:rPr>
              <a:t>b. </a:t>
            </a:r>
            <a:r>
              <a:rPr lang="fr-FR" sz="2000" dirty="0" smtClean="0"/>
              <a:t>La </a:t>
            </a:r>
            <a:r>
              <a:rPr lang="fr-FR" sz="2000" dirty="0"/>
              <a:t>section peut être </a:t>
            </a:r>
            <a:r>
              <a:rPr lang="fr-FR" sz="2000" dirty="0">
                <a:solidFill>
                  <a:srgbClr val="FF0000"/>
                </a:solidFill>
              </a:rPr>
              <a:t>entièrement comprimée</a:t>
            </a:r>
            <a:r>
              <a:rPr lang="fr-FR" sz="2000" dirty="0"/>
              <a:t> sous un effort de compression :</a:t>
            </a:r>
          </a:p>
          <a:p>
            <a:endParaRPr lang="fr-FR" sz="2000" dirty="0"/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                                X&gt;h</a:t>
            </a:r>
          </a:p>
          <a:p>
            <a:pPr algn="just">
              <a:lnSpc>
                <a:spcPct val="150000"/>
              </a:lnSpc>
            </a:pPr>
            <a:endParaRPr lang="fr-FR" sz="2000" dirty="0"/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fr-FR" sz="2000" dirty="0" smtClean="0">
                <a:solidFill>
                  <a:srgbClr val="FF0000"/>
                </a:solidFill>
              </a:rPr>
              <a:t>C. </a:t>
            </a:r>
            <a:r>
              <a:rPr lang="fr-FR" sz="2000" dirty="0"/>
              <a:t>La section peut être entièrement tendue sous un effort de traction </a:t>
            </a:r>
            <a:r>
              <a:rPr lang="fr-FR" sz="2000" dirty="0" smtClean="0"/>
              <a:t>:</a:t>
            </a:r>
          </a:p>
          <a:p>
            <a:pPr algn="just">
              <a:lnSpc>
                <a:spcPct val="150000"/>
              </a:lnSpc>
            </a:pPr>
            <a:endParaRPr lang="fr-FR" sz="2000" dirty="0"/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                                    X&lt;0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20272" y="6381328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4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40613"/>
            <a:ext cx="2325481" cy="1640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40613"/>
            <a:ext cx="2016224" cy="1640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140613"/>
            <a:ext cx="1901527" cy="1640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89" y="3368910"/>
            <a:ext cx="1704153" cy="1332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36" y="5157192"/>
            <a:ext cx="1634831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23"/>
          <a:stretch/>
        </p:blipFill>
        <p:spPr bwMode="auto">
          <a:xfrm>
            <a:off x="3635896" y="5229417"/>
            <a:ext cx="786232" cy="142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40613"/>
            <a:ext cx="1080120" cy="1640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199" y="3340522"/>
            <a:ext cx="669929" cy="1346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999008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4282" y="44624"/>
            <a:ext cx="8822214" cy="66967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FFFF00"/>
                </a:solidFill>
              </a:rPr>
              <a:t>II- Excentricité:</a:t>
            </a:r>
          </a:p>
          <a:p>
            <a:pPr>
              <a:lnSpc>
                <a:spcPct val="150000"/>
              </a:lnSpc>
            </a:pPr>
            <a:r>
              <a:rPr lang="fr-FR" sz="2000" b="1" dirty="0">
                <a:solidFill>
                  <a:srgbClr val="FFFF00"/>
                </a:solidFill>
              </a:rPr>
              <a:t>II.1- </a:t>
            </a:r>
            <a:r>
              <a:rPr lang="fr-FR" sz="2000" b="1" dirty="0" smtClean="0">
                <a:solidFill>
                  <a:srgbClr val="FFFF00"/>
                </a:solidFill>
              </a:rPr>
              <a:t>cas </a:t>
            </a:r>
            <a:r>
              <a:rPr lang="fr-FR" sz="2000" b="1" dirty="0">
                <a:solidFill>
                  <a:srgbClr val="FFFF00"/>
                </a:solidFill>
              </a:rPr>
              <a:t>N&lt;0 (traction) </a:t>
            </a:r>
            <a:r>
              <a:rPr lang="fr-FR" sz="2000" b="1" dirty="0" smtClean="0">
                <a:solidFill>
                  <a:srgbClr val="FFFF00"/>
                </a:solidFill>
              </a:rPr>
              <a:t>: </a:t>
            </a:r>
            <a:r>
              <a:rPr lang="fr-FR" sz="2000" dirty="0" smtClean="0"/>
              <a:t>les Sollicitations </a:t>
            </a:r>
            <a:r>
              <a:rPr lang="fr-FR" sz="2000" dirty="0"/>
              <a:t>à </a:t>
            </a:r>
            <a:r>
              <a:rPr lang="fr-FR" sz="2000" dirty="0" smtClean="0"/>
              <a:t>considérer:</a:t>
            </a:r>
          </a:p>
          <a:p>
            <a:pPr>
              <a:lnSpc>
                <a:spcPct val="150000"/>
              </a:lnSpc>
            </a:pPr>
            <a:r>
              <a:rPr lang="fr-FR" sz="2000" b="1" dirty="0">
                <a:solidFill>
                  <a:schemeClr val="tx2"/>
                </a:solidFill>
              </a:rPr>
              <a:t>– </a:t>
            </a:r>
            <a:r>
              <a:rPr lang="fr-FR" sz="2000" b="1" dirty="0" smtClean="0">
                <a:solidFill>
                  <a:schemeClr val="tx2"/>
                </a:solidFill>
              </a:rPr>
              <a:t>E.L.S :                                           - E.L.U:</a:t>
            </a:r>
            <a:endParaRPr lang="fr-FR" sz="2000" b="1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fr-FR" sz="2000" b="1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FFFF00"/>
                </a:solidFill>
              </a:rPr>
              <a:t>II.2-</a:t>
            </a:r>
            <a:r>
              <a:rPr lang="fr-FR" sz="2000" b="1" dirty="0">
                <a:solidFill>
                  <a:srgbClr val="FFFF00"/>
                </a:solidFill>
              </a:rPr>
              <a:t> cas </a:t>
            </a:r>
            <a:r>
              <a:rPr lang="fr-FR" sz="2000" b="1" dirty="0" smtClean="0">
                <a:solidFill>
                  <a:srgbClr val="FFFF00"/>
                </a:solidFill>
              </a:rPr>
              <a:t>N&gt;0 (Compression) :</a:t>
            </a:r>
            <a:r>
              <a:rPr lang="fr-FR" sz="2000" dirty="0"/>
              <a:t>les Sollicitations à considérer: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chemeClr val="tx2"/>
                </a:solidFill>
              </a:rPr>
              <a:t>-E.L.S: 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chemeClr val="tx2"/>
                </a:solidFill>
              </a:rPr>
              <a:t>E.L.U: 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fr-FR" sz="2000" b="1" dirty="0">
                <a:solidFill>
                  <a:schemeClr val="tx2"/>
                </a:solidFill>
              </a:rPr>
              <a:t>Excentricité du 1er </a:t>
            </a:r>
            <a:r>
              <a:rPr lang="fr-FR" sz="2000" b="1" dirty="0" smtClean="0">
                <a:solidFill>
                  <a:schemeClr val="tx2"/>
                </a:solidFill>
              </a:rPr>
              <a:t>ordre:</a:t>
            </a:r>
            <a:endParaRPr lang="fr-FR" sz="2000" b="1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chemeClr val="tx2"/>
                </a:solidFill>
              </a:rPr>
              <a:t>                                       avec :                            et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fr-FR" sz="2000" dirty="0" smtClean="0"/>
              <a:t>e</a:t>
            </a:r>
            <a:r>
              <a:rPr lang="fr-FR" sz="1400" dirty="0" smtClean="0"/>
              <a:t>1</a:t>
            </a:r>
            <a:r>
              <a:rPr lang="fr-FR" sz="2000" dirty="0"/>
              <a:t>: </a:t>
            </a:r>
            <a:r>
              <a:rPr lang="fr-FR" sz="2000" dirty="0" smtClean="0"/>
              <a:t>excentricité </a:t>
            </a:r>
            <a:r>
              <a:rPr lang="fr-FR" sz="2000" dirty="0"/>
              <a:t>du premier ordre </a:t>
            </a:r>
            <a:r>
              <a:rPr lang="fr-FR" sz="2000" dirty="0" smtClean="0"/>
              <a:t>résultant </a:t>
            </a:r>
            <a:r>
              <a:rPr lang="fr-FR" sz="2000" dirty="0"/>
              <a:t>des efforts </a:t>
            </a:r>
            <a:r>
              <a:rPr lang="fr-FR" sz="2000" dirty="0" smtClean="0"/>
              <a:t>appliques</a:t>
            </a:r>
          </a:p>
          <a:p>
            <a:pPr>
              <a:lnSpc>
                <a:spcPct val="150000"/>
              </a:lnSpc>
            </a:pPr>
            <a:r>
              <a:rPr lang="fr-FR" sz="2000" dirty="0" err="1"/>
              <a:t>e</a:t>
            </a:r>
            <a:r>
              <a:rPr lang="fr-FR" sz="1400" dirty="0" err="1"/>
              <a:t>a</a:t>
            </a:r>
            <a:r>
              <a:rPr lang="fr-FR" sz="2000" dirty="0"/>
              <a:t>: </a:t>
            </a:r>
            <a:r>
              <a:rPr lang="fr-FR" sz="2000" dirty="0" smtClean="0"/>
              <a:t>excentricité </a:t>
            </a:r>
            <a:r>
              <a:rPr lang="fr-FR" sz="2000" dirty="0"/>
              <a:t>additionnelle traduisant les imperfections </a:t>
            </a:r>
            <a:r>
              <a:rPr lang="fr-FR" sz="2000" dirty="0" smtClean="0"/>
              <a:t>géométriques </a:t>
            </a:r>
            <a:r>
              <a:rPr lang="en-US" sz="2000" dirty="0" err="1" smtClean="0"/>
              <a:t>initiales</a:t>
            </a:r>
            <a:r>
              <a:rPr lang="en-US" sz="2000" dirty="0" smtClean="0"/>
              <a:t>; </a:t>
            </a:r>
            <a:r>
              <a:rPr lang="fr-FR" sz="2000" dirty="0" smtClean="0"/>
              <a:t>avec </a:t>
            </a:r>
            <a:r>
              <a:rPr lang="fr-FR" sz="2000" dirty="0"/>
              <a:t>l: longueur de la </a:t>
            </a:r>
            <a:r>
              <a:rPr lang="fr-FR" sz="2000" dirty="0" smtClean="0"/>
              <a:t>pièce exprimée </a:t>
            </a:r>
            <a:r>
              <a:rPr lang="fr-FR" sz="2000" dirty="0"/>
              <a:t>en cm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fr-FR" sz="2000" dirty="0"/>
              <a:t>L'excentricité du 1er ordre à l'ELU a pour valeur</a:t>
            </a:r>
            <a:r>
              <a:rPr lang="fr-FR" sz="2000" dirty="0" smtClean="0"/>
              <a:t>:  </a:t>
            </a:r>
            <a:endParaRPr lang="fr-FR" sz="2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20272" y="6381328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5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80728"/>
            <a:ext cx="2067570" cy="86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344" y="996985"/>
            <a:ext cx="20675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909" y="2374962"/>
            <a:ext cx="2036361" cy="621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3771155"/>
            <a:ext cx="2036029" cy="661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16" y="3850159"/>
            <a:ext cx="1656184" cy="661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8608" y="3835121"/>
            <a:ext cx="2483768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450" y="6165304"/>
            <a:ext cx="1008112" cy="403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316486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4282" y="44624"/>
            <a:ext cx="8822214" cy="66967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2000" b="1" dirty="0" smtClean="0">
                <a:solidFill>
                  <a:schemeClr val="tx2"/>
                </a:solidFill>
              </a:rPr>
              <a:t>Excentricité </a:t>
            </a:r>
            <a:r>
              <a:rPr lang="fr-FR" sz="2000" b="1" dirty="0">
                <a:solidFill>
                  <a:schemeClr val="tx2"/>
                </a:solidFill>
              </a:rPr>
              <a:t>du second </a:t>
            </a:r>
            <a:r>
              <a:rPr lang="fr-FR" sz="2000" b="1" dirty="0" smtClean="0">
                <a:solidFill>
                  <a:schemeClr val="tx2"/>
                </a:solidFill>
              </a:rPr>
              <a:t>ordre: </a:t>
            </a:r>
            <a:r>
              <a:rPr lang="fr-FR" sz="2000" dirty="0" smtClean="0"/>
              <a:t>L’</a:t>
            </a:r>
            <a:r>
              <a:rPr lang="fr-FR" sz="2000" dirty="0" err="1" smtClean="0"/>
              <a:t>éxcentricité</a:t>
            </a:r>
            <a:r>
              <a:rPr lang="fr-FR" sz="2000" dirty="0" smtClean="0"/>
              <a:t> </a:t>
            </a:r>
            <a:r>
              <a:rPr lang="fr-FR" sz="2000" dirty="0"/>
              <a:t>du </a:t>
            </a:r>
            <a:r>
              <a:rPr lang="fr-FR" sz="2000" dirty="0" smtClean="0"/>
              <a:t>deuxième ordre (e</a:t>
            </a:r>
            <a:r>
              <a:rPr lang="fr-FR" sz="1400" dirty="0" smtClean="0"/>
              <a:t>2</a:t>
            </a:r>
            <a:r>
              <a:rPr lang="fr-FR" sz="2000" dirty="0" smtClean="0"/>
              <a:t>) liée </a:t>
            </a:r>
            <a:r>
              <a:rPr lang="fr-FR" sz="2000" dirty="0"/>
              <a:t>a la </a:t>
            </a:r>
            <a:r>
              <a:rPr lang="fr-FR" sz="2000" dirty="0" smtClean="0"/>
              <a:t>déformation </a:t>
            </a:r>
            <a:r>
              <a:rPr lang="fr-FR" sz="2000" dirty="0"/>
              <a:t>de </a:t>
            </a:r>
            <a:r>
              <a:rPr lang="fr-FR" sz="2000" dirty="0" smtClean="0"/>
              <a:t>la </a:t>
            </a:r>
            <a:r>
              <a:rPr lang="en-US" sz="2000" dirty="0" smtClean="0"/>
              <a:t>structure. </a:t>
            </a:r>
            <a:r>
              <a:rPr lang="fr-FR" sz="2000" dirty="0"/>
              <a:t>Pour déterminer l'excentricité du second ordre, on distingue 2 cas de figure:</a:t>
            </a:r>
            <a:r>
              <a:rPr lang="fr-FR" sz="2000" b="1" dirty="0" smtClean="0">
                <a:solidFill>
                  <a:schemeClr val="tx2"/>
                </a:solidFill>
              </a:rPr>
              <a:t> 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Si:                             </a:t>
            </a:r>
            <a:r>
              <a:rPr lang="fr-FR" sz="2000" dirty="0"/>
              <a:t>on doit vérifier la pièce à l'état limite ultime de stabilité de forme (vis-à-vis </a:t>
            </a:r>
            <a:r>
              <a:rPr lang="fr-FR" sz="2000" dirty="0" smtClean="0"/>
              <a:t>au flambement).</a:t>
            </a:r>
          </a:p>
          <a:p>
            <a:pPr algn="just">
              <a:lnSpc>
                <a:spcPct val="150000"/>
              </a:lnSpc>
            </a:pPr>
            <a:r>
              <a:rPr lang="en-US" sz="2000" dirty="0"/>
              <a:t> Si:                          </a:t>
            </a:r>
            <a:r>
              <a:rPr lang="fr-FR" sz="2000" dirty="0" smtClean="0"/>
              <a:t>on </a:t>
            </a:r>
            <a:r>
              <a:rPr lang="fr-FR" sz="2000" dirty="0"/>
              <a:t>détermine l'excentricité </a:t>
            </a:r>
            <a:r>
              <a:rPr lang="fr-FR" sz="2000" dirty="0" smtClean="0"/>
              <a:t>e</a:t>
            </a:r>
            <a:r>
              <a:rPr lang="fr-FR" sz="1400" dirty="0" smtClean="0"/>
              <a:t>2</a:t>
            </a:r>
            <a:r>
              <a:rPr lang="fr-FR" sz="2000" dirty="0" smtClean="0"/>
              <a:t> de </a:t>
            </a:r>
            <a:r>
              <a:rPr lang="fr-FR" sz="2000" dirty="0"/>
              <a:t>façon </a:t>
            </a:r>
            <a:r>
              <a:rPr lang="fr-FR" sz="2000" dirty="0" smtClean="0"/>
              <a:t>forfaitaire</a:t>
            </a:r>
            <a:r>
              <a:rPr lang="fr-FR" sz="2000" dirty="0"/>
              <a:t> </a:t>
            </a:r>
            <a:r>
              <a:rPr lang="fr-FR" sz="2000" dirty="0" smtClean="0"/>
              <a:t>:</a:t>
            </a:r>
            <a:endParaRPr lang="fr-FR" sz="2000" dirty="0"/>
          </a:p>
          <a:p>
            <a:pPr algn="just">
              <a:lnSpc>
                <a:spcPct val="150000"/>
              </a:lnSpc>
            </a:pPr>
            <a:r>
              <a:rPr lang="fr-FR" sz="2000" dirty="0" err="1">
                <a:solidFill>
                  <a:srgbClr val="FF0000"/>
                </a:solidFill>
              </a:rPr>
              <a:t>l</a:t>
            </a:r>
            <a:r>
              <a:rPr lang="fr-FR" sz="1400" dirty="0" err="1">
                <a:solidFill>
                  <a:srgbClr val="FF0000"/>
                </a:solidFill>
              </a:rPr>
              <a:t>f</a:t>
            </a:r>
            <a:r>
              <a:rPr lang="fr-FR" sz="2000" dirty="0"/>
              <a:t>: Longueur de flambement de la pièce,</a:t>
            </a:r>
            <a:r>
              <a:rPr lang="fr-FR" sz="2000" dirty="0">
                <a:solidFill>
                  <a:srgbClr val="FF0000"/>
                </a:solidFill>
              </a:rPr>
              <a:t> h</a:t>
            </a:r>
            <a:r>
              <a:rPr lang="fr-FR" sz="2000" dirty="0"/>
              <a:t>: hauteur totale de la </a:t>
            </a:r>
            <a:r>
              <a:rPr lang="fr-FR" sz="2000" dirty="0" smtClean="0"/>
              <a:t>section dans </a:t>
            </a:r>
            <a:r>
              <a:rPr lang="fr-FR" sz="2000" dirty="0"/>
              <a:t>la direction du </a:t>
            </a:r>
            <a:r>
              <a:rPr lang="fr-FR" sz="2000" dirty="0" smtClean="0"/>
              <a:t>flambement.</a:t>
            </a:r>
          </a:p>
          <a:p>
            <a:pPr algn="just">
              <a:lnSpc>
                <a:spcPct val="150000"/>
              </a:lnSpc>
            </a:pPr>
            <a:endParaRPr lang="fr-FR" sz="2000" dirty="0" smtClean="0"/>
          </a:p>
          <a:p>
            <a:pPr algn="just">
              <a:lnSpc>
                <a:spcPct val="150000"/>
              </a:lnSpc>
            </a:pPr>
            <a:endParaRPr lang="fr-FR" sz="2000" dirty="0"/>
          </a:p>
          <a:p>
            <a:r>
              <a:rPr lang="fr-FR" sz="2000" dirty="0">
                <a:solidFill>
                  <a:srgbClr val="FF0000"/>
                </a:solidFill>
              </a:rPr>
              <a:t>φ</a:t>
            </a:r>
            <a:r>
              <a:rPr lang="fr-FR" sz="2000" dirty="0"/>
              <a:t>: Rapport de la </a:t>
            </a:r>
            <a:r>
              <a:rPr lang="fr-FR" sz="2000" dirty="0" smtClean="0"/>
              <a:t>déformation </a:t>
            </a:r>
            <a:r>
              <a:rPr lang="fr-FR" sz="2000" dirty="0"/>
              <a:t>finale due au fluage, a la </a:t>
            </a:r>
            <a:r>
              <a:rPr lang="fr-FR" sz="2000" dirty="0" smtClean="0"/>
              <a:t>déformation instantanée </a:t>
            </a:r>
            <a:r>
              <a:rPr lang="fr-FR" sz="2000" dirty="0"/>
              <a:t>sous la charge </a:t>
            </a:r>
            <a:r>
              <a:rPr lang="fr-FR" sz="2000" dirty="0" smtClean="0"/>
              <a:t>considérée; </a:t>
            </a:r>
            <a:r>
              <a:rPr lang="fr-FR" sz="2000" dirty="0"/>
              <a:t>φ = 2 en </a:t>
            </a:r>
            <a:r>
              <a:rPr lang="fr-FR" sz="2000" dirty="0" smtClean="0"/>
              <a:t>général.</a:t>
            </a:r>
          </a:p>
          <a:p>
            <a:pPr>
              <a:spcBef>
                <a:spcPts val="600"/>
              </a:spcBef>
            </a:pPr>
            <a:r>
              <a:rPr lang="fr-FR" sz="2000" dirty="0"/>
              <a:t>Connaissant la valeur de e</a:t>
            </a:r>
            <a:r>
              <a:rPr lang="fr-FR" sz="1400" dirty="0"/>
              <a:t>2</a:t>
            </a:r>
            <a:r>
              <a:rPr lang="fr-FR" sz="2000" dirty="0"/>
              <a:t>, on peut déterminer les sollicitations corrigées:</a:t>
            </a:r>
          </a:p>
          <a:p>
            <a:endParaRPr lang="fr-FR" sz="2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020272" y="6381328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6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42" y="1446614"/>
            <a:ext cx="1584176" cy="542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23" y="2348880"/>
            <a:ext cx="1551895" cy="61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383002"/>
            <a:ext cx="1512168" cy="607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59" y="3789040"/>
            <a:ext cx="1656184" cy="651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48" y="5733256"/>
            <a:ext cx="1924050" cy="851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314206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4282" y="44624"/>
            <a:ext cx="8822214" cy="66967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FFFF00"/>
                </a:solidFill>
              </a:rPr>
              <a:t>III.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Determination </a:t>
            </a:r>
            <a:r>
              <a:rPr lang="en-US" sz="2000" b="1" dirty="0">
                <a:solidFill>
                  <a:srgbClr val="FFFF00"/>
                </a:solidFill>
              </a:rPr>
              <a:t>des armatures </a:t>
            </a:r>
            <a:r>
              <a:rPr lang="fr-FR" sz="2000" b="1" dirty="0" smtClean="0">
                <a:solidFill>
                  <a:srgbClr val="FFFF00"/>
                </a:solidFill>
              </a:rPr>
              <a:t>:</a:t>
            </a:r>
          </a:p>
          <a:p>
            <a:pPr algn="just"/>
            <a:r>
              <a:rPr lang="fr-FR" sz="2000" b="1" dirty="0" smtClean="0">
                <a:solidFill>
                  <a:srgbClr val="FF3300"/>
                </a:solidFill>
              </a:rPr>
              <a:t>III.1- </a:t>
            </a:r>
            <a:r>
              <a:rPr lang="fr-FR" sz="2000" b="1" dirty="0">
                <a:solidFill>
                  <a:srgbClr val="FF3300"/>
                </a:solidFill>
              </a:rPr>
              <a:t>Section entièrement tendue </a:t>
            </a:r>
            <a:r>
              <a:rPr lang="fr-FR" sz="2000" b="1" dirty="0" smtClean="0">
                <a:solidFill>
                  <a:srgbClr val="FF3300"/>
                </a:solidFill>
              </a:rPr>
              <a:t>:</a:t>
            </a:r>
            <a:r>
              <a:rPr lang="fr-FR" sz="2000" dirty="0"/>
              <a:t>Comme nous l'avons vu précédemment, la section est considérée entièrement tendue (à </a:t>
            </a:r>
            <a:r>
              <a:rPr lang="fr-FR" sz="2000" dirty="0" smtClean="0"/>
              <a:t>l'ELU comme </a:t>
            </a:r>
            <a:r>
              <a:rPr lang="fr-FR" sz="2000" dirty="0"/>
              <a:t>à l'ELS) si: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fr-FR" sz="2000" dirty="0" smtClean="0"/>
              <a:t>N </a:t>
            </a:r>
            <a:r>
              <a:rPr lang="fr-FR" sz="2000" dirty="0"/>
              <a:t>est une traction (N &lt; 0).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fr-FR" sz="2000" dirty="0" smtClean="0"/>
              <a:t> </a:t>
            </a:r>
            <a:r>
              <a:rPr lang="fr-FR" sz="2000" dirty="0"/>
              <a:t>C tombe entre les </a:t>
            </a:r>
            <a:r>
              <a:rPr lang="fr-FR" sz="2000" dirty="0" smtClean="0"/>
              <a:t>armatures.</a:t>
            </a:r>
          </a:p>
          <a:p>
            <a:pPr marL="342900" indent="-342900" algn="just">
              <a:buFont typeface="Wingdings" pitchFamily="2" charset="2"/>
              <a:buChar char="ü"/>
            </a:pPr>
            <a:r>
              <a:rPr lang="fr-FR" sz="2000" dirty="0" smtClean="0"/>
              <a:t>Le béton entièrement </a:t>
            </a:r>
            <a:r>
              <a:rPr lang="fr-FR" sz="2000" dirty="0"/>
              <a:t>tendu , n’intervient pas dans la résistance de la section,</a:t>
            </a:r>
            <a:r>
              <a:rPr lang="en-US" sz="2000" dirty="0"/>
              <a:t> =&gt; </a:t>
            </a:r>
            <a:r>
              <a:rPr lang="en-US" sz="2000" dirty="0" err="1"/>
              <a:t>seul</a:t>
            </a:r>
            <a:r>
              <a:rPr lang="en-US" sz="2000" dirty="0"/>
              <a:t> </a:t>
            </a:r>
            <a:r>
              <a:rPr lang="en-US" sz="2000" dirty="0" err="1"/>
              <a:t>l’acier</a:t>
            </a:r>
            <a:r>
              <a:rPr lang="en-US" sz="2000" dirty="0"/>
              <a:t> </a:t>
            </a:r>
            <a:r>
              <a:rPr lang="en-US" sz="2000" dirty="0" err="1"/>
              <a:t>tendu</a:t>
            </a:r>
            <a:r>
              <a:rPr lang="en-US" sz="2000" dirty="0"/>
              <a:t> </a:t>
            </a:r>
            <a:r>
              <a:rPr lang="en-US" sz="2000" dirty="0" err="1" smtClean="0"/>
              <a:t>résiste</a:t>
            </a:r>
            <a:r>
              <a:rPr lang="en-US" sz="2000" dirty="0" smtClean="0"/>
              <a:t> et le </a:t>
            </a:r>
            <a:r>
              <a:rPr lang="en-US" sz="2000" dirty="0" err="1" smtClean="0"/>
              <a:t>calcul</a:t>
            </a:r>
            <a:r>
              <a:rPr lang="en-US" sz="2000" dirty="0" smtClean="0"/>
              <a:t> sera  </a:t>
            </a:r>
            <a:r>
              <a:rPr lang="fr-FR" sz="2000" dirty="0"/>
              <a:t>autour du Pivot A: </a:t>
            </a:r>
            <a:r>
              <a:rPr lang="fr-FR" sz="2000" dirty="0" err="1"/>
              <a:t>Ɛst</a:t>
            </a:r>
            <a:r>
              <a:rPr lang="fr-FR" sz="2000" dirty="0"/>
              <a:t> =10‰</a:t>
            </a:r>
          </a:p>
          <a:p>
            <a:pPr algn="just">
              <a:lnSpc>
                <a:spcPct val="150000"/>
              </a:lnSpc>
            </a:pPr>
            <a:r>
              <a:rPr lang="fr-FR" sz="2000" b="1" u="sng" dirty="0" smtClean="0">
                <a:solidFill>
                  <a:srgbClr val="FF6600"/>
                </a:solidFill>
              </a:rPr>
              <a:t>III.1-1. Calcul </a:t>
            </a:r>
            <a:r>
              <a:rPr lang="fr-FR" sz="2000" b="1" u="sng" dirty="0">
                <a:solidFill>
                  <a:srgbClr val="FF6600"/>
                </a:solidFill>
              </a:rPr>
              <a:t>des armatures</a:t>
            </a:r>
            <a:r>
              <a:rPr lang="fr-FR" sz="2000" b="1" dirty="0" smtClean="0">
                <a:solidFill>
                  <a:srgbClr val="FF3300"/>
                </a:solidFill>
              </a:rPr>
              <a:t>: </a:t>
            </a:r>
            <a:r>
              <a:rPr lang="fr-FR" sz="2000" dirty="0" smtClean="0"/>
              <a:t>Le </a:t>
            </a:r>
            <a:r>
              <a:rPr lang="fr-FR" sz="2000" dirty="0"/>
              <a:t>dimensionnement de la section se fait à partir du schéma suivant</a:t>
            </a:r>
            <a:r>
              <a:rPr lang="fr-FR" sz="2000" dirty="0" smtClean="0"/>
              <a:t>: On </a:t>
            </a:r>
            <a:r>
              <a:rPr lang="fr-FR" sz="2000" dirty="0"/>
              <a:t>écrit l'équilibre de la section </a:t>
            </a:r>
            <a:endParaRPr lang="fr-FR" sz="2000" dirty="0" smtClean="0"/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par </a:t>
            </a:r>
            <a:r>
              <a:rPr lang="fr-FR" sz="2000" dirty="0"/>
              <a:t>rapport au centre de poussée: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Equilibre</a:t>
            </a:r>
            <a:r>
              <a:rPr lang="en-US" sz="2000" dirty="0"/>
              <a:t> des forces: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Equilibre</a:t>
            </a:r>
            <a:r>
              <a:rPr lang="en-US" sz="2000" dirty="0"/>
              <a:t> des moments: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dirty="0"/>
              <a:t>On a donc:</a:t>
            </a:r>
          </a:p>
          <a:p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chemeClr val="tx2"/>
                </a:solidFill>
              </a:rPr>
              <a:t>                                                    donc : 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De l'équation d'équilibre des forces, on en déduit la valeur de A2:</a:t>
            </a:r>
            <a:endParaRPr lang="fr-FR" sz="2000" b="1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131496" y="6500192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7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119" y="2852936"/>
            <a:ext cx="364062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83" y="3873642"/>
            <a:ext cx="2339383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293096"/>
            <a:ext cx="235267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070" y="4756234"/>
            <a:ext cx="2486025" cy="366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229200"/>
            <a:ext cx="30956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5305214"/>
            <a:ext cx="1990725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700861"/>
            <a:ext cx="182031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361103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4282" y="44624"/>
            <a:ext cx="8822214" cy="66967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r>
              <a:rPr lang="fr-FR" sz="2000" dirty="0"/>
              <a:t>Ce principe de dimensionnement est valable aussi bien à l'ELU qu'à l'ELS. Seule la contrainte </a:t>
            </a:r>
            <a:r>
              <a:rPr lang="fr-FR" sz="2000" dirty="0" smtClean="0"/>
              <a:t>maximal  sur </a:t>
            </a:r>
            <a:r>
              <a:rPr lang="fr-FR" sz="2000" dirty="0"/>
              <a:t>les aciers tendus change</a:t>
            </a:r>
            <a:r>
              <a:rPr lang="fr-FR" sz="2000" dirty="0" smtClean="0"/>
              <a:t>:</a:t>
            </a:r>
          </a:p>
          <a:p>
            <a:endParaRPr lang="fr-FR" sz="2000" b="1" dirty="0">
              <a:solidFill>
                <a:schemeClr val="tx2"/>
              </a:solidFill>
            </a:endParaRPr>
          </a:p>
          <a:p>
            <a:endParaRPr lang="fr-FR" sz="2000" b="1" dirty="0" smtClean="0">
              <a:solidFill>
                <a:schemeClr val="tx2"/>
              </a:solidFill>
            </a:endParaRPr>
          </a:p>
          <a:p>
            <a:endParaRPr lang="fr-FR" sz="2000" b="1" dirty="0">
              <a:solidFill>
                <a:schemeClr val="tx2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fr-FR" sz="2000" b="1" u="sng" dirty="0" smtClean="0">
                <a:solidFill>
                  <a:srgbClr val="FF6600"/>
                </a:solidFill>
              </a:rPr>
              <a:t>III.1-2 </a:t>
            </a:r>
            <a:r>
              <a:rPr lang="en-US" sz="2000" b="1" u="sng" dirty="0" smtClean="0">
                <a:solidFill>
                  <a:srgbClr val="FF6600"/>
                </a:solidFill>
              </a:rPr>
              <a:t>Section </a:t>
            </a:r>
            <a:r>
              <a:rPr lang="en-US" sz="2000" b="1" u="sng" dirty="0" err="1" smtClean="0">
                <a:solidFill>
                  <a:srgbClr val="FF6600"/>
                </a:solidFill>
              </a:rPr>
              <a:t>minimale</a:t>
            </a:r>
            <a:r>
              <a:rPr lang="en-US" sz="2000" b="1" dirty="0" smtClean="0">
                <a:solidFill>
                  <a:srgbClr val="FF6600"/>
                </a:solidFill>
              </a:rPr>
              <a:t> :</a:t>
            </a:r>
            <a:r>
              <a:rPr lang="fr-FR" sz="2000" dirty="0"/>
              <a:t>Dans le cas d'une section entièrement tendue, la section minimale d'armature à mettre en </a:t>
            </a:r>
            <a:r>
              <a:rPr lang="fr-FR" sz="2000" dirty="0" smtClean="0"/>
              <a:t>œuvre vaut</a:t>
            </a:r>
            <a:r>
              <a:rPr lang="fr-FR" sz="2000" dirty="0"/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/>
              <a:t>Exemple</a:t>
            </a:r>
            <a:r>
              <a:rPr lang="en-US" sz="2000" dirty="0"/>
              <a:t> 1:Considérons </a:t>
            </a:r>
            <a:r>
              <a:rPr lang="en-US" sz="2000" dirty="0" smtClean="0"/>
              <a:t>la </a:t>
            </a:r>
            <a:r>
              <a:rPr lang="en-US" sz="2000" dirty="0" err="1" smtClean="0"/>
              <a:t>poutre</a:t>
            </a:r>
            <a:r>
              <a:rPr lang="en-US" sz="2000" dirty="0" smtClean="0"/>
              <a:t> </a:t>
            </a:r>
            <a:r>
              <a:rPr lang="en-US" sz="2000" dirty="0" err="1" smtClean="0"/>
              <a:t>suivante</a:t>
            </a:r>
            <a:r>
              <a:rPr lang="en-US" sz="2000" dirty="0" smtClean="0"/>
              <a:t> :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Charges:</a:t>
            </a:r>
          </a:p>
          <a:p>
            <a:pPr algn="just">
              <a:lnSpc>
                <a:spcPct val="150000"/>
              </a:lnSpc>
            </a:pPr>
            <a:r>
              <a:rPr lang="fr-FR" sz="2000" dirty="0"/>
              <a:t>ELS: </a:t>
            </a:r>
            <a:r>
              <a:rPr lang="fr-FR" sz="2000" dirty="0" err="1"/>
              <a:t>Nser</a:t>
            </a:r>
            <a:r>
              <a:rPr lang="fr-FR" sz="2000" dirty="0"/>
              <a:t> = -0,322MN ; </a:t>
            </a:r>
            <a:r>
              <a:rPr lang="fr-FR" sz="2000" dirty="0" err="1"/>
              <a:t>Mser</a:t>
            </a:r>
            <a:r>
              <a:rPr lang="fr-FR" sz="2000" dirty="0"/>
              <a:t> = </a:t>
            </a:r>
            <a:r>
              <a:rPr lang="fr-FR" sz="2000" dirty="0" smtClean="0"/>
              <a:t>0,0385MN.m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ELU: </a:t>
            </a:r>
            <a:r>
              <a:rPr lang="en-US" sz="2000" dirty="0"/>
              <a:t>Nu = -</a:t>
            </a:r>
            <a:r>
              <a:rPr lang="en-US" sz="2000" dirty="0" smtClean="0"/>
              <a:t>0,460MN ; </a:t>
            </a:r>
            <a:r>
              <a:rPr lang="en-US" sz="2000" dirty="0"/>
              <a:t>Mu = </a:t>
            </a:r>
            <a:r>
              <a:rPr lang="en-US" sz="2000" dirty="0" smtClean="0"/>
              <a:t>0,055MN.m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Caractéristiques des </a:t>
            </a:r>
            <a:r>
              <a:rPr lang="fr-FR" sz="2000" dirty="0"/>
              <a:t>matériaux </a:t>
            </a:r>
            <a:r>
              <a:rPr lang="fr-FR" sz="2000" dirty="0" smtClean="0"/>
              <a:t>: fc28 </a:t>
            </a:r>
            <a:r>
              <a:rPr lang="fr-FR" sz="2000" dirty="0"/>
              <a:t>= 25MPa, </a:t>
            </a:r>
            <a:r>
              <a:rPr lang="fr-FR" sz="2000" dirty="0" smtClean="0"/>
              <a:t>FeE400</a:t>
            </a:r>
          </a:p>
          <a:p>
            <a:pPr algn="just">
              <a:lnSpc>
                <a:spcPct val="150000"/>
              </a:lnSpc>
            </a:pPr>
            <a:r>
              <a:rPr lang="en-US" sz="2000" dirty="0" err="1"/>
              <a:t>Fissuration</a:t>
            </a:r>
            <a:r>
              <a:rPr lang="en-US" sz="2000" dirty="0"/>
              <a:t> </a:t>
            </a:r>
            <a:r>
              <a:rPr lang="en-US" sz="2000" dirty="0" err="1" smtClean="0"/>
              <a:t>prejudiciable</a:t>
            </a:r>
            <a:r>
              <a:rPr lang="en-US" sz="20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- </a:t>
            </a:r>
            <a:r>
              <a:rPr lang="en-US" sz="2000" dirty="0" err="1" smtClean="0"/>
              <a:t>Calculer</a:t>
            </a:r>
            <a:r>
              <a:rPr lang="en-US" sz="2000" dirty="0" smtClean="0"/>
              <a:t> </a:t>
            </a:r>
            <a:r>
              <a:rPr lang="en-US" sz="2000" dirty="0"/>
              <a:t>la section </a:t>
            </a:r>
            <a:r>
              <a:rPr lang="en-US" sz="2000" dirty="0" err="1"/>
              <a:t>d’acier</a:t>
            </a:r>
            <a:r>
              <a:rPr lang="en-US" sz="2000" dirty="0"/>
              <a:t> (A1+A2</a:t>
            </a:r>
            <a:r>
              <a:rPr lang="en-US" sz="2000" dirty="0" smtClean="0"/>
              <a:t>)?</a:t>
            </a:r>
            <a:endParaRPr lang="fr-FR" sz="2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131496" y="6500192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8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70"/>
          <a:stretch/>
        </p:blipFill>
        <p:spPr bwMode="auto">
          <a:xfrm>
            <a:off x="376917" y="788324"/>
            <a:ext cx="3907051" cy="840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038815"/>
            <a:ext cx="2450987" cy="620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068960"/>
            <a:ext cx="1469151" cy="1677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497808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4282" y="44624"/>
            <a:ext cx="8822214" cy="669674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fr-FR" sz="2000" b="1" u="sng" dirty="0">
                <a:solidFill>
                  <a:srgbClr val="FF6600"/>
                </a:solidFill>
              </a:rPr>
              <a:t>III.2- Section Partiellement </a:t>
            </a:r>
            <a:r>
              <a:rPr lang="fr-FR" sz="2000" b="1" u="sng" dirty="0" smtClean="0">
                <a:solidFill>
                  <a:srgbClr val="FF6600"/>
                </a:solidFill>
              </a:rPr>
              <a:t>Comprimée/Tendue(section rectangulaire): 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Les </a:t>
            </a:r>
            <a:r>
              <a:rPr lang="fr-FR" sz="2000" dirty="0"/>
              <a:t>critères de détermination d'une section partiellement tendue s'expriment différemment </a:t>
            </a:r>
            <a:r>
              <a:rPr lang="fr-FR" sz="2000" dirty="0" smtClean="0"/>
              <a:t>selon que </a:t>
            </a:r>
            <a:r>
              <a:rPr lang="fr-FR" sz="2000" dirty="0"/>
              <a:t>l'on est en dimensionnement E.L.U ou </a:t>
            </a:r>
            <a:r>
              <a:rPr lang="fr-FR" sz="2000" dirty="0" smtClean="0"/>
              <a:t>E.L.S.</a:t>
            </a:r>
            <a:endParaRPr lang="fr-FR" sz="2000" b="1" dirty="0">
              <a:solidFill>
                <a:srgbClr val="FF3300"/>
              </a:solidFill>
            </a:endParaRPr>
          </a:p>
          <a:p>
            <a:r>
              <a:rPr lang="en-US" sz="2000" b="1" u="sng" dirty="0">
                <a:solidFill>
                  <a:srgbClr val="FF3300"/>
                </a:solidFill>
              </a:rPr>
              <a:t>A </a:t>
            </a:r>
            <a:r>
              <a:rPr lang="en-US" sz="2000" b="1" u="sng" dirty="0" err="1" smtClean="0">
                <a:solidFill>
                  <a:srgbClr val="FF3300"/>
                </a:solidFill>
              </a:rPr>
              <a:t>l'E.L.S</a:t>
            </a:r>
            <a:r>
              <a:rPr lang="en-US" sz="2000" b="1" u="sng" dirty="0" smtClean="0">
                <a:solidFill>
                  <a:srgbClr val="FF3300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Si N &lt; 0 </a:t>
            </a:r>
            <a:r>
              <a:rPr lang="fr-FR" sz="2000" dirty="0"/>
              <a:t>et C (centre de pression) est a </a:t>
            </a:r>
            <a:r>
              <a:rPr lang="fr-FR" sz="2000" dirty="0" smtClean="0"/>
              <a:t>l’extérieur des </a:t>
            </a:r>
            <a:r>
              <a:rPr lang="en-US" sz="2000" dirty="0" smtClean="0"/>
              <a:t>armatures</a:t>
            </a:r>
            <a:endParaRPr lang="fr-FR" sz="2000" dirty="0"/>
          </a:p>
          <a:p>
            <a:pPr>
              <a:lnSpc>
                <a:spcPct val="150000"/>
              </a:lnSpc>
            </a:pPr>
            <a:r>
              <a:rPr lang="fr-FR" sz="2000" dirty="0" smtClean="0"/>
              <a:t>– Si N&gt;0 </a:t>
            </a:r>
            <a:r>
              <a:rPr lang="fr-FR" sz="2000" dirty="0"/>
              <a:t>et C est a l’</a:t>
            </a:r>
            <a:r>
              <a:rPr lang="fr-FR" sz="2000" dirty="0" err="1"/>
              <a:t>exterieur</a:t>
            </a:r>
            <a:r>
              <a:rPr lang="fr-FR" sz="2000" dirty="0"/>
              <a:t> du noyau central</a:t>
            </a:r>
          </a:p>
          <a:p>
            <a:pPr>
              <a:lnSpc>
                <a:spcPct val="150000"/>
              </a:lnSpc>
            </a:pPr>
            <a:r>
              <a:rPr lang="en-US" sz="2000" b="1" u="sng" dirty="0" smtClean="0">
                <a:solidFill>
                  <a:srgbClr val="FF3300"/>
                </a:solidFill>
              </a:rPr>
              <a:t>A </a:t>
            </a:r>
            <a:r>
              <a:rPr lang="en-US" sz="2000" b="1" u="sng" dirty="0" err="1" smtClean="0">
                <a:solidFill>
                  <a:srgbClr val="FF3300"/>
                </a:solidFill>
              </a:rPr>
              <a:t>l'E.L.U</a:t>
            </a:r>
            <a:r>
              <a:rPr lang="en-US" sz="2000" b="1" u="sng" dirty="0" smtClean="0">
                <a:solidFill>
                  <a:srgbClr val="FF3300"/>
                </a:solidFill>
              </a:rPr>
              <a:t>:  </a:t>
            </a:r>
            <a:r>
              <a:rPr lang="fr-FR" sz="2000" dirty="0" smtClean="0"/>
              <a:t>– </a:t>
            </a:r>
            <a:r>
              <a:rPr lang="fr-FR" sz="2000" dirty="0"/>
              <a:t>N&lt;0 et C est a l’extérieur des armatures</a:t>
            </a:r>
          </a:p>
          <a:p>
            <a:pPr>
              <a:lnSpc>
                <a:spcPct val="150000"/>
              </a:lnSpc>
            </a:pPr>
            <a:r>
              <a:rPr lang="fr-FR" sz="2000" dirty="0" smtClean="0"/>
              <a:t>                    – </a:t>
            </a:r>
            <a:r>
              <a:rPr lang="fr-FR" sz="2000" dirty="0"/>
              <a:t>N&gt;0 et la hauteur du béton comprime y est &lt;h</a:t>
            </a:r>
          </a:p>
          <a:p>
            <a:pPr>
              <a:lnSpc>
                <a:spcPct val="150000"/>
              </a:lnSpc>
            </a:pPr>
            <a:r>
              <a:rPr lang="fr-FR" sz="2000" b="1" u="sng" dirty="0" smtClean="0">
                <a:solidFill>
                  <a:srgbClr val="FFC000"/>
                </a:solidFill>
              </a:rPr>
              <a:t>III.2.1. </a:t>
            </a:r>
            <a:r>
              <a:rPr lang="fr-FR" sz="2000" b="1" u="sng" dirty="0">
                <a:solidFill>
                  <a:srgbClr val="FFC000"/>
                </a:solidFill>
              </a:rPr>
              <a:t>Assimilation à la flexion simple</a:t>
            </a:r>
            <a:r>
              <a:rPr lang="fr-FR" sz="2000" b="1" u="sng" dirty="0" smtClean="0">
                <a:solidFill>
                  <a:srgbClr val="FFC000"/>
                </a:solidFill>
              </a:rPr>
              <a:t>: </a:t>
            </a:r>
            <a:r>
              <a:rPr lang="fr-FR" sz="2000" dirty="0"/>
              <a:t>Si N est une compression (Nu &gt; 0</a:t>
            </a:r>
            <a:r>
              <a:rPr lang="fr-FR" sz="20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fr-FR" sz="2000" dirty="0" err="1"/>
              <a:t>MuA</a:t>
            </a:r>
            <a:r>
              <a:rPr lang="fr-FR" sz="2000" dirty="0"/>
              <a:t>: Moment ultime calculé par rapport au centre de gravité des aciers tendus.</a:t>
            </a:r>
          </a:p>
          <a:p>
            <a:pPr>
              <a:lnSpc>
                <a:spcPct val="150000"/>
              </a:lnSpc>
            </a:pPr>
            <a:endParaRPr lang="fr-FR" sz="2000" dirty="0"/>
          </a:p>
          <a:p>
            <a:pPr>
              <a:lnSpc>
                <a:spcPct val="150000"/>
              </a:lnSpc>
            </a:pPr>
            <a:endParaRPr lang="fr-FR" sz="2000" dirty="0" smtClean="0"/>
          </a:p>
          <a:p>
            <a:pPr>
              <a:lnSpc>
                <a:spcPct val="150000"/>
              </a:lnSpc>
            </a:pPr>
            <a:endParaRPr lang="fr-FR" sz="2000" dirty="0"/>
          </a:p>
          <a:p>
            <a:pPr>
              <a:lnSpc>
                <a:spcPct val="150000"/>
              </a:lnSpc>
            </a:pPr>
            <a:endParaRPr lang="fr-FR" sz="2000" dirty="0"/>
          </a:p>
          <a:p>
            <a:pPr>
              <a:lnSpc>
                <a:spcPct val="150000"/>
              </a:lnSpc>
            </a:pPr>
            <a:endParaRPr lang="fr-FR" sz="2000" dirty="0"/>
          </a:p>
          <a:p>
            <a:pPr>
              <a:lnSpc>
                <a:spcPct val="150000"/>
              </a:lnSpc>
            </a:pPr>
            <a:endParaRPr lang="fr-FR" sz="2000" dirty="0"/>
          </a:p>
          <a:p>
            <a:pPr>
              <a:lnSpc>
                <a:spcPct val="150000"/>
              </a:lnSpc>
            </a:pPr>
            <a:endParaRPr lang="fr-FR" sz="2000" dirty="0"/>
          </a:p>
          <a:p>
            <a:pPr>
              <a:lnSpc>
                <a:spcPct val="150000"/>
              </a:lnSpc>
            </a:pPr>
            <a:endParaRPr lang="fr-FR" sz="2000" dirty="0"/>
          </a:p>
          <a:p>
            <a:pPr>
              <a:lnSpc>
                <a:spcPct val="150000"/>
              </a:lnSpc>
            </a:pPr>
            <a:endParaRPr lang="en-US" sz="2000" b="1" u="sng" dirty="0" smtClean="0">
              <a:solidFill>
                <a:srgbClr val="FFC000"/>
              </a:solidFill>
            </a:endParaRPr>
          </a:p>
          <a:p>
            <a:pPr>
              <a:lnSpc>
                <a:spcPct val="150000"/>
              </a:lnSpc>
            </a:pPr>
            <a:endParaRPr lang="fr-FR" sz="2000" b="1" dirty="0">
              <a:solidFill>
                <a:schemeClr val="tx2"/>
              </a:solidFill>
            </a:endParaRPr>
          </a:p>
          <a:p>
            <a:endParaRPr lang="fr-FR" sz="2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7131496" y="6500192"/>
            <a:ext cx="1905000" cy="457200"/>
          </a:xfrm>
        </p:spPr>
        <p:txBody>
          <a:bodyPr/>
          <a:lstStyle/>
          <a:p>
            <a:fld id="{CF4668DC-857F-487D-BFFA-8C0CA5037977}" type="slidenum">
              <a:rPr lang="fr-BE" smtClean="0">
                <a:solidFill>
                  <a:srgbClr val="FFFFFF"/>
                </a:solidFill>
              </a:rPr>
              <a:pPr/>
              <a:t>9</a:t>
            </a:fld>
            <a:endParaRPr lang="fr-BE" dirty="0">
              <a:solidFill>
                <a:srgbClr val="FFFFFF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017" y="1587746"/>
            <a:ext cx="1224136" cy="1504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279055" y="3092413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/>
              <a:t>Noyau central</a:t>
            </a:r>
            <a:endParaRPr lang="en-US" sz="1800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315"/>
          <a:stretch/>
        </p:blipFill>
        <p:spPr bwMode="auto">
          <a:xfrm>
            <a:off x="2983910" y="5031093"/>
            <a:ext cx="5857850" cy="152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16" y="5145601"/>
            <a:ext cx="2422176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32" y="5647601"/>
            <a:ext cx="1278395" cy="44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1" y="5633954"/>
            <a:ext cx="1080121" cy="445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754603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byrint">
  <a:themeElements>
    <a:clrScheme name="Labyrint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Labyri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abyrint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byrint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byrin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byrint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byrint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byrint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abyrint">
  <a:themeElements>
    <a:clrScheme name="Labyrint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Labyri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175" cap="flat" cmpd="sng" algn="ctr">
          <a:solidFill>
            <a:schemeClr val="tx1"/>
          </a:solidFill>
          <a:prstDash val="dash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abyrint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byrint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byrin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byrint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byrint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byrint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Designs\Spirale.pot</Template>
  <TotalTime>13764</TotalTime>
  <Words>2136</Words>
  <Application>Microsoft Office PowerPoint</Application>
  <PresentationFormat>Affichage à l'écran (4:3)</PresentationFormat>
  <Paragraphs>263</Paragraphs>
  <Slides>17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17</vt:i4>
      </vt:variant>
    </vt:vector>
  </HeadingPairs>
  <TitlesOfParts>
    <vt:vector size="19" baseType="lpstr">
      <vt:lpstr>Labyrint</vt:lpstr>
      <vt:lpstr>1_Labyrint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ehtp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khaled</dc:creator>
  <cp:lastModifiedBy>SIRINE</cp:lastModifiedBy>
  <cp:revision>795</cp:revision>
  <cp:lastPrinted>2014-10-18T18:00:57Z</cp:lastPrinted>
  <dcterms:created xsi:type="dcterms:W3CDTF">2002-03-26T08:44:42Z</dcterms:created>
  <dcterms:modified xsi:type="dcterms:W3CDTF">2020-09-26T09:47:17Z</dcterms:modified>
</cp:coreProperties>
</file>