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8E02A-855A-4158-AD93-E44809DFE6B5}" type="datetimeFigureOut">
              <a:rPr lang="fr-FR" smtClean="0"/>
              <a:t>17/05/2015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AF565-2920-416F-99A6-5B18726F758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AF565-2920-416F-99A6-5B18726F7587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0BBD91-BE9D-435C-8A11-4232512069D1}" type="datetimeFigureOut">
              <a:rPr lang="fr-FR" smtClean="0"/>
              <a:pPr/>
              <a:t>17/05/2015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EACB44-B2FF-4BF9-B52B-7B109A4786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500438"/>
            <a:ext cx="614366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5400" dirty="0" smtClean="0"/>
              <a:t>Teneur en eau </a:t>
            </a:r>
            <a:r>
              <a:rPr lang="fr-FR" sz="5400" dirty="0" smtClean="0"/>
              <a:t> </a:t>
            </a:r>
            <a:r>
              <a:rPr lang="fr-FR" sz="5400" dirty="0" smtClean="0"/>
              <a:t> </a:t>
            </a:r>
            <a:endParaRPr lang="fr-F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Définition et But de l’essai.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1285860"/>
            <a:ext cx="878687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Les granulats utilisés pour la confection du béton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contiennent généralement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une certaine quantité d'eau variable selon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les conditions météorologiques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L'eau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de gâchage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réellement utilisée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est par conséquent égale à la quantité d'eau théorique</a:t>
            </a:r>
          </a:p>
          <a:p>
            <a:pPr algn="just"/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moins l'eau contenue dans les granulats. Il faut par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conséquent disposer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de moyens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pour mesurer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combien il y a d'eau dans 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les granulats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fr-FR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Définition et But de l’essai.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089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Définition :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</a:rPr>
              <a:t>      </a:t>
            </a:r>
            <a:r>
              <a:rPr lang="fr-FR" dirty="0" smtClean="0"/>
              <a:t>La </a:t>
            </a:r>
            <a:r>
              <a:rPr lang="fr-FR" dirty="0" smtClean="0"/>
              <a:t>teneur en eau d'un matériau est le rapport du poids </a:t>
            </a:r>
            <a:r>
              <a:rPr lang="fr-FR" dirty="0" smtClean="0"/>
              <a:t>d'eau contenu </a:t>
            </a:r>
            <a:r>
              <a:rPr lang="fr-FR" dirty="0" smtClean="0"/>
              <a:t>dans ce matériau au poids du même matériau sec. </a:t>
            </a:r>
            <a:r>
              <a:rPr lang="fr-FR" dirty="0" smtClean="0"/>
              <a:t>On peut </a:t>
            </a:r>
            <a:r>
              <a:rPr lang="fr-FR" dirty="0" smtClean="0"/>
              <a:t>aussi définir la teneur en eau comme le poids d'eau </a:t>
            </a:r>
            <a:r>
              <a:rPr lang="fr-FR" dirty="0" smtClean="0"/>
              <a:t>W contenu </a:t>
            </a:r>
            <a:r>
              <a:rPr lang="fr-FR" dirty="0" smtClean="0"/>
              <a:t>par unité de poids de matériau sec.</a:t>
            </a:r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500570"/>
            <a:ext cx="59293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 de détermination</a:t>
            </a:r>
            <a:endParaRPr lang="fr-FR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178592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Il existe 2 possibilités :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3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Sécher complètement le granulat,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Faire entrer l'eau qu'il contient dans une réaction chimique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sz="3600" dirty="0" smtClean="0"/>
              <a:t> 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Trois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procédés peuvent être utilisés pour la mesure de la teneur</a:t>
            </a: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en eau in situ et/ou au laboratoire.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1.</a:t>
            </a:r>
            <a:r>
              <a:rPr lang="fr-FR" dirty="0" smtClean="0">
                <a:solidFill>
                  <a:srgbClr val="FF0000"/>
                </a:solidFill>
              </a:rPr>
              <a:t> Flambage à l’alcool à brûler.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C’est </a:t>
            </a:r>
            <a:r>
              <a:rPr lang="fr-FR" dirty="0" smtClean="0"/>
              <a:t>le procédé couramment désigné sous </a:t>
            </a:r>
            <a:r>
              <a:rPr lang="fr-FR" dirty="0" smtClean="0"/>
              <a:t>le nom </a:t>
            </a:r>
            <a:r>
              <a:rPr lang="fr-FR" dirty="0" smtClean="0"/>
              <a:t>de ‘’la poêle à frire’’.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/>
              <a:t>Peser l’échantillon humide, soit </a:t>
            </a:r>
            <a:r>
              <a:rPr lang="fr-FR" dirty="0" err="1" smtClean="0"/>
              <a:t>Mh</a:t>
            </a:r>
            <a:r>
              <a:rPr lang="fr-FR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Le </a:t>
            </a:r>
            <a:r>
              <a:rPr lang="fr-FR" dirty="0" smtClean="0"/>
              <a:t>placer dans un récipient métallique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plat</a:t>
            </a:r>
            <a:r>
              <a:rPr lang="fr-FR" dirty="0" smtClean="0"/>
              <a:t>, et l’arroser </a:t>
            </a:r>
            <a:r>
              <a:rPr lang="fr-FR" dirty="0" smtClean="0"/>
              <a:t>d’alcool à </a:t>
            </a:r>
            <a:r>
              <a:rPr lang="fr-FR" dirty="0" smtClean="0"/>
              <a:t>brûler (1/2 l pour 2kg de sable),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Allumer </a:t>
            </a:r>
            <a:r>
              <a:rPr lang="fr-FR" dirty="0" smtClean="0"/>
              <a:t>et agiter avec une tige métallique. Quand l’alcool </a:t>
            </a:r>
            <a:r>
              <a:rPr lang="fr-FR" dirty="0" smtClean="0"/>
              <a:t>est éteint</a:t>
            </a:r>
            <a:r>
              <a:rPr lang="fr-FR" dirty="0" smtClean="0"/>
              <a:t>, laisser refroidir,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/>
              <a:t> Répéter </a:t>
            </a:r>
            <a:r>
              <a:rPr lang="fr-FR" dirty="0" smtClean="0"/>
              <a:t>l’opération jusqu’à ce que le matériau soit sec, </a:t>
            </a:r>
            <a:r>
              <a:rPr lang="fr-FR" dirty="0" smtClean="0"/>
              <a:t>le peser </a:t>
            </a:r>
            <a:r>
              <a:rPr lang="fr-FR" dirty="0" smtClean="0"/>
              <a:t>soit Ms. Déterminer la </a:t>
            </a:r>
            <a:r>
              <a:rPr lang="fr-FR" dirty="0" smtClean="0"/>
              <a:t>W.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procédé est simple; mais pas très rapide et exige des précautions.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071678"/>
            <a:ext cx="1357322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2., </a:t>
            </a:r>
            <a:r>
              <a:rPr lang="fr-FR" dirty="0" smtClean="0">
                <a:solidFill>
                  <a:srgbClr val="FF0000"/>
                </a:solidFill>
              </a:rPr>
              <a:t>Emploi du carbure de calcium.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3038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fr-FR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Le carbure de calcium réagit au contact de l’eau pour donner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l’acétylène :</a:t>
            </a:r>
            <a:endParaRPr lang="pt-BR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Pour ce faire, on utilise le ‘’</a:t>
            </a:r>
            <a:r>
              <a:rPr lang="fr-FR" sz="9600" dirty="0" err="1" smtClean="0">
                <a:latin typeface="Times New Roman" pitchFamily="18" charset="0"/>
                <a:cs typeface="Times New Roman" pitchFamily="18" charset="0"/>
              </a:rPr>
              <a:t>Speedy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’’.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• Placer une quantité déterminée du matériau humide à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tester dans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l’appareil,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• Mettre du carbure de calcium dans le couvercle de l’appareil.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     Fermer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en évitant que l’échantillon humide ne se mette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au contact du carbure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avant que le </a:t>
            </a:r>
            <a:r>
              <a:rPr lang="fr-FR" sz="9600" dirty="0" err="1" smtClean="0">
                <a:latin typeface="Times New Roman" pitchFamily="18" charset="0"/>
                <a:cs typeface="Times New Roman" pitchFamily="18" charset="0"/>
              </a:rPr>
              <a:t>speedy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ne soit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fermé hermétiquement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• Retourner l’appareil et l’agiter pour que l’échantillon mouillé et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carbure se mélangent dans le récipient étanche. Il se dégage de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l’acétylène en quantité d’autant plus grande qu’il y a d’eau dans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le matériau humide; la pression créée dans le récipient croît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alors avec la teneur en eau,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• Un manomètre commandé par la pression interne est gradué</a:t>
            </a:r>
          </a:p>
          <a:p>
            <a:pPr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directement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en %, donne ainsi par simple lecture la W.</a:t>
            </a:r>
            <a:endParaRPr lang="fr-FR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857364"/>
            <a:ext cx="30289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3., </a:t>
            </a:r>
            <a:r>
              <a:rPr lang="fr-FR" dirty="0" smtClean="0">
                <a:solidFill>
                  <a:srgbClr val="FF0000"/>
                </a:solidFill>
              </a:rPr>
              <a:t>Séchage à l’étuve.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6624654" cy="48752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Peser </a:t>
            </a:r>
            <a:r>
              <a:rPr lang="fr-FR" dirty="0" smtClean="0"/>
              <a:t>l'échantillon humide : </a:t>
            </a:r>
            <a:r>
              <a:rPr lang="fr-FR" b="1" dirty="0" err="1" smtClean="0"/>
              <a:t>Mh</a:t>
            </a: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Placer </a:t>
            </a:r>
            <a:r>
              <a:rPr lang="fr-FR" dirty="0" smtClean="0"/>
              <a:t>l'échantillon dans un récipient métallique ou en verre,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Faire </a:t>
            </a:r>
            <a:r>
              <a:rPr lang="fr-FR" dirty="0" smtClean="0"/>
              <a:t>sécher le matériau :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A </a:t>
            </a:r>
            <a:r>
              <a:rPr lang="fr-FR" dirty="0" smtClean="0"/>
              <a:t>l'étuve à 105 - 110° pendant 24 heures </a:t>
            </a: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Peser </a:t>
            </a:r>
            <a:r>
              <a:rPr lang="fr-FR" dirty="0" smtClean="0"/>
              <a:t>l'échantillon sec : </a:t>
            </a:r>
            <a:r>
              <a:rPr lang="fr-FR" b="1" dirty="0" smtClean="0"/>
              <a:t>Ms</a:t>
            </a:r>
            <a:r>
              <a:rPr lang="fr-FR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Calculer </a:t>
            </a:r>
            <a:r>
              <a:rPr lang="fr-FR" dirty="0" smtClean="0"/>
              <a:t>la teneur en eau : </a:t>
            </a:r>
            <a:endParaRPr lang="fr-F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928802"/>
            <a:ext cx="207170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précautions a prendre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i="1" dirty="0" smtClean="0"/>
              <a:t>     La </a:t>
            </a:r>
            <a:r>
              <a:rPr lang="fr-FR" b="1" i="1" dirty="0" smtClean="0"/>
              <a:t>mesure d'une teneur en eau doit être réalisée avec soin.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Il </a:t>
            </a:r>
            <a:r>
              <a:rPr lang="fr-FR" dirty="0" smtClean="0"/>
              <a:t>faut prendre une masse d'échantillon représentative de </a:t>
            </a:r>
            <a:r>
              <a:rPr lang="fr-FR" dirty="0" smtClean="0"/>
              <a:t>celui-ci. </a:t>
            </a:r>
            <a:r>
              <a:rPr lang="fr-FR" dirty="0" smtClean="0"/>
              <a:t>Selon la quantité prélevée, les mesures devront être réalisées avec une précision plus ou moins grande ( </a:t>
            </a:r>
            <a:r>
              <a:rPr lang="fr-FR" b="1" dirty="0" smtClean="0"/>
              <a:t>balance au gramme, au dixième ou même au centième</a:t>
            </a:r>
            <a:r>
              <a:rPr lang="fr-FR" dirty="0" smtClean="0"/>
              <a:t> )</a:t>
            </a:r>
          </a:p>
          <a:p>
            <a:pPr>
              <a:buNone/>
            </a:pPr>
            <a:r>
              <a:rPr lang="fr-FR" dirty="0" smtClean="0"/>
              <a:t>       Utiliser </a:t>
            </a:r>
            <a:r>
              <a:rPr lang="fr-FR" dirty="0" smtClean="0"/>
              <a:t>une méthode et un matériel compatibles avec la quantité de matériau et la précision demandées.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</TotalTime>
  <Words>553</Words>
  <Application>Microsoft Office PowerPoint</Application>
  <PresentationFormat>Affichage à l'écran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Promenade</vt:lpstr>
      <vt:lpstr>Diapositive 1</vt:lpstr>
      <vt:lpstr>Définition et But de l’essai.</vt:lpstr>
      <vt:lpstr>Définition et But de l’essai.</vt:lpstr>
      <vt:lpstr>Principe de détermination</vt:lpstr>
      <vt:lpstr>1. Flambage à l’alcool à brûler.</vt:lpstr>
      <vt:lpstr>2., Emploi du carbure de calcium.</vt:lpstr>
      <vt:lpstr>3., Séchage à l’étuve.</vt:lpstr>
      <vt:lpstr>précautions a prendre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REBIH</dc:creator>
  <cp:lastModifiedBy>REBIH</cp:lastModifiedBy>
  <cp:revision>46</cp:revision>
  <dcterms:created xsi:type="dcterms:W3CDTF">2015-03-30T18:38:47Z</dcterms:created>
  <dcterms:modified xsi:type="dcterms:W3CDTF">2015-05-17T19:46:46Z</dcterms:modified>
</cp:coreProperties>
</file>