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3701" r:id="rId2"/>
  </p:sldMasterIdLst>
  <p:notesMasterIdLst>
    <p:notesMasterId r:id="rId16"/>
  </p:notesMasterIdLst>
  <p:sldIdLst>
    <p:sldId id="286" r:id="rId3"/>
    <p:sldId id="338" r:id="rId4"/>
    <p:sldId id="290" r:id="rId5"/>
    <p:sldId id="341" r:id="rId6"/>
    <p:sldId id="330" r:id="rId7"/>
    <p:sldId id="331" r:id="rId8"/>
    <p:sldId id="332" r:id="rId9"/>
    <p:sldId id="333" r:id="rId10"/>
    <p:sldId id="337" r:id="rId11"/>
    <p:sldId id="335" r:id="rId12"/>
    <p:sldId id="339" r:id="rId13"/>
    <p:sldId id="334" r:id="rId14"/>
    <p:sldId id="340" r:id="rId15"/>
  </p:sldIdLst>
  <p:sldSz cx="9144000" cy="6858000" type="screen4x3"/>
  <p:notesSz cx="6742113" cy="987266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FF00"/>
    <a:srgbClr val="FF3300"/>
    <a:srgbClr val="969696"/>
    <a:srgbClr val="FFCC00"/>
    <a:srgbClr val="00CC66"/>
    <a:srgbClr val="CCFF66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3892" autoAdjust="0"/>
  </p:normalViewPr>
  <p:slideViewPr>
    <p:cSldViewPr>
      <p:cViewPr>
        <p:scale>
          <a:sx n="100" d="100"/>
          <a:sy n="100" d="100"/>
        </p:scale>
        <p:origin x="-516" y="14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1582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 altLang="en-US" dirty="0"/>
          </a:p>
        </p:txBody>
      </p:sp>
      <p:sp>
        <p:nvSpPr>
          <p:cNvPr id="8195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20531" y="0"/>
            <a:ext cx="2921582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 altLang="en-US" dirty="0"/>
          </a:p>
        </p:txBody>
      </p:sp>
      <p:sp>
        <p:nvSpPr>
          <p:cNvPr id="24580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39775"/>
            <a:ext cx="4935537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949" y="4689515"/>
            <a:ext cx="4944216" cy="4442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noProof="0" smtClean="0"/>
              <a:t>Cliquez pour modifier les styles du texte du masque</a:t>
            </a:r>
          </a:p>
          <a:p>
            <a:pPr lvl="1"/>
            <a:r>
              <a:rPr lang="fr-FR" altLang="en-US" noProof="0" smtClean="0"/>
              <a:t>Deuxième niveau</a:t>
            </a:r>
          </a:p>
          <a:p>
            <a:pPr lvl="2"/>
            <a:r>
              <a:rPr lang="fr-FR" altLang="en-US" noProof="0" smtClean="0"/>
              <a:t>Troisième niveau</a:t>
            </a:r>
          </a:p>
          <a:p>
            <a:pPr lvl="3"/>
            <a:r>
              <a:rPr lang="fr-FR" altLang="en-US" noProof="0" smtClean="0"/>
              <a:t>Quatrième niveau</a:t>
            </a:r>
          </a:p>
          <a:p>
            <a:pPr lvl="4"/>
            <a:r>
              <a:rPr lang="fr-FR" altLang="en-US" noProof="0" smtClean="0"/>
              <a:t>Cinquième niveau</a:t>
            </a:r>
          </a:p>
        </p:txBody>
      </p:sp>
      <p:sp>
        <p:nvSpPr>
          <p:cNvPr id="8198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9030"/>
            <a:ext cx="2921582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 altLang="en-US" dirty="0"/>
          </a:p>
        </p:txBody>
      </p:sp>
      <p:sp>
        <p:nvSpPr>
          <p:cNvPr id="819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0531" y="9379030"/>
            <a:ext cx="2921582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1003600-0EDB-4F17-96C5-0877A2945425}" type="slidenum">
              <a:rPr lang="fr-FR" altLang="en-US"/>
              <a:pPr>
                <a:defRPr/>
              </a:pPr>
              <a:t>‹N°›</a:t>
            </a:fld>
            <a:endParaRPr lang="fr-FR" altLang="en-US" dirty="0"/>
          </a:p>
        </p:txBody>
      </p:sp>
    </p:spTree>
    <p:extLst>
      <p:ext uri="{BB962C8B-B14F-4D97-AF65-F5344CB8AC3E}">
        <p14:creationId xmlns:p14="http://schemas.microsoft.com/office/powerpoint/2010/main" val="16210941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EBFC1-C5E8-46FB-80BB-AA7F160734EA}" type="slidenum">
              <a:rPr lang="fr-FR" smtClean="0">
                <a:solidFill>
                  <a:prstClr val="black"/>
                </a:solidFill>
              </a:rPr>
              <a:pPr/>
              <a:t>1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EBFC1-C5E8-46FB-80BB-AA7F160734EA}" type="slidenum">
              <a:rPr lang="fr-FR">
                <a:solidFill>
                  <a:prstClr val="black"/>
                </a:solidFill>
              </a:rPr>
              <a:pPr/>
              <a:t>10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EBFC1-C5E8-46FB-80BB-AA7F160734EA}" type="slidenum">
              <a:rPr lang="fr-FR">
                <a:solidFill>
                  <a:prstClr val="black"/>
                </a:solidFill>
              </a:rPr>
              <a:pPr/>
              <a:t>11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EBFC1-C5E8-46FB-80BB-AA7F160734EA}" type="slidenum">
              <a:rPr lang="fr-FR">
                <a:solidFill>
                  <a:prstClr val="black"/>
                </a:solidFill>
              </a:rPr>
              <a:pPr/>
              <a:t>12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EBFC1-C5E8-46FB-80BB-AA7F160734EA}" type="slidenum">
              <a:rPr lang="fr-FR">
                <a:solidFill>
                  <a:prstClr val="black"/>
                </a:solidFill>
              </a:rPr>
              <a:pPr/>
              <a:t>13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EBFC1-C5E8-46FB-80BB-AA7F160734EA}" type="slidenum">
              <a:rPr lang="fr-FR">
                <a:solidFill>
                  <a:prstClr val="black"/>
                </a:solidFill>
              </a:rPr>
              <a:pPr/>
              <a:t>2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EBFC1-C5E8-46FB-80BB-AA7F160734EA}" type="slidenum">
              <a:rPr lang="fr-FR">
                <a:solidFill>
                  <a:prstClr val="black"/>
                </a:solidFill>
              </a:rPr>
              <a:pPr/>
              <a:t>3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EBFC1-C5E8-46FB-80BB-AA7F160734EA}" type="slidenum">
              <a:rPr lang="fr-FR">
                <a:solidFill>
                  <a:prstClr val="black"/>
                </a:solidFill>
              </a:rPr>
              <a:pPr/>
              <a:t>4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EBFC1-C5E8-46FB-80BB-AA7F160734EA}" type="slidenum">
              <a:rPr lang="fr-FR">
                <a:solidFill>
                  <a:prstClr val="black"/>
                </a:solidFill>
              </a:rPr>
              <a:pPr/>
              <a:t>5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EBFC1-C5E8-46FB-80BB-AA7F160734EA}" type="slidenum">
              <a:rPr lang="fr-FR">
                <a:solidFill>
                  <a:prstClr val="black"/>
                </a:solidFill>
              </a:rPr>
              <a:pPr/>
              <a:t>6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EBFC1-C5E8-46FB-80BB-AA7F160734EA}" type="slidenum">
              <a:rPr lang="fr-FR">
                <a:solidFill>
                  <a:prstClr val="black"/>
                </a:solidFill>
              </a:rPr>
              <a:pPr/>
              <a:t>7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EBFC1-C5E8-46FB-80BB-AA7F160734EA}" type="slidenum">
              <a:rPr lang="fr-FR">
                <a:solidFill>
                  <a:prstClr val="black"/>
                </a:solidFill>
              </a:rPr>
              <a:pPr/>
              <a:t>8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EBFC1-C5E8-46FB-80BB-AA7F160734EA}" type="slidenum">
              <a:rPr lang="fr-FR">
                <a:solidFill>
                  <a:prstClr val="black"/>
                </a:solidFill>
              </a:rPr>
              <a:pPr/>
              <a:t>9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42019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42020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42021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42022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42023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42024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42025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42026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4202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4202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342029" name="Rectangle 13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DE5F01E9-3892-4DE1-8F5F-4045D60B0C3A}" type="datetime1">
              <a:rPr lang="fr-FR" smtClean="0">
                <a:solidFill>
                  <a:srgbClr val="FFFFFF"/>
                </a:solidFill>
              </a:rPr>
              <a:t>26/09/2020</a:t>
            </a:fld>
            <a:endParaRPr lang="fr-BE" dirty="0">
              <a:solidFill>
                <a:srgbClr val="FFFFFF"/>
              </a:solidFill>
            </a:endParaRPr>
          </a:p>
        </p:txBody>
      </p:sp>
      <p:sp>
        <p:nvSpPr>
          <p:cNvPr id="342030" name="Rectangle 1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 smtClean="0">
                <a:solidFill>
                  <a:srgbClr val="FFFFFF"/>
                </a:solidFill>
              </a:rPr>
              <a:t>1</a:t>
            </a:r>
            <a:endParaRPr lang="fr-BE" dirty="0">
              <a:solidFill>
                <a:srgbClr val="FFFFFF"/>
              </a:solidFill>
            </a:endParaRPr>
          </a:p>
        </p:txBody>
      </p:sp>
      <p:sp>
        <p:nvSpPr>
          <p:cNvPr id="342031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F4668DC-857F-487D-BFFA-8C0CA5037977}" type="slidenum">
              <a:rPr lang="fr-BE" smtClean="0">
                <a:solidFill>
                  <a:srgbClr val="FFFFFF"/>
                </a:solidFill>
              </a:rPr>
              <a:pPr/>
              <a:t>‹N°›</a:t>
            </a:fld>
            <a:endParaRPr lang="fr-B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02545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2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2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01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14433C-D167-4C20-9AB9-A17C03ECD358}" type="datetime1">
              <a:rPr lang="fr-FR" smtClean="0">
                <a:solidFill>
                  <a:srgbClr val="FFFFFF"/>
                </a:solidFill>
              </a:rPr>
              <a:t>26/09/2020</a:t>
            </a:fld>
            <a:endParaRPr lang="fr-BE" dirty="0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 smtClean="0">
                <a:solidFill>
                  <a:srgbClr val="FFFFFF"/>
                </a:solidFill>
              </a:rPr>
              <a:t>1</a:t>
            </a:r>
            <a:endParaRPr lang="fr-BE" dirty="0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668DC-857F-487D-BFFA-8C0CA5037977}" type="slidenum">
              <a:rPr lang="fr-BE" smtClean="0">
                <a:solidFill>
                  <a:srgbClr val="FFFFFF"/>
                </a:solidFill>
              </a:rPr>
              <a:pPr/>
              <a:t>‹N°›</a:t>
            </a:fld>
            <a:endParaRPr lang="fr-B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760997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AB0F86-8BC7-42DF-97AC-80B2895D7343}" type="datetime1">
              <a:rPr lang="fr-FR" smtClean="0">
                <a:solidFill>
                  <a:srgbClr val="FFFFFF"/>
                </a:solidFill>
              </a:rPr>
              <a:t>26/09/2020</a:t>
            </a:fld>
            <a:endParaRPr lang="fr-BE" dirty="0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 smtClean="0">
                <a:solidFill>
                  <a:srgbClr val="FFFFFF"/>
                </a:solidFill>
              </a:rPr>
              <a:t>1</a:t>
            </a:r>
            <a:endParaRPr lang="fr-BE" dirty="0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668DC-857F-487D-BFFA-8C0CA5037977}" type="slidenum">
              <a:rPr lang="fr-BE" smtClean="0">
                <a:solidFill>
                  <a:srgbClr val="FFFFFF"/>
                </a:solidFill>
              </a:rPr>
              <a:pPr/>
              <a:t>‹N°›</a:t>
            </a:fld>
            <a:endParaRPr lang="fr-B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115616"/>
      </p:ext>
    </p:extLst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F2070AE-1A17-40FB-9254-284F12D3CAB3}" type="datetime1">
              <a:rPr lang="fr-FR" smtClean="0">
                <a:solidFill>
                  <a:srgbClr val="FFFFFF"/>
                </a:solidFill>
              </a:rPr>
              <a:t>26/09/2020</a:t>
            </a:fld>
            <a:endParaRPr lang="fr-BE" dirty="0">
              <a:solidFill>
                <a:srgbClr val="FFFFFF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fr-BE" smtClean="0">
                <a:solidFill>
                  <a:srgbClr val="FFFFFF"/>
                </a:solidFill>
              </a:rPr>
              <a:t>1</a:t>
            </a:r>
            <a:endParaRPr lang="fr-BE" dirty="0">
              <a:solidFill>
                <a:srgbClr val="FFFFFF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F4668DC-857F-487D-BFFA-8C0CA5037977}" type="slidenum">
              <a:rPr lang="fr-BE" smtClean="0">
                <a:solidFill>
                  <a:srgbClr val="FFFFFF"/>
                </a:solidFill>
              </a:rPr>
              <a:pPr/>
              <a:t>‹N°›</a:t>
            </a:fld>
            <a:endParaRPr lang="fr-B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38027"/>
      </p:ext>
    </p:extLst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42019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42020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42021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42022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42023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42024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42025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42026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4202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4202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342029" name="Rectangle 13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DF0EFB2E-5874-468B-82E3-6F755D46BDAD}" type="datetime1">
              <a:rPr lang="fr-FR" smtClean="0">
                <a:solidFill>
                  <a:srgbClr val="FFFFFF"/>
                </a:solidFill>
              </a:rPr>
              <a:t>26/09/2020</a:t>
            </a:fld>
            <a:endParaRPr lang="fr-BE" dirty="0">
              <a:solidFill>
                <a:srgbClr val="FFFFFF"/>
              </a:solidFill>
            </a:endParaRPr>
          </a:p>
        </p:txBody>
      </p:sp>
      <p:sp>
        <p:nvSpPr>
          <p:cNvPr id="342030" name="Rectangle 1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 smtClean="0">
                <a:solidFill>
                  <a:srgbClr val="FFFFFF"/>
                </a:solidFill>
              </a:rPr>
              <a:t>1</a:t>
            </a:r>
            <a:endParaRPr lang="fr-BE" dirty="0">
              <a:solidFill>
                <a:srgbClr val="FFFFFF"/>
              </a:solidFill>
            </a:endParaRPr>
          </a:p>
        </p:txBody>
      </p:sp>
      <p:sp>
        <p:nvSpPr>
          <p:cNvPr id="342031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F4668DC-857F-487D-BFFA-8C0CA5037977}" type="slidenum">
              <a:rPr lang="fr-BE" smtClean="0">
                <a:solidFill>
                  <a:srgbClr val="FFFFFF"/>
                </a:solidFill>
              </a:rPr>
              <a:pPr/>
              <a:t>‹N°›</a:t>
            </a:fld>
            <a:endParaRPr lang="fr-B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42832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2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2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01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6C42E4-CB8C-4A5C-8820-2B6008B4C400}" type="datetime1">
              <a:rPr lang="fr-FR" smtClean="0">
                <a:solidFill>
                  <a:srgbClr val="FFFFFF"/>
                </a:solidFill>
              </a:rPr>
              <a:t>26/09/2020</a:t>
            </a:fld>
            <a:endParaRPr lang="fr-BE" dirty="0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 smtClean="0">
                <a:solidFill>
                  <a:srgbClr val="FFFFFF"/>
                </a:solidFill>
              </a:rPr>
              <a:t>1</a:t>
            </a:r>
            <a:endParaRPr lang="fr-BE" dirty="0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668DC-857F-487D-BFFA-8C0CA5037977}" type="slidenum">
              <a:rPr lang="fr-BE" smtClean="0">
                <a:solidFill>
                  <a:srgbClr val="FFFFFF"/>
                </a:solidFill>
              </a:rPr>
              <a:pPr/>
              <a:t>‹N°›</a:t>
            </a:fld>
            <a:endParaRPr lang="fr-B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467342"/>
      </p:ext>
    </p:extLst>
  </p:cSld>
  <p:clrMapOvr>
    <a:masterClrMapping/>
  </p:clrMapOvr>
  <p:transition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B44C07-82BF-4C00-ACDD-5B58C3457C72}" type="datetime1">
              <a:rPr lang="fr-FR" smtClean="0">
                <a:solidFill>
                  <a:srgbClr val="FFFFFF"/>
                </a:solidFill>
              </a:rPr>
              <a:t>26/09/2020</a:t>
            </a:fld>
            <a:endParaRPr lang="fr-BE" dirty="0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 smtClean="0">
                <a:solidFill>
                  <a:srgbClr val="FFFFFF"/>
                </a:solidFill>
              </a:rPr>
              <a:t>1</a:t>
            </a:r>
            <a:endParaRPr lang="fr-BE" dirty="0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668DC-857F-487D-BFFA-8C0CA5037977}" type="slidenum">
              <a:rPr lang="fr-BE" smtClean="0">
                <a:solidFill>
                  <a:srgbClr val="FFFFFF"/>
                </a:solidFill>
              </a:rPr>
              <a:pPr/>
              <a:t>‹N°›</a:t>
            </a:fld>
            <a:endParaRPr lang="fr-B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02386"/>
      </p:ext>
    </p:extLst>
  </p:cSld>
  <p:clrMapOvr>
    <a:masterClrMapping/>
  </p:clrMapOvr>
  <p:transition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155835-EF26-4A90-84A1-212DFB671117}" type="datetime1">
              <a:rPr lang="fr-FR" smtClean="0">
                <a:solidFill>
                  <a:srgbClr val="FFFFFF"/>
                </a:solidFill>
              </a:rPr>
              <a:t>26/09/2020</a:t>
            </a:fld>
            <a:endParaRPr lang="fr-BE" dirty="0">
              <a:solidFill>
                <a:srgbClr val="FFFFFF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 smtClean="0">
                <a:solidFill>
                  <a:srgbClr val="FFFFFF"/>
                </a:solidFill>
              </a:rPr>
              <a:t>1</a:t>
            </a:r>
            <a:endParaRPr lang="fr-BE" dirty="0">
              <a:solidFill>
                <a:srgbClr val="FFFFFF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668DC-857F-487D-BFFA-8C0CA5037977}" type="slidenum">
              <a:rPr lang="fr-BE" smtClean="0">
                <a:solidFill>
                  <a:srgbClr val="FFFFFF"/>
                </a:solidFill>
              </a:rPr>
              <a:pPr/>
              <a:t>‹N°›</a:t>
            </a:fld>
            <a:endParaRPr lang="fr-B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83003"/>
      </p:ext>
    </p:extLst>
  </p:cSld>
  <p:clrMapOvr>
    <a:masterClrMapping/>
  </p:clrMapOvr>
  <p:transition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ED666B-AA37-49D1-9E44-590C7FFDB2F7}" type="datetime1">
              <a:rPr lang="fr-FR" smtClean="0">
                <a:solidFill>
                  <a:srgbClr val="FFFFFF"/>
                </a:solidFill>
              </a:rPr>
              <a:t>26/09/2020</a:t>
            </a:fld>
            <a:endParaRPr lang="fr-BE" dirty="0">
              <a:solidFill>
                <a:srgbClr val="FFFFFF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 smtClean="0">
                <a:solidFill>
                  <a:srgbClr val="FFFFFF"/>
                </a:solidFill>
              </a:rPr>
              <a:t>1</a:t>
            </a:r>
            <a:endParaRPr lang="fr-BE" dirty="0">
              <a:solidFill>
                <a:srgbClr val="FFFFFF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668DC-857F-487D-BFFA-8C0CA5037977}" type="slidenum">
              <a:rPr lang="fr-BE" smtClean="0">
                <a:solidFill>
                  <a:srgbClr val="FFFFFF"/>
                </a:solidFill>
              </a:rPr>
              <a:pPr/>
              <a:t>‹N°›</a:t>
            </a:fld>
            <a:endParaRPr lang="fr-B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931606"/>
      </p:ext>
    </p:extLst>
  </p:cSld>
  <p:clrMapOvr>
    <a:masterClrMapping/>
  </p:clrMapOvr>
  <p:transition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3AB219-438F-4317-B151-2278B609BCC3}" type="datetime1">
              <a:rPr lang="fr-FR" smtClean="0">
                <a:solidFill>
                  <a:srgbClr val="FFFFFF"/>
                </a:solidFill>
              </a:rPr>
              <a:t>26/09/2020</a:t>
            </a:fld>
            <a:endParaRPr lang="fr-BE" dirty="0">
              <a:solidFill>
                <a:srgbClr val="FFFFFF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 smtClean="0">
                <a:solidFill>
                  <a:srgbClr val="FFFFFF"/>
                </a:solidFill>
              </a:rPr>
              <a:t>1</a:t>
            </a:r>
            <a:endParaRPr lang="fr-BE" dirty="0">
              <a:solidFill>
                <a:srgbClr val="FFFFFF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668DC-857F-487D-BFFA-8C0CA5037977}" type="slidenum">
              <a:rPr lang="fr-BE" smtClean="0">
                <a:solidFill>
                  <a:srgbClr val="FFFFFF"/>
                </a:solidFill>
              </a:rPr>
              <a:pPr/>
              <a:t>‹N°›</a:t>
            </a:fld>
            <a:endParaRPr lang="fr-B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185696"/>
      </p:ext>
    </p:extLst>
  </p:cSld>
  <p:clrMapOvr>
    <a:masterClrMapping/>
  </p:clrMapOvr>
  <p:transition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235CCD-AEE4-4DE4-904D-20A8FAFE59B8}" type="datetime1">
              <a:rPr lang="fr-FR" smtClean="0">
                <a:solidFill>
                  <a:srgbClr val="FFFFFF"/>
                </a:solidFill>
              </a:rPr>
              <a:t>26/09/2020</a:t>
            </a:fld>
            <a:endParaRPr lang="fr-BE" dirty="0">
              <a:solidFill>
                <a:srgbClr val="FFFFFF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 smtClean="0">
                <a:solidFill>
                  <a:srgbClr val="FFFFFF"/>
                </a:solidFill>
              </a:rPr>
              <a:t>1</a:t>
            </a:r>
            <a:endParaRPr lang="fr-BE" dirty="0">
              <a:solidFill>
                <a:srgbClr val="FFFFFF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668DC-857F-487D-BFFA-8C0CA5037977}" type="slidenum">
              <a:rPr lang="fr-BE" smtClean="0">
                <a:solidFill>
                  <a:srgbClr val="FFFFFF"/>
                </a:solidFill>
              </a:rPr>
              <a:pPr/>
              <a:t>‹N°›</a:t>
            </a:fld>
            <a:endParaRPr lang="fr-B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428731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36A929-F170-484A-8372-F4C371ABB6B9}" type="datetime1">
              <a:rPr lang="fr-FR" smtClean="0">
                <a:solidFill>
                  <a:srgbClr val="FFFFFF"/>
                </a:solidFill>
              </a:rPr>
              <a:t>26/09/2020</a:t>
            </a:fld>
            <a:endParaRPr lang="fr-BE" dirty="0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 smtClean="0">
                <a:solidFill>
                  <a:srgbClr val="FFFFFF"/>
                </a:solidFill>
              </a:rPr>
              <a:t>1</a:t>
            </a:r>
            <a:endParaRPr lang="fr-BE" dirty="0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668DC-857F-487D-BFFA-8C0CA5037977}" type="slidenum">
              <a:rPr lang="fr-BE" smtClean="0">
                <a:solidFill>
                  <a:srgbClr val="FFFFFF"/>
                </a:solidFill>
              </a:rPr>
              <a:pPr/>
              <a:t>‹N°›</a:t>
            </a:fld>
            <a:endParaRPr lang="fr-B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852753"/>
      </p:ext>
    </p:extLst>
  </p:cSld>
  <p:clrMapOvr>
    <a:masterClrMapping/>
  </p:clrMapOvr>
  <p:transition>
    <p:zo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9DADE4-DB68-423A-BCBD-26C767331E7A}" type="datetime1">
              <a:rPr lang="fr-FR" smtClean="0">
                <a:solidFill>
                  <a:srgbClr val="FFFFFF"/>
                </a:solidFill>
              </a:rPr>
              <a:t>26/09/2020</a:t>
            </a:fld>
            <a:endParaRPr lang="fr-BE" dirty="0">
              <a:solidFill>
                <a:srgbClr val="FFFFFF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 smtClean="0">
                <a:solidFill>
                  <a:srgbClr val="FFFFFF"/>
                </a:solidFill>
              </a:rPr>
              <a:t>1</a:t>
            </a:r>
            <a:endParaRPr lang="fr-BE" dirty="0">
              <a:solidFill>
                <a:srgbClr val="FFFFFF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668DC-857F-487D-BFFA-8C0CA5037977}" type="slidenum">
              <a:rPr lang="fr-BE" smtClean="0">
                <a:solidFill>
                  <a:srgbClr val="FFFFFF"/>
                </a:solidFill>
              </a:rPr>
              <a:pPr/>
              <a:t>‹N°›</a:t>
            </a:fld>
            <a:endParaRPr lang="fr-B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686852"/>
      </p:ext>
    </p:extLst>
  </p:cSld>
  <p:clrMapOvr>
    <a:masterClrMapping/>
  </p:clrMapOvr>
  <p:transition>
    <p:zo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 smtClean="0"/>
              <a:t>Cliquez sur l'icône pour ajouter une image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E15084-8C9F-4E08-919E-5328644B472C}" type="datetime1">
              <a:rPr lang="fr-FR" smtClean="0">
                <a:solidFill>
                  <a:srgbClr val="FFFFFF"/>
                </a:solidFill>
              </a:rPr>
              <a:t>26/09/2020</a:t>
            </a:fld>
            <a:endParaRPr lang="fr-BE" dirty="0">
              <a:solidFill>
                <a:srgbClr val="FFFFFF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 smtClean="0">
                <a:solidFill>
                  <a:srgbClr val="FFFFFF"/>
                </a:solidFill>
              </a:rPr>
              <a:t>1</a:t>
            </a:r>
            <a:endParaRPr lang="fr-BE" dirty="0">
              <a:solidFill>
                <a:srgbClr val="FFFFFF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668DC-857F-487D-BFFA-8C0CA5037977}" type="slidenum">
              <a:rPr lang="fr-BE" smtClean="0">
                <a:solidFill>
                  <a:srgbClr val="FFFFFF"/>
                </a:solidFill>
              </a:rPr>
              <a:pPr/>
              <a:t>‹N°›</a:t>
            </a:fld>
            <a:endParaRPr lang="fr-B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325312"/>
      </p:ext>
    </p:extLst>
  </p:cSld>
  <p:clrMapOvr>
    <a:masterClrMapping/>
  </p:clrMapOvr>
  <p:transition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F6AD3D-9405-4EBB-8DB5-2D924B7906D9}" type="datetime1">
              <a:rPr lang="fr-FR" smtClean="0">
                <a:solidFill>
                  <a:srgbClr val="FFFFFF"/>
                </a:solidFill>
              </a:rPr>
              <a:t>26/09/2020</a:t>
            </a:fld>
            <a:endParaRPr lang="fr-BE" dirty="0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 smtClean="0">
                <a:solidFill>
                  <a:srgbClr val="FFFFFF"/>
                </a:solidFill>
              </a:rPr>
              <a:t>1</a:t>
            </a:r>
            <a:endParaRPr lang="fr-BE" dirty="0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668DC-857F-487D-BFFA-8C0CA5037977}" type="slidenum">
              <a:rPr lang="fr-BE" smtClean="0">
                <a:solidFill>
                  <a:srgbClr val="FFFFFF"/>
                </a:solidFill>
              </a:rPr>
              <a:pPr/>
              <a:t>‹N°›</a:t>
            </a:fld>
            <a:endParaRPr lang="fr-B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856864"/>
      </p:ext>
    </p:extLst>
  </p:cSld>
  <p:clrMapOvr>
    <a:masterClrMapping/>
  </p:clrMapOvr>
  <p:transition>
    <p:zo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000DC1-6BF9-4222-8933-52FB5ADC396F}" type="datetime1">
              <a:rPr lang="fr-FR" smtClean="0">
                <a:solidFill>
                  <a:srgbClr val="FFFFFF"/>
                </a:solidFill>
              </a:rPr>
              <a:t>26/09/2020</a:t>
            </a:fld>
            <a:endParaRPr lang="fr-BE" dirty="0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 smtClean="0">
                <a:solidFill>
                  <a:srgbClr val="FFFFFF"/>
                </a:solidFill>
              </a:rPr>
              <a:t>1</a:t>
            </a:r>
            <a:endParaRPr lang="fr-BE" dirty="0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668DC-857F-487D-BFFA-8C0CA5037977}" type="slidenum">
              <a:rPr lang="fr-BE" smtClean="0">
                <a:solidFill>
                  <a:srgbClr val="FFFFFF"/>
                </a:solidFill>
              </a:rPr>
              <a:pPr/>
              <a:t>‹N°›</a:t>
            </a:fld>
            <a:endParaRPr lang="fr-B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163309"/>
      </p:ext>
    </p:extLst>
  </p:cSld>
  <p:clrMapOvr>
    <a:masterClrMapping/>
  </p:clrMapOvr>
  <p:transition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796C8FF-0281-49A1-8D41-185E0895D7EC}" type="datetime1">
              <a:rPr lang="fr-FR" smtClean="0">
                <a:solidFill>
                  <a:srgbClr val="FFFFFF"/>
                </a:solidFill>
              </a:rPr>
              <a:t>26/09/2020</a:t>
            </a:fld>
            <a:endParaRPr lang="fr-BE" dirty="0">
              <a:solidFill>
                <a:srgbClr val="FFFFFF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fr-BE" smtClean="0">
                <a:solidFill>
                  <a:srgbClr val="FFFFFF"/>
                </a:solidFill>
              </a:rPr>
              <a:t>1</a:t>
            </a:r>
            <a:endParaRPr lang="fr-BE" dirty="0">
              <a:solidFill>
                <a:srgbClr val="FFFFFF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F4668DC-857F-487D-BFFA-8C0CA5037977}" type="slidenum">
              <a:rPr lang="fr-BE" smtClean="0">
                <a:solidFill>
                  <a:srgbClr val="FFFFFF"/>
                </a:solidFill>
              </a:rPr>
              <a:pPr/>
              <a:t>‹N°›</a:t>
            </a:fld>
            <a:endParaRPr lang="fr-B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878036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A28087-1664-49BE-BC77-74865DE10023}" type="datetime1">
              <a:rPr lang="fr-FR" smtClean="0">
                <a:solidFill>
                  <a:srgbClr val="FFFFFF"/>
                </a:solidFill>
              </a:rPr>
              <a:t>26/09/2020</a:t>
            </a:fld>
            <a:endParaRPr lang="fr-BE" dirty="0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 smtClean="0">
                <a:solidFill>
                  <a:srgbClr val="FFFFFF"/>
                </a:solidFill>
              </a:rPr>
              <a:t>1</a:t>
            </a:r>
            <a:endParaRPr lang="fr-BE" dirty="0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668DC-857F-487D-BFFA-8C0CA5037977}" type="slidenum">
              <a:rPr lang="fr-BE" smtClean="0">
                <a:solidFill>
                  <a:srgbClr val="FFFFFF"/>
                </a:solidFill>
              </a:rPr>
              <a:pPr/>
              <a:t>‹N°›</a:t>
            </a:fld>
            <a:endParaRPr lang="fr-B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067547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CC4E7F-A359-444E-9AB4-282C1CF37A44}" type="datetime1">
              <a:rPr lang="fr-FR" smtClean="0">
                <a:solidFill>
                  <a:srgbClr val="FFFFFF"/>
                </a:solidFill>
              </a:rPr>
              <a:t>26/09/2020</a:t>
            </a:fld>
            <a:endParaRPr lang="fr-BE" dirty="0">
              <a:solidFill>
                <a:srgbClr val="FFFFFF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 smtClean="0">
                <a:solidFill>
                  <a:srgbClr val="FFFFFF"/>
                </a:solidFill>
              </a:rPr>
              <a:t>1</a:t>
            </a:r>
            <a:endParaRPr lang="fr-BE" dirty="0">
              <a:solidFill>
                <a:srgbClr val="FFFFFF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668DC-857F-487D-BFFA-8C0CA5037977}" type="slidenum">
              <a:rPr lang="fr-BE" smtClean="0">
                <a:solidFill>
                  <a:srgbClr val="FFFFFF"/>
                </a:solidFill>
              </a:rPr>
              <a:pPr/>
              <a:t>‹N°›</a:t>
            </a:fld>
            <a:endParaRPr lang="fr-B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819868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763947-93A1-4DBD-BC94-3DF563FBF302}" type="datetime1">
              <a:rPr lang="fr-FR" smtClean="0">
                <a:solidFill>
                  <a:srgbClr val="FFFFFF"/>
                </a:solidFill>
              </a:rPr>
              <a:t>26/09/2020</a:t>
            </a:fld>
            <a:endParaRPr lang="fr-BE" dirty="0">
              <a:solidFill>
                <a:srgbClr val="FFFFFF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 smtClean="0">
                <a:solidFill>
                  <a:srgbClr val="FFFFFF"/>
                </a:solidFill>
              </a:rPr>
              <a:t>1</a:t>
            </a:r>
            <a:endParaRPr lang="fr-BE" dirty="0">
              <a:solidFill>
                <a:srgbClr val="FFFFFF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668DC-857F-487D-BFFA-8C0CA5037977}" type="slidenum">
              <a:rPr lang="fr-BE" smtClean="0">
                <a:solidFill>
                  <a:srgbClr val="FFFFFF"/>
                </a:solidFill>
              </a:rPr>
              <a:pPr/>
              <a:t>‹N°›</a:t>
            </a:fld>
            <a:endParaRPr lang="fr-B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131548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C3AFAE-255C-4942-A4B0-D910AAD07ADA}" type="datetime1">
              <a:rPr lang="fr-FR" smtClean="0">
                <a:solidFill>
                  <a:srgbClr val="FFFFFF"/>
                </a:solidFill>
              </a:rPr>
              <a:t>26/09/2020</a:t>
            </a:fld>
            <a:endParaRPr lang="fr-BE" dirty="0">
              <a:solidFill>
                <a:srgbClr val="FFFFFF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 smtClean="0">
                <a:solidFill>
                  <a:srgbClr val="FFFFFF"/>
                </a:solidFill>
              </a:rPr>
              <a:t>1</a:t>
            </a:r>
            <a:endParaRPr lang="fr-BE" dirty="0">
              <a:solidFill>
                <a:srgbClr val="FFFFFF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668DC-857F-487D-BFFA-8C0CA5037977}" type="slidenum">
              <a:rPr lang="fr-BE" smtClean="0">
                <a:solidFill>
                  <a:srgbClr val="FFFFFF"/>
                </a:solidFill>
              </a:rPr>
              <a:pPr/>
              <a:t>‹N°›</a:t>
            </a:fld>
            <a:endParaRPr lang="fr-B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47221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A07A8D-531D-4184-8C8D-0B66E14E7BF6}" type="datetime1">
              <a:rPr lang="fr-FR" smtClean="0">
                <a:solidFill>
                  <a:srgbClr val="FFFFFF"/>
                </a:solidFill>
              </a:rPr>
              <a:t>26/09/2020</a:t>
            </a:fld>
            <a:endParaRPr lang="fr-BE" dirty="0">
              <a:solidFill>
                <a:srgbClr val="FFFFFF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 smtClean="0">
                <a:solidFill>
                  <a:srgbClr val="FFFFFF"/>
                </a:solidFill>
              </a:rPr>
              <a:t>1</a:t>
            </a:r>
            <a:endParaRPr lang="fr-BE" dirty="0">
              <a:solidFill>
                <a:srgbClr val="FFFFFF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668DC-857F-487D-BFFA-8C0CA5037977}" type="slidenum">
              <a:rPr lang="fr-BE" smtClean="0">
                <a:solidFill>
                  <a:srgbClr val="FFFFFF"/>
                </a:solidFill>
              </a:rPr>
              <a:pPr/>
              <a:t>‹N°›</a:t>
            </a:fld>
            <a:endParaRPr lang="fr-B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521432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6D49BE-49A2-43A1-AE0F-0F0FE49810C8}" type="datetime1">
              <a:rPr lang="fr-FR" smtClean="0">
                <a:solidFill>
                  <a:srgbClr val="FFFFFF"/>
                </a:solidFill>
              </a:rPr>
              <a:t>26/09/2020</a:t>
            </a:fld>
            <a:endParaRPr lang="fr-BE" dirty="0">
              <a:solidFill>
                <a:srgbClr val="FFFFFF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 smtClean="0">
                <a:solidFill>
                  <a:srgbClr val="FFFFFF"/>
                </a:solidFill>
              </a:rPr>
              <a:t>1</a:t>
            </a:r>
            <a:endParaRPr lang="fr-BE" dirty="0">
              <a:solidFill>
                <a:srgbClr val="FFFFFF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668DC-857F-487D-BFFA-8C0CA5037977}" type="slidenum">
              <a:rPr lang="fr-BE" smtClean="0">
                <a:solidFill>
                  <a:srgbClr val="FFFFFF"/>
                </a:solidFill>
              </a:rPr>
              <a:pPr/>
              <a:t>‹N°›</a:t>
            </a:fld>
            <a:endParaRPr lang="fr-B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516161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 smtClean="0"/>
              <a:t>Cliquez sur l'icône pour ajouter une image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4852F1-7BA6-4E79-AF83-CEA11F7ED6C9}" type="datetime1">
              <a:rPr lang="fr-FR" smtClean="0">
                <a:solidFill>
                  <a:srgbClr val="FFFFFF"/>
                </a:solidFill>
              </a:rPr>
              <a:t>26/09/2020</a:t>
            </a:fld>
            <a:endParaRPr lang="fr-BE" dirty="0">
              <a:solidFill>
                <a:srgbClr val="FFFFFF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 smtClean="0">
                <a:solidFill>
                  <a:srgbClr val="FFFFFF"/>
                </a:solidFill>
              </a:rPr>
              <a:t>1</a:t>
            </a:r>
            <a:endParaRPr lang="fr-BE" dirty="0">
              <a:solidFill>
                <a:srgbClr val="FFFFFF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668DC-857F-487D-BFFA-8C0CA5037977}" type="slidenum">
              <a:rPr lang="fr-BE" smtClean="0">
                <a:solidFill>
                  <a:srgbClr val="FFFFFF"/>
                </a:solidFill>
              </a:rPr>
              <a:pPr/>
              <a:t>‹N°›</a:t>
            </a:fld>
            <a:endParaRPr lang="fr-B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102317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flip="none" rotWithShape="1">
          <a:gsLst>
            <a:gs pos="0">
              <a:schemeClr val="bg2"/>
            </a:gs>
            <a:gs pos="100000">
              <a:schemeClr val="bg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40995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40996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40997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40998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40999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41000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41001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41002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41003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 du masque</a:t>
            </a:r>
          </a:p>
        </p:txBody>
      </p:sp>
      <p:sp>
        <p:nvSpPr>
          <p:cNvPr id="34100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341005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BECAD20-804E-413C-9517-FD724D698AA4}" type="datetime1">
              <a:rPr lang="fr-FR" smtClean="0">
                <a:solidFill>
                  <a:srgbClr val="FFFFFF"/>
                </a:solidFill>
              </a:rPr>
              <a:t>26/09/2020</a:t>
            </a:fld>
            <a:endParaRPr lang="fr-BE" dirty="0">
              <a:solidFill>
                <a:srgbClr val="FFFFFF"/>
              </a:solidFill>
            </a:endParaRPr>
          </a:p>
        </p:txBody>
      </p:sp>
      <p:sp>
        <p:nvSpPr>
          <p:cNvPr id="34100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BE" smtClean="0">
                <a:solidFill>
                  <a:srgbClr val="FFFFFF"/>
                </a:solidFill>
              </a:rPr>
              <a:t>1</a:t>
            </a:r>
            <a:endParaRPr lang="fr-BE" dirty="0">
              <a:solidFill>
                <a:srgbClr val="FFFFFF"/>
              </a:solidFill>
            </a:endParaRPr>
          </a:p>
        </p:txBody>
      </p:sp>
      <p:sp>
        <p:nvSpPr>
          <p:cNvPr id="341007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F4668DC-857F-487D-BFFA-8C0CA5037977}" type="slidenum">
              <a:rPr lang="fr-BE" smtClean="0">
                <a:solidFill>
                  <a:srgbClr val="FFFFFF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B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06026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0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0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994" grpId="0" animBg="1"/>
    </p:bld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flip="none" rotWithShape="1">
          <a:gsLst>
            <a:gs pos="0">
              <a:schemeClr val="bg2"/>
            </a:gs>
            <a:gs pos="100000">
              <a:schemeClr val="bg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40995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40996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40997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40998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40999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41000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41001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41002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41003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 du masque</a:t>
            </a:r>
          </a:p>
        </p:txBody>
      </p:sp>
      <p:sp>
        <p:nvSpPr>
          <p:cNvPr id="34100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341005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106609B-75AF-4EE4-A59C-D6F0D599FF3A}" type="datetime1">
              <a:rPr lang="fr-FR" smtClean="0">
                <a:solidFill>
                  <a:srgbClr val="FFFFFF"/>
                </a:solidFill>
              </a:rPr>
              <a:t>26/09/2020</a:t>
            </a:fld>
            <a:endParaRPr lang="fr-BE" dirty="0">
              <a:solidFill>
                <a:srgbClr val="FFFFFF"/>
              </a:solidFill>
            </a:endParaRPr>
          </a:p>
        </p:txBody>
      </p:sp>
      <p:sp>
        <p:nvSpPr>
          <p:cNvPr id="34100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BE" smtClean="0">
                <a:solidFill>
                  <a:srgbClr val="FFFFFF"/>
                </a:solidFill>
              </a:rPr>
              <a:t>1</a:t>
            </a:r>
            <a:endParaRPr lang="fr-BE" dirty="0">
              <a:solidFill>
                <a:srgbClr val="FFFFFF"/>
              </a:solidFill>
            </a:endParaRPr>
          </a:p>
        </p:txBody>
      </p:sp>
      <p:sp>
        <p:nvSpPr>
          <p:cNvPr id="341007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F4668DC-857F-487D-BFFA-8C0CA5037977}" type="slidenum">
              <a:rPr lang="fr-BE" smtClean="0">
                <a:solidFill>
                  <a:srgbClr val="FFFFFF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B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802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0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0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994" grpId="0" animBg="1"/>
    </p:bld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370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510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98520" y="2173750"/>
            <a:ext cx="8791617" cy="861774"/>
          </a:xfrm>
          <a:prstGeom prst="rect">
            <a:avLst/>
          </a:prstGeom>
          <a:solidFill>
            <a:schemeClr val="accent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25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Handwriting" pitchFamily="66" charset="0"/>
                <a:ea typeface="Arial Unicode MS" pitchFamily="34" charset="-128"/>
                <a:cs typeface="Arial Unicode MS" pitchFamily="34" charset="-128"/>
              </a:rPr>
              <a:t>Béton armé 2</a:t>
            </a:r>
            <a:endParaRPr lang="en-US" sz="2500" b="1" dirty="0">
              <a:solidFill>
                <a:srgbClr val="CC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ucida Handwriting" pitchFamily="66" charset="0"/>
              <a:ea typeface="Arial Unicode MS" pitchFamily="34" charset="-128"/>
              <a:cs typeface="Arial Unicode MS" pitchFamily="34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5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Handwriting" pitchFamily="66" charset="0"/>
                <a:ea typeface="Arial Unicode MS" pitchFamily="34" charset="-128"/>
                <a:cs typeface="Arial Unicode MS" pitchFamily="34" charset="-128"/>
              </a:rPr>
              <a:t>(3ème  </a:t>
            </a:r>
            <a:r>
              <a:rPr lang="en-US" sz="2500" b="1" dirty="0" err="1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Handwriting" pitchFamily="66" charset="0"/>
                <a:ea typeface="Arial Unicode MS" pitchFamily="34" charset="-128"/>
                <a:cs typeface="Arial Unicode MS" pitchFamily="34" charset="-128"/>
              </a:rPr>
              <a:t>Année</a:t>
            </a:r>
            <a:r>
              <a:rPr lang="en-US" sz="25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Handwriting" pitchFamily="66" charset="0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sz="25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Handwriting" pitchFamily="66" charset="0"/>
                <a:ea typeface="Arial Unicode MS" pitchFamily="34" charset="-128"/>
                <a:cs typeface="Arial Unicode MS" pitchFamily="34" charset="-128"/>
              </a:rPr>
              <a:t>G.C  et  TP)</a:t>
            </a:r>
            <a:endParaRPr lang="en-US" sz="2500" b="1" dirty="0">
              <a:solidFill>
                <a:srgbClr val="CC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ucida Handwriting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2654896" y="5610726"/>
            <a:ext cx="46534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b="1" dirty="0"/>
              <a:t>ANNEE UNIVERSITAIRE </a:t>
            </a:r>
            <a:r>
              <a:rPr lang="fr-FR" sz="1600" b="1" dirty="0" smtClean="0"/>
              <a:t>2019- 2020</a:t>
            </a:r>
            <a:endParaRPr lang="fr-FR" sz="1600" b="1" dirty="0"/>
          </a:p>
        </p:txBody>
      </p:sp>
      <p:sp>
        <p:nvSpPr>
          <p:cNvPr id="14" name="object 7"/>
          <p:cNvSpPr txBox="1"/>
          <p:nvPr/>
        </p:nvSpPr>
        <p:spPr>
          <a:xfrm>
            <a:off x="224976" y="455610"/>
            <a:ext cx="5087487" cy="12451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6730">
              <a:lnSpc>
                <a:spcPts val="1939"/>
              </a:lnSpc>
              <a:spcBef>
                <a:spcPts val="97"/>
              </a:spcBef>
            </a:pPr>
            <a:r>
              <a:rPr lang="fr-FR" sz="1800" spc="0" dirty="0" smtClean="0">
                <a:solidFill>
                  <a:srgbClr val="FFFFFF"/>
                </a:solidFill>
                <a:latin typeface="+mj-lt"/>
                <a:cs typeface="Arial"/>
              </a:rPr>
              <a:t>CENTRE UNIVERSITAIRE  DE </a:t>
            </a:r>
            <a:r>
              <a:rPr lang="fr-FR" sz="1800" spc="0" dirty="0" err="1" smtClean="0">
                <a:solidFill>
                  <a:srgbClr val="FFFFFF"/>
                </a:solidFill>
                <a:latin typeface="+mj-lt"/>
                <a:cs typeface="Arial"/>
              </a:rPr>
              <a:t>Relizane</a:t>
            </a:r>
            <a:endParaRPr lang="fr-FR" sz="1800" dirty="0" smtClean="0">
              <a:latin typeface="+mj-lt"/>
              <a:cs typeface="Arial"/>
            </a:endParaRPr>
          </a:p>
          <a:p>
            <a:pPr marL="12700" indent="0">
              <a:lnSpc>
                <a:spcPct val="150462"/>
              </a:lnSpc>
              <a:spcBef>
                <a:spcPts val="407"/>
              </a:spcBef>
            </a:pPr>
            <a:r>
              <a:rPr lang="fr-FR" sz="1800" spc="0" dirty="0" smtClean="0">
                <a:solidFill>
                  <a:srgbClr val="FFFFFF"/>
                </a:solidFill>
                <a:latin typeface="+mj-lt"/>
                <a:cs typeface="Arial"/>
              </a:rPr>
              <a:t>INSTITUT </a:t>
            </a:r>
            <a:r>
              <a:rPr sz="1800" spc="0" dirty="0" smtClean="0">
                <a:solidFill>
                  <a:srgbClr val="FFFFFF"/>
                </a:solidFill>
                <a:latin typeface="+mj-lt"/>
                <a:cs typeface="Arial"/>
              </a:rPr>
              <a:t>DES SCIENCES </a:t>
            </a:r>
            <a:r>
              <a:rPr lang="fr-FR" sz="1800" dirty="0" smtClean="0">
                <a:solidFill>
                  <a:srgbClr val="FFFFFF"/>
                </a:solidFill>
                <a:latin typeface="+mj-lt"/>
                <a:cs typeface="Arial"/>
              </a:rPr>
              <a:t>ET TECHNOLOGIE</a:t>
            </a:r>
            <a:r>
              <a:rPr sz="1800" spc="0" dirty="0" smtClean="0">
                <a:solidFill>
                  <a:srgbClr val="FFFFFF"/>
                </a:solidFill>
                <a:latin typeface="+mj-lt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+mj-lt"/>
                <a:cs typeface="Arial"/>
              </a:rPr>
              <a:t>DEPARTEMENT </a:t>
            </a:r>
            <a:r>
              <a:rPr lang="en-US" sz="1800" dirty="0" smtClean="0">
                <a:solidFill>
                  <a:srgbClr val="FFFFFF"/>
                </a:solidFill>
                <a:latin typeface="+mj-lt"/>
                <a:cs typeface="Arial"/>
              </a:rPr>
              <a:t>DE GENIE CIVIL</a:t>
            </a:r>
            <a:endParaRPr sz="1800" dirty="0">
              <a:solidFill>
                <a:srgbClr val="FFFFFF"/>
              </a:solidFill>
              <a:latin typeface="+mj-lt"/>
              <a:cs typeface="Arial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srgbClr val="FFFFFF"/>
                </a:solidFill>
              </a:rPr>
              <a:pPr/>
              <a:t>1</a:t>
            </a:fld>
            <a:endParaRPr lang="fr-B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91945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95282" y="72008"/>
            <a:ext cx="8841214" cy="678599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/>
          <a:p>
            <a:pPr algn="just">
              <a:lnSpc>
                <a:spcPct val="150000"/>
              </a:lnSpc>
              <a:buFontTx/>
              <a:buChar char="-"/>
            </a:pPr>
            <a:r>
              <a:rPr lang="fr-FR" sz="2000" kern="0" dirty="0">
                <a:solidFill>
                  <a:srgbClr val="FF0000"/>
                </a:solidFill>
                <a:latin typeface="Times New Roman"/>
              </a:rPr>
              <a:t>Solution</a:t>
            </a:r>
            <a:r>
              <a:rPr lang="fr-FR" sz="2000" kern="0" dirty="0">
                <a:latin typeface="Times New Roman"/>
              </a:rPr>
              <a:t> : Donc selon la méthode de Caquot  on prend St en nombre entier St = </a:t>
            </a:r>
            <a:r>
              <a:rPr lang="fr-FR" sz="2000" kern="0" dirty="0" smtClean="0">
                <a:latin typeface="Times New Roman"/>
              </a:rPr>
              <a:t>16 </a:t>
            </a:r>
            <a:r>
              <a:rPr lang="fr-FR" sz="2000" kern="0" dirty="0" err="1">
                <a:latin typeface="Times New Roman"/>
              </a:rPr>
              <a:t>cm→Pour</a:t>
            </a:r>
            <a:r>
              <a:rPr lang="fr-FR" sz="2000" kern="0" dirty="0">
                <a:latin typeface="Times New Roman"/>
              </a:rPr>
              <a:t> la série on prend : 18/2 </a:t>
            </a:r>
            <a:r>
              <a:rPr lang="fr-FR" sz="2000" kern="0" dirty="0" smtClean="0">
                <a:latin typeface="Times New Roman"/>
              </a:rPr>
              <a:t>; 2 </a:t>
            </a:r>
            <a:r>
              <a:rPr lang="fr-FR" sz="2000" kern="0" dirty="0">
                <a:latin typeface="Times New Roman"/>
              </a:rPr>
              <a:t>× </a:t>
            </a:r>
            <a:r>
              <a:rPr lang="fr-FR" sz="2000" kern="0" dirty="0" smtClean="0">
                <a:latin typeface="Times New Roman"/>
              </a:rPr>
              <a:t>16 </a:t>
            </a:r>
            <a:r>
              <a:rPr lang="fr-FR" sz="2000" kern="0" dirty="0">
                <a:latin typeface="Times New Roman"/>
              </a:rPr>
              <a:t>; 2 × </a:t>
            </a:r>
            <a:r>
              <a:rPr lang="fr-FR" sz="2000" kern="0" dirty="0" smtClean="0">
                <a:latin typeface="Times New Roman"/>
              </a:rPr>
              <a:t>20; </a:t>
            </a:r>
            <a:r>
              <a:rPr lang="fr-FR" sz="2000" kern="0" dirty="0">
                <a:latin typeface="Times New Roman"/>
              </a:rPr>
              <a:t>2 × </a:t>
            </a:r>
            <a:r>
              <a:rPr lang="fr-FR" sz="2000" kern="0" dirty="0" smtClean="0">
                <a:latin typeface="Times New Roman"/>
              </a:rPr>
              <a:t>25 </a:t>
            </a:r>
            <a:r>
              <a:rPr lang="fr-FR" sz="2000" kern="0" dirty="0" smtClean="0">
                <a:latin typeface="Times New Roman"/>
              </a:rPr>
              <a:t>; jusqu'à </a:t>
            </a:r>
            <a:r>
              <a:rPr lang="fr-FR" sz="2000" kern="0" dirty="0">
                <a:latin typeface="Times New Roman"/>
              </a:rPr>
              <a:t>la demi porté. </a:t>
            </a:r>
            <a:r>
              <a:rPr lang="fr-FR" sz="2000" kern="0" dirty="0" smtClean="0">
                <a:latin typeface="Times New Roman"/>
              </a:rPr>
              <a:t>n=L/2=5/2=2.5</a:t>
            </a:r>
          </a:p>
          <a:p>
            <a:pPr algn="just">
              <a:lnSpc>
                <a:spcPct val="150000"/>
              </a:lnSpc>
            </a:pPr>
            <a:r>
              <a:rPr lang="fr-FR" sz="2000" b="1" kern="0" dirty="0" smtClean="0">
                <a:solidFill>
                  <a:srgbClr val="FF0000"/>
                </a:solidFill>
                <a:latin typeface="Times New Roman"/>
                <a:ea typeface="+mj-ea"/>
                <a:cs typeface="+mj-cs"/>
              </a:rPr>
              <a:t>Application 2: </a:t>
            </a:r>
            <a:r>
              <a:rPr lang="fr-FR" sz="2000" kern="0" dirty="0">
                <a:latin typeface="Times New Roman"/>
                <a:ea typeface="+mj-ea"/>
                <a:cs typeface="+mj-cs"/>
              </a:rPr>
              <a:t>une poutre rectangulaire </a:t>
            </a:r>
            <a:r>
              <a:rPr lang="fr-FR" sz="2000" kern="0" dirty="0" smtClean="0">
                <a:latin typeface="Times New Roman"/>
                <a:ea typeface="+mj-ea"/>
                <a:cs typeface="+mj-cs"/>
              </a:rPr>
              <a:t>(</a:t>
            </a:r>
            <a:r>
              <a:rPr lang="fr-FR" sz="2000" kern="0" dirty="0">
                <a:latin typeface="Times New Roman"/>
                <a:ea typeface="+mj-ea"/>
                <a:cs typeface="+mj-cs"/>
              </a:rPr>
              <a:t>20×60)  cm  et un hauteur utile d=55 cm. soumis à une charge répartie </a:t>
            </a:r>
            <a:r>
              <a:rPr lang="fr-FR" sz="2000" kern="0" dirty="0" smtClean="0">
                <a:latin typeface="Times New Roman"/>
                <a:ea typeface="+mj-ea"/>
                <a:cs typeface="+mj-cs"/>
              </a:rPr>
              <a:t>q=</a:t>
            </a:r>
            <a:r>
              <a:rPr lang="fr-FR" sz="2000" kern="0" dirty="0" err="1" smtClean="0">
                <a:latin typeface="Times New Roman"/>
                <a:ea typeface="+mj-ea"/>
                <a:cs typeface="+mj-cs"/>
              </a:rPr>
              <a:t>154Kn</a:t>
            </a:r>
            <a:r>
              <a:rPr lang="fr-FR" sz="2000" kern="0" dirty="0" smtClean="0">
                <a:latin typeface="Times New Roman"/>
                <a:ea typeface="+mj-ea"/>
                <a:cs typeface="+mj-cs"/>
              </a:rPr>
              <a:t>/m </a:t>
            </a:r>
            <a:r>
              <a:rPr lang="fr-FR" sz="2000" kern="0" dirty="0">
                <a:latin typeface="Times New Roman"/>
                <a:ea typeface="+mj-ea"/>
                <a:cs typeface="+mj-cs"/>
              </a:rPr>
              <a:t>. Avec une Portée L= 5m simplement appuyée en A et </a:t>
            </a:r>
            <a:r>
              <a:rPr lang="fr-FR" sz="2000" kern="0" dirty="0" smtClean="0">
                <a:latin typeface="Times New Roman"/>
                <a:ea typeface="+mj-ea"/>
                <a:cs typeface="+mj-cs"/>
              </a:rPr>
              <a:t>B.(</a:t>
            </a:r>
            <a:r>
              <a:rPr lang="fr-FR" sz="2000" kern="0" dirty="0" err="1" smtClean="0">
                <a:latin typeface="Times New Roman"/>
                <a:ea typeface="+mj-ea"/>
                <a:cs typeface="+mj-cs"/>
              </a:rPr>
              <a:t>fc28</a:t>
            </a:r>
            <a:r>
              <a:rPr lang="fr-FR" sz="2000" kern="0" dirty="0" smtClean="0">
                <a:latin typeface="Times New Roman"/>
                <a:ea typeface="+mj-ea"/>
                <a:cs typeface="+mj-cs"/>
              </a:rPr>
              <a:t> </a:t>
            </a:r>
            <a:r>
              <a:rPr lang="fr-FR" sz="2000" kern="0" dirty="0">
                <a:latin typeface="Times New Roman"/>
                <a:ea typeface="+mj-ea"/>
                <a:cs typeface="+mj-cs"/>
              </a:rPr>
              <a:t>= </a:t>
            </a:r>
            <a:r>
              <a:rPr lang="fr-FR" sz="2000" kern="0" dirty="0" smtClean="0">
                <a:latin typeface="Times New Roman"/>
                <a:ea typeface="+mj-ea"/>
                <a:cs typeface="+mj-cs"/>
              </a:rPr>
              <a:t>25MPA;FeE215.fissuration peu préjudiciable</a:t>
            </a:r>
            <a:endParaRPr lang="fr-FR" sz="2000" kern="0" dirty="0">
              <a:latin typeface="Times New Roman"/>
              <a:ea typeface="+mj-ea"/>
              <a:cs typeface="+mj-cs"/>
            </a:endParaRPr>
          </a:p>
          <a:p>
            <a:pPr>
              <a:lnSpc>
                <a:spcPct val="150000"/>
              </a:lnSpc>
            </a:pPr>
            <a:r>
              <a:rPr lang="fr-FR" sz="2000" kern="0" dirty="0" smtClean="0">
                <a:latin typeface="Times New Roman"/>
                <a:ea typeface="+mj-ea"/>
                <a:cs typeface="+mj-cs"/>
              </a:rPr>
              <a:t>- </a:t>
            </a:r>
            <a:r>
              <a:rPr lang="fr-FR" sz="2000" kern="0" dirty="0">
                <a:latin typeface="Times New Roman"/>
                <a:ea typeface="+mj-ea"/>
                <a:cs typeface="+mj-cs"/>
              </a:rPr>
              <a:t>Calculer l’effort tranchant </a:t>
            </a:r>
            <a:r>
              <a:rPr lang="fr-FR" sz="2000" kern="0" dirty="0" smtClean="0">
                <a:latin typeface="Times New Roman"/>
                <a:ea typeface="+mj-ea"/>
                <a:cs typeface="+mj-cs"/>
              </a:rPr>
              <a:t> maximum </a:t>
            </a:r>
            <a:r>
              <a:rPr lang="fr-FR" sz="2000" kern="0" dirty="0">
                <a:latin typeface="Times New Roman"/>
                <a:ea typeface="+mj-ea"/>
                <a:cs typeface="+mj-cs"/>
              </a:rPr>
              <a:t>(section d’appuis</a:t>
            </a:r>
            <a:r>
              <a:rPr lang="fr-FR" sz="2000" kern="0" dirty="0" smtClean="0">
                <a:latin typeface="Times New Roman"/>
                <a:ea typeface="+mj-ea"/>
                <a:cs typeface="+mj-cs"/>
              </a:rPr>
              <a:t>) </a:t>
            </a:r>
            <a:r>
              <a:rPr lang="fr-FR" sz="2000" kern="0" dirty="0">
                <a:latin typeface="Times New Roman"/>
                <a:ea typeface="+mj-ea"/>
                <a:cs typeface="+mj-cs"/>
              </a:rPr>
              <a:t>et la contrainte de cisaillement </a:t>
            </a:r>
            <a:r>
              <a:rPr lang="el-GR" sz="2000" kern="0" dirty="0">
                <a:latin typeface="Times New Roman"/>
                <a:ea typeface="+mj-ea"/>
                <a:cs typeface="+mj-cs"/>
              </a:rPr>
              <a:t>τ</a:t>
            </a:r>
            <a:r>
              <a:rPr lang="fr-FR" sz="1600" kern="0" dirty="0">
                <a:latin typeface="Times New Roman"/>
                <a:ea typeface="+mj-ea"/>
                <a:cs typeface="+mj-cs"/>
              </a:rPr>
              <a:t>u  et </a:t>
            </a:r>
            <a:r>
              <a:rPr lang="el-GR" sz="1600" kern="0" dirty="0">
                <a:latin typeface="Times New Roman"/>
                <a:ea typeface="+mj-ea"/>
                <a:cs typeface="+mj-cs"/>
              </a:rPr>
              <a:t>τ ̅</a:t>
            </a:r>
            <a:r>
              <a:rPr lang="fr-FR" sz="1600" kern="0" dirty="0">
                <a:latin typeface="Times New Roman"/>
                <a:ea typeface="+mj-ea"/>
                <a:cs typeface="+mj-cs"/>
              </a:rPr>
              <a:t> </a:t>
            </a:r>
            <a:r>
              <a:rPr lang="fr-FR" sz="2000" kern="0" dirty="0">
                <a:latin typeface="Times New Roman"/>
                <a:ea typeface="+mj-ea"/>
                <a:cs typeface="+mj-cs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fr-FR" sz="2000" kern="0" dirty="0" smtClean="0">
                <a:latin typeface="Times New Roman"/>
              </a:rPr>
              <a:t>Calculer </a:t>
            </a:r>
            <a:r>
              <a:rPr lang="fr-FR" sz="2000" kern="0" dirty="0">
                <a:latin typeface="Times New Roman"/>
              </a:rPr>
              <a:t>l’espacement entre les armatures </a:t>
            </a:r>
            <a:r>
              <a:rPr lang="fr-FR" sz="2000" kern="0" dirty="0" smtClean="0">
                <a:latin typeface="Times New Roman"/>
              </a:rPr>
              <a:t>transversaux St?</a:t>
            </a:r>
            <a:endParaRPr lang="fr-FR" sz="2000" kern="0" dirty="0">
              <a:latin typeface="Times New Roman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fr-FR" sz="2000" b="1" kern="0" dirty="0" smtClean="0">
                <a:solidFill>
                  <a:srgbClr val="FFFF00"/>
                </a:solidFill>
                <a:latin typeface="Times New Roman"/>
              </a:rPr>
              <a:t>VI</a:t>
            </a:r>
            <a:r>
              <a:rPr lang="fr-FR" sz="2000" b="1" kern="0" dirty="0">
                <a:solidFill>
                  <a:srgbClr val="FFFF00"/>
                </a:solidFill>
                <a:latin typeface="Times New Roman"/>
              </a:rPr>
              <a:t>. Justifications aux appuis: </a:t>
            </a:r>
            <a:r>
              <a:rPr lang="fr-FR" sz="2000" b="1" kern="0" dirty="0">
                <a:solidFill>
                  <a:srgbClr val="FF0000"/>
                </a:solidFill>
                <a:latin typeface="Times New Roman"/>
              </a:rPr>
              <a:t>appui simple d'about (de rive)</a:t>
            </a:r>
            <a:r>
              <a:rPr lang="fr-FR" sz="2000" b="1" kern="0" dirty="0">
                <a:solidFill>
                  <a:srgbClr val="FFFF00"/>
                </a:solidFill>
                <a:latin typeface="Times New Roman"/>
              </a:rPr>
              <a:t>: </a:t>
            </a:r>
            <a:r>
              <a:rPr lang="fr-FR" sz="2000" dirty="0"/>
              <a:t>On admet que les charges sont transmises par l’intermédiaire d’une bielle unique dite bielle d’about d’un Profondeur minimale. </a:t>
            </a:r>
          </a:p>
          <a:p>
            <a:pPr algn="just">
              <a:lnSpc>
                <a:spcPct val="150000"/>
              </a:lnSpc>
            </a:pPr>
            <a:r>
              <a:rPr lang="fr-FR" sz="2000" dirty="0"/>
              <a:t> </a:t>
            </a:r>
            <a:r>
              <a:rPr lang="fr-FR" sz="2000" u="sng" kern="0" dirty="0" err="1">
                <a:solidFill>
                  <a:srgbClr val="FFC000"/>
                </a:solidFill>
                <a:latin typeface="Times New Roman"/>
              </a:rPr>
              <a:t>VI.1</a:t>
            </a:r>
            <a:r>
              <a:rPr lang="fr-FR" sz="2000" u="sng" kern="0" dirty="0">
                <a:solidFill>
                  <a:srgbClr val="FFC000"/>
                </a:solidFill>
                <a:latin typeface="Times New Roman"/>
              </a:rPr>
              <a:t>. </a:t>
            </a:r>
            <a:r>
              <a:rPr lang="fr-FR" sz="2000" u="sng" kern="0" dirty="0" smtClean="0">
                <a:solidFill>
                  <a:srgbClr val="FFC000"/>
                </a:solidFill>
                <a:latin typeface="Times New Roman"/>
              </a:rPr>
              <a:t>Vérification de la profondeur </a:t>
            </a:r>
            <a:r>
              <a:rPr lang="fr-FR" sz="2000" u="sng" kern="0" dirty="0">
                <a:solidFill>
                  <a:srgbClr val="FFC000"/>
                </a:solidFill>
                <a:latin typeface="Times New Roman"/>
              </a:rPr>
              <a:t>minimale d'appui: </a:t>
            </a:r>
            <a:r>
              <a:rPr lang="fr-FR" sz="2000" dirty="0"/>
              <a:t>la bielle d'about a une largeur a qui </a:t>
            </a:r>
            <a:r>
              <a:rPr lang="fr-FR" sz="2000" dirty="0" smtClean="0"/>
              <a:t>vérifie a </a:t>
            </a:r>
            <a:r>
              <a:rPr lang="fr-FR" sz="2000" dirty="0"/>
              <a:t>≤ </a:t>
            </a:r>
            <a:r>
              <a:rPr lang="fr-FR" sz="2000" dirty="0" err="1"/>
              <a:t>0.9d</a:t>
            </a:r>
            <a:r>
              <a:rPr lang="fr-FR" sz="2000" dirty="0"/>
              <a:t> </a:t>
            </a:r>
            <a:endParaRPr lang="fr-FR" sz="2000" kern="0" dirty="0" smtClean="0">
              <a:latin typeface="Times New Roman"/>
              <a:ea typeface="+mj-ea"/>
              <a:cs typeface="+mj-c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7033481" y="6428184"/>
            <a:ext cx="1905000" cy="457200"/>
          </a:xfr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srgbClr val="FFFFFF"/>
                </a:solidFill>
              </a:rPr>
              <a:pPr/>
              <a:t>10</a:t>
            </a:fld>
            <a:endParaRPr lang="fr-B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12413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2"/>
              <p:cNvSpPr txBox="1">
                <a:spLocks noChangeArrowheads="1"/>
              </p:cNvSpPr>
              <p:nvPr/>
            </p:nvSpPr>
            <p:spPr>
              <a:xfrm>
                <a:off x="0" y="0"/>
                <a:ext cx="9144000" cy="6813376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fr-FR" sz="2000" u="sng" kern="0" dirty="0" err="1" smtClean="0">
                    <a:solidFill>
                      <a:srgbClr val="FFC000"/>
                    </a:solidFill>
                    <a:latin typeface="Times New Roman"/>
                  </a:rPr>
                  <a:t>VI.2</a:t>
                </a:r>
                <a:r>
                  <a:rPr lang="fr-FR" sz="2000" u="sng" kern="0" dirty="0" smtClean="0">
                    <a:solidFill>
                      <a:srgbClr val="FFC000"/>
                    </a:solidFill>
                    <a:latin typeface="Times New Roman"/>
                  </a:rPr>
                  <a:t> Vérification de la bielle de béton : </a:t>
                </a:r>
              </a:p>
              <a:p>
                <a:pPr>
                  <a:spcBef>
                    <a:spcPts val="0"/>
                  </a:spcBef>
                </a:pPr>
                <a:r>
                  <a:rPr lang="fr-FR" sz="2000" kern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</a:rPr>
                  <a:t>On limite la contrainte de bielle 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i="1" kern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000" i="1" ker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 ker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0.8</m:t>
                            </m:r>
                            <m:r>
                              <a:rPr lang="fr-FR" sz="2000" i="1" ker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fr-FR" sz="2000" i="1" ker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𝑐𝑗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2000" i="1" kern="0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i="1" kern="0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𝛾</m:t>
                            </m:r>
                          </m:e>
                          <m:sub>
                            <m:r>
                              <a:rPr lang="fr-FR" sz="2000" b="0" i="1" kern="0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sz="2000" kern="0" dirty="0" smtClean="0">
                    <a:solidFill>
                      <a:srgbClr val="FFC000"/>
                    </a:solidFill>
                    <a:latin typeface="Times New Roman"/>
                  </a:rPr>
                  <a:t>. </a:t>
                </a:r>
                <a:r>
                  <a:rPr lang="fr-FR" sz="2000" kern="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</a:rPr>
                  <a:t>L’effort de compression </a:t>
                </a:r>
                <a:endParaRPr lang="fr-FR" sz="2000" kern="0" dirty="0" smtClean="0">
                  <a:solidFill>
                    <a:srgbClr val="FFC000"/>
                  </a:solidFill>
                  <a:latin typeface="Times New Roman"/>
                </a:endParaRP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fr-FR" sz="2000" kern="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</a:rPr>
                  <a:t>dans  la bielle vaut (théorème de Pythagore):</a:t>
                </a:r>
                <a:endParaRPr lang="fr-FR" sz="2000" kern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fr-FR" sz="2000" i="1" dirty="0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fr-FR" sz="2000" b="0" i="1" dirty="0" smtClean="0">
                            <a:latin typeface="Cambria Math"/>
                          </a:rPr>
                          <m:t>2</m:t>
                        </m:r>
                        <m:sSup>
                          <m:sSupPr>
                            <m:ctrlPr>
                              <a:rPr lang="fr-FR" sz="200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fr-FR" sz="2000" i="1" dirty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fr-FR" sz="2000" i="1" dirty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000" i="1" dirty="0">
                                        <a:latin typeface="Cambria Math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fr-FR" sz="2000" i="1" dirty="0">
                                        <a:latin typeface="Cambria Math"/>
                                      </a:rPr>
                                      <m:t>𝑢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fr-FR" sz="2000" b="0" i="1" dirty="0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fr-FR" sz="2000" b="0" i="1" dirty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fr-FR" sz="2000" i="1" dirty="0">
                            <a:latin typeface="Cambria Math"/>
                          </a:rPr>
                        </m:ctrlPr>
                      </m:sSubPr>
                      <m:e>
                        <m:rad>
                          <m:radPr>
                            <m:degHide m:val="on"/>
                            <m:ctrlPr>
                              <a:rPr lang="fr-FR" sz="2000" i="1" dirty="0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fr-FR" sz="2000" b="0" i="1" dirty="0" smtClean="0">
                                <a:latin typeface="Cambria Math"/>
                              </a:rPr>
                              <m:t>2</m:t>
                            </m:r>
                          </m:e>
                        </m:rad>
                        <m:r>
                          <a:rPr lang="fr-FR" sz="2000" i="1" dirty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fr-FR" sz="2000" i="1" dirty="0">
                            <a:latin typeface="Cambria Math"/>
                          </a:rPr>
                          <m:t>𝑢</m:t>
                        </m:r>
                      </m:sub>
                    </m:sSub>
                    <m:r>
                      <a:rPr lang="fr-FR" sz="2000" b="0" i="0" dirty="0" smtClean="0">
                        <a:latin typeface="Cambria Math"/>
                      </a:rPr>
                      <m:t> ;</m:t>
                    </m:r>
                  </m:oMath>
                </a14:m>
                <a:r>
                  <a:rPr lang="fr-FR" sz="2000" u="sng" kern="0" dirty="0" smtClean="0">
                    <a:latin typeface="Times New Roman"/>
                  </a:rPr>
                  <a:t> </a:t>
                </a:r>
                <a:r>
                  <a:rPr lang="fr-FR" sz="2000" kern="0" dirty="0" smtClean="0">
                    <a:latin typeface="Times New Roman"/>
                  </a:rPr>
                  <a:t>la section =</a:t>
                </a:r>
                <a:r>
                  <a:rPr lang="fr-FR" sz="2000" kern="0" dirty="0" err="1" smtClean="0">
                    <a:latin typeface="Times New Roman"/>
                  </a:rPr>
                  <a:t>b×a×cos45</a:t>
                </a:r>
                <a:r>
                  <a:rPr lang="fr-FR" sz="2000" kern="0" dirty="0" smtClean="0">
                    <a:latin typeface="Times New Roman"/>
                  </a:rPr>
                  <a:t>° donc:</a:t>
                </a:r>
                <a:endParaRPr lang="fr-FR" sz="2000" kern="0" dirty="0">
                  <a:latin typeface="Times New Roman"/>
                </a:endParaRPr>
              </a:p>
              <a:p>
                <a:pPr algn="just">
                  <a:lnSpc>
                    <a:spcPct val="150000"/>
                  </a:lnSpc>
                </a:pPr>
                <a:endParaRPr lang="fr-FR" sz="2000" u="sng" kern="0" dirty="0" smtClean="0">
                  <a:solidFill>
                    <a:srgbClr val="FFC000"/>
                  </a:solidFill>
                  <a:latin typeface="Times New Roman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fr-FR" sz="2000" kern="0" dirty="0" smtClean="0">
                    <a:latin typeface="Times New Roman"/>
                  </a:rPr>
                  <a:t>Cette inégalité peut permettre de dimensionner la largeur d’appuis à mettre en place.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fr-FR" sz="2000" u="sng" kern="0" dirty="0" err="1" smtClean="0">
                    <a:solidFill>
                      <a:srgbClr val="FFC000"/>
                    </a:solidFill>
                    <a:latin typeface="Times New Roman"/>
                  </a:rPr>
                  <a:t>VI.2</a:t>
                </a:r>
                <a:r>
                  <a:rPr lang="fr-FR" sz="2000" u="sng" kern="0" dirty="0" smtClean="0">
                    <a:solidFill>
                      <a:srgbClr val="FFC000"/>
                    </a:solidFill>
                    <a:latin typeface="Times New Roman"/>
                  </a:rPr>
                  <a:t>. Sections minimales d'armatures inférieures sur appui: </a:t>
                </a:r>
                <a:r>
                  <a:rPr lang="fr-FR" sz="2000" dirty="0" smtClean="0"/>
                  <a:t>L'équilibre de la bielle est satisfait si: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fr-FR" sz="2000" i="1" smtClean="0">
                            <a:latin typeface="Cambria Math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fr-FR" sz="2000" i="1" smtClean="0">
                                <a:latin typeface="Cambria Math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fr-FR" sz="2000" b="0" i="1" smtClean="0">
                                <a:latin typeface="Cambria Math"/>
                              </a:rPr>
                              <m:t>𝑀</m:t>
                            </m:r>
                          </m:e>
                        </m:nary>
                      </m:num>
                      <m:den>
                        <m:r>
                          <m:rPr>
                            <m:sty m:val="p"/>
                          </m:rPr>
                          <a:rPr lang="fr-FR" sz="2000" b="0" i="0" smtClean="0">
                            <a:latin typeface="Cambria Math"/>
                          </a:rPr>
                          <m:t>B</m:t>
                        </m:r>
                      </m:den>
                    </m:f>
                    <m:r>
                      <a:rPr lang="fr-FR" sz="20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fr-FR" sz="2000" kern="0" dirty="0" smtClean="0">
                    <a:solidFill>
                      <a:srgbClr val="FFFF00"/>
                    </a:solidFill>
                    <a:latin typeface="Times New Roman"/>
                  </a:rPr>
                  <a:t>  </a:t>
                </a:r>
                <a:r>
                  <a:rPr lang="fr-FR" sz="2000" kern="0" dirty="0" smtClean="0">
                    <a:latin typeface="Times New Roman"/>
                  </a:rPr>
                  <a:t>donc: 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sz="2000" u="sng" kern="0" dirty="0" smtClean="0">
                    <a:solidFill>
                      <a:srgbClr val="FFC000"/>
                    </a:solidFill>
                    <a:latin typeface="Times New Roman"/>
                  </a:rPr>
                  <a:t>VI.3</a:t>
                </a:r>
                <a:r>
                  <a:rPr lang="en-US" sz="2000" u="sng" dirty="0" smtClean="0">
                    <a:solidFill>
                      <a:srgbClr val="FFC000"/>
                    </a:solidFill>
                  </a:rPr>
                  <a:t> </a:t>
                </a:r>
                <a:r>
                  <a:rPr lang="en-US" sz="2000" u="sng" kern="0" dirty="0" err="1">
                    <a:solidFill>
                      <a:srgbClr val="FFC000"/>
                    </a:solidFill>
                    <a:latin typeface="Times New Roman"/>
                  </a:rPr>
                  <a:t>Longueur</a:t>
                </a:r>
                <a:r>
                  <a:rPr lang="en-US" sz="2000" u="sng" kern="0" dirty="0">
                    <a:solidFill>
                      <a:srgbClr val="FFC000"/>
                    </a:solidFill>
                    <a:latin typeface="Times New Roman"/>
                  </a:rPr>
                  <a:t> </a:t>
                </a:r>
                <a:r>
                  <a:rPr lang="en-US" sz="2000" u="sng" kern="0" dirty="0" err="1">
                    <a:solidFill>
                      <a:srgbClr val="FFC000"/>
                    </a:solidFill>
                    <a:latin typeface="Times New Roman"/>
                  </a:rPr>
                  <a:t>d’ancrage</a:t>
                </a:r>
                <a:r>
                  <a:rPr lang="en-US" sz="2000" u="sng" kern="0" dirty="0">
                    <a:solidFill>
                      <a:srgbClr val="FFC000"/>
                    </a:solidFill>
                    <a:latin typeface="Times New Roman"/>
                  </a:rPr>
                  <a:t> </a:t>
                </a:r>
                <a:r>
                  <a:rPr lang="en-US" sz="2000" u="sng" kern="0" dirty="0" err="1">
                    <a:solidFill>
                      <a:srgbClr val="FFC000"/>
                    </a:solidFill>
                    <a:latin typeface="Times New Roman"/>
                  </a:rPr>
                  <a:t>droit</a:t>
                </a:r>
                <a:r>
                  <a:rPr lang="en-US" sz="2000" u="sng" kern="0" dirty="0">
                    <a:solidFill>
                      <a:srgbClr val="FFC000"/>
                    </a:solidFill>
                    <a:latin typeface="Times New Roman"/>
                  </a:rPr>
                  <a:t> </a:t>
                </a:r>
                <a:r>
                  <a:rPr lang="en-US" sz="2000" u="sng" kern="0" dirty="0" smtClean="0">
                    <a:solidFill>
                      <a:srgbClr val="FFC000"/>
                    </a:solidFill>
                    <a:latin typeface="Times New Roman"/>
                  </a:rPr>
                  <a:t>:</a:t>
                </a:r>
                <a:r>
                  <a:rPr lang="en-US" sz="2000" kern="0" dirty="0" smtClean="0">
                    <a:solidFill>
                      <a:srgbClr val="FFC000"/>
                    </a:solidFill>
                    <a:latin typeface="Times New Roman"/>
                  </a:rPr>
                  <a:t>                      </a:t>
                </a:r>
                <a:r>
                  <a:rPr lang="fr-FR" sz="2000" kern="0" dirty="0" smtClean="0">
                    <a:latin typeface="Times New Roman"/>
                  </a:rPr>
                  <a:t>avec:</a:t>
                </a:r>
                <a:endParaRPr lang="fr-FR" sz="2000" u="sng" kern="0" dirty="0">
                  <a:solidFill>
                    <a:srgbClr val="FFC000"/>
                  </a:solidFill>
                  <a:latin typeface="Times New Roman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 smtClean="0"/>
                  <a:t>Pour </a:t>
                </a:r>
                <a:r>
                  <a:rPr lang="en-US" sz="2000" dirty="0"/>
                  <a:t>les </a:t>
                </a:r>
                <a:r>
                  <a:rPr lang="en-US" sz="2000" dirty="0" err="1"/>
                  <a:t>barres</a:t>
                </a:r>
                <a:r>
                  <a:rPr lang="en-US" sz="2000" dirty="0"/>
                  <a:t> HA</a:t>
                </a:r>
                <a:r>
                  <a:rPr lang="en-US" sz="2000" dirty="0" smtClean="0"/>
                  <a:t>:                  et </a:t>
                </a:r>
                <a:r>
                  <a:rPr lang="fr-FR" sz="2000" kern="0" dirty="0">
                    <a:latin typeface="Times New Roman"/>
                    <a:ea typeface="+mj-ea"/>
                    <a:cs typeface="+mj-cs"/>
                  </a:rPr>
                  <a:t>n</a:t>
                </a:r>
                <a:r>
                  <a:rPr lang="fr-FR" sz="1400" kern="0" dirty="0">
                    <a:latin typeface="Times New Roman"/>
                    <a:ea typeface="+mj-ea"/>
                    <a:cs typeface="+mj-cs"/>
                  </a:rPr>
                  <a:t>s</a:t>
                </a:r>
                <a:r>
                  <a:rPr lang="fr-FR" sz="2000" kern="0" dirty="0">
                    <a:latin typeface="Times New Roman"/>
                    <a:ea typeface="+mj-ea"/>
                    <a:cs typeface="+mj-cs"/>
                  </a:rPr>
                  <a:t>: nombre des barres ancrées</a:t>
                </a:r>
              </a:p>
              <a:p>
                <a:pPr>
                  <a:lnSpc>
                    <a:spcPct val="200000"/>
                  </a:lnSpc>
                </a:pPr>
                <a:r>
                  <a:rPr lang="fr-FR" sz="2000" kern="0" dirty="0" smtClean="0">
                    <a:latin typeface="Times New Roman"/>
                    <a:ea typeface="+mj-ea"/>
                    <a:cs typeface="+mj-cs"/>
                  </a:rPr>
                  <a:t>Si </a:t>
                </a:r>
                <a:r>
                  <a:rPr lang="fr-FR" sz="2000" kern="0" dirty="0" err="1">
                    <a:latin typeface="Times New Roman"/>
                    <a:ea typeface="+mj-ea"/>
                    <a:cs typeface="+mj-cs"/>
                  </a:rPr>
                  <a:t>ls</a:t>
                </a:r>
                <a:r>
                  <a:rPr lang="fr-FR" sz="2000" kern="0" dirty="0">
                    <a:latin typeface="Times New Roman"/>
                    <a:ea typeface="+mj-ea"/>
                    <a:cs typeface="+mj-cs"/>
                  </a:rPr>
                  <a:t> ≤ </a:t>
                </a:r>
                <a:r>
                  <a:rPr lang="fr-FR" sz="2000" kern="0" dirty="0" smtClean="0">
                    <a:latin typeface="Times New Roman"/>
                    <a:ea typeface="+mj-ea"/>
                    <a:cs typeface="+mj-cs"/>
                  </a:rPr>
                  <a:t>a =&gt; </a:t>
                </a:r>
                <a:r>
                  <a:rPr lang="fr-FR" sz="2000" kern="0" dirty="0">
                    <a:latin typeface="Times New Roman"/>
                    <a:ea typeface="+mj-ea"/>
                    <a:cs typeface="+mj-cs"/>
                  </a:rPr>
                  <a:t>ancrage </a:t>
                </a:r>
                <a:r>
                  <a:rPr lang="fr-FR" sz="2000" kern="0" dirty="0" smtClean="0">
                    <a:latin typeface="Times New Roman"/>
                    <a:ea typeface="+mj-ea"/>
                    <a:cs typeface="+mj-cs"/>
                  </a:rPr>
                  <a:t>droit:                          </a:t>
                </a:r>
                <a:r>
                  <a:rPr lang="fr-FR" sz="2000" dirty="0" smtClean="0"/>
                  <a:t>Si </a:t>
                </a:r>
                <a:r>
                  <a:rPr lang="fr-FR" sz="2000" dirty="0" err="1"/>
                  <a:t>ls</a:t>
                </a:r>
                <a:r>
                  <a:rPr lang="fr-FR" sz="2000" dirty="0"/>
                  <a:t> &gt; a =&gt; ancrage courbe:</a:t>
                </a:r>
                <a:endParaRPr lang="fr-FR" sz="2000" kern="0" dirty="0">
                  <a:latin typeface="Times New Roman"/>
                  <a:ea typeface="+mj-ea"/>
                  <a:cs typeface="+mj-cs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fr-FR" sz="2000" kern="0" dirty="0" smtClean="0">
                    <a:solidFill>
                      <a:srgbClr val="FF0000"/>
                    </a:solidFill>
                    <a:latin typeface="Times New Roman"/>
                    <a:ea typeface="+mj-ea"/>
                    <a:cs typeface="+mj-cs"/>
                  </a:rPr>
                  <a:t>Application 3: </a:t>
                </a:r>
                <a:r>
                  <a:rPr lang="fr-FR" sz="2000" kern="0" dirty="0" smtClean="0">
                    <a:latin typeface="Times New Roman"/>
                    <a:ea typeface="+mj-ea"/>
                    <a:cs typeface="+mj-cs"/>
                  </a:rPr>
                  <a:t>vérifier les appuis d’une poutre   soumis  à un effort tranchant maximal (sur appuis) : =</a:t>
                </a:r>
                <a:r>
                  <a:rPr lang="fr-FR" sz="2000" kern="0" dirty="0" err="1" smtClean="0">
                    <a:latin typeface="Times New Roman"/>
                    <a:ea typeface="+mj-ea"/>
                    <a:cs typeface="+mj-cs"/>
                  </a:rPr>
                  <a:t>95KN</a:t>
                </a:r>
                <a:r>
                  <a:rPr lang="fr-FR" sz="2000" kern="0" dirty="0" smtClean="0">
                    <a:latin typeface="Times New Roman"/>
                    <a:ea typeface="+mj-ea"/>
                    <a:cs typeface="+mj-cs"/>
                  </a:rPr>
                  <a:t>, As(longitudinal) = </a:t>
                </a:r>
                <a:r>
                  <a:rPr lang="fr-FR" sz="2000" kern="0" dirty="0" err="1" smtClean="0">
                    <a:latin typeface="Times New Roman"/>
                    <a:ea typeface="+mj-ea"/>
                    <a:cs typeface="+mj-cs"/>
                  </a:rPr>
                  <a:t>2HA16+2HA14</a:t>
                </a:r>
                <a:r>
                  <a:rPr lang="fr-FR" sz="2000" kern="0" dirty="0" smtClean="0">
                    <a:latin typeface="Times New Roman"/>
                    <a:ea typeface="+mj-ea"/>
                    <a:cs typeface="+mj-cs"/>
                  </a:rPr>
                  <a:t>, b =</a:t>
                </a:r>
                <a:r>
                  <a:rPr lang="fr-FR" sz="2000" kern="0" dirty="0" err="1" smtClean="0">
                    <a:latin typeface="Times New Roman"/>
                    <a:ea typeface="+mj-ea"/>
                    <a:cs typeface="+mj-cs"/>
                  </a:rPr>
                  <a:t>16cm</a:t>
                </a:r>
                <a:endParaRPr lang="fr-FR" sz="2000" kern="0" dirty="0" smtClean="0">
                  <a:latin typeface="Times New Roman"/>
                  <a:ea typeface="+mj-ea"/>
                  <a:cs typeface="+mj-cs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2000" kern="0" dirty="0" smtClean="0">
                    <a:latin typeface="Times New Roman"/>
                    <a:ea typeface="+mj-ea"/>
                    <a:cs typeface="+mj-cs"/>
                  </a:rPr>
                  <a:t>Caractéristique des matériaux: </a:t>
                </a:r>
                <a:r>
                  <a:rPr lang="fr-FR" sz="2000" kern="0" dirty="0" err="1" smtClean="0">
                    <a:latin typeface="Times New Roman"/>
                    <a:ea typeface="+mj-ea"/>
                    <a:cs typeface="+mj-cs"/>
                  </a:rPr>
                  <a:t>fc28</a:t>
                </a:r>
                <a:r>
                  <a:rPr lang="fr-FR" sz="2000" kern="0" dirty="0" smtClean="0">
                    <a:latin typeface="Times New Roman"/>
                    <a:ea typeface="+mj-ea"/>
                    <a:cs typeface="+mj-cs"/>
                  </a:rPr>
                  <a:t>=</a:t>
                </a:r>
                <a:r>
                  <a:rPr lang="fr-FR" sz="2000" kern="0" dirty="0" err="1" smtClean="0">
                    <a:latin typeface="Times New Roman"/>
                    <a:ea typeface="+mj-ea"/>
                    <a:cs typeface="+mj-cs"/>
                  </a:rPr>
                  <a:t>25MPa</a:t>
                </a:r>
                <a:r>
                  <a:rPr lang="fr-FR" sz="2000" kern="0" dirty="0" smtClean="0">
                    <a:latin typeface="Times New Roman"/>
                    <a:ea typeface="+mj-ea"/>
                    <a:cs typeface="+mj-cs"/>
                  </a:rPr>
                  <a:t> ;</a:t>
                </a:r>
                <a:r>
                  <a:rPr lang="fr-FR" sz="2000" kern="0" dirty="0" err="1" smtClean="0">
                    <a:latin typeface="Times New Roman"/>
                    <a:ea typeface="+mj-ea"/>
                    <a:cs typeface="+mj-cs"/>
                  </a:rPr>
                  <a:t>FeE500</a:t>
                </a:r>
                <a:endParaRPr lang="fr-FR" sz="2000" kern="0" dirty="0" smtClean="0">
                  <a:latin typeface="Times New Roman"/>
                  <a:ea typeface="+mj-ea"/>
                  <a:cs typeface="+mj-cs"/>
                </a:endParaRPr>
              </a:p>
            </p:txBody>
          </p:sp>
        </mc:Choice>
        <mc:Fallback xmlns="">
          <p:sp>
            <p:nvSpPr>
              <p:cNvPr id="4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4000" cy="6813376"/>
              </a:xfrm>
              <a:prstGeom prst="rect">
                <a:avLst/>
              </a:prstGeom>
              <a:blipFill rotWithShape="1">
                <a:blip r:embed="rId3"/>
                <a:stretch>
                  <a:fillRect l="-666" t="-357" r="-599" b="-179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7033481" y="6428184"/>
            <a:ext cx="1905000" cy="457200"/>
          </a:xfr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srgbClr val="FFFFFF"/>
                </a:solidFill>
              </a:rPr>
              <a:pPr/>
              <a:t>11</a:t>
            </a:fld>
            <a:endParaRPr lang="fr-BE" dirty="0">
              <a:solidFill>
                <a:srgbClr val="FFFFFF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560" y="3861049"/>
            <a:ext cx="846149" cy="43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777" y="4298171"/>
            <a:ext cx="792844" cy="361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211" y="4725145"/>
            <a:ext cx="1419361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389" y="3307534"/>
            <a:ext cx="1169987" cy="488532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>
            <a:noFill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744" y="3861049"/>
            <a:ext cx="1152897" cy="437122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>
            <a:noFill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0"/>
          <a:stretch/>
        </p:blipFill>
        <p:spPr bwMode="auto">
          <a:xfrm>
            <a:off x="7257217" y="4560261"/>
            <a:ext cx="1826471" cy="97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ight Arrow 20"/>
          <p:cNvSpPr/>
          <p:nvPr/>
        </p:nvSpPr>
        <p:spPr bwMode="auto">
          <a:xfrm>
            <a:off x="1536506" y="1988840"/>
            <a:ext cx="576063" cy="288032"/>
          </a:xfrm>
          <a:prstGeom prst="rightArrow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" name="Right Arrow 21"/>
          <p:cNvSpPr/>
          <p:nvPr/>
        </p:nvSpPr>
        <p:spPr bwMode="auto">
          <a:xfrm>
            <a:off x="4204572" y="2037002"/>
            <a:ext cx="576063" cy="288032"/>
          </a:xfrm>
          <a:prstGeom prst="rightArrow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" name="Right Arrow 22"/>
          <p:cNvSpPr/>
          <p:nvPr/>
        </p:nvSpPr>
        <p:spPr bwMode="auto">
          <a:xfrm>
            <a:off x="6622976" y="2062939"/>
            <a:ext cx="576063" cy="288032"/>
          </a:xfrm>
          <a:prstGeom prst="rightArrow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348" y="1988840"/>
            <a:ext cx="1957387" cy="398909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>
            <a:noFill/>
          </a:ln>
          <a:effectLst/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569" y="1981482"/>
            <a:ext cx="1279525" cy="406267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>
            <a:noFill/>
          </a:ln>
          <a:effectLst/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635" y="1981482"/>
            <a:ext cx="1713623" cy="432048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>
            <a:noFill/>
          </a:ln>
          <a:effectLst/>
        </p:spPr>
      </p:pic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10" y="1988840"/>
            <a:ext cx="1060450" cy="398909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>
            <a:noFill/>
          </a:ln>
          <a:effectLst/>
        </p:spPr>
      </p:pic>
      <p:grpSp>
        <p:nvGrpSpPr>
          <p:cNvPr id="9" name="Group 8"/>
          <p:cNvGrpSpPr/>
          <p:nvPr/>
        </p:nvGrpSpPr>
        <p:grpSpPr>
          <a:xfrm>
            <a:off x="6624326" y="3313008"/>
            <a:ext cx="2394772" cy="1165885"/>
            <a:chOff x="6579267" y="4740737"/>
            <a:chExt cx="2143673" cy="1513181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9267" y="4740737"/>
              <a:ext cx="2143673" cy="1513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7253590" y="5695503"/>
              <a:ext cx="383655" cy="2462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1000" dirty="0" smtClean="0">
                  <a:solidFill>
                    <a:schemeClr val="bg2"/>
                  </a:solidFill>
                </a:rPr>
                <a:t>Tu</a:t>
              </a:r>
              <a:endParaRPr lang="fr-FR" sz="1000" dirty="0">
                <a:solidFill>
                  <a:schemeClr val="bg2"/>
                </a:solidFill>
              </a:endParaRPr>
            </a:p>
          </p:txBody>
        </p:sp>
      </p:grp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71" y="1329331"/>
            <a:ext cx="1279659" cy="530225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grpSp>
        <p:nvGrpSpPr>
          <p:cNvPr id="32" name="Group 31"/>
          <p:cNvGrpSpPr/>
          <p:nvPr/>
        </p:nvGrpSpPr>
        <p:grpSpPr>
          <a:xfrm>
            <a:off x="6825892" y="476673"/>
            <a:ext cx="2240477" cy="1440160"/>
            <a:chOff x="6228184" y="3497771"/>
            <a:chExt cx="2520280" cy="1732443"/>
          </a:xfrm>
        </p:grpSpPr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84" y="3497771"/>
              <a:ext cx="2520280" cy="173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7596336" y="4180286"/>
              <a:ext cx="360040" cy="21544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800" dirty="0" smtClean="0">
                  <a:solidFill>
                    <a:schemeClr val="bg1"/>
                  </a:solidFill>
                </a:rPr>
                <a:t>Tu</a:t>
              </a:r>
              <a:endParaRPr lang="fr-FR" sz="900" dirty="0">
                <a:solidFill>
                  <a:schemeClr val="bg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372200" y="3550255"/>
              <a:ext cx="360040" cy="21544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800" dirty="0" smtClean="0">
                  <a:solidFill>
                    <a:schemeClr val="bg1"/>
                  </a:solidFill>
                </a:rPr>
                <a:t>Tu</a:t>
              </a:r>
              <a:endParaRPr lang="fr-FR" sz="900" dirty="0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7596336" y="3550255"/>
                  <a:ext cx="476489" cy="22737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fr-FR" sz="800" dirty="0" smtClean="0">
                      <a:solidFill>
                        <a:schemeClr val="bg1"/>
                      </a:solidFill>
                    </a:rPr>
                    <a:t>Tu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fr-FR" sz="8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fr-FR" sz="8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rad>
                    </m:oMath>
                  </a14:m>
                  <a:endParaRPr lang="fr-FR" sz="9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96336" y="3550255"/>
                  <a:ext cx="476489" cy="227370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b="-1111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54493035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2"/>
              <p:cNvSpPr txBox="1">
                <a:spLocks noChangeArrowheads="1"/>
              </p:cNvSpPr>
              <p:nvPr/>
            </p:nvSpPr>
            <p:spPr>
              <a:xfrm>
                <a:off x="195282" y="0"/>
                <a:ext cx="8841214" cy="6846143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fr-FR" sz="2000" b="1" kern="0" dirty="0" smtClean="0">
                    <a:solidFill>
                      <a:srgbClr val="FFFF00"/>
                    </a:solidFill>
                    <a:latin typeface="Times New Roman"/>
                    <a:ea typeface="+mj-ea"/>
                    <a:cs typeface="+mj-cs"/>
                  </a:rPr>
                  <a:t>VII.Justifications </a:t>
                </a:r>
                <a:r>
                  <a:rPr lang="fr-FR" sz="2000" b="1" kern="0" dirty="0">
                    <a:solidFill>
                      <a:srgbClr val="FFFF00"/>
                    </a:solidFill>
                    <a:latin typeface="Times New Roman"/>
                    <a:ea typeface="+mj-ea"/>
                    <a:cs typeface="+mj-cs"/>
                  </a:rPr>
                  <a:t>aux </a:t>
                </a:r>
                <a:r>
                  <a:rPr lang="fr-FR" sz="2000" b="1" kern="0" dirty="0" smtClean="0">
                    <a:solidFill>
                      <a:srgbClr val="FFFF00"/>
                    </a:solidFill>
                    <a:latin typeface="Times New Roman"/>
                    <a:ea typeface="+mj-ea"/>
                    <a:cs typeface="+mj-cs"/>
                  </a:rPr>
                  <a:t>appuis(appui intermédiaire):</a:t>
                </a:r>
                <a:r>
                  <a:rPr lang="fr-FR" sz="2000" kern="0" dirty="0" smtClean="0">
                    <a:latin typeface="Times New Roman"/>
                    <a:ea typeface="+mj-ea"/>
                    <a:cs typeface="+mj-cs"/>
                  </a:rPr>
                  <a:t>en plus de l’effort tranchant le moment de continuité est pris en compte </a:t>
                </a:r>
              </a:p>
              <a:p>
                <a:pPr>
                  <a:lnSpc>
                    <a:spcPct val="150000"/>
                  </a:lnSpc>
                </a:pPr>
                <a:endParaRPr lang="fr-FR" sz="2000" b="1" kern="0" dirty="0" smtClean="0">
                  <a:solidFill>
                    <a:srgbClr val="FFFF00"/>
                  </a:solidFill>
                  <a:latin typeface="Times New Roman"/>
                  <a:ea typeface="+mj-ea"/>
                  <a:cs typeface="+mj-cs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2000" dirty="0" smtClean="0"/>
                  <a:t>g: </a:t>
                </a:r>
                <a:r>
                  <a:rPr lang="fr-FR" sz="2000" dirty="0"/>
                  <a:t>qui désigne à gauche de l'appui et </a:t>
                </a:r>
                <a:r>
                  <a:rPr lang="fr-FR" sz="2000" dirty="0" smtClean="0"/>
                  <a:t>d: </a:t>
                </a:r>
                <a:r>
                  <a:rPr lang="fr-FR" sz="2000" dirty="0"/>
                  <a:t>à droite de l'appui</a:t>
                </a:r>
                <a:endParaRPr lang="fr-FR" sz="2000" b="1" kern="0" dirty="0">
                  <a:solidFill>
                    <a:srgbClr val="FFFF00"/>
                  </a:solidFill>
                  <a:latin typeface="Times New Roman"/>
                  <a:ea typeface="+mj-ea"/>
                  <a:cs typeface="+mj-cs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u="sng" kern="0" dirty="0" err="1" smtClean="0">
                    <a:solidFill>
                      <a:srgbClr val="FFC000"/>
                    </a:solidFill>
                    <a:latin typeface="Times New Roman"/>
                    <a:ea typeface="+mj-ea"/>
                    <a:cs typeface="+mj-cs"/>
                  </a:rPr>
                  <a:t>VII.1.Profondeur</a:t>
                </a:r>
                <a:r>
                  <a:rPr lang="en-US" sz="2000" u="sng" kern="0" dirty="0" smtClean="0">
                    <a:solidFill>
                      <a:srgbClr val="FFC000"/>
                    </a:solidFill>
                    <a:latin typeface="Times New Roman"/>
                    <a:ea typeface="+mj-ea"/>
                    <a:cs typeface="+mj-cs"/>
                  </a:rPr>
                  <a:t> </a:t>
                </a:r>
                <a:r>
                  <a:rPr lang="en-US" sz="2000" u="sng" kern="0" dirty="0">
                    <a:solidFill>
                      <a:srgbClr val="FFC000"/>
                    </a:solidFill>
                    <a:latin typeface="Times New Roman"/>
                    <a:ea typeface="+mj-ea"/>
                    <a:cs typeface="+mj-cs"/>
                  </a:rPr>
                  <a:t>minimal </a:t>
                </a:r>
                <a:r>
                  <a:rPr lang="en-US" sz="2000" u="sng" kern="0" dirty="0" err="1" smtClean="0">
                    <a:solidFill>
                      <a:srgbClr val="FFC000"/>
                    </a:solidFill>
                    <a:latin typeface="Times New Roman"/>
                    <a:ea typeface="+mj-ea"/>
                    <a:cs typeface="+mj-cs"/>
                  </a:rPr>
                  <a:t>d'appui</a:t>
                </a:r>
                <a:r>
                  <a:rPr lang="en-US" sz="2000" u="sng" kern="0" dirty="0" smtClean="0">
                    <a:solidFill>
                      <a:srgbClr val="FFC000"/>
                    </a:solidFill>
                    <a:latin typeface="Times New Roman"/>
                    <a:ea typeface="+mj-ea"/>
                    <a:cs typeface="+mj-cs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u="sng" kern="0" dirty="0" err="1" smtClean="0">
                    <a:solidFill>
                      <a:srgbClr val="FFC000"/>
                    </a:solidFill>
                    <a:latin typeface="Times New Roman"/>
                  </a:rPr>
                  <a:t>VII.2</a:t>
                </a:r>
                <a:r>
                  <a:rPr lang="en-US" sz="2000" u="sng" kern="0" dirty="0" smtClean="0">
                    <a:solidFill>
                      <a:srgbClr val="FFC000"/>
                    </a:solidFill>
                    <a:latin typeface="Times New Roman"/>
                  </a:rPr>
                  <a:t>.</a:t>
                </a:r>
                <a:r>
                  <a:rPr lang="fr-FR" sz="2000" u="sng" kern="0" dirty="0" smtClean="0">
                    <a:solidFill>
                      <a:srgbClr val="FFC000"/>
                    </a:solidFill>
                    <a:latin typeface="Times New Roman"/>
                    <a:ea typeface="+mj-ea"/>
                    <a:cs typeface="+mj-cs"/>
                  </a:rPr>
                  <a:t>Contrainte </a:t>
                </a:r>
                <a:r>
                  <a:rPr lang="fr-FR" sz="2000" u="sng" kern="0" dirty="0">
                    <a:solidFill>
                      <a:srgbClr val="FFC000"/>
                    </a:solidFill>
                    <a:latin typeface="Times New Roman"/>
                    <a:ea typeface="+mj-ea"/>
                    <a:cs typeface="+mj-cs"/>
                  </a:rPr>
                  <a:t>moyenne de compression sur l'appui (poinçonnement</a:t>
                </a:r>
                <a:r>
                  <a:rPr lang="fr-FR" sz="2000" u="sng" kern="0" dirty="0" smtClean="0">
                    <a:solidFill>
                      <a:srgbClr val="FFC000"/>
                    </a:solidFill>
                    <a:latin typeface="Times New Roman"/>
                    <a:ea typeface="+mj-ea"/>
                    <a:cs typeface="+mj-cs"/>
                  </a:rPr>
                  <a:t>): </a:t>
                </a:r>
                <a:r>
                  <a:rPr lang="fr-FR" sz="2000" kern="0" dirty="0" smtClean="0">
                    <a:latin typeface="Times New Roman"/>
                    <a:ea typeface="+mj-ea"/>
                    <a:cs typeface="+mj-cs"/>
                  </a:rPr>
                  <a:t>On vérifie si le béton résiste à la réaction d’appuis:</a:t>
                </a:r>
              </a:p>
              <a:p>
                <a:pPr>
                  <a:lnSpc>
                    <a:spcPct val="150000"/>
                  </a:lnSpc>
                </a:pPr>
                <a:endParaRPr lang="fr-FR" sz="2000" u="sng" kern="0" dirty="0" smtClean="0">
                  <a:solidFill>
                    <a:srgbClr val="FFC000"/>
                  </a:solidFill>
                  <a:latin typeface="Times New Roman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2000" u="sng" kern="0" dirty="0" err="1" smtClean="0">
                    <a:solidFill>
                      <a:srgbClr val="FFC000"/>
                    </a:solidFill>
                    <a:latin typeface="Times New Roman"/>
                  </a:rPr>
                  <a:t>VII.3.Vérification</a:t>
                </a:r>
                <a:r>
                  <a:rPr lang="fr-FR" sz="2000" u="sng" kern="0" dirty="0" smtClean="0">
                    <a:solidFill>
                      <a:srgbClr val="FFC000"/>
                    </a:solidFill>
                    <a:latin typeface="Times New Roman"/>
                  </a:rPr>
                  <a:t> des aciers longitudinaux en partie basse de l’appui</a:t>
                </a:r>
                <a:r>
                  <a:rPr lang="fr-FR" sz="2000" u="sng" kern="0" dirty="0">
                    <a:solidFill>
                      <a:srgbClr val="FFC000"/>
                    </a:solidFill>
                    <a:latin typeface="Times New Roman"/>
                  </a:rPr>
                  <a:t>: 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sz="2000" kern="0" dirty="0" smtClean="0">
                    <a:latin typeface="Times New Roman"/>
                    <a:ea typeface="+mj-ea"/>
                    <a:cs typeface="+mj-cs"/>
                  </a:rPr>
                  <a:t>L’effort de traction dans ces aciers équilibre  l’effort tranchant Tu, diminué de l’effet du moment qui vient les comprimer. Donc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b="0" i="1" dirty="0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fr-FR" sz="2000" b="0" i="1" dirty="0" smtClean="0">
                            <a:latin typeface="Cambria Math"/>
                          </a:rPr>
                          <m:t>𝑠𝑡</m:t>
                        </m:r>
                      </m:sub>
                    </m:sSub>
                  </m:oMath>
                </a14:m>
                <a:r>
                  <a:rPr lang="fr-FR" sz="2000" kern="0" dirty="0" smtClean="0">
                    <a:latin typeface="Times New Roman"/>
                    <a:ea typeface="+mj-ea"/>
                    <a:cs typeface="+mj-cs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fr-FR" sz="2000" i="1" kern="0" dirty="0" smtClean="0">
                            <a:latin typeface="Cambria Math"/>
                            <a:ea typeface="+mj-ea"/>
                            <a:cs typeface="+mj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 kern="0" dirty="0" smtClean="0">
                                <a:latin typeface="Cambria Math"/>
                                <a:ea typeface="+mj-ea"/>
                                <a:cs typeface="+mj-cs"/>
                              </a:rPr>
                            </m:ctrlPr>
                          </m:sSubPr>
                          <m:e>
                            <m:r>
                              <a:rPr lang="fr-FR" sz="2000" b="0" i="1" kern="0" dirty="0" smtClean="0">
                                <a:latin typeface="Cambria Math"/>
                                <a:ea typeface="+mj-ea"/>
                                <a:cs typeface="+mj-cs"/>
                              </a:rPr>
                              <m:t>𝑇</m:t>
                            </m:r>
                          </m:e>
                          <m:sub>
                            <m:r>
                              <a:rPr lang="fr-FR" sz="2000" b="0" i="1" kern="0" dirty="0" smtClean="0">
                                <a:latin typeface="Cambria Math"/>
                                <a:ea typeface="+mj-ea"/>
                                <a:cs typeface="+mj-cs"/>
                              </a:rPr>
                              <m:t>𝑢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000" kern="0" dirty="0" smtClean="0">
                    <a:latin typeface="Times New Roman"/>
                    <a:ea typeface="+mj-ea"/>
                    <a:cs typeface="+mj-cs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i="1" kern="0" dirty="0" smtClean="0">
                            <a:latin typeface="Cambria Math"/>
                            <a:ea typeface="+mj-ea"/>
                            <a:cs typeface="+mj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000" i="1" kern="0" dirty="0" smtClean="0">
                                <a:latin typeface="Cambria Math"/>
                                <a:ea typeface="+mj-ea"/>
                                <a:cs typeface="+mj-cs"/>
                              </a:rPr>
                            </m:ctrlPr>
                          </m:sSubPr>
                          <m:e>
                            <m:r>
                              <a:rPr lang="fr-FR" sz="2000" b="0" i="1" kern="0" dirty="0" smtClean="0">
                                <a:latin typeface="Cambria Math"/>
                                <a:ea typeface="+mj-ea"/>
                                <a:cs typeface="+mj-cs"/>
                              </a:rPr>
                              <m:t>𝑀</m:t>
                            </m:r>
                          </m:e>
                          <m:sub>
                            <m:r>
                              <a:rPr lang="fr-FR" sz="2000" b="0" i="1" kern="0" dirty="0" smtClean="0">
                                <a:latin typeface="Cambria Math"/>
                                <a:ea typeface="+mj-ea"/>
                                <a:cs typeface="+mj-cs"/>
                              </a:rPr>
                              <m:t>𝑢</m:t>
                            </m:r>
                          </m:sub>
                        </m:sSub>
                      </m:num>
                      <m:den>
                        <m:r>
                          <a:rPr lang="fr-FR" sz="2000" b="0" i="1" kern="0" dirty="0" smtClean="0">
                            <a:latin typeface="Cambria Math"/>
                            <a:ea typeface="+mj-ea"/>
                            <a:cs typeface="+mj-cs"/>
                          </a:rPr>
                          <m:t>𝑍</m:t>
                        </m:r>
                      </m:den>
                    </m:f>
                  </m:oMath>
                </a14:m>
                <a:r>
                  <a:rPr lang="fr-FR" sz="2000" kern="0" dirty="0" smtClean="0">
                    <a:latin typeface="Times New Roman"/>
                    <a:ea typeface="+mj-ea"/>
                    <a:cs typeface="+mj-cs"/>
                  </a:rPr>
                  <a:t>  avec z=</a:t>
                </a:r>
                <a:r>
                  <a:rPr lang="fr-FR" sz="2000" kern="0" dirty="0" err="1" smtClean="0">
                    <a:latin typeface="Times New Roman"/>
                    <a:ea typeface="+mj-ea"/>
                    <a:cs typeface="+mj-cs"/>
                  </a:rPr>
                  <a:t>0.9d</a:t>
                </a:r>
                <a:endParaRPr lang="fr-FR" sz="2000" kern="0" dirty="0" smtClean="0">
                  <a:latin typeface="Times New Roman"/>
                  <a:ea typeface="+mj-ea"/>
                  <a:cs typeface="+mj-cs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b="0" i="1" dirty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fr-FR" sz="2000" b="0" i="1" dirty="0">
                            <a:latin typeface="Cambria Math"/>
                          </a:rPr>
                          <m:t>𝑠𝑡</m:t>
                        </m:r>
                      </m:sub>
                    </m:sSub>
                  </m:oMath>
                </a14:m>
                <a:r>
                  <a:rPr lang="fr-FR" sz="2000" kern="0" dirty="0">
                    <a:latin typeface="Times New Roman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fr-FR" sz="2000" i="1" kern="0" dirty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 kern="0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b="0" i="1" kern="0" dirty="0" smtClean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fr-FR" sz="2000" b="0" i="1" kern="0" dirty="0">
                                <a:latin typeface="Cambria Math"/>
                              </a:rPr>
                              <m:t>𝑢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000" kern="0" dirty="0">
                    <a:latin typeface="Times New Roman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i="1" kern="0" dirty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000" i="1" kern="0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b="0" i="1" kern="0" dirty="0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fr-FR" sz="2000" b="0" i="1" kern="0" dirty="0">
                                <a:latin typeface="Cambria Math"/>
                              </a:rPr>
                              <m:t>𝑢</m:t>
                            </m:r>
                          </m:sub>
                        </m:sSub>
                      </m:num>
                      <m:den>
                        <m:r>
                          <a:rPr lang="fr-FR" sz="2000" b="0" i="1" kern="0" dirty="0" smtClean="0">
                            <a:latin typeface="Cambria Math"/>
                          </a:rPr>
                          <m:t>0</m:t>
                        </m:r>
                        <m:r>
                          <a:rPr lang="fr-FR" sz="2000" b="0" i="1" kern="0" dirty="0" smtClean="0">
                            <a:latin typeface="Cambria Math"/>
                          </a:rPr>
                          <m:t>.</m:t>
                        </m:r>
                        <m:r>
                          <a:rPr lang="fr-FR" sz="2000" b="0" i="1" kern="0" dirty="0" smtClean="0">
                            <a:latin typeface="Cambria Math"/>
                          </a:rPr>
                          <m:t>9</m:t>
                        </m:r>
                        <m:r>
                          <a:rPr lang="fr-FR" sz="2000" b="0" i="1" kern="0" dirty="0" smtClean="0">
                            <a:latin typeface="Cambria Math"/>
                          </a:rPr>
                          <m:t>𝑑</m:t>
                        </m:r>
                      </m:den>
                    </m:f>
                  </m:oMath>
                </a14:m>
                <a:r>
                  <a:rPr lang="fr-FR" sz="2000" kern="0" dirty="0" smtClean="0">
                    <a:solidFill>
                      <a:srgbClr val="FFFF00"/>
                    </a:solidFill>
                    <a:latin typeface="Times New Roman"/>
                    <a:ea typeface="+mj-ea"/>
                    <a:cs typeface="+mj-cs"/>
                  </a:rPr>
                  <a:t> </a:t>
                </a:r>
                <a:r>
                  <a:rPr lang="fr-FR" sz="2000" kern="0" dirty="0" smtClean="0">
                    <a:solidFill>
                      <a:schemeClr val="tx1"/>
                    </a:solidFill>
                    <a:latin typeface="Times New Roman"/>
                    <a:ea typeface="+mj-ea"/>
                    <a:cs typeface="+mj-cs"/>
                  </a:rPr>
                  <a:t>donc 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fr-FR" sz="2000" i="1" kern="0" smtClean="0">
                            <a:solidFill>
                              <a:schemeClr val="tx1"/>
                            </a:solidFill>
                            <a:latin typeface="Cambria Math"/>
                            <a:ea typeface="+mj-ea"/>
                            <a:cs typeface="+mj-cs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fr-FR" sz="2000" i="1" kern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+mj-ea"/>
                                <a:cs typeface="+mj-cs"/>
                              </a:rPr>
                            </m:ctrlPr>
                          </m:eqArrPr>
                          <m:e>
                            <m:r>
                              <a:rPr lang="fr-FR" sz="2000" b="0" i="1" kern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+mj-ea"/>
                                <a:cs typeface="+mj-cs"/>
                              </a:rPr>
                              <m:t>𝑠𝑖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fr-FR" sz="2000" i="1" kern="0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fr-FR" sz="2000" i="1" kern="0" dirty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000" b="0" i="1" kern="0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fr-FR" sz="2000" b="0" i="1" kern="0" dirty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𝑢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fr-FR" sz="2000" b="0" i="1" kern="0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≥</m:t>
                            </m:r>
                            <m:r>
                              <a:rPr lang="fr-FR" sz="2000" b="0" i="1" kern="0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𝑂</m:t>
                            </m:r>
                            <m:r>
                              <a:rPr lang="fr-FR" sz="2000" b="0" i="1" kern="0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.</m:t>
                            </m:r>
                            <m:r>
                              <a:rPr lang="fr-FR" sz="2000" b="0" i="1" kern="0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9</m:t>
                            </m:r>
                            <m:r>
                              <a:rPr lang="fr-FR" sz="2000" b="0" i="1" kern="0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𝑑</m:t>
                            </m:r>
                            <m:r>
                              <a:rPr lang="fr-FR" sz="2000" b="0" i="1" kern="0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×</m:t>
                            </m:r>
                            <m:r>
                              <a:rPr lang="fr-FR" sz="2000" b="0" i="1" kern="0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𝑇𝑢</m:t>
                            </m:r>
                            <m:r>
                              <a:rPr lang="fr-FR" sz="2000" b="0" i="1" kern="0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  </m:t>
                            </m:r>
                            <m:r>
                              <a:rPr lang="fr-FR" sz="2000" b="0" i="1" kern="0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𝑙𝑒𝑠</m:t>
                            </m:r>
                            <m:r>
                              <a:rPr lang="fr-FR" sz="2000" b="0" i="1" kern="0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fr-FR" sz="2000" b="0" i="1" kern="0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𝑒𝑓𝑓𝑜𝑟𝑡</m:t>
                            </m:r>
                            <m:r>
                              <a:rPr lang="fr-FR" sz="2000" b="0" i="1" kern="0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fr-FR" sz="2000" b="0" i="1" kern="0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𝑇𝑢</m:t>
                            </m:r>
                            <m:r>
                              <a:rPr lang="fr-FR" sz="2000" b="0" i="1" kern="0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fr-FR" sz="2000" b="0" i="1" kern="0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𝑠𝑜𝑛𝑡</m:t>
                            </m:r>
                            <m:r>
                              <a:rPr lang="fr-FR" sz="2000" b="0" i="1" kern="0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fr-FR" sz="2000" b="0" i="1" kern="0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𝑛</m:t>
                            </m:r>
                            <m:r>
                              <a:rPr lang="fr-FR" sz="2000" b="0" i="1" kern="0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é</m:t>
                            </m:r>
                            <m:r>
                              <a:rPr lang="fr-FR" sz="2000" b="0" i="1" kern="0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𝑔𝑙𝑖𝑔</m:t>
                            </m:r>
                            <m:r>
                              <a:rPr lang="fr-FR" sz="2000" b="0" i="1" kern="0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é</m:t>
                            </m:r>
                            <m:r>
                              <a:rPr lang="fr-FR" sz="2000" b="0" i="1" kern="0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𝑎𝑏𝑙𝑒</m:t>
                            </m:r>
                          </m:e>
                          <m:e>
                            <m:r>
                              <a:rPr lang="fr-FR" sz="2000" b="0" i="1" kern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+mj-ea"/>
                                <a:cs typeface="+mj-cs"/>
                              </a:rPr>
                              <m:t>𝑠𝑖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fr-FR" sz="2000" i="1" kern="0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fr-FR" sz="2000" i="1" kern="0" dirty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000" b="0" i="1" kern="0" dirty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fr-FR" sz="2000" b="0" i="1" kern="0" dirty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𝑢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fr-FR" sz="2000" b="0" i="1" kern="0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≥</m:t>
                            </m:r>
                            <m:r>
                              <a:rPr lang="fr-FR" sz="2000" b="0" i="1" kern="0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𝑂</m:t>
                            </m:r>
                            <m:r>
                              <a:rPr lang="fr-FR" sz="2000" b="0" i="1" kern="0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.</m:t>
                            </m:r>
                            <m:r>
                              <a:rPr lang="fr-FR" sz="2000" b="0" i="1" kern="0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9</m:t>
                            </m:r>
                            <m:r>
                              <a:rPr lang="fr-FR" sz="2000" b="0" i="1" kern="0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𝑑</m:t>
                            </m:r>
                            <m:r>
                              <a:rPr lang="fr-FR" sz="2000" b="0" i="1" kern="0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×</m:t>
                            </m:r>
                            <m:r>
                              <a:rPr lang="fr-FR" sz="2000" b="0" i="1" kern="0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𝑇𝑢</m:t>
                            </m:r>
                            <m:r>
                              <a:rPr lang="fr-FR" sz="2000" b="0" i="1" kern="0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 : </m:t>
                            </m:r>
                            <m:sSub>
                              <m:sSubPr>
                                <m:ctrlPr>
                                  <a:rPr lang="fr-FR" sz="2000" i="1" kern="0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sz="2000" b="0" i="1" kern="0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fr-FR" sz="2000" b="0" i="1" kern="0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fr-FR" sz="2000" b="0" i="1" kern="0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≥</m:t>
                            </m:r>
                            <m:f>
                              <m:fPr>
                                <m:ctrlPr>
                                  <a:rPr lang="fr-FR" sz="2000" i="1" kern="0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fr-FR" sz="2000" i="1" kern="0" dirty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000" b="0" i="1" kern="0" dirty="0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fr-FR" sz="2000" b="0" i="1" kern="0" dirty="0">
                                        <a:latin typeface="Cambria Math"/>
                                        <a:ea typeface="Cambria Math"/>
                                      </a:rPr>
                                      <m:t>𝑠</m:t>
                                    </m:r>
                                  </m:sub>
                                </m:sSub>
                                <m:r>
                                  <a:rPr lang="fr-FR" sz="2000" b="0" i="1" kern="0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.</m:t>
                                </m:r>
                                <m:d>
                                  <m:dPr>
                                    <m:ctrlPr>
                                      <a:rPr lang="fr-FR" sz="2000" i="1" kern="0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ctrlPr>
                                          <a:rPr lang="fr-FR" sz="2000" i="1" kern="0" dirty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fr-FR" sz="2000" i="1" kern="0" dirty="0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fr-FR" sz="2000" i="1" kern="0" dirty="0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fr-FR" sz="2000" b="0" i="1" kern="0" dirty="0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𝑇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fr-FR" sz="2000" b="0" i="1" kern="0" dirty="0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𝑢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d>
                                    <m:r>
                                      <a:rPr lang="fr-FR" sz="2000" b="0" i="1" kern="0" dirty="0"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fr-FR" sz="2000" i="1" kern="0" dirty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fPr>
                                      <m:num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fr-FR" sz="2000" i="1" kern="0" dirty="0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fr-FR" sz="2000" i="1" kern="0" dirty="0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fr-FR" sz="2000" b="0" i="1" kern="0" dirty="0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𝑀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fr-FR" sz="2000" b="0" i="1" kern="0" dirty="0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𝑢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num>
                                      <m:den>
                                        <m:r>
                                          <a:rPr lang="fr-FR" sz="2000" b="0" i="1" kern="0" dirty="0">
                                            <a:latin typeface="Cambria Math"/>
                                            <a:ea typeface="Cambria Math"/>
                                          </a:rPr>
                                          <m:t>0</m:t>
                                        </m:r>
                                        <m:r>
                                          <a:rPr lang="fr-FR" sz="2000" b="0" i="1" kern="0" dirty="0">
                                            <a:latin typeface="Cambria Math"/>
                                            <a:ea typeface="Cambria Math"/>
                                          </a:rPr>
                                          <m:t>.</m:t>
                                        </m:r>
                                        <m:r>
                                          <a:rPr lang="fr-FR" sz="2000" b="0" i="1" kern="0" dirty="0">
                                            <a:latin typeface="Cambria Math"/>
                                            <a:ea typeface="Cambria Math"/>
                                          </a:rPr>
                                          <m:t>9</m:t>
                                        </m:r>
                                        <m:r>
                                          <a:rPr lang="fr-FR" sz="2000" b="0" i="1" kern="0" dirty="0">
                                            <a:latin typeface="Cambria Math"/>
                                            <a:ea typeface="Cambria Math"/>
                                          </a:rPr>
                                          <m:t>𝑑</m:t>
                                        </m:r>
                                      </m:den>
                                    </m:f>
                                  </m:e>
                                </m:d>
                              </m:num>
                              <m:den>
                                <m:sSub>
                                  <m:sSubPr>
                                    <m:ctrlPr>
                                      <a:rPr lang="fr-FR" sz="2000" i="1" kern="0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000" b="0" i="1" kern="0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fr-FR" sz="2000" b="0" i="1" kern="0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𝑒</m:t>
                                    </m:r>
                                  </m:sub>
                                </m:sSub>
                              </m:den>
                            </m:f>
                          </m:e>
                        </m:eqArr>
                      </m:e>
                    </m:d>
                  </m:oMath>
                </a14:m>
                <a:endParaRPr lang="fr-FR" sz="2000" kern="0" dirty="0" smtClean="0">
                  <a:solidFill>
                    <a:srgbClr val="FFFF00"/>
                  </a:solidFill>
                  <a:latin typeface="Times New Roman"/>
                  <a:ea typeface="+mj-ea"/>
                  <a:cs typeface="+mj-cs"/>
                </a:endParaRPr>
              </a:p>
              <a:p>
                <a:pPr>
                  <a:lnSpc>
                    <a:spcPct val="150000"/>
                  </a:lnSpc>
                </a:pPr>
                <a:endParaRPr lang="fr-FR" sz="2000" b="1" kern="0" dirty="0">
                  <a:solidFill>
                    <a:srgbClr val="FFFF00"/>
                  </a:solidFill>
                  <a:latin typeface="Times New Roman"/>
                  <a:ea typeface="+mj-ea"/>
                  <a:cs typeface="+mj-cs"/>
                </a:endParaRPr>
              </a:p>
            </p:txBody>
          </p:sp>
        </mc:Choice>
        <mc:Fallback xmlns="">
          <p:sp>
            <p:nvSpPr>
              <p:cNvPr id="4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82" y="0"/>
                <a:ext cx="8841214" cy="6846143"/>
              </a:xfrm>
              <a:prstGeom prst="rect">
                <a:avLst/>
              </a:prstGeom>
              <a:blipFill rotWithShape="1">
                <a:blip r:embed="rId3"/>
                <a:stretch>
                  <a:fillRect l="-620" r="-1102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7033481" y="6428184"/>
            <a:ext cx="1905000" cy="457200"/>
          </a:xfr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srgbClr val="FFFFFF"/>
                </a:solidFill>
              </a:rPr>
              <a:pPr/>
              <a:t>12</a:t>
            </a:fld>
            <a:endParaRPr lang="fr-BE" dirty="0">
              <a:solidFill>
                <a:srgbClr val="FFFFFF"/>
              </a:solidFill>
            </a:endParaRPr>
          </a:p>
        </p:txBody>
      </p:sp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9" y="2925461"/>
            <a:ext cx="121920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5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291" y="2967156"/>
            <a:ext cx="113347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Right Arrow 30"/>
          <p:cNvSpPr/>
          <p:nvPr/>
        </p:nvSpPr>
        <p:spPr bwMode="auto">
          <a:xfrm>
            <a:off x="5561148" y="3118415"/>
            <a:ext cx="648072" cy="288032"/>
          </a:xfrm>
          <a:prstGeom prst="rightArrow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77" y="949077"/>
            <a:ext cx="4390064" cy="530225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>
            <a:noFill/>
          </a:ln>
          <a:effectLst/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126" y="1844824"/>
            <a:ext cx="1279525" cy="542925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>
            <a:noFill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736" y="2925461"/>
            <a:ext cx="1437249" cy="882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6284291" y="694622"/>
            <a:ext cx="2710235" cy="1569360"/>
            <a:chOff x="6272509" y="694622"/>
            <a:chExt cx="2710235" cy="1569360"/>
          </a:xfrm>
        </p:grpSpPr>
        <p:grpSp>
          <p:nvGrpSpPr>
            <p:cNvPr id="6" name="Group 5"/>
            <p:cNvGrpSpPr/>
            <p:nvPr/>
          </p:nvGrpSpPr>
          <p:grpSpPr>
            <a:xfrm>
              <a:off x="6272509" y="694622"/>
              <a:ext cx="2710235" cy="1569360"/>
              <a:chOff x="6272509" y="694622"/>
              <a:chExt cx="2710235" cy="1569360"/>
            </a:xfrm>
          </p:grpSpPr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72509" y="694622"/>
                <a:ext cx="2710235" cy="1569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7092280" y="1828642"/>
                <a:ext cx="315394" cy="21544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fr-FR" sz="800" dirty="0" smtClean="0">
                    <a:solidFill>
                      <a:schemeClr val="bg2"/>
                    </a:solidFill>
                  </a:rPr>
                  <a:t>Tu</a:t>
                </a:r>
                <a:endParaRPr lang="fr-FR" sz="800" dirty="0">
                  <a:solidFill>
                    <a:schemeClr val="bg2"/>
                  </a:solidFill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8000081" y="1384032"/>
              <a:ext cx="649334" cy="21544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800" dirty="0" err="1" smtClean="0">
                  <a:solidFill>
                    <a:schemeClr val="bg2"/>
                  </a:solidFill>
                </a:rPr>
                <a:t>Fs</a:t>
              </a:r>
              <a:r>
                <a:rPr lang="fr-FR" sz="800" dirty="0" smtClean="0">
                  <a:solidFill>
                    <a:schemeClr val="bg2"/>
                  </a:solidFill>
                </a:rPr>
                <a:t> </a:t>
              </a:r>
              <a:r>
                <a:rPr lang="fr-FR" sz="800" dirty="0" err="1" smtClean="0">
                  <a:solidFill>
                    <a:schemeClr val="bg2"/>
                  </a:solidFill>
                </a:rPr>
                <a:t>dù</a:t>
              </a:r>
              <a:r>
                <a:rPr lang="fr-FR" sz="800" dirty="0" smtClean="0">
                  <a:solidFill>
                    <a:schemeClr val="bg2"/>
                  </a:solidFill>
                </a:rPr>
                <a:t> à Tu</a:t>
              </a:r>
              <a:endParaRPr lang="fr-FR" sz="800" dirty="0">
                <a:solidFill>
                  <a:schemeClr val="bg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049545" y="1000492"/>
              <a:ext cx="698919" cy="21369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800" dirty="0" err="1" smtClean="0">
                  <a:solidFill>
                    <a:schemeClr val="bg2"/>
                  </a:solidFill>
                </a:rPr>
                <a:t>Nbc</a:t>
              </a:r>
              <a:r>
                <a:rPr lang="fr-FR" sz="800" dirty="0" smtClean="0">
                  <a:solidFill>
                    <a:schemeClr val="bg2"/>
                  </a:solidFill>
                </a:rPr>
                <a:t> </a:t>
              </a:r>
              <a:r>
                <a:rPr lang="fr-FR" sz="800" dirty="0" err="1" smtClean="0">
                  <a:solidFill>
                    <a:schemeClr val="bg2"/>
                  </a:solidFill>
                </a:rPr>
                <a:t>dù</a:t>
              </a:r>
              <a:r>
                <a:rPr lang="fr-FR" sz="800" dirty="0" smtClean="0">
                  <a:solidFill>
                    <a:schemeClr val="bg2"/>
                  </a:solidFill>
                </a:rPr>
                <a:t> à Tu</a:t>
              </a:r>
              <a:endParaRPr lang="fr-FR" sz="800" dirty="0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275582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95282" y="149399"/>
            <a:ext cx="8841214" cy="669674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sz="2000" kern="0" dirty="0" smtClean="0">
                <a:solidFill>
                  <a:srgbClr val="FFFF00"/>
                </a:solidFill>
                <a:latin typeface="Times New Roman"/>
              </a:rPr>
              <a:t>VIII. Effort tranchant réduit au voisinage d’un appuis :</a:t>
            </a:r>
          </a:p>
          <a:p>
            <a:pPr>
              <a:lnSpc>
                <a:spcPct val="150000"/>
              </a:lnSpc>
            </a:pPr>
            <a:r>
              <a:rPr lang="fr-FR" sz="2000" u="sng" kern="0" dirty="0" smtClean="0">
                <a:solidFill>
                  <a:srgbClr val="FF6600"/>
                </a:solidFill>
                <a:latin typeface="Times New Roman"/>
                <a:ea typeface="+mj-ea"/>
                <a:cs typeface="+mj-cs"/>
              </a:rPr>
              <a:t>Cas de charges situées entre le nue de l’appui et h/2 </a:t>
            </a:r>
            <a:r>
              <a:rPr lang="fr-FR" sz="2000" kern="0" dirty="0" smtClean="0">
                <a:latin typeface="Times New Roman"/>
                <a:ea typeface="+mj-ea"/>
                <a:cs typeface="+mj-cs"/>
              </a:rPr>
              <a:t>: dans ce cas les charges ne sont pas prises en compte.</a:t>
            </a:r>
          </a:p>
          <a:p>
            <a:pPr algn="just">
              <a:lnSpc>
                <a:spcPct val="150000"/>
              </a:lnSpc>
            </a:pPr>
            <a:r>
              <a:rPr lang="fr-FR" sz="2000" u="sng" kern="0" dirty="0">
                <a:solidFill>
                  <a:srgbClr val="FF6600"/>
                </a:solidFill>
                <a:latin typeface="Times New Roman"/>
              </a:rPr>
              <a:t>Cas de </a:t>
            </a:r>
            <a:r>
              <a:rPr lang="fr-FR" sz="2000" u="sng" kern="0" dirty="0" smtClean="0">
                <a:solidFill>
                  <a:srgbClr val="FF6600"/>
                </a:solidFill>
                <a:latin typeface="Times New Roman"/>
              </a:rPr>
              <a:t>charges Q </a:t>
            </a:r>
            <a:r>
              <a:rPr lang="fr-FR" sz="2000" u="sng" kern="0" dirty="0">
                <a:solidFill>
                  <a:srgbClr val="FF6600"/>
                </a:solidFill>
                <a:latin typeface="Times New Roman"/>
              </a:rPr>
              <a:t>situées entre </a:t>
            </a:r>
            <a:r>
              <a:rPr lang="fr-FR" sz="2000" u="sng" kern="0" dirty="0" smtClean="0">
                <a:solidFill>
                  <a:srgbClr val="FF6600"/>
                </a:solidFill>
                <a:latin typeface="Times New Roman"/>
              </a:rPr>
              <a:t>h/2 et 1.5h: </a:t>
            </a:r>
            <a:r>
              <a:rPr lang="fr-FR" sz="2000" kern="0" dirty="0">
                <a:latin typeface="Times New Roman"/>
                <a:ea typeface="+mj-ea"/>
                <a:cs typeface="+mj-cs"/>
              </a:rPr>
              <a:t>l’effort tranchant développée par une charge concentrée Qi peut </a:t>
            </a:r>
            <a:r>
              <a:rPr lang="fr-FR" sz="2000" kern="0" dirty="0" smtClean="0">
                <a:latin typeface="Times New Roman"/>
                <a:ea typeface="+mj-ea"/>
                <a:cs typeface="+mj-cs"/>
              </a:rPr>
              <a:t>être </a:t>
            </a:r>
            <a:r>
              <a:rPr lang="fr-FR" sz="2000" kern="0" dirty="0">
                <a:latin typeface="Times New Roman"/>
                <a:ea typeface="+mj-ea"/>
                <a:cs typeface="+mj-cs"/>
              </a:rPr>
              <a:t>réduit  dans le rapport 2a/3h</a:t>
            </a:r>
            <a:r>
              <a:rPr lang="fr-FR" sz="2000" kern="0" dirty="0" smtClean="0">
                <a:latin typeface="Times New Roman"/>
                <a:ea typeface="+mj-ea"/>
                <a:cs typeface="+mj-cs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fr-FR" sz="2000" kern="0" dirty="0" smtClean="0">
                <a:solidFill>
                  <a:srgbClr val="FF0000"/>
                </a:solidFill>
                <a:latin typeface="Times New Roman"/>
                <a:ea typeface="+mj-ea"/>
                <a:cs typeface="+mj-cs"/>
              </a:rPr>
              <a:t>a : </a:t>
            </a:r>
            <a:r>
              <a:rPr lang="fr-FR" sz="2000" kern="0" dirty="0" smtClean="0">
                <a:latin typeface="Times New Roman"/>
                <a:ea typeface="+mj-ea"/>
                <a:cs typeface="+mj-cs"/>
              </a:rPr>
              <a:t>distance à partir du nu et le point d’application de </a:t>
            </a:r>
            <a:r>
              <a:rPr lang="fr-FR" sz="2000" kern="0" dirty="0">
                <a:latin typeface="Times New Roman"/>
                <a:ea typeface="+mj-ea"/>
                <a:cs typeface="+mj-cs"/>
              </a:rPr>
              <a:t>la charge Q</a:t>
            </a:r>
          </a:p>
          <a:p>
            <a:pPr algn="just">
              <a:lnSpc>
                <a:spcPct val="150000"/>
              </a:lnSpc>
            </a:pPr>
            <a:r>
              <a:rPr lang="fr-FR" sz="2000" kern="0" dirty="0" smtClean="0">
                <a:solidFill>
                  <a:srgbClr val="FF0000"/>
                </a:solidFill>
                <a:latin typeface="Times New Roman"/>
                <a:ea typeface="+mj-ea"/>
                <a:cs typeface="+mj-cs"/>
              </a:rPr>
              <a:t>h: </a:t>
            </a:r>
            <a:r>
              <a:rPr lang="fr-FR" sz="2000" kern="0" dirty="0" smtClean="0">
                <a:latin typeface="Times New Roman"/>
                <a:ea typeface="+mj-ea"/>
                <a:cs typeface="+mj-cs"/>
              </a:rPr>
              <a:t>hauteur de la poutre </a:t>
            </a:r>
          </a:p>
          <a:p>
            <a:pPr algn="just"/>
            <a:r>
              <a:rPr lang="fr-FR" sz="2000" kern="0" dirty="0" smtClean="0">
                <a:latin typeface="Times New Roman"/>
                <a:ea typeface="+mj-ea"/>
                <a:cs typeface="+mj-cs"/>
              </a:rPr>
              <a:t> </a:t>
            </a:r>
            <a:endParaRPr lang="fr-FR" sz="2000" kern="0" dirty="0">
              <a:latin typeface="Times New Roman"/>
              <a:ea typeface="+mj-ea"/>
              <a:cs typeface="+mj-c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7033481" y="6428184"/>
            <a:ext cx="1905000" cy="457200"/>
          </a:xfr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srgbClr val="FFFFFF"/>
                </a:solidFill>
              </a:rPr>
              <a:pPr/>
              <a:t>13</a:t>
            </a:fld>
            <a:endParaRPr lang="fr-BE" dirty="0">
              <a:solidFill>
                <a:srgbClr val="FFFFFF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183" y="3477041"/>
            <a:ext cx="4034805" cy="1663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98" y="3477041"/>
            <a:ext cx="4088686" cy="1663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5283" y="5301208"/>
            <a:ext cx="88412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kern="0" dirty="0">
                <a:solidFill>
                  <a:srgbClr val="FFFF00"/>
                </a:solidFill>
                <a:latin typeface="Times New Roman"/>
              </a:rPr>
              <a:t>IX. </a:t>
            </a:r>
            <a:r>
              <a:rPr lang="en-US" sz="2000" b="1" kern="0" dirty="0" err="1">
                <a:solidFill>
                  <a:srgbClr val="FFFF00"/>
                </a:solidFill>
                <a:latin typeface="Times New Roman"/>
              </a:rPr>
              <a:t>Cas</a:t>
            </a:r>
            <a:r>
              <a:rPr lang="en-US" sz="2000" b="1" kern="0" dirty="0">
                <a:solidFill>
                  <a:srgbClr val="FFFF00"/>
                </a:solidFill>
                <a:latin typeface="Times New Roman"/>
              </a:rPr>
              <a:t> des </a:t>
            </a:r>
            <a:r>
              <a:rPr lang="en-US" sz="2000" b="1" kern="0" dirty="0" err="1" smtClean="0">
                <a:solidFill>
                  <a:srgbClr val="FFFF00"/>
                </a:solidFill>
                <a:latin typeface="Times New Roman"/>
              </a:rPr>
              <a:t>dalles</a:t>
            </a:r>
            <a:r>
              <a:rPr lang="en-US" sz="2000" b="1" kern="0" dirty="0" smtClean="0">
                <a:solidFill>
                  <a:srgbClr val="FFFF00"/>
                </a:solidFill>
                <a:latin typeface="Times New Roman"/>
              </a:rPr>
              <a:t>:</a:t>
            </a:r>
            <a:r>
              <a:rPr lang="fr-FR" sz="2000" kern="0" dirty="0">
                <a:latin typeface="Times New Roman"/>
              </a:rPr>
              <a:t>Aucune armature d'effort tranchant n'est requise </a:t>
            </a:r>
            <a:r>
              <a:rPr lang="fr-FR" sz="2000" kern="0" dirty="0" smtClean="0">
                <a:latin typeface="Times New Roman"/>
              </a:rPr>
              <a:t>si:</a:t>
            </a:r>
          </a:p>
          <a:p>
            <a:endParaRPr lang="fr-FR" sz="2000" b="1" kern="0" dirty="0">
              <a:solidFill>
                <a:srgbClr val="FFFF00"/>
              </a:solidFill>
              <a:latin typeface="Times New Roman"/>
            </a:endParaRPr>
          </a:p>
          <a:p>
            <a:pPr>
              <a:lnSpc>
                <a:spcPct val="150000"/>
              </a:lnSpc>
            </a:pPr>
            <a:r>
              <a:rPr lang="fr-FR" sz="2000" b="1" kern="0" dirty="0" smtClean="0">
                <a:solidFill>
                  <a:srgbClr val="FFFF00"/>
                </a:solidFill>
                <a:latin typeface="Times New Roman"/>
              </a:rPr>
              <a:t>             </a:t>
            </a:r>
            <a:r>
              <a:rPr lang="fr-FR" sz="2000" kern="0" dirty="0" smtClean="0">
                <a:latin typeface="Times New Roman"/>
              </a:rPr>
              <a:t>avec                        la </a:t>
            </a:r>
            <a:r>
              <a:rPr lang="fr-FR" sz="2000" kern="0" dirty="0">
                <a:latin typeface="Times New Roman"/>
              </a:rPr>
              <a:t>pièce est bétonnée sans reprise sur toute son épaisseur.</a:t>
            </a:r>
            <a:endParaRPr lang="fr-FR" sz="2000" kern="0" dirty="0" smtClean="0">
              <a:latin typeface="Times New Roman"/>
            </a:endParaRPr>
          </a:p>
          <a:p>
            <a:pPr>
              <a:lnSpc>
                <a:spcPct val="150000"/>
              </a:lnSpc>
            </a:pPr>
            <a:r>
              <a:rPr lang="fr-FR" sz="2000" b="1" kern="0" dirty="0" err="1" smtClean="0">
                <a:solidFill>
                  <a:srgbClr val="FFFF00"/>
                </a:solidFill>
                <a:latin typeface="Times New Roman"/>
              </a:rPr>
              <a:t>Remarque:</a:t>
            </a:r>
            <a:r>
              <a:rPr lang="fr-FR" sz="2000" kern="0" dirty="0" err="1" smtClean="0">
                <a:latin typeface="Times New Roman"/>
              </a:rPr>
              <a:t>τ</a:t>
            </a:r>
            <a:r>
              <a:rPr lang="fr-FR" sz="2000" kern="0" dirty="0" smtClean="0">
                <a:latin typeface="Times New Roman"/>
              </a:rPr>
              <a:t> </a:t>
            </a:r>
            <a:r>
              <a:rPr lang="fr-FR" sz="1400" kern="0" dirty="0" smtClean="0">
                <a:latin typeface="Times New Roman"/>
              </a:rPr>
              <a:t>u </a:t>
            </a:r>
            <a:r>
              <a:rPr lang="fr-FR" sz="2000" kern="0" dirty="0" smtClean="0">
                <a:latin typeface="Times New Roman"/>
              </a:rPr>
              <a:t>est </a:t>
            </a:r>
            <a:r>
              <a:rPr lang="fr-FR" sz="2000" kern="0" dirty="0">
                <a:latin typeface="Times New Roman"/>
              </a:rPr>
              <a:t>faible dans le cas général.</a:t>
            </a:r>
            <a:endParaRPr lang="fr-FR" sz="2000" kern="0" dirty="0" smtClean="0">
              <a:latin typeface="Times New Roman"/>
            </a:endParaRPr>
          </a:p>
          <a:p>
            <a:r>
              <a:rPr lang="en-US" sz="2000" b="1" kern="0" dirty="0" smtClean="0">
                <a:solidFill>
                  <a:srgbClr val="FFFF00"/>
                </a:solidFill>
                <a:latin typeface="Times New Roman"/>
              </a:rPr>
              <a:t>		</a:t>
            </a:r>
            <a:endParaRPr lang="en-US" sz="2000" b="1" kern="0" dirty="0">
              <a:solidFill>
                <a:srgbClr val="FFFF00"/>
              </a:solidFill>
              <a:latin typeface="Times New Roman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08" y="5859213"/>
            <a:ext cx="7620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569" y="5897025"/>
            <a:ext cx="1296144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060848"/>
            <a:ext cx="1627187" cy="530225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43004175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07504" y="404664"/>
            <a:ext cx="8928992" cy="633670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fr-FR" sz="2000" b="1" kern="0" dirty="0" smtClean="0">
                <a:solidFill>
                  <a:srgbClr val="FFFF00"/>
                </a:solidFill>
                <a:latin typeface="Times New Roman"/>
                <a:ea typeface="+mj-ea"/>
                <a:cs typeface="+mj-cs"/>
              </a:rPr>
              <a:t>I. Introduction : </a:t>
            </a:r>
            <a:r>
              <a:rPr lang="fr-FR" sz="2000" dirty="0" smtClean="0"/>
              <a:t>Nous </a:t>
            </a:r>
            <a:r>
              <a:rPr lang="fr-FR" sz="2000" dirty="0"/>
              <a:t>avons vu jusqu’a </a:t>
            </a:r>
            <a:r>
              <a:rPr lang="fr-FR" sz="2000" dirty="0" smtClean="0"/>
              <a:t>présent </a:t>
            </a:r>
            <a:r>
              <a:rPr lang="fr-FR" sz="2000" dirty="0"/>
              <a:t>le comportement du </a:t>
            </a:r>
            <a:r>
              <a:rPr lang="fr-FR" sz="2000" dirty="0" smtClean="0"/>
              <a:t>béton </a:t>
            </a:r>
            <a:r>
              <a:rPr lang="fr-FR" sz="2000" dirty="0"/>
              <a:t>en flexion pure. En pratique, les </a:t>
            </a:r>
            <a:r>
              <a:rPr lang="fr-FR" sz="2000" dirty="0" smtClean="0"/>
              <a:t>éléments en béton </a:t>
            </a:r>
            <a:r>
              <a:rPr lang="fr-FR" sz="2000" dirty="0"/>
              <a:t>arme doivent </a:t>
            </a:r>
            <a:r>
              <a:rPr lang="fr-FR" sz="2000" dirty="0" smtClean="0"/>
              <a:t>résister</a:t>
            </a:r>
            <a:r>
              <a:rPr lang="fr-FR" sz="2000" dirty="0"/>
              <a:t>, en plus de la flexion, a d’autres sollicitations comme </a:t>
            </a:r>
            <a:r>
              <a:rPr lang="fr-FR" sz="2000" dirty="0">
                <a:solidFill>
                  <a:srgbClr val="FF0000"/>
                </a:solidFill>
              </a:rPr>
              <a:t>l’effort tranchant</a:t>
            </a:r>
            <a:r>
              <a:rPr lang="fr-FR" sz="2000" dirty="0" smtClean="0"/>
              <a:t>.(flexion simple).</a:t>
            </a:r>
          </a:p>
          <a:p>
            <a:pPr algn="just">
              <a:lnSpc>
                <a:spcPct val="150000"/>
              </a:lnSpc>
            </a:pPr>
            <a:endParaRPr lang="fr-FR" sz="2000" dirty="0"/>
          </a:p>
          <a:p>
            <a:pPr algn="just">
              <a:lnSpc>
                <a:spcPct val="150000"/>
              </a:lnSpc>
            </a:pPr>
            <a:endParaRPr lang="fr-FR" sz="2000" dirty="0" smtClean="0"/>
          </a:p>
          <a:p>
            <a:pPr algn="just">
              <a:lnSpc>
                <a:spcPct val="150000"/>
              </a:lnSpc>
            </a:pPr>
            <a:endParaRPr lang="fr-FR" sz="2000" dirty="0"/>
          </a:p>
          <a:p>
            <a:pPr algn="just">
              <a:lnSpc>
                <a:spcPct val="150000"/>
              </a:lnSpc>
            </a:pPr>
            <a:endParaRPr lang="fr-FR" sz="2000" dirty="0" smtClean="0"/>
          </a:p>
          <a:p>
            <a:pPr algn="just">
              <a:lnSpc>
                <a:spcPct val="150000"/>
              </a:lnSpc>
            </a:pPr>
            <a:endParaRPr lang="fr-FR" sz="2000" dirty="0"/>
          </a:p>
          <a:p>
            <a:pPr algn="just">
              <a:lnSpc>
                <a:spcPct val="150000"/>
              </a:lnSpc>
            </a:pPr>
            <a:endParaRPr lang="fr-FR" sz="2000" dirty="0" smtClean="0"/>
          </a:p>
          <a:p>
            <a:pPr algn="just">
              <a:lnSpc>
                <a:spcPct val="150000"/>
              </a:lnSpc>
            </a:pPr>
            <a:endParaRPr lang="fr-FR" sz="2000" dirty="0"/>
          </a:p>
          <a:p>
            <a:pPr algn="just">
              <a:lnSpc>
                <a:spcPct val="150000"/>
              </a:lnSpc>
            </a:pPr>
            <a:endParaRPr lang="fr-FR" sz="2000" dirty="0" smtClean="0"/>
          </a:p>
          <a:p>
            <a:pPr algn="just">
              <a:lnSpc>
                <a:spcPct val="150000"/>
              </a:lnSpc>
            </a:pPr>
            <a:endParaRPr lang="fr-FR" sz="2000" dirty="0"/>
          </a:p>
          <a:p>
            <a:pPr algn="just">
              <a:lnSpc>
                <a:spcPct val="150000"/>
              </a:lnSpc>
            </a:pPr>
            <a:r>
              <a:rPr lang="fr-FR" sz="2000" dirty="0"/>
              <a:t>Dans une poutre en béton armé l'effort tranchant est équilibré par les armatures transversales. </a:t>
            </a:r>
          </a:p>
          <a:p>
            <a:pPr algn="just">
              <a:lnSpc>
                <a:spcPct val="150000"/>
              </a:lnSpc>
            </a:pPr>
            <a:endParaRPr lang="fr-FR" sz="2000" dirty="0"/>
          </a:p>
          <a:p>
            <a:endParaRPr lang="fr-FR" sz="2400" b="1" kern="0" dirty="0" smtClean="0">
              <a:solidFill>
                <a:srgbClr val="FFFF00"/>
              </a:solidFill>
              <a:latin typeface="Times New Roman"/>
              <a:ea typeface="+mj-ea"/>
              <a:cs typeface="+mj-cs"/>
            </a:endParaRPr>
          </a:p>
          <a:p>
            <a:endParaRPr lang="fr-FR" sz="2400" b="1" kern="0" dirty="0">
              <a:solidFill>
                <a:srgbClr val="FFFF00"/>
              </a:solidFill>
              <a:latin typeface="Times New Roman"/>
              <a:ea typeface="+mj-ea"/>
              <a:cs typeface="+mj-cs"/>
            </a:endParaRPr>
          </a:p>
          <a:p>
            <a:endParaRPr lang="fr-FR" sz="2400" b="1" kern="0" dirty="0" smtClean="0">
              <a:solidFill>
                <a:srgbClr val="FFFF00"/>
              </a:solidFill>
              <a:latin typeface="Times New Roman"/>
              <a:ea typeface="+mj-ea"/>
              <a:cs typeface="+mj-cs"/>
            </a:endParaRPr>
          </a:p>
          <a:p>
            <a:endParaRPr lang="fr-FR" sz="2400" b="1" kern="0" dirty="0">
              <a:solidFill>
                <a:srgbClr val="FFFF00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8596" y="-27384"/>
            <a:ext cx="72866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2800" dirty="0" smtClean="0">
                <a:solidFill>
                  <a:srgbClr val="FF9900">
                    <a:lumMod val="60000"/>
                    <a:lumOff val="40000"/>
                  </a:srgbClr>
                </a:solidFill>
              </a:rPr>
              <a:t>Chapitre </a:t>
            </a:r>
            <a:r>
              <a:rPr lang="fr-FR" sz="2800" dirty="0" smtClean="0">
                <a:solidFill>
                  <a:srgbClr val="FF9900">
                    <a:lumMod val="60000"/>
                    <a:lumOff val="40000"/>
                  </a:srgbClr>
                </a:solidFill>
              </a:rPr>
              <a:t>01 </a:t>
            </a:r>
            <a:r>
              <a:rPr lang="fr-FR" sz="2800" dirty="0" smtClean="0">
                <a:solidFill>
                  <a:srgbClr val="FF9900">
                    <a:lumMod val="60000"/>
                    <a:lumOff val="40000"/>
                  </a:srgbClr>
                </a:solidFill>
              </a:rPr>
              <a:t>: Effort tranchant</a:t>
            </a:r>
            <a:endParaRPr lang="fr-FR" sz="2800" dirty="0">
              <a:solidFill>
                <a:srgbClr val="FF99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srgbClr val="FFFFFF"/>
                </a:solidFill>
              </a:rPr>
              <a:pPr/>
              <a:t>2</a:t>
            </a:fld>
            <a:endParaRPr lang="fr-BE" dirty="0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72" y="3356992"/>
            <a:ext cx="1134652" cy="966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30052" y="1878806"/>
            <a:ext cx="2801788" cy="960217"/>
            <a:chOff x="431174" y="2833640"/>
            <a:chExt cx="3717198" cy="187269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174" y="2833640"/>
              <a:ext cx="3717198" cy="179928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259124" y="4163826"/>
              <a:ext cx="836370" cy="5425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smtClean="0">
                  <a:solidFill>
                    <a:schemeClr val="bg2"/>
                  </a:solidFill>
                </a:rPr>
                <a:t>vu</a:t>
              </a:r>
              <a:endParaRPr lang="en-US" sz="1600" dirty="0">
                <a:solidFill>
                  <a:schemeClr val="bg2"/>
                </a:solidFill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511" y="4941168"/>
            <a:ext cx="2592287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591" y="1858344"/>
            <a:ext cx="2047102" cy="1019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894326"/>
            <a:ext cx="2765756" cy="99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057" y="3429000"/>
            <a:ext cx="1465550" cy="966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539" y="3417426"/>
            <a:ext cx="2103153" cy="1019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539" y="4941168"/>
            <a:ext cx="2006922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52" y="5013176"/>
            <a:ext cx="2625030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Plus 11"/>
          <p:cNvSpPr/>
          <p:nvPr/>
        </p:nvSpPr>
        <p:spPr bwMode="auto">
          <a:xfrm>
            <a:off x="5591114" y="5229200"/>
            <a:ext cx="657374" cy="648072"/>
          </a:xfrm>
          <a:prstGeom prst="mathPlus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" name="Equal 18"/>
          <p:cNvSpPr/>
          <p:nvPr/>
        </p:nvSpPr>
        <p:spPr bwMode="auto">
          <a:xfrm>
            <a:off x="2955082" y="5229200"/>
            <a:ext cx="592220" cy="399764"/>
          </a:xfrm>
          <a:prstGeom prst="mathEqual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" name="Right Arrow 19"/>
          <p:cNvSpPr/>
          <p:nvPr/>
        </p:nvSpPr>
        <p:spPr bwMode="auto">
          <a:xfrm rot="1813975">
            <a:off x="6635513" y="4528126"/>
            <a:ext cx="814403" cy="288032"/>
          </a:xfrm>
          <a:prstGeom prst="rightArrow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" name="Right Arrow 20"/>
          <p:cNvSpPr/>
          <p:nvPr/>
        </p:nvSpPr>
        <p:spPr bwMode="auto">
          <a:xfrm rot="8467310">
            <a:off x="7475623" y="4479730"/>
            <a:ext cx="792723" cy="307104"/>
          </a:xfrm>
          <a:prstGeom prst="rightArrow">
            <a:avLst>
              <a:gd name="adj1" fmla="val 44132"/>
              <a:gd name="adj2" fmla="val 50784"/>
            </a:avLst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7" name="Right Arrow 26"/>
          <p:cNvSpPr/>
          <p:nvPr/>
        </p:nvSpPr>
        <p:spPr bwMode="auto">
          <a:xfrm rot="5400000">
            <a:off x="4319971" y="4545126"/>
            <a:ext cx="504057" cy="288032"/>
          </a:xfrm>
          <a:prstGeom prst="rightArrow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" name="Right Arrow 27"/>
          <p:cNvSpPr/>
          <p:nvPr/>
        </p:nvSpPr>
        <p:spPr bwMode="auto">
          <a:xfrm rot="5400000">
            <a:off x="6870018" y="3027172"/>
            <a:ext cx="492482" cy="288032"/>
          </a:xfrm>
          <a:prstGeom prst="rightArrow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" name="Right Arrow 28"/>
          <p:cNvSpPr/>
          <p:nvPr/>
        </p:nvSpPr>
        <p:spPr bwMode="auto">
          <a:xfrm rot="5400000">
            <a:off x="4310424" y="2991165"/>
            <a:ext cx="564489" cy="288032"/>
          </a:xfrm>
          <a:prstGeom prst="rightArrow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" name="Equal 29"/>
          <p:cNvSpPr/>
          <p:nvPr/>
        </p:nvSpPr>
        <p:spPr bwMode="auto">
          <a:xfrm>
            <a:off x="3131840" y="2219418"/>
            <a:ext cx="484688" cy="399764"/>
          </a:xfrm>
          <a:prstGeom prst="mathEqual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" name="Plus 30"/>
          <p:cNvSpPr/>
          <p:nvPr/>
        </p:nvSpPr>
        <p:spPr bwMode="auto">
          <a:xfrm>
            <a:off x="5652120" y="2129905"/>
            <a:ext cx="475365" cy="458018"/>
          </a:xfrm>
          <a:prstGeom prst="mathPlus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73" y="3382702"/>
            <a:ext cx="2801788" cy="1054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ight Arrow 22"/>
          <p:cNvSpPr/>
          <p:nvPr/>
        </p:nvSpPr>
        <p:spPr bwMode="auto">
          <a:xfrm rot="5400000">
            <a:off x="1461125" y="2939790"/>
            <a:ext cx="540589" cy="293819"/>
          </a:xfrm>
          <a:prstGeom prst="rightArrow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84479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14282" y="116632"/>
            <a:ext cx="8715436" cy="662473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kern="0" dirty="0" smtClean="0">
                <a:solidFill>
                  <a:srgbClr val="FFFF00"/>
                </a:solidFill>
                <a:latin typeface="Times New Roman"/>
                <a:ea typeface="+mj-ea"/>
                <a:cs typeface="+mj-cs"/>
              </a:rPr>
              <a:t>II. </a:t>
            </a:r>
            <a:r>
              <a:rPr lang="en-US" sz="2000" b="1" kern="0" dirty="0" err="1" smtClean="0">
                <a:solidFill>
                  <a:srgbClr val="FFFF00"/>
                </a:solidFill>
                <a:latin typeface="Times New Roman"/>
                <a:ea typeface="+mj-ea"/>
                <a:cs typeface="+mj-cs"/>
              </a:rPr>
              <a:t>Sollicitation</a:t>
            </a:r>
            <a:r>
              <a:rPr lang="en-US" sz="2000" b="1" kern="0" dirty="0" smtClean="0">
                <a:solidFill>
                  <a:srgbClr val="FFFF00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en-US" sz="2000" b="1" kern="0" dirty="0">
                <a:solidFill>
                  <a:srgbClr val="FFFF00"/>
                </a:solidFill>
                <a:latin typeface="Times New Roman"/>
                <a:ea typeface="+mj-ea"/>
                <a:cs typeface="+mj-cs"/>
              </a:rPr>
              <a:t>de </a:t>
            </a:r>
            <a:r>
              <a:rPr lang="en-US" sz="2000" b="1" kern="0" dirty="0" err="1" smtClean="0">
                <a:solidFill>
                  <a:srgbClr val="FFFF00"/>
                </a:solidFill>
                <a:latin typeface="Times New Roman"/>
                <a:ea typeface="+mj-ea"/>
                <a:cs typeface="+mj-cs"/>
              </a:rPr>
              <a:t>calcul</a:t>
            </a:r>
            <a:r>
              <a:rPr lang="en-US" sz="2000" b="1" kern="0" dirty="0" smtClean="0">
                <a:solidFill>
                  <a:srgbClr val="FFFF00"/>
                </a:solidFill>
                <a:latin typeface="Times New Roman"/>
                <a:ea typeface="+mj-ea"/>
                <a:cs typeface="+mj-cs"/>
              </a:rPr>
              <a:t>: </a:t>
            </a:r>
            <a:r>
              <a:rPr lang="fr-FR" sz="2000" kern="0" dirty="0">
                <a:latin typeface="Times New Roman"/>
                <a:ea typeface="+mj-ea"/>
                <a:cs typeface="+mj-cs"/>
              </a:rPr>
              <a:t>La contrainte tangente </a:t>
            </a:r>
            <a:r>
              <a:rPr lang="fr-FR" sz="2000" kern="0" dirty="0" smtClean="0">
                <a:latin typeface="Times New Roman"/>
                <a:ea typeface="+mj-ea"/>
                <a:cs typeface="+mj-cs"/>
              </a:rPr>
              <a:t>(de </a:t>
            </a:r>
            <a:r>
              <a:rPr lang="fr-FR" sz="2000" kern="0" dirty="0">
                <a:latin typeface="Times New Roman"/>
                <a:ea typeface="+mj-ea"/>
                <a:cs typeface="+mj-cs"/>
              </a:rPr>
              <a:t>cisaillement) dans la section ou se produit l'effort tranchant sera donnée par l'équation suivante :</a:t>
            </a:r>
            <a:endParaRPr lang="en-US" sz="2000" kern="0" dirty="0">
              <a:latin typeface="Times New Roman"/>
              <a:ea typeface="+mj-ea"/>
              <a:cs typeface="+mj-cs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fr-FR" sz="2000" kern="0" dirty="0">
                <a:latin typeface="Times New Roman"/>
                <a:ea typeface="+mj-ea"/>
                <a:cs typeface="+mj-cs"/>
              </a:rPr>
              <a:t>Avec :   T: l'effort tranchant.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fr-FR" sz="2000" kern="0" dirty="0">
                <a:latin typeface="Times New Roman"/>
                <a:ea typeface="+mj-ea"/>
                <a:cs typeface="+mj-cs"/>
              </a:rPr>
              <a:t>S : Moment statique de la section.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fr-FR" sz="2000" kern="0" dirty="0">
                <a:latin typeface="Times New Roman"/>
                <a:ea typeface="+mj-ea"/>
                <a:cs typeface="+mj-cs"/>
              </a:rPr>
              <a:t>b : la largeur de la section.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fr-FR" sz="2000" kern="0" dirty="0">
                <a:latin typeface="Times New Roman"/>
                <a:ea typeface="+mj-ea"/>
                <a:cs typeface="+mj-cs"/>
              </a:rPr>
              <a:t>I : le moment d'inertie de la section</a:t>
            </a:r>
            <a:r>
              <a:rPr lang="fr-FR" sz="2000" kern="0" dirty="0" smtClean="0">
                <a:latin typeface="Times New Roman"/>
                <a:ea typeface="+mj-ea"/>
                <a:cs typeface="+mj-cs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000" kern="0" dirty="0" smtClean="0">
                <a:solidFill>
                  <a:srgbClr val="FFFFFF"/>
                </a:solidFill>
                <a:latin typeface="Times New Roman"/>
                <a:ea typeface="+mj-ea"/>
                <a:cs typeface="+mj-cs"/>
              </a:rPr>
              <a:t>La </a:t>
            </a:r>
            <a:r>
              <a:rPr lang="fr-FR" sz="2000" kern="0" dirty="0">
                <a:solidFill>
                  <a:srgbClr val="FFFFFF"/>
                </a:solidFill>
                <a:latin typeface="Times New Roman"/>
                <a:ea typeface="+mj-ea"/>
                <a:cs typeface="+mj-cs"/>
              </a:rPr>
              <a:t>sollicitation d’effort tranchant </a:t>
            </a:r>
            <a:r>
              <a:rPr lang="fr-FR" sz="2000" b="1" kern="0" dirty="0" smtClean="0">
                <a:solidFill>
                  <a:srgbClr val="FF0000"/>
                </a:solidFill>
                <a:latin typeface="Times New Roman"/>
                <a:ea typeface="+mj-ea"/>
                <a:cs typeface="+mj-cs"/>
              </a:rPr>
              <a:t>Tu</a:t>
            </a:r>
            <a:r>
              <a:rPr lang="fr-FR" sz="2000" kern="0" dirty="0" smtClean="0">
                <a:solidFill>
                  <a:srgbClr val="FFFFFF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fr-FR" sz="2000" kern="0" dirty="0">
                <a:solidFill>
                  <a:srgbClr val="FFFFFF"/>
                </a:solidFill>
                <a:latin typeface="Times New Roman"/>
                <a:ea typeface="+mj-ea"/>
                <a:cs typeface="+mj-cs"/>
              </a:rPr>
              <a:t>est toujours déterminée à l’état limite ultime (E.L.U).</a:t>
            </a:r>
            <a:r>
              <a:rPr lang="fr-FR" sz="2000" dirty="0"/>
              <a:t> Pour la justification de l'âme d'une poutre, le BAEL prend pour la contrainte tangente:</a:t>
            </a:r>
          </a:p>
          <a:p>
            <a:pPr algn="just">
              <a:defRPr/>
            </a:pPr>
            <a:r>
              <a:rPr lang="en-US" sz="2000" dirty="0" smtClean="0"/>
              <a:t>d: hauteur utile  ;</a:t>
            </a:r>
          </a:p>
          <a:p>
            <a:pPr algn="just">
              <a:defRPr/>
            </a:pPr>
            <a:r>
              <a:rPr lang="en-US" sz="2000" dirty="0" smtClean="0"/>
              <a:t> </a:t>
            </a:r>
            <a:r>
              <a:rPr lang="el-GR" sz="2400" dirty="0"/>
              <a:t>τ</a:t>
            </a:r>
            <a:r>
              <a:rPr lang="en-US" sz="1800" dirty="0"/>
              <a:t>u</a:t>
            </a:r>
            <a:r>
              <a:rPr lang="en-US" sz="2000" dirty="0"/>
              <a:t> : </a:t>
            </a:r>
            <a:r>
              <a:rPr lang="en-US" sz="2000" dirty="0" err="1"/>
              <a:t>contrainte</a:t>
            </a:r>
            <a:r>
              <a:rPr lang="en-US" sz="2000" dirty="0"/>
              <a:t> </a:t>
            </a:r>
            <a:r>
              <a:rPr lang="en-US" sz="2000" dirty="0" err="1"/>
              <a:t>tangente</a:t>
            </a:r>
            <a:r>
              <a:rPr lang="en-US" sz="2000" dirty="0"/>
              <a:t> </a:t>
            </a:r>
            <a:r>
              <a:rPr lang="en-US" sz="2000" dirty="0" err="1"/>
              <a:t>conventionnelle</a:t>
            </a:r>
            <a:endParaRPr lang="fr-FR" sz="2000" kern="0" dirty="0">
              <a:solidFill>
                <a:srgbClr val="FFFFFF"/>
              </a:solidFill>
              <a:latin typeface="Times New Roman"/>
              <a:ea typeface="+mj-ea"/>
              <a:cs typeface="+mj-cs"/>
            </a:endParaRPr>
          </a:p>
          <a:p>
            <a:pPr algn="just">
              <a:lnSpc>
                <a:spcPct val="150000"/>
              </a:lnSpc>
              <a:defRPr/>
            </a:pPr>
            <a:r>
              <a:rPr lang="fr-FR" sz="2000" dirty="0" smtClean="0"/>
              <a:t>b </a:t>
            </a:r>
            <a:r>
              <a:rPr lang="fr-FR" sz="2000" dirty="0"/>
              <a:t>: largeur de l'âme (largeur tout court dans le cas d'une section </a:t>
            </a:r>
            <a:r>
              <a:rPr lang="fr-FR" sz="2000" dirty="0" smtClean="0"/>
              <a:t>rectangulaire; </a:t>
            </a:r>
            <a:r>
              <a:rPr lang="fr-FR" sz="2000" dirty="0"/>
              <a:t>largeur de la nervure dans le cas d'une section en forme de T</a:t>
            </a:r>
            <a:r>
              <a:rPr lang="fr-FR" sz="2000" dirty="0" smtClean="0"/>
              <a:t>).</a:t>
            </a:r>
            <a:r>
              <a:rPr lang="fr-FR" sz="2000" kern="0" dirty="0">
                <a:solidFill>
                  <a:srgbClr val="FFFFFF"/>
                </a:solidFill>
                <a:latin typeface="Times New Roman"/>
                <a:ea typeface="+mj-ea"/>
                <a:cs typeface="+mj-cs"/>
              </a:rPr>
              <a:t> </a:t>
            </a:r>
            <a:endParaRPr lang="fr-FR" sz="2000" kern="0" dirty="0" smtClean="0">
              <a:solidFill>
                <a:srgbClr val="FFFFFF"/>
              </a:solidFill>
              <a:latin typeface="Times New Roman"/>
              <a:ea typeface="+mj-ea"/>
              <a:cs typeface="+mj-cs"/>
            </a:endParaRPr>
          </a:p>
          <a:p>
            <a:pPr algn="just">
              <a:lnSpc>
                <a:spcPct val="150000"/>
              </a:lnSpc>
              <a:defRPr/>
            </a:pPr>
            <a:r>
              <a:rPr lang="fr-FR" sz="2000" kern="0" dirty="0" smtClean="0">
                <a:solidFill>
                  <a:srgbClr val="FFFFFF"/>
                </a:solidFill>
                <a:latin typeface="Times New Roman"/>
                <a:ea typeface="+mj-ea"/>
                <a:cs typeface="+mj-cs"/>
              </a:rPr>
              <a:t>En </a:t>
            </a:r>
            <a:r>
              <a:rPr lang="fr-FR" sz="2000" kern="0" dirty="0">
                <a:solidFill>
                  <a:srgbClr val="FFFFFF"/>
                </a:solidFill>
                <a:latin typeface="Times New Roman"/>
                <a:ea typeface="+mj-ea"/>
                <a:cs typeface="+mj-cs"/>
              </a:rPr>
              <a:t>plus des contraintes tangentes </a:t>
            </a:r>
            <a:r>
              <a:rPr lang="el-GR" sz="2000" kern="0" dirty="0" smtClean="0">
                <a:solidFill>
                  <a:srgbClr val="FFFFFF"/>
                </a:solidFill>
                <a:latin typeface="Times New Roman"/>
                <a:ea typeface="+mj-ea"/>
                <a:cs typeface="+mj-cs"/>
              </a:rPr>
              <a:t>τ</a:t>
            </a:r>
            <a:r>
              <a:rPr lang="fr-FR" sz="2000" kern="0" dirty="0" smtClean="0">
                <a:solidFill>
                  <a:srgbClr val="FFFFFF"/>
                </a:solidFill>
                <a:latin typeface="Times New Roman"/>
                <a:ea typeface="+mj-ea"/>
                <a:cs typeface="+mj-cs"/>
              </a:rPr>
              <a:t>, </a:t>
            </a:r>
            <a:r>
              <a:rPr lang="fr-FR" sz="2000" kern="0" dirty="0">
                <a:solidFill>
                  <a:srgbClr val="FFFFFF"/>
                </a:solidFill>
                <a:latin typeface="Times New Roman"/>
                <a:ea typeface="+mj-ea"/>
                <a:cs typeface="+mj-cs"/>
              </a:rPr>
              <a:t>l’effort tranchant provoque </a:t>
            </a:r>
            <a:r>
              <a:rPr lang="fr-FR" sz="2000" kern="0" dirty="0" smtClean="0">
                <a:solidFill>
                  <a:srgbClr val="FFFFFF"/>
                </a:solidFill>
                <a:latin typeface="Times New Roman"/>
                <a:ea typeface="+mj-ea"/>
                <a:cs typeface="+mj-cs"/>
              </a:rPr>
              <a:t>sur des </a:t>
            </a:r>
            <a:r>
              <a:rPr lang="fr-FR" sz="2000" kern="0" dirty="0">
                <a:solidFill>
                  <a:srgbClr val="FFFFFF"/>
                </a:solidFill>
                <a:latin typeface="Times New Roman"/>
                <a:ea typeface="+mj-ea"/>
                <a:cs typeface="+mj-cs"/>
              </a:rPr>
              <a:t>plans inclinés à 45° par rapport à la ligne moyenne des contraintes de </a:t>
            </a:r>
            <a:r>
              <a:rPr lang="fr-FR" sz="2000" kern="0" dirty="0">
                <a:solidFill>
                  <a:srgbClr val="FF0000"/>
                </a:solidFill>
                <a:latin typeface="Times New Roman"/>
                <a:ea typeface="+mj-ea"/>
                <a:cs typeface="+mj-cs"/>
              </a:rPr>
              <a:t>traction</a:t>
            </a:r>
            <a:r>
              <a:rPr lang="fr-FR" sz="2000" kern="0" dirty="0">
                <a:solidFill>
                  <a:srgbClr val="FFFFFF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el-GR" sz="2000" kern="0" dirty="0">
                <a:solidFill>
                  <a:srgbClr val="FF0000"/>
                </a:solidFill>
                <a:latin typeface="Times New Roman"/>
                <a:ea typeface="+mj-ea"/>
                <a:cs typeface="+mj-cs"/>
              </a:rPr>
              <a:t>σ</a:t>
            </a:r>
            <a:r>
              <a:rPr lang="fr-FR" sz="1400" kern="0" dirty="0">
                <a:solidFill>
                  <a:srgbClr val="FF0000"/>
                </a:solidFill>
                <a:latin typeface="Times New Roman"/>
                <a:ea typeface="+mj-ea"/>
                <a:cs typeface="+mj-cs"/>
              </a:rPr>
              <a:t>t</a:t>
            </a:r>
            <a:r>
              <a:rPr lang="fr-FR" sz="2000" kern="0" dirty="0">
                <a:solidFill>
                  <a:srgbClr val="FFFFFF"/>
                </a:solidFill>
                <a:latin typeface="Times New Roman"/>
                <a:ea typeface="+mj-ea"/>
                <a:cs typeface="+mj-cs"/>
              </a:rPr>
              <a:t> et de </a:t>
            </a:r>
            <a:r>
              <a:rPr lang="fr-FR" sz="2000" kern="0" dirty="0">
                <a:solidFill>
                  <a:srgbClr val="FF0000"/>
                </a:solidFill>
                <a:latin typeface="Times New Roman"/>
                <a:ea typeface="+mj-ea"/>
                <a:cs typeface="+mj-cs"/>
              </a:rPr>
              <a:t>compression</a:t>
            </a:r>
            <a:r>
              <a:rPr lang="fr-FR" sz="2000" kern="0" dirty="0">
                <a:solidFill>
                  <a:srgbClr val="FFFFFF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el-GR" sz="2000" kern="0" dirty="0">
                <a:solidFill>
                  <a:srgbClr val="FF0000"/>
                </a:solidFill>
                <a:latin typeface="Times New Roman"/>
                <a:ea typeface="+mj-ea"/>
                <a:cs typeface="+mj-cs"/>
              </a:rPr>
              <a:t>σ</a:t>
            </a:r>
            <a:r>
              <a:rPr lang="fr-FR" sz="1400" kern="0" dirty="0">
                <a:solidFill>
                  <a:srgbClr val="FF0000"/>
                </a:solidFill>
                <a:latin typeface="Times New Roman"/>
                <a:ea typeface="+mj-ea"/>
                <a:cs typeface="+mj-cs"/>
              </a:rPr>
              <a:t>c</a:t>
            </a:r>
            <a:r>
              <a:rPr lang="fr-FR" sz="2000" kern="0" dirty="0">
                <a:solidFill>
                  <a:srgbClr val="FF0000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fr-FR" sz="2000" kern="0" dirty="0">
                <a:solidFill>
                  <a:srgbClr val="FFFFFF"/>
                </a:solidFill>
                <a:latin typeface="Times New Roman"/>
                <a:ea typeface="+mj-ea"/>
                <a:cs typeface="+mj-cs"/>
              </a:rPr>
              <a:t>toutes deux d’intensité égale à </a:t>
            </a:r>
            <a:r>
              <a:rPr lang="el-GR" sz="2000" kern="0" dirty="0">
                <a:solidFill>
                  <a:srgbClr val="FFFFFF"/>
                </a:solidFill>
                <a:latin typeface="Times New Roman"/>
                <a:ea typeface="+mj-ea"/>
                <a:cs typeface="+mj-cs"/>
              </a:rPr>
              <a:t>τ</a:t>
            </a:r>
            <a:r>
              <a:rPr lang="fr-FR" sz="2000" kern="0" dirty="0">
                <a:solidFill>
                  <a:srgbClr val="FFFFFF"/>
                </a:solidFill>
                <a:latin typeface="Times New Roman"/>
                <a:ea typeface="+mj-ea"/>
                <a:cs typeface="+mj-cs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  <a:defRPr/>
            </a:pPr>
            <a:endParaRPr lang="fr-FR" sz="2000" kern="0" dirty="0">
              <a:solidFill>
                <a:srgbClr val="FFFFFF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244408" y="6285821"/>
            <a:ext cx="608856" cy="457200"/>
          </a:xfr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srgbClr val="FFFFFF"/>
                </a:solidFill>
              </a:rPr>
              <a:pPr/>
              <a:t>3</a:t>
            </a:fld>
            <a:endParaRPr lang="fr-BE" dirty="0">
              <a:solidFill>
                <a:srgbClr val="FFFFFF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465004"/>
            <a:ext cx="137160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3356992"/>
            <a:ext cx="2223785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945" y="692696"/>
            <a:ext cx="8477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56992"/>
            <a:ext cx="1174194" cy="130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54016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14282" y="188640"/>
            <a:ext cx="8715436" cy="655272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/>
          <a:p>
            <a:pPr algn="just">
              <a:lnSpc>
                <a:spcPct val="150000"/>
              </a:lnSpc>
              <a:buFontTx/>
              <a:buChar char="-"/>
              <a:defRPr/>
            </a:pPr>
            <a:r>
              <a:rPr lang="fr-FR" sz="2000" dirty="0" smtClean="0"/>
              <a:t>Risque </a:t>
            </a:r>
            <a:r>
              <a:rPr lang="fr-FR" sz="2000" dirty="0"/>
              <a:t>de fissuration à 45° notamment au voisinage des appuis =&gt; nécessité de ‘’coudre’’ les fissures </a:t>
            </a:r>
            <a:r>
              <a:rPr lang="fr-FR" sz="2000" dirty="0" smtClean="0"/>
              <a:t>obliques par </a:t>
            </a:r>
            <a:r>
              <a:rPr lang="fr-FR" sz="2000" dirty="0"/>
              <a:t>des armatures dites ‘’armatures d’âme’’.</a:t>
            </a:r>
            <a:endParaRPr lang="fr-FR" sz="2000" kern="0" dirty="0">
              <a:solidFill>
                <a:srgbClr val="FFFFFF"/>
              </a:solidFill>
              <a:latin typeface="Times New Roman"/>
              <a:ea typeface="+mj-ea"/>
              <a:cs typeface="+mj-cs"/>
            </a:endParaRPr>
          </a:p>
          <a:p>
            <a:pPr algn="just">
              <a:lnSpc>
                <a:spcPct val="150000"/>
              </a:lnSpc>
            </a:pPr>
            <a:r>
              <a:rPr lang="fr-FR" sz="2000" dirty="0" smtClean="0"/>
              <a:t>- Risque </a:t>
            </a:r>
            <a:r>
              <a:rPr lang="fr-FR" sz="2000" dirty="0"/>
              <a:t>d’écrasement du béton suivant des ‘’bielles </a:t>
            </a:r>
            <a:r>
              <a:rPr lang="fr-FR" sz="2000" dirty="0" smtClean="0"/>
              <a:t>‘’découpées par </a:t>
            </a:r>
            <a:r>
              <a:rPr lang="fr-FR" sz="2000" dirty="0"/>
              <a:t>les fissures =&gt; nécessité de limiter la contrainte tangente </a:t>
            </a:r>
            <a:r>
              <a:rPr lang="fr-FR" sz="2000" dirty="0" smtClean="0"/>
              <a:t>pour ne </a:t>
            </a:r>
            <a:r>
              <a:rPr lang="fr-FR" sz="2000" dirty="0"/>
              <a:t>pas avoir une contrainte excessive de compression dans les </a:t>
            </a:r>
            <a:r>
              <a:rPr lang="en-US" sz="2000" dirty="0" err="1" smtClean="0"/>
              <a:t>bielles</a:t>
            </a:r>
            <a:r>
              <a:rPr lang="en-US" sz="2000" dirty="0"/>
              <a:t>.</a:t>
            </a:r>
            <a:endParaRPr lang="fr-FR" sz="2000" dirty="0"/>
          </a:p>
          <a:p>
            <a:pPr algn="just">
              <a:lnSpc>
                <a:spcPct val="150000"/>
              </a:lnSpc>
            </a:pPr>
            <a:r>
              <a:rPr lang="fr-FR" sz="2000" dirty="0" smtClean="0"/>
              <a:t>Les charges sont transmises aux appuis par l’</a:t>
            </a:r>
            <a:r>
              <a:rPr lang="fr-FR" sz="2000" dirty="0" err="1" smtClean="0"/>
              <a:t>intermidiaire</a:t>
            </a:r>
            <a:r>
              <a:rPr lang="fr-FR" sz="2000" dirty="0" smtClean="0"/>
              <a:t> de bielles de béton. La mise en place de cadre évite l’ouverture des fissures. De même , les aciers longitudinaux évitent également la propagation de ces fissures . L’ensemble travaille comme une poutre treillis appelée  treillis de Ritter -</a:t>
            </a:r>
            <a:r>
              <a:rPr lang="fr-FR" sz="2000" dirty="0" err="1" smtClean="0"/>
              <a:t>Morsch</a:t>
            </a:r>
            <a:endParaRPr lang="fr-FR" sz="2000" dirty="0" smtClean="0"/>
          </a:p>
          <a:p>
            <a:endParaRPr lang="fr-FR" sz="2000" dirty="0"/>
          </a:p>
          <a:p>
            <a:r>
              <a:rPr lang="en-US" sz="2000" dirty="0" smtClean="0"/>
              <a:t>.</a:t>
            </a:r>
            <a:endParaRPr lang="fr-FR" sz="2000" kern="0" dirty="0">
              <a:solidFill>
                <a:srgbClr val="FFFFFF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244408" y="6285821"/>
            <a:ext cx="608856" cy="457200"/>
          </a:xfr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srgbClr val="FFFFFF"/>
                </a:solidFill>
              </a:rPr>
              <a:pPr/>
              <a:t>4</a:t>
            </a:fld>
            <a:endParaRPr lang="fr-BE" dirty="0">
              <a:solidFill>
                <a:srgbClr val="FFFFFF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509120"/>
            <a:ext cx="40767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89248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2"/>
              <p:cNvSpPr txBox="1">
                <a:spLocks noChangeArrowheads="1"/>
              </p:cNvSpPr>
              <p:nvPr/>
            </p:nvSpPr>
            <p:spPr>
              <a:xfrm>
                <a:off x="214282" y="44624"/>
                <a:ext cx="8715436" cy="6696744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pPr algn="just">
                  <a:lnSpc>
                    <a:spcPct val="150000"/>
                  </a:lnSpc>
                </a:pPr>
                <a:r>
                  <a:rPr lang="fr-FR" sz="2000" b="1" kern="0" dirty="0" smtClean="0">
                    <a:solidFill>
                      <a:srgbClr val="FFFF00"/>
                    </a:solidFill>
                    <a:latin typeface="Times New Roman"/>
                    <a:ea typeface="+mj-ea"/>
                    <a:cs typeface="+mj-cs"/>
                  </a:rPr>
                  <a:t>III</a:t>
                </a:r>
                <a:r>
                  <a:rPr lang="fr-FR" sz="2000" b="1" kern="0" dirty="0">
                    <a:solidFill>
                      <a:srgbClr val="FFFF00"/>
                    </a:solidFill>
                    <a:latin typeface="Times New Roman"/>
                    <a:ea typeface="+mj-ea"/>
                    <a:cs typeface="+mj-cs"/>
                  </a:rPr>
                  <a:t>. Contrainte tangente limite ultime </a:t>
                </a:r>
                <a:r>
                  <a:rPr lang="fr-FR" sz="2000" b="1" kern="0" dirty="0" smtClean="0">
                    <a:solidFill>
                      <a:srgbClr val="FFFF00"/>
                    </a:solidFill>
                    <a:latin typeface="Times New Roman"/>
                    <a:ea typeface="+mj-ea"/>
                    <a:cs typeface="+mj-cs"/>
                  </a:rPr>
                  <a:t>: </a:t>
                </a:r>
                <a:r>
                  <a:rPr lang="fr-FR" sz="2000" dirty="0"/>
                  <a:t>Le BAEL considère pour la détermination de </a:t>
                </a:r>
                <a:r>
                  <a:rPr lang="fr-FR" sz="2000" dirty="0" smtClean="0"/>
                  <a:t>l‘E .L.U du </a:t>
                </a:r>
                <a:r>
                  <a:rPr lang="fr-FR" sz="2000" dirty="0"/>
                  <a:t>béton de l'âme </a:t>
                </a:r>
                <a:r>
                  <a:rPr lang="fr-FR" sz="2000" dirty="0" smtClean="0"/>
                  <a:t>d'une section </a:t>
                </a:r>
                <a:r>
                  <a:rPr lang="fr-FR" sz="2000" dirty="0"/>
                  <a:t>courante les deux cas suivants:</a:t>
                </a:r>
                <a:endParaRPr lang="fr-FR" sz="2400" b="1" kern="0" dirty="0">
                  <a:solidFill>
                    <a:srgbClr val="FFFF00"/>
                  </a:solidFill>
                  <a:latin typeface="Times New Roman"/>
                  <a:ea typeface="+mj-ea"/>
                  <a:cs typeface="+mj-cs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2000" b="1" dirty="0" smtClean="0">
                    <a:solidFill>
                      <a:srgbClr val="FFC000"/>
                    </a:solidFill>
                  </a:rPr>
                  <a:t>III.1 </a:t>
                </a:r>
                <a:r>
                  <a:rPr lang="fr-FR" sz="2000" b="1" dirty="0">
                    <a:solidFill>
                      <a:srgbClr val="FFC000"/>
                    </a:solidFill>
                  </a:rPr>
                  <a:t>Armatures transversales droites (α = π / 2 </a:t>
                </a:r>
                <a:r>
                  <a:rPr lang="fr-FR" sz="2000" b="1" dirty="0" smtClean="0">
                    <a:solidFill>
                      <a:srgbClr val="FFC000"/>
                    </a:solidFill>
                  </a:rPr>
                  <a:t>):</a:t>
                </a:r>
                <a:endParaRPr lang="fr-FR" sz="2000" b="1" dirty="0">
                  <a:solidFill>
                    <a:srgbClr val="FFC000"/>
                  </a:solidFill>
                </a:endParaRPr>
              </a:p>
              <a:p>
                <a:pPr marL="457200" indent="-457200">
                  <a:lnSpc>
                    <a:spcPct val="150000"/>
                  </a:lnSpc>
                  <a:buAutoNum type="alphaLcParenR"/>
                </a:pPr>
                <a:r>
                  <a:rPr lang="en-US" sz="2000" u="sng" dirty="0" err="1" smtClean="0">
                    <a:solidFill>
                      <a:srgbClr val="FFC000"/>
                    </a:solidFill>
                  </a:rPr>
                  <a:t>Fissuration</a:t>
                </a:r>
                <a:r>
                  <a:rPr lang="en-US" sz="2000" u="sng" dirty="0" smtClean="0">
                    <a:solidFill>
                      <a:srgbClr val="FFC000"/>
                    </a:solidFill>
                  </a:rPr>
                  <a:t> </a:t>
                </a:r>
                <a:r>
                  <a:rPr lang="en-US" sz="2000" u="sng" dirty="0" err="1">
                    <a:solidFill>
                      <a:srgbClr val="FFC000"/>
                    </a:solidFill>
                  </a:rPr>
                  <a:t>peu</a:t>
                </a:r>
                <a:r>
                  <a:rPr lang="en-US" sz="2000" u="sng" dirty="0">
                    <a:solidFill>
                      <a:srgbClr val="FFC000"/>
                    </a:solidFill>
                  </a:rPr>
                  <a:t> </a:t>
                </a:r>
                <a:r>
                  <a:rPr lang="en-US" sz="2000" u="sng" dirty="0" err="1" smtClean="0">
                    <a:solidFill>
                      <a:srgbClr val="FFC000"/>
                    </a:solidFill>
                  </a:rPr>
                  <a:t>préjudiciable</a:t>
                </a:r>
                <a:r>
                  <a:rPr lang="en-US" sz="2000" u="sng" dirty="0" smtClean="0">
                    <a:solidFill>
                      <a:srgbClr val="FFC000"/>
                    </a:solidFill>
                  </a:rPr>
                  <a:t>:</a:t>
                </a:r>
              </a:p>
              <a:p>
                <a:endParaRPr lang="fr-FR" sz="2000" b="1" u="sng" kern="0" dirty="0" smtClean="0">
                  <a:solidFill>
                    <a:srgbClr val="FFC000"/>
                  </a:solidFill>
                  <a:latin typeface="Times New Roman"/>
                  <a:ea typeface="+mj-ea"/>
                  <a:cs typeface="+mj-cs"/>
                </a:endParaRPr>
              </a:p>
              <a:p>
                <a:pPr marL="457200" indent="-457200">
                  <a:buAutoNum type="alphaLcParenR"/>
                </a:pPr>
                <a:r>
                  <a:rPr lang="fr-FR" sz="2000" u="sng" kern="0" dirty="0" smtClean="0">
                    <a:solidFill>
                      <a:srgbClr val="FFC000"/>
                    </a:solidFill>
                    <a:latin typeface="Times New Roman"/>
                    <a:ea typeface="+mj-ea"/>
                    <a:cs typeface="+mj-cs"/>
                  </a:rPr>
                  <a:t>Fissuration </a:t>
                </a:r>
                <a:r>
                  <a:rPr lang="fr-FR" sz="2000" u="sng" kern="0" dirty="0">
                    <a:solidFill>
                      <a:srgbClr val="FFC000"/>
                    </a:solidFill>
                    <a:latin typeface="Times New Roman"/>
                    <a:ea typeface="+mj-ea"/>
                    <a:cs typeface="+mj-cs"/>
                  </a:rPr>
                  <a:t>préjudiciable ou </a:t>
                </a:r>
                <a:r>
                  <a:rPr lang="fr-FR" sz="2000" u="sng" kern="0" dirty="0" smtClean="0">
                    <a:solidFill>
                      <a:srgbClr val="FFC000"/>
                    </a:solidFill>
                    <a:latin typeface="Times New Roman"/>
                    <a:ea typeface="+mj-ea"/>
                    <a:cs typeface="+mj-cs"/>
                  </a:rPr>
                  <a:t>très préjudiciable:</a:t>
                </a:r>
              </a:p>
              <a:p>
                <a:endParaRPr lang="fr-FR" sz="2000" b="1" u="sng" kern="0" dirty="0">
                  <a:solidFill>
                    <a:srgbClr val="FFC000"/>
                  </a:solidFill>
                  <a:latin typeface="Times New Roman"/>
                  <a:ea typeface="+mj-ea"/>
                  <a:cs typeface="+mj-cs"/>
                </a:endParaRPr>
              </a:p>
              <a:p>
                <a:r>
                  <a:rPr lang="fr-FR" sz="2000" b="1" dirty="0" smtClean="0">
                    <a:solidFill>
                      <a:srgbClr val="FFC000"/>
                    </a:solidFill>
                  </a:rPr>
                  <a:t>III.2 </a:t>
                </a:r>
                <a:r>
                  <a:rPr lang="fr-FR" sz="2000" b="1" dirty="0">
                    <a:solidFill>
                      <a:srgbClr val="FFC000"/>
                    </a:solidFill>
                  </a:rPr>
                  <a:t>Armatures transversales inclinées à 45° (α = π/ 4 </a:t>
                </a:r>
                <a:r>
                  <a:rPr lang="fr-FR" sz="2000" b="1" dirty="0" smtClean="0">
                    <a:solidFill>
                      <a:srgbClr val="FFC000"/>
                    </a:solidFill>
                  </a:rPr>
                  <a:t>):</a:t>
                </a:r>
              </a:p>
              <a:p>
                <a:endParaRPr lang="fr-FR" sz="2000" b="1" dirty="0" smtClean="0">
                  <a:solidFill>
                    <a:srgbClr val="FFC000"/>
                  </a:solidFill>
                </a:endParaRPr>
              </a:p>
              <a:p>
                <a:endParaRPr lang="fr-FR" sz="2000" b="1" dirty="0" smtClean="0">
                  <a:solidFill>
                    <a:srgbClr val="FFC000"/>
                  </a:solidFill>
                </a:endParaRPr>
              </a:p>
              <a:p>
                <a:endParaRPr lang="fr-FR" sz="2000" b="1" dirty="0" smtClean="0">
                  <a:solidFill>
                    <a:srgbClr val="FFC000"/>
                  </a:solidFill>
                </a:endParaRPr>
              </a:p>
              <a:p>
                <a:r>
                  <a:rPr lang="fr-FR" sz="2000" b="1" dirty="0" smtClean="0">
                    <a:solidFill>
                      <a:srgbClr val="FFC000"/>
                    </a:solidFill>
                  </a:rPr>
                  <a:t>III.3 </a:t>
                </a:r>
                <a:r>
                  <a:rPr lang="fr-FR" sz="2000" b="1" dirty="0">
                    <a:solidFill>
                      <a:srgbClr val="FFC000"/>
                    </a:solidFill>
                  </a:rPr>
                  <a:t>Pièces dont toutes les sections droites sont comprimées (poteau</a:t>
                </a:r>
                <a:r>
                  <a:rPr lang="fr-FR" sz="2000" b="1" dirty="0" smtClean="0">
                    <a:solidFill>
                      <a:srgbClr val="FFC000"/>
                    </a:solidFill>
                  </a:rPr>
                  <a:t>):</a:t>
                </a:r>
              </a:p>
              <a:p>
                <a:endParaRPr lang="fr-FR" sz="2000" b="1" dirty="0">
                  <a:solidFill>
                    <a:srgbClr val="FFC000"/>
                  </a:solidFill>
                </a:endParaRPr>
              </a:p>
              <a:p>
                <a:endParaRPr lang="fr-FR" sz="2000" b="1" dirty="0" smtClean="0">
                  <a:solidFill>
                    <a:srgbClr val="FFC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2000" dirty="0" smtClean="0"/>
                  <a:t>pour </a:t>
                </a:r>
                <a:r>
                  <a:rPr lang="fr-FR" sz="2000" dirty="0"/>
                  <a:t>les armature inclinées avec un angle α∈[45; 90], on procède par interpolation sur </a:t>
                </a:r>
                <a:r>
                  <a:rPr lang="fr-FR" sz="2000" dirty="0" smtClean="0"/>
                  <a:t>les </a:t>
                </a:r>
                <a:r>
                  <a:rPr lang="en-US" sz="2000" dirty="0" err="1" smtClean="0"/>
                  <a:t>valeurs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précédentes</a:t>
                </a:r>
                <a:r>
                  <a:rPr lang="en-US" sz="2000" dirty="0" smtClean="0"/>
                  <a:t>.</a:t>
                </a:r>
                <a:r>
                  <a:rPr lang="fr-FR" sz="2000" dirty="0"/>
                  <a:t> On doit vérifier dans tous les cas:</a:t>
                </a:r>
                <a:r>
                  <a:rPr lang="el-GR" sz="2000" dirty="0"/>
                  <a:t> τ</a:t>
                </a:r>
                <a:r>
                  <a:rPr lang="fr-FR" sz="1600" dirty="0"/>
                  <a:t>u</a:t>
                </a:r>
                <a:r>
                  <a:rPr lang="fr-FR" sz="2000" dirty="0"/>
                  <a:t> </a:t>
                </a:r>
                <a:r>
                  <a:rPr lang="el-GR" sz="2000" dirty="0"/>
                  <a:t>≤</a:t>
                </a:r>
                <a:r>
                  <a:rPr lang="fr-FR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sz="2000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2000" i="1">
                            <a:latin typeface="Cambria Math"/>
                          </a:rPr>
                          <m:t>τ</m:t>
                        </m:r>
                      </m:e>
                    </m:acc>
                  </m:oMath>
                </a14:m>
                <a:endParaRPr lang="fr-FR" sz="2000" b="1" dirty="0">
                  <a:solidFill>
                    <a:srgbClr val="FFC000"/>
                  </a:solidFill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fr-FR" sz="2000" dirty="0" smtClean="0"/>
                  <a:t>Si </a:t>
                </a:r>
                <a:r>
                  <a:rPr lang="fr-FR" sz="2000" dirty="0"/>
                  <a:t>cette condition n’est pas vérifiée, il convient de revoir les dimensions de la poutre et notamment sa largeur.</a:t>
                </a:r>
                <a:endParaRPr lang="en-US" sz="2000" b="1" dirty="0"/>
              </a:p>
              <a:p>
                <a:endParaRPr lang="fr-FR" sz="2400" b="1" kern="0" dirty="0" smtClean="0">
                  <a:solidFill>
                    <a:srgbClr val="FFFF00"/>
                  </a:solidFill>
                  <a:latin typeface="Times New Roman"/>
                  <a:ea typeface="+mj-ea"/>
                  <a:cs typeface="+mj-cs"/>
                </a:endParaRPr>
              </a:p>
            </p:txBody>
          </p:sp>
        </mc:Choice>
        <mc:Fallback xmlns="">
          <p:sp>
            <p:nvSpPr>
              <p:cNvPr id="4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282" y="44624"/>
                <a:ext cx="8715436" cy="6696744"/>
              </a:xfrm>
              <a:prstGeom prst="rect">
                <a:avLst/>
              </a:prstGeom>
              <a:blipFill rotWithShape="1">
                <a:blip r:embed="rId3"/>
                <a:stretch>
                  <a:fillRect l="-628" r="-628" b="-2180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7020272" y="6381328"/>
            <a:ext cx="1905000" cy="457200"/>
          </a:xfr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srgbClr val="FFFFFF"/>
                </a:solidFill>
              </a:rPr>
              <a:pPr/>
              <a:t>5</a:t>
            </a:fld>
            <a:endParaRPr lang="fr-BE" dirty="0">
              <a:solidFill>
                <a:srgbClr val="FFFF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935" y="1447462"/>
            <a:ext cx="2880320" cy="57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132856"/>
            <a:ext cx="2884539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630" y="3284984"/>
            <a:ext cx="2884539" cy="660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370" y="4437112"/>
            <a:ext cx="2848799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058253"/>
            <a:ext cx="792088" cy="354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837309"/>
            <a:ext cx="93345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843399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14282" y="44624"/>
            <a:ext cx="8715436" cy="669674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sz="2000" b="1" kern="0" dirty="0" smtClean="0">
                <a:solidFill>
                  <a:srgbClr val="FFFF00"/>
                </a:solidFill>
                <a:latin typeface="Times New Roman"/>
                <a:ea typeface="+mj-ea"/>
                <a:cs typeface="+mj-cs"/>
              </a:rPr>
              <a:t>IV. Dimension </a:t>
            </a:r>
            <a:r>
              <a:rPr lang="fr-FR" sz="2000" b="1" kern="0" dirty="0">
                <a:solidFill>
                  <a:srgbClr val="FFFF00"/>
                </a:solidFill>
                <a:latin typeface="Times New Roman"/>
                <a:ea typeface="+mj-ea"/>
                <a:cs typeface="+mj-cs"/>
              </a:rPr>
              <a:t>des armatures </a:t>
            </a:r>
            <a:r>
              <a:rPr lang="fr-FR" sz="2000" b="1" kern="0" dirty="0" err="1" smtClean="0">
                <a:solidFill>
                  <a:srgbClr val="FFFF00"/>
                </a:solidFill>
                <a:latin typeface="Times New Roman"/>
                <a:ea typeface="+mj-ea"/>
                <a:cs typeface="+mj-cs"/>
              </a:rPr>
              <a:t>transversales:</a:t>
            </a:r>
            <a:r>
              <a:rPr lang="fr-FR" sz="2000" dirty="0" err="1"/>
              <a:t>Les</a:t>
            </a:r>
            <a:r>
              <a:rPr lang="fr-FR" sz="2000" dirty="0"/>
              <a:t> contraintes normales dans le béton aux appuis (isostatique) sont </a:t>
            </a:r>
            <a:r>
              <a:rPr lang="fr-FR" sz="2000" dirty="0" smtClean="0"/>
              <a:t>nulles .donc </a:t>
            </a:r>
            <a:r>
              <a:rPr lang="en-US" sz="2000" dirty="0" err="1"/>
              <a:t>cisaillement</a:t>
            </a:r>
            <a:r>
              <a:rPr lang="en-US" sz="2000" dirty="0"/>
              <a:t> </a:t>
            </a:r>
            <a:r>
              <a:rPr lang="en-US" sz="2000" dirty="0" err="1" smtClean="0"/>
              <a:t>pur</a:t>
            </a:r>
            <a:r>
              <a:rPr lang="en-US" sz="2000" dirty="0" smtClean="0"/>
              <a:t>.</a:t>
            </a:r>
            <a:endParaRPr lang="fr-FR" sz="2000" dirty="0" smtClean="0"/>
          </a:p>
          <a:p>
            <a:pPr algn="just">
              <a:lnSpc>
                <a:spcPct val="150000"/>
              </a:lnSpc>
            </a:pPr>
            <a:r>
              <a:rPr lang="fr-FR" sz="2000" dirty="0" smtClean="0"/>
              <a:t>Le </a:t>
            </a:r>
            <a:r>
              <a:rPr lang="fr-FR" sz="2000" dirty="0"/>
              <a:t>béton par sa faible résistance à la traction ne peut équilibrer les contraintes </a:t>
            </a:r>
            <a:r>
              <a:rPr lang="fr-FR" sz="2000" dirty="0" smtClean="0"/>
              <a:t>de traction </a:t>
            </a:r>
            <a:r>
              <a:rPr lang="fr-FR" sz="2000" dirty="0"/>
              <a:t>engendrées par l'effort tranchant. Il est donc nécessaire de renforcer </a:t>
            </a:r>
            <a:r>
              <a:rPr lang="fr-FR" sz="2000" dirty="0" smtClean="0"/>
              <a:t>cette insuffisance </a:t>
            </a:r>
            <a:r>
              <a:rPr lang="fr-FR" sz="2000" dirty="0"/>
              <a:t>par des armatures qui vont coudre ces fissures leurs disposition logique sera :</a:t>
            </a:r>
          </a:p>
          <a:p>
            <a:pPr algn="just">
              <a:lnSpc>
                <a:spcPct val="150000"/>
              </a:lnSpc>
            </a:pPr>
            <a:endParaRPr lang="fr-FR" sz="2000" dirty="0"/>
          </a:p>
          <a:p>
            <a:pPr algn="just">
              <a:lnSpc>
                <a:spcPct val="150000"/>
              </a:lnSpc>
            </a:pPr>
            <a:endParaRPr lang="fr-FR" sz="2000" dirty="0"/>
          </a:p>
          <a:p>
            <a:pPr algn="just">
              <a:lnSpc>
                <a:spcPct val="150000"/>
              </a:lnSpc>
            </a:pPr>
            <a:endParaRPr lang="fr-FR" sz="2000" b="1" kern="0" dirty="0">
              <a:solidFill>
                <a:srgbClr val="FFFF00"/>
              </a:solidFill>
              <a:latin typeface="Times New Roman"/>
              <a:ea typeface="+mj-ea"/>
              <a:cs typeface="+mj-cs"/>
            </a:endParaRPr>
          </a:p>
          <a:p>
            <a:pPr>
              <a:lnSpc>
                <a:spcPct val="150000"/>
              </a:lnSpc>
            </a:pPr>
            <a:r>
              <a:rPr lang="fr-FR" sz="2000" dirty="0"/>
              <a:t>Parce que leur efficacité reste la même et pour faciliter l'exécution; les armatures </a:t>
            </a:r>
            <a:r>
              <a:rPr lang="fr-FR" sz="2000" dirty="0" smtClean="0"/>
              <a:t>seront disposées </a:t>
            </a:r>
            <a:r>
              <a:rPr lang="fr-FR" sz="2000" dirty="0"/>
              <a:t>de la manière suivant le 2ème cas. On notera le ferraillage comme suit </a:t>
            </a:r>
            <a:r>
              <a:rPr lang="fr-FR" sz="2000" dirty="0" smtClean="0"/>
              <a:t>: </a:t>
            </a:r>
            <a:r>
              <a:rPr lang="fr-FR" sz="2000" b="1" dirty="0" err="1" smtClean="0"/>
              <a:t>A</a:t>
            </a:r>
            <a:r>
              <a:rPr lang="fr-FR" sz="1400" b="1" dirty="0" err="1" smtClean="0"/>
              <a:t>t</a:t>
            </a:r>
            <a:r>
              <a:rPr lang="fr-FR" sz="2000" b="1" dirty="0" smtClean="0"/>
              <a:t> </a:t>
            </a:r>
            <a:r>
              <a:rPr lang="fr-FR" sz="2000" dirty="0"/>
              <a:t>: La quantité d'acier </a:t>
            </a:r>
            <a:r>
              <a:rPr lang="fr-FR" sz="2000" dirty="0" smtClean="0"/>
              <a:t>d'armature </a:t>
            </a:r>
            <a:endParaRPr lang="fr-FR" sz="2000" b="1" kern="0" dirty="0">
              <a:solidFill>
                <a:srgbClr val="FFFF00"/>
              </a:solidFill>
              <a:latin typeface="Times New Roman"/>
              <a:ea typeface="+mj-ea"/>
              <a:cs typeface="+mj-cs"/>
            </a:endParaRPr>
          </a:p>
          <a:p>
            <a:pPr algn="r"/>
            <a:r>
              <a:rPr lang="en-US" sz="2000" b="1" dirty="0"/>
              <a:t>A</a:t>
            </a:r>
            <a:r>
              <a:rPr lang="en-US" sz="1600" b="1" dirty="0"/>
              <a:t>t</a:t>
            </a:r>
            <a:r>
              <a:rPr lang="en-US" sz="2000" b="1" dirty="0"/>
              <a:t> = n . </a:t>
            </a:r>
            <a:r>
              <a:rPr lang="en-US" sz="2000" dirty="0" smtClean="0"/>
              <a:t>∅   </a:t>
            </a:r>
            <a:r>
              <a:rPr lang="fr-FR" sz="2000" dirty="0"/>
              <a:t>avec : n : le nombre de </a:t>
            </a:r>
            <a:r>
              <a:rPr lang="fr-FR" sz="2000" dirty="0" smtClean="0"/>
              <a:t>brins.</a:t>
            </a:r>
            <a:r>
              <a:rPr lang="fr-FR" sz="2000" dirty="0" smtClean="0">
                <a:latin typeface="Times New Roman"/>
              </a:rPr>
              <a:t>                                              </a:t>
            </a:r>
            <a:r>
              <a:rPr lang="fr-FR" sz="2000" dirty="0" smtClean="0">
                <a:latin typeface="Times New Roman"/>
              </a:rPr>
              <a:t>Nous </a:t>
            </a:r>
            <a:r>
              <a:rPr lang="fr-FR" sz="2000" dirty="0">
                <a:latin typeface="Times New Roman"/>
              </a:rPr>
              <a:t>avons : </a:t>
            </a:r>
            <a:r>
              <a:rPr lang="fr-FR" sz="2000" b="1" dirty="0" err="1" smtClean="0">
                <a:latin typeface="Times New Roman"/>
              </a:rPr>
              <a:t>A</a:t>
            </a:r>
            <a:r>
              <a:rPr lang="fr-FR" sz="1400" b="1" dirty="0" err="1" smtClean="0">
                <a:latin typeface="Times New Roman"/>
              </a:rPr>
              <a:t>t</a:t>
            </a:r>
            <a:r>
              <a:rPr lang="fr-FR" sz="2000" b="1" dirty="0" smtClean="0">
                <a:latin typeface="Times New Roman"/>
              </a:rPr>
              <a:t>= 4 </a:t>
            </a:r>
            <a:r>
              <a:rPr lang="fr-FR" sz="2000" dirty="0">
                <a:latin typeface="SymbolMT"/>
              </a:rPr>
              <a:t>∅</a:t>
            </a:r>
            <a:r>
              <a:rPr lang="fr-FR" sz="2000" b="1" dirty="0">
                <a:latin typeface="Times New Roman"/>
              </a:rPr>
              <a:t>8</a:t>
            </a:r>
            <a:endParaRPr lang="fr-FR" sz="2000" b="1" kern="0" dirty="0">
              <a:solidFill>
                <a:srgbClr val="FFFF00"/>
              </a:solidFill>
              <a:latin typeface="Times New Roman"/>
              <a:ea typeface="+mj-ea"/>
              <a:cs typeface="+mj-cs"/>
            </a:endParaRPr>
          </a:p>
          <a:p>
            <a:pPr algn="just">
              <a:lnSpc>
                <a:spcPct val="150000"/>
              </a:lnSpc>
            </a:pPr>
            <a:r>
              <a:rPr lang="fr-FR" sz="2000" dirty="0"/>
              <a:t>∅ = le diamètre du brin en général ∅</a:t>
            </a:r>
            <a:r>
              <a:rPr lang="fr-FR" sz="2000" b="1" dirty="0"/>
              <a:t>6 </a:t>
            </a:r>
            <a:r>
              <a:rPr lang="fr-FR" sz="2000" dirty="0"/>
              <a:t>ou ∅</a:t>
            </a:r>
            <a:r>
              <a:rPr lang="fr-FR" sz="2000" b="1" dirty="0"/>
              <a:t>8</a:t>
            </a:r>
            <a:r>
              <a:rPr lang="fr-FR" sz="2000" dirty="0"/>
              <a:t>.</a:t>
            </a:r>
            <a:endParaRPr lang="fr-FR" sz="2000" b="1" kern="0" dirty="0" smtClean="0">
              <a:solidFill>
                <a:srgbClr val="FFFF00"/>
              </a:solidFill>
              <a:latin typeface="Times New Roman"/>
              <a:ea typeface="+mj-ea"/>
              <a:cs typeface="+mj-cs"/>
            </a:endParaRPr>
          </a:p>
          <a:p>
            <a:pPr algn="just">
              <a:lnSpc>
                <a:spcPct val="150000"/>
              </a:lnSpc>
            </a:pPr>
            <a:endParaRPr lang="fr-FR" sz="2000" b="1" kern="0" dirty="0">
              <a:solidFill>
                <a:srgbClr val="FFFF00"/>
              </a:solidFill>
              <a:latin typeface="Times New Roman"/>
              <a:ea typeface="+mj-ea"/>
              <a:cs typeface="+mj-cs"/>
            </a:endParaRPr>
          </a:p>
          <a:p>
            <a:pPr algn="just">
              <a:lnSpc>
                <a:spcPct val="150000"/>
              </a:lnSpc>
            </a:pPr>
            <a:endParaRPr lang="fr-FR" sz="2000" b="1" kern="0" dirty="0" smtClean="0">
              <a:solidFill>
                <a:srgbClr val="FFFF00"/>
              </a:solidFill>
              <a:latin typeface="Times New Roman"/>
              <a:ea typeface="+mj-ea"/>
              <a:cs typeface="+mj-cs"/>
            </a:endParaRPr>
          </a:p>
          <a:p>
            <a:endParaRPr lang="fr-FR" sz="2000" dirty="0"/>
          </a:p>
          <a:p>
            <a:endParaRPr lang="fr-FR" sz="2400" b="1" kern="0" dirty="0" smtClean="0">
              <a:solidFill>
                <a:srgbClr val="FFFF00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srgbClr val="FFFFFF"/>
                </a:solidFill>
              </a:rPr>
              <a:pPr/>
              <a:t>6</a:t>
            </a:fld>
            <a:endParaRPr lang="fr-BE" dirty="0">
              <a:solidFill>
                <a:srgbClr val="FFFFFF"/>
              </a:solidFill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574" y="548680"/>
            <a:ext cx="1743645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798" y="2492896"/>
            <a:ext cx="7606170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201458"/>
            <a:ext cx="1947595" cy="136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450525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14282" y="44624"/>
            <a:ext cx="8715436" cy="669674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sz="2000" b="1" kern="0" dirty="0" smtClean="0">
                <a:solidFill>
                  <a:srgbClr val="FFFF00"/>
                </a:solidFill>
                <a:latin typeface="Times New Roman"/>
                <a:ea typeface="+mj-ea"/>
                <a:cs typeface="+mj-cs"/>
              </a:rPr>
              <a:t>IV. 1 </a:t>
            </a:r>
            <a:r>
              <a:rPr lang="fr-FR" sz="2000" b="1" kern="0" dirty="0">
                <a:solidFill>
                  <a:srgbClr val="FFFF00"/>
                </a:solidFill>
                <a:latin typeface="Times New Roman"/>
                <a:ea typeface="+mj-ea"/>
                <a:cs typeface="+mj-cs"/>
              </a:rPr>
              <a:t>Espacement des armatures </a:t>
            </a:r>
            <a:r>
              <a:rPr lang="fr-FR" sz="2000" b="1" kern="0" dirty="0" smtClean="0">
                <a:solidFill>
                  <a:srgbClr val="FFFF00"/>
                </a:solidFill>
                <a:latin typeface="Times New Roman"/>
                <a:ea typeface="+mj-ea"/>
                <a:cs typeface="+mj-cs"/>
              </a:rPr>
              <a:t>transversales :</a:t>
            </a:r>
            <a:r>
              <a:rPr lang="fr-FR" sz="2000" dirty="0"/>
              <a:t>Après fissuration résultant de l'action de l'effort tranchant, la poutre est assimilée à un </a:t>
            </a:r>
            <a:r>
              <a:rPr lang="fr-FR" sz="2000" dirty="0" smtClean="0"/>
              <a:t>treillis de </a:t>
            </a:r>
            <a:r>
              <a:rPr lang="fr-FR" sz="2000" dirty="0"/>
              <a:t>Ritter-</a:t>
            </a:r>
            <a:r>
              <a:rPr lang="fr-FR" sz="2000" dirty="0" err="1"/>
              <a:t>Mörsh</a:t>
            </a:r>
            <a:r>
              <a:rPr lang="fr-FR" sz="2000" dirty="0"/>
              <a:t>, constitué par </a:t>
            </a:r>
            <a:r>
              <a:rPr lang="fr-FR" sz="2000" dirty="0" smtClean="0"/>
              <a:t>: </a:t>
            </a:r>
          </a:p>
          <a:p>
            <a:pPr>
              <a:lnSpc>
                <a:spcPct val="150000"/>
              </a:lnSpc>
            </a:pPr>
            <a:r>
              <a:rPr lang="fr-FR" sz="2000" dirty="0" smtClean="0"/>
              <a:t>Tu </a:t>
            </a:r>
            <a:r>
              <a:rPr lang="fr-FR" sz="2000" dirty="0"/>
              <a:t>= </a:t>
            </a:r>
            <a:r>
              <a:rPr lang="fr-FR" sz="2000" dirty="0" err="1"/>
              <a:t>Fst</a:t>
            </a:r>
            <a:r>
              <a:rPr lang="fr-FR" sz="2000" dirty="0"/>
              <a:t> . sin α</a:t>
            </a:r>
            <a:endParaRPr lang="fr-FR" sz="2000" dirty="0">
              <a:latin typeface="Times New Roman"/>
            </a:endParaRPr>
          </a:p>
          <a:p>
            <a:pPr>
              <a:lnSpc>
                <a:spcPct val="150000"/>
              </a:lnSpc>
            </a:pPr>
            <a:endParaRPr lang="fr-FR" sz="2000" dirty="0" smtClean="0"/>
          </a:p>
          <a:p>
            <a:pPr>
              <a:lnSpc>
                <a:spcPct val="150000"/>
              </a:lnSpc>
            </a:pPr>
            <a:endParaRPr lang="fr-FR" sz="2000" dirty="0"/>
          </a:p>
          <a:p>
            <a:pPr>
              <a:lnSpc>
                <a:spcPct val="150000"/>
              </a:lnSpc>
            </a:pPr>
            <a:r>
              <a:rPr lang="fr-FR" sz="2000" dirty="0" smtClean="0"/>
              <a:t>- une </a:t>
            </a:r>
            <a:r>
              <a:rPr lang="fr-FR" sz="2000" dirty="0"/>
              <a:t>membrure comprimée (1) </a:t>
            </a:r>
            <a:r>
              <a:rPr lang="fr-FR" sz="2000" dirty="0" smtClean="0"/>
              <a:t>;</a:t>
            </a:r>
            <a:r>
              <a:rPr lang="fr-FR" sz="2000" dirty="0"/>
              <a:t> une membrure tendue (2); des diagonales tendues </a:t>
            </a:r>
          </a:p>
          <a:p>
            <a:pPr>
              <a:lnSpc>
                <a:spcPct val="150000"/>
              </a:lnSpc>
            </a:pPr>
            <a:r>
              <a:rPr lang="fr-FR" sz="2000" dirty="0" smtClean="0"/>
              <a:t>(</a:t>
            </a:r>
            <a:r>
              <a:rPr lang="fr-FR" sz="2000" dirty="0"/>
              <a:t>3) des diagonales </a:t>
            </a:r>
            <a:r>
              <a:rPr lang="fr-FR" sz="2000" dirty="0" smtClean="0"/>
              <a:t>comprimées;(</a:t>
            </a:r>
            <a:r>
              <a:rPr lang="fr-FR" sz="2000" dirty="0"/>
              <a:t>4) </a:t>
            </a:r>
            <a:r>
              <a:rPr lang="fr-FR" sz="2000" dirty="0" smtClean="0"/>
              <a:t>dues aux bielles</a:t>
            </a:r>
            <a:r>
              <a:rPr lang="fr-FR" sz="2000" dirty="0"/>
              <a:t> de béton de 45</a:t>
            </a:r>
            <a:r>
              <a:rPr lang="fr-FR" sz="2000" dirty="0" smtClean="0"/>
              <a:t>°.</a:t>
            </a:r>
          </a:p>
          <a:p>
            <a:pPr algn="just">
              <a:lnSpc>
                <a:spcPct val="150000"/>
              </a:lnSpc>
            </a:pPr>
            <a:r>
              <a:rPr lang="fr-FR" sz="2000" dirty="0" smtClean="0">
                <a:latin typeface="Times New Roman"/>
              </a:rPr>
              <a:t>En </a:t>
            </a:r>
            <a:r>
              <a:rPr lang="fr-FR" sz="2000" dirty="0">
                <a:latin typeface="Times New Roman"/>
              </a:rPr>
              <a:t>remplaçant toutes ces forces et en faisant la transformation nécessaire et en utilisant des </a:t>
            </a:r>
            <a:r>
              <a:rPr lang="en-US" sz="2000" dirty="0">
                <a:latin typeface="Times New Roman"/>
              </a:rPr>
              <a:t>approximations, on </a:t>
            </a:r>
            <a:r>
              <a:rPr lang="en-US" sz="2000" dirty="0" err="1">
                <a:latin typeface="Times New Roman"/>
              </a:rPr>
              <a:t>obtient</a:t>
            </a:r>
            <a:r>
              <a:rPr lang="en-US" sz="2000" dirty="0">
                <a:latin typeface="Times New Roman"/>
              </a:rPr>
              <a:t> :</a:t>
            </a:r>
            <a:endParaRPr lang="fr-FR" sz="2000" b="1" kern="0" dirty="0">
              <a:solidFill>
                <a:srgbClr val="FFFF00"/>
              </a:solidFill>
              <a:latin typeface="Times New Roman"/>
              <a:ea typeface="+mj-ea"/>
              <a:cs typeface="+mj-cs"/>
            </a:endParaRPr>
          </a:p>
          <a:p>
            <a:pPr>
              <a:lnSpc>
                <a:spcPct val="150000"/>
              </a:lnSpc>
            </a:pPr>
            <a:r>
              <a:rPr lang="fr-FR" sz="2000" dirty="0" err="1" smtClean="0">
                <a:solidFill>
                  <a:srgbClr val="FF0000"/>
                </a:solidFill>
                <a:latin typeface="Times New Roman"/>
              </a:rPr>
              <a:t>fe</a:t>
            </a:r>
            <a:r>
              <a:rPr lang="fr-FR" sz="2000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fr-FR" sz="2000" dirty="0">
                <a:latin typeface="Times New Roman"/>
              </a:rPr>
              <a:t>; </a:t>
            </a:r>
            <a:r>
              <a:rPr lang="fr-FR" sz="2000" dirty="0">
                <a:solidFill>
                  <a:srgbClr val="FF0000"/>
                </a:solidFill>
                <a:latin typeface="Times New Roman"/>
              </a:rPr>
              <a:t>fc28</a:t>
            </a:r>
            <a:r>
              <a:rPr lang="fr-FR" sz="2000" dirty="0">
                <a:latin typeface="Times New Roman"/>
              </a:rPr>
              <a:t> </a:t>
            </a:r>
            <a:r>
              <a:rPr lang="fr-FR" sz="2000" dirty="0" smtClean="0">
                <a:latin typeface="Times New Roman"/>
              </a:rPr>
              <a:t>; </a:t>
            </a:r>
            <a:r>
              <a:rPr lang="el-GR" sz="2000" dirty="0" smtClean="0">
                <a:solidFill>
                  <a:srgbClr val="FF0000"/>
                </a:solidFill>
                <a:latin typeface="Times New Roman"/>
              </a:rPr>
              <a:t>τ</a:t>
            </a:r>
            <a:r>
              <a:rPr lang="fr-FR" sz="1600" dirty="0" smtClean="0">
                <a:solidFill>
                  <a:srgbClr val="FF0000"/>
                </a:solidFill>
                <a:latin typeface="Times New Roman"/>
              </a:rPr>
              <a:t>u</a:t>
            </a:r>
            <a:r>
              <a:rPr lang="fr-FR" sz="2000" dirty="0" smtClean="0">
                <a:latin typeface="Times New Roman"/>
              </a:rPr>
              <a:t> </a:t>
            </a:r>
            <a:r>
              <a:rPr lang="fr-FR" sz="2000" dirty="0">
                <a:latin typeface="Times New Roman"/>
              </a:rPr>
              <a:t>en </a:t>
            </a:r>
            <a:r>
              <a:rPr lang="fr-FR" sz="2000" dirty="0" err="1">
                <a:latin typeface="Times New Roman"/>
              </a:rPr>
              <a:t>MPa</a:t>
            </a:r>
            <a:r>
              <a:rPr lang="fr-FR" sz="2000" dirty="0">
                <a:latin typeface="Times New Roman"/>
              </a:rPr>
              <a:t> avec </a:t>
            </a:r>
            <a:endParaRPr lang="fr-FR" sz="2000" dirty="0" smtClean="0">
              <a:latin typeface="Times New Roman"/>
            </a:endParaRPr>
          </a:p>
          <a:p>
            <a:pPr>
              <a:lnSpc>
                <a:spcPct val="150000"/>
              </a:lnSpc>
            </a:pPr>
            <a:r>
              <a:rPr lang="fr-FR" sz="2000" dirty="0" smtClean="0">
                <a:solidFill>
                  <a:srgbClr val="FF0000"/>
                </a:solidFill>
                <a:latin typeface="Times New Roman"/>
              </a:rPr>
              <a:t>ft</a:t>
            </a:r>
            <a:r>
              <a:rPr lang="fr-FR" sz="1600" dirty="0" smtClean="0">
                <a:solidFill>
                  <a:srgbClr val="FF0000"/>
                </a:solidFill>
                <a:latin typeface="Times New Roman"/>
              </a:rPr>
              <a:t>28</a:t>
            </a:r>
            <a:r>
              <a:rPr lang="fr-FR" sz="2000" dirty="0" smtClean="0">
                <a:latin typeface="Times New Roman"/>
              </a:rPr>
              <a:t> </a:t>
            </a:r>
            <a:r>
              <a:rPr lang="fr-FR" sz="2000" dirty="0">
                <a:latin typeface="Times New Roman"/>
              </a:rPr>
              <a:t>plafonnée à </a:t>
            </a:r>
            <a:r>
              <a:rPr lang="fr-FR" sz="2000" dirty="0">
                <a:solidFill>
                  <a:srgbClr val="FF0000"/>
                </a:solidFill>
                <a:latin typeface="Times New Roman"/>
              </a:rPr>
              <a:t>3.3 </a:t>
            </a:r>
            <a:r>
              <a:rPr lang="fr-FR" sz="2000" dirty="0" err="1">
                <a:solidFill>
                  <a:srgbClr val="FF0000"/>
                </a:solidFill>
                <a:latin typeface="Times New Roman"/>
              </a:rPr>
              <a:t>MPa</a:t>
            </a:r>
            <a:r>
              <a:rPr lang="fr-FR" sz="2000" dirty="0" smtClean="0">
                <a:latin typeface="Times New Roman"/>
              </a:rPr>
              <a:t>.</a:t>
            </a:r>
            <a:r>
              <a:rPr lang="fr-FR" sz="2000" dirty="0">
                <a:solidFill>
                  <a:srgbClr val="FF0000"/>
                </a:solidFill>
                <a:latin typeface="Times New Roman"/>
              </a:rPr>
              <a:t> b</a:t>
            </a:r>
            <a:r>
              <a:rPr lang="fr-FR" sz="2000" dirty="0">
                <a:latin typeface="Times New Roman"/>
              </a:rPr>
              <a:t> ; </a:t>
            </a:r>
            <a:r>
              <a:rPr lang="fr-FR" sz="2000" dirty="0">
                <a:solidFill>
                  <a:srgbClr val="FF0000"/>
                </a:solidFill>
                <a:latin typeface="Times New Roman"/>
              </a:rPr>
              <a:t>St</a:t>
            </a:r>
            <a:r>
              <a:rPr lang="fr-FR" sz="2000" dirty="0">
                <a:latin typeface="Times New Roman"/>
              </a:rPr>
              <a:t> en </a:t>
            </a:r>
            <a:r>
              <a:rPr lang="fr-FR" sz="2000" dirty="0" smtClean="0">
                <a:latin typeface="Times New Roman"/>
              </a:rPr>
              <a:t>m</a:t>
            </a:r>
            <a:endParaRPr lang="fr-FR" sz="2000" dirty="0">
              <a:latin typeface="Times New Roman"/>
            </a:endParaRPr>
          </a:p>
          <a:p>
            <a:pPr>
              <a:lnSpc>
                <a:spcPct val="150000"/>
              </a:lnSpc>
            </a:pPr>
            <a:r>
              <a:rPr lang="fr-FR" sz="2000" dirty="0" smtClean="0">
                <a:solidFill>
                  <a:srgbClr val="FF0000"/>
                </a:solidFill>
              </a:rPr>
              <a:t>k </a:t>
            </a:r>
            <a:r>
              <a:rPr lang="fr-FR" sz="2000" dirty="0">
                <a:solidFill>
                  <a:srgbClr val="FF0000"/>
                </a:solidFill>
              </a:rPr>
              <a:t>= 1 </a:t>
            </a:r>
            <a:r>
              <a:rPr lang="fr-FR" sz="2000" dirty="0"/>
              <a:t>: dans le cas </a:t>
            </a:r>
            <a:r>
              <a:rPr lang="fr-FR" sz="2000" dirty="0" smtClean="0"/>
              <a:t>général (flexion simple).</a:t>
            </a:r>
            <a:endParaRPr lang="fr-FR" sz="2000" dirty="0"/>
          </a:p>
          <a:p>
            <a:pPr>
              <a:lnSpc>
                <a:spcPct val="150000"/>
              </a:lnSpc>
            </a:pPr>
            <a:r>
              <a:rPr lang="fr-FR" sz="2000" dirty="0">
                <a:solidFill>
                  <a:srgbClr val="FF0000"/>
                </a:solidFill>
              </a:rPr>
              <a:t>k = 0 </a:t>
            </a:r>
            <a:r>
              <a:rPr lang="fr-FR" sz="2000" dirty="0"/>
              <a:t>: si la fissuration est très préjudiciable ou s'il y'a reprise de bétonnage.</a:t>
            </a:r>
            <a:r>
              <a:rPr lang="fr-FR" sz="2000" dirty="0" smtClean="0">
                <a:latin typeface="Times New Roman"/>
              </a:rPr>
              <a:t>                                                   </a:t>
            </a:r>
          </a:p>
          <a:p>
            <a:pPr>
              <a:lnSpc>
                <a:spcPct val="150000"/>
              </a:lnSpc>
            </a:pPr>
            <a:endParaRPr lang="fr-FR" sz="2000" dirty="0">
              <a:latin typeface="Times New Roman"/>
            </a:endParaRPr>
          </a:p>
          <a:p>
            <a:endParaRPr lang="fr-FR" sz="20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7033481" y="6428184"/>
            <a:ext cx="1905000" cy="457200"/>
          </a:xfr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srgbClr val="FFFFFF"/>
                </a:solidFill>
              </a:rPr>
              <a:pPr/>
              <a:t>7</a:t>
            </a:fld>
            <a:endParaRPr lang="fr-BE" dirty="0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821" y="1052736"/>
            <a:ext cx="3240360" cy="121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88" y="1997353"/>
            <a:ext cx="1728192" cy="711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014" y="1052736"/>
            <a:ext cx="3199180" cy="121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293096"/>
            <a:ext cx="2571506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 descr="C:\Users\guettiche\Desktop\At+aire+des+armatures+transversales+n+nombre+de+brins+verticaux.jpg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2" t="8357" r="23398" b="65129"/>
          <a:stretch/>
        </p:blipFill>
        <p:spPr bwMode="auto">
          <a:xfrm>
            <a:off x="5558164" y="5013176"/>
            <a:ext cx="3314700" cy="11521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8425393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14282" y="72008"/>
            <a:ext cx="8715436" cy="681337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/>
          <a:p>
            <a:r>
              <a:rPr lang="fr-FR" sz="2000" b="1" kern="0" dirty="0" smtClean="0">
                <a:solidFill>
                  <a:srgbClr val="FFFF00"/>
                </a:solidFill>
                <a:latin typeface="Times New Roman"/>
                <a:ea typeface="+mj-ea"/>
                <a:cs typeface="+mj-cs"/>
              </a:rPr>
              <a:t>IV. 2 </a:t>
            </a:r>
            <a:r>
              <a:rPr lang="fr-FR" sz="2000" b="1" kern="0" dirty="0">
                <a:solidFill>
                  <a:srgbClr val="FFFF00"/>
                </a:solidFill>
                <a:latin typeface="Times New Roman"/>
                <a:ea typeface="+mj-ea"/>
                <a:cs typeface="+mj-cs"/>
              </a:rPr>
              <a:t>Conditions complémentaires</a:t>
            </a:r>
            <a:r>
              <a:rPr lang="fr-FR" sz="2000" b="1" kern="0" dirty="0" smtClean="0">
                <a:solidFill>
                  <a:srgbClr val="FFFF00"/>
                </a:solidFill>
                <a:latin typeface="Times New Roman"/>
                <a:ea typeface="+mj-ea"/>
                <a:cs typeface="+mj-cs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fr-FR" sz="2000" u="sng" dirty="0" smtClean="0">
                <a:solidFill>
                  <a:srgbClr val="FFC000"/>
                </a:solidFill>
              </a:rPr>
              <a:t>a. Choisir </a:t>
            </a:r>
            <a:r>
              <a:rPr lang="fr-FR" sz="2000" u="sng" dirty="0">
                <a:solidFill>
                  <a:srgbClr val="FFC000"/>
                </a:solidFill>
              </a:rPr>
              <a:t>le diamètre de l’armature </a:t>
            </a:r>
            <a:r>
              <a:rPr lang="fr-FR" sz="2000" u="sng" dirty="0" smtClean="0">
                <a:solidFill>
                  <a:srgbClr val="FFC000"/>
                </a:solidFill>
              </a:rPr>
              <a:t>transversale : </a:t>
            </a:r>
            <a:endParaRPr lang="fr-FR" sz="2000" dirty="0" smtClean="0">
              <a:latin typeface="Symbol"/>
            </a:endParaRPr>
          </a:p>
          <a:p>
            <a:pPr>
              <a:lnSpc>
                <a:spcPct val="150000"/>
              </a:lnSpc>
            </a:pPr>
            <a:r>
              <a:rPr lang="fr-FR" sz="2000" dirty="0" smtClean="0">
                <a:solidFill>
                  <a:srgbClr val="FF0000"/>
                </a:solidFill>
                <a:latin typeface="Symbol"/>
              </a:rPr>
              <a:t></a:t>
            </a:r>
            <a:r>
              <a:rPr lang="fr-FR" sz="1400" dirty="0" smtClean="0">
                <a:solidFill>
                  <a:srgbClr val="FF0000"/>
                </a:solidFill>
                <a:latin typeface="Times New Roman"/>
              </a:rPr>
              <a:t>t </a:t>
            </a:r>
            <a:r>
              <a:rPr lang="fr-FR" sz="2000" dirty="0" smtClean="0">
                <a:latin typeface="Times New Roman"/>
              </a:rPr>
              <a:t>: </a:t>
            </a:r>
            <a:r>
              <a:rPr lang="fr-FR" sz="2000" dirty="0">
                <a:latin typeface="Times New Roman"/>
              </a:rPr>
              <a:t>diamètre des armatures transversales </a:t>
            </a:r>
            <a:r>
              <a:rPr lang="fr-FR" sz="2000" dirty="0" smtClean="0">
                <a:latin typeface="Times New Roman"/>
              </a:rPr>
              <a:t>; </a:t>
            </a:r>
            <a:r>
              <a:rPr lang="fr-FR" sz="2000" dirty="0" smtClean="0">
                <a:solidFill>
                  <a:srgbClr val="FF0000"/>
                </a:solidFill>
                <a:latin typeface="Symbol"/>
              </a:rPr>
              <a:t></a:t>
            </a:r>
            <a:r>
              <a:rPr lang="fr-FR" sz="1400" dirty="0">
                <a:solidFill>
                  <a:srgbClr val="FF0000"/>
                </a:solidFill>
                <a:latin typeface="Times New Roman"/>
              </a:rPr>
              <a:t>l</a:t>
            </a:r>
            <a:r>
              <a:rPr lang="fr-FR" sz="1100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fr-FR" sz="1400" dirty="0">
                <a:solidFill>
                  <a:srgbClr val="FF0000"/>
                </a:solidFill>
                <a:latin typeface="Times New Roman"/>
              </a:rPr>
              <a:t>min</a:t>
            </a:r>
            <a:r>
              <a:rPr lang="fr-FR" sz="2000" dirty="0">
                <a:latin typeface="Times New Roman"/>
              </a:rPr>
              <a:t>: diamètre minimal des armatures longitudinales ;</a:t>
            </a:r>
            <a:r>
              <a:rPr lang="fr-FR" sz="2000" dirty="0">
                <a:solidFill>
                  <a:srgbClr val="FF0000"/>
                </a:solidFill>
                <a:latin typeface="Times New Roman"/>
              </a:rPr>
              <a:t>h</a:t>
            </a:r>
            <a:r>
              <a:rPr lang="fr-FR" sz="2000" dirty="0">
                <a:latin typeface="Times New Roman"/>
              </a:rPr>
              <a:t> : hauteur </a:t>
            </a:r>
            <a:r>
              <a:rPr lang="fr-FR" sz="2000" dirty="0" smtClean="0">
                <a:latin typeface="Times New Roman"/>
              </a:rPr>
              <a:t>la </a:t>
            </a:r>
            <a:r>
              <a:rPr lang="fr-FR" sz="2000" dirty="0">
                <a:latin typeface="Times New Roman"/>
              </a:rPr>
              <a:t>poutre;  </a:t>
            </a:r>
            <a:r>
              <a:rPr lang="fr-FR" sz="2000" dirty="0">
                <a:solidFill>
                  <a:srgbClr val="FF0000"/>
                </a:solidFill>
                <a:latin typeface="Times New Roman"/>
              </a:rPr>
              <a:t>b</a:t>
            </a:r>
            <a:r>
              <a:rPr lang="fr-FR" sz="2000" dirty="0">
                <a:latin typeface="Times New Roman"/>
              </a:rPr>
              <a:t> : largeur de la poutre. </a:t>
            </a:r>
            <a:r>
              <a:rPr lang="fr-FR" sz="2000" dirty="0"/>
              <a:t>Avec  :</a:t>
            </a:r>
            <a:r>
              <a:rPr lang="en-US" sz="2000" dirty="0"/>
              <a:t> ∅t ≤ 12 </a:t>
            </a:r>
            <a:r>
              <a:rPr lang="en-US" sz="2000" dirty="0" smtClean="0"/>
              <a:t>mm</a:t>
            </a:r>
            <a:endParaRPr lang="fr-FR" sz="2000" dirty="0">
              <a:latin typeface="Times New Roman"/>
            </a:endParaRPr>
          </a:p>
          <a:p>
            <a:pPr>
              <a:spcBef>
                <a:spcPts val="0"/>
              </a:spcBef>
            </a:pPr>
            <a:r>
              <a:rPr lang="fr-FR" sz="2000" u="sng" dirty="0" smtClean="0">
                <a:solidFill>
                  <a:srgbClr val="FFC000"/>
                </a:solidFill>
              </a:rPr>
              <a:t>b. Espacement </a:t>
            </a:r>
            <a:r>
              <a:rPr lang="fr-FR" sz="2000" u="sng" dirty="0">
                <a:solidFill>
                  <a:srgbClr val="FFC000"/>
                </a:solidFill>
              </a:rPr>
              <a:t>maximum des cours d’armatures </a:t>
            </a:r>
            <a:r>
              <a:rPr lang="fr-FR" sz="2000" u="sng" dirty="0" smtClean="0">
                <a:solidFill>
                  <a:srgbClr val="FFC000"/>
                </a:solidFill>
              </a:rPr>
              <a:t>:</a:t>
            </a:r>
            <a:r>
              <a:rPr lang="en-US" sz="2000" dirty="0" err="1"/>
              <a:t>il</a:t>
            </a:r>
            <a:r>
              <a:rPr lang="en-US" sz="2000" dirty="0"/>
              <a:t> </a:t>
            </a:r>
            <a:r>
              <a:rPr lang="en-US" sz="2000" dirty="0" err="1"/>
              <a:t>faut</a:t>
            </a:r>
            <a:r>
              <a:rPr lang="en-US" sz="2000" dirty="0"/>
              <a:t> </a:t>
            </a:r>
            <a:r>
              <a:rPr lang="en-US" sz="2000" dirty="0" err="1"/>
              <a:t>vérifier</a:t>
            </a:r>
            <a:r>
              <a:rPr lang="en-US" sz="2000" dirty="0"/>
              <a:t> :</a:t>
            </a:r>
            <a:endParaRPr lang="fr-FR" sz="2000" u="sng" dirty="0">
              <a:solidFill>
                <a:srgbClr val="FFC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dirty="0" smtClean="0"/>
              <a:t>                                       et au </a:t>
            </a:r>
            <a:r>
              <a:rPr lang="en-US" sz="2000" dirty="0" err="1" smtClean="0"/>
              <a:t>niveau</a:t>
            </a:r>
            <a:r>
              <a:rPr lang="en-US" sz="2000" dirty="0" smtClean="0"/>
              <a:t> des  </a:t>
            </a:r>
            <a:r>
              <a:rPr lang="en-US" sz="2000" dirty="0" err="1" smtClean="0"/>
              <a:t>appuis</a:t>
            </a:r>
            <a:r>
              <a:rPr lang="en-US" sz="2000" dirty="0" smtClean="0"/>
              <a:t> :                     avec     </a:t>
            </a:r>
            <a:r>
              <a:rPr lang="en-US" sz="2000" dirty="0" err="1" smtClean="0"/>
              <a:t>S</a:t>
            </a:r>
            <a:r>
              <a:rPr lang="en-US" sz="1400" dirty="0" err="1" smtClean="0"/>
              <a:t>tmin</a:t>
            </a:r>
            <a:r>
              <a:rPr lang="en-US" sz="2000" dirty="0" smtClean="0"/>
              <a:t> </a:t>
            </a:r>
            <a:r>
              <a:rPr lang="en-US" sz="2000" dirty="0"/>
              <a:t>≥ 7 cm.</a:t>
            </a:r>
            <a:endParaRPr lang="en-US" sz="20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fe</a:t>
            </a:r>
            <a:r>
              <a:rPr lang="en-US" sz="2000" dirty="0" smtClean="0"/>
              <a:t> </a:t>
            </a:r>
            <a:r>
              <a:rPr lang="en-US" sz="2000" dirty="0"/>
              <a:t>: en </a:t>
            </a:r>
            <a:r>
              <a:rPr lang="en-US" sz="2000" dirty="0" err="1" smtClean="0"/>
              <a:t>Mpa</a:t>
            </a:r>
            <a:r>
              <a:rPr lang="en-US" sz="2000" dirty="0" smtClean="0"/>
              <a:t>  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b</a:t>
            </a:r>
            <a:r>
              <a:rPr lang="en-US" sz="2000" dirty="0">
                <a:solidFill>
                  <a:srgbClr val="FF0000"/>
                </a:solidFill>
              </a:rPr>
              <a:t>, d </a:t>
            </a:r>
            <a:r>
              <a:rPr lang="en-US" sz="2000" dirty="0"/>
              <a:t>: en </a:t>
            </a:r>
            <a:r>
              <a:rPr lang="en-US" sz="2000" dirty="0" smtClean="0"/>
              <a:t>m ;</a:t>
            </a:r>
          </a:p>
          <a:p>
            <a:pPr>
              <a:lnSpc>
                <a:spcPct val="150000"/>
              </a:lnSpc>
            </a:pPr>
            <a:r>
              <a:rPr lang="fr-FR" sz="2000" dirty="0" err="1" smtClean="0">
                <a:solidFill>
                  <a:srgbClr val="FF0000"/>
                </a:solidFill>
              </a:rPr>
              <a:t>A</a:t>
            </a:r>
            <a:r>
              <a:rPr lang="fr-FR" sz="1400" dirty="0" err="1" smtClean="0">
                <a:solidFill>
                  <a:srgbClr val="FF0000"/>
                </a:solidFill>
              </a:rPr>
              <a:t>t</a:t>
            </a:r>
            <a:r>
              <a:rPr lang="fr-FR" sz="2000" dirty="0"/>
              <a:t>: section d’un cours d’armatures transversale en m² </a:t>
            </a:r>
            <a:r>
              <a:rPr lang="fr-FR" sz="2000" dirty="0" smtClean="0"/>
              <a:t>:</a:t>
            </a: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fr-FR" sz="2000" dirty="0" smtClean="0">
                <a:solidFill>
                  <a:srgbClr val="FF0000"/>
                </a:solidFill>
              </a:rPr>
              <a:t>n</a:t>
            </a:r>
            <a:r>
              <a:rPr lang="fr-FR" sz="2000" dirty="0">
                <a:solidFill>
                  <a:srgbClr val="FF0000"/>
                </a:solidFill>
              </a:rPr>
              <a:t>: </a:t>
            </a:r>
            <a:r>
              <a:rPr lang="fr-FR" sz="2000" dirty="0"/>
              <a:t>nombre de brins </a:t>
            </a:r>
            <a:r>
              <a:rPr lang="fr-FR" sz="2000" dirty="0" smtClean="0"/>
              <a:t>verticaux</a:t>
            </a:r>
          </a:p>
          <a:p>
            <a:pPr>
              <a:lnSpc>
                <a:spcPct val="150000"/>
              </a:lnSpc>
            </a:pPr>
            <a:r>
              <a:rPr lang="en-US" sz="2000" dirty="0" err="1" smtClean="0"/>
              <a:t>Exemple</a:t>
            </a:r>
            <a:r>
              <a:rPr lang="en-US" sz="2000" dirty="0" smtClean="0"/>
              <a:t> :pour un cadre </a:t>
            </a:r>
            <a:r>
              <a:rPr lang="en-US" sz="2000" dirty="0"/>
              <a:t>et </a:t>
            </a:r>
            <a:r>
              <a:rPr lang="en-US" sz="2000" dirty="0" err="1"/>
              <a:t>épingle</a:t>
            </a:r>
            <a:r>
              <a:rPr lang="en-US" sz="2000" dirty="0"/>
              <a:t> HA6 : 3 </a:t>
            </a:r>
            <a:r>
              <a:rPr lang="en-US" sz="2000" dirty="0" err="1"/>
              <a:t>brins</a:t>
            </a:r>
            <a:r>
              <a:rPr lang="en-US" sz="2000" dirty="0"/>
              <a:t> HA6 = 0,848 </a:t>
            </a:r>
            <a:r>
              <a:rPr lang="en-US" sz="2000" dirty="0" smtClean="0"/>
              <a:t>cm2</a:t>
            </a:r>
            <a:endParaRPr lang="en-US" sz="2000" i="1" dirty="0"/>
          </a:p>
          <a:p>
            <a:pPr>
              <a:lnSpc>
                <a:spcPct val="150000"/>
              </a:lnSpc>
            </a:pPr>
            <a:r>
              <a:rPr lang="en-US" sz="2000" b="1" kern="0" dirty="0" smtClean="0">
                <a:solidFill>
                  <a:srgbClr val="FFFF00"/>
                </a:solidFill>
                <a:latin typeface="Times New Roman"/>
                <a:ea typeface="+mj-ea"/>
                <a:cs typeface="+mj-cs"/>
              </a:rPr>
              <a:t>IV.3.Répartition </a:t>
            </a:r>
            <a:r>
              <a:rPr lang="en-US" sz="2000" b="1" kern="0" dirty="0">
                <a:solidFill>
                  <a:srgbClr val="FFFF00"/>
                </a:solidFill>
                <a:latin typeface="Times New Roman"/>
                <a:ea typeface="+mj-ea"/>
                <a:cs typeface="+mj-cs"/>
              </a:rPr>
              <a:t>des armatures </a:t>
            </a:r>
            <a:r>
              <a:rPr lang="en-US" sz="2000" b="1" kern="0" dirty="0" err="1">
                <a:solidFill>
                  <a:srgbClr val="FFFF00"/>
                </a:solidFill>
                <a:latin typeface="Times New Roman"/>
                <a:ea typeface="+mj-ea"/>
                <a:cs typeface="+mj-cs"/>
              </a:rPr>
              <a:t>transversales</a:t>
            </a:r>
            <a:r>
              <a:rPr lang="en-US" sz="2000" b="1" kern="0" dirty="0">
                <a:solidFill>
                  <a:srgbClr val="FFFF00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en-US" sz="2000" b="1" kern="0" dirty="0" smtClean="0">
                <a:solidFill>
                  <a:srgbClr val="FFFF00"/>
                </a:solidFill>
                <a:latin typeface="Times New Roman"/>
                <a:ea typeface="+mj-ea"/>
                <a:cs typeface="+mj-cs"/>
              </a:rPr>
              <a:t>:</a:t>
            </a:r>
            <a:r>
              <a:rPr lang="fr-FR" sz="2000" dirty="0"/>
              <a:t>Deux cas peuvent se présenter : </a:t>
            </a:r>
            <a:endParaRPr lang="en-US" sz="2000" dirty="0"/>
          </a:p>
          <a:p>
            <a:pPr algn="just">
              <a:lnSpc>
                <a:spcPct val="150000"/>
              </a:lnSpc>
            </a:pPr>
            <a:r>
              <a:rPr lang="en-US" sz="2000" u="sng" dirty="0">
                <a:solidFill>
                  <a:srgbClr val="FFC000"/>
                </a:solidFill>
              </a:rPr>
              <a:t>1) </a:t>
            </a:r>
            <a:r>
              <a:rPr lang="en-US" sz="2000" u="sng" dirty="0" smtClean="0">
                <a:solidFill>
                  <a:srgbClr val="FFC000"/>
                </a:solidFill>
              </a:rPr>
              <a:t>St </a:t>
            </a:r>
            <a:r>
              <a:rPr lang="en-US" sz="2000" u="sng" dirty="0">
                <a:solidFill>
                  <a:srgbClr val="FFC000"/>
                </a:solidFill>
              </a:rPr>
              <a:t>&gt; </a:t>
            </a:r>
            <a:r>
              <a:rPr lang="en-US" sz="2000" u="sng" dirty="0" err="1">
                <a:solidFill>
                  <a:srgbClr val="FFC000"/>
                </a:solidFill>
              </a:rPr>
              <a:t>St</a:t>
            </a:r>
            <a:r>
              <a:rPr lang="en-US" sz="1600" u="sng" dirty="0" err="1">
                <a:solidFill>
                  <a:srgbClr val="FFC000"/>
                </a:solidFill>
              </a:rPr>
              <a:t>max</a:t>
            </a:r>
            <a:r>
              <a:rPr lang="en-US" sz="1800" u="sng" dirty="0">
                <a:solidFill>
                  <a:srgbClr val="FFC000"/>
                </a:solidFill>
              </a:rPr>
              <a:t> </a:t>
            </a:r>
            <a:r>
              <a:rPr lang="en-US" sz="1800" b="1" dirty="0" smtClean="0"/>
              <a:t>:</a:t>
            </a:r>
            <a:r>
              <a:rPr lang="fr-FR" sz="2000" dirty="0"/>
              <a:t>- placer le </a:t>
            </a:r>
            <a:r>
              <a:rPr lang="fr-FR" sz="2000" dirty="0" smtClean="0"/>
              <a:t>1</a:t>
            </a:r>
            <a:r>
              <a:rPr lang="fr-FR" sz="2000" baseline="30000" dirty="0" smtClean="0"/>
              <a:t>er</a:t>
            </a:r>
            <a:r>
              <a:rPr lang="fr-FR" sz="2000" dirty="0" smtClean="0"/>
              <a:t> cours </a:t>
            </a:r>
            <a:r>
              <a:rPr lang="fr-FR" sz="2000" dirty="0"/>
              <a:t>d’armature transversale à une distance du nu de l’appui égale à </a:t>
            </a:r>
            <a:r>
              <a:rPr lang="fr-FR" sz="2000" dirty="0" err="1">
                <a:solidFill>
                  <a:srgbClr val="FF0000"/>
                </a:solidFill>
              </a:rPr>
              <a:t>St</a:t>
            </a:r>
            <a:r>
              <a:rPr lang="fr-FR" sz="1600" dirty="0" err="1">
                <a:solidFill>
                  <a:srgbClr val="FF0000"/>
                </a:solidFill>
              </a:rPr>
              <a:t>max</a:t>
            </a:r>
            <a:r>
              <a:rPr lang="fr-FR" sz="2000" dirty="0">
                <a:solidFill>
                  <a:srgbClr val="FF0000"/>
                </a:solidFill>
              </a:rPr>
              <a:t> /2. </a:t>
            </a:r>
            <a:endParaRPr lang="en-US" sz="2000" dirty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fr-FR" sz="2000" dirty="0" smtClean="0"/>
              <a:t>- Disposer </a:t>
            </a:r>
            <a:r>
              <a:rPr lang="fr-FR" sz="2000" dirty="0"/>
              <a:t>les autres cours d’armature à une distance </a:t>
            </a:r>
            <a:r>
              <a:rPr lang="fr-FR" sz="2000" dirty="0">
                <a:solidFill>
                  <a:srgbClr val="FF0000"/>
                </a:solidFill>
              </a:rPr>
              <a:t>constante</a:t>
            </a:r>
            <a:r>
              <a:rPr lang="fr-FR" sz="2000" b="1" dirty="0">
                <a:solidFill>
                  <a:srgbClr val="FF0000"/>
                </a:solidFill>
              </a:rPr>
              <a:t> </a:t>
            </a:r>
            <a:r>
              <a:rPr lang="fr-FR" sz="2000" dirty="0">
                <a:solidFill>
                  <a:srgbClr val="FF0000"/>
                </a:solidFill>
              </a:rPr>
              <a:t>égale à </a:t>
            </a:r>
            <a:r>
              <a:rPr lang="en-US" sz="2000" dirty="0" err="1">
                <a:solidFill>
                  <a:srgbClr val="FF0000"/>
                </a:solidFill>
              </a:rPr>
              <a:t>St</a:t>
            </a:r>
            <a:r>
              <a:rPr lang="en-US" sz="1600" dirty="0" err="1">
                <a:solidFill>
                  <a:srgbClr val="FF0000"/>
                </a:solidFill>
              </a:rPr>
              <a:t>max</a:t>
            </a:r>
            <a:r>
              <a:rPr lang="en-US" sz="1600" dirty="0"/>
              <a:t>. </a:t>
            </a:r>
            <a:endParaRPr lang="fr-FR" sz="1600" u="sng" dirty="0">
              <a:solidFill>
                <a:srgbClr val="FFC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fr-FR" sz="2000" dirty="0" smtClean="0"/>
              <a:t>-</a:t>
            </a:r>
            <a:endParaRPr lang="fr-FR" sz="2000" dirty="0" smtClean="0">
              <a:solidFill>
                <a:srgbClr val="FF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7033481" y="6428184"/>
            <a:ext cx="1905000" cy="457200"/>
          </a:xfr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srgbClr val="FFFFFF"/>
                </a:solidFill>
              </a:rPr>
              <a:pPr/>
              <a:t>8</a:t>
            </a:fld>
            <a:endParaRPr lang="fr-BE" dirty="0">
              <a:solidFill>
                <a:srgbClr val="FFFFF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50" y="376511"/>
            <a:ext cx="3046319" cy="388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 descr="C:\Users\guettiche\Desktop\At+aire+des+armatures+transversales+n+nombre+de+brins+verticaux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67" t="32977" r="19743" b="54383"/>
          <a:stretch/>
        </p:blipFill>
        <p:spPr bwMode="auto">
          <a:xfrm>
            <a:off x="6012159" y="3478696"/>
            <a:ext cx="1304925" cy="4320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86076" y="2132856"/>
            <a:ext cx="2392123" cy="379910"/>
            <a:chOff x="756510" y="2109017"/>
            <a:chExt cx="2392123" cy="443845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96"/>
            <a:stretch/>
          </p:blipFill>
          <p:spPr bwMode="auto">
            <a:xfrm>
              <a:off x="1298222" y="2109018"/>
              <a:ext cx="1850411" cy="443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510" y="2109017"/>
              <a:ext cx="561975" cy="4438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809" y="2132857"/>
            <a:ext cx="10287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784959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14282" y="72008"/>
            <a:ext cx="8715436" cy="666936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/>
          <a:p>
            <a:pPr algn="just"/>
            <a:r>
              <a:rPr lang="fr-FR" sz="2000" u="sng" dirty="0">
                <a:solidFill>
                  <a:srgbClr val="FFC000"/>
                </a:solidFill>
              </a:rPr>
              <a:t>2) St &lt; </a:t>
            </a:r>
            <a:r>
              <a:rPr lang="fr-FR" sz="2000" u="sng" dirty="0" err="1">
                <a:solidFill>
                  <a:srgbClr val="FFC000"/>
                </a:solidFill>
              </a:rPr>
              <a:t>St</a:t>
            </a:r>
            <a:r>
              <a:rPr lang="fr-FR" sz="1600" u="sng" dirty="0" err="1">
                <a:solidFill>
                  <a:srgbClr val="FFC000"/>
                </a:solidFill>
              </a:rPr>
              <a:t>max</a:t>
            </a:r>
            <a:r>
              <a:rPr lang="fr-FR" sz="1600" u="sng" dirty="0">
                <a:solidFill>
                  <a:srgbClr val="FFC000"/>
                </a:solidFill>
              </a:rPr>
              <a:t> </a:t>
            </a:r>
            <a:r>
              <a:rPr lang="fr-FR" sz="2000" u="sng" dirty="0">
                <a:solidFill>
                  <a:srgbClr val="FFC000"/>
                </a:solidFill>
                <a:sym typeface="Wingdings" pitchFamily="2" charset="2"/>
              </a:rPr>
              <a:t>(méthode de </a:t>
            </a:r>
            <a:r>
              <a:rPr lang="fr-FR" sz="2000" u="sng" dirty="0" err="1">
                <a:solidFill>
                  <a:srgbClr val="FFC000"/>
                </a:solidFill>
                <a:sym typeface="Wingdings" pitchFamily="2" charset="2"/>
              </a:rPr>
              <a:t>caquot</a:t>
            </a:r>
            <a:r>
              <a:rPr lang="fr-FR" sz="2000" u="sng" dirty="0">
                <a:solidFill>
                  <a:srgbClr val="FFC000"/>
                </a:solidFill>
                <a:sym typeface="Wingdings" pitchFamily="2" charset="2"/>
              </a:rPr>
              <a:t>):</a:t>
            </a:r>
            <a:r>
              <a:rPr lang="fr-FR" sz="2000" dirty="0">
                <a:solidFill>
                  <a:srgbClr val="FFC000"/>
                </a:solidFill>
              </a:rPr>
              <a:t> </a:t>
            </a:r>
            <a:r>
              <a:rPr lang="fr-FR" sz="2000" dirty="0"/>
              <a:t>placer le 1</a:t>
            </a:r>
            <a:r>
              <a:rPr lang="fr-FR" sz="2000" baseline="30000" dirty="0"/>
              <a:t>er</a:t>
            </a:r>
            <a:r>
              <a:rPr lang="fr-FR" sz="2000" dirty="0"/>
              <a:t> cours d’armature transversale à une distance du nu de </a:t>
            </a:r>
            <a:r>
              <a:rPr lang="fr-FR" sz="2000" dirty="0" smtClean="0"/>
              <a:t>l’appui égale </a:t>
            </a:r>
            <a:r>
              <a:rPr lang="fr-FR" sz="2000" dirty="0"/>
              <a:t>à St /2.</a:t>
            </a:r>
          </a:p>
          <a:p>
            <a:pPr algn="just"/>
            <a:endParaRPr lang="fr-FR" sz="2000" dirty="0"/>
          </a:p>
          <a:p>
            <a:pPr algn="just">
              <a:lnSpc>
                <a:spcPct val="150000"/>
              </a:lnSpc>
            </a:pPr>
            <a:r>
              <a:rPr lang="fr-FR" sz="2000" dirty="0" smtClean="0"/>
              <a:t>On </a:t>
            </a:r>
            <a:r>
              <a:rPr lang="fr-FR" sz="2000" dirty="0"/>
              <a:t>prendra l'espacement immédiatement inférieur </a:t>
            </a:r>
            <a:endParaRPr lang="fr-FR" sz="2000" dirty="0" smtClean="0"/>
          </a:p>
          <a:p>
            <a:pPr algn="just">
              <a:lnSpc>
                <a:spcPct val="150000"/>
              </a:lnSpc>
            </a:pPr>
            <a:r>
              <a:rPr lang="fr-FR" sz="2000" dirty="0" smtClean="0"/>
              <a:t>à </a:t>
            </a:r>
            <a:r>
              <a:rPr lang="fr-FR" sz="2000" dirty="0"/>
              <a:t>St dans la série de Caquot suivantes : 7 ; 8 ; 9 </a:t>
            </a:r>
            <a:r>
              <a:rPr lang="fr-FR" sz="2000" dirty="0" smtClean="0"/>
              <a:t>;10 ;11; 13;16; 20; </a:t>
            </a:r>
            <a:r>
              <a:rPr lang="fr-FR" sz="2000" dirty="0"/>
              <a:t>25 ; 35;40 (cm).</a:t>
            </a:r>
          </a:p>
          <a:p>
            <a:pPr marL="174625" indent="-174625" algn="just">
              <a:lnSpc>
                <a:spcPct val="150000"/>
              </a:lnSpc>
              <a:buFontTx/>
              <a:buChar char="-"/>
            </a:pPr>
            <a:r>
              <a:rPr lang="fr-FR" sz="2000" dirty="0" smtClean="0"/>
              <a:t>Répéter </a:t>
            </a:r>
            <a:r>
              <a:rPr lang="fr-FR" sz="2000" dirty="0"/>
              <a:t>ensuite l’espacement n fois (avec « n </a:t>
            </a:r>
            <a:r>
              <a:rPr lang="fr-FR" sz="2000" dirty="0" smtClean="0"/>
              <a:t> nombre entier » </a:t>
            </a:r>
            <a:r>
              <a:rPr lang="fr-FR" sz="2000" dirty="0"/>
              <a:t>nombre de mètres dans la </a:t>
            </a:r>
            <a:r>
              <a:rPr lang="fr-FR" sz="2000" dirty="0" smtClean="0"/>
              <a:t>demi portée </a:t>
            </a:r>
            <a:r>
              <a:rPr lang="fr-FR" sz="2000" dirty="0"/>
              <a:t>par </a:t>
            </a:r>
            <a:r>
              <a:rPr lang="fr-FR" sz="2000" dirty="0" smtClean="0"/>
              <a:t>(n=L/2.) </a:t>
            </a:r>
            <a:r>
              <a:rPr lang="fr-FR" sz="2000" dirty="0">
                <a:solidFill>
                  <a:srgbClr val="FF0000"/>
                </a:solidFill>
              </a:rPr>
              <a:t>ou la porté d'une console</a:t>
            </a:r>
            <a:r>
              <a:rPr lang="fr-FR" sz="2000" dirty="0" smtClean="0">
                <a:solidFill>
                  <a:srgbClr val="FF0000"/>
                </a:solidFill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fr-FR" sz="2000" dirty="0" smtClean="0"/>
              <a:t>Après </a:t>
            </a:r>
            <a:r>
              <a:rPr lang="fr-FR" sz="2000" dirty="0"/>
              <a:t>avoir répéter n fois st</a:t>
            </a:r>
            <a:r>
              <a:rPr lang="fr-FR" sz="1400" dirty="0"/>
              <a:t>0</a:t>
            </a:r>
            <a:r>
              <a:rPr lang="fr-FR" sz="2000" dirty="0"/>
              <a:t> , se raccorder à la suite des valeurs suivantes sans dépasser </a:t>
            </a:r>
            <a:r>
              <a:rPr lang="fr-FR" sz="2000" dirty="0" err="1" smtClean="0"/>
              <a:t>Stmax</a:t>
            </a:r>
            <a:r>
              <a:rPr lang="fr-FR" sz="20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fr-FR" sz="2000" dirty="0" smtClean="0">
                <a:solidFill>
                  <a:srgbClr val="FF0000"/>
                </a:solidFill>
              </a:rPr>
              <a:t>Note : </a:t>
            </a:r>
            <a:r>
              <a:rPr lang="fr-FR" sz="2000" dirty="0" smtClean="0"/>
              <a:t>Cette </a:t>
            </a:r>
            <a:r>
              <a:rPr lang="fr-FR" sz="2000" dirty="0"/>
              <a:t>méthode est applicable seulement pour les poutres uniformément chargées, de section transversale </a:t>
            </a:r>
            <a:r>
              <a:rPr lang="fr-FR" sz="2000" dirty="0" smtClean="0"/>
              <a:t>constante.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fr-FR" sz="2000" b="1" kern="0" dirty="0" smtClean="0">
                <a:solidFill>
                  <a:srgbClr val="FF0000"/>
                </a:solidFill>
                <a:latin typeface="Times New Roman"/>
              </a:rPr>
              <a:t>Application 1: </a:t>
            </a:r>
            <a:r>
              <a:rPr lang="fr-FR" sz="2000" kern="0" dirty="0">
                <a:latin typeface="Times New Roman"/>
              </a:rPr>
              <a:t>pour la poutre ci-dessous on a calculer l’espacement entre les armatures transversaux  on a trouvé que :St = 18.2 cm.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endParaRPr lang="fr-FR" sz="2000" b="1" kern="0" dirty="0" smtClean="0">
              <a:solidFill>
                <a:srgbClr val="FFFF00"/>
              </a:solidFill>
              <a:latin typeface="Times New Roman"/>
            </a:endParaRPr>
          </a:p>
          <a:p>
            <a:pPr>
              <a:spcBef>
                <a:spcPts val="600"/>
              </a:spcBef>
            </a:pPr>
            <a:endParaRPr lang="fr-FR" sz="2000" kern="0" dirty="0">
              <a:latin typeface="Times New Roman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endParaRPr lang="fr-FR" sz="2000" kern="0" dirty="0">
              <a:latin typeface="Times New Roman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endParaRPr lang="fr-FR" sz="2000" dirty="0">
              <a:solidFill>
                <a:srgbClr val="FF0000"/>
              </a:solidFill>
            </a:endParaRPr>
          </a:p>
          <a:p>
            <a:endParaRPr lang="fr-FR" sz="20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7033481" y="6428184"/>
            <a:ext cx="1905000" cy="457200"/>
          </a:xfrm>
        </p:spPr>
        <p:txBody>
          <a:bodyPr/>
          <a:lstStyle/>
          <a:p>
            <a:fld id="{CF4668DC-857F-487D-BFFA-8C0CA5037977}" type="slidenum">
              <a:rPr lang="fr-BE" smtClean="0">
                <a:solidFill>
                  <a:srgbClr val="FFFFFF"/>
                </a:solidFill>
              </a:rPr>
              <a:pPr/>
              <a:t>9</a:t>
            </a:fld>
            <a:endParaRPr lang="fr-BE" dirty="0">
              <a:solidFill>
                <a:srgbClr val="FFFFFF"/>
              </a:solidFill>
            </a:endParaRPr>
          </a:p>
        </p:txBody>
      </p:sp>
      <p:pic>
        <p:nvPicPr>
          <p:cNvPr id="8" name="Picture 7" descr="C:\Users\guettiche\Desktop\Couture+des+fissures+d’effort+tranchant (1)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78" t="8570" r="4012" b="75161"/>
          <a:stretch/>
        </p:blipFill>
        <p:spPr bwMode="auto">
          <a:xfrm>
            <a:off x="3707904" y="5733256"/>
            <a:ext cx="2952328" cy="8640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C:\Users\guettiche\Desktop\Couture+des+fissures+d’effort+tranchant (1)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35" t="24423" r="4494" b="53747"/>
          <a:stretch/>
        </p:blipFill>
        <p:spPr bwMode="auto">
          <a:xfrm>
            <a:off x="467544" y="5842284"/>
            <a:ext cx="2376264" cy="8537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5796135" y="445874"/>
            <a:ext cx="2461495" cy="966902"/>
            <a:chOff x="6156176" y="5733256"/>
            <a:chExt cx="2592288" cy="932879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6" y="5733256"/>
              <a:ext cx="2448272" cy="9328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7380312" y="6267571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>
                  <a:solidFill>
                    <a:schemeClr val="bg2"/>
                  </a:solidFill>
                </a:rPr>
                <a:t>Nu d’appuis</a:t>
              </a:r>
              <a:endParaRPr lang="en-US" sz="1200" dirty="0">
                <a:solidFill>
                  <a:schemeClr val="bg2"/>
                </a:solidFill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 bwMode="auto">
            <a:xfrm flipH="1">
              <a:off x="6804248" y="6436848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50056464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byrint">
  <a:themeElements>
    <a:clrScheme name="Labyrint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Labyrin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" cap="flat" cmpd="sng" algn="ctr">
          <a:solidFill>
            <a:schemeClr val="tx1"/>
          </a:solidFill>
          <a:prstDash val="dash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" cap="flat" cmpd="sng" algn="ctr">
          <a:solidFill>
            <a:schemeClr val="tx1"/>
          </a:solidFill>
          <a:prstDash val="dash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Labyrint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byrint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byrint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byrint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byrint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byrint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abyrint">
  <a:themeElements>
    <a:clrScheme name="Labyrint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Labyrin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" cap="flat" cmpd="sng" algn="ctr">
          <a:solidFill>
            <a:schemeClr val="tx1"/>
          </a:solidFill>
          <a:prstDash val="dash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" cap="flat" cmpd="sng" algn="ctr">
          <a:solidFill>
            <a:schemeClr val="tx1"/>
          </a:solidFill>
          <a:prstDash val="dash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Labyrint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byrint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byrint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byrint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byrint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byrint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Designs\Spirale.pot</Template>
  <TotalTime>12263</TotalTime>
  <Words>1744</Words>
  <Application>Microsoft Office PowerPoint</Application>
  <PresentationFormat>Affichage à l'écran (4:3)</PresentationFormat>
  <Paragraphs>169</Paragraphs>
  <Slides>13</Slides>
  <Notes>13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13</vt:i4>
      </vt:variant>
    </vt:vector>
  </HeadingPairs>
  <TitlesOfParts>
    <vt:vector size="15" baseType="lpstr">
      <vt:lpstr>Labyrint</vt:lpstr>
      <vt:lpstr>1_Labyrint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ehtp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khaled</dc:creator>
  <cp:lastModifiedBy>SIRINE</cp:lastModifiedBy>
  <cp:revision>586</cp:revision>
  <cp:lastPrinted>2014-10-18T18:00:57Z</cp:lastPrinted>
  <dcterms:created xsi:type="dcterms:W3CDTF">2002-03-26T08:44:42Z</dcterms:created>
  <dcterms:modified xsi:type="dcterms:W3CDTF">2020-09-26T09:44:38Z</dcterms:modified>
</cp:coreProperties>
</file>