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7" r:id="rId2"/>
    <p:sldId id="306" r:id="rId3"/>
    <p:sldId id="257" r:id="rId4"/>
    <p:sldId id="297" r:id="rId5"/>
    <p:sldId id="298" r:id="rId6"/>
    <p:sldId id="290" r:id="rId7"/>
    <p:sldId id="291" r:id="rId8"/>
    <p:sldId id="309" r:id="rId9"/>
    <p:sldId id="308" r:id="rId10"/>
    <p:sldId id="292" r:id="rId11"/>
    <p:sldId id="312" r:id="rId12"/>
    <p:sldId id="310" r:id="rId13"/>
    <p:sldId id="293" r:id="rId14"/>
    <p:sldId id="299" r:id="rId15"/>
    <p:sldId id="301" r:id="rId16"/>
    <p:sldId id="307" r:id="rId17"/>
    <p:sldId id="258" r:id="rId18"/>
    <p:sldId id="303" r:id="rId19"/>
    <p:sldId id="304" r:id="rId20"/>
    <p:sldId id="276" r:id="rId21"/>
    <p:sldId id="311" r:id="rId22"/>
    <p:sldId id="305" r:id="rId23"/>
    <p:sldId id="294" r:id="rId24"/>
    <p:sldId id="27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EFF"/>
    <a:srgbClr val="FF99FF"/>
    <a:srgbClr val="0099FF"/>
    <a:srgbClr val="00CC99"/>
    <a:srgbClr val="008000"/>
    <a:srgbClr val="FF3300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/>
  </p:normalViewPr>
  <p:slideViewPr>
    <p:cSldViewPr snapToGrid="0">
      <p:cViewPr varScale="1">
        <p:scale>
          <a:sx n="91" d="100"/>
          <a:sy n="91" d="100"/>
        </p:scale>
        <p:origin x="4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058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4B1B1-71C4-4103-994D-4566A3090337}" type="datetimeFigureOut">
              <a:rPr lang="fr-CA" smtClean="0"/>
              <a:pPr/>
              <a:t>21-06-13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83C27-5F28-433A-943B-23799D3E80D2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9082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AB48A1C-EAD7-4588-B2E9-CF95FBA378F2}" type="datetime1">
              <a:rPr lang="fr-FR"/>
              <a:pPr/>
              <a:t>13/06/2021</a:t>
            </a:fld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895CE5B-D3DE-4F12-81CF-F965753FD25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9347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67F777C-FEB6-4592-827D-866628E89857}" type="datetime1">
              <a:rPr lang="fr-FR"/>
              <a:pPr/>
              <a:t>13/06/2021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90EEFE-00ED-4883-A19F-B81924907F1A}" type="slidenum">
              <a:rPr lang="fr-FR"/>
              <a:pPr/>
              <a:t>10</a:t>
            </a:fld>
            <a:endParaRPr lang="fr-FR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044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233E80-E0EB-4AC1-9EE2-E4852B06E8F7}" type="datetime1">
              <a:rPr lang="fr-FR"/>
              <a:pPr/>
              <a:t>13/06/2021</a:t>
            </a:fld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D6344-7605-46AC-A119-C1D213F98BFB}" type="slidenum">
              <a:rPr lang="fr-FR"/>
              <a:pPr/>
              <a:t>13</a:t>
            </a:fld>
            <a:endParaRPr lang="fr-F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198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rc 3"/>
          <p:cNvSpPr>
            <a:spLocks/>
          </p:cNvSpPr>
          <p:nvPr/>
        </p:nvSpPr>
        <p:spPr bwMode="auto">
          <a:xfrm flipV="1"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320800" y="1038225"/>
            <a:ext cx="6399213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fr-FR" noProof="0"/>
              <a:t>Cliquez pour modifier 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48138" y="3913188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04800" y="6162675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chemeClr val="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472113" y="61849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CA"/>
              <a:t>Guy Collin, 2008-04-09</a:t>
            </a:r>
            <a:endParaRPr lang="fr-F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353E47-FCEB-4EC5-98C6-4066318A08A5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083" name="Picture 11" descr="C:\Users\GCollin\Desktop\Mes dossiers\SiteWebUQAC\Logo354x21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" y="331788"/>
            <a:ext cx="2962276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52FABE-00B6-4641-AEC3-9F7A308DB1D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24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084888" y="609600"/>
            <a:ext cx="1722437" cy="55149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018088" cy="55149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ABEE61-08EE-4BCC-9E59-4C140F4CEEB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20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6781800" cy="12573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1101725" y="2009775"/>
            <a:ext cx="3276600" cy="4114800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30725" y="2009775"/>
            <a:ext cx="3276600" cy="4114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B18A88-A00D-4E16-857D-079C1F684C7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81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CC931C-0A88-446E-849D-780E8DFEBA9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1211224" y="6309832"/>
            <a:ext cx="1616149" cy="450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CA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1682" name="Picture 2" descr="C:\Users\GCollin\Desktop\Mes dossiers\SiteWebUQAC\Logo_petit_forma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7900"/>
            <a:ext cx="15335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07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7C4C9-8F02-454D-9349-049641E8459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2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01725" y="2009775"/>
            <a:ext cx="3276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30725" y="2009775"/>
            <a:ext cx="3276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3FBDB3-2903-40F6-8839-B8334EDB707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7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CC397-394A-4260-9C73-E9A3AF6BBAA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5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9D1857-C611-4670-959B-BD67F941D3CB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22325" y="6328144"/>
            <a:ext cx="1616149" cy="2977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CA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2706" name="Picture 2" descr="C:\Users\GCollin\Desktop\Mes dossiers\SiteWebUQAC\Logo_petit_forma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7900"/>
            <a:ext cx="15335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73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FB7545-ECDE-42C4-B976-05BC875A628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10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C7D17A-B3E3-4A42-9C9B-E9054B1E788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53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955DA9-9F53-459C-8D8E-CEA70C66864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 flipV="1"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FDB3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6781800" cy="12573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La thermodynamique chimique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1725" y="2009775"/>
            <a:ext cx="6705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blabla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35680" y="623620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fld id="{39EB26E6-2F51-4452-91B4-574409CC6B79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324600"/>
            <a:ext cx="1219200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5562600"/>
            <a:ext cx="1752600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4724400"/>
            <a:ext cx="2209800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0" y="5502275"/>
            <a:ext cx="180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 b="1" i="1" dirty="0"/>
              <a:t>G  =  H  </a:t>
            </a:r>
            <a:r>
              <a:rPr kumimoji="0" lang="fr-CA" sz="2000" b="1" i="1" dirty="0">
                <a:latin typeface="Symbol" pitchFamily="18" charset="2"/>
              </a:rPr>
              <a:t>-</a:t>
            </a:r>
            <a:r>
              <a:rPr kumimoji="0" lang="fr-CA" sz="2000" b="1" i="1" dirty="0"/>
              <a:t>  T S</a:t>
            </a:r>
            <a:endParaRPr kumimoji="0" lang="fr-CA" dirty="0"/>
          </a:p>
        </p:txBody>
      </p:sp>
      <p:pic>
        <p:nvPicPr>
          <p:cNvPr id="1039" name="Picture 15" descr="165x2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334125"/>
            <a:ext cx="15716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 userDrawn="1"/>
        </p:nvSpPr>
        <p:spPr>
          <a:xfrm>
            <a:off x="7693152" y="6303264"/>
            <a:ext cx="1158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FF0000"/>
                </a:solidFill>
              </a:rPr>
              <a:t>2014-12-29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800" b="1">
          <a:solidFill>
            <a:srgbClr val="FFFF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97000" y="2346325"/>
            <a:ext cx="6896100" cy="2249488"/>
          </a:xfrm>
          <a:solidFill>
            <a:schemeClr val="hlink"/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CA" dirty="0"/>
              <a:t>LES  PROCÉDÉS </a:t>
            </a:r>
            <a:br>
              <a:rPr lang="fr-CA" dirty="0"/>
            </a:br>
            <a:r>
              <a:rPr lang="fr-CA" dirty="0"/>
              <a:t>DE  SÉPARATION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315200" cy="838200"/>
          </a:xfrm>
        </p:spPr>
        <p:txBody>
          <a:bodyPr/>
          <a:lstStyle/>
          <a:p>
            <a:r>
              <a:rPr kumimoji="0" lang="fr-CA" sz="4400" b="0">
                <a:solidFill>
                  <a:srgbClr val="F2EC00"/>
                </a:solidFill>
                <a:latin typeface="Times New Roman" pitchFamily="18" charset="0"/>
              </a:rPr>
              <a:t>Partie de colonne à plateaux</a:t>
            </a:r>
          </a:p>
        </p:txBody>
      </p:sp>
      <p:grpSp>
        <p:nvGrpSpPr>
          <p:cNvPr id="46323" name="Group 243"/>
          <p:cNvGrpSpPr>
            <a:grpSpLocks/>
          </p:cNvGrpSpPr>
          <p:nvPr/>
        </p:nvGrpSpPr>
        <p:grpSpPr bwMode="auto">
          <a:xfrm>
            <a:off x="4489450" y="1843088"/>
            <a:ext cx="4065588" cy="4267200"/>
            <a:chOff x="2828" y="1161"/>
            <a:chExt cx="2561" cy="2688"/>
          </a:xfrm>
        </p:grpSpPr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2828" y="1161"/>
              <a:ext cx="2561" cy="26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3009" y="1301"/>
              <a:ext cx="94" cy="2437"/>
            </a:xfrm>
            <a:prstGeom prst="rect">
              <a:avLst/>
            </a:prstGeom>
            <a:solidFill>
              <a:srgbClr val="8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4623" y="1301"/>
              <a:ext cx="94" cy="2437"/>
            </a:xfrm>
            <a:prstGeom prst="rect">
              <a:avLst/>
            </a:prstGeom>
            <a:solidFill>
              <a:srgbClr val="8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3087" y="2065"/>
              <a:ext cx="366" cy="66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3618" y="2065"/>
              <a:ext cx="525" cy="66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4311" y="2065"/>
              <a:ext cx="331" cy="66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91" name="Line 11"/>
            <p:cNvSpPr>
              <a:spLocks noChangeShapeType="1"/>
            </p:cNvSpPr>
            <p:nvPr/>
          </p:nvSpPr>
          <p:spPr bwMode="auto">
            <a:xfrm flipV="1">
              <a:off x="3456" y="1772"/>
              <a:ext cx="3" cy="3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 flipV="1">
              <a:off x="3612" y="1772"/>
              <a:ext cx="3" cy="3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3393" y="2668"/>
              <a:ext cx="1" cy="9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 flipV="1">
              <a:off x="3549" y="2680"/>
              <a:ext cx="1" cy="98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 flipV="1">
              <a:off x="3768" y="2718"/>
              <a:ext cx="3" cy="2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 flipV="1">
              <a:off x="3912" y="2718"/>
              <a:ext cx="1" cy="2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097" name="Rectangle 17"/>
            <p:cNvSpPr>
              <a:spLocks noChangeArrowheads="1"/>
            </p:cNvSpPr>
            <p:nvPr/>
          </p:nvSpPr>
          <p:spPr bwMode="auto">
            <a:xfrm>
              <a:off x="3918" y="2895"/>
              <a:ext cx="715" cy="78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98" name="Rectangle 18"/>
            <p:cNvSpPr>
              <a:spLocks noChangeArrowheads="1"/>
            </p:cNvSpPr>
            <p:nvPr/>
          </p:nvSpPr>
          <p:spPr bwMode="auto">
            <a:xfrm>
              <a:off x="3556" y="2905"/>
              <a:ext cx="209" cy="68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099" name="Rectangle 19"/>
            <p:cNvSpPr>
              <a:spLocks noChangeArrowheads="1"/>
            </p:cNvSpPr>
            <p:nvPr/>
          </p:nvSpPr>
          <p:spPr bwMode="auto">
            <a:xfrm>
              <a:off x="3087" y="2905"/>
              <a:ext cx="300" cy="68"/>
            </a:xfrm>
            <a:prstGeom prst="rect">
              <a:avLst/>
            </a:prstGeom>
            <a:solidFill>
              <a:srgbClr val="99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>
              <a:off x="3612" y="1825"/>
              <a:ext cx="53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>
              <a:off x="3912" y="2668"/>
              <a:ext cx="1" cy="1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3768" y="2668"/>
              <a:ext cx="3" cy="1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>
              <a:off x="3131" y="269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>
              <a:off x="3184" y="269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5" name="Line 25"/>
            <p:cNvSpPr>
              <a:spLocks noChangeShapeType="1"/>
            </p:cNvSpPr>
            <p:nvPr/>
          </p:nvSpPr>
          <p:spPr bwMode="auto">
            <a:xfrm>
              <a:off x="3250" y="269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>
              <a:off x="3315" y="269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7" name="Line 27"/>
            <p:cNvSpPr>
              <a:spLocks noChangeShapeType="1"/>
            </p:cNvSpPr>
            <p:nvPr/>
          </p:nvSpPr>
          <p:spPr bwMode="auto">
            <a:xfrm>
              <a:off x="3587" y="269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8" name="Line 28"/>
            <p:cNvSpPr>
              <a:spLocks noChangeShapeType="1"/>
            </p:cNvSpPr>
            <p:nvPr/>
          </p:nvSpPr>
          <p:spPr bwMode="auto">
            <a:xfrm>
              <a:off x="3690" y="2693"/>
              <a:ext cx="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09" name="Line 29"/>
            <p:cNvSpPr>
              <a:spLocks noChangeShapeType="1"/>
            </p:cNvSpPr>
            <p:nvPr/>
          </p:nvSpPr>
          <p:spPr bwMode="auto">
            <a:xfrm>
              <a:off x="4186" y="2668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0" name="Line 30"/>
            <p:cNvSpPr>
              <a:spLocks noChangeShapeType="1"/>
            </p:cNvSpPr>
            <p:nvPr/>
          </p:nvSpPr>
          <p:spPr bwMode="auto">
            <a:xfrm>
              <a:off x="4211" y="2668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1" name="Line 31"/>
            <p:cNvSpPr>
              <a:spLocks noChangeShapeType="1"/>
            </p:cNvSpPr>
            <p:nvPr/>
          </p:nvSpPr>
          <p:spPr bwMode="auto">
            <a:xfrm>
              <a:off x="4239" y="2668"/>
              <a:ext cx="1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2" name="Line 32"/>
            <p:cNvSpPr>
              <a:spLocks noChangeShapeType="1"/>
            </p:cNvSpPr>
            <p:nvPr/>
          </p:nvSpPr>
          <p:spPr bwMode="auto">
            <a:xfrm>
              <a:off x="3144" y="2730"/>
              <a:ext cx="3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3" name="Line 33"/>
            <p:cNvSpPr>
              <a:spLocks noChangeShapeType="1"/>
            </p:cNvSpPr>
            <p:nvPr/>
          </p:nvSpPr>
          <p:spPr bwMode="auto">
            <a:xfrm>
              <a:off x="3222" y="2730"/>
              <a:ext cx="3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4" name="Line 34"/>
            <p:cNvSpPr>
              <a:spLocks noChangeShapeType="1"/>
            </p:cNvSpPr>
            <p:nvPr/>
          </p:nvSpPr>
          <p:spPr bwMode="auto">
            <a:xfrm>
              <a:off x="3300" y="2730"/>
              <a:ext cx="3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5" name="Line 35"/>
            <p:cNvSpPr>
              <a:spLocks noChangeShapeType="1"/>
            </p:cNvSpPr>
            <p:nvPr/>
          </p:nvSpPr>
          <p:spPr bwMode="auto">
            <a:xfrm>
              <a:off x="3599" y="2730"/>
              <a:ext cx="1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>
              <a:off x="3690" y="2730"/>
              <a:ext cx="15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7" name="Line 37"/>
            <p:cNvSpPr>
              <a:spLocks noChangeShapeType="1"/>
            </p:cNvSpPr>
            <p:nvPr/>
          </p:nvSpPr>
          <p:spPr bwMode="auto">
            <a:xfrm>
              <a:off x="3159" y="2796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8" name="Line 38"/>
            <p:cNvSpPr>
              <a:spLocks noChangeShapeType="1"/>
            </p:cNvSpPr>
            <p:nvPr/>
          </p:nvSpPr>
          <p:spPr bwMode="auto">
            <a:xfrm>
              <a:off x="3315" y="2796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19" name="Line 39"/>
            <p:cNvSpPr>
              <a:spLocks noChangeShapeType="1"/>
            </p:cNvSpPr>
            <p:nvPr/>
          </p:nvSpPr>
          <p:spPr bwMode="auto">
            <a:xfrm>
              <a:off x="3315" y="286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0" name="Line 40"/>
            <p:cNvSpPr>
              <a:spLocks noChangeShapeType="1"/>
            </p:cNvSpPr>
            <p:nvPr/>
          </p:nvSpPr>
          <p:spPr bwMode="auto">
            <a:xfrm>
              <a:off x="3315" y="277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1" name="Line 41"/>
            <p:cNvSpPr>
              <a:spLocks noChangeShapeType="1"/>
            </p:cNvSpPr>
            <p:nvPr/>
          </p:nvSpPr>
          <p:spPr bwMode="auto">
            <a:xfrm>
              <a:off x="3262" y="277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2" name="Line 42"/>
            <p:cNvSpPr>
              <a:spLocks noChangeShapeType="1"/>
            </p:cNvSpPr>
            <p:nvPr/>
          </p:nvSpPr>
          <p:spPr bwMode="auto">
            <a:xfrm>
              <a:off x="3197" y="275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3" name="Line 43"/>
            <p:cNvSpPr>
              <a:spLocks noChangeShapeType="1"/>
            </p:cNvSpPr>
            <p:nvPr/>
          </p:nvSpPr>
          <p:spPr bwMode="auto">
            <a:xfrm>
              <a:off x="3222" y="2836"/>
              <a:ext cx="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4" name="Line 44"/>
            <p:cNvSpPr>
              <a:spLocks noChangeShapeType="1"/>
            </p:cNvSpPr>
            <p:nvPr/>
          </p:nvSpPr>
          <p:spPr bwMode="auto">
            <a:xfrm>
              <a:off x="3705" y="277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5" name="Line 45"/>
            <p:cNvSpPr>
              <a:spLocks noChangeShapeType="1"/>
            </p:cNvSpPr>
            <p:nvPr/>
          </p:nvSpPr>
          <p:spPr bwMode="auto">
            <a:xfrm>
              <a:off x="3627" y="277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6" name="Line 46"/>
            <p:cNvSpPr>
              <a:spLocks noChangeShapeType="1"/>
            </p:cNvSpPr>
            <p:nvPr/>
          </p:nvSpPr>
          <p:spPr bwMode="auto">
            <a:xfrm>
              <a:off x="3612" y="2808"/>
              <a:ext cx="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7" name="Line 47"/>
            <p:cNvSpPr>
              <a:spLocks noChangeShapeType="1"/>
            </p:cNvSpPr>
            <p:nvPr/>
          </p:nvSpPr>
          <p:spPr bwMode="auto">
            <a:xfrm>
              <a:off x="3718" y="2836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8" name="Line 48"/>
            <p:cNvSpPr>
              <a:spLocks noChangeShapeType="1"/>
            </p:cNvSpPr>
            <p:nvPr/>
          </p:nvSpPr>
          <p:spPr bwMode="auto">
            <a:xfrm>
              <a:off x="3640" y="286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29" name="Rectangle 49"/>
            <p:cNvSpPr>
              <a:spLocks noChangeArrowheads="1"/>
            </p:cNvSpPr>
            <p:nvPr/>
          </p:nvSpPr>
          <p:spPr bwMode="auto">
            <a:xfrm>
              <a:off x="3930" y="3167"/>
              <a:ext cx="41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0" name="Rectangle 50"/>
            <p:cNvSpPr>
              <a:spLocks noChangeArrowheads="1"/>
            </p:cNvSpPr>
            <p:nvPr/>
          </p:nvSpPr>
          <p:spPr bwMode="auto">
            <a:xfrm>
              <a:off x="3930" y="3170"/>
              <a:ext cx="35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</a:rPr>
                <a:t>liquide</a:t>
              </a:r>
              <a:endParaRPr kumimoji="0" lang="fr-CA"/>
            </a:p>
          </p:txBody>
        </p:sp>
        <p:sp>
          <p:nvSpPr>
            <p:cNvPr id="46131" name="Rectangle 51"/>
            <p:cNvSpPr>
              <a:spLocks noChangeArrowheads="1"/>
            </p:cNvSpPr>
            <p:nvPr/>
          </p:nvSpPr>
          <p:spPr bwMode="auto">
            <a:xfrm>
              <a:off x="3833" y="1463"/>
              <a:ext cx="39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2" name="Rectangle 52"/>
            <p:cNvSpPr>
              <a:spLocks noChangeArrowheads="1"/>
            </p:cNvSpPr>
            <p:nvPr/>
          </p:nvSpPr>
          <p:spPr bwMode="auto">
            <a:xfrm>
              <a:off x="3833" y="1466"/>
              <a:ext cx="34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</a:rPr>
                <a:t>vapeur</a:t>
              </a:r>
              <a:endParaRPr kumimoji="0" lang="fr-CA"/>
            </a:p>
          </p:txBody>
        </p:sp>
        <p:sp>
          <p:nvSpPr>
            <p:cNvPr id="46133" name="Oval 53"/>
            <p:cNvSpPr>
              <a:spLocks noChangeArrowheads="1"/>
            </p:cNvSpPr>
            <p:nvPr/>
          </p:nvSpPr>
          <p:spPr bwMode="auto">
            <a:xfrm>
              <a:off x="3400" y="2284"/>
              <a:ext cx="3" cy="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4" name="Oval 54"/>
            <p:cNvSpPr>
              <a:spLocks noChangeArrowheads="1"/>
            </p:cNvSpPr>
            <p:nvPr/>
          </p:nvSpPr>
          <p:spPr bwMode="auto">
            <a:xfrm>
              <a:off x="3528" y="2362"/>
              <a:ext cx="43" cy="4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5" name="Oval 55"/>
            <p:cNvSpPr>
              <a:spLocks noChangeArrowheads="1"/>
            </p:cNvSpPr>
            <p:nvPr/>
          </p:nvSpPr>
          <p:spPr bwMode="auto">
            <a:xfrm>
              <a:off x="3574" y="2253"/>
              <a:ext cx="16" cy="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6" name="Oval 56"/>
            <p:cNvSpPr>
              <a:spLocks noChangeArrowheads="1"/>
            </p:cNvSpPr>
            <p:nvPr/>
          </p:nvSpPr>
          <p:spPr bwMode="auto">
            <a:xfrm>
              <a:off x="3646" y="2218"/>
              <a:ext cx="16" cy="19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7" name="Oval 57"/>
            <p:cNvSpPr>
              <a:spLocks noChangeArrowheads="1"/>
            </p:cNvSpPr>
            <p:nvPr/>
          </p:nvSpPr>
          <p:spPr bwMode="auto">
            <a:xfrm>
              <a:off x="3322" y="2374"/>
              <a:ext cx="15" cy="1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8" name="Oval 58"/>
            <p:cNvSpPr>
              <a:spLocks noChangeArrowheads="1"/>
            </p:cNvSpPr>
            <p:nvPr/>
          </p:nvSpPr>
          <p:spPr bwMode="auto">
            <a:xfrm>
              <a:off x="3503" y="2156"/>
              <a:ext cx="28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39" name="Oval 59"/>
            <p:cNvSpPr>
              <a:spLocks noChangeArrowheads="1"/>
            </p:cNvSpPr>
            <p:nvPr/>
          </p:nvSpPr>
          <p:spPr bwMode="auto">
            <a:xfrm>
              <a:off x="3958" y="2271"/>
              <a:ext cx="16" cy="1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0" name="Oval 60"/>
            <p:cNvSpPr>
              <a:spLocks noChangeArrowheads="1"/>
            </p:cNvSpPr>
            <p:nvPr/>
          </p:nvSpPr>
          <p:spPr bwMode="auto">
            <a:xfrm>
              <a:off x="4233" y="1429"/>
              <a:ext cx="28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1" name="Oval 61"/>
            <p:cNvSpPr>
              <a:spLocks noChangeArrowheads="1"/>
            </p:cNvSpPr>
            <p:nvPr/>
          </p:nvSpPr>
          <p:spPr bwMode="auto">
            <a:xfrm>
              <a:off x="3802" y="1416"/>
              <a:ext cx="28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2" name="Oval 62"/>
            <p:cNvSpPr>
              <a:spLocks noChangeArrowheads="1"/>
            </p:cNvSpPr>
            <p:nvPr/>
          </p:nvSpPr>
          <p:spPr bwMode="auto">
            <a:xfrm>
              <a:off x="3540" y="1469"/>
              <a:ext cx="31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3" name="Oval 63"/>
            <p:cNvSpPr>
              <a:spLocks noChangeArrowheads="1"/>
            </p:cNvSpPr>
            <p:nvPr/>
          </p:nvSpPr>
          <p:spPr bwMode="auto">
            <a:xfrm>
              <a:off x="3393" y="1541"/>
              <a:ext cx="16" cy="1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4" name="Oval 64"/>
            <p:cNvSpPr>
              <a:spLocks noChangeArrowheads="1"/>
            </p:cNvSpPr>
            <p:nvPr/>
          </p:nvSpPr>
          <p:spPr bwMode="auto">
            <a:xfrm>
              <a:off x="3646" y="1585"/>
              <a:ext cx="28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5" name="Oval 65"/>
            <p:cNvSpPr>
              <a:spLocks noChangeArrowheads="1"/>
            </p:cNvSpPr>
            <p:nvPr/>
          </p:nvSpPr>
          <p:spPr bwMode="auto">
            <a:xfrm>
              <a:off x="3268" y="1547"/>
              <a:ext cx="29" cy="2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6" name="Oval 66"/>
            <p:cNvSpPr>
              <a:spLocks noChangeArrowheads="1"/>
            </p:cNvSpPr>
            <p:nvPr/>
          </p:nvSpPr>
          <p:spPr bwMode="auto">
            <a:xfrm>
              <a:off x="4427" y="2324"/>
              <a:ext cx="43" cy="4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7" name="Rectangle 67"/>
            <p:cNvSpPr>
              <a:spLocks noChangeArrowheads="1"/>
            </p:cNvSpPr>
            <p:nvPr/>
          </p:nvSpPr>
          <p:spPr bwMode="auto">
            <a:xfrm>
              <a:off x="4733" y="2839"/>
              <a:ext cx="56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48" name="Rectangle 68"/>
            <p:cNvSpPr>
              <a:spLocks noChangeArrowheads="1"/>
            </p:cNvSpPr>
            <p:nvPr/>
          </p:nvSpPr>
          <p:spPr bwMode="auto">
            <a:xfrm>
              <a:off x="4733" y="2842"/>
              <a:ext cx="4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 dirty="0">
                  <a:solidFill>
                    <a:srgbClr val="000000"/>
                  </a:solidFill>
                </a:rPr>
                <a:t>Plateau z</a:t>
              </a:r>
              <a:endParaRPr kumimoji="0" lang="fr-CA" dirty="0"/>
            </a:p>
          </p:txBody>
        </p:sp>
        <p:sp>
          <p:nvSpPr>
            <p:cNvPr id="46150" name="Rectangle 70"/>
            <p:cNvSpPr>
              <a:spLocks noChangeArrowheads="1"/>
            </p:cNvSpPr>
            <p:nvPr/>
          </p:nvSpPr>
          <p:spPr bwMode="auto">
            <a:xfrm>
              <a:off x="4758" y="1797"/>
              <a:ext cx="499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1" name="Rectangle 71"/>
            <p:cNvSpPr>
              <a:spLocks noChangeArrowheads="1"/>
            </p:cNvSpPr>
            <p:nvPr/>
          </p:nvSpPr>
          <p:spPr bwMode="auto">
            <a:xfrm>
              <a:off x="4814" y="1794"/>
              <a:ext cx="434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0" lang="fr-CA" sz="1600">
                  <a:solidFill>
                    <a:srgbClr val="000000"/>
                  </a:solidFill>
                </a:rPr>
                <a:t>Plateau z + 1</a:t>
              </a:r>
              <a:endParaRPr kumimoji="0" lang="fr-CA"/>
            </a:p>
          </p:txBody>
        </p:sp>
        <p:sp>
          <p:nvSpPr>
            <p:cNvPr id="46154" name="Oval 74"/>
            <p:cNvSpPr>
              <a:spLocks noChangeArrowheads="1"/>
            </p:cNvSpPr>
            <p:nvPr/>
          </p:nvSpPr>
          <p:spPr bwMode="auto">
            <a:xfrm>
              <a:off x="3712" y="3089"/>
              <a:ext cx="3" cy="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5" name="Oval 75"/>
            <p:cNvSpPr>
              <a:spLocks noChangeArrowheads="1"/>
            </p:cNvSpPr>
            <p:nvPr/>
          </p:nvSpPr>
          <p:spPr bwMode="auto">
            <a:xfrm>
              <a:off x="3840" y="2892"/>
              <a:ext cx="3" cy="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6" name="Oval 76"/>
            <p:cNvSpPr>
              <a:spLocks noChangeArrowheads="1"/>
            </p:cNvSpPr>
            <p:nvPr/>
          </p:nvSpPr>
          <p:spPr bwMode="auto">
            <a:xfrm>
              <a:off x="4061" y="3101"/>
              <a:ext cx="16" cy="1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7" name="Oval 77"/>
            <p:cNvSpPr>
              <a:spLocks noChangeArrowheads="1"/>
            </p:cNvSpPr>
            <p:nvPr/>
          </p:nvSpPr>
          <p:spPr bwMode="auto">
            <a:xfrm>
              <a:off x="3840" y="3151"/>
              <a:ext cx="31" cy="3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8" name="Oval 78"/>
            <p:cNvSpPr>
              <a:spLocks noChangeArrowheads="1"/>
            </p:cNvSpPr>
            <p:nvPr/>
          </p:nvSpPr>
          <p:spPr bwMode="auto">
            <a:xfrm>
              <a:off x="4389" y="3061"/>
              <a:ext cx="28" cy="3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59" name="Oval 79"/>
            <p:cNvSpPr>
              <a:spLocks noChangeArrowheads="1"/>
            </p:cNvSpPr>
            <p:nvPr/>
          </p:nvSpPr>
          <p:spPr bwMode="auto">
            <a:xfrm>
              <a:off x="3178" y="3061"/>
              <a:ext cx="3" cy="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grpSp>
          <p:nvGrpSpPr>
            <p:cNvPr id="46160" name="Group 80"/>
            <p:cNvGrpSpPr>
              <a:grpSpLocks/>
            </p:cNvGrpSpPr>
            <p:nvPr/>
          </p:nvGrpSpPr>
          <p:grpSpPr bwMode="auto">
            <a:xfrm>
              <a:off x="4202" y="1644"/>
              <a:ext cx="181" cy="212"/>
              <a:chOff x="4014" y="1635"/>
              <a:chExt cx="181" cy="212"/>
            </a:xfrm>
          </p:grpSpPr>
          <p:sp>
            <p:nvSpPr>
              <p:cNvPr id="46161" name="Freeform 81"/>
              <p:cNvSpPr>
                <a:spLocks/>
              </p:cNvSpPr>
              <p:nvPr/>
            </p:nvSpPr>
            <p:spPr bwMode="auto">
              <a:xfrm>
                <a:off x="4048" y="1635"/>
                <a:ext cx="147" cy="212"/>
              </a:xfrm>
              <a:custGeom>
                <a:avLst/>
                <a:gdLst>
                  <a:gd name="T0" fmla="*/ 0 w 147"/>
                  <a:gd name="T1" fmla="*/ 212 h 212"/>
                  <a:gd name="T2" fmla="*/ 3 w 147"/>
                  <a:gd name="T3" fmla="*/ 169 h 212"/>
                  <a:gd name="T4" fmla="*/ 13 w 147"/>
                  <a:gd name="T5" fmla="*/ 128 h 212"/>
                  <a:gd name="T6" fmla="*/ 25 w 147"/>
                  <a:gd name="T7" fmla="*/ 94 h 212"/>
                  <a:gd name="T8" fmla="*/ 44 w 147"/>
                  <a:gd name="T9" fmla="*/ 63 h 212"/>
                  <a:gd name="T10" fmla="*/ 66 w 147"/>
                  <a:gd name="T11" fmla="*/ 38 h 212"/>
                  <a:gd name="T12" fmla="*/ 91 w 147"/>
                  <a:gd name="T13" fmla="*/ 16 h 212"/>
                  <a:gd name="T14" fmla="*/ 119 w 147"/>
                  <a:gd name="T15" fmla="*/ 3 h 212"/>
                  <a:gd name="T16" fmla="*/ 147 w 147"/>
                  <a:gd name="T17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7" h="212">
                    <a:moveTo>
                      <a:pt x="0" y="212"/>
                    </a:moveTo>
                    <a:lnTo>
                      <a:pt x="3" y="169"/>
                    </a:lnTo>
                    <a:lnTo>
                      <a:pt x="13" y="128"/>
                    </a:lnTo>
                    <a:lnTo>
                      <a:pt x="25" y="94"/>
                    </a:lnTo>
                    <a:lnTo>
                      <a:pt x="44" y="63"/>
                    </a:lnTo>
                    <a:lnTo>
                      <a:pt x="66" y="38"/>
                    </a:lnTo>
                    <a:lnTo>
                      <a:pt x="91" y="16"/>
                    </a:lnTo>
                    <a:lnTo>
                      <a:pt x="119" y="3"/>
                    </a:lnTo>
                    <a:lnTo>
                      <a:pt x="147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6162" name="Freeform 82"/>
              <p:cNvSpPr>
                <a:spLocks/>
              </p:cNvSpPr>
              <p:nvPr/>
            </p:nvSpPr>
            <p:spPr bwMode="auto">
              <a:xfrm>
                <a:off x="4014" y="1729"/>
                <a:ext cx="109" cy="118"/>
              </a:xfrm>
              <a:custGeom>
                <a:avLst/>
                <a:gdLst>
                  <a:gd name="T0" fmla="*/ 0 w 109"/>
                  <a:gd name="T1" fmla="*/ 0 h 118"/>
                  <a:gd name="T2" fmla="*/ 34 w 109"/>
                  <a:gd name="T3" fmla="*/ 118 h 118"/>
                  <a:gd name="T4" fmla="*/ 109 w 109"/>
                  <a:gd name="T5" fmla="*/ 22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9" h="118">
                    <a:moveTo>
                      <a:pt x="0" y="0"/>
                    </a:moveTo>
                    <a:lnTo>
                      <a:pt x="34" y="118"/>
                    </a:lnTo>
                    <a:lnTo>
                      <a:pt x="109" y="22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46163" name="Freeform 83"/>
            <p:cNvSpPr>
              <a:spLocks/>
            </p:cNvSpPr>
            <p:nvPr/>
          </p:nvSpPr>
          <p:spPr bwMode="auto">
            <a:xfrm>
              <a:off x="4374" y="1644"/>
              <a:ext cx="99" cy="109"/>
            </a:xfrm>
            <a:custGeom>
              <a:avLst/>
              <a:gdLst>
                <a:gd name="T0" fmla="*/ 0 w 99"/>
                <a:gd name="T1" fmla="*/ 0 h 109"/>
                <a:gd name="T2" fmla="*/ 21 w 99"/>
                <a:gd name="T3" fmla="*/ 3 h 109"/>
                <a:gd name="T4" fmla="*/ 40 w 99"/>
                <a:gd name="T5" fmla="*/ 9 h 109"/>
                <a:gd name="T6" fmla="*/ 56 w 99"/>
                <a:gd name="T7" fmla="*/ 19 h 109"/>
                <a:gd name="T8" fmla="*/ 71 w 99"/>
                <a:gd name="T9" fmla="*/ 31 h 109"/>
                <a:gd name="T10" fmla="*/ 84 w 99"/>
                <a:gd name="T11" fmla="*/ 47 h 109"/>
                <a:gd name="T12" fmla="*/ 93 w 99"/>
                <a:gd name="T13" fmla="*/ 66 h 109"/>
                <a:gd name="T14" fmla="*/ 96 w 99"/>
                <a:gd name="T15" fmla="*/ 87 h 109"/>
                <a:gd name="T16" fmla="*/ 99 w 99"/>
                <a:gd name="T17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109">
                  <a:moveTo>
                    <a:pt x="0" y="0"/>
                  </a:moveTo>
                  <a:lnTo>
                    <a:pt x="21" y="3"/>
                  </a:lnTo>
                  <a:lnTo>
                    <a:pt x="40" y="9"/>
                  </a:lnTo>
                  <a:lnTo>
                    <a:pt x="56" y="19"/>
                  </a:lnTo>
                  <a:lnTo>
                    <a:pt x="71" y="31"/>
                  </a:lnTo>
                  <a:lnTo>
                    <a:pt x="84" y="47"/>
                  </a:lnTo>
                  <a:lnTo>
                    <a:pt x="93" y="66"/>
                  </a:lnTo>
                  <a:lnTo>
                    <a:pt x="96" y="87"/>
                  </a:lnTo>
                  <a:lnTo>
                    <a:pt x="99" y="109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4" name="Line 84"/>
            <p:cNvSpPr>
              <a:spLocks noChangeShapeType="1"/>
            </p:cNvSpPr>
            <p:nvPr/>
          </p:nvSpPr>
          <p:spPr bwMode="auto">
            <a:xfrm>
              <a:off x="3209" y="3095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5" name="Line 85"/>
            <p:cNvSpPr>
              <a:spLocks noChangeShapeType="1"/>
            </p:cNvSpPr>
            <p:nvPr/>
          </p:nvSpPr>
          <p:spPr bwMode="auto">
            <a:xfrm>
              <a:off x="3300" y="3236"/>
              <a:ext cx="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6" name="Line 86"/>
            <p:cNvSpPr>
              <a:spLocks noChangeShapeType="1"/>
            </p:cNvSpPr>
            <p:nvPr/>
          </p:nvSpPr>
          <p:spPr bwMode="auto">
            <a:xfrm>
              <a:off x="3599" y="3017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7" name="Line 87"/>
            <p:cNvSpPr>
              <a:spLocks noChangeShapeType="1"/>
            </p:cNvSpPr>
            <p:nvPr/>
          </p:nvSpPr>
          <p:spPr bwMode="auto">
            <a:xfrm>
              <a:off x="4174" y="3042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8" name="Line 88"/>
            <p:cNvSpPr>
              <a:spLocks noChangeShapeType="1"/>
            </p:cNvSpPr>
            <p:nvPr/>
          </p:nvSpPr>
          <p:spPr bwMode="auto">
            <a:xfrm>
              <a:off x="3197" y="2228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69" name="Line 89"/>
            <p:cNvSpPr>
              <a:spLocks noChangeShapeType="1"/>
            </p:cNvSpPr>
            <p:nvPr/>
          </p:nvSpPr>
          <p:spPr bwMode="auto">
            <a:xfrm>
              <a:off x="3549" y="203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0" name="Line 90"/>
            <p:cNvSpPr>
              <a:spLocks noChangeShapeType="1"/>
            </p:cNvSpPr>
            <p:nvPr/>
          </p:nvSpPr>
          <p:spPr bwMode="auto">
            <a:xfrm>
              <a:off x="4224" y="2175"/>
              <a:ext cx="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1" name="Line 91"/>
            <p:cNvSpPr>
              <a:spLocks noChangeShapeType="1"/>
            </p:cNvSpPr>
            <p:nvPr/>
          </p:nvSpPr>
          <p:spPr bwMode="auto">
            <a:xfrm>
              <a:off x="4420" y="2577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2" name="Freeform 92"/>
            <p:cNvSpPr>
              <a:spLocks/>
            </p:cNvSpPr>
            <p:nvPr/>
          </p:nvSpPr>
          <p:spPr bwMode="auto">
            <a:xfrm>
              <a:off x="3518" y="1747"/>
              <a:ext cx="159" cy="265"/>
            </a:xfrm>
            <a:custGeom>
              <a:avLst/>
              <a:gdLst>
                <a:gd name="T0" fmla="*/ 0 w 159"/>
                <a:gd name="T1" fmla="*/ 265 h 265"/>
                <a:gd name="T2" fmla="*/ 3 w 159"/>
                <a:gd name="T3" fmla="*/ 212 h 265"/>
                <a:gd name="T4" fmla="*/ 6 w 159"/>
                <a:gd name="T5" fmla="*/ 162 h 265"/>
                <a:gd name="T6" fmla="*/ 16 w 159"/>
                <a:gd name="T7" fmla="*/ 116 h 265"/>
                <a:gd name="T8" fmla="*/ 28 w 159"/>
                <a:gd name="T9" fmla="*/ 78 h 265"/>
                <a:gd name="T10" fmla="*/ 41 w 159"/>
                <a:gd name="T11" fmla="*/ 47 h 265"/>
                <a:gd name="T12" fmla="*/ 56 w 159"/>
                <a:gd name="T13" fmla="*/ 22 h 265"/>
                <a:gd name="T14" fmla="*/ 75 w 159"/>
                <a:gd name="T15" fmla="*/ 6 h 265"/>
                <a:gd name="T16" fmla="*/ 94 w 159"/>
                <a:gd name="T17" fmla="*/ 0 h 265"/>
                <a:gd name="T18" fmla="*/ 113 w 159"/>
                <a:gd name="T19" fmla="*/ 6 h 265"/>
                <a:gd name="T20" fmla="*/ 128 w 159"/>
                <a:gd name="T21" fmla="*/ 22 h 265"/>
                <a:gd name="T22" fmla="*/ 144 w 159"/>
                <a:gd name="T23" fmla="*/ 44 h 265"/>
                <a:gd name="T24" fmla="*/ 159 w 159"/>
                <a:gd name="T25" fmla="*/ 7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265">
                  <a:moveTo>
                    <a:pt x="0" y="265"/>
                  </a:moveTo>
                  <a:lnTo>
                    <a:pt x="3" y="212"/>
                  </a:lnTo>
                  <a:lnTo>
                    <a:pt x="6" y="162"/>
                  </a:lnTo>
                  <a:lnTo>
                    <a:pt x="16" y="116"/>
                  </a:lnTo>
                  <a:lnTo>
                    <a:pt x="28" y="78"/>
                  </a:lnTo>
                  <a:lnTo>
                    <a:pt x="41" y="47"/>
                  </a:lnTo>
                  <a:lnTo>
                    <a:pt x="56" y="22"/>
                  </a:lnTo>
                  <a:lnTo>
                    <a:pt x="75" y="6"/>
                  </a:lnTo>
                  <a:lnTo>
                    <a:pt x="94" y="0"/>
                  </a:lnTo>
                  <a:lnTo>
                    <a:pt x="113" y="6"/>
                  </a:lnTo>
                  <a:lnTo>
                    <a:pt x="128" y="22"/>
                  </a:lnTo>
                  <a:lnTo>
                    <a:pt x="144" y="44"/>
                  </a:lnTo>
                  <a:lnTo>
                    <a:pt x="159" y="7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3" name="Rectangle 93"/>
            <p:cNvSpPr>
              <a:spLocks noChangeArrowheads="1"/>
            </p:cNvSpPr>
            <p:nvPr/>
          </p:nvSpPr>
          <p:spPr bwMode="auto">
            <a:xfrm>
              <a:off x="3112" y="2680"/>
              <a:ext cx="284" cy="234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4" name="Rectangle 94"/>
            <p:cNvSpPr>
              <a:spLocks noChangeArrowheads="1"/>
            </p:cNvSpPr>
            <p:nvPr/>
          </p:nvSpPr>
          <p:spPr bwMode="auto">
            <a:xfrm>
              <a:off x="3562" y="2680"/>
              <a:ext cx="206" cy="234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5" name="Rectangle 95"/>
            <p:cNvSpPr>
              <a:spLocks noChangeArrowheads="1"/>
            </p:cNvSpPr>
            <p:nvPr/>
          </p:nvSpPr>
          <p:spPr bwMode="auto">
            <a:xfrm>
              <a:off x="3924" y="2680"/>
              <a:ext cx="702" cy="225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6" name="Line 96"/>
            <p:cNvSpPr>
              <a:spLocks noChangeShapeType="1"/>
            </p:cNvSpPr>
            <p:nvPr/>
          </p:nvSpPr>
          <p:spPr bwMode="auto">
            <a:xfrm>
              <a:off x="4136" y="1822"/>
              <a:ext cx="1" cy="9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7" name="Line 97"/>
            <p:cNvSpPr>
              <a:spLocks noChangeShapeType="1"/>
            </p:cNvSpPr>
            <p:nvPr/>
          </p:nvSpPr>
          <p:spPr bwMode="auto">
            <a:xfrm flipH="1">
              <a:off x="4303" y="1822"/>
              <a:ext cx="11" cy="9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8" name="Freeform 98"/>
            <p:cNvSpPr>
              <a:spLocks/>
            </p:cNvSpPr>
            <p:nvPr/>
          </p:nvSpPr>
          <p:spPr bwMode="auto">
            <a:xfrm>
              <a:off x="3671" y="2552"/>
              <a:ext cx="347" cy="215"/>
            </a:xfrm>
            <a:custGeom>
              <a:avLst/>
              <a:gdLst>
                <a:gd name="T0" fmla="*/ 328 w 347"/>
                <a:gd name="T1" fmla="*/ 190 h 215"/>
                <a:gd name="T2" fmla="*/ 347 w 347"/>
                <a:gd name="T3" fmla="*/ 187 h 215"/>
                <a:gd name="T4" fmla="*/ 340 w 347"/>
                <a:gd name="T5" fmla="*/ 150 h 215"/>
                <a:gd name="T6" fmla="*/ 328 w 347"/>
                <a:gd name="T7" fmla="*/ 116 h 215"/>
                <a:gd name="T8" fmla="*/ 325 w 347"/>
                <a:gd name="T9" fmla="*/ 112 h 215"/>
                <a:gd name="T10" fmla="*/ 309 w 347"/>
                <a:gd name="T11" fmla="*/ 81 h 215"/>
                <a:gd name="T12" fmla="*/ 290 w 347"/>
                <a:gd name="T13" fmla="*/ 56 h 215"/>
                <a:gd name="T14" fmla="*/ 287 w 347"/>
                <a:gd name="T15" fmla="*/ 53 h 215"/>
                <a:gd name="T16" fmla="*/ 262 w 347"/>
                <a:gd name="T17" fmla="*/ 31 h 215"/>
                <a:gd name="T18" fmla="*/ 237 w 347"/>
                <a:gd name="T19" fmla="*/ 16 h 215"/>
                <a:gd name="T20" fmla="*/ 234 w 347"/>
                <a:gd name="T21" fmla="*/ 13 h 215"/>
                <a:gd name="T22" fmla="*/ 206 w 347"/>
                <a:gd name="T23" fmla="*/ 3 h 215"/>
                <a:gd name="T24" fmla="*/ 203 w 347"/>
                <a:gd name="T25" fmla="*/ 3 h 215"/>
                <a:gd name="T26" fmla="*/ 175 w 347"/>
                <a:gd name="T27" fmla="*/ 0 h 215"/>
                <a:gd name="T28" fmla="*/ 141 w 347"/>
                <a:gd name="T29" fmla="*/ 3 h 215"/>
                <a:gd name="T30" fmla="*/ 109 w 347"/>
                <a:gd name="T31" fmla="*/ 16 h 215"/>
                <a:gd name="T32" fmla="*/ 106 w 347"/>
                <a:gd name="T33" fmla="*/ 19 h 215"/>
                <a:gd name="T34" fmla="*/ 78 w 347"/>
                <a:gd name="T35" fmla="*/ 38 h 215"/>
                <a:gd name="T36" fmla="*/ 75 w 347"/>
                <a:gd name="T37" fmla="*/ 41 h 215"/>
                <a:gd name="T38" fmla="*/ 50 w 347"/>
                <a:gd name="T39" fmla="*/ 66 h 215"/>
                <a:gd name="T40" fmla="*/ 28 w 347"/>
                <a:gd name="T41" fmla="*/ 97 h 215"/>
                <a:gd name="T42" fmla="*/ 28 w 347"/>
                <a:gd name="T43" fmla="*/ 100 h 215"/>
                <a:gd name="T44" fmla="*/ 13 w 347"/>
                <a:gd name="T45" fmla="*/ 134 h 215"/>
                <a:gd name="T46" fmla="*/ 3 w 347"/>
                <a:gd name="T47" fmla="*/ 172 h 215"/>
                <a:gd name="T48" fmla="*/ 0 w 347"/>
                <a:gd name="T49" fmla="*/ 215 h 215"/>
                <a:gd name="T50" fmla="*/ 19 w 347"/>
                <a:gd name="T51" fmla="*/ 215 h 215"/>
                <a:gd name="T52" fmla="*/ 22 w 347"/>
                <a:gd name="T53" fmla="*/ 175 h 215"/>
                <a:gd name="T54" fmla="*/ 31 w 347"/>
                <a:gd name="T55" fmla="*/ 137 h 215"/>
                <a:gd name="T56" fmla="*/ 47 w 347"/>
                <a:gd name="T57" fmla="*/ 103 h 215"/>
                <a:gd name="T58" fmla="*/ 38 w 347"/>
                <a:gd name="T59" fmla="*/ 100 h 215"/>
                <a:gd name="T60" fmla="*/ 44 w 347"/>
                <a:gd name="T61" fmla="*/ 106 h 215"/>
                <a:gd name="T62" fmla="*/ 66 w 347"/>
                <a:gd name="T63" fmla="*/ 75 h 215"/>
                <a:gd name="T64" fmla="*/ 91 w 347"/>
                <a:gd name="T65" fmla="*/ 50 h 215"/>
                <a:gd name="T66" fmla="*/ 81 w 347"/>
                <a:gd name="T67" fmla="*/ 44 h 215"/>
                <a:gd name="T68" fmla="*/ 88 w 347"/>
                <a:gd name="T69" fmla="*/ 53 h 215"/>
                <a:gd name="T70" fmla="*/ 116 w 347"/>
                <a:gd name="T71" fmla="*/ 34 h 215"/>
                <a:gd name="T72" fmla="*/ 109 w 347"/>
                <a:gd name="T73" fmla="*/ 25 h 215"/>
                <a:gd name="T74" fmla="*/ 113 w 347"/>
                <a:gd name="T75" fmla="*/ 34 h 215"/>
                <a:gd name="T76" fmla="*/ 144 w 347"/>
                <a:gd name="T77" fmla="*/ 22 h 215"/>
                <a:gd name="T78" fmla="*/ 175 w 347"/>
                <a:gd name="T79" fmla="*/ 19 h 215"/>
                <a:gd name="T80" fmla="*/ 206 w 347"/>
                <a:gd name="T81" fmla="*/ 22 h 215"/>
                <a:gd name="T82" fmla="*/ 206 w 347"/>
                <a:gd name="T83" fmla="*/ 13 h 215"/>
                <a:gd name="T84" fmla="*/ 203 w 347"/>
                <a:gd name="T85" fmla="*/ 22 h 215"/>
                <a:gd name="T86" fmla="*/ 231 w 347"/>
                <a:gd name="T87" fmla="*/ 31 h 215"/>
                <a:gd name="T88" fmla="*/ 234 w 347"/>
                <a:gd name="T89" fmla="*/ 22 h 215"/>
                <a:gd name="T90" fmla="*/ 228 w 347"/>
                <a:gd name="T91" fmla="*/ 31 h 215"/>
                <a:gd name="T92" fmla="*/ 253 w 347"/>
                <a:gd name="T93" fmla="*/ 47 h 215"/>
                <a:gd name="T94" fmla="*/ 278 w 347"/>
                <a:gd name="T95" fmla="*/ 69 h 215"/>
                <a:gd name="T96" fmla="*/ 281 w 347"/>
                <a:gd name="T97" fmla="*/ 59 h 215"/>
                <a:gd name="T98" fmla="*/ 275 w 347"/>
                <a:gd name="T99" fmla="*/ 66 h 215"/>
                <a:gd name="T100" fmla="*/ 294 w 347"/>
                <a:gd name="T101" fmla="*/ 91 h 215"/>
                <a:gd name="T102" fmla="*/ 309 w 347"/>
                <a:gd name="T103" fmla="*/ 122 h 215"/>
                <a:gd name="T104" fmla="*/ 319 w 347"/>
                <a:gd name="T105" fmla="*/ 116 h 215"/>
                <a:gd name="T106" fmla="*/ 309 w 347"/>
                <a:gd name="T107" fmla="*/ 119 h 215"/>
                <a:gd name="T108" fmla="*/ 322 w 347"/>
                <a:gd name="T109" fmla="*/ 153 h 215"/>
                <a:gd name="T110" fmla="*/ 328 w 347"/>
                <a:gd name="T111" fmla="*/ 19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7" h="215">
                  <a:moveTo>
                    <a:pt x="328" y="190"/>
                  </a:moveTo>
                  <a:lnTo>
                    <a:pt x="347" y="187"/>
                  </a:lnTo>
                  <a:lnTo>
                    <a:pt x="340" y="150"/>
                  </a:lnTo>
                  <a:lnTo>
                    <a:pt x="328" y="116"/>
                  </a:lnTo>
                  <a:lnTo>
                    <a:pt x="325" y="112"/>
                  </a:lnTo>
                  <a:lnTo>
                    <a:pt x="309" y="81"/>
                  </a:lnTo>
                  <a:lnTo>
                    <a:pt x="290" y="56"/>
                  </a:lnTo>
                  <a:lnTo>
                    <a:pt x="287" y="53"/>
                  </a:lnTo>
                  <a:lnTo>
                    <a:pt x="262" y="31"/>
                  </a:lnTo>
                  <a:lnTo>
                    <a:pt x="237" y="16"/>
                  </a:lnTo>
                  <a:lnTo>
                    <a:pt x="234" y="13"/>
                  </a:lnTo>
                  <a:lnTo>
                    <a:pt x="206" y="3"/>
                  </a:lnTo>
                  <a:lnTo>
                    <a:pt x="203" y="3"/>
                  </a:lnTo>
                  <a:lnTo>
                    <a:pt x="175" y="0"/>
                  </a:lnTo>
                  <a:lnTo>
                    <a:pt x="141" y="3"/>
                  </a:lnTo>
                  <a:lnTo>
                    <a:pt x="109" y="16"/>
                  </a:lnTo>
                  <a:lnTo>
                    <a:pt x="106" y="19"/>
                  </a:lnTo>
                  <a:lnTo>
                    <a:pt x="78" y="38"/>
                  </a:lnTo>
                  <a:lnTo>
                    <a:pt x="75" y="41"/>
                  </a:lnTo>
                  <a:lnTo>
                    <a:pt x="50" y="66"/>
                  </a:lnTo>
                  <a:lnTo>
                    <a:pt x="28" y="97"/>
                  </a:lnTo>
                  <a:lnTo>
                    <a:pt x="28" y="100"/>
                  </a:lnTo>
                  <a:lnTo>
                    <a:pt x="13" y="134"/>
                  </a:lnTo>
                  <a:lnTo>
                    <a:pt x="3" y="172"/>
                  </a:lnTo>
                  <a:lnTo>
                    <a:pt x="0" y="215"/>
                  </a:lnTo>
                  <a:lnTo>
                    <a:pt x="19" y="215"/>
                  </a:lnTo>
                  <a:lnTo>
                    <a:pt x="22" y="175"/>
                  </a:lnTo>
                  <a:lnTo>
                    <a:pt x="31" y="137"/>
                  </a:lnTo>
                  <a:lnTo>
                    <a:pt x="47" y="103"/>
                  </a:lnTo>
                  <a:lnTo>
                    <a:pt x="38" y="100"/>
                  </a:lnTo>
                  <a:lnTo>
                    <a:pt x="44" y="106"/>
                  </a:lnTo>
                  <a:lnTo>
                    <a:pt x="66" y="75"/>
                  </a:lnTo>
                  <a:lnTo>
                    <a:pt x="91" y="50"/>
                  </a:lnTo>
                  <a:lnTo>
                    <a:pt x="81" y="44"/>
                  </a:lnTo>
                  <a:lnTo>
                    <a:pt x="88" y="53"/>
                  </a:lnTo>
                  <a:lnTo>
                    <a:pt x="116" y="34"/>
                  </a:lnTo>
                  <a:lnTo>
                    <a:pt x="109" y="25"/>
                  </a:lnTo>
                  <a:lnTo>
                    <a:pt x="113" y="34"/>
                  </a:lnTo>
                  <a:lnTo>
                    <a:pt x="144" y="22"/>
                  </a:lnTo>
                  <a:lnTo>
                    <a:pt x="175" y="19"/>
                  </a:lnTo>
                  <a:lnTo>
                    <a:pt x="206" y="22"/>
                  </a:lnTo>
                  <a:lnTo>
                    <a:pt x="206" y="13"/>
                  </a:lnTo>
                  <a:lnTo>
                    <a:pt x="203" y="22"/>
                  </a:lnTo>
                  <a:lnTo>
                    <a:pt x="231" y="31"/>
                  </a:lnTo>
                  <a:lnTo>
                    <a:pt x="234" y="22"/>
                  </a:lnTo>
                  <a:lnTo>
                    <a:pt x="228" y="31"/>
                  </a:lnTo>
                  <a:lnTo>
                    <a:pt x="253" y="47"/>
                  </a:lnTo>
                  <a:lnTo>
                    <a:pt x="278" y="69"/>
                  </a:lnTo>
                  <a:lnTo>
                    <a:pt x="281" y="59"/>
                  </a:lnTo>
                  <a:lnTo>
                    <a:pt x="275" y="66"/>
                  </a:lnTo>
                  <a:lnTo>
                    <a:pt x="294" y="91"/>
                  </a:lnTo>
                  <a:lnTo>
                    <a:pt x="309" y="122"/>
                  </a:lnTo>
                  <a:lnTo>
                    <a:pt x="319" y="116"/>
                  </a:lnTo>
                  <a:lnTo>
                    <a:pt x="309" y="119"/>
                  </a:lnTo>
                  <a:lnTo>
                    <a:pt x="322" y="153"/>
                  </a:lnTo>
                  <a:lnTo>
                    <a:pt x="328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79" name="Rectangle 99"/>
            <p:cNvSpPr>
              <a:spLocks noChangeArrowheads="1"/>
            </p:cNvSpPr>
            <p:nvPr/>
          </p:nvSpPr>
          <p:spPr bwMode="auto">
            <a:xfrm>
              <a:off x="3621" y="1822"/>
              <a:ext cx="515" cy="24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80" name="Rectangle 100"/>
            <p:cNvSpPr>
              <a:spLocks noChangeArrowheads="1"/>
            </p:cNvSpPr>
            <p:nvPr/>
          </p:nvSpPr>
          <p:spPr bwMode="auto">
            <a:xfrm>
              <a:off x="3112" y="1822"/>
              <a:ext cx="344" cy="24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81" name="Rectangle 101"/>
            <p:cNvSpPr>
              <a:spLocks noChangeArrowheads="1"/>
            </p:cNvSpPr>
            <p:nvPr/>
          </p:nvSpPr>
          <p:spPr bwMode="auto">
            <a:xfrm>
              <a:off x="4314" y="1813"/>
              <a:ext cx="312" cy="252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82" name="Freeform 102"/>
            <p:cNvSpPr>
              <a:spLocks/>
            </p:cNvSpPr>
            <p:nvPr/>
          </p:nvSpPr>
          <p:spPr bwMode="auto">
            <a:xfrm>
              <a:off x="3318" y="1685"/>
              <a:ext cx="459" cy="196"/>
            </a:xfrm>
            <a:custGeom>
              <a:avLst/>
              <a:gdLst>
                <a:gd name="T0" fmla="*/ 441 w 459"/>
                <a:gd name="T1" fmla="*/ 196 h 196"/>
                <a:gd name="T2" fmla="*/ 459 w 459"/>
                <a:gd name="T3" fmla="*/ 196 h 196"/>
                <a:gd name="T4" fmla="*/ 456 w 459"/>
                <a:gd name="T5" fmla="*/ 156 h 196"/>
                <a:gd name="T6" fmla="*/ 441 w 459"/>
                <a:gd name="T7" fmla="*/ 121 h 196"/>
                <a:gd name="T8" fmla="*/ 441 w 459"/>
                <a:gd name="T9" fmla="*/ 118 h 196"/>
                <a:gd name="T10" fmla="*/ 419 w 459"/>
                <a:gd name="T11" fmla="*/ 87 h 196"/>
                <a:gd name="T12" fmla="*/ 394 w 459"/>
                <a:gd name="T13" fmla="*/ 59 h 196"/>
                <a:gd name="T14" fmla="*/ 391 w 459"/>
                <a:gd name="T15" fmla="*/ 56 h 196"/>
                <a:gd name="T16" fmla="*/ 356 w 459"/>
                <a:gd name="T17" fmla="*/ 34 h 196"/>
                <a:gd name="T18" fmla="*/ 353 w 459"/>
                <a:gd name="T19" fmla="*/ 31 h 196"/>
                <a:gd name="T20" fmla="*/ 316 w 459"/>
                <a:gd name="T21" fmla="*/ 15 h 196"/>
                <a:gd name="T22" fmla="*/ 275 w 459"/>
                <a:gd name="T23" fmla="*/ 3 h 196"/>
                <a:gd name="T24" fmla="*/ 272 w 459"/>
                <a:gd name="T25" fmla="*/ 3 h 196"/>
                <a:gd name="T26" fmla="*/ 228 w 459"/>
                <a:gd name="T27" fmla="*/ 0 h 196"/>
                <a:gd name="T28" fmla="*/ 185 w 459"/>
                <a:gd name="T29" fmla="*/ 3 h 196"/>
                <a:gd name="T30" fmla="*/ 144 w 459"/>
                <a:gd name="T31" fmla="*/ 15 h 196"/>
                <a:gd name="T32" fmla="*/ 107 w 459"/>
                <a:gd name="T33" fmla="*/ 31 h 196"/>
                <a:gd name="T34" fmla="*/ 103 w 459"/>
                <a:gd name="T35" fmla="*/ 34 h 196"/>
                <a:gd name="T36" fmla="*/ 69 w 459"/>
                <a:gd name="T37" fmla="*/ 56 h 196"/>
                <a:gd name="T38" fmla="*/ 66 w 459"/>
                <a:gd name="T39" fmla="*/ 59 h 196"/>
                <a:gd name="T40" fmla="*/ 41 w 459"/>
                <a:gd name="T41" fmla="*/ 87 h 196"/>
                <a:gd name="T42" fmla="*/ 19 w 459"/>
                <a:gd name="T43" fmla="*/ 118 h 196"/>
                <a:gd name="T44" fmla="*/ 19 w 459"/>
                <a:gd name="T45" fmla="*/ 121 h 196"/>
                <a:gd name="T46" fmla="*/ 4 w 459"/>
                <a:gd name="T47" fmla="*/ 156 h 196"/>
                <a:gd name="T48" fmla="*/ 0 w 459"/>
                <a:gd name="T49" fmla="*/ 196 h 196"/>
                <a:gd name="T50" fmla="*/ 19 w 459"/>
                <a:gd name="T51" fmla="*/ 196 h 196"/>
                <a:gd name="T52" fmla="*/ 22 w 459"/>
                <a:gd name="T53" fmla="*/ 159 h 196"/>
                <a:gd name="T54" fmla="*/ 38 w 459"/>
                <a:gd name="T55" fmla="*/ 124 h 196"/>
                <a:gd name="T56" fmla="*/ 28 w 459"/>
                <a:gd name="T57" fmla="*/ 124 h 196"/>
                <a:gd name="T58" fmla="*/ 35 w 459"/>
                <a:gd name="T59" fmla="*/ 128 h 196"/>
                <a:gd name="T60" fmla="*/ 57 w 459"/>
                <a:gd name="T61" fmla="*/ 96 h 196"/>
                <a:gd name="T62" fmla="*/ 82 w 459"/>
                <a:gd name="T63" fmla="*/ 68 h 196"/>
                <a:gd name="T64" fmla="*/ 75 w 459"/>
                <a:gd name="T65" fmla="*/ 65 h 196"/>
                <a:gd name="T66" fmla="*/ 78 w 459"/>
                <a:gd name="T67" fmla="*/ 71 h 196"/>
                <a:gd name="T68" fmla="*/ 113 w 459"/>
                <a:gd name="T69" fmla="*/ 50 h 196"/>
                <a:gd name="T70" fmla="*/ 107 w 459"/>
                <a:gd name="T71" fmla="*/ 40 h 196"/>
                <a:gd name="T72" fmla="*/ 110 w 459"/>
                <a:gd name="T73" fmla="*/ 50 h 196"/>
                <a:gd name="T74" fmla="*/ 147 w 459"/>
                <a:gd name="T75" fmla="*/ 34 h 196"/>
                <a:gd name="T76" fmla="*/ 188 w 459"/>
                <a:gd name="T77" fmla="*/ 22 h 196"/>
                <a:gd name="T78" fmla="*/ 228 w 459"/>
                <a:gd name="T79" fmla="*/ 18 h 196"/>
                <a:gd name="T80" fmla="*/ 275 w 459"/>
                <a:gd name="T81" fmla="*/ 22 h 196"/>
                <a:gd name="T82" fmla="*/ 272 w 459"/>
                <a:gd name="T83" fmla="*/ 12 h 196"/>
                <a:gd name="T84" fmla="*/ 272 w 459"/>
                <a:gd name="T85" fmla="*/ 22 h 196"/>
                <a:gd name="T86" fmla="*/ 313 w 459"/>
                <a:gd name="T87" fmla="*/ 34 h 196"/>
                <a:gd name="T88" fmla="*/ 350 w 459"/>
                <a:gd name="T89" fmla="*/ 50 h 196"/>
                <a:gd name="T90" fmla="*/ 353 w 459"/>
                <a:gd name="T91" fmla="*/ 40 h 196"/>
                <a:gd name="T92" fmla="*/ 347 w 459"/>
                <a:gd name="T93" fmla="*/ 50 h 196"/>
                <a:gd name="T94" fmla="*/ 381 w 459"/>
                <a:gd name="T95" fmla="*/ 71 h 196"/>
                <a:gd name="T96" fmla="*/ 384 w 459"/>
                <a:gd name="T97" fmla="*/ 65 h 196"/>
                <a:gd name="T98" fmla="*/ 378 w 459"/>
                <a:gd name="T99" fmla="*/ 68 h 196"/>
                <a:gd name="T100" fmla="*/ 403 w 459"/>
                <a:gd name="T101" fmla="*/ 96 h 196"/>
                <a:gd name="T102" fmla="*/ 425 w 459"/>
                <a:gd name="T103" fmla="*/ 128 h 196"/>
                <a:gd name="T104" fmla="*/ 431 w 459"/>
                <a:gd name="T105" fmla="*/ 124 h 196"/>
                <a:gd name="T106" fmla="*/ 422 w 459"/>
                <a:gd name="T107" fmla="*/ 124 h 196"/>
                <a:gd name="T108" fmla="*/ 437 w 459"/>
                <a:gd name="T109" fmla="*/ 159 h 196"/>
                <a:gd name="T110" fmla="*/ 441 w 459"/>
                <a:gd name="T111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9" h="196">
                  <a:moveTo>
                    <a:pt x="441" y="196"/>
                  </a:moveTo>
                  <a:lnTo>
                    <a:pt x="459" y="196"/>
                  </a:lnTo>
                  <a:lnTo>
                    <a:pt x="456" y="156"/>
                  </a:lnTo>
                  <a:lnTo>
                    <a:pt x="441" y="121"/>
                  </a:lnTo>
                  <a:lnTo>
                    <a:pt x="441" y="118"/>
                  </a:lnTo>
                  <a:lnTo>
                    <a:pt x="419" y="87"/>
                  </a:lnTo>
                  <a:lnTo>
                    <a:pt x="394" y="59"/>
                  </a:lnTo>
                  <a:lnTo>
                    <a:pt x="391" y="56"/>
                  </a:lnTo>
                  <a:lnTo>
                    <a:pt x="356" y="34"/>
                  </a:lnTo>
                  <a:lnTo>
                    <a:pt x="353" y="31"/>
                  </a:lnTo>
                  <a:lnTo>
                    <a:pt x="316" y="15"/>
                  </a:lnTo>
                  <a:lnTo>
                    <a:pt x="275" y="3"/>
                  </a:lnTo>
                  <a:lnTo>
                    <a:pt x="272" y="3"/>
                  </a:lnTo>
                  <a:lnTo>
                    <a:pt x="228" y="0"/>
                  </a:lnTo>
                  <a:lnTo>
                    <a:pt x="185" y="3"/>
                  </a:lnTo>
                  <a:lnTo>
                    <a:pt x="144" y="15"/>
                  </a:lnTo>
                  <a:lnTo>
                    <a:pt x="107" y="31"/>
                  </a:lnTo>
                  <a:lnTo>
                    <a:pt x="103" y="34"/>
                  </a:lnTo>
                  <a:lnTo>
                    <a:pt x="69" y="56"/>
                  </a:lnTo>
                  <a:lnTo>
                    <a:pt x="66" y="59"/>
                  </a:lnTo>
                  <a:lnTo>
                    <a:pt x="41" y="87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4" y="156"/>
                  </a:lnTo>
                  <a:lnTo>
                    <a:pt x="0" y="196"/>
                  </a:lnTo>
                  <a:lnTo>
                    <a:pt x="19" y="196"/>
                  </a:lnTo>
                  <a:lnTo>
                    <a:pt x="22" y="159"/>
                  </a:lnTo>
                  <a:lnTo>
                    <a:pt x="38" y="124"/>
                  </a:lnTo>
                  <a:lnTo>
                    <a:pt x="28" y="124"/>
                  </a:lnTo>
                  <a:lnTo>
                    <a:pt x="35" y="128"/>
                  </a:lnTo>
                  <a:lnTo>
                    <a:pt x="57" y="96"/>
                  </a:lnTo>
                  <a:lnTo>
                    <a:pt x="82" y="68"/>
                  </a:lnTo>
                  <a:lnTo>
                    <a:pt x="75" y="65"/>
                  </a:lnTo>
                  <a:lnTo>
                    <a:pt x="78" y="71"/>
                  </a:lnTo>
                  <a:lnTo>
                    <a:pt x="113" y="50"/>
                  </a:lnTo>
                  <a:lnTo>
                    <a:pt x="107" y="40"/>
                  </a:lnTo>
                  <a:lnTo>
                    <a:pt x="110" y="50"/>
                  </a:lnTo>
                  <a:lnTo>
                    <a:pt x="147" y="34"/>
                  </a:lnTo>
                  <a:lnTo>
                    <a:pt x="188" y="22"/>
                  </a:lnTo>
                  <a:lnTo>
                    <a:pt x="228" y="18"/>
                  </a:lnTo>
                  <a:lnTo>
                    <a:pt x="275" y="22"/>
                  </a:lnTo>
                  <a:lnTo>
                    <a:pt x="272" y="12"/>
                  </a:lnTo>
                  <a:lnTo>
                    <a:pt x="272" y="22"/>
                  </a:lnTo>
                  <a:lnTo>
                    <a:pt x="313" y="34"/>
                  </a:lnTo>
                  <a:lnTo>
                    <a:pt x="350" y="50"/>
                  </a:lnTo>
                  <a:lnTo>
                    <a:pt x="353" y="40"/>
                  </a:lnTo>
                  <a:lnTo>
                    <a:pt x="347" y="50"/>
                  </a:lnTo>
                  <a:lnTo>
                    <a:pt x="381" y="71"/>
                  </a:lnTo>
                  <a:lnTo>
                    <a:pt x="384" y="65"/>
                  </a:lnTo>
                  <a:lnTo>
                    <a:pt x="378" y="68"/>
                  </a:lnTo>
                  <a:lnTo>
                    <a:pt x="403" y="96"/>
                  </a:lnTo>
                  <a:lnTo>
                    <a:pt x="425" y="128"/>
                  </a:lnTo>
                  <a:lnTo>
                    <a:pt x="431" y="124"/>
                  </a:lnTo>
                  <a:lnTo>
                    <a:pt x="422" y="124"/>
                  </a:lnTo>
                  <a:lnTo>
                    <a:pt x="437" y="159"/>
                  </a:lnTo>
                  <a:lnTo>
                    <a:pt x="441" y="1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183" name="Freeform 103"/>
            <p:cNvSpPr>
              <a:spLocks/>
            </p:cNvSpPr>
            <p:nvPr/>
          </p:nvSpPr>
          <p:spPr bwMode="auto">
            <a:xfrm>
              <a:off x="3668" y="1813"/>
              <a:ext cx="215" cy="124"/>
            </a:xfrm>
            <a:custGeom>
              <a:avLst/>
              <a:gdLst>
                <a:gd name="T0" fmla="*/ 215 w 215"/>
                <a:gd name="T1" fmla="*/ 6 h 124"/>
                <a:gd name="T2" fmla="*/ 212 w 215"/>
                <a:gd name="T3" fmla="*/ 31 h 124"/>
                <a:gd name="T4" fmla="*/ 206 w 215"/>
                <a:gd name="T5" fmla="*/ 53 h 124"/>
                <a:gd name="T6" fmla="*/ 197 w 215"/>
                <a:gd name="T7" fmla="*/ 74 h 124"/>
                <a:gd name="T8" fmla="*/ 181 w 215"/>
                <a:gd name="T9" fmla="*/ 90 h 124"/>
                <a:gd name="T10" fmla="*/ 165 w 215"/>
                <a:gd name="T11" fmla="*/ 106 h 124"/>
                <a:gd name="T12" fmla="*/ 150 w 215"/>
                <a:gd name="T13" fmla="*/ 115 h 124"/>
                <a:gd name="T14" fmla="*/ 131 w 215"/>
                <a:gd name="T15" fmla="*/ 121 h 124"/>
                <a:gd name="T16" fmla="*/ 109 w 215"/>
                <a:gd name="T17" fmla="*/ 124 h 124"/>
                <a:gd name="T18" fmla="*/ 87 w 215"/>
                <a:gd name="T19" fmla="*/ 121 h 124"/>
                <a:gd name="T20" fmla="*/ 69 w 215"/>
                <a:gd name="T21" fmla="*/ 115 h 124"/>
                <a:gd name="T22" fmla="*/ 50 w 215"/>
                <a:gd name="T23" fmla="*/ 103 h 124"/>
                <a:gd name="T24" fmla="*/ 31 w 215"/>
                <a:gd name="T25" fmla="*/ 87 h 124"/>
                <a:gd name="T26" fmla="*/ 19 w 215"/>
                <a:gd name="T27" fmla="*/ 68 h 124"/>
                <a:gd name="T28" fmla="*/ 9 w 215"/>
                <a:gd name="T29" fmla="*/ 50 h 124"/>
                <a:gd name="T30" fmla="*/ 3 w 215"/>
                <a:gd name="T31" fmla="*/ 25 h 124"/>
                <a:gd name="T32" fmla="*/ 0 w 215"/>
                <a:gd name="T3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5" h="124">
                  <a:moveTo>
                    <a:pt x="215" y="6"/>
                  </a:moveTo>
                  <a:lnTo>
                    <a:pt x="212" y="31"/>
                  </a:lnTo>
                  <a:lnTo>
                    <a:pt x="206" y="53"/>
                  </a:lnTo>
                  <a:lnTo>
                    <a:pt x="197" y="74"/>
                  </a:lnTo>
                  <a:lnTo>
                    <a:pt x="181" y="90"/>
                  </a:lnTo>
                  <a:lnTo>
                    <a:pt x="165" y="106"/>
                  </a:lnTo>
                  <a:lnTo>
                    <a:pt x="150" y="115"/>
                  </a:lnTo>
                  <a:lnTo>
                    <a:pt x="131" y="121"/>
                  </a:lnTo>
                  <a:lnTo>
                    <a:pt x="109" y="124"/>
                  </a:lnTo>
                  <a:lnTo>
                    <a:pt x="87" y="121"/>
                  </a:lnTo>
                  <a:lnTo>
                    <a:pt x="69" y="115"/>
                  </a:lnTo>
                  <a:lnTo>
                    <a:pt x="50" y="103"/>
                  </a:lnTo>
                  <a:lnTo>
                    <a:pt x="31" y="87"/>
                  </a:lnTo>
                  <a:lnTo>
                    <a:pt x="19" y="68"/>
                  </a:lnTo>
                  <a:lnTo>
                    <a:pt x="9" y="50"/>
                  </a:lnTo>
                  <a:lnTo>
                    <a:pt x="3" y="25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grpSp>
          <p:nvGrpSpPr>
            <p:cNvPr id="46184" name="Group 104"/>
            <p:cNvGrpSpPr>
              <a:grpSpLocks/>
            </p:cNvGrpSpPr>
            <p:nvPr/>
          </p:nvGrpSpPr>
          <p:grpSpPr bwMode="auto">
            <a:xfrm>
              <a:off x="3833" y="1647"/>
              <a:ext cx="103" cy="166"/>
              <a:chOff x="3645" y="1638"/>
              <a:chExt cx="103" cy="166"/>
            </a:xfrm>
          </p:grpSpPr>
          <p:sp>
            <p:nvSpPr>
              <p:cNvPr id="46185" name="Line 105"/>
              <p:cNvSpPr>
                <a:spLocks noChangeShapeType="1"/>
              </p:cNvSpPr>
              <p:nvPr/>
            </p:nvSpPr>
            <p:spPr bwMode="auto">
              <a:xfrm flipV="1">
                <a:off x="3695" y="1638"/>
                <a:ext cx="1" cy="166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6186" name="Freeform 106"/>
              <p:cNvSpPr>
                <a:spLocks/>
              </p:cNvSpPr>
              <p:nvPr/>
            </p:nvSpPr>
            <p:spPr bwMode="auto">
              <a:xfrm>
                <a:off x="3645" y="1638"/>
                <a:ext cx="103" cy="100"/>
              </a:xfrm>
              <a:custGeom>
                <a:avLst/>
                <a:gdLst>
                  <a:gd name="T0" fmla="*/ 103 w 103"/>
                  <a:gd name="T1" fmla="*/ 100 h 100"/>
                  <a:gd name="T2" fmla="*/ 50 w 103"/>
                  <a:gd name="T3" fmla="*/ 0 h 100"/>
                  <a:gd name="T4" fmla="*/ 0 w 103"/>
                  <a:gd name="T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3" h="100">
                    <a:moveTo>
                      <a:pt x="103" y="100"/>
                    </a:moveTo>
                    <a:lnTo>
                      <a:pt x="50" y="0"/>
                    </a:lnTo>
                    <a:lnTo>
                      <a:pt x="0" y="100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grpSp>
          <p:nvGrpSpPr>
            <p:cNvPr id="46187" name="Group 107"/>
            <p:cNvGrpSpPr>
              <a:grpSpLocks/>
            </p:cNvGrpSpPr>
            <p:nvPr/>
          </p:nvGrpSpPr>
          <p:grpSpPr bwMode="auto">
            <a:xfrm>
              <a:off x="4205" y="2796"/>
              <a:ext cx="103" cy="352"/>
              <a:chOff x="4017" y="2787"/>
              <a:chExt cx="103" cy="352"/>
            </a:xfrm>
          </p:grpSpPr>
          <p:sp>
            <p:nvSpPr>
              <p:cNvPr id="46188" name="Line 108"/>
              <p:cNvSpPr>
                <a:spLocks noChangeShapeType="1"/>
              </p:cNvSpPr>
              <p:nvPr/>
            </p:nvSpPr>
            <p:spPr bwMode="auto">
              <a:xfrm flipV="1">
                <a:off x="4067" y="2880"/>
                <a:ext cx="1" cy="25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6189" name="Freeform 109"/>
              <p:cNvSpPr>
                <a:spLocks/>
              </p:cNvSpPr>
              <p:nvPr/>
            </p:nvSpPr>
            <p:spPr bwMode="auto">
              <a:xfrm>
                <a:off x="4017" y="2787"/>
                <a:ext cx="103" cy="99"/>
              </a:xfrm>
              <a:custGeom>
                <a:avLst/>
                <a:gdLst>
                  <a:gd name="T0" fmla="*/ 103 w 103"/>
                  <a:gd name="T1" fmla="*/ 99 h 99"/>
                  <a:gd name="T2" fmla="*/ 50 w 103"/>
                  <a:gd name="T3" fmla="*/ 0 h 99"/>
                  <a:gd name="T4" fmla="*/ 0 w 103"/>
                  <a:gd name="T5" fmla="*/ 99 h 99"/>
                  <a:gd name="T6" fmla="*/ 103 w 103"/>
                  <a:gd name="T7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3" h="99">
                    <a:moveTo>
                      <a:pt x="103" y="99"/>
                    </a:moveTo>
                    <a:lnTo>
                      <a:pt x="50" y="0"/>
                    </a:lnTo>
                    <a:lnTo>
                      <a:pt x="0" y="99"/>
                    </a:lnTo>
                    <a:lnTo>
                      <a:pt x="103" y="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</p:grpSp>
      <p:sp>
        <p:nvSpPr>
          <p:cNvPr id="46280" name="Rectangle 200"/>
          <p:cNvSpPr>
            <a:spLocks noChangeArrowheads="1"/>
          </p:cNvSpPr>
          <p:nvPr/>
        </p:nvSpPr>
        <p:spPr bwMode="auto">
          <a:xfrm>
            <a:off x="639763" y="1543845"/>
            <a:ext cx="3127375" cy="4449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grpSp>
        <p:nvGrpSpPr>
          <p:cNvPr id="46325" name="Group 245"/>
          <p:cNvGrpSpPr>
            <a:grpSpLocks/>
          </p:cNvGrpSpPr>
          <p:nvPr/>
        </p:nvGrpSpPr>
        <p:grpSpPr bwMode="auto">
          <a:xfrm>
            <a:off x="2411413" y="2067720"/>
            <a:ext cx="485775" cy="2703512"/>
            <a:chOff x="1519" y="1405"/>
            <a:chExt cx="306" cy="1703"/>
          </a:xfrm>
        </p:grpSpPr>
        <p:sp>
          <p:nvSpPr>
            <p:cNvPr id="46285" name="Oval 205"/>
            <p:cNvSpPr>
              <a:spLocks noChangeArrowheads="1"/>
            </p:cNvSpPr>
            <p:nvPr/>
          </p:nvSpPr>
          <p:spPr bwMode="auto">
            <a:xfrm>
              <a:off x="1524" y="1405"/>
              <a:ext cx="282" cy="272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286" name="Oval 206"/>
            <p:cNvSpPr>
              <a:spLocks noChangeArrowheads="1"/>
            </p:cNvSpPr>
            <p:nvPr/>
          </p:nvSpPr>
          <p:spPr bwMode="auto">
            <a:xfrm>
              <a:off x="1524" y="2833"/>
              <a:ext cx="282" cy="275"/>
            </a:xfrm>
            <a:prstGeom prst="ellipse">
              <a:avLst/>
            </a:prstGeom>
            <a:solidFill>
              <a:srgbClr val="FF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287" name="Rectangle 207"/>
            <p:cNvSpPr>
              <a:spLocks noChangeArrowheads="1"/>
            </p:cNvSpPr>
            <p:nvPr/>
          </p:nvSpPr>
          <p:spPr bwMode="auto">
            <a:xfrm>
              <a:off x="1524" y="1543"/>
              <a:ext cx="282" cy="1434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46288" name="Line 208"/>
            <p:cNvSpPr>
              <a:spLocks noChangeShapeType="1"/>
            </p:cNvSpPr>
            <p:nvPr/>
          </p:nvSpPr>
          <p:spPr bwMode="auto">
            <a:xfrm>
              <a:off x="1524" y="1632"/>
              <a:ext cx="27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89" name="Line 209"/>
            <p:cNvSpPr>
              <a:spLocks noChangeShapeType="1"/>
            </p:cNvSpPr>
            <p:nvPr/>
          </p:nvSpPr>
          <p:spPr bwMode="auto">
            <a:xfrm>
              <a:off x="1519" y="1725"/>
              <a:ext cx="30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0" name="Line 210"/>
            <p:cNvSpPr>
              <a:spLocks noChangeShapeType="1"/>
            </p:cNvSpPr>
            <p:nvPr/>
          </p:nvSpPr>
          <p:spPr bwMode="auto">
            <a:xfrm>
              <a:off x="1524" y="1824"/>
              <a:ext cx="27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1" name="Line 211"/>
            <p:cNvSpPr>
              <a:spLocks noChangeShapeType="1"/>
            </p:cNvSpPr>
            <p:nvPr/>
          </p:nvSpPr>
          <p:spPr bwMode="auto">
            <a:xfrm>
              <a:off x="1533" y="1924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2" name="Line 212"/>
            <p:cNvSpPr>
              <a:spLocks noChangeShapeType="1"/>
            </p:cNvSpPr>
            <p:nvPr/>
          </p:nvSpPr>
          <p:spPr bwMode="auto">
            <a:xfrm>
              <a:off x="1533" y="2032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3" name="Line 213"/>
            <p:cNvSpPr>
              <a:spLocks noChangeShapeType="1"/>
            </p:cNvSpPr>
            <p:nvPr/>
          </p:nvSpPr>
          <p:spPr bwMode="auto">
            <a:xfrm>
              <a:off x="1533" y="2144"/>
              <a:ext cx="27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4" name="Line 214"/>
            <p:cNvSpPr>
              <a:spLocks noChangeShapeType="1"/>
            </p:cNvSpPr>
            <p:nvPr/>
          </p:nvSpPr>
          <p:spPr bwMode="auto">
            <a:xfrm>
              <a:off x="1524" y="2253"/>
              <a:ext cx="27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5" name="Line 215"/>
            <p:cNvSpPr>
              <a:spLocks noChangeShapeType="1"/>
            </p:cNvSpPr>
            <p:nvPr/>
          </p:nvSpPr>
          <p:spPr bwMode="auto">
            <a:xfrm>
              <a:off x="1533" y="2365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6" name="Line 216"/>
            <p:cNvSpPr>
              <a:spLocks noChangeShapeType="1"/>
            </p:cNvSpPr>
            <p:nvPr/>
          </p:nvSpPr>
          <p:spPr bwMode="auto">
            <a:xfrm>
              <a:off x="1533" y="2465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7" name="Line 217"/>
            <p:cNvSpPr>
              <a:spLocks noChangeShapeType="1"/>
            </p:cNvSpPr>
            <p:nvPr/>
          </p:nvSpPr>
          <p:spPr bwMode="auto">
            <a:xfrm>
              <a:off x="1524" y="2573"/>
              <a:ext cx="27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8" name="Line 218"/>
            <p:cNvSpPr>
              <a:spLocks noChangeShapeType="1"/>
            </p:cNvSpPr>
            <p:nvPr/>
          </p:nvSpPr>
          <p:spPr bwMode="auto">
            <a:xfrm>
              <a:off x="1533" y="2673"/>
              <a:ext cx="264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299" name="Line 219"/>
            <p:cNvSpPr>
              <a:spLocks noChangeShapeType="1"/>
            </p:cNvSpPr>
            <p:nvPr/>
          </p:nvSpPr>
          <p:spPr bwMode="auto">
            <a:xfrm>
              <a:off x="1533" y="2775"/>
              <a:ext cx="27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300" name="Line 220"/>
            <p:cNvSpPr>
              <a:spLocks noChangeShapeType="1"/>
            </p:cNvSpPr>
            <p:nvPr/>
          </p:nvSpPr>
          <p:spPr bwMode="auto">
            <a:xfrm flipV="1">
              <a:off x="1533" y="2875"/>
              <a:ext cx="279" cy="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</p:grpSp>
      <p:grpSp>
        <p:nvGrpSpPr>
          <p:cNvPr id="46313" name="Group 233"/>
          <p:cNvGrpSpPr>
            <a:grpSpLocks/>
          </p:cNvGrpSpPr>
          <p:nvPr/>
        </p:nvGrpSpPr>
        <p:grpSpPr bwMode="auto">
          <a:xfrm>
            <a:off x="836613" y="3144045"/>
            <a:ext cx="1566862" cy="347662"/>
            <a:chOff x="527" y="2083"/>
            <a:chExt cx="987" cy="219"/>
          </a:xfrm>
        </p:grpSpPr>
        <p:sp>
          <p:nvSpPr>
            <p:cNvPr id="46283" name="Rectangle 203"/>
            <p:cNvSpPr>
              <a:spLocks noChangeArrowheads="1"/>
            </p:cNvSpPr>
            <p:nvPr/>
          </p:nvSpPr>
          <p:spPr bwMode="auto">
            <a:xfrm>
              <a:off x="527" y="2083"/>
              <a:ext cx="85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Alimentation</a:t>
              </a:r>
              <a:endParaRPr kumimoji="0" lang="fr-CA" sz="2000" dirty="0"/>
            </a:p>
          </p:txBody>
        </p:sp>
        <p:sp>
          <p:nvSpPr>
            <p:cNvPr id="46302" name="Line 222"/>
            <p:cNvSpPr>
              <a:spLocks noChangeShapeType="1"/>
            </p:cNvSpPr>
            <p:nvPr/>
          </p:nvSpPr>
          <p:spPr bwMode="auto">
            <a:xfrm>
              <a:off x="726" y="2302"/>
              <a:ext cx="78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6314" name="Group 234"/>
          <p:cNvGrpSpPr>
            <a:grpSpLocks/>
          </p:cNvGrpSpPr>
          <p:nvPr/>
        </p:nvGrpSpPr>
        <p:grpSpPr bwMode="auto">
          <a:xfrm>
            <a:off x="855663" y="1785145"/>
            <a:ext cx="1776412" cy="919162"/>
            <a:chOff x="539" y="1227"/>
            <a:chExt cx="1119" cy="579"/>
          </a:xfrm>
        </p:grpSpPr>
        <p:sp>
          <p:nvSpPr>
            <p:cNvPr id="46281" name="Rectangle 201"/>
            <p:cNvSpPr>
              <a:spLocks noChangeArrowheads="1"/>
            </p:cNvSpPr>
            <p:nvPr/>
          </p:nvSpPr>
          <p:spPr bwMode="auto">
            <a:xfrm>
              <a:off x="1098" y="1473"/>
              <a:ext cx="43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Reflux</a:t>
              </a:r>
              <a:endParaRPr kumimoji="0" lang="fr-CA" sz="2000" dirty="0"/>
            </a:p>
          </p:txBody>
        </p:sp>
        <p:sp>
          <p:nvSpPr>
            <p:cNvPr id="46284" name="Rectangle 204"/>
            <p:cNvSpPr>
              <a:spLocks noChangeArrowheads="1"/>
            </p:cNvSpPr>
            <p:nvPr/>
          </p:nvSpPr>
          <p:spPr bwMode="auto">
            <a:xfrm>
              <a:off x="539" y="1612"/>
              <a:ext cx="51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Distillat</a:t>
              </a:r>
              <a:endParaRPr kumimoji="0" lang="fr-CA" sz="2000" dirty="0"/>
            </a:p>
          </p:txBody>
        </p:sp>
        <p:sp>
          <p:nvSpPr>
            <p:cNvPr id="46303" name="Line 223"/>
            <p:cNvSpPr>
              <a:spLocks noChangeShapeType="1"/>
            </p:cNvSpPr>
            <p:nvPr/>
          </p:nvSpPr>
          <p:spPr bwMode="auto">
            <a:xfrm flipV="1">
              <a:off x="1658" y="1236"/>
              <a:ext cx="0" cy="17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04" name="Line 224"/>
            <p:cNvSpPr>
              <a:spLocks noChangeShapeType="1"/>
            </p:cNvSpPr>
            <p:nvPr/>
          </p:nvSpPr>
          <p:spPr bwMode="auto">
            <a:xfrm>
              <a:off x="905" y="1236"/>
              <a:ext cx="0" cy="24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cxnSp>
          <p:nvCxnSpPr>
            <p:cNvPr id="46305" name="AutoShape 225"/>
            <p:cNvCxnSpPr>
              <a:cxnSpLocks noChangeShapeType="1"/>
              <a:stCxn id="46304" idx="0"/>
              <a:endCxn id="46303" idx="1"/>
            </p:cNvCxnSpPr>
            <p:nvPr/>
          </p:nvCxnSpPr>
          <p:spPr bwMode="auto">
            <a:xfrm>
              <a:off x="905" y="1227"/>
              <a:ext cx="753" cy="0"/>
            </a:xfrm>
            <a:prstGeom prst="straightConnector1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306" name="Line 226"/>
            <p:cNvSpPr>
              <a:spLocks noChangeShapeType="1"/>
            </p:cNvSpPr>
            <p:nvPr/>
          </p:nvSpPr>
          <p:spPr bwMode="auto">
            <a:xfrm>
              <a:off x="717" y="1478"/>
              <a:ext cx="824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07" name="Line 227"/>
            <p:cNvSpPr>
              <a:spLocks noChangeShapeType="1"/>
            </p:cNvSpPr>
            <p:nvPr/>
          </p:nvSpPr>
          <p:spPr bwMode="auto">
            <a:xfrm>
              <a:off x="717" y="1478"/>
              <a:ext cx="0" cy="134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6320" name="Group 240"/>
          <p:cNvGrpSpPr>
            <a:grpSpLocks/>
          </p:cNvGrpSpPr>
          <p:nvPr/>
        </p:nvGrpSpPr>
        <p:grpSpPr bwMode="auto">
          <a:xfrm>
            <a:off x="765175" y="4501357"/>
            <a:ext cx="1881188" cy="1223963"/>
            <a:chOff x="482" y="2938"/>
            <a:chExt cx="1185" cy="771"/>
          </a:xfrm>
        </p:grpSpPr>
        <p:sp>
          <p:nvSpPr>
            <p:cNvPr id="46282" name="Rectangle 202"/>
            <p:cNvSpPr>
              <a:spLocks noChangeArrowheads="1"/>
            </p:cNvSpPr>
            <p:nvPr/>
          </p:nvSpPr>
          <p:spPr bwMode="auto">
            <a:xfrm>
              <a:off x="482" y="3325"/>
              <a:ext cx="71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0" lang="fr-CA" sz="2000" dirty="0">
                  <a:solidFill>
                    <a:srgbClr val="000000"/>
                  </a:solidFill>
                </a:rPr>
                <a:t>Produits lourds</a:t>
              </a:r>
              <a:endParaRPr kumimoji="0" lang="fr-CA" sz="2000" dirty="0"/>
            </a:p>
          </p:txBody>
        </p:sp>
        <p:sp>
          <p:nvSpPr>
            <p:cNvPr id="46308" name="Line 228"/>
            <p:cNvSpPr>
              <a:spLocks noChangeShapeType="1"/>
            </p:cNvSpPr>
            <p:nvPr/>
          </p:nvSpPr>
          <p:spPr bwMode="auto">
            <a:xfrm>
              <a:off x="1667" y="3108"/>
              <a:ext cx="0" cy="17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09" name="Line 229"/>
            <p:cNvSpPr>
              <a:spLocks noChangeShapeType="1"/>
            </p:cNvSpPr>
            <p:nvPr/>
          </p:nvSpPr>
          <p:spPr bwMode="auto">
            <a:xfrm flipH="1">
              <a:off x="879" y="3278"/>
              <a:ext cx="78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10" name="Line 230"/>
            <p:cNvSpPr>
              <a:spLocks noChangeShapeType="1"/>
            </p:cNvSpPr>
            <p:nvPr/>
          </p:nvSpPr>
          <p:spPr bwMode="auto">
            <a:xfrm>
              <a:off x="1219" y="2938"/>
              <a:ext cx="30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11" name="Line 231"/>
            <p:cNvSpPr>
              <a:spLocks noChangeShapeType="1"/>
            </p:cNvSpPr>
            <p:nvPr/>
          </p:nvSpPr>
          <p:spPr bwMode="auto">
            <a:xfrm>
              <a:off x="1219" y="2938"/>
              <a:ext cx="0" cy="33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6321" name="Group 241"/>
          <p:cNvGrpSpPr>
            <a:grpSpLocks/>
          </p:cNvGrpSpPr>
          <p:nvPr/>
        </p:nvGrpSpPr>
        <p:grpSpPr bwMode="auto">
          <a:xfrm>
            <a:off x="2333625" y="2851150"/>
            <a:ext cx="2525713" cy="1230313"/>
            <a:chOff x="1470" y="1796"/>
            <a:chExt cx="1591" cy="775"/>
          </a:xfrm>
        </p:grpSpPr>
        <p:sp>
          <p:nvSpPr>
            <p:cNvPr id="46200" name="Rectangle 120"/>
            <p:cNvSpPr>
              <a:spLocks noChangeArrowheads="1"/>
            </p:cNvSpPr>
            <p:nvPr/>
          </p:nvSpPr>
          <p:spPr bwMode="auto">
            <a:xfrm>
              <a:off x="2132" y="1796"/>
              <a:ext cx="509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317" name="Oval 237"/>
            <p:cNvSpPr>
              <a:spLocks noChangeArrowheads="1"/>
            </p:cNvSpPr>
            <p:nvPr/>
          </p:nvSpPr>
          <p:spPr bwMode="auto">
            <a:xfrm>
              <a:off x="1470" y="1949"/>
              <a:ext cx="375" cy="27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6318" name="AutoShape 238"/>
            <p:cNvSpPr>
              <a:spLocks noChangeArrowheads="1"/>
            </p:cNvSpPr>
            <p:nvPr/>
          </p:nvSpPr>
          <p:spPr bwMode="auto">
            <a:xfrm rot="-380977">
              <a:off x="1862" y="1864"/>
              <a:ext cx="1147" cy="116"/>
            </a:xfrm>
            <a:prstGeom prst="rightArrow">
              <a:avLst>
                <a:gd name="adj1" fmla="val 50000"/>
                <a:gd name="adj2" fmla="val 247198"/>
              </a:avLst>
            </a:prstGeom>
            <a:solidFill>
              <a:srgbClr val="FF99FF"/>
            </a:solidFill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6319" name="AutoShape 239"/>
            <p:cNvSpPr>
              <a:spLocks noChangeArrowheads="1"/>
            </p:cNvSpPr>
            <p:nvPr/>
          </p:nvSpPr>
          <p:spPr bwMode="auto">
            <a:xfrm rot="1843870">
              <a:off x="1789" y="2457"/>
              <a:ext cx="1272" cy="114"/>
            </a:xfrm>
            <a:prstGeom prst="rightArrow">
              <a:avLst>
                <a:gd name="adj1" fmla="val 50000"/>
                <a:gd name="adj2" fmla="val 278947"/>
              </a:avLst>
            </a:prstGeom>
            <a:solidFill>
              <a:srgbClr val="FF99FF"/>
            </a:solidFill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46322" name="Text Box 242"/>
          <p:cNvSpPr txBox="1">
            <a:spLocks noChangeArrowheads="1"/>
          </p:cNvSpPr>
          <p:nvPr/>
        </p:nvSpPr>
        <p:spPr bwMode="auto">
          <a:xfrm>
            <a:off x="3513138" y="5659438"/>
            <a:ext cx="5241925" cy="1016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>
                <a:solidFill>
                  <a:schemeClr val="bg2"/>
                </a:solidFill>
                <a:latin typeface="Times" pitchFamily="18" charset="0"/>
              </a:rPr>
              <a:t>Au mouvement vertical ascendant de la vapeur, il correspond un mouvement vertical descendant du liquide.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6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381000"/>
            <a:ext cx="6781800" cy="1257300"/>
          </a:xfrm>
        </p:spPr>
        <p:txBody>
          <a:bodyPr/>
          <a:lstStyle/>
          <a:p>
            <a:r>
              <a:rPr lang="fr-CA" sz="4000" b="0">
                <a:latin typeface="Times New Roman" pitchFamily="18" charset="0"/>
              </a:rPr>
              <a:t>Une colonne à distiller</a:t>
            </a:r>
            <a:endParaRPr lang="fr-CA"/>
          </a:p>
        </p:txBody>
      </p:sp>
      <p:graphicFrame>
        <p:nvGraphicFramePr>
          <p:cNvPr id="70659" name="Object 3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4614863" y="1774825"/>
          <a:ext cx="3813175" cy="440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Image Photo Editor" r:id="rId3" imgW="2591162" imgH="2991268" progId="MSPhotoEd.3">
                  <p:embed/>
                </p:oleObj>
              </mc:Choice>
              <mc:Fallback>
                <p:oleObj name="Image Photo Editor" r:id="rId3" imgW="2591162" imgH="2991268" progId="MSPhotoEd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1774825"/>
                        <a:ext cx="3813175" cy="440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1350" y="1982788"/>
            <a:ext cx="2819400" cy="827087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De la plus petite à la plus grande :</a:t>
            </a:r>
            <a:endParaRPr lang="fr-CA" sz="2400"/>
          </a:p>
        </p:txBody>
      </p:sp>
      <p:grpSp>
        <p:nvGrpSpPr>
          <p:cNvPr id="70666" name="Group 10"/>
          <p:cNvGrpSpPr>
            <a:grpSpLocks/>
          </p:cNvGrpSpPr>
          <p:nvPr/>
        </p:nvGrpSpPr>
        <p:grpSpPr bwMode="auto">
          <a:xfrm>
            <a:off x="260350" y="3092450"/>
            <a:ext cx="2714625" cy="2701925"/>
            <a:chOff x="164" y="1948"/>
            <a:chExt cx="1710" cy="1702"/>
          </a:xfrm>
        </p:grpSpPr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1282" y="1948"/>
              <a:ext cx="592" cy="17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pic>
          <p:nvPicPr>
            <p:cNvPr id="70663" name="Picture 7" descr="vigreux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2057"/>
              <a:ext cx="290" cy="1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164" y="2745"/>
              <a:ext cx="913" cy="2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33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Vigreux</a:t>
              </a:r>
            </a:p>
          </p:txBody>
        </p:sp>
        <p:sp>
          <p:nvSpPr>
            <p:cNvPr id="70665" name="AutoShape 9"/>
            <p:cNvSpPr>
              <a:spLocks noChangeArrowheads="1"/>
            </p:cNvSpPr>
            <p:nvPr/>
          </p:nvSpPr>
          <p:spPr bwMode="auto">
            <a:xfrm>
              <a:off x="1077" y="2819"/>
              <a:ext cx="197" cy="189"/>
            </a:xfrm>
            <a:prstGeom prst="rightArrow">
              <a:avLst>
                <a:gd name="adj1" fmla="val 50000"/>
                <a:gd name="adj2" fmla="val 260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87438" y="306388"/>
            <a:ext cx="6781800" cy="1228725"/>
          </a:xfrm>
        </p:spPr>
        <p:txBody>
          <a:bodyPr/>
          <a:lstStyle/>
          <a:p>
            <a:r>
              <a:rPr kumimoji="0" lang="fr-CA" sz="4400" b="0">
                <a:solidFill>
                  <a:srgbClr val="F2EC00"/>
                </a:solidFill>
                <a:latin typeface="Times New Roman" pitchFamily="18" charset="0"/>
              </a:rPr>
              <a:t>Colonne à plateaux : mouvements de matières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5450" y="5486400"/>
            <a:ext cx="7151688" cy="809625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CA" sz="2400" dirty="0">
                <a:solidFill>
                  <a:schemeClr val="bg2"/>
                </a:solidFill>
                <a:latin typeface="Times New Roman" pitchFamily="18" charset="0"/>
              </a:rPr>
              <a:t>Lorsqu’il y a équilibre, les quantités de matières qui transitent sur un plateau sont elles aussi en équilibre.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58913" y="1689100"/>
            <a:ext cx="6275387" cy="3549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grpSp>
        <p:nvGrpSpPr>
          <p:cNvPr id="68630" name="Group 22"/>
          <p:cNvGrpSpPr>
            <a:grpSpLocks/>
          </p:cNvGrpSpPr>
          <p:nvPr/>
        </p:nvGrpSpPr>
        <p:grpSpPr bwMode="auto">
          <a:xfrm>
            <a:off x="2187575" y="4622800"/>
            <a:ext cx="2481263" cy="500063"/>
            <a:chOff x="1282" y="2900"/>
            <a:chExt cx="1563" cy="315"/>
          </a:xfrm>
        </p:grpSpPr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>
              <a:off x="2845" y="2900"/>
              <a:ext cx="0" cy="29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21" name="Text Box 13"/>
            <p:cNvSpPr txBox="1">
              <a:spLocks noChangeArrowheads="1"/>
            </p:cNvSpPr>
            <p:nvPr/>
          </p:nvSpPr>
          <p:spPr bwMode="auto">
            <a:xfrm>
              <a:off x="1282" y="2927"/>
              <a:ext cx="1355" cy="288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liquide Q</a:t>
              </a:r>
              <a:r>
                <a:rPr kumimoji="0" lang="fr-CA" b="1" baseline="-25000">
                  <a:solidFill>
                    <a:schemeClr val="bg2"/>
                  </a:solidFill>
                </a:rPr>
                <a:t>n</a:t>
              </a:r>
              <a:r>
                <a:rPr kumimoji="0" lang="fr-CA">
                  <a:solidFill>
                    <a:schemeClr val="bg2"/>
                  </a:solidFill>
                </a:rPr>
                <a:t> ,  </a:t>
              </a:r>
              <a:r>
                <a:rPr kumimoji="0" lang="fr-CA" i="1">
                  <a:solidFill>
                    <a:schemeClr val="bg2"/>
                  </a:solidFill>
                </a:rPr>
                <a:t>x</a:t>
              </a:r>
              <a:r>
                <a:rPr kumimoji="0" lang="fr-CA" b="1" baseline="-25000">
                  <a:solidFill>
                    <a:schemeClr val="bg2"/>
                  </a:solidFill>
                </a:rPr>
                <a:t>n</a:t>
              </a:r>
            </a:p>
          </p:txBody>
        </p:sp>
      </p:grpSp>
      <p:grpSp>
        <p:nvGrpSpPr>
          <p:cNvPr id="68628" name="Group 20"/>
          <p:cNvGrpSpPr>
            <a:grpSpLocks/>
          </p:cNvGrpSpPr>
          <p:nvPr/>
        </p:nvGrpSpPr>
        <p:grpSpPr bwMode="auto">
          <a:xfrm>
            <a:off x="4776788" y="1831975"/>
            <a:ext cx="2351087" cy="520700"/>
            <a:chOff x="3009" y="1154"/>
            <a:chExt cx="1481" cy="328"/>
          </a:xfrm>
        </p:grpSpPr>
        <p:sp>
          <p:nvSpPr>
            <p:cNvPr id="68618" name="Line 10"/>
            <p:cNvSpPr>
              <a:spLocks noChangeShapeType="1"/>
            </p:cNvSpPr>
            <p:nvPr/>
          </p:nvSpPr>
          <p:spPr bwMode="auto">
            <a:xfrm flipV="1">
              <a:off x="3009" y="1173"/>
              <a:ext cx="0" cy="3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23" name="Text Box 15"/>
            <p:cNvSpPr txBox="1">
              <a:spLocks noChangeArrowheads="1"/>
            </p:cNvSpPr>
            <p:nvPr/>
          </p:nvSpPr>
          <p:spPr bwMode="auto">
            <a:xfrm>
              <a:off x="3190" y="1154"/>
              <a:ext cx="1300" cy="288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vapeur Q’</a:t>
              </a:r>
              <a:r>
                <a:rPr kumimoji="0" lang="fr-CA" b="1" baseline="-25000">
                  <a:solidFill>
                    <a:schemeClr val="bg2"/>
                  </a:solidFill>
                </a:rPr>
                <a:t>n</a:t>
              </a:r>
              <a:r>
                <a:rPr kumimoji="0" lang="fr-CA">
                  <a:solidFill>
                    <a:schemeClr val="bg2"/>
                  </a:solidFill>
                </a:rPr>
                <a:t>, </a:t>
              </a:r>
              <a:r>
                <a:rPr kumimoji="0" lang="fr-CA" i="1">
                  <a:solidFill>
                    <a:schemeClr val="bg2"/>
                  </a:solidFill>
                </a:rPr>
                <a:t>y</a:t>
              </a:r>
              <a:r>
                <a:rPr kumimoji="0" lang="fr-CA" b="1" baseline="-25000">
                  <a:solidFill>
                    <a:schemeClr val="bg2"/>
                  </a:solidFill>
                </a:rPr>
                <a:t>n</a:t>
              </a:r>
            </a:p>
          </p:txBody>
        </p:sp>
      </p:grpSp>
      <p:grpSp>
        <p:nvGrpSpPr>
          <p:cNvPr id="68626" name="Group 18"/>
          <p:cNvGrpSpPr>
            <a:grpSpLocks/>
          </p:cNvGrpSpPr>
          <p:nvPr/>
        </p:nvGrpSpPr>
        <p:grpSpPr bwMode="auto">
          <a:xfrm>
            <a:off x="922338" y="2424113"/>
            <a:ext cx="5541962" cy="2108200"/>
            <a:chOff x="581" y="1527"/>
            <a:chExt cx="3491" cy="1328"/>
          </a:xfrm>
        </p:grpSpPr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1918" y="1527"/>
              <a:ext cx="2154" cy="13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14" name="Text Box 6"/>
            <p:cNvSpPr txBox="1">
              <a:spLocks noChangeArrowheads="1"/>
            </p:cNvSpPr>
            <p:nvPr/>
          </p:nvSpPr>
          <p:spPr bwMode="auto">
            <a:xfrm>
              <a:off x="581" y="2036"/>
              <a:ext cx="1154" cy="29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plateau N°  n</a:t>
              </a:r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1927" y="2218"/>
              <a:ext cx="2127" cy="619"/>
            </a:xfrm>
            <a:prstGeom prst="rect">
              <a:avLst/>
            </a:prstGeom>
            <a:gradFill rotWithShape="0">
              <a:gsLst>
                <a:gs pos="0">
                  <a:srgbClr val="3399FF">
                    <a:gamma/>
                    <a:shade val="46275"/>
                    <a:invGamma/>
                  </a:srgbClr>
                </a:gs>
                <a:gs pos="100000">
                  <a:srgbClr val="3399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25" name="Rectangle 17" descr="Sillage"/>
            <p:cNvSpPr>
              <a:spLocks noChangeArrowheads="1"/>
            </p:cNvSpPr>
            <p:nvPr/>
          </p:nvSpPr>
          <p:spPr bwMode="auto">
            <a:xfrm>
              <a:off x="1927" y="1536"/>
              <a:ext cx="2127" cy="673"/>
            </a:xfrm>
            <a:prstGeom prst="rect">
              <a:avLst/>
            </a:prstGeom>
            <a:pattFill prst="divot">
              <a:fgClr>
                <a:srgbClr val="3399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8636" name="Group 28"/>
          <p:cNvGrpSpPr>
            <a:grpSpLocks/>
          </p:cNvGrpSpPr>
          <p:nvPr/>
        </p:nvGrpSpPr>
        <p:grpSpPr bwMode="auto">
          <a:xfrm>
            <a:off x="4781550" y="4625975"/>
            <a:ext cx="2657475" cy="457200"/>
            <a:chOff x="3012" y="2914"/>
            <a:chExt cx="1674" cy="288"/>
          </a:xfrm>
        </p:grpSpPr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3150" y="2914"/>
              <a:ext cx="1536" cy="288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vapeur Q</a:t>
              </a:r>
              <a:r>
                <a:rPr kumimoji="0" lang="fr-CA" b="1" baseline="-25000">
                  <a:solidFill>
                    <a:schemeClr val="bg2"/>
                  </a:solidFill>
                </a:rPr>
                <a:t>n </a:t>
              </a:r>
              <a:r>
                <a:rPr kumimoji="0" lang="fr-CA" sz="2000" b="1" baseline="-25000">
                  <a:solidFill>
                    <a:schemeClr val="bg2"/>
                  </a:solidFill>
                  <a:latin typeface="Symbol" pitchFamily="18" charset="2"/>
                </a:rPr>
                <a:t>-</a:t>
              </a:r>
              <a:r>
                <a:rPr kumimoji="0" lang="fr-CA" b="1" baseline="-25000">
                  <a:solidFill>
                    <a:schemeClr val="bg2"/>
                  </a:solidFill>
                </a:rPr>
                <a:t> 1</a:t>
              </a:r>
              <a:r>
                <a:rPr kumimoji="0" lang="fr-CA">
                  <a:solidFill>
                    <a:schemeClr val="bg2"/>
                  </a:solidFill>
                </a:rPr>
                <a:t>, </a:t>
              </a:r>
              <a:r>
                <a:rPr kumimoji="0" lang="fr-CA" i="1">
                  <a:solidFill>
                    <a:schemeClr val="bg2"/>
                  </a:solidFill>
                </a:rPr>
                <a:t>y</a:t>
              </a:r>
              <a:r>
                <a:rPr kumimoji="0" lang="fr-CA" b="1" baseline="-25000">
                  <a:solidFill>
                    <a:schemeClr val="bg2"/>
                  </a:solidFill>
                </a:rPr>
                <a:t>n </a:t>
              </a:r>
              <a:r>
                <a:rPr kumimoji="0" lang="fr-CA" sz="2000" b="1" baseline="-25000">
                  <a:solidFill>
                    <a:schemeClr val="bg2"/>
                  </a:solidFill>
                  <a:latin typeface="Symbol" pitchFamily="18" charset="2"/>
                </a:rPr>
                <a:t>-</a:t>
              </a:r>
              <a:r>
                <a:rPr kumimoji="0" lang="fr-CA" b="1" baseline="-25000">
                  <a:solidFill>
                    <a:schemeClr val="bg2"/>
                  </a:solidFill>
                </a:rPr>
                <a:t> 1</a:t>
              </a:r>
            </a:p>
          </p:txBody>
        </p:sp>
        <p:sp>
          <p:nvSpPr>
            <p:cNvPr id="68631" name="Line 23"/>
            <p:cNvSpPr>
              <a:spLocks noChangeShapeType="1"/>
            </p:cNvSpPr>
            <p:nvPr/>
          </p:nvSpPr>
          <p:spPr bwMode="auto">
            <a:xfrm flipV="1">
              <a:off x="3012" y="2916"/>
              <a:ext cx="0" cy="26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8635" name="Group 27"/>
          <p:cNvGrpSpPr>
            <a:grpSpLocks/>
          </p:cNvGrpSpPr>
          <p:nvPr/>
        </p:nvGrpSpPr>
        <p:grpSpPr bwMode="auto">
          <a:xfrm>
            <a:off x="1811338" y="1843088"/>
            <a:ext cx="2798762" cy="461962"/>
            <a:chOff x="1033" y="1149"/>
            <a:chExt cx="1763" cy="291"/>
          </a:xfrm>
        </p:grpSpPr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1033" y="1149"/>
              <a:ext cx="1663" cy="288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>
                  <a:solidFill>
                    <a:schemeClr val="bg2"/>
                  </a:solidFill>
                </a:rPr>
                <a:t>liquide Q’</a:t>
              </a:r>
              <a:r>
                <a:rPr kumimoji="0" lang="fr-CA" b="1" baseline="-25000">
                  <a:solidFill>
                    <a:schemeClr val="bg2"/>
                  </a:solidFill>
                </a:rPr>
                <a:t>n + 1</a:t>
              </a:r>
              <a:r>
                <a:rPr kumimoji="0" lang="fr-CA">
                  <a:solidFill>
                    <a:schemeClr val="bg2"/>
                  </a:solidFill>
                </a:rPr>
                <a:t>, </a:t>
              </a:r>
              <a:r>
                <a:rPr kumimoji="0" lang="fr-CA" i="1">
                  <a:solidFill>
                    <a:schemeClr val="bg2"/>
                  </a:solidFill>
                </a:rPr>
                <a:t>x</a:t>
              </a:r>
              <a:r>
                <a:rPr kumimoji="0" lang="fr-CA" b="1" baseline="-25000">
                  <a:solidFill>
                    <a:schemeClr val="bg2"/>
                  </a:solidFill>
                </a:rPr>
                <a:t>n + 1</a:t>
              </a:r>
            </a:p>
          </p:txBody>
        </p:sp>
        <p:sp>
          <p:nvSpPr>
            <p:cNvPr id="68634" name="Line 26"/>
            <p:cNvSpPr>
              <a:spLocks noChangeShapeType="1"/>
            </p:cNvSpPr>
            <p:nvPr/>
          </p:nvSpPr>
          <p:spPr bwMode="auto">
            <a:xfrm>
              <a:off x="2796" y="1152"/>
              <a:ext cx="0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8640" name="Group 32"/>
          <p:cNvGrpSpPr>
            <a:grpSpLocks/>
          </p:cNvGrpSpPr>
          <p:nvPr/>
        </p:nvGrpSpPr>
        <p:grpSpPr bwMode="auto">
          <a:xfrm>
            <a:off x="4497388" y="3278188"/>
            <a:ext cx="533400" cy="1255712"/>
            <a:chOff x="2833" y="2065"/>
            <a:chExt cx="336" cy="791"/>
          </a:xfrm>
        </p:grpSpPr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2928" y="2208"/>
              <a:ext cx="156" cy="6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33" name="Arc 25"/>
            <p:cNvSpPr>
              <a:spLocks/>
            </p:cNvSpPr>
            <p:nvPr/>
          </p:nvSpPr>
          <p:spPr bwMode="auto">
            <a:xfrm>
              <a:off x="2833" y="2065"/>
              <a:ext cx="336" cy="15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00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37" name="Line 29"/>
            <p:cNvSpPr>
              <a:spLocks noChangeShapeType="1"/>
            </p:cNvSpPr>
            <p:nvPr/>
          </p:nvSpPr>
          <p:spPr bwMode="auto">
            <a:xfrm>
              <a:off x="3072" y="2208"/>
              <a:ext cx="0" cy="6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8638" name="Line 30"/>
            <p:cNvSpPr>
              <a:spLocks noChangeShapeType="1"/>
            </p:cNvSpPr>
            <p:nvPr/>
          </p:nvSpPr>
          <p:spPr bwMode="auto">
            <a:xfrm>
              <a:off x="2928" y="2208"/>
              <a:ext cx="0" cy="6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315200" cy="838200"/>
          </a:xfrm>
        </p:spPr>
        <p:txBody>
          <a:bodyPr/>
          <a:lstStyle/>
          <a:p>
            <a:r>
              <a:rPr kumimoji="0" lang="fr-CA" sz="4400" b="0">
                <a:solidFill>
                  <a:srgbClr val="FFFF66"/>
                </a:solidFill>
                <a:latin typeface="Times New Roman" pitchFamily="18" charset="0"/>
              </a:rPr>
              <a:t>Partie de colonne à plateaux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892550" y="1544638"/>
            <a:ext cx="4664075" cy="507841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7542213" y="4506913"/>
            <a:ext cx="8969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581900" y="2852738"/>
            <a:ext cx="79216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48279" name="Text Box 151"/>
          <p:cNvSpPr txBox="1">
            <a:spLocks noChangeArrowheads="1"/>
          </p:cNvSpPr>
          <p:nvPr/>
        </p:nvSpPr>
        <p:spPr bwMode="auto">
          <a:xfrm>
            <a:off x="3906838" y="4857750"/>
            <a:ext cx="484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>
                <a:solidFill>
                  <a:schemeClr val="bg2"/>
                </a:solidFill>
              </a:rPr>
              <a:t>T</a:t>
            </a:r>
            <a:r>
              <a:rPr kumimoji="0" lang="fr-CA" sz="2000" b="1" baseline="-25000">
                <a:solidFill>
                  <a:schemeClr val="bg2"/>
                </a:solidFill>
              </a:rPr>
              <a:t>A</a:t>
            </a:r>
            <a:endParaRPr kumimoji="0" lang="fr-CA" sz="2000">
              <a:solidFill>
                <a:schemeClr val="bg2"/>
              </a:solidFill>
            </a:endParaRPr>
          </a:p>
        </p:txBody>
      </p:sp>
      <p:grpSp>
        <p:nvGrpSpPr>
          <p:cNvPr id="48319" name="Group 191"/>
          <p:cNvGrpSpPr>
            <a:grpSpLocks/>
          </p:cNvGrpSpPr>
          <p:nvPr/>
        </p:nvGrpSpPr>
        <p:grpSpPr bwMode="auto">
          <a:xfrm>
            <a:off x="3868738" y="1689100"/>
            <a:ext cx="4727575" cy="4083050"/>
            <a:chOff x="2437" y="1064"/>
            <a:chExt cx="2978" cy="2572"/>
          </a:xfrm>
        </p:grpSpPr>
        <p:sp>
          <p:nvSpPr>
            <p:cNvPr id="48275" name="Line 147"/>
            <p:cNvSpPr>
              <a:spLocks noChangeShapeType="1"/>
            </p:cNvSpPr>
            <p:nvPr/>
          </p:nvSpPr>
          <p:spPr bwMode="auto">
            <a:xfrm>
              <a:off x="2705" y="3636"/>
              <a:ext cx="245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276" name="Line 148"/>
            <p:cNvSpPr>
              <a:spLocks noChangeShapeType="1"/>
            </p:cNvSpPr>
            <p:nvPr/>
          </p:nvSpPr>
          <p:spPr bwMode="auto">
            <a:xfrm flipV="1">
              <a:off x="2705" y="1155"/>
              <a:ext cx="0" cy="24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277" name="Line 149"/>
            <p:cNvSpPr>
              <a:spLocks noChangeShapeType="1"/>
            </p:cNvSpPr>
            <p:nvPr/>
          </p:nvSpPr>
          <p:spPr bwMode="auto">
            <a:xfrm flipV="1">
              <a:off x="5157" y="1153"/>
              <a:ext cx="0" cy="24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278" name="Text Box 150"/>
            <p:cNvSpPr txBox="1">
              <a:spLocks noChangeArrowheads="1"/>
            </p:cNvSpPr>
            <p:nvPr/>
          </p:nvSpPr>
          <p:spPr bwMode="auto">
            <a:xfrm rot="-5400000">
              <a:off x="2058" y="1957"/>
              <a:ext cx="10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Température</a:t>
              </a:r>
            </a:p>
          </p:txBody>
        </p:sp>
        <p:sp>
          <p:nvSpPr>
            <p:cNvPr id="48280" name="Text Box 152"/>
            <p:cNvSpPr txBox="1">
              <a:spLocks noChangeArrowheads="1"/>
            </p:cNvSpPr>
            <p:nvPr/>
          </p:nvSpPr>
          <p:spPr bwMode="auto">
            <a:xfrm>
              <a:off x="5110" y="1365"/>
              <a:ext cx="3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B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  <p:sp>
          <p:nvSpPr>
            <p:cNvPr id="48290" name="Text Box 162"/>
            <p:cNvSpPr txBox="1">
              <a:spLocks noChangeArrowheads="1"/>
            </p:cNvSpPr>
            <p:nvPr/>
          </p:nvSpPr>
          <p:spPr bwMode="auto">
            <a:xfrm>
              <a:off x="2927" y="1064"/>
              <a:ext cx="18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Pression constante</a:t>
              </a:r>
            </a:p>
          </p:txBody>
        </p:sp>
      </p:grpSp>
      <p:grpSp>
        <p:nvGrpSpPr>
          <p:cNvPr id="48292" name="Group 164"/>
          <p:cNvGrpSpPr>
            <a:grpSpLocks/>
          </p:cNvGrpSpPr>
          <p:nvPr/>
        </p:nvGrpSpPr>
        <p:grpSpPr bwMode="auto">
          <a:xfrm>
            <a:off x="4294188" y="2243138"/>
            <a:ext cx="3895725" cy="2771775"/>
            <a:chOff x="2687" y="1478"/>
            <a:chExt cx="2454" cy="1746"/>
          </a:xfrm>
        </p:grpSpPr>
        <p:sp>
          <p:nvSpPr>
            <p:cNvPr id="48293" name="Line 165"/>
            <p:cNvSpPr>
              <a:spLocks noChangeShapeType="1"/>
            </p:cNvSpPr>
            <p:nvPr/>
          </p:nvSpPr>
          <p:spPr bwMode="auto">
            <a:xfrm flipV="1">
              <a:off x="2687" y="2382"/>
              <a:ext cx="1021" cy="84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294" name="Line 166"/>
            <p:cNvSpPr>
              <a:spLocks noChangeShapeType="1"/>
            </p:cNvSpPr>
            <p:nvPr/>
          </p:nvSpPr>
          <p:spPr bwMode="auto">
            <a:xfrm flipH="1">
              <a:off x="4227" y="1478"/>
              <a:ext cx="914" cy="53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cxnSp>
          <p:nvCxnSpPr>
            <p:cNvPr id="48295" name="AutoShape 167"/>
            <p:cNvCxnSpPr>
              <a:cxnSpLocks noChangeShapeType="1"/>
              <a:stCxn id="48293" idx="1"/>
              <a:endCxn id="48294" idx="1"/>
            </p:cNvCxnSpPr>
            <p:nvPr/>
          </p:nvCxnSpPr>
          <p:spPr bwMode="auto">
            <a:xfrm flipV="1">
              <a:off x="3707" y="2023"/>
              <a:ext cx="520" cy="350"/>
            </a:xfrm>
            <a:prstGeom prst="straightConnector1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296" name="Line 168"/>
            <p:cNvSpPr>
              <a:spLocks noChangeShapeType="1"/>
            </p:cNvSpPr>
            <p:nvPr/>
          </p:nvSpPr>
          <p:spPr bwMode="auto">
            <a:xfrm flipV="1">
              <a:off x="2696" y="2803"/>
              <a:ext cx="725" cy="412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297" name="Line 169"/>
            <p:cNvSpPr>
              <a:spLocks noChangeShapeType="1"/>
            </p:cNvSpPr>
            <p:nvPr/>
          </p:nvSpPr>
          <p:spPr bwMode="auto">
            <a:xfrm flipH="1">
              <a:off x="4514" y="1478"/>
              <a:ext cx="627" cy="537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cxnSp>
          <p:nvCxnSpPr>
            <p:cNvPr id="48298" name="AutoShape 170"/>
            <p:cNvCxnSpPr>
              <a:cxnSpLocks noChangeShapeType="1"/>
              <a:stCxn id="48297" idx="1"/>
              <a:endCxn id="48296" idx="1"/>
            </p:cNvCxnSpPr>
            <p:nvPr/>
          </p:nvCxnSpPr>
          <p:spPr bwMode="auto">
            <a:xfrm flipH="1">
              <a:off x="3420" y="2023"/>
              <a:ext cx="1095" cy="771"/>
            </a:xfrm>
            <a:prstGeom prst="straightConnector1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8303" name="Group 175"/>
          <p:cNvGrpSpPr>
            <a:grpSpLocks/>
          </p:cNvGrpSpPr>
          <p:nvPr/>
        </p:nvGrpSpPr>
        <p:grpSpPr bwMode="auto">
          <a:xfrm>
            <a:off x="6908800" y="2986088"/>
            <a:ext cx="868363" cy="3116262"/>
            <a:chOff x="4352" y="1881"/>
            <a:chExt cx="547" cy="1963"/>
          </a:xfrm>
        </p:grpSpPr>
        <p:sp>
          <p:nvSpPr>
            <p:cNvPr id="48299" name="Line 171"/>
            <p:cNvSpPr>
              <a:spLocks noChangeShapeType="1"/>
            </p:cNvSpPr>
            <p:nvPr/>
          </p:nvSpPr>
          <p:spPr bwMode="auto">
            <a:xfrm flipV="1">
              <a:off x="4612" y="1890"/>
              <a:ext cx="0" cy="173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01" name="Line 173"/>
            <p:cNvSpPr>
              <a:spLocks noChangeShapeType="1"/>
            </p:cNvSpPr>
            <p:nvPr/>
          </p:nvSpPr>
          <p:spPr bwMode="auto">
            <a:xfrm flipH="1">
              <a:off x="4352" y="1881"/>
              <a:ext cx="2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02" name="Text Box 174"/>
            <p:cNvSpPr txBox="1">
              <a:spLocks noChangeArrowheads="1"/>
            </p:cNvSpPr>
            <p:nvPr/>
          </p:nvSpPr>
          <p:spPr bwMode="auto">
            <a:xfrm>
              <a:off x="4585" y="3556"/>
              <a:ext cx="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i="1">
                  <a:solidFill>
                    <a:schemeClr val="bg2"/>
                  </a:solidFill>
                </a:rPr>
                <a:t>x</a:t>
              </a:r>
              <a:r>
                <a:rPr kumimoji="0" lang="fr-CA" b="1" baseline="-25000">
                  <a:solidFill>
                    <a:schemeClr val="bg2"/>
                  </a:solidFill>
                </a:rPr>
                <a:t>B</a:t>
              </a:r>
              <a:endParaRPr kumimoji="0" lang="fr-CA">
                <a:solidFill>
                  <a:schemeClr val="bg2"/>
                </a:solidFill>
              </a:endParaRPr>
            </a:p>
          </p:txBody>
        </p:sp>
      </p:grpSp>
      <p:grpSp>
        <p:nvGrpSpPr>
          <p:cNvPr id="48307" name="Group 179"/>
          <p:cNvGrpSpPr>
            <a:grpSpLocks/>
          </p:cNvGrpSpPr>
          <p:nvPr/>
        </p:nvGrpSpPr>
        <p:grpSpPr bwMode="auto">
          <a:xfrm>
            <a:off x="6654800" y="2986088"/>
            <a:ext cx="625475" cy="3486150"/>
            <a:chOff x="4192" y="1881"/>
            <a:chExt cx="394" cy="2196"/>
          </a:xfrm>
        </p:grpSpPr>
        <p:sp>
          <p:nvSpPr>
            <p:cNvPr id="48304" name="Line 176"/>
            <p:cNvSpPr>
              <a:spLocks noChangeShapeType="1"/>
            </p:cNvSpPr>
            <p:nvPr/>
          </p:nvSpPr>
          <p:spPr bwMode="auto">
            <a:xfrm>
              <a:off x="4352" y="1881"/>
              <a:ext cx="0" cy="17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05" name="Text Box 177"/>
            <p:cNvSpPr txBox="1">
              <a:spLocks noChangeArrowheads="1"/>
            </p:cNvSpPr>
            <p:nvPr/>
          </p:nvSpPr>
          <p:spPr bwMode="auto">
            <a:xfrm>
              <a:off x="4227" y="3789"/>
              <a:ext cx="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i="1" dirty="0">
                  <a:solidFill>
                    <a:schemeClr val="bg2"/>
                  </a:solidFill>
                </a:rPr>
                <a:t>y</a:t>
              </a:r>
              <a:r>
                <a:rPr kumimoji="0" lang="fr-CA" b="1" baseline="-25000" dirty="0">
                  <a:solidFill>
                    <a:schemeClr val="bg2"/>
                  </a:solidFill>
                </a:rPr>
                <a:t>B</a:t>
              </a:r>
              <a:endParaRPr kumimoji="0" lang="fr-CA" dirty="0">
                <a:solidFill>
                  <a:schemeClr val="bg2"/>
                </a:solidFill>
              </a:endParaRPr>
            </a:p>
          </p:txBody>
        </p:sp>
        <p:sp>
          <p:nvSpPr>
            <p:cNvPr id="48306" name="Text Box 178"/>
            <p:cNvSpPr txBox="1">
              <a:spLocks noChangeArrowheads="1"/>
            </p:cNvSpPr>
            <p:nvPr/>
          </p:nvSpPr>
          <p:spPr bwMode="auto">
            <a:xfrm>
              <a:off x="4192" y="3565"/>
              <a:ext cx="3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i="1">
                  <a:solidFill>
                    <a:schemeClr val="bg2"/>
                  </a:solidFill>
                </a:rPr>
                <a:t>x’</a:t>
              </a:r>
              <a:r>
                <a:rPr kumimoji="0" lang="fr-CA" b="1" baseline="-25000">
                  <a:solidFill>
                    <a:schemeClr val="bg2"/>
                  </a:solidFill>
                </a:rPr>
                <a:t>B</a:t>
              </a:r>
              <a:endParaRPr kumimoji="0" lang="fr-CA">
                <a:solidFill>
                  <a:schemeClr val="bg2"/>
                </a:solidFill>
              </a:endParaRPr>
            </a:p>
          </p:txBody>
        </p:sp>
      </p:grpSp>
      <p:grpSp>
        <p:nvGrpSpPr>
          <p:cNvPr id="48311" name="Group 183"/>
          <p:cNvGrpSpPr>
            <a:grpSpLocks/>
          </p:cNvGrpSpPr>
          <p:nvPr/>
        </p:nvGrpSpPr>
        <p:grpSpPr bwMode="auto">
          <a:xfrm>
            <a:off x="6111875" y="3313113"/>
            <a:ext cx="796925" cy="3143250"/>
            <a:chOff x="3850" y="2087"/>
            <a:chExt cx="502" cy="1980"/>
          </a:xfrm>
        </p:grpSpPr>
        <p:sp>
          <p:nvSpPr>
            <p:cNvPr id="48308" name="Line 180"/>
            <p:cNvSpPr>
              <a:spLocks noChangeShapeType="1"/>
            </p:cNvSpPr>
            <p:nvPr/>
          </p:nvSpPr>
          <p:spPr bwMode="auto">
            <a:xfrm flipH="1">
              <a:off x="4057" y="2087"/>
              <a:ext cx="2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09" name="Line 181"/>
            <p:cNvSpPr>
              <a:spLocks noChangeShapeType="1"/>
            </p:cNvSpPr>
            <p:nvPr/>
          </p:nvSpPr>
          <p:spPr bwMode="auto">
            <a:xfrm>
              <a:off x="4048" y="2087"/>
              <a:ext cx="0" cy="15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10" name="Text Box 182"/>
            <p:cNvSpPr txBox="1">
              <a:spLocks noChangeArrowheads="1"/>
            </p:cNvSpPr>
            <p:nvPr/>
          </p:nvSpPr>
          <p:spPr bwMode="auto">
            <a:xfrm>
              <a:off x="3850" y="3687"/>
              <a:ext cx="403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kumimoji="0" lang="fr-CA" i="1">
                  <a:solidFill>
                    <a:schemeClr val="bg2"/>
                  </a:solidFill>
                </a:rPr>
                <a:t>x"</a:t>
              </a:r>
              <a:r>
                <a:rPr kumimoji="0" lang="fr-CA" b="1" baseline="-25000">
                  <a:solidFill>
                    <a:schemeClr val="bg2"/>
                  </a:solidFill>
                </a:rPr>
                <a:t>B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fr-CA" i="1">
                  <a:solidFill>
                    <a:schemeClr val="bg2"/>
                  </a:solidFill>
                </a:rPr>
                <a:t>y’</a:t>
              </a:r>
              <a:r>
                <a:rPr kumimoji="0" lang="fr-CA" b="1" baseline="-25000">
                  <a:solidFill>
                    <a:schemeClr val="bg2"/>
                  </a:solidFill>
                </a:rPr>
                <a:t>B</a:t>
              </a:r>
            </a:p>
          </p:txBody>
        </p:sp>
      </p:grpSp>
      <p:grpSp>
        <p:nvGrpSpPr>
          <p:cNvPr id="48315" name="Group 187"/>
          <p:cNvGrpSpPr>
            <a:grpSpLocks/>
          </p:cNvGrpSpPr>
          <p:nvPr/>
        </p:nvGrpSpPr>
        <p:grpSpPr bwMode="auto">
          <a:xfrm>
            <a:off x="5603875" y="3668713"/>
            <a:ext cx="822325" cy="2844800"/>
            <a:chOff x="3530" y="2311"/>
            <a:chExt cx="518" cy="1792"/>
          </a:xfrm>
        </p:grpSpPr>
        <p:sp>
          <p:nvSpPr>
            <p:cNvPr id="48312" name="Line 184"/>
            <p:cNvSpPr>
              <a:spLocks noChangeShapeType="1"/>
            </p:cNvSpPr>
            <p:nvPr/>
          </p:nvSpPr>
          <p:spPr bwMode="auto">
            <a:xfrm flipH="1">
              <a:off x="3726" y="2311"/>
              <a:ext cx="32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13" name="Line 185"/>
            <p:cNvSpPr>
              <a:spLocks noChangeShapeType="1"/>
            </p:cNvSpPr>
            <p:nvPr/>
          </p:nvSpPr>
          <p:spPr bwMode="auto">
            <a:xfrm>
              <a:off x="3726" y="2311"/>
              <a:ext cx="0" cy="13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8314" name="Rectangle 186"/>
            <p:cNvSpPr>
              <a:spLocks noChangeArrowheads="1"/>
            </p:cNvSpPr>
            <p:nvPr/>
          </p:nvSpPr>
          <p:spPr bwMode="auto">
            <a:xfrm>
              <a:off x="3530" y="3815"/>
              <a:ext cx="3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fr-CA" i="1">
                  <a:solidFill>
                    <a:schemeClr val="bg2"/>
                  </a:solidFill>
                </a:rPr>
                <a:t>y"</a:t>
              </a:r>
              <a:r>
                <a:rPr kumimoji="0" lang="fr-CA" b="1" baseline="-25000">
                  <a:solidFill>
                    <a:schemeClr val="bg2"/>
                  </a:solidFill>
                </a:rPr>
                <a:t>B</a:t>
              </a:r>
            </a:p>
          </p:txBody>
        </p:sp>
      </p:grpSp>
      <p:sp>
        <p:nvSpPr>
          <p:cNvPr id="48316" name="Text Box 188"/>
          <p:cNvSpPr txBox="1">
            <a:spLocks noChangeArrowheads="1"/>
          </p:cNvSpPr>
          <p:nvPr/>
        </p:nvSpPr>
        <p:spPr bwMode="auto">
          <a:xfrm>
            <a:off x="3910013" y="5800725"/>
            <a:ext cx="809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>
                <a:solidFill>
                  <a:schemeClr val="bg2"/>
                </a:solidFill>
              </a:rPr>
              <a:t>A pur</a:t>
            </a:r>
          </a:p>
        </p:txBody>
      </p:sp>
      <p:sp>
        <p:nvSpPr>
          <p:cNvPr id="48317" name="Text Box 189"/>
          <p:cNvSpPr txBox="1">
            <a:spLocks noChangeArrowheads="1"/>
          </p:cNvSpPr>
          <p:nvPr/>
        </p:nvSpPr>
        <p:spPr bwMode="auto">
          <a:xfrm>
            <a:off x="7816850" y="5781675"/>
            <a:ext cx="809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>
                <a:solidFill>
                  <a:schemeClr val="bg2"/>
                </a:solidFill>
              </a:rPr>
              <a:t>B pur</a:t>
            </a:r>
          </a:p>
        </p:txBody>
      </p:sp>
      <p:sp>
        <p:nvSpPr>
          <p:cNvPr id="48318" name="Rectangle 190"/>
          <p:cNvSpPr>
            <a:spLocks noChangeArrowheads="1"/>
          </p:cNvSpPr>
          <p:nvPr/>
        </p:nvSpPr>
        <p:spPr bwMode="auto">
          <a:xfrm>
            <a:off x="217488" y="1573214"/>
            <a:ext cx="3436937" cy="4319587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Si la colonne est bien conçue, le dernier plateau en haut de colonne ne contient que le produit A pur à la température T</a:t>
            </a:r>
            <a:r>
              <a:rPr kumimoji="0" lang="fr-CA" b="1" baseline="-25000">
                <a:solidFill>
                  <a:schemeClr val="bg2"/>
                </a:solidFill>
                <a:latin typeface="Times" pitchFamily="18" charset="0"/>
              </a:rPr>
              <a:t>A </a:t>
            </a:r>
            <a:r>
              <a:rPr kumimoji="0" lang="fr-CA" b="1">
                <a:solidFill>
                  <a:schemeClr val="bg2"/>
                </a:solidFill>
                <a:latin typeface="Times" pitchFamily="18" charset="0"/>
              </a:rPr>
              <a:t>.</a:t>
            </a:r>
            <a:endParaRPr kumimoji="0" lang="fr-CA">
              <a:solidFill>
                <a:schemeClr val="bg2"/>
              </a:solidFill>
              <a:latin typeface="Times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Le dernier plateau en bas de colonne (la cuve) ne contient que le produit B pur à la température T</a:t>
            </a:r>
            <a:r>
              <a:rPr kumimoji="0" lang="fr-CA" b="1" baseline="-2500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b="1">
                <a:solidFill>
                  <a:schemeClr val="bg2"/>
                </a:solidFill>
                <a:latin typeface="Times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4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16" grpId="0" autoUpdateAnimBg="0"/>
      <p:bldP spid="48317" grpId="0" autoUpdateAnimBg="0"/>
      <p:bldP spid="4831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311150"/>
            <a:ext cx="6781800" cy="746125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Efficacité de la colonne</a:t>
            </a:r>
            <a:endParaRPr lang="fr-CA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198563"/>
            <a:ext cx="7202488" cy="2152650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On peut donc calculer le nombre de plateaux théoriques pourvu que l’on connaisse la composition du mélange initial et celle du mélange recherché.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Le nombre de plateaux théoriques est donné par la formule de FENSKE :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87363" y="4491038"/>
            <a:ext cx="8012112" cy="17113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Cette formule n’est  valide qu’à reflux total : il faut que ces déplacements verticaux de liquide et de vapeur soient égaux.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L’efficacité de la colonne est le rapport du nombre de plateaux théoriques au nombre de plateaux réel.</a:t>
            </a:r>
          </a:p>
        </p:txBody>
      </p:sp>
      <p:grpSp>
        <p:nvGrpSpPr>
          <p:cNvPr id="57445" name="Group 101"/>
          <p:cNvGrpSpPr>
            <a:grpSpLocks/>
          </p:cNvGrpSpPr>
          <p:nvPr/>
        </p:nvGrpSpPr>
        <p:grpSpPr bwMode="auto">
          <a:xfrm>
            <a:off x="4203700" y="3009900"/>
            <a:ext cx="3416300" cy="1574800"/>
            <a:chOff x="2648" y="1896"/>
            <a:chExt cx="2152" cy="992"/>
          </a:xfrm>
        </p:grpSpPr>
        <p:sp>
          <p:nvSpPr>
            <p:cNvPr id="57399" name="Rectangle 55"/>
            <p:cNvSpPr>
              <a:spLocks noChangeArrowheads="1"/>
            </p:cNvSpPr>
            <p:nvPr/>
          </p:nvSpPr>
          <p:spPr bwMode="auto">
            <a:xfrm>
              <a:off x="2648" y="1896"/>
              <a:ext cx="2152" cy="992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57400" name="Rectangle 56"/>
            <p:cNvSpPr>
              <a:spLocks noChangeArrowheads="1"/>
            </p:cNvSpPr>
            <p:nvPr/>
          </p:nvSpPr>
          <p:spPr bwMode="auto">
            <a:xfrm>
              <a:off x="2756" y="2434"/>
              <a:ext cx="77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 n + 1   =   </a:t>
              </a:r>
              <a:endParaRPr lang="fr-FR"/>
            </a:p>
          </p:txBody>
        </p:sp>
        <p:sp>
          <p:nvSpPr>
            <p:cNvPr id="57401" name="Rectangle 57"/>
            <p:cNvSpPr>
              <a:spLocks noChangeArrowheads="1"/>
            </p:cNvSpPr>
            <p:nvPr/>
          </p:nvSpPr>
          <p:spPr bwMode="auto">
            <a:xfrm>
              <a:off x="3523" y="2179"/>
              <a:ext cx="196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Ln</a:t>
              </a:r>
              <a:endParaRPr lang="fr-FR"/>
            </a:p>
          </p:txBody>
        </p:sp>
        <p:sp>
          <p:nvSpPr>
            <p:cNvPr id="57402" name="Rectangle 58"/>
            <p:cNvSpPr>
              <a:spLocks noChangeArrowheads="1"/>
            </p:cNvSpPr>
            <p:nvPr/>
          </p:nvSpPr>
          <p:spPr bwMode="auto">
            <a:xfrm>
              <a:off x="3717" y="2335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ë</a:t>
              </a:r>
              <a:endParaRPr lang="fr-FR"/>
            </a:p>
          </p:txBody>
        </p:sp>
        <p:sp>
          <p:nvSpPr>
            <p:cNvPr id="57403" name="Rectangle 59"/>
            <p:cNvSpPr>
              <a:spLocks noChangeArrowheads="1"/>
            </p:cNvSpPr>
            <p:nvPr/>
          </p:nvSpPr>
          <p:spPr bwMode="auto">
            <a:xfrm>
              <a:off x="3717" y="2246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ê</a:t>
              </a:r>
              <a:endParaRPr lang="fr-FR"/>
            </a:p>
          </p:txBody>
        </p:sp>
        <p:sp>
          <p:nvSpPr>
            <p:cNvPr id="57404" name="Rectangle 60"/>
            <p:cNvSpPr>
              <a:spLocks noChangeArrowheads="1"/>
            </p:cNvSpPr>
            <p:nvPr/>
          </p:nvSpPr>
          <p:spPr bwMode="auto">
            <a:xfrm>
              <a:off x="3717" y="210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ê</a:t>
              </a:r>
              <a:endParaRPr lang="fr-FR"/>
            </a:p>
          </p:txBody>
        </p:sp>
        <p:sp>
          <p:nvSpPr>
            <p:cNvPr id="57405" name="Rectangle 61"/>
            <p:cNvSpPr>
              <a:spLocks noChangeArrowheads="1"/>
            </p:cNvSpPr>
            <p:nvPr/>
          </p:nvSpPr>
          <p:spPr bwMode="auto">
            <a:xfrm>
              <a:off x="3717" y="201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é</a:t>
              </a:r>
              <a:endParaRPr lang="fr-FR"/>
            </a:p>
          </p:txBody>
        </p:sp>
        <p:sp>
          <p:nvSpPr>
            <p:cNvPr id="57406" name="Rectangle 62"/>
            <p:cNvSpPr>
              <a:spLocks noChangeArrowheads="1"/>
            </p:cNvSpPr>
            <p:nvPr/>
          </p:nvSpPr>
          <p:spPr bwMode="auto">
            <a:xfrm>
              <a:off x="4503" y="2335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û</a:t>
              </a:r>
              <a:endParaRPr lang="fr-FR"/>
            </a:p>
          </p:txBody>
        </p:sp>
        <p:sp>
          <p:nvSpPr>
            <p:cNvPr id="57407" name="Rectangle 63"/>
            <p:cNvSpPr>
              <a:spLocks noChangeArrowheads="1"/>
            </p:cNvSpPr>
            <p:nvPr/>
          </p:nvSpPr>
          <p:spPr bwMode="auto">
            <a:xfrm>
              <a:off x="4503" y="2246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ú</a:t>
              </a:r>
              <a:endParaRPr lang="fr-FR"/>
            </a:p>
          </p:txBody>
        </p:sp>
        <p:sp>
          <p:nvSpPr>
            <p:cNvPr id="57408" name="Rectangle 64"/>
            <p:cNvSpPr>
              <a:spLocks noChangeArrowheads="1"/>
            </p:cNvSpPr>
            <p:nvPr/>
          </p:nvSpPr>
          <p:spPr bwMode="auto">
            <a:xfrm>
              <a:off x="4503" y="210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ú</a:t>
              </a:r>
              <a:endParaRPr lang="fr-FR"/>
            </a:p>
          </p:txBody>
        </p:sp>
        <p:sp>
          <p:nvSpPr>
            <p:cNvPr id="57409" name="Rectangle 65"/>
            <p:cNvSpPr>
              <a:spLocks noChangeArrowheads="1"/>
            </p:cNvSpPr>
            <p:nvPr/>
          </p:nvSpPr>
          <p:spPr bwMode="auto">
            <a:xfrm>
              <a:off x="4503" y="201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ù</a:t>
              </a:r>
              <a:endParaRPr lang="fr-FR"/>
            </a:p>
          </p:txBody>
        </p:sp>
        <p:sp>
          <p:nvSpPr>
            <p:cNvPr id="57410" name="Rectangle 66"/>
            <p:cNvSpPr>
              <a:spLocks noChangeArrowheads="1"/>
            </p:cNvSpPr>
            <p:nvPr/>
          </p:nvSpPr>
          <p:spPr bwMode="auto">
            <a:xfrm>
              <a:off x="3771" y="2021"/>
              <a:ext cx="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 i="1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fr-FR"/>
            </a:p>
          </p:txBody>
        </p:sp>
        <p:sp>
          <p:nvSpPr>
            <p:cNvPr id="57411" name="Rectangle 67"/>
            <p:cNvSpPr>
              <a:spLocks noChangeArrowheads="1"/>
            </p:cNvSpPr>
            <p:nvPr/>
          </p:nvSpPr>
          <p:spPr bwMode="auto">
            <a:xfrm>
              <a:off x="3848" y="2080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Times" pitchFamily="18" charset="0"/>
                </a:rPr>
                <a:t>n</a:t>
              </a:r>
              <a:endParaRPr lang="fr-FR"/>
            </a:p>
          </p:txBody>
        </p:sp>
        <p:sp>
          <p:nvSpPr>
            <p:cNvPr id="57412" name="Rectangle 68"/>
            <p:cNvSpPr>
              <a:spLocks noChangeArrowheads="1"/>
            </p:cNvSpPr>
            <p:nvPr/>
          </p:nvSpPr>
          <p:spPr bwMode="auto">
            <a:xfrm>
              <a:off x="3771" y="2269"/>
              <a:ext cx="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 i="1">
                  <a:solidFill>
                    <a:srgbClr val="000000"/>
                  </a:solidFill>
                  <a:latin typeface="Times" pitchFamily="18" charset="0"/>
                </a:rPr>
                <a:t>x</a:t>
              </a:r>
              <a:endParaRPr lang="fr-FR"/>
            </a:p>
          </p:txBody>
        </p:sp>
        <p:sp>
          <p:nvSpPr>
            <p:cNvPr id="57413" name="Rectangle 69"/>
            <p:cNvSpPr>
              <a:spLocks noChangeArrowheads="1"/>
            </p:cNvSpPr>
            <p:nvPr/>
          </p:nvSpPr>
          <p:spPr bwMode="auto">
            <a:xfrm>
              <a:off x="3848" y="2328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Times" pitchFamily="18" charset="0"/>
                </a:rPr>
                <a:t>o</a:t>
              </a:r>
              <a:endParaRPr lang="fr-FR"/>
            </a:p>
          </p:txBody>
        </p:sp>
        <p:sp>
          <p:nvSpPr>
            <p:cNvPr id="57414" name="Line 70"/>
            <p:cNvSpPr>
              <a:spLocks noChangeShapeType="1"/>
            </p:cNvSpPr>
            <p:nvPr/>
          </p:nvSpPr>
          <p:spPr bwMode="auto">
            <a:xfrm>
              <a:off x="3771" y="2258"/>
              <a:ext cx="1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7415" name="Rectangle 71"/>
            <p:cNvSpPr>
              <a:spLocks noChangeArrowheads="1"/>
            </p:cNvSpPr>
            <p:nvPr/>
          </p:nvSpPr>
          <p:spPr bwMode="auto">
            <a:xfrm>
              <a:off x="3929" y="2179"/>
              <a:ext cx="4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 </a:t>
              </a:r>
              <a:endParaRPr lang="fr-FR"/>
            </a:p>
          </p:txBody>
        </p:sp>
        <p:sp>
          <p:nvSpPr>
            <p:cNvPr id="57416" name="Rectangle 72"/>
            <p:cNvSpPr>
              <a:spLocks noChangeArrowheads="1"/>
            </p:cNvSpPr>
            <p:nvPr/>
          </p:nvSpPr>
          <p:spPr bwMode="auto">
            <a:xfrm>
              <a:off x="3973" y="2335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è</a:t>
              </a:r>
              <a:endParaRPr lang="fr-FR"/>
            </a:p>
          </p:txBody>
        </p:sp>
        <p:sp>
          <p:nvSpPr>
            <p:cNvPr id="57417" name="Rectangle 73"/>
            <p:cNvSpPr>
              <a:spLocks noChangeArrowheads="1"/>
            </p:cNvSpPr>
            <p:nvPr/>
          </p:nvSpPr>
          <p:spPr bwMode="auto">
            <a:xfrm>
              <a:off x="3973" y="2246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ç</a:t>
              </a:r>
              <a:endParaRPr lang="fr-FR"/>
            </a:p>
          </p:txBody>
        </p:sp>
        <p:sp>
          <p:nvSpPr>
            <p:cNvPr id="57418" name="Rectangle 74"/>
            <p:cNvSpPr>
              <a:spLocks noChangeArrowheads="1"/>
            </p:cNvSpPr>
            <p:nvPr/>
          </p:nvSpPr>
          <p:spPr bwMode="auto">
            <a:xfrm>
              <a:off x="3973" y="210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ç</a:t>
              </a:r>
              <a:endParaRPr lang="fr-FR"/>
            </a:p>
          </p:txBody>
        </p:sp>
        <p:sp>
          <p:nvSpPr>
            <p:cNvPr id="57419" name="Rectangle 75"/>
            <p:cNvSpPr>
              <a:spLocks noChangeArrowheads="1"/>
            </p:cNvSpPr>
            <p:nvPr/>
          </p:nvSpPr>
          <p:spPr bwMode="auto">
            <a:xfrm>
              <a:off x="3973" y="201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æ</a:t>
              </a:r>
              <a:endParaRPr lang="fr-FR"/>
            </a:p>
          </p:txBody>
        </p:sp>
        <p:sp>
          <p:nvSpPr>
            <p:cNvPr id="57420" name="Rectangle 76"/>
            <p:cNvSpPr>
              <a:spLocks noChangeArrowheads="1"/>
            </p:cNvSpPr>
            <p:nvPr/>
          </p:nvSpPr>
          <p:spPr bwMode="auto">
            <a:xfrm>
              <a:off x="4446" y="2335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ø</a:t>
              </a:r>
              <a:endParaRPr lang="fr-FR"/>
            </a:p>
          </p:txBody>
        </p:sp>
        <p:sp>
          <p:nvSpPr>
            <p:cNvPr id="57421" name="Rectangle 77"/>
            <p:cNvSpPr>
              <a:spLocks noChangeArrowheads="1"/>
            </p:cNvSpPr>
            <p:nvPr/>
          </p:nvSpPr>
          <p:spPr bwMode="auto">
            <a:xfrm>
              <a:off x="4446" y="2246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÷</a:t>
              </a:r>
              <a:endParaRPr lang="fr-FR"/>
            </a:p>
          </p:txBody>
        </p:sp>
        <p:sp>
          <p:nvSpPr>
            <p:cNvPr id="57422" name="Rectangle 78"/>
            <p:cNvSpPr>
              <a:spLocks noChangeArrowheads="1"/>
            </p:cNvSpPr>
            <p:nvPr/>
          </p:nvSpPr>
          <p:spPr bwMode="auto">
            <a:xfrm>
              <a:off x="4446" y="210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÷</a:t>
              </a:r>
              <a:endParaRPr lang="fr-FR"/>
            </a:p>
          </p:txBody>
        </p:sp>
        <p:sp>
          <p:nvSpPr>
            <p:cNvPr id="57423" name="Rectangle 79"/>
            <p:cNvSpPr>
              <a:spLocks noChangeArrowheads="1"/>
            </p:cNvSpPr>
            <p:nvPr/>
          </p:nvSpPr>
          <p:spPr bwMode="auto">
            <a:xfrm>
              <a:off x="4446" y="2019"/>
              <a:ext cx="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1800">
                  <a:solidFill>
                    <a:srgbClr val="000000"/>
                  </a:solidFill>
                  <a:latin typeface="Symbol" pitchFamily="18" charset="2"/>
                </a:rPr>
                <a:t>ö</a:t>
              </a:r>
              <a:endParaRPr lang="fr-FR"/>
            </a:p>
          </p:txBody>
        </p:sp>
        <p:sp>
          <p:nvSpPr>
            <p:cNvPr id="57424" name="Rectangle 80"/>
            <p:cNvSpPr>
              <a:spLocks noChangeArrowheads="1"/>
            </p:cNvSpPr>
            <p:nvPr/>
          </p:nvSpPr>
          <p:spPr bwMode="auto">
            <a:xfrm>
              <a:off x="4027" y="2018"/>
              <a:ext cx="13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1 </a:t>
              </a:r>
              <a:endParaRPr lang="fr-FR"/>
            </a:p>
          </p:txBody>
        </p:sp>
        <p:sp>
          <p:nvSpPr>
            <p:cNvPr id="57425" name="Rectangle 81"/>
            <p:cNvSpPr>
              <a:spLocks noChangeArrowheads="1"/>
            </p:cNvSpPr>
            <p:nvPr/>
          </p:nvSpPr>
          <p:spPr bwMode="auto">
            <a:xfrm>
              <a:off x="4159" y="2015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fr-FR"/>
            </a:p>
          </p:txBody>
        </p:sp>
        <p:sp>
          <p:nvSpPr>
            <p:cNvPr id="57426" name="Rectangle 82"/>
            <p:cNvSpPr>
              <a:spLocks noChangeArrowheads="1"/>
            </p:cNvSpPr>
            <p:nvPr/>
          </p:nvSpPr>
          <p:spPr bwMode="auto">
            <a:xfrm>
              <a:off x="4247" y="2018"/>
              <a:ext cx="4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 </a:t>
              </a:r>
              <a:endParaRPr lang="fr-FR"/>
            </a:p>
          </p:txBody>
        </p:sp>
        <p:sp>
          <p:nvSpPr>
            <p:cNvPr id="57427" name="Rectangle 83"/>
            <p:cNvSpPr>
              <a:spLocks noChangeArrowheads="1"/>
            </p:cNvSpPr>
            <p:nvPr/>
          </p:nvSpPr>
          <p:spPr bwMode="auto">
            <a:xfrm>
              <a:off x="4291" y="2021"/>
              <a:ext cx="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 i="1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fr-FR"/>
            </a:p>
          </p:txBody>
        </p:sp>
        <p:sp>
          <p:nvSpPr>
            <p:cNvPr id="57428" name="Rectangle 84"/>
            <p:cNvSpPr>
              <a:spLocks noChangeArrowheads="1"/>
            </p:cNvSpPr>
            <p:nvPr/>
          </p:nvSpPr>
          <p:spPr bwMode="auto">
            <a:xfrm>
              <a:off x="4368" y="2080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Times" pitchFamily="18" charset="0"/>
                </a:rPr>
                <a:t>o</a:t>
              </a:r>
              <a:endParaRPr lang="fr-FR"/>
            </a:p>
          </p:txBody>
        </p:sp>
        <p:sp>
          <p:nvSpPr>
            <p:cNvPr id="57429" name="Rectangle 85"/>
            <p:cNvSpPr>
              <a:spLocks noChangeArrowheads="1"/>
            </p:cNvSpPr>
            <p:nvPr/>
          </p:nvSpPr>
          <p:spPr bwMode="auto">
            <a:xfrm>
              <a:off x="4027" y="2266"/>
              <a:ext cx="13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1 </a:t>
              </a:r>
              <a:endParaRPr lang="fr-FR"/>
            </a:p>
          </p:txBody>
        </p:sp>
        <p:sp>
          <p:nvSpPr>
            <p:cNvPr id="57430" name="Rectangle 86"/>
            <p:cNvSpPr>
              <a:spLocks noChangeArrowheads="1"/>
            </p:cNvSpPr>
            <p:nvPr/>
          </p:nvSpPr>
          <p:spPr bwMode="auto">
            <a:xfrm>
              <a:off x="4159" y="2263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fr-FR"/>
            </a:p>
          </p:txBody>
        </p:sp>
        <p:sp>
          <p:nvSpPr>
            <p:cNvPr id="57431" name="Rectangle 87"/>
            <p:cNvSpPr>
              <a:spLocks noChangeArrowheads="1"/>
            </p:cNvSpPr>
            <p:nvPr/>
          </p:nvSpPr>
          <p:spPr bwMode="auto">
            <a:xfrm>
              <a:off x="4247" y="2266"/>
              <a:ext cx="4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 </a:t>
              </a:r>
              <a:endParaRPr lang="fr-FR"/>
            </a:p>
          </p:txBody>
        </p:sp>
        <p:sp>
          <p:nvSpPr>
            <p:cNvPr id="57432" name="Rectangle 88"/>
            <p:cNvSpPr>
              <a:spLocks noChangeArrowheads="1"/>
            </p:cNvSpPr>
            <p:nvPr/>
          </p:nvSpPr>
          <p:spPr bwMode="auto">
            <a:xfrm>
              <a:off x="4291" y="2269"/>
              <a:ext cx="7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 i="1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fr-FR"/>
            </a:p>
          </p:txBody>
        </p:sp>
        <p:sp>
          <p:nvSpPr>
            <p:cNvPr id="57433" name="Rectangle 89"/>
            <p:cNvSpPr>
              <a:spLocks noChangeArrowheads="1"/>
            </p:cNvSpPr>
            <p:nvPr/>
          </p:nvSpPr>
          <p:spPr bwMode="auto">
            <a:xfrm>
              <a:off x="4368" y="2328"/>
              <a:ext cx="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000">
                  <a:solidFill>
                    <a:srgbClr val="000000"/>
                  </a:solidFill>
                  <a:latin typeface="Times" pitchFamily="18" charset="0"/>
                </a:rPr>
                <a:t>n</a:t>
              </a:r>
              <a:endParaRPr lang="fr-FR"/>
            </a:p>
          </p:txBody>
        </p:sp>
        <p:sp>
          <p:nvSpPr>
            <p:cNvPr id="57434" name="Line 90"/>
            <p:cNvSpPr>
              <a:spLocks noChangeShapeType="1"/>
            </p:cNvSpPr>
            <p:nvPr/>
          </p:nvSpPr>
          <p:spPr bwMode="auto">
            <a:xfrm>
              <a:off x="4028" y="2258"/>
              <a:ext cx="4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7435" name="Rectangle 91"/>
            <p:cNvSpPr>
              <a:spLocks noChangeArrowheads="1"/>
            </p:cNvSpPr>
            <p:nvPr/>
          </p:nvSpPr>
          <p:spPr bwMode="auto">
            <a:xfrm>
              <a:off x="3866" y="2533"/>
              <a:ext cx="39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Ln </a:t>
              </a:r>
              <a:r>
                <a:rPr lang="fr-FR" sz="2200">
                  <a:solidFill>
                    <a:srgbClr val="000000"/>
                  </a:solidFill>
                  <a:latin typeface="Symbol" pitchFamily="18" charset="2"/>
                </a:rPr>
                <a:t>a</a:t>
              </a:r>
              <a:r>
                <a:rPr lang="fr-FR" sz="2200">
                  <a:solidFill>
                    <a:srgbClr val="000000"/>
                  </a:solidFill>
                  <a:latin typeface="Times" pitchFamily="18" charset="0"/>
                </a:rPr>
                <a:t> </a:t>
              </a:r>
              <a:endParaRPr lang="fr-FR"/>
            </a:p>
          </p:txBody>
        </p:sp>
        <p:sp>
          <p:nvSpPr>
            <p:cNvPr id="57437" name="Line 93"/>
            <p:cNvSpPr>
              <a:spLocks noChangeShapeType="1"/>
            </p:cNvSpPr>
            <p:nvPr/>
          </p:nvSpPr>
          <p:spPr bwMode="auto">
            <a:xfrm>
              <a:off x="3523" y="2545"/>
              <a:ext cx="10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3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 animBg="1" autoUpdateAnimBg="0"/>
      <p:bldP spid="57349" grpId="0" build="p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39713"/>
            <a:ext cx="7707313" cy="1257300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Diagrammes de Mac CABE </a:t>
            </a:r>
            <a:br>
              <a:rPr lang="fr-CA" sz="4400" b="0">
                <a:latin typeface="Times New Roman" pitchFamily="18" charset="0"/>
              </a:rPr>
            </a:br>
            <a:r>
              <a:rPr lang="fr-CA" sz="4400" b="0">
                <a:latin typeface="Times New Roman" pitchFamily="18" charset="0"/>
              </a:rPr>
              <a:t>et THIELE</a:t>
            </a:r>
            <a:endParaRPr lang="fr-CA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55650" y="1794669"/>
            <a:ext cx="8074025" cy="4608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grpSp>
        <p:nvGrpSpPr>
          <p:cNvPr id="59466" name="Group 74"/>
          <p:cNvGrpSpPr>
            <a:grpSpLocks/>
          </p:cNvGrpSpPr>
          <p:nvPr/>
        </p:nvGrpSpPr>
        <p:grpSpPr bwMode="auto">
          <a:xfrm>
            <a:off x="5078413" y="1905794"/>
            <a:ext cx="4694237" cy="5364162"/>
            <a:chOff x="3019" y="1297"/>
            <a:chExt cx="2957" cy="3379"/>
          </a:xfrm>
        </p:grpSpPr>
        <p:grpSp>
          <p:nvGrpSpPr>
            <p:cNvPr id="59428" name="Group 36"/>
            <p:cNvGrpSpPr>
              <a:grpSpLocks/>
            </p:cNvGrpSpPr>
            <p:nvPr/>
          </p:nvGrpSpPr>
          <p:grpSpPr bwMode="auto">
            <a:xfrm>
              <a:off x="3237" y="1421"/>
              <a:ext cx="2739" cy="3255"/>
              <a:chOff x="3021" y="1457"/>
              <a:chExt cx="2739" cy="3255"/>
            </a:xfrm>
          </p:grpSpPr>
          <p:sp>
            <p:nvSpPr>
              <p:cNvPr id="59404" name="Line 12"/>
              <p:cNvSpPr>
                <a:spLocks noChangeShapeType="1"/>
              </p:cNvSpPr>
              <p:nvPr/>
            </p:nvSpPr>
            <p:spPr bwMode="auto">
              <a:xfrm>
                <a:off x="3052" y="3528"/>
                <a:ext cx="191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05" name="Line 13"/>
              <p:cNvSpPr>
                <a:spLocks noChangeShapeType="1"/>
              </p:cNvSpPr>
              <p:nvPr/>
            </p:nvSpPr>
            <p:spPr bwMode="auto">
              <a:xfrm flipV="1">
                <a:off x="3052" y="1459"/>
                <a:ext cx="0" cy="206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06" name="Line 14"/>
              <p:cNvSpPr>
                <a:spLocks noChangeShapeType="1"/>
              </p:cNvSpPr>
              <p:nvPr/>
            </p:nvSpPr>
            <p:spPr bwMode="auto">
              <a:xfrm flipV="1">
                <a:off x="4957" y="1457"/>
                <a:ext cx="0" cy="206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07" name="Line 15"/>
              <p:cNvSpPr>
                <a:spLocks noChangeShapeType="1"/>
              </p:cNvSpPr>
              <p:nvPr/>
            </p:nvSpPr>
            <p:spPr bwMode="auto">
              <a:xfrm flipV="1">
                <a:off x="3061" y="1620"/>
                <a:ext cx="1908" cy="190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25" name="Arc 33"/>
              <p:cNvSpPr>
                <a:spLocks/>
              </p:cNvSpPr>
              <p:nvPr/>
            </p:nvSpPr>
            <p:spPr bwMode="auto">
              <a:xfrm rot="21133217" flipH="1">
                <a:off x="3021" y="1712"/>
                <a:ext cx="2739" cy="3000"/>
              </a:xfrm>
              <a:custGeom>
                <a:avLst/>
                <a:gdLst>
                  <a:gd name="G0" fmla="+- 0 0 0"/>
                  <a:gd name="G1" fmla="+- 21150 0 0"/>
                  <a:gd name="G2" fmla="+- 21600 0 0"/>
                  <a:gd name="T0" fmla="*/ 4388 w 19369"/>
                  <a:gd name="T1" fmla="*/ 0 h 21150"/>
                  <a:gd name="T2" fmla="*/ 19369 w 19369"/>
                  <a:gd name="T3" fmla="*/ 11589 h 21150"/>
                  <a:gd name="T4" fmla="*/ 0 w 19369"/>
                  <a:gd name="T5" fmla="*/ 21150 h 21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69" h="21150" fill="none" extrusionOk="0">
                    <a:moveTo>
                      <a:pt x="4387" y="0"/>
                    </a:moveTo>
                    <a:cubicBezTo>
                      <a:pt x="10899" y="1351"/>
                      <a:pt x="16425" y="5626"/>
                      <a:pt x="19368" y="11589"/>
                    </a:cubicBezTo>
                  </a:path>
                  <a:path w="19369" h="21150" stroke="0" extrusionOk="0">
                    <a:moveTo>
                      <a:pt x="4387" y="0"/>
                    </a:moveTo>
                    <a:cubicBezTo>
                      <a:pt x="10899" y="1351"/>
                      <a:pt x="16425" y="5626"/>
                      <a:pt x="19368" y="11589"/>
                    </a:cubicBezTo>
                    <a:lnTo>
                      <a:pt x="0" y="21150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59458" name="Group 66"/>
            <p:cNvGrpSpPr>
              <a:grpSpLocks/>
            </p:cNvGrpSpPr>
            <p:nvPr/>
          </p:nvGrpSpPr>
          <p:grpSpPr bwMode="auto">
            <a:xfrm>
              <a:off x="3019" y="1621"/>
              <a:ext cx="2194" cy="2077"/>
              <a:chOff x="2803" y="1657"/>
              <a:chExt cx="2194" cy="2077"/>
            </a:xfrm>
          </p:grpSpPr>
          <p:sp>
            <p:nvSpPr>
              <p:cNvPr id="59448" name="Line 56"/>
              <p:cNvSpPr>
                <a:spLocks noChangeShapeType="1"/>
              </p:cNvSpPr>
              <p:nvPr/>
            </p:nvSpPr>
            <p:spPr bwMode="auto">
              <a:xfrm flipH="1">
                <a:off x="3054" y="1827"/>
                <a:ext cx="1710" cy="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49" name="Line 57"/>
              <p:cNvSpPr>
                <a:spLocks noChangeShapeType="1"/>
              </p:cNvSpPr>
              <p:nvPr/>
            </p:nvSpPr>
            <p:spPr bwMode="auto">
              <a:xfrm>
                <a:off x="4773" y="1827"/>
                <a:ext cx="0" cy="170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0" name="Line 58"/>
              <p:cNvSpPr>
                <a:spLocks noChangeShapeType="1"/>
              </p:cNvSpPr>
              <p:nvPr/>
            </p:nvSpPr>
            <p:spPr bwMode="auto">
              <a:xfrm>
                <a:off x="4460" y="1854"/>
                <a:ext cx="9" cy="167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1" name="Line 59"/>
              <p:cNvSpPr>
                <a:spLocks noChangeShapeType="1"/>
              </p:cNvSpPr>
              <p:nvPr/>
            </p:nvSpPr>
            <p:spPr bwMode="auto">
              <a:xfrm flipH="1">
                <a:off x="3055" y="2078"/>
                <a:ext cx="1379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2" name="Line 60"/>
              <p:cNvSpPr>
                <a:spLocks noChangeShapeType="1"/>
              </p:cNvSpPr>
              <p:nvPr/>
            </p:nvSpPr>
            <p:spPr bwMode="auto">
              <a:xfrm>
                <a:off x="4093" y="2087"/>
                <a:ext cx="0" cy="144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3" name="Line 61"/>
              <p:cNvSpPr>
                <a:spLocks noChangeShapeType="1"/>
              </p:cNvSpPr>
              <p:nvPr/>
            </p:nvSpPr>
            <p:spPr bwMode="auto">
              <a:xfrm flipH="1">
                <a:off x="3054" y="2374"/>
                <a:ext cx="102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4" name="Line 62"/>
              <p:cNvSpPr>
                <a:spLocks noChangeShapeType="1"/>
              </p:cNvSpPr>
              <p:nvPr/>
            </p:nvSpPr>
            <p:spPr bwMode="auto">
              <a:xfrm>
                <a:off x="3761" y="2400"/>
                <a:ext cx="0" cy="112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5" name="Text Box 63"/>
              <p:cNvSpPr txBox="1">
                <a:spLocks noChangeArrowheads="1"/>
              </p:cNvSpPr>
              <p:nvPr/>
            </p:nvSpPr>
            <p:spPr bwMode="auto">
              <a:xfrm>
                <a:off x="3636" y="3484"/>
                <a:ext cx="13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0        </a:t>
                </a: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1         </a:t>
                </a: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2        </a:t>
                </a: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3</a:t>
                </a:r>
              </a:p>
            </p:txBody>
          </p:sp>
          <p:sp>
            <p:nvSpPr>
              <p:cNvPr id="59456" name="Text Box 64"/>
              <p:cNvSpPr txBox="1">
                <a:spLocks noChangeArrowheads="1"/>
              </p:cNvSpPr>
              <p:nvPr/>
            </p:nvSpPr>
            <p:spPr bwMode="auto">
              <a:xfrm>
                <a:off x="2803" y="1657"/>
                <a:ext cx="305" cy="1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2</a:t>
                </a:r>
              </a:p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1</a:t>
                </a:r>
              </a:p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0</a:t>
                </a:r>
              </a:p>
            </p:txBody>
          </p:sp>
          <p:sp>
            <p:nvSpPr>
              <p:cNvPr id="59457" name="Line 65"/>
              <p:cNvSpPr>
                <a:spLocks noChangeShapeType="1"/>
              </p:cNvSpPr>
              <p:nvPr/>
            </p:nvSpPr>
            <p:spPr bwMode="auto">
              <a:xfrm flipH="1">
                <a:off x="3054" y="2633"/>
                <a:ext cx="69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59460" name="Group 68"/>
            <p:cNvGrpSpPr>
              <a:grpSpLocks/>
            </p:cNvGrpSpPr>
            <p:nvPr/>
          </p:nvGrpSpPr>
          <p:grpSpPr bwMode="auto">
            <a:xfrm>
              <a:off x="3055" y="1801"/>
              <a:ext cx="1924" cy="1494"/>
              <a:chOff x="2839" y="1837"/>
              <a:chExt cx="1924" cy="1494"/>
            </a:xfrm>
          </p:grpSpPr>
          <p:sp>
            <p:nvSpPr>
              <p:cNvPr id="59447" name="Line 55"/>
              <p:cNvSpPr>
                <a:spLocks noChangeShapeType="1"/>
              </p:cNvSpPr>
              <p:nvPr/>
            </p:nvSpPr>
            <p:spPr bwMode="auto">
              <a:xfrm flipH="1">
                <a:off x="3044" y="1837"/>
                <a:ext cx="1719" cy="1369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59" name="Text Box 67"/>
              <p:cNvSpPr txBox="1">
                <a:spLocks noChangeArrowheads="1"/>
              </p:cNvSpPr>
              <p:nvPr/>
            </p:nvSpPr>
            <p:spPr bwMode="auto">
              <a:xfrm>
                <a:off x="2839" y="3081"/>
                <a:ext cx="2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z</a:t>
                </a:r>
                <a:endParaRPr kumimoji="0" lang="fr-CA" b="1" i="1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59462" name="Text Box 70"/>
            <p:cNvSpPr txBox="1">
              <a:spLocks noChangeArrowheads="1"/>
            </p:cNvSpPr>
            <p:nvPr/>
          </p:nvSpPr>
          <p:spPr bwMode="auto">
            <a:xfrm>
              <a:off x="3635" y="1297"/>
              <a:ext cx="1128" cy="256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Reflux partiel</a:t>
              </a:r>
            </a:p>
          </p:txBody>
        </p:sp>
      </p:grpSp>
      <p:sp>
        <p:nvSpPr>
          <p:cNvPr id="59463" name="Text Box 71"/>
          <p:cNvSpPr txBox="1">
            <a:spLocks noChangeArrowheads="1"/>
          </p:cNvSpPr>
          <p:nvPr/>
        </p:nvSpPr>
        <p:spPr bwMode="auto">
          <a:xfrm>
            <a:off x="2609850" y="5828506"/>
            <a:ext cx="440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>
                <a:solidFill>
                  <a:schemeClr val="bg2"/>
                </a:solidFill>
              </a:rPr>
              <a:t>Composition de la phase liquide</a:t>
            </a:r>
            <a:endParaRPr lang="fr-FR">
              <a:solidFill>
                <a:schemeClr val="bg2"/>
              </a:solidFill>
            </a:endParaRPr>
          </a:p>
        </p:txBody>
      </p:sp>
      <p:grpSp>
        <p:nvGrpSpPr>
          <p:cNvPr id="59467" name="Group 75"/>
          <p:cNvGrpSpPr>
            <a:grpSpLocks/>
          </p:cNvGrpSpPr>
          <p:nvPr/>
        </p:nvGrpSpPr>
        <p:grpSpPr bwMode="auto">
          <a:xfrm>
            <a:off x="906463" y="1851819"/>
            <a:ext cx="5219700" cy="5449887"/>
            <a:chOff x="391" y="1263"/>
            <a:chExt cx="3288" cy="3433"/>
          </a:xfrm>
        </p:grpSpPr>
        <p:sp>
          <p:nvSpPr>
            <p:cNvPr id="59424" name="Arc 32"/>
            <p:cNvSpPr>
              <a:spLocks/>
            </p:cNvSpPr>
            <p:nvPr/>
          </p:nvSpPr>
          <p:spPr bwMode="auto">
            <a:xfrm rot="21133217" flipH="1">
              <a:off x="940" y="1696"/>
              <a:ext cx="2739" cy="3000"/>
            </a:xfrm>
            <a:custGeom>
              <a:avLst/>
              <a:gdLst>
                <a:gd name="G0" fmla="+- 0 0 0"/>
                <a:gd name="G1" fmla="+- 21150 0 0"/>
                <a:gd name="G2" fmla="+- 21600 0 0"/>
                <a:gd name="T0" fmla="*/ 4388 w 19369"/>
                <a:gd name="T1" fmla="*/ 0 h 21150"/>
                <a:gd name="T2" fmla="*/ 19369 w 19369"/>
                <a:gd name="T3" fmla="*/ 11589 h 21150"/>
                <a:gd name="T4" fmla="*/ 0 w 19369"/>
                <a:gd name="T5" fmla="*/ 21150 h 2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369" h="21150" fill="none" extrusionOk="0">
                  <a:moveTo>
                    <a:pt x="4387" y="0"/>
                  </a:moveTo>
                  <a:cubicBezTo>
                    <a:pt x="10899" y="1351"/>
                    <a:pt x="16425" y="5626"/>
                    <a:pt x="19368" y="11589"/>
                  </a:cubicBezTo>
                </a:path>
                <a:path w="19369" h="21150" stroke="0" extrusionOk="0">
                  <a:moveTo>
                    <a:pt x="4387" y="0"/>
                  </a:moveTo>
                  <a:cubicBezTo>
                    <a:pt x="10899" y="1351"/>
                    <a:pt x="16425" y="5626"/>
                    <a:pt x="19368" y="11589"/>
                  </a:cubicBezTo>
                  <a:lnTo>
                    <a:pt x="0" y="2115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grpSp>
          <p:nvGrpSpPr>
            <p:cNvPr id="59427" name="Group 35"/>
            <p:cNvGrpSpPr>
              <a:grpSpLocks/>
            </p:cNvGrpSpPr>
            <p:nvPr/>
          </p:nvGrpSpPr>
          <p:grpSpPr bwMode="auto">
            <a:xfrm>
              <a:off x="968" y="1431"/>
              <a:ext cx="1917" cy="2072"/>
              <a:chOff x="644" y="1467"/>
              <a:chExt cx="1917" cy="2072"/>
            </a:xfrm>
          </p:grpSpPr>
          <p:sp>
            <p:nvSpPr>
              <p:cNvPr id="59396" name="Line 4"/>
              <p:cNvSpPr>
                <a:spLocks noChangeShapeType="1"/>
              </p:cNvSpPr>
              <p:nvPr/>
            </p:nvSpPr>
            <p:spPr bwMode="auto">
              <a:xfrm>
                <a:off x="644" y="3538"/>
                <a:ext cx="1917" cy="1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397" name="Line 5"/>
              <p:cNvSpPr>
                <a:spLocks noChangeShapeType="1"/>
              </p:cNvSpPr>
              <p:nvPr/>
            </p:nvSpPr>
            <p:spPr bwMode="auto">
              <a:xfrm flipV="1">
                <a:off x="644" y="1469"/>
                <a:ext cx="1" cy="206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398" name="Line 6"/>
              <p:cNvSpPr>
                <a:spLocks noChangeShapeType="1"/>
              </p:cNvSpPr>
              <p:nvPr/>
            </p:nvSpPr>
            <p:spPr bwMode="auto">
              <a:xfrm flipV="1">
                <a:off x="2549" y="1467"/>
                <a:ext cx="1" cy="206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399" name="Line 7"/>
              <p:cNvSpPr>
                <a:spLocks noChangeShapeType="1"/>
              </p:cNvSpPr>
              <p:nvPr/>
            </p:nvSpPr>
            <p:spPr bwMode="auto">
              <a:xfrm flipV="1">
                <a:off x="653" y="1630"/>
                <a:ext cx="1908" cy="190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59431" name="Group 39"/>
            <p:cNvGrpSpPr>
              <a:grpSpLocks/>
            </p:cNvGrpSpPr>
            <p:nvPr/>
          </p:nvGrpSpPr>
          <p:grpSpPr bwMode="auto">
            <a:xfrm>
              <a:off x="731" y="2673"/>
              <a:ext cx="919" cy="1057"/>
              <a:chOff x="371" y="2727"/>
              <a:chExt cx="919" cy="1057"/>
            </a:xfrm>
          </p:grpSpPr>
          <p:sp>
            <p:nvSpPr>
              <p:cNvPr id="59423" name="Text Box 31"/>
              <p:cNvSpPr txBox="1">
                <a:spLocks noChangeArrowheads="1"/>
              </p:cNvSpPr>
              <p:nvPr/>
            </p:nvSpPr>
            <p:spPr bwMode="auto">
              <a:xfrm>
                <a:off x="371" y="2727"/>
                <a:ext cx="27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0</a:t>
                </a:r>
                <a:endParaRPr kumimoji="0" lang="fr-CA" sz="2000">
                  <a:solidFill>
                    <a:schemeClr val="bg2"/>
                  </a:solidFill>
                </a:endParaRPr>
              </a:p>
            </p:txBody>
          </p:sp>
          <p:sp>
            <p:nvSpPr>
              <p:cNvPr id="59416" name="Text Box 24"/>
              <p:cNvSpPr txBox="1">
                <a:spLocks noChangeArrowheads="1"/>
              </p:cNvSpPr>
              <p:nvPr/>
            </p:nvSpPr>
            <p:spPr bwMode="auto">
              <a:xfrm>
                <a:off x="811" y="3534"/>
                <a:ext cx="27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0</a:t>
                </a:r>
                <a:endParaRPr kumimoji="0" lang="fr-CA" sz="2000">
                  <a:solidFill>
                    <a:schemeClr val="bg2"/>
                  </a:solidFill>
                </a:endParaRPr>
              </a:p>
            </p:txBody>
          </p:sp>
          <p:sp>
            <p:nvSpPr>
              <p:cNvPr id="59429" name="Line 37"/>
              <p:cNvSpPr>
                <a:spLocks noChangeShapeType="1"/>
              </p:cNvSpPr>
              <p:nvPr/>
            </p:nvSpPr>
            <p:spPr bwMode="auto">
              <a:xfrm>
                <a:off x="967" y="2902"/>
                <a:ext cx="0" cy="63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30" name="Line 38"/>
              <p:cNvSpPr>
                <a:spLocks noChangeShapeType="1"/>
              </p:cNvSpPr>
              <p:nvPr/>
            </p:nvSpPr>
            <p:spPr bwMode="auto">
              <a:xfrm>
                <a:off x="645" y="2893"/>
                <a:ext cx="645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59436" name="Group 44"/>
            <p:cNvGrpSpPr>
              <a:grpSpLocks/>
            </p:cNvGrpSpPr>
            <p:nvPr/>
          </p:nvGrpSpPr>
          <p:grpSpPr bwMode="auto">
            <a:xfrm>
              <a:off x="745" y="2256"/>
              <a:ext cx="1317" cy="1496"/>
              <a:chOff x="394" y="2292"/>
              <a:chExt cx="1317" cy="1496"/>
            </a:xfrm>
          </p:grpSpPr>
          <p:sp>
            <p:nvSpPr>
              <p:cNvPr id="59432" name="Line 40"/>
              <p:cNvSpPr>
                <a:spLocks noChangeShapeType="1"/>
              </p:cNvSpPr>
              <p:nvPr/>
            </p:nvSpPr>
            <p:spPr bwMode="auto">
              <a:xfrm>
                <a:off x="1290" y="2472"/>
                <a:ext cx="0" cy="106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33" name="Line 41"/>
              <p:cNvSpPr>
                <a:spLocks noChangeShapeType="1"/>
              </p:cNvSpPr>
              <p:nvPr/>
            </p:nvSpPr>
            <p:spPr bwMode="auto">
              <a:xfrm>
                <a:off x="645" y="2472"/>
                <a:ext cx="106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34" name="Text Box 42"/>
              <p:cNvSpPr txBox="1">
                <a:spLocks noChangeArrowheads="1"/>
              </p:cNvSpPr>
              <p:nvPr/>
            </p:nvSpPr>
            <p:spPr bwMode="auto">
              <a:xfrm>
                <a:off x="1164" y="3538"/>
                <a:ext cx="25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1</a:t>
                </a:r>
              </a:p>
            </p:txBody>
          </p:sp>
          <p:sp>
            <p:nvSpPr>
              <p:cNvPr id="59435" name="Text Box 43"/>
              <p:cNvSpPr txBox="1">
                <a:spLocks noChangeArrowheads="1"/>
              </p:cNvSpPr>
              <p:nvPr/>
            </p:nvSpPr>
            <p:spPr bwMode="auto">
              <a:xfrm>
                <a:off x="394" y="2292"/>
                <a:ext cx="31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1</a:t>
                </a:r>
              </a:p>
            </p:txBody>
          </p:sp>
        </p:grpSp>
        <p:grpSp>
          <p:nvGrpSpPr>
            <p:cNvPr id="59441" name="Group 49"/>
            <p:cNvGrpSpPr>
              <a:grpSpLocks/>
            </p:cNvGrpSpPr>
            <p:nvPr/>
          </p:nvGrpSpPr>
          <p:grpSpPr bwMode="auto">
            <a:xfrm>
              <a:off x="700" y="1908"/>
              <a:ext cx="1720" cy="1835"/>
              <a:chOff x="376" y="1944"/>
              <a:chExt cx="1720" cy="1835"/>
            </a:xfrm>
          </p:grpSpPr>
          <p:sp>
            <p:nvSpPr>
              <p:cNvPr id="59437" name="Line 45"/>
              <p:cNvSpPr>
                <a:spLocks noChangeShapeType="1"/>
              </p:cNvSpPr>
              <p:nvPr/>
            </p:nvSpPr>
            <p:spPr bwMode="auto">
              <a:xfrm>
                <a:off x="1719" y="2105"/>
                <a:ext cx="0" cy="142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38" name="Line 46"/>
              <p:cNvSpPr>
                <a:spLocks noChangeShapeType="1"/>
              </p:cNvSpPr>
              <p:nvPr/>
            </p:nvSpPr>
            <p:spPr bwMode="auto">
              <a:xfrm>
                <a:off x="645" y="2087"/>
                <a:ext cx="145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39" name="Text Box 47"/>
              <p:cNvSpPr txBox="1">
                <a:spLocks noChangeArrowheads="1"/>
              </p:cNvSpPr>
              <p:nvPr/>
            </p:nvSpPr>
            <p:spPr bwMode="auto">
              <a:xfrm>
                <a:off x="376" y="1944"/>
                <a:ext cx="27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2</a:t>
                </a:r>
              </a:p>
            </p:txBody>
          </p:sp>
          <p:sp>
            <p:nvSpPr>
              <p:cNvPr id="59440" name="Text Box 48"/>
              <p:cNvSpPr txBox="1">
                <a:spLocks noChangeArrowheads="1"/>
              </p:cNvSpPr>
              <p:nvPr/>
            </p:nvSpPr>
            <p:spPr bwMode="auto">
              <a:xfrm>
                <a:off x="1603" y="3529"/>
                <a:ext cx="3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2</a:t>
                </a:r>
              </a:p>
            </p:txBody>
          </p:sp>
        </p:grpSp>
        <p:grpSp>
          <p:nvGrpSpPr>
            <p:cNvPr id="59446" name="Group 54"/>
            <p:cNvGrpSpPr>
              <a:grpSpLocks/>
            </p:cNvGrpSpPr>
            <p:nvPr/>
          </p:nvGrpSpPr>
          <p:grpSpPr bwMode="auto">
            <a:xfrm>
              <a:off x="691" y="1621"/>
              <a:ext cx="1997" cy="2122"/>
              <a:chOff x="367" y="1657"/>
              <a:chExt cx="1997" cy="2122"/>
            </a:xfrm>
          </p:grpSpPr>
          <p:sp>
            <p:nvSpPr>
              <p:cNvPr id="59442" name="Line 50"/>
              <p:cNvSpPr>
                <a:spLocks noChangeShapeType="1"/>
              </p:cNvSpPr>
              <p:nvPr/>
            </p:nvSpPr>
            <p:spPr bwMode="auto">
              <a:xfrm>
                <a:off x="2105" y="1836"/>
                <a:ext cx="0" cy="169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43" name="Line 51"/>
              <p:cNvSpPr>
                <a:spLocks noChangeShapeType="1"/>
              </p:cNvSpPr>
              <p:nvPr/>
            </p:nvSpPr>
            <p:spPr bwMode="auto">
              <a:xfrm>
                <a:off x="645" y="1827"/>
                <a:ext cx="1719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59444" name="Text Box 52"/>
              <p:cNvSpPr txBox="1">
                <a:spLocks noChangeArrowheads="1"/>
              </p:cNvSpPr>
              <p:nvPr/>
            </p:nvSpPr>
            <p:spPr bwMode="auto">
              <a:xfrm>
                <a:off x="367" y="1657"/>
                <a:ext cx="2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y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3</a:t>
                </a:r>
              </a:p>
            </p:txBody>
          </p:sp>
          <p:sp>
            <p:nvSpPr>
              <p:cNvPr id="59445" name="Text Box 53"/>
              <p:cNvSpPr txBox="1">
                <a:spLocks noChangeArrowheads="1"/>
              </p:cNvSpPr>
              <p:nvPr/>
            </p:nvSpPr>
            <p:spPr bwMode="auto">
              <a:xfrm>
                <a:off x="2001" y="3529"/>
                <a:ext cx="3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fr-CA" sz="2000" b="1" i="1">
                    <a:solidFill>
                      <a:schemeClr val="bg2"/>
                    </a:solidFill>
                  </a:rPr>
                  <a:t>x</a:t>
                </a:r>
                <a:r>
                  <a:rPr kumimoji="0" lang="fr-CA" sz="2000" b="1" baseline="-25000">
                    <a:solidFill>
                      <a:schemeClr val="bg2"/>
                    </a:solidFill>
                  </a:rPr>
                  <a:t>3</a:t>
                </a:r>
              </a:p>
            </p:txBody>
          </p:sp>
        </p:grpSp>
        <p:sp>
          <p:nvSpPr>
            <p:cNvPr id="59461" name="Text Box 69"/>
            <p:cNvSpPr txBox="1">
              <a:spLocks noChangeArrowheads="1"/>
            </p:cNvSpPr>
            <p:nvPr/>
          </p:nvSpPr>
          <p:spPr bwMode="auto">
            <a:xfrm>
              <a:off x="1372" y="1263"/>
              <a:ext cx="976" cy="256"/>
            </a:xfrm>
            <a:prstGeom prst="rect">
              <a:avLst/>
            </a:prstGeom>
            <a:noFill/>
            <a:ln w="9525">
              <a:solidFill>
                <a:srgbClr val="00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Reflux total</a:t>
              </a:r>
            </a:p>
          </p:txBody>
        </p:sp>
        <p:sp>
          <p:nvSpPr>
            <p:cNvPr id="59464" name="Text Box 72"/>
            <p:cNvSpPr txBox="1">
              <a:spLocks noChangeArrowheads="1"/>
            </p:cNvSpPr>
            <p:nvPr/>
          </p:nvSpPr>
          <p:spPr bwMode="auto">
            <a:xfrm rot="-5400000">
              <a:off x="-754" y="2438"/>
              <a:ext cx="25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CA">
                  <a:solidFill>
                    <a:schemeClr val="bg2"/>
                  </a:solidFill>
                </a:rPr>
                <a:t>Composition de la phase vapeur</a:t>
              </a:r>
              <a:endParaRPr lang="fr-FR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6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69863"/>
            <a:ext cx="6908800" cy="1257300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Application aux mélanges azéotropiques</a:t>
            </a:r>
            <a:endParaRPr lang="fr-CA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78050"/>
            <a:ext cx="4306888" cy="2546350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Il est donc possible de séparer deux composés A et B miscibles en toute proportion à l’aide de la rectification.</a:t>
            </a:r>
          </a:p>
          <a:p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Que se passe-t-il dans le cas de mélange azéotropique ?</a:t>
            </a:r>
            <a:endParaRPr kumimoji="0" lang="fr-CA">
              <a:latin typeface="Times" pitchFamily="18" charset="0"/>
            </a:endParaRPr>
          </a:p>
        </p:txBody>
      </p:sp>
      <p:grpSp>
        <p:nvGrpSpPr>
          <p:cNvPr id="65587" name="Group 51"/>
          <p:cNvGrpSpPr>
            <a:grpSpLocks/>
          </p:cNvGrpSpPr>
          <p:nvPr/>
        </p:nvGrpSpPr>
        <p:grpSpPr bwMode="auto">
          <a:xfrm>
            <a:off x="4865688" y="1589088"/>
            <a:ext cx="4030662" cy="3760787"/>
            <a:chOff x="3065" y="1001"/>
            <a:chExt cx="2539" cy="2369"/>
          </a:xfrm>
        </p:grpSpPr>
        <p:sp>
          <p:nvSpPr>
            <p:cNvPr id="65560" name="Rectangle 24"/>
            <p:cNvSpPr>
              <a:spLocks noChangeArrowheads="1"/>
            </p:cNvSpPr>
            <p:nvPr/>
          </p:nvSpPr>
          <p:spPr bwMode="auto">
            <a:xfrm>
              <a:off x="3065" y="1001"/>
              <a:ext cx="2448" cy="23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1" name="Text Box 25"/>
            <p:cNvSpPr txBox="1">
              <a:spLocks noChangeArrowheads="1"/>
            </p:cNvSpPr>
            <p:nvPr/>
          </p:nvSpPr>
          <p:spPr bwMode="auto">
            <a:xfrm>
              <a:off x="3459" y="1213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 (°C)</a:t>
              </a:r>
            </a:p>
          </p:txBody>
        </p:sp>
        <p:sp>
          <p:nvSpPr>
            <p:cNvPr id="65562" name="Text Box 26"/>
            <p:cNvSpPr txBox="1">
              <a:spLocks noChangeArrowheads="1"/>
            </p:cNvSpPr>
            <p:nvPr/>
          </p:nvSpPr>
          <p:spPr bwMode="auto">
            <a:xfrm>
              <a:off x="3084" y="3082"/>
              <a:ext cx="6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acétone</a:t>
              </a:r>
            </a:p>
          </p:txBody>
        </p:sp>
        <p:sp>
          <p:nvSpPr>
            <p:cNvPr id="65563" name="Text Box 27"/>
            <p:cNvSpPr txBox="1">
              <a:spLocks noChangeArrowheads="1"/>
            </p:cNvSpPr>
            <p:nvPr/>
          </p:nvSpPr>
          <p:spPr bwMode="auto">
            <a:xfrm>
              <a:off x="4647" y="3053"/>
              <a:ext cx="9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chloroforme</a:t>
              </a:r>
            </a:p>
          </p:txBody>
        </p:sp>
        <p:sp>
          <p:nvSpPr>
            <p:cNvPr id="65564" name="Line 28"/>
            <p:cNvSpPr>
              <a:spLocks noChangeShapeType="1"/>
            </p:cNvSpPr>
            <p:nvPr/>
          </p:nvSpPr>
          <p:spPr bwMode="auto">
            <a:xfrm>
              <a:off x="3369" y="3052"/>
              <a:ext cx="185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5" name="Line 29"/>
            <p:cNvSpPr>
              <a:spLocks noChangeShapeType="1"/>
            </p:cNvSpPr>
            <p:nvPr/>
          </p:nvSpPr>
          <p:spPr bwMode="auto">
            <a:xfrm flipV="1">
              <a:off x="3369" y="1172"/>
              <a:ext cx="0" cy="18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6" name="Line 30"/>
            <p:cNvSpPr>
              <a:spLocks noChangeShapeType="1"/>
            </p:cNvSpPr>
            <p:nvPr/>
          </p:nvSpPr>
          <p:spPr bwMode="auto">
            <a:xfrm flipV="1">
              <a:off x="5220" y="1170"/>
              <a:ext cx="0" cy="18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7" name="Line 31"/>
            <p:cNvSpPr>
              <a:spLocks noChangeShapeType="1"/>
            </p:cNvSpPr>
            <p:nvPr/>
          </p:nvSpPr>
          <p:spPr bwMode="auto">
            <a:xfrm flipH="1">
              <a:off x="3369" y="2721"/>
              <a:ext cx="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8" name="Line 32"/>
            <p:cNvSpPr>
              <a:spLocks noChangeShapeType="1"/>
            </p:cNvSpPr>
            <p:nvPr/>
          </p:nvSpPr>
          <p:spPr bwMode="auto">
            <a:xfrm flipH="1">
              <a:off x="3369" y="2390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69" name="Line 33"/>
            <p:cNvSpPr>
              <a:spLocks noChangeShapeType="1"/>
            </p:cNvSpPr>
            <p:nvPr/>
          </p:nvSpPr>
          <p:spPr bwMode="auto">
            <a:xfrm flipH="1" flipV="1">
              <a:off x="3369" y="2058"/>
              <a:ext cx="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70" name="Line 34"/>
            <p:cNvSpPr>
              <a:spLocks noChangeShapeType="1"/>
            </p:cNvSpPr>
            <p:nvPr/>
          </p:nvSpPr>
          <p:spPr bwMode="auto">
            <a:xfrm flipH="1">
              <a:off x="3369" y="1718"/>
              <a:ext cx="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71" name="Line 35"/>
            <p:cNvSpPr>
              <a:spLocks noChangeShapeType="1"/>
            </p:cNvSpPr>
            <p:nvPr/>
          </p:nvSpPr>
          <p:spPr bwMode="auto">
            <a:xfrm flipH="1">
              <a:off x="3369" y="1387"/>
              <a:ext cx="5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5572" name="Text Box 36"/>
            <p:cNvSpPr txBox="1">
              <a:spLocks noChangeArrowheads="1"/>
            </p:cNvSpPr>
            <p:nvPr/>
          </p:nvSpPr>
          <p:spPr bwMode="auto">
            <a:xfrm>
              <a:off x="3071" y="2611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56</a:t>
              </a:r>
            </a:p>
          </p:txBody>
        </p:sp>
        <p:sp>
          <p:nvSpPr>
            <p:cNvPr id="65573" name="Text Box 37"/>
            <p:cNvSpPr txBox="1">
              <a:spLocks noChangeArrowheads="1"/>
            </p:cNvSpPr>
            <p:nvPr/>
          </p:nvSpPr>
          <p:spPr bwMode="auto">
            <a:xfrm>
              <a:off x="3086" y="1919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60</a:t>
              </a:r>
            </a:p>
          </p:txBody>
        </p:sp>
        <p:sp>
          <p:nvSpPr>
            <p:cNvPr id="65574" name="Text Box 38"/>
            <p:cNvSpPr txBox="1">
              <a:spLocks noChangeArrowheads="1"/>
            </p:cNvSpPr>
            <p:nvPr/>
          </p:nvSpPr>
          <p:spPr bwMode="auto">
            <a:xfrm>
              <a:off x="3077" y="1265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64</a:t>
              </a:r>
            </a:p>
          </p:txBody>
        </p:sp>
        <p:sp>
          <p:nvSpPr>
            <p:cNvPr id="65575" name="Text Box 39"/>
            <p:cNvSpPr txBox="1">
              <a:spLocks noChangeArrowheads="1"/>
            </p:cNvSpPr>
            <p:nvPr/>
          </p:nvSpPr>
          <p:spPr bwMode="auto">
            <a:xfrm>
              <a:off x="3525" y="2725"/>
              <a:ext cx="1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 dirty="0">
                  <a:solidFill>
                    <a:schemeClr val="bg2"/>
                  </a:solidFill>
                </a:rPr>
                <a:t>P = 752 </a:t>
              </a:r>
              <a:r>
                <a:rPr kumimoji="0" lang="fr-CA" sz="2000" dirty="0" err="1">
                  <a:solidFill>
                    <a:schemeClr val="bg2"/>
                  </a:solidFill>
                </a:rPr>
                <a:t>mmHg</a:t>
              </a:r>
              <a:endParaRPr kumimoji="0" lang="fr-CA" sz="2000" dirty="0">
                <a:solidFill>
                  <a:schemeClr val="bg2"/>
                </a:solidFill>
              </a:endParaRPr>
            </a:p>
          </p:txBody>
        </p:sp>
        <p:grpSp>
          <p:nvGrpSpPr>
            <p:cNvPr id="65576" name="Group 40"/>
            <p:cNvGrpSpPr>
              <a:grpSpLocks/>
            </p:cNvGrpSpPr>
            <p:nvPr/>
          </p:nvGrpSpPr>
          <p:grpSpPr bwMode="auto">
            <a:xfrm>
              <a:off x="3152" y="1726"/>
              <a:ext cx="2248" cy="1174"/>
              <a:chOff x="3152" y="2122"/>
              <a:chExt cx="2248" cy="1174"/>
            </a:xfrm>
          </p:grpSpPr>
          <p:sp>
            <p:nvSpPr>
              <p:cNvPr id="65577" name="Arc 41"/>
              <p:cNvSpPr>
                <a:spLocks/>
              </p:cNvSpPr>
              <p:nvPr/>
            </p:nvSpPr>
            <p:spPr bwMode="auto">
              <a:xfrm flipV="1">
                <a:off x="3152" y="2122"/>
                <a:ext cx="443" cy="509"/>
              </a:xfrm>
              <a:custGeom>
                <a:avLst/>
                <a:gdLst>
                  <a:gd name="G0" fmla="+- 0 0 0"/>
                  <a:gd name="G1" fmla="+- 19498 0 0"/>
                  <a:gd name="G2" fmla="+- 21600 0 0"/>
                  <a:gd name="T0" fmla="*/ 9294 w 19192"/>
                  <a:gd name="T1" fmla="*/ 0 h 19498"/>
                  <a:gd name="T2" fmla="*/ 19192 w 19192"/>
                  <a:gd name="T3" fmla="*/ 9587 h 19498"/>
                  <a:gd name="T4" fmla="*/ 0 w 19192"/>
                  <a:gd name="T5" fmla="*/ 19498 h 19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192" h="19498" fill="none" extrusionOk="0">
                    <a:moveTo>
                      <a:pt x="9294" y="-1"/>
                    </a:moveTo>
                    <a:cubicBezTo>
                      <a:pt x="13551" y="2029"/>
                      <a:pt x="17027" y="5396"/>
                      <a:pt x="19191" y="9587"/>
                    </a:cubicBezTo>
                  </a:path>
                  <a:path w="19192" h="19498" stroke="0" extrusionOk="0">
                    <a:moveTo>
                      <a:pt x="9294" y="-1"/>
                    </a:moveTo>
                    <a:cubicBezTo>
                      <a:pt x="13551" y="2029"/>
                      <a:pt x="17027" y="5396"/>
                      <a:pt x="19191" y="9587"/>
                    </a:cubicBezTo>
                    <a:lnTo>
                      <a:pt x="0" y="1949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grpSp>
            <p:nvGrpSpPr>
              <p:cNvPr id="65578" name="Group 42"/>
              <p:cNvGrpSpPr>
                <a:grpSpLocks/>
              </p:cNvGrpSpPr>
              <p:nvPr/>
            </p:nvGrpSpPr>
            <p:grpSpPr bwMode="auto">
              <a:xfrm>
                <a:off x="3376" y="2141"/>
                <a:ext cx="2024" cy="1155"/>
                <a:chOff x="3376" y="2141"/>
                <a:chExt cx="2024" cy="1155"/>
              </a:xfrm>
            </p:grpSpPr>
            <p:sp>
              <p:nvSpPr>
                <p:cNvPr id="65579" name="Arc 43"/>
                <p:cNvSpPr>
                  <a:spLocks/>
                </p:cNvSpPr>
                <p:nvPr/>
              </p:nvSpPr>
              <p:spPr bwMode="auto">
                <a:xfrm flipH="1">
                  <a:off x="3576" y="2185"/>
                  <a:ext cx="754" cy="296"/>
                </a:xfrm>
                <a:custGeom>
                  <a:avLst/>
                  <a:gdLst>
                    <a:gd name="G0" fmla="+- 17868 0 0"/>
                    <a:gd name="G1" fmla="+- 21600 0 0"/>
                    <a:gd name="G2" fmla="+- 21600 0 0"/>
                    <a:gd name="T0" fmla="*/ 0 w 38870"/>
                    <a:gd name="T1" fmla="*/ 9464 h 21600"/>
                    <a:gd name="T2" fmla="*/ 38870 w 38870"/>
                    <a:gd name="T3" fmla="*/ 16554 h 21600"/>
                    <a:gd name="T4" fmla="*/ 17868 w 3887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870" h="21600" fill="none" extrusionOk="0">
                      <a:moveTo>
                        <a:pt x="-1" y="9463"/>
                      </a:moveTo>
                      <a:cubicBezTo>
                        <a:pt x="4020" y="3544"/>
                        <a:pt x="10711" y="-1"/>
                        <a:pt x="17868" y="0"/>
                      </a:cubicBezTo>
                      <a:cubicBezTo>
                        <a:pt x="27853" y="0"/>
                        <a:pt x="36537" y="6844"/>
                        <a:pt x="38870" y="16553"/>
                      </a:cubicBezTo>
                    </a:path>
                    <a:path w="38870" h="21600" stroke="0" extrusionOk="0">
                      <a:moveTo>
                        <a:pt x="-1" y="9463"/>
                      </a:moveTo>
                      <a:cubicBezTo>
                        <a:pt x="4020" y="3544"/>
                        <a:pt x="10711" y="-1"/>
                        <a:pt x="17868" y="0"/>
                      </a:cubicBezTo>
                      <a:cubicBezTo>
                        <a:pt x="27853" y="0"/>
                        <a:pt x="36537" y="6844"/>
                        <a:pt x="38870" y="16553"/>
                      </a:cubicBezTo>
                      <a:lnTo>
                        <a:pt x="1786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5580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4308" y="2302"/>
                  <a:ext cx="922" cy="994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5581" name="Arc 45"/>
                <p:cNvSpPr>
                  <a:spLocks/>
                </p:cNvSpPr>
                <p:nvPr/>
              </p:nvSpPr>
              <p:spPr bwMode="auto">
                <a:xfrm flipV="1">
                  <a:off x="3376" y="2141"/>
                  <a:ext cx="280" cy="48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7273"/>
                    <a:gd name="T1" fmla="*/ 0 h 21600"/>
                    <a:gd name="T2" fmla="*/ 17273 w 17273"/>
                    <a:gd name="T3" fmla="*/ 8631 h 21600"/>
                    <a:gd name="T4" fmla="*/ 0 w 172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273" h="21600" fill="none" extrusionOk="0">
                      <a:moveTo>
                        <a:pt x="-1" y="0"/>
                      </a:moveTo>
                      <a:cubicBezTo>
                        <a:pt x="6794" y="0"/>
                        <a:pt x="13193" y="3197"/>
                        <a:pt x="17273" y="8630"/>
                      </a:cubicBezTo>
                    </a:path>
                    <a:path w="17273" h="21600" stroke="0" extrusionOk="0">
                      <a:moveTo>
                        <a:pt x="-1" y="0"/>
                      </a:moveTo>
                      <a:cubicBezTo>
                        <a:pt x="6794" y="0"/>
                        <a:pt x="13193" y="3197"/>
                        <a:pt x="17273" y="863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5582" name="Arc 46"/>
                <p:cNvSpPr>
                  <a:spLocks/>
                </p:cNvSpPr>
                <p:nvPr/>
              </p:nvSpPr>
              <p:spPr bwMode="auto">
                <a:xfrm flipH="1">
                  <a:off x="3653" y="2185"/>
                  <a:ext cx="573" cy="502"/>
                </a:xfrm>
                <a:custGeom>
                  <a:avLst/>
                  <a:gdLst>
                    <a:gd name="G0" fmla="+- 15188 0 0"/>
                    <a:gd name="G1" fmla="+- 21600 0 0"/>
                    <a:gd name="G2" fmla="+- 21600 0 0"/>
                    <a:gd name="T0" fmla="*/ 0 w 33725"/>
                    <a:gd name="T1" fmla="*/ 6242 h 21600"/>
                    <a:gd name="T2" fmla="*/ 33725 w 33725"/>
                    <a:gd name="T3" fmla="*/ 10512 h 21600"/>
                    <a:gd name="T4" fmla="*/ 15188 w 3372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725" h="21600" fill="none" extrusionOk="0">
                      <a:moveTo>
                        <a:pt x="-1" y="6241"/>
                      </a:moveTo>
                      <a:cubicBezTo>
                        <a:pt x="4043" y="2242"/>
                        <a:pt x="9500" y="-1"/>
                        <a:pt x="15188" y="0"/>
                      </a:cubicBezTo>
                      <a:cubicBezTo>
                        <a:pt x="22785" y="0"/>
                        <a:pt x="29824" y="3991"/>
                        <a:pt x="33724" y="10512"/>
                      </a:cubicBezTo>
                    </a:path>
                    <a:path w="33725" h="21600" stroke="0" extrusionOk="0">
                      <a:moveTo>
                        <a:pt x="-1" y="6241"/>
                      </a:moveTo>
                      <a:cubicBezTo>
                        <a:pt x="4043" y="2242"/>
                        <a:pt x="9500" y="-1"/>
                        <a:pt x="15188" y="0"/>
                      </a:cubicBezTo>
                      <a:cubicBezTo>
                        <a:pt x="22785" y="0"/>
                        <a:pt x="29824" y="3991"/>
                        <a:pt x="33724" y="10512"/>
                      </a:cubicBezTo>
                      <a:lnTo>
                        <a:pt x="1518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5583" name="Arc 47"/>
                <p:cNvSpPr>
                  <a:spLocks/>
                </p:cNvSpPr>
                <p:nvPr/>
              </p:nvSpPr>
              <p:spPr bwMode="auto">
                <a:xfrm flipH="1" flipV="1">
                  <a:off x="4981" y="2974"/>
                  <a:ext cx="419" cy="322"/>
                </a:xfrm>
                <a:custGeom>
                  <a:avLst/>
                  <a:gdLst>
                    <a:gd name="G0" fmla="+- 0 0 0"/>
                    <a:gd name="G1" fmla="+- 20437 0 0"/>
                    <a:gd name="G2" fmla="+- 21600 0 0"/>
                    <a:gd name="T0" fmla="*/ 6992 w 18697"/>
                    <a:gd name="T1" fmla="*/ 0 h 20437"/>
                    <a:gd name="T2" fmla="*/ 18697 w 18697"/>
                    <a:gd name="T3" fmla="*/ 9620 h 20437"/>
                    <a:gd name="T4" fmla="*/ 0 w 18697"/>
                    <a:gd name="T5" fmla="*/ 20437 h 204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697" h="20437" fill="none" extrusionOk="0">
                      <a:moveTo>
                        <a:pt x="6992" y="-1"/>
                      </a:moveTo>
                      <a:cubicBezTo>
                        <a:pt x="11927" y="1688"/>
                        <a:pt x="16084" y="5105"/>
                        <a:pt x="18696" y="9620"/>
                      </a:cubicBezTo>
                    </a:path>
                    <a:path w="18697" h="20437" stroke="0" extrusionOk="0">
                      <a:moveTo>
                        <a:pt x="6992" y="-1"/>
                      </a:moveTo>
                      <a:cubicBezTo>
                        <a:pt x="11927" y="1688"/>
                        <a:pt x="16084" y="5105"/>
                        <a:pt x="18696" y="9620"/>
                      </a:cubicBezTo>
                      <a:lnTo>
                        <a:pt x="0" y="2043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5584" name="Line 48"/>
                <p:cNvSpPr>
                  <a:spLocks noChangeShapeType="1"/>
                </p:cNvSpPr>
                <p:nvPr/>
              </p:nvSpPr>
              <p:spPr bwMode="auto">
                <a:xfrm>
                  <a:off x="4182" y="2275"/>
                  <a:ext cx="824" cy="896"/>
                </a:xfrm>
                <a:prstGeom prst="line">
                  <a:avLst/>
                </a:pr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</p:grpSp>
      <p:sp>
        <p:nvSpPr>
          <p:cNvPr id="65586" name="Rectangle 50"/>
          <p:cNvSpPr>
            <a:spLocks noChangeArrowheads="1"/>
          </p:cNvSpPr>
          <p:nvPr/>
        </p:nvSpPr>
        <p:spPr bwMode="auto">
          <a:xfrm>
            <a:off x="0" y="5454650"/>
            <a:ext cx="8535988" cy="14033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Pour la composition azéotropique le liquide et la vapeur ont la même composition.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En distillation, l’azéotrope se comporte comme un produit pur.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55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 animBg="1" autoUpdateAnimBg="0"/>
      <p:bldP spid="65586" grpId="0" uiExpand="1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4935538" y="6305550"/>
            <a:ext cx="3856037" cy="3063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Dépt. des sciences fond., 200</a:t>
            </a:r>
            <a:r>
              <a:rPr lang="fr-CA"/>
              <a:t>8-04-09</a:t>
            </a:r>
            <a:endParaRPr lang="fr-F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66700"/>
            <a:ext cx="7639050" cy="914400"/>
          </a:xfrm>
          <a:ln/>
        </p:spPr>
        <p:txBody>
          <a:bodyPr/>
          <a:lstStyle/>
          <a:p>
            <a:r>
              <a:rPr kumimoji="0" lang="fr-CA" sz="4400" b="0">
                <a:solidFill>
                  <a:srgbClr val="FFFF66"/>
                </a:solidFill>
                <a:latin typeface="Times New Roman" pitchFamily="18" charset="0"/>
              </a:rPr>
              <a:t>La rectification azéotropique</a:t>
            </a:r>
            <a:endParaRPr kumimoji="0" lang="fr-FR" sz="4400" b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517525" y="1279525"/>
            <a:ext cx="3667125" cy="3638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grpSp>
        <p:nvGrpSpPr>
          <p:cNvPr id="6204" name="Group 60"/>
          <p:cNvGrpSpPr>
            <a:grpSpLocks/>
          </p:cNvGrpSpPr>
          <p:nvPr/>
        </p:nvGrpSpPr>
        <p:grpSpPr bwMode="auto">
          <a:xfrm>
            <a:off x="942975" y="1563688"/>
            <a:ext cx="2928938" cy="2928937"/>
            <a:chOff x="546" y="1729"/>
            <a:chExt cx="1845" cy="1845"/>
          </a:xfrm>
        </p:grpSpPr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546" y="1729"/>
              <a:ext cx="1845" cy="18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 flipV="1">
              <a:off x="546" y="1729"/>
              <a:ext cx="1845" cy="184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 flipV="1">
              <a:off x="976" y="2651"/>
              <a:ext cx="430" cy="55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 flipV="1">
              <a:off x="546" y="3386"/>
              <a:ext cx="233" cy="1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cxnSp>
          <p:nvCxnSpPr>
            <p:cNvPr id="6199" name="AutoShape 55"/>
            <p:cNvCxnSpPr>
              <a:cxnSpLocks noChangeShapeType="1"/>
              <a:stCxn id="6198" idx="1"/>
              <a:endCxn id="6197" idx="0"/>
            </p:cNvCxnSpPr>
            <p:nvPr/>
          </p:nvCxnSpPr>
          <p:spPr bwMode="auto">
            <a:xfrm flipV="1">
              <a:off x="778" y="3216"/>
              <a:ext cx="198" cy="161"/>
            </a:xfrm>
            <a:prstGeom prst="straightConnector1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01" name="Line 57"/>
            <p:cNvSpPr>
              <a:spLocks noChangeShapeType="1"/>
            </p:cNvSpPr>
            <p:nvPr/>
          </p:nvSpPr>
          <p:spPr bwMode="auto">
            <a:xfrm flipH="1">
              <a:off x="1943" y="1729"/>
              <a:ext cx="448" cy="39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cxnSp>
          <p:nvCxnSpPr>
            <p:cNvPr id="6202" name="AutoShape 58"/>
            <p:cNvCxnSpPr>
              <a:cxnSpLocks noChangeShapeType="1"/>
              <a:stCxn id="6201" idx="1"/>
              <a:endCxn id="6197" idx="1"/>
            </p:cNvCxnSpPr>
            <p:nvPr/>
          </p:nvCxnSpPr>
          <p:spPr bwMode="auto">
            <a:xfrm flipH="1">
              <a:off x="1405" y="2131"/>
              <a:ext cx="538" cy="512"/>
            </a:xfrm>
            <a:prstGeom prst="straightConnector1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595313" y="4513263"/>
            <a:ext cx="3451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 b="1" i="1">
                <a:solidFill>
                  <a:schemeClr val="bg2"/>
                </a:solidFill>
              </a:rPr>
              <a:t>x</a:t>
            </a:r>
            <a:r>
              <a:rPr kumimoji="0" lang="fr-CA" sz="2000">
                <a:solidFill>
                  <a:schemeClr val="bg2"/>
                </a:solidFill>
              </a:rPr>
              <a:t>(acétone) en solution liquide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 rot="-5400000">
            <a:off x="-958849" y="2706687"/>
            <a:ext cx="3308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 b="1" i="1">
                <a:solidFill>
                  <a:schemeClr val="bg2"/>
                </a:solidFill>
              </a:rPr>
              <a:t>y</a:t>
            </a:r>
            <a:r>
              <a:rPr kumimoji="0" lang="fr-CA" sz="2000">
                <a:solidFill>
                  <a:schemeClr val="bg2"/>
                </a:solidFill>
              </a:rPr>
              <a:t>(acétone) en phase vapeur</a:t>
            </a:r>
          </a:p>
        </p:txBody>
      </p:sp>
      <p:grpSp>
        <p:nvGrpSpPr>
          <p:cNvPr id="6209" name="Group 65"/>
          <p:cNvGrpSpPr>
            <a:grpSpLocks/>
          </p:cNvGrpSpPr>
          <p:nvPr/>
        </p:nvGrpSpPr>
        <p:grpSpPr bwMode="auto">
          <a:xfrm>
            <a:off x="1263650" y="2647950"/>
            <a:ext cx="735013" cy="735013"/>
            <a:chOff x="748" y="2412"/>
            <a:chExt cx="463" cy="463"/>
          </a:xfrm>
        </p:grpSpPr>
        <p:sp>
          <p:nvSpPr>
            <p:cNvPr id="6207" name="Text Box 63"/>
            <p:cNvSpPr txBox="1">
              <a:spLocks noChangeArrowheads="1"/>
            </p:cNvSpPr>
            <p:nvPr/>
          </p:nvSpPr>
          <p:spPr bwMode="auto">
            <a:xfrm>
              <a:off x="748" y="2412"/>
              <a:ext cx="4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20 %</a:t>
              </a:r>
            </a:p>
          </p:txBody>
        </p:sp>
        <p:sp>
          <p:nvSpPr>
            <p:cNvPr id="6208" name="Line 64"/>
            <p:cNvSpPr>
              <a:spLocks noChangeShapeType="1"/>
            </p:cNvSpPr>
            <p:nvPr/>
          </p:nvSpPr>
          <p:spPr bwMode="auto">
            <a:xfrm>
              <a:off x="1003" y="2633"/>
              <a:ext cx="197" cy="2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214" name="Group 70"/>
          <p:cNvGrpSpPr>
            <a:grpSpLocks/>
          </p:cNvGrpSpPr>
          <p:nvPr/>
        </p:nvGrpSpPr>
        <p:grpSpPr bwMode="auto">
          <a:xfrm>
            <a:off x="4251325" y="1722438"/>
            <a:ext cx="522288" cy="2038350"/>
            <a:chOff x="2666" y="2069"/>
            <a:chExt cx="329" cy="1284"/>
          </a:xfrm>
        </p:grpSpPr>
        <p:sp>
          <p:nvSpPr>
            <p:cNvPr id="6210" name="AutoShape 66"/>
            <p:cNvSpPr>
              <a:spLocks noChangeArrowheads="1"/>
            </p:cNvSpPr>
            <p:nvPr/>
          </p:nvSpPr>
          <p:spPr bwMode="auto">
            <a:xfrm>
              <a:off x="2669" y="2069"/>
              <a:ext cx="322" cy="215"/>
            </a:xfrm>
            <a:prstGeom prst="leftArrow">
              <a:avLst>
                <a:gd name="adj1" fmla="val 50000"/>
                <a:gd name="adj2" fmla="val 37442"/>
              </a:avLst>
            </a:prstGeom>
            <a:solidFill>
              <a:srgbClr val="FF99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211" name="AutoShape 67"/>
            <p:cNvSpPr>
              <a:spLocks noChangeArrowheads="1"/>
            </p:cNvSpPr>
            <p:nvPr/>
          </p:nvSpPr>
          <p:spPr bwMode="auto">
            <a:xfrm>
              <a:off x="2666" y="2586"/>
              <a:ext cx="322" cy="215"/>
            </a:xfrm>
            <a:prstGeom prst="leftArrow">
              <a:avLst>
                <a:gd name="adj1" fmla="val 50000"/>
                <a:gd name="adj2" fmla="val 37442"/>
              </a:avLst>
            </a:prstGeom>
            <a:solidFill>
              <a:srgbClr val="FF99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212" name="AutoShape 68"/>
            <p:cNvSpPr>
              <a:spLocks noChangeArrowheads="1"/>
            </p:cNvSpPr>
            <p:nvPr/>
          </p:nvSpPr>
          <p:spPr bwMode="auto">
            <a:xfrm>
              <a:off x="2673" y="3138"/>
              <a:ext cx="322" cy="215"/>
            </a:xfrm>
            <a:prstGeom prst="leftArrow">
              <a:avLst>
                <a:gd name="adj1" fmla="val 50000"/>
                <a:gd name="adj2" fmla="val 37442"/>
              </a:avLst>
            </a:prstGeom>
            <a:solidFill>
              <a:srgbClr val="FF99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6216" name="Rectangle 72"/>
          <p:cNvSpPr>
            <a:spLocks noChangeArrowheads="1"/>
          </p:cNvSpPr>
          <p:nvPr/>
        </p:nvSpPr>
        <p:spPr bwMode="auto">
          <a:xfrm>
            <a:off x="1668463" y="5073650"/>
            <a:ext cx="7373938" cy="17843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Le système A-B se divise et se comporte comme deux systèmes A-azéotrope et azéotrope-B.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Dépendant de la composition du mélange à séparer, on obtient un produit pur et l’azéotrope.</a:t>
            </a:r>
            <a:endParaRPr kumimoji="0" lang="fr-CA" sz="2800" dirty="0">
              <a:latin typeface="Times" pitchFamily="18" charset="0"/>
            </a:endParaRPr>
          </a:p>
        </p:txBody>
      </p:sp>
      <p:grpSp>
        <p:nvGrpSpPr>
          <p:cNvPr id="6219" name="Group 75"/>
          <p:cNvGrpSpPr>
            <a:grpSpLocks/>
          </p:cNvGrpSpPr>
          <p:nvPr/>
        </p:nvGrpSpPr>
        <p:grpSpPr bwMode="auto">
          <a:xfrm>
            <a:off x="4876800" y="1284288"/>
            <a:ext cx="4030663" cy="3760787"/>
            <a:chOff x="3072" y="809"/>
            <a:chExt cx="2539" cy="2369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3072" y="809"/>
              <a:ext cx="2448" cy="236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3502" y="949"/>
              <a:ext cx="5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 (°C)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3127" y="2818"/>
              <a:ext cx="6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acétone</a:t>
              </a:r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4654" y="2825"/>
              <a:ext cx="9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chloroforme</a:t>
              </a:r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3376" y="2860"/>
              <a:ext cx="185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 flipV="1">
              <a:off x="3376" y="980"/>
              <a:ext cx="0" cy="18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 flipV="1">
              <a:off x="5227" y="978"/>
              <a:ext cx="0" cy="18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 flipH="1">
              <a:off x="3376" y="2529"/>
              <a:ext cx="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 flipH="1">
              <a:off x="3376" y="2198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 flipH="1" flipV="1">
              <a:off x="3376" y="1866"/>
              <a:ext cx="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 flipH="1">
              <a:off x="3376" y="1526"/>
              <a:ext cx="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 flipH="1">
              <a:off x="3376" y="1195"/>
              <a:ext cx="5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3078" y="2419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56</a:t>
              </a:r>
            </a:p>
          </p:txBody>
        </p:sp>
        <p:sp>
          <p:nvSpPr>
            <p:cNvPr id="6181" name="Text Box 37"/>
            <p:cNvSpPr txBox="1">
              <a:spLocks noChangeArrowheads="1"/>
            </p:cNvSpPr>
            <p:nvPr/>
          </p:nvSpPr>
          <p:spPr bwMode="auto">
            <a:xfrm>
              <a:off x="3093" y="172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60</a:t>
              </a:r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3084" y="1073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64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3532" y="2533"/>
              <a:ext cx="1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fr-CA" sz="2000" dirty="0">
                  <a:solidFill>
                    <a:schemeClr val="bg2"/>
                  </a:solidFill>
                </a:rPr>
                <a:t>P = 752 </a:t>
              </a:r>
              <a:r>
                <a:rPr kumimoji="0" lang="fr-CA" sz="2000" dirty="0" err="1">
                  <a:solidFill>
                    <a:schemeClr val="bg2"/>
                  </a:solidFill>
                </a:rPr>
                <a:t>mmHg</a:t>
              </a:r>
              <a:endParaRPr kumimoji="0" lang="fr-CA" sz="2000" dirty="0">
                <a:solidFill>
                  <a:schemeClr val="bg2"/>
                </a:solidFill>
              </a:endParaRPr>
            </a:p>
          </p:txBody>
        </p:sp>
        <p:grpSp>
          <p:nvGrpSpPr>
            <p:cNvPr id="6215" name="Group 71"/>
            <p:cNvGrpSpPr>
              <a:grpSpLocks/>
            </p:cNvGrpSpPr>
            <p:nvPr/>
          </p:nvGrpSpPr>
          <p:grpSpPr bwMode="auto">
            <a:xfrm>
              <a:off x="3152" y="1462"/>
              <a:ext cx="2248" cy="1174"/>
              <a:chOff x="3152" y="2122"/>
              <a:chExt cx="2248" cy="1174"/>
            </a:xfrm>
          </p:grpSpPr>
          <p:sp>
            <p:nvSpPr>
              <p:cNvPr id="6186" name="Arc 42"/>
              <p:cNvSpPr>
                <a:spLocks/>
              </p:cNvSpPr>
              <p:nvPr/>
            </p:nvSpPr>
            <p:spPr bwMode="auto">
              <a:xfrm flipV="1">
                <a:off x="3152" y="2122"/>
                <a:ext cx="443" cy="509"/>
              </a:xfrm>
              <a:custGeom>
                <a:avLst/>
                <a:gdLst>
                  <a:gd name="G0" fmla="+- 0 0 0"/>
                  <a:gd name="G1" fmla="+- 19498 0 0"/>
                  <a:gd name="G2" fmla="+- 21600 0 0"/>
                  <a:gd name="T0" fmla="*/ 9294 w 19192"/>
                  <a:gd name="T1" fmla="*/ 0 h 19498"/>
                  <a:gd name="T2" fmla="*/ 19192 w 19192"/>
                  <a:gd name="T3" fmla="*/ 9587 h 19498"/>
                  <a:gd name="T4" fmla="*/ 0 w 19192"/>
                  <a:gd name="T5" fmla="*/ 19498 h 19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192" h="19498" fill="none" extrusionOk="0">
                    <a:moveTo>
                      <a:pt x="9294" y="-1"/>
                    </a:moveTo>
                    <a:cubicBezTo>
                      <a:pt x="13551" y="2029"/>
                      <a:pt x="17027" y="5396"/>
                      <a:pt x="19191" y="9587"/>
                    </a:cubicBezTo>
                  </a:path>
                  <a:path w="19192" h="19498" stroke="0" extrusionOk="0">
                    <a:moveTo>
                      <a:pt x="9294" y="-1"/>
                    </a:moveTo>
                    <a:cubicBezTo>
                      <a:pt x="13551" y="2029"/>
                      <a:pt x="17027" y="5396"/>
                      <a:pt x="19191" y="9587"/>
                    </a:cubicBezTo>
                    <a:lnTo>
                      <a:pt x="0" y="19498"/>
                    </a:lnTo>
                    <a:close/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grpSp>
            <p:nvGrpSpPr>
              <p:cNvPr id="6192" name="Group 48"/>
              <p:cNvGrpSpPr>
                <a:grpSpLocks/>
              </p:cNvGrpSpPr>
              <p:nvPr/>
            </p:nvGrpSpPr>
            <p:grpSpPr bwMode="auto">
              <a:xfrm>
                <a:off x="3376" y="2141"/>
                <a:ext cx="2024" cy="1155"/>
                <a:chOff x="3376" y="2141"/>
                <a:chExt cx="2024" cy="1155"/>
              </a:xfrm>
            </p:grpSpPr>
            <p:sp>
              <p:nvSpPr>
                <p:cNvPr id="6185" name="Arc 41"/>
                <p:cNvSpPr>
                  <a:spLocks/>
                </p:cNvSpPr>
                <p:nvPr/>
              </p:nvSpPr>
              <p:spPr bwMode="auto">
                <a:xfrm flipH="1">
                  <a:off x="3576" y="2185"/>
                  <a:ext cx="754" cy="296"/>
                </a:xfrm>
                <a:custGeom>
                  <a:avLst/>
                  <a:gdLst>
                    <a:gd name="G0" fmla="+- 17868 0 0"/>
                    <a:gd name="G1" fmla="+- 21600 0 0"/>
                    <a:gd name="G2" fmla="+- 21600 0 0"/>
                    <a:gd name="T0" fmla="*/ 0 w 38870"/>
                    <a:gd name="T1" fmla="*/ 9464 h 21600"/>
                    <a:gd name="T2" fmla="*/ 38870 w 38870"/>
                    <a:gd name="T3" fmla="*/ 16554 h 21600"/>
                    <a:gd name="T4" fmla="*/ 17868 w 3887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870" h="21600" fill="none" extrusionOk="0">
                      <a:moveTo>
                        <a:pt x="-1" y="9463"/>
                      </a:moveTo>
                      <a:cubicBezTo>
                        <a:pt x="4020" y="3544"/>
                        <a:pt x="10711" y="-1"/>
                        <a:pt x="17868" y="0"/>
                      </a:cubicBezTo>
                      <a:cubicBezTo>
                        <a:pt x="27853" y="0"/>
                        <a:pt x="36537" y="6844"/>
                        <a:pt x="38870" y="16553"/>
                      </a:cubicBezTo>
                    </a:path>
                    <a:path w="38870" h="21600" stroke="0" extrusionOk="0">
                      <a:moveTo>
                        <a:pt x="-1" y="9463"/>
                      </a:moveTo>
                      <a:cubicBezTo>
                        <a:pt x="4020" y="3544"/>
                        <a:pt x="10711" y="-1"/>
                        <a:pt x="17868" y="0"/>
                      </a:cubicBezTo>
                      <a:cubicBezTo>
                        <a:pt x="27853" y="0"/>
                        <a:pt x="36537" y="6844"/>
                        <a:pt x="38870" y="16553"/>
                      </a:cubicBezTo>
                      <a:lnTo>
                        <a:pt x="1786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187" name="Line 43"/>
                <p:cNvSpPr>
                  <a:spLocks noChangeShapeType="1"/>
                </p:cNvSpPr>
                <p:nvPr/>
              </p:nvSpPr>
              <p:spPr bwMode="auto">
                <a:xfrm flipH="1" flipV="1">
                  <a:off x="4308" y="2302"/>
                  <a:ext cx="922" cy="994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188" name="Arc 44"/>
                <p:cNvSpPr>
                  <a:spLocks/>
                </p:cNvSpPr>
                <p:nvPr/>
              </p:nvSpPr>
              <p:spPr bwMode="auto">
                <a:xfrm flipV="1">
                  <a:off x="3376" y="2141"/>
                  <a:ext cx="280" cy="48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7273"/>
                    <a:gd name="T1" fmla="*/ 0 h 21600"/>
                    <a:gd name="T2" fmla="*/ 17273 w 17273"/>
                    <a:gd name="T3" fmla="*/ 8631 h 21600"/>
                    <a:gd name="T4" fmla="*/ 0 w 172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273" h="21600" fill="none" extrusionOk="0">
                      <a:moveTo>
                        <a:pt x="-1" y="0"/>
                      </a:moveTo>
                      <a:cubicBezTo>
                        <a:pt x="6794" y="0"/>
                        <a:pt x="13193" y="3197"/>
                        <a:pt x="17273" y="8630"/>
                      </a:cubicBezTo>
                    </a:path>
                    <a:path w="17273" h="21600" stroke="0" extrusionOk="0">
                      <a:moveTo>
                        <a:pt x="-1" y="0"/>
                      </a:moveTo>
                      <a:cubicBezTo>
                        <a:pt x="6794" y="0"/>
                        <a:pt x="13193" y="3197"/>
                        <a:pt x="17273" y="863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189" name="Arc 45"/>
                <p:cNvSpPr>
                  <a:spLocks/>
                </p:cNvSpPr>
                <p:nvPr/>
              </p:nvSpPr>
              <p:spPr bwMode="auto">
                <a:xfrm flipH="1">
                  <a:off x="3653" y="2185"/>
                  <a:ext cx="573" cy="502"/>
                </a:xfrm>
                <a:custGeom>
                  <a:avLst/>
                  <a:gdLst>
                    <a:gd name="G0" fmla="+- 15188 0 0"/>
                    <a:gd name="G1" fmla="+- 21600 0 0"/>
                    <a:gd name="G2" fmla="+- 21600 0 0"/>
                    <a:gd name="T0" fmla="*/ 0 w 33725"/>
                    <a:gd name="T1" fmla="*/ 6242 h 21600"/>
                    <a:gd name="T2" fmla="*/ 33725 w 33725"/>
                    <a:gd name="T3" fmla="*/ 10512 h 21600"/>
                    <a:gd name="T4" fmla="*/ 15188 w 3372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725" h="21600" fill="none" extrusionOk="0">
                      <a:moveTo>
                        <a:pt x="-1" y="6241"/>
                      </a:moveTo>
                      <a:cubicBezTo>
                        <a:pt x="4043" y="2242"/>
                        <a:pt x="9500" y="-1"/>
                        <a:pt x="15188" y="0"/>
                      </a:cubicBezTo>
                      <a:cubicBezTo>
                        <a:pt x="22785" y="0"/>
                        <a:pt x="29824" y="3991"/>
                        <a:pt x="33724" y="10512"/>
                      </a:cubicBezTo>
                    </a:path>
                    <a:path w="33725" h="21600" stroke="0" extrusionOk="0">
                      <a:moveTo>
                        <a:pt x="-1" y="6241"/>
                      </a:moveTo>
                      <a:cubicBezTo>
                        <a:pt x="4043" y="2242"/>
                        <a:pt x="9500" y="-1"/>
                        <a:pt x="15188" y="0"/>
                      </a:cubicBezTo>
                      <a:cubicBezTo>
                        <a:pt x="22785" y="0"/>
                        <a:pt x="29824" y="3991"/>
                        <a:pt x="33724" y="10512"/>
                      </a:cubicBezTo>
                      <a:lnTo>
                        <a:pt x="15188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190" name="Arc 46"/>
                <p:cNvSpPr>
                  <a:spLocks/>
                </p:cNvSpPr>
                <p:nvPr/>
              </p:nvSpPr>
              <p:spPr bwMode="auto">
                <a:xfrm flipH="1" flipV="1">
                  <a:off x="4981" y="2974"/>
                  <a:ext cx="419" cy="322"/>
                </a:xfrm>
                <a:custGeom>
                  <a:avLst/>
                  <a:gdLst>
                    <a:gd name="G0" fmla="+- 0 0 0"/>
                    <a:gd name="G1" fmla="+- 20437 0 0"/>
                    <a:gd name="G2" fmla="+- 21600 0 0"/>
                    <a:gd name="T0" fmla="*/ 6992 w 18697"/>
                    <a:gd name="T1" fmla="*/ 0 h 20437"/>
                    <a:gd name="T2" fmla="*/ 18697 w 18697"/>
                    <a:gd name="T3" fmla="*/ 9620 h 20437"/>
                    <a:gd name="T4" fmla="*/ 0 w 18697"/>
                    <a:gd name="T5" fmla="*/ 20437 h 204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697" h="20437" fill="none" extrusionOk="0">
                      <a:moveTo>
                        <a:pt x="6992" y="-1"/>
                      </a:moveTo>
                      <a:cubicBezTo>
                        <a:pt x="11927" y="1688"/>
                        <a:pt x="16084" y="5105"/>
                        <a:pt x="18696" y="9620"/>
                      </a:cubicBezTo>
                    </a:path>
                    <a:path w="18697" h="20437" stroke="0" extrusionOk="0">
                      <a:moveTo>
                        <a:pt x="6992" y="-1"/>
                      </a:moveTo>
                      <a:cubicBezTo>
                        <a:pt x="11927" y="1688"/>
                        <a:pt x="16084" y="5105"/>
                        <a:pt x="18696" y="9620"/>
                      </a:cubicBezTo>
                      <a:lnTo>
                        <a:pt x="0" y="2043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6191" name="Line 47"/>
                <p:cNvSpPr>
                  <a:spLocks noChangeShapeType="1"/>
                </p:cNvSpPr>
                <p:nvPr/>
              </p:nvSpPr>
              <p:spPr bwMode="auto">
                <a:xfrm>
                  <a:off x="4182" y="2275"/>
                  <a:ext cx="824" cy="896"/>
                </a:xfrm>
                <a:prstGeom prst="line">
                  <a:avLst/>
                </a:prstGeom>
                <a:noFill/>
                <a:ln w="28575">
                  <a:solidFill>
                    <a:srgbClr val="00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>
              <a:off x="3972" y="1212"/>
              <a:ext cx="0" cy="127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218" name="Text Box 74"/>
            <p:cNvSpPr txBox="1">
              <a:spLocks noChangeArrowheads="1"/>
            </p:cNvSpPr>
            <p:nvPr/>
          </p:nvSpPr>
          <p:spPr bwMode="auto">
            <a:xfrm>
              <a:off x="3696" y="2880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>
                  <a:solidFill>
                    <a:schemeClr val="bg2"/>
                  </a:solidFill>
                </a:rPr>
                <a:t>composition</a:t>
              </a:r>
              <a:endParaRPr lang="fr-FR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" grpId="0" autoUpdateAnimBg="0"/>
      <p:bldP spid="6206" grpId="0" autoUpdateAnimBg="0"/>
      <p:bldP spid="6216" grpId="0" build="p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9713"/>
            <a:ext cx="6781800" cy="1257300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L’entraînement à la vapeur</a:t>
            </a:r>
            <a:endParaRPr lang="fr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2138363"/>
            <a:ext cx="6705600" cy="3744912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Au-dessus d’un système de deux liquides complètement non miscibles, la pression de vapeur est la somme des pressions de vapeur des deux constituants purs :</a:t>
            </a:r>
          </a:p>
          <a:p>
            <a:pPr algn="ctr"/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P  =  P°</a:t>
            </a:r>
            <a:r>
              <a:rPr kumimoji="0" lang="fr-CA" sz="2400" b="1" baseline="-2500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 +  P °</a:t>
            </a:r>
            <a:r>
              <a:rPr kumimoji="0" lang="fr-CA" sz="2400" b="1" baseline="-2500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 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C’est une technique de « co-distillation  » 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Elle permet d’abaisser la température de distillation d’un composé thermiquement sensible à sa température normale d’ébullition.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439738"/>
            <a:ext cx="6923088" cy="1257300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La méthode de contre-courant</a:t>
            </a:r>
            <a:endParaRPr lang="fr-CA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163763"/>
            <a:ext cx="6705600" cy="3829050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Soit un solide hydraté, S,nH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2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O, que l’on veut déshydrater.</a:t>
            </a: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    S,nH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2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O	    </a:t>
            </a:r>
            <a:r>
              <a:rPr kumimoji="0" lang="fr-CA" sz="2400" dirty="0">
                <a:solidFill>
                  <a:schemeClr val="bg2"/>
                </a:solidFill>
                <a:latin typeface="Symbol" pitchFamily="18" charset="2"/>
                <a:sym typeface="Symbol" pitchFamily="18" charset="2"/>
              </a:rPr>
              <a:t>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	S  +  n H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2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O	avec </a:t>
            </a:r>
            <a:r>
              <a:rPr kumimoji="0" lang="fr-CA" sz="2400" dirty="0">
                <a:solidFill>
                  <a:schemeClr val="bg2"/>
                </a:solidFill>
                <a:latin typeface="Symbol" pitchFamily="18" charset="2"/>
              </a:rPr>
              <a:t>D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G &gt; O</a:t>
            </a:r>
          </a:p>
          <a:p>
            <a:pPr algn="ctr"/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Ln K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P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n Ln P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H</a:t>
            </a:r>
            <a:r>
              <a:rPr kumimoji="0" lang="fr-CA" sz="2400" baseline="-36000" dirty="0">
                <a:solidFill>
                  <a:schemeClr val="bg2"/>
                </a:solidFill>
                <a:latin typeface="Times" pitchFamily="18" charset="0"/>
              </a:rPr>
              <a:t>2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O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Dans un vase clos à la température T considérée, le composé hydraté est en équilibre avec la vapeur d’eau : il faudrait travailler à haute température.</a:t>
            </a: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On utilise une méthode plus économique appelée la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méthode du contre-courant.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400" b="0">
                <a:latin typeface="Times New Roman" pitchFamily="18" charset="0"/>
              </a:rPr>
              <a:t>Les procédés de séparation</a:t>
            </a:r>
            <a:endParaRPr lang="fr-CA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8863" y="2265363"/>
            <a:ext cx="6705600" cy="3489325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Les lois de la thermodynamique prévoient l’existence de constante d’équilibre entre phases, entre réactifs et produits d’une réaction…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Ainsi établis, ils indiquent qu’il est généralement impossible d’obtenir un produit pur.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Quels sont les procédés mis en jeu dans l’industrie pour contourner ces équilibres et obtenir des produits purs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6625" y="457200"/>
            <a:ext cx="7270750" cy="1371600"/>
          </a:xfrm>
          <a:ln/>
        </p:spPr>
        <p:txBody>
          <a:bodyPr/>
          <a:lstStyle/>
          <a:p>
            <a:r>
              <a:rPr kumimoji="0" lang="fr-CA" sz="4000" b="0">
                <a:solidFill>
                  <a:srgbClr val="F2EC00"/>
                </a:solidFill>
                <a:latin typeface="Times New Roman" pitchFamily="18" charset="0"/>
              </a:rPr>
              <a:t>Méthode du contre-courant : </a:t>
            </a:r>
            <a:br>
              <a:rPr kumimoji="0" lang="fr-CA" sz="4000" b="0">
                <a:solidFill>
                  <a:srgbClr val="F2EC00"/>
                </a:solidFill>
                <a:latin typeface="Times New Roman" pitchFamily="18" charset="0"/>
              </a:rPr>
            </a:br>
            <a:r>
              <a:rPr kumimoji="0" lang="fr-CA" sz="4000" b="0">
                <a:solidFill>
                  <a:srgbClr val="F2EC00"/>
                </a:solidFill>
                <a:latin typeface="Times New Roman" pitchFamily="18" charset="0"/>
              </a:rPr>
              <a:t>cas du solide hydraté</a:t>
            </a:r>
            <a:endParaRPr kumimoji="0" lang="fr-FR" sz="4400" b="0">
              <a:solidFill>
                <a:srgbClr val="F2EC00"/>
              </a:solidFill>
              <a:latin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8638" y="5370513"/>
            <a:ext cx="7130256" cy="982662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FR" dirty="0">
                <a:solidFill>
                  <a:schemeClr val="bg2"/>
                </a:solidFill>
                <a:latin typeface="Times" pitchFamily="18" charset="0"/>
              </a:rPr>
              <a:t>Au mouvement descendant du solide correspond un mouvement ascendant des gaz.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81050" y="2162175"/>
            <a:ext cx="7810500" cy="3090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28737" name="Oval 65"/>
          <p:cNvSpPr>
            <a:spLocks noChangeArrowheads="1"/>
          </p:cNvSpPr>
          <p:nvPr/>
        </p:nvSpPr>
        <p:spPr bwMode="auto">
          <a:xfrm>
            <a:off x="2952750" y="3473450"/>
            <a:ext cx="230188" cy="225425"/>
          </a:xfrm>
          <a:prstGeom prst="ellipse">
            <a:avLst/>
          </a:prstGeom>
          <a:solidFill>
            <a:srgbClr val="6699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38" name="Oval 66"/>
          <p:cNvSpPr>
            <a:spLocks noChangeArrowheads="1"/>
          </p:cNvSpPr>
          <p:nvPr/>
        </p:nvSpPr>
        <p:spPr bwMode="auto">
          <a:xfrm>
            <a:off x="3451225" y="3540125"/>
            <a:ext cx="204788" cy="209550"/>
          </a:xfrm>
          <a:prstGeom prst="ellipse">
            <a:avLst/>
          </a:prstGeom>
          <a:solidFill>
            <a:srgbClr val="9999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39" name="Oval 67"/>
          <p:cNvSpPr>
            <a:spLocks noChangeArrowheads="1"/>
          </p:cNvSpPr>
          <p:nvPr/>
        </p:nvSpPr>
        <p:spPr bwMode="auto">
          <a:xfrm>
            <a:off x="3825875" y="3624263"/>
            <a:ext cx="160338" cy="160337"/>
          </a:xfrm>
          <a:prstGeom prst="ellipse">
            <a:avLst/>
          </a:prstGeom>
          <a:solidFill>
            <a:srgbClr val="FF99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0" name="Oval 68"/>
          <p:cNvSpPr>
            <a:spLocks noChangeArrowheads="1"/>
          </p:cNvSpPr>
          <p:nvPr/>
        </p:nvSpPr>
        <p:spPr bwMode="auto">
          <a:xfrm>
            <a:off x="4206875" y="3651250"/>
            <a:ext cx="273050" cy="273050"/>
          </a:xfrm>
          <a:prstGeom prst="ellipse">
            <a:avLst/>
          </a:prstGeom>
          <a:solidFill>
            <a:srgbClr val="FFCCCC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1" name="Oval 69"/>
          <p:cNvSpPr>
            <a:spLocks noChangeArrowheads="1"/>
          </p:cNvSpPr>
          <p:nvPr/>
        </p:nvSpPr>
        <p:spPr bwMode="auto">
          <a:xfrm>
            <a:off x="4673600" y="3736975"/>
            <a:ext cx="230188" cy="225425"/>
          </a:xfrm>
          <a:prstGeom prst="ellipse">
            <a:avLst/>
          </a:prstGeom>
          <a:solidFill>
            <a:srgbClr val="FFCC99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2" name="Oval 70"/>
          <p:cNvSpPr>
            <a:spLocks noChangeArrowheads="1"/>
          </p:cNvSpPr>
          <p:nvPr/>
        </p:nvSpPr>
        <p:spPr bwMode="auto">
          <a:xfrm>
            <a:off x="5130800" y="3841750"/>
            <a:ext cx="204788" cy="204788"/>
          </a:xfrm>
          <a:prstGeom prst="ellipse">
            <a:avLst/>
          </a:prstGeom>
          <a:solidFill>
            <a:srgbClr val="FFFF99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3" name="Oval 71"/>
          <p:cNvSpPr>
            <a:spLocks noChangeArrowheads="1"/>
          </p:cNvSpPr>
          <p:nvPr/>
        </p:nvSpPr>
        <p:spPr bwMode="auto">
          <a:xfrm>
            <a:off x="5562600" y="3935413"/>
            <a:ext cx="160338" cy="160337"/>
          </a:xfrm>
          <a:prstGeom prst="ellipse">
            <a:avLst/>
          </a:prstGeom>
          <a:solidFill>
            <a:srgbClr val="CCFF66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4" name="Oval 72"/>
          <p:cNvSpPr>
            <a:spLocks noChangeArrowheads="1"/>
          </p:cNvSpPr>
          <p:nvPr/>
        </p:nvSpPr>
        <p:spPr bwMode="auto">
          <a:xfrm>
            <a:off x="2549525" y="3344863"/>
            <a:ext cx="231775" cy="225425"/>
          </a:xfrm>
          <a:prstGeom prst="ellipse">
            <a:avLst/>
          </a:prstGeom>
          <a:solidFill>
            <a:srgbClr val="0000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5" name="Oval 73"/>
          <p:cNvSpPr>
            <a:spLocks noChangeArrowheads="1"/>
          </p:cNvSpPr>
          <p:nvPr/>
        </p:nvSpPr>
        <p:spPr bwMode="auto">
          <a:xfrm>
            <a:off x="2332038" y="3092450"/>
            <a:ext cx="203200" cy="204788"/>
          </a:xfrm>
          <a:prstGeom prst="ellipse">
            <a:avLst/>
          </a:prstGeom>
          <a:solidFill>
            <a:srgbClr val="0000FF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46" name="Oval 74"/>
          <p:cNvSpPr>
            <a:spLocks noChangeArrowheads="1"/>
          </p:cNvSpPr>
          <p:nvPr/>
        </p:nvSpPr>
        <p:spPr bwMode="auto">
          <a:xfrm>
            <a:off x="1970088" y="2654300"/>
            <a:ext cx="252412" cy="247650"/>
          </a:xfrm>
          <a:prstGeom prst="ellipse">
            <a:avLst/>
          </a:prstGeom>
          <a:solidFill>
            <a:srgbClr val="0000FF"/>
          </a:solidFill>
          <a:ln w="222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5908675" y="3994150"/>
            <a:ext cx="160338" cy="160338"/>
          </a:xfrm>
          <a:prstGeom prst="ellipse">
            <a:avLst/>
          </a:prstGeom>
          <a:solidFill>
            <a:srgbClr val="CCFF66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783" name="Oval 111"/>
          <p:cNvSpPr>
            <a:spLocks noChangeArrowheads="1"/>
          </p:cNvSpPr>
          <p:nvPr/>
        </p:nvSpPr>
        <p:spPr bwMode="auto">
          <a:xfrm>
            <a:off x="6248400" y="4076700"/>
            <a:ext cx="160338" cy="160338"/>
          </a:xfrm>
          <a:prstGeom prst="ellipse">
            <a:avLst/>
          </a:prstGeom>
          <a:solidFill>
            <a:srgbClr val="CCFF66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grpSp>
        <p:nvGrpSpPr>
          <p:cNvPr id="28799" name="Group 127"/>
          <p:cNvGrpSpPr>
            <a:grpSpLocks/>
          </p:cNvGrpSpPr>
          <p:nvPr/>
        </p:nvGrpSpPr>
        <p:grpSpPr bwMode="auto">
          <a:xfrm>
            <a:off x="1846263" y="2484438"/>
            <a:ext cx="4959350" cy="2227262"/>
            <a:chOff x="1271" y="1547"/>
            <a:chExt cx="3124" cy="1403"/>
          </a:xfrm>
        </p:grpSpPr>
        <p:sp>
          <p:nvSpPr>
            <p:cNvPr id="28729" name="Line 57"/>
            <p:cNvSpPr>
              <a:spLocks noChangeShapeType="1"/>
            </p:cNvSpPr>
            <p:nvPr/>
          </p:nvSpPr>
          <p:spPr bwMode="auto">
            <a:xfrm>
              <a:off x="1822" y="1696"/>
              <a:ext cx="2492" cy="41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auto">
            <a:xfrm flipV="1">
              <a:off x="1806" y="1669"/>
              <a:ext cx="16" cy="2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2" name="Freeform 60"/>
            <p:cNvSpPr>
              <a:spLocks/>
            </p:cNvSpPr>
            <p:nvPr/>
          </p:nvSpPr>
          <p:spPr bwMode="auto">
            <a:xfrm>
              <a:off x="1349" y="1858"/>
              <a:ext cx="409" cy="406"/>
            </a:xfrm>
            <a:custGeom>
              <a:avLst/>
              <a:gdLst>
                <a:gd name="T0" fmla="*/ 14 w 409"/>
                <a:gd name="T1" fmla="*/ 0 h 406"/>
                <a:gd name="T2" fmla="*/ 0 w 409"/>
                <a:gd name="T3" fmla="*/ 14 h 406"/>
                <a:gd name="T4" fmla="*/ 396 w 409"/>
                <a:gd name="T5" fmla="*/ 406 h 406"/>
                <a:gd name="T6" fmla="*/ 409 w 409"/>
                <a:gd name="T7" fmla="*/ 392 h 406"/>
                <a:gd name="T8" fmla="*/ 14 w 409"/>
                <a:gd name="T9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406">
                  <a:moveTo>
                    <a:pt x="14" y="0"/>
                  </a:moveTo>
                  <a:lnTo>
                    <a:pt x="0" y="14"/>
                  </a:lnTo>
                  <a:lnTo>
                    <a:pt x="396" y="406"/>
                  </a:lnTo>
                  <a:lnTo>
                    <a:pt x="409" y="39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3" name="Freeform 61"/>
            <p:cNvSpPr>
              <a:spLocks/>
            </p:cNvSpPr>
            <p:nvPr/>
          </p:nvSpPr>
          <p:spPr bwMode="auto">
            <a:xfrm>
              <a:off x="1282" y="1642"/>
              <a:ext cx="84" cy="226"/>
            </a:xfrm>
            <a:custGeom>
              <a:avLst/>
              <a:gdLst>
                <a:gd name="T0" fmla="*/ 20 w 84"/>
                <a:gd name="T1" fmla="*/ 0 h 226"/>
                <a:gd name="T2" fmla="*/ 0 w 84"/>
                <a:gd name="T3" fmla="*/ 3 h 226"/>
                <a:gd name="T4" fmla="*/ 64 w 84"/>
                <a:gd name="T5" fmla="*/ 226 h 226"/>
                <a:gd name="T6" fmla="*/ 84 w 84"/>
                <a:gd name="T7" fmla="*/ 223 h 226"/>
                <a:gd name="T8" fmla="*/ 20 w 84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6">
                  <a:moveTo>
                    <a:pt x="20" y="0"/>
                  </a:moveTo>
                  <a:lnTo>
                    <a:pt x="0" y="3"/>
                  </a:lnTo>
                  <a:lnTo>
                    <a:pt x="64" y="226"/>
                  </a:lnTo>
                  <a:lnTo>
                    <a:pt x="84" y="22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4" name="Freeform 62"/>
            <p:cNvSpPr>
              <a:spLocks/>
            </p:cNvSpPr>
            <p:nvPr/>
          </p:nvSpPr>
          <p:spPr bwMode="auto">
            <a:xfrm>
              <a:off x="1613" y="1639"/>
              <a:ext cx="274" cy="479"/>
            </a:xfrm>
            <a:custGeom>
              <a:avLst/>
              <a:gdLst>
                <a:gd name="T0" fmla="*/ 17 w 274"/>
                <a:gd name="T1" fmla="*/ 0 h 479"/>
                <a:gd name="T2" fmla="*/ 0 w 274"/>
                <a:gd name="T3" fmla="*/ 6 h 479"/>
                <a:gd name="T4" fmla="*/ 257 w 274"/>
                <a:gd name="T5" fmla="*/ 479 h 479"/>
                <a:gd name="T6" fmla="*/ 274 w 274"/>
                <a:gd name="T7" fmla="*/ 473 h 479"/>
                <a:gd name="T8" fmla="*/ 17 w 274"/>
                <a:gd name="T9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79">
                  <a:moveTo>
                    <a:pt x="17" y="0"/>
                  </a:moveTo>
                  <a:lnTo>
                    <a:pt x="0" y="6"/>
                  </a:lnTo>
                  <a:lnTo>
                    <a:pt x="257" y="479"/>
                  </a:lnTo>
                  <a:lnTo>
                    <a:pt x="274" y="47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5" name="Rectangle 63"/>
            <p:cNvSpPr>
              <a:spLocks noChangeArrowheads="1"/>
            </p:cNvSpPr>
            <p:nvPr/>
          </p:nvSpPr>
          <p:spPr bwMode="auto">
            <a:xfrm>
              <a:off x="1271" y="1645"/>
              <a:ext cx="44" cy="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36" name="Freeform 64"/>
            <p:cNvSpPr>
              <a:spLocks/>
            </p:cNvSpPr>
            <p:nvPr/>
          </p:nvSpPr>
          <p:spPr bwMode="auto">
            <a:xfrm>
              <a:off x="1630" y="1632"/>
              <a:ext cx="57" cy="23"/>
            </a:xfrm>
            <a:custGeom>
              <a:avLst/>
              <a:gdLst>
                <a:gd name="T0" fmla="*/ 0 w 57"/>
                <a:gd name="T1" fmla="*/ 0 h 23"/>
                <a:gd name="T2" fmla="*/ 0 w 57"/>
                <a:gd name="T3" fmla="*/ 20 h 23"/>
                <a:gd name="T4" fmla="*/ 57 w 57"/>
                <a:gd name="T5" fmla="*/ 23 h 23"/>
                <a:gd name="T6" fmla="*/ 57 w 57"/>
                <a:gd name="T7" fmla="*/ 3 h 23"/>
                <a:gd name="T8" fmla="*/ 0 w 57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0" y="20"/>
                  </a:lnTo>
                  <a:lnTo>
                    <a:pt x="57" y="23"/>
                  </a:lnTo>
                  <a:lnTo>
                    <a:pt x="5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59" name="Freeform 87"/>
            <p:cNvSpPr>
              <a:spLocks/>
            </p:cNvSpPr>
            <p:nvPr/>
          </p:nvSpPr>
          <p:spPr bwMode="auto">
            <a:xfrm>
              <a:off x="1806" y="1625"/>
              <a:ext cx="2508" cy="490"/>
            </a:xfrm>
            <a:custGeom>
              <a:avLst/>
              <a:gdLst>
                <a:gd name="T0" fmla="*/ 0 w 2508"/>
                <a:gd name="T1" fmla="*/ 71 h 490"/>
                <a:gd name="T2" fmla="*/ 2494 w 2508"/>
                <a:gd name="T3" fmla="*/ 490 h 490"/>
                <a:gd name="T4" fmla="*/ 2508 w 2508"/>
                <a:gd name="T5" fmla="*/ 436 h 490"/>
                <a:gd name="T6" fmla="*/ 16 w 2508"/>
                <a:gd name="T7" fmla="*/ 0 h 490"/>
                <a:gd name="T8" fmla="*/ 0 w 2508"/>
                <a:gd name="T9" fmla="*/ 71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8" h="490">
                  <a:moveTo>
                    <a:pt x="0" y="71"/>
                  </a:moveTo>
                  <a:lnTo>
                    <a:pt x="2494" y="490"/>
                  </a:lnTo>
                  <a:lnTo>
                    <a:pt x="2508" y="436"/>
                  </a:lnTo>
                  <a:lnTo>
                    <a:pt x="16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333399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28760" name="Freeform 88"/>
            <p:cNvSpPr>
              <a:spLocks/>
            </p:cNvSpPr>
            <p:nvPr/>
          </p:nvSpPr>
          <p:spPr bwMode="auto">
            <a:xfrm>
              <a:off x="1721" y="2284"/>
              <a:ext cx="2508" cy="490"/>
            </a:xfrm>
            <a:custGeom>
              <a:avLst/>
              <a:gdLst>
                <a:gd name="T0" fmla="*/ 0 w 2508"/>
                <a:gd name="T1" fmla="*/ 71 h 490"/>
                <a:gd name="T2" fmla="*/ 2495 w 2508"/>
                <a:gd name="T3" fmla="*/ 490 h 490"/>
                <a:gd name="T4" fmla="*/ 2508 w 2508"/>
                <a:gd name="T5" fmla="*/ 433 h 490"/>
                <a:gd name="T6" fmla="*/ 17 w 2508"/>
                <a:gd name="T7" fmla="*/ 0 h 490"/>
                <a:gd name="T8" fmla="*/ 0 w 2508"/>
                <a:gd name="T9" fmla="*/ 71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8" h="490">
                  <a:moveTo>
                    <a:pt x="0" y="71"/>
                  </a:moveTo>
                  <a:lnTo>
                    <a:pt x="2495" y="490"/>
                  </a:lnTo>
                  <a:lnTo>
                    <a:pt x="2508" y="433"/>
                  </a:lnTo>
                  <a:lnTo>
                    <a:pt x="1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333399"/>
            </a:solidFill>
            <a:ln w="22225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28774" name="Freeform 102"/>
            <p:cNvSpPr>
              <a:spLocks/>
            </p:cNvSpPr>
            <p:nvPr/>
          </p:nvSpPr>
          <p:spPr bwMode="auto">
            <a:xfrm>
              <a:off x="3861" y="2713"/>
              <a:ext cx="108" cy="237"/>
            </a:xfrm>
            <a:custGeom>
              <a:avLst/>
              <a:gdLst>
                <a:gd name="T0" fmla="*/ 74 w 108"/>
                <a:gd name="T1" fmla="*/ 0 h 237"/>
                <a:gd name="T2" fmla="*/ 64 w 108"/>
                <a:gd name="T3" fmla="*/ 0 h 237"/>
                <a:gd name="T4" fmla="*/ 54 w 108"/>
                <a:gd name="T5" fmla="*/ 7 h 237"/>
                <a:gd name="T6" fmla="*/ 44 w 108"/>
                <a:gd name="T7" fmla="*/ 14 h 237"/>
                <a:gd name="T8" fmla="*/ 34 w 108"/>
                <a:gd name="T9" fmla="*/ 27 h 237"/>
                <a:gd name="T10" fmla="*/ 17 w 108"/>
                <a:gd name="T11" fmla="*/ 64 h 237"/>
                <a:gd name="T12" fmla="*/ 3 w 108"/>
                <a:gd name="T13" fmla="*/ 108 h 237"/>
                <a:gd name="T14" fmla="*/ 0 w 108"/>
                <a:gd name="T15" fmla="*/ 156 h 237"/>
                <a:gd name="T16" fmla="*/ 3 w 108"/>
                <a:gd name="T17" fmla="*/ 196 h 237"/>
                <a:gd name="T18" fmla="*/ 7 w 108"/>
                <a:gd name="T19" fmla="*/ 213 h 237"/>
                <a:gd name="T20" fmla="*/ 13 w 108"/>
                <a:gd name="T21" fmla="*/ 223 h 237"/>
                <a:gd name="T22" fmla="*/ 20 w 108"/>
                <a:gd name="T23" fmla="*/ 233 h 237"/>
                <a:gd name="T24" fmla="*/ 30 w 108"/>
                <a:gd name="T25" fmla="*/ 237 h 237"/>
                <a:gd name="T26" fmla="*/ 41 w 108"/>
                <a:gd name="T27" fmla="*/ 237 h 237"/>
                <a:gd name="T28" fmla="*/ 51 w 108"/>
                <a:gd name="T29" fmla="*/ 233 h 237"/>
                <a:gd name="T30" fmla="*/ 61 w 108"/>
                <a:gd name="T31" fmla="*/ 223 h 237"/>
                <a:gd name="T32" fmla="*/ 71 w 108"/>
                <a:gd name="T33" fmla="*/ 210 h 237"/>
                <a:gd name="T34" fmla="*/ 91 w 108"/>
                <a:gd name="T35" fmla="*/ 172 h 237"/>
                <a:gd name="T36" fmla="*/ 101 w 108"/>
                <a:gd name="T37" fmla="*/ 129 h 237"/>
                <a:gd name="T38" fmla="*/ 108 w 108"/>
                <a:gd name="T39" fmla="*/ 81 h 237"/>
                <a:gd name="T40" fmla="*/ 105 w 108"/>
                <a:gd name="T41" fmla="*/ 41 h 237"/>
                <a:gd name="T42" fmla="*/ 98 w 108"/>
                <a:gd name="T43" fmla="*/ 24 h 237"/>
                <a:gd name="T44" fmla="*/ 91 w 108"/>
                <a:gd name="T45" fmla="*/ 14 h 237"/>
                <a:gd name="T46" fmla="*/ 84 w 108"/>
                <a:gd name="T47" fmla="*/ 4 h 237"/>
                <a:gd name="T48" fmla="*/ 74 w 108"/>
                <a:gd name="T4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237">
                  <a:moveTo>
                    <a:pt x="74" y="0"/>
                  </a:moveTo>
                  <a:lnTo>
                    <a:pt x="64" y="0"/>
                  </a:lnTo>
                  <a:lnTo>
                    <a:pt x="54" y="7"/>
                  </a:lnTo>
                  <a:lnTo>
                    <a:pt x="44" y="14"/>
                  </a:lnTo>
                  <a:lnTo>
                    <a:pt x="34" y="27"/>
                  </a:lnTo>
                  <a:lnTo>
                    <a:pt x="17" y="64"/>
                  </a:lnTo>
                  <a:lnTo>
                    <a:pt x="3" y="108"/>
                  </a:lnTo>
                  <a:lnTo>
                    <a:pt x="0" y="156"/>
                  </a:lnTo>
                  <a:lnTo>
                    <a:pt x="3" y="196"/>
                  </a:lnTo>
                  <a:lnTo>
                    <a:pt x="7" y="213"/>
                  </a:lnTo>
                  <a:lnTo>
                    <a:pt x="13" y="223"/>
                  </a:lnTo>
                  <a:lnTo>
                    <a:pt x="20" y="233"/>
                  </a:lnTo>
                  <a:lnTo>
                    <a:pt x="30" y="237"/>
                  </a:lnTo>
                  <a:lnTo>
                    <a:pt x="41" y="237"/>
                  </a:lnTo>
                  <a:lnTo>
                    <a:pt x="51" y="233"/>
                  </a:lnTo>
                  <a:lnTo>
                    <a:pt x="61" y="223"/>
                  </a:lnTo>
                  <a:lnTo>
                    <a:pt x="71" y="210"/>
                  </a:lnTo>
                  <a:lnTo>
                    <a:pt x="91" y="172"/>
                  </a:lnTo>
                  <a:lnTo>
                    <a:pt x="101" y="129"/>
                  </a:lnTo>
                  <a:lnTo>
                    <a:pt x="108" y="81"/>
                  </a:lnTo>
                  <a:lnTo>
                    <a:pt x="105" y="41"/>
                  </a:lnTo>
                  <a:lnTo>
                    <a:pt x="98" y="24"/>
                  </a:lnTo>
                  <a:lnTo>
                    <a:pt x="91" y="14"/>
                  </a:lnTo>
                  <a:lnTo>
                    <a:pt x="84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66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28775" name="Freeform 103"/>
            <p:cNvSpPr>
              <a:spLocks/>
            </p:cNvSpPr>
            <p:nvPr/>
          </p:nvSpPr>
          <p:spPr bwMode="auto">
            <a:xfrm>
              <a:off x="2171" y="2446"/>
              <a:ext cx="104" cy="230"/>
            </a:xfrm>
            <a:custGeom>
              <a:avLst/>
              <a:gdLst>
                <a:gd name="T0" fmla="*/ 74 w 104"/>
                <a:gd name="T1" fmla="*/ 0 h 230"/>
                <a:gd name="T2" fmla="*/ 64 w 104"/>
                <a:gd name="T3" fmla="*/ 0 h 230"/>
                <a:gd name="T4" fmla="*/ 54 w 104"/>
                <a:gd name="T5" fmla="*/ 7 h 230"/>
                <a:gd name="T6" fmla="*/ 44 w 104"/>
                <a:gd name="T7" fmla="*/ 17 h 230"/>
                <a:gd name="T8" fmla="*/ 33 w 104"/>
                <a:gd name="T9" fmla="*/ 31 h 230"/>
                <a:gd name="T10" fmla="*/ 17 w 104"/>
                <a:gd name="T11" fmla="*/ 64 h 230"/>
                <a:gd name="T12" fmla="*/ 3 w 104"/>
                <a:gd name="T13" fmla="*/ 108 h 230"/>
                <a:gd name="T14" fmla="*/ 0 w 104"/>
                <a:gd name="T15" fmla="*/ 152 h 230"/>
                <a:gd name="T16" fmla="*/ 3 w 104"/>
                <a:gd name="T17" fmla="*/ 189 h 230"/>
                <a:gd name="T18" fmla="*/ 10 w 104"/>
                <a:gd name="T19" fmla="*/ 206 h 230"/>
                <a:gd name="T20" fmla="*/ 17 w 104"/>
                <a:gd name="T21" fmla="*/ 220 h 230"/>
                <a:gd name="T22" fmla="*/ 23 w 104"/>
                <a:gd name="T23" fmla="*/ 227 h 230"/>
                <a:gd name="T24" fmla="*/ 33 w 104"/>
                <a:gd name="T25" fmla="*/ 230 h 230"/>
                <a:gd name="T26" fmla="*/ 44 w 104"/>
                <a:gd name="T27" fmla="*/ 230 h 230"/>
                <a:gd name="T28" fmla="*/ 54 w 104"/>
                <a:gd name="T29" fmla="*/ 223 h 230"/>
                <a:gd name="T30" fmla="*/ 64 w 104"/>
                <a:gd name="T31" fmla="*/ 213 h 230"/>
                <a:gd name="T32" fmla="*/ 74 w 104"/>
                <a:gd name="T33" fmla="*/ 203 h 230"/>
                <a:gd name="T34" fmla="*/ 91 w 104"/>
                <a:gd name="T35" fmla="*/ 169 h 230"/>
                <a:gd name="T36" fmla="*/ 101 w 104"/>
                <a:gd name="T37" fmla="*/ 125 h 230"/>
                <a:gd name="T38" fmla="*/ 104 w 104"/>
                <a:gd name="T39" fmla="*/ 81 h 230"/>
                <a:gd name="T40" fmla="*/ 101 w 104"/>
                <a:gd name="T41" fmla="*/ 41 h 230"/>
                <a:gd name="T42" fmla="*/ 98 w 104"/>
                <a:gd name="T43" fmla="*/ 27 h 230"/>
                <a:gd name="T44" fmla="*/ 91 w 104"/>
                <a:gd name="T45" fmla="*/ 14 h 230"/>
                <a:gd name="T46" fmla="*/ 84 w 104"/>
                <a:gd name="T47" fmla="*/ 4 h 230"/>
                <a:gd name="T48" fmla="*/ 74 w 104"/>
                <a:gd name="T49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4" h="230">
                  <a:moveTo>
                    <a:pt x="74" y="0"/>
                  </a:moveTo>
                  <a:lnTo>
                    <a:pt x="64" y="0"/>
                  </a:lnTo>
                  <a:lnTo>
                    <a:pt x="54" y="7"/>
                  </a:lnTo>
                  <a:lnTo>
                    <a:pt x="44" y="17"/>
                  </a:lnTo>
                  <a:lnTo>
                    <a:pt x="33" y="31"/>
                  </a:lnTo>
                  <a:lnTo>
                    <a:pt x="17" y="64"/>
                  </a:lnTo>
                  <a:lnTo>
                    <a:pt x="3" y="108"/>
                  </a:lnTo>
                  <a:lnTo>
                    <a:pt x="0" y="152"/>
                  </a:lnTo>
                  <a:lnTo>
                    <a:pt x="3" y="189"/>
                  </a:lnTo>
                  <a:lnTo>
                    <a:pt x="10" y="206"/>
                  </a:lnTo>
                  <a:lnTo>
                    <a:pt x="17" y="220"/>
                  </a:lnTo>
                  <a:lnTo>
                    <a:pt x="23" y="227"/>
                  </a:lnTo>
                  <a:lnTo>
                    <a:pt x="33" y="230"/>
                  </a:lnTo>
                  <a:lnTo>
                    <a:pt x="44" y="230"/>
                  </a:lnTo>
                  <a:lnTo>
                    <a:pt x="54" y="223"/>
                  </a:lnTo>
                  <a:lnTo>
                    <a:pt x="64" y="213"/>
                  </a:lnTo>
                  <a:lnTo>
                    <a:pt x="74" y="203"/>
                  </a:lnTo>
                  <a:lnTo>
                    <a:pt x="91" y="169"/>
                  </a:lnTo>
                  <a:lnTo>
                    <a:pt x="101" y="125"/>
                  </a:lnTo>
                  <a:lnTo>
                    <a:pt x="104" y="81"/>
                  </a:lnTo>
                  <a:lnTo>
                    <a:pt x="101" y="41"/>
                  </a:lnTo>
                  <a:lnTo>
                    <a:pt x="98" y="27"/>
                  </a:lnTo>
                  <a:lnTo>
                    <a:pt x="91" y="14"/>
                  </a:lnTo>
                  <a:lnTo>
                    <a:pt x="84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66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grpSp>
          <p:nvGrpSpPr>
            <p:cNvPr id="28786" name="Group 114"/>
            <p:cNvGrpSpPr>
              <a:grpSpLocks/>
            </p:cNvGrpSpPr>
            <p:nvPr/>
          </p:nvGrpSpPr>
          <p:grpSpPr bwMode="auto">
            <a:xfrm>
              <a:off x="2725" y="1628"/>
              <a:ext cx="413" cy="1136"/>
              <a:chOff x="2725" y="1628"/>
              <a:chExt cx="413" cy="1136"/>
            </a:xfrm>
          </p:grpSpPr>
          <p:sp>
            <p:nvSpPr>
              <p:cNvPr id="28784" name="Freeform 112"/>
              <p:cNvSpPr>
                <a:spLocks/>
              </p:cNvSpPr>
              <p:nvPr/>
            </p:nvSpPr>
            <p:spPr bwMode="auto">
              <a:xfrm>
                <a:off x="2725" y="1676"/>
                <a:ext cx="413" cy="1088"/>
              </a:xfrm>
              <a:custGeom>
                <a:avLst/>
                <a:gdLst>
                  <a:gd name="T0" fmla="*/ 409 w 413"/>
                  <a:gd name="T1" fmla="*/ 71 h 1088"/>
                  <a:gd name="T2" fmla="*/ 375 w 413"/>
                  <a:gd name="T3" fmla="*/ 40 h 1088"/>
                  <a:gd name="T4" fmla="*/ 342 w 413"/>
                  <a:gd name="T5" fmla="*/ 17 h 1088"/>
                  <a:gd name="T6" fmla="*/ 304 w 413"/>
                  <a:gd name="T7" fmla="*/ 3 h 1088"/>
                  <a:gd name="T8" fmla="*/ 247 w 413"/>
                  <a:gd name="T9" fmla="*/ 3 h 1088"/>
                  <a:gd name="T10" fmla="*/ 216 w 413"/>
                  <a:gd name="T11" fmla="*/ 13 h 1088"/>
                  <a:gd name="T12" fmla="*/ 166 w 413"/>
                  <a:gd name="T13" fmla="*/ 44 h 1088"/>
                  <a:gd name="T14" fmla="*/ 139 w 413"/>
                  <a:gd name="T15" fmla="*/ 71 h 1088"/>
                  <a:gd name="T16" fmla="*/ 98 w 413"/>
                  <a:gd name="T17" fmla="*/ 128 h 1088"/>
                  <a:gd name="T18" fmla="*/ 78 w 413"/>
                  <a:gd name="T19" fmla="*/ 165 h 1088"/>
                  <a:gd name="T20" fmla="*/ 44 w 413"/>
                  <a:gd name="T21" fmla="*/ 243 h 1088"/>
                  <a:gd name="T22" fmla="*/ 7 w 413"/>
                  <a:gd name="T23" fmla="*/ 436 h 1088"/>
                  <a:gd name="T24" fmla="*/ 7 w 413"/>
                  <a:gd name="T25" fmla="*/ 649 h 1088"/>
                  <a:gd name="T26" fmla="*/ 20 w 413"/>
                  <a:gd name="T27" fmla="*/ 753 h 1088"/>
                  <a:gd name="T28" fmla="*/ 61 w 413"/>
                  <a:gd name="T29" fmla="*/ 885 h 1088"/>
                  <a:gd name="T30" fmla="*/ 78 w 413"/>
                  <a:gd name="T31" fmla="*/ 926 h 1088"/>
                  <a:gd name="T32" fmla="*/ 118 w 413"/>
                  <a:gd name="T33" fmla="*/ 990 h 1088"/>
                  <a:gd name="T34" fmla="*/ 142 w 413"/>
                  <a:gd name="T35" fmla="*/ 1020 h 1088"/>
                  <a:gd name="T36" fmla="*/ 189 w 413"/>
                  <a:gd name="T37" fmla="*/ 1061 h 1088"/>
                  <a:gd name="T38" fmla="*/ 220 w 413"/>
                  <a:gd name="T39" fmla="*/ 1078 h 1088"/>
                  <a:gd name="T40" fmla="*/ 274 w 413"/>
                  <a:gd name="T41" fmla="*/ 1088 h 1088"/>
                  <a:gd name="T42" fmla="*/ 308 w 413"/>
                  <a:gd name="T43" fmla="*/ 1084 h 1088"/>
                  <a:gd name="T44" fmla="*/ 345 w 413"/>
                  <a:gd name="T45" fmla="*/ 1068 h 1088"/>
                  <a:gd name="T46" fmla="*/ 382 w 413"/>
                  <a:gd name="T47" fmla="*/ 1044 h 1088"/>
                  <a:gd name="T48" fmla="*/ 396 w 413"/>
                  <a:gd name="T49" fmla="*/ 1003 h 1088"/>
                  <a:gd name="T50" fmla="*/ 372 w 413"/>
                  <a:gd name="T51" fmla="*/ 1037 h 1088"/>
                  <a:gd name="T52" fmla="*/ 335 w 413"/>
                  <a:gd name="T53" fmla="*/ 1051 h 1088"/>
                  <a:gd name="T54" fmla="*/ 338 w 413"/>
                  <a:gd name="T55" fmla="*/ 1051 h 1088"/>
                  <a:gd name="T56" fmla="*/ 308 w 413"/>
                  <a:gd name="T57" fmla="*/ 1074 h 1088"/>
                  <a:gd name="T58" fmla="*/ 274 w 413"/>
                  <a:gd name="T59" fmla="*/ 1068 h 1088"/>
                  <a:gd name="T60" fmla="*/ 223 w 413"/>
                  <a:gd name="T61" fmla="*/ 1057 h 1088"/>
                  <a:gd name="T62" fmla="*/ 227 w 413"/>
                  <a:gd name="T63" fmla="*/ 1057 h 1088"/>
                  <a:gd name="T64" fmla="*/ 176 w 413"/>
                  <a:gd name="T65" fmla="*/ 1027 h 1088"/>
                  <a:gd name="T66" fmla="*/ 149 w 413"/>
                  <a:gd name="T67" fmla="*/ 1013 h 1088"/>
                  <a:gd name="T68" fmla="*/ 135 w 413"/>
                  <a:gd name="T69" fmla="*/ 980 h 1088"/>
                  <a:gd name="T70" fmla="*/ 95 w 413"/>
                  <a:gd name="T71" fmla="*/ 915 h 1088"/>
                  <a:gd name="T72" fmla="*/ 98 w 413"/>
                  <a:gd name="T73" fmla="*/ 919 h 1088"/>
                  <a:gd name="T74" fmla="*/ 64 w 413"/>
                  <a:gd name="T75" fmla="*/ 841 h 1088"/>
                  <a:gd name="T76" fmla="*/ 27 w 413"/>
                  <a:gd name="T77" fmla="*/ 649 h 1088"/>
                  <a:gd name="T78" fmla="*/ 27 w 413"/>
                  <a:gd name="T79" fmla="*/ 652 h 1088"/>
                  <a:gd name="T80" fmla="*/ 27 w 413"/>
                  <a:gd name="T81" fmla="*/ 439 h 1088"/>
                  <a:gd name="T82" fmla="*/ 64 w 413"/>
                  <a:gd name="T83" fmla="*/ 246 h 1088"/>
                  <a:gd name="T84" fmla="*/ 98 w 413"/>
                  <a:gd name="T85" fmla="*/ 169 h 1088"/>
                  <a:gd name="T86" fmla="*/ 95 w 413"/>
                  <a:gd name="T87" fmla="*/ 172 h 1088"/>
                  <a:gd name="T88" fmla="*/ 135 w 413"/>
                  <a:gd name="T89" fmla="*/ 108 h 1088"/>
                  <a:gd name="T90" fmla="*/ 149 w 413"/>
                  <a:gd name="T91" fmla="*/ 74 h 1088"/>
                  <a:gd name="T92" fmla="*/ 176 w 413"/>
                  <a:gd name="T93" fmla="*/ 61 h 1088"/>
                  <a:gd name="T94" fmla="*/ 227 w 413"/>
                  <a:gd name="T95" fmla="*/ 30 h 1088"/>
                  <a:gd name="T96" fmla="*/ 223 w 413"/>
                  <a:gd name="T97" fmla="*/ 30 h 1088"/>
                  <a:gd name="T98" fmla="*/ 274 w 413"/>
                  <a:gd name="T99" fmla="*/ 20 h 1088"/>
                  <a:gd name="T100" fmla="*/ 308 w 413"/>
                  <a:gd name="T101" fmla="*/ 13 h 1088"/>
                  <a:gd name="T102" fmla="*/ 338 w 413"/>
                  <a:gd name="T103" fmla="*/ 37 h 1088"/>
                  <a:gd name="T104" fmla="*/ 335 w 413"/>
                  <a:gd name="T105" fmla="*/ 37 h 1088"/>
                  <a:gd name="T106" fmla="*/ 372 w 413"/>
                  <a:gd name="T107" fmla="*/ 47 h 1088"/>
                  <a:gd name="T108" fmla="*/ 396 w 413"/>
                  <a:gd name="T109" fmla="*/ 84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13" h="1088">
                    <a:moveTo>
                      <a:pt x="396" y="84"/>
                    </a:moveTo>
                    <a:lnTo>
                      <a:pt x="409" y="71"/>
                    </a:lnTo>
                    <a:lnTo>
                      <a:pt x="379" y="44"/>
                    </a:lnTo>
                    <a:lnTo>
                      <a:pt x="375" y="40"/>
                    </a:lnTo>
                    <a:lnTo>
                      <a:pt x="345" y="20"/>
                    </a:lnTo>
                    <a:lnTo>
                      <a:pt x="342" y="17"/>
                    </a:lnTo>
                    <a:lnTo>
                      <a:pt x="308" y="3"/>
                    </a:lnTo>
                    <a:lnTo>
                      <a:pt x="304" y="3"/>
                    </a:lnTo>
                    <a:lnTo>
                      <a:pt x="274" y="0"/>
                    </a:lnTo>
                    <a:lnTo>
                      <a:pt x="247" y="3"/>
                    </a:lnTo>
                    <a:lnTo>
                      <a:pt x="220" y="10"/>
                    </a:lnTo>
                    <a:lnTo>
                      <a:pt x="216" y="13"/>
                    </a:lnTo>
                    <a:lnTo>
                      <a:pt x="189" y="27"/>
                    </a:lnTo>
                    <a:lnTo>
                      <a:pt x="166" y="44"/>
                    </a:lnTo>
                    <a:lnTo>
                      <a:pt x="142" y="67"/>
                    </a:lnTo>
                    <a:lnTo>
                      <a:pt x="139" y="71"/>
                    </a:lnTo>
                    <a:lnTo>
                      <a:pt x="118" y="98"/>
                    </a:lnTo>
                    <a:lnTo>
                      <a:pt x="98" y="128"/>
                    </a:lnTo>
                    <a:lnTo>
                      <a:pt x="78" y="162"/>
                    </a:lnTo>
                    <a:lnTo>
                      <a:pt x="78" y="165"/>
                    </a:lnTo>
                    <a:lnTo>
                      <a:pt x="61" y="202"/>
                    </a:lnTo>
                    <a:lnTo>
                      <a:pt x="44" y="243"/>
                    </a:lnTo>
                    <a:lnTo>
                      <a:pt x="20" y="334"/>
                    </a:lnTo>
                    <a:lnTo>
                      <a:pt x="7" y="436"/>
                    </a:lnTo>
                    <a:lnTo>
                      <a:pt x="0" y="544"/>
                    </a:lnTo>
                    <a:lnTo>
                      <a:pt x="7" y="649"/>
                    </a:lnTo>
                    <a:lnTo>
                      <a:pt x="7" y="652"/>
                    </a:lnTo>
                    <a:lnTo>
                      <a:pt x="20" y="753"/>
                    </a:lnTo>
                    <a:lnTo>
                      <a:pt x="44" y="845"/>
                    </a:lnTo>
                    <a:lnTo>
                      <a:pt x="61" y="885"/>
                    </a:lnTo>
                    <a:lnTo>
                      <a:pt x="78" y="922"/>
                    </a:lnTo>
                    <a:lnTo>
                      <a:pt x="78" y="926"/>
                    </a:lnTo>
                    <a:lnTo>
                      <a:pt x="98" y="959"/>
                    </a:lnTo>
                    <a:lnTo>
                      <a:pt x="118" y="990"/>
                    </a:lnTo>
                    <a:lnTo>
                      <a:pt x="139" y="1017"/>
                    </a:lnTo>
                    <a:lnTo>
                      <a:pt x="142" y="1020"/>
                    </a:lnTo>
                    <a:lnTo>
                      <a:pt x="166" y="1044"/>
                    </a:lnTo>
                    <a:lnTo>
                      <a:pt x="189" y="1061"/>
                    </a:lnTo>
                    <a:lnTo>
                      <a:pt x="216" y="1074"/>
                    </a:lnTo>
                    <a:lnTo>
                      <a:pt x="220" y="1078"/>
                    </a:lnTo>
                    <a:lnTo>
                      <a:pt x="247" y="1084"/>
                    </a:lnTo>
                    <a:lnTo>
                      <a:pt x="274" y="1088"/>
                    </a:lnTo>
                    <a:lnTo>
                      <a:pt x="304" y="1084"/>
                    </a:lnTo>
                    <a:lnTo>
                      <a:pt x="308" y="1084"/>
                    </a:lnTo>
                    <a:lnTo>
                      <a:pt x="342" y="1071"/>
                    </a:lnTo>
                    <a:lnTo>
                      <a:pt x="345" y="1068"/>
                    </a:lnTo>
                    <a:lnTo>
                      <a:pt x="379" y="1047"/>
                    </a:lnTo>
                    <a:lnTo>
                      <a:pt x="382" y="1044"/>
                    </a:lnTo>
                    <a:lnTo>
                      <a:pt x="413" y="1013"/>
                    </a:lnTo>
                    <a:lnTo>
                      <a:pt x="396" y="1003"/>
                    </a:lnTo>
                    <a:lnTo>
                      <a:pt x="365" y="1034"/>
                    </a:lnTo>
                    <a:lnTo>
                      <a:pt x="372" y="1037"/>
                    </a:lnTo>
                    <a:lnTo>
                      <a:pt x="369" y="1030"/>
                    </a:lnTo>
                    <a:lnTo>
                      <a:pt x="335" y="1051"/>
                    </a:lnTo>
                    <a:lnTo>
                      <a:pt x="342" y="1061"/>
                    </a:lnTo>
                    <a:lnTo>
                      <a:pt x="338" y="1051"/>
                    </a:lnTo>
                    <a:lnTo>
                      <a:pt x="304" y="1064"/>
                    </a:lnTo>
                    <a:lnTo>
                      <a:pt x="308" y="1074"/>
                    </a:lnTo>
                    <a:lnTo>
                      <a:pt x="308" y="1064"/>
                    </a:lnTo>
                    <a:lnTo>
                      <a:pt x="274" y="1068"/>
                    </a:lnTo>
                    <a:lnTo>
                      <a:pt x="250" y="1064"/>
                    </a:lnTo>
                    <a:lnTo>
                      <a:pt x="223" y="1057"/>
                    </a:lnTo>
                    <a:lnTo>
                      <a:pt x="220" y="1068"/>
                    </a:lnTo>
                    <a:lnTo>
                      <a:pt x="227" y="1057"/>
                    </a:lnTo>
                    <a:lnTo>
                      <a:pt x="200" y="1044"/>
                    </a:lnTo>
                    <a:lnTo>
                      <a:pt x="176" y="1027"/>
                    </a:lnTo>
                    <a:lnTo>
                      <a:pt x="152" y="1003"/>
                    </a:lnTo>
                    <a:lnTo>
                      <a:pt x="149" y="1013"/>
                    </a:lnTo>
                    <a:lnTo>
                      <a:pt x="156" y="1007"/>
                    </a:lnTo>
                    <a:lnTo>
                      <a:pt x="135" y="980"/>
                    </a:lnTo>
                    <a:lnTo>
                      <a:pt x="115" y="949"/>
                    </a:lnTo>
                    <a:lnTo>
                      <a:pt x="95" y="915"/>
                    </a:lnTo>
                    <a:lnTo>
                      <a:pt x="88" y="922"/>
                    </a:lnTo>
                    <a:lnTo>
                      <a:pt x="98" y="919"/>
                    </a:lnTo>
                    <a:lnTo>
                      <a:pt x="81" y="882"/>
                    </a:lnTo>
                    <a:lnTo>
                      <a:pt x="64" y="841"/>
                    </a:lnTo>
                    <a:lnTo>
                      <a:pt x="41" y="750"/>
                    </a:lnTo>
                    <a:lnTo>
                      <a:pt x="27" y="649"/>
                    </a:lnTo>
                    <a:lnTo>
                      <a:pt x="17" y="652"/>
                    </a:lnTo>
                    <a:lnTo>
                      <a:pt x="27" y="652"/>
                    </a:lnTo>
                    <a:lnTo>
                      <a:pt x="20" y="544"/>
                    </a:lnTo>
                    <a:lnTo>
                      <a:pt x="27" y="439"/>
                    </a:lnTo>
                    <a:lnTo>
                      <a:pt x="41" y="338"/>
                    </a:lnTo>
                    <a:lnTo>
                      <a:pt x="64" y="246"/>
                    </a:lnTo>
                    <a:lnTo>
                      <a:pt x="81" y="206"/>
                    </a:lnTo>
                    <a:lnTo>
                      <a:pt x="98" y="169"/>
                    </a:lnTo>
                    <a:lnTo>
                      <a:pt x="88" y="165"/>
                    </a:lnTo>
                    <a:lnTo>
                      <a:pt x="95" y="172"/>
                    </a:lnTo>
                    <a:lnTo>
                      <a:pt x="115" y="138"/>
                    </a:lnTo>
                    <a:lnTo>
                      <a:pt x="135" y="108"/>
                    </a:lnTo>
                    <a:lnTo>
                      <a:pt x="156" y="81"/>
                    </a:lnTo>
                    <a:lnTo>
                      <a:pt x="149" y="74"/>
                    </a:lnTo>
                    <a:lnTo>
                      <a:pt x="152" y="84"/>
                    </a:lnTo>
                    <a:lnTo>
                      <a:pt x="176" y="61"/>
                    </a:lnTo>
                    <a:lnTo>
                      <a:pt x="200" y="44"/>
                    </a:lnTo>
                    <a:lnTo>
                      <a:pt x="227" y="30"/>
                    </a:lnTo>
                    <a:lnTo>
                      <a:pt x="220" y="20"/>
                    </a:lnTo>
                    <a:lnTo>
                      <a:pt x="223" y="30"/>
                    </a:lnTo>
                    <a:lnTo>
                      <a:pt x="250" y="23"/>
                    </a:lnTo>
                    <a:lnTo>
                      <a:pt x="274" y="20"/>
                    </a:lnTo>
                    <a:lnTo>
                      <a:pt x="308" y="23"/>
                    </a:lnTo>
                    <a:lnTo>
                      <a:pt x="308" y="13"/>
                    </a:lnTo>
                    <a:lnTo>
                      <a:pt x="304" y="23"/>
                    </a:lnTo>
                    <a:lnTo>
                      <a:pt x="338" y="37"/>
                    </a:lnTo>
                    <a:lnTo>
                      <a:pt x="338" y="27"/>
                    </a:lnTo>
                    <a:lnTo>
                      <a:pt x="335" y="37"/>
                    </a:lnTo>
                    <a:lnTo>
                      <a:pt x="365" y="57"/>
                    </a:lnTo>
                    <a:lnTo>
                      <a:pt x="372" y="47"/>
                    </a:lnTo>
                    <a:lnTo>
                      <a:pt x="362" y="54"/>
                    </a:lnTo>
                    <a:lnTo>
                      <a:pt x="396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85" name="Freeform 113"/>
              <p:cNvSpPr>
                <a:spLocks/>
              </p:cNvSpPr>
              <p:nvPr/>
            </p:nvSpPr>
            <p:spPr bwMode="auto">
              <a:xfrm>
                <a:off x="2975" y="1628"/>
                <a:ext cx="152" cy="125"/>
              </a:xfrm>
              <a:custGeom>
                <a:avLst/>
                <a:gdLst>
                  <a:gd name="T0" fmla="*/ 0 w 152"/>
                  <a:gd name="T1" fmla="*/ 122 h 125"/>
                  <a:gd name="T2" fmla="*/ 152 w 152"/>
                  <a:gd name="T3" fmla="*/ 125 h 125"/>
                  <a:gd name="T4" fmla="*/ 68 w 152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125">
                    <a:moveTo>
                      <a:pt x="0" y="122"/>
                    </a:moveTo>
                    <a:lnTo>
                      <a:pt x="152" y="125"/>
                    </a:lnTo>
                    <a:lnTo>
                      <a:pt x="68" y="0"/>
                    </a:lnTo>
                  </a:path>
                </a:pathLst>
              </a:custGeom>
              <a:noFill/>
              <a:ln w="317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28787" name="Rectangle 115"/>
            <p:cNvSpPr>
              <a:spLocks noChangeArrowheads="1"/>
            </p:cNvSpPr>
            <p:nvPr/>
          </p:nvSpPr>
          <p:spPr bwMode="auto">
            <a:xfrm>
              <a:off x="3134" y="1547"/>
              <a:ext cx="1261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88" name="Rectangle 116"/>
            <p:cNvSpPr>
              <a:spLocks noChangeArrowheads="1"/>
            </p:cNvSpPr>
            <p:nvPr/>
          </p:nvSpPr>
          <p:spPr bwMode="auto">
            <a:xfrm>
              <a:off x="3236" y="1601"/>
              <a:ext cx="106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Rotation du four</a:t>
              </a:r>
              <a:endParaRPr kumimoji="0" lang="fr-CA" sz="2000" dirty="0"/>
            </a:p>
          </p:txBody>
        </p:sp>
      </p:grpSp>
      <p:grpSp>
        <p:nvGrpSpPr>
          <p:cNvPr id="28800" name="Group 128"/>
          <p:cNvGrpSpPr>
            <a:grpSpLocks/>
          </p:cNvGrpSpPr>
          <p:nvPr/>
        </p:nvGrpSpPr>
        <p:grpSpPr bwMode="auto">
          <a:xfrm>
            <a:off x="1111250" y="2305050"/>
            <a:ext cx="819150" cy="1370013"/>
            <a:chOff x="853" y="1497"/>
            <a:chExt cx="516" cy="863"/>
          </a:xfrm>
        </p:grpSpPr>
        <p:sp>
          <p:nvSpPr>
            <p:cNvPr id="28790" name="Rectangle 118"/>
            <p:cNvSpPr>
              <a:spLocks noChangeArrowheads="1"/>
            </p:cNvSpPr>
            <p:nvPr/>
          </p:nvSpPr>
          <p:spPr bwMode="auto">
            <a:xfrm>
              <a:off x="853" y="1976"/>
              <a:ext cx="51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0" lang="fr-CA" sz="2000" dirty="0">
                  <a:solidFill>
                    <a:srgbClr val="000000"/>
                  </a:solidFill>
                </a:rPr>
                <a:t>Solide hydraté</a:t>
              </a:r>
              <a:endParaRPr kumimoji="0" lang="fr-CA" sz="2000" dirty="0"/>
            </a:p>
          </p:txBody>
        </p:sp>
        <p:grpSp>
          <p:nvGrpSpPr>
            <p:cNvPr id="28794" name="Group 122"/>
            <p:cNvGrpSpPr>
              <a:grpSpLocks/>
            </p:cNvGrpSpPr>
            <p:nvPr/>
          </p:nvGrpSpPr>
          <p:grpSpPr bwMode="auto">
            <a:xfrm>
              <a:off x="1076" y="1497"/>
              <a:ext cx="264" cy="425"/>
              <a:chOff x="1129" y="1524"/>
              <a:chExt cx="264" cy="425"/>
            </a:xfrm>
          </p:grpSpPr>
          <p:sp>
            <p:nvSpPr>
              <p:cNvPr id="28792" name="Freeform 120"/>
              <p:cNvSpPr>
                <a:spLocks/>
              </p:cNvSpPr>
              <p:nvPr/>
            </p:nvSpPr>
            <p:spPr bwMode="auto">
              <a:xfrm>
                <a:off x="1129" y="1568"/>
                <a:ext cx="264" cy="381"/>
              </a:xfrm>
              <a:custGeom>
                <a:avLst/>
                <a:gdLst>
                  <a:gd name="T0" fmla="*/ 264 w 264"/>
                  <a:gd name="T1" fmla="*/ 67 h 381"/>
                  <a:gd name="T2" fmla="*/ 240 w 264"/>
                  <a:gd name="T3" fmla="*/ 37 h 381"/>
                  <a:gd name="T4" fmla="*/ 217 w 264"/>
                  <a:gd name="T5" fmla="*/ 16 h 381"/>
                  <a:gd name="T6" fmla="*/ 193 w 264"/>
                  <a:gd name="T7" fmla="*/ 3 h 381"/>
                  <a:gd name="T8" fmla="*/ 169 w 264"/>
                  <a:gd name="T9" fmla="*/ 0 h 381"/>
                  <a:gd name="T10" fmla="*/ 153 w 264"/>
                  <a:gd name="T11" fmla="*/ 3 h 381"/>
                  <a:gd name="T12" fmla="*/ 136 w 264"/>
                  <a:gd name="T13" fmla="*/ 6 h 381"/>
                  <a:gd name="T14" fmla="*/ 119 w 264"/>
                  <a:gd name="T15" fmla="*/ 16 h 381"/>
                  <a:gd name="T16" fmla="*/ 102 w 264"/>
                  <a:gd name="T17" fmla="*/ 30 h 381"/>
                  <a:gd name="T18" fmla="*/ 75 w 264"/>
                  <a:gd name="T19" fmla="*/ 64 h 381"/>
                  <a:gd name="T20" fmla="*/ 51 w 264"/>
                  <a:gd name="T21" fmla="*/ 111 h 381"/>
                  <a:gd name="T22" fmla="*/ 27 w 264"/>
                  <a:gd name="T23" fmla="*/ 169 h 381"/>
                  <a:gd name="T24" fmla="*/ 14 w 264"/>
                  <a:gd name="T25" fmla="*/ 233 h 381"/>
                  <a:gd name="T26" fmla="*/ 4 w 264"/>
                  <a:gd name="T27" fmla="*/ 304 h 381"/>
                  <a:gd name="T28" fmla="*/ 0 w 264"/>
                  <a:gd name="T29" fmla="*/ 381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4" h="381">
                    <a:moveTo>
                      <a:pt x="264" y="67"/>
                    </a:moveTo>
                    <a:lnTo>
                      <a:pt x="240" y="37"/>
                    </a:lnTo>
                    <a:lnTo>
                      <a:pt x="217" y="16"/>
                    </a:lnTo>
                    <a:lnTo>
                      <a:pt x="193" y="3"/>
                    </a:lnTo>
                    <a:lnTo>
                      <a:pt x="169" y="0"/>
                    </a:lnTo>
                    <a:lnTo>
                      <a:pt x="153" y="3"/>
                    </a:lnTo>
                    <a:lnTo>
                      <a:pt x="136" y="6"/>
                    </a:lnTo>
                    <a:lnTo>
                      <a:pt x="119" y="16"/>
                    </a:lnTo>
                    <a:lnTo>
                      <a:pt x="102" y="30"/>
                    </a:lnTo>
                    <a:lnTo>
                      <a:pt x="75" y="64"/>
                    </a:lnTo>
                    <a:lnTo>
                      <a:pt x="51" y="111"/>
                    </a:lnTo>
                    <a:lnTo>
                      <a:pt x="27" y="169"/>
                    </a:lnTo>
                    <a:lnTo>
                      <a:pt x="14" y="233"/>
                    </a:lnTo>
                    <a:lnTo>
                      <a:pt x="4" y="304"/>
                    </a:lnTo>
                    <a:lnTo>
                      <a:pt x="0" y="381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93" name="Freeform 121"/>
              <p:cNvSpPr>
                <a:spLocks/>
              </p:cNvSpPr>
              <p:nvPr/>
            </p:nvSpPr>
            <p:spPr bwMode="auto">
              <a:xfrm>
                <a:off x="1275" y="1524"/>
                <a:ext cx="118" cy="111"/>
              </a:xfrm>
              <a:custGeom>
                <a:avLst/>
                <a:gdLst>
                  <a:gd name="T0" fmla="*/ 0 w 118"/>
                  <a:gd name="T1" fmla="*/ 88 h 111"/>
                  <a:gd name="T2" fmla="*/ 118 w 118"/>
                  <a:gd name="T3" fmla="*/ 111 h 111"/>
                  <a:gd name="T4" fmla="*/ 71 w 118"/>
                  <a:gd name="T5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8" h="111">
                    <a:moveTo>
                      <a:pt x="0" y="88"/>
                    </a:moveTo>
                    <a:lnTo>
                      <a:pt x="118" y="111"/>
                    </a:lnTo>
                    <a:lnTo>
                      <a:pt x="71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</p:grpSp>
      <p:grpSp>
        <p:nvGrpSpPr>
          <p:cNvPr id="28797" name="Group 125"/>
          <p:cNvGrpSpPr>
            <a:grpSpLocks/>
          </p:cNvGrpSpPr>
          <p:nvPr/>
        </p:nvGrpSpPr>
        <p:grpSpPr bwMode="auto">
          <a:xfrm>
            <a:off x="3098800" y="4438650"/>
            <a:ext cx="2771775" cy="657225"/>
            <a:chOff x="2096" y="2750"/>
            <a:chExt cx="1746" cy="414"/>
          </a:xfrm>
        </p:grpSpPr>
        <p:sp>
          <p:nvSpPr>
            <p:cNvPr id="28750" name="Rectangle 78"/>
            <p:cNvSpPr>
              <a:spLocks noChangeArrowheads="1"/>
            </p:cNvSpPr>
            <p:nvPr/>
          </p:nvSpPr>
          <p:spPr bwMode="auto">
            <a:xfrm>
              <a:off x="2194" y="2885"/>
              <a:ext cx="146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51" name="Rectangle 79"/>
            <p:cNvSpPr>
              <a:spLocks noChangeArrowheads="1"/>
            </p:cNvSpPr>
            <p:nvPr/>
          </p:nvSpPr>
          <p:spPr bwMode="auto">
            <a:xfrm>
              <a:off x="2140" y="2970"/>
              <a:ext cx="165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Galets de rotation du four</a:t>
              </a:r>
              <a:endParaRPr kumimoji="0" lang="fr-CA" sz="2000" dirty="0"/>
            </a:p>
          </p:txBody>
        </p:sp>
        <p:sp>
          <p:nvSpPr>
            <p:cNvPr id="28761" name="Rectangle 89"/>
            <p:cNvSpPr>
              <a:spLocks noChangeArrowheads="1"/>
            </p:cNvSpPr>
            <p:nvPr/>
          </p:nvSpPr>
          <p:spPr bwMode="auto">
            <a:xfrm>
              <a:off x="2096" y="2777"/>
              <a:ext cx="17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95" name="Line 123"/>
            <p:cNvSpPr>
              <a:spLocks noChangeShapeType="1"/>
            </p:cNvSpPr>
            <p:nvPr/>
          </p:nvSpPr>
          <p:spPr bwMode="auto">
            <a:xfrm flipV="1">
              <a:off x="3690" y="2839"/>
              <a:ext cx="152" cy="1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28796" name="Line 124"/>
            <p:cNvSpPr>
              <a:spLocks noChangeShapeType="1"/>
            </p:cNvSpPr>
            <p:nvPr/>
          </p:nvSpPr>
          <p:spPr bwMode="auto">
            <a:xfrm flipV="1">
              <a:off x="2230" y="2750"/>
              <a:ext cx="0" cy="19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28801" name="Oval 129"/>
          <p:cNvSpPr>
            <a:spLocks noChangeArrowheads="1"/>
          </p:cNvSpPr>
          <p:nvPr/>
        </p:nvSpPr>
        <p:spPr bwMode="auto">
          <a:xfrm>
            <a:off x="6543675" y="4329113"/>
            <a:ext cx="160338" cy="160337"/>
          </a:xfrm>
          <a:prstGeom prst="ellipse">
            <a:avLst/>
          </a:pr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28802" name="Oval 130"/>
          <p:cNvSpPr>
            <a:spLocks noChangeArrowheads="1"/>
          </p:cNvSpPr>
          <p:nvPr/>
        </p:nvSpPr>
        <p:spPr bwMode="auto">
          <a:xfrm>
            <a:off x="6569075" y="4610100"/>
            <a:ext cx="160338" cy="160338"/>
          </a:xfrm>
          <a:prstGeom prst="ellipse">
            <a:avLst/>
          </a:pr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grpSp>
        <p:nvGrpSpPr>
          <p:cNvPr id="28806" name="Group 134"/>
          <p:cNvGrpSpPr>
            <a:grpSpLocks/>
          </p:cNvGrpSpPr>
          <p:nvPr/>
        </p:nvGrpSpPr>
        <p:grpSpPr bwMode="auto">
          <a:xfrm>
            <a:off x="6843713" y="4168775"/>
            <a:ext cx="1465262" cy="914400"/>
            <a:chOff x="4419" y="2608"/>
            <a:chExt cx="923" cy="576"/>
          </a:xfrm>
        </p:grpSpPr>
        <p:sp>
          <p:nvSpPr>
            <p:cNvPr id="28765" name="Rectangle 93"/>
            <p:cNvSpPr>
              <a:spLocks noChangeArrowheads="1"/>
            </p:cNvSpPr>
            <p:nvPr/>
          </p:nvSpPr>
          <p:spPr bwMode="auto">
            <a:xfrm>
              <a:off x="4419" y="2612"/>
              <a:ext cx="679" cy="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28766" name="Rectangle 94"/>
            <p:cNvSpPr>
              <a:spLocks noChangeArrowheads="1"/>
            </p:cNvSpPr>
            <p:nvPr/>
          </p:nvSpPr>
          <p:spPr bwMode="auto">
            <a:xfrm>
              <a:off x="4510" y="2608"/>
              <a:ext cx="83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0" lang="fr-CA" sz="2000" dirty="0">
                  <a:solidFill>
                    <a:srgbClr val="000000"/>
                  </a:solidFill>
                </a:rPr>
                <a:t>Sortie du solide déshydraté</a:t>
              </a:r>
              <a:endParaRPr kumimoji="0" lang="fr-CA" sz="2000" dirty="0"/>
            </a:p>
          </p:txBody>
        </p:sp>
        <p:sp>
          <p:nvSpPr>
            <p:cNvPr id="28803" name="Line 131"/>
            <p:cNvSpPr>
              <a:spLocks noChangeShapeType="1"/>
            </p:cNvSpPr>
            <p:nvPr/>
          </p:nvSpPr>
          <p:spPr bwMode="auto">
            <a:xfrm flipH="1">
              <a:off x="4433" y="2920"/>
              <a:ext cx="2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28805" name="Group 133"/>
          <p:cNvGrpSpPr>
            <a:grpSpLocks/>
          </p:cNvGrpSpPr>
          <p:nvPr/>
        </p:nvGrpSpPr>
        <p:grpSpPr bwMode="auto">
          <a:xfrm>
            <a:off x="2516189" y="2346325"/>
            <a:ext cx="1465263" cy="881063"/>
            <a:chOff x="1693" y="1460"/>
            <a:chExt cx="923" cy="555"/>
          </a:xfrm>
        </p:grpSpPr>
        <p:sp>
          <p:nvSpPr>
            <p:cNvPr id="28772" name="Rectangle 100"/>
            <p:cNvSpPr>
              <a:spLocks noChangeArrowheads="1"/>
            </p:cNvSpPr>
            <p:nvPr/>
          </p:nvSpPr>
          <p:spPr bwMode="auto">
            <a:xfrm>
              <a:off x="1836" y="1821"/>
              <a:ext cx="78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Air humide </a:t>
              </a:r>
              <a:endParaRPr kumimoji="0" lang="fr-CA" sz="2000" dirty="0"/>
            </a:p>
          </p:txBody>
        </p:sp>
        <p:sp>
          <p:nvSpPr>
            <p:cNvPr id="28804" name="Arc 132"/>
            <p:cNvSpPr>
              <a:spLocks/>
            </p:cNvSpPr>
            <p:nvPr/>
          </p:nvSpPr>
          <p:spPr bwMode="auto">
            <a:xfrm flipH="1" flipV="1">
              <a:off x="1693" y="1460"/>
              <a:ext cx="152" cy="38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28808" name="Group 136"/>
          <p:cNvGrpSpPr>
            <a:grpSpLocks/>
          </p:cNvGrpSpPr>
          <p:nvPr/>
        </p:nvGrpSpPr>
        <p:grpSpPr bwMode="auto">
          <a:xfrm>
            <a:off x="6415088" y="3135313"/>
            <a:ext cx="2128837" cy="1190625"/>
            <a:chOff x="4041" y="1975"/>
            <a:chExt cx="1341" cy="750"/>
          </a:xfrm>
        </p:grpSpPr>
        <p:grpSp>
          <p:nvGrpSpPr>
            <p:cNvPr id="28798" name="Group 126"/>
            <p:cNvGrpSpPr>
              <a:grpSpLocks/>
            </p:cNvGrpSpPr>
            <p:nvPr/>
          </p:nvGrpSpPr>
          <p:grpSpPr bwMode="auto">
            <a:xfrm>
              <a:off x="4041" y="1975"/>
              <a:ext cx="1341" cy="750"/>
              <a:chOff x="4158" y="1912"/>
              <a:chExt cx="1341" cy="750"/>
            </a:xfrm>
          </p:grpSpPr>
          <p:sp>
            <p:nvSpPr>
              <p:cNvPr id="28731" name="Line 59"/>
              <p:cNvSpPr>
                <a:spLocks noChangeShapeType="1"/>
              </p:cNvSpPr>
              <p:nvPr/>
            </p:nvSpPr>
            <p:spPr bwMode="auto">
              <a:xfrm flipV="1">
                <a:off x="4300" y="2088"/>
                <a:ext cx="14" cy="27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52" name="Rectangle 80"/>
              <p:cNvSpPr>
                <a:spLocks noChangeArrowheads="1"/>
              </p:cNvSpPr>
              <p:nvPr/>
            </p:nvSpPr>
            <p:spPr bwMode="auto">
              <a:xfrm>
                <a:off x="4486" y="1916"/>
                <a:ext cx="57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53" name="Rectangle 81"/>
              <p:cNvSpPr>
                <a:spLocks noChangeArrowheads="1"/>
              </p:cNvSpPr>
              <p:nvPr/>
            </p:nvSpPr>
            <p:spPr bwMode="auto">
              <a:xfrm>
                <a:off x="4455" y="1912"/>
                <a:ext cx="104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0" lang="fr-CA" sz="2000" dirty="0">
                    <a:solidFill>
                      <a:srgbClr val="000000"/>
                    </a:solidFill>
                  </a:rPr>
                  <a:t>Air sec et chaud</a:t>
                </a:r>
                <a:endParaRPr kumimoji="0" lang="fr-CA" sz="2000" dirty="0"/>
              </a:p>
            </p:txBody>
          </p:sp>
          <p:sp>
            <p:nvSpPr>
              <p:cNvPr id="28755" name="Line 83"/>
              <p:cNvSpPr>
                <a:spLocks noChangeShapeType="1"/>
              </p:cNvSpPr>
              <p:nvPr/>
            </p:nvSpPr>
            <p:spPr bwMode="auto">
              <a:xfrm flipV="1">
                <a:off x="4314" y="2142"/>
                <a:ext cx="3" cy="169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56" name="Line 84"/>
              <p:cNvSpPr>
                <a:spLocks noChangeShapeType="1"/>
              </p:cNvSpPr>
              <p:nvPr/>
            </p:nvSpPr>
            <p:spPr bwMode="auto">
              <a:xfrm>
                <a:off x="4314" y="2311"/>
                <a:ext cx="352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57" name="Line 85"/>
              <p:cNvSpPr>
                <a:spLocks noChangeShapeType="1"/>
              </p:cNvSpPr>
              <p:nvPr/>
            </p:nvSpPr>
            <p:spPr bwMode="auto">
              <a:xfrm flipV="1">
                <a:off x="4314" y="2453"/>
                <a:ext cx="3" cy="196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58" name="Line 86"/>
              <p:cNvSpPr>
                <a:spLocks noChangeShapeType="1"/>
              </p:cNvSpPr>
              <p:nvPr/>
            </p:nvSpPr>
            <p:spPr bwMode="auto">
              <a:xfrm>
                <a:off x="4314" y="2453"/>
                <a:ext cx="368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69" name="Freeform 97"/>
              <p:cNvSpPr>
                <a:spLocks/>
              </p:cNvSpPr>
              <p:nvPr/>
            </p:nvSpPr>
            <p:spPr bwMode="auto">
              <a:xfrm>
                <a:off x="4327" y="2142"/>
                <a:ext cx="396" cy="183"/>
              </a:xfrm>
              <a:custGeom>
                <a:avLst/>
                <a:gdLst>
                  <a:gd name="T0" fmla="*/ 0 w 396"/>
                  <a:gd name="T1" fmla="*/ 0 h 183"/>
                  <a:gd name="T2" fmla="*/ 0 w 396"/>
                  <a:gd name="T3" fmla="*/ 183 h 183"/>
                  <a:gd name="T4" fmla="*/ 396 w 396"/>
                  <a:gd name="T5" fmla="*/ 183 h 183"/>
                  <a:gd name="T6" fmla="*/ 0 w 396"/>
                  <a:gd name="T7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" h="183">
                    <a:moveTo>
                      <a:pt x="0" y="0"/>
                    </a:moveTo>
                    <a:lnTo>
                      <a:pt x="0" y="183"/>
                    </a:lnTo>
                    <a:lnTo>
                      <a:pt x="396" y="1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28770" name="Freeform 98"/>
              <p:cNvSpPr>
                <a:spLocks/>
              </p:cNvSpPr>
              <p:nvPr/>
            </p:nvSpPr>
            <p:spPr bwMode="auto">
              <a:xfrm>
                <a:off x="4314" y="2453"/>
                <a:ext cx="382" cy="209"/>
              </a:xfrm>
              <a:custGeom>
                <a:avLst/>
                <a:gdLst>
                  <a:gd name="T0" fmla="*/ 0 w 382"/>
                  <a:gd name="T1" fmla="*/ 209 h 209"/>
                  <a:gd name="T2" fmla="*/ 0 w 382"/>
                  <a:gd name="T3" fmla="*/ 0 h 209"/>
                  <a:gd name="T4" fmla="*/ 382 w 382"/>
                  <a:gd name="T5" fmla="*/ 0 h 209"/>
                  <a:gd name="T6" fmla="*/ 0 w 382"/>
                  <a:gd name="T7" fmla="*/ 20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2" h="209">
                    <a:moveTo>
                      <a:pt x="0" y="209"/>
                    </a:moveTo>
                    <a:lnTo>
                      <a:pt x="0" y="0"/>
                    </a:lnTo>
                    <a:lnTo>
                      <a:pt x="382" y="0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FF0000"/>
              </a:solidFill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CA"/>
              </a:p>
            </p:txBody>
          </p:sp>
          <p:grpSp>
            <p:nvGrpSpPr>
              <p:cNvPr id="28781" name="Group 109"/>
              <p:cNvGrpSpPr>
                <a:grpSpLocks/>
              </p:cNvGrpSpPr>
              <p:nvPr/>
            </p:nvGrpSpPr>
            <p:grpSpPr bwMode="auto">
              <a:xfrm>
                <a:off x="4158" y="2335"/>
                <a:ext cx="677" cy="111"/>
                <a:chOff x="4158" y="2335"/>
                <a:chExt cx="677" cy="111"/>
              </a:xfrm>
            </p:grpSpPr>
            <p:sp>
              <p:nvSpPr>
                <p:cNvPr id="28779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4158" y="2392"/>
                  <a:ext cx="677" cy="1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28780" name="Freeform 108"/>
                <p:cNvSpPr>
                  <a:spLocks/>
                </p:cNvSpPr>
                <p:nvPr/>
              </p:nvSpPr>
              <p:spPr bwMode="auto">
                <a:xfrm>
                  <a:off x="4158" y="2335"/>
                  <a:ext cx="109" cy="111"/>
                </a:xfrm>
                <a:custGeom>
                  <a:avLst/>
                  <a:gdLst>
                    <a:gd name="T0" fmla="*/ 109 w 109"/>
                    <a:gd name="T1" fmla="*/ 0 h 111"/>
                    <a:gd name="T2" fmla="*/ 0 w 109"/>
                    <a:gd name="T3" fmla="*/ 57 h 111"/>
                    <a:gd name="T4" fmla="*/ 109 w 109"/>
                    <a:gd name="T5" fmla="*/ 111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9" h="111">
                      <a:moveTo>
                        <a:pt x="109" y="0"/>
                      </a:moveTo>
                      <a:lnTo>
                        <a:pt x="0" y="57"/>
                      </a:lnTo>
                      <a:lnTo>
                        <a:pt x="109" y="111"/>
                      </a:ln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</p:grpSp>
        </p:grpSp>
        <p:sp>
          <p:nvSpPr>
            <p:cNvPr id="28807" name="Arc 135"/>
            <p:cNvSpPr>
              <a:spLocks/>
            </p:cNvSpPr>
            <p:nvPr/>
          </p:nvSpPr>
          <p:spPr bwMode="auto">
            <a:xfrm flipV="1">
              <a:off x="4718" y="2176"/>
              <a:ext cx="228" cy="28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fr-FR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 animBg="1" autoUpdateAnimBg="0"/>
      <p:bldP spid="28737" grpId="0" animBg="1"/>
      <p:bldP spid="28738" grpId="0" animBg="1"/>
      <p:bldP spid="28739" grpId="0" animBg="1"/>
      <p:bldP spid="28740" grpId="0" animBg="1"/>
      <p:bldP spid="28741" grpId="0" animBg="1"/>
      <p:bldP spid="28742" grpId="0" animBg="1"/>
      <p:bldP spid="28743" grpId="0" animBg="1"/>
      <p:bldP spid="28744" grpId="0" animBg="1"/>
      <p:bldP spid="28745" grpId="0" animBg="1"/>
      <p:bldP spid="28746" grpId="0" animBg="1"/>
      <p:bldP spid="28782" grpId="0" animBg="1"/>
      <p:bldP spid="28783" grpId="0" animBg="1"/>
      <p:bldP spid="28801" grpId="0" animBg="1"/>
      <p:bldP spid="2880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8063" y="282575"/>
            <a:ext cx="4548187" cy="996950"/>
          </a:xfrm>
          <a:ln/>
        </p:spPr>
        <p:txBody>
          <a:bodyPr/>
          <a:lstStyle/>
          <a:p>
            <a:r>
              <a:rPr kumimoji="0" lang="fr-CA" sz="4400" b="0">
                <a:solidFill>
                  <a:srgbClr val="F2EC00"/>
                </a:solidFill>
                <a:latin typeface="Times New Roman" pitchFamily="18" charset="0"/>
              </a:rPr>
              <a:t>Le four rotatif</a:t>
            </a:r>
            <a:endParaRPr kumimoji="0" lang="fr-FR" sz="4400" b="0">
              <a:solidFill>
                <a:srgbClr val="F2EC00"/>
              </a:solidFill>
              <a:latin typeface="Times New Roman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5434013"/>
            <a:ext cx="8193087" cy="593725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kumimoji="0" lang="fr-FR">
                <a:solidFill>
                  <a:schemeClr val="bg2"/>
                </a:solidFill>
                <a:latin typeface="Times" pitchFamily="18" charset="0"/>
              </a:rPr>
              <a:t>Four rotatif : préparation de l’alumine, des ciments, ...</a:t>
            </a:r>
          </a:p>
        </p:txBody>
      </p:sp>
      <p:graphicFrame>
        <p:nvGraphicFramePr>
          <p:cNvPr id="69699" name="Object 67"/>
          <p:cNvGraphicFramePr>
            <a:graphicFrameLocks noChangeAspect="1"/>
          </p:cNvGraphicFramePr>
          <p:nvPr/>
        </p:nvGraphicFramePr>
        <p:xfrm>
          <a:off x="412750" y="1562100"/>
          <a:ext cx="8137525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3" name="Image Photo Editor" r:id="rId3" imgW="4772691" imgH="2095793" progId="MSPhotoEd.3">
                  <p:embed/>
                </p:oleObj>
              </mc:Choice>
              <mc:Fallback>
                <p:oleObj name="Image Photo Editor" r:id="rId3" imgW="4772691" imgH="2095793" progId="MSPhotoEd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562100"/>
                        <a:ext cx="8137525" cy="3571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99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400" b="0">
                <a:latin typeface="Times New Roman" pitchFamily="18" charset="0"/>
              </a:rPr>
              <a:t>Le four rotatif </a:t>
            </a:r>
            <a:br>
              <a:rPr lang="fr-CA" sz="4400" b="0">
                <a:latin typeface="Times New Roman" pitchFamily="18" charset="0"/>
              </a:rPr>
            </a:br>
            <a:r>
              <a:rPr lang="fr-CA" sz="4400" b="0">
                <a:latin typeface="Times New Roman" pitchFamily="18" charset="0"/>
              </a:rPr>
              <a:t>et . . .  le condenseur</a:t>
            </a:r>
            <a:endParaRPr lang="fr-CA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25" y="2009775"/>
            <a:ext cx="6705600" cy="3489325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Usages :</a:t>
            </a:r>
          </a:p>
          <a:p>
            <a:pPr lvl="1"/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les cimenteries,</a:t>
            </a:r>
          </a:p>
          <a:p>
            <a:pPr lvl="1"/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la fabrication de l’alumine,</a:t>
            </a:r>
          </a:p>
          <a:p>
            <a:pPr lvl="1"/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un soluté partagé entre deux solvants non miscibles, ...</a:t>
            </a:r>
          </a:p>
          <a:p>
            <a:r>
              <a:rPr lang="fr-CA" sz="2400">
                <a:solidFill>
                  <a:schemeClr val="bg2"/>
                </a:solidFill>
                <a:latin typeface="Times New Roman" pitchFamily="18" charset="0"/>
              </a:rPr>
              <a:t>Cette technique est aussi celle à la base du fonctionnement du réfrigérant ou du condenseur : la "matière" à éliminer étant la chaleur.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96863"/>
            <a:ext cx="6781800" cy="1257300"/>
          </a:xfrm>
        </p:spPr>
        <p:txBody>
          <a:bodyPr/>
          <a:lstStyle/>
          <a:p>
            <a:r>
              <a:rPr kumimoji="0" lang="fr-CA" sz="4400" b="0">
                <a:solidFill>
                  <a:srgbClr val="FFFF66"/>
                </a:solidFill>
                <a:latin typeface="Times New Roman" pitchFamily="18" charset="0"/>
              </a:rPr>
              <a:t>Échanges thermiques </a:t>
            </a:r>
            <a:br>
              <a:rPr kumimoji="0" lang="fr-CA" sz="4400" b="0">
                <a:solidFill>
                  <a:srgbClr val="FFFF66"/>
                </a:solidFill>
                <a:latin typeface="Times New Roman" pitchFamily="18" charset="0"/>
              </a:rPr>
            </a:br>
            <a:r>
              <a:rPr kumimoji="0" lang="fr-CA" sz="4400" b="0">
                <a:solidFill>
                  <a:srgbClr val="FFFF66"/>
                </a:solidFill>
                <a:latin typeface="Times New Roman" pitchFamily="18" charset="0"/>
              </a:rPr>
              <a:t>dans un condenseur</a:t>
            </a:r>
            <a:endParaRPr kumimoji="0" lang="fr-CA" b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05619" y="1818481"/>
            <a:ext cx="8018462" cy="4122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grpSp>
        <p:nvGrpSpPr>
          <p:cNvPr id="50927" name="Group 751"/>
          <p:cNvGrpSpPr>
            <a:grpSpLocks/>
          </p:cNvGrpSpPr>
          <p:nvPr/>
        </p:nvGrpSpPr>
        <p:grpSpPr bwMode="auto">
          <a:xfrm>
            <a:off x="588169" y="1934368"/>
            <a:ext cx="3725862" cy="1735138"/>
            <a:chOff x="383" y="1318"/>
            <a:chExt cx="2347" cy="1093"/>
          </a:xfrm>
        </p:grpSpPr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656" y="1843"/>
              <a:ext cx="1809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656" y="1929"/>
              <a:ext cx="1809" cy="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V="1">
              <a:off x="913" y="1543"/>
              <a:ext cx="1" cy="3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V="1">
              <a:off x="913" y="1929"/>
              <a:ext cx="1" cy="1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896" y="2108"/>
              <a:ext cx="122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 flipV="1">
              <a:off x="2136" y="2108"/>
              <a:ext cx="1" cy="7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>
              <a:off x="2225" y="1929"/>
              <a:ext cx="1" cy="25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2225" y="1664"/>
              <a:ext cx="1" cy="17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986" y="1579"/>
              <a:ext cx="1" cy="8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4" name="Rectangle 18"/>
            <p:cNvSpPr>
              <a:spLocks noChangeArrowheads="1"/>
            </p:cNvSpPr>
            <p:nvPr/>
          </p:nvSpPr>
          <p:spPr bwMode="auto">
            <a:xfrm>
              <a:off x="510" y="1961"/>
              <a:ext cx="45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197" name="Rectangle 21"/>
            <p:cNvSpPr>
              <a:spLocks noChangeArrowheads="1"/>
            </p:cNvSpPr>
            <p:nvPr/>
          </p:nvSpPr>
          <p:spPr bwMode="auto">
            <a:xfrm>
              <a:off x="383" y="1956"/>
              <a:ext cx="4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/>
            </a:p>
          </p:txBody>
        </p:sp>
        <p:sp>
          <p:nvSpPr>
            <p:cNvPr id="50198" name="Rectangle 22"/>
            <p:cNvSpPr>
              <a:spLocks noChangeArrowheads="1"/>
            </p:cNvSpPr>
            <p:nvPr/>
          </p:nvSpPr>
          <p:spPr bwMode="auto">
            <a:xfrm>
              <a:off x="2279" y="1593"/>
              <a:ext cx="45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900" y="1328"/>
              <a:ext cx="86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203" name="Rectangle 27"/>
            <p:cNvSpPr>
              <a:spLocks noChangeArrowheads="1"/>
            </p:cNvSpPr>
            <p:nvPr/>
          </p:nvSpPr>
          <p:spPr bwMode="auto">
            <a:xfrm>
              <a:off x="900" y="1328"/>
              <a:ext cx="10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</a:t>
              </a:r>
              <a:endParaRPr kumimoji="0" lang="fr-CA"/>
            </a:p>
          </p:txBody>
        </p:sp>
        <p:sp>
          <p:nvSpPr>
            <p:cNvPr id="50208" name="Rectangle 32"/>
            <p:cNvSpPr>
              <a:spLocks noChangeArrowheads="1"/>
            </p:cNvSpPr>
            <p:nvPr/>
          </p:nvSpPr>
          <p:spPr bwMode="auto">
            <a:xfrm>
              <a:off x="553" y="1782"/>
              <a:ext cx="21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209" name="Rectangle 33"/>
            <p:cNvSpPr>
              <a:spLocks noChangeArrowheads="1"/>
            </p:cNvSpPr>
            <p:nvPr/>
          </p:nvSpPr>
          <p:spPr bwMode="auto">
            <a:xfrm>
              <a:off x="446" y="1779"/>
              <a:ext cx="1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sp>
          <p:nvSpPr>
            <p:cNvPr id="50210" name="Rectangle 34"/>
            <p:cNvSpPr>
              <a:spLocks noChangeArrowheads="1"/>
            </p:cNvSpPr>
            <p:nvPr/>
          </p:nvSpPr>
          <p:spPr bwMode="auto">
            <a:xfrm>
              <a:off x="2479" y="1782"/>
              <a:ext cx="21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211" name="Rectangle 35"/>
            <p:cNvSpPr>
              <a:spLocks noChangeArrowheads="1"/>
            </p:cNvSpPr>
            <p:nvPr/>
          </p:nvSpPr>
          <p:spPr bwMode="auto">
            <a:xfrm>
              <a:off x="2479" y="1779"/>
              <a:ext cx="21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grpSp>
          <p:nvGrpSpPr>
            <p:cNvPr id="50313" name="Group 137"/>
            <p:cNvGrpSpPr>
              <a:grpSpLocks/>
            </p:cNvGrpSpPr>
            <p:nvPr/>
          </p:nvGrpSpPr>
          <p:grpSpPr bwMode="auto">
            <a:xfrm>
              <a:off x="900" y="1850"/>
              <a:ext cx="1322" cy="79"/>
              <a:chOff x="900" y="1850"/>
              <a:chExt cx="1322" cy="79"/>
            </a:xfrm>
          </p:grpSpPr>
          <p:sp>
            <p:nvSpPr>
              <p:cNvPr id="50217" name="Rectangle 41"/>
              <p:cNvSpPr>
                <a:spLocks noChangeArrowheads="1"/>
              </p:cNvSpPr>
              <p:nvPr/>
            </p:nvSpPr>
            <p:spPr bwMode="auto">
              <a:xfrm>
                <a:off x="900" y="1850"/>
                <a:ext cx="14" cy="79"/>
              </a:xfrm>
              <a:prstGeom prst="rect">
                <a:avLst/>
              </a:prstGeom>
              <a:solidFill>
                <a:srgbClr val="7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914" y="1850"/>
                <a:ext cx="15" cy="79"/>
              </a:xfrm>
              <a:prstGeom prst="rect">
                <a:avLst/>
              </a:prstGeom>
              <a:solidFill>
                <a:srgbClr val="7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19" name="Rectangle 43"/>
              <p:cNvSpPr>
                <a:spLocks noChangeArrowheads="1"/>
              </p:cNvSpPr>
              <p:nvPr/>
            </p:nvSpPr>
            <p:spPr bwMode="auto">
              <a:xfrm>
                <a:off x="929" y="1850"/>
                <a:ext cx="14" cy="79"/>
              </a:xfrm>
              <a:prstGeom prst="rect">
                <a:avLst/>
              </a:prstGeom>
              <a:solidFill>
                <a:srgbClr val="7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0" name="Rectangle 44"/>
              <p:cNvSpPr>
                <a:spLocks noChangeArrowheads="1"/>
              </p:cNvSpPr>
              <p:nvPr/>
            </p:nvSpPr>
            <p:spPr bwMode="auto">
              <a:xfrm>
                <a:off x="943" y="1850"/>
                <a:ext cx="11" cy="79"/>
              </a:xfrm>
              <a:prstGeom prst="rect">
                <a:avLst/>
              </a:prstGeom>
              <a:solidFill>
                <a:srgbClr val="7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1" name="Rectangle 45"/>
              <p:cNvSpPr>
                <a:spLocks noChangeArrowheads="1"/>
              </p:cNvSpPr>
              <p:nvPr/>
            </p:nvSpPr>
            <p:spPr bwMode="auto">
              <a:xfrm>
                <a:off x="954" y="1850"/>
                <a:ext cx="14" cy="79"/>
              </a:xfrm>
              <a:prstGeom prst="rect">
                <a:avLst/>
              </a:prstGeom>
              <a:solidFill>
                <a:srgbClr val="7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2" name="Rectangle 46"/>
              <p:cNvSpPr>
                <a:spLocks noChangeArrowheads="1"/>
              </p:cNvSpPr>
              <p:nvPr/>
            </p:nvSpPr>
            <p:spPr bwMode="auto">
              <a:xfrm>
                <a:off x="968" y="1850"/>
                <a:ext cx="14" cy="79"/>
              </a:xfrm>
              <a:prstGeom prst="rect">
                <a:avLst/>
              </a:prstGeom>
              <a:solidFill>
                <a:srgbClr val="7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3" name="Rectangle 47"/>
              <p:cNvSpPr>
                <a:spLocks noChangeArrowheads="1"/>
              </p:cNvSpPr>
              <p:nvPr/>
            </p:nvSpPr>
            <p:spPr bwMode="auto">
              <a:xfrm>
                <a:off x="982" y="1850"/>
                <a:ext cx="15" cy="79"/>
              </a:xfrm>
              <a:prstGeom prst="rect">
                <a:avLst/>
              </a:pr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4" name="Rectangle 48"/>
              <p:cNvSpPr>
                <a:spLocks noChangeArrowheads="1"/>
              </p:cNvSpPr>
              <p:nvPr/>
            </p:nvSpPr>
            <p:spPr bwMode="auto">
              <a:xfrm>
                <a:off x="997" y="1850"/>
                <a:ext cx="14" cy="79"/>
              </a:xfrm>
              <a:prstGeom prst="rect">
                <a:avLst/>
              </a:prstGeom>
              <a:solidFill>
                <a:srgbClr val="7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5" name="Rectangle 49"/>
              <p:cNvSpPr>
                <a:spLocks noChangeArrowheads="1"/>
              </p:cNvSpPr>
              <p:nvPr/>
            </p:nvSpPr>
            <p:spPr bwMode="auto">
              <a:xfrm>
                <a:off x="1011" y="1850"/>
                <a:ext cx="14" cy="79"/>
              </a:xfrm>
              <a:prstGeom prst="rect">
                <a:avLst/>
              </a:prstGeom>
              <a:solidFill>
                <a:srgbClr val="7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6" name="Rectangle 50"/>
              <p:cNvSpPr>
                <a:spLocks noChangeArrowheads="1"/>
              </p:cNvSpPr>
              <p:nvPr/>
            </p:nvSpPr>
            <p:spPr bwMode="auto">
              <a:xfrm>
                <a:off x="1025" y="1850"/>
                <a:ext cx="11" cy="79"/>
              </a:xfrm>
              <a:prstGeom prst="rect">
                <a:avLst/>
              </a:prstGeom>
              <a:solidFill>
                <a:srgbClr val="7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7" name="Rectangle 51"/>
              <p:cNvSpPr>
                <a:spLocks noChangeArrowheads="1"/>
              </p:cNvSpPr>
              <p:nvPr/>
            </p:nvSpPr>
            <p:spPr bwMode="auto">
              <a:xfrm>
                <a:off x="1036" y="1850"/>
                <a:ext cx="14" cy="79"/>
              </a:xfrm>
              <a:prstGeom prst="rect">
                <a:avLst/>
              </a:prstGeom>
              <a:solidFill>
                <a:srgbClr val="7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8" name="Rectangle 52"/>
              <p:cNvSpPr>
                <a:spLocks noChangeArrowheads="1"/>
              </p:cNvSpPr>
              <p:nvPr/>
            </p:nvSpPr>
            <p:spPr bwMode="auto">
              <a:xfrm>
                <a:off x="1050" y="1850"/>
                <a:ext cx="15" cy="79"/>
              </a:xfrm>
              <a:prstGeom prst="rect">
                <a:avLst/>
              </a:prstGeom>
              <a:solidFill>
                <a:srgbClr val="7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29" name="Rectangle 53"/>
              <p:cNvSpPr>
                <a:spLocks noChangeArrowheads="1"/>
              </p:cNvSpPr>
              <p:nvPr/>
            </p:nvSpPr>
            <p:spPr bwMode="auto">
              <a:xfrm>
                <a:off x="1065" y="1850"/>
                <a:ext cx="14" cy="79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0" name="Rectangle 54"/>
              <p:cNvSpPr>
                <a:spLocks noChangeArrowheads="1"/>
              </p:cNvSpPr>
              <p:nvPr/>
            </p:nvSpPr>
            <p:spPr bwMode="auto">
              <a:xfrm>
                <a:off x="1079" y="1850"/>
                <a:ext cx="14" cy="79"/>
              </a:xfrm>
              <a:prstGeom prst="rect">
                <a:avLst/>
              </a:prstGeom>
              <a:solidFill>
                <a:srgbClr val="8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1" name="Rectangle 55"/>
              <p:cNvSpPr>
                <a:spLocks noChangeArrowheads="1"/>
              </p:cNvSpPr>
              <p:nvPr/>
            </p:nvSpPr>
            <p:spPr bwMode="auto">
              <a:xfrm>
                <a:off x="1093" y="1850"/>
                <a:ext cx="15" cy="79"/>
              </a:xfrm>
              <a:prstGeom prst="rect">
                <a:avLst/>
              </a:prstGeom>
              <a:solidFill>
                <a:srgbClr val="8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1108" y="1850"/>
                <a:ext cx="10" cy="79"/>
              </a:xfrm>
              <a:prstGeom prst="rect">
                <a:avLst/>
              </a:prstGeom>
              <a:solidFill>
                <a:srgbClr val="8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1118" y="1850"/>
                <a:ext cx="15" cy="79"/>
              </a:xfrm>
              <a:prstGeom prst="rect">
                <a:avLst/>
              </a:prstGeom>
              <a:solidFill>
                <a:srgbClr val="8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1133" y="1850"/>
                <a:ext cx="14" cy="79"/>
              </a:xfrm>
              <a:prstGeom prst="rect">
                <a:avLst/>
              </a:prstGeom>
              <a:solidFill>
                <a:srgbClr val="8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1147" y="1850"/>
                <a:ext cx="14" cy="79"/>
              </a:xfrm>
              <a:prstGeom prst="rect">
                <a:avLst/>
              </a:prstGeom>
              <a:solidFill>
                <a:srgbClr val="8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61" y="1850"/>
                <a:ext cx="15" cy="79"/>
              </a:xfrm>
              <a:prstGeom prst="rect">
                <a:avLst/>
              </a:pr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76" y="1850"/>
                <a:ext cx="14" cy="79"/>
              </a:xfrm>
              <a:prstGeom prst="rect">
                <a:avLst/>
              </a:prstGeom>
              <a:solidFill>
                <a:srgbClr val="8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90" y="1850"/>
                <a:ext cx="14" cy="79"/>
              </a:xfrm>
              <a:prstGeom prst="rect">
                <a:avLst/>
              </a:prstGeom>
              <a:solidFill>
                <a:srgbClr val="8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204" y="1850"/>
                <a:ext cx="11" cy="79"/>
              </a:xfrm>
              <a:prstGeom prst="rect">
                <a:avLst/>
              </a:prstGeom>
              <a:solidFill>
                <a:srgbClr val="8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215" y="1850"/>
                <a:ext cx="14" cy="79"/>
              </a:xfrm>
              <a:prstGeom prst="rect">
                <a:avLst/>
              </a:prstGeom>
              <a:solidFill>
                <a:srgbClr val="9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1" name="Rectangle 65"/>
              <p:cNvSpPr>
                <a:spLocks noChangeArrowheads="1"/>
              </p:cNvSpPr>
              <p:nvPr/>
            </p:nvSpPr>
            <p:spPr bwMode="auto">
              <a:xfrm>
                <a:off x="1229" y="1850"/>
                <a:ext cx="15" cy="79"/>
              </a:xfrm>
              <a:prstGeom prst="rect">
                <a:avLst/>
              </a:prstGeom>
              <a:solidFill>
                <a:srgbClr val="9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2" name="Rectangle 66"/>
              <p:cNvSpPr>
                <a:spLocks noChangeArrowheads="1"/>
              </p:cNvSpPr>
              <p:nvPr/>
            </p:nvSpPr>
            <p:spPr bwMode="auto">
              <a:xfrm>
                <a:off x="1244" y="1850"/>
                <a:ext cx="14" cy="79"/>
              </a:xfrm>
              <a:prstGeom prst="rect">
                <a:avLst/>
              </a:pr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3" name="Rectangle 67"/>
              <p:cNvSpPr>
                <a:spLocks noChangeArrowheads="1"/>
              </p:cNvSpPr>
              <p:nvPr/>
            </p:nvSpPr>
            <p:spPr bwMode="auto">
              <a:xfrm>
                <a:off x="1258" y="1850"/>
                <a:ext cx="14" cy="79"/>
              </a:xfrm>
              <a:prstGeom prst="rect">
                <a:avLst/>
              </a:prstGeom>
              <a:solidFill>
                <a:srgbClr val="9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272" y="1850"/>
                <a:ext cx="15" cy="79"/>
              </a:xfrm>
              <a:prstGeom prst="rect">
                <a:avLst/>
              </a:prstGeom>
              <a:solidFill>
                <a:srgbClr val="9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5" name="Rectangle 69"/>
              <p:cNvSpPr>
                <a:spLocks noChangeArrowheads="1"/>
              </p:cNvSpPr>
              <p:nvPr/>
            </p:nvSpPr>
            <p:spPr bwMode="auto">
              <a:xfrm>
                <a:off x="1287" y="1850"/>
                <a:ext cx="10" cy="79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6" name="Rectangle 70"/>
              <p:cNvSpPr>
                <a:spLocks noChangeArrowheads="1"/>
              </p:cNvSpPr>
              <p:nvPr/>
            </p:nvSpPr>
            <p:spPr bwMode="auto">
              <a:xfrm>
                <a:off x="1297" y="1850"/>
                <a:ext cx="15" cy="79"/>
              </a:xfrm>
              <a:prstGeom prst="rect">
                <a:avLst/>
              </a:prstGeom>
              <a:solidFill>
                <a:srgbClr val="9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7" name="Rectangle 71"/>
              <p:cNvSpPr>
                <a:spLocks noChangeArrowheads="1"/>
              </p:cNvSpPr>
              <p:nvPr/>
            </p:nvSpPr>
            <p:spPr bwMode="auto">
              <a:xfrm>
                <a:off x="1312" y="1850"/>
                <a:ext cx="14" cy="79"/>
              </a:xfrm>
              <a:prstGeom prst="rect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8" name="Rectangle 72"/>
              <p:cNvSpPr>
                <a:spLocks noChangeArrowheads="1"/>
              </p:cNvSpPr>
              <p:nvPr/>
            </p:nvSpPr>
            <p:spPr bwMode="auto">
              <a:xfrm>
                <a:off x="1326" y="1850"/>
                <a:ext cx="14" cy="79"/>
              </a:xfrm>
              <a:prstGeom prst="rect">
                <a:avLst/>
              </a:prstGeom>
              <a:solidFill>
                <a:srgbClr val="A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49" name="Rectangle 73"/>
              <p:cNvSpPr>
                <a:spLocks noChangeArrowheads="1"/>
              </p:cNvSpPr>
              <p:nvPr/>
            </p:nvSpPr>
            <p:spPr bwMode="auto">
              <a:xfrm>
                <a:off x="1340" y="1850"/>
                <a:ext cx="15" cy="79"/>
              </a:xfrm>
              <a:prstGeom prst="rect">
                <a:avLst/>
              </a:prstGeom>
              <a:solidFill>
                <a:srgbClr val="A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0" name="Rectangle 74"/>
              <p:cNvSpPr>
                <a:spLocks noChangeArrowheads="1"/>
              </p:cNvSpPr>
              <p:nvPr/>
            </p:nvSpPr>
            <p:spPr bwMode="auto">
              <a:xfrm>
                <a:off x="1355" y="1850"/>
                <a:ext cx="14" cy="79"/>
              </a:xfrm>
              <a:prstGeom prst="rect">
                <a:avLst/>
              </a:prstGeom>
              <a:solidFill>
                <a:srgbClr val="A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1" name="Rectangle 75"/>
              <p:cNvSpPr>
                <a:spLocks noChangeArrowheads="1"/>
              </p:cNvSpPr>
              <p:nvPr/>
            </p:nvSpPr>
            <p:spPr bwMode="auto">
              <a:xfrm>
                <a:off x="1369" y="1850"/>
                <a:ext cx="14" cy="79"/>
              </a:xfrm>
              <a:prstGeom prst="rect">
                <a:avLst/>
              </a:prstGeom>
              <a:solidFill>
                <a:srgbClr val="A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2" name="Rectangle 76"/>
              <p:cNvSpPr>
                <a:spLocks noChangeArrowheads="1"/>
              </p:cNvSpPr>
              <p:nvPr/>
            </p:nvSpPr>
            <p:spPr bwMode="auto">
              <a:xfrm>
                <a:off x="1383" y="1850"/>
                <a:ext cx="11" cy="79"/>
              </a:xfrm>
              <a:prstGeom prst="rect">
                <a:avLst/>
              </a:prstGeom>
              <a:solidFill>
                <a:srgbClr val="A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3" name="Rectangle 77"/>
              <p:cNvSpPr>
                <a:spLocks noChangeArrowheads="1"/>
              </p:cNvSpPr>
              <p:nvPr/>
            </p:nvSpPr>
            <p:spPr bwMode="auto">
              <a:xfrm>
                <a:off x="1394" y="1850"/>
                <a:ext cx="15" cy="79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4" name="Rectangle 78"/>
              <p:cNvSpPr>
                <a:spLocks noChangeArrowheads="1"/>
              </p:cNvSpPr>
              <p:nvPr/>
            </p:nvSpPr>
            <p:spPr bwMode="auto">
              <a:xfrm>
                <a:off x="1409" y="1850"/>
                <a:ext cx="14" cy="79"/>
              </a:xfrm>
              <a:prstGeom prst="rect">
                <a:avLst/>
              </a:prstGeom>
              <a:solidFill>
                <a:srgbClr val="A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5" name="Rectangle 79"/>
              <p:cNvSpPr>
                <a:spLocks noChangeArrowheads="1"/>
              </p:cNvSpPr>
              <p:nvPr/>
            </p:nvSpPr>
            <p:spPr bwMode="auto">
              <a:xfrm>
                <a:off x="1423" y="1850"/>
                <a:ext cx="14" cy="79"/>
              </a:xfrm>
              <a:prstGeom prst="rect">
                <a:avLst/>
              </a:prstGeom>
              <a:solidFill>
                <a:srgbClr val="B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6" name="Rectangle 80"/>
              <p:cNvSpPr>
                <a:spLocks noChangeArrowheads="1"/>
              </p:cNvSpPr>
              <p:nvPr/>
            </p:nvSpPr>
            <p:spPr bwMode="auto">
              <a:xfrm>
                <a:off x="1437" y="1850"/>
                <a:ext cx="14" cy="79"/>
              </a:xfrm>
              <a:prstGeom prst="rect">
                <a:avLst/>
              </a:prstGeom>
              <a:solidFill>
                <a:srgbClr val="B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7" name="Rectangle 81"/>
              <p:cNvSpPr>
                <a:spLocks noChangeArrowheads="1"/>
              </p:cNvSpPr>
              <p:nvPr/>
            </p:nvSpPr>
            <p:spPr bwMode="auto">
              <a:xfrm>
                <a:off x="1451" y="1850"/>
                <a:ext cx="15" cy="79"/>
              </a:xfrm>
              <a:prstGeom prst="rect">
                <a:avLst/>
              </a:prstGeom>
              <a:solidFill>
                <a:srgbClr val="B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8" name="Rectangle 82"/>
              <p:cNvSpPr>
                <a:spLocks noChangeArrowheads="1"/>
              </p:cNvSpPr>
              <p:nvPr/>
            </p:nvSpPr>
            <p:spPr bwMode="auto">
              <a:xfrm>
                <a:off x="1466" y="1850"/>
                <a:ext cx="11" cy="79"/>
              </a:xfrm>
              <a:prstGeom prst="rect">
                <a:avLst/>
              </a:prstGeom>
              <a:solidFill>
                <a:srgbClr val="B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59" name="Rectangle 83"/>
              <p:cNvSpPr>
                <a:spLocks noChangeArrowheads="1"/>
              </p:cNvSpPr>
              <p:nvPr/>
            </p:nvSpPr>
            <p:spPr bwMode="auto">
              <a:xfrm>
                <a:off x="1477" y="1850"/>
                <a:ext cx="14" cy="79"/>
              </a:xfrm>
              <a:prstGeom prst="rect">
                <a:avLst/>
              </a:prstGeom>
              <a:solidFill>
                <a:srgbClr val="B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0" name="Rectangle 84"/>
              <p:cNvSpPr>
                <a:spLocks noChangeArrowheads="1"/>
              </p:cNvSpPr>
              <p:nvPr/>
            </p:nvSpPr>
            <p:spPr bwMode="auto">
              <a:xfrm>
                <a:off x="1491" y="1850"/>
                <a:ext cx="14" cy="79"/>
              </a:xfrm>
              <a:prstGeom prst="rect">
                <a:avLst/>
              </a:prstGeom>
              <a:solidFill>
                <a:srgbClr val="B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1" name="Rectangle 85"/>
              <p:cNvSpPr>
                <a:spLocks noChangeArrowheads="1"/>
              </p:cNvSpPr>
              <p:nvPr/>
            </p:nvSpPr>
            <p:spPr bwMode="auto">
              <a:xfrm>
                <a:off x="1505" y="1850"/>
                <a:ext cx="15" cy="79"/>
              </a:xfrm>
              <a:prstGeom prst="rect">
                <a:avLst/>
              </a:prstGeom>
              <a:solidFill>
                <a:srgbClr val="B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2" name="Rectangle 86"/>
              <p:cNvSpPr>
                <a:spLocks noChangeArrowheads="1"/>
              </p:cNvSpPr>
              <p:nvPr/>
            </p:nvSpPr>
            <p:spPr bwMode="auto">
              <a:xfrm>
                <a:off x="1520" y="1850"/>
                <a:ext cx="14" cy="79"/>
              </a:xfrm>
              <a:prstGeom prst="rect">
                <a:avLst/>
              </a:prstGeom>
              <a:solidFill>
                <a:srgbClr val="C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3" name="Rectangle 87"/>
              <p:cNvSpPr>
                <a:spLocks noChangeArrowheads="1"/>
              </p:cNvSpPr>
              <p:nvPr/>
            </p:nvSpPr>
            <p:spPr bwMode="auto">
              <a:xfrm>
                <a:off x="1534" y="1850"/>
                <a:ext cx="14" cy="79"/>
              </a:xfrm>
              <a:prstGeom prst="rect">
                <a:avLst/>
              </a:prstGeom>
              <a:solidFill>
                <a:srgbClr val="C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4" name="Rectangle 88"/>
              <p:cNvSpPr>
                <a:spLocks noChangeArrowheads="1"/>
              </p:cNvSpPr>
              <p:nvPr/>
            </p:nvSpPr>
            <p:spPr bwMode="auto">
              <a:xfrm>
                <a:off x="1548" y="1850"/>
                <a:ext cx="11" cy="79"/>
              </a:xfrm>
              <a:prstGeom prst="rect">
                <a:avLst/>
              </a:prstGeom>
              <a:solidFill>
                <a:srgbClr val="C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5" name="Rectangle 89"/>
              <p:cNvSpPr>
                <a:spLocks noChangeArrowheads="1"/>
              </p:cNvSpPr>
              <p:nvPr/>
            </p:nvSpPr>
            <p:spPr bwMode="auto">
              <a:xfrm>
                <a:off x="1559" y="1850"/>
                <a:ext cx="14" cy="79"/>
              </a:xfrm>
              <a:prstGeom prst="rect">
                <a:avLst/>
              </a:prstGeom>
              <a:solidFill>
                <a:srgbClr val="C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6" name="Rectangle 90"/>
              <p:cNvSpPr>
                <a:spLocks noChangeArrowheads="1"/>
              </p:cNvSpPr>
              <p:nvPr/>
            </p:nvSpPr>
            <p:spPr bwMode="auto">
              <a:xfrm>
                <a:off x="1573" y="1850"/>
                <a:ext cx="15" cy="79"/>
              </a:xfrm>
              <a:prstGeom prst="rect">
                <a:avLst/>
              </a:prstGeom>
              <a:solidFill>
                <a:srgbClr val="C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7" name="Rectangle 91"/>
              <p:cNvSpPr>
                <a:spLocks noChangeArrowheads="1"/>
              </p:cNvSpPr>
              <p:nvPr/>
            </p:nvSpPr>
            <p:spPr bwMode="auto">
              <a:xfrm>
                <a:off x="1588" y="1850"/>
                <a:ext cx="14" cy="79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8" name="Rectangle 92"/>
              <p:cNvSpPr>
                <a:spLocks noChangeArrowheads="1"/>
              </p:cNvSpPr>
              <p:nvPr/>
            </p:nvSpPr>
            <p:spPr bwMode="auto">
              <a:xfrm>
                <a:off x="1602" y="1850"/>
                <a:ext cx="14" cy="79"/>
              </a:xfrm>
              <a:prstGeom prst="rect">
                <a:avLst/>
              </a:pr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69" name="Rectangle 93"/>
              <p:cNvSpPr>
                <a:spLocks noChangeArrowheads="1"/>
              </p:cNvSpPr>
              <p:nvPr/>
            </p:nvSpPr>
            <p:spPr bwMode="auto">
              <a:xfrm>
                <a:off x="1616" y="1850"/>
                <a:ext cx="15" cy="79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0" name="Rectangle 94"/>
              <p:cNvSpPr>
                <a:spLocks noChangeArrowheads="1"/>
              </p:cNvSpPr>
              <p:nvPr/>
            </p:nvSpPr>
            <p:spPr bwMode="auto">
              <a:xfrm>
                <a:off x="1631" y="1850"/>
                <a:ext cx="14" cy="79"/>
              </a:xfrm>
              <a:prstGeom prst="rect">
                <a:avLst/>
              </a:prstGeom>
              <a:solidFill>
                <a:srgbClr val="D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1" name="Rectangle 95"/>
              <p:cNvSpPr>
                <a:spLocks noChangeArrowheads="1"/>
              </p:cNvSpPr>
              <p:nvPr/>
            </p:nvSpPr>
            <p:spPr bwMode="auto">
              <a:xfrm>
                <a:off x="1645" y="1850"/>
                <a:ext cx="11" cy="79"/>
              </a:xfrm>
              <a:prstGeom prst="rect">
                <a:avLst/>
              </a:prstGeom>
              <a:solidFill>
                <a:srgbClr val="D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2" name="Rectangle 96"/>
              <p:cNvSpPr>
                <a:spLocks noChangeArrowheads="1"/>
              </p:cNvSpPr>
              <p:nvPr/>
            </p:nvSpPr>
            <p:spPr bwMode="auto">
              <a:xfrm>
                <a:off x="1656" y="1850"/>
                <a:ext cx="14" cy="79"/>
              </a:xfrm>
              <a:prstGeom prst="rect">
                <a:avLst/>
              </a:prstGeom>
              <a:solidFill>
                <a:srgbClr val="D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3" name="Rectangle 97"/>
              <p:cNvSpPr>
                <a:spLocks noChangeArrowheads="1"/>
              </p:cNvSpPr>
              <p:nvPr/>
            </p:nvSpPr>
            <p:spPr bwMode="auto">
              <a:xfrm>
                <a:off x="1670" y="1850"/>
                <a:ext cx="14" cy="79"/>
              </a:xfrm>
              <a:prstGeom prst="rect">
                <a:avLst/>
              </a:prstGeom>
              <a:solidFill>
                <a:srgbClr val="D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4" name="Rectangle 98"/>
              <p:cNvSpPr>
                <a:spLocks noChangeArrowheads="1"/>
              </p:cNvSpPr>
              <p:nvPr/>
            </p:nvSpPr>
            <p:spPr bwMode="auto">
              <a:xfrm>
                <a:off x="1684" y="1850"/>
                <a:ext cx="15" cy="79"/>
              </a:xfrm>
              <a:prstGeom prst="rect">
                <a:avLst/>
              </a:prstGeom>
              <a:solidFill>
                <a:srgbClr val="D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5" name="Rectangle 99"/>
              <p:cNvSpPr>
                <a:spLocks noChangeArrowheads="1"/>
              </p:cNvSpPr>
              <p:nvPr/>
            </p:nvSpPr>
            <p:spPr bwMode="auto">
              <a:xfrm>
                <a:off x="1699" y="1850"/>
                <a:ext cx="14" cy="79"/>
              </a:xfrm>
              <a:prstGeom prst="rect">
                <a:avLst/>
              </a:prstGeom>
              <a:solidFill>
                <a:srgbClr val="D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6" name="Rectangle 100"/>
              <p:cNvSpPr>
                <a:spLocks noChangeArrowheads="1"/>
              </p:cNvSpPr>
              <p:nvPr/>
            </p:nvSpPr>
            <p:spPr bwMode="auto">
              <a:xfrm>
                <a:off x="1713" y="1850"/>
                <a:ext cx="14" cy="79"/>
              </a:xfrm>
              <a:prstGeom prst="rect">
                <a:avLst/>
              </a:prstGeom>
              <a:solidFill>
                <a:srgbClr val="D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7" name="Rectangle 101"/>
              <p:cNvSpPr>
                <a:spLocks noChangeArrowheads="1"/>
              </p:cNvSpPr>
              <p:nvPr/>
            </p:nvSpPr>
            <p:spPr bwMode="auto">
              <a:xfrm>
                <a:off x="1727" y="1850"/>
                <a:ext cx="11" cy="79"/>
              </a:xfrm>
              <a:prstGeom prst="rect">
                <a:avLst/>
              </a:prstGeom>
              <a:solidFill>
                <a:srgbClr val="E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8" name="Rectangle 102"/>
              <p:cNvSpPr>
                <a:spLocks noChangeArrowheads="1"/>
              </p:cNvSpPr>
              <p:nvPr/>
            </p:nvSpPr>
            <p:spPr bwMode="auto">
              <a:xfrm>
                <a:off x="1738" y="1850"/>
                <a:ext cx="14" cy="79"/>
              </a:xfrm>
              <a:prstGeom prst="rect">
                <a:avLst/>
              </a:prstGeom>
              <a:solidFill>
                <a:srgbClr val="E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79" name="Rectangle 103"/>
              <p:cNvSpPr>
                <a:spLocks noChangeArrowheads="1"/>
              </p:cNvSpPr>
              <p:nvPr/>
            </p:nvSpPr>
            <p:spPr bwMode="auto">
              <a:xfrm>
                <a:off x="1752" y="1850"/>
                <a:ext cx="15" cy="79"/>
              </a:xfrm>
              <a:prstGeom prst="rect">
                <a:avLst/>
              </a:prstGeom>
              <a:solidFill>
                <a:srgbClr val="E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0" name="Rectangle 104"/>
              <p:cNvSpPr>
                <a:spLocks noChangeArrowheads="1"/>
              </p:cNvSpPr>
              <p:nvPr/>
            </p:nvSpPr>
            <p:spPr bwMode="auto">
              <a:xfrm>
                <a:off x="1767" y="1850"/>
                <a:ext cx="14" cy="79"/>
              </a:xfrm>
              <a:prstGeom prst="rect">
                <a:avLst/>
              </a:prstGeom>
              <a:solidFill>
                <a:srgbClr val="E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1" name="Rectangle 105"/>
              <p:cNvSpPr>
                <a:spLocks noChangeArrowheads="1"/>
              </p:cNvSpPr>
              <p:nvPr/>
            </p:nvSpPr>
            <p:spPr bwMode="auto">
              <a:xfrm>
                <a:off x="1781" y="1850"/>
                <a:ext cx="14" cy="79"/>
              </a:xfrm>
              <a:prstGeom prst="rect">
                <a:avLst/>
              </a:prstGeom>
              <a:solidFill>
                <a:srgbClr val="E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2" name="Rectangle 106"/>
              <p:cNvSpPr>
                <a:spLocks noChangeArrowheads="1"/>
              </p:cNvSpPr>
              <p:nvPr/>
            </p:nvSpPr>
            <p:spPr bwMode="auto">
              <a:xfrm>
                <a:off x="1795" y="1850"/>
                <a:ext cx="15" cy="79"/>
              </a:xfrm>
              <a:prstGeom prst="rect">
                <a:avLst/>
              </a:prstGeom>
              <a:solidFill>
                <a:srgbClr val="E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3" name="Rectangle 107"/>
              <p:cNvSpPr>
                <a:spLocks noChangeArrowheads="1"/>
              </p:cNvSpPr>
              <p:nvPr/>
            </p:nvSpPr>
            <p:spPr bwMode="auto">
              <a:xfrm>
                <a:off x="1810" y="1850"/>
                <a:ext cx="14" cy="79"/>
              </a:xfrm>
              <a:prstGeom prst="rect">
                <a:avLst/>
              </a:prstGeom>
              <a:solidFill>
                <a:srgbClr val="E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4" name="Rectangle 108"/>
              <p:cNvSpPr>
                <a:spLocks noChangeArrowheads="1"/>
              </p:cNvSpPr>
              <p:nvPr/>
            </p:nvSpPr>
            <p:spPr bwMode="auto">
              <a:xfrm>
                <a:off x="1824" y="1850"/>
                <a:ext cx="11" cy="79"/>
              </a:xfrm>
              <a:prstGeom prst="rect">
                <a:avLst/>
              </a:prstGeom>
              <a:solidFill>
                <a:srgbClr val="E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5" name="Rectangle 109"/>
              <p:cNvSpPr>
                <a:spLocks noChangeArrowheads="1"/>
              </p:cNvSpPr>
              <p:nvPr/>
            </p:nvSpPr>
            <p:spPr bwMode="auto">
              <a:xfrm>
                <a:off x="1835" y="1850"/>
                <a:ext cx="14" cy="79"/>
              </a:xfrm>
              <a:prstGeom prst="rect">
                <a:avLst/>
              </a:prstGeom>
              <a:solidFill>
                <a:srgbClr val="E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6" name="Rectangle 110"/>
              <p:cNvSpPr>
                <a:spLocks noChangeArrowheads="1"/>
              </p:cNvSpPr>
              <p:nvPr/>
            </p:nvSpPr>
            <p:spPr bwMode="auto">
              <a:xfrm>
                <a:off x="1849" y="1850"/>
                <a:ext cx="14" cy="79"/>
              </a:xfrm>
              <a:prstGeom prst="rect">
                <a:avLst/>
              </a:prstGeom>
              <a:solidFill>
                <a:srgbClr val="E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7" name="Rectangle 111"/>
              <p:cNvSpPr>
                <a:spLocks noChangeArrowheads="1"/>
              </p:cNvSpPr>
              <p:nvPr/>
            </p:nvSpPr>
            <p:spPr bwMode="auto">
              <a:xfrm>
                <a:off x="1863" y="1850"/>
                <a:ext cx="15" cy="79"/>
              </a:xfrm>
              <a:prstGeom prst="rect">
                <a:avLst/>
              </a:prstGeom>
              <a:solidFill>
                <a:srgbClr val="E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8" name="Rectangle 112"/>
              <p:cNvSpPr>
                <a:spLocks noChangeArrowheads="1"/>
              </p:cNvSpPr>
              <p:nvPr/>
            </p:nvSpPr>
            <p:spPr bwMode="auto">
              <a:xfrm>
                <a:off x="1878" y="1850"/>
                <a:ext cx="14" cy="79"/>
              </a:xfrm>
              <a:prstGeom prst="rect">
                <a:avLst/>
              </a:prstGeom>
              <a:solidFill>
                <a:srgbClr val="E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89" name="Rectangle 113"/>
              <p:cNvSpPr>
                <a:spLocks noChangeArrowheads="1"/>
              </p:cNvSpPr>
              <p:nvPr/>
            </p:nvSpPr>
            <p:spPr bwMode="auto">
              <a:xfrm>
                <a:off x="1892" y="1850"/>
                <a:ext cx="14" cy="79"/>
              </a:xfrm>
              <a:prstGeom prst="rect">
                <a:avLst/>
              </a:prstGeom>
              <a:solidFill>
                <a:srgbClr val="F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0" name="Rectangle 114"/>
              <p:cNvSpPr>
                <a:spLocks noChangeArrowheads="1"/>
              </p:cNvSpPr>
              <p:nvPr/>
            </p:nvSpPr>
            <p:spPr bwMode="auto">
              <a:xfrm>
                <a:off x="1906" y="1850"/>
                <a:ext cx="11" cy="79"/>
              </a:xfrm>
              <a:prstGeom prst="rect">
                <a:avLst/>
              </a:prstGeom>
              <a:solidFill>
                <a:srgbClr val="F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1" name="Rectangle 115"/>
              <p:cNvSpPr>
                <a:spLocks noChangeArrowheads="1"/>
              </p:cNvSpPr>
              <p:nvPr/>
            </p:nvSpPr>
            <p:spPr bwMode="auto">
              <a:xfrm>
                <a:off x="1917" y="1850"/>
                <a:ext cx="14" cy="79"/>
              </a:xfrm>
              <a:prstGeom prst="rect">
                <a:avLst/>
              </a:prstGeom>
              <a:solidFill>
                <a:srgbClr val="F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2" name="Rectangle 116"/>
              <p:cNvSpPr>
                <a:spLocks noChangeArrowheads="1"/>
              </p:cNvSpPr>
              <p:nvPr/>
            </p:nvSpPr>
            <p:spPr bwMode="auto">
              <a:xfrm>
                <a:off x="1931" y="1850"/>
                <a:ext cx="15" cy="79"/>
              </a:xfrm>
              <a:prstGeom prst="rect">
                <a:avLst/>
              </a:prstGeom>
              <a:solidFill>
                <a:srgbClr val="F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3" name="Rectangle 117"/>
              <p:cNvSpPr>
                <a:spLocks noChangeArrowheads="1"/>
              </p:cNvSpPr>
              <p:nvPr/>
            </p:nvSpPr>
            <p:spPr bwMode="auto">
              <a:xfrm>
                <a:off x="1946" y="1850"/>
                <a:ext cx="14" cy="79"/>
              </a:xfrm>
              <a:prstGeom prst="rect">
                <a:avLst/>
              </a:prstGeom>
              <a:solidFill>
                <a:srgbClr val="F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4" name="Rectangle 118"/>
              <p:cNvSpPr>
                <a:spLocks noChangeArrowheads="1"/>
              </p:cNvSpPr>
              <p:nvPr/>
            </p:nvSpPr>
            <p:spPr bwMode="auto">
              <a:xfrm>
                <a:off x="1960" y="1850"/>
                <a:ext cx="14" cy="79"/>
              </a:xfrm>
              <a:prstGeom prst="rect">
                <a:avLst/>
              </a:prstGeom>
              <a:solidFill>
                <a:srgbClr val="F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5" name="Rectangle 119"/>
              <p:cNvSpPr>
                <a:spLocks noChangeArrowheads="1"/>
              </p:cNvSpPr>
              <p:nvPr/>
            </p:nvSpPr>
            <p:spPr bwMode="auto">
              <a:xfrm>
                <a:off x="1974" y="1850"/>
                <a:ext cx="15" cy="79"/>
              </a:xfrm>
              <a:prstGeom prst="rect">
                <a:avLst/>
              </a:prstGeom>
              <a:solidFill>
                <a:srgbClr val="F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6" name="Rectangle 120"/>
              <p:cNvSpPr>
                <a:spLocks noChangeArrowheads="1"/>
              </p:cNvSpPr>
              <p:nvPr/>
            </p:nvSpPr>
            <p:spPr bwMode="auto">
              <a:xfrm>
                <a:off x="1989" y="1850"/>
                <a:ext cx="10" cy="79"/>
              </a:xfrm>
              <a:prstGeom prst="rect">
                <a:avLst/>
              </a:prstGeom>
              <a:solidFill>
                <a:srgbClr val="F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7" name="Rectangle 121"/>
              <p:cNvSpPr>
                <a:spLocks noChangeArrowheads="1"/>
              </p:cNvSpPr>
              <p:nvPr/>
            </p:nvSpPr>
            <p:spPr bwMode="auto">
              <a:xfrm>
                <a:off x="1999" y="1850"/>
                <a:ext cx="15" cy="79"/>
              </a:xfrm>
              <a:prstGeom prst="rect">
                <a:avLst/>
              </a:prstGeom>
              <a:solidFill>
                <a:srgbClr val="F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8" name="Rectangle 122"/>
              <p:cNvSpPr>
                <a:spLocks noChangeArrowheads="1"/>
              </p:cNvSpPr>
              <p:nvPr/>
            </p:nvSpPr>
            <p:spPr bwMode="auto">
              <a:xfrm>
                <a:off x="2014" y="1850"/>
                <a:ext cx="14" cy="79"/>
              </a:xfrm>
              <a:prstGeom prst="rect">
                <a:avLst/>
              </a:prstGeom>
              <a:solidFill>
                <a:srgbClr val="F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299" name="Rectangle 123"/>
              <p:cNvSpPr>
                <a:spLocks noChangeArrowheads="1"/>
              </p:cNvSpPr>
              <p:nvPr/>
            </p:nvSpPr>
            <p:spPr bwMode="auto">
              <a:xfrm>
                <a:off x="2028" y="1850"/>
                <a:ext cx="14" cy="79"/>
              </a:xfrm>
              <a:prstGeom prst="rect">
                <a:avLst/>
              </a:prstGeom>
              <a:solidFill>
                <a:srgbClr val="F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0" name="Rectangle 124"/>
              <p:cNvSpPr>
                <a:spLocks noChangeArrowheads="1"/>
              </p:cNvSpPr>
              <p:nvPr/>
            </p:nvSpPr>
            <p:spPr bwMode="auto">
              <a:xfrm>
                <a:off x="2042" y="1850"/>
                <a:ext cx="15" cy="79"/>
              </a:xfrm>
              <a:prstGeom prst="rect">
                <a:avLst/>
              </a:prstGeom>
              <a:solidFill>
                <a:srgbClr val="F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1" name="Rectangle 125"/>
              <p:cNvSpPr>
                <a:spLocks noChangeArrowheads="1"/>
              </p:cNvSpPr>
              <p:nvPr/>
            </p:nvSpPr>
            <p:spPr bwMode="auto">
              <a:xfrm>
                <a:off x="2057" y="1850"/>
                <a:ext cx="14" cy="79"/>
              </a:xfrm>
              <a:prstGeom prst="rect">
                <a:avLst/>
              </a:prstGeom>
              <a:solidFill>
                <a:srgbClr val="F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2" name="Rectangle 126"/>
              <p:cNvSpPr>
                <a:spLocks noChangeArrowheads="1"/>
              </p:cNvSpPr>
              <p:nvPr/>
            </p:nvSpPr>
            <p:spPr bwMode="auto">
              <a:xfrm>
                <a:off x="2071" y="1850"/>
                <a:ext cx="14" cy="79"/>
              </a:xfrm>
              <a:prstGeom prst="rect">
                <a:avLst/>
              </a:prstGeom>
              <a:solidFill>
                <a:srgbClr val="F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3" name="Rectangle 127"/>
              <p:cNvSpPr>
                <a:spLocks noChangeArrowheads="1"/>
              </p:cNvSpPr>
              <p:nvPr/>
            </p:nvSpPr>
            <p:spPr bwMode="auto">
              <a:xfrm>
                <a:off x="2085" y="1850"/>
                <a:ext cx="11" cy="79"/>
              </a:xfrm>
              <a:prstGeom prst="rect">
                <a:avLst/>
              </a:prstGeom>
              <a:solidFill>
                <a:srgbClr val="F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4" name="Rectangle 128"/>
              <p:cNvSpPr>
                <a:spLocks noChangeArrowheads="1"/>
              </p:cNvSpPr>
              <p:nvPr/>
            </p:nvSpPr>
            <p:spPr bwMode="auto">
              <a:xfrm>
                <a:off x="2096" y="1850"/>
                <a:ext cx="14" cy="79"/>
              </a:xfrm>
              <a:prstGeom prst="rect">
                <a:avLst/>
              </a:prstGeom>
              <a:solidFill>
                <a:srgbClr val="F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5" name="Rectangle 129"/>
              <p:cNvSpPr>
                <a:spLocks noChangeArrowheads="1"/>
              </p:cNvSpPr>
              <p:nvPr/>
            </p:nvSpPr>
            <p:spPr bwMode="auto">
              <a:xfrm>
                <a:off x="2110" y="1850"/>
                <a:ext cx="15" cy="79"/>
              </a:xfrm>
              <a:prstGeom prst="rect">
                <a:avLst/>
              </a:prstGeom>
              <a:solidFill>
                <a:srgbClr val="F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6" name="Rectangle 130"/>
              <p:cNvSpPr>
                <a:spLocks noChangeArrowheads="1"/>
              </p:cNvSpPr>
              <p:nvPr/>
            </p:nvSpPr>
            <p:spPr bwMode="auto">
              <a:xfrm>
                <a:off x="2125" y="1850"/>
                <a:ext cx="14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7" name="Rectangle 131"/>
              <p:cNvSpPr>
                <a:spLocks noChangeArrowheads="1"/>
              </p:cNvSpPr>
              <p:nvPr/>
            </p:nvSpPr>
            <p:spPr bwMode="auto">
              <a:xfrm>
                <a:off x="2139" y="1850"/>
                <a:ext cx="14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8" name="Rectangle 132"/>
              <p:cNvSpPr>
                <a:spLocks noChangeArrowheads="1"/>
              </p:cNvSpPr>
              <p:nvPr/>
            </p:nvSpPr>
            <p:spPr bwMode="auto">
              <a:xfrm>
                <a:off x="2153" y="1850"/>
                <a:ext cx="15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09" name="Rectangle 133"/>
              <p:cNvSpPr>
                <a:spLocks noChangeArrowheads="1"/>
              </p:cNvSpPr>
              <p:nvPr/>
            </p:nvSpPr>
            <p:spPr bwMode="auto">
              <a:xfrm>
                <a:off x="2168" y="1850"/>
                <a:ext cx="11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10" name="Rectangle 134"/>
              <p:cNvSpPr>
                <a:spLocks noChangeArrowheads="1"/>
              </p:cNvSpPr>
              <p:nvPr/>
            </p:nvSpPr>
            <p:spPr bwMode="auto">
              <a:xfrm>
                <a:off x="2179" y="1850"/>
                <a:ext cx="14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11" name="Rectangle 135"/>
              <p:cNvSpPr>
                <a:spLocks noChangeArrowheads="1"/>
              </p:cNvSpPr>
              <p:nvPr/>
            </p:nvSpPr>
            <p:spPr bwMode="auto">
              <a:xfrm>
                <a:off x="2193" y="1850"/>
                <a:ext cx="14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312" name="Rectangle 136"/>
              <p:cNvSpPr>
                <a:spLocks noChangeArrowheads="1"/>
              </p:cNvSpPr>
              <p:nvPr/>
            </p:nvSpPr>
            <p:spPr bwMode="auto">
              <a:xfrm>
                <a:off x="2207" y="1850"/>
                <a:ext cx="15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50314" name="Rectangle 138"/>
            <p:cNvSpPr>
              <a:spLocks noChangeArrowheads="1"/>
            </p:cNvSpPr>
            <p:nvPr/>
          </p:nvSpPr>
          <p:spPr bwMode="auto">
            <a:xfrm>
              <a:off x="2222" y="1850"/>
              <a:ext cx="247" cy="7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315" name="Rectangle 139"/>
            <p:cNvSpPr>
              <a:spLocks noChangeArrowheads="1"/>
            </p:cNvSpPr>
            <p:nvPr/>
          </p:nvSpPr>
          <p:spPr bwMode="auto">
            <a:xfrm>
              <a:off x="656" y="1840"/>
              <a:ext cx="244" cy="8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grpSp>
          <p:nvGrpSpPr>
            <p:cNvPr id="50414" name="Group 238"/>
            <p:cNvGrpSpPr>
              <a:grpSpLocks/>
            </p:cNvGrpSpPr>
            <p:nvPr/>
          </p:nvGrpSpPr>
          <p:grpSpPr bwMode="auto">
            <a:xfrm>
              <a:off x="911" y="1682"/>
              <a:ext cx="1314" cy="161"/>
              <a:chOff x="911" y="1682"/>
              <a:chExt cx="1314" cy="161"/>
            </a:xfrm>
          </p:grpSpPr>
          <p:grpSp>
            <p:nvGrpSpPr>
              <p:cNvPr id="50412" name="Group 236"/>
              <p:cNvGrpSpPr>
                <a:grpSpLocks/>
              </p:cNvGrpSpPr>
              <p:nvPr/>
            </p:nvGrpSpPr>
            <p:grpSpPr bwMode="auto">
              <a:xfrm>
                <a:off x="911" y="1682"/>
                <a:ext cx="1311" cy="158"/>
                <a:chOff x="911" y="1682"/>
                <a:chExt cx="1311" cy="158"/>
              </a:xfrm>
            </p:grpSpPr>
            <p:sp>
              <p:nvSpPr>
                <p:cNvPr id="50316" name="Rectangle 140"/>
                <p:cNvSpPr>
                  <a:spLocks noChangeArrowheads="1"/>
                </p:cNvSpPr>
                <p:nvPr/>
              </p:nvSpPr>
              <p:spPr bwMode="auto">
                <a:xfrm>
                  <a:off x="911" y="1682"/>
                  <a:ext cx="14" cy="15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17" name="Rectangle 141"/>
                <p:cNvSpPr>
                  <a:spLocks noChangeArrowheads="1"/>
                </p:cNvSpPr>
                <p:nvPr/>
              </p:nvSpPr>
              <p:spPr bwMode="auto">
                <a:xfrm>
                  <a:off x="925" y="1682"/>
                  <a:ext cx="14" cy="15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18" name="Rectangle 142"/>
                <p:cNvSpPr>
                  <a:spLocks noChangeArrowheads="1"/>
                </p:cNvSpPr>
                <p:nvPr/>
              </p:nvSpPr>
              <p:spPr bwMode="auto">
                <a:xfrm>
                  <a:off x="939" y="1682"/>
                  <a:ext cx="11" cy="15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19" name="Rectangle 143"/>
                <p:cNvSpPr>
                  <a:spLocks noChangeArrowheads="1"/>
                </p:cNvSpPr>
                <p:nvPr/>
              </p:nvSpPr>
              <p:spPr bwMode="auto">
                <a:xfrm>
                  <a:off x="950" y="1682"/>
                  <a:ext cx="14" cy="15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0" name="Rectangle 144"/>
                <p:cNvSpPr>
                  <a:spLocks noChangeArrowheads="1"/>
                </p:cNvSpPr>
                <p:nvPr/>
              </p:nvSpPr>
              <p:spPr bwMode="auto">
                <a:xfrm>
                  <a:off x="964" y="1682"/>
                  <a:ext cx="15" cy="15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1" name="Rectangle 145"/>
                <p:cNvSpPr>
                  <a:spLocks noChangeArrowheads="1"/>
                </p:cNvSpPr>
                <p:nvPr/>
              </p:nvSpPr>
              <p:spPr bwMode="auto">
                <a:xfrm>
                  <a:off x="979" y="1682"/>
                  <a:ext cx="14" cy="15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2" name="Rectangle 146"/>
                <p:cNvSpPr>
                  <a:spLocks noChangeArrowheads="1"/>
                </p:cNvSpPr>
                <p:nvPr/>
              </p:nvSpPr>
              <p:spPr bwMode="auto">
                <a:xfrm>
                  <a:off x="993" y="1682"/>
                  <a:ext cx="14" cy="15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3" name="Rectangle 147"/>
                <p:cNvSpPr>
                  <a:spLocks noChangeArrowheads="1"/>
                </p:cNvSpPr>
                <p:nvPr/>
              </p:nvSpPr>
              <p:spPr bwMode="auto">
                <a:xfrm>
                  <a:off x="1007" y="1682"/>
                  <a:ext cx="11" cy="158"/>
                </a:xfrm>
                <a:prstGeom prst="rect">
                  <a:avLst/>
                </a:prstGeom>
                <a:solidFill>
                  <a:srgbClr val="0000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4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18" y="1682"/>
                  <a:ext cx="14" cy="158"/>
                </a:xfrm>
                <a:prstGeom prst="rect">
                  <a:avLst/>
                </a:prstGeom>
                <a:solidFill>
                  <a:srgbClr val="0000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5" name="Rectangle 149"/>
                <p:cNvSpPr>
                  <a:spLocks noChangeArrowheads="1"/>
                </p:cNvSpPr>
                <p:nvPr/>
              </p:nvSpPr>
              <p:spPr bwMode="auto">
                <a:xfrm>
                  <a:off x="1032" y="1682"/>
                  <a:ext cx="15" cy="158"/>
                </a:xfrm>
                <a:prstGeom prst="rect">
                  <a:avLst/>
                </a:prstGeom>
                <a:solidFill>
                  <a:srgbClr val="0000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6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47" y="1682"/>
                  <a:ext cx="14" cy="158"/>
                </a:xfrm>
                <a:prstGeom prst="rect">
                  <a:avLst/>
                </a:prstGeom>
                <a:solidFill>
                  <a:srgbClr val="0000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061" y="1682"/>
                  <a:ext cx="14" cy="158"/>
                </a:xfrm>
                <a:prstGeom prst="rect">
                  <a:avLst/>
                </a:prstGeom>
                <a:solidFill>
                  <a:srgbClr val="0000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075" y="1682"/>
                  <a:ext cx="15" cy="158"/>
                </a:xfrm>
                <a:prstGeom prst="rect">
                  <a:avLst/>
                </a:prstGeom>
                <a:solidFill>
                  <a:srgbClr val="0000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29" name="Rectangle 153"/>
                <p:cNvSpPr>
                  <a:spLocks noChangeArrowheads="1"/>
                </p:cNvSpPr>
                <p:nvPr/>
              </p:nvSpPr>
              <p:spPr bwMode="auto">
                <a:xfrm>
                  <a:off x="1090" y="1682"/>
                  <a:ext cx="10" cy="158"/>
                </a:xfrm>
                <a:prstGeom prst="rect">
                  <a:avLst/>
                </a:prstGeom>
                <a:solidFill>
                  <a:srgbClr val="0000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0" name="Rectangle 154"/>
                <p:cNvSpPr>
                  <a:spLocks noChangeArrowheads="1"/>
                </p:cNvSpPr>
                <p:nvPr/>
              </p:nvSpPr>
              <p:spPr bwMode="auto">
                <a:xfrm>
                  <a:off x="1100" y="1682"/>
                  <a:ext cx="15" cy="158"/>
                </a:xfrm>
                <a:prstGeom prst="rect">
                  <a:avLst/>
                </a:prstGeom>
                <a:solidFill>
                  <a:srgbClr val="0000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1" name="Rectangle 155"/>
                <p:cNvSpPr>
                  <a:spLocks noChangeArrowheads="1"/>
                </p:cNvSpPr>
                <p:nvPr/>
              </p:nvSpPr>
              <p:spPr bwMode="auto">
                <a:xfrm>
                  <a:off x="1115" y="1682"/>
                  <a:ext cx="14" cy="158"/>
                </a:xfrm>
                <a:prstGeom prst="rect">
                  <a:avLst/>
                </a:prstGeom>
                <a:solidFill>
                  <a:srgbClr val="0000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2" name="Rectangle 156"/>
                <p:cNvSpPr>
                  <a:spLocks noChangeArrowheads="1"/>
                </p:cNvSpPr>
                <p:nvPr/>
              </p:nvSpPr>
              <p:spPr bwMode="auto">
                <a:xfrm>
                  <a:off x="1129" y="1682"/>
                  <a:ext cx="14" cy="158"/>
                </a:xfrm>
                <a:prstGeom prst="rect">
                  <a:avLst/>
                </a:prstGeom>
                <a:solidFill>
                  <a:srgbClr val="0000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3" name="Rectangle 157"/>
                <p:cNvSpPr>
                  <a:spLocks noChangeArrowheads="1"/>
                </p:cNvSpPr>
                <p:nvPr/>
              </p:nvSpPr>
              <p:spPr bwMode="auto">
                <a:xfrm>
                  <a:off x="1143" y="1682"/>
                  <a:ext cx="15" cy="158"/>
                </a:xfrm>
                <a:prstGeom prst="rect">
                  <a:avLst/>
                </a:prstGeom>
                <a:solidFill>
                  <a:srgbClr val="0000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4" name="Rectangle 158"/>
                <p:cNvSpPr>
                  <a:spLocks noChangeArrowheads="1"/>
                </p:cNvSpPr>
                <p:nvPr/>
              </p:nvSpPr>
              <p:spPr bwMode="auto">
                <a:xfrm>
                  <a:off x="1158" y="1682"/>
                  <a:ext cx="11" cy="158"/>
                </a:xfrm>
                <a:prstGeom prst="rect">
                  <a:avLst/>
                </a:prstGeom>
                <a:solidFill>
                  <a:srgbClr val="0000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5" name="Rectangle 159"/>
                <p:cNvSpPr>
                  <a:spLocks noChangeArrowheads="1"/>
                </p:cNvSpPr>
                <p:nvPr/>
              </p:nvSpPr>
              <p:spPr bwMode="auto">
                <a:xfrm>
                  <a:off x="1169" y="1682"/>
                  <a:ext cx="14" cy="158"/>
                </a:xfrm>
                <a:prstGeom prst="rect">
                  <a:avLst/>
                </a:prstGeom>
                <a:solidFill>
                  <a:srgbClr val="0000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6" name="Rectangle 160"/>
                <p:cNvSpPr>
                  <a:spLocks noChangeArrowheads="1"/>
                </p:cNvSpPr>
                <p:nvPr/>
              </p:nvSpPr>
              <p:spPr bwMode="auto">
                <a:xfrm>
                  <a:off x="1183" y="1682"/>
                  <a:ext cx="14" cy="158"/>
                </a:xfrm>
                <a:prstGeom prst="rect">
                  <a:avLst/>
                </a:prstGeom>
                <a:solidFill>
                  <a:srgbClr val="0000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7" name="Rectangle 161"/>
                <p:cNvSpPr>
                  <a:spLocks noChangeArrowheads="1"/>
                </p:cNvSpPr>
                <p:nvPr/>
              </p:nvSpPr>
              <p:spPr bwMode="auto">
                <a:xfrm>
                  <a:off x="1197" y="1682"/>
                  <a:ext cx="15" cy="158"/>
                </a:xfrm>
                <a:prstGeom prst="rect">
                  <a:avLst/>
                </a:prstGeom>
                <a:solidFill>
                  <a:srgbClr val="0000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8" name="Rectangle 162"/>
                <p:cNvSpPr>
                  <a:spLocks noChangeArrowheads="1"/>
                </p:cNvSpPr>
                <p:nvPr/>
              </p:nvSpPr>
              <p:spPr bwMode="auto">
                <a:xfrm>
                  <a:off x="1212" y="1682"/>
                  <a:ext cx="14" cy="158"/>
                </a:xfrm>
                <a:prstGeom prst="rect">
                  <a:avLst/>
                </a:prstGeom>
                <a:solidFill>
                  <a:srgbClr val="0000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39" name="Rectangle 163"/>
                <p:cNvSpPr>
                  <a:spLocks noChangeArrowheads="1"/>
                </p:cNvSpPr>
                <p:nvPr/>
              </p:nvSpPr>
              <p:spPr bwMode="auto">
                <a:xfrm>
                  <a:off x="1226" y="1682"/>
                  <a:ext cx="11" cy="158"/>
                </a:xfrm>
                <a:prstGeom prst="rect">
                  <a:avLst/>
                </a:prstGeom>
                <a:solidFill>
                  <a:srgbClr val="0000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237" y="1682"/>
                  <a:ext cx="14" cy="158"/>
                </a:xfrm>
                <a:prstGeom prst="rect">
                  <a:avLst/>
                </a:prstGeom>
                <a:solidFill>
                  <a:srgbClr val="0000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251" y="1682"/>
                  <a:ext cx="14" cy="158"/>
                </a:xfrm>
                <a:prstGeom prst="rect">
                  <a:avLst/>
                </a:prstGeom>
                <a:solidFill>
                  <a:srgbClr val="0000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2" name="Rectangle 166"/>
                <p:cNvSpPr>
                  <a:spLocks noChangeArrowheads="1"/>
                </p:cNvSpPr>
                <p:nvPr/>
              </p:nvSpPr>
              <p:spPr bwMode="auto">
                <a:xfrm>
                  <a:off x="1265" y="1682"/>
                  <a:ext cx="15" cy="158"/>
                </a:xfrm>
                <a:prstGeom prst="rect">
                  <a:avLst/>
                </a:prstGeom>
                <a:solidFill>
                  <a:srgbClr val="0000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3" name="Rectangle 167"/>
                <p:cNvSpPr>
                  <a:spLocks noChangeArrowheads="1"/>
                </p:cNvSpPr>
                <p:nvPr/>
              </p:nvSpPr>
              <p:spPr bwMode="auto">
                <a:xfrm>
                  <a:off x="1280" y="1682"/>
                  <a:ext cx="14" cy="158"/>
                </a:xfrm>
                <a:prstGeom prst="rect">
                  <a:avLst/>
                </a:prstGeom>
                <a:solidFill>
                  <a:srgbClr val="0000E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4" name="Rectangle 168"/>
                <p:cNvSpPr>
                  <a:spLocks noChangeArrowheads="1"/>
                </p:cNvSpPr>
                <p:nvPr/>
              </p:nvSpPr>
              <p:spPr bwMode="auto">
                <a:xfrm>
                  <a:off x="1294" y="1682"/>
                  <a:ext cx="14" cy="158"/>
                </a:xfrm>
                <a:prstGeom prst="rect">
                  <a:avLst/>
                </a:prstGeom>
                <a:solidFill>
                  <a:srgbClr val="0000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5" name="Rectangle 169"/>
                <p:cNvSpPr>
                  <a:spLocks noChangeArrowheads="1"/>
                </p:cNvSpPr>
                <p:nvPr/>
              </p:nvSpPr>
              <p:spPr bwMode="auto">
                <a:xfrm>
                  <a:off x="1308" y="1682"/>
                  <a:ext cx="11" cy="158"/>
                </a:xfrm>
                <a:prstGeom prst="rect">
                  <a:avLst/>
                </a:prstGeom>
                <a:solidFill>
                  <a:srgbClr val="0000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6" name="Rectangle 170"/>
                <p:cNvSpPr>
                  <a:spLocks noChangeArrowheads="1"/>
                </p:cNvSpPr>
                <p:nvPr/>
              </p:nvSpPr>
              <p:spPr bwMode="auto">
                <a:xfrm>
                  <a:off x="1319" y="1682"/>
                  <a:ext cx="14" cy="158"/>
                </a:xfrm>
                <a:prstGeom prst="rect">
                  <a:avLst/>
                </a:prstGeom>
                <a:solidFill>
                  <a:srgbClr val="0000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7" name="Rectangle 171"/>
                <p:cNvSpPr>
                  <a:spLocks noChangeArrowheads="1"/>
                </p:cNvSpPr>
                <p:nvPr/>
              </p:nvSpPr>
              <p:spPr bwMode="auto">
                <a:xfrm>
                  <a:off x="1333" y="1682"/>
                  <a:ext cx="15" cy="158"/>
                </a:xfrm>
                <a:prstGeom prst="rect">
                  <a:avLst/>
                </a:prstGeom>
                <a:solidFill>
                  <a:srgbClr val="0000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8" name="Rectangle 172"/>
                <p:cNvSpPr>
                  <a:spLocks noChangeArrowheads="1"/>
                </p:cNvSpPr>
                <p:nvPr/>
              </p:nvSpPr>
              <p:spPr bwMode="auto">
                <a:xfrm>
                  <a:off x="1348" y="1682"/>
                  <a:ext cx="14" cy="158"/>
                </a:xfrm>
                <a:prstGeom prst="rect">
                  <a:avLst/>
                </a:prstGeom>
                <a:solidFill>
                  <a:srgbClr val="0000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49" name="Rectangle 173"/>
                <p:cNvSpPr>
                  <a:spLocks noChangeArrowheads="1"/>
                </p:cNvSpPr>
                <p:nvPr/>
              </p:nvSpPr>
              <p:spPr bwMode="auto">
                <a:xfrm>
                  <a:off x="1362" y="1682"/>
                  <a:ext cx="14" cy="158"/>
                </a:xfrm>
                <a:prstGeom prst="rect">
                  <a:avLst/>
                </a:prstGeom>
                <a:solidFill>
                  <a:srgbClr val="0000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0" name="Rectangle 174"/>
                <p:cNvSpPr>
                  <a:spLocks noChangeArrowheads="1"/>
                </p:cNvSpPr>
                <p:nvPr/>
              </p:nvSpPr>
              <p:spPr bwMode="auto">
                <a:xfrm>
                  <a:off x="1376" y="1682"/>
                  <a:ext cx="11" cy="158"/>
                </a:xfrm>
                <a:prstGeom prst="rect">
                  <a:avLst/>
                </a:prstGeom>
                <a:solidFill>
                  <a:srgbClr val="0000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1" name="Rectangle 175"/>
                <p:cNvSpPr>
                  <a:spLocks noChangeArrowheads="1"/>
                </p:cNvSpPr>
                <p:nvPr/>
              </p:nvSpPr>
              <p:spPr bwMode="auto">
                <a:xfrm>
                  <a:off x="1387" y="1682"/>
                  <a:ext cx="14" cy="158"/>
                </a:xfrm>
                <a:prstGeom prst="rect">
                  <a:avLst/>
                </a:prstGeom>
                <a:solidFill>
                  <a:srgbClr val="000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2" name="Rectangle 176"/>
                <p:cNvSpPr>
                  <a:spLocks noChangeArrowheads="1"/>
                </p:cNvSpPr>
                <p:nvPr/>
              </p:nvSpPr>
              <p:spPr bwMode="auto">
                <a:xfrm>
                  <a:off x="1401" y="1682"/>
                  <a:ext cx="15" cy="158"/>
                </a:xfrm>
                <a:prstGeom prst="rect">
                  <a:avLst/>
                </a:prstGeom>
                <a:solidFill>
                  <a:srgbClr val="0000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3" name="Rectangle 177"/>
                <p:cNvSpPr>
                  <a:spLocks noChangeArrowheads="1"/>
                </p:cNvSpPr>
                <p:nvPr/>
              </p:nvSpPr>
              <p:spPr bwMode="auto">
                <a:xfrm>
                  <a:off x="1416" y="1682"/>
                  <a:ext cx="14" cy="158"/>
                </a:xfrm>
                <a:prstGeom prst="rect">
                  <a:avLst/>
                </a:prstGeom>
                <a:solidFill>
                  <a:srgbClr val="0000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4" name="Rectangle 178"/>
                <p:cNvSpPr>
                  <a:spLocks noChangeArrowheads="1"/>
                </p:cNvSpPr>
                <p:nvPr/>
              </p:nvSpPr>
              <p:spPr bwMode="auto">
                <a:xfrm>
                  <a:off x="1430" y="1682"/>
                  <a:ext cx="14" cy="158"/>
                </a:xfrm>
                <a:prstGeom prst="rect">
                  <a:avLst/>
                </a:prstGeom>
                <a:solidFill>
                  <a:srgbClr val="0000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5" name="Rectangle 179"/>
                <p:cNvSpPr>
                  <a:spLocks noChangeArrowheads="1"/>
                </p:cNvSpPr>
                <p:nvPr/>
              </p:nvSpPr>
              <p:spPr bwMode="auto">
                <a:xfrm>
                  <a:off x="1444" y="1682"/>
                  <a:ext cx="11" cy="158"/>
                </a:xfrm>
                <a:prstGeom prst="rect">
                  <a:avLst/>
                </a:prstGeom>
                <a:solidFill>
                  <a:srgbClr val="0000D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6" name="Rectangle 180"/>
                <p:cNvSpPr>
                  <a:spLocks noChangeArrowheads="1"/>
                </p:cNvSpPr>
                <p:nvPr/>
              </p:nvSpPr>
              <p:spPr bwMode="auto">
                <a:xfrm>
                  <a:off x="1455" y="1682"/>
                  <a:ext cx="14" cy="158"/>
                </a:xfrm>
                <a:prstGeom prst="rect">
                  <a:avLst/>
                </a:prstGeom>
                <a:solidFill>
                  <a:srgbClr val="0000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7" name="Rectangle 181"/>
                <p:cNvSpPr>
                  <a:spLocks noChangeArrowheads="1"/>
                </p:cNvSpPr>
                <p:nvPr/>
              </p:nvSpPr>
              <p:spPr bwMode="auto">
                <a:xfrm>
                  <a:off x="1469" y="1682"/>
                  <a:ext cx="15" cy="158"/>
                </a:xfrm>
                <a:prstGeom prst="rect">
                  <a:avLst/>
                </a:prstGeom>
                <a:solidFill>
                  <a:srgbClr val="0000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84" y="1682"/>
                  <a:ext cx="14" cy="158"/>
                </a:xfrm>
                <a:prstGeom prst="rect">
                  <a:avLst/>
                </a:prstGeom>
                <a:solidFill>
                  <a:srgbClr val="0000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5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498" y="1682"/>
                  <a:ext cx="14" cy="158"/>
                </a:xfrm>
                <a:prstGeom prst="rect">
                  <a:avLst/>
                </a:prstGeom>
                <a:solidFill>
                  <a:srgbClr val="0000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0" name="Rectangle 184"/>
                <p:cNvSpPr>
                  <a:spLocks noChangeArrowheads="1"/>
                </p:cNvSpPr>
                <p:nvPr/>
              </p:nvSpPr>
              <p:spPr bwMode="auto">
                <a:xfrm>
                  <a:off x="1512" y="1682"/>
                  <a:ext cx="15" cy="158"/>
                </a:xfrm>
                <a:prstGeom prst="rect">
                  <a:avLst/>
                </a:prstGeom>
                <a:solidFill>
                  <a:srgbClr val="0000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1" name="Rectangle 185"/>
                <p:cNvSpPr>
                  <a:spLocks noChangeArrowheads="1"/>
                </p:cNvSpPr>
                <p:nvPr/>
              </p:nvSpPr>
              <p:spPr bwMode="auto">
                <a:xfrm>
                  <a:off x="1527" y="1682"/>
                  <a:ext cx="10" cy="158"/>
                </a:xfrm>
                <a:prstGeom prst="rect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2" name="Rectangle 186"/>
                <p:cNvSpPr>
                  <a:spLocks noChangeArrowheads="1"/>
                </p:cNvSpPr>
                <p:nvPr/>
              </p:nvSpPr>
              <p:spPr bwMode="auto">
                <a:xfrm>
                  <a:off x="1537" y="1682"/>
                  <a:ext cx="15" cy="158"/>
                </a:xfrm>
                <a:prstGeom prst="rect">
                  <a:avLst/>
                </a:prstGeom>
                <a:solidFill>
                  <a:srgbClr val="0000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3" name="Rectangle 187"/>
                <p:cNvSpPr>
                  <a:spLocks noChangeArrowheads="1"/>
                </p:cNvSpPr>
                <p:nvPr/>
              </p:nvSpPr>
              <p:spPr bwMode="auto">
                <a:xfrm>
                  <a:off x="1552" y="1682"/>
                  <a:ext cx="14" cy="158"/>
                </a:xfrm>
                <a:prstGeom prst="rect">
                  <a:avLst/>
                </a:prstGeom>
                <a:solidFill>
                  <a:srgbClr val="0000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566" y="1682"/>
                  <a:ext cx="14" cy="158"/>
                </a:xfrm>
                <a:prstGeom prst="rect">
                  <a:avLst/>
                </a:prstGeom>
                <a:solidFill>
                  <a:srgbClr val="0000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80" y="1682"/>
                  <a:ext cx="15" cy="158"/>
                </a:xfrm>
                <a:prstGeom prst="rect">
                  <a:avLst/>
                </a:prstGeom>
                <a:solidFill>
                  <a:srgbClr val="0000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6" name="Rectangle 190"/>
                <p:cNvSpPr>
                  <a:spLocks noChangeArrowheads="1"/>
                </p:cNvSpPr>
                <p:nvPr/>
              </p:nvSpPr>
              <p:spPr bwMode="auto">
                <a:xfrm>
                  <a:off x="1595" y="1682"/>
                  <a:ext cx="10" cy="158"/>
                </a:xfrm>
                <a:prstGeom prst="rect">
                  <a:avLst/>
                </a:prstGeom>
                <a:solidFill>
                  <a:srgbClr val="0000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605" y="1682"/>
                  <a:ext cx="15" cy="158"/>
                </a:xfrm>
                <a:prstGeom prst="rect">
                  <a:avLst/>
                </a:prstGeom>
                <a:solidFill>
                  <a:srgbClr val="0000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8" name="Rectangle 192"/>
                <p:cNvSpPr>
                  <a:spLocks noChangeArrowheads="1"/>
                </p:cNvSpPr>
                <p:nvPr/>
              </p:nvSpPr>
              <p:spPr bwMode="auto">
                <a:xfrm>
                  <a:off x="1620" y="1682"/>
                  <a:ext cx="14" cy="158"/>
                </a:xfrm>
                <a:prstGeom prst="rect">
                  <a:avLst/>
                </a:prstGeom>
                <a:solidFill>
                  <a:srgbClr val="0000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69" name="Rectangle 193"/>
                <p:cNvSpPr>
                  <a:spLocks noChangeArrowheads="1"/>
                </p:cNvSpPr>
                <p:nvPr/>
              </p:nvSpPr>
              <p:spPr bwMode="auto">
                <a:xfrm>
                  <a:off x="1634" y="1682"/>
                  <a:ext cx="14" cy="158"/>
                </a:xfrm>
                <a:prstGeom prst="rect">
                  <a:avLst/>
                </a:prstGeom>
                <a:solidFill>
                  <a:srgbClr val="0000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0" name="Rectangle 194"/>
                <p:cNvSpPr>
                  <a:spLocks noChangeArrowheads="1"/>
                </p:cNvSpPr>
                <p:nvPr/>
              </p:nvSpPr>
              <p:spPr bwMode="auto">
                <a:xfrm>
                  <a:off x="1648" y="1682"/>
                  <a:ext cx="15" cy="158"/>
                </a:xfrm>
                <a:prstGeom prst="rect">
                  <a:avLst/>
                </a:prstGeom>
                <a:solidFill>
                  <a:srgbClr val="0000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1" name="Rectangle 195"/>
                <p:cNvSpPr>
                  <a:spLocks noChangeArrowheads="1"/>
                </p:cNvSpPr>
                <p:nvPr/>
              </p:nvSpPr>
              <p:spPr bwMode="auto">
                <a:xfrm>
                  <a:off x="1663" y="1682"/>
                  <a:ext cx="11" cy="158"/>
                </a:xfrm>
                <a:prstGeom prst="rect">
                  <a:avLst/>
                </a:prstGeom>
                <a:solidFill>
                  <a:srgbClr val="0000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2" name="Rectangle 196"/>
                <p:cNvSpPr>
                  <a:spLocks noChangeArrowheads="1"/>
                </p:cNvSpPr>
                <p:nvPr/>
              </p:nvSpPr>
              <p:spPr bwMode="auto">
                <a:xfrm>
                  <a:off x="1674" y="1682"/>
                  <a:ext cx="14" cy="158"/>
                </a:xfrm>
                <a:prstGeom prst="rect">
                  <a:avLst/>
                </a:prstGeom>
                <a:solidFill>
                  <a:srgbClr val="000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3" name="Rectangle 197"/>
                <p:cNvSpPr>
                  <a:spLocks noChangeArrowheads="1"/>
                </p:cNvSpPr>
                <p:nvPr/>
              </p:nvSpPr>
              <p:spPr bwMode="auto">
                <a:xfrm>
                  <a:off x="1688" y="1682"/>
                  <a:ext cx="14" cy="158"/>
                </a:xfrm>
                <a:prstGeom prst="rect">
                  <a:avLst/>
                </a:prstGeom>
                <a:solidFill>
                  <a:srgbClr val="0000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4" name="Rectangle 198"/>
                <p:cNvSpPr>
                  <a:spLocks noChangeArrowheads="1"/>
                </p:cNvSpPr>
                <p:nvPr/>
              </p:nvSpPr>
              <p:spPr bwMode="auto">
                <a:xfrm>
                  <a:off x="1702" y="1682"/>
                  <a:ext cx="15" cy="158"/>
                </a:xfrm>
                <a:prstGeom prst="rect">
                  <a:avLst/>
                </a:prstGeom>
                <a:solidFill>
                  <a:srgbClr val="0000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5" name="Rectangle 199"/>
                <p:cNvSpPr>
                  <a:spLocks noChangeArrowheads="1"/>
                </p:cNvSpPr>
                <p:nvPr/>
              </p:nvSpPr>
              <p:spPr bwMode="auto">
                <a:xfrm>
                  <a:off x="1717" y="1682"/>
                  <a:ext cx="14" cy="158"/>
                </a:xfrm>
                <a:prstGeom prst="rect">
                  <a:avLst/>
                </a:prstGeom>
                <a:solidFill>
                  <a:srgbClr val="0000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6" name="Rectangle 200"/>
                <p:cNvSpPr>
                  <a:spLocks noChangeArrowheads="1"/>
                </p:cNvSpPr>
                <p:nvPr/>
              </p:nvSpPr>
              <p:spPr bwMode="auto">
                <a:xfrm>
                  <a:off x="1731" y="1682"/>
                  <a:ext cx="14" cy="158"/>
                </a:xfrm>
                <a:prstGeom prst="rect">
                  <a:avLst/>
                </a:prstGeom>
                <a:solidFill>
                  <a:srgbClr val="0000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7" name="Rectangle 201"/>
                <p:cNvSpPr>
                  <a:spLocks noChangeArrowheads="1"/>
                </p:cNvSpPr>
                <p:nvPr/>
              </p:nvSpPr>
              <p:spPr bwMode="auto">
                <a:xfrm>
                  <a:off x="1745" y="1682"/>
                  <a:ext cx="11" cy="158"/>
                </a:xfrm>
                <a:prstGeom prst="rect">
                  <a:avLst/>
                </a:prstGeom>
                <a:solidFill>
                  <a:srgbClr val="0000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8" name="Rectangle 202"/>
                <p:cNvSpPr>
                  <a:spLocks noChangeArrowheads="1"/>
                </p:cNvSpPr>
                <p:nvPr/>
              </p:nvSpPr>
              <p:spPr bwMode="auto">
                <a:xfrm>
                  <a:off x="1756" y="1682"/>
                  <a:ext cx="14" cy="158"/>
                </a:xfrm>
                <a:prstGeom prst="rect">
                  <a:avLst/>
                </a:prstGeom>
                <a:solidFill>
                  <a:srgbClr val="0000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79" name="Rectangle 203"/>
                <p:cNvSpPr>
                  <a:spLocks noChangeArrowheads="1"/>
                </p:cNvSpPr>
                <p:nvPr/>
              </p:nvSpPr>
              <p:spPr bwMode="auto">
                <a:xfrm>
                  <a:off x="1770" y="1682"/>
                  <a:ext cx="15" cy="158"/>
                </a:xfrm>
                <a:prstGeom prst="rect">
                  <a:avLst/>
                </a:prstGeom>
                <a:solidFill>
                  <a:srgbClr val="0000A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0" name="Rectangle 204"/>
                <p:cNvSpPr>
                  <a:spLocks noChangeArrowheads="1"/>
                </p:cNvSpPr>
                <p:nvPr/>
              </p:nvSpPr>
              <p:spPr bwMode="auto">
                <a:xfrm>
                  <a:off x="1785" y="1682"/>
                  <a:ext cx="14" cy="158"/>
                </a:xfrm>
                <a:prstGeom prst="rect">
                  <a:avLst/>
                </a:prstGeom>
                <a:solidFill>
                  <a:srgbClr val="000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1" name="Rectangle 205"/>
                <p:cNvSpPr>
                  <a:spLocks noChangeArrowheads="1"/>
                </p:cNvSpPr>
                <p:nvPr/>
              </p:nvSpPr>
              <p:spPr bwMode="auto">
                <a:xfrm>
                  <a:off x="1799" y="1682"/>
                  <a:ext cx="14" cy="158"/>
                </a:xfrm>
                <a:prstGeom prst="rect">
                  <a:avLst/>
                </a:prstGeom>
                <a:solidFill>
                  <a:srgbClr val="0000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2" name="Rectangle 206"/>
                <p:cNvSpPr>
                  <a:spLocks noChangeArrowheads="1"/>
                </p:cNvSpPr>
                <p:nvPr/>
              </p:nvSpPr>
              <p:spPr bwMode="auto">
                <a:xfrm>
                  <a:off x="1813" y="1682"/>
                  <a:ext cx="11" cy="158"/>
                </a:xfrm>
                <a:prstGeom prst="rect">
                  <a:avLst/>
                </a:prstGeom>
                <a:solidFill>
                  <a:srgbClr val="0000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3" name="Rectangle 207"/>
                <p:cNvSpPr>
                  <a:spLocks noChangeArrowheads="1"/>
                </p:cNvSpPr>
                <p:nvPr/>
              </p:nvSpPr>
              <p:spPr bwMode="auto">
                <a:xfrm>
                  <a:off x="1824" y="1682"/>
                  <a:ext cx="14" cy="158"/>
                </a:xfrm>
                <a:prstGeom prst="rect">
                  <a:avLst/>
                </a:prstGeom>
                <a:solidFill>
                  <a:srgbClr val="0000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4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38" y="1682"/>
                  <a:ext cx="15" cy="158"/>
                </a:xfrm>
                <a:prstGeom prst="rect">
                  <a:avLst/>
                </a:prstGeom>
                <a:solidFill>
                  <a:srgbClr val="0000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5" name="Rectangle 209"/>
                <p:cNvSpPr>
                  <a:spLocks noChangeArrowheads="1"/>
                </p:cNvSpPr>
                <p:nvPr/>
              </p:nvSpPr>
              <p:spPr bwMode="auto">
                <a:xfrm>
                  <a:off x="1853" y="1682"/>
                  <a:ext cx="14" cy="158"/>
                </a:xfrm>
                <a:prstGeom prst="rect">
                  <a:avLst/>
                </a:prstGeom>
                <a:solidFill>
                  <a:srgbClr val="0000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6" name="Rectangle 210"/>
                <p:cNvSpPr>
                  <a:spLocks noChangeArrowheads="1"/>
                </p:cNvSpPr>
                <p:nvPr/>
              </p:nvSpPr>
              <p:spPr bwMode="auto">
                <a:xfrm>
                  <a:off x="1867" y="1682"/>
                  <a:ext cx="14" cy="158"/>
                </a:xfrm>
                <a:prstGeom prst="rect">
                  <a:avLst/>
                </a:prstGeom>
                <a:solidFill>
                  <a:srgbClr val="0000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7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81" y="1682"/>
                  <a:ext cx="11" cy="158"/>
                </a:xfrm>
                <a:prstGeom prst="rect">
                  <a:avLst/>
                </a:prstGeom>
                <a:solidFill>
                  <a:srgbClr val="0000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8" name="Rectangle 212"/>
                <p:cNvSpPr>
                  <a:spLocks noChangeArrowheads="1"/>
                </p:cNvSpPr>
                <p:nvPr/>
              </p:nvSpPr>
              <p:spPr bwMode="auto">
                <a:xfrm>
                  <a:off x="1892" y="1682"/>
                  <a:ext cx="14" cy="158"/>
                </a:xfrm>
                <a:prstGeom prst="rect">
                  <a:avLst/>
                </a:prstGeom>
                <a:solidFill>
                  <a:srgbClr val="0000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89" name="Rectangle 213"/>
                <p:cNvSpPr>
                  <a:spLocks noChangeArrowheads="1"/>
                </p:cNvSpPr>
                <p:nvPr/>
              </p:nvSpPr>
              <p:spPr bwMode="auto">
                <a:xfrm>
                  <a:off x="1906" y="1682"/>
                  <a:ext cx="15" cy="158"/>
                </a:xfrm>
                <a:prstGeom prst="rect">
                  <a:avLst/>
                </a:prstGeom>
                <a:solidFill>
                  <a:srgbClr val="0000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0" name="Rectangle 214"/>
                <p:cNvSpPr>
                  <a:spLocks noChangeArrowheads="1"/>
                </p:cNvSpPr>
                <p:nvPr/>
              </p:nvSpPr>
              <p:spPr bwMode="auto">
                <a:xfrm>
                  <a:off x="1921" y="1682"/>
                  <a:ext cx="14" cy="158"/>
                </a:xfrm>
                <a:prstGeom prst="rect">
                  <a:avLst/>
                </a:prstGeom>
                <a:solidFill>
                  <a:srgbClr val="0000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1" name="Rectangle 215"/>
                <p:cNvSpPr>
                  <a:spLocks noChangeArrowheads="1"/>
                </p:cNvSpPr>
                <p:nvPr/>
              </p:nvSpPr>
              <p:spPr bwMode="auto">
                <a:xfrm>
                  <a:off x="1935" y="1682"/>
                  <a:ext cx="14" cy="158"/>
                </a:xfrm>
                <a:prstGeom prst="rect">
                  <a:avLst/>
                </a:prstGeom>
                <a:solidFill>
                  <a:srgbClr val="00008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2" name="Rectangle 216"/>
                <p:cNvSpPr>
                  <a:spLocks noChangeArrowheads="1"/>
                </p:cNvSpPr>
                <p:nvPr/>
              </p:nvSpPr>
              <p:spPr bwMode="auto">
                <a:xfrm>
                  <a:off x="1949" y="1682"/>
                  <a:ext cx="15" cy="158"/>
                </a:xfrm>
                <a:prstGeom prst="rect">
                  <a:avLst/>
                </a:prstGeom>
                <a:solidFill>
                  <a:srgbClr val="0000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3" name="Rectangle 217"/>
                <p:cNvSpPr>
                  <a:spLocks noChangeArrowheads="1"/>
                </p:cNvSpPr>
                <p:nvPr/>
              </p:nvSpPr>
              <p:spPr bwMode="auto">
                <a:xfrm>
                  <a:off x="1964" y="1682"/>
                  <a:ext cx="10" cy="158"/>
                </a:xfrm>
                <a:prstGeom prst="rect">
                  <a:avLst/>
                </a:prstGeom>
                <a:solidFill>
                  <a:srgbClr val="0000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4" name="Rectangle 218"/>
                <p:cNvSpPr>
                  <a:spLocks noChangeArrowheads="1"/>
                </p:cNvSpPr>
                <p:nvPr/>
              </p:nvSpPr>
              <p:spPr bwMode="auto">
                <a:xfrm>
                  <a:off x="1974" y="1682"/>
                  <a:ext cx="15" cy="158"/>
                </a:xfrm>
                <a:prstGeom prst="rect">
                  <a:avLst/>
                </a:prstGeom>
                <a:solidFill>
                  <a:srgbClr val="00008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5" name="Rectangle 219"/>
                <p:cNvSpPr>
                  <a:spLocks noChangeArrowheads="1"/>
                </p:cNvSpPr>
                <p:nvPr/>
              </p:nvSpPr>
              <p:spPr bwMode="auto">
                <a:xfrm>
                  <a:off x="1989" y="1682"/>
                  <a:ext cx="14" cy="158"/>
                </a:xfrm>
                <a:prstGeom prst="rect">
                  <a:avLst/>
                </a:prstGeom>
                <a:solidFill>
                  <a:srgbClr val="00008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6" name="Rectangle 220"/>
                <p:cNvSpPr>
                  <a:spLocks noChangeArrowheads="1"/>
                </p:cNvSpPr>
                <p:nvPr/>
              </p:nvSpPr>
              <p:spPr bwMode="auto">
                <a:xfrm>
                  <a:off x="2003" y="1682"/>
                  <a:ext cx="14" cy="158"/>
                </a:xfrm>
                <a:prstGeom prst="rect">
                  <a:avLst/>
                </a:prstGeom>
                <a:solidFill>
                  <a:srgbClr val="00008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7" name="Rectangle 221"/>
                <p:cNvSpPr>
                  <a:spLocks noChangeArrowheads="1"/>
                </p:cNvSpPr>
                <p:nvPr/>
              </p:nvSpPr>
              <p:spPr bwMode="auto">
                <a:xfrm>
                  <a:off x="2017" y="1682"/>
                  <a:ext cx="15" cy="158"/>
                </a:xfrm>
                <a:prstGeom prst="rect">
                  <a:avLst/>
                </a:prstGeom>
                <a:solidFill>
                  <a:srgbClr val="0000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8" name="Rectangle 222"/>
                <p:cNvSpPr>
                  <a:spLocks noChangeArrowheads="1"/>
                </p:cNvSpPr>
                <p:nvPr/>
              </p:nvSpPr>
              <p:spPr bwMode="auto">
                <a:xfrm>
                  <a:off x="2032" y="1682"/>
                  <a:ext cx="10" cy="158"/>
                </a:xfrm>
                <a:prstGeom prst="rect">
                  <a:avLst/>
                </a:prstGeom>
                <a:solidFill>
                  <a:srgbClr val="00008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399" name="Rectangle 223"/>
                <p:cNvSpPr>
                  <a:spLocks noChangeArrowheads="1"/>
                </p:cNvSpPr>
                <p:nvPr/>
              </p:nvSpPr>
              <p:spPr bwMode="auto">
                <a:xfrm>
                  <a:off x="2042" y="1682"/>
                  <a:ext cx="15" cy="158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0" name="Rectangle 224"/>
                <p:cNvSpPr>
                  <a:spLocks noChangeArrowheads="1"/>
                </p:cNvSpPr>
                <p:nvPr/>
              </p:nvSpPr>
              <p:spPr bwMode="auto">
                <a:xfrm>
                  <a:off x="2057" y="1682"/>
                  <a:ext cx="14" cy="158"/>
                </a:xfrm>
                <a:prstGeom prst="rect">
                  <a:avLst/>
                </a:prstGeom>
                <a:solidFill>
                  <a:srgbClr val="0000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1" name="Rectangle 225"/>
                <p:cNvSpPr>
                  <a:spLocks noChangeArrowheads="1"/>
                </p:cNvSpPr>
                <p:nvPr/>
              </p:nvSpPr>
              <p:spPr bwMode="auto">
                <a:xfrm>
                  <a:off x="2071" y="1682"/>
                  <a:ext cx="14" cy="158"/>
                </a:xfrm>
                <a:prstGeom prst="rect">
                  <a:avLst/>
                </a:prstGeom>
                <a:solidFill>
                  <a:srgbClr val="00007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2" name="Rectangle 226"/>
                <p:cNvSpPr>
                  <a:spLocks noChangeArrowheads="1"/>
                </p:cNvSpPr>
                <p:nvPr/>
              </p:nvSpPr>
              <p:spPr bwMode="auto">
                <a:xfrm>
                  <a:off x="2085" y="1682"/>
                  <a:ext cx="15" cy="158"/>
                </a:xfrm>
                <a:prstGeom prst="rect">
                  <a:avLst/>
                </a:prstGeom>
                <a:solidFill>
                  <a:srgbClr val="00007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3" name="Rectangle 227"/>
                <p:cNvSpPr>
                  <a:spLocks noChangeArrowheads="1"/>
                </p:cNvSpPr>
                <p:nvPr/>
              </p:nvSpPr>
              <p:spPr bwMode="auto">
                <a:xfrm>
                  <a:off x="2100" y="1682"/>
                  <a:ext cx="10" cy="158"/>
                </a:xfrm>
                <a:prstGeom prst="rect">
                  <a:avLst/>
                </a:prstGeom>
                <a:solidFill>
                  <a:srgbClr val="00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4" name="Rectangle 228"/>
                <p:cNvSpPr>
                  <a:spLocks noChangeArrowheads="1"/>
                </p:cNvSpPr>
                <p:nvPr/>
              </p:nvSpPr>
              <p:spPr bwMode="auto">
                <a:xfrm>
                  <a:off x="2110" y="1682"/>
                  <a:ext cx="15" cy="158"/>
                </a:xfrm>
                <a:prstGeom prst="rect">
                  <a:avLst/>
                </a:prstGeom>
                <a:solidFill>
                  <a:srgbClr val="00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5" name="Rectangle 229"/>
                <p:cNvSpPr>
                  <a:spLocks noChangeArrowheads="1"/>
                </p:cNvSpPr>
                <p:nvPr/>
              </p:nvSpPr>
              <p:spPr bwMode="auto">
                <a:xfrm>
                  <a:off x="2125" y="1682"/>
                  <a:ext cx="14" cy="158"/>
                </a:xfrm>
                <a:prstGeom prst="rect">
                  <a:avLst/>
                </a:prstGeom>
                <a:solidFill>
                  <a:srgbClr val="00007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6" name="Rectangle 230"/>
                <p:cNvSpPr>
                  <a:spLocks noChangeArrowheads="1"/>
                </p:cNvSpPr>
                <p:nvPr/>
              </p:nvSpPr>
              <p:spPr bwMode="auto">
                <a:xfrm>
                  <a:off x="2139" y="1682"/>
                  <a:ext cx="14" cy="158"/>
                </a:xfrm>
                <a:prstGeom prst="rect">
                  <a:avLst/>
                </a:prstGeom>
                <a:solidFill>
                  <a:srgbClr val="00007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7" name="Rectangle 231"/>
                <p:cNvSpPr>
                  <a:spLocks noChangeArrowheads="1"/>
                </p:cNvSpPr>
                <p:nvPr/>
              </p:nvSpPr>
              <p:spPr bwMode="auto">
                <a:xfrm>
                  <a:off x="2153" y="1682"/>
                  <a:ext cx="15" cy="158"/>
                </a:xfrm>
                <a:prstGeom prst="rect">
                  <a:avLst/>
                </a:prstGeom>
                <a:solidFill>
                  <a:srgbClr val="00007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8" name="Rectangle 232"/>
                <p:cNvSpPr>
                  <a:spLocks noChangeArrowheads="1"/>
                </p:cNvSpPr>
                <p:nvPr/>
              </p:nvSpPr>
              <p:spPr bwMode="auto">
                <a:xfrm>
                  <a:off x="2168" y="1682"/>
                  <a:ext cx="14" cy="158"/>
                </a:xfrm>
                <a:prstGeom prst="rect">
                  <a:avLst/>
                </a:prstGeom>
                <a:solidFill>
                  <a:srgbClr val="0000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09" name="Rectangle 233"/>
                <p:cNvSpPr>
                  <a:spLocks noChangeArrowheads="1"/>
                </p:cNvSpPr>
                <p:nvPr/>
              </p:nvSpPr>
              <p:spPr bwMode="auto">
                <a:xfrm>
                  <a:off x="2182" y="1682"/>
                  <a:ext cx="11" cy="158"/>
                </a:xfrm>
                <a:prstGeom prst="rect">
                  <a:avLst/>
                </a:prstGeom>
                <a:solidFill>
                  <a:srgbClr val="0000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10" name="Rectangle 234"/>
                <p:cNvSpPr>
                  <a:spLocks noChangeArrowheads="1"/>
                </p:cNvSpPr>
                <p:nvPr/>
              </p:nvSpPr>
              <p:spPr bwMode="auto">
                <a:xfrm>
                  <a:off x="2193" y="1682"/>
                  <a:ext cx="14" cy="158"/>
                </a:xfrm>
                <a:prstGeom prst="rect">
                  <a:avLst/>
                </a:prstGeom>
                <a:solidFill>
                  <a:srgbClr val="0000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11" name="Rectangle 235"/>
                <p:cNvSpPr>
                  <a:spLocks noChangeArrowheads="1"/>
                </p:cNvSpPr>
                <p:nvPr/>
              </p:nvSpPr>
              <p:spPr bwMode="auto">
                <a:xfrm>
                  <a:off x="2207" y="1682"/>
                  <a:ext cx="15" cy="158"/>
                </a:xfrm>
                <a:prstGeom prst="rect">
                  <a:avLst/>
                </a:prstGeom>
                <a:solidFill>
                  <a:srgbClr val="0000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</p:grpSp>
          <p:sp>
            <p:nvSpPr>
              <p:cNvPr id="50413" name="Rectangle 237"/>
              <p:cNvSpPr>
                <a:spLocks noChangeArrowheads="1"/>
              </p:cNvSpPr>
              <p:nvPr/>
            </p:nvSpPr>
            <p:spPr bwMode="auto">
              <a:xfrm>
                <a:off x="911" y="1682"/>
                <a:ext cx="1314" cy="161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50415" name="Rectangle 239"/>
            <p:cNvSpPr>
              <a:spLocks noChangeArrowheads="1"/>
            </p:cNvSpPr>
            <p:nvPr/>
          </p:nvSpPr>
          <p:spPr bwMode="auto">
            <a:xfrm>
              <a:off x="914" y="1536"/>
              <a:ext cx="104" cy="14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grpSp>
          <p:nvGrpSpPr>
            <p:cNvPr id="50514" name="Group 338"/>
            <p:cNvGrpSpPr>
              <a:grpSpLocks/>
            </p:cNvGrpSpPr>
            <p:nvPr/>
          </p:nvGrpSpPr>
          <p:grpSpPr bwMode="auto">
            <a:xfrm>
              <a:off x="911" y="1940"/>
              <a:ext cx="1314" cy="171"/>
              <a:chOff x="911" y="1940"/>
              <a:chExt cx="1314" cy="171"/>
            </a:xfrm>
          </p:grpSpPr>
          <p:grpSp>
            <p:nvGrpSpPr>
              <p:cNvPr id="50512" name="Group 336"/>
              <p:cNvGrpSpPr>
                <a:grpSpLocks/>
              </p:cNvGrpSpPr>
              <p:nvPr/>
            </p:nvGrpSpPr>
            <p:grpSpPr bwMode="auto">
              <a:xfrm>
                <a:off x="911" y="1940"/>
                <a:ext cx="1311" cy="168"/>
                <a:chOff x="911" y="1940"/>
                <a:chExt cx="1311" cy="168"/>
              </a:xfrm>
            </p:grpSpPr>
            <p:sp>
              <p:nvSpPr>
                <p:cNvPr id="50416" name="Rectangle 240"/>
                <p:cNvSpPr>
                  <a:spLocks noChangeArrowheads="1"/>
                </p:cNvSpPr>
                <p:nvPr/>
              </p:nvSpPr>
              <p:spPr bwMode="auto">
                <a:xfrm>
                  <a:off x="911" y="1940"/>
                  <a:ext cx="14" cy="16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17" name="Rectangle 241"/>
                <p:cNvSpPr>
                  <a:spLocks noChangeArrowheads="1"/>
                </p:cNvSpPr>
                <p:nvPr/>
              </p:nvSpPr>
              <p:spPr bwMode="auto">
                <a:xfrm>
                  <a:off x="925" y="1940"/>
                  <a:ext cx="14" cy="16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18" name="Rectangle 242"/>
                <p:cNvSpPr>
                  <a:spLocks noChangeArrowheads="1"/>
                </p:cNvSpPr>
                <p:nvPr/>
              </p:nvSpPr>
              <p:spPr bwMode="auto">
                <a:xfrm>
                  <a:off x="939" y="1940"/>
                  <a:ext cx="11" cy="16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19" name="Rectangle 243"/>
                <p:cNvSpPr>
                  <a:spLocks noChangeArrowheads="1"/>
                </p:cNvSpPr>
                <p:nvPr/>
              </p:nvSpPr>
              <p:spPr bwMode="auto">
                <a:xfrm>
                  <a:off x="950" y="1940"/>
                  <a:ext cx="14" cy="168"/>
                </a:xfrm>
                <a:prstGeom prst="rect">
                  <a:avLst/>
                </a:prstGeom>
                <a:solidFill>
                  <a:srgbClr val="0000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0" name="Rectangle 244"/>
                <p:cNvSpPr>
                  <a:spLocks noChangeArrowheads="1"/>
                </p:cNvSpPr>
                <p:nvPr/>
              </p:nvSpPr>
              <p:spPr bwMode="auto">
                <a:xfrm>
                  <a:off x="964" y="1940"/>
                  <a:ext cx="15" cy="16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1" name="Rectangle 245"/>
                <p:cNvSpPr>
                  <a:spLocks noChangeArrowheads="1"/>
                </p:cNvSpPr>
                <p:nvPr/>
              </p:nvSpPr>
              <p:spPr bwMode="auto">
                <a:xfrm>
                  <a:off x="979" y="1940"/>
                  <a:ext cx="14" cy="16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2" name="Rectangle 246"/>
                <p:cNvSpPr>
                  <a:spLocks noChangeArrowheads="1"/>
                </p:cNvSpPr>
                <p:nvPr/>
              </p:nvSpPr>
              <p:spPr bwMode="auto">
                <a:xfrm>
                  <a:off x="993" y="1940"/>
                  <a:ext cx="14" cy="168"/>
                </a:xfrm>
                <a:prstGeom prst="rect">
                  <a:avLst/>
                </a:prstGeom>
                <a:solidFill>
                  <a:srgbClr val="0000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3" name="Rectangle 247"/>
                <p:cNvSpPr>
                  <a:spLocks noChangeArrowheads="1"/>
                </p:cNvSpPr>
                <p:nvPr/>
              </p:nvSpPr>
              <p:spPr bwMode="auto">
                <a:xfrm>
                  <a:off x="1007" y="1940"/>
                  <a:ext cx="11" cy="168"/>
                </a:xfrm>
                <a:prstGeom prst="rect">
                  <a:avLst/>
                </a:prstGeom>
                <a:solidFill>
                  <a:srgbClr val="0000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4" name="Rectangle 248"/>
                <p:cNvSpPr>
                  <a:spLocks noChangeArrowheads="1"/>
                </p:cNvSpPr>
                <p:nvPr/>
              </p:nvSpPr>
              <p:spPr bwMode="auto">
                <a:xfrm>
                  <a:off x="1018" y="1940"/>
                  <a:ext cx="14" cy="168"/>
                </a:xfrm>
                <a:prstGeom prst="rect">
                  <a:avLst/>
                </a:prstGeom>
                <a:solidFill>
                  <a:srgbClr val="0000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5" name="Rectangle 249"/>
                <p:cNvSpPr>
                  <a:spLocks noChangeArrowheads="1"/>
                </p:cNvSpPr>
                <p:nvPr/>
              </p:nvSpPr>
              <p:spPr bwMode="auto">
                <a:xfrm>
                  <a:off x="1032" y="1940"/>
                  <a:ext cx="15" cy="168"/>
                </a:xfrm>
                <a:prstGeom prst="rect">
                  <a:avLst/>
                </a:prstGeom>
                <a:solidFill>
                  <a:srgbClr val="0000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6" name="Rectangle 250"/>
                <p:cNvSpPr>
                  <a:spLocks noChangeArrowheads="1"/>
                </p:cNvSpPr>
                <p:nvPr/>
              </p:nvSpPr>
              <p:spPr bwMode="auto">
                <a:xfrm>
                  <a:off x="1047" y="1940"/>
                  <a:ext cx="14" cy="168"/>
                </a:xfrm>
                <a:prstGeom prst="rect">
                  <a:avLst/>
                </a:prstGeom>
                <a:solidFill>
                  <a:srgbClr val="0000F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7" name="Rectangle 251"/>
                <p:cNvSpPr>
                  <a:spLocks noChangeArrowheads="1"/>
                </p:cNvSpPr>
                <p:nvPr/>
              </p:nvSpPr>
              <p:spPr bwMode="auto">
                <a:xfrm>
                  <a:off x="1061" y="1940"/>
                  <a:ext cx="14" cy="168"/>
                </a:xfrm>
                <a:prstGeom prst="rect">
                  <a:avLst/>
                </a:prstGeom>
                <a:solidFill>
                  <a:srgbClr val="0000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8" name="Rectangle 252"/>
                <p:cNvSpPr>
                  <a:spLocks noChangeArrowheads="1"/>
                </p:cNvSpPr>
                <p:nvPr/>
              </p:nvSpPr>
              <p:spPr bwMode="auto">
                <a:xfrm>
                  <a:off x="1075" y="1940"/>
                  <a:ext cx="15" cy="168"/>
                </a:xfrm>
                <a:prstGeom prst="rect">
                  <a:avLst/>
                </a:prstGeom>
                <a:solidFill>
                  <a:srgbClr val="0000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29" name="Rectangle 253"/>
                <p:cNvSpPr>
                  <a:spLocks noChangeArrowheads="1"/>
                </p:cNvSpPr>
                <p:nvPr/>
              </p:nvSpPr>
              <p:spPr bwMode="auto">
                <a:xfrm>
                  <a:off x="1090" y="1940"/>
                  <a:ext cx="10" cy="168"/>
                </a:xfrm>
                <a:prstGeom prst="rect">
                  <a:avLst/>
                </a:prstGeom>
                <a:solidFill>
                  <a:srgbClr val="0000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0" name="Rectangle 254"/>
                <p:cNvSpPr>
                  <a:spLocks noChangeArrowheads="1"/>
                </p:cNvSpPr>
                <p:nvPr/>
              </p:nvSpPr>
              <p:spPr bwMode="auto">
                <a:xfrm>
                  <a:off x="1100" y="1940"/>
                  <a:ext cx="15" cy="168"/>
                </a:xfrm>
                <a:prstGeom prst="rect">
                  <a:avLst/>
                </a:prstGeom>
                <a:solidFill>
                  <a:srgbClr val="0000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1" name="Rectangle 255"/>
                <p:cNvSpPr>
                  <a:spLocks noChangeArrowheads="1"/>
                </p:cNvSpPr>
                <p:nvPr/>
              </p:nvSpPr>
              <p:spPr bwMode="auto">
                <a:xfrm>
                  <a:off x="1115" y="1940"/>
                  <a:ext cx="14" cy="168"/>
                </a:xfrm>
                <a:prstGeom prst="rect">
                  <a:avLst/>
                </a:prstGeom>
                <a:solidFill>
                  <a:srgbClr val="0000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2" name="Rectangle 256"/>
                <p:cNvSpPr>
                  <a:spLocks noChangeArrowheads="1"/>
                </p:cNvSpPr>
                <p:nvPr/>
              </p:nvSpPr>
              <p:spPr bwMode="auto">
                <a:xfrm>
                  <a:off x="1129" y="1940"/>
                  <a:ext cx="14" cy="168"/>
                </a:xfrm>
                <a:prstGeom prst="rect">
                  <a:avLst/>
                </a:prstGeom>
                <a:solidFill>
                  <a:srgbClr val="0000F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3" name="Rectangle 257"/>
                <p:cNvSpPr>
                  <a:spLocks noChangeArrowheads="1"/>
                </p:cNvSpPr>
                <p:nvPr/>
              </p:nvSpPr>
              <p:spPr bwMode="auto">
                <a:xfrm>
                  <a:off x="1143" y="1940"/>
                  <a:ext cx="15" cy="168"/>
                </a:xfrm>
                <a:prstGeom prst="rect">
                  <a:avLst/>
                </a:prstGeom>
                <a:solidFill>
                  <a:srgbClr val="0000F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4" name="Rectangle 258"/>
                <p:cNvSpPr>
                  <a:spLocks noChangeArrowheads="1"/>
                </p:cNvSpPr>
                <p:nvPr/>
              </p:nvSpPr>
              <p:spPr bwMode="auto">
                <a:xfrm>
                  <a:off x="1158" y="1940"/>
                  <a:ext cx="11" cy="168"/>
                </a:xfrm>
                <a:prstGeom prst="rect">
                  <a:avLst/>
                </a:prstGeom>
                <a:solidFill>
                  <a:srgbClr val="0000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5" name="Rectangle 259"/>
                <p:cNvSpPr>
                  <a:spLocks noChangeArrowheads="1"/>
                </p:cNvSpPr>
                <p:nvPr/>
              </p:nvSpPr>
              <p:spPr bwMode="auto">
                <a:xfrm>
                  <a:off x="1169" y="1940"/>
                  <a:ext cx="14" cy="168"/>
                </a:xfrm>
                <a:prstGeom prst="rect">
                  <a:avLst/>
                </a:prstGeom>
                <a:solidFill>
                  <a:srgbClr val="0000F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6" name="Rectangle 260"/>
                <p:cNvSpPr>
                  <a:spLocks noChangeArrowheads="1"/>
                </p:cNvSpPr>
                <p:nvPr/>
              </p:nvSpPr>
              <p:spPr bwMode="auto">
                <a:xfrm>
                  <a:off x="1183" y="1940"/>
                  <a:ext cx="14" cy="168"/>
                </a:xfrm>
                <a:prstGeom prst="rect">
                  <a:avLst/>
                </a:prstGeom>
                <a:solidFill>
                  <a:srgbClr val="0000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7" name="Rectangle 261"/>
                <p:cNvSpPr>
                  <a:spLocks noChangeArrowheads="1"/>
                </p:cNvSpPr>
                <p:nvPr/>
              </p:nvSpPr>
              <p:spPr bwMode="auto">
                <a:xfrm>
                  <a:off x="1197" y="1940"/>
                  <a:ext cx="15" cy="168"/>
                </a:xfrm>
                <a:prstGeom prst="rect">
                  <a:avLst/>
                </a:prstGeom>
                <a:solidFill>
                  <a:srgbClr val="0000F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8" name="Rectangle 262"/>
                <p:cNvSpPr>
                  <a:spLocks noChangeArrowheads="1"/>
                </p:cNvSpPr>
                <p:nvPr/>
              </p:nvSpPr>
              <p:spPr bwMode="auto">
                <a:xfrm>
                  <a:off x="1212" y="1940"/>
                  <a:ext cx="14" cy="168"/>
                </a:xfrm>
                <a:prstGeom prst="rect">
                  <a:avLst/>
                </a:prstGeom>
                <a:solidFill>
                  <a:srgbClr val="0000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39" name="Rectangle 263"/>
                <p:cNvSpPr>
                  <a:spLocks noChangeArrowheads="1"/>
                </p:cNvSpPr>
                <p:nvPr/>
              </p:nvSpPr>
              <p:spPr bwMode="auto">
                <a:xfrm>
                  <a:off x="1226" y="1940"/>
                  <a:ext cx="11" cy="168"/>
                </a:xfrm>
                <a:prstGeom prst="rect">
                  <a:avLst/>
                </a:prstGeom>
                <a:solidFill>
                  <a:srgbClr val="0000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0" name="Rectangle 264"/>
                <p:cNvSpPr>
                  <a:spLocks noChangeArrowheads="1"/>
                </p:cNvSpPr>
                <p:nvPr/>
              </p:nvSpPr>
              <p:spPr bwMode="auto">
                <a:xfrm>
                  <a:off x="1237" y="1940"/>
                  <a:ext cx="14" cy="168"/>
                </a:xfrm>
                <a:prstGeom prst="rect">
                  <a:avLst/>
                </a:prstGeom>
                <a:solidFill>
                  <a:srgbClr val="0000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1" name="Rectangle 265"/>
                <p:cNvSpPr>
                  <a:spLocks noChangeArrowheads="1"/>
                </p:cNvSpPr>
                <p:nvPr/>
              </p:nvSpPr>
              <p:spPr bwMode="auto">
                <a:xfrm>
                  <a:off x="1251" y="1940"/>
                  <a:ext cx="14" cy="168"/>
                </a:xfrm>
                <a:prstGeom prst="rect">
                  <a:avLst/>
                </a:prstGeom>
                <a:solidFill>
                  <a:srgbClr val="0000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265" y="1940"/>
                  <a:ext cx="15" cy="168"/>
                </a:xfrm>
                <a:prstGeom prst="rect">
                  <a:avLst/>
                </a:prstGeom>
                <a:solidFill>
                  <a:srgbClr val="0000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280" y="1940"/>
                  <a:ext cx="14" cy="168"/>
                </a:xfrm>
                <a:prstGeom prst="rect">
                  <a:avLst/>
                </a:prstGeom>
                <a:solidFill>
                  <a:srgbClr val="0000E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294" y="1940"/>
                  <a:ext cx="14" cy="168"/>
                </a:xfrm>
                <a:prstGeom prst="rect">
                  <a:avLst/>
                </a:prstGeom>
                <a:solidFill>
                  <a:srgbClr val="0000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5" name="Rectangle 269"/>
                <p:cNvSpPr>
                  <a:spLocks noChangeArrowheads="1"/>
                </p:cNvSpPr>
                <p:nvPr/>
              </p:nvSpPr>
              <p:spPr bwMode="auto">
                <a:xfrm>
                  <a:off x="1308" y="1940"/>
                  <a:ext cx="11" cy="168"/>
                </a:xfrm>
                <a:prstGeom prst="rect">
                  <a:avLst/>
                </a:prstGeom>
                <a:solidFill>
                  <a:srgbClr val="0000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6" name="Rectangle 270"/>
                <p:cNvSpPr>
                  <a:spLocks noChangeArrowheads="1"/>
                </p:cNvSpPr>
                <p:nvPr/>
              </p:nvSpPr>
              <p:spPr bwMode="auto">
                <a:xfrm>
                  <a:off x="1319" y="1940"/>
                  <a:ext cx="14" cy="168"/>
                </a:xfrm>
                <a:prstGeom prst="rect">
                  <a:avLst/>
                </a:prstGeom>
                <a:solidFill>
                  <a:srgbClr val="0000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7" name="Rectangle 271"/>
                <p:cNvSpPr>
                  <a:spLocks noChangeArrowheads="1"/>
                </p:cNvSpPr>
                <p:nvPr/>
              </p:nvSpPr>
              <p:spPr bwMode="auto">
                <a:xfrm>
                  <a:off x="1333" y="1940"/>
                  <a:ext cx="15" cy="168"/>
                </a:xfrm>
                <a:prstGeom prst="rect">
                  <a:avLst/>
                </a:prstGeom>
                <a:solidFill>
                  <a:srgbClr val="0000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8" name="Rectangle 272"/>
                <p:cNvSpPr>
                  <a:spLocks noChangeArrowheads="1"/>
                </p:cNvSpPr>
                <p:nvPr/>
              </p:nvSpPr>
              <p:spPr bwMode="auto">
                <a:xfrm>
                  <a:off x="1348" y="1940"/>
                  <a:ext cx="14" cy="168"/>
                </a:xfrm>
                <a:prstGeom prst="rect">
                  <a:avLst/>
                </a:prstGeom>
                <a:solidFill>
                  <a:srgbClr val="0000E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49" name="Rectangle 273"/>
                <p:cNvSpPr>
                  <a:spLocks noChangeArrowheads="1"/>
                </p:cNvSpPr>
                <p:nvPr/>
              </p:nvSpPr>
              <p:spPr bwMode="auto">
                <a:xfrm>
                  <a:off x="1362" y="1940"/>
                  <a:ext cx="14" cy="168"/>
                </a:xfrm>
                <a:prstGeom prst="rect">
                  <a:avLst/>
                </a:prstGeom>
                <a:solidFill>
                  <a:srgbClr val="0000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0" name="Rectangle 274"/>
                <p:cNvSpPr>
                  <a:spLocks noChangeArrowheads="1"/>
                </p:cNvSpPr>
                <p:nvPr/>
              </p:nvSpPr>
              <p:spPr bwMode="auto">
                <a:xfrm>
                  <a:off x="1376" y="1940"/>
                  <a:ext cx="11" cy="168"/>
                </a:xfrm>
                <a:prstGeom prst="rect">
                  <a:avLst/>
                </a:prstGeom>
                <a:solidFill>
                  <a:srgbClr val="0000E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1" name="Rectangle 275"/>
                <p:cNvSpPr>
                  <a:spLocks noChangeArrowheads="1"/>
                </p:cNvSpPr>
                <p:nvPr/>
              </p:nvSpPr>
              <p:spPr bwMode="auto">
                <a:xfrm>
                  <a:off x="1387" y="1940"/>
                  <a:ext cx="14" cy="168"/>
                </a:xfrm>
                <a:prstGeom prst="rect">
                  <a:avLst/>
                </a:prstGeom>
                <a:solidFill>
                  <a:srgbClr val="000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2" name="Rectangle 276"/>
                <p:cNvSpPr>
                  <a:spLocks noChangeArrowheads="1"/>
                </p:cNvSpPr>
                <p:nvPr/>
              </p:nvSpPr>
              <p:spPr bwMode="auto">
                <a:xfrm>
                  <a:off x="1401" y="1940"/>
                  <a:ext cx="15" cy="168"/>
                </a:xfrm>
                <a:prstGeom prst="rect">
                  <a:avLst/>
                </a:prstGeom>
                <a:solidFill>
                  <a:srgbClr val="0000D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3" name="Rectangle 277"/>
                <p:cNvSpPr>
                  <a:spLocks noChangeArrowheads="1"/>
                </p:cNvSpPr>
                <p:nvPr/>
              </p:nvSpPr>
              <p:spPr bwMode="auto">
                <a:xfrm>
                  <a:off x="1416" y="1940"/>
                  <a:ext cx="14" cy="168"/>
                </a:xfrm>
                <a:prstGeom prst="rect">
                  <a:avLst/>
                </a:prstGeom>
                <a:solidFill>
                  <a:srgbClr val="0000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4" name="Rectangle 278"/>
                <p:cNvSpPr>
                  <a:spLocks noChangeArrowheads="1"/>
                </p:cNvSpPr>
                <p:nvPr/>
              </p:nvSpPr>
              <p:spPr bwMode="auto">
                <a:xfrm>
                  <a:off x="1430" y="1940"/>
                  <a:ext cx="14" cy="168"/>
                </a:xfrm>
                <a:prstGeom prst="rect">
                  <a:avLst/>
                </a:prstGeom>
                <a:solidFill>
                  <a:srgbClr val="0000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5" name="Rectangle 279"/>
                <p:cNvSpPr>
                  <a:spLocks noChangeArrowheads="1"/>
                </p:cNvSpPr>
                <p:nvPr/>
              </p:nvSpPr>
              <p:spPr bwMode="auto">
                <a:xfrm>
                  <a:off x="1444" y="1940"/>
                  <a:ext cx="11" cy="168"/>
                </a:xfrm>
                <a:prstGeom prst="rect">
                  <a:avLst/>
                </a:prstGeom>
                <a:solidFill>
                  <a:srgbClr val="0000D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6" name="Rectangle 280"/>
                <p:cNvSpPr>
                  <a:spLocks noChangeArrowheads="1"/>
                </p:cNvSpPr>
                <p:nvPr/>
              </p:nvSpPr>
              <p:spPr bwMode="auto">
                <a:xfrm>
                  <a:off x="1455" y="1940"/>
                  <a:ext cx="14" cy="168"/>
                </a:xfrm>
                <a:prstGeom prst="rect">
                  <a:avLst/>
                </a:prstGeom>
                <a:solidFill>
                  <a:srgbClr val="0000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7" name="Rectangle 281"/>
                <p:cNvSpPr>
                  <a:spLocks noChangeArrowheads="1"/>
                </p:cNvSpPr>
                <p:nvPr/>
              </p:nvSpPr>
              <p:spPr bwMode="auto">
                <a:xfrm>
                  <a:off x="1469" y="1940"/>
                  <a:ext cx="15" cy="168"/>
                </a:xfrm>
                <a:prstGeom prst="rect">
                  <a:avLst/>
                </a:prstGeom>
                <a:solidFill>
                  <a:srgbClr val="0000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8" name="Rectangle 282"/>
                <p:cNvSpPr>
                  <a:spLocks noChangeArrowheads="1"/>
                </p:cNvSpPr>
                <p:nvPr/>
              </p:nvSpPr>
              <p:spPr bwMode="auto">
                <a:xfrm>
                  <a:off x="1484" y="1940"/>
                  <a:ext cx="14" cy="168"/>
                </a:xfrm>
                <a:prstGeom prst="rect">
                  <a:avLst/>
                </a:prstGeom>
                <a:solidFill>
                  <a:srgbClr val="0000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59" name="Rectangle 283"/>
                <p:cNvSpPr>
                  <a:spLocks noChangeArrowheads="1"/>
                </p:cNvSpPr>
                <p:nvPr/>
              </p:nvSpPr>
              <p:spPr bwMode="auto">
                <a:xfrm>
                  <a:off x="1498" y="1940"/>
                  <a:ext cx="14" cy="168"/>
                </a:xfrm>
                <a:prstGeom prst="rect">
                  <a:avLst/>
                </a:prstGeom>
                <a:solidFill>
                  <a:srgbClr val="0000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0" name="Rectangle 284"/>
                <p:cNvSpPr>
                  <a:spLocks noChangeArrowheads="1"/>
                </p:cNvSpPr>
                <p:nvPr/>
              </p:nvSpPr>
              <p:spPr bwMode="auto">
                <a:xfrm>
                  <a:off x="1512" y="1940"/>
                  <a:ext cx="15" cy="168"/>
                </a:xfrm>
                <a:prstGeom prst="rect">
                  <a:avLst/>
                </a:prstGeom>
                <a:solidFill>
                  <a:srgbClr val="0000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1" name="Rectangle 285"/>
                <p:cNvSpPr>
                  <a:spLocks noChangeArrowheads="1"/>
                </p:cNvSpPr>
                <p:nvPr/>
              </p:nvSpPr>
              <p:spPr bwMode="auto">
                <a:xfrm>
                  <a:off x="1527" y="1940"/>
                  <a:ext cx="10" cy="168"/>
                </a:xfrm>
                <a:prstGeom prst="rect">
                  <a:avLst/>
                </a:prstGeom>
                <a:solidFill>
                  <a:srgbClr val="0000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2" name="Rectangle 286"/>
                <p:cNvSpPr>
                  <a:spLocks noChangeArrowheads="1"/>
                </p:cNvSpPr>
                <p:nvPr/>
              </p:nvSpPr>
              <p:spPr bwMode="auto">
                <a:xfrm>
                  <a:off x="1537" y="1940"/>
                  <a:ext cx="15" cy="168"/>
                </a:xfrm>
                <a:prstGeom prst="rect">
                  <a:avLst/>
                </a:prstGeom>
                <a:solidFill>
                  <a:srgbClr val="0000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3" name="Rectangle 287"/>
                <p:cNvSpPr>
                  <a:spLocks noChangeArrowheads="1"/>
                </p:cNvSpPr>
                <p:nvPr/>
              </p:nvSpPr>
              <p:spPr bwMode="auto">
                <a:xfrm>
                  <a:off x="1552" y="1940"/>
                  <a:ext cx="14" cy="168"/>
                </a:xfrm>
                <a:prstGeom prst="rect">
                  <a:avLst/>
                </a:prstGeom>
                <a:solidFill>
                  <a:srgbClr val="0000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4" name="Rectangle 288"/>
                <p:cNvSpPr>
                  <a:spLocks noChangeArrowheads="1"/>
                </p:cNvSpPr>
                <p:nvPr/>
              </p:nvSpPr>
              <p:spPr bwMode="auto">
                <a:xfrm>
                  <a:off x="1566" y="1940"/>
                  <a:ext cx="14" cy="168"/>
                </a:xfrm>
                <a:prstGeom prst="rect">
                  <a:avLst/>
                </a:prstGeom>
                <a:solidFill>
                  <a:srgbClr val="0000C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5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80" y="1940"/>
                  <a:ext cx="15" cy="168"/>
                </a:xfrm>
                <a:prstGeom prst="rect">
                  <a:avLst/>
                </a:prstGeom>
                <a:solidFill>
                  <a:srgbClr val="0000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6" name="Rectangle 290"/>
                <p:cNvSpPr>
                  <a:spLocks noChangeArrowheads="1"/>
                </p:cNvSpPr>
                <p:nvPr/>
              </p:nvSpPr>
              <p:spPr bwMode="auto">
                <a:xfrm>
                  <a:off x="1595" y="1940"/>
                  <a:ext cx="10" cy="168"/>
                </a:xfrm>
                <a:prstGeom prst="rect">
                  <a:avLst/>
                </a:prstGeom>
                <a:solidFill>
                  <a:srgbClr val="0000C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7" name="Rectangle 291"/>
                <p:cNvSpPr>
                  <a:spLocks noChangeArrowheads="1"/>
                </p:cNvSpPr>
                <p:nvPr/>
              </p:nvSpPr>
              <p:spPr bwMode="auto">
                <a:xfrm>
                  <a:off x="1605" y="1940"/>
                  <a:ext cx="15" cy="168"/>
                </a:xfrm>
                <a:prstGeom prst="rect">
                  <a:avLst/>
                </a:prstGeom>
                <a:solidFill>
                  <a:srgbClr val="0000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8" name="Rectangle 292"/>
                <p:cNvSpPr>
                  <a:spLocks noChangeArrowheads="1"/>
                </p:cNvSpPr>
                <p:nvPr/>
              </p:nvSpPr>
              <p:spPr bwMode="auto">
                <a:xfrm>
                  <a:off x="1620" y="1940"/>
                  <a:ext cx="14" cy="168"/>
                </a:xfrm>
                <a:prstGeom prst="rect">
                  <a:avLst/>
                </a:prstGeom>
                <a:solidFill>
                  <a:srgbClr val="0000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69" name="Rectangle 293"/>
                <p:cNvSpPr>
                  <a:spLocks noChangeArrowheads="1"/>
                </p:cNvSpPr>
                <p:nvPr/>
              </p:nvSpPr>
              <p:spPr bwMode="auto">
                <a:xfrm>
                  <a:off x="1634" y="1940"/>
                  <a:ext cx="14" cy="168"/>
                </a:xfrm>
                <a:prstGeom prst="rect">
                  <a:avLst/>
                </a:prstGeom>
                <a:solidFill>
                  <a:srgbClr val="0000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0" name="Rectangle 294"/>
                <p:cNvSpPr>
                  <a:spLocks noChangeArrowheads="1"/>
                </p:cNvSpPr>
                <p:nvPr/>
              </p:nvSpPr>
              <p:spPr bwMode="auto">
                <a:xfrm>
                  <a:off x="1648" y="1940"/>
                  <a:ext cx="15" cy="168"/>
                </a:xfrm>
                <a:prstGeom prst="rect">
                  <a:avLst/>
                </a:prstGeom>
                <a:solidFill>
                  <a:srgbClr val="0000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1" name="Rectangle 295"/>
                <p:cNvSpPr>
                  <a:spLocks noChangeArrowheads="1"/>
                </p:cNvSpPr>
                <p:nvPr/>
              </p:nvSpPr>
              <p:spPr bwMode="auto">
                <a:xfrm>
                  <a:off x="1663" y="1940"/>
                  <a:ext cx="11" cy="168"/>
                </a:xfrm>
                <a:prstGeom prst="rect">
                  <a:avLst/>
                </a:prstGeom>
                <a:solidFill>
                  <a:srgbClr val="0000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2" name="Rectangle 296"/>
                <p:cNvSpPr>
                  <a:spLocks noChangeArrowheads="1"/>
                </p:cNvSpPr>
                <p:nvPr/>
              </p:nvSpPr>
              <p:spPr bwMode="auto">
                <a:xfrm>
                  <a:off x="1674" y="1940"/>
                  <a:ext cx="14" cy="168"/>
                </a:xfrm>
                <a:prstGeom prst="rect">
                  <a:avLst/>
                </a:prstGeom>
                <a:solidFill>
                  <a:srgbClr val="0000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3" name="Rectangle 297"/>
                <p:cNvSpPr>
                  <a:spLocks noChangeArrowheads="1"/>
                </p:cNvSpPr>
                <p:nvPr/>
              </p:nvSpPr>
              <p:spPr bwMode="auto">
                <a:xfrm>
                  <a:off x="1688" y="1940"/>
                  <a:ext cx="14" cy="168"/>
                </a:xfrm>
                <a:prstGeom prst="rect">
                  <a:avLst/>
                </a:prstGeom>
                <a:solidFill>
                  <a:srgbClr val="0000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4" name="Rectangle 298"/>
                <p:cNvSpPr>
                  <a:spLocks noChangeArrowheads="1"/>
                </p:cNvSpPr>
                <p:nvPr/>
              </p:nvSpPr>
              <p:spPr bwMode="auto">
                <a:xfrm>
                  <a:off x="1702" y="1940"/>
                  <a:ext cx="15" cy="168"/>
                </a:xfrm>
                <a:prstGeom prst="rect">
                  <a:avLst/>
                </a:prstGeom>
                <a:solidFill>
                  <a:srgbClr val="0000A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5" name="Rectangle 299"/>
                <p:cNvSpPr>
                  <a:spLocks noChangeArrowheads="1"/>
                </p:cNvSpPr>
                <p:nvPr/>
              </p:nvSpPr>
              <p:spPr bwMode="auto">
                <a:xfrm>
                  <a:off x="1717" y="1940"/>
                  <a:ext cx="14" cy="168"/>
                </a:xfrm>
                <a:prstGeom prst="rect">
                  <a:avLst/>
                </a:prstGeom>
                <a:solidFill>
                  <a:srgbClr val="0000A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6" name="Rectangle 300"/>
                <p:cNvSpPr>
                  <a:spLocks noChangeArrowheads="1"/>
                </p:cNvSpPr>
                <p:nvPr/>
              </p:nvSpPr>
              <p:spPr bwMode="auto">
                <a:xfrm>
                  <a:off x="1731" y="1940"/>
                  <a:ext cx="14" cy="168"/>
                </a:xfrm>
                <a:prstGeom prst="rect">
                  <a:avLst/>
                </a:prstGeom>
                <a:solidFill>
                  <a:srgbClr val="0000A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7" name="Rectangle 301"/>
                <p:cNvSpPr>
                  <a:spLocks noChangeArrowheads="1"/>
                </p:cNvSpPr>
                <p:nvPr/>
              </p:nvSpPr>
              <p:spPr bwMode="auto">
                <a:xfrm>
                  <a:off x="1745" y="1940"/>
                  <a:ext cx="11" cy="168"/>
                </a:xfrm>
                <a:prstGeom prst="rect">
                  <a:avLst/>
                </a:prstGeom>
                <a:solidFill>
                  <a:srgbClr val="0000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8" name="Rectangle 302"/>
                <p:cNvSpPr>
                  <a:spLocks noChangeArrowheads="1"/>
                </p:cNvSpPr>
                <p:nvPr/>
              </p:nvSpPr>
              <p:spPr bwMode="auto">
                <a:xfrm>
                  <a:off x="1756" y="1940"/>
                  <a:ext cx="14" cy="168"/>
                </a:xfrm>
                <a:prstGeom prst="rect">
                  <a:avLst/>
                </a:prstGeom>
                <a:solidFill>
                  <a:srgbClr val="0000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79" name="Rectangle 303"/>
                <p:cNvSpPr>
                  <a:spLocks noChangeArrowheads="1"/>
                </p:cNvSpPr>
                <p:nvPr/>
              </p:nvSpPr>
              <p:spPr bwMode="auto">
                <a:xfrm>
                  <a:off x="1770" y="1940"/>
                  <a:ext cx="15" cy="168"/>
                </a:xfrm>
                <a:prstGeom prst="rect">
                  <a:avLst/>
                </a:prstGeom>
                <a:solidFill>
                  <a:srgbClr val="0000A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0" name="Rectangle 304"/>
                <p:cNvSpPr>
                  <a:spLocks noChangeArrowheads="1"/>
                </p:cNvSpPr>
                <p:nvPr/>
              </p:nvSpPr>
              <p:spPr bwMode="auto">
                <a:xfrm>
                  <a:off x="1785" y="1940"/>
                  <a:ext cx="14" cy="168"/>
                </a:xfrm>
                <a:prstGeom prst="rect">
                  <a:avLst/>
                </a:prstGeom>
                <a:solidFill>
                  <a:srgbClr val="000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1" name="Rectangle 305"/>
                <p:cNvSpPr>
                  <a:spLocks noChangeArrowheads="1"/>
                </p:cNvSpPr>
                <p:nvPr/>
              </p:nvSpPr>
              <p:spPr bwMode="auto">
                <a:xfrm>
                  <a:off x="1799" y="1940"/>
                  <a:ext cx="14" cy="168"/>
                </a:xfrm>
                <a:prstGeom prst="rect">
                  <a:avLst/>
                </a:prstGeom>
                <a:solidFill>
                  <a:srgbClr val="00009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2" name="Rectangle 306"/>
                <p:cNvSpPr>
                  <a:spLocks noChangeArrowheads="1"/>
                </p:cNvSpPr>
                <p:nvPr/>
              </p:nvSpPr>
              <p:spPr bwMode="auto">
                <a:xfrm>
                  <a:off x="1813" y="1940"/>
                  <a:ext cx="11" cy="168"/>
                </a:xfrm>
                <a:prstGeom prst="rect">
                  <a:avLst/>
                </a:prstGeom>
                <a:solidFill>
                  <a:srgbClr val="0000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3" name="Rectangle 307"/>
                <p:cNvSpPr>
                  <a:spLocks noChangeArrowheads="1"/>
                </p:cNvSpPr>
                <p:nvPr/>
              </p:nvSpPr>
              <p:spPr bwMode="auto">
                <a:xfrm>
                  <a:off x="1824" y="1940"/>
                  <a:ext cx="14" cy="168"/>
                </a:xfrm>
                <a:prstGeom prst="rect">
                  <a:avLst/>
                </a:prstGeom>
                <a:solidFill>
                  <a:srgbClr val="0000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4" name="Rectangle 308"/>
                <p:cNvSpPr>
                  <a:spLocks noChangeArrowheads="1"/>
                </p:cNvSpPr>
                <p:nvPr/>
              </p:nvSpPr>
              <p:spPr bwMode="auto">
                <a:xfrm>
                  <a:off x="1838" y="1940"/>
                  <a:ext cx="15" cy="168"/>
                </a:xfrm>
                <a:prstGeom prst="rect">
                  <a:avLst/>
                </a:prstGeom>
                <a:solidFill>
                  <a:srgbClr val="00009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5" name="Rectangle 309"/>
                <p:cNvSpPr>
                  <a:spLocks noChangeArrowheads="1"/>
                </p:cNvSpPr>
                <p:nvPr/>
              </p:nvSpPr>
              <p:spPr bwMode="auto">
                <a:xfrm>
                  <a:off x="1853" y="1940"/>
                  <a:ext cx="14" cy="168"/>
                </a:xfrm>
                <a:prstGeom prst="rect">
                  <a:avLst/>
                </a:prstGeom>
                <a:solidFill>
                  <a:srgbClr val="0000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6" name="Rectangle 310"/>
                <p:cNvSpPr>
                  <a:spLocks noChangeArrowheads="1"/>
                </p:cNvSpPr>
                <p:nvPr/>
              </p:nvSpPr>
              <p:spPr bwMode="auto">
                <a:xfrm>
                  <a:off x="1867" y="1940"/>
                  <a:ext cx="14" cy="168"/>
                </a:xfrm>
                <a:prstGeom prst="rect">
                  <a:avLst/>
                </a:prstGeom>
                <a:solidFill>
                  <a:srgbClr val="0000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7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81" y="1940"/>
                  <a:ext cx="11" cy="168"/>
                </a:xfrm>
                <a:prstGeom prst="rect">
                  <a:avLst/>
                </a:prstGeom>
                <a:solidFill>
                  <a:srgbClr val="0000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8" name="Rectangle 312"/>
                <p:cNvSpPr>
                  <a:spLocks noChangeArrowheads="1"/>
                </p:cNvSpPr>
                <p:nvPr/>
              </p:nvSpPr>
              <p:spPr bwMode="auto">
                <a:xfrm>
                  <a:off x="1892" y="1940"/>
                  <a:ext cx="14" cy="168"/>
                </a:xfrm>
                <a:prstGeom prst="rect">
                  <a:avLst/>
                </a:prstGeom>
                <a:solidFill>
                  <a:srgbClr val="0000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89" name="Rectangle 313"/>
                <p:cNvSpPr>
                  <a:spLocks noChangeArrowheads="1"/>
                </p:cNvSpPr>
                <p:nvPr/>
              </p:nvSpPr>
              <p:spPr bwMode="auto">
                <a:xfrm>
                  <a:off x="1906" y="1940"/>
                  <a:ext cx="15" cy="168"/>
                </a:xfrm>
                <a:prstGeom prst="rect">
                  <a:avLst/>
                </a:prstGeom>
                <a:solidFill>
                  <a:srgbClr val="0000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0" name="Rectangle 314"/>
                <p:cNvSpPr>
                  <a:spLocks noChangeArrowheads="1"/>
                </p:cNvSpPr>
                <p:nvPr/>
              </p:nvSpPr>
              <p:spPr bwMode="auto">
                <a:xfrm>
                  <a:off x="1921" y="1940"/>
                  <a:ext cx="14" cy="168"/>
                </a:xfrm>
                <a:prstGeom prst="rect">
                  <a:avLst/>
                </a:prstGeom>
                <a:solidFill>
                  <a:srgbClr val="0000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1" name="Rectangle 315"/>
                <p:cNvSpPr>
                  <a:spLocks noChangeArrowheads="1"/>
                </p:cNvSpPr>
                <p:nvPr/>
              </p:nvSpPr>
              <p:spPr bwMode="auto">
                <a:xfrm>
                  <a:off x="1935" y="1940"/>
                  <a:ext cx="14" cy="168"/>
                </a:xfrm>
                <a:prstGeom prst="rect">
                  <a:avLst/>
                </a:prstGeom>
                <a:solidFill>
                  <a:srgbClr val="00008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2" name="Rectangle 316"/>
                <p:cNvSpPr>
                  <a:spLocks noChangeArrowheads="1"/>
                </p:cNvSpPr>
                <p:nvPr/>
              </p:nvSpPr>
              <p:spPr bwMode="auto">
                <a:xfrm>
                  <a:off x="1949" y="1940"/>
                  <a:ext cx="15" cy="168"/>
                </a:xfrm>
                <a:prstGeom prst="rect">
                  <a:avLst/>
                </a:prstGeom>
                <a:solidFill>
                  <a:srgbClr val="00008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3" name="Rectangle 317"/>
                <p:cNvSpPr>
                  <a:spLocks noChangeArrowheads="1"/>
                </p:cNvSpPr>
                <p:nvPr/>
              </p:nvSpPr>
              <p:spPr bwMode="auto">
                <a:xfrm>
                  <a:off x="1964" y="1940"/>
                  <a:ext cx="10" cy="168"/>
                </a:xfrm>
                <a:prstGeom prst="rect">
                  <a:avLst/>
                </a:prstGeom>
                <a:solidFill>
                  <a:srgbClr val="0000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4" name="Rectangle 318"/>
                <p:cNvSpPr>
                  <a:spLocks noChangeArrowheads="1"/>
                </p:cNvSpPr>
                <p:nvPr/>
              </p:nvSpPr>
              <p:spPr bwMode="auto">
                <a:xfrm>
                  <a:off x="1974" y="1940"/>
                  <a:ext cx="15" cy="168"/>
                </a:xfrm>
                <a:prstGeom prst="rect">
                  <a:avLst/>
                </a:prstGeom>
                <a:solidFill>
                  <a:srgbClr val="00008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5" name="Rectangle 319"/>
                <p:cNvSpPr>
                  <a:spLocks noChangeArrowheads="1"/>
                </p:cNvSpPr>
                <p:nvPr/>
              </p:nvSpPr>
              <p:spPr bwMode="auto">
                <a:xfrm>
                  <a:off x="1989" y="1940"/>
                  <a:ext cx="14" cy="168"/>
                </a:xfrm>
                <a:prstGeom prst="rect">
                  <a:avLst/>
                </a:prstGeom>
                <a:solidFill>
                  <a:srgbClr val="00008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003" y="1940"/>
                  <a:ext cx="14" cy="168"/>
                </a:xfrm>
                <a:prstGeom prst="rect">
                  <a:avLst/>
                </a:prstGeom>
                <a:solidFill>
                  <a:srgbClr val="00008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7" name="Rectangle 321"/>
                <p:cNvSpPr>
                  <a:spLocks noChangeArrowheads="1"/>
                </p:cNvSpPr>
                <p:nvPr/>
              </p:nvSpPr>
              <p:spPr bwMode="auto">
                <a:xfrm>
                  <a:off x="2017" y="1940"/>
                  <a:ext cx="15" cy="168"/>
                </a:xfrm>
                <a:prstGeom prst="rect">
                  <a:avLst/>
                </a:prstGeom>
                <a:solidFill>
                  <a:srgbClr val="00008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8" name="Rectangle 322"/>
                <p:cNvSpPr>
                  <a:spLocks noChangeArrowheads="1"/>
                </p:cNvSpPr>
                <p:nvPr/>
              </p:nvSpPr>
              <p:spPr bwMode="auto">
                <a:xfrm>
                  <a:off x="2032" y="1940"/>
                  <a:ext cx="10" cy="168"/>
                </a:xfrm>
                <a:prstGeom prst="rect">
                  <a:avLst/>
                </a:prstGeom>
                <a:solidFill>
                  <a:srgbClr val="00008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499" name="Rectangle 323"/>
                <p:cNvSpPr>
                  <a:spLocks noChangeArrowheads="1"/>
                </p:cNvSpPr>
                <p:nvPr/>
              </p:nvSpPr>
              <p:spPr bwMode="auto">
                <a:xfrm>
                  <a:off x="2042" y="1940"/>
                  <a:ext cx="15" cy="168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057" y="1940"/>
                  <a:ext cx="14" cy="168"/>
                </a:xfrm>
                <a:prstGeom prst="rect">
                  <a:avLst/>
                </a:prstGeom>
                <a:solidFill>
                  <a:srgbClr val="00007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1" name="Rectangle 325"/>
                <p:cNvSpPr>
                  <a:spLocks noChangeArrowheads="1"/>
                </p:cNvSpPr>
                <p:nvPr/>
              </p:nvSpPr>
              <p:spPr bwMode="auto">
                <a:xfrm>
                  <a:off x="2071" y="1940"/>
                  <a:ext cx="14" cy="168"/>
                </a:xfrm>
                <a:prstGeom prst="rect">
                  <a:avLst/>
                </a:prstGeom>
                <a:solidFill>
                  <a:srgbClr val="00007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2" name="Rectangle 326"/>
                <p:cNvSpPr>
                  <a:spLocks noChangeArrowheads="1"/>
                </p:cNvSpPr>
                <p:nvPr/>
              </p:nvSpPr>
              <p:spPr bwMode="auto">
                <a:xfrm>
                  <a:off x="2085" y="1940"/>
                  <a:ext cx="15" cy="168"/>
                </a:xfrm>
                <a:prstGeom prst="rect">
                  <a:avLst/>
                </a:prstGeom>
                <a:solidFill>
                  <a:srgbClr val="00007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3" name="Rectangle 327"/>
                <p:cNvSpPr>
                  <a:spLocks noChangeArrowheads="1"/>
                </p:cNvSpPr>
                <p:nvPr/>
              </p:nvSpPr>
              <p:spPr bwMode="auto">
                <a:xfrm>
                  <a:off x="2100" y="1940"/>
                  <a:ext cx="10" cy="168"/>
                </a:xfrm>
                <a:prstGeom prst="rect">
                  <a:avLst/>
                </a:prstGeom>
                <a:solidFill>
                  <a:srgbClr val="00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4" name="Rectangle 328"/>
                <p:cNvSpPr>
                  <a:spLocks noChangeArrowheads="1"/>
                </p:cNvSpPr>
                <p:nvPr/>
              </p:nvSpPr>
              <p:spPr bwMode="auto">
                <a:xfrm>
                  <a:off x="2110" y="1940"/>
                  <a:ext cx="15" cy="168"/>
                </a:xfrm>
                <a:prstGeom prst="rect">
                  <a:avLst/>
                </a:prstGeom>
                <a:solidFill>
                  <a:srgbClr val="00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5" name="Rectangle 329"/>
                <p:cNvSpPr>
                  <a:spLocks noChangeArrowheads="1"/>
                </p:cNvSpPr>
                <p:nvPr/>
              </p:nvSpPr>
              <p:spPr bwMode="auto">
                <a:xfrm>
                  <a:off x="2125" y="1940"/>
                  <a:ext cx="14" cy="168"/>
                </a:xfrm>
                <a:prstGeom prst="rect">
                  <a:avLst/>
                </a:prstGeom>
                <a:solidFill>
                  <a:srgbClr val="00007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6" name="Rectangle 330"/>
                <p:cNvSpPr>
                  <a:spLocks noChangeArrowheads="1"/>
                </p:cNvSpPr>
                <p:nvPr/>
              </p:nvSpPr>
              <p:spPr bwMode="auto">
                <a:xfrm>
                  <a:off x="2139" y="1940"/>
                  <a:ext cx="14" cy="168"/>
                </a:xfrm>
                <a:prstGeom prst="rect">
                  <a:avLst/>
                </a:prstGeom>
                <a:solidFill>
                  <a:srgbClr val="00007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7" name="Rectangle 331"/>
                <p:cNvSpPr>
                  <a:spLocks noChangeArrowheads="1"/>
                </p:cNvSpPr>
                <p:nvPr/>
              </p:nvSpPr>
              <p:spPr bwMode="auto">
                <a:xfrm>
                  <a:off x="2153" y="1940"/>
                  <a:ext cx="15" cy="168"/>
                </a:xfrm>
                <a:prstGeom prst="rect">
                  <a:avLst/>
                </a:prstGeom>
                <a:solidFill>
                  <a:srgbClr val="00007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8" name="Rectangle 332"/>
                <p:cNvSpPr>
                  <a:spLocks noChangeArrowheads="1"/>
                </p:cNvSpPr>
                <p:nvPr/>
              </p:nvSpPr>
              <p:spPr bwMode="auto">
                <a:xfrm>
                  <a:off x="2168" y="1940"/>
                  <a:ext cx="14" cy="168"/>
                </a:xfrm>
                <a:prstGeom prst="rect">
                  <a:avLst/>
                </a:prstGeom>
                <a:solidFill>
                  <a:srgbClr val="0000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09" name="Rectangle 333"/>
                <p:cNvSpPr>
                  <a:spLocks noChangeArrowheads="1"/>
                </p:cNvSpPr>
                <p:nvPr/>
              </p:nvSpPr>
              <p:spPr bwMode="auto">
                <a:xfrm>
                  <a:off x="2182" y="1940"/>
                  <a:ext cx="11" cy="168"/>
                </a:xfrm>
                <a:prstGeom prst="rect">
                  <a:avLst/>
                </a:prstGeom>
                <a:solidFill>
                  <a:srgbClr val="0000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10" name="Rectangle 334"/>
                <p:cNvSpPr>
                  <a:spLocks noChangeArrowheads="1"/>
                </p:cNvSpPr>
                <p:nvPr/>
              </p:nvSpPr>
              <p:spPr bwMode="auto">
                <a:xfrm>
                  <a:off x="2193" y="1940"/>
                  <a:ext cx="14" cy="168"/>
                </a:xfrm>
                <a:prstGeom prst="rect">
                  <a:avLst/>
                </a:prstGeom>
                <a:solidFill>
                  <a:srgbClr val="0000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  <p:sp>
              <p:nvSpPr>
                <p:cNvPr id="50511" name="Rectangle 335"/>
                <p:cNvSpPr>
                  <a:spLocks noChangeArrowheads="1"/>
                </p:cNvSpPr>
                <p:nvPr/>
              </p:nvSpPr>
              <p:spPr bwMode="auto">
                <a:xfrm>
                  <a:off x="2207" y="1940"/>
                  <a:ext cx="15" cy="168"/>
                </a:xfrm>
                <a:prstGeom prst="rect">
                  <a:avLst/>
                </a:prstGeom>
                <a:solidFill>
                  <a:srgbClr val="00007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r-CA"/>
                </a:p>
              </p:txBody>
            </p:sp>
          </p:grpSp>
          <p:sp>
            <p:nvSpPr>
              <p:cNvPr id="50513" name="Rectangle 337"/>
              <p:cNvSpPr>
                <a:spLocks noChangeArrowheads="1"/>
              </p:cNvSpPr>
              <p:nvPr/>
            </p:nvSpPr>
            <p:spPr bwMode="auto">
              <a:xfrm>
                <a:off x="911" y="1940"/>
                <a:ext cx="1314" cy="171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50515" name="Rectangle 339"/>
            <p:cNvSpPr>
              <a:spLocks noChangeArrowheads="1"/>
            </p:cNvSpPr>
            <p:nvPr/>
          </p:nvSpPr>
          <p:spPr bwMode="auto">
            <a:xfrm>
              <a:off x="2121" y="2108"/>
              <a:ext cx="108" cy="93"/>
            </a:xfrm>
            <a:prstGeom prst="rect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0516" name="Line 340"/>
            <p:cNvSpPr>
              <a:spLocks noChangeShapeType="1"/>
            </p:cNvSpPr>
            <p:nvPr/>
          </p:nvSpPr>
          <p:spPr bwMode="auto">
            <a:xfrm flipH="1">
              <a:off x="1015" y="1672"/>
              <a:ext cx="120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46" name="Rectangle 670"/>
            <p:cNvSpPr>
              <a:spLocks noChangeArrowheads="1"/>
            </p:cNvSpPr>
            <p:nvPr/>
          </p:nvSpPr>
          <p:spPr bwMode="auto">
            <a:xfrm>
              <a:off x="900" y="1318"/>
              <a:ext cx="55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</a:t>
              </a:r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¯</a:t>
              </a:r>
              <a:r>
                <a:rPr kumimoji="0" lang="fr-CA" sz="1900">
                  <a:solidFill>
                    <a:srgbClr val="000000"/>
                  </a:solidFill>
                </a:rPr>
                <a:t> 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  <p:sp>
          <p:nvSpPr>
            <p:cNvPr id="50847" name="Rectangle 671"/>
            <p:cNvSpPr>
              <a:spLocks noChangeArrowheads="1"/>
            </p:cNvSpPr>
            <p:nvPr/>
          </p:nvSpPr>
          <p:spPr bwMode="auto">
            <a:xfrm>
              <a:off x="2330" y="1629"/>
              <a:ext cx="30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 sz="170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50889" name="Rectangle 713"/>
            <p:cNvSpPr>
              <a:spLocks noChangeArrowheads="1"/>
            </p:cNvSpPr>
            <p:nvPr/>
          </p:nvSpPr>
          <p:spPr bwMode="auto">
            <a:xfrm>
              <a:off x="2115" y="2229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</a:t>
              </a:r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¯</a:t>
              </a:r>
              <a:r>
                <a:rPr kumimoji="0" lang="fr-CA" sz="1900">
                  <a:solidFill>
                    <a:srgbClr val="000000"/>
                  </a:solidFill>
                </a:rPr>
                <a:t> 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</p:grpSp>
      <p:grpSp>
        <p:nvGrpSpPr>
          <p:cNvPr id="50928" name="Group 752"/>
          <p:cNvGrpSpPr>
            <a:grpSpLocks/>
          </p:cNvGrpSpPr>
          <p:nvPr/>
        </p:nvGrpSpPr>
        <p:grpSpPr bwMode="auto">
          <a:xfrm>
            <a:off x="4495006" y="2029618"/>
            <a:ext cx="3814763" cy="1692275"/>
            <a:chOff x="2844" y="1378"/>
            <a:chExt cx="2403" cy="1066"/>
          </a:xfrm>
        </p:grpSpPr>
        <p:sp>
          <p:nvSpPr>
            <p:cNvPr id="50518" name="Line 342"/>
            <p:cNvSpPr>
              <a:spLocks noChangeShapeType="1"/>
            </p:cNvSpPr>
            <p:nvPr/>
          </p:nvSpPr>
          <p:spPr bwMode="auto">
            <a:xfrm>
              <a:off x="3125" y="1861"/>
              <a:ext cx="1850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19" name="Line 343"/>
            <p:cNvSpPr>
              <a:spLocks noChangeShapeType="1"/>
            </p:cNvSpPr>
            <p:nvPr/>
          </p:nvSpPr>
          <p:spPr bwMode="auto">
            <a:xfrm>
              <a:off x="3125" y="1947"/>
              <a:ext cx="1835" cy="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0" name="Line 344"/>
            <p:cNvSpPr>
              <a:spLocks noChangeShapeType="1"/>
            </p:cNvSpPr>
            <p:nvPr/>
          </p:nvSpPr>
          <p:spPr bwMode="auto">
            <a:xfrm>
              <a:off x="3365" y="1597"/>
              <a:ext cx="1" cy="2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1" name="Line 345"/>
            <p:cNvSpPr>
              <a:spLocks noChangeShapeType="1"/>
            </p:cNvSpPr>
            <p:nvPr/>
          </p:nvSpPr>
          <p:spPr bwMode="auto">
            <a:xfrm>
              <a:off x="3365" y="1947"/>
              <a:ext cx="1" cy="1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2" name="Line 346"/>
            <p:cNvSpPr>
              <a:spLocks noChangeShapeType="1"/>
            </p:cNvSpPr>
            <p:nvPr/>
          </p:nvSpPr>
          <p:spPr bwMode="auto">
            <a:xfrm>
              <a:off x="3365" y="2111"/>
              <a:ext cx="126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3" name="Line 347"/>
            <p:cNvSpPr>
              <a:spLocks noChangeShapeType="1"/>
            </p:cNvSpPr>
            <p:nvPr/>
          </p:nvSpPr>
          <p:spPr bwMode="auto">
            <a:xfrm flipV="1">
              <a:off x="3454" y="1597"/>
              <a:ext cx="1" cy="8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4" name="Rectangle 348"/>
            <p:cNvSpPr>
              <a:spLocks noChangeArrowheads="1"/>
            </p:cNvSpPr>
            <p:nvPr/>
          </p:nvSpPr>
          <p:spPr bwMode="auto">
            <a:xfrm>
              <a:off x="2978" y="1979"/>
              <a:ext cx="45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8" name="Rectangle 352"/>
            <p:cNvSpPr>
              <a:spLocks noChangeArrowheads="1"/>
            </p:cNvSpPr>
            <p:nvPr/>
          </p:nvSpPr>
          <p:spPr bwMode="auto">
            <a:xfrm>
              <a:off x="3379" y="1378"/>
              <a:ext cx="65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29" name="Rectangle 353"/>
            <p:cNvSpPr>
              <a:spLocks noChangeArrowheads="1"/>
            </p:cNvSpPr>
            <p:nvPr/>
          </p:nvSpPr>
          <p:spPr bwMode="auto">
            <a:xfrm>
              <a:off x="3379" y="1382"/>
              <a:ext cx="16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­</a:t>
              </a:r>
              <a:endParaRPr kumimoji="0" lang="fr-CA"/>
            </a:p>
          </p:txBody>
        </p:sp>
        <p:sp>
          <p:nvSpPr>
            <p:cNvPr id="50530" name="Rectangle 354"/>
            <p:cNvSpPr>
              <a:spLocks noChangeArrowheads="1"/>
            </p:cNvSpPr>
            <p:nvPr/>
          </p:nvSpPr>
          <p:spPr bwMode="auto">
            <a:xfrm>
              <a:off x="3461" y="1382"/>
              <a:ext cx="23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 T</a:t>
              </a:r>
              <a:endParaRPr kumimoji="0" lang="fr-CA"/>
            </a:p>
          </p:txBody>
        </p:sp>
        <p:sp>
          <p:nvSpPr>
            <p:cNvPr id="50531" name="Rectangle 355"/>
            <p:cNvSpPr>
              <a:spLocks noChangeArrowheads="1"/>
            </p:cNvSpPr>
            <p:nvPr/>
          </p:nvSpPr>
          <p:spPr bwMode="auto">
            <a:xfrm>
              <a:off x="3630" y="1454"/>
              <a:ext cx="10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200">
                  <a:solidFill>
                    <a:srgbClr val="000000"/>
                  </a:solidFill>
                </a:rPr>
                <a:t>S</a:t>
              </a:r>
              <a:endParaRPr kumimoji="0" lang="fr-CA"/>
            </a:p>
          </p:txBody>
        </p:sp>
        <p:sp>
          <p:nvSpPr>
            <p:cNvPr id="50532" name="Rectangle 356"/>
            <p:cNvSpPr>
              <a:spLocks noChangeArrowheads="1"/>
            </p:cNvSpPr>
            <p:nvPr/>
          </p:nvSpPr>
          <p:spPr bwMode="auto">
            <a:xfrm>
              <a:off x="3683" y="1382"/>
              <a:ext cx="26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  <a:endParaRPr kumimoji="0" lang="fr-CA"/>
            </a:p>
          </p:txBody>
        </p:sp>
        <p:sp>
          <p:nvSpPr>
            <p:cNvPr id="50533" name="Rectangle 357"/>
            <p:cNvSpPr>
              <a:spLocks noChangeArrowheads="1"/>
            </p:cNvSpPr>
            <p:nvPr/>
          </p:nvSpPr>
          <p:spPr bwMode="auto">
            <a:xfrm>
              <a:off x="2932" y="1800"/>
              <a:ext cx="21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34" name="Rectangle 358"/>
            <p:cNvSpPr>
              <a:spLocks noChangeArrowheads="1"/>
            </p:cNvSpPr>
            <p:nvPr/>
          </p:nvSpPr>
          <p:spPr bwMode="auto">
            <a:xfrm>
              <a:off x="2932" y="1797"/>
              <a:ext cx="21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sp>
          <p:nvSpPr>
            <p:cNvPr id="50535" name="Line 359"/>
            <p:cNvSpPr>
              <a:spLocks noChangeShapeType="1"/>
            </p:cNvSpPr>
            <p:nvPr/>
          </p:nvSpPr>
          <p:spPr bwMode="auto">
            <a:xfrm>
              <a:off x="4631" y="2111"/>
              <a:ext cx="1" cy="8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36" name="Line 360"/>
            <p:cNvSpPr>
              <a:spLocks noChangeShapeType="1"/>
            </p:cNvSpPr>
            <p:nvPr/>
          </p:nvSpPr>
          <p:spPr bwMode="auto">
            <a:xfrm flipV="1">
              <a:off x="4721" y="1947"/>
              <a:ext cx="1" cy="29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37" name="Line 361"/>
            <p:cNvSpPr>
              <a:spLocks noChangeShapeType="1"/>
            </p:cNvSpPr>
            <p:nvPr/>
          </p:nvSpPr>
          <p:spPr bwMode="auto">
            <a:xfrm flipV="1">
              <a:off x="4721" y="1682"/>
              <a:ext cx="1" cy="17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38" name="Rectangle 362"/>
            <p:cNvSpPr>
              <a:spLocks noChangeArrowheads="1"/>
            </p:cNvSpPr>
            <p:nvPr/>
          </p:nvSpPr>
          <p:spPr bwMode="auto">
            <a:xfrm>
              <a:off x="4796" y="1611"/>
              <a:ext cx="45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47" name="Rectangle 371"/>
            <p:cNvSpPr>
              <a:spLocks noChangeArrowheads="1"/>
            </p:cNvSpPr>
            <p:nvPr/>
          </p:nvSpPr>
          <p:spPr bwMode="auto">
            <a:xfrm>
              <a:off x="4975" y="1800"/>
              <a:ext cx="211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48" name="Rectangle 372"/>
            <p:cNvSpPr>
              <a:spLocks noChangeArrowheads="1"/>
            </p:cNvSpPr>
            <p:nvPr/>
          </p:nvSpPr>
          <p:spPr bwMode="auto">
            <a:xfrm>
              <a:off x="4975" y="1797"/>
              <a:ext cx="21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grpSp>
          <p:nvGrpSpPr>
            <p:cNvPr id="50645" name="Group 469"/>
            <p:cNvGrpSpPr>
              <a:grpSpLocks/>
            </p:cNvGrpSpPr>
            <p:nvPr/>
          </p:nvGrpSpPr>
          <p:grpSpPr bwMode="auto">
            <a:xfrm>
              <a:off x="3379" y="1868"/>
              <a:ext cx="1342" cy="79"/>
              <a:chOff x="3379" y="1868"/>
              <a:chExt cx="1342" cy="79"/>
            </a:xfrm>
          </p:grpSpPr>
          <p:sp>
            <p:nvSpPr>
              <p:cNvPr id="50549" name="Rectangle 373"/>
              <p:cNvSpPr>
                <a:spLocks noChangeArrowheads="1"/>
              </p:cNvSpPr>
              <p:nvPr/>
            </p:nvSpPr>
            <p:spPr bwMode="auto">
              <a:xfrm>
                <a:off x="3379" y="1868"/>
                <a:ext cx="14" cy="79"/>
              </a:xfrm>
              <a:prstGeom prst="rect">
                <a:avLst/>
              </a:prstGeom>
              <a:solidFill>
                <a:srgbClr val="7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0" name="Rectangle 374"/>
              <p:cNvSpPr>
                <a:spLocks noChangeArrowheads="1"/>
              </p:cNvSpPr>
              <p:nvPr/>
            </p:nvSpPr>
            <p:spPr bwMode="auto">
              <a:xfrm>
                <a:off x="3393" y="1868"/>
                <a:ext cx="15" cy="79"/>
              </a:xfrm>
              <a:prstGeom prst="rect">
                <a:avLst/>
              </a:prstGeom>
              <a:solidFill>
                <a:srgbClr val="7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1" name="Rectangle 375"/>
              <p:cNvSpPr>
                <a:spLocks noChangeArrowheads="1"/>
              </p:cNvSpPr>
              <p:nvPr/>
            </p:nvSpPr>
            <p:spPr bwMode="auto">
              <a:xfrm>
                <a:off x="3408" y="1868"/>
                <a:ext cx="14" cy="79"/>
              </a:xfrm>
              <a:prstGeom prst="rect">
                <a:avLst/>
              </a:prstGeom>
              <a:solidFill>
                <a:srgbClr val="7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2" name="Rectangle 376"/>
              <p:cNvSpPr>
                <a:spLocks noChangeArrowheads="1"/>
              </p:cNvSpPr>
              <p:nvPr/>
            </p:nvSpPr>
            <p:spPr bwMode="auto">
              <a:xfrm>
                <a:off x="3422" y="1868"/>
                <a:ext cx="14" cy="79"/>
              </a:xfrm>
              <a:prstGeom prst="rect">
                <a:avLst/>
              </a:prstGeom>
              <a:solidFill>
                <a:srgbClr val="7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3" name="Rectangle 377"/>
              <p:cNvSpPr>
                <a:spLocks noChangeArrowheads="1"/>
              </p:cNvSpPr>
              <p:nvPr/>
            </p:nvSpPr>
            <p:spPr bwMode="auto">
              <a:xfrm>
                <a:off x="3436" y="1868"/>
                <a:ext cx="15" cy="79"/>
              </a:xfrm>
              <a:prstGeom prst="rect">
                <a:avLst/>
              </a:prstGeom>
              <a:solidFill>
                <a:srgbClr val="7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4" name="Rectangle 378"/>
              <p:cNvSpPr>
                <a:spLocks noChangeArrowheads="1"/>
              </p:cNvSpPr>
              <p:nvPr/>
            </p:nvSpPr>
            <p:spPr bwMode="auto">
              <a:xfrm>
                <a:off x="3451" y="1868"/>
                <a:ext cx="10" cy="79"/>
              </a:xfrm>
              <a:prstGeom prst="rect">
                <a:avLst/>
              </a:prstGeom>
              <a:solidFill>
                <a:srgbClr val="7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5" name="Rectangle 379"/>
              <p:cNvSpPr>
                <a:spLocks noChangeArrowheads="1"/>
              </p:cNvSpPr>
              <p:nvPr/>
            </p:nvSpPr>
            <p:spPr bwMode="auto">
              <a:xfrm>
                <a:off x="3461" y="1868"/>
                <a:ext cx="15" cy="79"/>
              </a:xfrm>
              <a:prstGeom prst="rect">
                <a:avLst/>
              </a:pr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6" name="Rectangle 380"/>
              <p:cNvSpPr>
                <a:spLocks noChangeArrowheads="1"/>
              </p:cNvSpPr>
              <p:nvPr/>
            </p:nvSpPr>
            <p:spPr bwMode="auto">
              <a:xfrm>
                <a:off x="3476" y="1868"/>
                <a:ext cx="14" cy="79"/>
              </a:xfrm>
              <a:prstGeom prst="rect">
                <a:avLst/>
              </a:prstGeom>
              <a:solidFill>
                <a:srgbClr val="7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7" name="Rectangle 381"/>
              <p:cNvSpPr>
                <a:spLocks noChangeArrowheads="1"/>
              </p:cNvSpPr>
              <p:nvPr/>
            </p:nvSpPr>
            <p:spPr bwMode="auto">
              <a:xfrm>
                <a:off x="3490" y="1868"/>
                <a:ext cx="14" cy="79"/>
              </a:xfrm>
              <a:prstGeom prst="rect">
                <a:avLst/>
              </a:prstGeom>
              <a:solidFill>
                <a:srgbClr val="7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8" name="Rectangle 382"/>
              <p:cNvSpPr>
                <a:spLocks noChangeArrowheads="1"/>
              </p:cNvSpPr>
              <p:nvPr/>
            </p:nvSpPr>
            <p:spPr bwMode="auto">
              <a:xfrm>
                <a:off x="3504" y="1868"/>
                <a:ext cx="15" cy="79"/>
              </a:xfrm>
              <a:prstGeom prst="rect">
                <a:avLst/>
              </a:prstGeom>
              <a:solidFill>
                <a:srgbClr val="7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59" name="Rectangle 383"/>
              <p:cNvSpPr>
                <a:spLocks noChangeArrowheads="1"/>
              </p:cNvSpPr>
              <p:nvPr/>
            </p:nvSpPr>
            <p:spPr bwMode="auto">
              <a:xfrm>
                <a:off x="3519" y="1868"/>
                <a:ext cx="14" cy="79"/>
              </a:xfrm>
              <a:prstGeom prst="rect">
                <a:avLst/>
              </a:prstGeom>
              <a:solidFill>
                <a:srgbClr val="7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0" name="Rectangle 384"/>
              <p:cNvSpPr>
                <a:spLocks noChangeArrowheads="1"/>
              </p:cNvSpPr>
              <p:nvPr/>
            </p:nvSpPr>
            <p:spPr bwMode="auto">
              <a:xfrm>
                <a:off x="3533" y="1868"/>
                <a:ext cx="14" cy="79"/>
              </a:xfrm>
              <a:prstGeom prst="rect">
                <a:avLst/>
              </a:prstGeom>
              <a:solidFill>
                <a:srgbClr val="7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1" name="Rectangle 385"/>
              <p:cNvSpPr>
                <a:spLocks noChangeArrowheads="1"/>
              </p:cNvSpPr>
              <p:nvPr/>
            </p:nvSpPr>
            <p:spPr bwMode="auto">
              <a:xfrm>
                <a:off x="3547" y="1868"/>
                <a:ext cx="15" cy="79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2" name="Rectangle 386"/>
              <p:cNvSpPr>
                <a:spLocks noChangeArrowheads="1"/>
              </p:cNvSpPr>
              <p:nvPr/>
            </p:nvSpPr>
            <p:spPr bwMode="auto">
              <a:xfrm>
                <a:off x="3562" y="1868"/>
                <a:ext cx="14" cy="79"/>
              </a:xfrm>
              <a:prstGeom prst="rect">
                <a:avLst/>
              </a:prstGeom>
              <a:solidFill>
                <a:srgbClr val="8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3" name="Rectangle 387"/>
              <p:cNvSpPr>
                <a:spLocks noChangeArrowheads="1"/>
              </p:cNvSpPr>
              <p:nvPr/>
            </p:nvSpPr>
            <p:spPr bwMode="auto">
              <a:xfrm>
                <a:off x="3576" y="1868"/>
                <a:ext cx="14" cy="79"/>
              </a:xfrm>
              <a:prstGeom prst="rect">
                <a:avLst/>
              </a:prstGeom>
              <a:solidFill>
                <a:srgbClr val="8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4" name="Rectangle 388"/>
              <p:cNvSpPr>
                <a:spLocks noChangeArrowheads="1"/>
              </p:cNvSpPr>
              <p:nvPr/>
            </p:nvSpPr>
            <p:spPr bwMode="auto">
              <a:xfrm>
                <a:off x="3590" y="1868"/>
                <a:ext cx="11" cy="79"/>
              </a:xfrm>
              <a:prstGeom prst="rect">
                <a:avLst/>
              </a:prstGeom>
              <a:solidFill>
                <a:srgbClr val="8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5" name="Rectangle 389"/>
              <p:cNvSpPr>
                <a:spLocks noChangeArrowheads="1"/>
              </p:cNvSpPr>
              <p:nvPr/>
            </p:nvSpPr>
            <p:spPr bwMode="auto">
              <a:xfrm>
                <a:off x="3601" y="1868"/>
                <a:ext cx="14" cy="79"/>
              </a:xfrm>
              <a:prstGeom prst="rect">
                <a:avLst/>
              </a:prstGeom>
              <a:solidFill>
                <a:srgbClr val="8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6" name="Rectangle 390"/>
              <p:cNvSpPr>
                <a:spLocks noChangeArrowheads="1"/>
              </p:cNvSpPr>
              <p:nvPr/>
            </p:nvSpPr>
            <p:spPr bwMode="auto">
              <a:xfrm>
                <a:off x="3615" y="1868"/>
                <a:ext cx="15" cy="79"/>
              </a:xfrm>
              <a:prstGeom prst="rect">
                <a:avLst/>
              </a:prstGeom>
              <a:solidFill>
                <a:srgbClr val="8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7" name="Rectangle 391"/>
              <p:cNvSpPr>
                <a:spLocks noChangeArrowheads="1"/>
              </p:cNvSpPr>
              <p:nvPr/>
            </p:nvSpPr>
            <p:spPr bwMode="auto">
              <a:xfrm>
                <a:off x="3630" y="1868"/>
                <a:ext cx="14" cy="79"/>
              </a:xfrm>
              <a:prstGeom prst="rect">
                <a:avLst/>
              </a:prstGeom>
              <a:solidFill>
                <a:srgbClr val="8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8" name="Rectangle 392"/>
              <p:cNvSpPr>
                <a:spLocks noChangeArrowheads="1"/>
              </p:cNvSpPr>
              <p:nvPr/>
            </p:nvSpPr>
            <p:spPr bwMode="auto">
              <a:xfrm>
                <a:off x="3644" y="1868"/>
                <a:ext cx="14" cy="79"/>
              </a:xfrm>
              <a:prstGeom prst="rect">
                <a:avLst/>
              </a:prstGeom>
              <a:solidFill>
                <a:srgbClr val="8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69" name="Rectangle 393"/>
              <p:cNvSpPr>
                <a:spLocks noChangeArrowheads="1"/>
              </p:cNvSpPr>
              <p:nvPr/>
            </p:nvSpPr>
            <p:spPr bwMode="auto">
              <a:xfrm>
                <a:off x="3658" y="1868"/>
                <a:ext cx="15" cy="79"/>
              </a:xfrm>
              <a:prstGeom prst="rect">
                <a:avLst/>
              </a:prstGeom>
              <a:solidFill>
                <a:srgbClr val="8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0" name="Rectangle 394"/>
              <p:cNvSpPr>
                <a:spLocks noChangeArrowheads="1"/>
              </p:cNvSpPr>
              <p:nvPr/>
            </p:nvSpPr>
            <p:spPr bwMode="auto">
              <a:xfrm>
                <a:off x="3673" y="1868"/>
                <a:ext cx="14" cy="79"/>
              </a:xfrm>
              <a:prstGeom prst="rect">
                <a:avLst/>
              </a:prstGeom>
              <a:solidFill>
                <a:srgbClr val="8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1" name="Rectangle 395"/>
              <p:cNvSpPr>
                <a:spLocks noChangeArrowheads="1"/>
              </p:cNvSpPr>
              <p:nvPr/>
            </p:nvSpPr>
            <p:spPr bwMode="auto">
              <a:xfrm>
                <a:off x="3687" y="1868"/>
                <a:ext cx="14" cy="79"/>
              </a:xfrm>
              <a:prstGeom prst="rect">
                <a:avLst/>
              </a:prstGeom>
              <a:solidFill>
                <a:srgbClr val="8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2" name="Rectangle 396"/>
              <p:cNvSpPr>
                <a:spLocks noChangeArrowheads="1"/>
              </p:cNvSpPr>
              <p:nvPr/>
            </p:nvSpPr>
            <p:spPr bwMode="auto">
              <a:xfrm>
                <a:off x="3701" y="1868"/>
                <a:ext cx="14" cy="79"/>
              </a:xfrm>
              <a:prstGeom prst="rect">
                <a:avLst/>
              </a:prstGeom>
              <a:solidFill>
                <a:srgbClr val="9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3" name="Rectangle 397"/>
              <p:cNvSpPr>
                <a:spLocks noChangeArrowheads="1"/>
              </p:cNvSpPr>
              <p:nvPr/>
            </p:nvSpPr>
            <p:spPr bwMode="auto">
              <a:xfrm>
                <a:off x="3715" y="1868"/>
                <a:ext cx="15" cy="79"/>
              </a:xfrm>
              <a:prstGeom prst="rect">
                <a:avLst/>
              </a:prstGeom>
              <a:solidFill>
                <a:srgbClr val="9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4" name="Rectangle 398"/>
              <p:cNvSpPr>
                <a:spLocks noChangeArrowheads="1"/>
              </p:cNvSpPr>
              <p:nvPr/>
            </p:nvSpPr>
            <p:spPr bwMode="auto">
              <a:xfrm>
                <a:off x="3730" y="1868"/>
                <a:ext cx="14" cy="79"/>
              </a:xfrm>
              <a:prstGeom prst="rect">
                <a:avLst/>
              </a:prstGeom>
              <a:solidFill>
                <a:srgbClr val="9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5" name="Rectangle 399"/>
              <p:cNvSpPr>
                <a:spLocks noChangeArrowheads="1"/>
              </p:cNvSpPr>
              <p:nvPr/>
            </p:nvSpPr>
            <p:spPr bwMode="auto">
              <a:xfrm>
                <a:off x="3744" y="1868"/>
                <a:ext cx="11" cy="79"/>
              </a:xfrm>
              <a:prstGeom prst="rect">
                <a:avLst/>
              </a:prstGeom>
              <a:solidFill>
                <a:srgbClr val="9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6" name="Rectangle 400"/>
              <p:cNvSpPr>
                <a:spLocks noChangeArrowheads="1"/>
              </p:cNvSpPr>
              <p:nvPr/>
            </p:nvSpPr>
            <p:spPr bwMode="auto">
              <a:xfrm>
                <a:off x="3755" y="1868"/>
                <a:ext cx="14" cy="79"/>
              </a:xfrm>
              <a:prstGeom prst="rect">
                <a:avLst/>
              </a:prstGeom>
              <a:solidFill>
                <a:srgbClr val="9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7" name="Rectangle 401"/>
              <p:cNvSpPr>
                <a:spLocks noChangeArrowheads="1"/>
              </p:cNvSpPr>
              <p:nvPr/>
            </p:nvSpPr>
            <p:spPr bwMode="auto">
              <a:xfrm>
                <a:off x="3769" y="1868"/>
                <a:ext cx="14" cy="79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8" name="Rectangle 402"/>
              <p:cNvSpPr>
                <a:spLocks noChangeArrowheads="1"/>
              </p:cNvSpPr>
              <p:nvPr/>
            </p:nvSpPr>
            <p:spPr bwMode="auto">
              <a:xfrm>
                <a:off x="3783" y="1868"/>
                <a:ext cx="15" cy="79"/>
              </a:xfrm>
              <a:prstGeom prst="rect">
                <a:avLst/>
              </a:prstGeom>
              <a:solidFill>
                <a:srgbClr val="9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79" name="Rectangle 403"/>
              <p:cNvSpPr>
                <a:spLocks noChangeArrowheads="1"/>
              </p:cNvSpPr>
              <p:nvPr/>
            </p:nvSpPr>
            <p:spPr bwMode="auto">
              <a:xfrm>
                <a:off x="3798" y="1868"/>
                <a:ext cx="14" cy="79"/>
              </a:xfrm>
              <a:prstGeom prst="rect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0" name="Rectangle 404"/>
              <p:cNvSpPr>
                <a:spLocks noChangeArrowheads="1"/>
              </p:cNvSpPr>
              <p:nvPr/>
            </p:nvSpPr>
            <p:spPr bwMode="auto">
              <a:xfrm>
                <a:off x="3812" y="1868"/>
                <a:ext cx="14" cy="79"/>
              </a:xfrm>
              <a:prstGeom prst="rect">
                <a:avLst/>
              </a:prstGeom>
              <a:solidFill>
                <a:srgbClr val="A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1" name="Rectangle 405"/>
              <p:cNvSpPr>
                <a:spLocks noChangeArrowheads="1"/>
              </p:cNvSpPr>
              <p:nvPr/>
            </p:nvSpPr>
            <p:spPr bwMode="auto">
              <a:xfrm>
                <a:off x="3826" y="1868"/>
                <a:ext cx="15" cy="79"/>
              </a:xfrm>
              <a:prstGeom prst="rect">
                <a:avLst/>
              </a:prstGeom>
              <a:solidFill>
                <a:srgbClr val="A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2" name="Rectangle 406"/>
              <p:cNvSpPr>
                <a:spLocks noChangeArrowheads="1"/>
              </p:cNvSpPr>
              <p:nvPr/>
            </p:nvSpPr>
            <p:spPr bwMode="auto">
              <a:xfrm>
                <a:off x="3841" y="1868"/>
                <a:ext cx="14" cy="79"/>
              </a:xfrm>
              <a:prstGeom prst="rect">
                <a:avLst/>
              </a:prstGeom>
              <a:solidFill>
                <a:srgbClr val="A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3" name="Rectangle 407"/>
              <p:cNvSpPr>
                <a:spLocks noChangeArrowheads="1"/>
              </p:cNvSpPr>
              <p:nvPr/>
            </p:nvSpPr>
            <p:spPr bwMode="auto">
              <a:xfrm>
                <a:off x="3855" y="1868"/>
                <a:ext cx="14" cy="79"/>
              </a:xfrm>
              <a:prstGeom prst="rect">
                <a:avLst/>
              </a:prstGeom>
              <a:solidFill>
                <a:srgbClr val="A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4" name="Rectangle 408"/>
              <p:cNvSpPr>
                <a:spLocks noChangeArrowheads="1"/>
              </p:cNvSpPr>
              <p:nvPr/>
            </p:nvSpPr>
            <p:spPr bwMode="auto">
              <a:xfrm>
                <a:off x="3869" y="1868"/>
                <a:ext cx="15" cy="79"/>
              </a:xfrm>
              <a:prstGeom prst="rect">
                <a:avLst/>
              </a:prstGeom>
              <a:solidFill>
                <a:srgbClr val="A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5" name="Rectangle 409"/>
              <p:cNvSpPr>
                <a:spLocks noChangeArrowheads="1"/>
              </p:cNvSpPr>
              <p:nvPr/>
            </p:nvSpPr>
            <p:spPr bwMode="auto">
              <a:xfrm>
                <a:off x="3884" y="1868"/>
                <a:ext cx="14" cy="79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6" name="Rectangle 410"/>
              <p:cNvSpPr>
                <a:spLocks noChangeArrowheads="1"/>
              </p:cNvSpPr>
              <p:nvPr/>
            </p:nvSpPr>
            <p:spPr bwMode="auto">
              <a:xfrm>
                <a:off x="3898" y="1868"/>
                <a:ext cx="11" cy="79"/>
              </a:xfrm>
              <a:prstGeom prst="rect">
                <a:avLst/>
              </a:prstGeom>
              <a:solidFill>
                <a:srgbClr val="A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7" name="Rectangle 411"/>
              <p:cNvSpPr>
                <a:spLocks noChangeArrowheads="1"/>
              </p:cNvSpPr>
              <p:nvPr/>
            </p:nvSpPr>
            <p:spPr bwMode="auto">
              <a:xfrm>
                <a:off x="3909" y="1868"/>
                <a:ext cx="14" cy="79"/>
              </a:xfrm>
              <a:prstGeom prst="rect">
                <a:avLst/>
              </a:prstGeom>
              <a:solidFill>
                <a:srgbClr val="B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8" name="Rectangle 412"/>
              <p:cNvSpPr>
                <a:spLocks noChangeArrowheads="1"/>
              </p:cNvSpPr>
              <p:nvPr/>
            </p:nvSpPr>
            <p:spPr bwMode="auto">
              <a:xfrm>
                <a:off x="3923" y="1868"/>
                <a:ext cx="14" cy="79"/>
              </a:xfrm>
              <a:prstGeom prst="rect">
                <a:avLst/>
              </a:prstGeom>
              <a:solidFill>
                <a:srgbClr val="B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89" name="Rectangle 413"/>
              <p:cNvSpPr>
                <a:spLocks noChangeArrowheads="1"/>
              </p:cNvSpPr>
              <p:nvPr/>
            </p:nvSpPr>
            <p:spPr bwMode="auto">
              <a:xfrm>
                <a:off x="3937" y="1868"/>
                <a:ext cx="15" cy="79"/>
              </a:xfrm>
              <a:prstGeom prst="rect">
                <a:avLst/>
              </a:prstGeom>
              <a:solidFill>
                <a:srgbClr val="B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0" name="Rectangle 414"/>
              <p:cNvSpPr>
                <a:spLocks noChangeArrowheads="1"/>
              </p:cNvSpPr>
              <p:nvPr/>
            </p:nvSpPr>
            <p:spPr bwMode="auto">
              <a:xfrm>
                <a:off x="3952" y="1868"/>
                <a:ext cx="14" cy="79"/>
              </a:xfrm>
              <a:prstGeom prst="rect">
                <a:avLst/>
              </a:prstGeom>
              <a:solidFill>
                <a:srgbClr val="B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1" name="Rectangle 415"/>
              <p:cNvSpPr>
                <a:spLocks noChangeArrowheads="1"/>
              </p:cNvSpPr>
              <p:nvPr/>
            </p:nvSpPr>
            <p:spPr bwMode="auto">
              <a:xfrm>
                <a:off x="3966" y="1868"/>
                <a:ext cx="14" cy="79"/>
              </a:xfrm>
              <a:prstGeom prst="rect">
                <a:avLst/>
              </a:prstGeom>
              <a:solidFill>
                <a:srgbClr val="B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2" name="Rectangle 416"/>
              <p:cNvSpPr>
                <a:spLocks noChangeArrowheads="1"/>
              </p:cNvSpPr>
              <p:nvPr/>
            </p:nvSpPr>
            <p:spPr bwMode="auto">
              <a:xfrm>
                <a:off x="3980" y="1868"/>
                <a:ext cx="15" cy="79"/>
              </a:xfrm>
              <a:prstGeom prst="rect">
                <a:avLst/>
              </a:prstGeom>
              <a:solidFill>
                <a:srgbClr val="B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3" name="Rectangle 417"/>
              <p:cNvSpPr>
                <a:spLocks noChangeArrowheads="1"/>
              </p:cNvSpPr>
              <p:nvPr/>
            </p:nvSpPr>
            <p:spPr bwMode="auto">
              <a:xfrm>
                <a:off x="3995" y="1868"/>
                <a:ext cx="14" cy="79"/>
              </a:xfrm>
              <a:prstGeom prst="rect">
                <a:avLst/>
              </a:prstGeom>
              <a:solidFill>
                <a:srgbClr val="B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4" name="Rectangle 418"/>
              <p:cNvSpPr>
                <a:spLocks noChangeArrowheads="1"/>
              </p:cNvSpPr>
              <p:nvPr/>
            </p:nvSpPr>
            <p:spPr bwMode="auto">
              <a:xfrm>
                <a:off x="4009" y="1868"/>
                <a:ext cx="14" cy="79"/>
              </a:xfrm>
              <a:prstGeom prst="rect">
                <a:avLst/>
              </a:prstGeom>
              <a:solidFill>
                <a:srgbClr val="C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5" name="Rectangle 419"/>
              <p:cNvSpPr>
                <a:spLocks noChangeArrowheads="1"/>
              </p:cNvSpPr>
              <p:nvPr/>
            </p:nvSpPr>
            <p:spPr bwMode="auto">
              <a:xfrm>
                <a:off x="4023" y="1868"/>
                <a:ext cx="14" cy="79"/>
              </a:xfrm>
              <a:prstGeom prst="rect">
                <a:avLst/>
              </a:prstGeom>
              <a:solidFill>
                <a:srgbClr val="C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6" name="Rectangle 420"/>
              <p:cNvSpPr>
                <a:spLocks noChangeArrowheads="1"/>
              </p:cNvSpPr>
              <p:nvPr/>
            </p:nvSpPr>
            <p:spPr bwMode="auto">
              <a:xfrm>
                <a:off x="4037" y="1868"/>
                <a:ext cx="11" cy="79"/>
              </a:xfrm>
              <a:prstGeom prst="rect">
                <a:avLst/>
              </a:prstGeom>
              <a:solidFill>
                <a:srgbClr val="C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7" name="Rectangle 421"/>
              <p:cNvSpPr>
                <a:spLocks noChangeArrowheads="1"/>
              </p:cNvSpPr>
              <p:nvPr/>
            </p:nvSpPr>
            <p:spPr bwMode="auto">
              <a:xfrm>
                <a:off x="4048" y="1868"/>
                <a:ext cx="14" cy="79"/>
              </a:xfrm>
              <a:prstGeom prst="rect">
                <a:avLst/>
              </a:prstGeom>
              <a:solidFill>
                <a:srgbClr val="C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8" name="Rectangle 422"/>
              <p:cNvSpPr>
                <a:spLocks noChangeArrowheads="1"/>
              </p:cNvSpPr>
              <p:nvPr/>
            </p:nvSpPr>
            <p:spPr bwMode="auto">
              <a:xfrm>
                <a:off x="4062" y="1868"/>
                <a:ext cx="15" cy="79"/>
              </a:xfrm>
              <a:prstGeom prst="rect">
                <a:avLst/>
              </a:prstGeom>
              <a:solidFill>
                <a:srgbClr val="C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599" name="Rectangle 423"/>
              <p:cNvSpPr>
                <a:spLocks noChangeArrowheads="1"/>
              </p:cNvSpPr>
              <p:nvPr/>
            </p:nvSpPr>
            <p:spPr bwMode="auto">
              <a:xfrm>
                <a:off x="4077" y="1868"/>
                <a:ext cx="14" cy="79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0" name="Rectangle 424"/>
              <p:cNvSpPr>
                <a:spLocks noChangeArrowheads="1"/>
              </p:cNvSpPr>
              <p:nvPr/>
            </p:nvSpPr>
            <p:spPr bwMode="auto">
              <a:xfrm>
                <a:off x="4091" y="1868"/>
                <a:ext cx="14" cy="79"/>
              </a:xfrm>
              <a:prstGeom prst="rect">
                <a:avLst/>
              </a:pr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1" name="Rectangle 425"/>
              <p:cNvSpPr>
                <a:spLocks noChangeArrowheads="1"/>
              </p:cNvSpPr>
              <p:nvPr/>
            </p:nvSpPr>
            <p:spPr bwMode="auto">
              <a:xfrm>
                <a:off x="4105" y="1868"/>
                <a:ext cx="15" cy="79"/>
              </a:xfrm>
              <a:prstGeom prst="rect">
                <a:avLst/>
              </a:prstGeom>
              <a:solidFill>
                <a:srgbClr val="D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2" name="Rectangle 426"/>
              <p:cNvSpPr>
                <a:spLocks noChangeArrowheads="1"/>
              </p:cNvSpPr>
              <p:nvPr/>
            </p:nvSpPr>
            <p:spPr bwMode="auto">
              <a:xfrm>
                <a:off x="4120" y="1868"/>
                <a:ext cx="14" cy="79"/>
              </a:xfrm>
              <a:prstGeom prst="rect">
                <a:avLst/>
              </a:prstGeom>
              <a:solidFill>
                <a:srgbClr val="D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3" name="Rectangle 427"/>
              <p:cNvSpPr>
                <a:spLocks noChangeArrowheads="1"/>
              </p:cNvSpPr>
              <p:nvPr/>
            </p:nvSpPr>
            <p:spPr bwMode="auto">
              <a:xfrm>
                <a:off x="4134" y="1868"/>
                <a:ext cx="14" cy="79"/>
              </a:xfrm>
              <a:prstGeom prst="rect">
                <a:avLst/>
              </a:prstGeom>
              <a:solidFill>
                <a:srgbClr val="D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4" name="Rectangle 428"/>
              <p:cNvSpPr>
                <a:spLocks noChangeArrowheads="1"/>
              </p:cNvSpPr>
              <p:nvPr/>
            </p:nvSpPr>
            <p:spPr bwMode="auto">
              <a:xfrm>
                <a:off x="4148" y="1868"/>
                <a:ext cx="15" cy="79"/>
              </a:xfrm>
              <a:prstGeom prst="rect">
                <a:avLst/>
              </a:prstGeom>
              <a:solidFill>
                <a:srgbClr val="D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5" name="Rectangle 429"/>
              <p:cNvSpPr>
                <a:spLocks noChangeArrowheads="1"/>
              </p:cNvSpPr>
              <p:nvPr/>
            </p:nvSpPr>
            <p:spPr bwMode="auto">
              <a:xfrm>
                <a:off x="4163" y="1868"/>
                <a:ext cx="14" cy="79"/>
              </a:xfrm>
              <a:prstGeom prst="rect">
                <a:avLst/>
              </a:prstGeom>
              <a:solidFill>
                <a:srgbClr val="D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6" name="Rectangle 430"/>
              <p:cNvSpPr>
                <a:spLocks noChangeArrowheads="1"/>
              </p:cNvSpPr>
              <p:nvPr/>
            </p:nvSpPr>
            <p:spPr bwMode="auto">
              <a:xfrm>
                <a:off x="4177" y="1868"/>
                <a:ext cx="14" cy="79"/>
              </a:xfrm>
              <a:prstGeom prst="rect">
                <a:avLst/>
              </a:prstGeom>
              <a:solidFill>
                <a:srgbClr val="D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7" name="Rectangle 431"/>
              <p:cNvSpPr>
                <a:spLocks noChangeArrowheads="1"/>
              </p:cNvSpPr>
              <p:nvPr/>
            </p:nvSpPr>
            <p:spPr bwMode="auto">
              <a:xfrm>
                <a:off x="4191" y="1868"/>
                <a:ext cx="11" cy="79"/>
              </a:xfrm>
              <a:prstGeom prst="rect">
                <a:avLst/>
              </a:prstGeom>
              <a:solidFill>
                <a:srgbClr val="D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8" name="Rectangle 432"/>
              <p:cNvSpPr>
                <a:spLocks noChangeArrowheads="1"/>
              </p:cNvSpPr>
              <p:nvPr/>
            </p:nvSpPr>
            <p:spPr bwMode="auto">
              <a:xfrm>
                <a:off x="4202" y="1868"/>
                <a:ext cx="14" cy="79"/>
              </a:xfrm>
              <a:prstGeom prst="rect">
                <a:avLst/>
              </a:prstGeom>
              <a:solidFill>
                <a:srgbClr val="D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09" name="Rectangle 433"/>
              <p:cNvSpPr>
                <a:spLocks noChangeArrowheads="1"/>
              </p:cNvSpPr>
              <p:nvPr/>
            </p:nvSpPr>
            <p:spPr bwMode="auto">
              <a:xfrm>
                <a:off x="4216" y="1868"/>
                <a:ext cx="15" cy="79"/>
              </a:xfrm>
              <a:prstGeom prst="rect">
                <a:avLst/>
              </a:prstGeom>
              <a:solidFill>
                <a:srgbClr val="E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0" name="Rectangle 434"/>
              <p:cNvSpPr>
                <a:spLocks noChangeArrowheads="1"/>
              </p:cNvSpPr>
              <p:nvPr/>
            </p:nvSpPr>
            <p:spPr bwMode="auto">
              <a:xfrm>
                <a:off x="4231" y="1868"/>
                <a:ext cx="14" cy="79"/>
              </a:xfrm>
              <a:prstGeom prst="rect">
                <a:avLst/>
              </a:prstGeom>
              <a:solidFill>
                <a:srgbClr val="E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1" name="Rectangle 435"/>
              <p:cNvSpPr>
                <a:spLocks noChangeArrowheads="1"/>
              </p:cNvSpPr>
              <p:nvPr/>
            </p:nvSpPr>
            <p:spPr bwMode="auto">
              <a:xfrm>
                <a:off x="4245" y="1868"/>
                <a:ext cx="14" cy="79"/>
              </a:xfrm>
              <a:prstGeom prst="rect">
                <a:avLst/>
              </a:prstGeom>
              <a:solidFill>
                <a:srgbClr val="E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2" name="Rectangle 436"/>
              <p:cNvSpPr>
                <a:spLocks noChangeArrowheads="1"/>
              </p:cNvSpPr>
              <p:nvPr/>
            </p:nvSpPr>
            <p:spPr bwMode="auto">
              <a:xfrm>
                <a:off x="4259" y="1868"/>
                <a:ext cx="15" cy="79"/>
              </a:xfrm>
              <a:prstGeom prst="rect">
                <a:avLst/>
              </a:prstGeom>
              <a:solidFill>
                <a:srgbClr val="E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3" name="Rectangle 437"/>
              <p:cNvSpPr>
                <a:spLocks noChangeArrowheads="1"/>
              </p:cNvSpPr>
              <p:nvPr/>
            </p:nvSpPr>
            <p:spPr bwMode="auto">
              <a:xfrm>
                <a:off x="4274" y="1868"/>
                <a:ext cx="14" cy="79"/>
              </a:xfrm>
              <a:prstGeom prst="rect">
                <a:avLst/>
              </a:prstGeom>
              <a:solidFill>
                <a:srgbClr val="E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4" name="Rectangle 438"/>
              <p:cNvSpPr>
                <a:spLocks noChangeArrowheads="1"/>
              </p:cNvSpPr>
              <p:nvPr/>
            </p:nvSpPr>
            <p:spPr bwMode="auto">
              <a:xfrm>
                <a:off x="4288" y="1868"/>
                <a:ext cx="14" cy="79"/>
              </a:xfrm>
              <a:prstGeom prst="rect">
                <a:avLst/>
              </a:prstGeom>
              <a:solidFill>
                <a:srgbClr val="E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5" name="Rectangle 439"/>
              <p:cNvSpPr>
                <a:spLocks noChangeArrowheads="1"/>
              </p:cNvSpPr>
              <p:nvPr/>
            </p:nvSpPr>
            <p:spPr bwMode="auto">
              <a:xfrm>
                <a:off x="4302" y="1868"/>
                <a:ext cx="14" cy="79"/>
              </a:xfrm>
              <a:prstGeom prst="rect">
                <a:avLst/>
              </a:prstGeom>
              <a:solidFill>
                <a:srgbClr val="E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6" name="Rectangle 440"/>
              <p:cNvSpPr>
                <a:spLocks noChangeArrowheads="1"/>
              </p:cNvSpPr>
              <p:nvPr/>
            </p:nvSpPr>
            <p:spPr bwMode="auto">
              <a:xfrm>
                <a:off x="4316" y="1868"/>
                <a:ext cx="15" cy="79"/>
              </a:xfrm>
              <a:prstGeom prst="rect">
                <a:avLst/>
              </a:prstGeom>
              <a:solidFill>
                <a:srgbClr val="E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7" name="Rectangle 441"/>
              <p:cNvSpPr>
                <a:spLocks noChangeArrowheads="1"/>
              </p:cNvSpPr>
              <p:nvPr/>
            </p:nvSpPr>
            <p:spPr bwMode="auto">
              <a:xfrm>
                <a:off x="4331" y="1868"/>
                <a:ext cx="14" cy="79"/>
              </a:xfrm>
              <a:prstGeom prst="rect">
                <a:avLst/>
              </a:prstGeom>
              <a:solidFill>
                <a:srgbClr val="E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8" name="Rectangle 442"/>
              <p:cNvSpPr>
                <a:spLocks noChangeArrowheads="1"/>
              </p:cNvSpPr>
              <p:nvPr/>
            </p:nvSpPr>
            <p:spPr bwMode="auto">
              <a:xfrm>
                <a:off x="4345" y="1868"/>
                <a:ext cx="11" cy="79"/>
              </a:xfrm>
              <a:prstGeom prst="rect">
                <a:avLst/>
              </a:prstGeom>
              <a:solidFill>
                <a:srgbClr val="E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19" name="Rectangle 443"/>
              <p:cNvSpPr>
                <a:spLocks noChangeArrowheads="1"/>
              </p:cNvSpPr>
              <p:nvPr/>
            </p:nvSpPr>
            <p:spPr bwMode="auto">
              <a:xfrm>
                <a:off x="4356" y="1868"/>
                <a:ext cx="14" cy="79"/>
              </a:xfrm>
              <a:prstGeom prst="rect">
                <a:avLst/>
              </a:prstGeom>
              <a:solidFill>
                <a:srgbClr val="E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0" name="Rectangle 444"/>
              <p:cNvSpPr>
                <a:spLocks noChangeArrowheads="1"/>
              </p:cNvSpPr>
              <p:nvPr/>
            </p:nvSpPr>
            <p:spPr bwMode="auto">
              <a:xfrm>
                <a:off x="4370" y="1868"/>
                <a:ext cx="14" cy="79"/>
              </a:xfrm>
              <a:prstGeom prst="rect">
                <a:avLst/>
              </a:prstGeom>
              <a:solidFill>
                <a:srgbClr val="E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1" name="Rectangle 445"/>
              <p:cNvSpPr>
                <a:spLocks noChangeArrowheads="1"/>
              </p:cNvSpPr>
              <p:nvPr/>
            </p:nvSpPr>
            <p:spPr bwMode="auto">
              <a:xfrm>
                <a:off x="4384" y="1868"/>
                <a:ext cx="15" cy="79"/>
              </a:xfrm>
              <a:prstGeom prst="rect">
                <a:avLst/>
              </a:prstGeom>
              <a:solidFill>
                <a:srgbClr val="F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2" name="Rectangle 446"/>
              <p:cNvSpPr>
                <a:spLocks noChangeArrowheads="1"/>
              </p:cNvSpPr>
              <p:nvPr/>
            </p:nvSpPr>
            <p:spPr bwMode="auto">
              <a:xfrm>
                <a:off x="4399" y="1868"/>
                <a:ext cx="14" cy="79"/>
              </a:xfrm>
              <a:prstGeom prst="rect">
                <a:avLst/>
              </a:prstGeom>
              <a:solidFill>
                <a:srgbClr val="F1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3" name="Rectangle 447"/>
              <p:cNvSpPr>
                <a:spLocks noChangeArrowheads="1"/>
              </p:cNvSpPr>
              <p:nvPr/>
            </p:nvSpPr>
            <p:spPr bwMode="auto">
              <a:xfrm>
                <a:off x="4413" y="1868"/>
                <a:ext cx="14" cy="79"/>
              </a:xfrm>
              <a:prstGeom prst="rect">
                <a:avLst/>
              </a:prstGeom>
              <a:solidFill>
                <a:srgbClr val="F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4" name="Rectangle 448"/>
              <p:cNvSpPr>
                <a:spLocks noChangeArrowheads="1"/>
              </p:cNvSpPr>
              <p:nvPr/>
            </p:nvSpPr>
            <p:spPr bwMode="auto">
              <a:xfrm>
                <a:off x="4427" y="1868"/>
                <a:ext cx="15" cy="79"/>
              </a:xfrm>
              <a:prstGeom prst="rect">
                <a:avLst/>
              </a:prstGeom>
              <a:solidFill>
                <a:srgbClr val="F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5" name="Rectangle 449"/>
              <p:cNvSpPr>
                <a:spLocks noChangeArrowheads="1"/>
              </p:cNvSpPr>
              <p:nvPr/>
            </p:nvSpPr>
            <p:spPr bwMode="auto">
              <a:xfrm>
                <a:off x="4442" y="1868"/>
                <a:ext cx="14" cy="79"/>
              </a:xfrm>
              <a:prstGeom prst="rect">
                <a:avLst/>
              </a:prstGeom>
              <a:solidFill>
                <a:srgbClr val="F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6" name="Rectangle 450"/>
              <p:cNvSpPr>
                <a:spLocks noChangeArrowheads="1"/>
              </p:cNvSpPr>
              <p:nvPr/>
            </p:nvSpPr>
            <p:spPr bwMode="auto">
              <a:xfrm>
                <a:off x="4456" y="1868"/>
                <a:ext cx="14" cy="79"/>
              </a:xfrm>
              <a:prstGeom prst="rect">
                <a:avLst/>
              </a:prstGeom>
              <a:solidFill>
                <a:srgbClr val="F5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7" name="Rectangle 451"/>
              <p:cNvSpPr>
                <a:spLocks noChangeArrowheads="1"/>
              </p:cNvSpPr>
              <p:nvPr/>
            </p:nvSpPr>
            <p:spPr bwMode="auto">
              <a:xfrm>
                <a:off x="4470" y="1868"/>
                <a:ext cx="15" cy="79"/>
              </a:xfrm>
              <a:prstGeom prst="rect">
                <a:avLst/>
              </a:prstGeom>
              <a:solidFill>
                <a:srgbClr val="F6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8" name="Rectangle 452"/>
              <p:cNvSpPr>
                <a:spLocks noChangeArrowheads="1"/>
              </p:cNvSpPr>
              <p:nvPr/>
            </p:nvSpPr>
            <p:spPr bwMode="auto">
              <a:xfrm>
                <a:off x="4485" y="1868"/>
                <a:ext cx="10" cy="79"/>
              </a:xfrm>
              <a:prstGeom prst="rect">
                <a:avLst/>
              </a:prstGeom>
              <a:solidFill>
                <a:srgbClr val="F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29" name="Rectangle 453"/>
              <p:cNvSpPr>
                <a:spLocks noChangeArrowheads="1"/>
              </p:cNvSpPr>
              <p:nvPr/>
            </p:nvSpPr>
            <p:spPr bwMode="auto">
              <a:xfrm>
                <a:off x="4495" y="1868"/>
                <a:ext cx="15" cy="79"/>
              </a:xfrm>
              <a:prstGeom prst="rect">
                <a:avLst/>
              </a:prstGeom>
              <a:solidFill>
                <a:srgbClr val="F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0" name="Rectangle 454"/>
              <p:cNvSpPr>
                <a:spLocks noChangeArrowheads="1"/>
              </p:cNvSpPr>
              <p:nvPr/>
            </p:nvSpPr>
            <p:spPr bwMode="auto">
              <a:xfrm>
                <a:off x="4510" y="1868"/>
                <a:ext cx="14" cy="79"/>
              </a:xfrm>
              <a:prstGeom prst="rect">
                <a:avLst/>
              </a:prstGeom>
              <a:solidFill>
                <a:srgbClr val="F8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1" name="Rectangle 455"/>
              <p:cNvSpPr>
                <a:spLocks noChangeArrowheads="1"/>
              </p:cNvSpPr>
              <p:nvPr/>
            </p:nvSpPr>
            <p:spPr bwMode="auto">
              <a:xfrm>
                <a:off x="4524" y="1868"/>
                <a:ext cx="14" cy="79"/>
              </a:xfrm>
              <a:prstGeom prst="rect">
                <a:avLst/>
              </a:prstGeom>
              <a:solidFill>
                <a:srgbClr val="F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2" name="Rectangle 456"/>
              <p:cNvSpPr>
                <a:spLocks noChangeArrowheads="1"/>
              </p:cNvSpPr>
              <p:nvPr/>
            </p:nvSpPr>
            <p:spPr bwMode="auto">
              <a:xfrm>
                <a:off x="4538" y="1868"/>
                <a:ext cx="15" cy="79"/>
              </a:xfrm>
              <a:prstGeom prst="rect">
                <a:avLst/>
              </a:prstGeom>
              <a:solidFill>
                <a:srgbClr val="F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3" name="Rectangle 457"/>
              <p:cNvSpPr>
                <a:spLocks noChangeArrowheads="1"/>
              </p:cNvSpPr>
              <p:nvPr/>
            </p:nvSpPr>
            <p:spPr bwMode="auto">
              <a:xfrm>
                <a:off x="4553" y="1868"/>
                <a:ext cx="14" cy="79"/>
              </a:xfrm>
              <a:prstGeom prst="rect">
                <a:avLst/>
              </a:prstGeom>
              <a:solidFill>
                <a:srgbClr val="FA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4" name="Rectangle 458"/>
              <p:cNvSpPr>
                <a:spLocks noChangeArrowheads="1"/>
              </p:cNvSpPr>
              <p:nvPr/>
            </p:nvSpPr>
            <p:spPr bwMode="auto">
              <a:xfrm>
                <a:off x="4567" y="1868"/>
                <a:ext cx="14" cy="79"/>
              </a:xfrm>
              <a:prstGeom prst="rect">
                <a:avLst/>
              </a:prstGeom>
              <a:solidFill>
                <a:srgbClr val="F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5" name="Rectangle 459"/>
              <p:cNvSpPr>
                <a:spLocks noChangeArrowheads="1"/>
              </p:cNvSpPr>
              <p:nvPr/>
            </p:nvSpPr>
            <p:spPr bwMode="auto">
              <a:xfrm>
                <a:off x="4581" y="1868"/>
                <a:ext cx="15" cy="79"/>
              </a:xfrm>
              <a:prstGeom prst="rect">
                <a:avLst/>
              </a:prstGeom>
              <a:solidFill>
                <a:srgbClr val="FB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6" name="Rectangle 460"/>
              <p:cNvSpPr>
                <a:spLocks noChangeArrowheads="1"/>
              </p:cNvSpPr>
              <p:nvPr/>
            </p:nvSpPr>
            <p:spPr bwMode="auto">
              <a:xfrm>
                <a:off x="4596" y="1868"/>
                <a:ext cx="14" cy="79"/>
              </a:xfrm>
              <a:prstGeom prst="rect">
                <a:avLst/>
              </a:prstGeom>
              <a:solidFill>
                <a:srgbClr val="F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7" name="Rectangle 461"/>
              <p:cNvSpPr>
                <a:spLocks noChangeArrowheads="1"/>
              </p:cNvSpPr>
              <p:nvPr/>
            </p:nvSpPr>
            <p:spPr bwMode="auto">
              <a:xfrm>
                <a:off x="4610" y="1868"/>
                <a:ext cx="14" cy="79"/>
              </a:xfrm>
              <a:prstGeom prst="rect">
                <a:avLst/>
              </a:prstGeom>
              <a:solidFill>
                <a:srgbClr val="F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8" name="Rectangle 462"/>
              <p:cNvSpPr>
                <a:spLocks noChangeArrowheads="1"/>
              </p:cNvSpPr>
              <p:nvPr/>
            </p:nvSpPr>
            <p:spPr bwMode="auto">
              <a:xfrm>
                <a:off x="4624" y="1868"/>
                <a:ext cx="14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39" name="Rectangle 463"/>
              <p:cNvSpPr>
                <a:spLocks noChangeArrowheads="1"/>
              </p:cNvSpPr>
              <p:nvPr/>
            </p:nvSpPr>
            <p:spPr bwMode="auto">
              <a:xfrm>
                <a:off x="4638" y="1868"/>
                <a:ext cx="11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0" name="Rectangle 464"/>
              <p:cNvSpPr>
                <a:spLocks noChangeArrowheads="1"/>
              </p:cNvSpPr>
              <p:nvPr/>
            </p:nvSpPr>
            <p:spPr bwMode="auto">
              <a:xfrm>
                <a:off x="4649" y="1868"/>
                <a:ext cx="15" cy="79"/>
              </a:xfrm>
              <a:prstGeom prst="rect">
                <a:avLst/>
              </a:prstGeom>
              <a:solidFill>
                <a:srgbClr val="FD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1" name="Rectangle 465"/>
              <p:cNvSpPr>
                <a:spLocks noChangeArrowheads="1"/>
              </p:cNvSpPr>
              <p:nvPr/>
            </p:nvSpPr>
            <p:spPr bwMode="auto">
              <a:xfrm>
                <a:off x="4664" y="1868"/>
                <a:ext cx="14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2" name="Rectangle 466"/>
              <p:cNvSpPr>
                <a:spLocks noChangeArrowheads="1"/>
              </p:cNvSpPr>
              <p:nvPr/>
            </p:nvSpPr>
            <p:spPr bwMode="auto">
              <a:xfrm>
                <a:off x="4678" y="1868"/>
                <a:ext cx="14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3" name="Rectangle 467"/>
              <p:cNvSpPr>
                <a:spLocks noChangeArrowheads="1"/>
              </p:cNvSpPr>
              <p:nvPr/>
            </p:nvSpPr>
            <p:spPr bwMode="auto">
              <a:xfrm>
                <a:off x="4692" y="1868"/>
                <a:ext cx="14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4" name="Rectangle 468"/>
              <p:cNvSpPr>
                <a:spLocks noChangeArrowheads="1"/>
              </p:cNvSpPr>
              <p:nvPr/>
            </p:nvSpPr>
            <p:spPr bwMode="auto">
              <a:xfrm>
                <a:off x="4706" y="1868"/>
                <a:ext cx="15" cy="79"/>
              </a:xfrm>
              <a:prstGeom prst="rect">
                <a:avLst/>
              </a:prstGeom>
              <a:solidFill>
                <a:srgbClr val="F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50646" name="Rectangle 470"/>
            <p:cNvSpPr>
              <a:spLocks noChangeArrowheads="1"/>
            </p:cNvSpPr>
            <p:nvPr/>
          </p:nvSpPr>
          <p:spPr bwMode="auto">
            <a:xfrm>
              <a:off x="4721" y="1868"/>
              <a:ext cx="236" cy="7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647" name="Rectangle 471"/>
            <p:cNvSpPr>
              <a:spLocks noChangeArrowheads="1"/>
            </p:cNvSpPr>
            <p:nvPr/>
          </p:nvSpPr>
          <p:spPr bwMode="auto">
            <a:xfrm>
              <a:off x="3122" y="1868"/>
              <a:ext cx="261" cy="82"/>
            </a:xfrm>
            <a:prstGeom prst="rect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grpSp>
          <p:nvGrpSpPr>
            <p:cNvPr id="50744" name="Group 568"/>
            <p:cNvGrpSpPr>
              <a:grpSpLocks/>
            </p:cNvGrpSpPr>
            <p:nvPr/>
          </p:nvGrpSpPr>
          <p:grpSpPr bwMode="auto">
            <a:xfrm>
              <a:off x="3379" y="1700"/>
              <a:ext cx="1342" cy="158"/>
              <a:chOff x="3379" y="1700"/>
              <a:chExt cx="1342" cy="158"/>
            </a:xfrm>
          </p:grpSpPr>
          <p:sp>
            <p:nvSpPr>
              <p:cNvPr id="50648" name="Rectangle 472"/>
              <p:cNvSpPr>
                <a:spLocks noChangeArrowheads="1"/>
              </p:cNvSpPr>
              <p:nvPr/>
            </p:nvSpPr>
            <p:spPr bwMode="auto">
              <a:xfrm>
                <a:off x="3379" y="1700"/>
                <a:ext cx="14" cy="158"/>
              </a:xfrm>
              <a:prstGeom prst="rect">
                <a:avLst/>
              </a:prstGeom>
              <a:solidFill>
                <a:srgbClr val="172F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49" name="Rectangle 473"/>
              <p:cNvSpPr>
                <a:spLocks noChangeArrowheads="1"/>
              </p:cNvSpPr>
              <p:nvPr/>
            </p:nvSpPr>
            <p:spPr bwMode="auto">
              <a:xfrm>
                <a:off x="3393" y="1700"/>
                <a:ext cx="15" cy="158"/>
              </a:xfrm>
              <a:prstGeom prst="rect">
                <a:avLst/>
              </a:prstGeom>
              <a:solidFill>
                <a:srgbClr val="172F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0" name="Rectangle 474"/>
              <p:cNvSpPr>
                <a:spLocks noChangeArrowheads="1"/>
              </p:cNvSpPr>
              <p:nvPr/>
            </p:nvSpPr>
            <p:spPr bwMode="auto">
              <a:xfrm>
                <a:off x="3408" y="1700"/>
                <a:ext cx="14" cy="158"/>
              </a:xfrm>
              <a:prstGeom prst="rect">
                <a:avLst/>
              </a:prstGeom>
              <a:solidFill>
                <a:srgbClr val="172F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1" name="Rectangle 475"/>
              <p:cNvSpPr>
                <a:spLocks noChangeArrowheads="1"/>
              </p:cNvSpPr>
              <p:nvPr/>
            </p:nvSpPr>
            <p:spPr bwMode="auto">
              <a:xfrm>
                <a:off x="3422" y="1700"/>
                <a:ext cx="14" cy="158"/>
              </a:xfrm>
              <a:prstGeom prst="rect">
                <a:avLst/>
              </a:prstGeom>
              <a:solidFill>
                <a:srgbClr val="172F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2" name="Rectangle 476"/>
              <p:cNvSpPr>
                <a:spLocks noChangeArrowheads="1"/>
              </p:cNvSpPr>
              <p:nvPr/>
            </p:nvSpPr>
            <p:spPr bwMode="auto">
              <a:xfrm>
                <a:off x="3436" y="1700"/>
                <a:ext cx="15" cy="158"/>
              </a:xfrm>
              <a:prstGeom prst="rect">
                <a:avLst/>
              </a:prstGeom>
              <a:solidFill>
                <a:srgbClr val="1730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3" name="Rectangle 477"/>
              <p:cNvSpPr>
                <a:spLocks noChangeArrowheads="1"/>
              </p:cNvSpPr>
              <p:nvPr/>
            </p:nvSpPr>
            <p:spPr bwMode="auto">
              <a:xfrm>
                <a:off x="3451" y="1700"/>
                <a:ext cx="10" cy="158"/>
              </a:xfrm>
              <a:prstGeom prst="rect">
                <a:avLst/>
              </a:prstGeom>
              <a:solidFill>
                <a:srgbClr val="1730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4" name="Rectangle 478"/>
              <p:cNvSpPr>
                <a:spLocks noChangeArrowheads="1"/>
              </p:cNvSpPr>
              <p:nvPr/>
            </p:nvSpPr>
            <p:spPr bwMode="auto">
              <a:xfrm>
                <a:off x="3461" y="1700"/>
                <a:ext cx="15" cy="158"/>
              </a:xfrm>
              <a:prstGeom prst="rect">
                <a:avLst/>
              </a:prstGeom>
              <a:solidFill>
                <a:srgbClr val="173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5" name="Rectangle 479"/>
              <p:cNvSpPr>
                <a:spLocks noChangeArrowheads="1"/>
              </p:cNvSpPr>
              <p:nvPr/>
            </p:nvSpPr>
            <p:spPr bwMode="auto">
              <a:xfrm>
                <a:off x="3476" y="1700"/>
                <a:ext cx="14" cy="158"/>
              </a:xfrm>
              <a:prstGeom prst="rect">
                <a:avLst/>
              </a:prstGeom>
              <a:solidFill>
                <a:srgbClr val="173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6" name="Rectangle 480"/>
              <p:cNvSpPr>
                <a:spLocks noChangeArrowheads="1"/>
              </p:cNvSpPr>
              <p:nvPr/>
            </p:nvSpPr>
            <p:spPr bwMode="auto">
              <a:xfrm>
                <a:off x="3490" y="1700"/>
                <a:ext cx="14" cy="158"/>
              </a:xfrm>
              <a:prstGeom prst="rect">
                <a:avLst/>
              </a:prstGeom>
              <a:solidFill>
                <a:srgbClr val="1831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7" name="Rectangle 481"/>
              <p:cNvSpPr>
                <a:spLocks noChangeArrowheads="1"/>
              </p:cNvSpPr>
              <p:nvPr/>
            </p:nvSpPr>
            <p:spPr bwMode="auto">
              <a:xfrm>
                <a:off x="3504" y="1700"/>
                <a:ext cx="15" cy="158"/>
              </a:xfrm>
              <a:prstGeom prst="rect">
                <a:avLst/>
              </a:prstGeom>
              <a:solidFill>
                <a:srgbClr val="1831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8" name="Rectangle 482"/>
              <p:cNvSpPr>
                <a:spLocks noChangeArrowheads="1"/>
              </p:cNvSpPr>
              <p:nvPr/>
            </p:nvSpPr>
            <p:spPr bwMode="auto">
              <a:xfrm>
                <a:off x="3519" y="1700"/>
                <a:ext cx="14" cy="158"/>
              </a:xfrm>
              <a:prstGeom prst="rect">
                <a:avLst/>
              </a:prstGeom>
              <a:solidFill>
                <a:srgbClr val="1832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59" name="Rectangle 483"/>
              <p:cNvSpPr>
                <a:spLocks noChangeArrowheads="1"/>
              </p:cNvSpPr>
              <p:nvPr/>
            </p:nvSpPr>
            <p:spPr bwMode="auto">
              <a:xfrm>
                <a:off x="3533" y="1700"/>
                <a:ext cx="14" cy="158"/>
              </a:xfrm>
              <a:prstGeom prst="rect">
                <a:avLst/>
              </a:prstGeom>
              <a:solidFill>
                <a:srgbClr val="183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0" name="Rectangle 484"/>
              <p:cNvSpPr>
                <a:spLocks noChangeArrowheads="1"/>
              </p:cNvSpPr>
              <p:nvPr/>
            </p:nvSpPr>
            <p:spPr bwMode="auto">
              <a:xfrm>
                <a:off x="3547" y="1700"/>
                <a:ext cx="15" cy="158"/>
              </a:xfrm>
              <a:prstGeom prst="rect">
                <a:avLst/>
              </a:prstGeom>
              <a:solidFill>
                <a:srgbClr val="1933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1" name="Rectangle 485"/>
              <p:cNvSpPr>
                <a:spLocks noChangeArrowheads="1"/>
              </p:cNvSpPr>
              <p:nvPr/>
            </p:nvSpPr>
            <p:spPr bwMode="auto">
              <a:xfrm>
                <a:off x="3562" y="1700"/>
                <a:ext cx="14" cy="158"/>
              </a:xfrm>
              <a:prstGeom prst="rect">
                <a:avLst/>
              </a:prstGeom>
              <a:solidFill>
                <a:srgbClr val="1933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2" name="Rectangle 486"/>
              <p:cNvSpPr>
                <a:spLocks noChangeArrowheads="1"/>
              </p:cNvSpPr>
              <p:nvPr/>
            </p:nvSpPr>
            <p:spPr bwMode="auto">
              <a:xfrm>
                <a:off x="3576" y="1700"/>
                <a:ext cx="14" cy="158"/>
              </a:xfrm>
              <a:prstGeom prst="rect">
                <a:avLst/>
              </a:prstGeom>
              <a:solidFill>
                <a:srgbClr val="1933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3" name="Rectangle 487"/>
              <p:cNvSpPr>
                <a:spLocks noChangeArrowheads="1"/>
              </p:cNvSpPr>
              <p:nvPr/>
            </p:nvSpPr>
            <p:spPr bwMode="auto">
              <a:xfrm>
                <a:off x="3590" y="1700"/>
                <a:ext cx="11" cy="158"/>
              </a:xfrm>
              <a:prstGeom prst="rect">
                <a:avLst/>
              </a:prstGeom>
              <a:solidFill>
                <a:srgbClr val="1934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4" name="Rectangle 488"/>
              <p:cNvSpPr>
                <a:spLocks noChangeArrowheads="1"/>
              </p:cNvSpPr>
              <p:nvPr/>
            </p:nvSpPr>
            <p:spPr bwMode="auto">
              <a:xfrm>
                <a:off x="3601" y="1700"/>
                <a:ext cx="14" cy="158"/>
              </a:xfrm>
              <a:prstGeom prst="rect">
                <a:avLst/>
              </a:prstGeom>
              <a:solidFill>
                <a:srgbClr val="1A3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5" name="Rectangle 489"/>
              <p:cNvSpPr>
                <a:spLocks noChangeArrowheads="1"/>
              </p:cNvSpPr>
              <p:nvPr/>
            </p:nvSpPr>
            <p:spPr bwMode="auto">
              <a:xfrm>
                <a:off x="3615" y="1700"/>
                <a:ext cx="15" cy="158"/>
              </a:xfrm>
              <a:prstGeom prst="rect">
                <a:avLst/>
              </a:prstGeom>
              <a:solidFill>
                <a:srgbClr val="1A35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6" name="Rectangle 490"/>
              <p:cNvSpPr>
                <a:spLocks noChangeArrowheads="1"/>
              </p:cNvSpPr>
              <p:nvPr/>
            </p:nvSpPr>
            <p:spPr bwMode="auto">
              <a:xfrm>
                <a:off x="3630" y="1700"/>
                <a:ext cx="14" cy="158"/>
              </a:xfrm>
              <a:prstGeom prst="rect">
                <a:avLst/>
              </a:prstGeom>
              <a:solidFill>
                <a:srgbClr val="1A3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7" name="Rectangle 491"/>
              <p:cNvSpPr>
                <a:spLocks noChangeArrowheads="1"/>
              </p:cNvSpPr>
              <p:nvPr/>
            </p:nvSpPr>
            <p:spPr bwMode="auto">
              <a:xfrm>
                <a:off x="3644" y="1700"/>
                <a:ext cx="14" cy="158"/>
              </a:xfrm>
              <a:prstGeom prst="rect">
                <a:avLst/>
              </a:prstGeom>
              <a:solidFill>
                <a:srgbClr val="1B36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8" name="Rectangle 492"/>
              <p:cNvSpPr>
                <a:spLocks noChangeArrowheads="1"/>
              </p:cNvSpPr>
              <p:nvPr/>
            </p:nvSpPr>
            <p:spPr bwMode="auto">
              <a:xfrm>
                <a:off x="3658" y="1700"/>
                <a:ext cx="15" cy="158"/>
              </a:xfrm>
              <a:prstGeom prst="rect">
                <a:avLst/>
              </a:prstGeom>
              <a:solidFill>
                <a:srgbClr val="1B37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69" name="Rectangle 493"/>
              <p:cNvSpPr>
                <a:spLocks noChangeArrowheads="1"/>
              </p:cNvSpPr>
              <p:nvPr/>
            </p:nvSpPr>
            <p:spPr bwMode="auto">
              <a:xfrm>
                <a:off x="3673" y="1700"/>
                <a:ext cx="14" cy="158"/>
              </a:xfrm>
              <a:prstGeom prst="rect">
                <a:avLst/>
              </a:prstGeom>
              <a:solidFill>
                <a:srgbClr val="1B3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0" name="Rectangle 494"/>
              <p:cNvSpPr>
                <a:spLocks noChangeArrowheads="1"/>
              </p:cNvSpPr>
              <p:nvPr/>
            </p:nvSpPr>
            <p:spPr bwMode="auto">
              <a:xfrm>
                <a:off x="3687" y="1700"/>
                <a:ext cx="14" cy="158"/>
              </a:xfrm>
              <a:prstGeom prst="rect">
                <a:avLst/>
              </a:prstGeom>
              <a:solidFill>
                <a:srgbClr val="1C3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1" name="Rectangle 495"/>
              <p:cNvSpPr>
                <a:spLocks noChangeArrowheads="1"/>
              </p:cNvSpPr>
              <p:nvPr/>
            </p:nvSpPr>
            <p:spPr bwMode="auto">
              <a:xfrm>
                <a:off x="3701" y="1700"/>
                <a:ext cx="14" cy="158"/>
              </a:xfrm>
              <a:prstGeom prst="rect">
                <a:avLst/>
              </a:prstGeom>
              <a:solidFill>
                <a:srgbClr val="1C39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2" name="Rectangle 496"/>
              <p:cNvSpPr>
                <a:spLocks noChangeArrowheads="1"/>
              </p:cNvSpPr>
              <p:nvPr/>
            </p:nvSpPr>
            <p:spPr bwMode="auto">
              <a:xfrm>
                <a:off x="3715" y="1700"/>
                <a:ext cx="15" cy="158"/>
              </a:xfrm>
              <a:prstGeom prst="rect">
                <a:avLst/>
              </a:prstGeom>
              <a:solidFill>
                <a:srgbClr val="1C3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3" name="Rectangle 497"/>
              <p:cNvSpPr>
                <a:spLocks noChangeArrowheads="1"/>
              </p:cNvSpPr>
              <p:nvPr/>
            </p:nvSpPr>
            <p:spPr bwMode="auto">
              <a:xfrm>
                <a:off x="3730" y="1700"/>
                <a:ext cx="14" cy="158"/>
              </a:xfrm>
              <a:prstGeom prst="rect">
                <a:avLst/>
              </a:prstGeom>
              <a:solidFill>
                <a:srgbClr val="1D3B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4" name="Rectangle 498"/>
              <p:cNvSpPr>
                <a:spLocks noChangeArrowheads="1"/>
              </p:cNvSpPr>
              <p:nvPr/>
            </p:nvSpPr>
            <p:spPr bwMode="auto">
              <a:xfrm>
                <a:off x="3744" y="1700"/>
                <a:ext cx="11" cy="158"/>
              </a:xfrm>
              <a:prstGeom prst="rect">
                <a:avLst/>
              </a:prstGeom>
              <a:solidFill>
                <a:srgbClr val="1D3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5" name="Rectangle 499"/>
              <p:cNvSpPr>
                <a:spLocks noChangeArrowheads="1"/>
              </p:cNvSpPr>
              <p:nvPr/>
            </p:nvSpPr>
            <p:spPr bwMode="auto">
              <a:xfrm>
                <a:off x="3755" y="1700"/>
                <a:ext cx="14" cy="158"/>
              </a:xfrm>
              <a:prstGeom prst="rect">
                <a:avLst/>
              </a:prstGeom>
              <a:solidFill>
                <a:srgbClr val="1E3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6" name="Rectangle 500"/>
              <p:cNvSpPr>
                <a:spLocks noChangeArrowheads="1"/>
              </p:cNvSpPr>
              <p:nvPr/>
            </p:nvSpPr>
            <p:spPr bwMode="auto">
              <a:xfrm>
                <a:off x="3769" y="1700"/>
                <a:ext cx="14" cy="158"/>
              </a:xfrm>
              <a:prstGeom prst="rect">
                <a:avLst/>
              </a:prstGeom>
              <a:solidFill>
                <a:srgbClr val="1E3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7" name="Rectangle 501"/>
              <p:cNvSpPr>
                <a:spLocks noChangeArrowheads="1"/>
              </p:cNvSpPr>
              <p:nvPr/>
            </p:nvSpPr>
            <p:spPr bwMode="auto">
              <a:xfrm>
                <a:off x="3783" y="1700"/>
                <a:ext cx="15" cy="158"/>
              </a:xfrm>
              <a:prstGeom prst="rect">
                <a:avLst/>
              </a:prstGeom>
              <a:solidFill>
                <a:srgbClr val="1E3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8" name="Rectangle 502"/>
              <p:cNvSpPr>
                <a:spLocks noChangeArrowheads="1"/>
              </p:cNvSpPr>
              <p:nvPr/>
            </p:nvSpPr>
            <p:spPr bwMode="auto">
              <a:xfrm>
                <a:off x="3798" y="1700"/>
                <a:ext cx="14" cy="158"/>
              </a:xfrm>
              <a:prstGeom prst="rect">
                <a:avLst/>
              </a:prstGeom>
              <a:solidFill>
                <a:srgbClr val="1F3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79" name="Rectangle 503"/>
              <p:cNvSpPr>
                <a:spLocks noChangeArrowheads="1"/>
              </p:cNvSpPr>
              <p:nvPr/>
            </p:nvSpPr>
            <p:spPr bwMode="auto">
              <a:xfrm>
                <a:off x="3812" y="1700"/>
                <a:ext cx="14" cy="158"/>
              </a:xfrm>
              <a:prstGeom prst="rect">
                <a:avLst/>
              </a:prstGeom>
              <a:solidFill>
                <a:srgbClr val="1F4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0" name="Rectangle 504"/>
              <p:cNvSpPr>
                <a:spLocks noChangeArrowheads="1"/>
              </p:cNvSpPr>
              <p:nvPr/>
            </p:nvSpPr>
            <p:spPr bwMode="auto">
              <a:xfrm>
                <a:off x="3826" y="1700"/>
                <a:ext cx="15" cy="158"/>
              </a:xfrm>
              <a:prstGeom prst="rect">
                <a:avLst/>
              </a:prstGeom>
              <a:solidFill>
                <a:srgbClr val="2040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1" name="Rectangle 505"/>
              <p:cNvSpPr>
                <a:spLocks noChangeArrowheads="1"/>
              </p:cNvSpPr>
              <p:nvPr/>
            </p:nvSpPr>
            <p:spPr bwMode="auto">
              <a:xfrm>
                <a:off x="3841" y="1700"/>
                <a:ext cx="14" cy="158"/>
              </a:xfrm>
              <a:prstGeom prst="rect">
                <a:avLst/>
              </a:prstGeom>
              <a:solidFill>
                <a:srgbClr val="2042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2" name="Rectangle 506"/>
              <p:cNvSpPr>
                <a:spLocks noChangeArrowheads="1"/>
              </p:cNvSpPr>
              <p:nvPr/>
            </p:nvSpPr>
            <p:spPr bwMode="auto">
              <a:xfrm>
                <a:off x="3855" y="1700"/>
                <a:ext cx="14" cy="158"/>
              </a:xfrm>
              <a:prstGeom prst="rect">
                <a:avLst/>
              </a:prstGeom>
              <a:solidFill>
                <a:srgbClr val="214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3" name="Rectangle 507"/>
              <p:cNvSpPr>
                <a:spLocks noChangeArrowheads="1"/>
              </p:cNvSpPr>
              <p:nvPr/>
            </p:nvSpPr>
            <p:spPr bwMode="auto">
              <a:xfrm>
                <a:off x="3869" y="1700"/>
                <a:ext cx="15" cy="158"/>
              </a:xfrm>
              <a:prstGeom prst="rect">
                <a:avLst/>
              </a:prstGeom>
              <a:solidFill>
                <a:srgbClr val="2143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4" name="Rectangle 508"/>
              <p:cNvSpPr>
                <a:spLocks noChangeArrowheads="1"/>
              </p:cNvSpPr>
              <p:nvPr/>
            </p:nvSpPr>
            <p:spPr bwMode="auto">
              <a:xfrm>
                <a:off x="3884" y="1700"/>
                <a:ext cx="14" cy="158"/>
              </a:xfrm>
              <a:prstGeom prst="rect">
                <a:avLst/>
              </a:prstGeom>
              <a:solidFill>
                <a:srgbClr val="2244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5" name="Rectangle 509"/>
              <p:cNvSpPr>
                <a:spLocks noChangeArrowheads="1"/>
              </p:cNvSpPr>
              <p:nvPr/>
            </p:nvSpPr>
            <p:spPr bwMode="auto">
              <a:xfrm>
                <a:off x="3898" y="1700"/>
                <a:ext cx="11" cy="158"/>
              </a:xfrm>
              <a:prstGeom prst="rect">
                <a:avLst/>
              </a:prstGeom>
              <a:solidFill>
                <a:srgbClr val="2245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6" name="Rectangle 510"/>
              <p:cNvSpPr>
                <a:spLocks noChangeArrowheads="1"/>
              </p:cNvSpPr>
              <p:nvPr/>
            </p:nvSpPr>
            <p:spPr bwMode="auto">
              <a:xfrm>
                <a:off x="3909" y="1700"/>
                <a:ext cx="14" cy="158"/>
              </a:xfrm>
              <a:prstGeom prst="rect">
                <a:avLst/>
              </a:prstGeom>
              <a:solidFill>
                <a:srgbClr val="234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7" name="Rectangle 511"/>
              <p:cNvSpPr>
                <a:spLocks noChangeArrowheads="1"/>
              </p:cNvSpPr>
              <p:nvPr/>
            </p:nvSpPr>
            <p:spPr bwMode="auto">
              <a:xfrm>
                <a:off x="3923" y="1700"/>
                <a:ext cx="14" cy="158"/>
              </a:xfrm>
              <a:prstGeom prst="rect">
                <a:avLst/>
              </a:prstGeom>
              <a:solidFill>
                <a:srgbClr val="234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8" name="Rectangle 512"/>
              <p:cNvSpPr>
                <a:spLocks noChangeArrowheads="1"/>
              </p:cNvSpPr>
              <p:nvPr/>
            </p:nvSpPr>
            <p:spPr bwMode="auto">
              <a:xfrm>
                <a:off x="3937" y="1700"/>
                <a:ext cx="15" cy="158"/>
              </a:xfrm>
              <a:prstGeom prst="rect">
                <a:avLst/>
              </a:prstGeom>
              <a:solidFill>
                <a:srgbClr val="2348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89" name="Rectangle 513"/>
              <p:cNvSpPr>
                <a:spLocks noChangeArrowheads="1"/>
              </p:cNvSpPr>
              <p:nvPr/>
            </p:nvSpPr>
            <p:spPr bwMode="auto">
              <a:xfrm>
                <a:off x="3952" y="1700"/>
                <a:ext cx="14" cy="158"/>
              </a:xfrm>
              <a:prstGeom prst="rect">
                <a:avLst/>
              </a:prstGeom>
              <a:solidFill>
                <a:srgbClr val="244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0" name="Rectangle 514"/>
              <p:cNvSpPr>
                <a:spLocks noChangeArrowheads="1"/>
              </p:cNvSpPr>
              <p:nvPr/>
            </p:nvSpPr>
            <p:spPr bwMode="auto">
              <a:xfrm>
                <a:off x="3966" y="1700"/>
                <a:ext cx="14" cy="158"/>
              </a:xfrm>
              <a:prstGeom prst="rect">
                <a:avLst/>
              </a:prstGeom>
              <a:solidFill>
                <a:srgbClr val="254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1" name="Rectangle 515"/>
              <p:cNvSpPr>
                <a:spLocks noChangeArrowheads="1"/>
              </p:cNvSpPr>
              <p:nvPr/>
            </p:nvSpPr>
            <p:spPr bwMode="auto">
              <a:xfrm>
                <a:off x="3980" y="1700"/>
                <a:ext cx="15" cy="158"/>
              </a:xfrm>
              <a:prstGeom prst="rect">
                <a:avLst/>
              </a:prstGeom>
              <a:solidFill>
                <a:srgbClr val="254B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2" name="Rectangle 516"/>
              <p:cNvSpPr>
                <a:spLocks noChangeArrowheads="1"/>
              </p:cNvSpPr>
              <p:nvPr/>
            </p:nvSpPr>
            <p:spPr bwMode="auto">
              <a:xfrm>
                <a:off x="3995" y="1700"/>
                <a:ext cx="14" cy="158"/>
              </a:xfrm>
              <a:prstGeom prst="rect">
                <a:avLst/>
              </a:prstGeom>
              <a:solidFill>
                <a:srgbClr val="254C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3" name="Rectangle 517"/>
              <p:cNvSpPr>
                <a:spLocks noChangeArrowheads="1"/>
              </p:cNvSpPr>
              <p:nvPr/>
            </p:nvSpPr>
            <p:spPr bwMode="auto">
              <a:xfrm>
                <a:off x="4009" y="1700"/>
                <a:ext cx="14" cy="158"/>
              </a:xfrm>
              <a:prstGeom prst="rect">
                <a:avLst/>
              </a:prstGeom>
              <a:solidFill>
                <a:srgbClr val="264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4" name="Rectangle 518"/>
              <p:cNvSpPr>
                <a:spLocks noChangeArrowheads="1"/>
              </p:cNvSpPr>
              <p:nvPr/>
            </p:nvSpPr>
            <p:spPr bwMode="auto">
              <a:xfrm>
                <a:off x="4023" y="1700"/>
                <a:ext cx="14" cy="158"/>
              </a:xfrm>
              <a:prstGeom prst="rect">
                <a:avLst/>
              </a:prstGeom>
              <a:solidFill>
                <a:srgbClr val="264E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5" name="Rectangle 519"/>
              <p:cNvSpPr>
                <a:spLocks noChangeArrowheads="1"/>
              </p:cNvSpPr>
              <p:nvPr/>
            </p:nvSpPr>
            <p:spPr bwMode="auto">
              <a:xfrm>
                <a:off x="4037" y="1700"/>
                <a:ext cx="11" cy="158"/>
              </a:xfrm>
              <a:prstGeom prst="rect">
                <a:avLst/>
              </a:prstGeom>
              <a:solidFill>
                <a:srgbClr val="274E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6" name="Rectangle 520"/>
              <p:cNvSpPr>
                <a:spLocks noChangeArrowheads="1"/>
              </p:cNvSpPr>
              <p:nvPr/>
            </p:nvSpPr>
            <p:spPr bwMode="auto">
              <a:xfrm>
                <a:off x="4048" y="1700"/>
                <a:ext cx="14" cy="158"/>
              </a:xfrm>
              <a:prstGeom prst="rect">
                <a:avLst/>
              </a:prstGeom>
              <a:solidFill>
                <a:srgbClr val="274F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7" name="Rectangle 521"/>
              <p:cNvSpPr>
                <a:spLocks noChangeArrowheads="1"/>
              </p:cNvSpPr>
              <p:nvPr/>
            </p:nvSpPr>
            <p:spPr bwMode="auto">
              <a:xfrm>
                <a:off x="4062" y="1700"/>
                <a:ext cx="15" cy="158"/>
              </a:xfrm>
              <a:prstGeom prst="rect">
                <a:avLst/>
              </a:prstGeom>
              <a:solidFill>
                <a:srgbClr val="2850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8" name="Rectangle 522"/>
              <p:cNvSpPr>
                <a:spLocks noChangeArrowheads="1"/>
              </p:cNvSpPr>
              <p:nvPr/>
            </p:nvSpPr>
            <p:spPr bwMode="auto">
              <a:xfrm>
                <a:off x="4077" y="1700"/>
                <a:ext cx="14" cy="158"/>
              </a:xfrm>
              <a:prstGeom prst="rect">
                <a:avLst/>
              </a:prstGeom>
              <a:solidFill>
                <a:srgbClr val="285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699" name="Rectangle 523"/>
              <p:cNvSpPr>
                <a:spLocks noChangeArrowheads="1"/>
              </p:cNvSpPr>
              <p:nvPr/>
            </p:nvSpPr>
            <p:spPr bwMode="auto">
              <a:xfrm>
                <a:off x="4091" y="1700"/>
                <a:ext cx="14" cy="158"/>
              </a:xfrm>
              <a:prstGeom prst="rect">
                <a:avLst/>
              </a:prstGeom>
              <a:solidFill>
                <a:srgbClr val="2952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0" name="Rectangle 524"/>
              <p:cNvSpPr>
                <a:spLocks noChangeArrowheads="1"/>
              </p:cNvSpPr>
              <p:nvPr/>
            </p:nvSpPr>
            <p:spPr bwMode="auto">
              <a:xfrm>
                <a:off x="4105" y="1700"/>
                <a:ext cx="15" cy="158"/>
              </a:xfrm>
              <a:prstGeom prst="rect">
                <a:avLst/>
              </a:prstGeom>
              <a:solidFill>
                <a:srgbClr val="2953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1" name="Rectangle 525"/>
              <p:cNvSpPr>
                <a:spLocks noChangeArrowheads="1"/>
              </p:cNvSpPr>
              <p:nvPr/>
            </p:nvSpPr>
            <p:spPr bwMode="auto">
              <a:xfrm>
                <a:off x="4120" y="1700"/>
                <a:ext cx="14" cy="158"/>
              </a:xfrm>
              <a:prstGeom prst="rect">
                <a:avLst/>
              </a:prstGeom>
              <a:solidFill>
                <a:srgbClr val="2954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2" name="Rectangle 526"/>
              <p:cNvSpPr>
                <a:spLocks noChangeArrowheads="1"/>
              </p:cNvSpPr>
              <p:nvPr/>
            </p:nvSpPr>
            <p:spPr bwMode="auto">
              <a:xfrm>
                <a:off x="4134" y="1700"/>
                <a:ext cx="14" cy="158"/>
              </a:xfrm>
              <a:prstGeom prst="rect">
                <a:avLst/>
              </a:prstGeom>
              <a:solidFill>
                <a:srgbClr val="2A55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3" name="Rectangle 527"/>
              <p:cNvSpPr>
                <a:spLocks noChangeArrowheads="1"/>
              </p:cNvSpPr>
              <p:nvPr/>
            </p:nvSpPr>
            <p:spPr bwMode="auto">
              <a:xfrm>
                <a:off x="4148" y="1700"/>
                <a:ext cx="15" cy="158"/>
              </a:xfrm>
              <a:prstGeom prst="rect">
                <a:avLst/>
              </a:prstGeom>
              <a:solidFill>
                <a:srgbClr val="2A5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4" name="Rectangle 528"/>
              <p:cNvSpPr>
                <a:spLocks noChangeArrowheads="1"/>
              </p:cNvSpPr>
              <p:nvPr/>
            </p:nvSpPr>
            <p:spPr bwMode="auto">
              <a:xfrm>
                <a:off x="4163" y="1700"/>
                <a:ext cx="14" cy="158"/>
              </a:xfrm>
              <a:prstGeom prst="rect">
                <a:avLst/>
              </a:prstGeom>
              <a:solidFill>
                <a:srgbClr val="2B56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5" name="Rectangle 529"/>
              <p:cNvSpPr>
                <a:spLocks noChangeArrowheads="1"/>
              </p:cNvSpPr>
              <p:nvPr/>
            </p:nvSpPr>
            <p:spPr bwMode="auto">
              <a:xfrm>
                <a:off x="4177" y="1700"/>
                <a:ext cx="14" cy="158"/>
              </a:xfrm>
              <a:prstGeom prst="rect">
                <a:avLst/>
              </a:prstGeom>
              <a:solidFill>
                <a:srgbClr val="2B57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6" name="Rectangle 530"/>
              <p:cNvSpPr>
                <a:spLocks noChangeArrowheads="1"/>
              </p:cNvSpPr>
              <p:nvPr/>
            </p:nvSpPr>
            <p:spPr bwMode="auto">
              <a:xfrm>
                <a:off x="4191" y="1700"/>
                <a:ext cx="11" cy="158"/>
              </a:xfrm>
              <a:prstGeom prst="rect">
                <a:avLst/>
              </a:prstGeom>
              <a:solidFill>
                <a:srgbClr val="2B57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7" name="Rectangle 531"/>
              <p:cNvSpPr>
                <a:spLocks noChangeArrowheads="1"/>
              </p:cNvSpPr>
              <p:nvPr/>
            </p:nvSpPr>
            <p:spPr bwMode="auto">
              <a:xfrm>
                <a:off x="4202" y="1700"/>
                <a:ext cx="14" cy="158"/>
              </a:xfrm>
              <a:prstGeom prst="rect">
                <a:avLst/>
              </a:prstGeom>
              <a:solidFill>
                <a:srgbClr val="2C58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8" name="Rectangle 532"/>
              <p:cNvSpPr>
                <a:spLocks noChangeArrowheads="1"/>
              </p:cNvSpPr>
              <p:nvPr/>
            </p:nvSpPr>
            <p:spPr bwMode="auto">
              <a:xfrm>
                <a:off x="4216" y="1700"/>
                <a:ext cx="15" cy="158"/>
              </a:xfrm>
              <a:prstGeom prst="rect">
                <a:avLst/>
              </a:prstGeom>
              <a:solidFill>
                <a:srgbClr val="2C59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09" name="Rectangle 533"/>
              <p:cNvSpPr>
                <a:spLocks noChangeArrowheads="1"/>
              </p:cNvSpPr>
              <p:nvPr/>
            </p:nvSpPr>
            <p:spPr bwMode="auto">
              <a:xfrm>
                <a:off x="4231" y="1700"/>
                <a:ext cx="14" cy="158"/>
              </a:xfrm>
              <a:prstGeom prst="rect">
                <a:avLst/>
              </a:prstGeom>
              <a:solidFill>
                <a:srgbClr val="2C5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0" name="Rectangle 534"/>
              <p:cNvSpPr>
                <a:spLocks noChangeArrowheads="1"/>
              </p:cNvSpPr>
              <p:nvPr/>
            </p:nvSpPr>
            <p:spPr bwMode="auto">
              <a:xfrm>
                <a:off x="4245" y="1700"/>
                <a:ext cx="14" cy="158"/>
              </a:xfrm>
              <a:prstGeom prst="rect">
                <a:avLst/>
              </a:prstGeom>
              <a:solidFill>
                <a:srgbClr val="2D5A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1" name="Rectangle 535"/>
              <p:cNvSpPr>
                <a:spLocks noChangeArrowheads="1"/>
              </p:cNvSpPr>
              <p:nvPr/>
            </p:nvSpPr>
            <p:spPr bwMode="auto">
              <a:xfrm>
                <a:off x="4259" y="1700"/>
                <a:ext cx="15" cy="158"/>
              </a:xfrm>
              <a:prstGeom prst="rect">
                <a:avLst/>
              </a:prstGeom>
              <a:solidFill>
                <a:srgbClr val="2D5B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2" name="Rectangle 536"/>
              <p:cNvSpPr>
                <a:spLocks noChangeArrowheads="1"/>
              </p:cNvSpPr>
              <p:nvPr/>
            </p:nvSpPr>
            <p:spPr bwMode="auto">
              <a:xfrm>
                <a:off x="4274" y="1700"/>
                <a:ext cx="14" cy="158"/>
              </a:xfrm>
              <a:prstGeom prst="rect">
                <a:avLst/>
              </a:prstGeom>
              <a:solidFill>
                <a:srgbClr val="2E5C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3" name="Rectangle 537"/>
              <p:cNvSpPr>
                <a:spLocks noChangeArrowheads="1"/>
              </p:cNvSpPr>
              <p:nvPr/>
            </p:nvSpPr>
            <p:spPr bwMode="auto">
              <a:xfrm>
                <a:off x="4288" y="1700"/>
                <a:ext cx="14" cy="158"/>
              </a:xfrm>
              <a:prstGeom prst="rect">
                <a:avLst/>
              </a:prstGeom>
              <a:solidFill>
                <a:srgbClr val="2E5C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4" name="Rectangle 538"/>
              <p:cNvSpPr>
                <a:spLocks noChangeArrowheads="1"/>
              </p:cNvSpPr>
              <p:nvPr/>
            </p:nvSpPr>
            <p:spPr bwMode="auto">
              <a:xfrm>
                <a:off x="4302" y="1700"/>
                <a:ext cx="14" cy="158"/>
              </a:xfrm>
              <a:prstGeom prst="rect">
                <a:avLst/>
              </a:prstGeom>
              <a:solidFill>
                <a:srgbClr val="2E5D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5" name="Rectangle 539"/>
              <p:cNvSpPr>
                <a:spLocks noChangeArrowheads="1"/>
              </p:cNvSpPr>
              <p:nvPr/>
            </p:nvSpPr>
            <p:spPr bwMode="auto">
              <a:xfrm>
                <a:off x="4316" y="1700"/>
                <a:ext cx="15" cy="158"/>
              </a:xfrm>
              <a:prstGeom prst="rect">
                <a:avLst/>
              </a:prstGeom>
              <a:solidFill>
                <a:srgbClr val="2E5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6" name="Rectangle 540"/>
              <p:cNvSpPr>
                <a:spLocks noChangeArrowheads="1"/>
              </p:cNvSpPr>
              <p:nvPr/>
            </p:nvSpPr>
            <p:spPr bwMode="auto">
              <a:xfrm>
                <a:off x="4331" y="1700"/>
                <a:ext cx="14" cy="158"/>
              </a:xfrm>
              <a:prstGeom prst="rect">
                <a:avLst/>
              </a:prstGeom>
              <a:solidFill>
                <a:srgbClr val="2F5E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7" name="Rectangle 541"/>
              <p:cNvSpPr>
                <a:spLocks noChangeArrowheads="1"/>
              </p:cNvSpPr>
              <p:nvPr/>
            </p:nvSpPr>
            <p:spPr bwMode="auto">
              <a:xfrm>
                <a:off x="4345" y="1700"/>
                <a:ext cx="11" cy="158"/>
              </a:xfrm>
              <a:prstGeom prst="rect">
                <a:avLst/>
              </a:prstGeom>
              <a:solidFill>
                <a:srgbClr val="2F5E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8" name="Rectangle 542"/>
              <p:cNvSpPr>
                <a:spLocks noChangeArrowheads="1"/>
              </p:cNvSpPr>
              <p:nvPr/>
            </p:nvSpPr>
            <p:spPr bwMode="auto">
              <a:xfrm>
                <a:off x="4356" y="1700"/>
                <a:ext cx="14" cy="158"/>
              </a:xfrm>
              <a:prstGeom prst="rect">
                <a:avLst/>
              </a:prstGeom>
              <a:solidFill>
                <a:srgbClr val="2F5F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19" name="Rectangle 543"/>
              <p:cNvSpPr>
                <a:spLocks noChangeArrowheads="1"/>
              </p:cNvSpPr>
              <p:nvPr/>
            </p:nvSpPr>
            <p:spPr bwMode="auto">
              <a:xfrm>
                <a:off x="4370" y="1700"/>
                <a:ext cx="14" cy="158"/>
              </a:xfrm>
              <a:prstGeom prst="rect">
                <a:avLst/>
              </a:prstGeom>
              <a:solidFill>
                <a:srgbClr val="2F5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0" name="Rectangle 544"/>
              <p:cNvSpPr>
                <a:spLocks noChangeArrowheads="1"/>
              </p:cNvSpPr>
              <p:nvPr/>
            </p:nvSpPr>
            <p:spPr bwMode="auto">
              <a:xfrm>
                <a:off x="4384" y="1700"/>
                <a:ext cx="15" cy="158"/>
              </a:xfrm>
              <a:prstGeom prst="rect">
                <a:avLst/>
              </a:prstGeom>
              <a:solidFill>
                <a:srgbClr val="3060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1" name="Rectangle 545"/>
              <p:cNvSpPr>
                <a:spLocks noChangeArrowheads="1"/>
              </p:cNvSpPr>
              <p:nvPr/>
            </p:nvSpPr>
            <p:spPr bwMode="auto">
              <a:xfrm>
                <a:off x="4399" y="1700"/>
                <a:ext cx="14" cy="158"/>
              </a:xfrm>
              <a:prstGeom prst="rect">
                <a:avLst/>
              </a:prstGeom>
              <a:solidFill>
                <a:srgbClr val="3060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2" name="Rectangle 546"/>
              <p:cNvSpPr>
                <a:spLocks noChangeArrowheads="1"/>
              </p:cNvSpPr>
              <p:nvPr/>
            </p:nvSpPr>
            <p:spPr bwMode="auto">
              <a:xfrm>
                <a:off x="4413" y="1700"/>
                <a:ext cx="14" cy="158"/>
              </a:xfrm>
              <a:prstGeom prst="rect">
                <a:avLst/>
              </a:prstGeom>
              <a:solidFill>
                <a:srgbClr val="306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3" name="Rectangle 547"/>
              <p:cNvSpPr>
                <a:spLocks noChangeArrowheads="1"/>
              </p:cNvSpPr>
              <p:nvPr/>
            </p:nvSpPr>
            <p:spPr bwMode="auto">
              <a:xfrm>
                <a:off x="4427" y="1700"/>
                <a:ext cx="15" cy="158"/>
              </a:xfrm>
              <a:prstGeom prst="rect">
                <a:avLst/>
              </a:prstGeom>
              <a:solidFill>
                <a:srgbClr val="3061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4" name="Rectangle 548"/>
              <p:cNvSpPr>
                <a:spLocks noChangeArrowheads="1"/>
              </p:cNvSpPr>
              <p:nvPr/>
            </p:nvSpPr>
            <p:spPr bwMode="auto">
              <a:xfrm>
                <a:off x="4442" y="1700"/>
                <a:ext cx="14" cy="158"/>
              </a:xfrm>
              <a:prstGeom prst="rect">
                <a:avLst/>
              </a:prstGeom>
              <a:solidFill>
                <a:srgbClr val="3062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5" name="Rectangle 549"/>
              <p:cNvSpPr>
                <a:spLocks noChangeArrowheads="1"/>
              </p:cNvSpPr>
              <p:nvPr/>
            </p:nvSpPr>
            <p:spPr bwMode="auto">
              <a:xfrm>
                <a:off x="4456" y="1700"/>
                <a:ext cx="14" cy="158"/>
              </a:xfrm>
              <a:prstGeom prst="rect">
                <a:avLst/>
              </a:prstGeom>
              <a:solidFill>
                <a:srgbClr val="3162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6" name="Rectangle 550"/>
              <p:cNvSpPr>
                <a:spLocks noChangeArrowheads="1"/>
              </p:cNvSpPr>
              <p:nvPr/>
            </p:nvSpPr>
            <p:spPr bwMode="auto">
              <a:xfrm>
                <a:off x="4470" y="1700"/>
                <a:ext cx="15" cy="158"/>
              </a:xfrm>
              <a:prstGeom prst="rect">
                <a:avLst/>
              </a:prstGeom>
              <a:solidFill>
                <a:srgbClr val="3162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7" name="Rectangle 551"/>
              <p:cNvSpPr>
                <a:spLocks noChangeArrowheads="1"/>
              </p:cNvSpPr>
              <p:nvPr/>
            </p:nvSpPr>
            <p:spPr bwMode="auto">
              <a:xfrm>
                <a:off x="4485" y="1700"/>
                <a:ext cx="10" cy="158"/>
              </a:xfrm>
              <a:prstGeom prst="rect">
                <a:avLst/>
              </a:prstGeom>
              <a:solidFill>
                <a:srgbClr val="3162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8" name="Rectangle 552"/>
              <p:cNvSpPr>
                <a:spLocks noChangeArrowheads="1"/>
              </p:cNvSpPr>
              <p:nvPr/>
            </p:nvSpPr>
            <p:spPr bwMode="auto">
              <a:xfrm>
                <a:off x="4495" y="1700"/>
                <a:ext cx="15" cy="158"/>
              </a:xfrm>
              <a:prstGeom prst="rect">
                <a:avLst/>
              </a:prstGeom>
              <a:solidFill>
                <a:srgbClr val="3163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29" name="Rectangle 553"/>
              <p:cNvSpPr>
                <a:spLocks noChangeArrowheads="1"/>
              </p:cNvSpPr>
              <p:nvPr/>
            </p:nvSpPr>
            <p:spPr bwMode="auto">
              <a:xfrm>
                <a:off x="4510" y="1700"/>
                <a:ext cx="14" cy="158"/>
              </a:xfrm>
              <a:prstGeom prst="rect">
                <a:avLst/>
              </a:prstGeom>
              <a:solidFill>
                <a:srgbClr val="3163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0" name="Rectangle 554"/>
              <p:cNvSpPr>
                <a:spLocks noChangeArrowheads="1"/>
              </p:cNvSpPr>
              <p:nvPr/>
            </p:nvSpPr>
            <p:spPr bwMode="auto">
              <a:xfrm>
                <a:off x="4524" y="1700"/>
                <a:ext cx="14" cy="158"/>
              </a:xfrm>
              <a:prstGeom prst="rect">
                <a:avLst/>
              </a:prstGeom>
              <a:solidFill>
                <a:srgbClr val="316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1" name="Rectangle 555"/>
              <p:cNvSpPr>
                <a:spLocks noChangeArrowheads="1"/>
              </p:cNvSpPr>
              <p:nvPr/>
            </p:nvSpPr>
            <p:spPr bwMode="auto">
              <a:xfrm>
                <a:off x="4538" y="1700"/>
                <a:ext cx="15" cy="158"/>
              </a:xfrm>
              <a:prstGeom prst="rect">
                <a:avLst/>
              </a:prstGeom>
              <a:solidFill>
                <a:srgbClr val="3264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2" name="Rectangle 556"/>
              <p:cNvSpPr>
                <a:spLocks noChangeArrowheads="1"/>
              </p:cNvSpPr>
              <p:nvPr/>
            </p:nvSpPr>
            <p:spPr bwMode="auto">
              <a:xfrm>
                <a:off x="4553" y="1700"/>
                <a:ext cx="14" cy="158"/>
              </a:xfrm>
              <a:prstGeom prst="rect">
                <a:avLst/>
              </a:prstGeom>
              <a:solidFill>
                <a:srgbClr val="3264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3" name="Rectangle 557"/>
              <p:cNvSpPr>
                <a:spLocks noChangeArrowheads="1"/>
              </p:cNvSpPr>
              <p:nvPr/>
            </p:nvSpPr>
            <p:spPr bwMode="auto">
              <a:xfrm>
                <a:off x="4567" y="1700"/>
                <a:ext cx="14" cy="158"/>
              </a:xfrm>
              <a:prstGeom prst="rect">
                <a:avLst/>
              </a:prstGeom>
              <a:solidFill>
                <a:srgbClr val="3264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4" name="Rectangle 558"/>
              <p:cNvSpPr>
                <a:spLocks noChangeArrowheads="1"/>
              </p:cNvSpPr>
              <p:nvPr/>
            </p:nvSpPr>
            <p:spPr bwMode="auto">
              <a:xfrm>
                <a:off x="4581" y="1700"/>
                <a:ext cx="15" cy="158"/>
              </a:xfrm>
              <a:prstGeom prst="rect">
                <a:avLst/>
              </a:prstGeom>
              <a:solidFill>
                <a:srgbClr val="3264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5" name="Rectangle 559"/>
              <p:cNvSpPr>
                <a:spLocks noChangeArrowheads="1"/>
              </p:cNvSpPr>
              <p:nvPr/>
            </p:nvSpPr>
            <p:spPr bwMode="auto">
              <a:xfrm>
                <a:off x="4596" y="1700"/>
                <a:ext cx="14" cy="158"/>
              </a:xfrm>
              <a:prstGeom prst="rect">
                <a:avLst/>
              </a:prstGeom>
              <a:solidFill>
                <a:srgbClr val="3264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6" name="Rectangle 560"/>
              <p:cNvSpPr>
                <a:spLocks noChangeArrowheads="1"/>
              </p:cNvSpPr>
              <p:nvPr/>
            </p:nvSpPr>
            <p:spPr bwMode="auto">
              <a:xfrm>
                <a:off x="4610" y="1700"/>
                <a:ext cx="14" cy="158"/>
              </a:xfrm>
              <a:prstGeom prst="rect">
                <a:avLst/>
              </a:prstGeom>
              <a:solidFill>
                <a:srgbClr val="3265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7" name="Rectangle 561"/>
              <p:cNvSpPr>
                <a:spLocks noChangeArrowheads="1"/>
              </p:cNvSpPr>
              <p:nvPr/>
            </p:nvSpPr>
            <p:spPr bwMode="auto">
              <a:xfrm>
                <a:off x="4624" y="1700"/>
                <a:ext cx="14" cy="158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8" name="Rectangle 562"/>
              <p:cNvSpPr>
                <a:spLocks noChangeArrowheads="1"/>
              </p:cNvSpPr>
              <p:nvPr/>
            </p:nvSpPr>
            <p:spPr bwMode="auto">
              <a:xfrm>
                <a:off x="4638" y="1700"/>
                <a:ext cx="11" cy="158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39" name="Rectangle 563"/>
              <p:cNvSpPr>
                <a:spLocks noChangeArrowheads="1"/>
              </p:cNvSpPr>
              <p:nvPr/>
            </p:nvSpPr>
            <p:spPr bwMode="auto">
              <a:xfrm>
                <a:off x="4649" y="1700"/>
                <a:ext cx="15" cy="158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0" name="Rectangle 564"/>
              <p:cNvSpPr>
                <a:spLocks noChangeArrowheads="1"/>
              </p:cNvSpPr>
              <p:nvPr/>
            </p:nvSpPr>
            <p:spPr bwMode="auto">
              <a:xfrm>
                <a:off x="4664" y="1700"/>
                <a:ext cx="14" cy="158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1" name="Rectangle 565"/>
              <p:cNvSpPr>
                <a:spLocks noChangeArrowheads="1"/>
              </p:cNvSpPr>
              <p:nvPr/>
            </p:nvSpPr>
            <p:spPr bwMode="auto">
              <a:xfrm>
                <a:off x="4678" y="1700"/>
                <a:ext cx="14" cy="158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2" name="Rectangle 566"/>
              <p:cNvSpPr>
                <a:spLocks noChangeArrowheads="1"/>
              </p:cNvSpPr>
              <p:nvPr/>
            </p:nvSpPr>
            <p:spPr bwMode="auto">
              <a:xfrm>
                <a:off x="4692" y="1700"/>
                <a:ext cx="14" cy="158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3" name="Rectangle 567"/>
              <p:cNvSpPr>
                <a:spLocks noChangeArrowheads="1"/>
              </p:cNvSpPr>
              <p:nvPr/>
            </p:nvSpPr>
            <p:spPr bwMode="auto">
              <a:xfrm>
                <a:off x="4706" y="1700"/>
                <a:ext cx="15" cy="158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grpSp>
          <p:nvGrpSpPr>
            <p:cNvPr id="50841" name="Group 665"/>
            <p:cNvGrpSpPr>
              <a:grpSpLocks/>
            </p:cNvGrpSpPr>
            <p:nvPr/>
          </p:nvGrpSpPr>
          <p:grpSpPr bwMode="auto">
            <a:xfrm>
              <a:off x="3379" y="1958"/>
              <a:ext cx="1342" cy="157"/>
              <a:chOff x="3379" y="1958"/>
              <a:chExt cx="1342" cy="157"/>
            </a:xfrm>
          </p:grpSpPr>
          <p:sp>
            <p:nvSpPr>
              <p:cNvPr id="50745" name="Rectangle 569"/>
              <p:cNvSpPr>
                <a:spLocks noChangeArrowheads="1"/>
              </p:cNvSpPr>
              <p:nvPr/>
            </p:nvSpPr>
            <p:spPr bwMode="auto">
              <a:xfrm>
                <a:off x="3379" y="1958"/>
                <a:ext cx="14" cy="157"/>
              </a:xfrm>
              <a:prstGeom prst="rect">
                <a:avLst/>
              </a:prstGeom>
              <a:solidFill>
                <a:srgbClr val="172F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6" name="Rectangle 570"/>
              <p:cNvSpPr>
                <a:spLocks noChangeArrowheads="1"/>
              </p:cNvSpPr>
              <p:nvPr/>
            </p:nvSpPr>
            <p:spPr bwMode="auto">
              <a:xfrm>
                <a:off x="3393" y="1958"/>
                <a:ext cx="15" cy="157"/>
              </a:xfrm>
              <a:prstGeom prst="rect">
                <a:avLst/>
              </a:prstGeom>
              <a:solidFill>
                <a:srgbClr val="172F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7" name="Rectangle 571"/>
              <p:cNvSpPr>
                <a:spLocks noChangeArrowheads="1"/>
              </p:cNvSpPr>
              <p:nvPr/>
            </p:nvSpPr>
            <p:spPr bwMode="auto">
              <a:xfrm>
                <a:off x="3408" y="1958"/>
                <a:ext cx="14" cy="157"/>
              </a:xfrm>
              <a:prstGeom prst="rect">
                <a:avLst/>
              </a:prstGeom>
              <a:solidFill>
                <a:srgbClr val="172F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8" name="Rectangle 572"/>
              <p:cNvSpPr>
                <a:spLocks noChangeArrowheads="1"/>
              </p:cNvSpPr>
              <p:nvPr/>
            </p:nvSpPr>
            <p:spPr bwMode="auto">
              <a:xfrm>
                <a:off x="3422" y="1958"/>
                <a:ext cx="14" cy="157"/>
              </a:xfrm>
              <a:prstGeom prst="rect">
                <a:avLst/>
              </a:prstGeom>
              <a:solidFill>
                <a:srgbClr val="172F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49" name="Rectangle 573"/>
              <p:cNvSpPr>
                <a:spLocks noChangeArrowheads="1"/>
              </p:cNvSpPr>
              <p:nvPr/>
            </p:nvSpPr>
            <p:spPr bwMode="auto">
              <a:xfrm>
                <a:off x="3436" y="1958"/>
                <a:ext cx="15" cy="157"/>
              </a:xfrm>
              <a:prstGeom prst="rect">
                <a:avLst/>
              </a:prstGeom>
              <a:solidFill>
                <a:srgbClr val="1730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0" name="Rectangle 574"/>
              <p:cNvSpPr>
                <a:spLocks noChangeArrowheads="1"/>
              </p:cNvSpPr>
              <p:nvPr/>
            </p:nvSpPr>
            <p:spPr bwMode="auto">
              <a:xfrm>
                <a:off x="3451" y="1958"/>
                <a:ext cx="10" cy="157"/>
              </a:xfrm>
              <a:prstGeom prst="rect">
                <a:avLst/>
              </a:prstGeom>
              <a:solidFill>
                <a:srgbClr val="1730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1" name="Rectangle 575"/>
              <p:cNvSpPr>
                <a:spLocks noChangeArrowheads="1"/>
              </p:cNvSpPr>
              <p:nvPr/>
            </p:nvSpPr>
            <p:spPr bwMode="auto">
              <a:xfrm>
                <a:off x="3461" y="1958"/>
                <a:ext cx="15" cy="157"/>
              </a:xfrm>
              <a:prstGeom prst="rect">
                <a:avLst/>
              </a:prstGeom>
              <a:solidFill>
                <a:srgbClr val="173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2" name="Rectangle 576"/>
              <p:cNvSpPr>
                <a:spLocks noChangeArrowheads="1"/>
              </p:cNvSpPr>
              <p:nvPr/>
            </p:nvSpPr>
            <p:spPr bwMode="auto">
              <a:xfrm>
                <a:off x="3476" y="1958"/>
                <a:ext cx="14" cy="157"/>
              </a:xfrm>
              <a:prstGeom prst="rect">
                <a:avLst/>
              </a:prstGeom>
              <a:solidFill>
                <a:srgbClr val="173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3" name="Rectangle 577"/>
              <p:cNvSpPr>
                <a:spLocks noChangeArrowheads="1"/>
              </p:cNvSpPr>
              <p:nvPr/>
            </p:nvSpPr>
            <p:spPr bwMode="auto">
              <a:xfrm>
                <a:off x="3490" y="1958"/>
                <a:ext cx="14" cy="157"/>
              </a:xfrm>
              <a:prstGeom prst="rect">
                <a:avLst/>
              </a:prstGeom>
              <a:solidFill>
                <a:srgbClr val="1831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4" name="Rectangle 578"/>
              <p:cNvSpPr>
                <a:spLocks noChangeArrowheads="1"/>
              </p:cNvSpPr>
              <p:nvPr/>
            </p:nvSpPr>
            <p:spPr bwMode="auto">
              <a:xfrm>
                <a:off x="3504" y="1958"/>
                <a:ext cx="15" cy="157"/>
              </a:xfrm>
              <a:prstGeom prst="rect">
                <a:avLst/>
              </a:prstGeom>
              <a:solidFill>
                <a:srgbClr val="1831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5" name="Rectangle 579"/>
              <p:cNvSpPr>
                <a:spLocks noChangeArrowheads="1"/>
              </p:cNvSpPr>
              <p:nvPr/>
            </p:nvSpPr>
            <p:spPr bwMode="auto">
              <a:xfrm>
                <a:off x="3519" y="1958"/>
                <a:ext cx="14" cy="157"/>
              </a:xfrm>
              <a:prstGeom prst="rect">
                <a:avLst/>
              </a:prstGeom>
              <a:solidFill>
                <a:srgbClr val="1832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6" name="Rectangle 580"/>
              <p:cNvSpPr>
                <a:spLocks noChangeArrowheads="1"/>
              </p:cNvSpPr>
              <p:nvPr/>
            </p:nvSpPr>
            <p:spPr bwMode="auto">
              <a:xfrm>
                <a:off x="3533" y="1958"/>
                <a:ext cx="14" cy="157"/>
              </a:xfrm>
              <a:prstGeom prst="rect">
                <a:avLst/>
              </a:prstGeom>
              <a:solidFill>
                <a:srgbClr val="183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7" name="Rectangle 581"/>
              <p:cNvSpPr>
                <a:spLocks noChangeArrowheads="1"/>
              </p:cNvSpPr>
              <p:nvPr/>
            </p:nvSpPr>
            <p:spPr bwMode="auto">
              <a:xfrm>
                <a:off x="3547" y="1958"/>
                <a:ext cx="15" cy="157"/>
              </a:xfrm>
              <a:prstGeom prst="rect">
                <a:avLst/>
              </a:prstGeom>
              <a:solidFill>
                <a:srgbClr val="1933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8" name="Rectangle 582"/>
              <p:cNvSpPr>
                <a:spLocks noChangeArrowheads="1"/>
              </p:cNvSpPr>
              <p:nvPr/>
            </p:nvSpPr>
            <p:spPr bwMode="auto">
              <a:xfrm>
                <a:off x="3562" y="1958"/>
                <a:ext cx="14" cy="157"/>
              </a:xfrm>
              <a:prstGeom prst="rect">
                <a:avLst/>
              </a:prstGeom>
              <a:solidFill>
                <a:srgbClr val="1933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59" name="Rectangle 583"/>
              <p:cNvSpPr>
                <a:spLocks noChangeArrowheads="1"/>
              </p:cNvSpPr>
              <p:nvPr/>
            </p:nvSpPr>
            <p:spPr bwMode="auto">
              <a:xfrm>
                <a:off x="3576" y="1958"/>
                <a:ext cx="14" cy="157"/>
              </a:xfrm>
              <a:prstGeom prst="rect">
                <a:avLst/>
              </a:prstGeom>
              <a:solidFill>
                <a:srgbClr val="1933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0" name="Rectangle 584"/>
              <p:cNvSpPr>
                <a:spLocks noChangeArrowheads="1"/>
              </p:cNvSpPr>
              <p:nvPr/>
            </p:nvSpPr>
            <p:spPr bwMode="auto">
              <a:xfrm>
                <a:off x="3590" y="1958"/>
                <a:ext cx="11" cy="157"/>
              </a:xfrm>
              <a:prstGeom prst="rect">
                <a:avLst/>
              </a:prstGeom>
              <a:solidFill>
                <a:srgbClr val="1934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1" name="Rectangle 585"/>
              <p:cNvSpPr>
                <a:spLocks noChangeArrowheads="1"/>
              </p:cNvSpPr>
              <p:nvPr/>
            </p:nvSpPr>
            <p:spPr bwMode="auto">
              <a:xfrm>
                <a:off x="3601" y="1958"/>
                <a:ext cx="14" cy="157"/>
              </a:xfrm>
              <a:prstGeom prst="rect">
                <a:avLst/>
              </a:prstGeom>
              <a:solidFill>
                <a:srgbClr val="1A3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2" name="Rectangle 586"/>
              <p:cNvSpPr>
                <a:spLocks noChangeArrowheads="1"/>
              </p:cNvSpPr>
              <p:nvPr/>
            </p:nvSpPr>
            <p:spPr bwMode="auto">
              <a:xfrm>
                <a:off x="3615" y="1958"/>
                <a:ext cx="15" cy="157"/>
              </a:xfrm>
              <a:prstGeom prst="rect">
                <a:avLst/>
              </a:prstGeom>
              <a:solidFill>
                <a:srgbClr val="1A35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3" name="Rectangle 587"/>
              <p:cNvSpPr>
                <a:spLocks noChangeArrowheads="1"/>
              </p:cNvSpPr>
              <p:nvPr/>
            </p:nvSpPr>
            <p:spPr bwMode="auto">
              <a:xfrm>
                <a:off x="3630" y="1958"/>
                <a:ext cx="14" cy="157"/>
              </a:xfrm>
              <a:prstGeom prst="rect">
                <a:avLst/>
              </a:prstGeom>
              <a:solidFill>
                <a:srgbClr val="1A3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4" name="Rectangle 588"/>
              <p:cNvSpPr>
                <a:spLocks noChangeArrowheads="1"/>
              </p:cNvSpPr>
              <p:nvPr/>
            </p:nvSpPr>
            <p:spPr bwMode="auto">
              <a:xfrm>
                <a:off x="3644" y="1958"/>
                <a:ext cx="14" cy="157"/>
              </a:xfrm>
              <a:prstGeom prst="rect">
                <a:avLst/>
              </a:prstGeom>
              <a:solidFill>
                <a:srgbClr val="1B36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5" name="Rectangle 589"/>
              <p:cNvSpPr>
                <a:spLocks noChangeArrowheads="1"/>
              </p:cNvSpPr>
              <p:nvPr/>
            </p:nvSpPr>
            <p:spPr bwMode="auto">
              <a:xfrm>
                <a:off x="3658" y="1958"/>
                <a:ext cx="15" cy="157"/>
              </a:xfrm>
              <a:prstGeom prst="rect">
                <a:avLst/>
              </a:prstGeom>
              <a:solidFill>
                <a:srgbClr val="1B37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6" name="Rectangle 590"/>
              <p:cNvSpPr>
                <a:spLocks noChangeArrowheads="1"/>
              </p:cNvSpPr>
              <p:nvPr/>
            </p:nvSpPr>
            <p:spPr bwMode="auto">
              <a:xfrm>
                <a:off x="3673" y="1958"/>
                <a:ext cx="14" cy="157"/>
              </a:xfrm>
              <a:prstGeom prst="rect">
                <a:avLst/>
              </a:prstGeom>
              <a:solidFill>
                <a:srgbClr val="1B3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7" name="Rectangle 591"/>
              <p:cNvSpPr>
                <a:spLocks noChangeArrowheads="1"/>
              </p:cNvSpPr>
              <p:nvPr/>
            </p:nvSpPr>
            <p:spPr bwMode="auto">
              <a:xfrm>
                <a:off x="3687" y="1958"/>
                <a:ext cx="14" cy="157"/>
              </a:xfrm>
              <a:prstGeom prst="rect">
                <a:avLst/>
              </a:prstGeom>
              <a:solidFill>
                <a:srgbClr val="1C3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8" name="Rectangle 592"/>
              <p:cNvSpPr>
                <a:spLocks noChangeArrowheads="1"/>
              </p:cNvSpPr>
              <p:nvPr/>
            </p:nvSpPr>
            <p:spPr bwMode="auto">
              <a:xfrm>
                <a:off x="3701" y="1958"/>
                <a:ext cx="14" cy="157"/>
              </a:xfrm>
              <a:prstGeom prst="rect">
                <a:avLst/>
              </a:prstGeom>
              <a:solidFill>
                <a:srgbClr val="1C39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69" name="Rectangle 593"/>
              <p:cNvSpPr>
                <a:spLocks noChangeArrowheads="1"/>
              </p:cNvSpPr>
              <p:nvPr/>
            </p:nvSpPr>
            <p:spPr bwMode="auto">
              <a:xfrm>
                <a:off x="3715" y="1958"/>
                <a:ext cx="15" cy="157"/>
              </a:xfrm>
              <a:prstGeom prst="rect">
                <a:avLst/>
              </a:prstGeom>
              <a:solidFill>
                <a:srgbClr val="1C3A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0" name="Rectangle 594"/>
              <p:cNvSpPr>
                <a:spLocks noChangeArrowheads="1"/>
              </p:cNvSpPr>
              <p:nvPr/>
            </p:nvSpPr>
            <p:spPr bwMode="auto">
              <a:xfrm>
                <a:off x="3730" y="1958"/>
                <a:ext cx="14" cy="157"/>
              </a:xfrm>
              <a:prstGeom prst="rect">
                <a:avLst/>
              </a:prstGeom>
              <a:solidFill>
                <a:srgbClr val="1D3B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1" name="Rectangle 595"/>
              <p:cNvSpPr>
                <a:spLocks noChangeArrowheads="1"/>
              </p:cNvSpPr>
              <p:nvPr/>
            </p:nvSpPr>
            <p:spPr bwMode="auto">
              <a:xfrm>
                <a:off x="3744" y="1958"/>
                <a:ext cx="11" cy="157"/>
              </a:xfrm>
              <a:prstGeom prst="rect">
                <a:avLst/>
              </a:prstGeom>
              <a:solidFill>
                <a:srgbClr val="1D3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2" name="Rectangle 596"/>
              <p:cNvSpPr>
                <a:spLocks noChangeArrowheads="1"/>
              </p:cNvSpPr>
              <p:nvPr/>
            </p:nvSpPr>
            <p:spPr bwMode="auto">
              <a:xfrm>
                <a:off x="3755" y="1958"/>
                <a:ext cx="14" cy="157"/>
              </a:xfrm>
              <a:prstGeom prst="rect">
                <a:avLst/>
              </a:prstGeom>
              <a:solidFill>
                <a:srgbClr val="1E3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3" name="Rectangle 597"/>
              <p:cNvSpPr>
                <a:spLocks noChangeArrowheads="1"/>
              </p:cNvSpPr>
              <p:nvPr/>
            </p:nvSpPr>
            <p:spPr bwMode="auto">
              <a:xfrm>
                <a:off x="3769" y="1958"/>
                <a:ext cx="14" cy="157"/>
              </a:xfrm>
              <a:prstGeom prst="rect">
                <a:avLst/>
              </a:prstGeom>
              <a:solidFill>
                <a:srgbClr val="1E3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4" name="Rectangle 598"/>
              <p:cNvSpPr>
                <a:spLocks noChangeArrowheads="1"/>
              </p:cNvSpPr>
              <p:nvPr/>
            </p:nvSpPr>
            <p:spPr bwMode="auto">
              <a:xfrm>
                <a:off x="3783" y="1958"/>
                <a:ext cx="15" cy="157"/>
              </a:xfrm>
              <a:prstGeom prst="rect">
                <a:avLst/>
              </a:prstGeom>
              <a:solidFill>
                <a:srgbClr val="1E3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5" name="Rectangle 599"/>
              <p:cNvSpPr>
                <a:spLocks noChangeArrowheads="1"/>
              </p:cNvSpPr>
              <p:nvPr/>
            </p:nvSpPr>
            <p:spPr bwMode="auto">
              <a:xfrm>
                <a:off x="3798" y="1958"/>
                <a:ext cx="14" cy="157"/>
              </a:xfrm>
              <a:prstGeom prst="rect">
                <a:avLst/>
              </a:prstGeom>
              <a:solidFill>
                <a:srgbClr val="1F3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6" name="Rectangle 600"/>
              <p:cNvSpPr>
                <a:spLocks noChangeArrowheads="1"/>
              </p:cNvSpPr>
              <p:nvPr/>
            </p:nvSpPr>
            <p:spPr bwMode="auto">
              <a:xfrm>
                <a:off x="3812" y="1958"/>
                <a:ext cx="14" cy="157"/>
              </a:xfrm>
              <a:prstGeom prst="rect">
                <a:avLst/>
              </a:prstGeom>
              <a:solidFill>
                <a:srgbClr val="1F4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7" name="Rectangle 601"/>
              <p:cNvSpPr>
                <a:spLocks noChangeArrowheads="1"/>
              </p:cNvSpPr>
              <p:nvPr/>
            </p:nvSpPr>
            <p:spPr bwMode="auto">
              <a:xfrm>
                <a:off x="3826" y="1958"/>
                <a:ext cx="15" cy="157"/>
              </a:xfrm>
              <a:prstGeom prst="rect">
                <a:avLst/>
              </a:prstGeom>
              <a:solidFill>
                <a:srgbClr val="2040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8" name="Rectangle 602"/>
              <p:cNvSpPr>
                <a:spLocks noChangeArrowheads="1"/>
              </p:cNvSpPr>
              <p:nvPr/>
            </p:nvSpPr>
            <p:spPr bwMode="auto">
              <a:xfrm>
                <a:off x="3841" y="1958"/>
                <a:ext cx="14" cy="157"/>
              </a:xfrm>
              <a:prstGeom prst="rect">
                <a:avLst/>
              </a:prstGeom>
              <a:solidFill>
                <a:srgbClr val="2042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79" name="Rectangle 603"/>
              <p:cNvSpPr>
                <a:spLocks noChangeArrowheads="1"/>
              </p:cNvSpPr>
              <p:nvPr/>
            </p:nvSpPr>
            <p:spPr bwMode="auto">
              <a:xfrm>
                <a:off x="3855" y="1958"/>
                <a:ext cx="14" cy="157"/>
              </a:xfrm>
              <a:prstGeom prst="rect">
                <a:avLst/>
              </a:prstGeom>
              <a:solidFill>
                <a:srgbClr val="2143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0" name="Rectangle 604"/>
              <p:cNvSpPr>
                <a:spLocks noChangeArrowheads="1"/>
              </p:cNvSpPr>
              <p:nvPr/>
            </p:nvSpPr>
            <p:spPr bwMode="auto">
              <a:xfrm>
                <a:off x="3869" y="1958"/>
                <a:ext cx="15" cy="157"/>
              </a:xfrm>
              <a:prstGeom prst="rect">
                <a:avLst/>
              </a:prstGeom>
              <a:solidFill>
                <a:srgbClr val="2143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1" name="Rectangle 605"/>
              <p:cNvSpPr>
                <a:spLocks noChangeArrowheads="1"/>
              </p:cNvSpPr>
              <p:nvPr/>
            </p:nvSpPr>
            <p:spPr bwMode="auto">
              <a:xfrm>
                <a:off x="3884" y="1958"/>
                <a:ext cx="14" cy="157"/>
              </a:xfrm>
              <a:prstGeom prst="rect">
                <a:avLst/>
              </a:prstGeom>
              <a:solidFill>
                <a:srgbClr val="2244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2" name="Rectangle 606"/>
              <p:cNvSpPr>
                <a:spLocks noChangeArrowheads="1"/>
              </p:cNvSpPr>
              <p:nvPr/>
            </p:nvSpPr>
            <p:spPr bwMode="auto">
              <a:xfrm>
                <a:off x="3898" y="1958"/>
                <a:ext cx="11" cy="157"/>
              </a:xfrm>
              <a:prstGeom prst="rect">
                <a:avLst/>
              </a:prstGeom>
              <a:solidFill>
                <a:srgbClr val="2245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3" name="Rectangle 607"/>
              <p:cNvSpPr>
                <a:spLocks noChangeArrowheads="1"/>
              </p:cNvSpPr>
              <p:nvPr/>
            </p:nvSpPr>
            <p:spPr bwMode="auto">
              <a:xfrm>
                <a:off x="3909" y="1958"/>
                <a:ext cx="14" cy="157"/>
              </a:xfrm>
              <a:prstGeom prst="rect">
                <a:avLst/>
              </a:prstGeom>
              <a:solidFill>
                <a:srgbClr val="234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4" name="Rectangle 608"/>
              <p:cNvSpPr>
                <a:spLocks noChangeArrowheads="1"/>
              </p:cNvSpPr>
              <p:nvPr/>
            </p:nvSpPr>
            <p:spPr bwMode="auto">
              <a:xfrm>
                <a:off x="3923" y="1958"/>
                <a:ext cx="14" cy="157"/>
              </a:xfrm>
              <a:prstGeom prst="rect">
                <a:avLst/>
              </a:prstGeom>
              <a:solidFill>
                <a:srgbClr val="234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5" name="Rectangle 609"/>
              <p:cNvSpPr>
                <a:spLocks noChangeArrowheads="1"/>
              </p:cNvSpPr>
              <p:nvPr/>
            </p:nvSpPr>
            <p:spPr bwMode="auto">
              <a:xfrm>
                <a:off x="3937" y="1958"/>
                <a:ext cx="15" cy="157"/>
              </a:xfrm>
              <a:prstGeom prst="rect">
                <a:avLst/>
              </a:prstGeom>
              <a:solidFill>
                <a:srgbClr val="2348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6" name="Rectangle 610"/>
              <p:cNvSpPr>
                <a:spLocks noChangeArrowheads="1"/>
              </p:cNvSpPr>
              <p:nvPr/>
            </p:nvSpPr>
            <p:spPr bwMode="auto">
              <a:xfrm>
                <a:off x="3952" y="1958"/>
                <a:ext cx="14" cy="157"/>
              </a:xfrm>
              <a:prstGeom prst="rect">
                <a:avLst/>
              </a:prstGeom>
              <a:solidFill>
                <a:srgbClr val="244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7" name="Rectangle 611"/>
              <p:cNvSpPr>
                <a:spLocks noChangeArrowheads="1"/>
              </p:cNvSpPr>
              <p:nvPr/>
            </p:nvSpPr>
            <p:spPr bwMode="auto">
              <a:xfrm>
                <a:off x="3966" y="1958"/>
                <a:ext cx="14" cy="157"/>
              </a:xfrm>
              <a:prstGeom prst="rect">
                <a:avLst/>
              </a:prstGeom>
              <a:solidFill>
                <a:srgbClr val="254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8" name="Rectangle 612"/>
              <p:cNvSpPr>
                <a:spLocks noChangeArrowheads="1"/>
              </p:cNvSpPr>
              <p:nvPr/>
            </p:nvSpPr>
            <p:spPr bwMode="auto">
              <a:xfrm>
                <a:off x="3980" y="1958"/>
                <a:ext cx="15" cy="157"/>
              </a:xfrm>
              <a:prstGeom prst="rect">
                <a:avLst/>
              </a:prstGeom>
              <a:solidFill>
                <a:srgbClr val="254B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89" name="Rectangle 613"/>
              <p:cNvSpPr>
                <a:spLocks noChangeArrowheads="1"/>
              </p:cNvSpPr>
              <p:nvPr/>
            </p:nvSpPr>
            <p:spPr bwMode="auto">
              <a:xfrm>
                <a:off x="3995" y="1958"/>
                <a:ext cx="14" cy="157"/>
              </a:xfrm>
              <a:prstGeom prst="rect">
                <a:avLst/>
              </a:prstGeom>
              <a:solidFill>
                <a:srgbClr val="254C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0" name="Rectangle 614"/>
              <p:cNvSpPr>
                <a:spLocks noChangeArrowheads="1"/>
              </p:cNvSpPr>
              <p:nvPr/>
            </p:nvSpPr>
            <p:spPr bwMode="auto">
              <a:xfrm>
                <a:off x="4009" y="1958"/>
                <a:ext cx="14" cy="157"/>
              </a:xfrm>
              <a:prstGeom prst="rect">
                <a:avLst/>
              </a:prstGeom>
              <a:solidFill>
                <a:srgbClr val="264D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1" name="Rectangle 615"/>
              <p:cNvSpPr>
                <a:spLocks noChangeArrowheads="1"/>
              </p:cNvSpPr>
              <p:nvPr/>
            </p:nvSpPr>
            <p:spPr bwMode="auto">
              <a:xfrm>
                <a:off x="4023" y="1958"/>
                <a:ext cx="14" cy="157"/>
              </a:xfrm>
              <a:prstGeom prst="rect">
                <a:avLst/>
              </a:prstGeom>
              <a:solidFill>
                <a:srgbClr val="264E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2" name="Rectangle 616"/>
              <p:cNvSpPr>
                <a:spLocks noChangeArrowheads="1"/>
              </p:cNvSpPr>
              <p:nvPr/>
            </p:nvSpPr>
            <p:spPr bwMode="auto">
              <a:xfrm>
                <a:off x="4037" y="1958"/>
                <a:ext cx="11" cy="157"/>
              </a:xfrm>
              <a:prstGeom prst="rect">
                <a:avLst/>
              </a:prstGeom>
              <a:solidFill>
                <a:srgbClr val="274E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3" name="Rectangle 617"/>
              <p:cNvSpPr>
                <a:spLocks noChangeArrowheads="1"/>
              </p:cNvSpPr>
              <p:nvPr/>
            </p:nvSpPr>
            <p:spPr bwMode="auto">
              <a:xfrm>
                <a:off x="4048" y="1958"/>
                <a:ext cx="14" cy="157"/>
              </a:xfrm>
              <a:prstGeom prst="rect">
                <a:avLst/>
              </a:prstGeom>
              <a:solidFill>
                <a:srgbClr val="274F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4" name="Rectangle 618"/>
              <p:cNvSpPr>
                <a:spLocks noChangeArrowheads="1"/>
              </p:cNvSpPr>
              <p:nvPr/>
            </p:nvSpPr>
            <p:spPr bwMode="auto">
              <a:xfrm>
                <a:off x="4062" y="1958"/>
                <a:ext cx="15" cy="157"/>
              </a:xfrm>
              <a:prstGeom prst="rect">
                <a:avLst/>
              </a:prstGeom>
              <a:solidFill>
                <a:srgbClr val="2850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5" name="Rectangle 619"/>
              <p:cNvSpPr>
                <a:spLocks noChangeArrowheads="1"/>
              </p:cNvSpPr>
              <p:nvPr/>
            </p:nvSpPr>
            <p:spPr bwMode="auto">
              <a:xfrm>
                <a:off x="4077" y="1958"/>
                <a:ext cx="14" cy="157"/>
              </a:xfrm>
              <a:prstGeom prst="rect">
                <a:avLst/>
              </a:prstGeom>
              <a:solidFill>
                <a:srgbClr val="285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6" name="Rectangle 620"/>
              <p:cNvSpPr>
                <a:spLocks noChangeArrowheads="1"/>
              </p:cNvSpPr>
              <p:nvPr/>
            </p:nvSpPr>
            <p:spPr bwMode="auto">
              <a:xfrm>
                <a:off x="4091" y="1958"/>
                <a:ext cx="14" cy="157"/>
              </a:xfrm>
              <a:prstGeom prst="rect">
                <a:avLst/>
              </a:prstGeom>
              <a:solidFill>
                <a:srgbClr val="2952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7" name="Rectangle 621"/>
              <p:cNvSpPr>
                <a:spLocks noChangeArrowheads="1"/>
              </p:cNvSpPr>
              <p:nvPr/>
            </p:nvSpPr>
            <p:spPr bwMode="auto">
              <a:xfrm>
                <a:off x="4105" y="1958"/>
                <a:ext cx="15" cy="157"/>
              </a:xfrm>
              <a:prstGeom prst="rect">
                <a:avLst/>
              </a:prstGeom>
              <a:solidFill>
                <a:srgbClr val="2953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8" name="Rectangle 622"/>
              <p:cNvSpPr>
                <a:spLocks noChangeArrowheads="1"/>
              </p:cNvSpPr>
              <p:nvPr/>
            </p:nvSpPr>
            <p:spPr bwMode="auto">
              <a:xfrm>
                <a:off x="4120" y="1958"/>
                <a:ext cx="14" cy="157"/>
              </a:xfrm>
              <a:prstGeom prst="rect">
                <a:avLst/>
              </a:prstGeom>
              <a:solidFill>
                <a:srgbClr val="2954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799" name="Rectangle 623"/>
              <p:cNvSpPr>
                <a:spLocks noChangeArrowheads="1"/>
              </p:cNvSpPr>
              <p:nvPr/>
            </p:nvSpPr>
            <p:spPr bwMode="auto">
              <a:xfrm>
                <a:off x="4134" y="1958"/>
                <a:ext cx="14" cy="157"/>
              </a:xfrm>
              <a:prstGeom prst="rect">
                <a:avLst/>
              </a:prstGeom>
              <a:solidFill>
                <a:srgbClr val="2A55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0" name="Rectangle 624"/>
              <p:cNvSpPr>
                <a:spLocks noChangeArrowheads="1"/>
              </p:cNvSpPr>
              <p:nvPr/>
            </p:nvSpPr>
            <p:spPr bwMode="auto">
              <a:xfrm>
                <a:off x="4148" y="1958"/>
                <a:ext cx="15" cy="157"/>
              </a:xfrm>
              <a:prstGeom prst="rect">
                <a:avLst/>
              </a:prstGeom>
              <a:solidFill>
                <a:srgbClr val="2A5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1" name="Rectangle 625"/>
              <p:cNvSpPr>
                <a:spLocks noChangeArrowheads="1"/>
              </p:cNvSpPr>
              <p:nvPr/>
            </p:nvSpPr>
            <p:spPr bwMode="auto">
              <a:xfrm>
                <a:off x="4163" y="1958"/>
                <a:ext cx="14" cy="157"/>
              </a:xfrm>
              <a:prstGeom prst="rect">
                <a:avLst/>
              </a:prstGeom>
              <a:solidFill>
                <a:srgbClr val="2B56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2" name="Rectangle 626"/>
              <p:cNvSpPr>
                <a:spLocks noChangeArrowheads="1"/>
              </p:cNvSpPr>
              <p:nvPr/>
            </p:nvSpPr>
            <p:spPr bwMode="auto">
              <a:xfrm>
                <a:off x="4177" y="1958"/>
                <a:ext cx="14" cy="157"/>
              </a:xfrm>
              <a:prstGeom prst="rect">
                <a:avLst/>
              </a:prstGeom>
              <a:solidFill>
                <a:srgbClr val="2B57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3" name="Rectangle 627"/>
              <p:cNvSpPr>
                <a:spLocks noChangeArrowheads="1"/>
              </p:cNvSpPr>
              <p:nvPr/>
            </p:nvSpPr>
            <p:spPr bwMode="auto">
              <a:xfrm>
                <a:off x="4191" y="1958"/>
                <a:ext cx="11" cy="157"/>
              </a:xfrm>
              <a:prstGeom prst="rect">
                <a:avLst/>
              </a:prstGeom>
              <a:solidFill>
                <a:srgbClr val="2B57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4" name="Rectangle 628"/>
              <p:cNvSpPr>
                <a:spLocks noChangeArrowheads="1"/>
              </p:cNvSpPr>
              <p:nvPr/>
            </p:nvSpPr>
            <p:spPr bwMode="auto">
              <a:xfrm>
                <a:off x="4202" y="1958"/>
                <a:ext cx="14" cy="157"/>
              </a:xfrm>
              <a:prstGeom prst="rect">
                <a:avLst/>
              </a:prstGeom>
              <a:solidFill>
                <a:srgbClr val="2C58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5" name="Rectangle 629"/>
              <p:cNvSpPr>
                <a:spLocks noChangeArrowheads="1"/>
              </p:cNvSpPr>
              <p:nvPr/>
            </p:nvSpPr>
            <p:spPr bwMode="auto">
              <a:xfrm>
                <a:off x="4216" y="1958"/>
                <a:ext cx="15" cy="157"/>
              </a:xfrm>
              <a:prstGeom prst="rect">
                <a:avLst/>
              </a:prstGeom>
              <a:solidFill>
                <a:srgbClr val="2C59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6" name="Rectangle 630"/>
              <p:cNvSpPr>
                <a:spLocks noChangeArrowheads="1"/>
              </p:cNvSpPr>
              <p:nvPr/>
            </p:nvSpPr>
            <p:spPr bwMode="auto">
              <a:xfrm>
                <a:off x="4231" y="1958"/>
                <a:ext cx="14" cy="157"/>
              </a:xfrm>
              <a:prstGeom prst="rect">
                <a:avLst/>
              </a:prstGeom>
              <a:solidFill>
                <a:srgbClr val="2C5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7" name="Rectangle 631"/>
              <p:cNvSpPr>
                <a:spLocks noChangeArrowheads="1"/>
              </p:cNvSpPr>
              <p:nvPr/>
            </p:nvSpPr>
            <p:spPr bwMode="auto">
              <a:xfrm>
                <a:off x="4245" y="1958"/>
                <a:ext cx="14" cy="157"/>
              </a:xfrm>
              <a:prstGeom prst="rect">
                <a:avLst/>
              </a:prstGeom>
              <a:solidFill>
                <a:srgbClr val="2D5A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8" name="Rectangle 632"/>
              <p:cNvSpPr>
                <a:spLocks noChangeArrowheads="1"/>
              </p:cNvSpPr>
              <p:nvPr/>
            </p:nvSpPr>
            <p:spPr bwMode="auto">
              <a:xfrm>
                <a:off x="4259" y="1958"/>
                <a:ext cx="15" cy="157"/>
              </a:xfrm>
              <a:prstGeom prst="rect">
                <a:avLst/>
              </a:prstGeom>
              <a:solidFill>
                <a:srgbClr val="2D5B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09" name="Rectangle 633"/>
              <p:cNvSpPr>
                <a:spLocks noChangeArrowheads="1"/>
              </p:cNvSpPr>
              <p:nvPr/>
            </p:nvSpPr>
            <p:spPr bwMode="auto">
              <a:xfrm>
                <a:off x="4274" y="1958"/>
                <a:ext cx="14" cy="157"/>
              </a:xfrm>
              <a:prstGeom prst="rect">
                <a:avLst/>
              </a:prstGeom>
              <a:solidFill>
                <a:srgbClr val="2E5C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0" name="Rectangle 634"/>
              <p:cNvSpPr>
                <a:spLocks noChangeArrowheads="1"/>
              </p:cNvSpPr>
              <p:nvPr/>
            </p:nvSpPr>
            <p:spPr bwMode="auto">
              <a:xfrm>
                <a:off x="4288" y="1958"/>
                <a:ext cx="14" cy="157"/>
              </a:xfrm>
              <a:prstGeom prst="rect">
                <a:avLst/>
              </a:prstGeom>
              <a:solidFill>
                <a:srgbClr val="2E5C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1" name="Rectangle 635"/>
              <p:cNvSpPr>
                <a:spLocks noChangeArrowheads="1"/>
              </p:cNvSpPr>
              <p:nvPr/>
            </p:nvSpPr>
            <p:spPr bwMode="auto">
              <a:xfrm>
                <a:off x="4302" y="1958"/>
                <a:ext cx="14" cy="157"/>
              </a:xfrm>
              <a:prstGeom prst="rect">
                <a:avLst/>
              </a:prstGeom>
              <a:solidFill>
                <a:srgbClr val="2E5D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2" name="Rectangle 636"/>
              <p:cNvSpPr>
                <a:spLocks noChangeArrowheads="1"/>
              </p:cNvSpPr>
              <p:nvPr/>
            </p:nvSpPr>
            <p:spPr bwMode="auto">
              <a:xfrm>
                <a:off x="4316" y="1958"/>
                <a:ext cx="15" cy="157"/>
              </a:xfrm>
              <a:prstGeom prst="rect">
                <a:avLst/>
              </a:prstGeom>
              <a:solidFill>
                <a:srgbClr val="2E5E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3" name="Rectangle 637"/>
              <p:cNvSpPr>
                <a:spLocks noChangeArrowheads="1"/>
              </p:cNvSpPr>
              <p:nvPr/>
            </p:nvSpPr>
            <p:spPr bwMode="auto">
              <a:xfrm>
                <a:off x="4331" y="1958"/>
                <a:ext cx="14" cy="157"/>
              </a:xfrm>
              <a:prstGeom prst="rect">
                <a:avLst/>
              </a:prstGeom>
              <a:solidFill>
                <a:srgbClr val="2F5E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4" name="Rectangle 638"/>
              <p:cNvSpPr>
                <a:spLocks noChangeArrowheads="1"/>
              </p:cNvSpPr>
              <p:nvPr/>
            </p:nvSpPr>
            <p:spPr bwMode="auto">
              <a:xfrm>
                <a:off x="4345" y="1958"/>
                <a:ext cx="11" cy="157"/>
              </a:xfrm>
              <a:prstGeom prst="rect">
                <a:avLst/>
              </a:prstGeom>
              <a:solidFill>
                <a:srgbClr val="2F5E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5" name="Rectangle 639"/>
              <p:cNvSpPr>
                <a:spLocks noChangeArrowheads="1"/>
              </p:cNvSpPr>
              <p:nvPr/>
            </p:nvSpPr>
            <p:spPr bwMode="auto">
              <a:xfrm>
                <a:off x="4356" y="1958"/>
                <a:ext cx="14" cy="157"/>
              </a:xfrm>
              <a:prstGeom prst="rect">
                <a:avLst/>
              </a:prstGeom>
              <a:solidFill>
                <a:srgbClr val="2F5F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6" name="Rectangle 640"/>
              <p:cNvSpPr>
                <a:spLocks noChangeArrowheads="1"/>
              </p:cNvSpPr>
              <p:nvPr/>
            </p:nvSpPr>
            <p:spPr bwMode="auto">
              <a:xfrm>
                <a:off x="4370" y="1958"/>
                <a:ext cx="14" cy="157"/>
              </a:xfrm>
              <a:prstGeom prst="rect">
                <a:avLst/>
              </a:prstGeom>
              <a:solidFill>
                <a:srgbClr val="2F5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7" name="Rectangle 641"/>
              <p:cNvSpPr>
                <a:spLocks noChangeArrowheads="1"/>
              </p:cNvSpPr>
              <p:nvPr/>
            </p:nvSpPr>
            <p:spPr bwMode="auto">
              <a:xfrm>
                <a:off x="4384" y="1958"/>
                <a:ext cx="15" cy="157"/>
              </a:xfrm>
              <a:prstGeom prst="rect">
                <a:avLst/>
              </a:prstGeom>
              <a:solidFill>
                <a:srgbClr val="3060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8" name="Rectangle 642"/>
              <p:cNvSpPr>
                <a:spLocks noChangeArrowheads="1"/>
              </p:cNvSpPr>
              <p:nvPr/>
            </p:nvSpPr>
            <p:spPr bwMode="auto">
              <a:xfrm>
                <a:off x="4399" y="1958"/>
                <a:ext cx="14" cy="157"/>
              </a:xfrm>
              <a:prstGeom prst="rect">
                <a:avLst/>
              </a:prstGeom>
              <a:solidFill>
                <a:srgbClr val="3060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19" name="Rectangle 643"/>
              <p:cNvSpPr>
                <a:spLocks noChangeArrowheads="1"/>
              </p:cNvSpPr>
              <p:nvPr/>
            </p:nvSpPr>
            <p:spPr bwMode="auto">
              <a:xfrm>
                <a:off x="4413" y="1958"/>
                <a:ext cx="14" cy="157"/>
              </a:xfrm>
              <a:prstGeom prst="rect">
                <a:avLst/>
              </a:prstGeom>
              <a:solidFill>
                <a:srgbClr val="306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0" name="Rectangle 644"/>
              <p:cNvSpPr>
                <a:spLocks noChangeArrowheads="1"/>
              </p:cNvSpPr>
              <p:nvPr/>
            </p:nvSpPr>
            <p:spPr bwMode="auto">
              <a:xfrm>
                <a:off x="4427" y="1958"/>
                <a:ext cx="15" cy="157"/>
              </a:xfrm>
              <a:prstGeom prst="rect">
                <a:avLst/>
              </a:prstGeom>
              <a:solidFill>
                <a:srgbClr val="3061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1" name="Rectangle 645"/>
              <p:cNvSpPr>
                <a:spLocks noChangeArrowheads="1"/>
              </p:cNvSpPr>
              <p:nvPr/>
            </p:nvSpPr>
            <p:spPr bwMode="auto">
              <a:xfrm>
                <a:off x="4442" y="1958"/>
                <a:ext cx="14" cy="157"/>
              </a:xfrm>
              <a:prstGeom prst="rect">
                <a:avLst/>
              </a:prstGeom>
              <a:solidFill>
                <a:srgbClr val="3062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2" name="Rectangle 646"/>
              <p:cNvSpPr>
                <a:spLocks noChangeArrowheads="1"/>
              </p:cNvSpPr>
              <p:nvPr/>
            </p:nvSpPr>
            <p:spPr bwMode="auto">
              <a:xfrm>
                <a:off x="4456" y="1958"/>
                <a:ext cx="14" cy="157"/>
              </a:xfrm>
              <a:prstGeom prst="rect">
                <a:avLst/>
              </a:prstGeom>
              <a:solidFill>
                <a:srgbClr val="3162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3" name="Rectangle 647"/>
              <p:cNvSpPr>
                <a:spLocks noChangeArrowheads="1"/>
              </p:cNvSpPr>
              <p:nvPr/>
            </p:nvSpPr>
            <p:spPr bwMode="auto">
              <a:xfrm>
                <a:off x="4470" y="1958"/>
                <a:ext cx="15" cy="157"/>
              </a:xfrm>
              <a:prstGeom prst="rect">
                <a:avLst/>
              </a:prstGeom>
              <a:solidFill>
                <a:srgbClr val="3162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4" name="Rectangle 648"/>
              <p:cNvSpPr>
                <a:spLocks noChangeArrowheads="1"/>
              </p:cNvSpPr>
              <p:nvPr/>
            </p:nvSpPr>
            <p:spPr bwMode="auto">
              <a:xfrm>
                <a:off x="4485" y="1958"/>
                <a:ext cx="10" cy="157"/>
              </a:xfrm>
              <a:prstGeom prst="rect">
                <a:avLst/>
              </a:prstGeom>
              <a:solidFill>
                <a:srgbClr val="3162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5" name="Rectangle 649"/>
              <p:cNvSpPr>
                <a:spLocks noChangeArrowheads="1"/>
              </p:cNvSpPr>
              <p:nvPr/>
            </p:nvSpPr>
            <p:spPr bwMode="auto">
              <a:xfrm>
                <a:off x="4495" y="1958"/>
                <a:ext cx="15" cy="157"/>
              </a:xfrm>
              <a:prstGeom prst="rect">
                <a:avLst/>
              </a:prstGeom>
              <a:solidFill>
                <a:srgbClr val="3163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6" name="Rectangle 650"/>
              <p:cNvSpPr>
                <a:spLocks noChangeArrowheads="1"/>
              </p:cNvSpPr>
              <p:nvPr/>
            </p:nvSpPr>
            <p:spPr bwMode="auto">
              <a:xfrm>
                <a:off x="4510" y="1958"/>
                <a:ext cx="14" cy="157"/>
              </a:xfrm>
              <a:prstGeom prst="rect">
                <a:avLst/>
              </a:prstGeom>
              <a:solidFill>
                <a:srgbClr val="3163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7" name="Rectangle 651"/>
              <p:cNvSpPr>
                <a:spLocks noChangeArrowheads="1"/>
              </p:cNvSpPr>
              <p:nvPr/>
            </p:nvSpPr>
            <p:spPr bwMode="auto">
              <a:xfrm>
                <a:off x="4524" y="1958"/>
                <a:ext cx="14" cy="157"/>
              </a:xfrm>
              <a:prstGeom prst="rect">
                <a:avLst/>
              </a:prstGeom>
              <a:solidFill>
                <a:srgbClr val="316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8" name="Rectangle 652"/>
              <p:cNvSpPr>
                <a:spLocks noChangeArrowheads="1"/>
              </p:cNvSpPr>
              <p:nvPr/>
            </p:nvSpPr>
            <p:spPr bwMode="auto">
              <a:xfrm>
                <a:off x="4538" y="1958"/>
                <a:ext cx="15" cy="157"/>
              </a:xfrm>
              <a:prstGeom prst="rect">
                <a:avLst/>
              </a:prstGeom>
              <a:solidFill>
                <a:srgbClr val="3264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29" name="Rectangle 653"/>
              <p:cNvSpPr>
                <a:spLocks noChangeArrowheads="1"/>
              </p:cNvSpPr>
              <p:nvPr/>
            </p:nvSpPr>
            <p:spPr bwMode="auto">
              <a:xfrm>
                <a:off x="4553" y="1958"/>
                <a:ext cx="14" cy="157"/>
              </a:xfrm>
              <a:prstGeom prst="rect">
                <a:avLst/>
              </a:prstGeom>
              <a:solidFill>
                <a:srgbClr val="3264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0" name="Rectangle 654"/>
              <p:cNvSpPr>
                <a:spLocks noChangeArrowheads="1"/>
              </p:cNvSpPr>
              <p:nvPr/>
            </p:nvSpPr>
            <p:spPr bwMode="auto">
              <a:xfrm>
                <a:off x="4567" y="1958"/>
                <a:ext cx="14" cy="157"/>
              </a:xfrm>
              <a:prstGeom prst="rect">
                <a:avLst/>
              </a:prstGeom>
              <a:solidFill>
                <a:srgbClr val="3264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1" name="Rectangle 655"/>
              <p:cNvSpPr>
                <a:spLocks noChangeArrowheads="1"/>
              </p:cNvSpPr>
              <p:nvPr/>
            </p:nvSpPr>
            <p:spPr bwMode="auto">
              <a:xfrm>
                <a:off x="4581" y="1958"/>
                <a:ext cx="15" cy="157"/>
              </a:xfrm>
              <a:prstGeom prst="rect">
                <a:avLst/>
              </a:prstGeom>
              <a:solidFill>
                <a:srgbClr val="3264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2" name="Rectangle 656"/>
              <p:cNvSpPr>
                <a:spLocks noChangeArrowheads="1"/>
              </p:cNvSpPr>
              <p:nvPr/>
            </p:nvSpPr>
            <p:spPr bwMode="auto">
              <a:xfrm>
                <a:off x="4596" y="1958"/>
                <a:ext cx="14" cy="157"/>
              </a:xfrm>
              <a:prstGeom prst="rect">
                <a:avLst/>
              </a:prstGeom>
              <a:solidFill>
                <a:srgbClr val="3264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3" name="Rectangle 657"/>
              <p:cNvSpPr>
                <a:spLocks noChangeArrowheads="1"/>
              </p:cNvSpPr>
              <p:nvPr/>
            </p:nvSpPr>
            <p:spPr bwMode="auto">
              <a:xfrm>
                <a:off x="4610" y="1958"/>
                <a:ext cx="14" cy="157"/>
              </a:xfrm>
              <a:prstGeom prst="rect">
                <a:avLst/>
              </a:prstGeom>
              <a:solidFill>
                <a:srgbClr val="3265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4" name="Rectangle 658"/>
              <p:cNvSpPr>
                <a:spLocks noChangeArrowheads="1"/>
              </p:cNvSpPr>
              <p:nvPr/>
            </p:nvSpPr>
            <p:spPr bwMode="auto">
              <a:xfrm>
                <a:off x="4624" y="1958"/>
                <a:ext cx="14" cy="157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5" name="Rectangle 659"/>
              <p:cNvSpPr>
                <a:spLocks noChangeArrowheads="1"/>
              </p:cNvSpPr>
              <p:nvPr/>
            </p:nvSpPr>
            <p:spPr bwMode="auto">
              <a:xfrm>
                <a:off x="4638" y="1958"/>
                <a:ext cx="11" cy="157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6" name="Rectangle 660"/>
              <p:cNvSpPr>
                <a:spLocks noChangeArrowheads="1"/>
              </p:cNvSpPr>
              <p:nvPr/>
            </p:nvSpPr>
            <p:spPr bwMode="auto">
              <a:xfrm>
                <a:off x="4649" y="1958"/>
                <a:ext cx="15" cy="157"/>
              </a:xfrm>
              <a:prstGeom prst="rect">
                <a:avLst/>
              </a:prstGeom>
              <a:solidFill>
                <a:srgbClr val="3265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7" name="Rectangle 661"/>
              <p:cNvSpPr>
                <a:spLocks noChangeArrowheads="1"/>
              </p:cNvSpPr>
              <p:nvPr/>
            </p:nvSpPr>
            <p:spPr bwMode="auto">
              <a:xfrm>
                <a:off x="4664" y="1958"/>
                <a:ext cx="14" cy="157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8" name="Rectangle 662"/>
              <p:cNvSpPr>
                <a:spLocks noChangeArrowheads="1"/>
              </p:cNvSpPr>
              <p:nvPr/>
            </p:nvSpPr>
            <p:spPr bwMode="auto">
              <a:xfrm>
                <a:off x="4678" y="1958"/>
                <a:ext cx="14" cy="157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39" name="Rectangle 663"/>
              <p:cNvSpPr>
                <a:spLocks noChangeArrowheads="1"/>
              </p:cNvSpPr>
              <p:nvPr/>
            </p:nvSpPr>
            <p:spPr bwMode="auto">
              <a:xfrm>
                <a:off x="4692" y="1958"/>
                <a:ext cx="14" cy="157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50840" name="Rectangle 664"/>
              <p:cNvSpPr>
                <a:spLocks noChangeArrowheads="1"/>
              </p:cNvSpPr>
              <p:nvPr/>
            </p:nvSpPr>
            <p:spPr bwMode="auto">
              <a:xfrm>
                <a:off x="4706" y="1958"/>
                <a:ext cx="15" cy="157"/>
              </a:xfrm>
              <a:prstGeom prst="rect">
                <a:avLst/>
              </a:prstGeom>
              <a:solidFill>
                <a:srgbClr val="3265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50842" name="Rectangle 666"/>
            <p:cNvSpPr>
              <a:spLocks noChangeArrowheads="1"/>
            </p:cNvSpPr>
            <p:nvPr/>
          </p:nvSpPr>
          <p:spPr bwMode="auto">
            <a:xfrm>
              <a:off x="4631" y="2115"/>
              <a:ext cx="90" cy="14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43" name="Line 667"/>
            <p:cNvSpPr>
              <a:spLocks noChangeShapeType="1"/>
            </p:cNvSpPr>
            <p:nvPr/>
          </p:nvSpPr>
          <p:spPr bwMode="auto">
            <a:xfrm>
              <a:off x="4621" y="2115"/>
              <a:ext cx="1" cy="15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44" name="Rectangle 668"/>
            <p:cNvSpPr>
              <a:spLocks noChangeArrowheads="1"/>
            </p:cNvSpPr>
            <p:nvPr/>
          </p:nvSpPr>
          <p:spPr bwMode="auto">
            <a:xfrm>
              <a:off x="3368" y="1564"/>
              <a:ext cx="111" cy="140"/>
            </a:xfrm>
            <a:prstGeom prst="rect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50845" name="Line 669"/>
            <p:cNvSpPr>
              <a:spLocks noChangeShapeType="1"/>
            </p:cNvSpPr>
            <p:nvPr/>
          </p:nvSpPr>
          <p:spPr bwMode="auto">
            <a:xfrm flipH="1">
              <a:off x="3479" y="1690"/>
              <a:ext cx="1242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517" name="Rectangle 341"/>
            <p:cNvSpPr>
              <a:spLocks noChangeArrowheads="1"/>
            </p:cNvSpPr>
            <p:nvPr/>
          </p:nvSpPr>
          <p:spPr bwMode="auto">
            <a:xfrm>
              <a:off x="2844" y="1972"/>
              <a:ext cx="4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/>
            </a:p>
          </p:txBody>
        </p:sp>
        <p:sp>
          <p:nvSpPr>
            <p:cNvPr id="50848" name="Rectangle 672"/>
            <p:cNvSpPr>
              <a:spLocks noChangeArrowheads="1"/>
            </p:cNvSpPr>
            <p:nvPr/>
          </p:nvSpPr>
          <p:spPr bwMode="auto">
            <a:xfrm>
              <a:off x="4889" y="1644"/>
              <a:ext cx="32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 sz="170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50890" name="Rectangle 714"/>
            <p:cNvSpPr>
              <a:spLocks noChangeArrowheads="1"/>
            </p:cNvSpPr>
            <p:nvPr/>
          </p:nvSpPr>
          <p:spPr bwMode="auto">
            <a:xfrm>
              <a:off x="4611" y="2262"/>
              <a:ext cx="55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</a:t>
              </a:r>
              <a:r>
                <a:rPr kumimoji="0" lang="fr-CA" sz="1700">
                  <a:solidFill>
                    <a:srgbClr val="000000"/>
                  </a:solidFill>
                  <a:latin typeface="Symbol" pitchFamily="18" charset="2"/>
                  <a:sym typeface="Symbol" pitchFamily="18" charset="2"/>
                </a:rPr>
                <a:t></a:t>
              </a:r>
              <a:r>
                <a:rPr kumimoji="0" lang="fr-CA" sz="1900">
                  <a:solidFill>
                    <a:srgbClr val="000000"/>
                  </a:solidFill>
                </a:rPr>
                <a:t> 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</p:grpSp>
      <p:grpSp>
        <p:nvGrpSpPr>
          <p:cNvPr id="50932" name="Group 756"/>
          <p:cNvGrpSpPr>
            <a:grpSpLocks/>
          </p:cNvGrpSpPr>
          <p:nvPr/>
        </p:nvGrpSpPr>
        <p:grpSpPr bwMode="auto">
          <a:xfrm>
            <a:off x="769144" y="3890168"/>
            <a:ext cx="3422650" cy="1704975"/>
            <a:chOff x="497" y="2550"/>
            <a:chExt cx="2156" cy="1074"/>
          </a:xfrm>
        </p:grpSpPr>
        <p:sp>
          <p:nvSpPr>
            <p:cNvPr id="50901" name="Freeform 725"/>
            <p:cNvSpPr>
              <a:spLocks/>
            </p:cNvSpPr>
            <p:nvPr/>
          </p:nvSpPr>
          <p:spPr bwMode="auto">
            <a:xfrm>
              <a:off x="953" y="3179"/>
              <a:ext cx="1240" cy="242"/>
            </a:xfrm>
            <a:custGeom>
              <a:avLst/>
              <a:gdLst>
                <a:gd name="T0" fmla="*/ 0 w 1240"/>
                <a:gd name="T1" fmla="*/ 225 h 242"/>
                <a:gd name="T2" fmla="*/ 10 w 1240"/>
                <a:gd name="T3" fmla="*/ 242 h 242"/>
                <a:gd name="T4" fmla="*/ 50 w 1240"/>
                <a:gd name="T5" fmla="*/ 215 h 242"/>
                <a:gd name="T6" fmla="*/ 43 w 1240"/>
                <a:gd name="T7" fmla="*/ 208 h 242"/>
                <a:gd name="T8" fmla="*/ 47 w 1240"/>
                <a:gd name="T9" fmla="*/ 218 h 242"/>
                <a:gd name="T10" fmla="*/ 94 w 1240"/>
                <a:gd name="T11" fmla="*/ 195 h 242"/>
                <a:gd name="T12" fmla="*/ 148 w 1240"/>
                <a:gd name="T13" fmla="*/ 171 h 242"/>
                <a:gd name="T14" fmla="*/ 208 w 1240"/>
                <a:gd name="T15" fmla="*/ 151 h 242"/>
                <a:gd name="T16" fmla="*/ 272 w 1240"/>
                <a:gd name="T17" fmla="*/ 131 h 242"/>
                <a:gd name="T18" fmla="*/ 342 w 1240"/>
                <a:gd name="T19" fmla="*/ 114 h 242"/>
                <a:gd name="T20" fmla="*/ 420 w 1240"/>
                <a:gd name="T21" fmla="*/ 97 h 242"/>
                <a:gd name="T22" fmla="*/ 497 w 1240"/>
                <a:gd name="T23" fmla="*/ 80 h 242"/>
                <a:gd name="T24" fmla="*/ 581 w 1240"/>
                <a:gd name="T25" fmla="*/ 67 h 242"/>
                <a:gd name="T26" fmla="*/ 665 w 1240"/>
                <a:gd name="T27" fmla="*/ 53 h 242"/>
                <a:gd name="T28" fmla="*/ 850 w 1240"/>
                <a:gd name="T29" fmla="*/ 37 h 242"/>
                <a:gd name="T30" fmla="*/ 1041 w 1240"/>
                <a:gd name="T31" fmla="*/ 23 h 242"/>
                <a:gd name="T32" fmla="*/ 1038 w 1240"/>
                <a:gd name="T33" fmla="*/ 13 h 242"/>
                <a:gd name="T34" fmla="*/ 1038 w 1240"/>
                <a:gd name="T35" fmla="*/ 23 h 242"/>
                <a:gd name="T36" fmla="*/ 1240 w 1240"/>
                <a:gd name="T37" fmla="*/ 20 h 242"/>
                <a:gd name="T38" fmla="*/ 1240 w 1240"/>
                <a:gd name="T39" fmla="*/ 0 h 242"/>
                <a:gd name="T40" fmla="*/ 1041 w 1240"/>
                <a:gd name="T41" fmla="*/ 3 h 242"/>
                <a:gd name="T42" fmla="*/ 1038 w 1240"/>
                <a:gd name="T43" fmla="*/ 3 h 242"/>
                <a:gd name="T44" fmla="*/ 846 w 1240"/>
                <a:gd name="T45" fmla="*/ 16 h 242"/>
                <a:gd name="T46" fmla="*/ 662 w 1240"/>
                <a:gd name="T47" fmla="*/ 33 h 242"/>
                <a:gd name="T48" fmla="*/ 578 w 1240"/>
                <a:gd name="T49" fmla="*/ 47 h 242"/>
                <a:gd name="T50" fmla="*/ 494 w 1240"/>
                <a:gd name="T51" fmla="*/ 60 h 242"/>
                <a:gd name="T52" fmla="*/ 416 w 1240"/>
                <a:gd name="T53" fmla="*/ 77 h 242"/>
                <a:gd name="T54" fmla="*/ 339 w 1240"/>
                <a:gd name="T55" fmla="*/ 94 h 242"/>
                <a:gd name="T56" fmla="*/ 269 w 1240"/>
                <a:gd name="T57" fmla="*/ 111 h 242"/>
                <a:gd name="T58" fmla="*/ 205 w 1240"/>
                <a:gd name="T59" fmla="*/ 131 h 242"/>
                <a:gd name="T60" fmla="*/ 144 w 1240"/>
                <a:gd name="T61" fmla="*/ 151 h 242"/>
                <a:gd name="T62" fmla="*/ 90 w 1240"/>
                <a:gd name="T63" fmla="*/ 174 h 242"/>
                <a:gd name="T64" fmla="*/ 43 w 1240"/>
                <a:gd name="T65" fmla="*/ 198 h 242"/>
                <a:gd name="T66" fmla="*/ 40 w 1240"/>
                <a:gd name="T67" fmla="*/ 198 h 242"/>
                <a:gd name="T68" fmla="*/ 0 w 1240"/>
                <a:gd name="T69" fmla="*/ 22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40" h="242">
                  <a:moveTo>
                    <a:pt x="0" y="225"/>
                  </a:moveTo>
                  <a:lnTo>
                    <a:pt x="10" y="242"/>
                  </a:lnTo>
                  <a:lnTo>
                    <a:pt x="50" y="215"/>
                  </a:lnTo>
                  <a:lnTo>
                    <a:pt x="43" y="208"/>
                  </a:lnTo>
                  <a:lnTo>
                    <a:pt x="47" y="218"/>
                  </a:lnTo>
                  <a:lnTo>
                    <a:pt x="94" y="195"/>
                  </a:lnTo>
                  <a:lnTo>
                    <a:pt x="148" y="171"/>
                  </a:lnTo>
                  <a:lnTo>
                    <a:pt x="208" y="151"/>
                  </a:lnTo>
                  <a:lnTo>
                    <a:pt x="272" y="131"/>
                  </a:lnTo>
                  <a:lnTo>
                    <a:pt x="342" y="114"/>
                  </a:lnTo>
                  <a:lnTo>
                    <a:pt x="420" y="97"/>
                  </a:lnTo>
                  <a:lnTo>
                    <a:pt x="497" y="80"/>
                  </a:lnTo>
                  <a:lnTo>
                    <a:pt x="581" y="67"/>
                  </a:lnTo>
                  <a:lnTo>
                    <a:pt x="665" y="53"/>
                  </a:lnTo>
                  <a:lnTo>
                    <a:pt x="850" y="37"/>
                  </a:lnTo>
                  <a:lnTo>
                    <a:pt x="1041" y="23"/>
                  </a:lnTo>
                  <a:lnTo>
                    <a:pt x="1038" y="13"/>
                  </a:lnTo>
                  <a:lnTo>
                    <a:pt x="1038" y="23"/>
                  </a:lnTo>
                  <a:lnTo>
                    <a:pt x="1240" y="20"/>
                  </a:lnTo>
                  <a:lnTo>
                    <a:pt x="1240" y="0"/>
                  </a:lnTo>
                  <a:lnTo>
                    <a:pt x="1041" y="3"/>
                  </a:lnTo>
                  <a:lnTo>
                    <a:pt x="1038" y="3"/>
                  </a:lnTo>
                  <a:lnTo>
                    <a:pt x="846" y="16"/>
                  </a:lnTo>
                  <a:lnTo>
                    <a:pt x="662" y="33"/>
                  </a:lnTo>
                  <a:lnTo>
                    <a:pt x="578" y="47"/>
                  </a:lnTo>
                  <a:lnTo>
                    <a:pt x="494" y="60"/>
                  </a:lnTo>
                  <a:lnTo>
                    <a:pt x="416" y="77"/>
                  </a:lnTo>
                  <a:lnTo>
                    <a:pt x="339" y="94"/>
                  </a:lnTo>
                  <a:lnTo>
                    <a:pt x="269" y="111"/>
                  </a:lnTo>
                  <a:lnTo>
                    <a:pt x="205" y="131"/>
                  </a:lnTo>
                  <a:lnTo>
                    <a:pt x="144" y="151"/>
                  </a:lnTo>
                  <a:lnTo>
                    <a:pt x="90" y="174"/>
                  </a:lnTo>
                  <a:lnTo>
                    <a:pt x="43" y="198"/>
                  </a:lnTo>
                  <a:lnTo>
                    <a:pt x="40" y="198"/>
                  </a:lnTo>
                  <a:lnTo>
                    <a:pt x="0" y="22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02" name="Freeform 726"/>
            <p:cNvSpPr>
              <a:spLocks/>
            </p:cNvSpPr>
            <p:nvPr/>
          </p:nvSpPr>
          <p:spPr bwMode="auto">
            <a:xfrm>
              <a:off x="933" y="2826"/>
              <a:ext cx="1266" cy="265"/>
            </a:xfrm>
            <a:custGeom>
              <a:avLst/>
              <a:gdLst>
                <a:gd name="T0" fmla="*/ 1266 w 1266"/>
                <a:gd name="T1" fmla="*/ 265 h 265"/>
                <a:gd name="T2" fmla="*/ 1266 w 1266"/>
                <a:gd name="T3" fmla="*/ 245 h 265"/>
                <a:gd name="T4" fmla="*/ 1051 w 1266"/>
                <a:gd name="T5" fmla="*/ 242 h 265"/>
                <a:gd name="T6" fmla="*/ 1051 w 1266"/>
                <a:gd name="T7" fmla="*/ 252 h 265"/>
                <a:gd name="T8" fmla="*/ 1055 w 1266"/>
                <a:gd name="T9" fmla="*/ 242 h 265"/>
                <a:gd name="T10" fmla="*/ 850 w 1266"/>
                <a:gd name="T11" fmla="*/ 228 h 265"/>
                <a:gd name="T12" fmla="*/ 752 w 1266"/>
                <a:gd name="T13" fmla="*/ 218 h 265"/>
                <a:gd name="T14" fmla="*/ 658 w 1266"/>
                <a:gd name="T15" fmla="*/ 205 h 265"/>
                <a:gd name="T16" fmla="*/ 567 w 1266"/>
                <a:gd name="T17" fmla="*/ 191 h 265"/>
                <a:gd name="T18" fmla="*/ 483 w 1266"/>
                <a:gd name="T19" fmla="*/ 178 h 265"/>
                <a:gd name="T20" fmla="*/ 403 w 1266"/>
                <a:gd name="T21" fmla="*/ 158 h 265"/>
                <a:gd name="T22" fmla="*/ 325 w 1266"/>
                <a:gd name="T23" fmla="*/ 141 h 265"/>
                <a:gd name="T24" fmla="*/ 255 w 1266"/>
                <a:gd name="T25" fmla="*/ 121 h 265"/>
                <a:gd name="T26" fmla="*/ 191 w 1266"/>
                <a:gd name="T27" fmla="*/ 97 h 265"/>
                <a:gd name="T28" fmla="*/ 134 w 1266"/>
                <a:gd name="T29" fmla="*/ 74 h 265"/>
                <a:gd name="T30" fmla="*/ 84 w 1266"/>
                <a:gd name="T31" fmla="*/ 50 h 265"/>
                <a:gd name="T32" fmla="*/ 84 w 1266"/>
                <a:gd name="T33" fmla="*/ 60 h 265"/>
                <a:gd name="T34" fmla="*/ 87 w 1266"/>
                <a:gd name="T35" fmla="*/ 50 h 265"/>
                <a:gd name="T36" fmla="*/ 43 w 1266"/>
                <a:gd name="T37" fmla="*/ 27 h 265"/>
                <a:gd name="T38" fmla="*/ 10 w 1266"/>
                <a:gd name="T39" fmla="*/ 0 h 265"/>
                <a:gd name="T40" fmla="*/ 0 w 1266"/>
                <a:gd name="T41" fmla="*/ 17 h 265"/>
                <a:gd name="T42" fmla="*/ 33 w 1266"/>
                <a:gd name="T43" fmla="*/ 44 h 265"/>
                <a:gd name="T44" fmla="*/ 77 w 1266"/>
                <a:gd name="T45" fmla="*/ 67 h 265"/>
                <a:gd name="T46" fmla="*/ 80 w 1266"/>
                <a:gd name="T47" fmla="*/ 70 h 265"/>
                <a:gd name="T48" fmla="*/ 131 w 1266"/>
                <a:gd name="T49" fmla="*/ 94 h 265"/>
                <a:gd name="T50" fmla="*/ 188 w 1266"/>
                <a:gd name="T51" fmla="*/ 117 h 265"/>
                <a:gd name="T52" fmla="*/ 252 w 1266"/>
                <a:gd name="T53" fmla="*/ 141 h 265"/>
                <a:gd name="T54" fmla="*/ 322 w 1266"/>
                <a:gd name="T55" fmla="*/ 161 h 265"/>
                <a:gd name="T56" fmla="*/ 399 w 1266"/>
                <a:gd name="T57" fmla="*/ 178 h 265"/>
                <a:gd name="T58" fmla="*/ 480 w 1266"/>
                <a:gd name="T59" fmla="*/ 198 h 265"/>
                <a:gd name="T60" fmla="*/ 564 w 1266"/>
                <a:gd name="T61" fmla="*/ 212 h 265"/>
                <a:gd name="T62" fmla="*/ 655 w 1266"/>
                <a:gd name="T63" fmla="*/ 225 h 265"/>
                <a:gd name="T64" fmla="*/ 749 w 1266"/>
                <a:gd name="T65" fmla="*/ 238 h 265"/>
                <a:gd name="T66" fmla="*/ 846 w 1266"/>
                <a:gd name="T67" fmla="*/ 248 h 265"/>
                <a:gd name="T68" fmla="*/ 1051 w 1266"/>
                <a:gd name="T69" fmla="*/ 262 h 265"/>
                <a:gd name="T70" fmla="*/ 1055 w 1266"/>
                <a:gd name="T71" fmla="*/ 262 h 265"/>
                <a:gd name="T72" fmla="*/ 1266 w 1266"/>
                <a:gd name="T73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6" h="265">
                  <a:moveTo>
                    <a:pt x="1266" y="265"/>
                  </a:moveTo>
                  <a:lnTo>
                    <a:pt x="1266" y="245"/>
                  </a:lnTo>
                  <a:lnTo>
                    <a:pt x="1051" y="242"/>
                  </a:lnTo>
                  <a:lnTo>
                    <a:pt x="1051" y="252"/>
                  </a:lnTo>
                  <a:lnTo>
                    <a:pt x="1055" y="242"/>
                  </a:lnTo>
                  <a:lnTo>
                    <a:pt x="850" y="228"/>
                  </a:lnTo>
                  <a:lnTo>
                    <a:pt x="752" y="218"/>
                  </a:lnTo>
                  <a:lnTo>
                    <a:pt x="658" y="205"/>
                  </a:lnTo>
                  <a:lnTo>
                    <a:pt x="567" y="191"/>
                  </a:lnTo>
                  <a:lnTo>
                    <a:pt x="483" y="178"/>
                  </a:lnTo>
                  <a:lnTo>
                    <a:pt x="403" y="158"/>
                  </a:lnTo>
                  <a:lnTo>
                    <a:pt x="325" y="141"/>
                  </a:lnTo>
                  <a:lnTo>
                    <a:pt x="255" y="121"/>
                  </a:lnTo>
                  <a:lnTo>
                    <a:pt x="191" y="97"/>
                  </a:lnTo>
                  <a:lnTo>
                    <a:pt x="134" y="74"/>
                  </a:lnTo>
                  <a:lnTo>
                    <a:pt x="84" y="50"/>
                  </a:lnTo>
                  <a:lnTo>
                    <a:pt x="84" y="60"/>
                  </a:lnTo>
                  <a:lnTo>
                    <a:pt x="87" y="50"/>
                  </a:lnTo>
                  <a:lnTo>
                    <a:pt x="43" y="27"/>
                  </a:lnTo>
                  <a:lnTo>
                    <a:pt x="10" y="0"/>
                  </a:lnTo>
                  <a:lnTo>
                    <a:pt x="0" y="17"/>
                  </a:lnTo>
                  <a:lnTo>
                    <a:pt x="33" y="44"/>
                  </a:lnTo>
                  <a:lnTo>
                    <a:pt x="77" y="67"/>
                  </a:lnTo>
                  <a:lnTo>
                    <a:pt x="80" y="70"/>
                  </a:lnTo>
                  <a:lnTo>
                    <a:pt x="131" y="94"/>
                  </a:lnTo>
                  <a:lnTo>
                    <a:pt x="188" y="117"/>
                  </a:lnTo>
                  <a:lnTo>
                    <a:pt x="252" y="141"/>
                  </a:lnTo>
                  <a:lnTo>
                    <a:pt x="322" y="161"/>
                  </a:lnTo>
                  <a:lnTo>
                    <a:pt x="399" y="178"/>
                  </a:lnTo>
                  <a:lnTo>
                    <a:pt x="480" y="198"/>
                  </a:lnTo>
                  <a:lnTo>
                    <a:pt x="564" y="212"/>
                  </a:lnTo>
                  <a:lnTo>
                    <a:pt x="655" y="225"/>
                  </a:lnTo>
                  <a:lnTo>
                    <a:pt x="749" y="238"/>
                  </a:lnTo>
                  <a:lnTo>
                    <a:pt x="846" y="248"/>
                  </a:lnTo>
                  <a:lnTo>
                    <a:pt x="1051" y="262"/>
                  </a:lnTo>
                  <a:lnTo>
                    <a:pt x="1055" y="262"/>
                  </a:lnTo>
                  <a:lnTo>
                    <a:pt x="1266" y="2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03" name="Rectangle 727"/>
            <p:cNvSpPr>
              <a:spLocks noChangeArrowheads="1"/>
            </p:cNvSpPr>
            <p:nvPr/>
          </p:nvSpPr>
          <p:spPr bwMode="auto">
            <a:xfrm>
              <a:off x="1400" y="2836"/>
              <a:ext cx="33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04" name="Rectangle 728"/>
            <p:cNvSpPr>
              <a:spLocks noChangeArrowheads="1"/>
            </p:cNvSpPr>
            <p:nvPr/>
          </p:nvSpPr>
          <p:spPr bwMode="auto">
            <a:xfrm>
              <a:off x="1400" y="2839"/>
              <a:ext cx="33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T(A)</a:t>
              </a:r>
              <a:endParaRPr kumimoji="0" lang="fr-CA"/>
            </a:p>
          </p:txBody>
        </p:sp>
        <p:sp>
          <p:nvSpPr>
            <p:cNvPr id="50905" name="Rectangle 729"/>
            <p:cNvSpPr>
              <a:spLocks noChangeArrowheads="1"/>
            </p:cNvSpPr>
            <p:nvPr/>
          </p:nvSpPr>
          <p:spPr bwMode="auto">
            <a:xfrm>
              <a:off x="1413" y="3266"/>
              <a:ext cx="339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06" name="Rectangle 730"/>
            <p:cNvSpPr>
              <a:spLocks noChangeArrowheads="1"/>
            </p:cNvSpPr>
            <p:nvPr/>
          </p:nvSpPr>
          <p:spPr bwMode="auto">
            <a:xfrm>
              <a:off x="1413" y="3269"/>
              <a:ext cx="336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T(B)</a:t>
              </a:r>
              <a:endParaRPr kumimoji="0" lang="fr-CA"/>
            </a:p>
          </p:txBody>
        </p:sp>
        <p:sp>
          <p:nvSpPr>
            <p:cNvPr id="50907" name="Rectangle 731"/>
            <p:cNvSpPr>
              <a:spLocks noChangeArrowheads="1"/>
            </p:cNvSpPr>
            <p:nvPr/>
          </p:nvSpPr>
          <p:spPr bwMode="auto">
            <a:xfrm>
              <a:off x="2263" y="2550"/>
              <a:ext cx="158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08" name="Rectangle 732"/>
            <p:cNvSpPr>
              <a:spLocks noChangeArrowheads="1"/>
            </p:cNvSpPr>
            <p:nvPr/>
          </p:nvSpPr>
          <p:spPr bwMode="auto">
            <a:xfrm>
              <a:off x="2263" y="2554"/>
              <a:ext cx="144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</a:t>
              </a:r>
              <a:endParaRPr kumimoji="0" lang="fr-CA"/>
            </a:p>
          </p:txBody>
        </p:sp>
        <p:sp>
          <p:nvSpPr>
            <p:cNvPr id="50909" name="Rectangle 733"/>
            <p:cNvSpPr>
              <a:spLocks noChangeArrowheads="1"/>
            </p:cNvSpPr>
            <p:nvPr/>
          </p:nvSpPr>
          <p:spPr bwMode="auto">
            <a:xfrm>
              <a:off x="1695" y="2890"/>
              <a:ext cx="19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10" name="Rectangle 734"/>
            <p:cNvSpPr>
              <a:spLocks noChangeArrowheads="1"/>
            </p:cNvSpPr>
            <p:nvPr/>
          </p:nvSpPr>
          <p:spPr bwMode="auto">
            <a:xfrm>
              <a:off x="1692" y="2886"/>
              <a:ext cx="20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sp>
          <p:nvSpPr>
            <p:cNvPr id="50911" name="Rectangle 735"/>
            <p:cNvSpPr>
              <a:spLocks noChangeArrowheads="1"/>
            </p:cNvSpPr>
            <p:nvPr/>
          </p:nvSpPr>
          <p:spPr bwMode="auto">
            <a:xfrm>
              <a:off x="1709" y="3182"/>
              <a:ext cx="19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12" name="Rectangle 736"/>
            <p:cNvSpPr>
              <a:spLocks noChangeArrowheads="1"/>
            </p:cNvSpPr>
            <p:nvPr/>
          </p:nvSpPr>
          <p:spPr bwMode="auto">
            <a:xfrm>
              <a:off x="1709" y="3179"/>
              <a:ext cx="20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sp>
          <p:nvSpPr>
            <p:cNvPr id="50913" name="Rectangle 737"/>
            <p:cNvSpPr>
              <a:spLocks noChangeArrowheads="1"/>
            </p:cNvSpPr>
            <p:nvPr/>
          </p:nvSpPr>
          <p:spPr bwMode="auto">
            <a:xfrm>
              <a:off x="573" y="2752"/>
              <a:ext cx="423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17" name="Rectangle 741"/>
            <p:cNvSpPr>
              <a:spLocks noChangeArrowheads="1"/>
            </p:cNvSpPr>
            <p:nvPr/>
          </p:nvSpPr>
          <p:spPr bwMode="auto">
            <a:xfrm>
              <a:off x="2230" y="3132"/>
              <a:ext cx="423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921" name="Rectangle 745"/>
            <p:cNvSpPr>
              <a:spLocks noChangeArrowheads="1"/>
            </p:cNvSpPr>
            <p:nvPr/>
          </p:nvSpPr>
          <p:spPr bwMode="auto">
            <a:xfrm>
              <a:off x="2219" y="3138"/>
              <a:ext cx="33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  <p:sp>
          <p:nvSpPr>
            <p:cNvPr id="50922" name="Rectangle 746"/>
            <p:cNvSpPr>
              <a:spLocks noChangeArrowheads="1"/>
            </p:cNvSpPr>
            <p:nvPr/>
          </p:nvSpPr>
          <p:spPr bwMode="auto">
            <a:xfrm>
              <a:off x="497" y="2733"/>
              <a:ext cx="4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/>
            </a:p>
          </p:txBody>
        </p:sp>
        <p:sp>
          <p:nvSpPr>
            <p:cNvPr id="50925" name="Line 749"/>
            <p:cNvSpPr>
              <a:spLocks noChangeShapeType="1"/>
            </p:cNvSpPr>
            <p:nvPr/>
          </p:nvSpPr>
          <p:spPr bwMode="auto">
            <a:xfrm flipV="1">
              <a:off x="2192" y="2648"/>
              <a:ext cx="0" cy="9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50926" name="Line 750"/>
            <p:cNvSpPr>
              <a:spLocks noChangeShapeType="1"/>
            </p:cNvSpPr>
            <p:nvPr/>
          </p:nvSpPr>
          <p:spPr bwMode="auto">
            <a:xfrm flipV="1">
              <a:off x="947" y="2621"/>
              <a:ext cx="0" cy="9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50929" name="Line 753"/>
            <p:cNvSpPr>
              <a:spLocks noChangeShapeType="1"/>
            </p:cNvSpPr>
            <p:nvPr/>
          </p:nvSpPr>
          <p:spPr bwMode="auto">
            <a:xfrm>
              <a:off x="815" y="3565"/>
              <a:ext cx="1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50933" name="Group 757"/>
          <p:cNvGrpSpPr>
            <a:grpSpLocks/>
          </p:cNvGrpSpPr>
          <p:nvPr/>
        </p:nvGrpSpPr>
        <p:grpSpPr bwMode="auto">
          <a:xfrm>
            <a:off x="4764881" y="3856831"/>
            <a:ext cx="3340100" cy="1738312"/>
            <a:chOff x="3014" y="2529"/>
            <a:chExt cx="2104" cy="1095"/>
          </a:xfrm>
        </p:grpSpPr>
        <p:sp>
          <p:nvSpPr>
            <p:cNvPr id="50856" name="Rectangle 680"/>
            <p:cNvSpPr>
              <a:spLocks noChangeArrowheads="1"/>
            </p:cNvSpPr>
            <p:nvPr/>
          </p:nvSpPr>
          <p:spPr bwMode="auto">
            <a:xfrm>
              <a:off x="3887" y="2789"/>
              <a:ext cx="336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57" name="Rectangle 681"/>
            <p:cNvSpPr>
              <a:spLocks noChangeArrowheads="1"/>
            </p:cNvSpPr>
            <p:nvPr/>
          </p:nvSpPr>
          <p:spPr bwMode="auto">
            <a:xfrm>
              <a:off x="3887" y="2792"/>
              <a:ext cx="336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T(A)</a:t>
              </a:r>
              <a:endParaRPr kumimoji="0" lang="fr-CA"/>
            </a:p>
          </p:txBody>
        </p:sp>
        <p:sp>
          <p:nvSpPr>
            <p:cNvPr id="50858" name="Rectangle 682"/>
            <p:cNvSpPr>
              <a:spLocks noChangeArrowheads="1"/>
            </p:cNvSpPr>
            <p:nvPr/>
          </p:nvSpPr>
          <p:spPr bwMode="auto">
            <a:xfrm>
              <a:off x="4040" y="3338"/>
              <a:ext cx="33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59" name="Rectangle 683"/>
            <p:cNvSpPr>
              <a:spLocks noChangeArrowheads="1"/>
            </p:cNvSpPr>
            <p:nvPr/>
          </p:nvSpPr>
          <p:spPr bwMode="auto">
            <a:xfrm>
              <a:off x="4040" y="3323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T(B)</a:t>
              </a:r>
              <a:endParaRPr kumimoji="0" lang="fr-CA"/>
            </a:p>
          </p:txBody>
        </p:sp>
        <p:sp>
          <p:nvSpPr>
            <p:cNvPr id="50860" name="Rectangle 684"/>
            <p:cNvSpPr>
              <a:spLocks noChangeArrowheads="1"/>
            </p:cNvSpPr>
            <p:nvPr/>
          </p:nvSpPr>
          <p:spPr bwMode="auto">
            <a:xfrm>
              <a:off x="4789" y="2529"/>
              <a:ext cx="156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61" name="Rectangle 685"/>
            <p:cNvSpPr>
              <a:spLocks noChangeArrowheads="1"/>
            </p:cNvSpPr>
            <p:nvPr/>
          </p:nvSpPr>
          <p:spPr bwMode="auto">
            <a:xfrm>
              <a:off x="4789" y="2533"/>
              <a:ext cx="143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800">
                  <a:solidFill>
                    <a:srgbClr val="000000"/>
                  </a:solidFill>
                </a:rPr>
                <a:t>T</a:t>
              </a:r>
              <a:endParaRPr kumimoji="0" lang="fr-CA"/>
            </a:p>
          </p:txBody>
        </p:sp>
        <p:sp>
          <p:nvSpPr>
            <p:cNvPr id="50862" name="Rectangle 686"/>
            <p:cNvSpPr>
              <a:spLocks noChangeArrowheads="1"/>
            </p:cNvSpPr>
            <p:nvPr/>
          </p:nvSpPr>
          <p:spPr bwMode="auto">
            <a:xfrm>
              <a:off x="4203" y="2965"/>
              <a:ext cx="20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63" name="Rectangle 687"/>
            <p:cNvSpPr>
              <a:spLocks noChangeArrowheads="1"/>
            </p:cNvSpPr>
            <p:nvPr/>
          </p:nvSpPr>
          <p:spPr bwMode="auto">
            <a:xfrm>
              <a:off x="4203" y="2962"/>
              <a:ext cx="20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  <a:latin typeface="Symbol" pitchFamily="18" charset="2"/>
                </a:rPr>
                <a:t>®</a:t>
              </a:r>
              <a:endParaRPr kumimoji="0" lang="fr-CA"/>
            </a:p>
          </p:txBody>
        </p:sp>
        <p:sp>
          <p:nvSpPr>
            <p:cNvPr id="50864" name="Rectangle 688"/>
            <p:cNvSpPr>
              <a:spLocks noChangeArrowheads="1"/>
            </p:cNvSpPr>
            <p:nvPr/>
          </p:nvSpPr>
          <p:spPr bwMode="auto">
            <a:xfrm>
              <a:off x="3874" y="3242"/>
              <a:ext cx="20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65" name="Rectangle 689"/>
            <p:cNvSpPr>
              <a:spLocks noChangeArrowheads="1"/>
            </p:cNvSpPr>
            <p:nvPr/>
          </p:nvSpPr>
          <p:spPr bwMode="auto">
            <a:xfrm>
              <a:off x="3874" y="3238"/>
              <a:ext cx="20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>
                  <a:solidFill>
                    <a:srgbClr val="000000"/>
                  </a:solidFill>
                  <a:latin typeface="Symbol" pitchFamily="18" charset="2"/>
                </a:rPr>
                <a:t>¬</a:t>
              </a:r>
              <a:endParaRPr kumimoji="0" lang="fr-CA"/>
            </a:p>
          </p:txBody>
        </p:sp>
        <p:sp>
          <p:nvSpPr>
            <p:cNvPr id="50866" name="Rectangle 690"/>
            <p:cNvSpPr>
              <a:spLocks noChangeArrowheads="1"/>
            </p:cNvSpPr>
            <p:nvPr/>
          </p:nvSpPr>
          <p:spPr bwMode="auto">
            <a:xfrm>
              <a:off x="3032" y="2686"/>
              <a:ext cx="419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70" name="Rectangle 694"/>
            <p:cNvSpPr>
              <a:spLocks noChangeArrowheads="1"/>
            </p:cNvSpPr>
            <p:nvPr/>
          </p:nvSpPr>
          <p:spPr bwMode="auto">
            <a:xfrm>
              <a:off x="3045" y="2969"/>
              <a:ext cx="42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74" name="Rectangle 698"/>
            <p:cNvSpPr>
              <a:spLocks noChangeArrowheads="1"/>
            </p:cNvSpPr>
            <p:nvPr/>
          </p:nvSpPr>
          <p:spPr bwMode="auto">
            <a:xfrm>
              <a:off x="4689" y="2952"/>
              <a:ext cx="41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78" name="Rectangle 702"/>
            <p:cNvSpPr>
              <a:spLocks noChangeArrowheads="1"/>
            </p:cNvSpPr>
            <p:nvPr/>
          </p:nvSpPr>
          <p:spPr bwMode="auto">
            <a:xfrm>
              <a:off x="4699" y="3178"/>
              <a:ext cx="41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82" name="Freeform 706"/>
            <p:cNvSpPr>
              <a:spLocks/>
            </p:cNvSpPr>
            <p:nvPr/>
          </p:nvSpPr>
          <p:spPr bwMode="auto">
            <a:xfrm>
              <a:off x="3445" y="2999"/>
              <a:ext cx="1237" cy="402"/>
            </a:xfrm>
            <a:custGeom>
              <a:avLst/>
              <a:gdLst>
                <a:gd name="T0" fmla="*/ 3 w 1237"/>
                <a:gd name="T1" fmla="*/ 0 h 402"/>
                <a:gd name="T2" fmla="*/ 0 w 1237"/>
                <a:gd name="T3" fmla="*/ 20 h 402"/>
                <a:gd name="T4" fmla="*/ 1234 w 1237"/>
                <a:gd name="T5" fmla="*/ 402 h 402"/>
                <a:gd name="T6" fmla="*/ 1237 w 1237"/>
                <a:gd name="T7" fmla="*/ 382 h 402"/>
                <a:gd name="T8" fmla="*/ 3 w 1237"/>
                <a:gd name="T9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7" h="402">
                  <a:moveTo>
                    <a:pt x="3" y="0"/>
                  </a:moveTo>
                  <a:lnTo>
                    <a:pt x="0" y="20"/>
                  </a:lnTo>
                  <a:lnTo>
                    <a:pt x="1234" y="402"/>
                  </a:lnTo>
                  <a:lnTo>
                    <a:pt x="1237" y="38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83" name="Freeform 707"/>
            <p:cNvSpPr>
              <a:spLocks/>
            </p:cNvSpPr>
            <p:nvPr/>
          </p:nvSpPr>
          <p:spPr bwMode="auto">
            <a:xfrm>
              <a:off x="3445" y="2822"/>
              <a:ext cx="1247" cy="430"/>
            </a:xfrm>
            <a:custGeom>
              <a:avLst/>
              <a:gdLst>
                <a:gd name="T0" fmla="*/ 3 w 1247"/>
                <a:gd name="T1" fmla="*/ 0 h 430"/>
                <a:gd name="T2" fmla="*/ 0 w 1247"/>
                <a:gd name="T3" fmla="*/ 20 h 430"/>
                <a:gd name="T4" fmla="*/ 1244 w 1247"/>
                <a:gd name="T5" fmla="*/ 430 h 430"/>
                <a:gd name="T6" fmla="*/ 1247 w 1247"/>
                <a:gd name="T7" fmla="*/ 410 h 430"/>
                <a:gd name="T8" fmla="*/ 3 w 1247"/>
                <a:gd name="T9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7" h="430">
                  <a:moveTo>
                    <a:pt x="3" y="0"/>
                  </a:moveTo>
                  <a:lnTo>
                    <a:pt x="0" y="20"/>
                  </a:lnTo>
                  <a:lnTo>
                    <a:pt x="1244" y="430"/>
                  </a:lnTo>
                  <a:lnTo>
                    <a:pt x="1247" y="4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50849" name="Rectangle 673"/>
            <p:cNvSpPr>
              <a:spLocks noChangeArrowheads="1"/>
            </p:cNvSpPr>
            <p:nvPr/>
          </p:nvSpPr>
          <p:spPr bwMode="auto">
            <a:xfrm>
              <a:off x="4709" y="2997"/>
              <a:ext cx="32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 sz="170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50887" name="Rectangle 711"/>
            <p:cNvSpPr>
              <a:spLocks noChangeArrowheads="1"/>
            </p:cNvSpPr>
            <p:nvPr/>
          </p:nvSpPr>
          <p:spPr bwMode="auto">
            <a:xfrm>
              <a:off x="3014" y="2715"/>
              <a:ext cx="4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 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(A)</a:t>
              </a:r>
              <a:endParaRPr kumimoji="0" lang="fr-CA"/>
            </a:p>
          </p:txBody>
        </p:sp>
        <p:sp>
          <p:nvSpPr>
            <p:cNvPr id="50888" name="Rectangle 712"/>
            <p:cNvSpPr>
              <a:spLocks noChangeArrowheads="1"/>
            </p:cNvSpPr>
            <p:nvPr/>
          </p:nvSpPr>
          <p:spPr bwMode="auto">
            <a:xfrm>
              <a:off x="4712" y="3259"/>
              <a:ext cx="3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E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  <p:sp>
          <p:nvSpPr>
            <p:cNvPr id="50891" name="Rectangle 715"/>
            <p:cNvSpPr>
              <a:spLocks noChangeArrowheads="1"/>
            </p:cNvSpPr>
            <p:nvPr/>
          </p:nvSpPr>
          <p:spPr bwMode="auto">
            <a:xfrm>
              <a:off x="3063" y="2970"/>
              <a:ext cx="33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900">
                  <a:solidFill>
                    <a:srgbClr val="000000"/>
                  </a:solidFill>
                </a:rPr>
                <a:t>T</a:t>
              </a:r>
              <a:r>
                <a:rPr kumimoji="0" lang="fr-CA" sz="1900" baseline="-25000">
                  <a:solidFill>
                    <a:srgbClr val="000000"/>
                  </a:solidFill>
                </a:rPr>
                <a:t>s</a:t>
              </a:r>
              <a:r>
                <a:rPr kumimoji="0" lang="fr-CA" sz="1900">
                  <a:solidFill>
                    <a:srgbClr val="000000"/>
                  </a:solidFill>
                </a:rPr>
                <a:t>(B)</a:t>
              </a:r>
            </a:p>
          </p:txBody>
        </p:sp>
        <p:sp>
          <p:nvSpPr>
            <p:cNvPr id="50923" name="Line 747"/>
            <p:cNvSpPr>
              <a:spLocks noChangeShapeType="1"/>
            </p:cNvSpPr>
            <p:nvPr/>
          </p:nvSpPr>
          <p:spPr bwMode="auto">
            <a:xfrm flipV="1">
              <a:off x="4684" y="2633"/>
              <a:ext cx="0" cy="9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50924" name="Line 748"/>
            <p:cNvSpPr>
              <a:spLocks noChangeShapeType="1"/>
            </p:cNvSpPr>
            <p:nvPr/>
          </p:nvSpPr>
          <p:spPr bwMode="auto">
            <a:xfrm flipV="1">
              <a:off x="3446" y="2648"/>
              <a:ext cx="0" cy="9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50930" name="Line 754"/>
            <p:cNvSpPr>
              <a:spLocks noChangeShapeType="1"/>
            </p:cNvSpPr>
            <p:nvPr/>
          </p:nvSpPr>
          <p:spPr bwMode="auto">
            <a:xfrm>
              <a:off x="3338" y="3554"/>
              <a:ext cx="1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50934" name="Text Box 758"/>
          <p:cNvSpPr txBox="1">
            <a:spLocks noChangeArrowheads="1"/>
          </p:cNvSpPr>
          <p:nvPr/>
        </p:nvSpPr>
        <p:spPr bwMode="auto">
          <a:xfrm>
            <a:off x="1562100" y="5900738"/>
            <a:ext cx="1905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fr-CA">
                <a:solidFill>
                  <a:schemeClr val="bg2"/>
                </a:solidFill>
              </a:rPr>
              <a:t>Co-courant</a:t>
            </a:r>
          </a:p>
        </p:txBody>
      </p:sp>
      <p:sp>
        <p:nvSpPr>
          <p:cNvPr id="50935" name="Text Box 759"/>
          <p:cNvSpPr txBox="1">
            <a:spLocks noChangeArrowheads="1"/>
          </p:cNvSpPr>
          <p:nvPr/>
        </p:nvSpPr>
        <p:spPr bwMode="auto">
          <a:xfrm>
            <a:off x="5368925" y="5910263"/>
            <a:ext cx="2217738" cy="4667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fr-CA">
                <a:solidFill>
                  <a:schemeClr val="bg2"/>
                </a:solidFill>
              </a:rPr>
              <a:t>Contre-courant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34" grpId="0" animBg="1" autoUpdateAnimBg="0"/>
      <p:bldP spid="5093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73325" y="381000"/>
            <a:ext cx="4225925" cy="1087438"/>
          </a:xfrm>
          <a:ln/>
        </p:spPr>
        <p:txBody>
          <a:bodyPr/>
          <a:lstStyle/>
          <a:p>
            <a:r>
              <a:rPr lang="fr-FR" sz="4000" b="0">
                <a:latin typeface="Times New Roman" pitchFamily="18" charset="0"/>
              </a:rPr>
              <a:t>Conclusions</a:t>
            </a:r>
            <a:endParaRPr lang="fr-F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2108200"/>
            <a:ext cx="7815263" cy="3756025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S’il est impossible d’obtenir un produit pur par distillation simple, la rectification (utilisation de la colonne à plateaux) permet d’obtenir une séparation complète de deux constituants à fuseau de distillation simple.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Dans le cas des systèmes azéotropiques on obtient un constituant pur et le mélange azéotropique.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La technique du contre-courant constitue un autre moyen de déplacer artificiellement un équilibre physique (cas du réfrigérant) ou chimique (cas du four rotatif).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1447800"/>
          </a:xfrm>
          <a:ln/>
        </p:spPr>
        <p:txBody>
          <a:bodyPr/>
          <a:lstStyle/>
          <a:p>
            <a:r>
              <a:rPr lang="fr-FR" sz="4000" b="0">
                <a:latin typeface="Times New Roman" pitchFamily="18" charset="0"/>
              </a:rPr>
              <a:t>La distillation simple</a:t>
            </a: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8075" y="2073275"/>
            <a:ext cx="5619750" cy="1728788"/>
          </a:xfrm>
          <a:solidFill>
            <a:schemeClr val="accent1"/>
          </a:solidFill>
          <a:ln>
            <a:solidFill>
              <a:srgbClr val="3399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Soient A et B sont deux liquides miscibles en toutes proportions.</a:t>
            </a:r>
          </a:p>
          <a:p>
            <a:r>
              <a:rPr kumimoji="0" lang="fr-CA" sz="2400">
                <a:solidFill>
                  <a:schemeClr val="bg2"/>
                </a:solidFill>
                <a:latin typeface="Times" pitchFamily="18" charset="0"/>
              </a:rPr>
              <a:t>Les fractions molaires en phases liquide et gazeuse sont</a:t>
            </a:r>
            <a:endParaRPr kumimoji="0" lang="fr-FR" sz="2400">
              <a:solidFill>
                <a:schemeClr val="bg2"/>
              </a:solidFill>
              <a:latin typeface="Times" pitchFamily="18" charset="0"/>
            </a:endParaRP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437526"/>
              </p:ext>
            </p:extLst>
          </p:nvPr>
        </p:nvGraphicFramePr>
        <p:xfrm>
          <a:off x="1314450" y="3892550"/>
          <a:ext cx="76009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Document" r:id="rId3" imgW="7609332" imgH="2394204" progId="Word.Document.8">
                  <p:embed/>
                </p:oleObj>
              </mc:Choice>
              <mc:Fallback>
                <p:oleObj name="Document" r:id="rId3" imgW="7609332" imgH="2394204" progId="Word.Document.8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3892550"/>
                        <a:ext cx="760095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8313" y="454025"/>
            <a:ext cx="5700712" cy="944563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Dans un système idéal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25" y="2009775"/>
            <a:ext cx="6981825" cy="3762375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La loi de RAOULT s’applique :</a:t>
            </a:r>
          </a:p>
          <a:p>
            <a:pPr>
              <a:lnSpc>
                <a:spcPct val="110000"/>
              </a:lnSpc>
            </a:pP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P°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	et	P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(1 </a:t>
            </a:r>
            <a:r>
              <a:rPr kumimoji="0" lang="fr-CA" sz="2400" i="1" dirty="0">
                <a:solidFill>
                  <a:schemeClr val="bg2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kumimoji="0" lang="fr-FR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) P°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endParaRPr kumimoji="0" lang="fr-CA" sz="2400" dirty="0">
              <a:solidFill>
                <a:schemeClr val="bg2"/>
              </a:solidFill>
              <a:latin typeface="Times" pitchFamily="18" charset="0"/>
            </a:endParaRPr>
          </a:p>
          <a:p>
            <a:pPr>
              <a:lnSpc>
                <a:spcPct val="110000"/>
              </a:lnSpc>
            </a:pPr>
            <a:r>
              <a:rPr kumimoji="0" lang="fr-CA" sz="2400" dirty="0">
                <a:solidFill>
                  <a:schemeClr val="bg2"/>
                </a:solidFill>
                <a:latin typeface="Symbol" pitchFamily="18" charset="2"/>
              </a:rPr>
              <a:t>Þ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	P   =  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+  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P°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+  (1 </a:t>
            </a:r>
            <a:r>
              <a:rPr kumimoji="0" lang="fr-CA" sz="2400" i="1" dirty="0">
                <a:solidFill>
                  <a:schemeClr val="bg2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kumimoji="0" lang="fr-FR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)P°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endParaRPr kumimoji="0" lang="fr-CA" sz="2400" dirty="0">
              <a:solidFill>
                <a:schemeClr val="bg2"/>
              </a:solidFill>
              <a:latin typeface="Times" pitchFamily="18" charset="0"/>
            </a:endParaRPr>
          </a:p>
          <a:p>
            <a:pPr>
              <a:lnSpc>
                <a:spcPct val="110000"/>
              </a:lnSpc>
            </a:pP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La loi de DALTON s’écrit :			 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P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	et	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=  P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  </a:t>
            </a:r>
            <a:r>
              <a:rPr kumimoji="0" lang="fr-CA" sz="2400" dirty="0">
                <a:solidFill>
                  <a:schemeClr val="bg2"/>
                </a:solidFill>
                <a:latin typeface="Symbol" pitchFamily="18" charset="2"/>
              </a:rPr>
              <a:t>Þ 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Symbol" pitchFamily="18" charset="2"/>
              </a:rPr>
              <a:t>  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= P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/  	</a:t>
            </a:r>
          </a:p>
          <a:p>
            <a:pPr>
              <a:lnSpc>
                <a:spcPct val="110000"/>
              </a:lnSpc>
            </a:pP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En combinant ces deux lois, on obtient :				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P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 = 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P   =  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P°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    et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5781675" y="5186363"/>
          <a:ext cx="2530475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Document" r:id="rId3" imgW="2538984" imgH="1391412" progId="Word.Document.8">
                  <p:embed/>
                </p:oleObj>
              </mc:Choice>
              <mc:Fallback>
                <p:oleObj name="Document" r:id="rId3" imgW="2538984" imgH="1391412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5186363"/>
                        <a:ext cx="2530475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6550" y="411163"/>
            <a:ext cx="3270250" cy="901700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La volatilité</a:t>
            </a:r>
            <a:endParaRPr lang="fr-CA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455738"/>
            <a:ext cx="7688262" cy="3759200"/>
          </a:xfrm>
          <a:solidFill>
            <a:schemeClr val="accent1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Les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volatilités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des composés A et B ,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et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, sont  par définition :</a:t>
            </a:r>
          </a:p>
          <a:p>
            <a:pPr algn="ctr"/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=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/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    et     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=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/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Si la température d’ébullition de A, T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, est inférieure à celle de B, T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, alors 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&gt; 1 et  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&lt;  1,</a:t>
            </a: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et   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=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/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="1" baseline="-25000" dirty="0">
                <a:solidFill>
                  <a:schemeClr val="bg2"/>
                </a:solidFill>
                <a:latin typeface="Times" pitchFamily="18" charset="0"/>
              </a:rPr>
              <a:t>B  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=  (1 </a:t>
            </a:r>
            <a:r>
              <a:rPr kumimoji="0" lang="fr-CA" sz="2400" i="1" dirty="0">
                <a:solidFill>
                  <a:schemeClr val="bg2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kumimoji="0" lang="fr-FR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)  /  (1 </a:t>
            </a:r>
            <a:r>
              <a:rPr kumimoji="0" lang="fr-CA" sz="2400" i="1" dirty="0">
                <a:solidFill>
                  <a:schemeClr val="bg2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kumimoji="0" lang="fr-FR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)  </a:t>
            </a:r>
          </a:p>
          <a:p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La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volatilité relative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</a:t>
            </a: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est donnée par </a:t>
            </a: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=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 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/ v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B </a:t>
            </a:r>
            <a:r>
              <a:rPr kumimoji="0" lang="fr-CA" dirty="0">
                <a:solidFill>
                  <a:schemeClr val="bg2"/>
                </a:solidFill>
                <a:latin typeface="Times New Roman" pitchFamily="18" charset="0"/>
              </a:rPr>
              <a:t>.</a:t>
            </a:r>
            <a:endParaRPr kumimoji="0" lang="fr-CA" sz="2400" baseline="-25000" dirty="0">
              <a:solidFill>
                <a:schemeClr val="bg2"/>
              </a:solidFill>
              <a:latin typeface="Times" pitchFamily="18" charset="0"/>
            </a:endParaRPr>
          </a:p>
          <a:p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On obtient une relation entre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, </a:t>
            </a:r>
            <a:r>
              <a:rPr kumimoji="0" lang="fr-CA" sz="2400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sz="2400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sz="2400" dirty="0">
                <a:solidFill>
                  <a:schemeClr val="bg2"/>
                </a:solidFill>
                <a:latin typeface="Times" pitchFamily="18" charset="0"/>
              </a:rPr>
              <a:t> et </a:t>
            </a: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 New Roman" pitchFamily="18" charset="0"/>
              </a:rPr>
              <a:t>.</a:t>
            </a:r>
            <a:endParaRPr kumimoji="0" lang="fr-CA" sz="2400" dirty="0">
              <a:solidFill>
                <a:schemeClr val="bg2"/>
              </a:solidFill>
              <a:latin typeface="Times New Roman" pitchFamily="18" charset="0"/>
            </a:endParaRPr>
          </a:p>
          <a:p>
            <a:endParaRPr kumimoji="0" lang="fr-CA" sz="2400" baseline="-25000" dirty="0">
              <a:solidFill>
                <a:schemeClr val="bg2"/>
              </a:solidFill>
              <a:latin typeface="Times" pitchFamily="18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5486400" y="4914900"/>
          <a:ext cx="34099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Document" r:id="rId3" imgW="3416808" imgH="1333500" progId="Word.Document.8">
                  <p:embed/>
                </p:oleObj>
              </mc:Choice>
              <mc:Fallback>
                <p:oleObj name="Document" r:id="rId3" imgW="3416808" imgH="1333500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14900"/>
                        <a:ext cx="340995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6781800" cy="1001713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La distillation isobarique</a:t>
            </a:r>
            <a:endParaRPr lang="fr-CA"/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4691063" y="1949449"/>
            <a:ext cx="4159250" cy="42894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La fonction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 =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ƒ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(x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)  est un morceau d’arc d’hyperbole avec paramètre </a:t>
            </a: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dirty="0">
                <a:solidFill>
                  <a:schemeClr val="bg2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varie avec T et on a donc intérêt à avoir une valeur </a:t>
            </a:r>
            <a:r>
              <a:rPr kumimoji="0" lang="fr-CA" dirty="0">
                <a:solidFill>
                  <a:schemeClr val="bg2"/>
                </a:solidFill>
                <a:latin typeface="Symbol" pitchFamily="18" charset="2"/>
              </a:rPr>
              <a:t>a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maximum pour obtenir une séparation la plus aisée possible.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Si P est fixé, le système est monovariant.</a:t>
            </a:r>
          </a:p>
        </p:txBody>
      </p:sp>
      <p:grpSp>
        <p:nvGrpSpPr>
          <p:cNvPr id="44103" name="Group 71"/>
          <p:cNvGrpSpPr>
            <a:grpSpLocks/>
          </p:cNvGrpSpPr>
          <p:nvPr/>
        </p:nvGrpSpPr>
        <p:grpSpPr bwMode="auto">
          <a:xfrm>
            <a:off x="257969" y="1871662"/>
            <a:ext cx="4079875" cy="4098925"/>
            <a:chOff x="2821" y="1370"/>
            <a:chExt cx="2570" cy="2582"/>
          </a:xfrm>
        </p:grpSpPr>
        <p:sp>
          <p:nvSpPr>
            <p:cNvPr id="44035" name="Rectangle 3"/>
            <p:cNvSpPr>
              <a:spLocks noChangeArrowheads="1"/>
            </p:cNvSpPr>
            <p:nvPr/>
          </p:nvSpPr>
          <p:spPr bwMode="auto">
            <a:xfrm>
              <a:off x="2821" y="1370"/>
              <a:ext cx="2570" cy="25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3363" y="1597"/>
              <a:ext cx="1892" cy="186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3290" y="3451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>
                  <a:solidFill>
                    <a:srgbClr val="000000"/>
                  </a:solidFill>
                </a:rPr>
                <a:t>O</a:t>
              </a:r>
              <a:endParaRPr kumimoji="0" lang="fr-CA" sz="2000"/>
            </a:p>
          </p:txBody>
        </p:sp>
        <p:sp>
          <p:nvSpPr>
            <p:cNvPr id="44061" name="Rectangle 29"/>
            <p:cNvSpPr>
              <a:spLocks noChangeArrowheads="1"/>
            </p:cNvSpPr>
            <p:nvPr/>
          </p:nvSpPr>
          <p:spPr bwMode="auto">
            <a:xfrm>
              <a:off x="5102" y="3423"/>
              <a:ext cx="22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4062" name="Rectangle 30"/>
            <p:cNvSpPr>
              <a:spLocks noChangeArrowheads="1"/>
            </p:cNvSpPr>
            <p:nvPr/>
          </p:nvSpPr>
          <p:spPr bwMode="auto">
            <a:xfrm>
              <a:off x="5102" y="3426"/>
              <a:ext cx="17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i="1" dirty="0">
                  <a:solidFill>
                    <a:srgbClr val="000000"/>
                  </a:solidFill>
                </a:rPr>
                <a:t>x</a:t>
              </a:r>
              <a:r>
                <a:rPr kumimoji="0" lang="fr-CA" b="1" baseline="-25000" dirty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44064" name="Rectangle 32"/>
            <p:cNvSpPr>
              <a:spLocks noChangeArrowheads="1"/>
            </p:cNvSpPr>
            <p:nvPr/>
          </p:nvSpPr>
          <p:spPr bwMode="auto">
            <a:xfrm>
              <a:off x="3165" y="1530"/>
              <a:ext cx="13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CA"/>
            </a:p>
          </p:txBody>
        </p:sp>
        <p:sp>
          <p:nvSpPr>
            <p:cNvPr id="44065" name="Rectangle 33"/>
            <p:cNvSpPr>
              <a:spLocks noChangeArrowheads="1"/>
            </p:cNvSpPr>
            <p:nvPr/>
          </p:nvSpPr>
          <p:spPr bwMode="auto">
            <a:xfrm>
              <a:off x="3165" y="1533"/>
              <a:ext cx="17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i="1" dirty="0">
                  <a:solidFill>
                    <a:srgbClr val="000000"/>
                  </a:solidFill>
                </a:rPr>
                <a:t>y</a:t>
              </a:r>
              <a:r>
                <a:rPr kumimoji="0" lang="fr-CA" b="1" baseline="-25000" dirty="0">
                  <a:solidFill>
                    <a:srgbClr val="000000"/>
                  </a:solidFill>
                </a:rPr>
                <a:t>A</a:t>
              </a:r>
              <a:endParaRPr kumimoji="0" lang="fr-CA" dirty="0"/>
            </a:p>
          </p:txBody>
        </p:sp>
        <p:grpSp>
          <p:nvGrpSpPr>
            <p:cNvPr id="44076" name="Group 44"/>
            <p:cNvGrpSpPr>
              <a:grpSpLocks/>
            </p:cNvGrpSpPr>
            <p:nvPr/>
          </p:nvGrpSpPr>
          <p:grpSpPr bwMode="auto">
            <a:xfrm>
              <a:off x="3359" y="1593"/>
              <a:ext cx="1898" cy="1863"/>
              <a:chOff x="180" y="1889"/>
              <a:chExt cx="1898" cy="1863"/>
            </a:xfrm>
          </p:grpSpPr>
          <p:sp>
            <p:nvSpPr>
              <p:cNvPr id="44053" name="Rectangle 21"/>
              <p:cNvSpPr>
                <a:spLocks noChangeArrowheads="1"/>
              </p:cNvSpPr>
              <p:nvPr/>
            </p:nvSpPr>
            <p:spPr bwMode="auto">
              <a:xfrm>
                <a:off x="875" y="3001"/>
                <a:ext cx="42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0" lang="fr-CA" sz="2000">
                    <a:solidFill>
                      <a:srgbClr val="000000"/>
                    </a:solidFill>
                    <a:latin typeface="Symbol" pitchFamily="18" charset="2"/>
                  </a:rPr>
                  <a:t>a  =  1</a:t>
                </a:r>
                <a:endParaRPr kumimoji="0" lang="fr-CA" sz="2000"/>
              </a:p>
            </p:txBody>
          </p:sp>
          <p:sp>
            <p:nvSpPr>
              <p:cNvPr id="44074" name="Line 42"/>
              <p:cNvSpPr>
                <a:spLocks noChangeShapeType="1"/>
              </p:cNvSpPr>
              <p:nvPr/>
            </p:nvSpPr>
            <p:spPr bwMode="auto">
              <a:xfrm flipV="1">
                <a:off x="180" y="1889"/>
                <a:ext cx="1898" cy="18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44078" name="Group 46"/>
            <p:cNvGrpSpPr>
              <a:grpSpLocks/>
            </p:cNvGrpSpPr>
            <p:nvPr/>
          </p:nvGrpSpPr>
          <p:grpSpPr bwMode="auto">
            <a:xfrm>
              <a:off x="3358" y="1596"/>
              <a:ext cx="1911" cy="1871"/>
              <a:chOff x="218" y="1474"/>
              <a:chExt cx="1911" cy="1906"/>
            </a:xfrm>
          </p:grpSpPr>
          <p:sp>
            <p:nvSpPr>
              <p:cNvPr id="44079" name="Freeform 47"/>
              <p:cNvSpPr>
                <a:spLocks/>
              </p:cNvSpPr>
              <p:nvPr/>
            </p:nvSpPr>
            <p:spPr bwMode="auto">
              <a:xfrm>
                <a:off x="218" y="2053"/>
                <a:ext cx="400" cy="1327"/>
              </a:xfrm>
              <a:custGeom>
                <a:avLst/>
                <a:gdLst>
                  <a:gd name="T0" fmla="*/ 0 w 404"/>
                  <a:gd name="T1" fmla="*/ 1346 h 1346"/>
                  <a:gd name="T2" fmla="*/ 18 w 404"/>
                  <a:gd name="T3" fmla="*/ 1346 h 1346"/>
                  <a:gd name="T4" fmla="*/ 30 w 404"/>
                  <a:gd name="T5" fmla="*/ 1150 h 1346"/>
                  <a:gd name="T6" fmla="*/ 52 w 404"/>
                  <a:gd name="T7" fmla="*/ 957 h 1346"/>
                  <a:gd name="T8" fmla="*/ 85 w 404"/>
                  <a:gd name="T9" fmla="*/ 774 h 1346"/>
                  <a:gd name="T10" fmla="*/ 131 w 404"/>
                  <a:gd name="T11" fmla="*/ 597 h 1346"/>
                  <a:gd name="T12" fmla="*/ 187 w 404"/>
                  <a:gd name="T13" fmla="*/ 428 h 1346"/>
                  <a:gd name="T14" fmla="*/ 217 w 404"/>
                  <a:gd name="T15" fmla="*/ 349 h 1346"/>
                  <a:gd name="T16" fmla="*/ 248 w 404"/>
                  <a:gd name="T17" fmla="*/ 275 h 1346"/>
                  <a:gd name="T18" fmla="*/ 284 w 404"/>
                  <a:gd name="T19" fmla="*/ 202 h 1346"/>
                  <a:gd name="T20" fmla="*/ 275 w 404"/>
                  <a:gd name="T21" fmla="*/ 199 h 1346"/>
                  <a:gd name="T22" fmla="*/ 281 w 404"/>
                  <a:gd name="T23" fmla="*/ 205 h 1346"/>
                  <a:gd name="T24" fmla="*/ 321 w 404"/>
                  <a:gd name="T25" fmla="*/ 135 h 1346"/>
                  <a:gd name="T26" fmla="*/ 361 w 404"/>
                  <a:gd name="T27" fmla="*/ 70 h 1346"/>
                  <a:gd name="T28" fmla="*/ 404 w 404"/>
                  <a:gd name="T29" fmla="*/ 9 h 1346"/>
                  <a:gd name="T30" fmla="*/ 389 w 404"/>
                  <a:gd name="T31" fmla="*/ 0 h 1346"/>
                  <a:gd name="T32" fmla="*/ 346 w 404"/>
                  <a:gd name="T33" fmla="*/ 61 h 1346"/>
                  <a:gd name="T34" fmla="*/ 306 w 404"/>
                  <a:gd name="T35" fmla="*/ 126 h 1346"/>
                  <a:gd name="T36" fmla="*/ 266 w 404"/>
                  <a:gd name="T37" fmla="*/ 196 h 1346"/>
                  <a:gd name="T38" fmla="*/ 266 w 404"/>
                  <a:gd name="T39" fmla="*/ 199 h 1346"/>
                  <a:gd name="T40" fmla="*/ 229 w 404"/>
                  <a:gd name="T41" fmla="*/ 272 h 1346"/>
                  <a:gd name="T42" fmla="*/ 199 w 404"/>
                  <a:gd name="T43" fmla="*/ 346 h 1346"/>
                  <a:gd name="T44" fmla="*/ 168 w 404"/>
                  <a:gd name="T45" fmla="*/ 425 h 1346"/>
                  <a:gd name="T46" fmla="*/ 113 w 404"/>
                  <a:gd name="T47" fmla="*/ 593 h 1346"/>
                  <a:gd name="T48" fmla="*/ 67 w 404"/>
                  <a:gd name="T49" fmla="*/ 771 h 1346"/>
                  <a:gd name="T50" fmla="*/ 33 w 404"/>
                  <a:gd name="T51" fmla="*/ 954 h 1346"/>
                  <a:gd name="T52" fmla="*/ 12 w 404"/>
                  <a:gd name="T53" fmla="*/ 1147 h 1346"/>
                  <a:gd name="T54" fmla="*/ 0 w 404"/>
                  <a:gd name="T55" fmla="*/ 1346 h 1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4" h="1346">
                    <a:moveTo>
                      <a:pt x="0" y="1346"/>
                    </a:moveTo>
                    <a:lnTo>
                      <a:pt x="18" y="1346"/>
                    </a:lnTo>
                    <a:lnTo>
                      <a:pt x="30" y="1150"/>
                    </a:lnTo>
                    <a:lnTo>
                      <a:pt x="52" y="957"/>
                    </a:lnTo>
                    <a:lnTo>
                      <a:pt x="85" y="774"/>
                    </a:lnTo>
                    <a:lnTo>
                      <a:pt x="131" y="597"/>
                    </a:lnTo>
                    <a:lnTo>
                      <a:pt x="187" y="428"/>
                    </a:lnTo>
                    <a:lnTo>
                      <a:pt x="217" y="349"/>
                    </a:lnTo>
                    <a:lnTo>
                      <a:pt x="248" y="275"/>
                    </a:lnTo>
                    <a:lnTo>
                      <a:pt x="284" y="202"/>
                    </a:lnTo>
                    <a:lnTo>
                      <a:pt x="275" y="199"/>
                    </a:lnTo>
                    <a:lnTo>
                      <a:pt x="281" y="205"/>
                    </a:lnTo>
                    <a:lnTo>
                      <a:pt x="321" y="135"/>
                    </a:lnTo>
                    <a:lnTo>
                      <a:pt x="361" y="70"/>
                    </a:lnTo>
                    <a:lnTo>
                      <a:pt x="404" y="9"/>
                    </a:lnTo>
                    <a:lnTo>
                      <a:pt x="389" y="0"/>
                    </a:lnTo>
                    <a:lnTo>
                      <a:pt x="346" y="61"/>
                    </a:lnTo>
                    <a:lnTo>
                      <a:pt x="306" y="126"/>
                    </a:lnTo>
                    <a:lnTo>
                      <a:pt x="266" y="196"/>
                    </a:lnTo>
                    <a:lnTo>
                      <a:pt x="266" y="199"/>
                    </a:lnTo>
                    <a:lnTo>
                      <a:pt x="229" y="272"/>
                    </a:lnTo>
                    <a:lnTo>
                      <a:pt x="199" y="346"/>
                    </a:lnTo>
                    <a:lnTo>
                      <a:pt x="168" y="425"/>
                    </a:lnTo>
                    <a:lnTo>
                      <a:pt x="113" y="593"/>
                    </a:lnTo>
                    <a:lnTo>
                      <a:pt x="67" y="771"/>
                    </a:lnTo>
                    <a:lnTo>
                      <a:pt x="33" y="954"/>
                    </a:lnTo>
                    <a:lnTo>
                      <a:pt x="12" y="1147"/>
                    </a:lnTo>
                    <a:lnTo>
                      <a:pt x="0" y="1346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80" name="Freeform 48"/>
              <p:cNvSpPr>
                <a:spLocks/>
              </p:cNvSpPr>
              <p:nvPr/>
            </p:nvSpPr>
            <p:spPr bwMode="auto">
              <a:xfrm>
                <a:off x="597" y="1474"/>
                <a:ext cx="1532" cy="588"/>
              </a:xfrm>
              <a:custGeom>
                <a:avLst/>
                <a:gdLst>
                  <a:gd name="T0" fmla="*/ 0 w 1546"/>
                  <a:gd name="T1" fmla="*/ 587 h 596"/>
                  <a:gd name="T2" fmla="*/ 15 w 1546"/>
                  <a:gd name="T3" fmla="*/ 596 h 596"/>
                  <a:gd name="T4" fmla="*/ 67 w 1546"/>
                  <a:gd name="T5" fmla="*/ 535 h 596"/>
                  <a:gd name="T6" fmla="*/ 61 w 1546"/>
                  <a:gd name="T7" fmla="*/ 532 h 596"/>
                  <a:gd name="T8" fmla="*/ 64 w 1546"/>
                  <a:gd name="T9" fmla="*/ 538 h 596"/>
                  <a:gd name="T10" fmla="*/ 125 w 1546"/>
                  <a:gd name="T11" fmla="*/ 483 h 596"/>
                  <a:gd name="T12" fmla="*/ 193 w 1546"/>
                  <a:gd name="T13" fmla="*/ 431 h 596"/>
                  <a:gd name="T14" fmla="*/ 266 w 1546"/>
                  <a:gd name="T15" fmla="*/ 379 h 596"/>
                  <a:gd name="T16" fmla="*/ 349 w 1546"/>
                  <a:gd name="T17" fmla="*/ 330 h 596"/>
                  <a:gd name="T18" fmla="*/ 435 w 1546"/>
                  <a:gd name="T19" fmla="*/ 284 h 596"/>
                  <a:gd name="T20" fmla="*/ 428 w 1546"/>
                  <a:gd name="T21" fmla="*/ 278 h 596"/>
                  <a:gd name="T22" fmla="*/ 432 w 1546"/>
                  <a:gd name="T23" fmla="*/ 287 h 596"/>
                  <a:gd name="T24" fmla="*/ 523 w 1546"/>
                  <a:gd name="T25" fmla="*/ 244 h 596"/>
                  <a:gd name="T26" fmla="*/ 621 w 1546"/>
                  <a:gd name="T27" fmla="*/ 205 h 596"/>
                  <a:gd name="T28" fmla="*/ 722 w 1546"/>
                  <a:gd name="T29" fmla="*/ 171 h 596"/>
                  <a:gd name="T30" fmla="*/ 829 w 1546"/>
                  <a:gd name="T31" fmla="*/ 137 h 596"/>
                  <a:gd name="T32" fmla="*/ 940 w 1546"/>
                  <a:gd name="T33" fmla="*/ 107 h 596"/>
                  <a:gd name="T34" fmla="*/ 1056 w 1546"/>
                  <a:gd name="T35" fmla="*/ 82 h 596"/>
                  <a:gd name="T36" fmla="*/ 1172 w 1546"/>
                  <a:gd name="T37" fmla="*/ 61 h 596"/>
                  <a:gd name="T38" fmla="*/ 1295 w 1546"/>
                  <a:gd name="T39" fmla="*/ 43 h 596"/>
                  <a:gd name="T40" fmla="*/ 1420 w 1546"/>
                  <a:gd name="T41" fmla="*/ 27 h 596"/>
                  <a:gd name="T42" fmla="*/ 1546 w 1546"/>
                  <a:gd name="T43" fmla="*/ 18 h 596"/>
                  <a:gd name="T44" fmla="*/ 1546 w 1546"/>
                  <a:gd name="T45" fmla="*/ 0 h 596"/>
                  <a:gd name="T46" fmla="*/ 1417 w 1546"/>
                  <a:gd name="T47" fmla="*/ 9 h 596"/>
                  <a:gd name="T48" fmla="*/ 1292 w 1546"/>
                  <a:gd name="T49" fmla="*/ 24 h 596"/>
                  <a:gd name="T50" fmla="*/ 1169 w 1546"/>
                  <a:gd name="T51" fmla="*/ 43 h 596"/>
                  <a:gd name="T52" fmla="*/ 1053 w 1546"/>
                  <a:gd name="T53" fmla="*/ 64 h 596"/>
                  <a:gd name="T54" fmla="*/ 937 w 1546"/>
                  <a:gd name="T55" fmla="*/ 88 h 596"/>
                  <a:gd name="T56" fmla="*/ 826 w 1546"/>
                  <a:gd name="T57" fmla="*/ 119 h 596"/>
                  <a:gd name="T58" fmla="*/ 719 w 1546"/>
                  <a:gd name="T59" fmla="*/ 153 h 596"/>
                  <a:gd name="T60" fmla="*/ 618 w 1546"/>
                  <a:gd name="T61" fmla="*/ 186 h 596"/>
                  <a:gd name="T62" fmla="*/ 520 w 1546"/>
                  <a:gd name="T63" fmla="*/ 226 h 596"/>
                  <a:gd name="T64" fmla="*/ 428 w 1546"/>
                  <a:gd name="T65" fmla="*/ 269 h 596"/>
                  <a:gd name="T66" fmla="*/ 425 w 1546"/>
                  <a:gd name="T67" fmla="*/ 269 h 596"/>
                  <a:gd name="T68" fmla="*/ 340 w 1546"/>
                  <a:gd name="T69" fmla="*/ 315 h 596"/>
                  <a:gd name="T70" fmla="*/ 257 w 1546"/>
                  <a:gd name="T71" fmla="*/ 364 h 596"/>
                  <a:gd name="T72" fmla="*/ 184 w 1546"/>
                  <a:gd name="T73" fmla="*/ 416 h 596"/>
                  <a:gd name="T74" fmla="*/ 116 w 1546"/>
                  <a:gd name="T75" fmla="*/ 468 h 596"/>
                  <a:gd name="T76" fmla="*/ 55 w 1546"/>
                  <a:gd name="T77" fmla="*/ 523 h 596"/>
                  <a:gd name="T78" fmla="*/ 52 w 1546"/>
                  <a:gd name="T79" fmla="*/ 526 h 596"/>
                  <a:gd name="T80" fmla="*/ 0 w 1546"/>
                  <a:gd name="T81" fmla="*/ 58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546" h="596">
                    <a:moveTo>
                      <a:pt x="0" y="587"/>
                    </a:moveTo>
                    <a:lnTo>
                      <a:pt x="15" y="596"/>
                    </a:lnTo>
                    <a:lnTo>
                      <a:pt x="67" y="535"/>
                    </a:lnTo>
                    <a:lnTo>
                      <a:pt x="61" y="532"/>
                    </a:lnTo>
                    <a:lnTo>
                      <a:pt x="64" y="538"/>
                    </a:lnTo>
                    <a:lnTo>
                      <a:pt x="125" y="483"/>
                    </a:lnTo>
                    <a:lnTo>
                      <a:pt x="193" y="431"/>
                    </a:lnTo>
                    <a:lnTo>
                      <a:pt x="266" y="379"/>
                    </a:lnTo>
                    <a:lnTo>
                      <a:pt x="349" y="330"/>
                    </a:lnTo>
                    <a:lnTo>
                      <a:pt x="435" y="284"/>
                    </a:lnTo>
                    <a:lnTo>
                      <a:pt x="428" y="278"/>
                    </a:lnTo>
                    <a:lnTo>
                      <a:pt x="432" y="287"/>
                    </a:lnTo>
                    <a:lnTo>
                      <a:pt x="523" y="244"/>
                    </a:lnTo>
                    <a:lnTo>
                      <a:pt x="621" y="205"/>
                    </a:lnTo>
                    <a:lnTo>
                      <a:pt x="722" y="171"/>
                    </a:lnTo>
                    <a:lnTo>
                      <a:pt x="829" y="137"/>
                    </a:lnTo>
                    <a:lnTo>
                      <a:pt x="940" y="107"/>
                    </a:lnTo>
                    <a:lnTo>
                      <a:pt x="1056" y="82"/>
                    </a:lnTo>
                    <a:lnTo>
                      <a:pt x="1172" y="61"/>
                    </a:lnTo>
                    <a:lnTo>
                      <a:pt x="1295" y="43"/>
                    </a:lnTo>
                    <a:lnTo>
                      <a:pt x="1420" y="27"/>
                    </a:lnTo>
                    <a:lnTo>
                      <a:pt x="1546" y="18"/>
                    </a:lnTo>
                    <a:lnTo>
                      <a:pt x="1546" y="0"/>
                    </a:lnTo>
                    <a:lnTo>
                      <a:pt x="1417" y="9"/>
                    </a:lnTo>
                    <a:lnTo>
                      <a:pt x="1292" y="24"/>
                    </a:lnTo>
                    <a:lnTo>
                      <a:pt x="1169" y="43"/>
                    </a:lnTo>
                    <a:lnTo>
                      <a:pt x="1053" y="64"/>
                    </a:lnTo>
                    <a:lnTo>
                      <a:pt x="937" y="88"/>
                    </a:lnTo>
                    <a:lnTo>
                      <a:pt x="826" y="119"/>
                    </a:lnTo>
                    <a:lnTo>
                      <a:pt x="719" y="153"/>
                    </a:lnTo>
                    <a:lnTo>
                      <a:pt x="618" y="186"/>
                    </a:lnTo>
                    <a:lnTo>
                      <a:pt x="520" y="226"/>
                    </a:lnTo>
                    <a:lnTo>
                      <a:pt x="428" y="269"/>
                    </a:lnTo>
                    <a:lnTo>
                      <a:pt x="425" y="269"/>
                    </a:lnTo>
                    <a:lnTo>
                      <a:pt x="340" y="315"/>
                    </a:lnTo>
                    <a:lnTo>
                      <a:pt x="257" y="364"/>
                    </a:lnTo>
                    <a:lnTo>
                      <a:pt x="184" y="416"/>
                    </a:lnTo>
                    <a:lnTo>
                      <a:pt x="116" y="468"/>
                    </a:lnTo>
                    <a:lnTo>
                      <a:pt x="55" y="523"/>
                    </a:lnTo>
                    <a:lnTo>
                      <a:pt x="52" y="526"/>
                    </a:lnTo>
                    <a:lnTo>
                      <a:pt x="0" y="587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81" name="Rectangle 49"/>
              <p:cNvSpPr>
                <a:spLocks noChangeArrowheads="1"/>
              </p:cNvSpPr>
              <p:nvPr/>
            </p:nvSpPr>
            <p:spPr bwMode="auto">
              <a:xfrm>
                <a:off x="504" y="1576"/>
                <a:ext cx="509" cy="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0" lang="fr-CA" sz="2000">
                    <a:solidFill>
                      <a:srgbClr val="000000"/>
                    </a:solidFill>
                    <a:latin typeface="Symbol" pitchFamily="18" charset="2"/>
                  </a:rPr>
                  <a:t>a  =  10</a:t>
                </a:r>
                <a:endParaRPr kumimoji="0" lang="fr-CA" sz="2000"/>
              </a:p>
            </p:txBody>
          </p:sp>
        </p:grpSp>
        <p:grpSp>
          <p:nvGrpSpPr>
            <p:cNvPr id="44088" name="Group 56"/>
            <p:cNvGrpSpPr>
              <a:grpSpLocks/>
            </p:cNvGrpSpPr>
            <p:nvPr/>
          </p:nvGrpSpPr>
          <p:grpSpPr bwMode="auto">
            <a:xfrm>
              <a:off x="3350" y="1578"/>
              <a:ext cx="1901" cy="1880"/>
              <a:chOff x="0" y="1605"/>
              <a:chExt cx="1901" cy="1880"/>
            </a:xfrm>
          </p:grpSpPr>
          <p:sp>
            <p:nvSpPr>
              <p:cNvPr id="44083" name="Freeform 51"/>
              <p:cNvSpPr>
                <a:spLocks/>
              </p:cNvSpPr>
              <p:nvPr/>
            </p:nvSpPr>
            <p:spPr bwMode="auto">
              <a:xfrm>
                <a:off x="187" y="1863"/>
                <a:ext cx="1127" cy="1185"/>
              </a:xfrm>
              <a:custGeom>
                <a:avLst/>
                <a:gdLst>
                  <a:gd name="T0" fmla="*/ 0 w 1148"/>
                  <a:gd name="T1" fmla="*/ 1215 h 1218"/>
                  <a:gd name="T2" fmla="*/ 19 w 1148"/>
                  <a:gd name="T3" fmla="*/ 1218 h 1218"/>
                  <a:gd name="T4" fmla="*/ 55 w 1148"/>
                  <a:gd name="T5" fmla="*/ 1117 h 1218"/>
                  <a:gd name="T6" fmla="*/ 98 w 1148"/>
                  <a:gd name="T7" fmla="*/ 1022 h 1218"/>
                  <a:gd name="T8" fmla="*/ 89 w 1148"/>
                  <a:gd name="T9" fmla="*/ 1019 h 1218"/>
                  <a:gd name="T10" fmla="*/ 95 w 1148"/>
                  <a:gd name="T11" fmla="*/ 1025 h 1218"/>
                  <a:gd name="T12" fmla="*/ 144 w 1148"/>
                  <a:gd name="T13" fmla="*/ 930 h 1218"/>
                  <a:gd name="T14" fmla="*/ 196 w 1148"/>
                  <a:gd name="T15" fmla="*/ 842 h 1218"/>
                  <a:gd name="T16" fmla="*/ 254 w 1148"/>
                  <a:gd name="T17" fmla="*/ 753 h 1218"/>
                  <a:gd name="T18" fmla="*/ 315 w 1148"/>
                  <a:gd name="T19" fmla="*/ 667 h 1218"/>
                  <a:gd name="T20" fmla="*/ 380 w 1148"/>
                  <a:gd name="T21" fmla="*/ 585 h 1218"/>
                  <a:gd name="T22" fmla="*/ 450 w 1148"/>
                  <a:gd name="T23" fmla="*/ 508 h 1218"/>
                  <a:gd name="T24" fmla="*/ 527 w 1148"/>
                  <a:gd name="T25" fmla="*/ 432 h 1218"/>
                  <a:gd name="T26" fmla="*/ 517 w 1148"/>
                  <a:gd name="T27" fmla="*/ 426 h 1218"/>
                  <a:gd name="T28" fmla="*/ 524 w 1148"/>
                  <a:gd name="T29" fmla="*/ 435 h 1218"/>
                  <a:gd name="T30" fmla="*/ 600 w 1148"/>
                  <a:gd name="T31" fmla="*/ 364 h 1218"/>
                  <a:gd name="T32" fmla="*/ 683 w 1148"/>
                  <a:gd name="T33" fmla="*/ 294 h 1218"/>
                  <a:gd name="T34" fmla="*/ 769 w 1148"/>
                  <a:gd name="T35" fmla="*/ 233 h 1218"/>
                  <a:gd name="T36" fmla="*/ 860 w 1148"/>
                  <a:gd name="T37" fmla="*/ 172 h 1218"/>
                  <a:gd name="T38" fmla="*/ 952 w 1148"/>
                  <a:gd name="T39" fmla="*/ 117 h 1218"/>
                  <a:gd name="T40" fmla="*/ 1050 w 1148"/>
                  <a:gd name="T41" fmla="*/ 65 h 1218"/>
                  <a:gd name="T42" fmla="*/ 1044 w 1148"/>
                  <a:gd name="T43" fmla="*/ 56 h 1218"/>
                  <a:gd name="T44" fmla="*/ 1047 w 1148"/>
                  <a:gd name="T45" fmla="*/ 65 h 1218"/>
                  <a:gd name="T46" fmla="*/ 1148 w 1148"/>
                  <a:gd name="T47" fmla="*/ 19 h 1218"/>
                  <a:gd name="T48" fmla="*/ 1142 w 1148"/>
                  <a:gd name="T49" fmla="*/ 0 h 1218"/>
                  <a:gd name="T50" fmla="*/ 1044 w 1148"/>
                  <a:gd name="T51" fmla="*/ 46 h 1218"/>
                  <a:gd name="T52" fmla="*/ 1041 w 1148"/>
                  <a:gd name="T53" fmla="*/ 49 h 1218"/>
                  <a:gd name="T54" fmla="*/ 943 w 1148"/>
                  <a:gd name="T55" fmla="*/ 101 h 1218"/>
                  <a:gd name="T56" fmla="*/ 851 w 1148"/>
                  <a:gd name="T57" fmla="*/ 156 h 1218"/>
                  <a:gd name="T58" fmla="*/ 759 w 1148"/>
                  <a:gd name="T59" fmla="*/ 218 h 1218"/>
                  <a:gd name="T60" fmla="*/ 674 w 1148"/>
                  <a:gd name="T61" fmla="*/ 279 h 1218"/>
                  <a:gd name="T62" fmla="*/ 591 w 1148"/>
                  <a:gd name="T63" fmla="*/ 349 h 1218"/>
                  <a:gd name="T64" fmla="*/ 514 w 1148"/>
                  <a:gd name="T65" fmla="*/ 420 h 1218"/>
                  <a:gd name="T66" fmla="*/ 511 w 1148"/>
                  <a:gd name="T67" fmla="*/ 423 h 1218"/>
                  <a:gd name="T68" fmla="*/ 435 w 1148"/>
                  <a:gd name="T69" fmla="*/ 499 h 1218"/>
                  <a:gd name="T70" fmla="*/ 364 w 1148"/>
                  <a:gd name="T71" fmla="*/ 575 h 1218"/>
                  <a:gd name="T72" fmla="*/ 300 w 1148"/>
                  <a:gd name="T73" fmla="*/ 658 h 1218"/>
                  <a:gd name="T74" fmla="*/ 239 w 1148"/>
                  <a:gd name="T75" fmla="*/ 744 h 1218"/>
                  <a:gd name="T76" fmla="*/ 181 w 1148"/>
                  <a:gd name="T77" fmla="*/ 832 h 1218"/>
                  <a:gd name="T78" fmla="*/ 129 w 1148"/>
                  <a:gd name="T79" fmla="*/ 921 h 1218"/>
                  <a:gd name="T80" fmla="*/ 80 w 1148"/>
                  <a:gd name="T81" fmla="*/ 1016 h 1218"/>
                  <a:gd name="T82" fmla="*/ 80 w 1148"/>
                  <a:gd name="T83" fmla="*/ 1019 h 1218"/>
                  <a:gd name="T84" fmla="*/ 37 w 1148"/>
                  <a:gd name="T85" fmla="*/ 1114 h 1218"/>
                  <a:gd name="T86" fmla="*/ 0 w 1148"/>
                  <a:gd name="T87" fmla="*/ 1215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48" h="1218">
                    <a:moveTo>
                      <a:pt x="0" y="1215"/>
                    </a:moveTo>
                    <a:lnTo>
                      <a:pt x="19" y="1218"/>
                    </a:lnTo>
                    <a:lnTo>
                      <a:pt x="55" y="1117"/>
                    </a:lnTo>
                    <a:lnTo>
                      <a:pt x="98" y="1022"/>
                    </a:lnTo>
                    <a:lnTo>
                      <a:pt x="89" y="1019"/>
                    </a:lnTo>
                    <a:lnTo>
                      <a:pt x="95" y="1025"/>
                    </a:lnTo>
                    <a:lnTo>
                      <a:pt x="144" y="930"/>
                    </a:lnTo>
                    <a:lnTo>
                      <a:pt x="196" y="842"/>
                    </a:lnTo>
                    <a:lnTo>
                      <a:pt x="254" y="753"/>
                    </a:lnTo>
                    <a:lnTo>
                      <a:pt x="315" y="667"/>
                    </a:lnTo>
                    <a:lnTo>
                      <a:pt x="380" y="585"/>
                    </a:lnTo>
                    <a:lnTo>
                      <a:pt x="450" y="508"/>
                    </a:lnTo>
                    <a:lnTo>
                      <a:pt x="527" y="432"/>
                    </a:lnTo>
                    <a:lnTo>
                      <a:pt x="517" y="426"/>
                    </a:lnTo>
                    <a:lnTo>
                      <a:pt x="524" y="435"/>
                    </a:lnTo>
                    <a:lnTo>
                      <a:pt x="600" y="364"/>
                    </a:lnTo>
                    <a:lnTo>
                      <a:pt x="683" y="294"/>
                    </a:lnTo>
                    <a:lnTo>
                      <a:pt x="769" y="233"/>
                    </a:lnTo>
                    <a:lnTo>
                      <a:pt x="860" y="172"/>
                    </a:lnTo>
                    <a:lnTo>
                      <a:pt x="952" y="117"/>
                    </a:lnTo>
                    <a:lnTo>
                      <a:pt x="1050" y="65"/>
                    </a:lnTo>
                    <a:lnTo>
                      <a:pt x="1044" y="56"/>
                    </a:lnTo>
                    <a:lnTo>
                      <a:pt x="1047" y="65"/>
                    </a:lnTo>
                    <a:lnTo>
                      <a:pt x="1148" y="19"/>
                    </a:lnTo>
                    <a:lnTo>
                      <a:pt x="1142" y="0"/>
                    </a:lnTo>
                    <a:lnTo>
                      <a:pt x="1044" y="46"/>
                    </a:lnTo>
                    <a:lnTo>
                      <a:pt x="1041" y="49"/>
                    </a:lnTo>
                    <a:lnTo>
                      <a:pt x="943" y="101"/>
                    </a:lnTo>
                    <a:lnTo>
                      <a:pt x="851" y="156"/>
                    </a:lnTo>
                    <a:lnTo>
                      <a:pt x="759" y="218"/>
                    </a:lnTo>
                    <a:lnTo>
                      <a:pt x="674" y="279"/>
                    </a:lnTo>
                    <a:lnTo>
                      <a:pt x="591" y="349"/>
                    </a:lnTo>
                    <a:lnTo>
                      <a:pt x="514" y="420"/>
                    </a:lnTo>
                    <a:lnTo>
                      <a:pt x="511" y="423"/>
                    </a:lnTo>
                    <a:lnTo>
                      <a:pt x="435" y="499"/>
                    </a:lnTo>
                    <a:lnTo>
                      <a:pt x="364" y="575"/>
                    </a:lnTo>
                    <a:lnTo>
                      <a:pt x="300" y="658"/>
                    </a:lnTo>
                    <a:lnTo>
                      <a:pt x="239" y="744"/>
                    </a:lnTo>
                    <a:lnTo>
                      <a:pt x="181" y="832"/>
                    </a:lnTo>
                    <a:lnTo>
                      <a:pt x="129" y="921"/>
                    </a:lnTo>
                    <a:lnTo>
                      <a:pt x="80" y="1016"/>
                    </a:lnTo>
                    <a:lnTo>
                      <a:pt x="80" y="1019"/>
                    </a:lnTo>
                    <a:lnTo>
                      <a:pt x="37" y="1114"/>
                    </a:lnTo>
                    <a:lnTo>
                      <a:pt x="0" y="1215"/>
                    </a:ln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84" name="Freeform 52"/>
              <p:cNvSpPr>
                <a:spLocks/>
              </p:cNvSpPr>
              <p:nvPr/>
            </p:nvSpPr>
            <p:spPr bwMode="auto">
              <a:xfrm>
                <a:off x="1294" y="1605"/>
                <a:ext cx="607" cy="273"/>
              </a:xfrm>
              <a:custGeom>
                <a:avLst/>
                <a:gdLst>
                  <a:gd name="T0" fmla="*/ 0 w 619"/>
                  <a:gd name="T1" fmla="*/ 254 h 272"/>
                  <a:gd name="T2" fmla="*/ 6 w 619"/>
                  <a:gd name="T3" fmla="*/ 272 h 272"/>
                  <a:gd name="T4" fmla="*/ 619 w 619"/>
                  <a:gd name="T5" fmla="*/ 18 h 272"/>
                  <a:gd name="T6" fmla="*/ 613 w 619"/>
                  <a:gd name="T7" fmla="*/ 0 h 272"/>
                  <a:gd name="T8" fmla="*/ 0 w 619"/>
                  <a:gd name="T9" fmla="*/ 25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272">
                    <a:moveTo>
                      <a:pt x="0" y="254"/>
                    </a:moveTo>
                    <a:lnTo>
                      <a:pt x="6" y="272"/>
                    </a:lnTo>
                    <a:lnTo>
                      <a:pt x="619" y="18"/>
                    </a:lnTo>
                    <a:lnTo>
                      <a:pt x="613" y="0"/>
                    </a:lnTo>
                    <a:lnTo>
                      <a:pt x="0" y="254"/>
                    </a:ln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85" name="Freeform 53"/>
              <p:cNvSpPr>
                <a:spLocks/>
              </p:cNvSpPr>
              <p:nvPr/>
            </p:nvSpPr>
            <p:spPr bwMode="auto">
              <a:xfrm>
                <a:off x="0" y="3017"/>
                <a:ext cx="216" cy="468"/>
              </a:xfrm>
              <a:custGeom>
                <a:avLst/>
                <a:gdLst>
                  <a:gd name="T0" fmla="*/ 0 w 220"/>
                  <a:gd name="T1" fmla="*/ 475 h 481"/>
                  <a:gd name="T2" fmla="*/ 18 w 220"/>
                  <a:gd name="T3" fmla="*/ 481 h 481"/>
                  <a:gd name="T4" fmla="*/ 220 w 220"/>
                  <a:gd name="T5" fmla="*/ 7 h 481"/>
                  <a:gd name="T6" fmla="*/ 202 w 220"/>
                  <a:gd name="T7" fmla="*/ 0 h 481"/>
                  <a:gd name="T8" fmla="*/ 0 w 220"/>
                  <a:gd name="T9" fmla="*/ 475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0" h="481">
                    <a:moveTo>
                      <a:pt x="0" y="475"/>
                    </a:moveTo>
                    <a:lnTo>
                      <a:pt x="18" y="481"/>
                    </a:lnTo>
                    <a:lnTo>
                      <a:pt x="220" y="7"/>
                    </a:lnTo>
                    <a:lnTo>
                      <a:pt x="202" y="0"/>
                    </a:lnTo>
                    <a:lnTo>
                      <a:pt x="0" y="475"/>
                    </a:ln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86" name="Rectangle 54"/>
              <p:cNvSpPr>
                <a:spLocks noChangeArrowheads="1"/>
              </p:cNvSpPr>
              <p:nvPr/>
            </p:nvSpPr>
            <p:spPr bwMode="auto">
              <a:xfrm>
                <a:off x="591" y="1937"/>
                <a:ext cx="34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0" lang="fr-CA" sz="2000" dirty="0">
                    <a:solidFill>
                      <a:srgbClr val="000000"/>
                    </a:solidFill>
                    <a:latin typeface="Symbol" pitchFamily="18" charset="2"/>
                  </a:rPr>
                  <a:t>a = 3</a:t>
                </a:r>
                <a:endParaRPr kumimoji="0" lang="fr-CA" sz="2000" dirty="0"/>
              </a:p>
            </p:txBody>
          </p:sp>
        </p:grpSp>
        <p:grpSp>
          <p:nvGrpSpPr>
            <p:cNvPr id="44090" name="Group 58"/>
            <p:cNvGrpSpPr>
              <a:grpSpLocks/>
            </p:cNvGrpSpPr>
            <p:nvPr/>
          </p:nvGrpSpPr>
          <p:grpSpPr bwMode="auto">
            <a:xfrm>
              <a:off x="3356" y="1582"/>
              <a:ext cx="1902" cy="1887"/>
              <a:chOff x="216" y="2078"/>
              <a:chExt cx="1902" cy="1887"/>
            </a:xfrm>
          </p:grpSpPr>
          <p:sp>
            <p:nvSpPr>
              <p:cNvPr id="44091" name="Freeform 59"/>
              <p:cNvSpPr>
                <a:spLocks/>
              </p:cNvSpPr>
              <p:nvPr/>
            </p:nvSpPr>
            <p:spPr bwMode="auto">
              <a:xfrm>
                <a:off x="216" y="3371"/>
                <a:ext cx="474" cy="594"/>
              </a:xfrm>
              <a:custGeom>
                <a:avLst/>
                <a:gdLst>
                  <a:gd name="T0" fmla="*/ 0 w 474"/>
                  <a:gd name="T1" fmla="*/ 585 h 594"/>
                  <a:gd name="T2" fmla="*/ 15 w 474"/>
                  <a:gd name="T3" fmla="*/ 594 h 594"/>
                  <a:gd name="T4" fmla="*/ 474 w 474"/>
                  <a:gd name="T5" fmla="*/ 10 h 594"/>
                  <a:gd name="T6" fmla="*/ 459 w 474"/>
                  <a:gd name="T7" fmla="*/ 0 h 594"/>
                  <a:gd name="T8" fmla="*/ 0 w 474"/>
                  <a:gd name="T9" fmla="*/ 585 h 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4" h="594">
                    <a:moveTo>
                      <a:pt x="0" y="585"/>
                    </a:moveTo>
                    <a:lnTo>
                      <a:pt x="15" y="594"/>
                    </a:lnTo>
                    <a:lnTo>
                      <a:pt x="474" y="10"/>
                    </a:lnTo>
                    <a:lnTo>
                      <a:pt x="459" y="0"/>
                    </a:lnTo>
                    <a:lnTo>
                      <a:pt x="0" y="585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92" name="Freeform 60"/>
              <p:cNvSpPr>
                <a:spLocks/>
              </p:cNvSpPr>
              <p:nvPr/>
            </p:nvSpPr>
            <p:spPr bwMode="auto">
              <a:xfrm>
                <a:off x="675" y="3026"/>
                <a:ext cx="331" cy="355"/>
              </a:xfrm>
              <a:custGeom>
                <a:avLst/>
                <a:gdLst>
                  <a:gd name="T0" fmla="*/ 0 w 331"/>
                  <a:gd name="T1" fmla="*/ 342 h 355"/>
                  <a:gd name="T2" fmla="*/ 12 w 331"/>
                  <a:gd name="T3" fmla="*/ 355 h 355"/>
                  <a:gd name="T4" fmla="*/ 331 w 331"/>
                  <a:gd name="T5" fmla="*/ 12 h 355"/>
                  <a:gd name="T6" fmla="*/ 318 w 331"/>
                  <a:gd name="T7" fmla="*/ 0 h 355"/>
                  <a:gd name="T8" fmla="*/ 0 w 331"/>
                  <a:gd name="T9" fmla="*/ 342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1" h="355">
                    <a:moveTo>
                      <a:pt x="0" y="342"/>
                    </a:moveTo>
                    <a:lnTo>
                      <a:pt x="12" y="355"/>
                    </a:lnTo>
                    <a:lnTo>
                      <a:pt x="331" y="12"/>
                    </a:lnTo>
                    <a:lnTo>
                      <a:pt x="318" y="0"/>
                    </a:lnTo>
                    <a:lnTo>
                      <a:pt x="0" y="34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93" name="Freeform 61"/>
              <p:cNvSpPr>
                <a:spLocks/>
              </p:cNvSpPr>
              <p:nvPr/>
            </p:nvSpPr>
            <p:spPr bwMode="auto">
              <a:xfrm>
                <a:off x="984" y="2646"/>
                <a:ext cx="420" cy="391"/>
              </a:xfrm>
              <a:custGeom>
                <a:avLst/>
                <a:gdLst>
                  <a:gd name="T0" fmla="*/ 0 w 420"/>
                  <a:gd name="T1" fmla="*/ 379 h 391"/>
                  <a:gd name="T2" fmla="*/ 13 w 420"/>
                  <a:gd name="T3" fmla="*/ 391 h 391"/>
                  <a:gd name="T4" fmla="*/ 420 w 420"/>
                  <a:gd name="T5" fmla="*/ 12 h 391"/>
                  <a:gd name="T6" fmla="*/ 407 w 420"/>
                  <a:gd name="T7" fmla="*/ 0 h 391"/>
                  <a:gd name="T8" fmla="*/ 0 w 420"/>
                  <a:gd name="T9" fmla="*/ 379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0" h="391">
                    <a:moveTo>
                      <a:pt x="0" y="379"/>
                    </a:moveTo>
                    <a:lnTo>
                      <a:pt x="13" y="391"/>
                    </a:lnTo>
                    <a:lnTo>
                      <a:pt x="420" y="12"/>
                    </a:lnTo>
                    <a:lnTo>
                      <a:pt x="407" y="0"/>
                    </a:lnTo>
                    <a:lnTo>
                      <a:pt x="0" y="379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44094" name="Freeform 62"/>
              <p:cNvSpPr>
                <a:spLocks/>
              </p:cNvSpPr>
              <p:nvPr/>
            </p:nvSpPr>
            <p:spPr bwMode="auto">
              <a:xfrm>
                <a:off x="1392" y="2078"/>
                <a:ext cx="726" cy="587"/>
              </a:xfrm>
              <a:custGeom>
                <a:avLst/>
                <a:gdLst>
                  <a:gd name="T0" fmla="*/ 0 w 726"/>
                  <a:gd name="T1" fmla="*/ 572 h 587"/>
                  <a:gd name="T2" fmla="*/ 9 w 726"/>
                  <a:gd name="T3" fmla="*/ 587 h 587"/>
                  <a:gd name="T4" fmla="*/ 726 w 726"/>
                  <a:gd name="T5" fmla="*/ 15 h 587"/>
                  <a:gd name="T6" fmla="*/ 717 w 726"/>
                  <a:gd name="T7" fmla="*/ 0 h 587"/>
                  <a:gd name="T8" fmla="*/ 0 w 726"/>
                  <a:gd name="T9" fmla="*/ 572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6" h="587">
                    <a:moveTo>
                      <a:pt x="0" y="572"/>
                    </a:moveTo>
                    <a:lnTo>
                      <a:pt x="9" y="587"/>
                    </a:lnTo>
                    <a:lnTo>
                      <a:pt x="726" y="15"/>
                    </a:lnTo>
                    <a:lnTo>
                      <a:pt x="717" y="0"/>
                    </a:lnTo>
                    <a:lnTo>
                      <a:pt x="0" y="57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sp>
          <p:nvSpPr>
            <p:cNvPr id="44095" name="Rectangle 63"/>
            <p:cNvSpPr>
              <a:spLocks noChangeArrowheads="1"/>
            </p:cNvSpPr>
            <p:nvPr/>
          </p:nvSpPr>
          <p:spPr bwMode="auto">
            <a:xfrm>
              <a:off x="4174" y="2460"/>
              <a:ext cx="46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>
                  <a:solidFill>
                    <a:srgbClr val="000000"/>
                  </a:solidFill>
                  <a:latin typeface="Symbol" pitchFamily="18" charset="2"/>
                </a:rPr>
                <a:t>a = 1,5</a:t>
              </a:r>
              <a:endParaRPr kumimoji="0" lang="fr-CA" sz="2000"/>
            </a:p>
          </p:txBody>
        </p:sp>
        <p:sp>
          <p:nvSpPr>
            <p:cNvPr id="44099" name="Text Box 67"/>
            <p:cNvSpPr txBox="1">
              <a:spLocks noChangeArrowheads="1"/>
            </p:cNvSpPr>
            <p:nvPr/>
          </p:nvSpPr>
          <p:spPr bwMode="auto">
            <a:xfrm>
              <a:off x="3360" y="3629"/>
              <a:ext cx="19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>
                  <a:solidFill>
                    <a:schemeClr val="bg2"/>
                  </a:solidFill>
                </a:rPr>
                <a:t>Composition du liquide</a:t>
              </a:r>
              <a:endParaRPr lang="fr-FR">
                <a:solidFill>
                  <a:schemeClr val="bg2"/>
                </a:solidFill>
              </a:endParaRPr>
            </a:p>
          </p:txBody>
        </p:sp>
        <p:sp>
          <p:nvSpPr>
            <p:cNvPr id="44101" name="Text Box 69"/>
            <p:cNvSpPr txBox="1">
              <a:spLocks noChangeArrowheads="1"/>
            </p:cNvSpPr>
            <p:nvPr/>
          </p:nvSpPr>
          <p:spPr bwMode="auto">
            <a:xfrm rot="-5400000">
              <a:off x="1891" y="2476"/>
              <a:ext cx="22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fr-CA">
                  <a:solidFill>
                    <a:schemeClr val="bg2"/>
                  </a:solidFill>
                </a:rPr>
                <a:t>Composition de la vapeur</a:t>
              </a: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9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9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98" grpId="0" uiExpand="1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223838"/>
            <a:ext cx="6781800" cy="915987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Diagramme binaire isobare</a:t>
            </a:r>
            <a:endParaRPr lang="fr-CA"/>
          </a:p>
        </p:txBody>
      </p:sp>
      <p:sp>
        <p:nvSpPr>
          <p:cNvPr id="45157" name="Rectangle 101"/>
          <p:cNvSpPr>
            <a:spLocks noChangeArrowheads="1"/>
          </p:cNvSpPr>
          <p:nvPr/>
        </p:nvSpPr>
        <p:spPr bwMode="auto">
          <a:xfrm>
            <a:off x="1374775" y="1390650"/>
            <a:ext cx="6057900" cy="3540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45186" name="Rectangle 130"/>
          <p:cNvSpPr>
            <a:spLocks noChangeArrowheads="1"/>
          </p:cNvSpPr>
          <p:nvPr/>
        </p:nvSpPr>
        <p:spPr bwMode="auto">
          <a:xfrm>
            <a:off x="2878138" y="2082800"/>
            <a:ext cx="7266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2000" dirty="0">
                <a:solidFill>
                  <a:srgbClr val="000000"/>
                </a:solidFill>
              </a:rPr>
              <a:t>Vapeur</a:t>
            </a:r>
            <a:endParaRPr kumimoji="0" lang="fr-CA" sz="2000" dirty="0"/>
          </a:p>
        </p:txBody>
      </p:sp>
      <p:sp>
        <p:nvSpPr>
          <p:cNvPr id="45187" name="Rectangle 131"/>
          <p:cNvSpPr>
            <a:spLocks noChangeArrowheads="1"/>
          </p:cNvSpPr>
          <p:nvPr/>
        </p:nvSpPr>
        <p:spPr bwMode="auto">
          <a:xfrm>
            <a:off x="4549775" y="2527300"/>
            <a:ext cx="1660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1800" b="1">
                <a:solidFill>
                  <a:srgbClr val="000000"/>
                </a:solidFill>
              </a:rPr>
              <a:t>liquide + vapeur </a:t>
            </a:r>
          </a:p>
        </p:txBody>
      </p:sp>
      <p:sp>
        <p:nvSpPr>
          <p:cNvPr id="45188" name="Rectangle 132"/>
          <p:cNvSpPr>
            <a:spLocks noChangeArrowheads="1"/>
          </p:cNvSpPr>
          <p:nvPr/>
        </p:nvSpPr>
        <p:spPr bwMode="auto">
          <a:xfrm>
            <a:off x="5859695" y="3756223"/>
            <a:ext cx="7966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2000" dirty="0">
                <a:solidFill>
                  <a:srgbClr val="000000"/>
                </a:solidFill>
              </a:rPr>
              <a:t>Liquide</a:t>
            </a:r>
            <a:endParaRPr kumimoji="0" lang="fr-CA" sz="2000" dirty="0"/>
          </a:p>
        </p:txBody>
      </p:sp>
      <p:sp>
        <p:nvSpPr>
          <p:cNvPr id="45191" name="Rectangle 135"/>
          <p:cNvSpPr>
            <a:spLocks noChangeArrowheads="1"/>
          </p:cNvSpPr>
          <p:nvPr/>
        </p:nvSpPr>
        <p:spPr bwMode="auto">
          <a:xfrm>
            <a:off x="2392363" y="5226050"/>
            <a:ext cx="5603875" cy="9382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sz="2000">
                <a:solidFill>
                  <a:schemeClr val="bg2"/>
                </a:solidFill>
                <a:latin typeface="Times" pitchFamily="18" charset="0"/>
              </a:rPr>
              <a:t>À l’intérieur du fuseau de distillation coexistent en équilibre la phase liquide et la phase vapeur</a:t>
            </a:r>
            <a:endParaRPr kumimoji="0" lang="fr-CA">
              <a:solidFill>
                <a:schemeClr val="bg2"/>
              </a:solidFill>
              <a:latin typeface="Times" pitchFamily="18" charset="0"/>
            </a:endParaRPr>
          </a:p>
        </p:txBody>
      </p:sp>
      <p:grpSp>
        <p:nvGrpSpPr>
          <p:cNvPr id="45211" name="Group 155"/>
          <p:cNvGrpSpPr>
            <a:grpSpLocks/>
          </p:cNvGrpSpPr>
          <p:nvPr/>
        </p:nvGrpSpPr>
        <p:grpSpPr bwMode="auto">
          <a:xfrm>
            <a:off x="3135313" y="3367088"/>
            <a:ext cx="2038350" cy="819150"/>
            <a:chOff x="1692" y="2112"/>
            <a:chExt cx="1284" cy="516"/>
          </a:xfrm>
        </p:grpSpPr>
        <p:sp>
          <p:nvSpPr>
            <p:cNvPr id="45197" name="Line 141"/>
            <p:cNvSpPr>
              <a:spLocks noChangeShapeType="1"/>
            </p:cNvSpPr>
            <p:nvPr/>
          </p:nvSpPr>
          <p:spPr bwMode="auto">
            <a:xfrm>
              <a:off x="1692" y="2112"/>
              <a:ext cx="128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98" name="Line 142"/>
            <p:cNvSpPr>
              <a:spLocks noChangeShapeType="1"/>
            </p:cNvSpPr>
            <p:nvPr/>
          </p:nvSpPr>
          <p:spPr bwMode="auto">
            <a:xfrm>
              <a:off x="2976" y="2112"/>
              <a:ext cx="0" cy="40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202" name="Line 146"/>
            <p:cNvSpPr>
              <a:spLocks noChangeShapeType="1"/>
            </p:cNvSpPr>
            <p:nvPr/>
          </p:nvSpPr>
          <p:spPr bwMode="auto">
            <a:xfrm flipH="1">
              <a:off x="1692" y="2112"/>
              <a:ext cx="0" cy="5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5206" name="Group 150"/>
          <p:cNvGrpSpPr>
            <a:grpSpLocks/>
          </p:cNvGrpSpPr>
          <p:nvPr/>
        </p:nvGrpSpPr>
        <p:grpSpPr bwMode="auto">
          <a:xfrm>
            <a:off x="2541588" y="1539875"/>
            <a:ext cx="4941887" cy="4037013"/>
            <a:chOff x="1318" y="961"/>
            <a:chExt cx="3113" cy="2543"/>
          </a:xfrm>
        </p:grpSpPr>
        <p:sp>
          <p:nvSpPr>
            <p:cNvPr id="45183" name="Arc 127"/>
            <p:cNvSpPr>
              <a:spLocks/>
            </p:cNvSpPr>
            <p:nvPr/>
          </p:nvSpPr>
          <p:spPr bwMode="auto">
            <a:xfrm flipH="1">
              <a:off x="1318" y="1346"/>
              <a:ext cx="3113" cy="2158"/>
            </a:xfrm>
            <a:custGeom>
              <a:avLst/>
              <a:gdLst>
                <a:gd name="G0" fmla="+- 0 0 0"/>
                <a:gd name="G1" fmla="+- 21425 0 0"/>
                <a:gd name="G2" fmla="+- 21600 0 0"/>
                <a:gd name="T0" fmla="*/ 2747 w 18843"/>
                <a:gd name="T1" fmla="*/ 0 h 21425"/>
                <a:gd name="T2" fmla="*/ 18843 w 18843"/>
                <a:gd name="T3" fmla="*/ 10865 h 21425"/>
                <a:gd name="T4" fmla="*/ 0 w 18843"/>
                <a:gd name="T5" fmla="*/ 21425 h 2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43" h="21425" fill="none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</a:path>
                <a:path w="18843" h="21425" stroke="0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  <a:lnTo>
                    <a:pt x="0" y="21425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84" name="Rectangle 128"/>
            <p:cNvSpPr>
              <a:spLocks noChangeArrowheads="1"/>
            </p:cNvSpPr>
            <p:nvPr/>
          </p:nvSpPr>
          <p:spPr bwMode="auto">
            <a:xfrm>
              <a:off x="2555" y="961"/>
              <a:ext cx="10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Courbe de rosée </a:t>
              </a:r>
            </a:p>
          </p:txBody>
        </p:sp>
        <p:sp>
          <p:nvSpPr>
            <p:cNvPr id="45203" name="Line 147"/>
            <p:cNvSpPr>
              <a:spLocks noChangeShapeType="1"/>
            </p:cNvSpPr>
            <p:nvPr/>
          </p:nvSpPr>
          <p:spPr bwMode="auto">
            <a:xfrm>
              <a:off x="3216" y="1140"/>
              <a:ext cx="0" cy="32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5205" name="Group 149"/>
          <p:cNvGrpSpPr>
            <a:grpSpLocks/>
          </p:cNvGrpSpPr>
          <p:nvPr/>
        </p:nvGrpSpPr>
        <p:grpSpPr bwMode="auto">
          <a:xfrm>
            <a:off x="2347913" y="892175"/>
            <a:ext cx="4413250" cy="3241675"/>
            <a:chOff x="1196" y="553"/>
            <a:chExt cx="2780" cy="2042"/>
          </a:xfrm>
        </p:grpSpPr>
        <p:sp>
          <p:nvSpPr>
            <p:cNvPr id="45180" name="Arc 124"/>
            <p:cNvSpPr>
              <a:spLocks/>
            </p:cNvSpPr>
            <p:nvPr/>
          </p:nvSpPr>
          <p:spPr bwMode="auto">
            <a:xfrm flipV="1">
              <a:off x="1196" y="553"/>
              <a:ext cx="2780" cy="1879"/>
            </a:xfrm>
            <a:custGeom>
              <a:avLst/>
              <a:gdLst>
                <a:gd name="G0" fmla="+- 0 0 0"/>
                <a:gd name="G1" fmla="+- 21582 0 0"/>
                <a:gd name="G2" fmla="+- 21600 0 0"/>
                <a:gd name="T0" fmla="*/ 891 w 19552"/>
                <a:gd name="T1" fmla="*/ 0 h 21582"/>
                <a:gd name="T2" fmla="*/ 19552 w 19552"/>
                <a:gd name="T3" fmla="*/ 12402 h 21582"/>
                <a:gd name="T4" fmla="*/ 0 w 19552"/>
                <a:gd name="T5" fmla="*/ 21582 h 2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52" h="21582" fill="none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</a:path>
                <a:path w="19552" h="21582" stroke="0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  <a:lnTo>
                    <a:pt x="0" y="21582"/>
                  </a:lnTo>
                  <a:close/>
                </a:path>
              </a:pathLst>
            </a:cu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81" name="Rectangle 125"/>
            <p:cNvSpPr>
              <a:spLocks noChangeArrowheads="1"/>
            </p:cNvSpPr>
            <p:nvPr/>
          </p:nvSpPr>
          <p:spPr bwMode="auto">
            <a:xfrm>
              <a:off x="1734" y="2401"/>
              <a:ext cx="13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Courbe d’ébullition </a:t>
              </a:r>
            </a:p>
          </p:txBody>
        </p:sp>
        <p:sp>
          <p:nvSpPr>
            <p:cNvPr id="45204" name="Line 148"/>
            <p:cNvSpPr>
              <a:spLocks noChangeShapeType="1"/>
            </p:cNvSpPr>
            <p:nvPr/>
          </p:nvSpPr>
          <p:spPr bwMode="auto">
            <a:xfrm flipV="1">
              <a:off x="2532" y="2244"/>
              <a:ext cx="0" cy="168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5212" name="Group 156"/>
          <p:cNvGrpSpPr>
            <a:grpSpLocks/>
          </p:cNvGrpSpPr>
          <p:nvPr/>
        </p:nvGrpSpPr>
        <p:grpSpPr bwMode="auto">
          <a:xfrm>
            <a:off x="3516313" y="3100388"/>
            <a:ext cx="2114550" cy="1047750"/>
            <a:chOff x="1932" y="1944"/>
            <a:chExt cx="1332" cy="660"/>
          </a:xfrm>
        </p:grpSpPr>
        <p:sp>
          <p:nvSpPr>
            <p:cNvPr id="45199" name="Line 143"/>
            <p:cNvSpPr>
              <a:spLocks noChangeShapeType="1"/>
            </p:cNvSpPr>
            <p:nvPr/>
          </p:nvSpPr>
          <p:spPr bwMode="auto">
            <a:xfrm flipV="1">
              <a:off x="3264" y="1980"/>
              <a:ext cx="0" cy="624"/>
            </a:xfrm>
            <a:prstGeom prst="line">
              <a:avLst/>
            </a:prstGeom>
            <a:noFill/>
            <a:ln w="38100">
              <a:solidFill>
                <a:srgbClr val="FF99FF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200" name="Line 144"/>
            <p:cNvSpPr>
              <a:spLocks noChangeShapeType="1"/>
            </p:cNvSpPr>
            <p:nvPr/>
          </p:nvSpPr>
          <p:spPr bwMode="auto">
            <a:xfrm flipH="1">
              <a:off x="1932" y="1956"/>
              <a:ext cx="1320" cy="0"/>
            </a:xfrm>
            <a:prstGeom prst="line">
              <a:avLst/>
            </a:prstGeom>
            <a:noFill/>
            <a:ln w="38100">
              <a:solidFill>
                <a:srgbClr val="FF99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207" name="Line 151"/>
            <p:cNvSpPr>
              <a:spLocks noChangeShapeType="1"/>
            </p:cNvSpPr>
            <p:nvPr/>
          </p:nvSpPr>
          <p:spPr bwMode="auto">
            <a:xfrm>
              <a:off x="1956" y="1944"/>
              <a:ext cx="0" cy="312"/>
            </a:xfrm>
            <a:prstGeom prst="line">
              <a:avLst/>
            </a:prstGeom>
            <a:noFill/>
            <a:ln w="38100">
              <a:solidFill>
                <a:srgbClr val="FF99FF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5213" name="Group 157"/>
          <p:cNvGrpSpPr>
            <a:grpSpLocks/>
          </p:cNvGrpSpPr>
          <p:nvPr/>
        </p:nvGrpSpPr>
        <p:grpSpPr bwMode="auto">
          <a:xfrm>
            <a:off x="3954463" y="1728788"/>
            <a:ext cx="2057400" cy="1847850"/>
            <a:chOff x="2208" y="1080"/>
            <a:chExt cx="1296" cy="1164"/>
          </a:xfrm>
        </p:grpSpPr>
        <p:sp>
          <p:nvSpPr>
            <p:cNvPr id="45208" name="Line 152"/>
            <p:cNvSpPr>
              <a:spLocks noChangeShapeType="1"/>
            </p:cNvSpPr>
            <p:nvPr/>
          </p:nvSpPr>
          <p:spPr bwMode="auto">
            <a:xfrm flipH="1">
              <a:off x="2208" y="1080"/>
              <a:ext cx="0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209" name="Line 153"/>
            <p:cNvSpPr>
              <a:spLocks noChangeShapeType="1"/>
            </p:cNvSpPr>
            <p:nvPr/>
          </p:nvSpPr>
          <p:spPr bwMode="auto">
            <a:xfrm>
              <a:off x="2208" y="1800"/>
              <a:ext cx="129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210" name="Line 154"/>
            <p:cNvSpPr>
              <a:spLocks noChangeShapeType="1"/>
            </p:cNvSpPr>
            <p:nvPr/>
          </p:nvSpPr>
          <p:spPr bwMode="auto">
            <a:xfrm>
              <a:off x="3492" y="1800"/>
              <a:ext cx="0" cy="4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45214" name="Text Box 158"/>
          <p:cNvSpPr txBox="1">
            <a:spLocks noChangeArrowheads="1"/>
          </p:cNvSpPr>
          <p:nvPr/>
        </p:nvSpPr>
        <p:spPr bwMode="auto">
          <a:xfrm>
            <a:off x="2195513" y="1371600"/>
            <a:ext cx="2292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fr-CA" sz="2000">
                <a:solidFill>
                  <a:schemeClr val="bg2"/>
                </a:solidFill>
              </a:rPr>
              <a:t>Vapeur surchauffée</a:t>
            </a:r>
          </a:p>
        </p:txBody>
      </p:sp>
      <p:grpSp>
        <p:nvGrpSpPr>
          <p:cNvPr id="45217" name="Group 161"/>
          <p:cNvGrpSpPr>
            <a:grpSpLocks/>
          </p:cNvGrpSpPr>
          <p:nvPr/>
        </p:nvGrpSpPr>
        <p:grpSpPr bwMode="auto">
          <a:xfrm>
            <a:off x="2238375" y="4322763"/>
            <a:ext cx="4833938" cy="561975"/>
            <a:chOff x="1118" y="2641"/>
            <a:chExt cx="3045" cy="354"/>
          </a:xfrm>
        </p:grpSpPr>
        <p:sp>
          <p:nvSpPr>
            <p:cNvPr id="45158" name="Line 102"/>
            <p:cNvSpPr>
              <a:spLocks noChangeShapeType="1"/>
            </p:cNvSpPr>
            <p:nvPr/>
          </p:nvSpPr>
          <p:spPr bwMode="auto">
            <a:xfrm>
              <a:off x="1300" y="2641"/>
              <a:ext cx="266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74" name="Text Box 118"/>
            <p:cNvSpPr txBox="1">
              <a:spLocks noChangeArrowheads="1"/>
            </p:cNvSpPr>
            <p:nvPr/>
          </p:nvSpPr>
          <p:spPr bwMode="auto">
            <a:xfrm>
              <a:off x="1118" y="2656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45175" name="Text Box 119"/>
            <p:cNvSpPr txBox="1">
              <a:spLocks noChangeArrowheads="1"/>
            </p:cNvSpPr>
            <p:nvPr/>
          </p:nvSpPr>
          <p:spPr bwMode="auto">
            <a:xfrm>
              <a:off x="3885" y="2648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45215" name="Text Box 159"/>
            <p:cNvSpPr txBox="1">
              <a:spLocks noChangeArrowheads="1"/>
            </p:cNvSpPr>
            <p:nvPr/>
          </p:nvSpPr>
          <p:spPr bwMode="auto">
            <a:xfrm>
              <a:off x="1919" y="2707"/>
              <a:ext cx="20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>
                  <a:solidFill>
                    <a:schemeClr val="bg2"/>
                  </a:solidFill>
                </a:rPr>
                <a:t>Composition des phases</a:t>
              </a:r>
              <a:endParaRPr lang="fr-FR">
                <a:solidFill>
                  <a:schemeClr val="bg2"/>
                </a:solidFill>
              </a:endParaRPr>
            </a:p>
          </p:txBody>
        </p:sp>
      </p:grpSp>
      <p:grpSp>
        <p:nvGrpSpPr>
          <p:cNvPr id="45218" name="Group 162"/>
          <p:cNvGrpSpPr>
            <a:grpSpLocks/>
          </p:cNvGrpSpPr>
          <p:nvPr/>
        </p:nvGrpSpPr>
        <p:grpSpPr bwMode="auto">
          <a:xfrm>
            <a:off x="1592263" y="1562100"/>
            <a:ext cx="5691187" cy="2760663"/>
            <a:chOff x="711" y="902"/>
            <a:chExt cx="3585" cy="1739"/>
          </a:xfrm>
        </p:grpSpPr>
        <p:sp>
          <p:nvSpPr>
            <p:cNvPr id="45159" name="Line 103"/>
            <p:cNvSpPr>
              <a:spLocks noChangeShapeType="1"/>
            </p:cNvSpPr>
            <p:nvPr/>
          </p:nvSpPr>
          <p:spPr bwMode="auto">
            <a:xfrm flipV="1">
              <a:off x="1300" y="1008"/>
              <a:ext cx="0" cy="16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60" name="Line 104"/>
            <p:cNvSpPr>
              <a:spLocks noChangeShapeType="1"/>
            </p:cNvSpPr>
            <p:nvPr/>
          </p:nvSpPr>
          <p:spPr bwMode="auto">
            <a:xfrm flipV="1">
              <a:off x="3948" y="997"/>
              <a:ext cx="0" cy="16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5161" name="Text Box 105"/>
            <p:cNvSpPr txBox="1">
              <a:spLocks noChangeArrowheads="1"/>
            </p:cNvSpPr>
            <p:nvPr/>
          </p:nvSpPr>
          <p:spPr bwMode="auto">
            <a:xfrm>
              <a:off x="1013" y="902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</a:p>
          </p:txBody>
        </p:sp>
        <p:sp>
          <p:nvSpPr>
            <p:cNvPr id="45162" name="Text Box 106"/>
            <p:cNvSpPr txBox="1">
              <a:spLocks noChangeArrowheads="1"/>
            </p:cNvSpPr>
            <p:nvPr/>
          </p:nvSpPr>
          <p:spPr bwMode="auto">
            <a:xfrm>
              <a:off x="993" y="1969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A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  <p:sp>
          <p:nvSpPr>
            <p:cNvPr id="45163" name="Text Box 107"/>
            <p:cNvSpPr txBox="1">
              <a:spLocks noChangeArrowheads="1"/>
            </p:cNvSpPr>
            <p:nvPr/>
          </p:nvSpPr>
          <p:spPr bwMode="auto">
            <a:xfrm>
              <a:off x="3928" y="1112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B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  <p:sp>
          <p:nvSpPr>
            <p:cNvPr id="45216" name="Text Box 160"/>
            <p:cNvSpPr txBox="1">
              <a:spLocks noChangeArrowheads="1"/>
            </p:cNvSpPr>
            <p:nvPr/>
          </p:nvSpPr>
          <p:spPr bwMode="auto">
            <a:xfrm rot="-5400000">
              <a:off x="250" y="1700"/>
              <a:ext cx="12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>
                  <a:solidFill>
                    <a:schemeClr val="bg2"/>
                  </a:solidFill>
                </a:rPr>
                <a:t>Température</a:t>
              </a:r>
              <a:endParaRPr lang="fr-FR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4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86" grpId="0" autoUpdateAnimBg="0"/>
      <p:bldP spid="45187" grpId="0" autoUpdateAnimBg="0"/>
      <p:bldP spid="45188" grpId="0" autoUpdateAnimBg="0"/>
      <p:bldP spid="45191" grpId="0" animBg="1" autoUpdateAnimBg="0"/>
      <p:bldP spid="452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223838"/>
            <a:ext cx="6781800" cy="915987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Diagramme binaire isobare</a:t>
            </a:r>
            <a:endParaRPr lang="fr-CA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566863" y="1274763"/>
            <a:ext cx="4467225" cy="2779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CA"/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2154238" y="1736725"/>
            <a:ext cx="5815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1600" dirty="0">
                <a:solidFill>
                  <a:srgbClr val="000000"/>
                </a:solidFill>
              </a:rPr>
              <a:t>Vapeur</a:t>
            </a:r>
            <a:endParaRPr kumimoji="0" lang="fr-CA" sz="1600" dirty="0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4852988" y="2386013"/>
            <a:ext cx="639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1600" dirty="0">
                <a:solidFill>
                  <a:srgbClr val="000000"/>
                </a:solidFill>
              </a:rPr>
              <a:t>Liquide</a:t>
            </a:r>
            <a:endParaRPr kumimoji="0" lang="fr-CA" sz="1600" dirty="0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871538" y="4241800"/>
            <a:ext cx="6240462" cy="8286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sz="2000">
                <a:solidFill>
                  <a:schemeClr val="bg2"/>
                </a:solidFill>
                <a:latin typeface="Times" pitchFamily="18" charset="0"/>
              </a:rPr>
              <a:t>La courbe de rosée correspond à la température à laquelle apparaissent les premières gouttes de liquide.</a:t>
            </a:r>
          </a:p>
        </p:txBody>
      </p:sp>
      <p:grpSp>
        <p:nvGrpSpPr>
          <p:cNvPr id="67601" name="Group 17"/>
          <p:cNvGrpSpPr>
            <a:grpSpLocks/>
          </p:cNvGrpSpPr>
          <p:nvPr/>
        </p:nvGrpSpPr>
        <p:grpSpPr bwMode="auto">
          <a:xfrm>
            <a:off x="2598738" y="2616200"/>
            <a:ext cx="1739900" cy="642938"/>
            <a:chOff x="1692" y="2112"/>
            <a:chExt cx="1284" cy="516"/>
          </a:xfrm>
        </p:grpSpPr>
        <p:sp>
          <p:nvSpPr>
            <p:cNvPr id="67602" name="Line 18"/>
            <p:cNvSpPr>
              <a:spLocks noChangeShapeType="1"/>
            </p:cNvSpPr>
            <p:nvPr/>
          </p:nvSpPr>
          <p:spPr bwMode="auto">
            <a:xfrm>
              <a:off x="1692" y="2112"/>
              <a:ext cx="1284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>
              <a:off x="2976" y="2112"/>
              <a:ext cx="0" cy="40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 flipH="1">
              <a:off x="1692" y="2112"/>
              <a:ext cx="0" cy="5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7605" name="Group 21"/>
          <p:cNvGrpSpPr>
            <a:grpSpLocks/>
          </p:cNvGrpSpPr>
          <p:nvPr/>
        </p:nvGrpSpPr>
        <p:grpSpPr bwMode="auto">
          <a:xfrm>
            <a:off x="1976438" y="1266825"/>
            <a:ext cx="4075112" cy="3170238"/>
            <a:chOff x="1318" y="961"/>
            <a:chExt cx="3113" cy="2543"/>
          </a:xfrm>
        </p:grpSpPr>
        <p:sp>
          <p:nvSpPr>
            <p:cNvPr id="67606" name="Arc 22"/>
            <p:cNvSpPr>
              <a:spLocks/>
            </p:cNvSpPr>
            <p:nvPr/>
          </p:nvSpPr>
          <p:spPr bwMode="auto">
            <a:xfrm flipH="1">
              <a:off x="1318" y="1346"/>
              <a:ext cx="3113" cy="2158"/>
            </a:xfrm>
            <a:custGeom>
              <a:avLst/>
              <a:gdLst>
                <a:gd name="G0" fmla="+- 0 0 0"/>
                <a:gd name="G1" fmla="+- 21425 0 0"/>
                <a:gd name="G2" fmla="+- 21600 0 0"/>
                <a:gd name="T0" fmla="*/ 2747 w 18843"/>
                <a:gd name="T1" fmla="*/ 0 h 21425"/>
                <a:gd name="T2" fmla="*/ 18843 w 18843"/>
                <a:gd name="T3" fmla="*/ 10865 h 21425"/>
                <a:gd name="T4" fmla="*/ 0 w 18843"/>
                <a:gd name="T5" fmla="*/ 21425 h 2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43" h="21425" fill="none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</a:path>
                <a:path w="18843" h="21425" stroke="0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  <a:lnTo>
                    <a:pt x="0" y="21425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07" name="Rectangle 23"/>
            <p:cNvSpPr>
              <a:spLocks noChangeArrowheads="1"/>
            </p:cNvSpPr>
            <p:nvPr/>
          </p:nvSpPr>
          <p:spPr bwMode="auto">
            <a:xfrm>
              <a:off x="2555" y="961"/>
              <a:ext cx="1079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 dirty="0">
                  <a:solidFill>
                    <a:srgbClr val="000000"/>
                  </a:solidFill>
                </a:rPr>
                <a:t>Courbe de</a:t>
              </a:r>
              <a:r>
                <a:rPr kumimoji="0" lang="fr-CA" sz="2000" dirty="0">
                  <a:solidFill>
                    <a:srgbClr val="000000"/>
                  </a:solidFill>
                </a:rPr>
                <a:t> </a:t>
              </a:r>
              <a:r>
                <a:rPr kumimoji="0" lang="fr-CA" sz="1600" dirty="0">
                  <a:solidFill>
                    <a:srgbClr val="000000"/>
                  </a:solidFill>
                </a:rPr>
                <a:t>rosée</a:t>
              </a:r>
              <a:r>
                <a:rPr kumimoji="0" lang="fr-CA" sz="2000" dirty="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67608" name="Line 24"/>
            <p:cNvSpPr>
              <a:spLocks noChangeShapeType="1"/>
            </p:cNvSpPr>
            <p:nvPr/>
          </p:nvSpPr>
          <p:spPr bwMode="auto">
            <a:xfrm>
              <a:off x="3216" y="1140"/>
              <a:ext cx="0" cy="32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7609" name="Group 25"/>
          <p:cNvGrpSpPr>
            <a:grpSpLocks/>
          </p:cNvGrpSpPr>
          <p:nvPr/>
        </p:nvGrpSpPr>
        <p:grpSpPr bwMode="auto">
          <a:xfrm>
            <a:off x="1839913" y="762000"/>
            <a:ext cx="3638550" cy="2612003"/>
            <a:chOff x="1196" y="553"/>
            <a:chExt cx="2780" cy="2095"/>
          </a:xfrm>
        </p:grpSpPr>
        <p:sp>
          <p:nvSpPr>
            <p:cNvPr id="67610" name="Arc 26"/>
            <p:cNvSpPr>
              <a:spLocks/>
            </p:cNvSpPr>
            <p:nvPr/>
          </p:nvSpPr>
          <p:spPr bwMode="auto">
            <a:xfrm flipV="1">
              <a:off x="1196" y="553"/>
              <a:ext cx="2780" cy="1879"/>
            </a:xfrm>
            <a:custGeom>
              <a:avLst/>
              <a:gdLst>
                <a:gd name="G0" fmla="+- 0 0 0"/>
                <a:gd name="G1" fmla="+- 21582 0 0"/>
                <a:gd name="G2" fmla="+- 21600 0 0"/>
                <a:gd name="T0" fmla="*/ 891 w 19552"/>
                <a:gd name="T1" fmla="*/ 0 h 21582"/>
                <a:gd name="T2" fmla="*/ 19552 w 19552"/>
                <a:gd name="T3" fmla="*/ 12402 h 21582"/>
                <a:gd name="T4" fmla="*/ 0 w 19552"/>
                <a:gd name="T5" fmla="*/ 21582 h 2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52" h="21582" fill="none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</a:path>
                <a:path w="19552" h="21582" stroke="0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  <a:lnTo>
                    <a:pt x="0" y="21582"/>
                  </a:lnTo>
                  <a:close/>
                </a:path>
              </a:pathLst>
            </a:cu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11" name="Rectangle 27"/>
            <p:cNvSpPr>
              <a:spLocks noChangeArrowheads="1"/>
            </p:cNvSpPr>
            <p:nvPr/>
          </p:nvSpPr>
          <p:spPr bwMode="auto">
            <a:xfrm>
              <a:off x="1735" y="2401"/>
              <a:ext cx="128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1600" dirty="0">
                  <a:solidFill>
                    <a:srgbClr val="000000"/>
                  </a:solidFill>
                </a:rPr>
                <a:t>Courbe d’ébullition</a:t>
              </a:r>
              <a:r>
                <a:rPr kumimoji="0" lang="fr-CA" sz="2000" dirty="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67612" name="Line 28"/>
            <p:cNvSpPr>
              <a:spLocks noChangeShapeType="1"/>
            </p:cNvSpPr>
            <p:nvPr/>
          </p:nvSpPr>
          <p:spPr bwMode="auto">
            <a:xfrm flipV="1">
              <a:off x="2532" y="2244"/>
              <a:ext cx="0" cy="168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67617" name="Group 33"/>
          <p:cNvGrpSpPr>
            <a:grpSpLocks/>
          </p:cNvGrpSpPr>
          <p:nvPr/>
        </p:nvGrpSpPr>
        <p:grpSpPr bwMode="auto">
          <a:xfrm>
            <a:off x="2841625" y="1555750"/>
            <a:ext cx="1811338" cy="1450975"/>
            <a:chOff x="2208" y="1080"/>
            <a:chExt cx="1296" cy="1164"/>
          </a:xfrm>
        </p:grpSpPr>
        <p:sp>
          <p:nvSpPr>
            <p:cNvPr id="67618" name="Line 34"/>
            <p:cNvSpPr>
              <a:spLocks noChangeShapeType="1"/>
            </p:cNvSpPr>
            <p:nvPr/>
          </p:nvSpPr>
          <p:spPr bwMode="auto">
            <a:xfrm flipH="1">
              <a:off x="2208" y="1080"/>
              <a:ext cx="0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19" name="Line 35"/>
            <p:cNvSpPr>
              <a:spLocks noChangeShapeType="1"/>
            </p:cNvSpPr>
            <p:nvPr/>
          </p:nvSpPr>
          <p:spPr bwMode="auto">
            <a:xfrm>
              <a:off x="2208" y="1800"/>
              <a:ext cx="129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620" name="Line 36"/>
            <p:cNvSpPr>
              <a:spLocks noChangeShapeType="1"/>
            </p:cNvSpPr>
            <p:nvPr/>
          </p:nvSpPr>
          <p:spPr bwMode="auto">
            <a:xfrm>
              <a:off x="3492" y="1800"/>
              <a:ext cx="0" cy="4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67622" name="Rectangle 38"/>
          <p:cNvSpPr>
            <a:spLocks noChangeArrowheads="1"/>
          </p:cNvSpPr>
          <p:nvPr/>
        </p:nvSpPr>
        <p:spPr bwMode="auto">
          <a:xfrm>
            <a:off x="1843088" y="5232400"/>
            <a:ext cx="6240462" cy="8667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sz="2000">
                <a:solidFill>
                  <a:schemeClr val="bg2"/>
                </a:solidFill>
                <a:latin typeface="Times" pitchFamily="18" charset="0"/>
              </a:rPr>
              <a:t>La courbe d’ébullition correspond à la température à laquelle apparaissent les premières bulles de vapeur.</a:t>
            </a:r>
          </a:p>
        </p:txBody>
      </p:sp>
      <p:grpSp>
        <p:nvGrpSpPr>
          <p:cNvPr id="67624" name="Group 40"/>
          <p:cNvGrpSpPr>
            <a:grpSpLocks/>
          </p:cNvGrpSpPr>
          <p:nvPr/>
        </p:nvGrpSpPr>
        <p:grpSpPr bwMode="auto">
          <a:xfrm>
            <a:off x="1585913" y="1408113"/>
            <a:ext cx="4324350" cy="2646362"/>
            <a:chOff x="999" y="887"/>
            <a:chExt cx="2724" cy="1667"/>
          </a:xfrm>
        </p:grpSpPr>
        <p:sp>
          <p:nvSpPr>
            <p:cNvPr id="67589" name="Line 5"/>
            <p:cNvSpPr>
              <a:spLocks noChangeShapeType="1"/>
            </p:cNvSpPr>
            <p:nvPr/>
          </p:nvSpPr>
          <p:spPr bwMode="auto">
            <a:xfrm>
              <a:off x="1253" y="2253"/>
              <a:ext cx="219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590" name="Line 6"/>
            <p:cNvSpPr>
              <a:spLocks noChangeShapeType="1"/>
            </p:cNvSpPr>
            <p:nvPr/>
          </p:nvSpPr>
          <p:spPr bwMode="auto">
            <a:xfrm flipV="1">
              <a:off x="1253" y="971"/>
              <a:ext cx="0" cy="12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591" name="Line 7"/>
            <p:cNvSpPr>
              <a:spLocks noChangeShapeType="1"/>
            </p:cNvSpPr>
            <p:nvPr/>
          </p:nvSpPr>
          <p:spPr bwMode="auto">
            <a:xfrm flipV="1">
              <a:off x="3436" y="963"/>
              <a:ext cx="0" cy="12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7592" name="Text Box 8"/>
            <p:cNvSpPr txBox="1">
              <a:spLocks noChangeArrowheads="1"/>
            </p:cNvSpPr>
            <p:nvPr/>
          </p:nvSpPr>
          <p:spPr bwMode="auto">
            <a:xfrm>
              <a:off x="1016" y="887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1600">
                  <a:solidFill>
                    <a:schemeClr val="bg2"/>
                  </a:solidFill>
                </a:rPr>
                <a:t>T</a:t>
              </a:r>
            </a:p>
          </p:txBody>
        </p:sp>
        <p:sp>
          <p:nvSpPr>
            <p:cNvPr id="67593" name="Text Box 9"/>
            <p:cNvSpPr txBox="1">
              <a:spLocks noChangeArrowheads="1"/>
            </p:cNvSpPr>
            <p:nvPr/>
          </p:nvSpPr>
          <p:spPr bwMode="auto">
            <a:xfrm>
              <a:off x="999" y="1726"/>
              <a:ext cx="3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1600">
                  <a:solidFill>
                    <a:schemeClr val="bg2"/>
                  </a:solidFill>
                </a:rPr>
                <a:t>T</a:t>
              </a:r>
              <a:r>
                <a:rPr kumimoji="0" lang="fr-CA" sz="1600" b="1" baseline="-25000">
                  <a:solidFill>
                    <a:schemeClr val="bg2"/>
                  </a:solidFill>
                </a:rPr>
                <a:t>A</a:t>
              </a:r>
              <a:endParaRPr kumimoji="0" lang="fr-CA" sz="1600">
                <a:solidFill>
                  <a:schemeClr val="bg2"/>
                </a:solidFill>
              </a:endParaRPr>
            </a:p>
          </p:txBody>
        </p:sp>
        <p:sp>
          <p:nvSpPr>
            <p:cNvPr id="67594" name="Text Box 10"/>
            <p:cNvSpPr txBox="1">
              <a:spLocks noChangeArrowheads="1"/>
            </p:cNvSpPr>
            <p:nvPr/>
          </p:nvSpPr>
          <p:spPr bwMode="auto">
            <a:xfrm>
              <a:off x="3420" y="1052"/>
              <a:ext cx="30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1600">
                  <a:solidFill>
                    <a:schemeClr val="bg2"/>
                  </a:solidFill>
                </a:rPr>
                <a:t>T</a:t>
              </a:r>
              <a:r>
                <a:rPr kumimoji="0" lang="fr-CA" sz="1600" b="1" baseline="-25000">
                  <a:solidFill>
                    <a:schemeClr val="bg2"/>
                  </a:solidFill>
                </a:rPr>
                <a:t>B</a:t>
              </a:r>
              <a:endParaRPr kumimoji="0" lang="fr-CA" sz="1600">
                <a:solidFill>
                  <a:schemeClr val="bg2"/>
                </a:solidFill>
              </a:endParaRPr>
            </a:p>
          </p:txBody>
        </p:sp>
        <p:sp>
          <p:nvSpPr>
            <p:cNvPr id="67595" name="Text Box 11"/>
            <p:cNvSpPr txBox="1">
              <a:spLocks noChangeArrowheads="1"/>
            </p:cNvSpPr>
            <p:nvPr/>
          </p:nvSpPr>
          <p:spPr bwMode="auto">
            <a:xfrm>
              <a:off x="1102" y="2265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1600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67596" name="Text Box 12"/>
            <p:cNvSpPr txBox="1">
              <a:spLocks noChangeArrowheads="1"/>
            </p:cNvSpPr>
            <p:nvPr/>
          </p:nvSpPr>
          <p:spPr bwMode="auto">
            <a:xfrm>
              <a:off x="3385" y="2258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1600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67623" name="Text Box 39"/>
            <p:cNvSpPr txBox="1">
              <a:spLocks noChangeArrowheads="1"/>
            </p:cNvSpPr>
            <p:nvPr/>
          </p:nvSpPr>
          <p:spPr bwMode="auto">
            <a:xfrm>
              <a:off x="2006" y="2304"/>
              <a:ext cx="11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CA" sz="2000">
                  <a:solidFill>
                    <a:schemeClr val="bg2"/>
                  </a:solidFill>
                </a:rPr>
                <a:t>Composition</a:t>
              </a:r>
              <a:endParaRPr lang="fr-FR" sz="200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7" grpId="0" autoUpdateAnimBg="0"/>
      <p:bldP spid="67599" grpId="0" autoUpdateAnimBg="0"/>
      <p:bldP spid="67600" grpId="0" animBg="1" autoUpdateAnimBg="0"/>
      <p:bldP spid="6762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382588"/>
            <a:ext cx="6781800" cy="915987"/>
          </a:xfrm>
        </p:spPr>
        <p:txBody>
          <a:bodyPr/>
          <a:lstStyle/>
          <a:p>
            <a:r>
              <a:rPr lang="fr-CA" sz="4400" b="0">
                <a:latin typeface="Times New Roman" pitchFamily="18" charset="0"/>
              </a:rPr>
              <a:t>Diagramme binaire isobare</a:t>
            </a:r>
            <a:endParaRPr lang="fr-CA"/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3014663" y="1338263"/>
            <a:ext cx="5416550" cy="3554412"/>
            <a:chOff x="1899" y="1415"/>
            <a:chExt cx="3412" cy="2239"/>
          </a:xfrm>
        </p:grpSpPr>
        <p:sp>
          <p:nvSpPr>
            <p:cNvPr id="66564" name="Rectangle 4"/>
            <p:cNvSpPr>
              <a:spLocks noChangeArrowheads="1"/>
            </p:cNvSpPr>
            <p:nvPr/>
          </p:nvSpPr>
          <p:spPr bwMode="auto">
            <a:xfrm>
              <a:off x="1899" y="1415"/>
              <a:ext cx="3412" cy="22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65" name="Line 5"/>
            <p:cNvSpPr>
              <a:spLocks noChangeShapeType="1"/>
            </p:cNvSpPr>
            <p:nvPr/>
          </p:nvSpPr>
          <p:spPr bwMode="auto">
            <a:xfrm>
              <a:off x="2221" y="3269"/>
              <a:ext cx="266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66" name="Line 6"/>
            <p:cNvSpPr>
              <a:spLocks noChangeShapeType="1"/>
            </p:cNvSpPr>
            <p:nvPr/>
          </p:nvSpPr>
          <p:spPr bwMode="auto">
            <a:xfrm flipV="1">
              <a:off x="2221" y="1630"/>
              <a:ext cx="0" cy="16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67" name="Line 7"/>
            <p:cNvSpPr>
              <a:spLocks noChangeShapeType="1"/>
            </p:cNvSpPr>
            <p:nvPr/>
          </p:nvSpPr>
          <p:spPr bwMode="auto">
            <a:xfrm flipV="1">
              <a:off x="4869" y="1619"/>
              <a:ext cx="0" cy="16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1934" y="1523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</a:p>
          </p:txBody>
        </p:sp>
        <p:sp>
          <p:nvSpPr>
            <p:cNvPr id="66569" name="Text Box 9"/>
            <p:cNvSpPr txBox="1">
              <a:spLocks noChangeArrowheads="1"/>
            </p:cNvSpPr>
            <p:nvPr/>
          </p:nvSpPr>
          <p:spPr bwMode="auto">
            <a:xfrm>
              <a:off x="1914" y="2595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A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  <p:sp>
          <p:nvSpPr>
            <p:cNvPr id="66570" name="Text Box 10"/>
            <p:cNvSpPr txBox="1">
              <a:spLocks noChangeArrowheads="1"/>
            </p:cNvSpPr>
            <p:nvPr/>
          </p:nvSpPr>
          <p:spPr bwMode="auto">
            <a:xfrm>
              <a:off x="4849" y="1734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T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B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  <p:sp>
          <p:nvSpPr>
            <p:cNvPr id="66571" name="Text Box 11"/>
            <p:cNvSpPr txBox="1">
              <a:spLocks noChangeArrowheads="1"/>
            </p:cNvSpPr>
            <p:nvPr/>
          </p:nvSpPr>
          <p:spPr bwMode="auto">
            <a:xfrm>
              <a:off x="2039" y="3285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66572" name="Text Box 12"/>
            <p:cNvSpPr txBox="1">
              <a:spLocks noChangeArrowheads="1"/>
            </p:cNvSpPr>
            <p:nvPr/>
          </p:nvSpPr>
          <p:spPr bwMode="auto">
            <a:xfrm>
              <a:off x="4806" y="3276"/>
              <a:ext cx="2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>
                  <a:solidFill>
                    <a:schemeClr val="bg2"/>
                  </a:solidFill>
                </a:rPr>
                <a:t>B</a:t>
              </a:r>
            </a:p>
          </p:txBody>
        </p:sp>
      </p:grp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786313" y="2887663"/>
            <a:ext cx="208915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/>
          </a:p>
        </p:txBody>
      </p:sp>
      <p:grpSp>
        <p:nvGrpSpPr>
          <p:cNvPr id="66574" name="Group 14"/>
          <p:cNvGrpSpPr>
            <a:grpSpLocks/>
          </p:cNvGrpSpPr>
          <p:nvPr/>
        </p:nvGrpSpPr>
        <p:grpSpPr bwMode="auto">
          <a:xfrm>
            <a:off x="4506913" y="2901950"/>
            <a:ext cx="584200" cy="1782763"/>
            <a:chOff x="2839" y="2409"/>
            <a:chExt cx="368" cy="1123"/>
          </a:xfrm>
        </p:grpSpPr>
        <p:sp>
          <p:nvSpPr>
            <p:cNvPr id="66575" name="Line 15"/>
            <p:cNvSpPr>
              <a:spLocks noChangeShapeType="1"/>
            </p:cNvSpPr>
            <p:nvPr/>
          </p:nvSpPr>
          <p:spPr bwMode="auto">
            <a:xfrm flipV="1">
              <a:off x="3015" y="2409"/>
              <a:ext cx="0" cy="8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76" name="Text Box 16"/>
            <p:cNvSpPr txBox="1">
              <a:spLocks noChangeArrowheads="1"/>
            </p:cNvSpPr>
            <p:nvPr/>
          </p:nvSpPr>
          <p:spPr bwMode="auto">
            <a:xfrm>
              <a:off x="2839" y="3282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 b="1" i="1" dirty="0">
                  <a:solidFill>
                    <a:schemeClr val="bg2"/>
                  </a:solidFill>
                </a:rPr>
                <a:t>y</a:t>
              </a:r>
              <a:r>
                <a:rPr kumimoji="0" lang="fr-CA" sz="2000" b="1" baseline="-25000" dirty="0">
                  <a:solidFill>
                    <a:schemeClr val="bg2"/>
                  </a:solidFill>
                </a:rPr>
                <a:t>B</a:t>
              </a:r>
              <a:endParaRPr kumimoji="0" lang="fr-CA" sz="2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66577" name="Group 17"/>
          <p:cNvGrpSpPr>
            <a:grpSpLocks/>
          </p:cNvGrpSpPr>
          <p:nvPr/>
        </p:nvGrpSpPr>
        <p:grpSpPr bwMode="auto">
          <a:xfrm>
            <a:off x="6592888" y="2887663"/>
            <a:ext cx="584200" cy="1778000"/>
            <a:chOff x="4153" y="2400"/>
            <a:chExt cx="368" cy="1120"/>
          </a:xfrm>
        </p:grpSpPr>
        <p:sp>
          <p:nvSpPr>
            <p:cNvPr id="66578" name="Line 18"/>
            <p:cNvSpPr>
              <a:spLocks noChangeShapeType="1"/>
            </p:cNvSpPr>
            <p:nvPr/>
          </p:nvSpPr>
          <p:spPr bwMode="auto">
            <a:xfrm>
              <a:off x="4331" y="2400"/>
              <a:ext cx="0" cy="86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>
              <a:off x="4153" y="3270"/>
              <a:ext cx="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fr-CA" sz="2000" b="1" i="1">
                  <a:solidFill>
                    <a:schemeClr val="bg2"/>
                  </a:solidFill>
                </a:rPr>
                <a:t>x</a:t>
              </a:r>
              <a:r>
                <a:rPr kumimoji="0" lang="fr-CA" sz="2000" b="1" baseline="-25000">
                  <a:solidFill>
                    <a:schemeClr val="bg2"/>
                  </a:solidFill>
                </a:rPr>
                <a:t>B</a:t>
              </a:r>
              <a:endParaRPr kumimoji="0" lang="fr-CA" sz="2000">
                <a:solidFill>
                  <a:schemeClr val="bg2"/>
                </a:solidFill>
              </a:endParaRPr>
            </a:p>
          </p:txBody>
        </p:sp>
      </p:grpSp>
      <p:grpSp>
        <p:nvGrpSpPr>
          <p:cNvPr id="66580" name="Group 20"/>
          <p:cNvGrpSpPr>
            <a:grpSpLocks/>
          </p:cNvGrpSpPr>
          <p:nvPr/>
        </p:nvGrpSpPr>
        <p:grpSpPr bwMode="auto">
          <a:xfrm>
            <a:off x="3327400" y="877888"/>
            <a:ext cx="4413250" cy="3241675"/>
            <a:chOff x="2105" y="1099"/>
            <a:chExt cx="2780" cy="2042"/>
          </a:xfrm>
        </p:grpSpPr>
        <p:sp>
          <p:nvSpPr>
            <p:cNvPr id="66581" name="Arc 21"/>
            <p:cNvSpPr>
              <a:spLocks/>
            </p:cNvSpPr>
            <p:nvPr/>
          </p:nvSpPr>
          <p:spPr bwMode="auto">
            <a:xfrm flipV="1">
              <a:off x="2105" y="1099"/>
              <a:ext cx="2780" cy="1879"/>
            </a:xfrm>
            <a:custGeom>
              <a:avLst/>
              <a:gdLst>
                <a:gd name="G0" fmla="+- 0 0 0"/>
                <a:gd name="G1" fmla="+- 21582 0 0"/>
                <a:gd name="G2" fmla="+- 21600 0 0"/>
                <a:gd name="T0" fmla="*/ 891 w 19552"/>
                <a:gd name="T1" fmla="*/ 0 h 21582"/>
                <a:gd name="T2" fmla="*/ 19552 w 19552"/>
                <a:gd name="T3" fmla="*/ 12402 h 21582"/>
                <a:gd name="T4" fmla="*/ 0 w 19552"/>
                <a:gd name="T5" fmla="*/ 21582 h 2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52" h="21582" fill="none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</a:path>
                <a:path w="19552" h="21582" stroke="0" extrusionOk="0">
                  <a:moveTo>
                    <a:pt x="890" y="0"/>
                  </a:moveTo>
                  <a:cubicBezTo>
                    <a:pt x="8936" y="332"/>
                    <a:pt x="16129" y="5112"/>
                    <a:pt x="19552" y="12401"/>
                  </a:cubicBezTo>
                  <a:lnTo>
                    <a:pt x="0" y="21582"/>
                  </a:lnTo>
                  <a:close/>
                </a:path>
              </a:pathLst>
            </a:custGeom>
            <a:noFill/>
            <a:ln w="28575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2247" y="2947"/>
              <a:ext cx="130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Courbe d’ébullition </a:t>
              </a:r>
            </a:p>
          </p:txBody>
        </p:sp>
      </p:grpSp>
      <p:grpSp>
        <p:nvGrpSpPr>
          <p:cNvPr id="66583" name="Group 23"/>
          <p:cNvGrpSpPr>
            <a:grpSpLocks/>
          </p:cNvGrpSpPr>
          <p:nvPr/>
        </p:nvGrpSpPr>
        <p:grpSpPr bwMode="auto">
          <a:xfrm>
            <a:off x="3540125" y="1849438"/>
            <a:ext cx="4941888" cy="3675062"/>
            <a:chOff x="2212" y="1739"/>
            <a:chExt cx="3113" cy="2315"/>
          </a:xfrm>
        </p:grpSpPr>
        <p:sp>
          <p:nvSpPr>
            <p:cNvPr id="66584" name="Arc 24"/>
            <p:cNvSpPr>
              <a:spLocks/>
            </p:cNvSpPr>
            <p:nvPr/>
          </p:nvSpPr>
          <p:spPr bwMode="auto">
            <a:xfrm flipH="1">
              <a:off x="2212" y="1896"/>
              <a:ext cx="3113" cy="2158"/>
            </a:xfrm>
            <a:custGeom>
              <a:avLst/>
              <a:gdLst>
                <a:gd name="G0" fmla="+- 0 0 0"/>
                <a:gd name="G1" fmla="+- 21425 0 0"/>
                <a:gd name="G2" fmla="+- 21600 0 0"/>
                <a:gd name="T0" fmla="*/ 2747 w 18843"/>
                <a:gd name="T1" fmla="*/ 0 h 21425"/>
                <a:gd name="T2" fmla="*/ 18843 w 18843"/>
                <a:gd name="T3" fmla="*/ 10865 h 21425"/>
                <a:gd name="T4" fmla="*/ 0 w 18843"/>
                <a:gd name="T5" fmla="*/ 21425 h 2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43" h="21425" fill="none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</a:path>
                <a:path w="18843" h="21425" stroke="0" extrusionOk="0">
                  <a:moveTo>
                    <a:pt x="2746" y="0"/>
                  </a:moveTo>
                  <a:cubicBezTo>
                    <a:pt x="9529" y="870"/>
                    <a:pt x="15499" y="4899"/>
                    <a:pt x="18842" y="10865"/>
                  </a:cubicBezTo>
                  <a:lnTo>
                    <a:pt x="0" y="21425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3557" y="1739"/>
              <a:ext cx="10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kumimoji="0" lang="fr-CA" sz="2000" dirty="0">
                  <a:solidFill>
                    <a:srgbClr val="000000"/>
                  </a:solidFill>
                </a:rPr>
                <a:t>Courbe de rosée </a:t>
              </a:r>
            </a:p>
          </p:txBody>
        </p:sp>
      </p:grp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4505325" y="1897063"/>
            <a:ext cx="7266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2000" dirty="0">
                <a:solidFill>
                  <a:srgbClr val="000000"/>
                </a:solidFill>
              </a:rPr>
              <a:t>Vapeur</a:t>
            </a:r>
            <a:endParaRPr kumimoji="0" lang="fr-CA" sz="2000" dirty="0"/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5548313" y="2474913"/>
            <a:ext cx="16605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1800" b="1">
                <a:solidFill>
                  <a:srgbClr val="000000"/>
                </a:solidFill>
              </a:rPr>
              <a:t>liquide + vapeur 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6911447" y="3706316"/>
            <a:ext cx="7966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0" lang="fr-CA" sz="2000" dirty="0">
                <a:solidFill>
                  <a:srgbClr val="000000"/>
                </a:solidFill>
              </a:rPr>
              <a:t>Liquide</a:t>
            </a:r>
            <a:endParaRPr kumimoji="0" lang="fr-CA" sz="2000" dirty="0"/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2001838" y="5022850"/>
            <a:ext cx="6429375" cy="1604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Le liquide de composition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x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donne une vapeur de composition </a:t>
            </a:r>
            <a:r>
              <a:rPr kumimoji="0" lang="fr-CA" i="1" dirty="0">
                <a:solidFill>
                  <a:schemeClr val="bg2"/>
                </a:solidFill>
                <a:latin typeface="Times" pitchFamily="18" charset="0"/>
              </a:rPr>
              <a:t>y</a:t>
            </a:r>
            <a:r>
              <a:rPr kumimoji="0" lang="fr-CA" baseline="-25000" dirty="0">
                <a:solidFill>
                  <a:schemeClr val="bg2"/>
                </a:solidFill>
                <a:latin typeface="Times" pitchFamily="18" charset="0"/>
              </a:rPr>
              <a:t>B</a:t>
            </a: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 (donc plus riche en A).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 dirty="0">
                <a:solidFill>
                  <a:schemeClr val="bg2"/>
                </a:solidFill>
                <a:latin typeface="Times" pitchFamily="18" charset="0"/>
              </a:rPr>
              <a:t>En cours de distillation, le liquide s’appauvrit plus vite en A qu’en B.</a:t>
            </a:r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217488" y="1931988"/>
            <a:ext cx="2995612" cy="16462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0" lang="fr-CA">
                <a:solidFill>
                  <a:schemeClr val="bg2"/>
                </a:solidFill>
                <a:latin typeface="Times" pitchFamily="18" charset="0"/>
              </a:rPr>
              <a:t>Il y a impossibilité de séparer A et B purs par distillation simple !</a:t>
            </a:r>
          </a:p>
        </p:txBody>
      </p:sp>
      <p:grpSp>
        <p:nvGrpSpPr>
          <p:cNvPr id="66593" name="Group 33"/>
          <p:cNvGrpSpPr>
            <a:grpSpLocks/>
          </p:cNvGrpSpPr>
          <p:nvPr/>
        </p:nvGrpSpPr>
        <p:grpSpPr bwMode="auto">
          <a:xfrm>
            <a:off x="6972300" y="2800350"/>
            <a:ext cx="571500" cy="1446213"/>
            <a:chOff x="4392" y="1764"/>
            <a:chExt cx="360" cy="911"/>
          </a:xfrm>
        </p:grpSpPr>
        <p:sp>
          <p:nvSpPr>
            <p:cNvPr id="66591" name="AutoShape 31"/>
            <p:cNvSpPr>
              <a:spLocks noChangeArrowheads="1"/>
            </p:cNvSpPr>
            <p:nvPr/>
          </p:nvSpPr>
          <p:spPr bwMode="auto">
            <a:xfrm rot="-2488963">
              <a:off x="4404" y="1764"/>
              <a:ext cx="348" cy="84"/>
            </a:xfrm>
            <a:prstGeom prst="rightArrow">
              <a:avLst>
                <a:gd name="adj1" fmla="val 50000"/>
                <a:gd name="adj2" fmla="val 103571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66592" name="AutoShape 32"/>
            <p:cNvSpPr>
              <a:spLocks noChangeArrowheads="1"/>
            </p:cNvSpPr>
            <p:nvPr/>
          </p:nvSpPr>
          <p:spPr bwMode="auto">
            <a:xfrm>
              <a:off x="4392" y="2628"/>
              <a:ext cx="252" cy="47"/>
            </a:xfrm>
            <a:prstGeom prst="rightArrow">
              <a:avLst>
                <a:gd name="adj1" fmla="val 50000"/>
                <a:gd name="adj2" fmla="val 134043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3" grpId="0" animBg="1"/>
      <p:bldP spid="66586" grpId="0" autoUpdateAnimBg="0"/>
      <p:bldP spid="66587" grpId="0" autoUpdateAnimBg="0"/>
      <p:bldP spid="66588" grpId="0" autoUpdateAnimBg="0"/>
      <p:bldP spid="66589" grpId="0" animBg="1" autoUpdateAnimBg="0"/>
      <p:bldP spid="66590" grpId="0" animBg="1" autoUpdateAnimBg="0"/>
    </p:bldLst>
  </p:timing>
</p:sld>
</file>

<file path=ppt/theme/theme1.xml><?xml version="1.0" encoding="utf-8"?>
<a:theme xmlns:a="http://schemas.openxmlformats.org/drawingml/2006/main" name="Sujet d'ordre général (standard)">
  <a:themeElements>
    <a:clrScheme name="Sujet d'ordre général (standard)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Sujet d'ordre général (standard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ujet d'ordre général (standard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jet d'ordre général (standard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jet d'ordre général (standard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Office\Modèles\Présentations\Sujet d'ordre général (standard).pot</Template>
  <TotalTime>2091</TotalTime>
  <Words>1446</Words>
  <Application>Microsoft Macintosh PowerPoint</Application>
  <PresentationFormat>Affichage à l'écran (4:3)</PresentationFormat>
  <Paragraphs>269</Paragraphs>
  <Slides>24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Arial</vt:lpstr>
      <vt:lpstr>Arial Narrow</vt:lpstr>
      <vt:lpstr>Monotype Sorts</vt:lpstr>
      <vt:lpstr>Symbol</vt:lpstr>
      <vt:lpstr>Times</vt:lpstr>
      <vt:lpstr>Times New Roman</vt:lpstr>
      <vt:lpstr>Sujet d'ordre général (standard)</vt:lpstr>
      <vt:lpstr>Document</vt:lpstr>
      <vt:lpstr>Image Photo Editor</vt:lpstr>
      <vt:lpstr>LES  PROCÉDÉS  DE  SÉPARATION</vt:lpstr>
      <vt:lpstr>Les procédés de séparation</vt:lpstr>
      <vt:lpstr>La distillation simple</vt:lpstr>
      <vt:lpstr>Dans un système idéal</vt:lpstr>
      <vt:lpstr>La volatilité</vt:lpstr>
      <vt:lpstr>La distillation isobarique</vt:lpstr>
      <vt:lpstr>Diagramme binaire isobare</vt:lpstr>
      <vt:lpstr>Diagramme binaire isobare</vt:lpstr>
      <vt:lpstr>Diagramme binaire isobare</vt:lpstr>
      <vt:lpstr>Partie de colonne à plateaux</vt:lpstr>
      <vt:lpstr>Une colonne à distiller</vt:lpstr>
      <vt:lpstr>Colonne à plateaux : mouvements de matières</vt:lpstr>
      <vt:lpstr>Partie de colonne à plateaux</vt:lpstr>
      <vt:lpstr>Efficacité de la colonne</vt:lpstr>
      <vt:lpstr>Diagrammes de Mac CABE  et THIELE</vt:lpstr>
      <vt:lpstr>Application aux mélanges azéotropiques</vt:lpstr>
      <vt:lpstr>La rectification azéotropique</vt:lpstr>
      <vt:lpstr>L’entraînement à la vapeur</vt:lpstr>
      <vt:lpstr>La méthode de contre-courant</vt:lpstr>
      <vt:lpstr>Méthode du contre-courant :  cas du solide hydraté</vt:lpstr>
      <vt:lpstr>Le four rotatif</vt:lpstr>
      <vt:lpstr>Le four rotatif  et . . .  le condenseur</vt:lpstr>
      <vt:lpstr>Échanges thermiques  dans un condenseur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d'ordre général</dc:title>
  <dc:creator>UQAC</dc:creator>
  <cp:lastModifiedBy>Microsoft Office User</cp:lastModifiedBy>
  <cp:revision>57</cp:revision>
  <dcterms:created xsi:type="dcterms:W3CDTF">1999-11-04T01:20:43Z</dcterms:created>
  <dcterms:modified xsi:type="dcterms:W3CDTF">2021-06-13T23:03:28Z</dcterms:modified>
</cp:coreProperties>
</file>