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71" r:id="rId6"/>
    <p:sldId id="260" r:id="rId7"/>
    <p:sldId id="261" r:id="rId8"/>
    <p:sldId id="262" r:id="rId9"/>
    <p:sldId id="263" r:id="rId10"/>
    <p:sldId id="267" r:id="rId11"/>
    <p:sldId id="268" r:id="rId12"/>
    <p:sldId id="269" r:id="rId13"/>
    <p:sldId id="270" r:id="rId14"/>
    <p:sldId id="264" r:id="rId15"/>
    <p:sldId id="272" r:id="rId16"/>
    <p:sldId id="273" r:id="rId17"/>
    <p:sldId id="274" r:id="rId18"/>
    <p:sldId id="265" r:id="rId19"/>
    <p:sldId id="266"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D65F8B-9F00-4536-80A0-03E830D105AA}" type="datetimeFigureOut">
              <a:rPr lang="fr-FR" smtClean="0"/>
              <a:pPr/>
              <a:t>14/02/2022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92E35F-2282-41BB-977F-BA829A1FAB7B}" type="slidenum">
              <a:rPr lang="fr-FR" smtClean="0"/>
              <a:pPr/>
              <a:t>‹N°›</a:t>
            </a:fld>
            <a:endParaRPr lang="fr-FR"/>
          </a:p>
        </p:txBody>
      </p:sp>
    </p:spTree>
    <p:extLst>
      <p:ext uri="{BB962C8B-B14F-4D97-AF65-F5344CB8AC3E}">
        <p14:creationId xmlns:p14="http://schemas.microsoft.com/office/powerpoint/2010/main" xmlns="" val="67338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992E35F-2282-41BB-977F-BA829A1FAB7B}" type="slidenum">
              <a:rPr lang="fr-FR" smtClean="0"/>
              <a:pPr/>
              <a:t>15</a:t>
            </a:fld>
            <a:endParaRPr lang="fr-FR"/>
          </a:p>
        </p:txBody>
      </p:sp>
    </p:spTree>
    <p:extLst>
      <p:ext uri="{BB962C8B-B14F-4D97-AF65-F5344CB8AC3E}">
        <p14:creationId xmlns:p14="http://schemas.microsoft.com/office/powerpoint/2010/main" xmlns="" val="66277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‹N°›</a:t>
            </a:fld>
            <a:endParaRPr lang="fr-FR"/>
          </a:p>
        </p:txBody>
      </p:sp>
    </p:spTree>
    <p:extLst>
      <p:ext uri="{BB962C8B-B14F-4D97-AF65-F5344CB8AC3E}">
        <p14:creationId xmlns:p14="http://schemas.microsoft.com/office/powerpoint/2010/main" xmlns="" val="396203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‹N°›</a:t>
            </a:fld>
            <a:endParaRPr lang="fr-FR"/>
          </a:p>
        </p:txBody>
      </p:sp>
    </p:spTree>
    <p:extLst>
      <p:ext uri="{BB962C8B-B14F-4D97-AF65-F5344CB8AC3E}">
        <p14:creationId xmlns:p14="http://schemas.microsoft.com/office/powerpoint/2010/main" xmlns="" val="1250454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‹N°›</a:t>
            </a:fld>
            <a:endParaRPr lang="fr-FR"/>
          </a:p>
        </p:txBody>
      </p:sp>
    </p:spTree>
    <p:extLst>
      <p:ext uri="{BB962C8B-B14F-4D97-AF65-F5344CB8AC3E}">
        <p14:creationId xmlns:p14="http://schemas.microsoft.com/office/powerpoint/2010/main" xmlns="" val="137239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‹N°›</a:t>
            </a:fld>
            <a:endParaRPr lang="fr-FR"/>
          </a:p>
        </p:txBody>
      </p:sp>
    </p:spTree>
    <p:extLst>
      <p:ext uri="{BB962C8B-B14F-4D97-AF65-F5344CB8AC3E}">
        <p14:creationId xmlns:p14="http://schemas.microsoft.com/office/powerpoint/2010/main" xmlns="" val="168093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‹N°›</a:t>
            </a:fld>
            <a:endParaRPr lang="fr-FR"/>
          </a:p>
        </p:txBody>
      </p:sp>
    </p:spTree>
    <p:extLst>
      <p:ext uri="{BB962C8B-B14F-4D97-AF65-F5344CB8AC3E}">
        <p14:creationId xmlns:p14="http://schemas.microsoft.com/office/powerpoint/2010/main" xmlns="" val="202605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09/02/2017</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B9CA87-70D0-42DD-B782-1A8A2C83F057}" type="slidenum">
              <a:rPr lang="fr-FR" smtClean="0"/>
              <a:pPr/>
              <a:t>‹N°›</a:t>
            </a:fld>
            <a:endParaRPr lang="fr-FR"/>
          </a:p>
        </p:txBody>
      </p:sp>
    </p:spTree>
    <p:extLst>
      <p:ext uri="{BB962C8B-B14F-4D97-AF65-F5344CB8AC3E}">
        <p14:creationId xmlns:p14="http://schemas.microsoft.com/office/powerpoint/2010/main" xmlns="" val="3866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09/02/2017</a:t>
            </a:r>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5B9CA87-70D0-42DD-B782-1A8A2C83F057}" type="slidenum">
              <a:rPr lang="fr-FR" smtClean="0"/>
              <a:pPr/>
              <a:t>‹N°›</a:t>
            </a:fld>
            <a:endParaRPr lang="fr-FR"/>
          </a:p>
        </p:txBody>
      </p:sp>
    </p:spTree>
    <p:extLst>
      <p:ext uri="{BB962C8B-B14F-4D97-AF65-F5344CB8AC3E}">
        <p14:creationId xmlns:p14="http://schemas.microsoft.com/office/powerpoint/2010/main" xmlns="" val="183740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09/02/2017</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5B9CA87-70D0-42DD-B782-1A8A2C83F057}" type="slidenum">
              <a:rPr lang="fr-FR" smtClean="0"/>
              <a:pPr/>
              <a:t>‹N°›</a:t>
            </a:fld>
            <a:endParaRPr lang="fr-FR"/>
          </a:p>
        </p:txBody>
      </p:sp>
    </p:spTree>
    <p:extLst>
      <p:ext uri="{BB962C8B-B14F-4D97-AF65-F5344CB8AC3E}">
        <p14:creationId xmlns:p14="http://schemas.microsoft.com/office/powerpoint/2010/main" xmlns="" val="57681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09/02/2017</a:t>
            </a:r>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5B9CA87-70D0-42DD-B782-1A8A2C83F057}" type="slidenum">
              <a:rPr lang="fr-FR" smtClean="0"/>
              <a:pPr/>
              <a:t>‹N°›</a:t>
            </a:fld>
            <a:endParaRPr lang="fr-FR"/>
          </a:p>
        </p:txBody>
      </p:sp>
    </p:spTree>
    <p:extLst>
      <p:ext uri="{BB962C8B-B14F-4D97-AF65-F5344CB8AC3E}">
        <p14:creationId xmlns:p14="http://schemas.microsoft.com/office/powerpoint/2010/main" xmlns="" val="3373428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09/02/2017</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B9CA87-70D0-42DD-B782-1A8A2C83F057}" type="slidenum">
              <a:rPr lang="fr-FR" smtClean="0"/>
              <a:pPr/>
              <a:t>‹N°›</a:t>
            </a:fld>
            <a:endParaRPr lang="fr-FR"/>
          </a:p>
        </p:txBody>
      </p:sp>
    </p:spTree>
    <p:extLst>
      <p:ext uri="{BB962C8B-B14F-4D97-AF65-F5344CB8AC3E}">
        <p14:creationId xmlns:p14="http://schemas.microsoft.com/office/powerpoint/2010/main" xmlns="" val="44223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09/02/2017</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B9CA87-70D0-42DD-B782-1A8A2C83F057}" type="slidenum">
              <a:rPr lang="fr-FR" smtClean="0"/>
              <a:pPr/>
              <a:t>‹N°›</a:t>
            </a:fld>
            <a:endParaRPr lang="fr-FR"/>
          </a:p>
        </p:txBody>
      </p:sp>
    </p:spTree>
    <p:extLst>
      <p:ext uri="{BB962C8B-B14F-4D97-AF65-F5344CB8AC3E}">
        <p14:creationId xmlns:p14="http://schemas.microsoft.com/office/powerpoint/2010/main" xmlns="" val="266623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09/02/2017</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9CA87-70D0-42DD-B782-1A8A2C83F057}" type="slidenum">
              <a:rPr lang="fr-FR" smtClean="0"/>
              <a:pPr/>
              <a:t>‹N°›</a:t>
            </a:fld>
            <a:endParaRPr lang="fr-FR"/>
          </a:p>
        </p:txBody>
      </p:sp>
    </p:spTree>
    <p:extLst>
      <p:ext uri="{BB962C8B-B14F-4D97-AF65-F5344CB8AC3E}">
        <p14:creationId xmlns:p14="http://schemas.microsoft.com/office/powerpoint/2010/main" xmlns="" val="156423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gif"/><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1.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0.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1.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r.wikipedia.org/wiki/30_d%C3%A9cembre" TargetMode="External"/><Relationship Id="rId2" Type="http://schemas.openxmlformats.org/officeDocument/2006/relationships/hyperlink" Target="https://fr.wikipedia.org/wiki/1879"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fr.wikipedia.org/wiki/1909" TargetMode="External"/><Relationship Id="rId4" Type="http://schemas.openxmlformats.org/officeDocument/2006/relationships/hyperlink" Target="https://fr.wikipedia.org/wiki/D%C3%A9cembre_190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smtClean="0"/>
              <a:t>Applications des Mathématiques aux Autres Sciences</a:t>
            </a:r>
            <a:endParaRPr lang="fr-FR" b="1" dirty="0"/>
          </a:p>
        </p:txBody>
      </p:sp>
      <p:sp>
        <p:nvSpPr>
          <p:cNvPr id="3" name="Sous-titre 2"/>
          <p:cNvSpPr>
            <a:spLocks noGrp="1"/>
          </p:cNvSpPr>
          <p:nvPr>
            <p:ph type="subTitle" idx="1"/>
          </p:nvPr>
        </p:nvSpPr>
        <p:spPr/>
        <p:txBody>
          <a:bodyPr>
            <a:normAutofit/>
          </a:bodyPr>
          <a:lstStyle/>
          <a:p>
            <a:r>
              <a:rPr lang="fr-FR" dirty="0" err="1" smtClean="0"/>
              <a:t>Dr.Hamza</a:t>
            </a:r>
            <a:r>
              <a:rPr lang="fr-FR" dirty="0" smtClean="0"/>
              <a:t> BENZERROUK</a:t>
            </a:r>
          </a:p>
          <a:p>
            <a:r>
              <a:rPr lang="fr-FR" sz="1700" dirty="0" smtClean="0"/>
              <a:t>(PhD in </a:t>
            </a:r>
            <a:r>
              <a:rPr lang="fr-FR" sz="1700" dirty="0" err="1" smtClean="0"/>
              <a:t>Mathematics</a:t>
            </a:r>
            <a:r>
              <a:rPr lang="fr-FR" sz="1700" dirty="0" smtClean="0"/>
              <a:t>, Aerospace Instrumentation and </a:t>
            </a:r>
            <a:r>
              <a:rPr lang="fr-FR" sz="1700" dirty="0" err="1" smtClean="0"/>
              <a:t>Complex</a:t>
            </a:r>
            <a:r>
              <a:rPr lang="fr-FR" sz="1700" dirty="0" smtClean="0"/>
              <a:t> </a:t>
            </a:r>
            <a:r>
              <a:rPr lang="fr-FR" sz="1700" dirty="0" err="1" smtClean="0"/>
              <a:t>Computing</a:t>
            </a:r>
            <a:r>
              <a:rPr lang="fr-FR" sz="1700" dirty="0" smtClean="0"/>
              <a:t> Information)</a:t>
            </a:r>
            <a:endParaRPr lang="fr-FR" sz="1700" dirty="0"/>
          </a:p>
        </p:txBody>
      </p:sp>
      <p:pic>
        <p:nvPicPr>
          <p:cNvPr id="1026" name="Picture 2" descr="Image illustrative de l'article Université d'Alg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a:xfrm>
            <a:off x="2843808" y="6381328"/>
            <a:ext cx="3536032" cy="365125"/>
          </a:xfrm>
        </p:spPr>
        <p:txBody>
          <a:bodyPr/>
          <a:lstStyle/>
          <a:p>
            <a:r>
              <a:rPr lang="fr-FR" b="1" dirty="0"/>
              <a:t>université d'Alger </a:t>
            </a:r>
            <a:r>
              <a:rPr lang="fr-FR" b="1" dirty="0" smtClean="0"/>
              <a:t>-1- Faculté des Sciences</a:t>
            </a:r>
          </a:p>
          <a:p>
            <a:r>
              <a:rPr lang="fr-FR" b="1" dirty="0" smtClean="0"/>
              <a:t>Département de Mathématiques et Informatiques</a:t>
            </a:r>
            <a:endParaRPr lang="fr-FR" dirty="0"/>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1</a:t>
            </a:fld>
            <a:endParaRPr lang="fr-FR" dirty="0"/>
          </a:p>
        </p:txBody>
      </p:sp>
      <p:pic>
        <p:nvPicPr>
          <p:cNvPr id="1028" name="Picture 4" descr="Résultat de recherche d'images pour &quot;Fractales, antennes, smartphone&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74645" y="5085184"/>
            <a:ext cx="1552893" cy="11646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5383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b="1" dirty="0" smtClean="0">
                <a:solidFill>
                  <a:srgbClr val="0070C0"/>
                </a:solidFill>
              </a:rPr>
              <a:t>Applications des mathématiques</a:t>
            </a:r>
            <a:br>
              <a:rPr lang="fr-FR" sz="3200" b="1" dirty="0" smtClean="0">
                <a:solidFill>
                  <a:srgbClr val="0070C0"/>
                </a:solidFill>
              </a:rPr>
            </a:br>
            <a:r>
              <a:rPr lang="fr-FR" sz="3200" b="1" dirty="0" smtClean="0">
                <a:solidFill>
                  <a:srgbClr val="0070C0"/>
                </a:solidFill>
              </a:rPr>
              <a:t>Réseaux de neurones</a:t>
            </a:r>
            <a:endParaRPr lang="fr-FR" sz="3200" b="1" dirty="0">
              <a:solidFill>
                <a:srgbClr val="0070C0"/>
              </a:solidFill>
            </a:endParaRP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10</a:t>
            </a:fld>
            <a:endParaRPr lang="fr-FR"/>
          </a:p>
        </p:txBody>
      </p:sp>
      <p:sp>
        <p:nvSpPr>
          <p:cNvPr id="7" name="AutoShape 2" descr="Résultat de recherche d'images pour &quot;réseaux de neurone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Résultat de recherche d'images pour &quot;réseaux de neurone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46" name="Picture 6" descr="Image associé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662" y="1484784"/>
            <a:ext cx="6551043" cy="436736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Image illustrative de l'article Université d'Alg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ZoneTexte 8"/>
          <p:cNvSpPr txBox="1"/>
          <p:nvPr/>
        </p:nvSpPr>
        <p:spPr>
          <a:xfrm>
            <a:off x="2051720" y="5877151"/>
            <a:ext cx="6815712" cy="646331"/>
          </a:xfrm>
          <a:prstGeom prst="rect">
            <a:avLst/>
          </a:prstGeom>
          <a:noFill/>
        </p:spPr>
        <p:txBody>
          <a:bodyPr wrap="none" rtlCol="0">
            <a:spAutoFit/>
          </a:bodyPr>
          <a:lstStyle/>
          <a:p>
            <a:r>
              <a:rPr lang="fr-FR" dirty="0" smtClean="0"/>
              <a:t>Modélisation mathématiques des systèmes dynamiques non linéaires </a:t>
            </a:r>
          </a:p>
          <a:p>
            <a:r>
              <a:rPr lang="fr-FR" dirty="0" smtClean="0"/>
              <a:t>par des réseaux de neurones</a:t>
            </a:r>
            <a:endParaRPr lang="fr-FR" dirty="0"/>
          </a:p>
        </p:txBody>
      </p:sp>
      <p:pic>
        <p:nvPicPr>
          <p:cNvPr id="10248" name="Picture 8" descr="Résultat de recherche d'images pour &quot;réseaux de neurones&quo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56227" y="2320677"/>
            <a:ext cx="2466975" cy="26955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1518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6632"/>
            <a:ext cx="8229600" cy="1143000"/>
          </a:xfrm>
        </p:spPr>
        <p:txBody>
          <a:bodyPr>
            <a:normAutofit/>
          </a:bodyPr>
          <a:lstStyle/>
          <a:p>
            <a:pPr algn="l"/>
            <a:r>
              <a:rPr lang="fr-FR" sz="2800" dirty="0" smtClean="0">
                <a:solidFill>
                  <a:srgbClr val="0070C0"/>
                </a:solidFill>
              </a:rPr>
              <a:t>Applications de modèles mathématiques dans </a:t>
            </a:r>
            <a:br>
              <a:rPr lang="fr-FR" sz="2800" dirty="0" smtClean="0">
                <a:solidFill>
                  <a:srgbClr val="0070C0"/>
                </a:solidFill>
              </a:rPr>
            </a:br>
            <a:r>
              <a:rPr lang="fr-FR" sz="2800" dirty="0" smtClean="0">
                <a:solidFill>
                  <a:srgbClr val="0070C0"/>
                </a:solidFill>
              </a:rPr>
              <a:t>la nature: Fractales</a:t>
            </a:r>
            <a:endParaRPr lang="fr-FR" sz="2800" dirty="0">
              <a:solidFill>
                <a:srgbClr val="0070C0"/>
              </a:solidFill>
            </a:endParaRP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11</a:t>
            </a:fld>
            <a:endParaRPr lang="fr-FR"/>
          </a:p>
        </p:txBody>
      </p:sp>
      <p:pic>
        <p:nvPicPr>
          <p:cNvPr id="11266" name="Picture 2" descr="Résultat de recherche d'images pour &quot;Fractales,&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5102" y="1340768"/>
            <a:ext cx="2806763"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Résultat de recherche d'images pour &quot;Fractales,&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8567" y="2601969"/>
            <a:ext cx="1604747" cy="1404154"/>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Résultat de recherche d'images pour &quot;Fractales, &quo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07129" y="4437112"/>
            <a:ext cx="2278863" cy="159568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Image illustrative de l'article Université d'Alge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pic>
        <p:nvPicPr>
          <p:cNvPr id="11272" name="Picture 8" descr="Résultat de recherche d'images pour &quot;Fractales, &quot;"/>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23528" y="3789037"/>
            <a:ext cx="3764076" cy="2594057"/>
          </a:xfrm>
          <a:prstGeom prst="rect">
            <a:avLst/>
          </a:prstGeom>
          <a:noFill/>
          <a:extLst>
            <a:ext uri="{909E8E84-426E-40DD-AFC4-6F175D3DCCD1}">
              <a14:hiddenFill xmlns:a14="http://schemas.microsoft.com/office/drawing/2010/main" xmlns="">
                <a:solidFill>
                  <a:srgbClr val="FFFFFF"/>
                </a:solidFill>
              </a14:hiddenFill>
            </a:ext>
          </a:extLst>
        </p:spPr>
      </p:pic>
      <p:pic>
        <p:nvPicPr>
          <p:cNvPr id="11274" name="Picture 10" descr="Résultat de recherche d'images pour &quot;Fractales, antennes, smartphone&quot;"/>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785992" y="1465721"/>
            <a:ext cx="2381250" cy="183832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Connecteur droit avec flèche 7"/>
          <p:cNvCxnSpPr/>
          <p:nvPr/>
        </p:nvCxnSpPr>
        <p:spPr>
          <a:xfrm flipV="1">
            <a:off x="5868144" y="2204864"/>
            <a:ext cx="2376264" cy="86409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Connecteur droit avec flèche 10"/>
          <p:cNvCxnSpPr/>
          <p:nvPr/>
        </p:nvCxnSpPr>
        <p:spPr>
          <a:xfrm flipV="1">
            <a:off x="6372200" y="2204864"/>
            <a:ext cx="1872208" cy="27363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Connecteur droit avec flèche 12"/>
          <p:cNvCxnSpPr/>
          <p:nvPr/>
        </p:nvCxnSpPr>
        <p:spPr>
          <a:xfrm flipV="1">
            <a:off x="3635896" y="2204864"/>
            <a:ext cx="4608512" cy="31683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Connecteur droit avec flèche 14"/>
          <p:cNvCxnSpPr/>
          <p:nvPr/>
        </p:nvCxnSpPr>
        <p:spPr>
          <a:xfrm>
            <a:off x="2699792" y="1988840"/>
            <a:ext cx="5688632"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ZoneTexte 15"/>
          <p:cNvSpPr txBox="1"/>
          <p:nvPr/>
        </p:nvSpPr>
        <p:spPr>
          <a:xfrm>
            <a:off x="3741865" y="1032309"/>
            <a:ext cx="3145798" cy="1569660"/>
          </a:xfrm>
          <a:prstGeom prst="rect">
            <a:avLst/>
          </a:prstGeom>
          <a:noFill/>
        </p:spPr>
        <p:txBody>
          <a:bodyPr wrap="none" rtlCol="0">
            <a:spAutoFit/>
          </a:bodyPr>
          <a:lstStyle/>
          <a:p>
            <a:r>
              <a:rPr lang="fr-FR" sz="1600" dirty="0" smtClean="0"/>
              <a:t>Génération de multiple fréquences </a:t>
            </a:r>
          </a:p>
          <a:p>
            <a:r>
              <a:rPr lang="fr-FR" sz="1600" dirty="0" smtClean="0"/>
              <a:t>Pour divers applications et services:</a:t>
            </a:r>
          </a:p>
          <a:p>
            <a:r>
              <a:rPr lang="fr-FR" sz="1600" dirty="0" smtClean="0"/>
              <a:t>-Bluetooth,</a:t>
            </a:r>
          </a:p>
          <a:p>
            <a:pPr marL="285750" indent="-285750">
              <a:buFontTx/>
              <a:buChar char="-"/>
            </a:pPr>
            <a:r>
              <a:rPr lang="fr-FR" sz="1600" dirty="0" smtClean="0"/>
              <a:t>GPS</a:t>
            </a:r>
          </a:p>
          <a:p>
            <a:pPr marL="285750" indent="-285750">
              <a:buFontTx/>
              <a:buChar char="-"/>
            </a:pPr>
            <a:r>
              <a:rPr lang="fr-FR" sz="1600" dirty="0" smtClean="0"/>
              <a:t>3G</a:t>
            </a:r>
          </a:p>
          <a:p>
            <a:pPr marL="285750" indent="-285750">
              <a:buFontTx/>
              <a:buChar char="-"/>
            </a:pPr>
            <a:r>
              <a:rPr lang="fr-FR" sz="1600" dirty="0" smtClean="0"/>
              <a:t>4G</a:t>
            </a:r>
            <a:endParaRPr lang="fr-FR" sz="1600" dirty="0"/>
          </a:p>
        </p:txBody>
      </p:sp>
      <p:sp>
        <p:nvSpPr>
          <p:cNvPr id="17" name="ZoneTexte 16"/>
          <p:cNvSpPr txBox="1"/>
          <p:nvPr/>
        </p:nvSpPr>
        <p:spPr>
          <a:xfrm>
            <a:off x="7056276" y="4725144"/>
            <a:ext cx="2031197" cy="923330"/>
          </a:xfrm>
          <a:prstGeom prst="rect">
            <a:avLst/>
          </a:prstGeom>
          <a:noFill/>
        </p:spPr>
        <p:txBody>
          <a:bodyPr wrap="none" rtlCol="0">
            <a:spAutoFit/>
          </a:bodyPr>
          <a:lstStyle/>
          <a:p>
            <a:r>
              <a:rPr lang="fr-FR" b="1" dirty="0" smtClean="0">
                <a:solidFill>
                  <a:srgbClr val="0070C0"/>
                </a:solidFill>
              </a:rPr>
              <a:t>Modèles trouvés et</a:t>
            </a:r>
          </a:p>
          <a:p>
            <a:r>
              <a:rPr lang="fr-FR" b="1" dirty="0" smtClean="0">
                <a:solidFill>
                  <a:srgbClr val="0070C0"/>
                </a:solidFill>
              </a:rPr>
              <a:t>Observés dans la </a:t>
            </a:r>
          </a:p>
          <a:p>
            <a:r>
              <a:rPr lang="fr-FR" b="1" dirty="0" smtClean="0">
                <a:solidFill>
                  <a:srgbClr val="0070C0"/>
                </a:solidFill>
              </a:rPr>
              <a:t>Nature,</a:t>
            </a:r>
            <a:endParaRPr lang="fr-FR" b="1" dirty="0">
              <a:solidFill>
                <a:srgbClr val="0070C0"/>
              </a:solidFill>
            </a:endParaRPr>
          </a:p>
        </p:txBody>
      </p:sp>
      <p:cxnSp>
        <p:nvCxnSpPr>
          <p:cNvPr id="19" name="Connecteur droit avec flèche 18"/>
          <p:cNvCxnSpPr>
            <a:endCxn id="17" idx="1"/>
          </p:cNvCxnSpPr>
          <p:nvPr/>
        </p:nvCxnSpPr>
        <p:spPr>
          <a:xfrm>
            <a:off x="6372200" y="5186809"/>
            <a:ext cx="68407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4052437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fr-FR" sz="2800" b="1" dirty="0" smtClean="0">
                <a:solidFill>
                  <a:srgbClr val="0070C0"/>
                </a:solidFill>
              </a:rPr>
              <a:t>Applications Mathématiques:</a:t>
            </a:r>
            <a:br>
              <a:rPr lang="fr-FR" sz="2800" b="1" dirty="0" smtClean="0">
                <a:solidFill>
                  <a:srgbClr val="0070C0"/>
                </a:solidFill>
              </a:rPr>
            </a:br>
            <a:r>
              <a:rPr lang="fr-FR" sz="2400" b="1" dirty="0" smtClean="0">
                <a:solidFill>
                  <a:srgbClr val="0070C0"/>
                </a:solidFill>
              </a:rPr>
              <a:t>Dynamique du Mouvement : </a:t>
            </a:r>
            <a:r>
              <a:rPr lang="fr-FR" sz="2400" b="1" dirty="0" err="1" smtClean="0">
                <a:solidFill>
                  <a:srgbClr val="0070C0"/>
                </a:solidFill>
              </a:rPr>
              <a:t>ré-éducation</a:t>
            </a:r>
            <a:r>
              <a:rPr lang="fr-FR" sz="2400" b="1" dirty="0" smtClean="0">
                <a:solidFill>
                  <a:srgbClr val="0070C0"/>
                </a:solidFill>
              </a:rPr>
              <a:t/>
            </a:r>
            <a:br>
              <a:rPr lang="fr-FR" sz="2400" b="1" dirty="0" smtClean="0">
                <a:solidFill>
                  <a:srgbClr val="0070C0"/>
                </a:solidFill>
              </a:rPr>
            </a:br>
            <a:endParaRPr lang="fr-FR" sz="2400" b="1" dirty="0">
              <a:solidFill>
                <a:srgbClr val="0070C0"/>
              </a:solidFill>
            </a:endParaRP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12</a:t>
            </a:fld>
            <a:endParaRPr lang="fr-FR"/>
          </a:p>
        </p:txBody>
      </p:sp>
      <p:pic>
        <p:nvPicPr>
          <p:cNvPr id="7" name="Picture 2" descr="Image illustrative de l'article Université d'Alg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pic>
        <p:nvPicPr>
          <p:cNvPr id="12290" name="Picture 2" descr="Résultat de recherche d'images pour &quot;IMU, Mounted foot, Walking, model&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17172" y="1057645"/>
            <a:ext cx="3903358" cy="2823027"/>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Résultat de recherche d'images pour &quot;IMU, Mounted foot, Walking, model&quo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70856" y="1545232"/>
            <a:ext cx="2466975" cy="1847851"/>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Résultat de recherche d'images pour &quot;IMU, Mounted foot, Walking, model&quot;"/>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16016" y="3920203"/>
            <a:ext cx="3825086" cy="2773246"/>
          </a:xfrm>
          <a:prstGeom prst="rect">
            <a:avLst/>
          </a:prstGeom>
          <a:noFill/>
          <a:extLst>
            <a:ext uri="{909E8E84-426E-40DD-AFC4-6F175D3DCCD1}">
              <a14:hiddenFill xmlns:a14="http://schemas.microsoft.com/office/drawing/2010/main" xmlns="">
                <a:solidFill>
                  <a:srgbClr val="FFFFFF"/>
                </a:solidFill>
              </a14:hiddenFill>
            </a:ext>
          </a:extLst>
        </p:spPr>
      </p:pic>
      <p:pic>
        <p:nvPicPr>
          <p:cNvPr id="12296" name="Picture 8" descr="Résultat de recherche d'images pour &quot;IMU, Mounted foot, Walking, model&quo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1342" y="3717032"/>
            <a:ext cx="3415441" cy="259228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Connecteur droit avec flèche 8"/>
          <p:cNvCxnSpPr/>
          <p:nvPr/>
        </p:nvCxnSpPr>
        <p:spPr>
          <a:xfrm flipH="1" flipV="1">
            <a:off x="2843808" y="2924944"/>
            <a:ext cx="2160240" cy="115212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Connecteur droit avec flèche 10"/>
          <p:cNvCxnSpPr/>
          <p:nvPr/>
        </p:nvCxnSpPr>
        <p:spPr>
          <a:xfrm flipH="1" flipV="1">
            <a:off x="1835696" y="3212976"/>
            <a:ext cx="3168352" cy="129614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2269933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400" b="1" dirty="0" smtClean="0">
                <a:solidFill>
                  <a:srgbClr val="0070C0"/>
                </a:solidFill>
              </a:rPr>
              <a:t>Applications Mathématiques dans la Robotique:</a:t>
            </a:r>
            <a:br>
              <a:rPr lang="fr-FR" sz="2400" b="1" dirty="0" smtClean="0">
                <a:solidFill>
                  <a:srgbClr val="0070C0"/>
                </a:solidFill>
              </a:rPr>
            </a:br>
            <a:r>
              <a:rPr lang="fr-FR" sz="2400" b="1" dirty="0" smtClean="0">
                <a:solidFill>
                  <a:srgbClr val="0070C0"/>
                </a:solidFill>
              </a:rPr>
              <a:t> systèmes autonomes intelligents</a:t>
            </a:r>
            <a:endParaRPr lang="fr-FR" sz="2400" b="1" dirty="0">
              <a:solidFill>
                <a:srgbClr val="0070C0"/>
              </a:solidFill>
            </a:endParaRP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13</a:t>
            </a:fld>
            <a:endParaRPr lang="fr-FR"/>
          </a:p>
        </p:txBody>
      </p:sp>
      <p:pic>
        <p:nvPicPr>
          <p:cNvPr id="7" name="Picture 2" descr="Image illustrative de l'article Université d'Alg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pic>
        <p:nvPicPr>
          <p:cNvPr id="13314" name="Picture 2" descr="Résultat de recherche d'images pour &quot;Robot, Drones, Mathématiques appliquée&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33" y="1458861"/>
            <a:ext cx="8084840" cy="389689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ZoneTexte 7"/>
          <p:cNvSpPr txBox="1"/>
          <p:nvPr/>
        </p:nvSpPr>
        <p:spPr>
          <a:xfrm>
            <a:off x="395536" y="5661248"/>
            <a:ext cx="7723437" cy="1077218"/>
          </a:xfrm>
          <a:prstGeom prst="rect">
            <a:avLst/>
          </a:prstGeom>
          <a:noFill/>
        </p:spPr>
        <p:txBody>
          <a:bodyPr wrap="square" rtlCol="0">
            <a:spAutoFit/>
          </a:bodyPr>
          <a:lstStyle/>
          <a:p>
            <a:r>
              <a:rPr lang="fr-FR" sz="1600" dirty="0" smtClean="0"/>
              <a:t>Dans ce qui s’appelle aujourd’hui l’internet des Objets,  les robots intelligents ont toute </a:t>
            </a:r>
          </a:p>
          <a:p>
            <a:r>
              <a:rPr lang="fr-FR" sz="1600" dirty="0" smtClean="0"/>
              <a:t>Leur place dans la société et tout spécialement auprès des plus jeunes,  et ou l’application des mathématiques trouvent toutes sa splendeur dans la modélisation des mouvements des robots, de leur intelligence et aussi de l’interface Homme-machine,</a:t>
            </a:r>
            <a:endParaRPr lang="fr-FR" sz="1600" dirty="0"/>
          </a:p>
        </p:txBody>
      </p:sp>
    </p:spTree>
    <p:extLst>
      <p:ext uri="{BB962C8B-B14F-4D97-AF65-F5344CB8AC3E}">
        <p14:creationId xmlns:p14="http://schemas.microsoft.com/office/powerpoint/2010/main" xmlns="" val="3637497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Autofit/>
          </a:bodyPr>
          <a:lstStyle/>
          <a:p>
            <a:pPr algn="l"/>
            <a:r>
              <a:rPr lang="fr-FR" sz="2400" b="1" dirty="0" smtClean="0">
                <a:solidFill>
                  <a:srgbClr val="0070C0"/>
                </a:solidFill>
              </a:rPr>
              <a:t>Applications des Mathématiques au Control des Robots </a:t>
            </a:r>
            <a:r>
              <a:rPr lang="fr-FR" sz="2400" b="1" dirty="0" err="1" smtClean="0">
                <a:solidFill>
                  <a:srgbClr val="0070C0"/>
                </a:solidFill>
              </a:rPr>
              <a:t>Autonmes</a:t>
            </a:r>
            <a:r>
              <a:rPr lang="fr-FR" sz="2400" b="1" dirty="0" smtClean="0">
                <a:solidFill>
                  <a:srgbClr val="0070C0"/>
                </a:solidFill>
              </a:rPr>
              <a:t>: Control Theory</a:t>
            </a:r>
            <a:endParaRPr lang="fr-FR" sz="2400" b="1" dirty="0">
              <a:solidFill>
                <a:srgbClr val="0070C0"/>
              </a:solidFill>
            </a:endParaRP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14</a:t>
            </a:fld>
            <a:endParaRPr lang="fr-FR"/>
          </a:p>
        </p:txBody>
      </p:sp>
      <p:pic>
        <p:nvPicPr>
          <p:cNvPr id="14338" name="Picture 2" descr="Résultat de recherche d'images pour &quot;Robot, Drones, Mathématiques appliquée&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340768"/>
            <a:ext cx="2020983" cy="325832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Résultat de recherche d'images pour &quot;Robot, Drones, Mathématiques appliquée&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3081" y="1916832"/>
            <a:ext cx="2751716" cy="4493494"/>
          </a:xfrm>
          <a:prstGeom prst="rect">
            <a:avLst/>
          </a:prstGeom>
          <a:noFill/>
          <a:extLst>
            <a:ext uri="{909E8E84-426E-40DD-AFC4-6F175D3DCCD1}">
              <a14:hiddenFill xmlns:a14="http://schemas.microsoft.com/office/drawing/2010/main" xmlns="">
                <a:solidFill>
                  <a:srgbClr val="FFFFFF"/>
                </a:solidFill>
              </a14:hiddenFill>
            </a:ext>
          </a:extLst>
        </p:spPr>
      </p:pic>
      <p:pic>
        <p:nvPicPr>
          <p:cNvPr id="14342" name="Picture 6" descr="Résultat de recherche d'images pour &quot;Drones, modèle mathématique&quo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9098" y="4941168"/>
            <a:ext cx="1273324" cy="1273324"/>
          </a:xfrm>
          <a:prstGeom prst="rect">
            <a:avLst/>
          </a:prstGeom>
          <a:noFill/>
          <a:extLst>
            <a:ext uri="{909E8E84-426E-40DD-AFC4-6F175D3DCCD1}">
              <a14:hiddenFill xmlns:a14="http://schemas.microsoft.com/office/drawing/2010/main" xmlns="">
                <a:solidFill>
                  <a:srgbClr val="FFFFFF"/>
                </a:solidFill>
              </a14:hiddenFill>
            </a:ext>
          </a:extLst>
        </p:spPr>
      </p:pic>
      <p:pic>
        <p:nvPicPr>
          <p:cNvPr id="14344" name="Picture 8" descr="Résultat de recherche d'images pour &quot;Drones, Hexarotor&quo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71800" y="2564904"/>
            <a:ext cx="3470152" cy="260261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Image illustrative de l'article Université d'Alge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3361535" y="1484784"/>
            <a:ext cx="3358805" cy="1200329"/>
          </a:xfrm>
          <a:prstGeom prst="rect">
            <a:avLst/>
          </a:prstGeom>
          <a:noFill/>
        </p:spPr>
        <p:txBody>
          <a:bodyPr wrap="none" rtlCol="0">
            <a:spAutoFit/>
          </a:bodyPr>
          <a:lstStyle/>
          <a:p>
            <a:r>
              <a:rPr lang="fr-FR" dirty="0" smtClean="0"/>
              <a:t>-Modèles dynamiques </a:t>
            </a:r>
            <a:r>
              <a:rPr lang="fr-FR" dirty="0" err="1" smtClean="0"/>
              <a:t>nonlinaires</a:t>
            </a:r>
            <a:endParaRPr lang="fr-FR" dirty="0" smtClean="0"/>
          </a:p>
          <a:p>
            <a:pPr marL="285750" indent="-285750">
              <a:buFontTx/>
              <a:buChar char="-"/>
            </a:pPr>
            <a:r>
              <a:rPr lang="fr-FR" dirty="0" smtClean="0"/>
              <a:t>Articulations</a:t>
            </a:r>
          </a:p>
          <a:p>
            <a:pPr marL="285750" indent="-285750">
              <a:buFontTx/>
              <a:buChar char="-"/>
            </a:pPr>
            <a:r>
              <a:rPr lang="fr-FR" dirty="0" smtClean="0"/>
              <a:t>Multi Moteurs </a:t>
            </a:r>
          </a:p>
          <a:p>
            <a:pPr marL="285750" indent="-285750">
              <a:buFontTx/>
              <a:buChar char="-"/>
            </a:pPr>
            <a:r>
              <a:rPr lang="fr-FR" dirty="0" smtClean="0"/>
              <a:t>Control d’attitude</a:t>
            </a:r>
            <a:endParaRPr lang="fr-FR" dirty="0"/>
          </a:p>
        </p:txBody>
      </p:sp>
      <p:sp>
        <p:nvSpPr>
          <p:cNvPr id="8" name="ZoneTexte 7"/>
          <p:cNvSpPr txBox="1"/>
          <p:nvPr/>
        </p:nvSpPr>
        <p:spPr>
          <a:xfrm>
            <a:off x="2195736" y="5301208"/>
            <a:ext cx="4012317" cy="646331"/>
          </a:xfrm>
          <a:prstGeom prst="rect">
            <a:avLst/>
          </a:prstGeom>
          <a:noFill/>
        </p:spPr>
        <p:txBody>
          <a:bodyPr wrap="none" rtlCol="0">
            <a:spAutoFit/>
          </a:bodyPr>
          <a:lstStyle/>
          <a:p>
            <a:r>
              <a:rPr lang="fr-FR" dirty="0" smtClean="0"/>
              <a:t>-Génération de Trajectoire de référence</a:t>
            </a:r>
          </a:p>
          <a:p>
            <a:r>
              <a:rPr lang="fr-FR" dirty="0" smtClean="0"/>
              <a:t>- Simulation des mouvements complexes</a:t>
            </a:r>
            <a:endParaRPr lang="fr-FR" dirty="0"/>
          </a:p>
        </p:txBody>
      </p:sp>
    </p:spTree>
    <p:extLst>
      <p:ext uri="{BB962C8B-B14F-4D97-AF65-F5344CB8AC3E}">
        <p14:creationId xmlns:p14="http://schemas.microsoft.com/office/powerpoint/2010/main" xmlns="" val="1415627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Autofit/>
          </a:bodyPr>
          <a:lstStyle/>
          <a:p>
            <a:pPr algn="l"/>
            <a:r>
              <a:rPr lang="fr-FR" sz="2400" b="1" dirty="0" smtClean="0">
                <a:solidFill>
                  <a:srgbClr val="0070C0"/>
                </a:solidFill>
              </a:rPr>
              <a:t>Application des Mathématiques: </a:t>
            </a:r>
            <a:br>
              <a:rPr lang="fr-FR" sz="2400" b="1" dirty="0" smtClean="0">
                <a:solidFill>
                  <a:srgbClr val="0070C0"/>
                </a:solidFill>
              </a:rPr>
            </a:br>
            <a:r>
              <a:rPr lang="fr-FR" sz="2400" b="1" dirty="0" smtClean="0">
                <a:solidFill>
                  <a:srgbClr val="0070C0"/>
                </a:solidFill>
              </a:rPr>
              <a:t>Systèmes d’informations et Cryptage</a:t>
            </a:r>
            <a:endParaRPr lang="fr-FR" sz="2400" b="1" dirty="0">
              <a:solidFill>
                <a:srgbClr val="0070C0"/>
              </a:solidFill>
            </a:endParaRP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15</a:t>
            </a:fld>
            <a:endParaRPr lang="fr-FR"/>
          </a:p>
        </p:txBody>
      </p:sp>
      <p:sp>
        <p:nvSpPr>
          <p:cNvPr id="7" name="AutoShape 2" descr="Résultat de recherche d'images pour &quot;Cryptage, securisation des donnée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Résultat de recherche d'images pour &quot;Cryptage, securisation des donnée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5366" name="Picture 6" descr="Résultat de recherche d'images pour &quot;Cryptage, securisation des données,&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03" y="1628800"/>
            <a:ext cx="5255333" cy="338640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Image illustrative de l'article Université d'Alg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pic>
        <p:nvPicPr>
          <p:cNvPr id="15370" name="Picture 10" descr="Résultat de recherche d'images pour &quot;Cryptage, securisation des données,&quot;"/>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55145" y="4365104"/>
            <a:ext cx="28575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5372" name="Picture 12" descr="Résultat de recherche d'images pour &quot;Cryptage, algorithmes&quot;"/>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64088" y="1670256"/>
            <a:ext cx="3639615" cy="247882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Connecteur droit avec flèche 10"/>
          <p:cNvCxnSpPr>
            <a:endCxn id="15370" idx="0"/>
          </p:cNvCxnSpPr>
          <p:nvPr/>
        </p:nvCxnSpPr>
        <p:spPr>
          <a:xfrm>
            <a:off x="7183895" y="3429000"/>
            <a:ext cx="0" cy="9361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Connecteur droit avec flèche 12"/>
          <p:cNvCxnSpPr/>
          <p:nvPr/>
        </p:nvCxnSpPr>
        <p:spPr>
          <a:xfrm>
            <a:off x="2647169" y="3897052"/>
            <a:ext cx="4877159" cy="14205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5374" name="Picture 14" descr="Image utilisateu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00304" y="3468093"/>
            <a:ext cx="2842685" cy="2849636"/>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ZoneTexte 13"/>
          <p:cNvSpPr txBox="1"/>
          <p:nvPr/>
        </p:nvSpPr>
        <p:spPr>
          <a:xfrm>
            <a:off x="3347864" y="5317604"/>
            <a:ext cx="1336391" cy="738664"/>
          </a:xfrm>
          <a:prstGeom prst="rect">
            <a:avLst/>
          </a:prstGeom>
          <a:noFill/>
        </p:spPr>
        <p:txBody>
          <a:bodyPr wrap="none" rtlCol="0">
            <a:spAutoFit/>
          </a:bodyPr>
          <a:lstStyle/>
          <a:p>
            <a:r>
              <a:rPr lang="fr-FR" sz="1400" b="1" dirty="0" smtClean="0">
                <a:solidFill>
                  <a:srgbClr val="0070C0"/>
                </a:solidFill>
              </a:rPr>
              <a:t>- Chiffrement</a:t>
            </a:r>
          </a:p>
          <a:p>
            <a:r>
              <a:rPr lang="fr-FR" sz="1400" b="1" dirty="0" smtClean="0">
                <a:solidFill>
                  <a:srgbClr val="0070C0"/>
                </a:solidFill>
              </a:rPr>
              <a:t>- Cryptographie</a:t>
            </a:r>
          </a:p>
          <a:p>
            <a:r>
              <a:rPr lang="fr-FR" sz="1400" b="1" dirty="0" smtClean="0">
                <a:solidFill>
                  <a:srgbClr val="0070C0"/>
                </a:solidFill>
              </a:rPr>
              <a:t>- Cryptanalyse</a:t>
            </a:r>
            <a:endParaRPr lang="fr-FR" sz="1400" b="1" dirty="0">
              <a:solidFill>
                <a:srgbClr val="0070C0"/>
              </a:solidFill>
            </a:endParaRPr>
          </a:p>
        </p:txBody>
      </p:sp>
      <p:sp>
        <p:nvSpPr>
          <p:cNvPr id="15" name="ZoneTexte 14"/>
          <p:cNvSpPr txBox="1"/>
          <p:nvPr/>
        </p:nvSpPr>
        <p:spPr>
          <a:xfrm>
            <a:off x="1243997" y="6317729"/>
            <a:ext cx="1844992" cy="369332"/>
          </a:xfrm>
          <a:prstGeom prst="rect">
            <a:avLst/>
          </a:prstGeom>
          <a:noFill/>
        </p:spPr>
        <p:txBody>
          <a:bodyPr wrap="none" rtlCol="0">
            <a:spAutoFit/>
          </a:bodyPr>
          <a:lstStyle/>
          <a:p>
            <a:r>
              <a:rPr lang="fr-FR" i="1" dirty="0"/>
              <a:t>Table de </a:t>
            </a:r>
            <a:r>
              <a:rPr lang="fr-FR" i="1" dirty="0" err="1"/>
              <a:t>Vigenère</a:t>
            </a:r>
            <a:endParaRPr lang="fr-FR" dirty="0"/>
          </a:p>
        </p:txBody>
      </p:sp>
    </p:spTree>
    <p:extLst>
      <p:ext uri="{BB962C8B-B14F-4D97-AF65-F5344CB8AC3E}">
        <p14:creationId xmlns:p14="http://schemas.microsoft.com/office/powerpoint/2010/main" xmlns="" val="2908609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smtClean="0">
                <a:solidFill>
                  <a:srgbClr val="0070C0"/>
                </a:solidFill>
              </a:rPr>
              <a:t>Merveilleux nombres Premiers et </a:t>
            </a:r>
            <a:br>
              <a:rPr lang="fr-FR" sz="2800" b="1" dirty="0" smtClean="0">
                <a:solidFill>
                  <a:srgbClr val="0070C0"/>
                </a:solidFill>
              </a:rPr>
            </a:br>
            <a:r>
              <a:rPr lang="fr-FR" sz="2800" b="1" dirty="0" smtClean="0">
                <a:solidFill>
                  <a:srgbClr val="0070C0"/>
                </a:solidFill>
              </a:rPr>
              <a:t>le fascinant nombre </a:t>
            </a:r>
            <a:r>
              <a:rPr lang="el-GR" sz="2800" b="1" dirty="0" smtClean="0">
                <a:solidFill>
                  <a:srgbClr val="0070C0"/>
                </a:solidFill>
              </a:rPr>
              <a:t>π</a:t>
            </a:r>
            <a:endParaRPr lang="fr-FR" sz="2800" b="1" dirty="0">
              <a:solidFill>
                <a:srgbClr val="0070C0"/>
              </a:solidFill>
            </a:endParaRP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16</a:t>
            </a:fld>
            <a:endParaRPr lang="fr-FR"/>
          </a:p>
        </p:txBody>
      </p:sp>
      <p:pic>
        <p:nvPicPr>
          <p:cNvPr id="7" name="Picture 2" descr="Image illustrative de l'article Université d'Alg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pic>
        <p:nvPicPr>
          <p:cNvPr id="18434" name="Picture 2" descr="Résultat de recherche d'images pour &quot;Fascinant nombre Pi, spirale&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1466134"/>
            <a:ext cx="4878710" cy="4878710"/>
          </a:xfrm>
          <a:prstGeom prst="rect">
            <a:avLst/>
          </a:prstGeom>
          <a:noFill/>
          <a:extLst>
            <a:ext uri="{909E8E84-426E-40DD-AFC4-6F175D3DCCD1}">
              <a14:hiddenFill xmlns:a14="http://schemas.microsoft.com/office/drawing/2010/main" xmlns="">
                <a:solidFill>
                  <a:srgbClr val="FFFFFF"/>
                </a:solidFill>
              </a14:hiddenFill>
            </a:ext>
          </a:extLst>
        </p:spPr>
      </p:pic>
      <p:pic>
        <p:nvPicPr>
          <p:cNvPr id="18438" name="Picture 6" descr="Résultat de recherche d'images pour &quot;Fascinant nombre Pi, Mnémotechnique&quo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47462" y="2658668"/>
            <a:ext cx="2493640" cy="24936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901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pPr algn="l"/>
            <a:r>
              <a:rPr lang="fr-FR" sz="2800" b="1" dirty="0" smtClean="0">
                <a:solidFill>
                  <a:srgbClr val="0070C0"/>
                </a:solidFill>
              </a:rPr>
              <a:t>Série de </a:t>
            </a:r>
            <a:r>
              <a:rPr lang="fr-FR" sz="2800" b="1" dirty="0" err="1" smtClean="0">
                <a:solidFill>
                  <a:srgbClr val="0070C0"/>
                </a:solidFill>
              </a:rPr>
              <a:t>Fibonacci</a:t>
            </a:r>
            <a:r>
              <a:rPr lang="fr-FR" sz="2800" b="1" dirty="0" smtClean="0">
                <a:solidFill>
                  <a:srgbClr val="0070C0"/>
                </a:solidFill>
              </a:rPr>
              <a:t> et nombre d’Or</a:t>
            </a:r>
            <a:endParaRPr lang="fr-FR" sz="2800" b="1" dirty="0">
              <a:solidFill>
                <a:srgbClr val="0070C0"/>
              </a:solidFill>
            </a:endParaRP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17</a:t>
            </a:fld>
            <a:endParaRPr lang="fr-FR"/>
          </a:p>
        </p:txBody>
      </p:sp>
      <p:pic>
        <p:nvPicPr>
          <p:cNvPr id="19458" name="Picture 2" descr="Résultat de recherche d'images pour &quot;Fascinant nombre Pi, spirale&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6096" y="1844824"/>
            <a:ext cx="3377952" cy="4257675"/>
          </a:xfrm>
          <a:prstGeom prst="rect">
            <a:avLst/>
          </a:prstGeom>
          <a:noFill/>
          <a:extLst>
            <a:ext uri="{909E8E84-426E-40DD-AFC4-6F175D3DCCD1}">
              <a14:hiddenFill xmlns:a14="http://schemas.microsoft.com/office/drawing/2010/main" xmlns="">
                <a:solidFill>
                  <a:srgbClr val="FFFFFF"/>
                </a:solidFill>
              </a14:hiddenFill>
            </a:ext>
          </a:extLst>
        </p:spPr>
      </p:pic>
      <p:pic>
        <p:nvPicPr>
          <p:cNvPr id="19460" name="Picture 4" descr="Résultat de recherche d'images pour &quot;Fascinant nombre Pi, spirale&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1848660"/>
            <a:ext cx="1785734" cy="2673499"/>
          </a:xfrm>
          <a:prstGeom prst="rect">
            <a:avLst/>
          </a:prstGeom>
          <a:noFill/>
          <a:extLst>
            <a:ext uri="{909E8E84-426E-40DD-AFC4-6F175D3DCCD1}">
              <a14:hiddenFill xmlns:a14="http://schemas.microsoft.com/office/drawing/2010/main" xmlns="">
                <a:solidFill>
                  <a:srgbClr val="FFFFFF"/>
                </a:solidFill>
              </a14:hiddenFill>
            </a:ext>
          </a:extLst>
        </p:spPr>
      </p:pic>
      <p:pic>
        <p:nvPicPr>
          <p:cNvPr id="19462" name="Picture 6" descr="Résultat de recherche d'images pour &quot;Fascinant nombre Pi, spirale&quo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75805" y="2132856"/>
            <a:ext cx="1751882" cy="152137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Image illustrative de l'article Université d'Alge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611560" y="1340768"/>
            <a:ext cx="6728445" cy="369332"/>
          </a:xfrm>
          <a:prstGeom prst="rect">
            <a:avLst/>
          </a:prstGeom>
          <a:noFill/>
        </p:spPr>
        <p:txBody>
          <a:bodyPr wrap="none" rtlCol="0">
            <a:spAutoFit/>
          </a:bodyPr>
          <a:lstStyle/>
          <a:p>
            <a:r>
              <a:rPr lang="fr-FR" dirty="0" smtClean="0"/>
              <a:t>- Vérification de l’existence du nombre d’Or et de la suite de </a:t>
            </a:r>
            <a:r>
              <a:rPr lang="fr-FR" dirty="0" err="1" smtClean="0"/>
              <a:t>Fibonacci</a:t>
            </a:r>
            <a:r>
              <a:rPr lang="fr-FR" dirty="0" smtClean="0"/>
              <a:t>,</a:t>
            </a:r>
            <a:endParaRPr lang="fr-FR" dirty="0"/>
          </a:p>
        </p:txBody>
      </p:sp>
      <p:pic>
        <p:nvPicPr>
          <p:cNvPr id="19464" name="Picture 8" descr="Résultat de recherche d'images pour &quot;Fibonacci&quot;"/>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627784" y="3973661"/>
            <a:ext cx="2447925" cy="1866901"/>
          </a:xfrm>
          <a:prstGeom prst="rect">
            <a:avLst/>
          </a:prstGeom>
          <a:noFill/>
          <a:extLst>
            <a:ext uri="{909E8E84-426E-40DD-AFC4-6F175D3DCCD1}">
              <a14:hiddenFill xmlns:a14="http://schemas.microsoft.com/office/drawing/2010/main" xmlns="">
                <a:solidFill>
                  <a:srgbClr val="FFFFFF"/>
                </a:solidFill>
              </a14:hiddenFill>
            </a:ext>
          </a:extLst>
        </p:spPr>
      </p:pic>
      <p:pic>
        <p:nvPicPr>
          <p:cNvPr id="19466" name="Picture 10" descr="Image associé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4052" y="4725144"/>
            <a:ext cx="974298" cy="1187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9116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t>Programme du Cours</a:t>
            </a:r>
            <a:endParaRPr lang="fr-FR" sz="3600" b="1"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b="1" dirty="0" smtClean="0">
                <a:solidFill>
                  <a:srgbClr val="0070C0"/>
                </a:solidFill>
              </a:rPr>
              <a:t>I. Les mathématiques et leurs applications à travers l’Histoire</a:t>
            </a:r>
          </a:p>
          <a:p>
            <a:r>
              <a:rPr lang="fr-FR" dirty="0" smtClean="0"/>
              <a:t> - Le nombre et l’arithmétique : application aux échanges (troc et commerce) </a:t>
            </a:r>
          </a:p>
          <a:p>
            <a:r>
              <a:rPr lang="fr-FR" dirty="0" smtClean="0"/>
              <a:t>- le calcul des surfaces : application à l’agriculture </a:t>
            </a:r>
          </a:p>
          <a:p>
            <a:r>
              <a:rPr lang="fr-FR" dirty="0" smtClean="0"/>
              <a:t>- Le calcul des volumes : application à la construction de temples et autres édifices à caractères religieux (les pyramides…) </a:t>
            </a:r>
          </a:p>
          <a:p>
            <a:r>
              <a:rPr lang="fr-FR" dirty="0" smtClean="0"/>
              <a:t>- Le calcul en astronomie : application à la prévision des phénomènes Météorologiques pour l’agriculture, à la confection des calendriers, à l’astrologie. Faire remarquer que dans les applications citées il ne s’agit pas d’application de formules générales mais de « recettes » spécifiques à chaque problème posé et à chaque situation donnée. </a:t>
            </a:r>
          </a:p>
          <a:p>
            <a:r>
              <a:rPr lang="fr-FR" dirty="0" smtClean="0"/>
              <a:t>- La naissance des mathématiques Grecques et la conjonction avec la philosophie, les mathématiques comme connaissance absolue indépendante de l’expérience sensorielle. </a:t>
            </a:r>
          </a:p>
          <a:p>
            <a:r>
              <a:rPr lang="fr-FR" dirty="0" smtClean="0"/>
              <a:t>- Une application spécifique à la civilisation musulmane : la naissance du « </a:t>
            </a:r>
            <a:r>
              <a:rPr lang="fr-FR" dirty="0" err="1" smtClean="0"/>
              <a:t>Ilm</a:t>
            </a:r>
            <a:r>
              <a:rPr lang="fr-FR" dirty="0" smtClean="0"/>
              <a:t> el </a:t>
            </a:r>
            <a:r>
              <a:rPr lang="fr-FR" dirty="0" err="1" smtClean="0"/>
              <a:t>faraid</a:t>
            </a:r>
            <a:r>
              <a:rPr lang="fr-FR" dirty="0" smtClean="0"/>
              <a:t> » comme application des mathématiques à la répartition des héritages. </a:t>
            </a:r>
          </a:p>
          <a:p>
            <a:r>
              <a:rPr lang="fr-FR" dirty="0" smtClean="0"/>
              <a:t>- La révolution industrielle et l’apparition de l’expérience en physique, la prise en charge des phénomènes qui se déroulent dans le temps : apparition des équations différentielles ordinaires et aux dérivées partielles </a:t>
            </a:r>
            <a:endParaRPr lang="fr-FR" dirty="0"/>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18</a:t>
            </a:fld>
            <a:endParaRPr lang="fr-FR"/>
          </a:p>
        </p:txBody>
      </p:sp>
      <p:pic>
        <p:nvPicPr>
          <p:cNvPr id="7" name="Picture 2" descr="Image illustrative de l'article Université d'Alg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5721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940966"/>
          </a:xfrm>
        </p:spPr>
        <p:txBody>
          <a:bodyPr>
            <a:normAutofit/>
          </a:bodyPr>
          <a:lstStyle/>
          <a:p>
            <a:r>
              <a:rPr lang="fr-FR" sz="3600" b="1" dirty="0" smtClean="0"/>
              <a:t>Programme du Cours (suite)</a:t>
            </a:r>
            <a:endParaRPr lang="fr-FR" sz="3600" dirty="0"/>
          </a:p>
        </p:txBody>
      </p:sp>
      <p:sp>
        <p:nvSpPr>
          <p:cNvPr id="3" name="Espace réservé du contenu 2"/>
          <p:cNvSpPr>
            <a:spLocks noGrp="1"/>
          </p:cNvSpPr>
          <p:nvPr>
            <p:ph idx="1"/>
          </p:nvPr>
        </p:nvSpPr>
        <p:spPr>
          <a:xfrm>
            <a:off x="457200" y="1196752"/>
            <a:ext cx="8229600" cy="5256584"/>
          </a:xfrm>
        </p:spPr>
        <p:txBody>
          <a:bodyPr>
            <a:normAutofit fontScale="55000" lnSpcReduction="20000"/>
          </a:bodyPr>
          <a:lstStyle/>
          <a:p>
            <a:pPr marL="0" indent="0">
              <a:buNone/>
            </a:pPr>
            <a:r>
              <a:rPr lang="fr-FR" b="1" dirty="0" smtClean="0">
                <a:solidFill>
                  <a:srgbClr val="0070C0"/>
                </a:solidFill>
              </a:rPr>
              <a:t>II. Exemples simples d’application des mathématiques (énumération non exhaustive) </a:t>
            </a:r>
          </a:p>
          <a:p>
            <a:r>
              <a:rPr lang="fr-FR" dirty="0" smtClean="0"/>
              <a:t>- La notion de fonction et ses applications en physique, en chimie, en finance (le remboursement d’un prêt avec intérêt). </a:t>
            </a:r>
          </a:p>
          <a:p>
            <a:r>
              <a:rPr lang="fr-FR" dirty="0" smtClean="0"/>
              <a:t>- Une application en Biologie : le modèle prédateur, proie - Le modèle de la lutte pour la survie : deux espèces dans un même milieu - La loi de croissance organique </a:t>
            </a:r>
          </a:p>
          <a:p>
            <a:r>
              <a:rPr lang="fr-FR" dirty="0" smtClean="0"/>
              <a:t>- La loi de décomposition radioactive </a:t>
            </a:r>
          </a:p>
          <a:p>
            <a:r>
              <a:rPr lang="fr-FR" dirty="0" smtClean="0"/>
              <a:t>- Applications de la fonction de Dirac (calcul du centre de gravité et du moment d’inertie d’une tige non homogène) </a:t>
            </a:r>
          </a:p>
          <a:p>
            <a:r>
              <a:rPr lang="fr-FR" dirty="0" smtClean="0"/>
              <a:t>- L’angle de tir d’un obus pour une portée maximale (découverte de Tartaglia et démonstration de Galilée) </a:t>
            </a:r>
          </a:p>
          <a:p>
            <a:r>
              <a:rPr lang="fr-FR" dirty="0" smtClean="0"/>
              <a:t>- La stabilité d’un point d’équilibre : application de la notion de dérivée. - Une application simple de l’intégrale de Riemann : le calcul de la longueur d’une courbe. </a:t>
            </a:r>
          </a:p>
          <a:p>
            <a:r>
              <a:rPr lang="fr-FR" dirty="0" smtClean="0"/>
              <a:t>- La formule de Tsiolkovski, le calcul du combustible d’une fusée.</a:t>
            </a:r>
          </a:p>
          <a:p>
            <a:r>
              <a:rPr lang="fr-FR" dirty="0" smtClean="0"/>
              <a:t>- La formule de la chute en parachute </a:t>
            </a:r>
          </a:p>
          <a:p>
            <a:r>
              <a:rPr lang="fr-FR" dirty="0" smtClean="0"/>
              <a:t>- Exemple simple de programmation linéaire : la maximisation du profit dans la fabrication de deux produits. </a:t>
            </a:r>
          </a:p>
          <a:p>
            <a:r>
              <a:rPr lang="fr-FR" dirty="0" smtClean="0"/>
              <a:t>- L’équation des ondes </a:t>
            </a:r>
          </a:p>
          <a:p>
            <a:r>
              <a:rPr lang="fr-FR" dirty="0" smtClean="0"/>
              <a:t>- L’équation de la chaleur, l’équation de Laplace.</a:t>
            </a:r>
            <a:endParaRPr lang="fr-FR" dirty="0"/>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19</a:t>
            </a:fld>
            <a:endParaRPr lang="fr-FR"/>
          </a:p>
        </p:txBody>
      </p:sp>
      <p:pic>
        <p:nvPicPr>
          <p:cNvPr id="7" name="Picture 2" descr="Image illustrative de l'article Université d'Alg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3513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868958"/>
          </a:xfrm>
        </p:spPr>
        <p:txBody>
          <a:bodyPr>
            <a:normAutofit/>
          </a:bodyPr>
          <a:lstStyle/>
          <a:p>
            <a:r>
              <a:rPr lang="fr-FR" sz="3200" b="1" dirty="0" smtClean="0"/>
              <a:t>Université d’Alger- Historique</a:t>
            </a:r>
            <a:endParaRPr lang="fr-FR" sz="3200" b="1" dirty="0"/>
          </a:p>
        </p:txBody>
      </p:sp>
      <p:sp>
        <p:nvSpPr>
          <p:cNvPr id="3" name="Espace réservé du contenu 2"/>
          <p:cNvSpPr>
            <a:spLocks noGrp="1"/>
          </p:cNvSpPr>
          <p:nvPr>
            <p:ph idx="1"/>
          </p:nvPr>
        </p:nvSpPr>
        <p:spPr>
          <a:xfrm>
            <a:off x="467544" y="1844824"/>
            <a:ext cx="8229600" cy="4104456"/>
          </a:xfrm>
        </p:spPr>
        <p:txBody>
          <a:bodyPr>
            <a:normAutofit fontScale="92500" lnSpcReduction="10000"/>
          </a:bodyPr>
          <a:lstStyle/>
          <a:p>
            <a:r>
              <a:rPr lang="fr-FR" sz="1800" dirty="0"/>
              <a:t>L'université d'Alger tire son origine d'une série de créations, dans la seconde moitié du </a:t>
            </a:r>
            <a:r>
              <a:rPr lang="fr-FR" sz="1800" cap="small" dirty="0" err="1" smtClean="0">
                <a:effectLst/>
              </a:rPr>
              <a:t>xix</a:t>
            </a:r>
            <a:r>
              <a:rPr lang="fr-FR" sz="1800" baseline="30000" dirty="0" err="1" smtClean="0">
                <a:effectLst/>
              </a:rPr>
              <a:t>e</a:t>
            </a:r>
            <a:r>
              <a:rPr lang="fr-FR" sz="1800" dirty="0"/>
              <a:t> siècle. Le gouvernement général colonial avait proposé l’enseignement bilingue des trois medersas officielles, fondées en 1850 pour former le personnel musulman du culte, de la justice et de l’administration. Puis créé la division supérieure de la medersa d’Alger (qui sera transformée en 1946 en Institut d’Études Supérieures Islamiques). Une étape importante, dans le cadre de la grande réforme universitaire de la IIIe République française, fut la loi de </a:t>
            </a:r>
            <a:r>
              <a:rPr lang="fr-FR" sz="1800" dirty="0">
                <a:hlinkClick r:id="rId2" tooltip="1879"/>
              </a:rPr>
              <a:t>1879</a:t>
            </a:r>
            <a:r>
              <a:rPr lang="fr-FR" sz="1800" dirty="0"/>
              <a:t> qui créa quatre Écoles Supérieures spécialisées à Alger : médecine, pharmacie, sciences, lettres et droit</a:t>
            </a:r>
            <a:r>
              <a:rPr lang="fr-FR" sz="1800" dirty="0" smtClean="0"/>
              <a:t>.</a:t>
            </a:r>
          </a:p>
          <a:p>
            <a:endParaRPr lang="fr-FR" sz="1800" dirty="0"/>
          </a:p>
          <a:p>
            <a:r>
              <a:rPr lang="fr-FR" sz="1800" dirty="0"/>
              <a:t>La transformation de ces quatre Écoles Supérieures en Université à part entière, par la loi du </a:t>
            </a:r>
            <a:r>
              <a:rPr lang="fr-FR" sz="1800" dirty="0">
                <a:hlinkClick r:id="rId3" tooltip="30 décembre"/>
              </a:rPr>
              <a:t>30</a:t>
            </a:r>
            <a:r>
              <a:rPr lang="fr-FR" sz="1800" dirty="0" smtClean="0"/>
              <a:t> </a:t>
            </a:r>
            <a:r>
              <a:rPr lang="fr-FR" sz="1800" dirty="0">
                <a:hlinkClick r:id="rId4" tooltip="Décembre 1909"/>
              </a:rPr>
              <a:t>décembre</a:t>
            </a:r>
            <a:r>
              <a:rPr lang="fr-FR" sz="1800" dirty="0" smtClean="0"/>
              <a:t> </a:t>
            </a:r>
            <a:r>
              <a:rPr lang="fr-FR" sz="1800" dirty="0">
                <a:hlinkClick r:id="rId5" tooltip="1909"/>
              </a:rPr>
              <a:t>1909</a:t>
            </a:r>
            <a:r>
              <a:rPr lang="fr-FR" sz="1800" dirty="0"/>
              <a:t>, </a:t>
            </a:r>
            <a:r>
              <a:rPr lang="fr-FR" sz="1800" b="1" dirty="0">
                <a:solidFill>
                  <a:srgbClr val="0070C0"/>
                </a:solidFill>
              </a:rPr>
              <a:t>permet aux étudiants de poursuivre à Alger des études supérieures complètes jusqu’au doctorat</a:t>
            </a:r>
            <a:r>
              <a:rPr lang="fr-FR" sz="1800" b="1" dirty="0" smtClean="0">
                <a:solidFill>
                  <a:srgbClr val="0070C0"/>
                </a:solidFill>
              </a:rPr>
              <a:t>.</a:t>
            </a:r>
          </a:p>
          <a:p>
            <a:endParaRPr lang="fr-FR" sz="1800" b="1" dirty="0">
              <a:solidFill>
                <a:srgbClr val="0070C0"/>
              </a:solidFill>
            </a:endParaRPr>
          </a:p>
          <a:p>
            <a:r>
              <a:rPr lang="fr-FR" sz="1800" b="1" dirty="0" smtClean="0">
                <a:solidFill>
                  <a:srgbClr val="0070C0"/>
                </a:solidFill>
              </a:rPr>
              <a:t>Aujourd’hui, plus d’un siècle après, la Faculté des Sciences retrouve toute sa place et les sciences mathématiques et Informatiques enrichissent désormais l’Université d’Alger-1.</a:t>
            </a:r>
            <a:endParaRPr lang="fr-FR" sz="1800" b="1" dirty="0">
              <a:solidFill>
                <a:srgbClr val="0070C0"/>
              </a:solidFill>
            </a:endParaRP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2</a:t>
            </a:fld>
            <a:endParaRPr lang="fr-FR" dirty="0"/>
          </a:p>
        </p:txBody>
      </p:sp>
      <p:pic>
        <p:nvPicPr>
          <p:cNvPr id="7" name="Picture 2" descr="Image illustrative de l'article Université d'Alge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84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92696"/>
            <a:ext cx="8229600" cy="724942"/>
          </a:xfrm>
        </p:spPr>
        <p:txBody>
          <a:bodyPr>
            <a:noAutofit/>
          </a:bodyPr>
          <a:lstStyle/>
          <a:p>
            <a:pPr algn="l"/>
            <a:r>
              <a:rPr lang="fr-FR" sz="2800" b="1" dirty="0" smtClean="0"/>
              <a:t>- Quelques Figures Emblématiques au </a:t>
            </a:r>
            <a:br>
              <a:rPr lang="fr-FR" sz="2800" b="1" dirty="0" smtClean="0"/>
            </a:br>
            <a:r>
              <a:rPr lang="fr-FR" sz="2800" b="1" dirty="0" smtClean="0"/>
              <a:t>   Département de Mathématique – Alger </a:t>
            </a:r>
            <a:endParaRPr lang="fr-FR" sz="2800" b="1" dirty="0"/>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3</a:t>
            </a:fld>
            <a:endParaRPr lang="fr-FR"/>
          </a:p>
        </p:txBody>
      </p:sp>
      <p:pic>
        <p:nvPicPr>
          <p:cNvPr id="7" name="Picture 2" descr="Image illustrative de l'article Université d'Alg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Image associé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35896" y="2999341"/>
            <a:ext cx="1368152" cy="1566176"/>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mage associé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59632" y="1707913"/>
            <a:ext cx="1635241" cy="2641544"/>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Image associé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88857" y="4370683"/>
            <a:ext cx="1918535" cy="169957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ZoneTexte 7"/>
          <p:cNvSpPr txBox="1"/>
          <p:nvPr/>
        </p:nvSpPr>
        <p:spPr>
          <a:xfrm>
            <a:off x="3635896" y="4797152"/>
            <a:ext cx="1274388" cy="523220"/>
          </a:xfrm>
          <a:prstGeom prst="rect">
            <a:avLst/>
          </a:prstGeom>
          <a:noFill/>
        </p:spPr>
        <p:txBody>
          <a:bodyPr wrap="none" rtlCol="0">
            <a:spAutoFit/>
          </a:bodyPr>
          <a:lstStyle/>
          <a:p>
            <a:r>
              <a:rPr lang="fr-FR" sz="1400" dirty="0" smtClean="0"/>
              <a:t>René de </a:t>
            </a:r>
            <a:r>
              <a:rPr lang="fr-FR" sz="1400" dirty="0" err="1" smtClean="0"/>
              <a:t>Possel</a:t>
            </a:r>
            <a:endParaRPr lang="fr-FR" sz="1400" dirty="0" smtClean="0"/>
          </a:p>
          <a:p>
            <a:r>
              <a:rPr lang="fr-FR" sz="1400" dirty="0" smtClean="0"/>
              <a:t>1941 </a:t>
            </a:r>
            <a:r>
              <a:rPr lang="fr-FR" sz="1400" dirty="0"/>
              <a:t>à 1959</a:t>
            </a:r>
          </a:p>
        </p:txBody>
      </p:sp>
      <p:sp>
        <p:nvSpPr>
          <p:cNvPr id="12" name="ZoneTexte 11"/>
          <p:cNvSpPr txBox="1"/>
          <p:nvPr/>
        </p:nvSpPr>
        <p:spPr>
          <a:xfrm>
            <a:off x="1440058" y="4426559"/>
            <a:ext cx="1258678" cy="523220"/>
          </a:xfrm>
          <a:prstGeom prst="rect">
            <a:avLst/>
          </a:prstGeom>
          <a:noFill/>
        </p:spPr>
        <p:txBody>
          <a:bodyPr wrap="none" rtlCol="0">
            <a:spAutoFit/>
          </a:bodyPr>
          <a:lstStyle/>
          <a:p>
            <a:r>
              <a:rPr lang="fr-FR" sz="1400" dirty="0" smtClean="0"/>
              <a:t>Maurice </a:t>
            </a:r>
            <a:r>
              <a:rPr lang="fr-FR" sz="1400" dirty="0" err="1" smtClean="0"/>
              <a:t>Audin</a:t>
            </a:r>
            <a:endParaRPr lang="fr-FR" sz="1400" dirty="0" smtClean="0"/>
          </a:p>
          <a:p>
            <a:r>
              <a:rPr lang="fr-FR" sz="1400" dirty="0" smtClean="0"/>
              <a:t>1948 à 1957</a:t>
            </a:r>
            <a:endParaRPr lang="fr-FR" sz="1400" dirty="0"/>
          </a:p>
        </p:txBody>
      </p:sp>
      <p:sp>
        <p:nvSpPr>
          <p:cNvPr id="9" name="ZoneTexte 8"/>
          <p:cNvSpPr txBox="1"/>
          <p:nvPr/>
        </p:nvSpPr>
        <p:spPr>
          <a:xfrm>
            <a:off x="6300192" y="6165304"/>
            <a:ext cx="1468287" cy="523220"/>
          </a:xfrm>
          <a:prstGeom prst="rect">
            <a:avLst/>
          </a:prstGeom>
          <a:noFill/>
        </p:spPr>
        <p:txBody>
          <a:bodyPr wrap="none" rtlCol="0">
            <a:spAutoFit/>
          </a:bodyPr>
          <a:lstStyle/>
          <a:p>
            <a:r>
              <a:rPr lang="fr-FR" sz="1400" dirty="0" smtClean="0"/>
              <a:t>Roger </a:t>
            </a:r>
            <a:r>
              <a:rPr lang="fr-FR" sz="1400" dirty="0" err="1" smtClean="0"/>
              <a:t>Godement</a:t>
            </a:r>
            <a:r>
              <a:rPr lang="fr-FR" sz="1400" dirty="0" smtClean="0"/>
              <a:t> </a:t>
            </a:r>
          </a:p>
          <a:p>
            <a:r>
              <a:rPr lang="fr-FR" sz="1400" dirty="0" smtClean="0"/>
              <a:t>1963-1964</a:t>
            </a:r>
            <a:endParaRPr lang="fr-FR" sz="1400" dirty="0"/>
          </a:p>
        </p:txBody>
      </p:sp>
    </p:spTree>
    <p:extLst>
      <p:ext uri="{BB962C8B-B14F-4D97-AF65-F5344CB8AC3E}">
        <p14:creationId xmlns:p14="http://schemas.microsoft.com/office/powerpoint/2010/main" xmlns="" val="3784815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smtClean="0"/>
              <a:t>- Quelques Figures Emblématiques</a:t>
            </a:r>
            <a:br>
              <a:rPr lang="fr-FR" sz="2800" b="1" dirty="0" smtClean="0"/>
            </a:br>
            <a:r>
              <a:rPr lang="fr-FR" sz="2800" b="1" dirty="0" smtClean="0"/>
              <a:t>   Cercle des Mathématiciens d’exception</a:t>
            </a:r>
            <a:endParaRPr lang="fr-FR" sz="2800" dirty="0"/>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4</a:t>
            </a:fld>
            <a:endParaRPr lang="fr-FR"/>
          </a:p>
        </p:txBody>
      </p:sp>
      <p:pic>
        <p:nvPicPr>
          <p:cNvPr id="15" name="Picture 2" descr="Image illustrative de l'article Université d'Alg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associé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64798" y="2055615"/>
            <a:ext cx="1267845" cy="1539527"/>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AutoShape 6" descr="Résultat de recherche d'images pour &quot;Fibonacci&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AutoShape 8" descr="Résultat de recherche d'images pour &quot;Fibonacci&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AutoShape 10" descr="Résultat de recherche d'images pour &quot;Fibonacci&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60" name="Picture 12" descr="Image associé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07889" y="1382082"/>
            <a:ext cx="1599828" cy="1599829"/>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Résultat de recherche d'images pour &quot;Mathématiciens&quot;"/>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94262" y="1464165"/>
            <a:ext cx="1358271" cy="2130977"/>
          </a:xfrm>
          <a:prstGeom prst="rect">
            <a:avLst/>
          </a:prstGeom>
          <a:noFill/>
          <a:extLst>
            <a:ext uri="{909E8E84-426E-40DD-AFC4-6F175D3DCCD1}">
              <a14:hiddenFill xmlns:a14="http://schemas.microsoft.com/office/drawing/2010/main" xmlns="">
                <a:solidFill>
                  <a:srgbClr val="FFFFFF"/>
                </a:solidFill>
              </a14:hiddenFill>
            </a:ext>
          </a:extLst>
        </p:spPr>
      </p:pic>
      <p:pic>
        <p:nvPicPr>
          <p:cNvPr id="2064" name="Picture 16" descr="Résultat de recherche d'images pour &quot;Mathématiciens&quot;"/>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85189" y="1650271"/>
            <a:ext cx="1158841" cy="1495959"/>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Résultat de recherche d'images pour &quot;Mathématiciens&quot;"/>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12775" y="3501008"/>
            <a:ext cx="1919888" cy="2335386"/>
          </a:xfrm>
          <a:prstGeom prst="rect">
            <a:avLst/>
          </a:prstGeom>
          <a:noFill/>
          <a:extLst>
            <a:ext uri="{909E8E84-426E-40DD-AFC4-6F175D3DCCD1}">
              <a14:hiddenFill xmlns:a14="http://schemas.microsoft.com/office/drawing/2010/main" xmlns="">
                <a:solidFill>
                  <a:srgbClr val="FFFFFF"/>
                </a:solidFill>
              </a14:hiddenFill>
            </a:ext>
          </a:extLst>
        </p:spPr>
      </p:pic>
      <p:pic>
        <p:nvPicPr>
          <p:cNvPr id="2070" name="Picture 22" descr="Résultat de recherche d'images pour &quot;Tchebychev&quot;"/>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802998" y="3501008"/>
            <a:ext cx="1765115" cy="2147118"/>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Image associée"/>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939968" y="4005064"/>
            <a:ext cx="1917676" cy="2273318"/>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ZoneTexte 18"/>
          <p:cNvSpPr txBox="1"/>
          <p:nvPr/>
        </p:nvSpPr>
        <p:spPr>
          <a:xfrm>
            <a:off x="2987824" y="4365104"/>
            <a:ext cx="1862818" cy="646331"/>
          </a:xfrm>
          <a:prstGeom prst="rect">
            <a:avLst/>
          </a:prstGeom>
          <a:noFill/>
        </p:spPr>
        <p:txBody>
          <a:bodyPr wrap="none" rtlCol="0">
            <a:spAutoFit/>
          </a:bodyPr>
          <a:lstStyle/>
          <a:p>
            <a:r>
              <a:rPr lang="fr-FR" b="1" dirty="0" smtClean="0">
                <a:solidFill>
                  <a:srgbClr val="0070C0"/>
                </a:solidFill>
              </a:rPr>
              <a:t>Et tout les autres,</a:t>
            </a:r>
          </a:p>
          <a:p>
            <a:r>
              <a:rPr lang="fr-FR" b="1" dirty="0" smtClean="0">
                <a:solidFill>
                  <a:srgbClr val="0070C0"/>
                </a:solidFill>
              </a:rPr>
              <a:t>……….</a:t>
            </a:r>
            <a:endParaRPr lang="fr-FR" b="1" dirty="0">
              <a:solidFill>
                <a:srgbClr val="0070C0"/>
              </a:solidFill>
            </a:endParaRPr>
          </a:p>
        </p:txBody>
      </p:sp>
    </p:spTree>
    <p:extLst>
      <p:ext uri="{BB962C8B-B14F-4D97-AF65-F5344CB8AC3E}">
        <p14:creationId xmlns:p14="http://schemas.microsoft.com/office/powerpoint/2010/main" xmlns="" val="2027730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b="1" dirty="0" smtClean="0">
                <a:solidFill>
                  <a:srgbClr val="0070C0"/>
                </a:solidFill>
              </a:rPr>
              <a:t>Applications Spatiales:</a:t>
            </a:r>
            <a:br>
              <a:rPr lang="fr-FR" sz="3200" b="1" dirty="0" smtClean="0">
                <a:solidFill>
                  <a:srgbClr val="0070C0"/>
                </a:solidFill>
              </a:rPr>
            </a:br>
            <a:r>
              <a:rPr lang="fr-FR" sz="3200" b="1" dirty="0" smtClean="0">
                <a:solidFill>
                  <a:srgbClr val="0070C0"/>
                </a:solidFill>
              </a:rPr>
              <a:t>-Lanceurs </a:t>
            </a:r>
            <a:endParaRPr lang="fr-FR" sz="3200" b="1" dirty="0">
              <a:solidFill>
                <a:srgbClr val="0070C0"/>
              </a:solidFill>
            </a:endParaRP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5</a:t>
            </a:fld>
            <a:endParaRPr lang="fr-FR"/>
          </a:p>
        </p:txBody>
      </p:sp>
      <p:pic>
        <p:nvPicPr>
          <p:cNvPr id="9218" name="Picture 2" descr="Image associé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752" y="910889"/>
            <a:ext cx="2458823" cy="1376941"/>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Image associé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492895"/>
            <a:ext cx="5527791" cy="345638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Image illustrative de l'article Université d'Alg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pic>
        <p:nvPicPr>
          <p:cNvPr id="9224" name="Picture 8" descr="Résultat de recherche d'images pour &quot;Lanceur,t SOYOUZ&quot;"/>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20774" y="1575097"/>
            <a:ext cx="4036546" cy="2270558"/>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Résultat de recherche d'images pour &quot;Trajectoire lanceur, phases&quo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29045" y="3845655"/>
            <a:ext cx="4212057" cy="29768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5691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sz="2800" b="1" dirty="0" smtClean="0">
                <a:solidFill>
                  <a:srgbClr val="0070C0"/>
                </a:solidFill>
              </a:rPr>
              <a:t>Applications récentes des Mathématiques :</a:t>
            </a:r>
            <a:br>
              <a:rPr lang="fr-FR" sz="2800" b="1" dirty="0" smtClean="0">
                <a:solidFill>
                  <a:srgbClr val="0070C0"/>
                </a:solidFill>
              </a:rPr>
            </a:br>
            <a:r>
              <a:rPr lang="fr-FR" sz="2200" b="1" dirty="0" smtClean="0">
                <a:solidFill>
                  <a:srgbClr val="0070C0"/>
                </a:solidFill>
              </a:rPr>
              <a:t>- </a:t>
            </a:r>
            <a:r>
              <a:rPr lang="fr-FR" sz="2200" b="1" dirty="0" err="1" smtClean="0">
                <a:solidFill>
                  <a:srgbClr val="0070C0"/>
                </a:solidFill>
              </a:rPr>
              <a:t>BigData</a:t>
            </a:r>
            <a:r>
              <a:rPr lang="fr-FR" sz="2200" b="1" dirty="0">
                <a:solidFill>
                  <a:srgbClr val="0070C0"/>
                </a:solidFill>
              </a:rPr>
              <a:t> </a:t>
            </a:r>
            <a:r>
              <a:rPr lang="fr-FR" sz="2200" b="1" dirty="0" smtClean="0">
                <a:solidFill>
                  <a:srgbClr val="0070C0"/>
                </a:solidFill>
              </a:rPr>
              <a:t>/Data </a:t>
            </a:r>
            <a:r>
              <a:rPr lang="fr-FR" sz="2200" b="1" dirty="0" err="1" smtClean="0">
                <a:solidFill>
                  <a:srgbClr val="0070C0"/>
                </a:solidFill>
              </a:rPr>
              <a:t>analysis</a:t>
            </a:r>
            <a:r>
              <a:rPr lang="fr-FR" sz="2200" b="1" dirty="0" smtClean="0">
                <a:solidFill>
                  <a:srgbClr val="0070C0"/>
                </a:solidFill>
              </a:rPr>
              <a:t/>
            </a:r>
            <a:br>
              <a:rPr lang="fr-FR" sz="2200" b="1" dirty="0" smtClean="0">
                <a:solidFill>
                  <a:srgbClr val="0070C0"/>
                </a:solidFill>
              </a:rPr>
            </a:br>
            <a:r>
              <a:rPr lang="fr-FR" sz="2000" dirty="0" smtClean="0"/>
              <a:t>Chaine </a:t>
            </a:r>
            <a:r>
              <a:rPr lang="fr-FR" sz="2000" dirty="0"/>
              <a:t>des </a:t>
            </a:r>
            <a:r>
              <a:rPr lang="fr-FR" sz="2000" dirty="0" smtClean="0"/>
              <a:t>activités </a:t>
            </a:r>
            <a:r>
              <a:rPr lang="fr-FR" sz="2000" dirty="0"/>
              <a:t>et </a:t>
            </a:r>
            <a:r>
              <a:rPr lang="fr-FR" sz="2000" dirty="0" smtClean="0"/>
              <a:t>déplacements </a:t>
            </a:r>
            <a:r>
              <a:rPr lang="fr-FR" sz="2000" dirty="0"/>
              <a:t>quotidiens pour les travailleurs</a:t>
            </a:r>
            <a:br>
              <a:rPr lang="fr-FR" sz="2000" dirty="0"/>
            </a:br>
            <a:r>
              <a:rPr lang="fr-FR" sz="2000" dirty="0"/>
              <a:t>(un tiers des individus qui se </a:t>
            </a:r>
            <a:r>
              <a:rPr lang="fr-FR" sz="2000" dirty="0" smtClean="0"/>
              <a:t>déplacent)</a:t>
            </a:r>
            <a:endParaRPr lang="fr-FR" sz="2200" b="1" dirty="0">
              <a:solidFill>
                <a:srgbClr val="0070C0"/>
              </a:solidFill>
            </a:endParaRP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6</a:t>
            </a:fld>
            <a:endParaRPr lang="fr-F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43608" y="1556792"/>
            <a:ext cx="7166595" cy="48519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descr="Image illustrative de l'article Université d'Alg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5069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fontScale="90000"/>
          </a:bodyPr>
          <a:lstStyle/>
          <a:p>
            <a:pPr algn="l"/>
            <a:r>
              <a:rPr lang="fr-FR" sz="2800" b="1" dirty="0" smtClean="0">
                <a:solidFill>
                  <a:srgbClr val="0070C0"/>
                </a:solidFill>
              </a:rPr>
              <a:t>Modélisation Mathématique du Traffic en Milieu Urbain</a:t>
            </a:r>
            <a:endParaRPr lang="fr-FR" sz="2800" b="1" dirty="0">
              <a:solidFill>
                <a:srgbClr val="0070C0"/>
              </a:solidFill>
            </a:endParaRP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7</a:t>
            </a:fld>
            <a:endParaRPr lang="fr-F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55576" y="1124744"/>
            <a:ext cx="7632848" cy="44644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ZoneTexte 6"/>
          <p:cNvSpPr txBox="1"/>
          <p:nvPr/>
        </p:nvSpPr>
        <p:spPr>
          <a:xfrm>
            <a:off x="1403648" y="5949280"/>
            <a:ext cx="5262531" cy="369332"/>
          </a:xfrm>
          <a:prstGeom prst="rect">
            <a:avLst/>
          </a:prstGeom>
          <a:noFill/>
        </p:spPr>
        <p:txBody>
          <a:bodyPr wrap="none" rtlCol="0">
            <a:spAutoFit/>
          </a:bodyPr>
          <a:lstStyle/>
          <a:p>
            <a:r>
              <a:rPr lang="fr-FR" dirty="0"/>
              <a:t>Carte des </a:t>
            </a:r>
            <a:r>
              <a:rPr lang="fr-FR" dirty="0" smtClean="0"/>
              <a:t>déplacements </a:t>
            </a:r>
            <a:r>
              <a:rPr lang="fr-FR" dirty="0"/>
              <a:t>observes </a:t>
            </a:r>
            <a:r>
              <a:rPr lang="fr-FR" dirty="0" smtClean="0"/>
              <a:t>durant une enquête</a:t>
            </a:r>
            <a:endParaRPr lang="fr-FR" dirty="0"/>
          </a:p>
        </p:txBody>
      </p:sp>
      <p:pic>
        <p:nvPicPr>
          <p:cNvPr id="9" name="Picture 2" descr="Image illustrative de l'article Université d'Alg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3378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smtClean="0">
                <a:solidFill>
                  <a:srgbClr val="0070C0"/>
                </a:solidFill>
              </a:rPr>
              <a:t>Modélisation Mathématique du Traffic Aérien</a:t>
            </a:r>
            <a:endParaRPr lang="fr-FR" sz="2800" dirty="0"/>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8</a:t>
            </a:fld>
            <a:endParaRPr lang="fr-FR" dirty="0"/>
          </a:p>
        </p:txBody>
      </p:sp>
      <p:pic>
        <p:nvPicPr>
          <p:cNvPr id="7170" name="Picture 2" descr="Résultat de recherche d'images pour &quot;Air Map, real time traffic&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1340768"/>
            <a:ext cx="7272808" cy="411120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Image illustrative de l'article Université d'Alg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899592" y="5805264"/>
            <a:ext cx="4394536" cy="646331"/>
          </a:xfrm>
          <a:prstGeom prst="rect">
            <a:avLst/>
          </a:prstGeom>
          <a:noFill/>
        </p:spPr>
        <p:txBody>
          <a:bodyPr wrap="none" rtlCol="0">
            <a:spAutoFit/>
          </a:bodyPr>
          <a:lstStyle/>
          <a:p>
            <a:r>
              <a:rPr lang="fr-FR" dirty="0" smtClean="0"/>
              <a:t>- Comment optimiser le Traffic Aérien, </a:t>
            </a:r>
          </a:p>
          <a:p>
            <a:r>
              <a:rPr lang="fr-FR" dirty="0" smtClean="0"/>
              <a:t>- Simuler le Traffic aérien mondial et régional</a:t>
            </a:r>
            <a:endParaRPr lang="fr-FR" dirty="0"/>
          </a:p>
        </p:txBody>
      </p:sp>
    </p:spTree>
    <p:extLst>
      <p:ext uri="{BB962C8B-B14F-4D97-AF65-F5344CB8AC3E}">
        <p14:creationId xmlns:p14="http://schemas.microsoft.com/office/powerpoint/2010/main" xmlns="" val="293126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b="1" dirty="0" smtClean="0">
                <a:solidFill>
                  <a:srgbClr val="0070C0"/>
                </a:solidFill>
              </a:rPr>
              <a:t>Pollution Spatiale- Modélisation </a:t>
            </a:r>
            <a:br>
              <a:rPr lang="fr-FR" sz="3200" b="1" dirty="0" smtClean="0">
                <a:solidFill>
                  <a:srgbClr val="0070C0"/>
                </a:solidFill>
              </a:rPr>
            </a:br>
            <a:r>
              <a:rPr lang="fr-FR" sz="3200" b="1" dirty="0" smtClean="0">
                <a:solidFill>
                  <a:srgbClr val="0070C0"/>
                </a:solidFill>
              </a:rPr>
              <a:t>des débris</a:t>
            </a:r>
            <a:endParaRPr lang="fr-FR" sz="3200" b="1" dirty="0">
              <a:solidFill>
                <a:srgbClr val="0070C0"/>
              </a:solidFill>
            </a:endParaRPr>
          </a:p>
        </p:txBody>
      </p:sp>
      <p:sp>
        <p:nvSpPr>
          <p:cNvPr id="4" name="Espace réservé de la date 3"/>
          <p:cNvSpPr>
            <a:spLocks noGrp="1"/>
          </p:cNvSpPr>
          <p:nvPr>
            <p:ph type="dt" sz="half" idx="10"/>
          </p:nvPr>
        </p:nvSpPr>
        <p:spPr/>
        <p:txBody>
          <a:bodyPr/>
          <a:lstStyle/>
          <a:p>
            <a:r>
              <a:rPr lang="fr-FR" smtClean="0"/>
              <a:t>09/02/2017</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B9CA87-70D0-42DD-B782-1A8A2C83F057}" type="slidenum">
              <a:rPr lang="fr-FR" smtClean="0"/>
              <a:pPr/>
              <a:t>9</a:t>
            </a:fld>
            <a:endParaRPr lang="fr-FR" dirty="0"/>
          </a:p>
        </p:txBody>
      </p:sp>
      <p:pic>
        <p:nvPicPr>
          <p:cNvPr id="8194" name="Picture 2" descr="Image associé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558" y="1484784"/>
            <a:ext cx="5486400" cy="421957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Image illustrative de l'article Université d'Alg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69602" y="22225"/>
            <a:ext cx="1143000" cy="109537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611560" y="6021288"/>
            <a:ext cx="4659545" cy="369332"/>
          </a:xfrm>
          <a:prstGeom prst="rect">
            <a:avLst/>
          </a:prstGeom>
          <a:noFill/>
        </p:spPr>
        <p:txBody>
          <a:bodyPr wrap="none" rtlCol="0">
            <a:spAutoFit/>
          </a:bodyPr>
          <a:lstStyle/>
          <a:p>
            <a:r>
              <a:rPr lang="fr-FR" dirty="0" smtClean="0"/>
              <a:t>Modélisation </a:t>
            </a:r>
            <a:r>
              <a:rPr lang="fr-FR" dirty="0" err="1" smtClean="0"/>
              <a:t>ds</a:t>
            </a:r>
            <a:r>
              <a:rPr lang="fr-FR" dirty="0" smtClean="0"/>
              <a:t> trajectoires, orbites, simulation</a:t>
            </a:r>
            <a:endParaRPr lang="fr-FR" dirty="0"/>
          </a:p>
        </p:txBody>
      </p:sp>
    </p:spTree>
    <p:extLst>
      <p:ext uri="{BB962C8B-B14F-4D97-AF65-F5344CB8AC3E}">
        <p14:creationId xmlns:p14="http://schemas.microsoft.com/office/powerpoint/2010/main" xmlns="" val="4019007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TotalTime>
  <Words>738</Words>
  <Application>Microsoft Office PowerPoint</Application>
  <PresentationFormat>Affichage à l'écran (4:3)</PresentationFormat>
  <Paragraphs>123</Paragraphs>
  <Slides>19</Slides>
  <Notes>1</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Applications des Mathématiques aux Autres Sciences</vt:lpstr>
      <vt:lpstr>Université d’Alger- Historique</vt:lpstr>
      <vt:lpstr>- Quelques Figures Emblématiques au     Département de Mathématique – Alger </vt:lpstr>
      <vt:lpstr>- Quelques Figures Emblématiques    Cercle des Mathématiciens d’exception</vt:lpstr>
      <vt:lpstr>Applications Spatiales: -Lanceurs </vt:lpstr>
      <vt:lpstr>Applications récentes des Mathématiques : - BigData /Data analysis Chaine des activités et déplacements quotidiens pour les travailleurs (un tiers des individus qui se déplacent)</vt:lpstr>
      <vt:lpstr>Modélisation Mathématique du Traffic en Milieu Urbain</vt:lpstr>
      <vt:lpstr>Modélisation Mathématique du Traffic Aérien</vt:lpstr>
      <vt:lpstr>Pollution Spatiale- Modélisation  des débris</vt:lpstr>
      <vt:lpstr>Applications des mathématiques Réseaux de neurones</vt:lpstr>
      <vt:lpstr>Applications de modèles mathématiques dans  la nature: Fractales</vt:lpstr>
      <vt:lpstr>Applications Mathématiques: Dynamique du Mouvement : ré-éducation </vt:lpstr>
      <vt:lpstr>Applications Mathématiques dans la Robotique:  systèmes autonomes intelligents</vt:lpstr>
      <vt:lpstr>Applications des Mathématiques au Control des Robots Autonmes: Control Theory</vt:lpstr>
      <vt:lpstr>Application des Mathématiques:  Systèmes d’informations et Cryptage</vt:lpstr>
      <vt:lpstr>Merveilleux nombres Premiers et  le fascinant nombre π</vt:lpstr>
      <vt:lpstr>Série de Fibonacci et nombre d’Or</vt:lpstr>
      <vt:lpstr>Programme du Cours</vt:lpstr>
      <vt:lpstr>Programme du Cours (suite)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des Mathématiques aux Autres Sciences</dc:title>
  <dc:creator>user</dc:creator>
  <cp:lastModifiedBy>MSTAr10</cp:lastModifiedBy>
  <cp:revision>46</cp:revision>
  <dcterms:created xsi:type="dcterms:W3CDTF">2017-02-09T01:41:43Z</dcterms:created>
  <dcterms:modified xsi:type="dcterms:W3CDTF">2022-02-14T17:07:54Z</dcterms:modified>
</cp:coreProperties>
</file>