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89" r:id="rId3"/>
    <p:sldId id="327" r:id="rId4"/>
    <p:sldId id="261" r:id="rId5"/>
    <p:sldId id="262" r:id="rId6"/>
    <p:sldId id="263" r:id="rId7"/>
    <p:sldId id="264" r:id="rId8"/>
    <p:sldId id="328" r:id="rId9"/>
    <p:sldId id="265" r:id="rId10"/>
    <p:sldId id="329" r:id="rId11"/>
    <p:sldId id="266" r:id="rId12"/>
    <p:sldId id="317" r:id="rId13"/>
    <p:sldId id="267" r:id="rId14"/>
    <p:sldId id="268" r:id="rId15"/>
    <p:sldId id="269" r:id="rId16"/>
    <p:sldId id="319" r:id="rId17"/>
    <p:sldId id="318" r:id="rId18"/>
    <p:sldId id="258" r:id="rId19"/>
    <p:sldId id="259" r:id="rId20"/>
    <p:sldId id="272" r:id="rId21"/>
    <p:sldId id="330" r:id="rId22"/>
    <p:sldId id="260" r:id="rId23"/>
    <p:sldId id="273" r:id="rId24"/>
    <p:sldId id="331" r:id="rId25"/>
    <p:sldId id="274" r:id="rId26"/>
    <p:sldId id="276" r:id="rId27"/>
    <p:sldId id="277" r:id="rId28"/>
    <p:sldId id="278" r:id="rId29"/>
    <p:sldId id="280" r:id="rId30"/>
    <p:sldId id="282" r:id="rId31"/>
    <p:sldId id="283" r:id="rId32"/>
    <p:sldId id="284" r:id="rId33"/>
    <p:sldId id="285" r:id="rId34"/>
    <p:sldId id="286" r:id="rId35"/>
    <p:sldId id="287" r:id="rId36"/>
    <p:sldId id="288" r:id="rId37"/>
    <p:sldId id="290" r:id="rId38"/>
    <p:sldId id="320" r:id="rId39"/>
    <p:sldId id="295" r:id="rId40"/>
    <p:sldId id="294" r:id="rId41"/>
    <p:sldId id="291" r:id="rId42"/>
    <p:sldId id="292" r:id="rId43"/>
    <p:sldId id="296" r:id="rId44"/>
    <p:sldId id="297" r:id="rId45"/>
    <p:sldId id="298" r:id="rId46"/>
    <p:sldId id="299" r:id="rId47"/>
    <p:sldId id="300" r:id="rId48"/>
    <p:sldId id="301" r:id="rId49"/>
    <p:sldId id="302" r:id="rId50"/>
    <p:sldId id="322" r:id="rId51"/>
    <p:sldId id="323" r:id="rId52"/>
    <p:sldId id="303" r:id="rId53"/>
    <p:sldId id="304" r:id="rId54"/>
    <p:sldId id="324" r:id="rId55"/>
    <p:sldId id="326" r:id="rId56"/>
    <p:sldId id="325" r:id="rId57"/>
    <p:sldId id="305" r:id="rId58"/>
    <p:sldId id="306" r:id="rId59"/>
    <p:sldId id="307" r:id="rId60"/>
    <p:sldId id="308" r:id="rId61"/>
    <p:sldId id="309" r:id="rId62"/>
    <p:sldId id="311" r:id="rId63"/>
    <p:sldId id="312" r:id="rId64"/>
    <p:sldId id="313" r:id="rId65"/>
    <p:sldId id="314" r:id="rId66"/>
    <p:sldId id="315" r:id="rId67"/>
    <p:sldId id="316" r:id="rId6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4C9F"/>
  </p:clrMru>
</p:presentationPr>
</file>

<file path=ppt/tableStyles.xml><?xml version="1.0" encoding="utf-8"?>
<a:tblStyleLst xmlns:a="http://schemas.openxmlformats.org/drawingml/2006/main" def="{5C22544A-7EE6-4342-B048-85BDC9FD1C3A}">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494"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202011-1D39-4862-8028-BE8D2EEE2E28}" type="datetimeFigureOut">
              <a:rPr lang="fr-FR" smtClean="0"/>
              <a:pPr/>
              <a:t>27/02/2022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C808C-E282-4F42-9813-5E7D21170CF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64C808C-E282-4F42-9813-5E7D21170CF8}" type="slidenum">
              <a:rPr lang="fr-FR" smtClean="0"/>
              <a:pPr/>
              <a:t>21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64C808C-E282-4F42-9813-5E7D21170CF8}" type="slidenum">
              <a:rPr lang="fr-FR" smtClean="0"/>
              <a:pPr/>
              <a:t>64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5000F41-09D7-43A3-B390-269D7F65B61C}" type="datetimeFigureOut">
              <a:rPr lang="fr-FR" smtClean="0"/>
              <a:pPr/>
              <a:t>27/02/2022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015F65-53A4-4A7C-ADB2-9CD63D5E786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000F41-09D7-43A3-B390-269D7F65B61C}" type="datetimeFigureOut">
              <a:rPr lang="fr-FR" smtClean="0"/>
              <a:pPr/>
              <a:t>27/02/2022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015F65-53A4-4A7C-ADB2-9CD63D5E786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000F41-09D7-43A3-B390-269D7F65B61C}" type="datetimeFigureOut">
              <a:rPr lang="fr-FR" smtClean="0"/>
              <a:pPr/>
              <a:t>27/02/2022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015F65-53A4-4A7C-ADB2-9CD63D5E786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000F41-09D7-43A3-B390-269D7F65B61C}" type="datetimeFigureOut">
              <a:rPr lang="fr-FR" smtClean="0"/>
              <a:pPr/>
              <a:t>27/02/2022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015F65-53A4-4A7C-ADB2-9CD63D5E786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5000F41-09D7-43A3-B390-269D7F65B61C}" type="datetimeFigureOut">
              <a:rPr lang="fr-FR" smtClean="0"/>
              <a:pPr/>
              <a:t>27/02/2022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015F65-53A4-4A7C-ADB2-9CD63D5E786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5000F41-09D7-43A3-B390-269D7F65B61C}" type="datetimeFigureOut">
              <a:rPr lang="fr-FR" smtClean="0"/>
              <a:pPr/>
              <a:t>27/02/2022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015F65-53A4-4A7C-ADB2-9CD63D5E786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5000F41-09D7-43A3-B390-269D7F65B61C}" type="datetimeFigureOut">
              <a:rPr lang="fr-FR" smtClean="0"/>
              <a:pPr/>
              <a:t>27/02/2022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2015F65-53A4-4A7C-ADB2-9CD63D5E786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5000F41-09D7-43A3-B390-269D7F65B61C}" type="datetimeFigureOut">
              <a:rPr lang="fr-FR" smtClean="0"/>
              <a:pPr/>
              <a:t>27/02/2022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2015F65-53A4-4A7C-ADB2-9CD63D5E786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000F41-09D7-43A3-B390-269D7F65B61C}" type="datetimeFigureOut">
              <a:rPr lang="fr-FR" smtClean="0"/>
              <a:pPr/>
              <a:t>27/02/2022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2015F65-53A4-4A7C-ADB2-9CD63D5E786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5000F41-09D7-43A3-B390-269D7F65B61C}" type="datetimeFigureOut">
              <a:rPr lang="fr-FR" smtClean="0"/>
              <a:pPr/>
              <a:t>27/02/2022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015F65-53A4-4A7C-ADB2-9CD63D5E786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5000F41-09D7-43A3-B390-269D7F65B61C}" type="datetimeFigureOut">
              <a:rPr lang="fr-FR" smtClean="0"/>
              <a:pPr/>
              <a:t>27/02/2022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015F65-53A4-4A7C-ADB2-9CD63D5E786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00F41-09D7-43A3-B390-269D7F65B61C}" type="datetimeFigureOut">
              <a:rPr lang="fr-FR" smtClean="0"/>
              <a:pPr/>
              <a:t>27/02/2022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15F65-53A4-4A7C-ADB2-9CD63D5E786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hyperlink" Target="http://www.nature.com/genomics/images/neisseria_200.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2643182"/>
            <a:ext cx="8715404" cy="128588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solidFill>
                  <a:srgbClr val="C00000"/>
                </a:solidFill>
                <a:effectLst>
                  <a:outerShdw blurRad="50800" dist="39000" dir="5460000" algn="tl">
                    <a:srgbClr val="000000">
                      <a:alpha val="38000"/>
                    </a:srgbClr>
                  </a:outerShdw>
                </a:effectLst>
                <a:latin typeface="Comic Sans MS" pitchFamily="66" charset="0"/>
              </a:rPr>
              <a:t/>
            </a:r>
            <a:br>
              <a:rPr lang="fr-FR" sz="3600" b="1" dirty="0" smtClean="0">
                <a:ln w="11430"/>
                <a:solidFill>
                  <a:srgbClr val="C00000"/>
                </a:solidFill>
                <a:effectLst>
                  <a:outerShdw blurRad="50800" dist="39000" dir="5460000" algn="tl">
                    <a:srgbClr val="000000">
                      <a:alpha val="38000"/>
                    </a:srgbClr>
                  </a:outerShdw>
                </a:effectLst>
                <a:latin typeface="Comic Sans MS" pitchFamily="66" charset="0"/>
              </a:rPr>
            </a:br>
            <a:r>
              <a:rPr lang="fr-FR" sz="3600" b="1" dirty="0" smtClean="0">
                <a:ln w="11430"/>
                <a:solidFill>
                  <a:srgbClr val="C00000"/>
                </a:solidFill>
                <a:effectLst>
                  <a:outerShdw blurRad="50800" dist="39000" dir="5460000" algn="tl">
                    <a:srgbClr val="000000">
                      <a:alpha val="38000"/>
                    </a:srgbClr>
                  </a:outerShdw>
                </a:effectLst>
                <a:latin typeface="Comic Sans MS" pitchFamily="66" charset="0"/>
              </a:rPr>
              <a:t>PHYSIOLOGIE BACTERIENNE</a:t>
            </a:r>
            <a:br>
              <a:rPr lang="fr-FR" sz="3600" b="1" dirty="0" smtClean="0">
                <a:ln w="11430"/>
                <a:solidFill>
                  <a:srgbClr val="C00000"/>
                </a:solidFill>
                <a:effectLst>
                  <a:outerShdw blurRad="50800" dist="39000" dir="5460000" algn="tl">
                    <a:srgbClr val="000000">
                      <a:alpha val="38000"/>
                    </a:srgbClr>
                  </a:outerShdw>
                </a:effectLst>
                <a:latin typeface="Comic Sans MS" pitchFamily="66" charset="0"/>
              </a:rPr>
            </a:br>
            <a:r>
              <a:rPr lang="fr-FR" sz="3600" b="1" dirty="0" smtClean="0">
                <a:ln w="11430"/>
                <a:effectLst>
                  <a:outerShdw blurRad="50800" dist="39000" dir="5460000" algn="tl">
                    <a:srgbClr val="000000">
                      <a:alpha val="38000"/>
                    </a:srgbClr>
                  </a:outerShdw>
                </a:effectLst>
                <a:latin typeface="Comic Sans MS" pitchFamily="66" charset="0"/>
              </a:rPr>
              <a:t> </a:t>
            </a:r>
            <a:r>
              <a:rPr lang="fr-FR" sz="2800" b="1" dirty="0" smtClean="0">
                <a:ln w="11430"/>
                <a:effectLst>
                  <a:outerShdw blurRad="50800" dist="39000" dir="5460000" algn="tl">
                    <a:srgbClr val="000000">
                      <a:alpha val="38000"/>
                    </a:srgbClr>
                  </a:outerShdw>
                </a:effectLst>
                <a:latin typeface="Comic Sans MS" pitchFamily="66" charset="0"/>
              </a:rPr>
              <a:t>« Cours »</a:t>
            </a:r>
            <a:r>
              <a:rPr lang="fr-FR" sz="4800" b="1" dirty="0" smtClean="0">
                <a:ln w="11430"/>
                <a:solidFill>
                  <a:srgbClr val="C00000"/>
                </a:solidFill>
                <a:effectLst>
                  <a:outerShdw blurRad="50800" dist="39000" dir="5460000" algn="tl">
                    <a:srgbClr val="000000">
                      <a:alpha val="38000"/>
                    </a:srgbClr>
                  </a:outerShdw>
                </a:effectLst>
                <a:latin typeface="Comic Sans MS" pitchFamily="66" charset="0"/>
              </a:rPr>
              <a:t/>
            </a:r>
            <a:br>
              <a:rPr lang="fr-FR" sz="4800" b="1" dirty="0" smtClean="0">
                <a:ln w="11430"/>
                <a:solidFill>
                  <a:srgbClr val="C00000"/>
                </a:solidFill>
                <a:effectLst>
                  <a:outerShdw blurRad="50800" dist="39000" dir="5460000" algn="tl">
                    <a:srgbClr val="000000">
                      <a:alpha val="38000"/>
                    </a:srgbClr>
                  </a:outerShdw>
                </a:effectLst>
                <a:latin typeface="Comic Sans MS" pitchFamily="66" charset="0"/>
              </a:rPr>
            </a:br>
            <a:endParaRPr lang="fr-FR" sz="3600" b="1" dirty="0">
              <a:ln w="11430"/>
              <a:solidFill>
                <a:srgbClr val="C00000"/>
              </a:solidFill>
              <a:effectLst>
                <a:outerShdw blurRad="50800" dist="39000" dir="5460000" algn="tl">
                  <a:srgbClr val="000000">
                    <a:alpha val="38000"/>
                  </a:srgbClr>
                </a:outerShdw>
              </a:effectLst>
              <a:latin typeface="Comic Sans MS" pitchFamily="66" charset="0"/>
            </a:endParaRPr>
          </a:p>
        </p:txBody>
      </p:sp>
      <p:grpSp>
        <p:nvGrpSpPr>
          <p:cNvPr id="14" name="Groupe 13"/>
          <p:cNvGrpSpPr/>
          <p:nvPr/>
        </p:nvGrpSpPr>
        <p:grpSpPr>
          <a:xfrm>
            <a:off x="0" y="0"/>
            <a:ext cx="9144000" cy="1214446"/>
            <a:chOff x="785786" y="285728"/>
            <a:chExt cx="7972460" cy="1295400"/>
          </a:xfrm>
        </p:grpSpPr>
        <p:pic>
          <p:nvPicPr>
            <p:cNvPr id="4" name="Picture 5" descr="BacteriesMeiose"/>
            <p:cNvPicPr>
              <a:picLocks noChangeAspect="1" noChangeArrowheads="1"/>
            </p:cNvPicPr>
            <p:nvPr/>
          </p:nvPicPr>
          <p:blipFill>
            <a:blip r:embed="rId2">
              <a:lum bright="18000"/>
            </a:blip>
            <a:srcRect l="11443" t="22458" b="18633"/>
            <a:stretch>
              <a:fillRect/>
            </a:stretch>
          </p:blipFill>
          <p:spPr bwMode="auto">
            <a:xfrm>
              <a:off x="6500826" y="285728"/>
              <a:ext cx="2257420" cy="1285884"/>
            </a:xfrm>
            <a:prstGeom prst="rect">
              <a:avLst/>
            </a:prstGeom>
            <a:noFill/>
            <a:ln w="9525">
              <a:solidFill>
                <a:schemeClr val="tx1"/>
              </a:solidFill>
              <a:miter lim="800000"/>
              <a:headEnd/>
              <a:tailEnd/>
            </a:ln>
          </p:spPr>
        </p:pic>
        <p:pic>
          <p:nvPicPr>
            <p:cNvPr id="6" name="Picture 24" descr="A:\69091jwa.jpg"/>
            <p:cNvPicPr>
              <a:picLocks noChangeAspect="1" noChangeArrowheads="1"/>
            </p:cNvPicPr>
            <p:nvPr/>
          </p:nvPicPr>
          <p:blipFill>
            <a:blip r:embed="rId3"/>
            <a:srcRect t="5728" b="2626"/>
            <a:stretch>
              <a:fillRect/>
            </a:stretch>
          </p:blipFill>
          <p:spPr bwMode="auto">
            <a:xfrm>
              <a:off x="785786" y="285728"/>
              <a:ext cx="2000264" cy="1274763"/>
            </a:xfrm>
            <a:prstGeom prst="rect">
              <a:avLst/>
            </a:prstGeom>
            <a:noFill/>
            <a:ln w="9525">
              <a:solidFill>
                <a:schemeClr val="tx1"/>
              </a:solidFill>
              <a:miter lim="800000"/>
              <a:headEnd/>
              <a:tailEnd/>
            </a:ln>
          </p:spPr>
        </p:pic>
        <p:pic>
          <p:nvPicPr>
            <p:cNvPr id="7" name="Picture 25" descr="A:\bacter.jpg"/>
            <p:cNvPicPr>
              <a:picLocks noChangeAspect="1" noChangeArrowheads="1"/>
            </p:cNvPicPr>
            <p:nvPr/>
          </p:nvPicPr>
          <p:blipFill>
            <a:blip r:embed="rId4"/>
            <a:srcRect b="19705"/>
            <a:stretch>
              <a:fillRect/>
            </a:stretch>
          </p:blipFill>
          <p:spPr bwMode="auto">
            <a:xfrm>
              <a:off x="2786050" y="285728"/>
              <a:ext cx="1785950" cy="1295400"/>
            </a:xfrm>
            <a:prstGeom prst="rect">
              <a:avLst/>
            </a:prstGeom>
            <a:noFill/>
            <a:ln w="9525">
              <a:solidFill>
                <a:schemeClr val="tx1"/>
              </a:solidFill>
              <a:miter lim="800000"/>
              <a:headEnd/>
              <a:tailEnd/>
            </a:ln>
          </p:spPr>
        </p:pic>
        <p:pic>
          <p:nvPicPr>
            <p:cNvPr id="8" name="Picture 26" descr="A:\bacteria.jpg"/>
            <p:cNvPicPr>
              <a:picLocks noChangeAspect="1" noChangeArrowheads="1"/>
            </p:cNvPicPr>
            <p:nvPr/>
          </p:nvPicPr>
          <p:blipFill>
            <a:blip r:embed="rId5"/>
            <a:srcRect b="200"/>
            <a:stretch>
              <a:fillRect/>
            </a:stretch>
          </p:blipFill>
          <p:spPr bwMode="auto">
            <a:xfrm>
              <a:off x="4572000" y="285728"/>
              <a:ext cx="1895476" cy="1295400"/>
            </a:xfrm>
            <a:prstGeom prst="rect">
              <a:avLst/>
            </a:prstGeom>
            <a:noFill/>
            <a:ln w="9525">
              <a:solidFill>
                <a:schemeClr val="tx1"/>
              </a:solidFill>
              <a:miter lim="800000"/>
              <a:headEnd/>
              <a:tailEnd/>
            </a:ln>
          </p:spPr>
        </p:pic>
      </p:grpSp>
      <p:grpSp>
        <p:nvGrpSpPr>
          <p:cNvPr id="15" name="Groupe 14"/>
          <p:cNvGrpSpPr/>
          <p:nvPr/>
        </p:nvGrpSpPr>
        <p:grpSpPr>
          <a:xfrm>
            <a:off x="0" y="5286388"/>
            <a:ext cx="9144000" cy="1571612"/>
            <a:chOff x="776278" y="3929066"/>
            <a:chExt cx="7939126" cy="2362200"/>
          </a:xfrm>
        </p:grpSpPr>
        <p:pic>
          <p:nvPicPr>
            <p:cNvPr id="10" name="Picture 28" descr="A:\cils1.gif"/>
            <p:cNvPicPr>
              <a:picLocks noChangeAspect="1" noChangeArrowheads="1"/>
            </p:cNvPicPr>
            <p:nvPr/>
          </p:nvPicPr>
          <p:blipFill>
            <a:blip r:embed="rId6"/>
            <a:srcRect/>
            <a:stretch>
              <a:fillRect/>
            </a:stretch>
          </p:blipFill>
          <p:spPr bwMode="auto">
            <a:xfrm>
              <a:off x="776278" y="3929066"/>
              <a:ext cx="2438400" cy="2362200"/>
            </a:xfrm>
            <a:prstGeom prst="rect">
              <a:avLst/>
            </a:prstGeom>
            <a:noFill/>
            <a:ln w="9525">
              <a:solidFill>
                <a:schemeClr val="tx1"/>
              </a:solidFill>
              <a:miter lim="800000"/>
              <a:headEnd/>
              <a:tailEnd/>
            </a:ln>
          </p:spPr>
        </p:pic>
        <p:pic>
          <p:nvPicPr>
            <p:cNvPr id="11" name="Picture 29" descr="A:\Ecoli.jpg"/>
            <p:cNvPicPr>
              <a:picLocks noChangeAspect="1" noChangeArrowheads="1"/>
            </p:cNvPicPr>
            <p:nvPr/>
          </p:nvPicPr>
          <p:blipFill>
            <a:blip r:embed="rId7" cstate="print"/>
            <a:srcRect/>
            <a:stretch>
              <a:fillRect/>
            </a:stretch>
          </p:blipFill>
          <p:spPr bwMode="auto">
            <a:xfrm>
              <a:off x="3214678" y="3929066"/>
              <a:ext cx="1571636" cy="1357322"/>
            </a:xfrm>
            <a:prstGeom prst="rect">
              <a:avLst/>
            </a:prstGeom>
            <a:noFill/>
            <a:ln w="9525">
              <a:solidFill>
                <a:schemeClr val="tx1"/>
              </a:solidFill>
              <a:miter lim="800000"/>
              <a:headEnd/>
              <a:tailEnd/>
            </a:ln>
          </p:spPr>
        </p:pic>
        <p:pic>
          <p:nvPicPr>
            <p:cNvPr id="12" name="Picture 31" descr="A:\images bacilles.jpg"/>
            <p:cNvPicPr>
              <a:picLocks noChangeAspect="1" noChangeArrowheads="1"/>
            </p:cNvPicPr>
            <p:nvPr/>
          </p:nvPicPr>
          <p:blipFill>
            <a:blip r:embed="rId8"/>
            <a:srcRect/>
            <a:stretch>
              <a:fillRect/>
            </a:stretch>
          </p:blipFill>
          <p:spPr bwMode="auto">
            <a:xfrm>
              <a:off x="3214678" y="5286388"/>
              <a:ext cx="1571636" cy="989003"/>
            </a:xfrm>
            <a:prstGeom prst="rect">
              <a:avLst/>
            </a:prstGeom>
            <a:noFill/>
            <a:ln w="9525">
              <a:solidFill>
                <a:schemeClr val="tx1"/>
              </a:solidFill>
              <a:miter lim="800000"/>
              <a:headEnd/>
              <a:tailEnd/>
            </a:ln>
          </p:spPr>
        </p:pic>
        <p:pic>
          <p:nvPicPr>
            <p:cNvPr id="13" name="Picture 2" descr="neisseria_200">
              <a:hlinkClick r:id="rId9"/>
            </p:cNvPr>
            <p:cNvPicPr>
              <a:picLocks noChangeAspect="1" noChangeArrowheads="1"/>
            </p:cNvPicPr>
            <p:nvPr/>
          </p:nvPicPr>
          <p:blipFill>
            <a:blip r:embed="rId10"/>
            <a:srcRect/>
            <a:stretch>
              <a:fillRect/>
            </a:stretch>
          </p:blipFill>
          <p:spPr bwMode="auto">
            <a:xfrm>
              <a:off x="4786314" y="3929066"/>
              <a:ext cx="3929090" cy="2357454"/>
            </a:xfrm>
            <a:prstGeom prst="rect">
              <a:avLst/>
            </a:prstGeom>
            <a:noFill/>
            <a:ln w="9525">
              <a:noFill/>
              <a:miter lim="800000"/>
              <a:headEnd/>
              <a:tailEnd/>
            </a:ln>
          </p:spPr>
        </p:pic>
      </p:grpSp>
      <p:sp>
        <p:nvSpPr>
          <p:cNvPr id="17" name="Titre 1"/>
          <p:cNvSpPr txBox="1">
            <a:spLocks/>
          </p:cNvSpPr>
          <p:nvPr/>
        </p:nvSpPr>
        <p:spPr>
          <a:xfrm>
            <a:off x="0" y="4572008"/>
            <a:ext cx="8715404" cy="857256"/>
          </a:xfrm>
          <a:prstGeom prst="rect">
            <a:avLst/>
          </a:prstGeom>
        </p:spPr>
        <p:txBody>
          <a:bodyPr vert="horz" lIns="91440" tIns="45720" rIns="91440" bIns="45720" rtlCol="0" anchor="ct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w="11430"/>
                <a:solidFill>
                  <a:schemeClr val="tx1"/>
                </a:solidFill>
                <a:effectLst>
                  <a:outerShdw blurRad="50800" dist="39000" dir="5460000" algn="tl">
                    <a:srgbClr val="000000">
                      <a:alpha val="38000"/>
                    </a:srgbClr>
                  </a:outerShdw>
                </a:effectLst>
                <a:uLnTx/>
                <a:uFillTx/>
                <a:latin typeface="Comic Sans MS" pitchFamily="66" charset="0"/>
                <a:ea typeface="+mj-ea"/>
                <a:cs typeface="+mj-cs"/>
              </a:rPr>
              <a:t>Chargée</a:t>
            </a:r>
            <a:r>
              <a:rPr kumimoji="0" lang="fr-FR" sz="2000" b="1" i="0" u="none" strike="noStrike" kern="1200" cap="none" spc="0" normalizeH="0" noProof="0" dirty="0" smtClean="0">
                <a:ln w="11430"/>
                <a:solidFill>
                  <a:schemeClr val="tx1"/>
                </a:solidFill>
                <a:effectLst>
                  <a:outerShdw blurRad="50800" dist="39000" dir="5460000" algn="tl">
                    <a:srgbClr val="000000">
                      <a:alpha val="38000"/>
                    </a:srgbClr>
                  </a:outerShdw>
                </a:effectLst>
                <a:uLnTx/>
                <a:uFillTx/>
                <a:latin typeface="Comic Sans MS" pitchFamily="66" charset="0"/>
                <a:ea typeface="+mj-ea"/>
                <a:cs typeface="+mj-cs"/>
              </a:rPr>
              <a:t> de cours: Dr. GHALOUNI</a:t>
            </a:r>
            <a:endParaRPr kumimoji="0" lang="fr-FR" sz="2000" b="1" i="0" u="none" strike="noStrike" kern="1200" cap="none" spc="0" normalizeH="0" baseline="0" noProof="0" dirty="0">
              <a:ln w="11430"/>
              <a:solidFill>
                <a:srgbClr val="C00000"/>
              </a:solidFill>
              <a:effectLst>
                <a:outerShdw blurRad="50800" dist="39000" dir="5460000" algn="tl">
                  <a:srgbClr val="000000">
                    <a:alpha val="38000"/>
                  </a:srgbClr>
                </a:outerShdw>
              </a:effectLst>
              <a:uLnTx/>
              <a:uFillTx/>
              <a:latin typeface="Comic Sans MS" pitchFamily="66" charset="0"/>
              <a:ea typeface="+mj-ea"/>
              <a:cs typeface="+mj-cs"/>
            </a:endParaRPr>
          </a:p>
        </p:txBody>
      </p:sp>
      <p:sp>
        <p:nvSpPr>
          <p:cNvPr id="16" name="Rectangle 15"/>
          <p:cNvSpPr/>
          <p:nvPr/>
        </p:nvSpPr>
        <p:spPr>
          <a:xfrm>
            <a:off x="1000100" y="3786190"/>
            <a:ext cx="7356501" cy="400110"/>
          </a:xfrm>
          <a:prstGeom prst="rect">
            <a:avLst/>
          </a:prstGeom>
        </p:spPr>
        <p:txBody>
          <a:bodyPr wrap="none">
            <a:spAutoFit/>
          </a:bodyPr>
          <a:lstStyle/>
          <a:p>
            <a:pPr algn="ctr"/>
            <a:r>
              <a:rPr lang="fr-FR" sz="2000" b="1" dirty="0" smtClean="0">
                <a:ln w="11430"/>
                <a:effectLst>
                  <a:outerShdw blurRad="50800" dist="39000" dir="5460000" algn="tl">
                    <a:srgbClr val="000000">
                      <a:alpha val="38000"/>
                    </a:srgbClr>
                  </a:outerShdw>
                </a:effectLst>
                <a:latin typeface="Comic Sans MS" pitchFamily="66" charset="0"/>
              </a:rPr>
              <a:t>Master 1 , spécialité: Microbiologie &amp; contrôle de qualité</a:t>
            </a:r>
            <a:endParaRPr lang="fr-FR" sz="2000" b="1" dirty="0" smtClean="0">
              <a:latin typeface="Comic Sans MS" pitchFamily="66" charset="0"/>
            </a:endParaRPr>
          </a:p>
        </p:txBody>
      </p:sp>
      <p:sp>
        <p:nvSpPr>
          <p:cNvPr id="19" name="Sous-titre 2"/>
          <p:cNvSpPr>
            <a:spLocks noGrp="1"/>
          </p:cNvSpPr>
          <p:nvPr>
            <p:ph type="subTitle" idx="1"/>
          </p:nvPr>
        </p:nvSpPr>
        <p:spPr>
          <a:xfrm>
            <a:off x="1428728" y="1285860"/>
            <a:ext cx="6400800" cy="928694"/>
          </a:xfrm>
        </p:spPr>
        <p:txBody>
          <a:bodyPr>
            <a:noAutofit/>
          </a:bodyPr>
          <a:lstStyle/>
          <a:p>
            <a:r>
              <a:rPr lang="fr-FR" sz="1800" dirty="0" smtClean="0">
                <a:solidFill>
                  <a:schemeClr val="tx1"/>
                </a:solidFill>
                <a:latin typeface="Comic Sans MS" pitchFamily="66" charset="0"/>
              </a:rPr>
              <a:t>Université de </a:t>
            </a:r>
            <a:r>
              <a:rPr lang="fr-FR" sz="1800" dirty="0" err="1" smtClean="0">
                <a:solidFill>
                  <a:schemeClr val="tx1"/>
                </a:solidFill>
                <a:latin typeface="Comic Sans MS" pitchFamily="66" charset="0"/>
              </a:rPr>
              <a:t>Relizane</a:t>
            </a:r>
            <a:r>
              <a:rPr lang="fr-FR" sz="1800" dirty="0" smtClean="0">
                <a:solidFill>
                  <a:schemeClr val="tx1"/>
                </a:solidFill>
                <a:latin typeface="Comic Sans MS" pitchFamily="66" charset="0"/>
              </a:rPr>
              <a:t> Ahmed ZABANA</a:t>
            </a:r>
          </a:p>
          <a:p>
            <a:r>
              <a:rPr lang="fr-FR" sz="1800" dirty="0" smtClean="0">
                <a:solidFill>
                  <a:schemeClr val="tx1"/>
                </a:solidFill>
                <a:latin typeface="Comic Sans MS" pitchFamily="66" charset="0"/>
              </a:rPr>
              <a:t>Faculté des Sciences et de la Technologie</a:t>
            </a:r>
          </a:p>
          <a:p>
            <a:r>
              <a:rPr lang="fr-FR" sz="1800" dirty="0" smtClean="0">
                <a:solidFill>
                  <a:schemeClr val="tx1"/>
                </a:solidFill>
                <a:latin typeface="Comic Sans MS" pitchFamily="66" charset="0"/>
              </a:rPr>
              <a:t>Département des Sciences biologiques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785794"/>
            <a:ext cx="8429684" cy="5355312"/>
          </a:xfrm>
          <a:prstGeom prst="rect">
            <a:avLst/>
          </a:prstGeom>
        </p:spPr>
        <p:txBody>
          <a:bodyPr wrap="square">
            <a:spAutoFit/>
          </a:bodyPr>
          <a:lstStyle/>
          <a:p>
            <a:pPr>
              <a:lnSpc>
                <a:spcPct val="150000"/>
              </a:lnSpc>
              <a:buFont typeface="Wingdings" pitchFamily="2" charset="2"/>
              <a:buChar char="v"/>
            </a:pPr>
            <a:r>
              <a:rPr lang="fr-FR" sz="2400" b="1" dirty="0" smtClean="0">
                <a:solidFill>
                  <a:srgbClr val="C00000"/>
                </a:solidFill>
                <a:latin typeface="Comic Sans MS" pitchFamily="66" charset="0"/>
              </a:rPr>
              <a:t> </a:t>
            </a:r>
            <a:r>
              <a:rPr lang="fr-FR" sz="2400" b="1" u="sng" dirty="0" smtClean="0">
                <a:solidFill>
                  <a:srgbClr val="C00000"/>
                </a:solidFill>
                <a:latin typeface="Comic Sans MS" pitchFamily="66" charset="0"/>
              </a:rPr>
              <a:t>La membrane cytoplasmique:</a:t>
            </a:r>
          </a:p>
          <a:p>
            <a:pPr>
              <a:lnSpc>
                <a:spcPct val="150000"/>
              </a:lnSpc>
            </a:pPr>
            <a:endParaRPr lang="fr-FR" sz="2400" b="1" dirty="0" smtClean="0">
              <a:solidFill>
                <a:srgbClr val="C00000"/>
              </a:solidFill>
              <a:latin typeface="Comic Sans MS" pitchFamily="66" charset="0"/>
            </a:endParaRPr>
          </a:p>
          <a:p>
            <a:pPr>
              <a:lnSpc>
                <a:spcPct val="150000"/>
              </a:lnSpc>
              <a:buFont typeface="Arial" pitchFamily="34" charset="0"/>
              <a:buChar char="•"/>
            </a:pPr>
            <a:r>
              <a:rPr lang="fr-FR" sz="2000" dirty="0" smtClean="0">
                <a:latin typeface="Comic Sans MS" pitchFamily="66" charset="0"/>
              </a:rPr>
              <a:t> membrane </a:t>
            </a:r>
            <a:r>
              <a:rPr lang="fr-FR" sz="2000" dirty="0" err="1" smtClean="0">
                <a:latin typeface="Comic Sans MS" pitchFamily="66" charset="0"/>
              </a:rPr>
              <a:t>trilamellaire</a:t>
            </a:r>
            <a:r>
              <a:rPr lang="fr-FR" sz="2000" dirty="0" smtClean="0">
                <a:latin typeface="Comic Sans MS" pitchFamily="66" charset="0"/>
              </a:rPr>
              <a:t> formée d’une double couche de phospholipides</a:t>
            </a:r>
          </a:p>
          <a:p>
            <a:pPr>
              <a:lnSpc>
                <a:spcPct val="150000"/>
              </a:lnSpc>
              <a:buFont typeface="Arial" pitchFamily="34" charset="0"/>
              <a:buChar char="•"/>
            </a:pPr>
            <a:r>
              <a:rPr lang="fr-FR" sz="2000" dirty="0" smtClean="0">
                <a:latin typeface="Comic Sans MS" pitchFamily="66" charset="0"/>
              </a:rPr>
              <a:t> </a:t>
            </a:r>
            <a:r>
              <a:rPr lang="fr-FR" sz="2000" u="sng" dirty="0" smtClean="0">
                <a:latin typeface="Comic Sans MS" pitchFamily="66" charset="0"/>
              </a:rPr>
              <a:t>Ses fonctions</a:t>
            </a:r>
            <a:r>
              <a:rPr lang="fr-FR" sz="2000" dirty="0" smtClean="0">
                <a:latin typeface="Comic Sans MS" pitchFamily="66" charset="0"/>
              </a:rPr>
              <a:t>:</a:t>
            </a:r>
          </a:p>
          <a:p>
            <a:pPr lvl="0">
              <a:buFontTx/>
              <a:buChar char="-"/>
            </a:pPr>
            <a:r>
              <a:rPr lang="fr-FR" sz="2000" dirty="0" smtClean="0">
                <a:latin typeface="Comic Sans MS" pitchFamily="66" charset="0"/>
              </a:rPr>
              <a:t> Perméabilité sélective et transport des substances solubles vers l’intérieur de la bactérie ; </a:t>
            </a:r>
          </a:p>
          <a:p>
            <a:pPr lvl="0">
              <a:buFontTx/>
              <a:buChar char="-"/>
            </a:pPr>
            <a:r>
              <a:rPr lang="fr-FR" sz="2000" dirty="0" smtClean="0">
                <a:latin typeface="Comic Sans MS" pitchFamily="66" charset="0"/>
              </a:rPr>
              <a:t> rôle de barrière osmotique</a:t>
            </a:r>
          </a:p>
          <a:p>
            <a:pPr lvl="0">
              <a:buFontTx/>
              <a:buChar char="-"/>
            </a:pPr>
            <a:r>
              <a:rPr lang="fr-FR" sz="2000" dirty="0" smtClean="0">
                <a:latin typeface="Comic Sans MS" pitchFamily="66" charset="0"/>
              </a:rPr>
              <a:t> Fonction respiratoire par transport d’électrons et de phosphorylation oxydative pour les bactéries aérobies.</a:t>
            </a:r>
          </a:p>
          <a:p>
            <a:pPr lvl="0"/>
            <a:r>
              <a:rPr lang="fr-FR" sz="2000" dirty="0" smtClean="0">
                <a:latin typeface="Comic Sans MS" pitchFamily="66" charset="0"/>
              </a:rPr>
              <a:t>- Excrétion d’enzymes hydrolytiques </a:t>
            </a:r>
          </a:p>
          <a:p>
            <a:pPr>
              <a:buFontTx/>
              <a:buChar char="-"/>
            </a:pPr>
            <a:r>
              <a:rPr lang="fr-FR" sz="2000" dirty="0" smtClean="0">
                <a:latin typeface="Comic Sans MS" pitchFamily="66" charset="0"/>
              </a:rPr>
              <a:t> Les flagelles bactériens y sont fixés. </a:t>
            </a:r>
          </a:p>
          <a:p>
            <a:endParaRPr lang="fr-FR" sz="2000" dirty="0" smtClean="0">
              <a:latin typeface="Comic Sans MS" pitchFamily="66" charset="0"/>
            </a:endParaRPr>
          </a:p>
          <a:p>
            <a:r>
              <a:rPr lang="fr-FR" sz="2000" dirty="0" smtClean="0">
                <a:solidFill>
                  <a:srgbClr val="FF0000"/>
                </a:solidFill>
                <a:latin typeface="Comic Sans MS" pitchFamily="66" charset="0"/>
              </a:rPr>
              <a:t>( Elle est détruite par certains antibiotiques et antiseptiques)</a:t>
            </a:r>
            <a:endParaRPr lang="fr-FR" sz="2000" dirty="0">
              <a:solidFill>
                <a:srgbClr val="FF0000"/>
              </a:solidFill>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714356"/>
            <a:ext cx="8358246" cy="6143644"/>
          </a:xfrm>
        </p:spPr>
        <p:txBody>
          <a:bodyPr>
            <a:normAutofit/>
          </a:bodyPr>
          <a:lstStyle/>
          <a:p>
            <a:pPr algn="just">
              <a:lnSpc>
                <a:spcPct val="150000"/>
              </a:lnSpc>
              <a:spcBef>
                <a:spcPts val="0"/>
              </a:spcBef>
              <a:buFont typeface="Wingdings" pitchFamily="2" charset="2"/>
              <a:buChar char="v"/>
            </a:pPr>
            <a:r>
              <a:rPr lang="fr-FR" sz="2400" b="1" dirty="0" smtClean="0">
                <a:solidFill>
                  <a:srgbClr val="C00000"/>
                </a:solidFill>
                <a:latin typeface="Comic Sans MS" pitchFamily="66" charset="0"/>
              </a:rPr>
              <a:t> </a:t>
            </a:r>
            <a:r>
              <a:rPr lang="fr-FR" sz="2400" b="1" u="sng" dirty="0" smtClean="0">
                <a:solidFill>
                  <a:srgbClr val="C00000"/>
                </a:solidFill>
                <a:latin typeface="Comic Sans MS" pitchFamily="66" charset="0"/>
              </a:rPr>
              <a:t>Le cytoplasme</a:t>
            </a:r>
            <a:r>
              <a:rPr lang="fr-FR" sz="2400" b="1" dirty="0" smtClean="0">
                <a:solidFill>
                  <a:srgbClr val="C00000"/>
                </a:solidFill>
                <a:latin typeface="Comic Sans MS" pitchFamily="66" charset="0"/>
              </a:rPr>
              <a:t>: </a:t>
            </a:r>
          </a:p>
          <a:p>
            <a:pPr algn="just">
              <a:lnSpc>
                <a:spcPct val="150000"/>
              </a:lnSpc>
              <a:spcBef>
                <a:spcPts val="0"/>
              </a:spcBef>
              <a:buNone/>
            </a:pPr>
            <a:r>
              <a:rPr lang="fr-FR" sz="2400" b="1" dirty="0" smtClean="0">
                <a:solidFill>
                  <a:srgbClr val="C00000"/>
                </a:solidFill>
                <a:latin typeface="Comic Sans MS" pitchFamily="66" charset="0"/>
              </a:rPr>
              <a:t>   </a:t>
            </a:r>
            <a:r>
              <a:rPr lang="fr-FR" sz="2000" dirty="0" smtClean="0">
                <a:latin typeface="Comic Sans MS" pitchFamily="66" charset="0"/>
              </a:rPr>
              <a:t>délimité par la membrane cytoplasmique ,il contient:</a:t>
            </a:r>
          </a:p>
          <a:p>
            <a:pPr algn="just"/>
            <a:r>
              <a:rPr lang="fr-FR" sz="2000" dirty="0" smtClean="0">
                <a:latin typeface="Comic Sans MS" pitchFamily="66" charset="0"/>
              </a:rPr>
              <a:t>Ribosomes</a:t>
            </a:r>
          </a:p>
          <a:p>
            <a:pPr algn="just"/>
            <a:r>
              <a:rPr lang="fr-FR" sz="2000" dirty="0" smtClean="0">
                <a:latin typeface="Comic Sans MS" pitchFamily="66" charset="0"/>
              </a:rPr>
              <a:t>Substances de réserve (inclusions cytoplasmiques)</a:t>
            </a:r>
          </a:p>
          <a:p>
            <a:pPr lvl="0" algn="just"/>
            <a:r>
              <a:rPr lang="fr-FR" sz="2000" dirty="0" smtClean="0">
                <a:latin typeface="Comic Sans MS" pitchFamily="66" charset="0"/>
              </a:rPr>
              <a:t>Des organites spécialisés : </a:t>
            </a:r>
          </a:p>
          <a:p>
            <a:pPr lvl="0" algn="just">
              <a:buNone/>
            </a:pPr>
            <a:endParaRPr lang="fr-FR" sz="2000" dirty="0" smtClean="0">
              <a:latin typeface="Comic Sans MS" pitchFamily="66" charset="0"/>
            </a:endParaRPr>
          </a:p>
          <a:p>
            <a:pPr lvl="0" algn="just">
              <a:buNone/>
            </a:pPr>
            <a:r>
              <a:rPr lang="fr-FR" sz="2000" dirty="0" smtClean="0">
                <a:latin typeface="Comic Sans MS" pitchFamily="66" charset="0"/>
              </a:rPr>
              <a:t>- chromatophores (organites spécialisés dans la photosynthèse),</a:t>
            </a:r>
          </a:p>
          <a:p>
            <a:pPr lvl="0" algn="just">
              <a:buNone/>
            </a:pPr>
            <a:r>
              <a:rPr lang="fr-FR" sz="2000" dirty="0" smtClean="0">
                <a:latin typeface="Comic Sans MS" pitchFamily="66" charset="0"/>
              </a:rPr>
              <a:t>- des vacuoles à gaz (permettant aux bactéries aquatiques de flotter à la surface de l’eau).</a:t>
            </a:r>
          </a:p>
          <a:p>
            <a:pPr lvl="0" algn="just">
              <a:lnSpc>
                <a:spcPct val="150000"/>
              </a:lnSpc>
            </a:pPr>
            <a:r>
              <a:rPr lang="fr-FR" sz="2000" dirty="0" smtClean="0">
                <a:latin typeface="Comic Sans MS" pitchFamily="66" charset="0"/>
              </a:rPr>
              <a:t> Des pigments : (molécules colorées) soit:</a:t>
            </a:r>
          </a:p>
          <a:p>
            <a:pPr lvl="0" algn="just">
              <a:lnSpc>
                <a:spcPct val="150000"/>
              </a:lnSpc>
              <a:buFontTx/>
              <a:buChar char="-"/>
            </a:pPr>
            <a:r>
              <a:rPr lang="fr-FR" sz="2000" dirty="0" smtClean="0">
                <a:solidFill>
                  <a:srgbClr val="C00000"/>
                </a:solidFill>
                <a:latin typeface="Comic Sans MS" pitchFamily="66" charset="0"/>
              </a:rPr>
              <a:t> bactériochlorophylle</a:t>
            </a:r>
            <a:r>
              <a:rPr lang="fr-FR" sz="2000" dirty="0" smtClean="0">
                <a:latin typeface="Comic Sans MS" pitchFamily="66" charset="0"/>
              </a:rPr>
              <a:t> (couleur verte) </a:t>
            </a:r>
          </a:p>
          <a:p>
            <a:pPr lvl="0" algn="just">
              <a:lnSpc>
                <a:spcPct val="150000"/>
              </a:lnSpc>
              <a:buFontTx/>
              <a:buChar char="-"/>
            </a:pPr>
            <a:r>
              <a:rPr lang="fr-FR" sz="2000" dirty="0" smtClean="0">
                <a:solidFill>
                  <a:srgbClr val="C00000"/>
                </a:solidFill>
                <a:latin typeface="Comic Sans MS" pitchFamily="66" charset="0"/>
              </a:rPr>
              <a:t> caroténoïdes</a:t>
            </a:r>
            <a:r>
              <a:rPr lang="fr-FR" sz="2000" dirty="0" smtClean="0">
                <a:latin typeface="Comic Sans MS" pitchFamily="66" charset="0"/>
              </a:rPr>
              <a:t> (couleur jaune de l’espèce </a:t>
            </a:r>
            <a:r>
              <a:rPr lang="fr-FR" sz="2000" b="1" i="1" dirty="0" err="1" smtClean="0">
                <a:latin typeface="Comic Sans MS" pitchFamily="66" charset="0"/>
              </a:rPr>
              <a:t>Staphylococcus</a:t>
            </a:r>
            <a:r>
              <a:rPr lang="fr-FR" sz="2000" b="1" i="1" dirty="0" smtClean="0">
                <a:latin typeface="Comic Sans MS" pitchFamily="66" charset="0"/>
              </a:rPr>
              <a:t> aureus</a:t>
            </a:r>
            <a:r>
              <a:rPr lang="fr-FR" sz="2000" dirty="0" smtClean="0">
                <a:latin typeface="Comic Sans MS" pitchFamily="66" charset="0"/>
              </a:rPr>
              <a:t>). </a:t>
            </a:r>
          </a:p>
          <a:p>
            <a:pPr>
              <a:buNone/>
            </a:pPr>
            <a:endParaRPr lang="fr-FR" sz="2000" dirty="0" smtClean="0">
              <a:solidFill>
                <a:srgbClr val="C00000"/>
              </a:solidFill>
              <a:latin typeface="Comic Sans MS" pitchFamily="66" charset="0"/>
            </a:endParaRPr>
          </a:p>
          <a:p>
            <a:pPr>
              <a:buNone/>
            </a:pPr>
            <a:r>
              <a:rPr lang="fr-FR" sz="2000" dirty="0" smtClean="0">
                <a:solidFill>
                  <a:srgbClr val="FF0000"/>
                </a:solidFill>
                <a:latin typeface="Comic Sans MS" pitchFamily="66" charset="0"/>
              </a:rPr>
              <a:t>(Le pH du cytoplasme se situe autour de 7 – 7.2)</a:t>
            </a:r>
          </a:p>
          <a:p>
            <a:pPr>
              <a:buNone/>
            </a:pPr>
            <a:endParaRPr lang="fr-FR" sz="2400" b="1" dirty="0">
              <a:solidFill>
                <a:srgbClr val="C00000"/>
              </a:solidFill>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1000108"/>
            <a:ext cx="8072494" cy="3785652"/>
          </a:xfrm>
          <a:prstGeom prst="rect">
            <a:avLst/>
          </a:prstGeom>
        </p:spPr>
        <p:txBody>
          <a:bodyPr wrap="square">
            <a:spAutoFit/>
          </a:bodyPr>
          <a:lstStyle/>
          <a:p>
            <a:pPr lvl="0" algn="just">
              <a:lnSpc>
                <a:spcPct val="150000"/>
              </a:lnSpc>
              <a:buNone/>
            </a:pPr>
            <a:endParaRPr lang="fr-FR" sz="2000" dirty="0" smtClean="0">
              <a:latin typeface="Comic Sans MS" pitchFamily="66" charset="0"/>
            </a:endParaRPr>
          </a:p>
          <a:p>
            <a:pPr algn="just">
              <a:lnSpc>
                <a:spcPct val="150000"/>
              </a:lnSpc>
              <a:buFont typeface="Wingdings" pitchFamily="2" charset="2"/>
              <a:buChar char="v"/>
            </a:pPr>
            <a:r>
              <a:rPr lang="fr-FR" sz="2000" b="1" dirty="0" smtClean="0">
                <a:solidFill>
                  <a:srgbClr val="C00000"/>
                </a:solidFill>
                <a:latin typeface="Comic Sans MS" pitchFamily="66" charset="0"/>
              </a:rPr>
              <a:t> Le chromosome bactérien: </a:t>
            </a:r>
          </a:p>
          <a:p>
            <a:pPr algn="just">
              <a:lnSpc>
                <a:spcPct val="150000"/>
              </a:lnSpc>
            </a:pPr>
            <a:r>
              <a:rPr lang="fr-FR" sz="2000" dirty="0" smtClean="0">
                <a:latin typeface="Comic Sans MS" pitchFamily="66" charset="0"/>
              </a:rPr>
              <a:t>support de l’information génétique, il s’agit d ’une unique molécule d’ADN circulaire fermée et  très longue ( environ 1000 fois plus longue que la bactérie : 1360 µm chez </a:t>
            </a:r>
            <a:r>
              <a:rPr lang="fr-FR" sz="2000" dirty="0" err="1" smtClean="0">
                <a:latin typeface="Comic Sans MS" pitchFamily="66" charset="0"/>
              </a:rPr>
              <a:t>E.coli</a:t>
            </a:r>
            <a:r>
              <a:rPr lang="fr-FR" sz="2000" dirty="0" smtClean="0">
                <a:latin typeface="Comic Sans MS" pitchFamily="66" charset="0"/>
              </a:rPr>
              <a:t>  ) libre et pelotonnée dans le cytoplasme</a:t>
            </a:r>
          </a:p>
          <a:p>
            <a:pPr algn="just">
              <a:lnSpc>
                <a:spcPct val="150000"/>
              </a:lnSpc>
              <a:buNone/>
            </a:pPr>
            <a:endParaRPr lang="fr-FR" sz="2000" dirty="0" smtClean="0">
              <a:latin typeface="Comic Sans MS" pitchFamily="66" charset="0"/>
            </a:endParaRPr>
          </a:p>
          <a:p>
            <a:pPr algn="ctr">
              <a:lnSpc>
                <a:spcPct val="150000"/>
              </a:lnSpc>
              <a:buNone/>
            </a:pPr>
            <a:r>
              <a:rPr lang="fr-FR" sz="2000" dirty="0" smtClean="0">
                <a:latin typeface="Comic Sans MS" pitchFamily="66" charset="0"/>
              </a:rPr>
              <a:t>        </a:t>
            </a:r>
            <a:r>
              <a:rPr lang="fr-FR" sz="2000" b="1" dirty="0" smtClean="0">
                <a:solidFill>
                  <a:srgbClr val="C00000"/>
                </a:solidFill>
                <a:latin typeface="Comic Sans MS" pitchFamily="66" charset="0"/>
              </a:rPr>
              <a:t>  </a:t>
            </a:r>
            <a:endParaRPr lang="fr-FR" sz="2000" dirty="0" smtClean="0">
              <a:solidFill>
                <a:srgbClr val="C00000"/>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85728"/>
            <a:ext cx="4711546" cy="461665"/>
          </a:xfrm>
          <a:prstGeom prst="rect">
            <a:avLst/>
          </a:prstGeom>
        </p:spPr>
        <p:txBody>
          <a:bodyPr wrap="none">
            <a:spAutoFit/>
          </a:bodyPr>
          <a:lstStyle/>
          <a:p>
            <a:r>
              <a:rPr lang="fr-FR" sz="2400" b="1" dirty="0" smtClean="0">
                <a:solidFill>
                  <a:srgbClr val="C00000"/>
                </a:solidFill>
                <a:latin typeface="Comic Sans MS" pitchFamily="66" charset="0"/>
              </a:rPr>
              <a:t>2.2. Les éléments facultatifs:</a:t>
            </a:r>
            <a:endParaRPr lang="fr-FR" sz="2400" b="1" dirty="0"/>
          </a:p>
        </p:txBody>
      </p:sp>
      <p:sp>
        <p:nvSpPr>
          <p:cNvPr id="5" name="Rectangle 4"/>
          <p:cNvSpPr/>
          <p:nvPr/>
        </p:nvSpPr>
        <p:spPr>
          <a:xfrm>
            <a:off x="214282" y="928670"/>
            <a:ext cx="5143504" cy="2708434"/>
          </a:xfrm>
          <a:prstGeom prst="rect">
            <a:avLst/>
          </a:prstGeom>
        </p:spPr>
        <p:txBody>
          <a:bodyPr wrap="square">
            <a:spAutoFit/>
          </a:bodyPr>
          <a:lstStyle/>
          <a:p>
            <a:pPr marL="609600" indent="-609600" algn="just"/>
            <a:r>
              <a:rPr lang="fr-FR" sz="2000" b="1" u="sng" dirty="0" smtClean="0">
                <a:latin typeface="Comic Sans MS" pitchFamily="66" charset="0"/>
              </a:rPr>
              <a:t>Capsule</a:t>
            </a:r>
            <a:r>
              <a:rPr lang="fr-FR" sz="2000" b="1" dirty="0" smtClean="0">
                <a:latin typeface="Comic Sans MS" pitchFamily="66" charset="0"/>
              </a:rPr>
              <a:t> : </a:t>
            </a:r>
            <a:r>
              <a:rPr lang="fr-FR" sz="2000" dirty="0" smtClean="0">
                <a:latin typeface="Comic Sans MS" pitchFamily="66" charset="0"/>
              </a:rPr>
              <a:t>élément le plus superficiel, </a:t>
            </a:r>
          </a:p>
          <a:p>
            <a:pPr marL="609600" indent="-609600" algn="just">
              <a:lnSpc>
                <a:spcPct val="150000"/>
              </a:lnSpc>
            </a:pPr>
            <a:r>
              <a:rPr lang="fr-FR" sz="2000" dirty="0" smtClean="0">
                <a:latin typeface="Comic Sans MS" pitchFamily="66" charset="0"/>
              </a:rPr>
              <a:t>lié à un pouvoir pathogène car </a:t>
            </a:r>
            <a:r>
              <a:rPr lang="fr-FR" sz="2000" b="1" dirty="0" smtClean="0">
                <a:latin typeface="Comic Sans MS" pitchFamily="66" charset="0"/>
              </a:rPr>
              <a:t>empêche </a:t>
            </a:r>
          </a:p>
          <a:p>
            <a:pPr algn="just"/>
            <a:r>
              <a:rPr lang="fr-FR" sz="2000" b="1" dirty="0" smtClean="0">
                <a:latin typeface="Comic Sans MS" pitchFamily="66" charset="0"/>
              </a:rPr>
              <a:t>la phagocytose</a:t>
            </a:r>
            <a:r>
              <a:rPr lang="fr-FR" sz="2000" dirty="0" smtClean="0">
                <a:latin typeface="Comic Sans MS" pitchFamily="66" charset="0"/>
              </a:rPr>
              <a:t>. Ex. : pneumocoque. </a:t>
            </a:r>
          </a:p>
          <a:p>
            <a:pPr algn="just"/>
            <a:endParaRPr lang="fr-FR" sz="2000" dirty="0" smtClean="0">
              <a:latin typeface="Comic Sans MS" pitchFamily="66" charset="0"/>
            </a:endParaRPr>
          </a:p>
          <a:p>
            <a:pPr algn="just"/>
            <a:r>
              <a:rPr lang="fr-FR" sz="2000" dirty="0" smtClean="0">
                <a:latin typeface="Comic Sans MS" pitchFamily="66" charset="0"/>
              </a:rPr>
              <a:t>Diagnostic: Les polymères capsulaires purifiés sont la base de certains vaccins (</a:t>
            </a:r>
            <a:r>
              <a:rPr lang="fr-FR" sz="2000" i="1" dirty="0" err="1" smtClean="0">
                <a:latin typeface="Comic Sans MS" pitchFamily="66" charset="0"/>
              </a:rPr>
              <a:t>Streptococcus</a:t>
            </a:r>
            <a:r>
              <a:rPr lang="fr-FR" sz="2000" i="1" dirty="0" smtClean="0">
                <a:latin typeface="Comic Sans MS" pitchFamily="66" charset="0"/>
              </a:rPr>
              <a:t> </a:t>
            </a:r>
            <a:r>
              <a:rPr lang="fr-FR" sz="2000" i="1" dirty="0" err="1" smtClean="0">
                <a:latin typeface="Comic Sans MS" pitchFamily="66" charset="0"/>
              </a:rPr>
              <a:t>pneumoniae</a:t>
            </a:r>
            <a:r>
              <a:rPr lang="fr-FR" sz="2000" dirty="0" smtClean="0">
                <a:latin typeface="Comic Sans MS" pitchFamily="66" charset="0"/>
              </a:rPr>
              <a:t>, </a:t>
            </a:r>
            <a:r>
              <a:rPr lang="fr-FR" sz="2000" i="1" dirty="0" err="1" smtClean="0">
                <a:latin typeface="Comic Sans MS" pitchFamily="66" charset="0"/>
              </a:rPr>
              <a:t>Haemophilus</a:t>
            </a:r>
            <a:r>
              <a:rPr lang="fr-FR" sz="2000" i="1" dirty="0" smtClean="0">
                <a:latin typeface="Comic Sans MS" pitchFamily="66" charset="0"/>
              </a:rPr>
              <a:t> </a:t>
            </a:r>
            <a:r>
              <a:rPr lang="fr-FR" sz="2000" i="1" dirty="0" err="1" smtClean="0">
                <a:latin typeface="Comic Sans MS" pitchFamily="66" charset="0"/>
              </a:rPr>
              <a:t>influenzae</a:t>
            </a:r>
            <a:r>
              <a:rPr lang="fr-FR" sz="2000" dirty="0" smtClean="0">
                <a:latin typeface="Comic Sans MS" pitchFamily="66" charset="0"/>
              </a:rPr>
              <a:t>).</a:t>
            </a:r>
          </a:p>
        </p:txBody>
      </p:sp>
      <p:pic>
        <p:nvPicPr>
          <p:cNvPr id="6" name="Picture 30" descr="capsule"/>
          <p:cNvPicPr>
            <a:picLocks noChangeAspect="1" noChangeArrowheads="1"/>
          </p:cNvPicPr>
          <p:nvPr/>
        </p:nvPicPr>
        <p:blipFill>
          <a:blip r:embed="rId2"/>
          <a:srcRect/>
          <a:stretch>
            <a:fillRect/>
          </a:stretch>
        </p:blipFill>
        <p:spPr bwMode="auto">
          <a:xfrm>
            <a:off x="5643570" y="1000108"/>
            <a:ext cx="3314702" cy="2395539"/>
          </a:xfrm>
          <a:prstGeom prst="rect">
            <a:avLst/>
          </a:prstGeom>
          <a:noFill/>
          <a:ln w="9525">
            <a:noFill/>
            <a:miter lim="800000"/>
            <a:headEnd/>
            <a:tailEnd/>
          </a:ln>
        </p:spPr>
      </p:pic>
      <p:sp>
        <p:nvSpPr>
          <p:cNvPr id="7" name="Rectangle 6"/>
          <p:cNvSpPr/>
          <p:nvPr/>
        </p:nvSpPr>
        <p:spPr>
          <a:xfrm>
            <a:off x="285720" y="3929066"/>
            <a:ext cx="5357850" cy="2554545"/>
          </a:xfrm>
          <a:prstGeom prst="rect">
            <a:avLst/>
          </a:prstGeom>
        </p:spPr>
        <p:txBody>
          <a:bodyPr wrap="square">
            <a:spAutoFit/>
          </a:bodyPr>
          <a:lstStyle/>
          <a:p>
            <a:pPr marL="609600" indent="-609600" algn="just"/>
            <a:r>
              <a:rPr lang="fr-FR" sz="2000" b="1" u="sng" dirty="0" smtClean="0">
                <a:latin typeface="Comic Sans MS" pitchFamily="66" charset="0"/>
              </a:rPr>
              <a:t>Spore</a:t>
            </a:r>
            <a:r>
              <a:rPr lang="fr-FR" sz="2000" b="1" dirty="0" smtClean="0">
                <a:latin typeface="Comic Sans MS" pitchFamily="66" charset="0"/>
              </a:rPr>
              <a:t> : </a:t>
            </a:r>
            <a:r>
              <a:rPr lang="fr-FR" sz="2000" dirty="0" smtClean="0">
                <a:latin typeface="Comic Sans MS" pitchFamily="66" charset="0"/>
              </a:rPr>
              <a:t>Permet la survie en présence des </a:t>
            </a:r>
          </a:p>
          <a:p>
            <a:pPr marL="609600" indent="-609600" algn="just"/>
            <a:r>
              <a:rPr lang="fr-FR" sz="2000" dirty="0" smtClean="0">
                <a:latin typeface="Comic Sans MS" pitchFamily="66" charset="0"/>
              </a:rPr>
              <a:t>conditions défavorables. </a:t>
            </a:r>
          </a:p>
          <a:p>
            <a:pPr marL="609600" indent="-609600" algn="just"/>
            <a:r>
              <a:rPr lang="fr-FR" sz="2000" dirty="0" smtClean="0">
                <a:latin typeface="Comic Sans MS" pitchFamily="66" charset="0"/>
              </a:rPr>
              <a:t>Etapes : </a:t>
            </a:r>
          </a:p>
          <a:p>
            <a:pPr marL="609600" indent="-609600" algn="just"/>
            <a:r>
              <a:rPr lang="fr-FR" sz="2000" dirty="0" smtClean="0">
                <a:latin typeface="Comic Sans MS" pitchFamily="66" charset="0"/>
              </a:rPr>
              <a:t>déshydratation progressive du cytoplasme, </a:t>
            </a:r>
          </a:p>
          <a:p>
            <a:pPr marL="609600" indent="-609600" algn="just"/>
            <a:r>
              <a:rPr lang="fr-FR" sz="2000" dirty="0" smtClean="0">
                <a:latin typeface="Comic Sans MS" pitchFamily="66" charset="0"/>
              </a:rPr>
              <a:t>densification des structures nucléaires et </a:t>
            </a:r>
          </a:p>
          <a:p>
            <a:pPr marL="609600" indent="-609600" algn="just"/>
            <a:r>
              <a:rPr lang="fr-FR" sz="2000" dirty="0" smtClean="0">
                <a:latin typeface="Comic Sans MS" pitchFamily="66" charset="0"/>
              </a:rPr>
              <a:t>synthèse d'une paroi </a:t>
            </a:r>
            <a:r>
              <a:rPr lang="fr-FR" sz="2000" dirty="0" err="1" smtClean="0">
                <a:latin typeface="Comic Sans MS" pitchFamily="66" charset="0"/>
              </a:rPr>
              <a:t>sporale</a:t>
            </a:r>
            <a:r>
              <a:rPr lang="fr-FR" sz="2000" dirty="0" smtClean="0">
                <a:latin typeface="Comic Sans MS" pitchFamily="66" charset="0"/>
              </a:rPr>
              <a:t> épaisse et </a:t>
            </a:r>
          </a:p>
          <a:p>
            <a:pPr marL="609600" indent="-609600" algn="just"/>
            <a:r>
              <a:rPr lang="fr-FR" sz="2000" dirty="0" smtClean="0">
                <a:latin typeface="Comic Sans MS" pitchFamily="66" charset="0"/>
              </a:rPr>
              <a:t>imperméable, donc hautement résistante. </a:t>
            </a:r>
          </a:p>
          <a:p>
            <a:pPr marL="609600" indent="-609600" algn="just"/>
            <a:r>
              <a:rPr lang="fr-FR" sz="2000" dirty="0" smtClean="0">
                <a:latin typeface="Comic Sans MS" pitchFamily="66" charset="0"/>
              </a:rPr>
              <a:t>Ex. : </a:t>
            </a:r>
            <a:r>
              <a:rPr lang="fr-FR" sz="2000" i="1" dirty="0" err="1" smtClean="0">
                <a:latin typeface="Comic Sans MS" pitchFamily="66" charset="0"/>
              </a:rPr>
              <a:t>Clostridium</a:t>
            </a:r>
            <a:r>
              <a:rPr lang="fr-FR" sz="2000" i="1" dirty="0" smtClean="0">
                <a:latin typeface="Comic Sans MS" pitchFamily="66" charset="0"/>
              </a:rPr>
              <a:t> </a:t>
            </a:r>
            <a:r>
              <a:rPr lang="fr-FR" sz="2000" i="1" dirty="0" err="1" smtClean="0">
                <a:latin typeface="Comic Sans MS" pitchFamily="66" charset="0"/>
              </a:rPr>
              <a:t>tetani</a:t>
            </a:r>
            <a:endParaRPr lang="fr-FR" sz="2000" dirty="0" smtClean="0">
              <a:latin typeface="Comic Sans MS" pitchFamily="66" charset="0"/>
            </a:endParaRPr>
          </a:p>
        </p:txBody>
      </p:sp>
      <p:pic>
        <p:nvPicPr>
          <p:cNvPr id="8" name="Picture 8"/>
          <p:cNvPicPr>
            <a:picLocks noChangeAspect="1" noChangeArrowheads="1"/>
          </p:cNvPicPr>
          <p:nvPr/>
        </p:nvPicPr>
        <p:blipFill>
          <a:blip r:embed="rId3"/>
          <a:srcRect/>
          <a:stretch>
            <a:fillRect/>
          </a:stretch>
        </p:blipFill>
        <p:spPr bwMode="auto">
          <a:xfrm>
            <a:off x="5572132" y="3857628"/>
            <a:ext cx="3357586"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571480"/>
            <a:ext cx="6072229" cy="2714644"/>
          </a:xfrm>
          <a:prstGeom prst="rect">
            <a:avLst/>
          </a:prstGeom>
        </p:spPr>
        <p:txBody>
          <a:bodyPr vert="horz" lIns="91440" tIns="45720" rIns="91440" bIns="45720" rtlCol="0">
            <a:noAutofit/>
          </a:bodyPr>
          <a:lstStyle/>
          <a:p>
            <a:pPr marL="609600" marR="0" lvl="0" indent="-609600" algn="just" defTabSz="914400" rtl="0" eaLnBrk="1" fontAlgn="auto" latinLnBrk="0" hangingPunct="1">
              <a:spcBef>
                <a:spcPts val="600"/>
              </a:spcBef>
              <a:spcAft>
                <a:spcPts val="0"/>
              </a:spcAft>
              <a:buClrTx/>
              <a:buSzPct val="75000"/>
              <a:tabLst/>
              <a:defRPr/>
            </a:pPr>
            <a:r>
              <a:rPr lang="fr-FR" sz="2000" b="1" u="sng" dirty="0" smtClean="0">
                <a:latin typeface="Comic Sans MS" pitchFamily="66" charset="0"/>
              </a:rPr>
              <a:t>P</a:t>
            </a:r>
            <a:r>
              <a:rPr kumimoji="0" lang="fr-FR" sz="2000" b="1" i="0" u="sng" strike="noStrike" kern="1200" cap="none" spc="0" normalizeH="0" baseline="0" noProof="0" dirty="0" err="1" smtClean="0">
                <a:ln>
                  <a:noFill/>
                </a:ln>
                <a:solidFill>
                  <a:schemeClr val="tx1"/>
                </a:solidFill>
                <a:effectLst/>
                <a:uLnTx/>
                <a:uFillTx/>
                <a:latin typeface="Comic Sans MS" pitchFamily="66" charset="0"/>
              </a:rPr>
              <a:t>ili</a:t>
            </a:r>
            <a:r>
              <a:rPr kumimoji="0" lang="fr-FR" sz="2000" b="1" i="0" u="none" strike="noStrike" kern="1200" cap="none" spc="0" normalizeH="0" baseline="0" noProof="0" dirty="0" smtClean="0">
                <a:ln>
                  <a:noFill/>
                </a:ln>
                <a:solidFill>
                  <a:schemeClr val="tx1"/>
                </a:solidFill>
                <a:effectLst/>
                <a:uLnTx/>
                <a:uFillTx/>
                <a:latin typeface="Comic Sans MS" pitchFamily="66" charset="0"/>
              </a:rPr>
              <a:t>  :</a:t>
            </a:r>
            <a:r>
              <a:rPr kumimoji="0" lang="fr-FR" sz="2000" b="0" i="0" u="none" strike="noStrike" kern="1200" cap="none" spc="0" normalizeH="0" baseline="0" noProof="0" dirty="0" smtClean="0">
                <a:ln>
                  <a:noFill/>
                </a:ln>
                <a:solidFill>
                  <a:schemeClr val="tx1"/>
                </a:solidFill>
                <a:effectLst/>
                <a:uLnTx/>
                <a:uFillTx/>
                <a:latin typeface="Comic Sans MS" pitchFamily="66" charset="0"/>
              </a:rPr>
              <a:t> (chez les Gram-,</a:t>
            </a:r>
            <a:r>
              <a:rPr kumimoji="0" lang="fr-FR" sz="2000" b="0" i="0" u="none" strike="noStrike" kern="1200" cap="none" spc="0" normalizeH="0" noProof="0" dirty="0" smtClean="0">
                <a:ln>
                  <a:noFill/>
                </a:ln>
                <a:solidFill>
                  <a:schemeClr val="tx1"/>
                </a:solidFill>
                <a:effectLst/>
                <a:uLnTx/>
                <a:uFillTx/>
                <a:latin typeface="Comic Sans MS" pitchFamily="66" charset="0"/>
              </a:rPr>
              <a:t> très rares chez les </a:t>
            </a:r>
          </a:p>
          <a:p>
            <a:pPr marL="609600" marR="0" lvl="0" indent="-609600" algn="just" defTabSz="914400" rtl="0" eaLnBrk="1" fontAlgn="auto" latinLnBrk="0" hangingPunct="1">
              <a:spcBef>
                <a:spcPts val="600"/>
              </a:spcBef>
              <a:spcAft>
                <a:spcPts val="0"/>
              </a:spcAft>
              <a:buClrTx/>
              <a:buSzPct val="75000"/>
              <a:tabLst/>
              <a:defRPr/>
            </a:pPr>
            <a:r>
              <a:rPr kumimoji="0" lang="fr-FR" sz="2000" b="0" i="0" u="none" strike="noStrike" kern="1200" cap="none" spc="0" normalizeH="0" noProof="0" dirty="0" smtClean="0">
                <a:ln>
                  <a:noFill/>
                </a:ln>
                <a:solidFill>
                  <a:schemeClr val="tx1"/>
                </a:solidFill>
                <a:effectLst/>
                <a:uLnTx/>
                <a:uFillTx/>
                <a:latin typeface="Comic Sans MS" pitchFamily="66" charset="0"/>
              </a:rPr>
              <a:t>Gram+) , </a:t>
            </a:r>
            <a:r>
              <a:rPr kumimoji="0" lang="fr-FR" sz="2000" b="0" i="0" u="none" strike="noStrike" kern="1200" cap="none" spc="0" normalizeH="0" baseline="0" noProof="0" dirty="0" smtClean="0">
                <a:ln>
                  <a:noFill/>
                </a:ln>
                <a:solidFill>
                  <a:schemeClr val="tx1"/>
                </a:solidFill>
                <a:effectLst/>
                <a:uLnTx/>
                <a:uFillTx/>
                <a:latin typeface="Comic Sans MS" pitchFamily="66" charset="0"/>
              </a:rPr>
              <a:t>structure fibrillaires rigides </a:t>
            </a:r>
          </a:p>
          <a:p>
            <a:pPr marL="609600" marR="0" lvl="0" indent="-609600" algn="just" defTabSz="914400" rtl="0" eaLnBrk="1" fontAlgn="auto" latinLnBrk="0" hangingPunct="1">
              <a:spcBef>
                <a:spcPts val="600"/>
              </a:spcBef>
              <a:spcAft>
                <a:spcPts val="0"/>
              </a:spcAft>
              <a:buClrTx/>
              <a:buSzPct val="75000"/>
              <a:tabLst/>
              <a:defRPr/>
            </a:pPr>
            <a:r>
              <a:rPr kumimoji="0" lang="fr-FR" sz="2000" b="0" i="0" u="none" strike="noStrike" kern="1200" cap="none" spc="0" normalizeH="0" baseline="0" noProof="0" dirty="0" smtClean="0">
                <a:ln>
                  <a:noFill/>
                </a:ln>
                <a:solidFill>
                  <a:schemeClr val="tx1"/>
                </a:solidFill>
                <a:effectLst/>
                <a:uLnTx/>
                <a:uFillTx/>
                <a:latin typeface="Comic Sans MS" pitchFamily="66" charset="0"/>
              </a:rPr>
              <a:t>Permettant l’attachement spécifique des </a:t>
            </a:r>
          </a:p>
          <a:p>
            <a:pPr marL="609600" marR="0" lvl="0" indent="-609600" algn="just" defTabSz="914400" rtl="0" eaLnBrk="1" fontAlgn="auto" latinLnBrk="0" hangingPunct="1">
              <a:spcBef>
                <a:spcPts val="600"/>
              </a:spcBef>
              <a:spcAft>
                <a:spcPts val="0"/>
              </a:spcAft>
              <a:buClrTx/>
              <a:buSzPct val="75000"/>
              <a:tabLst/>
              <a:defRPr/>
            </a:pPr>
            <a:r>
              <a:rPr kumimoji="0" lang="fr-FR" sz="2000" b="0" i="0" u="none" strike="noStrike" kern="1200" cap="none" spc="0" normalizeH="0" baseline="0" noProof="0" dirty="0" smtClean="0">
                <a:ln>
                  <a:noFill/>
                </a:ln>
                <a:solidFill>
                  <a:schemeClr val="tx1"/>
                </a:solidFill>
                <a:effectLst/>
                <a:uLnTx/>
                <a:uFillTx/>
                <a:latin typeface="Comic Sans MS" pitchFamily="66" charset="0"/>
              </a:rPr>
              <a:t>bactéries sur les cellules.</a:t>
            </a:r>
          </a:p>
          <a:p>
            <a:pPr marL="609600" marR="0" lvl="0" indent="-609600" algn="just" defTabSz="914400" rtl="0" eaLnBrk="1" fontAlgn="auto" latinLnBrk="0" hangingPunct="1">
              <a:spcBef>
                <a:spcPts val="600"/>
              </a:spcBef>
              <a:spcAft>
                <a:spcPts val="0"/>
              </a:spcAft>
              <a:buClrTx/>
              <a:buSzPct val="75000"/>
              <a:tabLst/>
              <a:defRPr/>
            </a:pPr>
            <a:r>
              <a:rPr lang="fr-FR" sz="2000" dirty="0" smtClean="0">
                <a:latin typeface="Comic Sans MS" pitchFamily="66" charset="0"/>
              </a:rPr>
              <a:t>Deux types:</a:t>
            </a:r>
          </a:p>
          <a:p>
            <a:pPr marL="609600" marR="0" lvl="0" indent="-609600" algn="just" defTabSz="914400" rtl="0" eaLnBrk="1" fontAlgn="auto" latinLnBrk="0" hangingPunct="1">
              <a:spcBef>
                <a:spcPts val="600"/>
              </a:spcBef>
              <a:spcAft>
                <a:spcPts val="0"/>
              </a:spcAft>
              <a:buClrTx/>
              <a:buSzPct val="75000"/>
              <a:tabLst/>
              <a:defRPr/>
            </a:pPr>
            <a:r>
              <a:rPr lang="fr-FR" sz="2000" dirty="0" err="1" smtClean="0">
                <a:latin typeface="Comic Sans MS" pitchFamily="66" charset="0"/>
              </a:rPr>
              <a:t>Pili</a:t>
            </a:r>
            <a:r>
              <a:rPr lang="fr-FR" sz="2000" dirty="0" smtClean="0">
                <a:latin typeface="Comic Sans MS" pitchFamily="66" charset="0"/>
              </a:rPr>
              <a:t> communs: (</a:t>
            </a:r>
            <a:r>
              <a:rPr kumimoji="0" lang="fr-FR" sz="2000" b="0" i="0" u="none" strike="noStrike" kern="1200" cap="none" spc="0" normalizeH="0" baseline="0" noProof="0" dirty="0" smtClean="0">
                <a:ln>
                  <a:noFill/>
                </a:ln>
                <a:solidFill>
                  <a:schemeClr val="tx1"/>
                </a:solidFill>
                <a:effectLst/>
                <a:uLnTx/>
                <a:uFillTx/>
                <a:latin typeface="Comic Sans MS" pitchFamily="66" charset="0"/>
              </a:rPr>
              <a:t>Pouvoirs</a:t>
            </a:r>
            <a:r>
              <a:rPr kumimoji="0" lang="fr-FR" sz="2000" b="0" i="0" u="none" strike="noStrike" kern="1200" cap="none" spc="0" normalizeH="0" noProof="0" dirty="0" smtClean="0">
                <a:ln>
                  <a:noFill/>
                </a:ln>
                <a:solidFill>
                  <a:schemeClr val="tx1"/>
                </a:solidFill>
                <a:effectLst/>
                <a:uLnTx/>
                <a:uFillTx/>
                <a:latin typeface="Comic Sans MS" pitchFamily="66" charset="0"/>
              </a:rPr>
              <a:t> </a:t>
            </a:r>
            <a:r>
              <a:rPr kumimoji="0" lang="fr-FR" sz="2000" b="0" i="0" u="none" strike="noStrike" kern="1200" cap="none" spc="0" normalizeH="0" baseline="0" noProof="0" dirty="0" smtClean="0">
                <a:ln>
                  <a:noFill/>
                </a:ln>
                <a:solidFill>
                  <a:schemeClr val="tx1"/>
                </a:solidFill>
                <a:effectLst/>
                <a:uLnTx/>
                <a:uFillTx/>
                <a:latin typeface="Comic Sans MS" pitchFamily="66" charset="0"/>
              </a:rPr>
              <a:t>pathogènes)</a:t>
            </a:r>
          </a:p>
          <a:p>
            <a:pPr marL="609600" marR="0" lvl="0" indent="-609600" algn="just" defTabSz="914400" rtl="0" eaLnBrk="1" fontAlgn="auto" latinLnBrk="0" hangingPunct="1">
              <a:spcBef>
                <a:spcPts val="600"/>
              </a:spcBef>
              <a:spcAft>
                <a:spcPts val="0"/>
              </a:spcAft>
              <a:buClrTx/>
              <a:buSzPct val="75000"/>
              <a:tabLst/>
              <a:defRPr/>
            </a:pPr>
            <a:r>
              <a:rPr lang="fr-FR" sz="2000" dirty="0" err="1" smtClean="0">
                <a:latin typeface="Comic Sans MS" pitchFamily="66" charset="0"/>
              </a:rPr>
              <a:t>Pili</a:t>
            </a:r>
            <a:r>
              <a:rPr lang="fr-FR" sz="2000" dirty="0" smtClean="0">
                <a:latin typeface="Comic Sans MS" pitchFamily="66" charset="0"/>
              </a:rPr>
              <a:t> sexuels: (conjugaison)</a:t>
            </a:r>
            <a:endParaRPr kumimoji="0" lang="fr-FR" sz="2000" b="0" i="0" u="none" strike="noStrike" kern="1200" cap="none" spc="0" normalizeH="0" baseline="0" noProof="0" dirty="0" smtClean="0">
              <a:ln>
                <a:noFill/>
              </a:ln>
              <a:solidFill>
                <a:schemeClr val="tx1"/>
              </a:solidFill>
              <a:effectLst/>
              <a:uLnTx/>
              <a:uFillTx/>
              <a:latin typeface="Comic Sans MS" pitchFamily="66" charset="0"/>
            </a:endParaRPr>
          </a:p>
        </p:txBody>
      </p:sp>
      <p:pic>
        <p:nvPicPr>
          <p:cNvPr id="5" name="Picture 7"/>
          <p:cNvPicPr>
            <a:picLocks noChangeAspect="1" noChangeArrowheads="1"/>
          </p:cNvPicPr>
          <p:nvPr/>
        </p:nvPicPr>
        <p:blipFill>
          <a:blip r:embed="rId2"/>
          <a:srcRect/>
          <a:stretch>
            <a:fillRect/>
          </a:stretch>
        </p:blipFill>
        <p:spPr bwMode="auto">
          <a:xfrm>
            <a:off x="5857884" y="642918"/>
            <a:ext cx="3071834" cy="2357454"/>
          </a:xfrm>
          <a:prstGeom prst="rect">
            <a:avLst/>
          </a:prstGeom>
          <a:noFill/>
          <a:ln w="9525">
            <a:noFill/>
            <a:miter lim="800000"/>
            <a:headEnd/>
            <a:tailEnd/>
          </a:ln>
        </p:spPr>
      </p:pic>
      <p:sp>
        <p:nvSpPr>
          <p:cNvPr id="15361" name="Rectangle 1"/>
          <p:cNvSpPr>
            <a:spLocks noChangeArrowheads="1"/>
          </p:cNvSpPr>
          <p:nvPr/>
        </p:nvSpPr>
        <p:spPr bwMode="auto">
          <a:xfrm>
            <a:off x="214282" y="3571876"/>
            <a:ext cx="5583580"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000" b="1" i="0" u="sng" strike="noStrike" cap="none" normalizeH="0" baseline="0" dirty="0" smtClean="0">
                <a:ln>
                  <a:noFill/>
                </a:ln>
                <a:effectLst/>
                <a:latin typeface="Comic Sans MS" pitchFamily="66" charset="0"/>
                <a:ea typeface="Times New Roman" pitchFamily="18" charset="0"/>
                <a:cs typeface="Times New Roman" pitchFamily="18" charset="0"/>
              </a:rPr>
              <a:t>Les flagelles</a:t>
            </a:r>
            <a:endParaRPr kumimoji="0" lang="fr-FR" sz="2000" b="1" i="0" u="none" strike="noStrike" cap="none" normalizeH="0" baseline="0" dirty="0" smtClean="0">
              <a:ln>
                <a:noFill/>
              </a:ln>
              <a:effectLst/>
              <a:latin typeface="Comic Sans MS" pitchFamily="66"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Ce sont des organes locomoteurs spécialisés.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Ils sont très rares chez les coques.</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1536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 name="Picture 6" descr="Différentes organisations des flagelles bactériens: A-Monotriche; B-Lophotriche; C-Amphitriche; D-Péritriche;"/>
          <p:cNvPicPr>
            <a:picLocks noChangeAspect="1" noChangeArrowheads="1"/>
          </p:cNvPicPr>
          <p:nvPr/>
        </p:nvPicPr>
        <p:blipFill>
          <a:blip r:embed="rId3"/>
          <a:srcRect/>
          <a:stretch>
            <a:fillRect/>
          </a:stretch>
        </p:blipFill>
        <p:spPr bwMode="auto">
          <a:xfrm>
            <a:off x="5857884" y="3571876"/>
            <a:ext cx="3071834" cy="3071834"/>
          </a:xfrm>
          <a:prstGeom prst="rect">
            <a:avLst/>
          </a:prstGeom>
          <a:noFill/>
          <a:ln w="9525">
            <a:noFill/>
            <a:miter lim="800000"/>
            <a:headEnd/>
            <a:tailEnd/>
          </a:ln>
        </p:spPr>
      </p:pic>
      <p:sp>
        <p:nvSpPr>
          <p:cNvPr id="8" name="Rectangle 7"/>
          <p:cNvSpPr/>
          <p:nvPr/>
        </p:nvSpPr>
        <p:spPr>
          <a:xfrm>
            <a:off x="214282" y="4929198"/>
            <a:ext cx="5715040" cy="1631216"/>
          </a:xfrm>
          <a:prstGeom prst="rect">
            <a:avLst/>
          </a:prstGeom>
        </p:spPr>
        <p:txBody>
          <a:bodyPr wrap="square">
            <a:spAutoFit/>
          </a:bodyPr>
          <a:lstStyle/>
          <a:p>
            <a:r>
              <a:rPr lang="fr-FR" sz="2000" dirty="0" smtClean="0">
                <a:latin typeface="Comic Sans MS" pitchFamily="66" charset="0"/>
              </a:rPr>
              <a:t>Il y a 4 types:</a:t>
            </a:r>
          </a:p>
          <a:p>
            <a:r>
              <a:rPr lang="fr-FR" sz="2000" dirty="0" smtClean="0">
                <a:solidFill>
                  <a:srgbClr val="FF0000"/>
                </a:solidFill>
                <a:latin typeface="Comic Sans MS" pitchFamily="66" charset="0"/>
              </a:rPr>
              <a:t>A: </a:t>
            </a:r>
            <a:r>
              <a:rPr lang="fr-FR" sz="2000" dirty="0" err="1" smtClean="0">
                <a:latin typeface="Comic Sans MS" pitchFamily="66" charset="0"/>
              </a:rPr>
              <a:t>monotriche</a:t>
            </a:r>
            <a:r>
              <a:rPr lang="fr-FR" sz="2000" dirty="0" smtClean="0">
                <a:latin typeface="Comic Sans MS" pitchFamily="66" charset="0"/>
              </a:rPr>
              <a:t> : 1 seul flagelle polaire </a:t>
            </a:r>
          </a:p>
          <a:p>
            <a:r>
              <a:rPr lang="fr-FR" sz="2000" i="1" dirty="0" smtClean="0">
                <a:solidFill>
                  <a:srgbClr val="FF0000"/>
                </a:solidFill>
                <a:latin typeface="Comic Sans MS" pitchFamily="66" charset="0"/>
              </a:rPr>
              <a:t>B: </a:t>
            </a:r>
            <a:r>
              <a:rPr lang="fr-FR" sz="2000" dirty="0" err="1" smtClean="0">
                <a:latin typeface="Comic Sans MS" pitchFamily="66" charset="0"/>
              </a:rPr>
              <a:t>lophotriche</a:t>
            </a:r>
            <a:r>
              <a:rPr lang="fr-FR" sz="2000" dirty="0" smtClean="0">
                <a:latin typeface="Comic Sans MS" pitchFamily="66" charset="0"/>
              </a:rPr>
              <a:t> : plusieurs flagelles polaires</a:t>
            </a:r>
            <a:endParaRPr lang="fr-FR" sz="2000" i="1" dirty="0" smtClean="0">
              <a:latin typeface="Comic Sans MS" pitchFamily="66" charset="0"/>
            </a:endParaRPr>
          </a:p>
          <a:p>
            <a:r>
              <a:rPr lang="fr-FR" sz="2000" i="1" dirty="0" smtClean="0">
                <a:solidFill>
                  <a:srgbClr val="FF0000"/>
                </a:solidFill>
                <a:latin typeface="Comic Sans MS" pitchFamily="66" charset="0"/>
              </a:rPr>
              <a:t>C: </a:t>
            </a:r>
            <a:r>
              <a:rPr lang="fr-FR" sz="2000" dirty="0" err="1" smtClean="0">
                <a:latin typeface="Comic Sans MS" pitchFamily="66" charset="0"/>
              </a:rPr>
              <a:t>amphitriche</a:t>
            </a:r>
            <a:r>
              <a:rPr lang="fr-FR" sz="2000" dirty="0" smtClean="0">
                <a:latin typeface="Comic Sans MS" pitchFamily="66" charset="0"/>
              </a:rPr>
              <a:t> : 1 flagelle à chaque pôle</a:t>
            </a:r>
          </a:p>
          <a:p>
            <a:r>
              <a:rPr lang="fr-FR" sz="2000" dirty="0" smtClean="0">
                <a:solidFill>
                  <a:srgbClr val="FF0000"/>
                </a:solidFill>
                <a:latin typeface="Comic Sans MS" pitchFamily="66" charset="0"/>
              </a:rPr>
              <a:t>D: </a:t>
            </a:r>
            <a:r>
              <a:rPr lang="fr-FR" sz="2000" dirty="0" err="1" smtClean="0">
                <a:latin typeface="Comic Sans MS" pitchFamily="66" charset="0"/>
              </a:rPr>
              <a:t>péritriche</a:t>
            </a:r>
            <a:r>
              <a:rPr lang="fr-FR" sz="2000" dirty="0" smtClean="0">
                <a:latin typeface="Comic Sans MS" pitchFamily="66" charset="0"/>
              </a:rPr>
              <a:t> : flagelles entourant la bactérie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57158" y="857232"/>
            <a:ext cx="821537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effectLst/>
                <a:latin typeface="Comic Sans MS" pitchFamily="66" charset="0"/>
                <a:ea typeface="Times New Roman" pitchFamily="18" charset="0"/>
                <a:cs typeface="Times New Roman" pitchFamily="18" charset="0"/>
              </a:rPr>
              <a:t>Les plasmides: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ADN extra-chromosomiques, capables d’autoréplication. </a:t>
            </a:r>
            <a:endParaRPr kumimoji="0" lang="fr-FR" sz="200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Il</a:t>
            </a:r>
            <a:r>
              <a:rPr kumimoji="0" lang="fr-FR" sz="2000" i="0" u="none" strike="noStrike" cap="none" normalizeH="0" dirty="0" smtClean="0">
                <a:ln>
                  <a:noFill/>
                </a:ln>
                <a:solidFill>
                  <a:schemeClr val="tx1"/>
                </a:solidFill>
                <a:effectLst/>
                <a:latin typeface="Comic Sans MS" pitchFamily="66" charset="0"/>
                <a:ea typeface="Times New Roman" pitchFamily="18" charset="0"/>
                <a:cs typeface="Times New Roman" pitchFamily="18" charset="0"/>
              </a:rPr>
              <a:t> </a:t>
            </a:r>
            <a:r>
              <a:rPr kumimoji="0" lang="fr-FR"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porte des gènes codants des caractères additionnels</a:t>
            </a:r>
            <a:r>
              <a:rPr lang="fr-FR" sz="2000" dirty="0" smtClean="0">
                <a:latin typeface="Comic Sans MS" pitchFamily="66" charset="0"/>
                <a:ea typeface="Times New Roman" pitchFamily="18" charset="0"/>
                <a:cs typeface="Times New Roman" pitchFamily="18" charset="0"/>
              </a:rPr>
              <a:t> dont:</a:t>
            </a:r>
          </a:p>
          <a:p>
            <a:pPr marL="0" marR="0" lvl="0" indent="0" algn="just" defTabSz="914400" rtl="0" eaLnBrk="0" fontAlgn="base" latinLnBrk="0" hangingPunct="0">
              <a:lnSpc>
                <a:spcPct val="100000"/>
              </a:lnSpc>
              <a:spcBef>
                <a:spcPct val="0"/>
              </a:spcBef>
              <a:spcAft>
                <a:spcPct val="0"/>
              </a:spcAft>
              <a:buClrTx/>
              <a:buSzTx/>
              <a:buFontTx/>
              <a:buNone/>
              <a:tabLst/>
            </a:pPr>
            <a:endParaRPr lang="fr-FR" sz="2000" dirty="0" smtClean="0">
              <a:latin typeface="Comic Sans MS" pitchFamily="66"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fr-FR"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La</a:t>
            </a:r>
            <a:r>
              <a:rPr kumimoji="0" lang="fr-FR" sz="2000" i="0" u="none" strike="noStrike" cap="none" normalizeH="0" dirty="0" smtClean="0">
                <a:ln>
                  <a:noFill/>
                </a:ln>
                <a:solidFill>
                  <a:schemeClr val="tx1"/>
                </a:solidFill>
                <a:effectLst/>
                <a:latin typeface="Comic Sans MS" pitchFamily="66" charset="0"/>
                <a:ea typeface="Times New Roman" pitchFamily="18" charset="0"/>
                <a:cs typeface="Times New Roman" pitchFamily="18" charset="0"/>
              </a:rPr>
              <a:t> </a:t>
            </a:r>
            <a:r>
              <a:rPr kumimoji="0" lang="fr-FR" sz="200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résistances aux antibiotiques,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fr-FR" sz="2000" dirty="0" smtClean="0">
                <a:latin typeface="Comic Sans MS" pitchFamily="66" charset="0"/>
                <a:ea typeface="Times New Roman" pitchFamily="18" charset="0"/>
                <a:cs typeface="Arial" pitchFamily="34" charset="0"/>
              </a:rPr>
              <a:t> </a:t>
            </a:r>
            <a:r>
              <a:rPr kumimoji="0" lang="fr-FR" sz="200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des voies métaboliques nouvelles comme la possibilité d’utiliser des hydrocarbures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fr-FR" sz="2000" dirty="0" smtClean="0">
                <a:latin typeface="Comic Sans MS" pitchFamily="66" charset="0"/>
                <a:ea typeface="Times New Roman" pitchFamily="18" charset="0"/>
                <a:cs typeface="Arial" pitchFamily="34" charset="0"/>
              </a:rPr>
              <a:t> </a:t>
            </a:r>
            <a:r>
              <a:rPr kumimoji="0" lang="fr-FR" sz="200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la synthèse de substances comme des antibiotiques</a:t>
            </a:r>
            <a:r>
              <a:rPr kumimoji="0" lang="fr-FR" sz="200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et </a:t>
            </a:r>
            <a:r>
              <a:rPr kumimoji="0" lang="fr-FR" sz="200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des toxines</a:t>
            </a:r>
            <a:endParaRPr kumimoji="0" lang="fr-FR" sz="200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Ils constituent des outils très utiles très importants en génie génétique : on introduit dans une bactérie des gènes non bactériens portés par des plasmides, afin de lui faire acquérir de nouveaux caractères (exemples : synthèse d’insuline, d’hormone de croissance, vaccin …).</a:t>
            </a:r>
            <a:endParaRPr kumimoji="0" lang="fr-FR" sz="200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42910" y="214290"/>
            <a:ext cx="7929618" cy="57150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bg1"/>
                </a:solidFill>
                <a:effectLst/>
                <a:uLnTx/>
                <a:uFillTx/>
                <a:latin typeface="Comic Sans MS" pitchFamily="66" charset="0"/>
                <a:ea typeface="+mn-ea"/>
                <a:cs typeface="+mn-cs"/>
              </a:rPr>
              <a:t>Physiologie de</a:t>
            </a:r>
            <a:r>
              <a:rPr kumimoji="0" lang="fr-FR" sz="2400" b="1" i="0" u="none" strike="noStrike" kern="1200" cap="none" spc="0" normalizeH="0" noProof="0" dirty="0" smtClean="0">
                <a:ln>
                  <a:noFill/>
                </a:ln>
                <a:solidFill>
                  <a:schemeClr val="bg1"/>
                </a:solidFill>
                <a:effectLst/>
                <a:uLnTx/>
                <a:uFillTx/>
                <a:latin typeface="Comic Sans MS" pitchFamily="66" charset="0"/>
                <a:ea typeface="+mn-ea"/>
                <a:cs typeface="+mn-cs"/>
              </a:rPr>
              <a:t> la nutrition</a:t>
            </a:r>
            <a:endParaRPr kumimoji="0" lang="fr-FR" sz="2400" b="1" i="0" u="none" strike="noStrike" kern="1200" cap="none" spc="0" normalizeH="0" baseline="0" noProof="0" dirty="0">
              <a:ln>
                <a:noFill/>
              </a:ln>
              <a:solidFill>
                <a:schemeClr val="bg1"/>
              </a:solidFill>
              <a:effectLst/>
              <a:uLnTx/>
              <a:uFillTx/>
              <a:latin typeface="Comic Sans MS" pitchFamily="66" charset="0"/>
              <a:ea typeface="+mn-ea"/>
              <a:cs typeface="+mn-cs"/>
            </a:endParaRPr>
          </a:p>
        </p:txBody>
      </p:sp>
      <p:sp>
        <p:nvSpPr>
          <p:cNvPr id="5" name="Rectangle 4"/>
          <p:cNvSpPr/>
          <p:nvPr/>
        </p:nvSpPr>
        <p:spPr>
          <a:xfrm>
            <a:off x="571472" y="857233"/>
            <a:ext cx="8072494" cy="1908215"/>
          </a:xfrm>
          <a:prstGeom prst="rect">
            <a:avLst/>
          </a:prstGeom>
        </p:spPr>
        <p:txBody>
          <a:bodyPr wrap="square">
            <a:spAutoFit/>
          </a:bodyPr>
          <a:lstStyle/>
          <a:p>
            <a:pPr rtl="1"/>
            <a:r>
              <a:rPr lang="fr-FR" dirty="0" smtClean="0"/>
              <a:t/>
            </a:r>
            <a:br>
              <a:rPr lang="fr-FR" dirty="0" smtClean="0"/>
            </a:br>
            <a:r>
              <a:rPr lang="fr-FR" sz="2000" dirty="0" smtClean="0">
                <a:latin typeface="Comic Sans MS" pitchFamily="66" charset="0"/>
              </a:rPr>
              <a:t>Pour qu’une bactérie puisse vivre et se reproduire elle doit trouver dans son environnement de quoi satisfaire ses besoins </a:t>
            </a:r>
          </a:p>
          <a:p>
            <a:pPr rtl="1"/>
            <a:r>
              <a:rPr lang="fr-FR" sz="2000" dirty="0" smtClean="0">
                <a:latin typeface="Comic Sans MS" pitchFamily="66" charset="0"/>
              </a:rPr>
              <a:t>nutritionnels et physicochimiques.</a:t>
            </a:r>
          </a:p>
          <a:p>
            <a:pPr algn="just" rtl="1"/>
            <a:r>
              <a:rPr lang="fr-FR" sz="2000" dirty="0" smtClean="0">
                <a:latin typeface="Comic Sans MS" pitchFamily="66" charset="0"/>
              </a:rPr>
              <a:t/>
            </a:r>
            <a:br>
              <a:rPr lang="fr-FR" sz="2000" dirty="0" smtClean="0">
                <a:latin typeface="Comic Sans MS" pitchFamily="66" charset="0"/>
              </a:rPr>
            </a:br>
            <a:endParaRPr lang="fr-FR" sz="2000" dirty="0">
              <a:latin typeface="Comic Sans MS" pitchFamily="66" charset="0"/>
            </a:endParaRPr>
          </a:p>
        </p:txBody>
      </p:sp>
      <p:sp>
        <p:nvSpPr>
          <p:cNvPr id="6" name="Espace réservé du contenu 2"/>
          <p:cNvSpPr>
            <a:spLocks noGrp="1"/>
          </p:cNvSpPr>
          <p:nvPr>
            <p:ph idx="1"/>
          </p:nvPr>
        </p:nvSpPr>
        <p:spPr>
          <a:xfrm>
            <a:off x="571440" y="2285992"/>
            <a:ext cx="8572560" cy="4000528"/>
          </a:xfrm>
        </p:spPr>
        <p:txBody>
          <a:bodyPr>
            <a:normAutofit/>
          </a:bodyPr>
          <a:lstStyle/>
          <a:p>
            <a:pPr marL="457200" indent="-457200">
              <a:buFont typeface="+mj-lt"/>
              <a:buAutoNum type="arabicPeriod"/>
            </a:pPr>
            <a:r>
              <a:rPr lang="fr-FR" sz="2000" b="1" dirty="0" smtClean="0">
                <a:latin typeface="Comic Sans MS" pitchFamily="66" charset="0"/>
                <a:cs typeface="Times New Roman" pitchFamily="18" charset="0"/>
              </a:rPr>
              <a:t>Les conditions de croissance :   </a:t>
            </a:r>
          </a:p>
          <a:p>
            <a:pPr marL="457200" indent="-457200">
              <a:buNone/>
            </a:pPr>
            <a:endParaRPr lang="fr-FR" sz="2000" dirty="0" smtClean="0">
              <a:latin typeface="Comic Sans MS" pitchFamily="66" charset="0"/>
              <a:cs typeface="Times New Roman" pitchFamily="18" charset="0"/>
            </a:endParaRPr>
          </a:p>
          <a:p>
            <a:pPr marL="457200" indent="-457200" algn="just">
              <a:buNone/>
            </a:pPr>
            <a:r>
              <a:rPr lang="fr-FR" sz="2000" b="1" dirty="0" smtClean="0">
                <a:solidFill>
                  <a:srgbClr val="C00000"/>
                </a:solidFill>
                <a:latin typeface="Comic Sans MS" pitchFamily="66" charset="0"/>
                <a:cs typeface="Times New Roman" pitchFamily="18" charset="0"/>
              </a:rPr>
              <a:t>1.1. Les conditions nutritionnelles:</a:t>
            </a:r>
          </a:p>
          <a:p>
            <a:pPr marL="457200" indent="-457200" algn="just">
              <a:buNone/>
            </a:pPr>
            <a:endParaRPr lang="fr-FR" sz="2000" b="1" dirty="0" smtClean="0">
              <a:solidFill>
                <a:schemeClr val="tx2">
                  <a:lumMod val="60000"/>
                  <a:lumOff val="40000"/>
                </a:schemeClr>
              </a:solidFill>
              <a:latin typeface="Comic Sans MS" pitchFamily="66" charset="0"/>
              <a:cs typeface="Times New Roman" pitchFamily="18" charset="0"/>
            </a:endParaRPr>
          </a:p>
          <a:p>
            <a:pPr marL="457200" indent="-457200" algn="just">
              <a:buNone/>
            </a:pPr>
            <a:r>
              <a:rPr lang="fr-FR" sz="2000" b="1" dirty="0" smtClean="0">
                <a:solidFill>
                  <a:schemeClr val="tx2">
                    <a:lumMod val="60000"/>
                    <a:lumOff val="40000"/>
                  </a:schemeClr>
                </a:solidFill>
                <a:latin typeface="Comic Sans MS" pitchFamily="66" charset="0"/>
                <a:cs typeface="Times New Roman" pitchFamily="18" charset="0"/>
              </a:rPr>
              <a:t>1.1.1. Besoins élémentaires:</a:t>
            </a:r>
          </a:p>
          <a:p>
            <a:pPr marL="457200" indent="-457200" algn="just"/>
            <a:r>
              <a:rPr lang="fr-FR" sz="2000" b="1" dirty="0" smtClean="0">
                <a:latin typeface="Comic Sans MS" pitchFamily="66" charset="0"/>
              </a:rPr>
              <a:t>L’Eau:  </a:t>
            </a:r>
            <a:r>
              <a:rPr lang="fr-FR" sz="2000" dirty="0" smtClean="0">
                <a:latin typeface="Comic Sans MS" pitchFamily="66" charset="0"/>
              </a:rPr>
              <a:t>« Besoin majeur »</a:t>
            </a:r>
          </a:p>
          <a:p>
            <a:pPr marL="457200" indent="-457200" algn="just">
              <a:buNone/>
            </a:pPr>
            <a:r>
              <a:rPr lang="fr-FR" sz="2000" dirty="0" smtClean="0">
                <a:latin typeface="Comic Sans MS" pitchFamily="66" charset="0"/>
              </a:rPr>
              <a:t> Entre dans la composition de tous </a:t>
            </a:r>
          </a:p>
          <a:p>
            <a:pPr marL="457200" indent="-457200" algn="just">
              <a:buNone/>
            </a:pPr>
            <a:r>
              <a:rPr lang="fr-FR" sz="2000" dirty="0" smtClean="0">
                <a:latin typeface="Comic Sans MS" pitchFamily="66" charset="0"/>
              </a:rPr>
              <a:t>les milieux de culture.</a:t>
            </a:r>
          </a:p>
          <a:p>
            <a:pPr marL="457200" indent="-457200" algn="just">
              <a:buNone/>
            </a:pPr>
            <a:r>
              <a:rPr lang="fr-FR" sz="2000" dirty="0" smtClean="0">
                <a:latin typeface="Comic Sans MS" pitchFamily="66" charset="0"/>
              </a:rPr>
              <a:t>C’est une source d’H</a:t>
            </a:r>
            <a:r>
              <a:rPr lang="fr-FR" sz="2000" baseline="-25000" dirty="0" smtClean="0">
                <a:latin typeface="Comic Sans MS" pitchFamily="66" charset="0"/>
              </a:rPr>
              <a:t>2</a:t>
            </a:r>
            <a:r>
              <a:rPr lang="fr-FR" sz="2000" dirty="0" smtClean="0">
                <a:latin typeface="Comic Sans MS" pitchFamily="66" charset="0"/>
              </a:rPr>
              <a:t> et d’O</a:t>
            </a:r>
            <a:r>
              <a:rPr lang="fr-FR" sz="2000" baseline="-25000" dirty="0" smtClean="0">
                <a:latin typeface="Comic Sans MS" pitchFamily="66" charset="0"/>
              </a:rPr>
              <a:t>2</a:t>
            </a:r>
            <a:r>
              <a:rPr lang="fr-FR" sz="2000" dirty="0" smtClean="0">
                <a:latin typeface="Comic Sans MS" pitchFamily="66" charset="0"/>
              </a:rPr>
              <a:t>.</a:t>
            </a:r>
          </a:p>
          <a:p>
            <a:pPr marL="457200" indent="-457200" algn="just">
              <a:buNone/>
            </a:pPr>
            <a:r>
              <a:rPr lang="fr-FR" sz="2000" dirty="0" smtClean="0">
                <a:latin typeface="Comic Sans MS" pitchFamily="66" charset="0"/>
              </a:rPr>
              <a:t/>
            </a:r>
            <a:br>
              <a:rPr lang="fr-FR" sz="2000" dirty="0" smtClean="0">
                <a:latin typeface="Comic Sans MS" pitchFamily="66" charset="0"/>
              </a:rPr>
            </a:br>
            <a:endParaRPr lang="fr-FR" sz="2000" dirty="0" smtClean="0">
              <a:latin typeface="Comic Sans MS" pitchFamily="66" charset="0"/>
            </a:endParaRPr>
          </a:p>
        </p:txBody>
      </p:sp>
      <p:graphicFrame>
        <p:nvGraphicFramePr>
          <p:cNvPr id="38914" name="Object 7"/>
          <p:cNvGraphicFramePr>
            <a:graphicFrameLocks noChangeAspect="1"/>
          </p:cNvGraphicFramePr>
          <p:nvPr/>
        </p:nvGraphicFramePr>
        <p:xfrm>
          <a:off x="5357813" y="4572000"/>
          <a:ext cx="3786187" cy="2286000"/>
        </p:xfrm>
        <a:graphic>
          <a:graphicData uri="http://schemas.openxmlformats.org/presentationml/2006/ole">
            <p:oleObj spid="_x0000_s38914" name="Image bitmap" r:id="rId3" imgW="4552381" imgH="2619048" progId="PBrush">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357166"/>
            <a:ext cx="8786874" cy="6555641"/>
          </a:xfrm>
          <a:prstGeom prst="rect">
            <a:avLst/>
          </a:prstGeom>
        </p:spPr>
        <p:txBody>
          <a:bodyPr wrap="square">
            <a:spAutoFit/>
          </a:bodyPr>
          <a:lstStyle/>
          <a:p>
            <a:pPr marL="457200" indent="-457200" algn="just">
              <a:buFont typeface="Arial" pitchFamily="34" charset="0"/>
              <a:buChar char="•"/>
            </a:pPr>
            <a:r>
              <a:rPr lang="fr-FR" sz="2000" b="1" dirty="0" smtClean="0">
                <a:latin typeface="Comic Sans MS" pitchFamily="66" charset="0"/>
              </a:rPr>
              <a:t>Une source de carbone et d’azote</a:t>
            </a:r>
            <a:r>
              <a:rPr lang="fr-FR" sz="2000" dirty="0" smtClean="0">
                <a:latin typeface="Comic Sans MS" pitchFamily="66" charset="0"/>
              </a:rPr>
              <a:t>:</a:t>
            </a:r>
          </a:p>
          <a:p>
            <a:pPr marL="457200" indent="-457200" algn="just">
              <a:buFont typeface="Wingdings" pitchFamily="2" charset="2"/>
              <a:buChar char="ü"/>
            </a:pPr>
            <a:r>
              <a:rPr lang="fr-FR" sz="2000" dirty="0" smtClean="0">
                <a:solidFill>
                  <a:srgbClr val="FF0000"/>
                </a:solidFill>
                <a:latin typeface="Comic Sans MS" pitchFamily="66" charset="0"/>
              </a:rPr>
              <a:t>Carbone: </a:t>
            </a:r>
            <a:r>
              <a:rPr lang="fr-FR" sz="2000" dirty="0" smtClean="0">
                <a:latin typeface="Comic Sans MS" pitchFamily="66" charset="0"/>
              </a:rPr>
              <a:t>éléments constitutif le + abondant de la bactérie.</a:t>
            </a:r>
          </a:p>
          <a:p>
            <a:pPr marL="457200" indent="-457200" algn="just">
              <a:buFont typeface="Wingdings" pitchFamily="2" charset="2"/>
              <a:buChar char="ü"/>
            </a:pPr>
            <a:r>
              <a:rPr lang="fr-FR" sz="2000" dirty="0" smtClean="0">
                <a:solidFill>
                  <a:srgbClr val="FF0000"/>
                </a:solidFill>
                <a:latin typeface="Comic Sans MS" pitchFamily="66" charset="0"/>
              </a:rPr>
              <a:t>L’azote: </a:t>
            </a:r>
            <a:r>
              <a:rPr lang="fr-FR" sz="2000" dirty="0" smtClean="0">
                <a:latin typeface="Comic Sans MS" pitchFamily="66" charset="0"/>
              </a:rPr>
              <a:t>entre dans la composition des protéines</a:t>
            </a:r>
          </a:p>
          <a:p>
            <a:pPr marL="457200" indent="-457200" algn="just"/>
            <a:endParaRPr lang="fr-FR" sz="2000" dirty="0" smtClean="0">
              <a:latin typeface="Comic Sans MS" pitchFamily="66" charset="0"/>
            </a:endParaRPr>
          </a:p>
          <a:p>
            <a:pPr marL="457200" indent="-457200" algn="just">
              <a:buFont typeface="Arial" pitchFamily="34" charset="0"/>
              <a:buChar char="•"/>
            </a:pPr>
            <a:r>
              <a:rPr lang="fr-FR" sz="2000" b="1" dirty="0" smtClean="0">
                <a:latin typeface="Comic Sans MS" pitchFamily="66" charset="0"/>
              </a:rPr>
              <a:t>Les éléments minéraux:</a:t>
            </a:r>
          </a:p>
          <a:p>
            <a:pPr marL="457200" indent="-457200" algn="just">
              <a:buFont typeface="Wingdings" pitchFamily="2" charset="2"/>
              <a:buChar char="ü"/>
            </a:pPr>
            <a:r>
              <a:rPr lang="fr-FR" sz="2000" dirty="0" smtClean="0">
                <a:solidFill>
                  <a:srgbClr val="FF0000"/>
                </a:solidFill>
                <a:latin typeface="Comic Sans MS" pitchFamily="66" charset="0"/>
              </a:rPr>
              <a:t>Phosphore: </a:t>
            </a:r>
            <a:r>
              <a:rPr lang="fr-FR" sz="2000" dirty="0" smtClean="0">
                <a:latin typeface="Comic Sans MS" pitchFamily="66" charset="0"/>
              </a:rPr>
              <a:t>entre dans la composition des acides nucléiques, de certains coenzymes et de l’ATP.</a:t>
            </a:r>
          </a:p>
          <a:p>
            <a:pPr marL="457200" indent="-457200" algn="just">
              <a:buFont typeface="Wingdings" pitchFamily="2" charset="2"/>
              <a:buChar char="ü"/>
            </a:pPr>
            <a:r>
              <a:rPr lang="fr-FR" sz="2000" dirty="0" smtClean="0">
                <a:solidFill>
                  <a:srgbClr val="FF0000"/>
                </a:solidFill>
                <a:latin typeface="Comic Sans MS" pitchFamily="66" charset="0"/>
              </a:rPr>
              <a:t>Soufre: </a:t>
            </a:r>
            <a:r>
              <a:rPr lang="fr-FR" sz="2000" dirty="0" smtClean="0">
                <a:latin typeface="Comic Sans MS" pitchFamily="66" charset="0"/>
              </a:rPr>
              <a:t>entre dans la composition de certains acides aminés et protéines.</a:t>
            </a:r>
          </a:p>
          <a:p>
            <a:pPr marL="457200" indent="-457200" algn="just"/>
            <a:endParaRPr lang="fr-FR" sz="2000" dirty="0" smtClean="0">
              <a:latin typeface="Comic Sans MS" pitchFamily="66" charset="0"/>
            </a:endParaRPr>
          </a:p>
          <a:p>
            <a:pPr marL="457200" indent="-457200" algn="just"/>
            <a:r>
              <a:rPr lang="fr-FR" sz="2000" dirty="0" smtClean="0">
                <a:latin typeface="Comic Sans MS" pitchFamily="66" charset="0"/>
              </a:rPr>
              <a:t>Certains sont apportés en plus faible quantité:</a:t>
            </a:r>
          </a:p>
          <a:p>
            <a:pPr marL="457200" indent="-457200" algn="just">
              <a:buFont typeface="Wingdings" pitchFamily="2" charset="2"/>
              <a:buChar char="ü"/>
            </a:pPr>
            <a:r>
              <a:rPr lang="fr-FR" sz="2000" dirty="0" smtClean="0">
                <a:solidFill>
                  <a:srgbClr val="FF0000"/>
                </a:solidFill>
                <a:latin typeface="Comic Sans MS" pitchFamily="66" charset="0"/>
              </a:rPr>
              <a:t>Na, K, Mg et Cl: </a:t>
            </a:r>
            <a:r>
              <a:rPr lang="fr-FR" sz="2000" dirty="0" smtClean="0">
                <a:latin typeface="Comic Sans MS" pitchFamily="66" charset="0"/>
              </a:rPr>
              <a:t>interviennent dans l’équilibre physico-chimique de la cellule.</a:t>
            </a:r>
          </a:p>
          <a:p>
            <a:pPr marL="457200" indent="-457200" algn="just">
              <a:buFont typeface="Wingdings" pitchFamily="2" charset="2"/>
              <a:buChar char="ü"/>
            </a:pPr>
            <a:r>
              <a:rPr lang="fr-FR" sz="2000" dirty="0" smtClean="0">
                <a:solidFill>
                  <a:srgbClr val="FF0000"/>
                </a:solidFill>
                <a:latin typeface="Comic Sans MS" pitchFamily="66" charset="0"/>
              </a:rPr>
              <a:t>Fer: </a:t>
            </a:r>
            <a:r>
              <a:rPr lang="fr-FR" sz="2000" dirty="0" smtClean="0">
                <a:latin typeface="Comic Sans MS" pitchFamily="66" charset="0"/>
              </a:rPr>
              <a:t>Entre dans la composition des enzymes et coenzymes, ex: Fer des cytochromes, fer indispensable pour la synthèse d’un métabolite : ex: le Fer pour la synthèse de la toxine diphtérique.</a:t>
            </a:r>
          </a:p>
          <a:p>
            <a:pPr marL="457200" indent="-457200" algn="just"/>
            <a:endParaRPr lang="fr-FR" sz="2000" dirty="0" smtClean="0">
              <a:latin typeface="Comic Sans MS" pitchFamily="66" charset="0"/>
            </a:endParaRPr>
          </a:p>
          <a:p>
            <a:pPr marL="457200" indent="-457200" algn="just"/>
            <a:r>
              <a:rPr lang="fr-FR" sz="2000" dirty="0" smtClean="0">
                <a:latin typeface="Comic Sans MS" pitchFamily="66" charset="0"/>
              </a:rPr>
              <a:t>D’autres à l’état de traces, souvent apportés par l’eau «oligoéléments»: Ca, Mn.</a:t>
            </a:r>
          </a:p>
          <a:p>
            <a:pPr marL="457200" indent="-457200" algn="just"/>
            <a:r>
              <a:rPr lang="fr-FR" sz="2000" dirty="0" smtClean="0">
                <a:latin typeface="Comic Sans MS" pitchFamily="66" charset="0"/>
              </a:rPr>
              <a:t/>
            </a:r>
            <a:br>
              <a:rPr lang="fr-FR" sz="2000" dirty="0" smtClean="0">
                <a:latin typeface="Comic Sans MS" pitchFamily="66" charset="0"/>
              </a:rPr>
            </a:br>
            <a:endParaRPr lang="fr-FR" sz="2000" dirty="0" smtClean="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14282" y="285728"/>
            <a:ext cx="8643998" cy="5940088"/>
          </a:xfrm>
          <a:prstGeom prst="rect">
            <a:avLst/>
          </a:prstGeom>
          <a:noFill/>
        </p:spPr>
        <p:txBody>
          <a:bodyPr wrap="square" rtlCol="0">
            <a:spAutoFit/>
          </a:bodyPr>
          <a:lstStyle/>
          <a:p>
            <a:pPr algn="just"/>
            <a:r>
              <a:rPr lang="fr-FR" sz="2000" b="1" dirty="0" smtClean="0">
                <a:solidFill>
                  <a:schemeClr val="tx2">
                    <a:lumMod val="60000"/>
                    <a:lumOff val="40000"/>
                  </a:schemeClr>
                </a:solidFill>
                <a:latin typeface="Comic Sans MS" pitchFamily="66" charset="0"/>
                <a:cs typeface="Times New Roman" pitchFamily="18" charset="0"/>
              </a:rPr>
              <a:t>1.1.2. Besoins énergétiques:</a:t>
            </a:r>
            <a:r>
              <a:rPr lang="fr-FR" sz="2000" b="1" dirty="0">
                <a:solidFill>
                  <a:schemeClr val="tx2">
                    <a:lumMod val="60000"/>
                    <a:lumOff val="40000"/>
                  </a:schemeClr>
                </a:solidFill>
                <a:latin typeface="Comic Sans MS" pitchFamily="66" charset="0"/>
              </a:rPr>
              <a:t> </a:t>
            </a:r>
            <a:r>
              <a:rPr lang="fr-FR" sz="2000" dirty="0" smtClean="0">
                <a:latin typeface="Comic Sans MS" pitchFamily="66" charset="0"/>
              </a:rPr>
              <a:t>sources </a:t>
            </a:r>
            <a:r>
              <a:rPr lang="fr-FR" sz="2000" dirty="0">
                <a:latin typeface="Comic Sans MS" pitchFamily="66" charset="0"/>
              </a:rPr>
              <a:t>d'énergie</a:t>
            </a:r>
            <a:r>
              <a:rPr lang="fr-FR" sz="2000" dirty="0" smtClean="0">
                <a:latin typeface="Comic Sans MS" pitchFamily="66" charset="0"/>
              </a:rPr>
              <a:t>:</a:t>
            </a:r>
          </a:p>
          <a:p>
            <a:pPr algn="just"/>
            <a:endParaRPr lang="fr-FR" sz="2000" dirty="0" smtClean="0">
              <a:latin typeface="Comic Sans MS" pitchFamily="66" charset="0"/>
            </a:endParaRPr>
          </a:p>
          <a:p>
            <a:pPr algn="just">
              <a:buFont typeface="Wingdings" pitchFamily="2" charset="2"/>
              <a:buChar char="Ø"/>
            </a:pPr>
            <a:r>
              <a:rPr lang="fr-FR" sz="2000" dirty="0" smtClean="0">
                <a:latin typeface="Comic Sans MS" pitchFamily="66" charset="0"/>
              </a:rPr>
              <a:t> soit </a:t>
            </a:r>
            <a:r>
              <a:rPr lang="fr-FR" sz="2000" dirty="0">
                <a:solidFill>
                  <a:srgbClr val="FF0000"/>
                </a:solidFill>
                <a:latin typeface="Comic Sans MS" pitchFamily="66" charset="0"/>
              </a:rPr>
              <a:t>l'énergie lumineuse </a:t>
            </a:r>
            <a:r>
              <a:rPr lang="fr-FR" sz="2000" dirty="0" smtClean="0">
                <a:latin typeface="Comic Sans MS" pitchFamily="66" charset="0"/>
              </a:rPr>
              <a:t>(bactéries </a:t>
            </a:r>
            <a:r>
              <a:rPr lang="fr-FR" sz="2000" b="1" dirty="0" smtClean="0">
                <a:solidFill>
                  <a:srgbClr val="FF0000"/>
                </a:solidFill>
                <a:latin typeface="Comic Sans MS" pitchFamily="66" charset="0"/>
              </a:rPr>
              <a:t>Phototrophes</a:t>
            </a:r>
            <a:r>
              <a:rPr lang="fr-FR" sz="2000" dirty="0" smtClean="0">
                <a:solidFill>
                  <a:srgbClr val="FF0000"/>
                </a:solidFill>
                <a:latin typeface="Comic Sans MS" pitchFamily="66" charset="0"/>
              </a:rPr>
              <a:t>):</a:t>
            </a:r>
          </a:p>
          <a:p>
            <a:pPr lvl="1" algn="just">
              <a:buFont typeface="Arial" pitchFamily="34" charset="0"/>
              <a:buChar char="•"/>
            </a:pPr>
            <a:r>
              <a:rPr lang="fr-FR" sz="2000" dirty="0" err="1" smtClean="0">
                <a:latin typeface="Comic Sans MS" pitchFamily="66" charset="0"/>
              </a:rPr>
              <a:t>Photolitotrophes</a:t>
            </a:r>
            <a:r>
              <a:rPr lang="fr-FR" sz="2000" dirty="0" smtClean="0">
                <a:latin typeface="Comic Sans MS" pitchFamily="66" charset="0"/>
              </a:rPr>
              <a:t>: si le substrat oxydable est minéral</a:t>
            </a:r>
          </a:p>
          <a:p>
            <a:pPr lvl="1" algn="just">
              <a:buFont typeface="Arial" pitchFamily="34" charset="0"/>
              <a:buChar char="•"/>
            </a:pPr>
            <a:r>
              <a:rPr lang="fr-FR" sz="2000" dirty="0" err="1" smtClean="0">
                <a:latin typeface="Comic Sans MS" pitchFamily="66" charset="0"/>
              </a:rPr>
              <a:t>Photoorganotrophes</a:t>
            </a:r>
            <a:r>
              <a:rPr lang="fr-FR" sz="2000" dirty="0" smtClean="0">
                <a:latin typeface="Comic Sans MS" pitchFamily="66" charset="0"/>
              </a:rPr>
              <a:t>: si le </a:t>
            </a:r>
            <a:r>
              <a:rPr lang="fr-FR" sz="2000" dirty="0" err="1" smtClean="0">
                <a:latin typeface="Comic Sans MS" pitchFamily="66" charset="0"/>
              </a:rPr>
              <a:t>sbstrat</a:t>
            </a:r>
            <a:r>
              <a:rPr lang="fr-FR" sz="2000" dirty="0" smtClean="0">
                <a:latin typeface="Comic Sans MS" pitchFamily="66" charset="0"/>
              </a:rPr>
              <a:t> oxydable est organique</a:t>
            </a:r>
          </a:p>
          <a:p>
            <a:pPr algn="just"/>
            <a:endParaRPr lang="fr-FR" sz="2000" dirty="0" smtClean="0">
              <a:latin typeface="Comic Sans MS" pitchFamily="66" charset="0"/>
            </a:endParaRPr>
          </a:p>
          <a:p>
            <a:pPr algn="just">
              <a:buFont typeface="Wingdings" pitchFamily="2" charset="2"/>
              <a:buChar char="Ø"/>
            </a:pPr>
            <a:r>
              <a:rPr lang="fr-FR" sz="2000" dirty="0" smtClean="0">
                <a:latin typeface="Comic Sans MS" pitchFamily="66" charset="0"/>
              </a:rPr>
              <a:t> soit </a:t>
            </a:r>
            <a:r>
              <a:rPr lang="fr-FR" sz="2000" dirty="0">
                <a:latin typeface="Comic Sans MS" pitchFamily="66" charset="0"/>
              </a:rPr>
              <a:t>l'énergie fournie par </a:t>
            </a:r>
            <a:r>
              <a:rPr lang="fr-FR" sz="2000" dirty="0" smtClean="0">
                <a:solidFill>
                  <a:srgbClr val="FF0000"/>
                </a:solidFill>
                <a:latin typeface="Comic Sans MS" pitchFamily="66" charset="0"/>
              </a:rPr>
              <a:t>l’oxydation des composés chimiques </a:t>
            </a:r>
            <a:r>
              <a:rPr lang="fr-FR" sz="2000" dirty="0" smtClean="0">
                <a:latin typeface="Comic Sans MS" pitchFamily="66" charset="0"/>
              </a:rPr>
              <a:t>(bactéries </a:t>
            </a:r>
            <a:r>
              <a:rPr lang="fr-FR" sz="2000" b="1" dirty="0" err="1" smtClean="0">
                <a:solidFill>
                  <a:srgbClr val="FF0000"/>
                </a:solidFill>
                <a:latin typeface="Comic Sans MS" pitchFamily="66" charset="0"/>
              </a:rPr>
              <a:t>Chimiotrophes</a:t>
            </a:r>
            <a:r>
              <a:rPr lang="fr-FR" sz="2000" b="1" dirty="0" smtClean="0">
                <a:solidFill>
                  <a:srgbClr val="FF0000"/>
                </a:solidFill>
                <a:latin typeface="Comic Sans MS" pitchFamily="66" charset="0"/>
              </a:rPr>
              <a:t>):</a:t>
            </a:r>
            <a:endParaRPr lang="fr-FR" sz="2000" dirty="0" smtClean="0">
              <a:solidFill>
                <a:srgbClr val="FF0000"/>
              </a:solidFill>
              <a:latin typeface="Comic Sans MS" pitchFamily="66" charset="0"/>
            </a:endParaRPr>
          </a:p>
          <a:p>
            <a:pPr lvl="1" algn="just">
              <a:buFont typeface="Arial" pitchFamily="34" charset="0"/>
              <a:buChar char="•"/>
            </a:pPr>
            <a:r>
              <a:rPr lang="fr-FR" sz="2000" dirty="0" err="1" smtClean="0">
                <a:latin typeface="Comic Sans MS" pitchFamily="66" charset="0"/>
              </a:rPr>
              <a:t>Chimiolithotrophes</a:t>
            </a:r>
            <a:r>
              <a:rPr lang="fr-FR" sz="2000" dirty="0" smtClean="0">
                <a:latin typeface="Comic Sans MS" pitchFamily="66" charset="0"/>
              </a:rPr>
              <a:t>. </a:t>
            </a:r>
          </a:p>
          <a:p>
            <a:pPr lvl="1" algn="just">
              <a:buFont typeface="Arial" pitchFamily="34" charset="0"/>
              <a:buChar char="•"/>
            </a:pPr>
            <a:r>
              <a:rPr lang="fr-FR" sz="2000" dirty="0" err="1" smtClean="0">
                <a:latin typeface="Comic Sans MS" pitchFamily="66" charset="0"/>
              </a:rPr>
              <a:t>Chimioorganotrophes</a:t>
            </a:r>
            <a:endParaRPr lang="fr-FR" sz="2000" dirty="0" smtClean="0">
              <a:latin typeface="Comic Sans MS" pitchFamily="66" charset="0"/>
            </a:endParaRPr>
          </a:p>
          <a:p>
            <a:pPr algn="just"/>
            <a:endParaRPr lang="fr-FR" sz="2000" b="1" dirty="0" smtClean="0">
              <a:solidFill>
                <a:schemeClr val="tx2">
                  <a:lumMod val="60000"/>
                  <a:lumOff val="40000"/>
                </a:schemeClr>
              </a:solidFill>
              <a:latin typeface="Comic Sans MS" pitchFamily="66" charset="0"/>
            </a:endParaRPr>
          </a:p>
          <a:p>
            <a:pPr algn="just"/>
            <a:r>
              <a:rPr lang="fr-FR" sz="2000" b="1" dirty="0" smtClean="0">
                <a:solidFill>
                  <a:schemeClr val="tx2">
                    <a:lumMod val="60000"/>
                    <a:lumOff val="40000"/>
                  </a:schemeClr>
                </a:solidFill>
                <a:latin typeface="Comic Sans MS" pitchFamily="66" charset="0"/>
              </a:rPr>
              <a:t>1.1.3. </a:t>
            </a:r>
            <a:r>
              <a:rPr lang="fr-FR" sz="2000" b="1" dirty="0">
                <a:solidFill>
                  <a:schemeClr val="tx2">
                    <a:lumMod val="60000"/>
                    <a:lumOff val="40000"/>
                  </a:schemeClr>
                </a:solidFill>
                <a:latin typeface="Comic Sans MS" pitchFamily="66" charset="0"/>
              </a:rPr>
              <a:t>B</a:t>
            </a:r>
            <a:r>
              <a:rPr lang="fr-FR" sz="2000" b="1" dirty="0" smtClean="0">
                <a:solidFill>
                  <a:schemeClr val="tx2">
                    <a:lumMod val="60000"/>
                    <a:lumOff val="40000"/>
                  </a:schemeClr>
                </a:solidFill>
                <a:latin typeface="Comic Sans MS" pitchFamily="66" charset="0"/>
              </a:rPr>
              <a:t>esoins </a:t>
            </a:r>
            <a:r>
              <a:rPr lang="fr-FR" sz="2000" b="1" dirty="0">
                <a:solidFill>
                  <a:schemeClr val="tx2">
                    <a:lumMod val="60000"/>
                    <a:lumOff val="40000"/>
                  </a:schemeClr>
                </a:solidFill>
                <a:latin typeface="Comic Sans MS" pitchFamily="66" charset="0"/>
              </a:rPr>
              <a:t>spécifiques </a:t>
            </a:r>
            <a:r>
              <a:rPr lang="fr-FR" sz="2000" b="1" dirty="0" smtClean="0">
                <a:solidFill>
                  <a:schemeClr val="tx2">
                    <a:lumMod val="60000"/>
                    <a:lumOff val="40000"/>
                  </a:schemeClr>
                </a:solidFill>
                <a:latin typeface="Comic Sans MS" pitchFamily="66" charset="0"/>
              </a:rPr>
              <a:t>« facteurs de croissance » :  </a:t>
            </a:r>
          </a:p>
          <a:p>
            <a:pPr algn="just"/>
            <a:r>
              <a:rPr lang="fr-FR" sz="2000" dirty="0" smtClean="0">
                <a:latin typeface="Comic Sans MS" pitchFamily="66" charset="0"/>
              </a:rPr>
              <a:t>( acides aminées,  vitamines,  bases puriques et pyrimidiques), </a:t>
            </a:r>
          </a:p>
          <a:p>
            <a:pPr algn="just"/>
            <a:r>
              <a:rPr lang="fr-FR" sz="2000" b="1" dirty="0" smtClean="0">
                <a:latin typeface="Comic Sans MS" pitchFamily="66" charset="0"/>
              </a:rPr>
              <a:t>    </a:t>
            </a:r>
          </a:p>
          <a:p>
            <a:pPr algn="just">
              <a:buFont typeface="Wingdings" pitchFamily="2" charset="2"/>
              <a:buChar char="Ø"/>
            </a:pPr>
            <a:r>
              <a:rPr lang="fr-FR" sz="2000" b="1" dirty="0">
                <a:latin typeface="Comic Sans MS" pitchFamily="66" charset="0"/>
              </a:rPr>
              <a:t> </a:t>
            </a:r>
            <a:r>
              <a:rPr lang="fr-FR" sz="2000" dirty="0" smtClean="0">
                <a:latin typeface="Comic Sans MS" pitchFamily="66" charset="0"/>
              </a:rPr>
              <a:t>les</a:t>
            </a:r>
            <a:r>
              <a:rPr lang="fr-FR" sz="2000" b="1" dirty="0" smtClean="0">
                <a:latin typeface="Comic Sans MS" pitchFamily="66" charset="0"/>
              </a:rPr>
              <a:t> </a:t>
            </a:r>
            <a:r>
              <a:rPr lang="fr-FR" sz="2000" dirty="0" smtClean="0">
                <a:latin typeface="Comic Sans MS" pitchFamily="66" charset="0"/>
              </a:rPr>
              <a:t>bactéries</a:t>
            </a:r>
            <a:r>
              <a:rPr lang="fr-FR" sz="2000" b="1" dirty="0" smtClean="0">
                <a:latin typeface="Comic Sans MS" pitchFamily="66" charset="0"/>
              </a:rPr>
              <a:t> </a:t>
            </a:r>
            <a:r>
              <a:rPr lang="fr-FR" sz="2000" dirty="0" smtClean="0">
                <a:latin typeface="Comic Sans MS" pitchFamily="66" charset="0"/>
              </a:rPr>
              <a:t>nécessitants la présence des facteurs de croissance dans leur milieu sont dites </a:t>
            </a:r>
            <a:r>
              <a:rPr lang="fr-FR" sz="2000" b="1" dirty="0" smtClean="0">
                <a:solidFill>
                  <a:srgbClr val="FF0000"/>
                </a:solidFill>
                <a:latin typeface="Comic Sans MS" pitchFamily="66" charset="0"/>
              </a:rPr>
              <a:t>auxotrophes.</a:t>
            </a:r>
          </a:p>
          <a:p>
            <a:pPr algn="just">
              <a:buFont typeface="Wingdings" pitchFamily="2" charset="2"/>
              <a:buChar char="Ø"/>
            </a:pPr>
            <a:r>
              <a:rPr lang="fr-FR" sz="2000" dirty="0" smtClean="0">
                <a:latin typeface="Comic Sans MS" pitchFamily="66" charset="0"/>
              </a:rPr>
              <a:t> les bactéries capables </a:t>
            </a:r>
            <a:r>
              <a:rPr lang="fr-FR" sz="2000" dirty="0">
                <a:latin typeface="Comic Sans MS" pitchFamily="66" charset="0"/>
              </a:rPr>
              <a:t>de synthétiser </a:t>
            </a:r>
            <a:r>
              <a:rPr lang="fr-FR" sz="2000" dirty="0" smtClean="0">
                <a:latin typeface="Comic Sans MS" pitchFamily="66" charset="0"/>
              </a:rPr>
              <a:t>tous les </a:t>
            </a:r>
            <a:r>
              <a:rPr lang="fr-FR" sz="2000" dirty="0">
                <a:latin typeface="Comic Sans MS" pitchFamily="66" charset="0"/>
              </a:rPr>
              <a:t>constituants sans apport extérieur en </a:t>
            </a:r>
            <a:r>
              <a:rPr lang="fr-FR" sz="2000" dirty="0" smtClean="0">
                <a:latin typeface="Comic Sans MS" pitchFamily="66" charset="0"/>
              </a:rPr>
              <a:t>facteurs </a:t>
            </a:r>
            <a:r>
              <a:rPr lang="fr-FR" sz="2000" dirty="0">
                <a:latin typeface="Comic Sans MS" pitchFamily="66" charset="0"/>
              </a:rPr>
              <a:t>de </a:t>
            </a:r>
            <a:r>
              <a:rPr lang="fr-FR" sz="2000" dirty="0" smtClean="0">
                <a:latin typeface="Comic Sans MS" pitchFamily="66" charset="0"/>
              </a:rPr>
              <a:t>croissance sont dites </a:t>
            </a:r>
            <a:r>
              <a:rPr lang="fr-FR" sz="2000" b="1" dirty="0" err="1" smtClean="0">
                <a:solidFill>
                  <a:srgbClr val="FF0000"/>
                </a:solidFill>
                <a:latin typeface="Comic Sans MS" pitchFamily="66" charset="0"/>
              </a:rPr>
              <a:t>prototrophes</a:t>
            </a:r>
            <a:r>
              <a:rPr lang="fr-FR" sz="2000" b="1" dirty="0" smtClean="0">
                <a:latin typeface="Comic Sans MS" pitchFamily="66" charset="0"/>
              </a:rPr>
              <a:t> , </a:t>
            </a:r>
            <a:r>
              <a:rPr lang="fr-FR" sz="2000" dirty="0" smtClean="0">
                <a:latin typeface="Comic Sans MS" pitchFamily="66" charset="0"/>
              </a:rPr>
              <a:t>ex: </a:t>
            </a:r>
            <a:r>
              <a:rPr lang="fr-FR" sz="2000" dirty="0" err="1" smtClean="0">
                <a:latin typeface="Comic Sans MS" pitchFamily="66" charset="0"/>
              </a:rPr>
              <a:t>E.coli</a:t>
            </a:r>
            <a:r>
              <a:rPr lang="fr-FR" sz="2000" dirty="0" smtClean="0">
                <a:latin typeface="Comic Sans MS" pitchFamily="66" charset="0"/>
              </a:rPr>
              <a:t>, se </a:t>
            </a:r>
            <a:r>
              <a:rPr lang="fr-FR" sz="2000" dirty="0">
                <a:latin typeface="Comic Sans MS" pitchFamily="66" charset="0"/>
              </a:rPr>
              <a:t>multiplie sur </a:t>
            </a:r>
            <a:r>
              <a:rPr lang="fr-FR" sz="2000" dirty="0" smtClean="0">
                <a:latin typeface="Comic Sans MS" pitchFamily="66" charset="0"/>
              </a:rPr>
              <a:t>milieu </a:t>
            </a:r>
            <a:r>
              <a:rPr lang="fr-FR" sz="2000" dirty="0">
                <a:latin typeface="Comic Sans MS" pitchFamily="66" charset="0"/>
              </a:rPr>
              <a:t>minimum</a:t>
            </a:r>
            <a:r>
              <a:rPr lang="fr-FR" sz="2000" dirty="0" smtClean="0">
                <a:latin typeface="Comic Sans MS" pitchFamily="66"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642918"/>
            <a:ext cx="8572560" cy="6215082"/>
          </a:xfrm>
        </p:spPr>
        <p:txBody>
          <a:bodyPr>
            <a:normAutofit/>
          </a:bodyPr>
          <a:lstStyle/>
          <a:p>
            <a:pPr algn="just"/>
            <a:r>
              <a:rPr lang="fr-FR" sz="2000" b="1" dirty="0" smtClean="0">
                <a:solidFill>
                  <a:srgbClr val="C00000"/>
                </a:solidFill>
                <a:latin typeface="Comic Sans MS" pitchFamily="66" charset="0"/>
                <a:cs typeface="Times New Roman" pitchFamily="18" charset="0"/>
              </a:rPr>
              <a:t>1.2. Les conditions physicochimiques: </a:t>
            </a:r>
          </a:p>
          <a:p>
            <a:pPr algn="just"/>
            <a:endParaRPr lang="fr-FR" sz="2000" b="1" dirty="0" smtClean="0">
              <a:solidFill>
                <a:srgbClr val="C00000"/>
              </a:solidFill>
              <a:latin typeface="Comic Sans MS" pitchFamily="66" charset="0"/>
              <a:cs typeface="Times New Roman" pitchFamily="18" charset="0"/>
            </a:endParaRPr>
          </a:p>
          <a:p>
            <a:pPr algn="just">
              <a:buFont typeface="Wingdings" pitchFamily="2" charset="2"/>
              <a:buChar char="Ø"/>
            </a:pPr>
            <a:r>
              <a:rPr lang="fr-FR" sz="2000" b="1" dirty="0" smtClean="0">
                <a:solidFill>
                  <a:srgbClr val="0070C0"/>
                </a:solidFill>
                <a:latin typeface="Comic Sans MS" pitchFamily="66" charset="0"/>
              </a:rPr>
              <a:t> La température: </a:t>
            </a:r>
            <a:r>
              <a:rPr lang="fr-FR" sz="2000" dirty="0" smtClean="0">
                <a:solidFill>
                  <a:schemeClr val="tx1"/>
                </a:solidFill>
                <a:latin typeface="Comic Sans MS" pitchFamily="66" charset="0"/>
              </a:rPr>
              <a:t>Selon le comportement de la bactérie vis à vis de la </a:t>
            </a:r>
            <a:r>
              <a:rPr lang="fr-FR" sz="2000" dirty="0" err="1" smtClean="0">
                <a:solidFill>
                  <a:schemeClr val="tx1"/>
                </a:solidFill>
                <a:latin typeface="Comic Sans MS" pitchFamily="66" charset="0"/>
              </a:rPr>
              <a:t>température,on</a:t>
            </a:r>
            <a:r>
              <a:rPr lang="fr-FR" sz="2000" dirty="0" smtClean="0">
                <a:solidFill>
                  <a:schemeClr val="tx1"/>
                </a:solidFill>
                <a:latin typeface="Comic Sans MS" pitchFamily="66" charset="0"/>
              </a:rPr>
              <a:t> distingue:</a:t>
            </a:r>
          </a:p>
          <a:p>
            <a:pPr algn="just"/>
            <a:endParaRPr lang="fr-FR" sz="2000" dirty="0" smtClean="0">
              <a:solidFill>
                <a:schemeClr val="tx1"/>
              </a:solidFill>
              <a:latin typeface="Comic Sans MS" pitchFamily="66" charset="0"/>
            </a:endParaRPr>
          </a:p>
          <a:p>
            <a:pPr algn="just">
              <a:buFont typeface="Arial" pitchFamily="34" charset="0"/>
              <a:buChar char="•"/>
            </a:pPr>
            <a:r>
              <a:rPr lang="fr-FR" sz="2000" dirty="0" smtClean="0">
                <a:solidFill>
                  <a:schemeClr val="tx1"/>
                </a:solidFill>
                <a:latin typeface="Comic Sans MS" pitchFamily="66" charset="0"/>
              </a:rPr>
              <a:t> </a:t>
            </a:r>
            <a:r>
              <a:rPr lang="fr-FR" sz="2000" dirty="0" smtClean="0">
                <a:solidFill>
                  <a:srgbClr val="FF0000"/>
                </a:solidFill>
                <a:latin typeface="Comic Sans MS" pitchFamily="66" charset="0"/>
              </a:rPr>
              <a:t>les </a:t>
            </a:r>
            <a:r>
              <a:rPr lang="fr-FR" sz="2000" b="1" dirty="0" smtClean="0">
                <a:solidFill>
                  <a:srgbClr val="FF0000"/>
                </a:solidFill>
                <a:latin typeface="Comic Sans MS" pitchFamily="66" charset="0"/>
              </a:rPr>
              <a:t>mésophiles</a:t>
            </a:r>
            <a:r>
              <a:rPr lang="fr-FR" sz="2000" b="1" dirty="0" smtClean="0">
                <a:solidFill>
                  <a:schemeClr val="tx1"/>
                </a:solidFill>
                <a:latin typeface="Comic Sans MS" pitchFamily="66" charset="0"/>
              </a:rPr>
              <a:t> </a:t>
            </a:r>
            <a:r>
              <a:rPr lang="fr-FR" sz="2000" dirty="0" smtClean="0">
                <a:solidFill>
                  <a:schemeClr val="tx1"/>
                </a:solidFill>
                <a:latin typeface="Comic Sans MS" pitchFamily="66" charset="0"/>
              </a:rPr>
              <a:t>l’optimum se situe entre </a:t>
            </a:r>
            <a:r>
              <a:rPr lang="fr-FR" sz="2000" dirty="0">
                <a:solidFill>
                  <a:schemeClr val="tx1"/>
                </a:solidFill>
                <a:latin typeface="Comic Sans MS" pitchFamily="66" charset="0"/>
              </a:rPr>
              <a:t>20°C et 40°C</a:t>
            </a:r>
            <a:r>
              <a:rPr lang="fr-FR" sz="2000" dirty="0" smtClean="0">
                <a:solidFill>
                  <a:schemeClr val="tx1"/>
                </a:solidFill>
                <a:latin typeface="Comic Sans MS" pitchFamily="66" charset="0"/>
              </a:rPr>
              <a:t>.                    (ex: Entérobactéries)</a:t>
            </a:r>
          </a:p>
          <a:p>
            <a:pPr algn="just">
              <a:buFont typeface="Arial" pitchFamily="34" charset="0"/>
              <a:buChar char="•"/>
            </a:pPr>
            <a:r>
              <a:rPr lang="fr-FR" sz="2000" dirty="0" smtClean="0">
                <a:solidFill>
                  <a:schemeClr val="tx1"/>
                </a:solidFill>
                <a:latin typeface="Comic Sans MS" pitchFamily="66" charset="0"/>
              </a:rPr>
              <a:t> </a:t>
            </a:r>
            <a:r>
              <a:rPr lang="fr-FR" sz="2000" dirty="0" smtClean="0">
                <a:solidFill>
                  <a:srgbClr val="FF0000"/>
                </a:solidFill>
                <a:latin typeface="Comic Sans MS" pitchFamily="66" charset="0"/>
              </a:rPr>
              <a:t>les</a:t>
            </a:r>
            <a:r>
              <a:rPr lang="fr-FR" sz="2000" b="1" dirty="0" smtClean="0">
                <a:solidFill>
                  <a:srgbClr val="FF0000"/>
                </a:solidFill>
                <a:latin typeface="Comic Sans MS" pitchFamily="66" charset="0"/>
              </a:rPr>
              <a:t> thermophiles </a:t>
            </a:r>
            <a:r>
              <a:rPr lang="fr-FR" sz="2000" dirty="0">
                <a:solidFill>
                  <a:schemeClr val="tx1"/>
                </a:solidFill>
                <a:latin typeface="Comic Sans MS" pitchFamily="66" charset="0"/>
              </a:rPr>
              <a:t>: </a:t>
            </a:r>
            <a:r>
              <a:rPr lang="fr-FR" sz="2000" dirty="0" smtClean="0">
                <a:solidFill>
                  <a:schemeClr val="tx1"/>
                </a:solidFill>
                <a:latin typeface="Comic Sans MS" pitchFamily="66" charset="0"/>
              </a:rPr>
              <a:t>l’optimum  </a:t>
            </a:r>
            <a:r>
              <a:rPr lang="fr-FR" sz="2000" dirty="0">
                <a:solidFill>
                  <a:schemeClr val="tx1"/>
                </a:solidFill>
                <a:latin typeface="Comic Sans MS" pitchFamily="66" charset="0"/>
              </a:rPr>
              <a:t>est </a:t>
            </a:r>
            <a:r>
              <a:rPr lang="fr-FR" sz="2000" dirty="0" smtClean="0">
                <a:solidFill>
                  <a:schemeClr val="tx1"/>
                </a:solidFill>
                <a:latin typeface="Comic Sans MS" pitchFamily="66" charset="0"/>
              </a:rPr>
              <a:t>de 40°C.( ex. les bactéries des sources thermales :</a:t>
            </a:r>
            <a:r>
              <a:rPr lang="fr-FR" sz="2000" i="1" dirty="0" err="1" smtClean="0">
                <a:solidFill>
                  <a:schemeClr val="tx1"/>
                </a:solidFill>
                <a:latin typeface="Comic Sans MS" pitchFamily="66" charset="0"/>
              </a:rPr>
              <a:t>Pseudomonas</a:t>
            </a:r>
            <a:r>
              <a:rPr lang="fr-FR" sz="2000" i="1" dirty="0" smtClean="0">
                <a:solidFill>
                  <a:schemeClr val="tx1"/>
                </a:solidFill>
                <a:latin typeface="Comic Sans MS" pitchFamily="66" charset="0"/>
              </a:rPr>
              <a:t>)</a:t>
            </a:r>
          </a:p>
          <a:p>
            <a:pPr algn="just">
              <a:buFont typeface="Arial" pitchFamily="34" charset="0"/>
              <a:buChar char="•"/>
            </a:pPr>
            <a:r>
              <a:rPr lang="fr-FR" sz="2000" dirty="0" smtClean="0">
                <a:solidFill>
                  <a:schemeClr val="tx1"/>
                </a:solidFill>
                <a:latin typeface="Comic Sans MS" pitchFamily="66" charset="0"/>
              </a:rPr>
              <a:t> </a:t>
            </a:r>
            <a:r>
              <a:rPr lang="fr-FR" sz="2000" dirty="0" smtClean="0">
                <a:solidFill>
                  <a:srgbClr val="FF0000"/>
                </a:solidFill>
                <a:latin typeface="Comic Sans MS" pitchFamily="66" charset="0"/>
              </a:rPr>
              <a:t>les </a:t>
            </a:r>
            <a:r>
              <a:rPr lang="fr-FR" sz="2000" b="1" dirty="0" smtClean="0">
                <a:solidFill>
                  <a:srgbClr val="FF0000"/>
                </a:solidFill>
                <a:latin typeface="Comic Sans MS" pitchFamily="66" charset="0"/>
              </a:rPr>
              <a:t>psychrophiles </a:t>
            </a:r>
            <a:r>
              <a:rPr lang="fr-FR" sz="2000" dirty="0">
                <a:solidFill>
                  <a:schemeClr val="tx1"/>
                </a:solidFill>
                <a:latin typeface="Comic Sans MS" pitchFamily="66" charset="0"/>
              </a:rPr>
              <a:t>: </a:t>
            </a:r>
            <a:r>
              <a:rPr lang="fr-FR" sz="2000" dirty="0" smtClean="0">
                <a:solidFill>
                  <a:schemeClr val="tx1"/>
                </a:solidFill>
                <a:latin typeface="Comic Sans MS" pitchFamily="66" charset="0"/>
              </a:rPr>
              <a:t>l’optimum est située</a:t>
            </a:r>
            <a:r>
              <a:rPr lang="fr-FR" sz="2000" dirty="0">
                <a:solidFill>
                  <a:schemeClr val="tx1"/>
                </a:solidFill>
                <a:latin typeface="Comic Sans MS" pitchFamily="66" charset="0"/>
              </a:rPr>
              <a:t> </a:t>
            </a:r>
            <a:r>
              <a:rPr lang="fr-FR" sz="2000" dirty="0" smtClean="0">
                <a:solidFill>
                  <a:schemeClr val="tx1"/>
                </a:solidFill>
                <a:latin typeface="Comic Sans MS" pitchFamily="66" charset="0"/>
              </a:rPr>
              <a:t>entre </a:t>
            </a:r>
            <a:r>
              <a:rPr lang="fr-FR" sz="2000" dirty="0">
                <a:solidFill>
                  <a:schemeClr val="tx1"/>
                </a:solidFill>
                <a:latin typeface="Comic Sans MS" pitchFamily="66" charset="0"/>
              </a:rPr>
              <a:t>4°C et </a:t>
            </a:r>
            <a:r>
              <a:rPr lang="fr-FR" sz="2000" dirty="0" smtClean="0">
                <a:solidFill>
                  <a:schemeClr val="tx1"/>
                </a:solidFill>
                <a:latin typeface="Comic Sans MS" pitchFamily="66" charset="0"/>
              </a:rPr>
              <a:t>20°C (les bactéries d’altération des aliments conservés au réfrigérateur ex</a:t>
            </a:r>
            <a:r>
              <a:rPr lang="fr-FR" sz="2000" dirty="0">
                <a:solidFill>
                  <a:schemeClr val="tx1"/>
                </a:solidFill>
                <a:latin typeface="Comic Sans MS" pitchFamily="66" charset="0"/>
              </a:rPr>
              <a:t>: Listeria</a:t>
            </a:r>
            <a:r>
              <a:rPr lang="fr-FR" sz="2000" dirty="0" smtClean="0">
                <a:solidFill>
                  <a:schemeClr val="tx1"/>
                </a:solidFill>
                <a:latin typeface="Comic Sans MS" pitchFamily="66" charset="0"/>
              </a:rPr>
              <a:t>).</a:t>
            </a:r>
          </a:p>
          <a:p>
            <a:pPr algn="just">
              <a:buFont typeface="Arial" pitchFamily="34" charset="0"/>
              <a:buChar char="•"/>
            </a:pPr>
            <a:r>
              <a:rPr lang="fr-FR" sz="2000" dirty="0" smtClean="0">
                <a:solidFill>
                  <a:schemeClr val="tx1"/>
                </a:solidFill>
                <a:latin typeface="Comic Sans MS" pitchFamily="66" charset="0"/>
              </a:rPr>
              <a:t> </a:t>
            </a:r>
            <a:r>
              <a:rPr lang="fr-FR" sz="2000" dirty="0" smtClean="0">
                <a:solidFill>
                  <a:srgbClr val="FF0000"/>
                </a:solidFill>
                <a:latin typeface="Comic Sans MS" pitchFamily="66" charset="0"/>
              </a:rPr>
              <a:t>les </a:t>
            </a:r>
            <a:r>
              <a:rPr lang="fr-FR" sz="2000" b="1" dirty="0" err="1" smtClean="0">
                <a:solidFill>
                  <a:srgbClr val="FF0000"/>
                </a:solidFill>
                <a:latin typeface="Comic Sans MS" pitchFamily="66" charset="0"/>
              </a:rPr>
              <a:t>cryophiles</a:t>
            </a:r>
            <a:r>
              <a:rPr lang="fr-FR" sz="2000" dirty="0">
                <a:solidFill>
                  <a:srgbClr val="FF0000"/>
                </a:solidFill>
                <a:latin typeface="Comic Sans MS" pitchFamily="66" charset="0"/>
              </a:rPr>
              <a:t>: </a:t>
            </a:r>
            <a:r>
              <a:rPr lang="fr-FR" sz="2000" dirty="0" smtClean="0">
                <a:solidFill>
                  <a:schemeClr val="tx1"/>
                </a:solidFill>
                <a:latin typeface="Comic Sans MS" pitchFamily="66" charset="0"/>
              </a:rPr>
              <a:t>vivants </a:t>
            </a:r>
            <a:r>
              <a:rPr lang="fr-FR" sz="2000" dirty="0">
                <a:solidFill>
                  <a:schemeClr val="tx1"/>
                </a:solidFill>
                <a:latin typeface="Comic Sans MS" pitchFamily="66" charset="0"/>
              </a:rPr>
              <a:t>à </a:t>
            </a:r>
            <a:r>
              <a:rPr lang="fr-FR" sz="2000" dirty="0" smtClean="0">
                <a:solidFill>
                  <a:schemeClr val="tx1"/>
                </a:solidFill>
                <a:latin typeface="Comic Sans MS" pitchFamily="66" charset="0"/>
              </a:rPr>
              <a:t>moins 4°C</a:t>
            </a:r>
            <a:r>
              <a:rPr lang="fr-FR" sz="2000" dirty="0">
                <a:solidFill>
                  <a:schemeClr val="tx1"/>
                </a:solidFill>
                <a:latin typeface="Comic Sans MS" pitchFamily="66" charset="0"/>
              </a:rPr>
              <a:t>, </a:t>
            </a:r>
            <a:r>
              <a:rPr lang="fr-FR" sz="2000" dirty="0" smtClean="0">
                <a:solidFill>
                  <a:schemeClr val="tx1"/>
                </a:solidFill>
                <a:latin typeface="Comic Sans MS" pitchFamily="66" charset="0"/>
              </a:rPr>
              <a:t>(bactéries </a:t>
            </a:r>
            <a:r>
              <a:rPr lang="fr-FR" sz="2000" dirty="0">
                <a:solidFill>
                  <a:schemeClr val="tx1"/>
                </a:solidFill>
                <a:latin typeface="Comic Sans MS" pitchFamily="66" charset="0"/>
              </a:rPr>
              <a:t>des </a:t>
            </a:r>
            <a:r>
              <a:rPr lang="fr-FR" sz="2000" dirty="0" smtClean="0">
                <a:solidFill>
                  <a:schemeClr val="tx1"/>
                </a:solidFill>
                <a:latin typeface="Comic Sans MS" pitchFamily="66" charset="0"/>
              </a:rPr>
              <a:t>océans et </a:t>
            </a:r>
            <a:r>
              <a:rPr lang="fr-FR" sz="2000" dirty="0">
                <a:solidFill>
                  <a:schemeClr val="tx1"/>
                </a:solidFill>
                <a:latin typeface="Comic Sans MS" pitchFamily="66" charset="0"/>
              </a:rPr>
              <a:t>des </a:t>
            </a:r>
            <a:r>
              <a:rPr lang="fr-FR" sz="2000" dirty="0" smtClean="0">
                <a:solidFill>
                  <a:schemeClr val="tx1"/>
                </a:solidFill>
                <a:latin typeface="Comic Sans MS" pitchFamily="66" charset="0"/>
              </a:rPr>
              <a:t>glaciers).</a:t>
            </a:r>
          </a:p>
          <a:p>
            <a:pPr lvl="1" algn="just"/>
            <a:endParaRPr lang="fr-FR" sz="2000" dirty="0" smtClean="0">
              <a:solidFill>
                <a:schemeClr val="tx1"/>
              </a:solidFill>
              <a:latin typeface="Comic Sans MS" pitchFamily="66" charset="0"/>
              <a:cs typeface="Times New Roman" pitchFamily="18" charset="0"/>
            </a:endParaRPr>
          </a:p>
          <a:p>
            <a:pPr algn="just"/>
            <a:endParaRPr lang="fr-FR" sz="2000" dirty="0">
              <a:solidFill>
                <a:schemeClr val="tx1"/>
              </a:solidFill>
            </a:endParaRPr>
          </a:p>
        </p:txBody>
      </p:sp>
      <p:sp>
        <p:nvSpPr>
          <p:cNvPr id="4" name="Rectangle 3"/>
          <p:cNvSpPr/>
          <p:nvPr/>
        </p:nvSpPr>
        <p:spPr>
          <a:xfrm>
            <a:off x="2214546" y="5500702"/>
            <a:ext cx="5072098" cy="923330"/>
          </a:xfrm>
          <a:prstGeom prst="rect">
            <a:avLst/>
          </a:prstGeom>
          <a:ln>
            <a:solidFill>
              <a:srgbClr val="EA4C9F"/>
            </a:solidFill>
          </a:ln>
        </p:spPr>
        <p:txBody>
          <a:bodyPr wrap="square">
            <a:spAutoFit/>
          </a:bodyPr>
          <a:lstStyle/>
          <a:p>
            <a:pPr eaLnBrk="0" hangingPunct="0"/>
            <a:r>
              <a:rPr lang="fr-FR" i="1" dirty="0" smtClean="0">
                <a:solidFill>
                  <a:srgbClr val="FF0066"/>
                </a:solidFill>
                <a:latin typeface="Comic Sans MS" pitchFamily="66" charset="0"/>
              </a:rPr>
              <a:t>- </a:t>
            </a:r>
            <a:r>
              <a:rPr lang="fr-FR" b="1" i="1" dirty="0" smtClean="0">
                <a:solidFill>
                  <a:srgbClr val="FF0066"/>
                </a:solidFill>
                <a:latin typeface="Comic Sans MS" pitchFamily="66" charset="0"/>
              </a:rPr>
              <a:t>thermo = chaleur, </a:t>
            </a:r>
            <a:br>
              <a:rPr lang="fr-FR" b="1" i="1" dirty="0" smtClean="0">
                <a:solidFill>
                  <a:srgbClr val="FF0066"/>
                </a:solidFill>
                <a:latin typeface="Comic Sans MS" pitchFamily="66" charset="0"/>
              </a:rPr>
            </a:br>
            <a:r>
              <a:rPr lang="fr-FR" b="1" i="1" dirty="0" smtClean="0">
                <a:solidFill>
                  <a:srgbClr val="FF0066"/>
                </a:solidFill>
                <a:latin typeface="Comic Sans MS" pitchFamily="66" charset="0"/>
              </a:rPr>
              <a:t>- méso = milieu, </a:t>
            </a:r>
            <a:br>
              <a:rPr lang="fr-FR" b="1" i="1" dirty="0" smtClean="0">
                <a:solidFill>
                  <a:srgbClr val="FF0066"/>
                </a:solidFill>
                <a:latin typeface="Comic Sans MS" pitchFamily="66" charset="0"/>
              </a:rPr>
            </a:br>
            <a:r>
              <a:rPr lang="fr-FR" b="1" i="1" dirty="0" smtClean="0">
                <a:solidFill>
                  <a:srgbClr val="FF0066"/>
                </a:solidFill>
                <a:latin typeface="Comic Sans MS" pitchFamily="66" charset="0"/>
              </a:rPr>
              <a:t>- </a:t>
            </a:r>
            <a:r>
              <a:rPr lang="fr-FR" b="1" i="1" dirty="0" err="1" smtClean="0">
                <a:solidFill>
                  <a:srgbClr val="FF0066"/>
                </a:solidFill>
                <a:latin typeface="Comic Sans MS" pitchFamily="66" charset="0"/>
              </a:rPr>
              <a:t>psychro</a:t>
            </a:r>
            <a:r>
              <a:rPr lang="fr-FR" b="1" i="1" dirty="0" smtClean="0">
                <a:solidFill>
                  <a:srgbClr val="FF0066"/>
                </a:solidFill>
                <a:latin typeface="Comic Sans MS" pitchFamily="66" charset="0"/>
              </a:rPr>
              <a:t> et </a:t>
            </a:r>
            <a:r>
              <a:rPr lang="fr-FR" b="1" i="1" dirty="0" err="1" smtClean="0">
                <a:solidFill>
                  <a:srgbClr val="FF0066"/>
                </a:solidFill>
                <a:latin typeface="Comic Sans MS" pitchFamily="66" charset="0"/>
              </a:rPr>
              <a:t>cryo</a:t>
            </a:r>
            <a:r>
              <a:rPr lang="fr-FR" b="1" i="1" dirty="0" smtClean="0">
                <a:solidFill>
                  <a:srgbClr val="FF0066"/>
                </a:solidFill>
                <a:latin typeface="Comic Sans MS" pitchFamily="66" charset="0"/>
              </a:rPr>
              <a:t> = froid</a:t>
            </a:r>
            <a:endParaRPr lang="fr-FR" b="1" i="1" dirty="0">
              <a:solidFill>
                <a:srgbClr val="FF0066"/>
              </a:solidFill>
              <a:latin typeface="Comic Sans MS" pitchFamily="66" charset="0"/>
            </a:endParaRPr>
          </a:p>
        </p:txBody>
      </p:sp>
      <p:sp>
        <p:nvSpPr>
          <p:cNvPr id="5" name="Rectangle 4"/>
          <p:cNvSpPr/>
          <p:nvPr/>
        </p:nvSpPr>
        <p:spPr>
          <a:xfrm>
            <a:off x="5429256" y="5786454"/>
            <a:ext cx="1704313" cy="369332"/>
          </a:xfrm>
          <a:prstGeom prst="rect">
            <a:avLst/>
          </a:prstGeom>
        </p:spPr>
        <p:txBody>
          <a:bodyPr wrap="none">
            <a:spAutoFit/>
          </a:bodyPr>
          <a:lstStyle/>
          <a:p>
            <a:r>
              <a:rPr lang="fr-FR" i="1" dirty="0" smtClean="0">
                <a:solidFill>
                  <a:srgbClr val="FF0066"/>
                </a:solidFill>
                <a:latin typeface="Comic Sans MS" pitchFamily="66" charset="0"/>
              </a:rPr>
              <a:t>- </a:t>
            </a:r>
            <a:r>
              <a:rPr lang="fr-FR" b="1" i="1" dirty="0" err="1" smtClean="0">
                <a:solidFill>
                  <a:srgbClr val="FF0066"/>
                </a:solidFill>
                <a:latin typeface="Comic Sans MS" pitchFamily="66" charset="0"/>
              </a:rPr>
              <a:t>phile</a:t>
            </a:r>
            <a:r>
              <a:rPr lang="fr-FR" b="1" i="1" dirty="0" smtClean="0">
                <a:solidFill>
                  <a:srgbClr val="FF0066"/>
                </a:solidFill>
                <a:latin typeface="Comic Sans MS" pitchFamily="66" charset="0"/>
              </a:rPr>
              <a:t> = aime</a:t>
            </a:r>
            <a:endParaRPr lang="fr-FR" b="1"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928670"/>
            <a:ext cx="8143932" cy="1785104"/>
          </a:xfrm>
          <a:prstGeom prst="rect">
            <a:avLst/>
          </a:prstGeom>
        </p:spPr>
        <p:txBody>
          <a:bodyPr wrap="square">
            <a:spAutoFit/>
          </a:bodyPr>
          <a:lstStyle/>
          <a:p>
            <a:pPr algn="just">
              <a:lnSpc>
                <a:spcPct val="150000"/>
              </a:lnSpc>
            </a:pPr>
            <a:r>
              <a:rPr lang="fr-FR" sz="2000" b="1" dirty="0" smtClean="0">
                <a:solidFill>
                  <a:srgbClr val="C00000"/>
                </a:solidFill>
                <a:latin typeface="Comic Sans MS" pitchFamily="66" charset="0"/>
              </a:rPr>
              <a:t>C’est quoi la physiologie bactérienne ?</a:t>
            </a:r>
          </a:p>
          <a:p>
            <a:pPr algn="just"/>
            <a:r>
              <a:rPr lang="fr-FR" sz="2000" b="1" dirty="0" smtClean="0">
                <a:solidFill>
                  <a:srgbClr val="C00000"/>
                </a:solidFill>
                <a:latin typeface="Comic Sans MS" pitchFamily="66" charset="0"/>
              </a:rPr>
              <a:t> </a:t>
            </a:r>
          </a:p>
          <a:p>
            <a:pPr algn="just"/>
            <a:r>
              <a:rPr lang="fr-FR" sz="2000" b="1" dirty="0" smtClean="0">
                <a:latin typeface="Comic Sans MS" pitchFamily="66" charset="0"/>
              </a:rPr>
              <a:t>La physiologie bactérienne est la science qui étudie                   le fonctionnement mécanique, physique et biochimique des bactéries et de leurs interactions avec leur environnement. </a:t>
            </a:r>
            <a:endParaRPr lang="fr-FR" sz="2000" b="1" dirty="0">
              <a:latin typeface="Comic Sans MS" pitchFamily="66" charset="0"/>
            </a:endParaRPr>
          </a:p>
        </p:txBody>
      </p:sp>
      <p:sp>
        <p:nvSpPr>
          <p:cNvPr id="3" name="Rectangle 2"/>
          <p:cNvSpPr/>
          <p:nvPr/>
        </p:nvSpPr>
        <p:spPr>
          <a:xfrm>
            <a:off x="642910" y="3143248"/>
            <a:ext cx="7715304" cy="1938992"/>
          </a:xfrm>
          <a:prstGeom prst="rect">
            <a:avLst/>
          </a:prstGeom>
        </p:spPr>
        <p:txBody>
          <a:bodyPr wrap="square">
            <a:spAutoFit/>
          </a:bodyPr>
          <a:lstStyle/>
          <a:p>
            <a:r>
              <a:rPr lang="fr-FR" sz="2000" b="1" dirty="0" smtClean="0">
                <a:latin typeface="Comic Sans MS" pitchFamily="66" charset="0"/>
              </a:rPr>
              <a:t>Elle a pour objectif de maitriser :</a:t>
            </a:r>
            <a:br>
              <a:rPr lang="fr-FR" sz="2000" b="1" dirty="0" smtClean="0">
                <a:latin typeface="Comic Sans MS" pitchFamily="66" charset="0"/>
              </a:rPr>
            </a:br>
            <a:endParaRPr lang="fr-FR" sz="2000" b="1" dirty="0" smtClean="0">
              <a:latin typeface="Comic Sans MS" pitchFamily="66" charset="0"/>
            </a:endParaRPr>
          </a:p>
          <a:p>
            <a:pPr>
              <a:buFont typeface="Wingdings" pitchFamily="2" charset="2"/>
              <a:buChar char="§"/>
            </a:pPr>
            <a:r>
              <a:rPr lang="fr-FR" sz="2000" b="1" dirty="0" smtClean="0">
                <a:solidFill>
                  <a:srgbClr val="C00000"/>
                </a:solidFill>
                <a:latin typeface="Comic Sans MS" pitchFamily="66" charset="0"/>
              </a:rPr>
              <a:t> La Nutrition.</a:t>
            </a:r>
          </a:p>
          <a:p>
            <a:pPr>
              <a:buFont typeface="Wingdings" pitchFamily="2" charset="2"/>
              <a:buChar char="§"/>
            </a:pPr>
            <a:r>
              <a:rPr lang="fr-FR" sz="2000" b="1" dirty="0" smtClean="0">
                <a:solidFill>
                  <a:srgbClr val="C00000"/>
                </a:solidFill>
                <a:latin typeface="Comic Sans MS" pitchFamily="66" charset="0"/>
              </a:rPr>
              <a:t> La croissance.</a:t>
            </a:r>
          </a:p>
          <a:p>
            <a:pPr>
              <a:buFont typeface="Wingdings" pitchFamily="2" charset="2"/>
              <a:buChar char="§"/>
            </a:pPr>
            <a:r>
              <a:rPr lang="fr-FR" sz="2000" b="1" dirty="0" smtClean="0">
                <a:solidFill>
                  <a:srgbClr val="C00000"/>
                </a:solidFill>
                <a:latin typeface="Comic Sans MS" pitchFamily="66" charset="0"/>
              </a:rPr>
              <a:t> Le Métabolisme des bactéries.</a:t>
            </a:r>
            <a:r>
              <a:rPr lang="fr-FR" sz="2000" b="1" dirty="0" smtClean="0">
                <a:latin typeface="Comic Sans MS" pitchFamily="66" charset="0"/>
              </a:rPr>
              <a:t/>
            </a:r>
            <a:br>
              <a:rPr lang="fr-FR" sz="2000" b="1" dirty="0" smtClean="0">
                <a:latin typeface="Comic Sans MS" pitchFamily="66" charset="0"/>
              </a:rPr>
            </a:br>
            <a:endParaRPr lang="fr-FR" sz="2000" b="1" dirty="0" smtClean="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C:\WINDOWS\Bureau\divers image microbio\Resume.jpg"/>
          <p:cNvPicPr>
            <a:picLocks noChangeAspect="1" noChangeArrowheads="1"/>
          </p:cNvPicPr>
          <p:nvPr/>
        </p:nvPicPr>
        <p:blipFill>
          <a:blip r:embed="rId2"/>
          <a:srcRect l="4109" t="12236" r="12878" b="10933"/>
          <a:stretch>
            <a:fillRect/>
          </a:stretch>
        </p:blipFill>
        <p:spPr bwMode="auto">
          <a:xfrm>
            <a:off x="214282" y="304800"/>
            <a:ext cx="8929718" cy="6338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a:srcRect/>
          <a:stretch>
            <a:fillRect/>
          </a:stretch>
        </p:blipFill>
        <p:spPr bwMode="auto">
          <a:xfrm>
            <a:off x="2071670" y="2071678"/>
            <a:ext cx="5715040" cy="3286148"/>
          </a:xfrm>
          <a:prstGeom prst="rect">
            <a:avLst/>
          </a:prstGeom>
          <a:noFill/>
          <a:ln w="9525">
            <a:solidFill>
              <a:schemeClr val="tx1"/>
            </a:solidFill>
            <a:miter lim="800000"/>
            <a:headEnd/>
            <a:tailEnd/>
          </a:ln>
        </p:spPr>
      </p:pic>
      <p:sp>
        <p:nvSpPr>
          <p:cNvPr id="115713" name="Rectangle 1"/>
          <p:cNvSpPr>
            <a:spLocks noChangeArrowheads="1"/>
          </p:cNvSpPr>
          <p:nvPr/>
        </p:nvSpPr>
        <p:spPr bwMode="auto">
          <a:xfrm>
            <a:off x="928662" y="1071546"/>
            <a:ext cx="764386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just" defTabSz="914400" rtl="0" eaLnBrk="1" fontAlgn="base" latinLnBrk="0" hangingPunct="1">
              <a:lnSpc>
                <a:spcPct val="100000"/>
              </a:lnSpc>
              <a:spcBef>
                <a:spcPct val="0"/>
              </a:spcBef>
              <a:spcAft>
                <a:spcPct val="0"/>
              </a:spcAft>
              <a:buClr>
                <a:schemeClr val="tx1"/>
              </a:buClr>
              <a:buSzTx/>
              <a:tabLst/>
            </a:pPr>
            <a:r>
              <a:rPr kumimoji="0" lang="fr-FR" sz="20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La croissance est meilleure dans un intervalle de </a:t>
            </a:r>
          </a:p>
          <a:p>
            <a:pPr marL="914400" marR="0" lvl="2" indent="0" algn="just" defTabSz="914400" rtl="0" eaLnBrk="1" fontAlgn="base" latinLnBrk="0" hangingPunct="1">
              <a:lnSpc>
                <a:spcPct val="100000"/>
              </a:lnSpc>
              <a:spcBef>
                <a:spcPct val="0"/>
              </a:spcBef>
              <a:spcAft>
                <a:spcPct val="0"/>
              </a:spcAft>
              <a:buClr>
                <a:schemeClr val="tx1"/>
              </a:buClr>
              <a:buSzTx/>
              <a:tabLst/>
            </a:pPr>
            <a:r>
              <a:rPr kumimoji="0" lang="fr-FR" sz="20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température </a:t>
            </a:r>
            <a:r>
              <a:rPr kumimoji="0" lang="fr-FR" sz="2000" b="1"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optimum</a:t>
            </a:r>
            <a:r>
              <a:rPr kumimoji="0" lang="fr-FR" sz="20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6" name="Rectangle 5"/>
          <p:cNvSpPr/>
          <p:nvPr/>
        </p:nvSpPr>
        <p:spPr>
          <a:xfrm>
            <a:off x="2714612" y="5500702"/>
            <a:ext cx="4572000" cy="646331"/>
          </a:xfrm>
          <a:prstGeom prst="rect">
            <a:avLst/>
          </a:prstGeom>
        </p:spPr>
        <p:txBody>
          <a:bodyPr>
            <a:spAutoFit/>
          </a:bodyPr>
          <a:lstStyle/>
          <a:p>
            <a:pPr algn="ctr"/>
            <a:r>
              <a:rPr lang="fr-FR" b="1" dirty="0" smtClean="0">
                <a:latin typeface="Comic Sans MS" pitchFamily="66" charset="0"/>
              </a:rPr>
              <a:t>Effet de la température d'incubation sur la croissance bactérienne</a:t>
            </a:r>
            <a:endParaRPr lang="fr-FR" dirty="0">
              <a:latin typeface="Comic Sans MS"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2844" y="714356"/>
            <a:ext cx="8786874" cy="6000792"/>
          </a:xfrm>
        </p:spPr>
        <p:txBody>
          <a:bodyPr/>
          <a:lstStyle/>
          <a:p>
            <a:pPr algn="just">
              <a:buFont typeface="Arial" pitchFamily="34" charset="0"/>
              <a:buChar char="•"/>
            </a:pPr>
            <a:r>
              <a:rPr lang="fr-FR" sz="2000" b="1" u="sng" dirty="0" smtClean="0">
                <a:solidFill>
                  <a:schemeClr val="accent1"/>
                </a:solidFill>
                <a:latin typeface="Comic Sans MS" pitchFamily="66" charset="0"/>
              </a:rPr>
              <a:t>le pH</a:t>
            </a:r>
            <a:r>
              <a:rPr lang="fr-FR" sz="2000" b="1" dirty="0" smtClean="0">
                <a:solidFill>
                  <a:schemeClr val="accent1"/>
                </a:solidFill>
                <a:latin typeface="Comic Sans MS" pitchFamily="66" charset="0"/>
              </a:rPr>
              <a:t>: </a:t>
            </a:r>
            <a:r>
              <a:rPr lang="fr-FR" sz="2000" dirty="0" smtClean="0">
                <a:solidFill>
                  <a:schemeClr val="tx1"/>
                </a:solidFill>
                <a:latin typeface="Comic Sans MS" pitchFamily="66" charset="0"/>
              </a:rPr>
              <a:t>on distingue:</a:t>
            </a:r>
          </a:p>
          <a:p>
            <a:pPr lvl="1" algn="just">
              <a:buFont typeface="Arial" pitchFamily="34" charset="0"/>
              <a:buChar char="•"/>
            </a:pPr>
            <a:r>
              <a:rPr lang="fr-FR" sz="2000" dirty="0" smtClean="0">
                <a:solidFill>
                  <a:srgbClr val="FF0000"/>
                </a:solidFill>
                <a:latin typeface="Comic Sans MS" pitchFamily="66" charset="0"/>
              </a:rPr>
              <a:t>les </a:t>
            </a:r>
            <a:r>
              <a:rPr lang="fr-FR" sz="2000" b="1" dirty="0" smtClean="0">
                <a:solidFill>
                  <a:srgbClr val="FF0000"/>
                </a:solidFill>
                <a:latin typeface="Comic Sans MS" pitchFamily="66" charset="0"/>
              </a:rPr>
              <a:t>neutrophiles </a:t>
            </a:r>
            <a:r>
              <a:rPr lang="fr-FR" sz="2000" dirty="0" smtClean="0">
                <a:solidFill>
                  <a:schemeClr val="tx1"/>
                </a:solidFill>
                <a:latin typeface="Comic Sans MS" pitchFamily="66" charset="0"/>
              </a:rPr>
              <a:t>(pH entre 6-8) </a:t>
            </a:r>
            <a:r>
              <a:rPr lang="fr-FR" sz="2000" i="1" dirty="0" smtClean="0">
                <a:solidFill>
                  <a:schemeClr val="tx1"/>
                </a:solidFill>
                <a:latin typeface="Comic Sans MS" pitchFamily="66" charset="0"/>
              </a:rPr>
              <a:t>Escherichia. coli</a:t>
            </a:r>
          </a:p>
          <a:p>
            <a:pPr lvl="1" algn="just">
              <a:buFont typeface="Arial" pitchFamily="34" charset="0"/>
              <a:buChar char="•"/>
            </a:pPr>
            <a:r>
              <a:rPr lang="fr-FR" sz="2000" dirty="0" smtClean="0">
                <a:solidFill>
                  <a:srgbClr val="FF0000"/>
                </a:solidFill>
                <a:latin typeface="Comic Sans MS" pitchFamily="66" charset="0"/>
              </a:rPr>
              <a:t>les </a:t>
            </a:r>
            <a:r>
              <a:rPr lang="fr-FR" sz="2000" b="1" dirty="0" err="1" smtClean="0">
                <a:solidFill>
                  <a:srgbClr val="FF0000"/>
                </a:solidFill>
                <a:latin typeface="Comic Sans MS" pitchFamily="66" charset="0"/>
              </a:rPr>
              <a:t>alcalophiles</a:t>
            </a:r>
            <a:r>
              <a:rPr lang="fr-FR" sz="2000" dirty="0" smtClean="0">
                <a:solidFill>
                  <a:srgbClr val="FF0000"/>
                </a:solidFill>
                <a:latin typeface="Comic Sans MS" pitchFamily="66" charset="0"/>
              </a:rPr>
              <a:t> </a:t>
            </a:r>
            <a:r>
              <a:rPr lang="fr-FR" sz="2000" dirty="0" smtClean="0">
                <a:solidFill>
                  <a:schemeClr val="tx1"/>
                </a:solidFill>
                <a:latin typeface="Comic Sans MS" pitchFamily="66" charset="0"/>
              </a:rPr>
              <a:t>(pH&gt; 8) </a:t>
            </a:r>
            <a:r>
              <a:rPr lang="fr-FR" sz="2000" i="1" dirty="0" err="1" smtClean="0">
                <a:solidFill>
                  <a:schemeClr val="tx1"/>
                </a:solidFill>
                <a:latin typeface="Comic Sans MS" pitchFamily="66" charset="0"/>
              </a:rPr>
              <a:t>Pseudomonas</a:t>
            </a:r>
            <a:endParaRPr lang="fr-FR" sz="2000" i="1" dirty="0" smtClean="0">
              <a:solidFill>
                <a:schemeClr val="tx1"/>
              </a:solidFill>
              <a:latin typeface="Comic Sans MS" pitchFamily="66" charset="0"/>
            </a:endParaRPr>
          </a:p>
          <a:p>
            <a:pPr lvl="1" algn="just">
              <a:buFont typeface="Arial" pitchFamily="34" charset="0"/>
              <a:buChar char="•"/>
            </a:pPr>
            <a:r>
              <a:rPr lang="fr-FR" sz="2000" dirty="0" smtClean="0">
                <a:solidFill>
                  <a:srgbClr val="FF0000"/>
                </a:solidFill>
                <a:latin typeface="Comic Sans MS" pitchFamily="66" charset="0"/>
              </a:rPr>
              <a:t> les </a:t>
            </a:r>
            <a:r>
              <a:rPr lang="fr-FR" sz="2000" b="1" dirty="0" smtClean="0">
                <a:solidFill>
                  <a:srgbClr val="FF0000"/>
                </a:solidFill>
                <a:latin typeface="Comic Sans MS" pitchFamily="66" charset="0"/>
              </a:rPr>
              <a:t>acidophiles</a:t>
            </a:r>
            <a:r>
              <a:rPr lang="fr-FR" sz="2000" dirty="0" smtClean="0">
                <a:solidFill>
                  <a:srgbClr val="FF0000"/>
                </a:solidFill>
                <a:latin typeface="Comic Sans MS" pitchFamily="66" charset="0"/>
              </a:rPr>
              <a:t> </a:t>
            </a:r>
            <a:r>
              <a:rPr lang="fr-FR" sz="2000" dirty="0" smtClean="0">
                <a:solidFill>
                  <a:schemeClr val="tx1"/>
                </a:solidFill>
                <a:latin typeface="Comic Sans MS" pitchFamily="66" charset="0"/>
              </a:rPr>
              <a:t>(pH&lt; 6) </a:t>
            </a:r>
            <a:r>
              <a:rPr lang="fr-FR" sz="2000" i="1" dirty="0" err="1" smtClean="0">
                <a:solidFill>
                  <a:schemeClr val="tx1"/>
                </a:solidFill>
                <a:latin typeface="Comic Sans MS" pitchFamily="66" charset="0"/>
              </a:rPr>
              <a:t>Lactobacillus</a:t>
            </a:r>
            <a:endParaRPr lang="fr-FR" sz="2000" i="1" dirty="0" smtClean="0">
              <a:solidFill>
                <a:schemeClr val="tx1"/>
              </a:solidFill>
              <a:latin typeface="Comic Sans MS" pitchFamily="66" charset="0"/>
            </a:endParaRPr>
          </a:p>
          <a:p>
            <a:endParaRPr lang="fr-FR" dirty="0"/>
          </a:p>
        </p:txBody>
      </p:sp>
      <p:grpSp>
        <p:nvGrpSpPr>
          <p:cNvPr id="17" name="Groupe 16"/>
          <p:cNvGrpSpPr/>
          <p:nvPr/>
        </p:nvGrpSpPr>
        <p:grpSpPr>
          <a:xfrm>
            <a:off x="0" y="2285992"/>
            <a:ext cx="9144000" cy="3952884"/>
            <a:chOff x="0" y="2285992"/>
            <a:chExt cx="9144000" cy="3952884"/>
          </a:xfrm>
        </p:grpSpPr>
        <p:pic>
          <p:nvPicPr>
            <p:cNvPr id="4" name="Picture 62" descr="C:\WINDOWS\Bureau\divers image microbio\Ombre51.jpg"/>
            <p:cNvPicPr>
              <a:picLocks noChangeAspect="1" noChangeArrowheads="1"/>
            </p:cNvPicPr>
            <p:nvPr/>
          </p:nvPicPr>
          <p:blipFill>
            <a:blip r:embed="rId2"/>
            <a:srcRect l="4109" t="39583" r="5066" b="14839"/>
            <a:stretch>
              <a:fillRect/>
            </a:stretch>
          </p:blipFill>
          <p:spPr bwMode="auto">
            <a:xfrm>
              <a:off x="0" y="2285992"/>
              <a:ext cx="9144000" cy="2928958"/>
            </a:xfrm>
            <a:prstGeom prst="rect">
              <a:avLst/>
            </a:prstGeom>
            <a:noFill/>
            <a:ln w="9525">
              <a:noFill/>
              <a:miter lim="800000"/>
              <a:headEnd/>
              <a:tailEnd/>
            </a:ln>
          </p:spPr>
        </p:pic>
        <p:pic>
          <p:nvPicPr>
            <p:cNvPr id="5" name="Picture 68" descr="C:\WINDOWS\Bureau\divers image microbio\PHCOCA.BMP"/>
            <p:cNvPicPr>
              <a:picLocks noChangeAspect="1" noChangeArrowheads="1"/>
            </p:cNvPicPr>
            <p:nvPr/>
          </p:nvPicPr>
          <p:blipFill>
            <a:blip r:embed="rId3"/>
            <a:srcRect/>
            <a:stretch>
              <a:fillRect/>
            </a:stretch>
          </p:blipFill>
          <p:spPr bwMode="auto">
            <a:xfrm>
              <a:off x="1500166" y="2571744"/>
              <a:ext cx="593725" cy="800100"/>
            </a:xfrm>
            <a:prstGeom prst="rect">
              <a:avLst/>
            </a:prstGeom>
            <a:noFill/>
            <a:ln w="9525">
              <a:noFill/>
              <a:miter lim="800000"/>
              <a:headEnd/>
              <a:tailEnd/>
            </a:ln>
          </p:spPr>
        </p:pic>
        <p:pic>
          <p:nvPicPr>
            <p:cNvPr id="6" name="Picture 70" descr="C:\WINDOWS\Bureau\divers image microbio\PHLIME.BMP"/>
            <p:cNvPicPr>
              <a:picLocks noChangeAspect="1" noChangeArrowheads="1"/>
            </p:cNvPicPr>
            <p:nvPr/>
          </p:nvPicPr>
          <p:blipFill>
            <a:blip r:embed="rId4"/>
            <a:srcRect/>
            <a:stretch>
              <a:fillRect/>
            </a:stretch>
          </p:blipFill>
          <p:spPr bwMode="auto">
            <a:xfrm>
              <a:off x="928662" y="2500306"/>
              <a:ext cx="549275" cy="925513"/>
            </a:xfrm>
            <a:prstGeom prst="rect">
              <a:avLst/>
            </a:prstGeom>
            <a:noFill/>
            <a:ln w="9525">
              <a:noFill/>
              <a:miter lim="800000"/>
              <a:headEnd/>
              <a:tailEnd/>
            </a:ln>
          </p:spPr>
        </p:pic>
        <p:pic>
          <p:nvPicPr>
            <p:cNvPr id="7" name="Picture 72" descr="C:\WINDOWS\Bureau\divers image microbio\Phpomm.bmp"/>
            <p:cNvPicPr>
              <a:picLocks noChangeAspect="1" noChangeArrowheads="1"/>
            </p:cNvPicPr>
            <p:nvPr/>
          </p:nvPicPr>
          <p:blipFill>
            <a:blip r:embed="rId5"/>
            <a:srcRect/>
            <a:stretch>
              <a:fillRect/>
            </a:stretch>
          </p:blipFill>
          <p:spPr bwMode="auto">
            <a:xfrm>
              <a:off x="2071671" y="2500306"/>
              <a:ext cx="500066" cy="936625"/>
            </a:xfrm>
            <a:prstGeom prst="rect">
              <a:avLst/>
            </a:prstGeom>
            <a:noFill/>
            <a:ln w="9525">
              <a:noFill/>
              <a:miter lim="800000"/>
              <a:headEnd/>
              <a:tailEnd/>
            </a:ln>
          </p:spPr>
        </p:pic>
        <p:pic>
          <p:nvPicPr>
            <p:cNvPr id="8" name="Picture 74" descr="C:\WINDOWS\Bureau\divers image microbio\PHSTOMAC.BMP"/>
            <p:cNvPicPr>
              <a:picLocks noChangeAspect="1" noChangeArrowheads="1"/>
            </p:cNvPicPr>
            <p:nvPr/>
          </p:nvPicPr>
          <p:blipFill>
            <a:blip r:embed="rId6"/>
            <a:srcRect/>
            <a:stretch>
              <a:fillRect/>
            </a:stretch>
          </p:blipFill>
          <p:spPr bwMode="auto">
            <a:xfrm>
              <a:off x="285720" y="2500306"/>
              <a:ext cx="639763" cy="982663"/>
            </a:xfrm>
            <a:prstGeom prst="rect">
              <a:avLst/>
            </a:prstGeom>
            <a:noFill/>
            <a:ln w="9525">
              <a:noFill/>
              <a:miter lim="800000"/>
              <a:headEnd/>
              <a:tailEnd/>
            </a:ln>
          </p:spPr>
        </p:pic>
        <p:pic>
          <p:nvPicPr>
            <p:cNvPr id="9" name="Picture 76" descr="C:\WINDOWS\Bureau\divers image microbio\PHYAOURT.BMP"/>
            <p:cNvPicPr>
              <a:picLocks noChangeAspect="1" noChangeArrowheads="1"/>
            </p:cNvPicPr>
            <p:nvPr/>
          </p:nvPicPr>
          <p:blipFill>
            <a:blip r:embed="rId7"/>
            <a:srcRect/>
            <a:stretch>
              <a:fillRect/>
            </a:stretch>
          </p:blipFill>
          <p:spPr bwMode="auto">
            <a:xfrm>
              <a:off x="2571736" y="2357430"/>
              <a:ext cx="571500" cy="1143000"/>
            </a:xfrm>
            <a:prstGeom prst="rect">
              <a:avLst/>
            </a:prstGeom>
            <a:noFill/>
            <a:ln w="9525">
              <a:noFill/>
              <a:miter lim="800000"/>
              <a:headEnd/>
              <a:tailEnd/>
            </a:ln>
          </p:spPr>
        </p:pic>
        <p:pic>
          <p:nvPicPr>
            <p:cNvPr id="10" name="Picture 69" descr="C:\WINDOWS\Bureau\divers image microbio\PHCRABE.BMP"/>
            <p:cNvPicPr>
              <a:picLocks noChangeAspect="1" noChangeArrowheads="1"/>
            </p:cNvPicPr>
            <p:nvPr/>
          </p:nvPicPr>
          <p:blipFill>
            <a:blip r:embed="rId8"/>
            <a:srcRect/>
            <a:stretch>
              <a:fillRect/>
            </a:stretch>
          </p:blipFill>
          <p:spPr bwMode="auto">
            <a:xfrm>
              <a:off x="3786182" y="4214818"/>
              <a:ext cx="674688" cy="811213"/>
            </a:xfrm>
            <a:prstGeom prst="rect">
              <a:avLst/>
            </a:prstGeom>
            <a:noFill/>
            <a:ln w="9525">
              <a:noFill/>
              <a:miter lim="800000"/>
              <a:headEnd/>
              <a:tailEnd/>
            </a:ln>
          </p:spPr>
        </p:pic>
        <p:pic>
          <p:nvPicPr>
            <p:cNvPr id="11" name="Picture 75" descr="C:\WINDOWS\Bureau\divers image microbio\PHVIANDE.BMP"/>
            <p:cNvPicPr>
              <a:picLocks noChangeAspect="1" noChangeArrowheads="1"/>
            </p:cNvPicPr>
            <p:nvPr/>
          </p:nvPicPr>
          <p:blipFill>
            <a:blip r:embed="rId9"/>
            <a:srcRect/>
            <a:stretch>
              <a:fillRect/>
            </a:stretch>
          </p:blipFill>
          <p:spPr bwMode="auto">
            <a:xfrm>
              <a:off x="3071802" y="2428868"/>
              <a:ext cx="639763" cy="1108075"/>
            </a:xfrm>
            <a:prstGeom prst="rect">
              <a:avLst/>
            </a:prstGeom>
            <a:noFill/>
            <a:ln w="9525">
              <a:noFill/>
              <a:miter lim="800000"/>
              <a:headEnd/>
              <a:tailEnd/>
            </a:ln>
          </p:spPr>
        </p:pic>
        <p:pic>
          <p:nvPicPr>
            <p:cNvPr id="12" name="Picture 71" descr="C:\WINDOWS\Bureau\divers image microbio\PHOEUF.BMP"/>
            <p:cNvPicPr>
              <a:picLocks noChangeAspect="1" noChangeArrowheads="1"/>
            </p:cNvPicPr>
            <p:nvPr/>
          </p:nvPicPr>
          <p:blipFill>
            <a:blip r:embed="rId10"/>
            <a:srcRect/>
            <a:stretch>
              <a:fillRect/>
            </a:stretch>
          </p:blipFill>
          <p:spPr bwMode="auto">
            <a:xfrm>
              <a:off x="6715140" y="2428868"/>
              <a:ext cx="525463" cy="1093787"/>
            </a:xfrm>
            <a:prstGeom prst="rect">
              <a:avLst/>
            </a:prstGeom>
            <a:noFill/>
            <a:ln w="9525">
              <a:noFill/>
              <a:miter lim="800000"/>
              <a:headEnd/>
              <a:tailEnd/>
            </a:ln>
          </p:spPr>
        </p:pic>
        <p:pic>
          <p:nvPicPr>
            <p:cNvPr id="13" name="Picture 73" descr="C:\WINDOWS\Bureau\divers image microbio\Phsang.bmp"/>
            <p:cNvPicPr>
              <a:picLocks noChangeAspect="1" noChangeArrowheads="1"/>
            </p:cNvPicPr>
            <p:nvPr/>
          </p:nvPicPr>
          <p:blipFill>
            <a:blip r:embed="rId11"/>
            <a:srcRect/>
            <a:stretch>
              <a:fillRect/>
            </a:stretch>
          </p:blipFill>
          <p:spPr bwMode="auto">
            <a:xfrm>
              <a:off x="4500562" y="4214818"/>
              <a:ext cx="606425" cy="1006475"/>
            </a:xfrm>
            <a:prstGeom prst="rect">
              <a:avLst/>
            </a:prstGeom>
            <a:noFill/>
            <a:ln w="9525">
              <a:noFill/>
              <a:miter lim="800000"/>
              <a:headEnd/>
              <a:tailEnd/>
            </a:ln>
          </p:spPr>
        </p:pic>
        <p:sp>
          <p:nvSpPr>
            <p:cNvPr id="14" name="Text Box 77"/>
            <p:cNvSpPr txBox="1">
              <a:spLocks noChangeArrowheads="1"/>
            </p:cNvSpPr>
            <p:nvPr/>
          </p:nvSpPr>
          <p:spPr bwMode="auto">
            <a:xfrm>
              <a:off x="857224" y="5429264"/>
              <a:ext cx="2071670" cy="652482"/>
            </a:xfrm>
            <a:prstGeom prst="rect">
              <a:avLst/>
            </a:prstGeom>
            <a:solidFill>
              <a:schemeClr val="bg1"/>
            </a:solidFill>
            <a:ln w="9525">
              <a:noFill/>
              <a:miter lim="800000"/>
              <a:headEnd/>
              <a:tailEnd/>
            </a:ln>
          </p:spPr>
          <p:txBody>
            <a:bodyPr/>
            <a:lstStyle/>
            <a:p>
              <a:pPr eaLnBrk="0" hangingPunct="0">
                <a:spcBef>
                  <a:spcPct val="0"/>
                </a:spcBef>
              </a:pPr>
              <a:r>
                <a:rPr lang="fr-FR" sz="800" dirty="0">
                  <a:solidFill>
                    <a:schemeClr val="tx1"/>
                  </a:solidFill>
                  <a:latin typeface="Arial" charset="0"/>
                </a:rPr>
                <a:t/>
              </a:r>
              <a:br>
                <a:rPr lang="fr-FR" sz="800" dirty="0">
                  <a:solidFill>
                    <a:schemeClr val="tx1"/>
                  </a:solidFill>
                  <a:latin typeface="Arial" charset="0"/>
                </a:rPr>
              </a:br>
              <a:r>
                <a:rPr lang="fr-FR" sz="2000" dirty="0" smtClean="0">
                  <a:solidFill>
                    <a:schemeClr val="tx1"/>
                  </a:solidFill>
                  <a:latin typeface="Comic Sans MS" pitchFamily="66" charset="0"/>
                </a:rPr>
                <a:t> </a:t>
              </a:r>
              <a:r>
                <a:rPr lang="fr-FR" sz="2000" dirty="0">
                  <a:solidFill>
                    <a:srgbClr val="FF0000"/>
                  </a:solidFill>
                  <a:latin typeface="Comic Sans MS" pitchFamily="66" charset="0"/>
                </a:rPr>
                <a:t>Acidophiles</a:t>
              </a:r>
            </a:p>
          </p:txBody>
        </p:sp>
        <p:sp>
          <p:nvSpPr>
            <p:cNvPr id="15" name="Text Box 78"/>
            <p:cNvSpPr txBox="1">
              <a:spLocks noChangeArrowheads="1"/>
            </p:cNvSpPr>
            <p:nvPr/>
          </p:nvSpPr>
          <p:spPr bwMode="auto">
            <a:xfrm>
              <a:off x="3286116" y="5500702"/>
              <a:ext cx="2471742" cy="642942"/>
            </a:xfrm>
            <a:prstGeom prst="rect">
              <a:avLst/>
            </a:prstGeom>
            <a:solidFill>
              <a:schemeClr val="bg1"/>
            </a:solidFill>
            <a:ln w="9525">
              <a:noFill/>
              <a:miter lim="800000"/>
              <a:headEnd/>
              <a:tailEnd/>
            </a:ln>
          </p:spPr>
          <p:txBody>
            <a:bodyPr/>
            <a:lstStyle/>
            <a:p>
              <a:pPr eaLnBrk="0" hangingPunct="0">
                <a:spcBef>
                  <a:spcPct val="0"/>
                </a:spcBef>
              </a:pPr>
              <a:r>
                <a:rPr lang="fr-FR" sz="2000" dirty="0" smtClean="0">
                  <a:solidFill>
                    <a:srgbClr val="FF0000"/>
                  </a:solidFill>
                  <a:latin typeface="Comic Sans MS" pitchFamily="66" charset="0"/>
                </a:rPr>
                <a:t>Neutrophiles</a:t>
              </a:r>
              <a:endParaRPr lang="fr-FR" sz="2000" dirty="0">
                <a:solidFill>
                  <a:srgbClr val="FF0000"/>
                </a:solidFill>
                <a:latin typeface="Comic Sans MS" pitchFamily="66" charset="0"/>
              </a:endParaRPr>
            </a:p>
          </p:txBody>
        </p:sp>
        <p:sp>
          <p:nvSpPr>
            <p:cNvPr id="16" name="Text Box 79"/>
            <p:cNvSpPr txBox="1">
              <a:spLocks noChangeArrowheads="1"/>
            </p:cNvSpPr>
            <p:nvPr/>
          </p:nvSpPr>
          <p:spPr bwMode="auto">
            <a:xfrm>
              <a:off x="5857884" y="5357826"/>
              <a:ext cx="1990748" cy="881050"/>
            </a:xfrm>
            <a:prstGeom prst="rect">
              <a:avLst/>
            </a:prstGeom>
            <a:solidFill>
              <a:schemeClr val="bg1"/>
            </a:solidFill>
            <a:ln w="9525">
              <a:noFill/>
              <a:miter lim="800000"/>
              <a:headEnd/>
              <a:tailEnd/>
            </a:ln>
          </p:spPr>
          <p:txBody>
            <a:bodyPr/>
            <a:lstStyle/>
            <a:p>
              <a:pPr eaLnBrk="0" hangingPunct="0">
                <a:spcBef>
                  <a:spcPct val="0"/>
                </a:spcBef>
              </a:pPr>
              <a:endParaRPr lang="fr-FR" sz="800" dirty="0">
                <a:solidFill>
                  <a:schemeClr val="tx1"/>
                </a:solidFill>
                <a:latin typeface="Arial" charset="0"/>
              </a:endParaRPr>
            </a:p>
            <a:p>
              <a:pPr eaLnBrk="0" hangingPunct="0">
                <a:spcBef>
                  <a:spcPct val="0"/>
                </a:spcBef>
              </a:pPr>
              <a:r>
                <a:rPr lang="fr-FR" sz="2000" dirty="0" smtClean="0">
                  <a:solidFill>
                    <a:srgbClr val="FF0000"/>
                  </a:solidFill>
                  <a:latin typeface="Comic Sans MS" pitchFamily="66" charset="0"/>
                </a:rPr>
                <a:t>Basophiles</a:t>
              </a:r>
              <a:endParaRPr lang="fr-FR" sz="2000" dirty="0">
                <a:solidFill>
                  <a:srgbClr val="FF0000"/>
                </a:solidFill>
                <a:latin typeface="Comic Sans MS" pitchFamily="66"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642918"/>
            <a:ext cx="8715436" cy="5929354"/>
          </a:xfrm>
        </p:spPr>
        <p:txBody>
          <a:bodyPr>
            <a:normAutofit fontScale="85000" lnSpcReduction="20000"/>
          </a:bodyPr>
          <a:lstStyle/>
          <a:p>
            <a:r>
              <a:rPr lang="fr-FR" sz="2100" b="1" dirty="0" smtClean="0">
                <a:solidFill>
                  <a:srgbClr val="0070C0"/>
                </a:solidFill>
                <a:latin typeface="Comic Sans MS" pitchFamily="66" charset="0"/>
              </a:rPr>
              <a:t>La disponibilité d’oxygène: </a:t>
            </a:r>
            <a:r>
              <a:rPr lang="fr-FR" sz="2100" dirty="0" smtClean="0">
                <a:latin typeface="Comic Sans MS" pitchFamily="66" charset="0"/>
              </a:rPr>
              <a:t>« le mode respiratoire des bactéries »,</a:t>
            </a:r>
          </a:p>
          <a:p>
            <a:pPr>
              <a:buNone/>
            </a:pPr>
            <a:r>
              <a:rPr lang="fr-FR" sz="2100" dirty="0" smtClean="0">
                <a:latin typeface="Comic Sans MS" pitchFamily="66" charset="0"/>
              </a:rPr>
              <a:t>    On distingue:</a:t>
            </a:r>
          </a:p>
          <a:p>
            <a:pPr>
              <a:buNone/>
            </a:pPr>
            <a:endParaRPr lang="fr-FR" sz="2100" dirty="0" smtClean="0">
              <a:latin typeface="Comic Sans MS" pitchFamily="66" charset="0"/>
            </a:endParaRPr>
          </a:p>
          <a:p>
            <a:pPr marL="457200" indent="-457200">
              <a:buAutoNum type="arabicPeriod"/>
            </a:pPr>
            <a:r>
              <a:rPr lang="fr-FR" sz="2100" dirty="0" smtClean="0">
                <a:latin typeface="Comic Sans MS" pitchFamily="66" charset="0"/>
              </a:rPr>
              <a:t>bactéries aérobies strictes:</a:t>
            </a:r>
          </a:p>
          <a:p>
            <a:pPr marL="457200" indent="-457200">
              <a:buNone/>
            </a:pPr>
            <a:r>
              <a:rPr lang="fr-FR" sz="2100" dirty="0" smtClean="0">
                <a:latin typeface="Comic Sans MS" pitchFamily="66" charset="0"/>
              </a:rPr>
              <a:t>(O2 indispensable, la respiration aérobie) </a:t>
            </a:r>
          </a:p>
          <a:p>
            <a:pPr marL="457200" indent="-457200">
              <a:buNone/>
            </a:pPr>
            <a:r>
              <a:rPr lang="fr-FR" sz="2100" dirty="0" smtClean="0">
                <a:latin typeface="Comic Sans MS" pitchFamily="66" charset="0"/>
              </a:rPr>
              <a:t>Ex: </a:t>
            </a:r>
            <a:r>
              <a:rPr lang="fr-FR" sz="2100" i="1" dirty="0" err="1" smtClean="0">
                <a:latin typeface="Comic Sans MS" pitchFamily="66" charset="0"/>
              </a:rPr>
              <a:t>Mycobacterium</a:t>
            </a:r>
            <a:r>
              <a:rPr lang="fr-FR" sz="2100" i="1" dirty="0" smtClean="0">
                <a:latin typeface="Comic Sans MS" pitchFamily="66" charset="0"/>
              </a:rPr>
              <a:t> </a:t>
            </a:r>
            <a:r>
              <a:rPr lang="fr-FR" sz="2100" i="1" dirty="0" err="1" smtClean="0">
                <a:latin typeface="Comic Sans MS" pitchFamily="66" charset="0"/>
              </a:rPr>
              <a:t>tuberculosis</a:t>
            </a:r>
            <a:r>
              <a:rPr lang="fr-FR" sz="2100" i="1" dirty="0" smtClean="0">
                <a:latin typeface="Comic Sans MS" pitchFamily="66" charset="0"/>
              </a:rPr>
              <a:t> </a:t>
            </a:r>
            <a:endParaRPr lang="fr-FR" sz="2100" dirty="0" smtClean="0">
              <a:latin typeface="Comic Sans MS" pitchFamily="66" charset="0"/>
            </a:endParaRPr>
          </a:p>
          <a:p>
            <a:pPr marL="457200" indent="-457200">
              <a:buNone/>
            </a:pPr>
            <a:endParaRPr lang="fr-FR" sz="2100" dirty="0" smtClean="0">
              <a:latin typeface="Comic Sans MS" pitchFamily="66" charset="0"/>
            </a:endParaRPr>
          </a:p>
          <a:p>
            <a:pPr marL="457200" indent="-457200">
              <a:buAutoNum type="arabicPeriod" startAt="2"/>
            </a:pPr>
            <a:r>
              <a:rPr lang="fr-FR" sz="2100" dirty="0" smtClean="0">
                <a:latin typeface="Comic Sans MS" pitchFamily="66" charset="0"/>
              </a:rPr>
              <a:t>bactéries </a:t>
            </a:r>
            <a:r>
              <a:rPr lang="fr-FR" sz="2100" dirty="0" err="1" smtClean="0">
                <a:latin typeface="Comic Sans MS" pitchFamily="66" charset="0"/>
              </a:rPr>
              <a:t>microaérophiles</a:t>
            </a:r>
            <a:r>
              <a:rPr lang="fr-FR" sz="2100" dirty="0" smtClean="0">
                <a:latin typeface="Comic Sans MS" pitchFamily="66" charset="0"/>
              </a:rPr>
              <a:t>:</a:t>
            </a:r>
          </a:p>
          <a:p>
            <a:pPr marL="457200" indent="-457200">
              <a:buNone/>
            </a:pPr>
            <a:r>
              <a:rPr lang="fr-FR" sz="2100" dirty="0" smtClean="0">
                <a:latin typeface="Comic Sans MS" pitchFamily="66" charset="0"/>
              </a:rPr>
              <a:t>(quantité réduite d’O2)</a:t>
            </a:r>
          </a:p>
          <a:p>
            <a:pPr marL="457200" indent="-457200">
              <a:buNone/>
            </a:pPr>
            <a:r>
              <a:rPr lang="fr-FR" sz="2100" dirty="0" smtClean="0">
                <a:latin typeface="Comic Sans MS" pitchFamily="66" charset="0"/>
              </a:rPr>
              <a:t> Ex : </a:t>
            </a:r>
            <a:r>
              <a:rPr lang="fr-FR" sz="2100" dirty="0" err="1" smtClean="0">
                <a:latin typeface="Comic Sans MS" pitchFamily="66" charset="0"/>
              </a:rPr>
              <a:t>Campylobacter</a:t>
            </a:r>
            <a:endParaRPr lang="fr-FR" sz="2100" dirty="0" smtClean="0">
              <a:latin typeface="Comic Sans MS" pitchFamily="66" charset="0"/>
            </a:endParaRPr>
          </a:p>
          <a:p>
            <a:pPr>
              <a:buNone/>
            </a:pPr>
            <a:endParaRPr lang="fr-FR" sz="2100" dirty="0" smtClean="0">
              <a:latin typeface="Comic Sans MS" pitchFamily="66" charset="0"/>
            </a:endParaRPr>
          </a:p>
          <a:p>
            <a:pPr marL="457200" indent="-457200">
              <a:buAutoNum type="arabicPeriod" startAt="3"/>
            </a:pPr>
            <a:r>
              <a:rPr lang="fr-FR" sz="2100" dirty="0" smtClean="0">
                <a:latin typeface="Comic Sans MS" pitchFamily="66" charset="0"/>
              </a:rPr>
              <a:t>bactéries </a:t>
            </a:r>
            <a:r>
              <a:rPr lang="fr-FR" sz="2100" dirty="0" err="1" smtClean="0">
                <a:latin typeface="Comic Sans MS" pitchFamily="66" charset="0"/>
              </a:rPr>
              <a:t>aéro</a:t>
            </a:r>
            <a:r>
              <a:rPr lang="fr-FR" sz="2100" dirty="0" smtClean="0">
                <a:latin typeface="Comic Sans MS" pitchFamily="66" charset="0"/>
              </a:rPr>
              <a:t>-anaérobies facultatives:</a:t>
            </a:r>
          </a:p>
          <a:p>
            <a:pPr marL="457200" indent="-457200">
              <a:buNone/>
            </a:pPr>
            <a:r>
              <a:rPr lang="fr-FR" sz="2100" dirty="0" smtClean="0">
                <a:latin typeface="Comic Sans MS" pitchFamily="66" charset="0"/>
              </a:rPr>
              <a:t> ( croissance en présence et en absence d’O2)</a:t>
            </a:r>
          </a:p>
          <a:p>
            <a:pPr marL="457200" indent="-457200">
              <a:buNone/>
            </a:pPr>
            <a:r>
              <a:rPr lang="fr-FR" sz="2100" dirty="0" smtClean="0">
                <a:latin typeface="Comic Sans MS" pitchFamily="66" charset="0"/>
              </a:rPr>
              <a:t>Ex : Entérobactéries</a:t>
            </a:r>
          </a:p>
          <a:p>
            <a:pPr>
              <a:buNone/>
            </a:pPr>
            <a:endParaRPr lang="fr-FR" sz="2100" dirty="0" smtClean="0">
              <a:latin typeface="Comic Sans MS" pitchFamily="66" charset="0"/>
            </a:endParaRPr>
          </a:p>
          <a:p>
            <a:r>
              <a:rPr lang="fr-FR" sz="2100" dirty="0" smtClean="0">
                <a:latin typeface="Comic Sans MS" pitchFamily="66" charset="0"/>
              </a:rPr>
              <a:t>O2 présent (respiration aérobie)</a:t>
            </a:r>
          </a:p>
          <a:p>
            <a:r>
              <a:rPr lang="fr-FR" sz="2100" dirty="0" smtClean="0">
                <a:latin typeface="Comic Sans MS" pitchFamily="66" charset="0"/>
              </a:rPr>
              <a:t>O2 absent (</a:t>
            </a:r>
            <a:r>
              <a:rPr lang="fr-FR" sz="2100" dirty="0" err="1" smtClean="0">
                <a:latin typeface="Comic Sans MS" pitchFamily="66" charset="0"/>
              </a:rPr>
              <a:t>fermention</a:t>
            </a:r>
            <a:r>
              <a:rPr lang="fr-FR" sz="2100" dirty="0" smtClean="0">
                <a:latin typeface="Comic Sans MS" pitchFamily="66" charset="0"/>
              </a:rPr>
              <a:t> ou respiration anaérobie)</a:t>
            </a:r>
          </a:p>
          <a:p>
            <a:pPr>
              <a:buNone/>
            </a:pPr>
            <a:endParaRPr lang="fr-FR" sz="2100" dirty="0" smtClean="0">
              <a:latin typeface="Comic Sans MS" pitchFamily="66" charset="0"/>
            </a:endParaRPr>
          </a:p>
          <a:p>
            <a:pPr marL="457200" indent="-457200">
              <a:buAutoNum type="arabicPeriod" startAt="4"/>
            </a:pPr>
            <a:r>
              <a:rPr lang="fr-FR" sz="2100" dirty="0" smtClean="0">
                <a:latin typeface="Comic Sans MS" pitchFamily="66" charset="0"/>
              </a:rPr>
              <a:t>bactéries anaérobies strictes</a:t>
            </a:r>
          </a:p>
          <a:p>
            <a:pPr marL="457200" indent="-457200"/>
            <a:r>
              <a:rPr lang="fr-FR" sz="2100" dirty="0" smtClean="0">
                <a:latin typeface="Comic Sans MS" pitchFamily="66" charset="0"/>
              </a:rPr>
              <a:t>O2 est toxique (</a:t>
            </a:r>
            <a:r>
              <a:rPr lang="fr-FR" sz="2100" dirty="0" err="1" smtClean="0">
                <a:latin typeface="Comic Sans MS" pitchFamily="66" charset="0"/>
              </a:rPr>
              <a:t>fermention</a:t>
            </a:r>
            <a:r>
              <a:rPr lang="fr-FR" sz="2100" dirty="0" smtClean="0">
                <a:latin typeface="Comic Sans MS" pitchFamily="66" charset="0"/>
              </a:rPr>
              <a:t> ou respiration anaérobie ou photosynthèse)</a:t>
            </a:r>
          </a:p>
          <a:p>
            <a:pPr marL="457200" indent="-457200">
              <a:buNone/>
            </a:pPr>
            <a:r>
              <a:rPr lang="fr-FR" sz="2100" dirty="0" smtClean="0">
                <a:latin typeface="Comic Sans MS" pitchFamily="66" charset="0"/>
              </a:rPr>
              <a:t>Ex : </a:t>
            </a:r>
            <a:r>
              <a:rPr lang="fr-FR" sz="2100" dirty="0" err="1" smtClean="0">
                <a:latin typeface="Comic Sans MS" pitchFamily="66" charset="0"/>
              </a:rPr>
              <a:t>Clostridium</a:t>
            </a:r>
            <a:endParaRPr lang="fr-FR" sz="2100" dirty="0" smtClean="0">
              <a:latin typeface="Comic Sans MS" pitchFamily="66" charset="0"/>
            </a:endParaRPr>
          </a:p>
          <a:p>
            <a:endParaRPr lang="fr-FR" sz="2000" dirty="0">
              <a:latin typeface="Comic Sans MS" pitchFamily="66" charset="0"/>
            </a:endParaRPr>
          </a:p>
        </p:txBody>
      </p:sp>
      <p:grpSp>
        <p:nvGrpSpPr>
          <p:cNvPr id="13" name="Groupe 12"/>
          <p:cNvGrpSpPr/>
          <p:nvPr/>
        </p:nvGrpSpPr>
        <p:grpSpPr>
          <a:xfrm>
            <a:off x="5214942" y="1928802"/>
            <a:ext cx="3714744" cy="2819417"/>
            <a:chOff x="4929190" y="2000240"/>
            <a:chExt cx="3971946" cy="2819417"/>
          </a:xfrm>
        </p:grpSpPr>
        <p:pic>
          <p:nvPicPr>
            <p:cNvPr id="29699" name="Picture 3"/>
            <p:cNvPicPr>
              <a:picLocks noChangeAspect="1" noChangeArrowheads="1"/>
            </p:cNvPicPr>
            <p:nvPr/>
          </p:nvPicPr>
          <p:blipFill>
            <a:blip r:embed="rId2"/>
            <a:srcRect/>
            <a:stretch>
              <a:fillRect/>
            </a:stretch>
          </p:blipFill>
          <p:spPr bwMode="auto">
            <a:xfrm>
              <a:off x="4929190" y="2000240"/>
              <a:ext cx="3971946" cy="2819417"/>
            </a:xfrm>
            <a:prstGeom prst="rect">
              <a:avLst/>
            </a:prstGeom>
            <a:noFill/>
            <a:ln w="9525">
              <a:noFill/>
              <a:miter lim="800000"/>
              <a:headEnd/>
              <a:tailEnd/>
            </a:ln>
            <a:effectLst/>
          </p:spPr>
        </p:pic>
        <p:sp>
          <p:nvSpPr>
            <p:cNvPr id="6" name="ZoneTexte 5"/>
            <p:cNvSpPr txBox="1"/>
            <p:nvPr/>
          </p:nvSpPr>
          <p:spPr>
            <a:xfrm>
              <a:off x="5143504" y="2643182"/>
              <a:ext cx="428628" cy="523220"/>
            </a:xfrm>
            <a:prstGeom prst="rect">
              <a:avLst/>
            </a:prstGeom>
            <a:solidFill>
              <a:schemeClr val="bg1"/>
            </a:solidFill>
          </p:spPr>
          <p:txBody>
            <a:bodyPr wrap="square" rtlCol="0">
              <a:spAutoFit/>
            </a:bodyPr>
            <a:lstStyle/>
            <a:p>
              <a:r>
                <a:rPr lang="fr-FR" sz="2800" b="1" dirty="0" smtClean="0">
                  <a:solidFill>
                    <a:srgbClr val="C00000"/>
                  </a:solidFill>
                  <a:latin typeface="Comic Sans MS" pitchFamily="66" charset="0"/>
                </a:rPr>
                <a:t>1</a:t>
              </a:r>
              <a:endParaRPr lang="fr-FR" sz="2800" b="1" dirty="0">
                <a:solidFill>
                  <a:srgbClr val="C00000"/>
                </a:solidFill>
                <a:latin typeface="Comic Sans MS" pitchFamily="66" charset="0"/>
              </a:endParaRPr>
            </a:p>
          </p:txBody>
        </p:sp>
        <p:sp>
          <p:nvSpPr>
            <p:cNvPr id="10" name="ZoneTexte 9"/>
            <p:cNvSpPr txBox="1"/>
            <p:nvPr/>
          </p:nvSpPr>
          <p:spPr>
            <a:xfrm>
              <a:off x="8215338" y="2143116"/>
              <a:ext cx="428628" cy="523220"/>
            </a:xfrm>
            <a:prstGeom prst="rect">
              <a:avLst/>
            </a:prstGeom>
            <a:solidFill>
              <a:schemeClr val="bg1"/>
            </a:solidFill>
          </p:spPr>
          <p:txBody>
            <a:bodyPr wrap="square" rtlCol="0">
              <a:spAutoFit/>
            </a:bodyPr>
            <a:lstStyle/>
            <a:p>
              <a:r>
                <a:rPr lang="fr-FR" sz="2800" b="1" dirty="0" smtClean="0">
                  <a:solidFill>
                    <a:srgbClr val="C00000"/>
                  </a:solidFill>
                  <a:latin typeface="Comic Sans MS" pitchFamily="66" charset="0"/>
                </a:rPr>
                <a:t>4</a:t>
              </a:r>
              <a:endParaRPr lang="fr-FR" sz="2800" b="1" dirty="0">
                <a:solidFill>
                  <a:srgbClr val="C00000"/>
                </a:solidFill>
                <a:latin typeface="Comic Sans MS" pitchFamily="66" charset="0"/>
              </a:endParaRPr>
            </a:p>
          </p:txBody>
        </p:sp>
        <p:sp>
          <p:nvSpPr>
            <p:cNvPr id="11" name="ZoneTexte 10"/>
            <p:cNvSpPr txBox="1"/>
            <p:nvPr/>
          </p:nvSpPr>
          <p:spPr>
            <a:xfrm>
              <a:off x="7215206" y="2714620"/>
              <a:ext cx="428628" cy="523220"/>
            </a:xfrm>
            <a:prstGeom prst="rect">
              <a:avLst/>
            </a:prstGeom>
            <a:solidFill>
              <a:schemeClr val="bg1"/>
            </a:solidFill>
          </p:spPr>
          <p:txBody>
            <a:bodyPr wrap="square" rtlCol="0">
              <a:spAutoFit/>
            </a:bodyPr>
            <a:lstStyle/>
            <a:p>
              <a:r>
                <a:rPr lang="fr-FR" sz="2800" b="1" dirty="0" smtClean="0">
                  <a:solidFill>
                    <a:srgbClr val="C00000"/>
                  </a:solidFill>
                  <a:latin typeface="Comic Sans MS" pitchFamily="66" charset="0"/>
                </a:rPr>
                <a:t>3</a:t>
              </a:r>
              <a:endParaRPr lang="fr-FR" sz="2800" b="1" dirty="0">
                <a:solidFill>
                  <a:srgbClr val="C00000"/>
                </a:solidFill>
                <a:latin typeface="Comic Sans MS" pitchFamily="66" charset="0"/>
              </a:endParaRPr>
            </a:p>
          </p:txBody>
        </p:sp>
        <p:sp>
          <p:nvSpPr>
            <p:cNvPr id="12" name="ZoneTexte 11"/>
            <p:cNvSpPr txBox="1"/>
            <p:nvPr/>
          </p:nvSpPr>
          <p:spPr>
            <a:xfrm>
              <a:off x="6143636" y="2786058"/>
              <a:ext cx="428628" cy="523220"/>
            </a:xfrm>
            <a:prstGeom prst="rect">
              <a:avLst/>
            </a:prstGeom>
            <a:solidFill>
              <a:schemeClr val="bg1"/>
            </a:solidFill>
          </p:spPr>
          <p:txBody>
            <a:bodyPr wrap="square" rtlCol="0">
              <a:spAutoFit/>
            </a:bodyPr>
            <a:lstStyle/>
            <a:p>
              <a:r>
                <a:rPr lang="fr-FR" sz="2800" b="1" dirty="0" smtClean="0">
                  <a:solidFill>
                    <a:srgbClr val="C00000"/>
                  </a:solidFill>
                  <a:latin typeface="Comic Sans MS" pitchFamily="66" charset="0"/>
                </a:rPr>
                <a:t>2</a:t>
              </a:r>
              <a:endParaRPr lang="fr-FR" sz="2800" b="1" dirty="0">
                <a:solidFill>
                  <a:srgbClr val="C00000"/>
                </a:solidFill>
                <a:latin typeface="Comic Sans MS" pitchFamily="66"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1214414" y="3786190"/>
            <a:ext cx="6215106" cy="2357454"/>
          </a:xfrm>
          <a:prstGeom prst="rect">
            <a:avLst/>
          </a:prstGeom>
          <a:noFill/>
          <a:ln w="9525">
            <a:noFill/>
            <a:miter lim="800000"/>
            <a:headEnd/>
            <a:tailEnd/>
          </a:ln>
        </p:spPr>
      </p:pic>
      <p:sp>
        <p:nvSpPr>
          <p:cNvPr id="118785" name="Rectangle 1"/>
          <p:cNvSpPr>
            <a:spLocks noChangeArrowheads="1"/>
          </p:cNvSpPr>
          <p:nvPr/>
        </p:nvSpPr>
        <p:spPr bwMode="auto">
          <a:xfrm>
            <a:off x="2571736" y="6072206"/>
            <a:ext cx="392909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Voie de détoxification</a:t>
            </a:r>
            <a:endParaRPr kumimoji="0" lang="fr-FR"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118786" name="Rectangle 2"/>
          <p:cNvSpPr>
            <a:spLocks noChangeArrowheads="1"/>
          </p:cNvSpPr>
          <p:nvPr/>
        </p:nvSpPr>
        <p:spPr bwMode="auto">
          <a:xfrm>
            <a:off x="428596" y="1643050"/>
            <a:ext cx="821537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kumimoji="0" lang="fr-FR"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Dans le cytoplasme ,</a:t>
            </a:r>
            <a:r>
              <a:rPr kumimoji="0" lang="fr-FR" b="0" i="0" u="none" strike="noStrike" cap="none" normalizeH="0" dirty="0" smtClean="0">
                <a:ln>
                  <a:noFill/>
                </a:ln>
                <a:solidFill>
                  <a:srgbClr val="000000"/>
                </a:solidFill>
                <a:effectLst/>
                <a:latin typeface="Comic Sans MS" pitchFamily="66" charset="0"/>
                <a:ea typeface="Calibri" pitchFamily="34" charset="0"/>
                <a:cs typeface="Times New Roman" pitchFamily="18" charset="0"/>
              </a:rPr>
              <a:t> </a:t>
            </a:r>
            <a:r>
              <a:rPr lang="fr-FR" dirty="0" smtClean="0">
                <a:solidFill>
                  <a:srgbClr val="000000"/>
                </a:solidFill>
                <a:latin typeface="Comic Sans MS" pitchFamily="66" charset="0"/>
                <a:ea typeface="Calibri" pitchFamily="34" charset="0"/>
                <a:cs typeface="Times New Roman" pitchFamily="18" charset="0"/>
              </a:rPr>
              <a:t>certains </a:t>
            </a:r>
            <a:r>
              <a:rPr kumimoji="0" lang="fr-FR"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enzymes peuvent transférer des électrons </a:t>
            </a:r>
          </a:p>
          <a:p>
            <a:pPr marL="0" marR="0" lvl="0" indent="0" algn="justLow" defTabSz="914400" rtl="0" eaLnBrk="1" fontAlgn="base" latinLnBrk="0" hangingPunct="1">
              <a:lnSpc>
                <a:spcPct val="100000"/>
              </a:lnSpc>
              <a:spcBef>
                <a:spcPct val="0"/>
              </a:spcBef>
              <a:spcAft>
                <a:spcPct val="0"/>
              </a:spcAft>
              <a:buClrTx/>
              <a:buSzTx/>
              <a:tabLst/>
            </a:pPr>
            <a:r>
              <a:rPr kumimoji="0" lang="fr-FR"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à l'oxygène  (O</a:t>
            </a:r>
            <a:r>
              <a:rPr kumimoji="0" lang="fr-FR" b="0" i="0" u="none" strike="noStrike" cap="none" normalizeH="0" baseline="-30000" dirty="0" smtClean="0">
                <a:ln>
                  <a:noFill/>
                </a:ln>
                <a:solidFill>
                  <a:srgbClr val="000000"/>
                </a:solidFill>
                <a:effectLst/>
                <a:latin typeface="Comic Sans MS" pitchFamily="66" charset="0"/>
                <a:ea typeface="Calibri" pitchFamily="34" charset="0"/>
                <a:cs typeface="Times New Roman" pitchFamily="18" charset="0"/>
              </a:rPr>
              <a:t>2</a:t>
            </a:r>
            <a:r>
              <a:rPr kumimoji="0" lang="fr-FR"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 pour produire des formes toxiques: le peroxyde d'hydrogène (H</a:t>
            </a:r>
            <a:r>
              <a:rPr kumimoji="0" lang="fr-FR" b="0" i="0" u="none" strike="noStrike" cap="none" normalizeH="0" baseline="-30000" dirty="0" smtClean="0">
                <a:ln>
                  <a:noFill/>
                </a:ln>
                <a:solidFill>
                  <a:srgbClr val="000000"/>
                </a:solidFill>
                <a:effectLst/>
                <a:latin typeface="Comic Sans MS" pitchFamily="66" charset="0"/>
                <a:ea typeface="Calibri" pitchFamily="34" charset="0"/>
                <a:cs typeface="Times New Roman" pitchFamily="18" charset="0"/>
              </a:rPr>
              <a:t>2</a:t>
            </a:r>
            <a:r>
              <a:rPr kumimoji="0" lang="fr-FR"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O</a:t>
            </a:r>
            <a:r>
              <a:rPr kumimoji="0" lang="fr-FR" b="0" i="0" u="none" strike="noStrike" cap="none" normalizeH="0" baseline="-30000" dirty="0" smtClean="0">
                <a:ln>
                  <a:noFill/>
                </a:ln>
                <a:solidFill>
                  <a:srgbClr val="000000"/>
                </a:solidFill>
                <a:effectLst/>
                <a:latin typeface="Comic Sans MS" pitchFamily="66" charset="0"/>
                <a:ea typeface="Calibri" pitchFamily="34" charset="0"/>
                <a:cs typeface="Times New Roman" pitchFamily="18" charset="0"/>
              </a:rPr>
              <a:t>2</a:t>
            </a:r>
            <a:r>
              <a:rPr kumimoji="0" lang="fr-FR"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 et l'ion </a:t>
            </a:r>
            <a:r>
              <a:rPr kumimoji="0" lang="fr-FR" b="0" i="0" u="none" strike="noStrike" cap="none" normalizeH="0" baseline="0" dirty="0" err="1" smtClean="0">
                <a:ln>
                  <a:noFill/>
                </a:ln>
                <a:solidFill>
                  <a:srgbClr val="000000"/>
                </a:solidFill>
                <a:effectLst/>
                <a:latin typeface="Comic Sans MS" pitchFamily="66" charset="0"/>
                <a:ea typeface="Calibri" pitchFamily="34" charset="0"/>
                <a:cs typeface="Times New Roman" pitchFamily="18" charset="0"/>
              </a:rPr>
              <a:t>superoxyde</a:t>
            </a:r>
            <a:r>
              <a:rPr kumimoji="0" lang="fr-FR"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 (O</a:t>
            </a:r>
            <a:r>
              <a:rPr kumimoji="0" lang="fr-FR" b="0" i="0" u="none" strike="noStrike" cap="none" normalizeH="0" baseline="-30000" dirty="0" smtClean="0">
                <a:ln>
                  <a:noFill/>
                </a:ln>
                <a:solidFill>
                  <a:srgbClr val="000000"/>
                </a:solidFill>
                <a:effectLst/>
                <a:latin typeface="Comic Sans MS" pitchFamily="66" charset="0"/>
                <a:ea typeface="Calibri" pitchFamily="34" charset="0"/>
                <a:cs typeface="Times New Roman" pitchFamily="18" charset="0"/>
              </a:rPr>
              <a:t>2</a:t>
            </a:r>
            <a:r>
              <a:rPr kumimoji="0" lang="fr-FR"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 </a:t>
            </a:r>
          </a:p>
          <a:p>
            <a:pPr marL="0" marR="0" lvl="0" indent="0" algn="justLow" defTabSz="914400" rtl="0" eaLnBrk="1" fontAlgn="base" latinLnBrk="0" hangingPunct="1">
              <a:lnSpc>
                <a:spcPct val="100000"/>
              </a:lnSpc>
              <a:spcBef>
                <a:spcPct val="0"/>
              </a:spcBef>
              <a:spcAft>
                <a:spcPct val="0"/>
              </a:spcAft>
              <a:buClrTx/>
              <a:buSzTx/>
              <a:tabLst/>
            </a:pPr>
            <a:endParaRPr kumimoji="0" lang="fr-FR"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tabLst/>
            </a:pPr>
            <a:r>
              <a:rPr lang="fr-FR" dirty="0" smtClean="0">
                <a:solidFill>
                  <a:srgbClr val="000000"/>
                </a:solidFill>
                <a:latin typeface="Comic Sans MS" pitchFamily="66" charset="0"/>
                <a:ea typeface="Calibri" pitchFamily="34" charset="0"/>
                <a:cs typeface="Times New Roman" pitchFamily="18" charset="0"/>
              </a:rPr>
              <a:t>L</a:t>
            </a:r>
            <a:r>
              <a:rPr kumimoji="0" lang="fr-FR"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es bactéries se débarrassent (détoxification) de l'ion </a:t>
            </a:r>
            <a:r>
              <a:rPr kumimoji="0" lang="fr-FR" b="0" i="0" u="none" strike="noStrike" cap="none" normalizeH="0" baseline="0" dirty="0" err="1" smtClean="0">
                <a:ln>
                  <a:noFill/>
                </a:ln>
                <a:solidFill>
                  <a:srgbClr val="000000"/>
                </a:solidFill>
                <a:effectLst/>
                <a:latin typeface="Comic Sans MS" pitchFamily="66" charset="0"/>
                <a:ea typeface="Calibri" pitchFamily="34" charset="0"/>
                <a:cs typeface="Times New Roman" pitchFamily="18" charset="0"/>
              </a:rPr>
              <a:t>superoxyde</a:t>
            </a:r>
            <a:endParaRPr kumimoji="0" lang="fr-FR"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tabLst/>
            </a:pPr>
            <a:r>
              <a:rPr kumimoji="0" lang="fr-FR"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grâce à l'enzyme </a:t>
            </a:r>
            <a:r>
              <a:rPr kumimoji="0" lang="fr-FR" b="0" i="0" u="none" strike="noStrike" cap="none" normalizeH="0" baseline="0" dirty="0" err="1" smtClean="0">
                <a:ln>
                  <a:noFill/>
                </a:ln>
                <a:solidFill>
                  <a:srgbClr val="000000"/>
                </a:solidFill>
                <a:effectLst/>
                <a:latin typeface="Comic Sans MS" pitchFamily="66" charset="0"/>
                <a:ea typeface="Calibri" pitchFamily="34" charset="0"/>
                <a:cs typeface="Times New Roman" pitchFamily="18" charset="0"/>
              </a:rPr>
              <a:t>superoxyde</a:t>
            </a:r>
            <a:r>
              <a:rPr kumimoji="0" lang="fr-FR"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 </a:t>
            </a:r>
            <a:r>
              <a:rPr kumimoji="0" lang="fr-FR" b="0" i="0" u="none" strike="noStrike" cap="none" normalizeH="0" baseline="0" dirty="0" err="1" smtClean="0">
                <a:ln>
                  <a:noFill/>
                </a:ln>
                <a:solidFill>
                  <a:srgbClr val="000000"/>
                </a:solidFill>
                <a:effectLst/>
                <a:latin typeface="Comic Sans MS" pitchFamily="66" charset="0"/>
                <a:ea typeface="Calibri" pitchFamily="34" charset="0"/>
                <a:cs typeface="Times New Roman" pitchFamily="18" charset="0"/>
              </a:rPr>
              <a:t>dismutase</a:t>
            </a:r>
            <a:r>
              <a:rPr kumimoji="0" lang="fr-FR"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 et des peroxydes d'hydrogène grâce à la catalase et à la peroxydase. </a:t>
            </a:r>
          </a:p>
        </p:txBody>
      </p:sp>
      <p:sp>
        <p:nvSpPr>
          <p:cNvPr id="7" name="Rectangle 6"/>
          <p:cNvSpPr/>
          <p:nvPr/>
        </p:nvSpPr>
        <p:spPr>
          <a:xfrm>
            <a:off x="428596" y="785794"/>
            <a:ext cx="8429684" cy="646331"/>
          </a:xfrm>
          <a:prstGeom prst="rect">
            <a:avLst/>
          </a:prstGeom>
        </p:spPr>
        <p:txBody>
          <a:bodyPr wrap="square">
            <a:spAutoFit/>
          </a:bodyPr>
          <a:lstStyle/>
          <a:p>
            <a:pPr lvl="0" algn="justLow" fontAlgn="base">
              <a:spcBef>
                <a:spcPct val="0"/>
              </a:spcBef>
              <a:spcAft>
                <a:spcPct val="0"/>
              </a:spcAft>
              <a:buFontTx/>
              <a:buChar char="•"/>
            </a:pPr>
            <a:r>
              <a:rPr lang="fr-FR" dirty="0" smtClean="0">
                <a:solidFill>
                  <a:srgbClr val="000000"/>
                </a:solidFill>
                <a:latin typeface="Comic Sans MS" pitchFamily="66" charset="0"/>
                <a:ea typeface="Calibri" pitchFamily="34" charset="0"/>
                <a:cs typeface="Times New Roman" pitchFamily="18" charset="0"/>
              </a:rPr>
              <a:t>La toxicité de l'oxygène pour les bactéries anaérobies strictes s'explique par l'absence des enzymes de détoxification chez ces dernières.</a:t>
            </a:r>
            <a:endParaRPr lang="fr-FR" dirty="0" smtClean="0">
              <a:latin typeface="Comic Sans MS" pitchFamily="66"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428604"/>
            <a:ext cx="8215370" cy="6247864"/>
          </a:xfrm>
          <a:prstGeom prst="rect">
            <a:avLst/>
          </a:prstGeom>
        </p:spPr>
        <p:txBody>
          <a:bodyPr wrap="square">
            <a:spAutoFit/>
          </a:bodyPr>
          <a:lstStyle/>
          <a:p>
            <a:pPr eaLnBrk="0" hangingPunct="0">
              <a:buFont typeface="Arial" pitchFamily="34" charset="0"/>
              <a:buChar char="•"/>
            </a:pPr>
            <a:r>
              <a:rPr lang="fr-FR" sz="2000" b="1" dirty="0" smtClean="0">
                <a:solidFill>
                  <a:srgbClr val="0070C0"/>
                </a:solidFill>
                <a:latin typeface="Comic Sans MS" pitchFamily="66" charset="0"/>
              </a:rPr>
              <a:t> La  pression osmotique:</a:t>
            </a:r>
          </a:p>
          <a:p>
            <a:pPr marL="0" lvl="2" eaLnBrk="0" hangingPunct="0"/>
            <a:r>
              <a:rPr lang="fr-FR" sz="2000" dirty="0" smtClean="0">
                <a:latin typeface="Comic Sans MS" pitchFamily="66" charset="0"/>
              </a:rPr>
              <a:t>traduit la concentration totale des ions et molécules en solution dans le milieu (concentration de sels ou de sucres dissous dans l'eau). </a:t>
            </a:r>
          </a:p>
          <a:p>
            <a:pPr eaLnBrk="0" hangingPunct="0"/>
            <a:endParaRPr lang="fr-FR" sz="2000" b="1" dirty="0" smtClean="0">
              <a:solidFill>
                <a:srgbClr val="0070C0"/>
              </a:solidFill>
              <a:latin typeface="Comic Sans MS" pitchFamily="66" charset="0"/>
            </a:endParaRPr>
          </a:p>
          <a:p>
            <a:r>
              <a:rPr lang="fr-FR" sz="2000" u="sng" dirty="0" smtClean="0">
                <a:latin typeface="Comic Sans MS" pitchFamily="66" charset="0"/>
              </a:rPr>
              <a:t>Par rapport à la concentration en sels dans le milieu, on distingue </a:t>
            </a:r>
            <a:r>
              <a:rPr lang="fr-FR" sz="2000" dirty="0" smtClean="0">
                <a:latin typeface="Comic Sans MS" pitchFamily="66" charset="0"/>
              </a:rPr>
              <a:t>:</a:t>
            </a:r>
          </a:p>
          <a:p>
            <a:pPr lvl="0"/>
            <a:endParaRPr lang="fr-FR" sz="2000" b="1" dirty="0" smtClean="0">
              <a:latin typeface="Comic Sans MS" pitchFamily="66" charset="0"/>
            </a:endParaRPr>
          </a:p>
          <a:p>
            <a:pPr lvl="0">
              <a:buFont typeface="Arial" pitchFamily="34" charset="0"/>
              <a:buChar char="•"/>
            </a:pPr>
            <a:r>
              <a:rPr lang="fr-FR" sz="2000" b="1" dirty="0" smtClean="0">
                <a:latin typeface="Comic Sans MS" pitchFamily="66" charset="0"/>
              </a:rPr>
              <a:t> Les bactéries halophiles : </a:t>
            </a:r>
            <a:r>
              <a:rPr lang="fr-FR" sz="2000" dirty="0" smtClean="0">
                <a:latin typeface="Comic Sans MS" pitchFamily="66" charset="0"/>
              </a:rPr>
              <a:t>nécessitent du sel (</a:t>
            </a:r>
            <a:r>
              <a:rPr lang="fr-FR" sz="2000" dirty="0" err="1" smtClean="0">
                <a:latin typeface="Comic Sans MS" pitchFamily="66" charset="0"/>
              </a:rPr>
              <a:t>NaCl</a:t>
            </a:r>
            <a:r>
              <a:rPr lang="fr-FR" sz="2000" dirty="0" smtClean="0">
                <a:latin typeface="Comic Sans MS" pitchFamily="66" charset="0"/>
              </a:rPr>
              <a:t>) pour leur croissance.( Ex: 5,2 M pour </a:t>
            </a:r>
            <a:r>
              <a:rPr lang="fr-FR" sz="2000" i="1" dirty="0" err="1" smtClean="0">
                <a:latin typeface="Comic Sans MS" pitchFamily="66" charset="0"/>
              </a:rPr>
              <a:t>Halobacterium</a:t>
            </a:r>
            <a:r>
              <a:rPr lang="fr-FR" sz="2000" i="1" dirty="0" smtClean="0">
                <a:latin typeface="Comic Sans MS" pitchFamily="66" charset="0"/>
              </a:rPr>
              <a:t> </a:t>
            </a:r>
            <a:r>
              <a:rPr lang="fr-FR" sz="2000" i="1" dirty="0" err="1" smtClean="0">
                <a:latin typeface="Comic Sans MS" pitchFamily="66" charset="0"/>
              </a:rPr>
              <a:t>salinarum</a:t>
            </a:r>
            <a:r>
              <a:rPr lang="fr-FR" sz="2000" i="1" dirty="0" smtClean="0">
                <a:latin typeface="Comic Sans MS" pitchFamily="66" charset="0"/>
              </a:rPr>
              <a:t>)</a:t>
            </a:r>
          </a:p>
          <a:p>
            <a:pPr lvl="0"/>
            <a:endParaRPr lang="fr-FR" sz="2000" dirty="0" smtClean="0">
              <a:latin typeface="Comic Sans MS" pitchFamily="66" charset="0"/>
            </a:endParaRPr>
          </a:p>
          <a:p>
            <a:pPr lvl="0">
              <a:buFont typeface="Arial" pitchFamily="34" charset="0"/>
              <a:buChar char="•"/>
            </a:pPr>
            <a:r>
              <a:rPr lang="fr-FR" sz="2000" b="1" dirty="0" smtClean="0">
                <a:latin typeface="Comic Sans MS" pitchFamily="66" charset="0"/>
              </a:rPr>
              <a:t> Les bactéries halotolérantes : </a:t>
            </a:r>
            <a:r>
              <a:rPr lang="fr-FR" sz="2000" dirty="0" smtClean="0">
                <a:latin typeface="Comic Sans MS" pitchFamily="66" charset="0"/>
              </a:rPr>
              <a:t>acceptent des concentrations modérées de sels (Ex : </a:t>
            </a:r>
            <a:r>
              <a:rPr lang="fr-FR" sz="2000" i="1" dirty="0" err="1" smtClean="0">
                <a:latin typeface="Comic Sans MS" pitchFamily="66" charset="0"/>
              </a:rPr>
              <a:t>Staphylococcus</a:t>
            </a:r>
            <a:r>
              <a:rPr lang="fr-FR" sz="2000" i="1" dirty="0" smtClean="0">
                <a:latin typeface="Comic Sans MS" pitchFamily="66" charset="0"/>
              </a:rPr>
              <a:t> aureus, </a:t>
            </a:r>
            <a:r>
              <a:rPr lang="fr-FR" sz="2000" dirty="0" smtClean="0">
                <a:latin typeface="Comic Sans MS" pitchFamily="66" charset="0"/>
              </a:rPr>
              <a:t>Il tolère 7.5 à 15% de </a:t>
            </a:r>
            <a:r>
              <a:rPr lang="fr-FR" sz="2000" dirty="0" err="1" smtClean="0">
                <a:latin typeface="Comic Sans MS" pitchFamily="66" charset="0"/>
              </a:rPr>
              <a:t>NaCl</a:t>
            </a:r>
            <a:r>
              <a:rPr lang="fr-FR" sz="2000" dirty="0" smtClean="0">
                <a:latin typeface="Comic Sans MS" pitchFamily="66" charset="0"/>
              </a:rPr>
              <a:t>)</a:t>
            </a:r>
            <a:br>
              <a:rPr lang="fr-FR" sz="2000" dirty="0" smtClean="0">
                <a:latin typeface="Comic Sans MS" pitchFamily="66" charset="0"/>
              </a:rPr>
            </a:br>
            <a:r>
              <a:rPr lang="fr-FR" sz="2000" dirty="0" smtClean="0">
                <a:solidFill>
                  <a:srgbClr val="FF0000"/>
                </a:solidFill>
                <a:latin typeface="Comic Sans MS" pitchFamily="66" charset="0"/>
              </a:rPr>
              <a:t>Ce caractère est utilisé pour sélectionner </a:t>
            </a:r>
          </a:p>
          <a:p>
            <a:pPr algn="just" eaLnBrk="0" hangingPunct="0"/>
            <a:r>
              <a:rPr lang="fr-FR" sz="2000" dirty="0" smtClean="0">
                <a:solidFill>
                  <a:srgbClr val="FF0000"/>
                </a:solidFill>
                <a:latin typeface="Comic Sans MS" pitchFamily="66" charset="0"/>
              </a:rPr>
              <a:t>cette bactérie sur un milieu sélectif </a:t>
            </a:r>
          </a:p>
          <a:p>
            <a:pPr algn="just" eaLnBrk="0" hangingPunct="0"/>
            <a:r>
              <a:rPr lang="fr-FR" sz="2000" dirty="0" smtClean="0">
                <a:solidFill>
                  <a:srgbClr val="FF0000"/>
                </a:solidFill>
                <a:latin typeface="Comic Sans MS" pitchFamily="66" charset="0"/>
              </a:rPr>
              <a:t>(Milieu de Chapman).</a:t>
            </a:r>
          </a:p>
          <a:p>
            <a:pPr algn="just" eaLnBrk="0" hangingPunct="0"/>
            <a:r>
              <a:rPr lang="fr-FR" sz="2000" dirty="0" smtClean="0"/>
              <a:t/>
            </a:r>
            <a:br>
              <a:rPr lang="fr-FR" sz="2000" dirty="0" smtClean="0"/>
            </a:br>
            <a:r>
              <a:rPr lang="fr-FR" sz="2000" dirty="0" smtClean="0"/>
              <a:t/>
            </a:r>
            <a:br>
              <a:rPr lang="fr-FR" sz="2000" dirty="0" smtClean="0"/>
            </a:br>
            <a:endParaRPr lang="fr-FR" sz="2000" b="1" dirty="0" smtClean="0">
              <a:solidFill>
                <a:srgbClr val="FFC000"/>
              </a:solidFill>
              <a:latin typeface="Comic Sans MS" pitchFamily="66" charset="0"/>
            </a:endParaRPr>
          </a:p>
          <a:p>
            <a:pPr eaLnBrk="0" hangingPunct="0"/>
            <a:endParaRPr lang="fr-FR" sz="2000" b="1" dirty="0">
              <a:solidFill>
                <a:srgbClr val="FFC000"/>
              </a:solidFill>
              <a:latin typeface="Comic Sans MS" pitchFamily="66" charset="0"/>
            </a:endParaRPr>
          </a:p>
        </p:txBody>
      </p:sp>
      <p:graphicFrame>
        <p:nvGraphicFramePr>
          <p:cNvPr id="30722" name="Object 0"/>
          <p:cNvGraphicFramePr>
            <a:graphicFrameLocks noChangeAspect="1"/>
          </p:cNvGraphicFramePr>
          <p:nvPr/>
        </p:nvGraphicFramePr>
        <p:xfrm>
          <a:off x="5429256" y="4286256"/>
          <a:ext cx="3714744" cy="2571744"/>
        </p:xfrm>
        <a:graphic>
          <a:graphicData uri="http://schemas.openxmlformats.org/presentationml/2006/ole">
            <p:oleObj spid="_x0000_s30722" r:id="rId3" imgW="3828571" imgH="2514286" progId="PBrush">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357299"/>
            <a:ext cx="8358246" cy="3929090"/>
          </a:xfrm>
        </p:spPr>
        <p:txBody>
          <a:bodyPr>
            <a:normAutofit/>
          </a:bodyPr>
          <a:lstStyle/>
          <a:p>
            <a:pPr>
              <a:buNone/>
            </a:pPr>
            <a:r>
              <a:rPr lang="fr-FR" sz="2000" dirty="0" smtClean="0">
                <a:latin typeface="Comic Sans MS" pitchFamily="66" charset="0"/>
              </a:rPr>
              <a:t>C’est l’accroissement ordonné de tous les composants de la bactérie</a:t>
            </a:r>
          </a:p>
          <a:p>
            <a:pPr>
              <a:buNone/>
            </a:pPr>
            <a:r>
              <a:rPr lang="fr-FR" sz="2000" dirty="0" smtClean="0">
                <a:latin typeface="Comic Sans MS" pitchFamily="66" charset="0"/>
                <a:ea typeface="Arial Unicode MS" pitchFamily="34" charset="-128"/>
                <a:cs typeface="Arial Unicode MS" pitchFamily="34" charset="-128"/>
              </a:rPr>
              <a:t>		⇒ ↗ </a:t>
            </a:r>
            <a:r>
              <a:rPr lang="fr-FR" sz="2000" dirty="0" smtClean="0">
                <a:latin typeface="Comic Sans MS" pitchFamily="66" charset="0"/>
              </a:rPr>
              <a:t>du nombre des bactéries</a:t>
            </a:r>
          </a:p>
          <a:p>
            <a:pPr>
              <a:buNone/>
            </a:pPr>
            <a:r>
              <a:rPr lang="fr-FR" sz="2000" dirty="0" smtClean="0">
                <a:latin typeface="Comic Sans MS" pitchFamily="66" charset="0"/>
              </a:rPr>
              <a:t>		</a:t>
            </a:r>
            <a:r>
              <a:rPr lang="fr-FR" sz="2000" dirty="0" smtClean="0">
                <a:latin typeface="Comic Sans MS" pitchFamily="66" charset="0"/>
                <a:ea typeface="Arial Unicode MS" pitchFamily="34" charset="-128"/>
                <a:cs typeface="Arial Unicode MS" pitchFamily="34" charset="-128"/>
              </a:rPr>
              <a:t>⇒ </a:t>
            </a:r>
            <a:r>
              <a:rPr lang="fr-FR" sz="2000" dirty="0" smtClean="0">
                <a:latin typeface="Comic Sans MS" pitchFamily="66" charset="0"/>
              </a:rPr>
              <a:t>appauvrissement du milieu de culture en nutriments</a:t>
            </a:r>
          </a:p>
          <a:p>
            <a:pPr>
              <a:buNone/>
            </a:pPr>
            <a:r>
              <a:rPr lang="fr-FR" sz="2000" dirty="0" smtClean="0">
                <a:latin typeface="Comic Sans MS" pitchFamily="66" charset="0"/>
              </a:rPr>
              <a:t>		</a:t>
            </a:r>
            <a:r>
              <a:rPr lang="fr-FR" sz="2000" dirty="0" smtClean="0">
                <a:latin typeface="Comic Sans MS" pitchFamily="66" charset="0"/>
                <a:ea typeface="Arial Unicode MS" pitchFamily="34" charset="-128"/>
                <a:cs typeface="Arial Unicode MS" pitchFamily="34" charset="-128"/>
              </a:rPr>
              <a:t>⇒ </a:t>
            </a:r>
            <a:r>
              <a:rPr lang="fr-FR" sz="2000" dirty="0" smtClean="0">
                <a:latin typeface="Comic Sans MS" pitchFamily="66" charset="0"/>
              </a:rPr>
              <a:t>enrichissement du milieu en sous-produits du métabolisme</a:t>
            </a:r>
          </a:p>
          <a:p>
            <a:endParaRPr lang="fr-FR" sz="2000" dirty="0" smtClean="0">
              <a:latin typeface="Comic Sans MS" pitchFamily="66" charset="0"/>
            </a:endParaRPr>
          </a:p>
          <a:p>
            <a:pPr>
              <a:buNone/>
            </a:pPr>
            <a:r>
              <a:rPr lang="fr-FR" sz="2000" dirty="0" smtClean="0">
                <a:latin typeface="Comic Sans MS" pitchFamily="66" charset="0"/>
              </a:rPr>
              <a:t>les bactéries (organismes asexués) se multiplient par </a:t>
            </a:r>
            <a:r>
              <a:rPr lang="fr-FR" sz="2000" dirty="0" smtClean="0">
                <a:solidFill>
                  <a:srgbClr val="C00000"/>
                </a:solidFill>
                <a:latin typeface="Comic Sans MS" pitchFamily="66" charset="0"/>
              </a:rPr>
              <a:t>fission binaire</a:t>
            </a:r>
            <a:r>
              <a:rPr lang="fr-FR" sz="2000" dirty="0" smtClean="0">
                <a:latin typeface="Comic Sans MS" pitchFamily="66" charset="0"/>
              </a:rPr>
              <a:t> </a:t>
            </a:r>
          </a:p>
          <a:p>
            <a:pPr>
              <a:buNone/>
            </a:pPr>
            <a:r>
              <a:rPr lang="fr-FR" sz="2000" dirty="0" smtClean="0">
                <a:latin typeface="Comic Sans MS" pitchFamily="66" charset="0"/>
              </a:rPr>
              <a:t>(= </a:t>
            </a:r>
            <a:r>
              <a:rPr lang="fr-FR" sz="2000" dirty="0" smtClean="0">
                <a:solidFill>
                  <a:srgbClr val="C00000"/>
                </a:solidFill>
                <a:latin typeface="Comic Sans MS" pitchFamily="66" charset="0"/>
              </a:rPr>
              <a:t>scissiparité</a:t>
            </a:r>
            <a:r>
              <a:rPr lang="fr-FR" sz="2000" dirty="0" smtClean="0">
                <a:latin typeface="Comic Sans MS" pitchFamily="66" charset="0"/>
              </a:rPr>
              <a:t>) qui se fait en 3 étapes:</a:t>
            </a:r>
          </a:p>
          <a:p>
            <a:pPr>
              <a:buNone/>
            </a:pPr>
            <a:r>
              <a:rPr lang="fr-FR" sz="2000" dirty="0" smtClean="0">
                <a:latin typeface="Comic Sans MS" pitchFamily="66" charset="0"/>
              </a:rPr>
              <a:t>* Allongement de la bactérie,</a:t>
            </a:r>
          </a:p>
          <a:p>
            <a:pPr>
              <a:buNone/>
            </a:pPr>
            <a:r>
              <a:rPr lang="fr-FR" sz="2000" dirty="0" smtClean="0">
                <a:latin typeface="Comic Sans MS" pitchFamily="66" charset="0"/>
              </a:rPr>
              <a:t>* Duplication des constituants,</a:t>
            </a:r>
          </a:p>
          <a:p>
            <a:pPr>
              <a:buNone/>
            </a:pPr>
            <a:r>
              <a:rPr lang="fr-FR" sz="2000" dirty="0" smtClean="0">
                <a:latin typeface="Comic Sans MS" pitchFamily="66" charset="0"/>
              </a:rPr>
              <a:t>* Séparation</a:t>
            </a:r>
          </a:p>
          <a:p>
            <a:pPr>
              <a:buNone/>
            </a:pPr>
            <a:endParaRPr lang="fr-FR" sz="2000" dirty="0">
              <a:latin typeface="Comic Sans MS" pitchFamily="66" charset="0"/>
            </a:endParaRPr>
          </a:p>
        </p:txBody>
      </p:sp>
      <p:graphicFrame>
        <p:nvGraphicFramePr>
          <p:cNvPr id="311296" name="Object 1024"/>
          <p:cNvGraphicFramePr>
            <a:graphicFrameLocks noChangeAspect="1"/>
          </p:cNvGraphicFramePr>
          <p:nvPr/>
        </p:nvGraphicFramePr>
        <p:xfrm>
          <a:off x="4286248" y="4071942"/>
          <a:ext cx="4857752" cy="2786058"/>
        </p:xfrm>
        <a:graphic>
          <a:graphicData uri="http://schemas.openxmlformats.org/presentationml/2006/ole">
            <p:oleObj spid="_x0000_s31746" r:id="rId3" imgW="5761905" imgH="3010320" progId="PBrush">
              <p:embed/>
            </p:oleObj>
          </a:graphicData>
        </a:graphic>
      </p:graphicFrame>
      <p:sp>
        <p:nvSpPr>
          <p:cNvPr id="6" name="Titre 1"/>
          <p:cNvSpPr txBox="1">
            <a:spLocks/>
          </p:cNvSpPr>
          <p:nvPr/>
        </p:nvSpPr>
        <p:spPr>
          <a:xfrm>
            <a:off x="642910" y="214290"/>
            <a:ext cx="7929618" cy="57150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bg1"/>
                </a:solidFill>
                <a:effectLst/>
                <a:uLnTx/>
                <a:uFillTx/>
                <a:latin typeface="Comic Sans MS" pitchFamily="66" charset="0"/>
                <a:ea typeface="+mn-ea"/>
                <a:cs typeface="+mn-cs"/>
              </a:rPr>
              <a:t>Physiologie de</a:t>
            </a:r>
            <a:r>
              <a:rPr kumimoji="0" lang="fr-FR" sz="2400" b="1" i="0" u="none" strike="noStrike" kern="1200" cap="none" spc="0" normalizeH="0" noProof="0" dirty="0" smtClean="0">
                <a:ln>
                  <a:noFill/>
                </a:ln>
                <a:solidFill>
                  <a:schemeClr val="bg1"/>
                </a:solidFill>
                <a:effectLst/>
                <a:uLnTx/>
                <a:uFillTx/>
                <a:latin typeface="Comic Sans MS" pitchFamily="66" charset="0"/>
                <a:ea typeface="+mn-ea"/>
                <a:cs typeface="+mn-cs"/>
              </a:rPr>
              <a:t> la croissance</a:t>
            </a:r>
            <a:endParaRPr kumimoji="0" lang="fr-FR" sz="2400" b="1" i="0" u="none" strike="noStrike" kern="1200" cap="none" spc="0" normalizeH="0" baseline="0" noProof="0" dirty="0">
              <a:ln>
                <a:noFill/>
              </a:ln>
              <a:solidFill>
                <a:schemeClr val="bg1"/>
              </a:solidFill>
              <a:effectLst/>
              <a:uLnTx/>
              <a:uFillTx/>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11296"/>
                                        </p:tgtEl>
                                        <p:attrNameLst>
                                          <p:attrName>style.visibility</p:attrName>
                                        </p:attrNameLst>
                                      </p:cBhvr>
                                      <p:to>
                                        <p:strVal val="visible"/>
                                      </p:to>
                                    </p:set>
                                    <p:animEffect transition="in" filter="dissolve">
                                      <p:cBhvr>
                                        <p:cTn id="7" dur="500"/>
                                        <p:tgtEl>
                                          <p:spTgt spid="311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500042"/>
            <a:ext cx="8858280" cy="6072230"/>
          </a:xfrm>
        </p:spPr>
        <p:txBody>
          <a:bodyPr>
            <a:normAutofit/>
          </a:bodyPr>
          <a:lstStyle/>
          <a:p>
            <a:pPr marL="342900" lvl="1" indent="-342900">
              <a:buFont typeface="Arial" pitchFamily="34" charset="0"/>
              <a:buChar char="•"/>
            </a:pPr>
            <a:r>
              <a:rPr lang="fr-FR" sz="2000" b="1" dirty="0" smtClean="0">
                <a:solidFill>
                  <a:srgbClr val="C00000"/>
                </a:solidFill>
                <a:latin typeface="Comic Sans MS" pitchFamily="66" charset="0"/>
              </a:rPr>
              <a:t>Délais de croissance :</a:t>
            </a:r>
          </a:p>
          <a:p>
            <a:pPr marL="342900" lvl="1" indent="-342900">
              <a:buNone/>
            </a:pPr>
            <a:r>
              <a:rPr lang="fr-FR" sz="2000" dirty="0" smtClean="0">
                <a:latin typeface="Comic Sans MS" pitchFamily="66" charset="0"/>
              </a:rPr>
              <a:t>La croissance est caractérisée par:</a:t>
            </a:r>
          </a:p>
          <a:p>
            <a:pPr marL="342900" lvl="1" indent="-342900">
              <a:buNone/>
            </a:pPr>
            <a:endParaRPr lang="fr-FR" sz="2000" dirty="0" smtClean="0">
              <a:latin typeface="Comic Sans MS" pitchFamily="66" charset="0"/>
            </a:endParaRPr>
          </a:p>
          <a:p>
            <a:pPr marL="342900" lvl="1" indent="-342900">
              <a:buFont typeface="Arial" pitchFamily="34" charset="0"/>
              <a:buChar char="•"/>
            </a:pPr>
            <a:r>
              <a:rPr lang="fr-FR" sz="2000" b="1" dirty="0" smtClean="0">
                <a:solidFill>
                  <a:srgbClr val="FFC000"/>
                </a:solidFill>
                <a:latin typeface="Comic Sans MS" pitchFamily="66" charset="0"/>
              </a:rPr>
              <a:t>Le temps de génération « G »:</a:t>
            </a:r>
            <a:r>
              <a:rPr lang="fr-FR" sz="2000" dirty="0" smtClean="0">
                <a:solidFill>
                  <a:srgbClr val="FFC000"/>
                </a:solidFill>
                <a:latin typeface="Comic Sans MS" pitchFamily="66" charset="0"/>
              </a:rPr>
              <a:t> </a:t>
            </a:r>
            <a:r>
              <a:rPr lang="fr-FR" sz="2000" dirty="0" smtClean="0">
                <a:latin typeface="Comic Sans MS" pitchFamily="66" charset="0"/>
              </a:rPr>
              <a:t>est le temps requis pour un dédoublement (ou une division cellulaire)</a:t>
            </a:r>
            <a:r>
              <a:rPr lang="fr-FR" sz="2000" b="1" dirty="0" smtClean="0">
                <a:latin typeface="Comic Sans MS" pitchFamily="66" charset="0"/>
              </a:rPr>
              <a:t>. </a:t>
            </a:r>
            <a:r>
              <a:rPr lang="fr-FR" sz="2000" dirty="0" smtClean="0">
                <a:latin typeface="Comic Sans MS" pitchFamily="66" charset="0"/>
              </a:rPr>
              <a:t>Il varie d'une espèce </a:t>
            </a:r>
          </a:p>
          <a:p>
            <a:pPr marL="342900" lvl="1" indent="-342900">
              <a:buNone/>
            </a:pPr>
            <a:r>
              <a:rPr lang="fr-FR" sz="2000" dirty="0" smtClean="0">
                <a:latin typeface="Comic Sans MS" pitchFamily="66" charset="0"/>
              </a:rPr>
              <a:t>     à l'autre (ex. 20 mn pour </a:t>
            </a:r>
            <a:r>
              <a:rPr lang="fr-FR" sz="2000" b="1" i="1" dirty="0" err="1" smtClean="0">
                <a:latin typeface="Comic Sans MS" pitchFamily="66" charset="0"/>
              </a:rPr>
              <a:t>Escherichia.coli</a:t>
            </a:r>
            <a:r>
              <a:rPr lang="fr-FR" sz="2000" dirty="0" smtClean="0">
                <a:latin typeface="Comic Sans MS" pitchFamily="66" charset="0"/>
              </a:rPr>
              <a:t>)</a:t>
            </a:r>
          </a:p>
          <a:p>
            <a:pPr marL="342900" lvl="1" indent="-342900">
              <a:buNone/>
            </a:pPr>
            <a:endParaRPr lang="fr-FR" sz="2000" dirty="0" smtClean="0">
              <a:latin typeface="Comic Sans MS" pitchFamily="66" charset="0"/>
            </a:endParaRPr>
          </a:p>
          <a:p>
            <a:pPr>
              <a:buNone/>
            </a:pPr>
            <a:r>
              <a:rPr lang="fr-FR" sz="2000" dirty="0" smtClean="0">
                <a:latin typeface="Comic Sans MS" pitchFamily="66" charset="0"/>
              </a:rPr>
              <a:t>                         </a:t>
            </a:r>
          </a:p>
          <a:p>
            <a:pPr>
              <a:buNone/>
            </a:pPr>
            <a:endParaRPr lang="fr-FR" sz="2000" dirty="0" smtClean="0">
              <a:latin typeface="Comic Sans MS" pitchFamily="66" charset="0"/>
            </a:endParaRPr>
          </a:p>
          <a:p>
            <a:pPr>
              <a:buNone/>
            </a:pPr>
            <a:r>
              <a:rPr lang="fr-FR" sz="2000" dirty="0" smtClean="0">
                <a:latin typeface="Comic Sans MS" pitchFamily="66" charset="0"/>
              </a:rPr>
              <a:t>           Avec:   t : temps connu</a:t>
            </a:r>
          </a:p>
          <a:p>
            <a:pPr>
              <a:buNone/>
            </a:pPr>
            <a:r>
              <a:rPr lang="fr-FR" sz="2000" dirty="0" smtClean="0">
                <a:latin typeface="Comic Sans MS" pitchFamily="66" charset="0"/>
              </a:rPr>
              <a:t>                      n : nombre de division</a:t>
            </a:r>
          </a:p>
          <a:p>
            <a:pPr>
              <a:buNone/>
            </a:pPr>
            <a:r>
              <a:rPr lang="fr-FR" sz="2000" dirty="0" smtClean="0">
                <a:latin typeface="Comic Sans MS" pitchFamily="66" charset="0"/>
              </a:rPr>
              <a:t>     </a:t>
            </a:r>
          </a:p>
          <a:p>
            <a:pPr>
              <a:buNone/>
            </a:pPr>
            <a:r>
              <a:rPr lang="fr-FR" sz="2000" dirty="0" smtClean="0">
                <a:latin typeface="Comic Sans MS" pitchFamily="66" charset="0"/>
              </a:rPr>
              <a:t>Ex: Pour </a:t>
            </a:r>
            <a:r>
              <a:rPr lang="fr-FR" sz="2000" dirty="0" err="1" smtClean="0">
                <a:latin typeface="Comic Sans MS" pitchFamily="66" charset="0"/>
              </a:rPr>
              <a:t>E.coli</a:t>
            </a:r>
            <a:r>
              <a:rPr lang="fr-FR" sz="2000" dirty="0" smtClean="0">
                <a:latin typeface="Comic Sans MS" pitchFamily="66" charset="0"/>
              </a:rPr>
              <a:t> : on compte 3divisions </a:t>
            </a:r>
          </a:p>
          <a:p>
            <a:pPr>
              <a:buNone/>
            </a:pPr>
            <a:r>
              <a:rPr lang="fr-FR" sz="2000" dirty="0" smtClean="0">
                <a:latin typeface="Comic Sans MS" pitchFamily="66" charset="0"/>
              </a:rPr>
              <a:t>chaque heure (60mn/3=20mn ) </a:t>
            </a:r>
          </a:p>
          <a:p>
            <a:endParaRPr lang="fr-FR" sz="2000" dirty="0">
              <a:latin typeface="Comic Sans MS" pitchFamily="66" charset="0"/>
            </a:endParaRPr>
          </a:p>
        </p:txBody>
      </p:sp>
      <p:pic>
        <p:nvPicPr>
          <p:cNvPr id="5" name="Image 4"/>
          <p:cNvPicPr/>
          <p:nvPr/>
        </p:nvPicPr>
        <p:blipFill>
          <a:blip r:embed="rId2"/>
          <a:srcRect/>
          <a:stretch>
            <a:fillRect/>
          </a:stretch>
        </p:blipFill>
        <p:spPr bwMode="auto">
          <a:xfrm>
            <a:off x="785786" y="3571876"/>
            <a:ext cx="1143005" cy="609603"/>
          </a:xfrm>
          <a:prstGeom prst="rect">
            <a:avLst/>
          </a:prstGeom>
          <a:noFill/>
          <a:ln w="9525">
            <a:noFill/>
            <a:miter lim="800000"/>
            <a:headEnd/>
            <a:tailEnd/>
          </a:ln>
        </p:spPr>
      </p:pic>
      <p:pic>
        <p:nvPicPr>
          <p:cNvPr id="6" name="Picture 1036" descr="C:\WINDOWS\Bureau\divers image microbio\Repro.jpg"/>
          <p:cNvPicPr>
            <a:picLocks noChangeAspect="1" noChangeArrowheads="1"/>
          </p:cNvPicPr>
          <p:nvPr/>
        </p:nvPicPr>
        <p:blipFill>
          <a:blip r:embed="rId3"/>
          <a:srcRect l="4109" t="23914" r="5066" b="13538"/>
          <a:stretch>
            <a:fillRect/>
          </a:stretch>
        </p:blipFill>
        <p:spPr bwMode="auto">
          <a:xfrm>
            <a:off x="4857752" y="2928934"/>
            <a:ext cx="4286248" cy="3500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500042"/>
            <a:ext cx="8929718" cy="5857916"/>
          </a:xfrm>
        </p:spPr>
        <p:txBody>
          <a:bodyPr/>
          <a:lstStyle/>
          <a:p>
            <a:pPr lvl="0"/>
            <a:r>
              <a:rPr lang="fr-FR" sz="2000" b="1" dirty="0" smtClean="0">
                <a:solidFill>
                  <a:srgbClr val="FFC000"/>
                </a:solidFill>
                <a:latin typeface="Comic Sans MS" pitchFamily="66" charset="0"/>
              </a:rPr>
              <a:t>Le Taux de croissance «µ »  :</a:t>
            </a:r>
            <a:r>
              <a:rPr lang="fr-FR" sz="2000" dirty="0" smtClean="0">
                <a:solidFill>
                  <a:srgbClr val="FFC000"/>
                </a:solidFill>
                <a:latin typeface="Comic Sans MS" pitchFamily="66" charset="0"/>
              </a:rPr>
              <a:t> </a:t>
            </a:r>
            <a:r>
              <a:rPr lang="fr-FR" sz="2000" dirty="0" smtClean="0">
                <a:latin typeface="Comic Sans MS" pitchFamily="66" charset="0"/>
              </a:rPr>
              <a:t>désigne le nombre de divisions par unité de temps (h</a:t>
            </a:r>
            <a:r>
              <a:rPr lang="fr-FR" sz="2000" baseline="30000" dirty="0" smtClean="0">
                <a:latin typeface="Comic Sans MS" pitchFamily="66" charset="0"/>
              </a:rPr>
              <a:t>-1</a:t>
            </a:r>
            <a:r>
              <a:rPr lang="fr-FR" sz="2000" dirty="0" smtClean="0">
                <a:latin typeface="Comic Sans MS" pitchFamily="66" charset="0"/>
              </a:rPr>
              <a:t>). </a:t>
            </a:r>
          </a:p>
          <a:p>
            <a:pPr>
              <a:buNone/>
            </a:pPr>
            <a:r>
              <a:rPr lang="fr-FR" sz="2000" dirty="0" smtClean="0">
                <a:latin typeface="Comic Sans MS" pitchFamily="66" charset="0"/>
              </a:rPr>
              <a:t>                        </a:t>
            </a:r>
          </a:p>
          <a:p>
            <a:pPr>
              <a:buNone/>
            </a:pPr>
            <a:r>
              <a:rPr lang="fr-FR" sz="2000" dirty="0" smtClean="0">
                <a:latin typeface="Comic Sans MS" pitchFamily="66" charset="0"/>
              </a:rPr>
              <a:t>                              avec :     n : nombre de divisions</a:t>
            </a:r>
          </a:p>
          <a:p>
            <a:pPr>
              <a:buNone/>
            </a:pPr>
            <a:r>
              <a:rPr lang="fr-FR" sz="2000" dirty="0" smtClean="0">
                <a:latin typeface="Comic Sans MS" pitchFamily="66" charset="0"/>
              </a:rPr>
              <a:t>                                            t : temps connu (1heure)</a:t>
            </a:r>
          </a:p>
          <a:p>
            <a:pPr>
              <a:buNone/>
            </a:pPr>
            <a:r>
              <a:rPr lang="fr-FR" sz="2000" dirty="0" smtClean="0">
                <a:latin typeface="Comic Sans MS" pitchFamily="66" charset="0"/>
              </a:rPr>
              <a:t> </a:t>
            </a:r>
          </a:p>
          <a:p>
            <a:pPr>
              <a:buNone/>
            </a:pPr>
            <a:r>
              <a:rPr lang="fr-FR" sz="2000" dirty="0" smtClean="0">
                <a:latin typeface="Comic Sans MS" pitchFamily="66" charset="0"/>
              </a:rPr>
              <a:t>  Ainsi, </a:t>
            </a:r>
            <a:r>
              <a:rPr lang="fr-FR" sz="2000" i="1" dirty="0" err="1" smtClean="0">
                <a:latin typeface="Comic Sans MS" pitchFamily="66" charset="0"/>
              </a:rPr>
              <a:t>E.coli</a:t>
            </a:r>
            <a:r>
              <a:rPr lang="fr-FR" sz="2000" dirty="0" smtClean="0">
                <a:latin typeface="Comic Sans MS" pitchFamily="66" charset="0"/>
              </a:rPr>
              <a:t> se divise 3 fois en une heure,</a:t>
            </a:r>
          </a:p>
          <a:p>
            <a:pPr>
              <a:buNone/>
            </a:pPr>
            <a:r>
              <a:rPr lang="fr-FR" sz="2000" dirty="0" smtClean="0">
                <a:latin typeface="Comic Sans MS" pitchFamily="66" charset="0"/>
              </a:rPr>
              <a:t>  son taux de croissance est de ( 3/1) donc 3.</a:t>
            </a:r>
          </a:p>
          <a:p>
            <a:pPr>
              <a:buNone/>
            </a:pPr>
            <a:endParaRPr lang="fr-FR" sz="2000" dirty="0" smtClean="0">
              <a:latin typeface="Comic Sans MS" pitchFamily="66" charset="0"/>
            </a:endParaRPr>
          </a:p>
          <a:p>
            <a:pPr lvl="0"/>
            <a:r>
              <a:rPr lang="fr-FR" sz="2000" b="1" dirty="0" smtClean="0">
                <a:solidFill>
                  <a:srgbClr val="FFC000"/>
                </a:solidFill>
                <a:latin typeface="Comic Sans MS" pitchFamily="66" charset="0"/>
              </a:rPr>
              <a:t>Expression mathématique de la croissance :</a:t>
            </a:r>
            <a:endParaRPr lang="fr-FR" sz="2000" dirty="0" smtClean="0">
              <a:solidFill>
                <a:srgbClr val="FFC000"/>
              </a:solidFill>
              <a:latin typeface="Comic Sans MS" pitchFamily="66" charset="0"/>
            </a:endParaRPr>
          </a:p>
          <a:p>
            <a:pPr>
              <a:buNone/>
            </a:pPr>
            <a:endParaRPr lang="fr-FR" dirty="0"/>
          </a:p>
        </p:txBody>
      </p:sp>
      <p:pic>
        <p:nvPicPr>
          <p:cNvPr id="4" name="Image 3"/>
          <p:cNvPicPr/>
          <p:nvPr/>
        </p:nvPicPr>
        <p:blipFill>
          <a:blip r:embed="rId2"/>
          <a:srcRect/>
          <a:stretch>
            <a:fillRect/>
          </a:stretch>
        </p:blipFill>
        <p:spPr bwMode="auto">
          <a:xfrm>
            <a:off x="928662" y="1857364"/>
            <a:ext cx="1214446" cy="428628"/>
          </a:xfrm>
          <a:prstGeom prst="rect">
            <a:avLst/>
          </a:prstGeom>
          <a:noFill/>
          <a:ln w="9525">
            <a:noFill/>
            <a:miter lim="800000"/>
            <a:headEnd/>
            <a:tailEnd/>
          </a:ln>
        </p:spPr>
      </p:pic>
      <p:sp>
        <p:nvSpPr>
          <p:cNvPr id="5" name="Text Box 16"/>
          <p:cNvSpPr txBox="1">
            <a:spLocks noChangeArrowheads="1"/>
          </p:cNvSpPr>
          <p:nvPr/>
        </p:nvSpPr>
        <p:spPr bwMode="auto">
          <a:xfrm>
            <a:off x="2285984" y="4286256"/>
            <a:ext cx="2786082" cy="560662"/>
          </a:xfrm>
          <a:prstGeom prst="rect">
            <a:avLst/>
          </a:prstGeom>
          <a:solidFill>
            <a:srgbClr val="CCFF99"/>
          </a:solidFill>
          <a:ln w="9525">
            <a:solidFill>
              <a:srgbClr val="CCFF33"/>
            </a:solidFill>
            <a:miter lim="800000"/>
            <a:headEnd/>
            <a:tailEnd/>
          </a:ln>
        </p:spPr>
        <p:txBody>
          <a:bodyPr wrap="square" tIns="82800">
            <a:spAutoFit/>
          </a:bodyPr>
          <a:lstStyle>
            <a:defPPr>
              <a:defRPr lang="en-US"/>
            </a:defPPr>
            <a:lvl1pPr algn="ctr" rtl="0" fontAlgn="base">
              <a:spcBef>
                <a:spcPct val="50000"/>
              </a:spcBef>
              <a:spcAft>
                <a:spcPct val="0"/>
              </a:spcAft>
              <a:defRPr sz="2800" b="1" kern="1200">
                <a:solidFill>
                  <a:schemeClr val="folHlink"/>
                </a:solidFill>
                <a:latin typeface="Comic Sans MS" pitchFamily="66" charset="0"/>
                <a:ea typeface="+mn-ea"/>
                <a:cs typeface="+mn-cs"/>
              </a:defRPr>
            </a:lvl1pPr>
            <a:lvl2pPr marL="457200" algn="ctr" rtl="0" fontAlgn="base">
              <a:spcBef>
                <a:spcPct val="50000"/>
              </a:spcBef>
              <a:spcAft>
                <a:spcPct val="0"/>
              </a:spcAft>
              <a:defRPr sz="2800" b="1" kern="1200">
                <a:solidFill>
                  <a:schemeClr val="folHlink"/>
                </a:solidFill>
                <a:latin typeface="Comic Sans MS" pitchFamily="66" charset="0"/>
                <a:ea typeface="+mn-ea"/>
                <a:cs typeface="+mn-cs"/>
              </a:defRPr>
            </a:lvl2pPr>
            <a:lvl3pPr marL="914400" algn="ctr" rtl="0" fontAlgn="base">
              <a:spcBef>
                <a:spcPct val="50000"/>
              </a:spcBef>
              <a:spcAft>
                <a:spcPct val="0"/>
              </a:spcAft>
              <a:defRPr sz="2800" b="1" kern="1200">
                <a:solidFill>
                  <a:schemeClr val="folHlink"/>
                </a:solidFill>
                <a:latin typeface="Comic Sans MS" pitchFamily="66" charset="0"/>
                <a:ea typeface="+mn-ea"/>
                <a:cs typeface="+mn-cs"/>
              </a:defRPr>
            </a:lvl3pPr>
            <a:lvl4pPr marL="1371600" algn="ctr" rtl="0" fontAlgn="base">
              <a:spcBef>
                <a:spcPct val="50000"/>
              </a:spcBef>
              <a:spcAft>
                <a:spcPct val="0"/>
              </a:spcAft>
              <a:defRPr sz="2800" b="1" kern="1200">
                <a:solidFill>
                  <a:schemeClr val="folHlink"/>
                </a:solidFill>
                <a:latin typeface="Comic Sans MS" pitchFamily="66" charset="0"/>
                <a:ea typeface="+mn-ea"/>
                <a:cs typeface="+mn-cs"/>
              </a:defRPr>
            </a:lvl4pPr>
            <a:lvl5pPr marL="1828800" algn="ctr" rtl="0" fontAlgn="base">
              <a:spcBef>
                <a:spcPct val="50000"/>
              </a:spcBef>
              <a:spcAft>
                <a:spcPct val="0"/>
              </a:spcAft>
              <a:defRPr sz="2800" b="1" kern="1200">
                <a:solidFill>
                  <a:schemeClr val="folHlink"/>
                </a:solidFill>
                <a:latin typeface="Comic Sans MS" pitchFamily="66" charset="0"/>
                <a:ea typeface="+mn-ea"/>
                <a:cs typeface="+mn-cs"/>
              </a:defRPr>
            </a:lvl5pPr>
            <a:lvl6pPr marL="2286000" algn="l" defTabSz="914400" rtl="0" eaLnBrk="1" latinLnBrk="0" hangingPunct="1">
              <a:defRPr sz="2800" b="1" kern="1200">
                <a:solidFill>
                  <a:schemeClr val="folHlink"/>
                </a:solidFill>
                <a:latin typeface="Comic Sans MS" pitchFamily="66" charset="0"/>
                <a:ea typeface="+mn-ea"/>
                <a:cs typeface="+mn-cs"/>
              </a:defRPr>
            </a:lvl6pPr>
            <a:lvl7pPr marL="2743200" algn="l" defTabSz="914400" rtl="0" eaLnBrk="1" latinLnBrk="0" hangingPunct="1">
              <a:defRPr sz="2800" b="1" kern="1200">
                <a:solidFill>
                  <a:schemeClr val="folHlink"/>
                </a:solidFill>
                <a:latin typeface="Comic Sans MS" pitchFamily="66" charset="0"/>
                <a:ea typeface="+mn-ea"/>
                <a:cs typeface="+mn-cs"/>
              </a:defRPr>
            </a:lvl7pPr>
            <a:lvl8pPr marL="3200400" algn="l" defTabSz="914400" rtl="0" eaLnBrk="1" latinLnBrk="0" hangingPunct="1">
              <a:defRPr sz="2800" b="1" kern="1200">
                <a:solidFill>
                  <a:schemeClr val="folHlink"/>
                </a:solidFill>
                <a:latin typeface="Comic Sans MS" pitchFamily="66" charset="0"/>
                <a:ea typeface="+mn-ea"/>
                <a:cs typeface="+mn-cs"/>
              </a:defRPr>
            </a:lvl8pPr>
            <a:lvl9pPr marL="3657600" algn="l" defTabSz="914400" rtl="0" eaLnBrk="1" latinLnBrk="0" hangingPunct="1">
              <a:defRPr sz="2800" b="1" kern="1200">
                <a:solidFill>
                  <a:schemeClr val="folHlink"/>
                </a:solidFill>
                <a:latin typeface="Comic Sans MS" pitchFamily="66" charset="0"/>
                <a:ea typeface="+mn-ea"/>
                <a:cs typeface="+mn-cs"/>
              </a:defRPr>
            </a:lvl9pPr>
          </a:lstStyle>
          <a:p>
            <a:pPr eaLnBrk="0" hangingPunct="0"/>
            <a:r>
              <a:rPr lang="fr-FR" b="0" dirty="0">
                <a:solidFill>
                  <a:srgbClr val="FF0000"/>
                </a:solidFill>
              </a:rPr>
              <a:t>N = n x 2 </a:t>
            </a:r>
            <a:r>
              <a:rPr lang="fr-FR" b="0" baseline="30000" dirty="0">
                <a:solidFill>
                  <a:srgbClr val="FF0000"/>
                </a:solidFill>
              </a:rPr>
              <a:t>G</a:t>
            </a:r>
          </a:p>
        </p:txBody>
      </p:sp>
      <p:sp>
        <p:nvSpPr>
          <p:cNvPr id="6" name="Text Box 17"/>
          <p:cNvSpPr txBox="1">
            <a:spLocks noChangeArrowheads="1"/>
          </p:cNvSpPr>
          <p:nvPr/>
        </p:nvSpPr>
        <p:spPr bwMode="auto">
          <a:xfrm>
            <a:off x="642910" y="5214950"/>
            <a:ext cx="5943600" cy="915988"/>
          </a:xfrm>
          <a:prstGeom prst="rect">
            <a:avLst/>
          </a:prstGeom>
          <a:noFill/>
          <a:ln w="9525">
            <a:noFill/>
            <a:miter lim="800000"/>
            <a:headEnd/>
            <a:tailEnd/>
          </a:ln>
        </p:spPr>
        <p:txBody>
          <a:bodyPr>
            <a:spAutoFit/>
          </a:bodyPr>
          <a:lstStyle>
            <a:defPPr>
              <a:defRPr lang="en-US"/>
            </a:defPPr>
            <a:lvl1pPr algn="ctr" rtl="0" fontAlgn="base">
              <a:spcBef>
                <a:spcPct val="50000"/>
              </a:spcBef>
              <a:spcAft>
                <a:spcPct val="0"/>
              </a:spcAft>
              <a:defRPr sz="2800" b="1" kern="1200">
                <a:solidFill>
                  <a:schemeClr val="folHlink"/>
                </a:solidFill>
                <a:latin typeface="Comic Sans MS" pitchFamily="66" charset="0"/>
                <a:ea typeface="+mn-ea"/>
                <a:cs typeface="+mn-cs"/>
              </a:defRPr>
            </a:lvl1pPr>
            <a:lvl2pPr marL="457200" algn="ctr" rtl="0" fontAlgn="base">
              <a:spcBef>
                <a:spcPct val="50000"/>
              </a:spcBef>
              <a:spcAft>
                <a:spcPct val="0"/>
              </a:spcAft>
              <a:defRPr sz="2800" b="1" kern="1200">
                <a:solidFill>
                  <a:schemeClr val="folHlink"/>
                </a:solidFill>
                <a:latin typeface="Comic Sans MS" pitchFamily="66" charset="0"/>
                <a:ea typeface="+mn-ea"/>
                <a:cs typeface="+mn-cs"/>
              </a:defRPr>
            </a:lvl2pPr>
            <a:lvl3pPr marL="914400" algn="ctr" rtl="0" fontAlgn="base">
              <a:spcBef>
                <a:spcPct val="50000"/>
              </a:spcBef>
              <a:spcAft>
                <a:spcPct val="0"/>
              </a:spcAft>
              <a:defRPr sz="2800" b="1" kern="1200">
                <a:solidFill>
                  <a:schemeClr val="folHlink"/>
                </a:solidFill>
                <a:latin typeface="Comic Sans MS" pitchFamily="66" charset="0"/>
                <a:ea typeface="+mn-ea"/>
                <a:cs typeface="+mn-cs"/>
              </a:defRPr>
            </a:lvl3pPr>
            <a:lvl4pPr marL="1371600" algn="ctr" rtl="0" fontAlgn="base">
              <a:spcBef>
                <a:spcPct val="50000"/>
              </a:spcBef>
              <a:spcAft>
                <a:spcPct val="0"/>
              </a:spcAft>
              <a:defRPr sz="2800" b="1" kern="1200">
                <a:solidFill>
                  <a:schemeClr val="folHlink"/>
                </a:solidFill>
                <a:latin typeface="Comic Sans MS" pitchFamily="66" charset="0"/>
                <a:ea typeface="+mn-ea"/>
                <a:cs typeface="+mn-cs"/>
              </a:defRPr>
            </a:lvl4pPr>
            <a:lvl5pPr marL="1828800" algn="ctr" rtl="0" fontAlgn="base">
              <a:spcBef>
                <a:spcPct val="50000"/>
              </a:spcBef>
              <a:spcAft>
                <a:spcPct val="0"/>
              </a:spcAft>
              <a:defRPr sz="2800" b="1" kern="1200">
                <a:solidFill>
                  <a:schemeClr val="folHlink"/>
                </a:solidFill>
                <a:latin typeface="Comic Sans MS" pitchFamily="66" charset="0"/>
                <a:ea typeface="+mn-ea"/>
                <a:cs typeface="+mn-cs"/>
              </a:defRPr>
            </a:lvl5pPr>
            <a:lvl6pPr marL="2286000" algn="l" defTabSz="914400" rtl="0" eaLnBrk="1" latinLnBrk="0" hangingPunct="1">
              <a:defRPr sz="2800" b="1" kern="1200">
                <a:solidFill>
                  <a:schemeClr val="folHlink"/>
                </a:solidFill>
                <a:latin typeface="Comic Sans MS" pitchFamily="66" charset="0"/>
                <a:ea typeface="+mn-ea"/>
                <a:cs typeface="+mn-cs"/>
              </a:defRPr>
            </a:lvl6pPr>
            <a:lvl7pPr marL="2743200" algn="l" defTabSz="914400" rtl="0" eaLnBrk="1" latinLnBrk="0" hangingPunct="1">
              <a:defRPr sz="2800" b="1" kern="1200">
                <a:solidFill>
                  <a:schemeClr val="folHlink"/>
                </a:solidFill>
                <a:latin typeface="Comic Sans MS" pitchFamily="66" charset="0"/>
                <a:ea typeface="+mn-ea"/>
                <a:cs typeface="+mn-cs"/>
              </a:defRPr>
            </a:lvl7pPr>
            <a:lvl8pPr marL="3200400" algn="l" defTabSz="914400" rtl="0" eaLnBrk="1" latinLnBrk="0" hangingPunct="1">
              <a:defRPr sz="2800" b="1" kern="1200">
                <a:solidFill>
                  <a:schemeClr val="folHlink"/>
                </a:solidFill>
                <a:latin typeface="Comic Sans MS" pitchFamily="66" charset="0"/>
                <a:ea typeface="+mn-ea"/>
                <a:cs typeface="+mn-cs"/>
              </a:defRPr>
            </a:lvl8pPr>
            <a:lvl9pPr marL="3657600" algn="l" defTabSz="914400" rtl="0" eaLnBrk="1" latinLnBrk="0" hangingPunct="1">
              <a:defRPr sz="2800" b="1" kern="1200">
                <a:solidFill>
                  <a:schemeClr val="folHlink"/>
                </a:solidFill>
                <a:latin typeface="Comic Sans MS" pitchFamily="66" charset="0"/>
                <a:ea typeface="+mn-ea"/>
                <a:cs typeface="+mn-cs"/>
              </a:defRPr>
            </a:lvl9pPr>
          </a:lstStyle>
          <a:p>
            <a:pPr algn="l" eaLnBrk="0" hangingPunct="0"/>
            <a:r>
              <a:rPr lang="fr-FR" sz="1800" b="0" dirty="0">
                <a:solidFill>
                  <a:srgbClr val="FF0000"/>
                </a:solidFill>
              </a:rPr>
              <a:t>- N = nombre de bactéries au bout du temps T</a:t>
            </a:r>
            <a:br>
              <a:rPr lang="fr-FR" sz="1800" b="0" dirty="0">
                <a:solidFill>
                  <a:srgbClr val="FF0000"/>
                </a:solidFill>
              </a:rPr>
            </a:br>
            <a:r>
              <a:rPr lang="fr-FR" sz="1800" b="0" dirty="0">
                <a:solidFill>
                  <a:srgbClr val="FF0000"/>
                </a:solidFill>
              </a:rPr>
              <a:t>-  n = nombre de bactéries au temps T = 0</a:t>
            </a:r>
            <a:br>
              <a:rPr lang="fr-FR" sz="1800" b="0" dirty="0">
                <a:solidFill>
                  <a:srgbClr val="FF0000"/>
                </a:solidFill>
              </a:rPr>
            </a:br>
            <a:r>
              <a:rPr lang="fr-FR" sz="1800" b="0" dirty="0">
                <a:solidFill>
                  <a:srgbClr val="FF0000"/>
                </a:solidFill>
              </a:rPr>
              <a:t>- G = nombre de génération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4043362" cy="868346"/>
          </a:xfrm>
        </p:spPr>
        <p:txBody>
          <a:bodyPr>
            <a:normAutofit/>
          </a:bodyPr>
          <a:lstStyle/>
          <a:p>
            <a:pPr algn="just"/>
            <a:r>
              <a:rPr lang="fr-FR" sz="2000" b="1" dirty="0" smtClean="0">
                <a:solidFill>
                  <a:srgbClr val="C00000"/>
                </a:solidFill>
                <a:latin typeface="Comic Sans MS" pitchFamily="66" charset="0"/>
              </a:rPr>
              <a:t>La cinétique  de croissance:</a:t>
            </a:r>
            <a:endParaRPr lang="fr-FR" sz="2000" b="1" dirty="0">
              <a:solidFill>
                <a:srgbClr val="C00000"/>
              </a:solidFill>
              <a:latin typeface="Comic Sans MS" pitchFamily="66" charset="0"/>
            </a:endParaRPr>
          </a:p>
        </p:txBody>
      </p:sp>
      <p:pic>
        <p:nvPicPr>
          <p:cNvPr id="6" name="Image 5"/>
          <p:cNvPicPr/>
          <p:nvPr/>
        </p:nvPicPr>
        <p:blipFill>
          <a:blip r:embed="rId2"/>
          <a:srcRect/>
          <a:stretch>
            <a:fillRect/>
          </a:stretch>
        </p:blipFill>
        <p:spPr bwMode="auto">
          <a:xfrm>
            <a:off x="1285852" y="1214422"/>
            <a:ext cx="6715172" cy="4143404"/>
          </a:xfrm>
          <a:prstGeom prst="rect">
            <a:avLst/>
          </a:prstGeom>
          <a:noFill/>
          <a:ln w="9525">
            <a:noFill/>
            <a:miter lim="800000"/>
            <a:headEnd/>
            <a:tailEnd/>
          </a:ln>
        </p:spPr>
      </p:pic>
      <p:sp>
        <p:nvSpPr>
          <p:cNvPr id="7" name="ZoneTexte 6"/>
          <p:cNvSpPr txBox="1"/>
          <p:nvPr/>
        </p:nvSpPr>
        <p:spPr>
          <a:xfrm>
            <a:off x="6500826" y="571480"/>
            <a:ext cx="2357454" cy="1200329"/>
          </a:xfrm>
          <a:prstGeom prst="rect">
            <a:avLst/>
          </a:prstGeom>
          <a:noFill/>
        </p:spPr>
        <p:txBody>
          <a:bodyPr wrap="square" rtlCol="0">
            <a:spAutoFit/>
          </a:bodyPr>
          <a:lstStyle/>
          <a:p>
            <a:r>
              <a:rPr lang="fr-FR" dirty="0" smtClean="0">
                <a:latin typeface="Comic Sans MS" pitchFamily="66" charset="0"/>
              </a:rPr>
              <a:t>En ordonnée: log DO de l’échantillon</a:t>
            </a:r>
          </a:p>
          <a:p>
            <a:endParaRPr lang="fr-FR" dirty="0" smtClean="0">
              <a:latin typeface="Comic Sans MS" pitchFamily="66" charset="0"/>
            </a:endParaRPr>
          </a:p>
          <a:p>
            <a:r>
              <a:rPr lang="fr-FR" dirty="0" smtClean="0">
                <a:latin typeface="Comic Sans MS" pitchFamily="66" charset="0"/>
              </a:rPr>
              <a:t>En abscisse: temps</a:t>
            </a:r>
            <a:endParaRPr lang="fr-FR" dirty="0">
              <a:latin typeface="Comic Sans MS" pitchFamily="66" charset="0"/>
            </a:endParaRPr>
          </a:p>
        </p:txBody>
      </p:sp>
      <p:sp>
        <p:nvSpPr>
          <p:cNvPr id="8" name="ZoneTexte 7"/>
          <p:cNvSpPr txBox="1"/>
          <p:nvPr/>
        </p:nvSpPr>
        <p:spPr>
          <a:xfrm>
            <a:off x="642910" y="5500702"/>
            <a:ext cx="8156400" cy="707886"/>
          </a:xfrm>
          <a:prstGeom prst="rect">
            <a:avLst/>
          </a:prstGeom>
          <a:noFill/>
        </p:spPr>
        <p:txBody>
          <a:bodyPr wrap="none" rtlCol="0">
            <a:spAutoFit/>
          </a:bodyPr>
          <a:lstStyle/>
          <a:p>
            <a:pPr algn="ctr"/>
            <a:r>
              <a:rPr lang="fr-FR" sz="2000" dirty="0" smtClean="0">
                <a:latin typeface="Comic Sans MS" pitchFamily="66" charset="0"/>
              </a:rPr>
              <a:t>Courbe de croissance bactérienne obtenue par culture </a:t>
            </a:r>
            <a:r>
              <a:rPr lang="fr-FR" sz="2000" dirty="0" smtClean="0">
                <a:solidFill>
                  <a:srgbClr val="FF0000"/>
                </a:solidFill>
                <a:latin typeface="Comic Sans MS" pitchFamily="66" charset="0"/>
              </a:rPr>
              <a:t>discontinue </a:t>
            </a:r>
          </a:p>
          <a:p>
            <a:pPr algn="ctr"/>
            <a:r>
              <a:rPr lang="fr-FR" sz="2000" dirty="0" smtClean="0">
                <a:latin typeface="Comic Sans MS" pitchFamily="66" charset="0"/>
              </a:rPr>
              <a:t>(milieu de culture non renouvelé)</a:t>
            </a:r>
            <a:endParaRPr lang="fr-FR" sz="2000"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42910" y="214290"/>
            <a:ext cx="7929618" cy="57150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bg1"/>
                </a:solidFill>
                <a:effectLst/>
                <a:uLnTx/>
                <a:uFillTx/>
                <a:latin typeface="Comic Sans MS" pitchFamily="66" charset="0"/>
                <a:ea typeface="+mn-ea"/>
                <a:cs typeface="+mn-cs"/>
              </a:rPr>
              <a:t>Anatomie</a:t>
            </a:r>
            <a:r>
              <a:rPr kumimoji="0" lang="fr-FR" sz="2400" b="1" i="0" u="none" strike="noStrike" kern="1200" cap="none" spc="0" normalizeH="0" noProof="0" dirty="0" smtClean="0">
                <a:ln>
                  <a:noFill/>
                </a:ln>
                <a:solidFill>
                  <a:schemeClr val="bg1"/>
                </a:solidFill>
                <a:effectLst/>
                <a:uLnTx/>
                <a:uFillTx/>
                <a:latin typeface="Comic Sans MS" pitchFamily="66" charset="0"/>
                <a:ea typeface="+mn-ea"/>
                <a:cs typeface="+mn-cs"/>
              </a:rPr>
              <a:t> fonctionnelle des bactéries</a:t>
            </a:r>
            <a:endParaRPr kumimoji="0" lang="fr-FR" sz="2400" b="1" i="0" u="none" strike="noStrike" kern="1200" cap="none" spc="0" normalizeH="0" baseline="0" noProof="0" dirty="0">
              <a:ln>
                <a:noFill/>
              </a:ln>
              <a:solidFill>
                <a:schemeClr val="bg1"/>
              </a:solidFill>
              <a:effectLst/>
              <a:uLnTx/>
              <a:uFillTx/>
              <a:latin typeface="Comic Sans MS" pitchFamily="66" charset="0"/>
              <a:ea typeface="+mn-ea"/>
              <a:cs typeface="+mn-cs"/>
            </a:endParaRPr>
          </a:p>
        </p:txBody>
      </p:sp>
      <p:pic>
        <p:nvPicPr>
          <p:cNvPr id="5" name="Image 4"/>
          <p:cNvPicPr/>
          <p:nvPr/>
        </p:nvPicPr>
        <p:blipFill>
          <a:blip r:embed="rId2"/>
          <a:srcRect/>
          <a:stretch>
            <a:fillRect/>
          </a:stretch>
        </p:blipFill>
        <p:spPr bwMode="auto">
          <a:xfrm>
            <a:off x="4286248" y="1785926"/>
            <a:ext cx="4572032" cy="4643470"/>
          </a:xfrm>
          <a:prstGeom prst="rect">
            <a:avLst/>
          </a:prstGeom>
          <a:noFill/>
          <a:ln w="9525">
            <a:noFill/>
            <a:miter lim="800000"/>
            <a:headEnd/>
            <a:tailEnd/>
          </a:ln>
        </p:spPr>
      </p:pic>
      <p:sp>
        <p:nvSpPr>
          <p:cNvPr id="6" name="Text Box 9"/>
          <p:cNvSpPr txBox="1">
            <a:spLocks noGrp="1" noChangeArrowheads="1"/>
          </p:cNvSpPr>
          <p:nvPr>
            <p:ph idx="1"/>
          </p:nvPr>
        </p:nvSpPr>
        <p:spPr bwMode="auto">
          <a:xfrm>
            <a:off x="571472" y="1571612"/>
            <a:ext cx="4286280" cy="4770537"/>
          </a:xfrm>
          <a:prstGeom prst="rect">
            <a:avLst/>
          </a:prstGeom>
          <a:noFill/>
          <a:ln w="9525">
            <a:noFill/>
            <a:miter lim="800000"/>
            <a:headEnd/>
            <a:tailEnd/>
          </a:ln>
        </p:spPr>
        <p:txBody>
          <a:bodyPr wrap="square">
            <a:spAutoFit/>
          </a:bodyPr>
          <a:lstStyle/>
          <a:p>
            <a:pPr marL="609600" indent="-609600" algn="just">
              <a:spcBef>
                <a:spcPct val="40000"/>
              </a:spcBef>
              <a:buNone/>
            </a:pPr>
            <a:r>
              <a:rPr lang="fr-FR" sz="2000" b="1" i="1" dirty="0" smtClean="0">
                <a:latin typeface="Comic Sans MS" pitchFamily="66" charset="0"/>
              </a:rPr>
              <a:t>- Organisme vivant unicellulaire</a:t>
            </a:r>
          </a:p>
          <a:p>
            <a:pPr marL="609600" indent="-609600" algn="just">
              <a:spcBef>
                <a:spcPct val="40000"/>
              </a:spcBef>
              <a:buNone/>
            </a:pPr>
            <a:r>
              <a:rPr lang="fr-FR" sz="2000" dirty="0" smtClean="0">
                <a:latin typeface="Comic Sans MS" pitchFamily="66" charset="0"/>
              </a:rPr>
              <a:t>d’une taille de l’ordre du micron  </a:t>
            </a:r>
          </a:p>
          <a:p>
            <a:pPr marL="609600" indent="-609600" algn="just">
              <a:spcBef>
                <a:spcPct val="40000"/>
              </a:spcBef>
              <a:buNone/>
            </a:pPr>
            <a:r>
              <a:rPr lang="fr-FR" sz="2000" dirty="0" smtClean="0">
                <a:latin typeface="Comic Sans MS" pitchFamily="66" charset="0"/>
              </a:rPr>
              <a:t>(10</a:t>
            </a:r>
            <a:r>
              <a:rPr lang="fr-FR" sz="2000" baseline="30000" dirty="0" smtClean="0">
                <a:latin typeface="Comic Sans MS" pitchFamily="66" charset="0"/>
              </a:rPr>
              <a:t>-6</a:t>
            </a:r>
            <a:r>
              <a:rPr lang="fr-FR" sz="2000" dirty="0" smtClean="0">
                <a:latin typeface="Comic Sans MS" pitchFamily="66" charset="0"/>
              </a:rPr>
              <a:t>m) , de 1 à 10 µm</a:t>
            </a:r>
            <a:r>
              <a:rPr lang="fr-FR" sz="2000" b="1" i="1" dirty="0" smtClean="0">
                <a:latin typeface="Comic Sans MS" pitchFamily="66" charset="0"/>
              </a:rPr>
              <a:t>     </a:t>
            </a:r>
          </a:p>
          <a:p>
            <a:pPr marL="609600" indent="-609600" algn="just">
              <a:spcBef>
                <a:spcPct val="40000"/>
              </a:spcBef>
              <a:buNone/>
            </a:pPr>
            <a:r>
              <a:rPr lang="fr-FR" sz="2000" b="1" i="1" dirty="0" smtClean="0">
                <a:latin typeface="Comic Sans MS" pitchFamily="66" charset="0"/>
              </a:rPr>
              <a:t>-Règne des Procaryotes </a:t>
            </a:r>
          </a:p>
          <a:p>
            <a:pPr marL="609600" indent="-609600" algn="just">
              <a:spcBef>
                <a:spcPct val="40000"/>
              </a:spcBef>
              <a:buNone/>
            </a:pPr>
            <a:r>
              <a:rPr lang="fr-FR" sz="2000" dirty="0" smtClean="0">
                <a:latin typeface="Comic Sans MS" pitchFamily="66" charset="0"/>
              </a:rPr>
              <a:t> dépourvues de noyau </a:t>
            </a:r>
          </a:p>
          <a:p>
            <a:pPr marL="0" lvl="0" indent="0" algn="just" fontAlgn="base">
              <a:spcBef>
                <a:spcPct val="0"/>
              </a:spcBef>
              <a:spcAft>
                <a:spcPct val="0"/>
              </a:spcAft>
              <a:buNone/>
            </a:pPr>
            <a:r>
              <a:rPr lang="fr-FR" sz="2000" dirty="0" smtClean="0">
                <a:latin typeface="Comic Sans MS" pitchFamily="66" charset="0"/>
                <a:ea typeface="Calibri" pitchFamily="34" charset="0"/>
                <a:cs typeface="Times New Roman" pitchFamily="18" charset="0"/>
              </a:rPr>
              <a:t>- Elle contient 70% d’eau. </a:t>
            </a:r>
          </a:p>
          <a:p>
            <a:pPr marL="0" lvl="0" indent="0" algn="just" fontAlgn="base">
              <a:spcBef>
                <a:spcPct val="0"/>
              </a:spcBef>
              <a:spcAft>
                <a:spcPct val="0"/>
              </a:spcAft>
              <a:buFontTx/>
              <a:buChar char="-"/>
            </a:pPr>
            <a:r>
              <a:rPr lang="fr-FR" sz="2000" dirty="0" smtClean="0">
                <a:latin typeface="Comic Sans MS" pitchFamily="66" charset="0"/>
                <a:ea typeface="Calibri" pitchFamily="34" charset="0"/>
                <a:cs typeface="Times New Roman" pitchFamily="18" charset="0"/>
              </a:rPr>
              <a:t> Rapporté au poids sec, elle      </a:t>
            </a:r>
          </a:p>
          <a:p>
            <a:pPr marL="0" lvl="0" indent="0" algn="just" fontAlgn="base">
              <a:spcBef>
                <a:spcPct val="0"/>
              </a:spcBef>
              <a:spcAft>
                <a:spcPct val="0"/>
              </a:spcAft>
              <a:buNone/>
            </a:pPr>
            <a:r>
              <a:rPr lang="fr-FR" sz="2000" dirty="0" smtClean="0">
                <a:latin typeface="Comic Sans MS" pitchFamily="66" charset="0"/>
                <a:ea typeface="Calibri" pitchFamily="34" charset="0"/>
                <a:cs typeface="Times New Roman" pitchFamily="18" charset="0"/>
              </a:rPr>
              <a:t>est constituée de:</a:t>
            </a:r>
          </a:p>
          <a:p>
            <a:pPr marL="400050" lvl="1" indent="0" algn="just" fontAlgn="base">
              <a:spcBef>
                <a:spcPct val="0"/>
              </a:spcBef>
              <a:spcAft>
                <a:spcPct val="0"/>
              </a:spcAft>
              <a:buFont typeface="Wingdings" pitchFamily="2" charset="2"/>
              <a:buChar char="ü"/>
            </a:pPr>
            <a:r>
              <a:rPr lang="fr-FR" sz="1600" dirty="0" smtClean="0">
                <a:latin typeface="Comic Sans MS" pitchFamily="66" charset="0"/>
                <a:ea typeface="Calibri" pitchFamily="34" charset="0"/>
                <a:cs typeface="Times New Roman" pitchFamily="18" charset="0"/>
              </a:rPr>
              <a:t> protéines (55%), </a:t>
            </a:r>
          </a:p>
          <a:p>
            <a:pPr marL="400050" lvl="1" indent="0" algn="just" fontAlgn="base">
              <a:spcBef>
                <a:spcPct val="0"/>
              </a:spcBef>
              <a:spcAft>
                <a:spcPct val="0"/>
              </a:spcAft>
              <a:buFont typeface="Wingdings" pitchFamily="2" charset="2"/>
              <a:buChar char="ü"/>
            </a:pPr>
            <a:r>
              <a:rPr lang="fr-FR" sz="1600" dirty="0" smtClean="0">
                <a:latin typeface="Comic Sans MS" pitchFamily="66" charset="0"/>
                <a:ea typeface="Calibri" pitchFamily="34" charset="0"/>
                <a:cs typeface="Times New Roman" pitchFamily="18" charset="0"/>
              </a:rPr>
              <a:t>lipides (10%),</a:t>
            </a:r>
          </a:p>
          <a:p>
            <a:pPr marL="400050" lvl="1" indent="0" algn="just" fontAlgn="base">
              <a:spcBef>
                <a:spcPct val="0"/>
              </a:spcBef>
              <a:spcAft>
                <a:spcPct val="0"/>
              </a:spcAft>
              <a:buFont typeface="Wingdings" pitchFamily="2" charset="2"/>
              <a:buChar char="ü"/>
            </a:pPr>
            <a:r>
              <a:rPr lang="fr-FR" sz="1600" dirty="0" err="1" smtClean="0">
                <a:latin typeface="Comic Sans MS" pitchFamily="66" charset="0"/>
                <a:ea typeface="Calibri" pitchFamily="34" charset="0"/>
                <a:cs typeface="Times New Roman" pitchFamily="18" charset="0"/>
              </a:rPr>
              <a:t>lipopolysaccharides</a:t>
            </a:r>
            <a:r>
              <a:rPr lang="fr-FR" sz="1600" dirty="0" smtClean="0">
                <a:latin typeface="Comic Sans MS" pitchFamily="66" charset="0"/>
                <a:ea typeface="Calibri" pitchFamily="34" charset="0"/>
                <a:cs typeface="Times New Roman" pitchFamily="18" charset="0"/>
              </a:rPr>
              <a:t> (3%),</a:t>
            </a:r>
          </a:p>
          <a:p>
            <a:pPr marL="400050" lvl="1" indent="0" algn="just" fontAlgn="base">
              <a:spcBef>
                <a:spcPct val="0"/>
              </a:spcBef>
              <a:spcAft>
                <a:spcPct val="0"/>
              </a:spcAft>
              <a:buFont typeface="Wingdings" pitchFamily="2" charset="2"/>
              <a:buChar char="ü"/>
            </a:pPr>
            <a:r>
              <a:rPr lang="fr-FR" sz="1600" dirty="0" smtClean="0">
                <a:latin typeface="Comic Sans MS" pitchFamily="66" charset="0"/>
                <a:ea typeface="Calibri" pitchFamily="34" charset="0"/>
                <a:cs typeface="Times New Roman" pitchFamily="18" charset="0"/>
              </a:rPr>
              <a:t>peptidoglycane (3%), </a:t>
            </a:r>
          </a:p>
          <a:p>
            <a:pPr marL="400050" lvl="1" indent="0" algn="just" fontAlgn="base">
              <a:spcBef>
                <a:spcPct val="0"/>
              </a:spcBef>
              <a:spcAft>
                <a:spcPct val="0"/>
              </a:spcAft>
              <a:buFont typeface="Wingdings" pitchFamily="2" charset="2"/>
              <a:buChar char="ü"/>
            </a:pPr>
            <a:r>
              <a:rPr lang="fr-FR" sz="1600" dirty="0" smtClean="0">
                <a:latin typeface="Comic Sans MS" pitchFamily="66" charset="0"/>
                <a:ea typeface="Calibri" pitchFamily="34" charset="0"/>
                <a:cs typeface="Times New Roman" pitchFamily="18" charset="0"/>
              </a:rPr>
              <a:t>ribosomes (40%), </a:t>
            </a:r>
          </a:p>
          <a:p>
            <a:pPr marL="400050" lvl="1" indent="0" algn="just" fontAlgn="base">
              <a:spcBef>
                <a:spcPct val="0"/>
              </a:spcBef>
              <a:spcAft>
                <a:spcPct val="0"/>
              </a:spcAft>
              <a:buFont typeface="Wingdings" pitchFamily="2" charset="2"/>
              <a:buChar char="ü"/>
            </a:pPr>
            <a:r>
              <a:rPr lang="fr-FR" sz="1600" dirty="0" smtClean="0">
                <a:latin typeface="Comic Sans MS" pitchFamily="66" charset="0"/>
                <a:ea typeface="Calibri" pitchFamily="34" charset="0"/>
                <a:cs typeface="Times New Roman" pitchFamily="18" charset="0"/>
              </a:rPr>
              <a:t>ARN (20%) </a:t>
            </a:r>
          </a:p>
          <a:p>
            <a:pPr marL="400050" lvl="1" indent="0" algn="just" fontAlgn="base">
              <a:spcBef>
                <a:spcPct val="0"/>
              </a:spcBef>
              <a:spcAft>
                <a:spcPct val="0"/>
              </a:spcAft>
              <a:buFont typeface="Wingdings" pitchFamily="2" charset="2"/>
              <a:buChar char="ü"/>
            </a:pPr>
            <a:r>
              <a:rPr lang="fr-FR" sz="1600" dirty="0" smtClean="0">
                <a:latin typeface="Comic Sans MS" pitchFamily="66" charset="0"/>
                <a:ea typeface="Calibri" pitchFamily="34" charset="0"/>
                <a:cs typeface="Times New Roman" pitchFamily="18" charset="0"/>
              </a:rPr>
              <a:t>ADN (3%).</a:t>
            </a:r>
            <a:endParaRPr lang="fr-FR" sz="1600" dirty="0" smtClean="0">
              <a:latin typeface="Comic Sans MS" pitchFamily="66" charset="0"/>
              <a:cs typeface="Arial" pitchFamily="34" charset="0"/>
            </a:endParaRPr>
          </a:p>
        </p:txBody>
      </p:sp>
      <p:sp>
        <p:nvSpPr>
          <p:cNvPr id="8" name="Rectangle 7"/>
          <p:cNvSpPr/>
          <p:nvPr/>
        </p:nvSpPr>
        <p:spPr>
          <a:xfrm>
            <a:off x="571472" y="1000108"/>
            <a:ext cx="4766048" cy="461665"/>
          </a:xfrm>
          <a:prstGeom prst="rect">
            <a:avLst/>
          </a:prstGeom>
        </p:spPr>
        <p:txBody>
          <a:bodyPr wrap="none">
            <a:spAutoFit/>
          </a:bodyPr>
          <a:lstStyle/>
          <a:p>
            <a:r>
              <a:rPr lang="fr-FR" sz="2000" b="1" dirty="0" smtClean="0">
                <a:solidFill>
                  <a:schemeClr val="accent2"/>
                </a:solidFill>
                <a:latin typeface="Comic Sans MS" pitchFamily="66" charset="0"/>
              </a:rPr>
              <a:t> </a:t>
            </a:r>
            <a:r>
              <a:rPr lang="fr-FR" sz="2400" b="1" dirty="0" smtClean="0">
                <a:solidFill>
                  <a:schemeClr val="accent2"/>
                </a:solidFill>
                <a:latin typeface="Comic Sans MS" pitchFamily="66" charset="0"/>
              </a:rPr>
              <a:t>1. Structure et morphologie :</a:t>
            </a:r>
            <a:endParaRPr lang="fr-FR"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WINDOWS\Bureau\divers image microbio\Phase1.jpg"/>
          <p:cNvPicPr>
            <a:picLocks noChangeAspect="1" noChangeArrowheads="1"/>
          </p:cNvPicPr>
          <p:nvPr/>
        </p:nvPicPr>
        <p:blipFill>
          <a:blip r:embed="rId2"/>
          <a:srcRect/>
          <a:stretch>
            <a:fillRect/>
          </a:stretch>
        </p:blipFill>
        <p:spPr bwMode="auto">
          <a:xfrm>
            <a:off x="785786" y="949343"/>
            <a:ext cx="7643866" cy="5122863"/>
          </a:xfrm>
          <a:prstGeom prst="rect">
            <a:avLst/>
          </a:prstGeom>
          <a:noFill/>
          <a:ln w="9525">
            <a:noFill/>
            <a:miter lim="800000"/>
            <a:headEnd/>
            <a:tailEnd/>
          </a:ln>
        </p:spPr>
      </p:pic>
      <p:sp>
        <p:nvSpPr>
          <p:cNvPr id="6" name="Rectangle 5"/>
          <p:cNvSpPr/>
          <p:nvPr/>
        </p:nvSpPr>
        <p:spPr>
          <a:xfrm>
            <a:off x="1071538" y="5072074"/>
            <a:ext cx="1013419" cy="461665"/>
          </a:xfrm>
          <a:prstGeom prst="rect">
            <a:avLst/>
          </a:prstGeom>
        </p:spPr>
        <p:txBody>
          <a:bodyPr wrap="none">
            <a:spAutoFit/>
          </a:bodyPr>
          <a:lstStyle/>
          <a:p>
            <a:r>
              <a:rPr lang="fr-FR" sz="2400" b="1" dirty="0" smtClean="0">
                <a:solidFill>
                  <a:srgbClr val="C00000"/>
                </a:solidFill>
                <a:latin typeface="Comic Sans MS" pitchFamily="66" charset="0"/>
              </a:rPr>
              <a:t>µ =0 </a:t>
            </a:r>
            <a:endParaRPr lang="fr-FR" sz="2400" dirty="0">
              <a:solidFill>
                <a:srgbClr val="C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WINDOWS\Bureau\divers image microbio\PHASE2.JPG"/>
          <p:cNvPicPr>
            <a:picLocks noChangeAspect="1" noChangeArrowheads="1"/>
          </p:cNvPicPr>
          <p:nvPr/>
        </p:nvPicPr>
        <p:blipFill>
          <a:blip r:embed="rId2"/>
          <a:srcRect/>
          <a:stretch>
            <a:fillRect/>
          </a:stretch>
        </p:blipFill>
        <p:spPr bwMode="auto">
          <a:xfrm>
            <a:off x="785786" y="876300"/>
            <a:ext cx="7786742" cy="5105400"/>
          </a:xfrm>
          <a:prstGeom prst="rect">
            <a:avLst/>
          </a:prstGeom>
          <a:noFill/>
          <a:ln w="9525">
            <a:noFill/>
            <a:miter lim="800000"/>
            <a:headEnd/>
            <a:tailEnd/>
          </a:ln>
        </p:spPr>
      </p:pic>
      <p:sp>
        <p:nvSpPr>
          <p:cNvPr id="6" name="Rectangle 5"/>
          <p:cNvSpPr/>
          <p:nvPr/>
        </p:nvSpPr>
        <p:spPr>
          <a:xfrm>
            <a:off x="2428860" y="3571876"/>
            <a:ext cx="1540806" cy="461665"/>
          </a:xfrm>
          <a:prstGeom prst="rect">
            <a:avLst/>
          </a:prstGeom>
        </p:spPr>
        <p:txBody>
          <a:bodyPr wrap="none">
            <a:spAutoFit/>
          </a:bodyPr>
          <a:lstStyle/>
          <a:p>
            <a:r>
              <a:rPr lang="fr-FR" sz="2400" b="1" dirty="0" smtClean="0">
                <a:solidFill>
                  <a:srgbClr val="C00000"/>
                </a:solidFill>
                <a:latin typeface="Comic Sans MS" pitchFamily="66" charset="0"/>
              </a:rPr>
              <a:t>µ = µ</a:t>
            </a:r>
            <a:r>
              <a:rPr lang="fr-FR" sz="2400" b="1" baseline="-25000" dirty="0" smtClean="0">
                <a:solidFill>
                  <a:srgbClr val="C00000"/>
                </a:solidFill>
                <a:latin typeface="Comic Sans MS" pitchFamily="66" charset="0"/>
              </a:rPr>
              <a:t>max</a:t>
            </a:r>
            <a:r>
              <a:rPr lang="fr-FR" sz="2400" b="1" dirty="0" smtClean="0">
                <a:solidFill>
                  <a:srgbClr val="C00000"/>
                </a:solidFill>
                <a:latin typeface="Comic Sans MS" pitchFamily="66" charset="0"/>
              </a:rPr>
              <a:t> </a:t>
            </a:r>
            <a:endParaRPr lang="fr-FR" sz="2400"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WINDOWS\Bureau\divers image microbio\PHASE3.JPG"/>
          <p:cNvPicPr>
            <a:picLocks noChangeAspect="1" noChangeArrowheads="1"/>
          </p:cNvPicPr>
          <p:nvPr/>
        </p:nvPicPr>
        <p:blipFill>
          <a:blip r:embed="rId2"/>
          <a:srcRect/>
          <a:stretch>
            <a:fillRect/>
          </a:stretch>
        </p:blipFill>
        <p:spPr bwMode="auto">
          <a:xfrm>
            <a:off x="785786" y="885825"/>
            <a:ext cx="7858180" cy="5084763"/>
          </a:xfrm>
          <a:prstGeom prst="rect">
            <a:avLst/>
          </a:prstGeom>
          <a:noFill/>
          <a:ln w="9525">
            <a:noFill/>
            <a:miter lim="800000"/>
            <a:headEnd/>
            <a:tailEnd/>
          </a:ln>
        </p:spPr>
      </p:pic>
      <p:sp>
        <p:nvSpPr>
          <p:cNvPr id="5" name="Rectangle 4"/>
          <p:cNvSpPr/>
          <p:nvPr/>
        </p:nvSpPr>
        <p:spPr>
          <a:xfrm>
            <a:off x="4572000" y="2214554"/>
            <a:ext cx="1013419" cy="461665"/>
          </a:xfrm>
          <a:prstGeom prst="rect">
            <a:avLst/>
          </a:prstGeom>
        </p:spPr>
        <p:txBody>
          <a:bodyPr wrap="none">
            <a:spAutoFit/>
          </a:bodyPr>
          <a:lstStyle/>
          <a:p>
            <a:r>
              <a:rPr lang="fr-FR" sz="2400" b="1" dirty="0" smtClean="0">
                <a:solidFill>
                  <a:srgbClr val="C00000"/>
                </a:solidFill>
                <a:latin typeface="Comic Sans MS" pitchFamily="66" charset="0"/>
              </a:rPr>
              <a:t>µ =0 </a:t>
            </a:r>
            <a:endParaRPr lang="fr-FR" sz="2400" dirty="0">
              <a:solidFill>
                <a:srgbClr val="C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WINDOWS\Bureau\divers image microbio\Phase4.jpg"/>
          <p:cNvPicPr>
            <a:picLocks noChangeAspect="1" noChangeArrowheads="1"/>
          </p:cNvPicPr>
          <p:nvPr/>
        </p:nvPicPr>
        <p:blipFill>
          <a:blip r:embed="rId2"/>
          <a:srcRect/>
          <a:stretch>
            <a:fillRect/>
          </a:stretch>
        </p:blipFill>
        <p:spPr bwMode="auto">
          <a:xfrm>
            <a:off x="928662" y="874713"/>
            <a:ext cx="7715304" cy="5110162"/>
          </a:xfrm>
          <a:prstGeom prst="rect">
            <a:avLst/>
          </a:prstGeom>
          <a:noFill/>
          <a:ln w="9525">
            <a:noFill/>
            <a:miter lim="800000"/>
            <a:headEnd/>
            <a:tailEnd/>
          </a:ln>
        </p:spPr>
      </p:pic>
      <p:sp>
        <p:nvSpPr>
          <p:cNvPr id="5" name="Rectangle 4"/>
          <p:cNvSpPr/>
          <p:nvPr/>
        </p:nvSpPr>
        <p:spPr>
          <a:xfrm>
            <a:off x="6858016" y="1214422"/>
            <a:ext cx="1013419" cy="461665"/>
          </a:xfrm>
          <a:prstGeom prst="rect">
            <a:avLst/>
          </a:prstGeom>
        </p:spPr>
        <p:txBody>
          <a:bodyPr wrap="none">
            <a:spAutoFit/>
          </a:bodyPr>
          <a:lstStyle/>
          <a:p>
            <a:r>
              <a:rPr lang="fr-FR" sz="2400" b="1" dirty="0" smtClean="0">
                <a:solidFill>
                  <a:srgbClr val="C00000"/>
                </a:solidFill>
                <a:latin typeface="Comic Sans MS" pitchFamily="66" charset="0"/>
              </a:rPr>
              <a:t>µ &lt;0 </a:t>
            </a:r>
            <a:endParaRPr lang="fr-FR" sz="2400"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85720" y="1285860"/>
            <a:ext cx="850112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lang="fr-FR" sz="2000" b="1" dirty="0" smtClean="0">
                <a:solidFill>
                  <a:srgbClr val="FF0000"/>
                </a:solidFill>
                <a:latin typeface="Comic Sans MS" pitchFamily="66" charset="0"/>
                <a:ea typeface="Calibri" pitchFamily="34" charset="0"/>
                <a:cs typeface="Times New Roman" pitchFamily="18" charset="0"/>
              </a:rPr>
              <a:t>1. </a:t>
            </a:r>
            <a:r>
              <a:rPr kumimoji="0" lang="fr-FR" sz="20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Application au dénombrement bactérien et ainsi au diagnostic</a:t>
            </a:r>
          </a:p>
          <a:p>
            <a:pPr marL="0" marR="0" lvl="0" indent="0" algn="just"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bactériologique :</a:t>
            </a:r>
          </a:p>
          <a:p>
            <a:pPr marL="0" marR="0" lvl="0" indent="0" algn="just" defTabSz="914400" rtl="0" eaLnBrk="1" fontAlgn="base" latinLnBrk="0" hangingPunct="1">
              <a:lnSpc>
                <a:spcPct val="100000"/>
              </a:lnSpc>
              <a:spcBef>
                <a:spcPct val="0"/>
              </a:spcBef>
              <a:spcAft>
                <a:spcPct val="0"/>
              </a:spcAft>
              <a:buClrTx/>
              <a:buSzTx/>
              <a:tabLst/>
            </a:pPr>
            <a:endParaRPr kumimoji="0" lang="fr-FR" sz="20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r>
              <a:rPr lang="fr-FR" sz="2000" dirty="0" smtClean="0">
                <a:latin typeface="Comic Sans MS" pitchFamily="66" charset="0"/>
                <a:ea typeface="Calibri" pitchFamily="34" charset="0"/>
                <a:cs typeface="Times New Roman" pitchFamily="18" charset="0"/>
              </a:rPr>
              <a:t>Après croissance, un dénombrement des colonies bactériennes exprimée en (UFC)obtenues sur milieu solide peut être réalisé.</a:t>
            </a:r>
          </a:p>
          <a:p>
            <a:pPr marL="0" marR="0" lvl="0" indent="0" algn="just" defTabSz="914400" rtl="0" eaLnBrk="1" fontAlgn="base" latinLnBrk="0" hangingPunct="1">
              <a:lnSpc>
                <a:spcPct val="100000"/>
              </a:lnSpc>
              <a:spcBef>
                <a:spcPct val="0"/>
              </a:spcBef>
              <a:spcAft>
                <a:spcPct val="0"/>
              </a:spcAft>
              <a:buClrTx/>
              <a:buSzTx/>
              <a:tabLst/>
            </a:pPr>
            <a:endParaRPr lang="fr-FR" sz="2000" dirty="0" smtClean="0">
              <a:latin typeface="Comic Sans MS" pitchFamily="66" charset="0"/>
              <a:ea typeface="Calibri" pitchFamily="34" charset="0"/>
              <a:cs typeface="Times New Roman" pitchFamily="18" charset="0"/>
            </a:endParaRPr>
          </a:p>
          <a:p>
            <a:pPr algn="just" fontAlgn="base">
              <a:spcBef>
                <a:spcPct val="0"/>
              </a:spcBef>
              <a:spcAft>
                <a:spcPct val="0"/>
              </a:spcAft>
            </a:pPr>
            <a:r>
              <a:rPr lang="fr-FR" sz="2000" dirty="0" smtClean="0">
                <a:latin typeface="Comic Sans MS" pitchFamily="66" charset="0"/>
              </a:rPr>
              <a:t>Le dénombrement est d’une importance capitale dans la plupart des analyses bactériologiques puisque la quantité de bactéries présente dans l’échantillon conditionne le résultat du diagnostic.</a:t>
            </a:r>
          </a:p>
          <a:p>
            <a:pPr algn="just" fontAlgn="base">
              <a:spcBef>
                <a:spcPct val="0"/>
              </a:spcBef>
              <a:spcAft>
                <a:spcPct val="0"/>
              </a:spcAft>
            </a:pPr>
            <a:endParaRPr lang="fr-FR" sz="2000" dirty="0" smtClean="0">
              <a:latin typeface="Comic Sans MS" pitchFamily="66" charset="0"/>
            </a:endParaRPr>
          </a:p>
          <a:p>
            <a:pPr algn="just" fontAlgn="base">
              <a:spcBef>
                <a:spcPct val="0"/>
              </a:spcBef>
              <a:spcAft>
                <a:spcPct val="0"/>
              </a:spcAft>
            </a:pPr>
            <a:r>
              <a:rPr lang="fr-FR" sz="2000" b="1" dirty="0" smtClean="0">
                <a:latin typeface="Comic Sans MS" pitchFamily="66" charset="0"/>
              </a:rPr>
              <a:t>Par exemple, </a:t>
            </a:r>
            <a:r>
              <a:rPr lang="fr-FR" sz="2000" dirty="0" smtClean="0">
                <a:latin typeface="Comic Sans MS" pitchFamily="66" charset="0"/>
              </a:rPr>
              <a:t>un dénombrement bactérien de 103 UFC/ml d’urine n’est pas considéré comme significatif d’une infection bactérienne.</a:t>
            </a:r>
          </a:p>
          <a:p>
            <a:pPr marL="0" marR="0" lvl="0" indent="0" algn="just" defTabSz="914400" rtl="0" eaLnBrk="1" fontAlgn="base" latinLnBrk="0" hangingPunct="1">
              <a:lnSpc>
                <a:spcPct val="100000"/>
              </a:lnSpc>
              <a:spcBef>
                <a:spcPct val="0"/>
              </a:spcBef>
              <a:spcAft>
                <a:spcPct val="0"/>
              </a:spcAft>
              <a:buClrTx/>
              <a:buSzTx/>
              <a:tabLst/>
            </a:pPr>
            <a:endParaRPr lang="fr-FR" sz="2000" dirty="0" smtClean="0">
              <a:latin typeface="Comic Sans MS" pitchFamily="66" charset="0"/>
              <a:ea typeface="Calibri" pitchFamily="34" charset="0"/>
              <a:cs typeface="Times New Roman" pitchFamily="18" charset="0"/>
            </a:endParaRPr>
          </a:p>
        </p:txBody>
      </p:sp>
      <p:sp>
        <p:nvSpPr>
          <p:cNvPr id="4" name="Titre 3"/>
          <p:cNvSpPr>
            <a:spLocks noGrp="1"/>
          </p:cNvSpPr>
          <p:nvPr>
            <p:ph type="title"/>
          </p:nvPr>
        </p:nvSpPr>
        <p:spPr>
          <a:xfrm>
            <a:off x="428596" y="428604"/>
            <a:ext cx="6329378" cy="582594"/>
          </a:xfrm>
        </p:spPr>
        <p:txBody>
          <a:bodyPr>
            <a:normAutofit/>
          </a:bodyPr>
          <a:lstStyle/>
          <a:p>
            <a:pPr algn="l"/>
            <a:r>
              <a:rPr lang="fr-FR" sz="2400" b="1" u="sng" dirty="0" smtClean="0">
                <a:latin typeface="Comic Sans MS" pitchFamily="66" charset="0"/>
              </a:rPr>
              <a:t>Applications de la croissance</a:t>
            </a:r>
            <a:r>
              <a:rPr lang="fr-FR" sz="2400" dirty="0" smtClean="0">
                <a:latin typeface="Comic Sans MS" pitchFamily="66" charset="0"/>
              </a:rPr>
              <a:t>:</a:t>
            </a:r>
            <a:endParaRPr lang="fr-FR" sz="2400" dirty="0">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57158" y="642918"/>
            <a:ext cx="8746305" cy="532453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2. Application a l’identification métabolique :</a:t>
            </a:r>
          </a:p>
          <a:p>
            <a:pPr marL="0" marR="0" lvl="0" indent="0" algn="l" defTabSz="914400" rtl="0" eaLnBrk="1" fontAlgn="base" latinLnBrk="0" hangingPunct="1">
              <a:lnSpc>
                <a:spcPct val="100000"/>
              </a:lnSpc>
              <a:spcBef>
                <a:spcPct val="0"/>
              </a:spcBef>
              <a:spcAft>
                <a:spcPct val="0"/>
              </a:spcAft>
              <a:buClrTx/>
              <a:buSzTx/>
              <a:tabLst/>
            </a:pPr>
            <a:endParaRPr kumimoji="0" lang="fr-FR" sz="20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endParaRPr>
          </a:p>
          <a:p>
            <a:pPr algn="just" fontAlgn="base">
              <a:spcBef>
                <a:spcPct val="0"/>
              </a:spcBef>
              <a:spcAft>
                <a:spcPct val="0"/>
              </a:spcAft>
            </a:pPr>
            <a:r>
              <a:rPr lang="fr-FR" sz="2000" dirty="0" smtClean="0">
                <a:latin typeface="Comic Sans MS" pitchFamily="66" charset="0"/>
              </a:rPr>
              <a:t>Elle repose sur l’étude de la croissance de la bactérie en présence </a:t>
            </a:r>
          </a:p>
          <a:p>
            <a:pPr algn="just" fontAlgn="base">
              <a:spcBef>
                <a:spcPct val="0"/>
              </a:spcBef>
              <a:spcAft>
                <a:spcPct val="0"/>
              </a:spcAft>
            </a:pPr>
            <a:r>
              <a:rPr lang="fr-FR" sz="2000" dirty="0" smtClean="0">
                <a:latin typeface="Comic Sans MS" pitchFamily="66" charset="0"/>
              </a:rPr>
              <a:t>de divers substrats ou </a:t>
            </a:r>
            <a:r>
              <a:rPr lang="fr-FR" sz="2000" b="1" dirty="0" smtClean="0">
                <a:latin typeface="Comic Sans MS" pitchFamily="66" charset="0"/>
              </a:rPr>
              <a:t>étude du métabolisme bactérien</a:t>
            </a:r>
            <a:r>
              <a:rPr lang="fr-FR" sz="2000" dirty="0" smtClean="0">
                <a:latin typeface="Comic Sans MS" pitchFamily="66" charset="0"/>
              </a:rPr>
              <a:t>, on peut ainsi</a:t>
            </a:r>
            <a:br>
              <a:rPr lang="fr-FR" sz="2000" dirty="0" smtClean="0">
                <a:latin typeface="Comic Sans MS" pitchFamily="66" charset="0"/>
              </a:rPr>
            </a:br>
            <a:r>
              <a:rPr lang="fr-FR" sz="2000" dirty="0" smtClean="0">
                <a:latin typeface="Comic Sans MS" pitchFamily="66" charset="0"/>
              </a:rPr>
              <a:t>étudier le métabolisme protéique ou le métabolisme glucidique </a:t>
            </a:r>
          </a:p>
          <a:p>
            <a:pPr algn="just" fontAlgn="base">
              <a:spcBef>
                <a:spcPct val="0"/>
              </a:spcBef>
              <a:spcAft>
                <a:spcPct val="0"/>
              </a:spcAft>
            </a:pPr>
            <a:r>
              <a:rPr lang="fr-FR" sz="2000" dirty="0" smtClean="0">
                <a:latin typeface="Comic Sans MS" pitchFamily="66" charset="0"/>
              </a:rPr>
              <a:t>des bactéries. </a:t>
            </a:r>
          </a:p>
          <a:p>
            <a:pPr algn="just" fontAlgn="base">
              <a:spcBef>
                <a:spcPct val="0"/>
              </a:spcBef>
              <a:spcAft>
                <a:spcPct val="0"/>
              </a:spcAft>
            </a:pPr>
            <a:r>
              <a:rPr lang="fr-FR" sz="2000" dirty="0" smtClean="0">
                <a:latin typeface="Comic Sans MS" pitchFamily="66" charset="0"/>
              </a:rPr>
              <a:t>La combinaison des différents résultats obtenus permet de définir le</a:t>
            </a:r>
            <a:br>
              <a:rPr lang="fr-FR" sz="2000" dirty="0" smtClean="0">
                <a:latin typeface="Comic Sans MS" pitchFamily="66" charset="0"/>
              </a:rPr>
            </a:br>
            <a:r>
              <a:rPr lang="fr-FR" sz="2000" dirty="0" smtClean="0">
                <a:latin typeface="Comic Sans MS" pitchFamily="66" charset="0"/>
              </a:rPr>
              <a:t>profil métabolique de la bactérie analysée ce qui permet de l’identifier. </a:t>
            </a:r>
          </a:p>
          <a:p>
            <a:pPr marL="0" marR="0" lvl="0" indent="0" algn="l" defTabSz="914400" rtl="0" eaLnBrk="1" fontAlgn="base" latinLnBrk="0" hangingPunct="1">
              <a:lnSpc>
                <a:spcPct val="100000"/>
              </a:lnSpc>
              <a:spcBef>
                <a:spcPct val="0"/>
              </a:spcBef>
              <a:spcAft>
                <a:spcPct val="0"/>
              </a:spcAft>
              <a:buClrTx/>
              <a:buSzTx/>
              <a:tabLst/>
            </a:pPr>
            <a:endParaRPr kumimoji="0" lang="fr-FR" sz="20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lang="fr-FR" sz="2000" b="1" dirty="0" smtClean="0">
              <a:solidFill>
                <a:srgbClr val="FF0000"/>
              </a:solidFill>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fr-FR" sz="20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lang="fr-FR" sz="2000" b="1" dirty="0" smtClean="0">
              <a:solidFill>
                <a:srgbClr val="FF0000"/>
              </a:solidFill>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fr-FR" sz="20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lang="fr-FR" sz="2000" b="1" dirty="0" smtClean="0">
              <a:solidFill>
                <a:srgbClr val="FF0000"/>
              </a:solidFill>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fr-FR" sz="20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lang="fr-FR" sz="2000" b="1" dirty="0" smtClean="0">
              <a:solidFill>
                <a:srgbClr val="FF0000"/>
              </a:solidFill>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51204" name="Picture 4"/>
          <p:cNvPicPr>
            <a:picLocks noChangeAspect="1" noChangeArrowheads="1"/>
          </p:cNvPicPr>
          <p:nvPr/>
        </p:nvPicPr>
        <p:blipFill>
          <a:blip r:embed="rId2"/>
          <a:srcRect/>
          <a:stretch>
            <a:fillRect/>
          </a:stretch>
        </p:blipFill>
        <p:spPr bwMode="auto">
          <a:xfrm>
            <a:off x="4286248" y="3286124"/>
            <a:ext cx="4533900" cy="2943225"/>
          </a:xfrm>
          <a:prstGeom prst="rect">
            <a:avLst/>
          </a:prstGeom>
          <a:noFill/>
          <a:ln w="9525">
            <a:noFill/>
            <a:miter lim="800000"/>
            <a:headEnd/>
            <a:tailEnd/>
          </a:ln>
          <a:effectLst/>
        </p:spPr>
      </p:pic>
      <p:sp>
        <p:nvSpPr>
          <p:cNvPr id="8" name="ZoneTexte 7"/>
          <p:cNvSpPr txBox="1"/>
          <p:nvPr/>
        </p:nvSpPr>
        <p:spPr>
          <a:xfrm>
            <a:off x="214282" y="3929066"/>
            <a:ext cx="3857652" cy="2308324"/>
          </a:xfrm>
          <a:prstGeom prst="rect">
            <a:avLst/>
          </a:prstGeom>
          <a:noFill/>
        </p:spPr>
        <p:txBody>
          <a:bodyPr wrap="square" rtlCol="0">
            <a:spAutoFit/>
          </a:bodyPr>
          <a:lstStyle/>
          <a:p>
            <a:pPr algn="just"/>
            <a:r>
              <a:rPr lang="fr-FR" i="1" dirty="0" smtClean="0">
                <a:latin typeface="Comic Sans MS" pitchFamily="66" charset="0"/>
              </a:rPr>
              <a:t>Etude du métabolisme glucidique </a:t>
            </a:r>
          </a:p>
          <a:p>
            <a:pPr algn="just"/>
            <a:r>
              <a:rPr lang="fr-FR" i="1" dirty="0" smtClean="0">
                <a:latin typeface="Comic Sans MS" pitchFamily="66" charset="0"/>
              </a:rPr>
              <a:t>de </a:t>
            </a:r>
            <a:r>
              <a:rPr lang="fr-FR" b="1" i="1" dirty="0" smtClean="0">
                <a:latin typeface="Comic Sans MS" pitchFamily="66" charset="0"/>
              </a:rPr>
              <a:t>E. coli </a:t>
            </a:r>
            <a:r>
              <a:rPr lang="fr-FR" i="1" dirty="0" smtClean="0">
                <a:latin typeface="Comic Sans MS" pitchFamily="66" charset="0"/>
              </a:rPr>
              <a:t>(en haut) et de </a:t>
            </a:r>
            <a:r>
              <a:rPr lang="fr-FR" b="1" i="1" dirty="0" err="1" smtClean="0">
                <a:latin typeface="Comic Sans MS" pitchFamily="66" charset="0"/>
              </a:rPr>
              <a:t>Klebsiella</a:t>
            </a:r>
            <a:r>
              <a:rPr lang="fr-FR" b="1" i="1" dirty="0" smtClean="0">
                <a:latin typeface="Comic Sans MS" pitchFamily="66" charset="0"/>
              </a:rPr>
              <a:t> </a:t>
            </a:r>
            <a:r>
              <a:rPr lang="fr-FR" b="1" i="1" dirty="0" err="1" smtClean="0">
                <a:latin typeface="Comic Sans MS" pitchFamily="66" charset="0"/>
              </a:rPr>
              <a:t>pneumoniae</a:t>
            </a:r>
            <a:r>
              <a:rPr lang="fr-FR" b="1" i="1" dirty="0" smtClean="0">
                <a:latin typeface="Comic Sans MS" pitchFamily="66" charset="0"/>
              </a:rPr>
              <a:t> </a:t>
            </a:r>
            <a:r>
              <a:rPr lang="fr-FR" i="1" dirty="0" smtClean="0">
                <a:latin typeface="Comic Sans MS" pitchFamily="66" charset="0"/>
              </a:rPr>
              <a:t>(en bas) en </a:t>
            </a:r>
            <a:r>
              <a:rPr lang="fr-FR" i="1" dirty="0" err="1" smtClean="0">
                <a:latin typeface="Comic Sans MS" pitchFamily="66" charset="0"/>
              </a:rPr>
              <a:t>presence</a:t>
            </a:r>
            <a:r>
              <a:rPr lang="fr-FR" i="1" dirty="0" smtClean="0">
                <a:latin typeface="Comic Sans MS" pitchFamily="66" charset="0"/>
              </a:rPr>
              <a:t> de huit glucides testés  (sur galerie)</a:t>
            </a:r>
          </a:p>
          <a:p>
            <a:pPr algn="just"/>
            <a:r>
              <a:rPr lang="fr-FR" dirty="0" smtClean="0">
                <a:latin typeface="Comic Sans MS" pitchFamily="66" charset="0"/>
              </a:rPr>
              <a:t/>
            </a:r>
            <a:br>
              <a:rPr lang="fr-FR" dirty="0" smtClean="0">
                <a:latin typeface="Comic Sans MS" pitchFamily="66" charset="0"/>
              </a:rPr>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428604"/>
            <a:ext cx="8429684" cy="6863417"/>
          </a:xfrm>
          <a:prstGeom prst="rect">
            <a:avLst/>
          </a:prstGeom>
        </p:spPr>
        <p:txBody>
          <a:bodyPr wrap="square">
            <a:spAutoFit/>
          </a:bodyPr>
          <a:lstStyle/>
          <a:p>
            <a:pPr algn="just"/>
            <a:r>
              <a:rPr lang="fr-FR" sz="2000" b="1" dirty="0" smtClean="0">
                <a:solidFill>
                  <a:srgbClr val="FF0000"/>
                </a:solidFill>
                <a:latin typeface="Comic Sans MS" pitchFamily="66" charset="0"/>
              </a:rPr>
              <a:t>3. Application dans l'antibiothérapie:</a:t>
            </a:r>
          </a:p>
          <a:p>
            <a:pPr algn="just"/>
            <a:r>
              <a:rPr lang="fr-FR" sz="2000" dirty="0" smtClean="0">
                <a:latin typeface="Comic Sans MS" pitchFamily="66" charset="0"/>
              </a:rPr>
              <a:t>Les modifications de la courbe de croissance permettent de   mesurer l'activité antibactérienne d'un nouvel ATB sur une bactérie donnée.</a:t>
            </a:r>
          </a:p>
          <a:p>
            <a:pPr algn="just"/>
            <a:endParaRPr lang="fr-FR" sz="2000" dirty="0" smtClean="0">
              <a:solidFill>
                <a:srgbClr val="FF0000"/>
              </a:solidFill>
              <a:latin typeface="Comic Sans MS" pitchFamily="66" charset="0"/>
            </a:endParaRPr>
          </a:p>
          <a:p>
            <a:pPr algn="just"/>
            <a:r>
              <a:rPr lang="fr-FR" sz="2000" b="1" dirty="0" smtClean="0">
                <a:solidFill>
                  <a:srgbClr val="FF0000"/>
                </a:solidFill>
                <a:latin typeface="Comic Sans MS" pitchFamily="66" charset="0"/>
              </a:rPr>
              <a:t>4. Détermination de l’efficacité de la stérilisation:</a:t>
            </a:r>
          </a:p>
          <a:p>
            <a:pPr algn="just"/>
            <a:r>
              <a:rPr lang="fr-FR" sz="2000" dirty="0" smtClean="0">
                <a:latin typeface="Comic Sans MS" pitchFamily="66" charset="0"/>
              </a:rPr>
              <a:t>L'étude de la courbe de croissance permet de vérifier la vitesse de destruction des bactéries par la chaleur, les UV, ou d'autres agents physiques ou chimiques.</a:t>
            </a:r>
          </a:p>
          <a:p>
            <a:pPr algn="just"/>
            <a:r>
              <a:rPr lang="fr-FR" sz="2000" dirty="0" smtClean="0">
                <a:solidFill>
                  <a:srgbClr val="FF0000"/>
                </a:solidFill>
                <a:latin typeface="Comic Sans MS" pitchFamily="66" charset="0"/>
              </a:rPr>
              <a:t/>
            </a:r>
            <a:br>
              <a:rPr lang="fr-FR" sz="2000" dirty="0" smtClean="0">
                <a:solidFill>
                  <a:srgbClr val="FF0000"/>
                </a:solidFill>
                <a:latin typeface="Comic Sans MS" pitchFamily="66" charset="0"/>
              </a:rPr>
            </a:br>
            <a:r>
              <a:rPr lang="fr-FR" sz="2000" b="1" dirty="0" smtClean="0">
                <a:solidFill>
                  <a:srgbClr val="FF0000"/>
                </a:solidFill>
                <a:latin typeface="Comic Sans MS" pitchFamily="66" charset="0"/>
              </a:rPr>
              <a:t>5. Applications dans l'industrie:</a:t>
            </a:r>
          </a:p>
          <a:p>
            <a:pPr algn="just">
              <a:buFont typeface="Wingdings" pitchFamily="2" charset="2"/>
              <a:buChar char="q"/>
            </a:pPr>
            <a:r>
              <a:rPr lang="fr-FR" sz="2000" dirty="0" smtClean="0">
                <a:latin typeface="Comic Sans MS" pitchFamily="66" charset="0"/>
              </a:rPr>
              <a:t>  Dosage microbiologique des vitamines et autres produits du  métabolisme </a:t>
            </a:r>
          </a:p>
          <a:p>
            <a:pPr algn="just">
              <a:buFont typeface="Wingdings" pitchFamily="2" charset="2"/>
              <a:buChar char="q"/>
            </a:pPr>
            <a:r>
              <a:rPr lang="fr-FR" sz="2000" dirty="0" smtClean="0">
                <a:latin typeface="Comic Sans MS" pitchFamily="66" charset="0"/>
              </a:rPr>
              <a:t>   Obtention de grandes quantités d'antibiotiques</a:t>
            </a:r>
            <a:r>
              <a:rPr lang="fr-FR" sz="2000" dirty="0" smtClean="0">
                <a:latin typeface="Comic Sans MS" pitchFamily="66" charset="0"/>
              </a:rPr>
              <a:t>, d'enzymes </a:t>
            </a:r>
            <a:r>
              <a:rPr lang="fr-FR" sz="2000" dirty="0" smtClean="0">
                <a:latin typeface="Comic Sans MS" pitchFamily="66" charset="0"/>
              </a:rPr>
              <a:t>et de vitamines grâce à la croissance en milieu de culture renouvelé (culture continue) ,</a:t>
            </a:r>
          </a:p>
          <a:p>
            <a:pPr algn="just">
              <a:buFont typeface="Wingdings" pitchFamily="2" charset="2"/>
              <a:buChar char="q"/>
            </a:pPr>
            <a:r>
              <a:rPr lang="fr-FR" sz="2000" dirty="0" smtClean="0">
                <a:latin typeface="Comic Sans MS" pitchFamily="66" charset="0"/>
              </a:rPr>
              <a:t>   Obtention de grandes quantités de bactéries soit destinées à l'alimentation ou utilisées comme agents de bioconversions  « enzymes »  ,en (génie génétique)……….</a:t>
            </a:r>
          </a:p>
          <a:p>
            <a:pPr algn="just"/>
            <a:r>
              <a:rPr lang="fr-FR" sz="2000" dirty="0" smtClean="0"/>
              <a:t/>
            </a:r>
            <a:br>
              <a:rPr lang="fr-FR" sz="2000" dirty="0" smtClean="0"/>
            </a:br>
            <a:r>
              <a:rPr lang="fr-FR" sz="2000" dirty="0" smtClean="0"/>
              <a:t/>
            </a:r>
            <a:br>
              <a:rPr lang="fr-FR" sz="2000" dirty="0" smtClean="0"/>
            </a:br>
            <a:endParaRPr lang="fr-FR"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571480"/>
            <a:ext cx="6929486" cy="738664"/>
          </a:xfrm>
          <a:prstGeom prst="rect">
            <a:avLst/>
          </a:prstGeom>
        </p:spPr>
        <p:txBody>
          <a:bodyPr wrap="square">
            <a:spAutoFit/>
          </a:bodyPr>
          <a:lstStyle/>
          <a:p>
            <a:r>
              <a:rPr lang="fr-FR" sz="2400" b="1" u="sng" dirty="0" smtClean="0">
                <a:latin typeface="Comic Sans MS" pitchFamily="66" charset="0"/>
              </a:rPr>
              <a:t>Modifications de la courbe de croissance:</a:t>
            </a:r>
            <a:r>
              <a:rPr lang="fr-FR" dirty="0" smtClean="0"/>
              <a:t/>
            </a:r>
            <a:br>
              <a:rPr lang="fr-FR" dirty="0" smtClean="0"/>
            </a:br>
            <a:endParaRPr lang="fr-FR" dirty="0"/>
          </a:p>
        </p:txBody>
      </p:sp>
      <p:sp>
        <p:nvSpPr>
          <p:cNvPr id="6" name="Rectangle 5"/>
          <p:cNvSpPr/>
          <p:nvPr/>
        </p:nvSpPr>
        <p:spPr>
          <a:xfrm>
            <a:off x="357158" y="1428736"/>
            <a:ext cx="8572560" cy="4093428"/>
          </a:xfrm>
          <a:prstGeom prst="rect">
            <a:avLst/>
          </a:prstGeom>
        </p:spPr>
        <p:txBody>
          <a:bodyPr wrap="square">
            <a:spAutoFit/>
          </a:bodyPr>
          <a:lstStyle/>
          <a:p>
            <a:pPr algn="just"/>
            <a:r>
              <a:rPr lang="fr-FR" sz="2000" dirty="0" smtClean="0">
                <a:latin typeface="Comic Sans MS" pitchFamily="66" charset="0"/>
              </a:rPr>
              <a:t>Dans un milieu liquide, ensemencé, dont les constituants ne sont pas renouvelés </a:t>
            </a:r>
            <a:r>
              <a:rPr lang="fr-FR" sz="2000" dirty="0" smtClean="0">
                <a:solidFill>
                  <a:srgbClr val="FF0000"/>
                </a:solidFill>
                <a:latin typeface="Comic Sans MS" pitchFamily="66" charset="0"/>
              </a:rPr>
              <a:t>« culture discontinue en </a:t>
            </a:r>
            <a:r>
              <a:rPr lang="fr-FR" sz="2000" dirty="0" err="1" smtClean="0">
                <a:solidFill>
                  <a:srgbClr val="FF0000"/>
                </a:solidFill>
                <a:latin typeface="Comic Sans MS" pitchFamily="66" charset="0"/>
              </a:rPr>
              <a:t>bach</a:t>
            </a:r>
            <a:r>
              <a:rPr lang="fr-FR" sz="2000" dirty="0" smtClean="0">
                <a:solidFill>
                  <a:srgbClr val="FF0000"/>
                </a:solidFill>
                <a:latin typeface="Comic Sans MS" pitchFamily="66" charset="0"/>
              </a:rPr>
              <a:t> », </a:t>
            </a:r>
            <a:r>
              <a:rPr lang="fr-FR" sz="2000" dirty="0" smtClean="0">
                <a:latin typeface="Comic Sans MS" pitchFamily="66" charset="0"/>
              </a:rPr>
              <a:t>la courbe de croissance  suit une cinétique normale comportant les 6 phases caractéristiques , avec:</a:t>
            </a:r>
          </a:p>
          <a:p>
            <a:pPr algn="just">
              <a:buFont typeface="Arial" pitchFamily="34" charset="0"/>
              <a:buChar char="•"/>
            </a:pPr>
            <a:r>
              <a:rPr lang="fr-FR" sz="2000" dirty="0" smtClean="0">
                <a:latin typeface="Comic Sans MS" pitchFamily="66" charset="0"/>
              </a:rPr>
              <a:t> </a:t>
            </a:r>
            <a:r>
              <a:rPr lang="fr-FR" sz="2000" dirty="0" smtClean="0">
                <a:solidFill>
                  <a:srgbClr val="FF0000"/>
                </a:solidFill>
                <a:latin typeface="Comic Sans MS" pitchFamily="66" charset="0"/>
              </a:rPr>
              <a:t>La phase de latence </a:t>
            </a:r>
            <a:r>
              <a:rPr lang="fr-FR" sz="2000" dirty="0" smtClean="0">
                <a:latin typeface="Comic Sans MS" pitchFamily="66" charset="0"/>
              </a:rPr>
              <a:t>est d'une durée variable en fonction de l'espèce bactérienne et des conditions plus ou moins favorables de culture  </a:t>
            </a:r>
          </a:p>
          <a:p>
            <a:pPr algn="just">
              <a:buFont typeface="Arial" pitchFamily="34" charset="0"/>
              <a:buChar char="•"/>
            </a:pPr>
            <a:r>
              <a:rPr lang="fr-FR" sz="2000" dirty="0" smtClean="0">
                <a:latin typeface="Comic Sans MS" pitchFamily="66" charset="0"/>
              </a:rPr>
              <a:t> </a:t>
            </a:r>
            <a:r>
              <a:rPr lang="fr-FR" sz="2000" dirty="0" smtClean="0">
                <a:solidFill>
                  <a:srgbClr val="FF0000"/>
                </a:solidFill>
                <a:latin typeface="Comic Sans MS" pitchFamily="66" charset="0"/>
              </a:rPr>
              <a:t>La phase exponentielle</a:t>
            </a:r>
            <a:r>
              <a:rPr lang="fr-FR" sz="2000" dirty="0" smtClean="0">
                <a:latin typeface="Comic Sans MS" pitchFamily="66" charset="0"/>
              </a:rPr>
              <a:t> ne dure que quelques heures puisque le  milieu n’est pas renouvelé</a:t>
            </a:r>
          </a:p>
          <a:p>
            <a:pPr algn="just"/>
            <a:endParaRPr lang="fr-FR" sz="2000" dirty="0" smtClean="0">
              <a:latin typeface="Comic Sans MS" pitchFamily="66" charset="0"/>
            </a:endParaRPr>
          </a:p>
          <a:p>
            <a:pPr algn="just"/>
            <a:r>
              <a:rPr lang="fr-FR" sz="2000" dirty="0" smtClean="0">
                <a:latin typeface="Comic Sans MS" pitchFamily="66" charset="0"/>
              </a:rPr>
              <a:t>Par contre ,dans les fermentations industrielles, on  veille a  réduire la phase de latence et prolonger la phase exponentielle de croissance.</a:t>
            </a:r>
          </a:p>
          <a:p>
            <a:pPr algn="just"/>
            <a:endParaRPr lang="fr-FR" sz="2000" dirty="0" smtClean="0">
              <a:latin typeface="Comic Sans MS" pitchFamily="66" charset="0"/>
            </a:endParaRPr>
          </a:p>
          <a:p>
            <a:pPr algn="just"/>
            <a:endParaRPr lang="fr-FR" sz="2000" b="1" dirty="0" smtClean="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857224" y="928670"/>
            <a:ext cx="7429552"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428604"/>
            <a:ext cx="8572560" cy="6429396"/>
          </a:xfrm>
        </p:spPr>
        <p:txBody>
          <a:bodyPr>
            <a:normAutofit fontScale="55000" lnSpcReduction="20000"/>
          </a:bodyPr>
          <a:lstStyle/>
          <a:p>
            <a:pPr algn="just">
              <a:buNone/>
            </a:pPr>
            <a:r>
              <a:rPr lang="fr-FR" sz="4400" b="1" dirty="0" smtClean="0">
                <a:solidFill>
                  <a:srgbClr val="FF0000"/>
                </a:solidFill>
                <a:latin typeface="Comic Sans MS" pitchFamily="66" charset="0"/>
              </a:rPr>
              <a:t>  La Culture continue « chemostat »: </a:t>
            </a:r>
          </a:p>
          <a:p>
            <a:pPr algn="just">
              <a:buNone/>
            </a:pPr>
            <a:endParaRPr lang="fr-FR" sz="3600" b="1" dirty="0" smtClean="0">
              <a:solidFill>
                <a:srgbClr val="FF0000"/>
              </a:solidFill>
              <a:latin typeface="Comic Sans MS" pitchFamily="66" charset="0"/>
            </a:endParaRPr>
          </a:p>
          <a:p>
            <a:pPr algn="just">
              <a:buNone/>
            </a:pPr>
            <a:r>
              <a:rPr lang="fr-FR" sz="3600" b="1" dirty="0" smtClean="0">
                <a:solidFill>
                  <a:srgbClr val="FF0000"/>
                </a:solidFill>
                <a:latin typeface="Comic Sans MS" pitchFamily="66" charset="0"/>
              </a:rPr>
              <a:t>   </a:t>
            </a:r>
            <a:r>
              <a:rPr lang="fr-FR" sz="3600" dirty="0" smtClean="0">
                <a:latin typeface="Comic Sans MS" pitchFamily="66" charset="0"/>
              </a:rPr>
              <a:t>durant laquelle Il </a:t>
            </a:r>
            <a:r>
              <a:rPr lang="ro-RO" sz="3600" dirty="0" smtClean="0">
                <a:latin typeface="Comic Sans MS" pitchFamily="66" charset="0"/>
              </a:rPr>
              <a:t>y a,</a:t>
            </a:r>
            <a:r>
              <a:rPr lang="fr-FR" sz="3600" dirty="0" smtClean="0">
                <a:latin typeface="Comic Sans MS" pitchFamily="66" charset="0"/>
              </a:rPr>
              <a:t> en continue</a:t>
            </a:r>
            <a:r>
              <a:rPr lang="ro-RO" sz="3600" dirty="0" smtClean="0">
                <a:latin typeface="Comic Sans MS" pitchFamily="66" charset="0"/>
              </a:rPr>
              <a:t>, entree de milieu sterile frais et sortie simultanee - a la meme vitesse - de culture (c'est-a-dire de milieu et de cellules). Dans ces conditions, les cellules sont maintenues </a:t>
            </a:r>
            <a:r>
              <a:rPr lang="fr-FR" sz="3600" dirty="0" smtClean="0">
                <a:latin typeface="Comic Sans MS" pitchFamily="66" charset="0"/>
              </a:rPr>
              <a:t>en permanence</a:t>
            </a:r>
            <a:r>
              <a:rPr lang="ro-RO" sz="3600" dirty="0" smtClean="0">
                <a:latin typeface="Comic Sans MS" pitchFamily="66" charset="0"/>
              </a:rPr>
              <a:t> </a:t>
            </a:r>
            <a:r>
              <a:rPr lang="fr-FR" sz="3600" dirty="0" smtClean="0">
                <a:latin typeface="Comic Sans MS" pitchFamily="66" charset="0"/>
              </a:rPr>
              <a:t>en phase </a:t>
            </a:r>
            <a:r>
              <a:rPr lang="ro-RO" sz="3600" dirty="0" smtClean="0">
                <a:latin typeface="Comic Sans MS" pitchFamily="66" charset="0"/>
              </a:rPr>
              <a:t>logarithmique</a:t>
            </a:r>
            <a:r>
              <a:rPr lang="fr-FR" sz="3600" dirty="0" smtClean="0">
                <a:latin typeface="Comic Sans MS" pitchFamily="66" charset="0"/>
              </a:rPr>
              <a:t>. Ce qui fait: </a:t>
            </a:r>
          </a:p>
          <a:p>
            <a:pPr algn="just">
              <a:buNone/>
            </a:pPr>
            <a:endParaRPr lang="fr-FR" sz="3600" b="1" dirty="0" smtClean="0">
              <a:solidFill>
                <a:srgbClr val="FF0000"/>
              </a:solidFill>
              <a:latin typeface="Comic Sans MS" pitchFamily="66" charset="0"/>
            </a:endParaRPr>
          </a:p>
          <a:p>
            <a:pPr algn="just">
              <a:buFont typeface="Wingdings" pitchFamily="2" charset="2"/>
              <a:buChar char="§"/>
            </a:pPr>
            <a:r>
              <a:rPr lang="fr-FR" sz="3600" dirty="0" smtClean="0">
                <a:solidFill>
                  <a:srgbClr val="FF0000"/>
                </a:solidFill>
                <a:latin typeface="Comic Sans MS" pitchFamily="66" charset="0"/>
              </a:rPr>
              <a:t>la phase de latence</a:t>
            </a:r>
            <a:r>
              <a:rPr lang="fr-FR" sz="3600" dirty="0" smtClean="0">
                <a:latin typeface="Comic Sans MS" pitchFamily="66" charset="0"/>
              </a:rPr>
              <a:t> n'existe pas </a:t>
            </a:r>
            <a:endParaRPr lang="fr-FR" sz="3600" b="1" dirty="0" smtClean="0">
              <a:solidFill>
                <a:srgbClr val="FF0000"/>
              </a:solidFill>
              <a:latin typeface="Comic Sans MS" pitchFamily="66" charset="0"/>
            </a:endParaRPr>
          </a:p>
          <a:p>
            <a:pPr algn="just">
              <a:buFont typeface="Wingdings" pitchFamily="2" charset="2"/>
              <a:buChar char="§"/>
            </a:pPr>
            <a:r>
              <a:rPr lang="fr-FR" sz="3600" dirty="0" smtClean="0">
                <a:solidFill>
                  <a:srgbClr val="FF0000"/>
                </a:solidFill>
                <a:latin typeface="Comic Sans MS" pitchFamily="66" charset="0"/>
              </a:rPr>
              <a:t>la phase exponentielle </a:t>
            </a:r>
            <a:r>
              <a:rPr lang="fr-FR" sz="3600" dirty="0" smtClean="0">
                <a:latin typeface="Comic Sans MS" pitchFamily="66" charset="0"/>
              </a:rPr>
              <a:t>«</a:t>
            </a:r>
            <a:r>
              <a:rPr lang="fr-FR" sz="3600" dirty="0" smtClean="0">
                <a:solidFill>
                  <a:srgbClr val="FF0000"/>
                </a:solidFill>
                <a:latin typeface="Comic Sans MS" pitchFamily="66" charset="0"/>
              </a:rPr>
              <a:t> </a:t>
            </a:r>
            <a:r>
              <a:rPr lang="fr-FR" sz="3600" dirty="0" smtClean="0">
                <a:latin typeface="Comic Sans MS" pitchFamily="66" charset="0"/>
              </a:rPr>
              <a:t>logarithmique », correspond à l'étape d'assimilation la plus active des substrats contenus dans le milieu ; à ce stade, toutes les bactéries sont vivantes et se divisent rapidement. </a:t>
            </a:r>
          </a:p>
          <a:p>
            <a:pPr algn="just">
              <a:buNone/>
            </a:pPr>
            <a:r>
              <a:rPr lang="fr-FR" sz="3600" dirty="0" smtClean="0">
                <a:latin typeface="Comic Sans MS" pitchFamily="66" charset="0"/>
              </a:rPr>
              <a:t>     La pente de la courbe durant cette phase est d'autant plus grande que les conditions de la culture sont mieux adaptées (température, pH, aération, substrats indispensables, etc.)</a:t>
            </a:r>
          </a:p>
          <a:p>
            <a:pPr algn="just">
              <a:buNone/>
            </a:pPr>
            <a:r>
              <a:rPr lang="fr-FR" sz="3600" dirty="0" smtClean="0">
                <a:latin typeface="Comic Sans MS" pitchFamily="66" charset="0"/>
              </a:rPr>
              <a:t>     </a:t>
            </a:r>
          </a:p>
          <a:p>
            <a:pPr algn="just">
              <a:buNone/>
            </a:pPr>
            <a:r>
              <a:rPr lang="fr-FR" sz="3600" dirty="0" smtClean="0">
                <a:latin typeface="Comic Sans MS" pitchFamily="66" charset="0"/>
              </a:rPr>
              <a:t>     </a:t>
            </a:r>
            <a:r>
              <a:rPr lang="fr-FR" sz="3600" dirty="0" smtClean="0">
                <a:solidFill>
                  <a:srgbClr val="FF0000"/>
                </a:solidFill>
                <a:latin typeface="Comic Sans MS" pitchFamily="66" charset="0"/>
              </a:rPr>
              <a:t>L’objectif: </a:t>
            </a:r>
            <a:r>
              <a:rPr lang="fr-FR" sz="3600" dirty="0" smtClean="0">
                <a:latin typeface="Comic Sans MS" pitchFamily="66" charset="0"/>
              </a:rPr>
              <a:t>Cette forme de culture est utilisée en industrie pour obtenir des corps bactériens ou des métabolites bactériens (</a:t>
            </a:r>
            <a:r>
              <a:rPr lang="fr-FR" sz="3600" dirty="0" err="1" smtClean="0">
                <a:latin typeface="Comic Sans MS" pitchFamily="66" charset="0"/>
              </a:rPr>
              <a:t>vitamines,ATB</a:t>
            </a:r>
            <a:r>
              <a:rPr lang="fr-FR" sz="3600" dirty="0" smtClean="0">
                <a:latin typeface="Comic Sans MS" pitchFamily="66" charset="0"/>
              </a:rPr>
              <a:t>, toxines… ) en grande quantité.</a:t>
            </a:r>
          </a:p>
          <a:p>
            <a:pPr algn="just">
              <a:buNone/>
            </a:pPr>
            <a:r>
              <a:rPr lang="fr-FR" sz="3600" dirty="0" smtClean="0">
                <a:latin typeface="Comic Sans MS" pitchFamily="66" charset="0"/>
              </a:rPr>
              <a:t/>
            </a:r>
            <a:br>
              <a:rPr lang="fr-FR" sz="3600" dirty="0" smtClean="0">
                <a:latin typeface="Comic Sans MS" pitchFamily="66" charset="0"/>
              </a:rPr>
            </a:br>
            <a:r>
              <a:rPr lang="fr-FR" sz="3600" dirty="0" smtClean="0">
                <a:latin typeface="Comic Sans MS" pitchFamily="66" charset="0"/>
              </a:rPr>
              <a:t/>
            </a:r>
            <a:br>
              <a:rPr lang="fr-FR" sz="3600" dirty="0" smtClean="0">
                <a:latin typeface="Comic Sans MS" pitchFamily="66" charset="0"/>
              </a:rPr>
            </a:br>
            <a:endParaRPr lang="fr-FR" sz="3600" dirty="0" smtClean="0">
              <a:latin typeface="Comic Sans MS" pitchFamily="66" charset="0"/>
            </a:endParaRP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642910" y="1643050"/>
            <a:ext cx="7929618" cy="4429156"/>
          </a:xfrm>
        </p:spPr>
        <p:txBody>
          <a:bodyPr>
            <a:normAutofit fontScale="90000"/>
          </a:bodyPr>
          <a:lstStyle/>
          <a:p>
            <a:pPr marL="457200" lvl="1" indent="-457200" eaLnBrk="1" hangingPunct="1">
              <a:lnSpc>
                <a:spcPct val="150000"/>
              </a:lnSpc>
            </a:pPr>
            <a:r>
              <a:rPr lang="fr-FR" sz="2200" b="1" dirty="0" smtClean="0">
                <a:solidFill>
                  <a:schemeClr val="tx1"/>
                </a:solidFill>
                <a:latin typeface="Comic Sans MS" pitchFamily="66" charset="0"/>
              </a:rPr>
              <a:t>- Différentes formes:</a:t>
            </a:r>
            <a:r>
              <a:rPr lang="fr-FR" sz="2200" b="1" dirty="0" smtClean="0">
                <a:solidFill>
                  <a:srgbClr val="C00000"/>
                </a:solidFill>
                <a:latin typeface="Comic Sans MS" pitchFamily="66" charset="0"/>
              </a:rPr>
              <a:t/>
            </a:r>
            <a:br>
              <a:rPr lang="fr-FR" sz="2200" b="1" dirty="0" smtClean="0">
                <a:solidFill>
                  <a:srgbClr val="C00000"/>
                </a:solidFill>
                <a:latin typeface="Comic Sans MS" pitchFamily="66" charset="0"/>
              </a:rPr>
            </a:br>
            <a:r>
              <a:rPr lang="fr-FR" sz="2200" b="1" dirty="0" smtClean="0">
                <a:solidFill>
                  <a:srgbClr val="C00000"/>
                </a:solidFill>
                <a:latin typeface="Comic Sans MS" pitchFamily="66" charset="0"/>
                <a:cs typeface="Times New Roman"/>
              </a:rPr>
              <a:t>*</a:t>
            </a:r>
            <a:r>
              <a:rPr lang="fr-FR" sz="2200" dirty="0" smtClean="0">
                <a:solidFill>
                  <a:schemeClr val="accent2"/>
                </a:solidFill>
                <a:latin typeface="Comic Sans MS" pitchFamily="66" charset="0"/>
              </a:rPr>
              <a:t>sphérique</a:t>
            </a:r>
            <a:r>
              <a:rPr lang="fr-FR" sz="2200" dirty="0" smtClean="0">
                <a:latin typeface="Comic Sans MS" pitchFamily="66" charset="0"/>
              </a:rPr>
              <a:t> : </a:t>
            </a:r>
            <a:r>
              <a:rPr lang="fr-FR" sz="2200" dirty="0" smtClean="0">
                <a:solidFill>
                  <a:schemeClr val="accent2"/>
                </a:solidFill>
                <a:latin typeface="Comic Sans MS" pitchFamily="66" charset="0"/>
              </a:rPr>
              <a:t>coque ou </a:t>
            </a:r>
            <a:r>
              <a:rPr lang="fr-FR" sz="2200" dirty="0" err="1" smtClean="0">
                <a:solidFill>
                  <a:schemeClr val="accent2"/>
                </a:solidFill>
                <a:latin typeface="Comic Sans MS" pitchFamily="66" charset="0"/>
              </a:rPr>
              <a:t>cocci</a:t>
            </a:r>
            <a:r>
              <a:rPr lang="fr-FR" sz="2200" dirty="0" smtClean="0">
                <a:solidFill>
                  <a:schemeClr val="accent2"/>
                </a:solidFill>
                <a:latin typeface="Comic Sans MS" pitchFamily="66" charset="0"/>
              </a:rPr>
              <a:t/>
            </a:r>
            <a:br>
              <a:rPr lang="fr-FR" sz="2200" dirty="0" smtClean="0">
                <a:solidFill>
                  <a:schemeClr val="accent2"/>
                </a:solidFill>
                <a:latin typeface="Comic Sans MS" pitchFamily="66" charset="0"/>
              </a:rPr>
            </a:br>
            <a:r>
              <a:rPr lang="fr-FR" sz="2200" dirty="0" smtClean="0">
                <a:solidFill>
                  <a:schemeClr val="tx1"/>
                </a:solidFill>
                <a:latin typeface="Comic Sans MS" pitchFamily="66" charset="0"/>
              </a:rPr>
              <a:t>-</a:t>
            </a:r>
            <a:r>
              <a:rPr lang="fr-FR" sz="2200" dirty="0" smtClean="0">
                <a:solidFill>
                  <a:schemeClr val="accent2"/>
                </a:solidFill>
                <a:latin typeface="Comic Sans MS" pitchFamily="66" charset="0"/>
              </a:rPr>
              <a:t> </a:t>
            </a:r>
            <a:r>
              <a:rPr lang="fr-FR" sz="2200" dirty="0" smtClean="0">
                <a:latin typeface="Comic Sans MS" pitchFamily="66" charset="0"/>
              </a:rPr>
              <a:t>Groupés par deux : diplocoques (pneumocoques « Gram+ »)</a:t>
            </a:r>
            <a:br>
              <a:rPr lang="fr-FR" sz="2200" dirty="0" smtClean="0">
                <a:latin typeface="Comic Sans MS" pitchFamily="66" charset="0"/>
              </a:rPr>
            </a:br>
            <a:r>
              <a:rPr lang="fr-FR" sz="2200" dirty="0" smtClean="0">
                <a:latin typeface="Comic Sans MS" pitchFamily="66" charset="0"/>
              </a:rPr>
              <a:t>- Chaînette : Streptocoques</a:t>
            </a:r>
            <a:br>
              <a:rPr lang="fr-FR" sz="2200" dirty="0" smtClean="0">
                <a:latin typeface="Comic Sans MS" pitchFamily="66" charset="0"/>
              </a:rPr>
            </a:br>
            <a:r>
              <a:rPr lang="fr-FR" sz="2200" dirty="0" smtClean="0">
                <a:latin typeface="Comic Sans MS" pitchFamily="66" charset="0"/>
              </a:rPr>
              <a:t>- Amas ou grappe de raisin : Staphylocoques</a:t>
            </a:r>
            <a:br>
              <a:rPr lang="fr-FR" sz="2200" dirty="0" smtClean="0">
                <a:latin typeface="Comic Sans MS" pitchFamily="66" charset="0"/>
              </a:rPr>
            </a:br>
            <a:r>
              <a:rPr lang="fr-FR" sz="2200" b="1" dirty="0" smtClean="0">
                <a:solidFill>
                  <a:srgbClr val="C00000"/>
                </a:solidFill>
                <a:latin typeface="Comic Sans MS" pitchFamily="66" charset="0"/>
                <a:cs typeface="Times New Roman"/>
              </a:rPr>
              <a:t>*</a:t>
            </a:r>
            <a:r>
              <a:rPr lang="fr-FR" sz="2200" dirty="0" smtClean="0">
                <a:solidFill>
                  <a:schemeClr val="accent2"/>
                </a:solidFill>
                <a:latin typeface="Comic Sans MS" pitchFamily="66" charset="0"/>
              </a:rPr>
              <a:t>bâtonnet</a:t>
            </a:r>
            <a:r>
              <a:rPr lang="fr-FR" sz="2200" dirty="0" smtClean="0">
                <a:latin typeface="Comic Sans MS" pitchFamily="66" charset="0"/>
              </a:rPr>
              <a:t> : </a:t>
            </a:r>
            <a:r>
              <a:rPr lang="fr-FR" sz="2200" dirty="0" smtClean="0">
                <a:solidFill>
                  <a:schemeClr val="accent2"/>
                </a:solidFill>
                <a:latin typeface="Comic Sans MS" pitchFamily="66" charset="0"/>
              </a:rPr>
              <a:t>bacilles </a:t>
            </a:r>
            <a:r>
              <a:rPr lang="fr-FR" sz="2200" i="1" dirty="0" smtClean="0">
                <a:latin typeface="Comic Sans MS" pitchFamily="66" charset="0"/>
              </a:rPr>
              <a:t/>
            </a:r>
            <a:br>
              <a:rPr lang="fr-FR" sz="2200" i="1" dirty="0" smtClean="0">
                <a:latin typeface="Comic Sans MS" pitchFamily="66" charset="0"/>
              </a:rPr>
            </a:br>
            <a:r>
              <a:rPr lang="fr-FR" sz="2200" i="1" dirty="0" smtClean="0">
                <a:latin typeface="Comic Sans MS" pitchFamily="66" charset="0"/>
              </a:rPr>
              <a:t>- </a:t>
            </a:r>
            <a:r>
              <a:rPr lang="fr-FR" sz="2200" dirty="0" smtClean="0">
                <a:latin typeface="Comic Sans MS" pitchFamily="66" charset="0"/>
              </a:rPr>
              <a:t>Petit bacille incurvé = </a:t>
            </a:r>
            <a:r>
              <a:rPr lang="fr-FR" sz="2200" dirty="0" err="1" smtClean="0">
                <a:latin typeface="Comic Sans MS" pitchFamily="66" charset="0"/>
              </a:rPr>
              <a:t>Campylobacter</a:t>
            </a:r>
            <a:r>
              <a:rPr lang="fr-FR" sz="2200" dirty="0" smtClean="0">
                <a:latin typeface="Comic Sans MS" pitchFamily="66" charset="0"/>
              </a:rPr>
              <a:t/>
            </a:r>
            <a:br>
              <a:rPr lang="fr-FR" sz="2200" dirty="0" smtClean="0">
                <a:latin typeface="Comic Sans MS" pitchFamily="66" charset="0"/>
              </a:rPr>
            </a:br>
            <a:r>
              <a:rPr lang="fr-FR" sz="2200" b="1" dirty="0" smtClean="0">
                <a:solidFill>
                  <a:srgbClr val="C00000"/>
                </a:solidFill>
                <a:latin typeface="Comic Sans MS" pitchFamily="66" charset="0"/>
                <a:cs typeface="Times New Roman"/>
              </a:rPr>
              <a:t>*</a:t>
            </a:r>
            <a:r>
              <a:rPr lang="fr-FR" sz="2200" dirty="0" smtClean="0">
                <a:solidFill>
                  <a:schemeClr val="accent2"/>
                </a:solidFill>
                <a:latin typeface="Comic Sans MS" pitchFamily="66" charset="0"/>
              </a:rPr>
              <a:t>spirale</a:t>
            </a:r>
            <a:r>
              <a:rPr lang="fr-FR" sz="2200" dirty="0" smtClean="0">
                <a:latin typeface="Comic Sans MS" pitchFamily="66" charset="0"/>
              </a:rPr>
              <a:t> </a:t>
            </a:r>
            <a:r>
              <a:rPr lang="fr-FR" sz="2200" dirty="0" smtClean="0">
                <a:solidFill>
                  <a:schemeClr val="accent2"/>
                </a:solidFill>
                <a:latin typeface="Comic Sans MS" pitchFamily="66" charset="0"/>
              </a:rPr>
              <a:t>: spirochètes </a:t>
            </a:r>
            <a:br>
              <a:rPr lang="fr-FR" sz="2200" dirty="0" smtClean="0">
                <a:solidFill>
                  <a:schemeClr val="accent2"/>
                </a:solidFill>
                <a:latin typeface="Comic Sans MS" pitchFamily="66" charset="0"/>
              </a:rPr>
            </a:br>
            <a:r>
              <a:rPr lang="fr-FR" sz="2200" dirty="0" smtClean="0">
                <a:latin typeface="Comic Sans MS" pitchFamily="66" charset="0"/>
              </a:rPr>
              <a:t>Tréponèmes : </a:t>
            </a:r>
            <a:r>
              <a:rPr lang="fr-FR" sz="2200" i="1" dirty="0" err="1" smtClean="0">
                <a:latin typeface="Comic Sans MS" pitchFamily="66" charset="0"/>
              </a:rPr>
              <a:t>Treponema</a:t>
            </a:r>
            <a:r>
              <a:rPr lang="fr-FR" sz="2200" i="1" dirty="0" smtClean="0">
                <a:latin typeface="Comic Sans MS" pitchFamily="66" charset="0"/>
              </a:rPr>
              <a:t> pallidum </a:t>
            </a:r>
            <a:r>
              <a:rPr lang="fr-FR" sz="2200" dirty="0" smtClean="0">
                <a:latin typeface="Comic Sans MS" pitchFamily="66" charset="0"/>
              </a:rPr>
              <a:t>(syphilis)</a:t>
            </a:r>
            <a:r>
              <a:rPr lang="fr-FR" sz="2000" dirty="0" smtClean="0">
                <a:latin typeface="Comic Sans MS" pitchFamily="66" charset="0"/>
              </a:rPr>
              <a:t/>
            </a:r>
            <a:br>
              <a:rPr lang="fr-FR" sz="2000" dirty="0" smtClean="0">
                <a:latin typeface="Comic Sans MS" pitchFamily="66" charset="0"/>
              </a:rPr>
            </a:br>
            <a:r>
              <a:rPr lang="fr-FR" sz="2200" b="1" dirty="0" smtClean="0">
                <a:solidFill>
                  <a:srgbClr val="C00000"/>
                </a:solidFill>
                <a:latin typeface="Comic Sans MS" pitchFamily="66" charset="0"/>
              </a:rPr>
              <a:t/>
            </a:r>
            <a:br>
              <a:rPr lang="fr-FR" sz="2200" b="1" dirty="0" smtClean="0">
                <a:solidFill>
                  <a:srgbClr val="C00000"/>
                </a:solidFill>
                <a:latin typeface="Comic Sans MS" pitchFamily="66" charset="0"/>
              </a:rPr>
            </a:br>
            <a:r>
              <a:rPr lang="fr-FR" dirty="0" smtClean="0"/>
              <a:t/>
            </a:r>
            <a:br>
              <a:rPr lang="fr-FR" dirty="0" smtClean="0"/>
            </a:br>
            <a:endParaRPr lang="fr-FR" dirty="0"/>
          </a:p>
        </p:txBody>
      </p:sp>
      <p:sp>
        <p:nvSpPr>
          <p:cNvPr id="5" name="Titre 1"/>
          <p:cNvSpPr txBox="1">
            <a:spLocks/>
          </p:cNvSpPr>
          <p:nvPr/>
        </p:nvSpPr>
        <p:spPr>
          <a:xfrm>
            <a:off x="642910" y="214290"/>
            <a:ext cx="7929618" cy="57150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bg1"/>
                </a:solidFill>
                <a:effectLst/>
                <a:uLnTx/>
                <a:uFillTx/>
                <a:latin typeface="Comic Sans MS" pitchFamily="66" charset="0"/>
                <a:ea typeface="+mn-ea"/>
                <a:cs typeface="+mn-cs"/>
              </a:rPr>
              <a:t>Anatomie</a:t>
            </a:r>
            <a:r>
              <a:rPr kumimoji="0" lang="fr-FR" sz="2400" b="1" i="0" u="none" strike="noStrike" kern="1200" cap="none" spc="0" normalizeH="0" noProof="0" dirty="0" smtClean="0">
                <a:ln>
                  <a:noFill/>
                </a:ln>
                <a:solidFill>
                  <a:schemeClr val="bg1"/>
                </a:solidFill>
                <a:effectLst/>
                <a:uLnTx/>
                <a:uFillTx/>
                <a:latin typeface="Comic Sans MS" pitchFamily="66" charset="0"/>
                <a:ea typeface="+mn-ea"/>
                <a:cs typeface="+mn-cs"/>
              </a:rPr>
              <a:t> fonctionnelle des bactéries</a:t>
            </a:r>
            <a:endParaRPr kumimoji="0" lang="fr-FR" sz="2400" b="1" i="0" u="none" strike="noStrike" kern="1200" cap="none" spc="0" normalizeH="0" baseline="0" noProof="0" dirty="0">
              <a:ln>
                <a:noFill/>
              </a:ln>
              <a:solidFill>
                <a:schemeClr val="bg1"/>
              </a:solidFill>
              <a:effectLst/>
              <a:uLnTx/>
              <a:uFillTx/>
              <a:latin typeface="Comic Sans MS" pitchFamily="66" charset="0"/>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descr="C:\Users\acer\Desktop\7C.png"/>
          <p:cNvPicPr>
            <a:picLocks noChangeAspect="1" noChangeArrowheads="1"/>
          </p:cNvPicPr>
          <p:nvPr/>
        </p:nvPicPr>
        <p:blipFill>
          <a:blip r:embed="rId2"/>
          <a:srcRect/>
          <a:stretch>
            <a:fillRect/>
          </a:stretch>
        </p:blipFill>
        <p:spPr bwMode="auto">
          <a:xfrm>
            <a:off x="0" y="928646"/>
            <a:ext cx="5786478" cy="5929354"/>
          </a:xfrm>
          <a:prstGeom prst="rect">
            <a:avLst/>
          </a:prstGeom>
          <a:noFill/>
        </p:spPr>
      </p:pic>
      <p:pic>
        <p:nvPicPr>
          <p:cNvPr id="5" name="Image 4"/>
          <p:cNvPicPr/>
          <p:nvPr/>
        </p:nvPicPr>
        <p:blipFill>
          <a:blip r:embed="rId3"/>
          <a:srcRect/>
          <a:stretch>
            <a:fillRect/>
          </a:stretch>
        </p:blipFill>
        <p:spPr bwMode="auto">
          <a:xfrm>
            <a:off x="4191000" y="857232"/>
            <a:ext cx="4953000"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1071546"/>
            <a:ext cx="8286808" cy="5386090"/>
          </a:xfrm>
          <a:prstGeom prst="rect">
            <a:avLst/>
          </a:prstGeom>
        </p:spPr>
        <p:txBody>
          <a:bodyPr wrap="square">
            <a:spAutoFit/>
          </a:bodyPr>
          <a:lstStyle/>
          <a:p>
            <a:r>
              <a:rPr lang="fr-FR" sz="2400" b="1" dirty="0" smtClean="0">
                <a:solidFill>
                  <a:srgbClr val="FF0000"/>
                </a:solidFill>
                <a:latin typeface="Comic Sans MS" pitchFamily="66" charset="0"/>
              </a:rPr>
              <a:t>La culture en </a:t>
            </a:r>
            <a:r>
              <a:rPr lang="fr-FR" sz="2400" b="1" dirty="0" err="1" smtClean="0">
                <a:solidFill>
                  <a:srgbClr val="FF0000"/>
                </a:solidFill>
                <a:latin typeface="Comic Sans MS" pitchFamily="66" charset="0"/>
              </a:rPr>
              <a:t>diauxie</a:t>
            </a:r>
            <a:r>
              <a:rPr lang="fr-FR" sz="2400" b="1" dirty="0" smtClean="0">
                <a:solidFill>
                  <a:srgbClr val="FF0000"/>
                </a:solidFill>
                <a:latin typeface="Comic Sans MS" pitchFamily="66" charset="0"/>
              </a:rPr>
              <a:t>:</a:t>
            </a:r>
          </a:p>
          <a:p>
            <a:endParaRPr lang="fr-FR" sz="2400" b="1" dirty="0" smtClean="0">
              <a:solidFill>
                <a:srgbClr val="FF0000"/>
              </a:solidFill>
              <a:latin typeface="Comic Sans MS" pitchFamily="66" charset="0"/>
            </a:endParaRPr>
          </a:p>
          <a:p>
            <a:pPr algn="just"/>
            <a:r>
              <a:rPr lang="fr-FR" sz="2000" dirty="0" smtClean="0">
                <a:latin typeface="Comic Sans MS" pitchFamily="66" charset="0"/>
              </a:rPr>
              <a:t>Une population bactérienne mise dans un milieu de culture contenant deux sucres présente une courbe de croissance </a:t>
            </a:r>
            <a:r>
              <a:rPr lang="fr-FR" sz="2000" dirty="0" err="1" smtClean="0">
                <a:latin typeface="Comic Sans MS" pitchFamily="66" charset="0"/>
              </a:rPr>
              <a:t>biphasique</a:t>
            </a:r>
            <a:r>
              <a:rPr lang="fr-FR" sz="2000" dirty="0" smtClean="0">
                <a:latin typeface="Comic Sans MS" pitchFamily="66" charset="0"/>
              </a:rPr>
              <a:t>. Après une première phase de croissance exponentielle, la croissance s'</a:t>
            </a:r>
            <a:r>
              <a:rPr lang="fr-FR" sz="2000" dirty="0" err="1" smtClean="0">
                <a:latin typeface="Comic Sans MS" pitchFamily="66" charset="0"/>
              </a:rPr>
              <a:t>arrète</a:t>
            </a:r>
            <a:r>
              <a:rPr lang="fr-FR" sz="2000" dirty="0" smtClean="0">
                <a:latin typeface="Comic Sans MS" pitchFamily="66" charset="0"/>
              </a:rPr>
              <a:t> puis reprend à nouveau de façon exponentielle. Après avoir épuisé le premier sucre ,le second sucre peut être utilisé. C'est ce phénomène qui est appelé </a:t>
            </a:r>
            <a:r>
              <a:rPr lang="fr-FR" sz="2000" dirty="0" err="1" smtClean="0">
                <a:solidFill>
                  <a:srgbClr val="FF0000"/>
                </a:solidFill>
                <a:latin typeface="Comic Sans MS" pitchFamily="66" charset="0"/>
              </a:rPr>
              <a:t>diauxie</a:t>
            </a:r>
            <a:r>
              <a:rPr lang="fr-FR" sz="2000" dirty="0" smtClean="0">
                <a:latin typeface="Comic Sans MS" pitchFamily="66" charset="0"/>
              </a:rPr>
              <a:t>.</a:t>
            </a:r>
            <a:r>
              <a:rPr lang="fr-FR" sz="2000" b="1" dirty="0" smtClean="0">
                <a:solidFill>
                  <a:srgbClr val="FF0000"/>
                </a:solidFill>
                <a:latin typeface="Comic Sans MS" pitchFamily="66" charset="0"/>
              </a:rPr>
              <a:t> </a:t>
            </a:r>
          </a:p>
          <a:p>
            <a:pPr algn="just"/>
            <a:endParaRPr lang="fr-FR" sz="2000" dirty="0" smtClean="0">
              <a:latin typeface="Comic Sans MS" pitchFamily="66" charset="0"/>
            </a:endParaRPr>
          </a:p>
          <a:p>
            <a:pPr algn="just"/>
            <a:r>
              <a:rPr lang="fr-FR" sz="2000" dirty="0" smtClean="0">
                <a:latin typeface="Comic Sans MS" pitchFamily="66" charset="0"/>
              </a:rPr>
              <a:t>Exemple: </a:t>
            </a:r>
            <a:r>
              <a:rPr lang="fr-FR" sz="2000" b="1" dirty="0" err="1" smtClean="0">
                <a:solidFill>
                  <a:srgbClr val="FF0000"/>
                </a:solidFill>
                <a:latin typeface="Comic Sans MS" pitchFamily="66" charset="0"/>
              </a:rPr>
              <a:t>E.coli</a:t>
            </a:r>
            <a:r>
              <a:rPr lang="fr-FR" sz="2000" dirty="0" smtClean="0">
                <a:latin typeface="Comic Sans MS" pitchFamily="66" charset="0"/>
              </a:rPr>
              <a:t>, </a:t>
            </a:r>
            <a:r>
              <a:rPr lang="fr-FR" sz="2000" dirty="0" smtClean="0">
                <a:latin typeface="Comic Sans MS" pitchFamily="66" charset="0"/>
              </a:rPr>
              <a:t>cultivée sur </a:t>
            </a:r>
            <a:r>
              <a:rPr lang="fr-FR" sz="2000" dirty="0" smtClean="0">
                <a:latin typeface="Comic Sans MS" pitchFamily="66" charset="0"/>
              </a:rPr>
              <a:t>milieu contenant deux sucres comme le glucose et le lactose, utilise en priorité le glucose car il est métabolisé par des enzymes </a:t>
            </a:r>
            <a:r>
              <a:rPr lang="fr-FR" sz="2000" dirty="0" smtClean="0">
                <a:solidFill>
                  <a:srgbClr val="FF0000"/>
                </a:solidFill>
                <a:latin typeface="Comic Sans MS" pitchFamily="66" charset="0"/>
              </a:rPr>
              <a:t>constitutives</a:t>
            </a:r>
            <a:r>
              <a:rPr lang="fr-FR" sz="2000" dirty="0" smtClean="0">
                <a:latin typeface="Comic Sans MS" pitchFamily="66" charset="0"/>
              </a:rPr>
              <a:t>; quand le glucose est épuisé, la bactérie synthétise des enzymes </a:t>
            </a:r>
            <a:r>
              <a:rPr lang="fr-FR" sz="2000" dirty="0" smtClean="0">
                <a:solidFill>
                  <a:srgbClr val="FF0000"/>
                </a:solidFill>
                <a:latin typeface="Comic Sans MS" pitchFamily="66" charset="0"/>
              </a:rPr>
              <a:t>inductibles</a:t>
            </a:r>
            <a:r>
              <a:rPr lang="fr-FR" sz="2000" dirty="0" smtClean="0">
                <a:latin typeface="Comic Sans MS" pitchFamily="66" charset="0"/>
              </a:rPr>
              <a:t> pour dégrader le lactose (Exemple: beta-galactosidase).</a:t>
            </a:r>
          </a:p>
          <a:p>
            <a:pPr algn="just"/>
            <a:r>
              <a:rPr lang="fr-FR" sz="2000" dirty="0" smtClean="0"/>
              <a:t> </a:t>
            </a:r>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encrypted-tbn1.gstatic.com/images?q=tbn:ANd9GcTB8PGVlLeUMNLgd-C9mB8y0P_Zpou9rLc0U4wn4CBjZ7xcWmRRZA"/>
          <p:cNvPicPr>
            <a:picLocks noChangeAspect="1" noChangeArrowheads="1"/>
          </p:cNvPicPr>
          <p:nvPr/>
        </p:nvPicPr>
        <p:blipFill>
          <a:blip r:embed="rId2"/>
          <a:srcRect/>
          <a:stretch>
            <a:fillRect/>
          </a:stretch>
        </p:blipFill>
        <p:spPr bwMode="auto">
          <a:xfrm>
            <a:off x="1428728" y="0"/>
            <a:ext cx="6143668" cy="3571876"/>
          </a:xfrm>
          <a:prstGeom prst="rect">
            <a:avLst/>
          </a:prstGeom>
          <a:noFill/>
        </p:spPr>
      </p:pic>
      <p:pic>
        <p:nvPicPr>
          <p:cNvPr id="45059" name="Picture 3" descr="C:\Users\user\Desktop\diauxie.jpg"/>
          <p:cNvPicPr>
            <a:picLocks noChangeAspect="1" noChangeArrowheads="1"/>
          </p:cNvPicPr>
          <p:nvPr/>
        </p:nvPicPr>
        <p:blipFill>
          <a:blip r:embed="rId3"/>
          <a:srcRect/>
          <a:stretch>
            <a:fillRect/>
          </a:stretch>
        </p:blipFill>
        <p:spPr bwMode="auto">
          <a:xfrm>
            <a:off x="928662" y="3429000"/>
            <a:ext cx="6572296" cy="3429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000108"/>
            <a:ext cx="8715436" cy="2286016"/>
          </a:xfrm>
        </p:spPr>
        <p:txBody>
          <a:bodyPr>
            <a:normAutofit/>
          </a:bodyPr>
          <a:lstStyle/>
          <a:p>
            <a:pPr algn="just"/>
            <a:r>
              <a:rPr lang="fr-FR" sz="2000" b="1" dirty="0" smtClean="0">
                <a:latin typeface="Comic Sans MS" pitchFamily="66" charset="0"/>
              </a:rPr>
              <a:t>Le métabolisme énergétique:</a:t>
            </a:r>
          </a:p>
          <a:p>
            <a:pPr algn="just">
              <a:buNone/>
            </a:pPr>
            <a:r>
              <a:rPr lang="fr-FR" sz="2000" b="1" dirty="0" smtClean="0">
                <a:latin typeface="Comic Sans MS" pitchFamily="66" charset="0"/>
              </a:rPr>
              <a:t>   </a:t>
            </a:r>
            <a:r>
              <a:rPr lang="fr-FR" sz="2000" dirty="0" smtClean="0">
                <a:latin typeface="Comic Sans MS" pitchFamily="66" charset="0"/>
              </a:rPr>
              <a:t>ensemble de réactions biochimiques de (catabolisme et anabolisme) qui s'accompagnent d’une production d'énergie chimique (ATP) utilisable par la cellule.</a:t>
            </a:r>
          </a:p>
          <a:p>
            <a:pPr algn="just"/>
            <a:r>
              <a:rPr lang="fr-FR" sz="2000" dirty="0" smtClean="0">
                <a:latin typeface="Comic Sans MS" pitchFamily="66" charset="0"/>
              </a:rPr>
              <a:t> Les bactéries ont besoin, pour leur métabolisme, </a:t>
            </a:r>
            <a:r>
              <a:rPr lang="fr-FR" sz="2000" dirty="0" smtClean="0">
                <a:solidFill>
                  <a:srgbClr val="FF0000"/>
                </a:solidFill>
                <a:latin typeface="Comic Sans MS" pitchFamily="66" charset="0"/>
              </a:rPr>
              <a:t>d’énergie</a:t>
            </a:r>
            <a:r>
              <a:rPr lang="fr-FR" sz="2000" dirty="0" smtClean="0">
                <a:latin typeface="Comic Sans MS" pitchFamily="66" charset="0"/>
              </a:rPr>
              <a:t>,</a:t>
            </a:r>
          </a:p>
          <a:p>
            <a:pPr>
              <a:buNone/>
            </a:pPr>
            <a:r>
              <a:rPr lang="en-GB" sz="2000" dirty="0" smtClean="0">
                <a:latin typeface="Comic Sans MS" pitchFamily="66" charset="0"/>
              </a:rPr>
              <a:t>     Les sources </a:t>
            </a:r>
            <a:r>
              <a:rPr lang="fr-FR" sz="2000" dirty="0" smtClean="0">
                <a:latin typeface="Comic Sans MS" pitchFamily="66" charset="0"/>
              </a:rPr>
              <a:t>d'énergie</a:t>
            </a:r>
            <a:r>
              <a:rPr lang="en-GB" sz="2000" dirty="0" smtClean="0">
                <a:latin typeface="Comic Sans MS" pitchFamily="66" charset="0"/>
              </a:rPr>
              <a:t> :</a:t>
            </a:r>
            <a:endParaRPr lang="fr-FR" sz="2000" b="1" dirty="0">
              <a:latin typeface="Comic Sans MS" pitchFamily="66" charset="0"/>
            </a:endParaRPr>
          </a:p>
        </p:txBody>
      </p:sp>
      <p:sp>
        <p:nvSpPr>
          <p:cNvPr id="5" name="Text Box 3"/>
          <p:cNvSpPr txBox="1">
            <a:spLocks noChangeArrowheads="1"/>
          </p:cNvSpPr>
          <p:nvPr/>
        </p:nvSpPr>
        <p:spPr bwMode="auto">
          <a:xfrm>
            <a:off x="6000760" y="3214686"/>
            <a:ext cx="1178208" cy="257635"/>
          </a:xfrm>
          <a:prstGeom prst="rect">
            <a:avLst/>
          </a:prstGeom>
          <a:noFill/>
          <a:ln w="9525">
            <a:noFill/>
            <a:miter lim="800000"/>
            <a:headEnd/>
            <a:tailEnd type="triangle" w="med" len="med"/>
          </a:ln>
        </p:spPr>
        <p:txBody>
          <a:bodyPr wrap="none"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mic Sans MS" pitchFamily="66" charset="0"/>
              </a:rPr>
              <a:t>PHOTONS</a:t>
            </a:r>
          </a:p>
        </p:txBody>
      </p:sp>
      <p:sp>
        <p:nvSpPr>
          <p:cNvPr id="6" name="Text Box 4"/>
          <p:cNvSpPr txBox="1">
            <a:spLocks noChangeArrowheads="1"/>
          </p:cNvSpPr>
          <p:nvPr/>
        </p:nvSpPr>
        <p:spPr bwMode="auto">
          <a:xfrm>
            <a:off x="1928794" y="3214686"/>
            <a:ext cx="1647887" cy="257635"/>
          </a:xfrm>
          <a:prstGeom prst="rect">
            <a:avLst/>
          </a:prstGeom>
          <a:noFill/>
          <a:ln w="9525">
            <a:noFill/>
            <a:miter lim="800000"/>
            <a:headEnd/>
            <a:tailEnd type="triangle" w="med" len="med"/>
          </a:ln>
        </p:spPr>
        <p:txBody>
          <a:bodyPr wrap="none"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mic Sans MS" pitchFamily="66" charset="0"/>
              </a:rPr>
              <a:t>NUTRIMENTS</a:t>
            </a:r>
          </a:p>
        </p:txBody>
      </p:sp>
      <p:grpSp>
        <p:nvGrpSpPr>
          <p:cNvPr id="7" name="Group 5"/>
          <p:cNvGrpSpPr>
            <a:grpSpLocks/>
          </p:cNvGrpSpPr>
          <p:nvPr/>
        </p:nvGrpSpPr>
        <p:grpSpPr bwMode="auto">
          <a:xfrm>
            <a:off x="1714480" y="3500438"/>
            <a:ext cx="6000792" cy="328613"/>
            <a:chOff x="1279" y="1646"/>
            <a:chExt cx="3546" cy="162"/>
          </a:xfrm>
        </p:grpSpPr>
        <p:sp>
          <p:nvSpPr>
            <p:cNvPr id="8" name="Text Box 6"/>
            <p:cNvSpPr txBox="1">
              <a:spLocks noChangeArrowheads="1"/>
            </p:cNvSpPr>
            <p:nvPr/>
          </p:nvSpPr>
          <p:spPr bwMode="auto">
            <a:xfrm>
              <a:off x="1279" y="1646"/>
              <a:ext cx="1140" cy="162"/>
            </a:xfrm>
            <a:prstGeom prst="rect">
              <a:avLst/>
            </a:prstGeom>
            <a:noFill/>
            <a:ln w="9525">
              <a:noFill/>
              <a:miter lim="800000"/>
              <a:headEnd/>
              <a:tailEnd type="triangle" w="med" len="med"/>
            </a:ln>
          </p:spPr>
          <p:txBody>
            <a:bodyPr wrap="none"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solidFill>
                    <a:srgbClr val="FF0000"/>
                  </a:solidFill>
                  <a:latin typeface="Comic Sans MS" pitchFamily="66" charset="0"/>
                </a:rPr>
                <a:t>Energie</a:t>
              </a:r>
              <a:r>
                <a:rPr lang="en-GB" dirty="0">
                  <a:solidFill>
                    <a:srgbClr val="FF0000"/>
                  </a:solidFill>
                  <a:latin typeface="Comic Sans MS" pitchFamily="66" charset="0"/>
                </a:rPr>
                <a:t> </a:t>
              </a:r>
              <a:r>
                <a:rPr lang="en-GB" dirty="0" err="1">
                  <a:solidFill>
                    <a:srgbClr val="FF0000"/>
                  </a:solidFill>
                  <a:latin typeface="Comic Sans MS" pitchFamily="66" charset="0"/>
                </a:rPr>
                <a:t>chimique</a:t>
              </a:r>
              <a:endParaRPr lang="en-GB" dirty="0">
                <a:solidFill>
                  <a:srgbClr val="FF0000"/>
                </a:solidFill>
                <a:latin typeface="Comic Sans MS" pitchFamily="66" charset="0"/>
              </a:endParaRPr>
            </a:p>
          </p:txBody>
        </p:sp>
        <p:sp>
          <p:nvSpPr>
            <p:cNvPr id="9" name="Text Box 7"/>
            <p:cNvSpPr txBox="1">
              <a:spLocks noChangeArrowheads="1"/>
            </p:cNvSpPr>
            <p:nvPr/>
          </p:nvSpPr>
          <p:spPr bwMode="auto">
            <a:xfrm>
              <a:off x="3618" y="1646"/>
              <a:ext cx="1207" cy="162"/>
            </a:xfrm>
            <a:prstGeom prst="rect">
              <a:avLst/>
            </a:prstGeom>
            <a:noFill/>
            <a:ln w="9525">
              <a:noFill/>
              <a:miter lim="800000"/>
              <a:headEnd/>
              <a:tailEnd type="triangle" w="med" len="med"/>
            </a:ln>
          </p:spPr>
          <p:txBody>
            <a:bodyPr wrap="none"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solidFill>
                    <a:srgbClr val="FF0000"/>
                  </a:solidFill>
                  <a:latin typeface="Comic Sans MS" pitchFamily="66" charset="0"/>
                </a:rPr>
                <a:t>Energie</a:t>
              </a:r>
              <a:r>
                <a:rPr lang="en-GB" dirty="0">
                  <a:solidFill>
                    <a:srgbClr val="FF0000"/>
                  </a:solidFill>
                  <a:latin typeface="Comic Sans MS" pitchFamily="66" charset="0"/>
                </a:rPr>
                <a:t> </a:t>
              </a:r>
              <a:r>
                <a:rPr lang="en-GB" dirty="0" err="1">
                  <a:solidFill>
                    <a:srgbClr val="FF0000"/>
                  </a:solidFill>
                  <a:latin typeface="Comic Sans MS" pitchFamily="66" charset="0"/>
                </a:rPr>
                <a:t>lumineuse</a:t>
              </a:r>
              <a:endParaRPr lang="en-GB" dirty="0">
                <a:solidFill>
                  <a:srgbClr val="FF0000"/>
                </a:solidFill>
                <a:latin typeface="Comic Sans MS" pitchFamily="66" charset="0"/>
              </a:endParaRPr>
            </a:p>
          </p:txBody>
        </p:sp>
      </p:grpSp>
      <p:grpSp>
        <p:nvGrpSpPr>
          <p:cNvPr id="10" name="Group 8"/>
          <p:cNvGrpSpPr>
            <a:grpSpLocks/>
          </p:cNvGrpSpPr>
          <p:nvPr/>
        </p:nvGrpSpPr>
        <p:grpSpPr bwMode="auto">
          <a:xfrm>
            <a:off x="3143239" y="3714752"/>
            <a:ext cx="3295649" cy="1114425"/>
            <a:chOff x="2153" y="1897"/>
            <a:chExt cx="2076" cy="702"/>
          </a:xfrm>
        </p:grpSpPr>
        <p:sp>
          <p:nvSpPr>
            <p:cNvPr id="11" name="Text Box 9"/>
            <p:cNvSpPr txBox="1">
              <a:spLocks noChangeArrowheads="1"/>
            </p:cNvSpPr>
            <p:nvPr/>
          </p:nvSpPr>
          <p:spPr bwMode="auto">
            <a:xfrm>
              <a:off x="2153" y="2181"/>
              <a:ext cx="2076" cy="418"/>
            </a:xfrm>
            <a:prstGeom prst="rect">
              <a:avLst/>
            </a:prstGeom>
            <a:noFill/>
            <a:ln w="9525">
              <a:noFill/>
              <a:miter lim="800000"/>
              <a:headEnd/>
              <a:tailEnd type="triangle" w="med" len="med"/>
            </a:ln>
          </p:spPr>
          <p:txBody>
            <a:bodyPr lIns="0" tIns="0" rIns="0" bIns="0">
              <a:spAutoFit/>
            </a:bodyPr>
            <a:lstStyle/>
            <a:p>
              <a:pPr algn="ctr" eaLnBrk="1" hangingPunct="1">
                <a:lnSpc>
                  <a:spcPct val="125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Comic Sans MS" pitchFamily="66" charset="0"/>
                </a:rPr>
                <a:t>CAPTURE +</a:t>
              </a:r>
            </a:p>
            <a:p>
              <a:pPr algn="ctr" eaLnBrk="1" hangingPunct="1">
                <a:lnSpc>
                  <a:spcPct val="125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Comic Sans MS" pitchFamily="66" charset="0"/>
                </a:rPr>
                <a:t>TRANSFORMATION</a:t>
              </a:r>
            </a:p>
          </p:txBody>
        </p:sp>
        <p:sp>
          <p:nvSpPr>
            <p:cNvPr id="12" name="Freeform 10"/>
            <p:cNvSpPr>
              <a:spLocks/>
            </p:cNvSpPr>
            <p:nvPr/>
          </p:nvSpPr>
          <p:spPr bwMode="auto">
            <a:xfrm>
              <a:off x="2505" y="1930"/>
              <a:ext cx="292" cy="284"/>
            </a:xfrm>
            <a:custGeom>
              <a:avLst/>
              <a:gdLst>
                <a:gd name="T0" fmla="*/ 0 w 1289"/>
                <a:gd name="T1" fmla="*/ 0 h 1252"/>
                <a:gd name="T2" fmla="*/ 0 w 1289"/>
                <a:gd name="T3" fmla="*/ 0 h 1252"/>
                <a:gd name="T4" fmla="*/ 0 w 1289"/>
                <a:gd name="T5" fmla="*/ 0 h 1252"/>
                <a:gd name="T6" fmla="*/ 0 60000 65536"/>
                <a:gd name="T7" fmla="*/ 0 60000 65536"/>
                <a:gd name="T8" fmla="*/ 0 60000 65536"/>
                <a:gd name="T9" fmla="*/ 0 w 1289"/>
                <a:gd name="T10" fmla="*/ 0 h 1252"/>
                <a:gd name="T11" fmla="*/ 1289 w 1289"/>
                <a:gd name="T12" fmla="*/ 1252 h 1252"/>
              </a:gdLst>
              <a:ahLst/>
              <a:cxnLst>
                <a:cxn ang="T6">
                  <a:pos x="T0" y="T1"/>
                </a:cxn>
                <a:cxn ang="T7">
                  <a:pos x="T2" y="T3"/>
                </a:cxn>
                <a:cxn ang="T8">
                  <a:pos x="T4" y="T5"/>
                </a:cxn>
              </a:cxnLst>
              <a:rect l="T9" t="T10" r="T11" b="T12"/>
              <a:pathLst>
                <a:path w="1289" h="1252">
                  <a:moveTo>
                    <a:pt x="0" y="0"/>
                  </a:moveTo>
                  <a:cubicBezTo>
                    <a:pt x="1180" y="465"/>
                    <a:pt x="1288" y="1251"/>
                    <a:pt x="1288" y="1251"/>
                  </a:cubicBezTo>
                  <a:cubicBezTo>
                    <a:pt x="1288" y="1251"/>
                    <a:pt x="1288" y="1216"/>
                    <a:pt x="1288" y="1216"/>
                  </a:cubicBezTo>
                </a:path>
              </a:pathLst>
            </a:custGeom>
            <a:noFill/>
            <a:ln w="36000">
              <a:solidFill>
                <a:srgbClr val="FF0000"/>
              </a:solidFill>
              <a:round/>
              <a:headEnd/>
              <a:tailEnd type="triangle" w="med" len="med"/>
            </a:ln>
          </p:spPr>
          <p:txBody>
            <a:bodyPr/>
            <a:lstStyle/>
            <a:p>
              <a:endParaRPr lang="fr-FR"/>
            </a:p>
          </p:txBody>
        </p:sp>
        <p:sp>
          <p:nvSpPr>
            <p:cNvPr id="13" name="Freeform 11"/>
            <p:cNvSpPr>
              <a:spLocks/>
            </p:cNvSpPr>
            <p:nvPr/>
          </p:nvSpPr>
          <p:spPr bwMode="auto">
            <a:xfrm>
              <a:off x="3576" y="1897"/>
              <a:ext cx="203" cy="341"/>
            </a:xfrm>
            <a:custGeom>
              <a:avLst/>
              <a:gdLst>
                <a:gd name="T0" fmla="*/ 0 w 895"/>
                <a:gd name="T1" fmla="*/ 0 h 1503"/>
                <a:gd name="T2" fmla="*/ 0 w 895"/>
                <a:gd name="T3" fmla="*/ 0 h 1503"/>
                <a:gd name="T4" fmla="*/ 0 w 895"/>
                <a:gd name="T5" fmla="*/ 0 h 1503"/>
                <a:gd name="T6" fmla="*/ 0 60000 65536"/>
                <a:gd name="T7" fmla="*/ 0 60000 65536"/>
                <a:gd name="T8" fmla="*/ 0 60000 65536"/>
                <a:gd name="T9" fmla="*/ 0 w 895"/>
                <a:gd name="T10" fmla="*/ 0 h 1503"/>
                <a:gd name="T11" fmla="*/ 895 w 895"/>
                <a:gd name="T12" fmla="*/ 1503 h 1503"/>
              </a:gdLst>
              <a:ahLst/>
              <a:cxnLst>
                <a:cxn ang="T6">
                  <a:pos x="T0" y="T1"/>
                </a:cxn>
                <a:cxn ang="T7">
                  <a:pos x="T2" y="T3"/>
                </a:cxn>
                <a:cxn ang="T8">
                  <a:pos x="T4" y="T5"/>
                </a:cxn>
              </a:cxnLst>
              <a:rect l="T9" t="T10" r="T11" b="T12"/>
              <a:pathLst>
                <a:path w="895" h="1503">
                  <a:moveTo>
                    <a:pt x="894" y="0"/>
                  </a:moveTo>
                  <a:cubicBezTo>
                    <a:pt x="107" y="679"/>
                    <a:pt x="0" y="1502"/>
                    <a:pt x="0" y="1502"/>
                  </a:cubicBezTo>
                  <a:cubicBezTo>
                    <a:pt x="0" y="1502"/>
                    <a:pt x="0" y="1394"/>
                    <a:pt x="0" y="1394"/>
                  </a:cubicBezTo>
                </a:path>
              </a:pathLst>
            </a:custGeom>
            <a:solidFill>
              <a:srgbClr val="FF0000"/>
            </a:solidFill>
            <a:ln w="36000">
              <a:solidFill>
                <a:srgbClr val="FF0000"/>
              </a:solidFill>
              <a:round/>
              <a:headEnd/>
              <a:tailEnd type="triangle" w="med" len="med"/>
            </a:ln>
          </p:spPr>
          <p:txBody>
            <a:bodyPr/>
            <a:lstStyle/>
            <a:p>
              <a:endParaRPr lang="fr-FR"/>
            </a:p>
          </p:txBody>
        </p:sp>
      </p:grpSp>
      <p:grpSp>
        <p:nvGrpSpPr>
          <p:cNvPr id="14" name="Group 12"/>
          <p:cNvGrpSpPr>
            <a:grpSpLocks/>
          </p:cNvGrpSpPr>
          <p:nvPr/>
        </p:nvGrpSpPr>
        <p:grpSpPr bwMode="auto">
          <a:xfrm>
            <a:off x="3000364" y="4857761"/>
            <a:ext cx="3411538" cy="1511300"/>
            <a:chOff x="2116" y="2741"/>
            <a:chExt cx="2149" cy="952"/>
          </a:xfrm>
        </p:grpSpPr>
        <p:sp>
          <p:nvSpPr>
            <p:cNvPr id="15" name="Text Box 13"/>
            <p:cNvSpPr txBox="1">
              <a:spLocks noChangeArrowheads="1"/>
            </p:cNvSpPr>
            <p:nvPr/>
          </p:nvSpPr>
          <p:spPr bwMode="auto">
            <a:xfrm>
              <a:off x="2116" y="3251"/>
              <a:ext cx="2149" cy="442"/>
            </a:xfrm>
            <a:prstGeom prst="rect">
              <a:avLst/>
            </a:prstGeom>
            <a:noFill/>
            <a:ln w="9525">
              <a:noFill/>
              <a:miter lim="800000"/>
              <a:headEnd/>
              <a:tailEnd type="triangle" w="med" len="med"/>
            </a:ln>
          </p:spPr>
          <p:txBody>
            <a:bodyPr lIns="0" tIns="0" rIns="0" bIns="0">
              <a:spAutoFit/>
            </a:bodyPr>
            <a:lstStyle/>
            <a:p>
              <a:pPr algn="ctr" eaLnBrk="1" hangingPunct="1">
                <a:lnSpc>
                  <a:spcPct val="125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a:latin typeface="Comic Sans MS" pitchFamily="66" charset="0"/>
                </a:rPr>
                <a:t>Energie</a:t>
              </a:r>
              <a:r>
                <a:rPr lang="en-GB" sz="2000" b="1" dirty="0">
                  <a:latin typeface="Comic Sans MS" pitchFamily="66" charset="0"/>
                </a:rPr>
                <a:t> CHIMIQUE</a:t>
              </a:r>
              <a:r>
                <a:rPr lang="en-GB" dirty="0">
                  <a:latin typeface="Comic Sans MS" pitchFamily="66" charset="0"/>
                </a:rPr>
                <a:t/>
              </a:r>
              <a:br>
                <a:rPr lang="en-GB" dirty="0">
                  <a:latin typeface="Comic Sans MS" pitchFamily="66" charset="0"/>
                </a:rPr>
              </a:br>
              <a:r>
                <a:rPr lang="en-GB" b="1" dirty="0">
                  <a:latin typeface="Comic Sans MS" pitchFamily="66" charset="0"/>
                </a:rPr>
                <a:t>ATP, GTP, ...</a:t>
              </a:r>
            </a:p>
          </p:txBody>
        </p:sp>
        <p:sp>
          <p:nvSpPr>
            <p:cNvPr id="16" name="Line 14"/>
            <p:cNvSpPr>
              <a:spLocks noChangeShapeType="1"/>
            </p:cNvSpPr>
            <p:nvPr/>
          </p:nvSpPr>
          <p:spPr bwMode="auto">
            <a:xfrm>
              <a:off x="2814" y="2757"/>
              <a:ext cx="1" cy="519"/>
            </a:xfrm>
            <a:prstGeom prst="line">
              <a:avLst/>
            </a:prstGeom>
            <a:noFill/>
            <a:ln w="36000">
              <a:solidFill>
                <a:srgbClr val="FF0000"/>
              </a:solidFill>
              <a:round/>
              <a:headEnd/>
              <a:tailEnd type="triangle" w="med" len="med"/>
            </a:ln>
          </p:spPr>
          <p:txBody>
            <a:bodyPr/>
            <a:lstStyle/>
            <a:p>
              <a:endParaRPr lang="fr-FR"/>
            </a:p>
          </p:txBody>
        </p:sp>
        <p:sp>
          <p:nvSpPr>
            <p:cNvPr id="17" name="Line 15"/>
            <p:cNvSpPr>
              <a:spLocks noChangeShapeType="1"/>
            </p:cNvSpPr>
            <p:nvPr/>
          </p:nvSpPr>
          <p:spPr bwMode="auto">
            <a:xfrm>
              <a:off x="3543" y="2741"/>
              <a:ext cx="1" cy="503"/>
            </a:xfrm>
            <a:prstGeom prst="line">
              <a:avLst/>
            </a:prstGeom>
            <a:noFill/>
            <a:ln w="36000">
              <a:solidFill>
                <a:srgbClr val="FF0000"/>
              </a:solidFill>
              <a:round/>
              <a:headEnd/>
              <a:tailEnd type="triangle" w="med" len="med"/>
            </a:ln>
          </p:spPr>
          <p:txBody>
            <a:bodyPr/>
            <a:lstStyle/>
            <a:p>
              <a:endParaRPr lang="fr-FR"/>
            </a:p>
          </p:txBody>
        </p:sp>
      </p:grpSp>
      <p:sp>
        <p:nvSpPr>
          <p:cNvPr id="18" name="Text Box 16"/>
          <p:cNvSpPr txBox="1">
            <a:spLocks noChangeArrowheads="1"/>
          </p:cNvSpPr>
          <p:nvPr/>
        </p:nvSpPr>
        <p:spPr bwMode="auto">
          <a:xfrm>
            <a:off x="642910" y="5572140"/>
            <a:ext cx="2767013" cy="531812"/>
          </a:xfrm>
          <a:prstGeom prst="rect">
            <a:avLst/>
          </a:prstGeom>
          <a:noFill/>
          <a:ln w="9525">
            <a:noFill/>
            <a:miter lim="800000"/>
            <a:headEnd/>
            <a:tailEnd type="triangle" w="med" len="med"/>
          </a:ln>
        </p:spPr>
        <p:txBody>
          <a:bodyPr lIns="0" tIns="0" rIns="0" bIns="0">
            <a:spAutoFit/>
          </a:bodyPr>
          <a:lstStyle/>
          <a:p>
            <a:pPr algn="ctr" eaLnBrk="1" hangingPunct="1">
              <a:lnSpc>
                <a:spcPct val="96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err="1">
                <a:solidFill>
                  <a:srgbClr val="FFC000"/>
                </a:solidFill>
                <a:latin typeface="Comic Sans MS" pitchFamily="66" charset="0"/>
              </a:rPr>
              <a:t>Organismes</a:t>
            </a:r>
            <a:r>
              <a:rPr lang="en-GB" b="1" dirty="0">
                <a:solidFill>
                  <a:srgbClr val="FFC000"/>
                </a:solidFill>
                <a:latin typeface="Comic Sans MS" pitchFamily="66" charset="0"/>
              </a:rPr>
              <a:t/>
            </a:r>
            <a:br>
              <a:rPr lang="en-GB" b="1" dirty="0">
                <a:solidFill>
                  <a:srgbClr val="FFC000"/>
                </a:solidFill>
                <a:latin typeface="Comic Sans MS" pitchFamily="66" charset="0"/>
              </a:rPr>
            </a:br>
            <a:r>
              <a:rPr lang="en-GB" b="1" dirty="0">
                <a:solidFill>
                  <a:srgbClr val="FFC000"/>
                </a:solidFill>
                <a:latin typeface="Comic Sans MS" pitchFamily="66" charset="0"/>
              </a:rPr>
              <a:t>CHIMIOTROPHES</a:t>
            </a:r>
          </a:p>
        </p:txBody>
      </p:sp>
      <p:sp>
        <p:nvSpPr>
          <p:cNvPr id="19" name="Text Box 16"/>
          <p:cNvSpPr txBox="1">
            <a:spLocks noChangeArrowheads="1"/>
          </p:cNvSpPr>
          <p:nvPr/>
        </p:nvSpPr>
        <p:spPr bwMode="auto">
          <a:xfrm>
            <a:off x="6072198" y="5429264"/>
            <a:ext cx="2767013" cy="531812"/>
          </a:xfrm>
          <a:prstGeom prst="rect">
            <a:avLst/>
          </a:prstGeom>
          <a:noFill/>
          <a:ln w="9525">
            <a:noFill/>
            <a:miter lim="800000"/>
            <a:headEnd/>
            <a:tailEnd type="triangle" w="med" len="med"/>
          </a:ln>
        </p:spPr>
        <p:txBody>
          <a:bodyPr lIns="0" tIns="0" rIns="0" bIns="0">
            <a:spAutoFit/>
          </a:bodyPr>
          <a:lstStyle/>
          <a:p>
            <a:pPr algn="ctr" eaLnBrk="1" hangingPunct="1">
              <a:lnSpc>
                <a:spcPct val="96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err="1">
                <a:solidFill>
                  <a:srgbClr val="FFC000"/>
                </a:solidFill>
                <a:latin typeface="Comic Sans MS" pitchFamily="66" charset="0"/>
              </a:rPr>
              <a:t>Organismes</a:t>
            </a:r>
            <a:r>
              <a:rPr lang="en-GB" b="1" dirty="0">
                <a:solidFill>
                  <a:srgbClr val="FFC000"/>
                </a:solidFill>
                <a:latin typeface="Comic Sans MS" pitchFamily="66" charset="0"/>
              </a:rPr>
              <a:t/>
            </a:r>
            <a:br>
              <a:rPr lang="en-GB" b="1" dirty="0">
                <a:solidFill>
                  <a:srgbClr val="FFC000"/>
                </a:solidFill>
                <a:latin typeface="Comic Sans MS" pitchFamily="66" charset="0"/>
              </a:rPr>
            </a:br>
            <a:r>
              <a:rPr lang="en-GB" b="1" dirty="0" smtClean="0">
                <a:solidFill>
                  <a:srgbClr val="FFC000"/>
                </a:solidFill>
                <a:latin typeface="Comic Sans MS" pitchFamily="66" charset="0"/>
              </a:rPr>
              <a:t>PHOTOTROPHES</a:t>
            </a:r>
            <a:endParaRPr lang="en-GB" b="1" dirty="0">
              <a:solidFill>
                <a:srgbClr val="FFC000"/>
              </a:solidFill>
              <a:latin typeface="Comic Sans MS" pitchFamily="66" charset="0"/>
            </a:endParaRPr>
          </a:p>
        </p:txBody>
      </p:sp>
      <p:sp>
        <p:nvSpPr>
          <p:cNvPr id="20" name="Titre 1"/>
          <p:cNvSpPr txBox="1">
            <a:spLocks/>
          </p:cNvSpPr>
          <p:nvPr/>
        </p:nvSpPr>
        <p:spPr>
          <a:xfrm>
            <a:off x="642910" y="214290"/>
            <a:ext cx="7929618" cy="57150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bg1"/>
                </a:solidFill>
                <a:effectLst/>
                <a:uLnTx/>
                <a:uFillTx/>
                <a:latin typeface="Comic Sans MS" pitchFamily="66" charset="0"/>
                <a:ea typeface="+mn-ea"/>
                <a:cs typeface="+mn-cs"/>
              </a:rPr>
              <a:t>Physiologie du métabolisme </a:t>
            </a:r>
            <a:endParaRPr kumimoji="0" lang="fr-FR" sz="2400" b="1" i="0" u="none" strike="noStrike" kern="1200" cap="none" spc="0" normalizeH="0" baseline="0" noProof="0" dirty="0">
              <a:ln>
                <a:noFill/>
              </a:ln>
              <a:solidFill>
                <a:schemeClr val="bg1"/>
              </a:solidFill>
              <a:effectLst/>
              <a:uLnTx/>
              <a:uFillTx/>
              <a:latin typeface="Comic Sans MS" pitchFamily="66" charset="0"/>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643074"/>
          </a:xfrm>
        </p:spPr>
        <p:txBody>
          <a:bodyPr>
            <a:noAutofit/>
          </a:bodyPr>
          <a:lstStyle/>
          <a:p>
            <a:pPr algn="l"/>
            <a:r>
              <a:rPr lang="fr-FR" sz="2400" b="1" dirty="0" smtClean="0">
                <a:solidFill>
                  <a:srgbClr val="FF0000"/>
                </a:solidFill>
                <a:latin typeface="Comic Sans MS" pitchFamily="66" charset="0"/>
              </a:rPr>
              <a:t>1. Les </a:t>
            </a:r>
            <a:r>
              <a:rPr lang="fr-FR" sz="2400" b="1" dirty="0" err="1" smtClean="0">
                <a:solidFill>
                  <a:srgbClr val="FF0000"/>
                </a:solidFill>
                <a:latin typeface="Comic Sans MS" pitchFamily="66" charset="0"/>
              </a:rPr>
              <a:t>chimiotrophes</a:t>
            </a:r>
            <a:r>
              <a:rPr lang="fr-FR" sz="2400" b="1" dirty="0" smtClean="0">
                <a:solidFill>
                  <a:srgbClr val="FF0000"/>
                </a:solidFill>
                <a:latin typeface="Comic Sans MS" pitchFamily="66" charset="0"/>
              </a:rPr>
              <a:t> :</a:t>
            </a:r>
            <a:br>
              <a:rPr lang="fr-FR" sz="2400" b="1" dirty="0" smtClean="0">
                <a:solidFill>
                  <a:srgbClr val="FF0000"/>
                </a:solidFill>
                <a:latin typeface="Comic Sans MS" pitchFamily="66" charset="0"/>
              </a:rPr>
            </a:br>
            <a:r>
              <a:rPr lang="fr-FR" sz="2000" dirty="0" smtClean="0">
                <a:latin typeface="Comic Sans MS" pitchFamily="66" charset="0"/>
              </a:rPr>
              <a:t>Cas de la plupart des bactéries qui sont incapables d’effectuer </a:t>
            </a:r>
            <a:br>
              <a:rPr lang="fr-FR" sz="2000" dirty="0" smtClean="0">
                <a:latin typeface="Comic Sans MS" pitchFamily="66" charset="0"/>
              </a:rPr>
            </a:br>
            <a:r>
              <a:rPr lang="fr-FR" sz="2000" dirty="0" smtClean="0">
                <a:latin typeface="Comic Sans MS" pitchFamily="66" charset="0"/>
              </a:rPr>
              <a:t>la photosynthèse et qui tirent leur énergie de </a:t>
            </a:r>
            <a:r>
              <a:rPr lang="fr-FR" sz="2000" dirty="0" smtClean="0">
                <a:solidFill>
                  <a:srgbClr val="FF0000"/>
                </a:solidFill>
                <a:latin typeface="Comic Sans MS" pitchFamily="66" charset="0"/>
              </a:rPr>
              <a:t>l’oxydation des composés chimiques.</a:t>
            </a:r>
            <a:endParaRPr lang="fr-FR" sz="2000" dirty="0">
              <a:solidFill>
                <a:srgbClr val="FF0000"/>
              </a:solidFill>
              <a:latin typeface="Comic Sans MS" pitchFamily="66" charset="0"/>
            </a:endParaRPr>
          </a:p>
        </p:txBody>
      </p:sp>
      <p:sp>
        <p:nvSpPr>
          <p:cNvPr id="5" name="Text Box 3"/>
          <p:cNvSpPr txBox="1">
            <a:spLocks noChangeArrowheads="1"/>
          </p:cNvSpPr>
          <p:nvPr/>
        </p:nvSpPr>
        <p:spPr bwMode="auto">
          <a:xfrm>
            <a:off x="2000232" y="2000240"/>
            <a:ext cx="4538101" cy="286232"/>
          </a:xfrm>
          <a:prstGeom prst="rect">
            <a:avLst/>
          </a:prstGeom>
          <a:noFill/>
          <a:ln w="9525">
            <a:noFill/>
            <a:miter lim="800000"/>
            <a:headEnd/>
            <a:tailEnd type="triangle" w="med" len="med"/>
          </a:ln>
        </p:spPr>
        <p:txBody>
          <a:bodyPr wrap="none"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mic Sans MS" pitchFamily="66" charset="0"/>
              </a:rPr>
              <a:t>NUTRIMENTS </a:t>
            </a:r>
            <a:r>
              <a:rPr lang="en-GB" sz="2000" dirty="0">
                <a:latin typeface="Comic Sans MS" pitchFamily="66" charset="0"/>
              </a:rPr>
              <a:t>: </a:t>
            </a:r>
            <a:r>
              <a:rPr lang="en-GB" sz="2000" dirty="0" err="1" smtClean="0">
                <a:latin typeface="Comic Sans MS" pitchFamily="66" charset="0"/>
              </a:rPr>
              <a:t>sont</a:t>
            </a:r>
            <a:r>
              <a:rPr lang="en-GB" sz="2000" dirty="0" smtClean="0">
                <a:latin typeface="Comic Sans MS" pitchFamily="66" charset="0"/>
              </a:rPr>
              <a:t> </a:t>
            </a:r>
            <a:r>
              <a:rPr lang="en-GB" sz="2000" dirty="0">
                <a:latin typeface="Comic Sans MS" pitchFamily="66" charset="0"/>
              </a:rPr>
              <a:t>des</a:t>
            </a:r>
            <a:r>
              <a:rPr lang="en-GB" sz="2000" b="1" dirty="0">
                <a:latin typeface="Comic Sans MS" pitchFamily="66" charset="0"/>
              </a:rPr>
              <a:t> </a:t>
            </a:r>
            <a:r>
              <a:rPr lang="en-GB" sz="2000" b="1" dirty="0" err="1">
                <a:latin typeface="Comic Sans MS" pitchFamily="66" charset="0"/>
              </a:rPr>
              <a:t>réducteurs</a:t>
            </a:r>
            <a:endParaRPr lang="en-GB" sz="2000" b="1" dirty="0">
              <a:latin typeface="Comic Sans MS" pitchFamily="66" charset="0"/>
            </a:endParaRPr>
          </a:p>
        </p:txBody>
      </p:sp>
      <p:grpSp>
        <p:nvGrpSpPr>
          <p:cNvPr id="6" name="Group 17"/>
          <p:cNvGrpSpPr>
            <a:grpSpLocks/>
          </p:cNvGrpSpPr>
          <p:nvPr/>
        </p:nvGrpSpPr>
        <p:grpSpPr bwMode="auto">
          <a:xfrm>
            <a:off x="1000102" y="2857497"/>
            <a:ext cx="7138988" cy="2500313"/>
            <a:chOff x="643" y="2084"/>
            <a:chExt cx="4497" cy="1575"/>
          </a:xfrm>
        </p:grpSpPr>
        <p:grpSp>
          <p:nvGrpSpPr>
            <p:cNvPr id="7" name="Group 18"/>
            <p:cNvGrpSpPr>
              <a:grpSpLocks/>
            </p:cNvGrpSpPr>
            <p:nvPr/>
          </p:nvGrpSpPr>
          <p:grpSpPr bwMode="auto">
            <a:xfrm>
              <a:off x="913" y="2084"/>
              <a:ext cx="4227" cy="723"/>
              <a:chOff x="913" y="2084"/>
              <a:chExt cx="4227" cy="723"/>
            </a:xfrm>
          </p:grpSpPr>
          <p:grpSp>
            <p:nvGrpSpPr>
              <p:cNvPr id="9" name="Group 19"/>
              <p:cNvGrpSpPr>
                <a:grpSpLocks/>
              </p:cNvGrpSpPr>
              <p:nvPr/>
            </p:nvGrpSpPr>
            <p:grpSpPr bwMode="auto">
              <a:xfrm>
                <a:off x="913" y="2084"/>
                <a:ext cx="4227" cy="361"/>
                <a:chOff x="913" y="2084"/>
                <a:chExt cx="4227" cy="361"/>
              </a:xfrm>
            </p:grpSpPr>
            <p:sp>
              <p:nvSpPr>
                <p:cNvPr id="12" name="Text Box 20"/>
                <p:cNvSpPr txBox="1">
                  <a:spLocks noChangeArrowheads="1"/>
                </p:cNvSpPr>
                <p:nvPr/>
              </p:nvSpPr>
              <p:spPr bwMode="auto">
                <a:xfrm>
                  <a:off x="913" y="2084"/>
                  <a:ext cx="1135" cy="361"/>
                </a:xfrm>
                <a:prstGeom prst="rect">
                  <a:avLst/>
                </a:prstGeom>
                <a:noFill/>
                <a:ln w="9525">
                  <a:noFill/>
                  <a:miter lim="800000"/>
                  <a:headEnd/>
                  <a:tailEnd type="triangle" w="med" len="me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latin typeface="Comic Sans MS" pitchFamily="66" charset="0"/>
                    </a:rPr>
                    <a:t>Réducteur</a:t>
                  </a:r>
                  <a:r>
                    <a:rPr lang="en-GB" sz="2000" dirty="0">
                      <a:latin typeface="Comic Sans MS" pitchFamily="66" charset="0"/>
                    </a:rPr>
                    <a:t> </a:t>
                  </a:r>
                  <a:r>
                    <a:rPr lang="en-GB" sz="2000" b="1" dirty="0">
                      <a:latin typeface="Comic Sans MS" pitchFamily="66" charset="0"/>
                    </a:rPr>
                    <a:t>1</a:t>
                  </a:r>
                  <a:r>
                    <a:rPr lang="en-GB" sz="2000" dirty="0">
                      <a:latin typeface="Comic Sans MS" pitchFamily="66" charset="0"/>
                    </a:rPr>
                    <a:t/>
                  </a:r>
                  <a:br>
                    <a:rPr lang="en-GB" sz="2000" dirty="0">
                      <a:latin typeface="Comic Sans MS" pitchFamily="66" charset="0"/>
                    </a:rPr>
                  </a:br>
                  <a:r>
                    <a:rPr lang="en-GB" sz="2000" b="1" dirty="0">
                      <a:latin typeface="Comic Sans MS" pitchFamily="66" charset="0"/>
                    </a:rPr>
                    <a:t>XH</a:t>
                  </a:r>
                  <a:r>
                    <a:rPr lang="en-GB" sz="2000" b="1" baseline="-25000" dirty="0">
                      <a:latin typeface="Comic Sans MS" pitchFamily="66" charset="0"/>
                    </a:rPr>
                    <a:t>2</a:t>
                  </a:r>
                </a:p>
              </p:txBody>
            </p:sp>
            <p:sp>
              <p:nvSpPr>
                <p:cNvPr id="13" name="Text Box 21"/>
                <p:cNvSpPr txBox="1">
                  <a:spLocks noChangeArrowheads="1"/>
                </p:cNvSpPr>
                <p:nvPr/>
              </p:nvSpPr>
              <p:spPr bwMode="auto">
                <a:xfrm>
                  <a:off x="4005" y="2084"/>
                  <a:ext cx="1135" cy="361"/>
                </a:xfrm>
                <a:prstGeom prst="rect">
                  <a:avLst/>
                </a:prstGeom>
                <a:noFill/>
                <a:ln w="9525">
                  <a:noFill/>
                  <a:miter lim="800000"/>
                  <a:headEnd/>
                  <a:tailEnd type="triangle" w="med" len="me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latin typeface="Comic Sans MS" pitchFamily="66" charset="0"/>
                    </a:rPr>
                    <a:t>Oxydant</a:t>
                  </a:r>
                  <a:r>
                    <a:rPr lang="en-GB" sz="2000" dirty="0">
                      <a:latin typeface="Comic Sans MS" pitchFamily="66" charset="0"/>
                    </a:rPr>
                    <a:t> </a:t>
                  </a:r>
                  <a:r>
                    <a:rPr lang="en-GB" sz="2000" b="1" dirty="0">
                      <a:latin typeface="Comic Sans MS" pitchFamily="66" charset="0"/>
                    </a:rPr>
                    <a:t>1</a:t>
                  </a:r>
                  <a:r>
                    <a:rPr lang="en-GB" sz="2000" dirty="0">
                      <a:latin typeface="Comic Sans MS" pitchFamily="66" charset="0"/>
                    </a:rPr>
                    <a:t/>
                  </a:r>
                  <a:br>
                    <a:rPr lang="en-GB" sz="2000" dirty="0">
                      <a:latin typeface="Comic Sans MS" pitchFamily="66" charset="0"/>
                    </a:rPr>
                  </a:br>
                  <a:r>
                    <a:rPr lang="en-GB" sz="2000" b="1" dirty="0">
                      <a:latin typeface="Comic Sans MS" pitchFamily="66" charset="0"/>
                    </a:rPr>
                    <a:t>X</a:t>
                  </a:r>
                </a:p>
              </p:txBody>
            </p:sp>
            <p:sp>
              <p:nvSpPr>
                <p:cNvPr id="14" name="Line 22"/>
                <p:cNvSpPr>
                  <a:spLocks noChangeShapeType="1"/>
                </p:cNvSpPr>
                <p:nvPr/>
              </p:nvSpPr>
              <p:spPr bwMode="auto">
                <a:xfrm>
                  <a:off x="2083" y="2219"/>
                  <a:ext cx="1930" cy="1"/>
                </a:xfrm>
                <a:prstGeom prst="line">
                  <a:avLst/>
                </a:prstGeom>
                <a:noFill/>
                <a:ln w="36000">
                  <a:solidFill>
                    <a:schemeClr val="tx1"/>
                  </a:solidFill>
                  <a:round/>
                  <a:headEnd/>
                  <a:tailEnd type="triangle" w="med" len="med"/>
                </a:ln>
              </p:spPr>
              <p:txBody>
                <a:bodyPr/>
                <a:lstStyle/>
                <a:p>
                  <a:endParaRPr lang="fr-FR"/>
                </a:p>
              </p:txBody>
            </p:sp>
          </p:grpSp>
          <p:sp>
            <p:nvSpPr>
              <p:cNvPr id="10" name="Freeform 23"/>
              <p:cNvSpPr>
                <a:spLocks/>
              </p:cNvSpPr>
              <p:nvPr/>
            </p:nvSpPr>
            <p:spPr bwMode="auto">
              <a:xfrm>
                <a:off x="2218" y="2219"/>
                <a:ext cx="1711" cy="349"/>
              </a:xfrm>
              <a:custGeom>
                <a:avLst/>
                <a:gdLst>
                  <a:gd name="T0" fmla="*/ 0 w 7545"/>
                  <a:gd name="T1" fmla="*/ 0 h 1538"/>
                  <a:gd name="T2" fmla="*/ 0 w 7545"/>
                  <a:gd name="T3" fmla="*/ 0 h 1538"/>
                  <a:gd name="T4" fmla="*/ 0 w 7545"/>
                  <a:gd name="T5" fmla="*/ 0 h 1538"/>
                  <a:gd name="T6" fmla="*/ 0 60000 65536"/>
                  <a:gd name="T7" fmla="*/ 0 60000 65536"/>
                  <a:gd name="T8" fmla="*/ 0 60000 65536"/>
                  <a:gd name="T9" fmla="*/ 0 w 7545"/>
                  <a:gd name="T10" fmla="*/ 0 h 1538"/>
                  <a:gd name="T11" fmla="*/ 7545 w 7545"/>
                  <a:gd name="T12" fmla="*/ 1538 h 1538"/>
                </a:gdLst>
                <a:ahLst/>
                <a:cxnLst>
                  <a:cxn ang="T6">
                    <a:pos x="T0" y="T1"/>
                  </a:cxn>
                  <a:cxn ang="T7">
                    <a:pos x="T2" y="T3"/>
                  </a:cxn>
                  <a:cxn ang="T8">
                    <a:pos x="T4" y="T5"/>
                  </a:cxn>
                </a:cxnLst>
                <a:rect l="T9" t="T10" r="T11" b="T12"/>
                <a:pathLst>
                  <a:path w="7545" h="1538">
                    <a:moveTo>
                      <a:pt x="0" y="1394"/>
                    </a:moveTo>
                    <a:cubicBezTo>
                      <a:pt x="1895" y="322"/>
                      <a:pt x="2065" y="0"/>
                      <a:pt x="3647" y="0"/>
                    </a:cubicBezTo>
                    <a:cubicBezTo>
                      <a:pt x="5328" y="0"/>
                      <a:pt x="6507" y="751"/>
                      <a:pt x="7544" y="1537"/>
                    </a:cubicBezTo>
                  </a:path>
                </a:pathLst>
              </a:custGeom>
              <a:noFill/>
              <a:ln w="36000">
                <a:solidFill>
                  <a:srgbClr val="FF6633"/>
                </a:solidFill>
                <a:round/>
                <a:headEnd/>
                <a:tailEnd type="triangle" w="med" len="med"/>
              </a:ln>
            </p:spPr>
            <p:txBody>
              <a:bodyPr/>
              <a:lstStyle/>
              <a:p>
                <a:endParaRPr lang="fr-FR"/>
              </a:p>
            </p:txBody>
          </p:sp>
          <p:sp>
            <p:nvSpPr>
              <p:cNvPr id="11" name="Text Box 24"/>
              <p:cNvSpPr txBox="1">
                <a:spLocks noChangeArrowheads="1"/>
              </p:cNvSpPr>
              <p:nvPr/>
            </p:nvSpPr>
            <p:spPr bwMode="auto">
              <a:xfrm>
                <a:off x="3843" y="2627"/>
                <a:ext cx="302" cy="180"/>
              </a:xfrm>
              <a:prstGeom prst="rect">
                <a:avLst/>
              </a:prstGeom>
              <a:noFill/>
              <a:ln w="9525">
                <a:noFill/>
                <a:miter lim="800000"/>
                <a:headEnd/>
                <a:tailEnd type="triangle" w="med" len="med"/>
              </a:ln>
            </p:spPr>
            <p:txBody>
              <a:bodyPr wrap="none"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chemeClr val="tx1"/>
                    </a:solidFill>
                    <a:latin typeface="Comic Sans MS" pitchFamily="66" charset="0"/>
                  </a:rPr>
                  <a:t>T</a:t>
                </a:r>
                <a:r>
                  <a:rPr lang="en-GB" sz="2000" b="1" dirty="0">
                    <a:latin typeface="Comic Sans MS" pitchFamily="66" charset="0"/>
                  </a:rPr>
                  <a:t>H</a:t>
                </a:r>
                <a:r>
                  <a:rPr lang="en-GB" sz="2000" b="1" baseline="-25000" dirty="0">
                    <a:latin typeface="Comic Sans MS" pitchFamily="66" charset="0"/>
                  </a:rPr>
                  <a:t>2</a:t>
                </a:r>
              </a:p>
            </p:txBody>
          </p:sp>
        </p:grpSp>
        <p:sp>
          <p:nvSpPr>
            <p:cNvPr id="8" name="Text Box 25"/>
            <p:cNvSpPr txBox="1">
              <a:spLocks noChangeArrowheads="1"/>
            </p:cNvSpPr>
            <p:nvPr/>
          </p:nvSpPr>
          <p:spPr bwMode="auto">
            <a:xfrm>
              <a:off x="643" y="3479"/>
              <a:ext cx="2092" cy="180"/>
            </a:xfrm>
            <a:prstGeom prst="rect">
              <a:avLst/>
            </a:prstGeom>
            <a:noFill/>
            <a:ln w="9525">
              <a:noFill/>
              <a:miter lim="800000"/>
              <a:headEnd/>
              <a:tailEnd type="triangle" w="med" len="med"/>
            </a:ln>
          </p:spPr>
          <p:txBody>
            <a:bodyPr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chemeClr val="tx1"/>
                  </a:solidFill>
                  <a:latin typeface="Comic Sans MS" pitchFamily="66" charset="0"/>
                </a:rPr>
                <a:t>T</a:t>
              </a:r>
              <a:r>
                <a:rPr lang="en-GB" sz="2000" dirty="0">
                  <a:solidFill>
                    <a:schemeClr val="tx1"/>
                  </a:solidFill>
                  <a:latin typeface="Comic Sans MS" pitchFamily="66" charset="0"/>
                </a:rPr>
                <a:t> : coenzyme </a:t>
              </a:r>
              <a:r>
                <a:rPr lang="en-GB" sz="2000" dirty="0" err="1">
                  <a:solidFill>
                    <a:schemeClr val="tx1"/>
                  </a:solidFill>
                  <a:latin typeface="Comic Sans MS" pitchFamily="66" charset="0"/>
                </a:rPr>
                <a:t>oxydé</a:t>
              </a:r>
              <a:endParaRPr lang="en-GB" sz="2000" dirty="0">
                <a:solidFill>
                  <a:schemeClr val="tx1"/>
                </a:solidFill>
                <a:latin typeface="Comic Sans MS" pitchFamily="66" charset="0"/>
              </a:endParaRPr>
            </a:p>
          </p:txBody>
        </p:sp>
      </p:grpSp>
      <p:sp>
        <p:nvSpPr>
          <p:cNvPr id="15" name="Text Box 10"/>
          <p:cNvSpPr txBox="1">
            <a:spLocks noChangeArrowheads="1"/>
          </p:cNvSpPr>
          <p:nvPr/>
        </p:nvSpPr>
        <p:spPr bwMode="auto">
          <a:xfrm>
            <a:off x="3286116" y="3571876"/>
            <a:ext cx="177934" cy="286232"/>
          </a:xfrm>
          <a:prstGeom prst="rect">
            <a:avLst/>
          </a:prstGeom>
          <a:noFill/>
          <a:ln w="9525">
            <a:noFill/>
            <a:miter lim="800000"/>
            <a:headEnd/>
            <a:tailEnd type="triangle" w="med" len="med"/>
          </a:ln>
        </p:spPr>
        <p:txBody>
          <a:bodyPr wrap="none"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chemeClr val="tx1"/>
                </a:solidFill>
                <a:latin typeface="Comic Sans MS" pitchFamily="66" charset="0"/>
              </a:rPr>
              <a:t>T</a:t>
            </a:r>
          </a:p>
        </p:txBody>
      </p:sp>
      <p:grpSp>
        <p:nvGrpSpPr>
          <p:cNvPr id="16" name="Group 14"/>
          <p:cNvGrpSpPr>
            <a:grpSpLocks/>
          </p:cNvGrpSpPr>
          <p:nvPr/>
        </p:nvGrpSpPr>
        <p:grpSpPr bwMode="auto">
          <a:xfrm>
            <a:off x="4857752" y="2357430"/>
            <a:ext cx="914401" cy="858661"/>
            <a:chOff x="2968" y="1840"/>
            <a:chExt cx="576" cy="583"/>
          </a:xfrm>
        </p:grpSpPr>
        <p:sp>
          <p:nvSpPr>
            <p:cNvPr id="17" name="Text Box 15"/>
            <p:cNvSpPr txBox="1">
              <a:spLocks noChangeArrowheads="1"/>
            </p:cNvSpPr>
            <p:nvPr/>
          </p:nvSpPr>
          <p:spPr bwMode="auto">
            <a:xfrm>
              <a:off x="2968" y="1840"/>
              <a:ext cx="576" cy="240"/>
            </a:xfrm>
            <a:prstGeom prst="rect">
              <a:avLst/>
            </a:prstGeom>
            <a:noFill/>
            <a:ln w="9525">
              <a:noFill/>
              <a:miter lim="800000"/>
              <a:headEnd/>
              <a:tailEnd type="triangle" w="med" len="med"/>
            </a:ln>
          </p:spPr>
          <p:txBody>
            <a:bodyPr lIns="0" tIns="0" rIns="0" bIns="0">
              <a:spAutoFit/>
            </a:bodyPr>
            <a:lstStyle/>
            <a:p>
              <a:pPr algn="ctr" eaLnBrk="1" hangingPunct="1">
                <a:lnSpc>
                  <a:spcPct val="125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FF6633"/>
                  </a:solidFill>
                  <a:latin typeface="Comic Sans MS" pitchFamily="66" charset="0"/>
                </a:rPr>
                <a:t>ATP</a:t>
              </a:r>
            </a:p>
          </p:txBody>
        </p:sp>
        <p:sp>
          <p:nvSpPr>
            <p:cNvPr id="18" name="Line 16"/>
            <p:cNvSpPr>
              <a:spLocks noChangeShapeType="1"/>
            </p:cNvSpPr>
            <p:nvPr/>
          </p:nvSpPr>
          <p:spPr bwMode="auto">
            <a:xfrm flipV="1">
              <a:off x="3058" y="2083"/>
              <a:ext cx="225" cy="340"/>
            </a:xfrm>
            <a:prstGeom prst="line">
              <a:avLst/>
            </a:prstGeom>
            <a:noFill/>
            <a:ln w="72000">
              <a:solidFill>
                <a:srgbClr val="FF6633"/>
              </a:solidFill>
              <a:round/>
              <a:headEnd/>
              <a:tailEnd type="triangle" w="med" len="med"/>
            </a:ln>
          </p:spPr>
          <p:txBody>
            <a:bodyPr/>
            <a:lstStyle/>
            <a:p>
              <a:endParaRPr lang="fr-FR"/>
            </a:p>
          </p:txBody>
        </p:sp>
      </p:grpSp>
      <p:sp>
        <p:nvSpPr>
          <p:cNvPr id="20" name="Freeform 9"/>
          <p:cNvSpPr>
            <a:spLocks/>
          </p:cNvSpPr>
          <p:nvPr/>
        </p:nvSpPr>
        <p:spPr bwMode="auto">
          <a:xfrm>
            <a:off x="3357554" y="3929066"/>
            <a:ext cx="2819400" cy="566737"/>
          </a:xfrm>
          <a:custGeom>
            <a:avLst/>
            <a:gdLst>
              <a:gd name="T0" fmla="*/ 0 w 7831"/>
              <a:gd name="T1" fmla="*/ 0 h 1573"/>
              <a:gd name="T2" fmla="*/ 0 w 7831"/>
              <a:gd name="T3" fmla="*/ 0 h 1573"/>
              <a:gd name="T4" fmla="*/ 0 w 7831"/>
              <a:gd name="T5" fmla="*/ 0 h 1573"/>
              <a:gd name="T6" fmla="*/ 0 60000 65536"/>
              <a:gd name="T7" fmla="*/ 0 60000 65536"/>
              <a:gd name="T8" fmla="*/ 0 60000 65536"/>
              <a:gd name="T9" fmla="*/ 0 w 7831"/>
              <a:gd name="T10" fmla="*/ 0 h 1573"/>
              <a:gd name="T11" fmla="*/ 7831 w 7831"/>
              <a:gd name="T12" fmla="*/ 1573 h 1573"/>
            </a:gdLst>
            <a:ahLst/>
            <a:cxnLst>
              <a:cxn ang="T6">
                <a:pos x="T0" y="T1"/>
              </a:cxn>
              <a:cxn ang="T7">
                <a:pos x="T2" y="T3"/>
              </a:cxn>
              <a:cxn ang="T8">
                <a:pos x="T4" y="T5"/>
              </a:cxn>
            </a:cxnLst>
            <a:rect l="T9" t="T10" r="T11" b="T12"/>
            <a:pathLst>
              <a:path w="7831" h="1573">
                <a:moveTo>
                  <a:pt x="7830" y="179"/>
                </a:moveTo>
                <a:cubicBezTo>
                  <a:pt x="6078" y="1287"/>
                  <a:pt x="5694" y="1572"/>
                  <a:pt x="4112" y="1572"/>
                </a:cubicBezTo>
                <a:cubicBezTo>
                  <a:pt x="2431" y="1572"/>
                  <a:pt x="1037" y="786"/>
                  <a:pt x="0" y="0"/>
                </a:cubicBezTo>
              </a:path>
            </a:pathLst>
          </a:custGeom>
          <a:noFill/>
          <a:ln w="36000">
            <a:solidFill>
              <a:srgbClr val="FF6633"/>
            </a:solidFill>
            <a:round/>
            <a:headEnd/>
            <a:tailEnd type="triangle" w="med" len="med"/>
          </a:ln>
        </p:spPr>
        <p:txBody>
          <a:bodyPr/>
          <a:lstStyle/>
          <a:p>
            <a:endParaRPr lang="fr-FR"/>
          </a:p>
        </p:txBody>
      </p:sp>
      <p:sp>
        <p:nvSpPr>
          <p:cNvPr id="25" name="Line 16"/>
          <p:cNvSpPr>
            <a:spLocks noChangeShapeType="1"/>
          </p:cNvSpPr>
          <p:nvPr/>
        </p:nvSpPr>
        <p:spPr bwMode="auto">
          <a:xfrm flipH="1">
            <a:off x="4786314" y="4286256"/>
            <a:ext cx="428628" cy="571504"/>
          </a:xfrm>
          <a:prstGeom prst="line">
            <a:avLst/>
          </a:prstGeom>
          <a:noFill/>
          <a:ln w="72000">
            <a:solidFill>
              <a:srgbClr val="FF6633"/>
            </a:solidFill>
            <a:round/>
            <a:headEnd/>
            <a:tailEnd type="triangle" w="med" len="med"/>
          </a:ln>
        </p:spPr>
        <p:txBody>
          <a:bodyPr/>
          <a:lstStyle/>
          <a:p>
            <a:endParaRPr lang="fr-FR"/>
          </a:p>
        </p:txBody>
      </p:sp>
      <p:sp>
        <p:nvSpPr>
          <p:cNvPr id="26" name="Text Box 15"/>
          <p:cNvSpPr txBox="1">
            <a:spLocks noChangeArrowheads="1"/>
          </p:cNvSpPr>
          <p:nvPr/>
        </p:nvSpPr>
        <p:spPr bwMode="auto">
          <a:xfrm>
            <a:off x="4286248" y="4857760"/>
            <a:ext cx="914401" cy="353479"/>
          </a:xfrm>
          <a:prstGeom prst="rect">
            <a:avLst/>
          </a:prstGeom>
          <a:noFill/>
          <a:ln w="9525">
            <a:noFill/>
            <a:miter lim="800000"/>
            <a:headEnd/>
            <a:tailEnd type="triangle" w="med" len="med"/>
          </a:ln>
        </p:spPr>
        <p:txBody>
          <a:bodyPr lIns="0" tIns="0" rIns="0" bIns="0">
            <a:spAutoFit/>
          </a:bodyPr>
          <a:lstStyle/>
          <a:p>
            <a:pPr algn="ctr" eaLnBrk="1" hangingPunct="1">
              <a:lnSpc>
                <a:spcPct val="125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FF6633"/>
                </a:solidFill>
                <a:latin typeface="Comic Sans MS" pitchFamily="66" charset="0"/>
              </a:rPr>
              <a:t>ATP</a:t>
            </a:r>
          </a:p>
        </p:txBody>
      </p:sp>
      <p:sp>
        <p:nvSpPr>
          <p:cNvPr id="27" name="Line 22"/>
          <p:cNvSpPr>
            <a:spLocks noChangeShapeType="1"/>
          </p:cNvSpPr>
          <p:nvPr/>
        </p:nvSpPr>
        <p:spPr bwMode="auto">
          <a:xfrm flipH="1" flipV="1">
            <a:off x="3286116" y="4500570"/>
            <a:ext cx="3000396" cy="71438"/>
          </a:xfrm>
          <a:prstGeom prst="line">
            <a:avLst/>
          </a:prstGeom>
          <a:noFill/>
          <a:ln w="36000">
            <a:solidFill>
              <a:schemeClr val="tx1"/>
            </a:solidFill>
            <a:round/>
            <a:headEnd/>
            <a:tailEnd type="triangle" w="med" len="med"/>
          </a:ln>
        </p:spPr>
        <p:txBody>
          <a:bodyPr/>
          <a:lstStyle/>
          <a:p>
            <a:endParaRPr lang="fr-FR"/>
          </a:p>
        </p:txBody>
      </p:sp>
      <p:sp>
        <p:nvSpPr>
          <p:cNvPr id="28" name="Text Box 5"/>
          <p:cNvSpPr txBox="1">
            <a:spLocks noChangeArrowheads="1"/>
          </p:cNvSpPr>
          <p:nvPr/>
        </p:nvSpPr>
        <p:spPr bwMode="auto">
          <a:xfrm>
            <a:off x="1428728" y="4286256"/>
            <a:ext cx="1801813" cy="572464"/>
          </a:xfrm>
          <a:prstGeom prst="rect">
            <a:avLst/>
          </a:prstGeom>
          <a:noFill/>
          <a:ln w="9525">
            <a:noFill/>
            <a:miter lim="800000"/>
            <a:headEnd/>
            <a:tailEnd type="triangle" w="med" len="me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latin typeface="Comic Sans MS" pitchFamily="66" charset="0"/>
              </a:rPr>
              <a:t>Réducteur</a:t>
            </a:r>
            <a:r>
              <a:rPr lang="en-GB" sz="2000" dirty="0">
                <a:latin typeface="Comic Sans MS" pitchFamily="66" charset="0"/>
              </a:rPr>
              <a:t> </a:t>
            </a:r>
            <a:r>
              <a:rPr lang="en-GB" sz="2000" b="1" dirty="0">
                <a:latin typeface="Comic Sans MS" pitchFamily="66" charset="0"/>
              </a:rPr>
              <a:t>2</a:t>
            </a:r>
            <a:r>
              <a:rPr lang="en-GB" sz="2000" dirty="0">
                <a:latin typeface="Comic Sans MS" pitchFamily="66" charset="0"/>
              </a:rPr>
              <a:t/>
            </a:r>
            <a:br>
              <a:rPr lang="en-GB" sz="2000" dirty="0">
                <a:latin typeface="Comic Sans MS" pitchFamily="66" charset="0"/>
              </a:rPr>
            </a:br>
            <a:r>
              <a:rPr lang="en-GB" sz="2000" b="1" dirty="0">
                <a:latin typeface="Comic Sans MS" pitchFamily="66" charset="0"/>
              </a:rPr>
              <a:t>YH</a:t>
            </a:r>
            <a:r>
              <a:rPr lang="en-GB" sz="2000" b="1" baseline="-25000" dirty="0">
                <a:latin typeface="Comic Sans MS" pitchFamily="66" charset="0"/>
              </a:rPr>
              <a:t>2</a:t>
            </a:r>
          </a:p>
        </p:txBody>
      </p:sp>
      <p:sp>
        <p:nvSpPr>
          <p:cNvPr id="29" name="Text Box 6"/>
          <p:cNvSpPr txBox="1">
            <a:spLocks noChangeArrowheads="1"/>
          </p:cNvSpPr>
          <p:nvPr/>
        </p:nvSpPr>
        <p:spPr bwMode="auto">
          <a:xfrm>
            <a:off x="6429388" y="4286256"/>
            <a:ext cx="1801813" cy="572464"/>
          </a:xfrm>
          <a:prstGeom prst="rect">
            <a:avLst/>
          </a:prstGeom>
          <a:noFill/>
          <a:ln w="9525">
            <a:noFill/>
            <a:miter lim="800000"/>
            <a:headEnd/>
            <a:tailEnd type="triangle" w="med" len="me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latin typeface="Comic Sans MS" pitchFamily="66" charset="0"/>
              </a:rPr>
              <a:t>Oxydant</a:t>
            </a:r>
            <a:r>
              <a:rPr lang="en-GB" sz="2000" dirty="0">
                <a:latin typeface="Comic Sans MS" pitchFamily="66" charset="0"/>
              </a:rPr>
              <a:t> </a:t>
            </a:r>
            <a:r>
              <a:rPr lang="en-GB" sz="2000" b="1" dirty="0">
                <a:latin typeface="Comic Sans MS" pitchFamily="66" charset="0"/>
              </a:rPr>
              <a:t>2</a:t>
            </a:r>
            <a:r>
              <a:rPr lang="en-GB" sz="2000" dirty="0">
                <a:latin typeface="Comic Sans MS" pitchFamily="66" charset="0"/>
              </a:rPr>
              <a:t/>
            </a:r>
            <a:br>
              <a:rPr lang="en-GB" sz="2000" dirty="0">
                <a:latin typeface="Comic Sans MS" pitchFamily="66" charset="0"/>
              </a:rPr>
            </a:br>
            <a:r>
              <a:rPr lang="en-GB" sz="2000" b="1" dirty="0">
                <a:latin typeface="Comic Sans MS" pitchFamily="66" charset="0"/>
              </a:rPr>
              <a:t>Y</a:t>
            </a:r>
          </a:p>
        </p:txBody>
      </p:sp>
      <p:sp>
        <p:nvSpPr>
          <p:cNvPr id="30" name="Text Box 25"/>
          <p:cNvSpPr txBox="1">
            <a:spLocks noChangeArrowheads="1"/>
          </p:cNvSpPr>
          <p:nvPr/>
        </p:nvSpPr>
        <p:spPr bwMode="auto">
          <a:xfrm>
            <a:off x="3786182" y="2714620"/>
            <a:ext cx="1571636" cy="285752"/>
          </a:xfrm>
          <a:prstGeom prst="rect">
            <a:avLst/>
          </a:prstGeom>
          <a:noFill/>
          <a:ln w="9525">
            <a:noFill/>
            <a:miter lim="800000"/>
            <a:headEnd/>
            <a:tailEnd type="triangle" w="med" len="med"/>
          </a:ln>
        </p:spPr>
        <p:txBody>
          <a:bodyPr wrap="square"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smtClean="0">
                <a:solidFill>
                  <a:srgbClr val="FFC000"/>
                </a:solidFill>
                <a:latin typeface="Comic Sans MS" pitchFamily="66" charset="0"/>
              </a:rPr>
              <a:t>Oxydation</a:t>
            </a:r>
            <a:r>
              <a:rPr lang="en-GB" sz="2000" b="1" dirty="0" smtClean="0">
                <a:solidFill>
                  <a:schemeClr val="tx1"/>
                </a:solidFill>
                <a:latin typeface="Comic Sans MS" pitchFamily="66" charset="0"/>
              </a:rPr>
              <a:t> </a:t>
            </a:r>
            <a:endParaRPr lang="en-GB" sz="2000" dirty="0">
              <a:solidFill>
                <a:schemeClr val="tx1"/>
              </a:solidFill>
              <a:latin typeface="Comic Sans MS" pitchFamily="66" charset="0"/>
            </a:endParaRPr>
          </a:p>
        </p:txBody>
      </p:sp>
      <p:sp>
        <p:nvSpPr>
          <p:cNvPr id="31" name="Text Box 25"/>
          <p:cNvSpPr txBox="1">
            <a:spLocks noChangeArrowheads="1"/>
          </p:cNvSpPr>
          <p:nvPr/>
        </p:nvSpPr>
        <p:spPr bwMode="auto">
          <a:xfrm>
            <a:off x="4000496" y="4071942"/>
            <a:ext cx="1357322" cy="285750"/>
          </a:xfrm>
          <a:prstGeom prst="rect">
            <a:avLst/>
          </a:prstGeom>
          <a:noFill/>
          <a:ln w="9525">
            <a:noFill/>
            <a:miter lim="800000"/>
            <a:headEnd/>
            <a:tailEnd type="triangle" w="med" len="med"/>
          </a:ln>
        </p:spPr>
        <p:txBody>
          <a:bodyPr wrap="square"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smtClean="0">
                <a:solidFill>
                  <a:srgbClr val="FFC000"/>
                </a:solidFill>
                <a:latin typeface="Comic Sans MS" pitchFamily="66" charset="0"/>
              </a:rPr>
              <a:t>Reduction</a:t>
            </a:r>
            <a:endParaRPr lang="en-GB" sz="2000" dirty="0">
              <a:solidFill>
                <a:srgbClr val="FFC000"/>
              </a:solidFill>
              <a:latin typeface="Comic Sans MS" pitchFamily="66" charset="0"/>
            </a:endParaRPr>
          </a:p>
        </p:txBody>
      </p:sp>
      <p:sp>
        <p:nvSpPr>
          <p:cNvPr id="32" name="Text Box 25"/>
          <p:cNvSpPr txBox="1">
            <a:spLocks noChangeArrowheads="1"/>
          </p:cNvSpPr>
          <p:nvPr/>
        </p:nvSpPr>
        <p:spPr bwMode="auto">
          <a:xfrm>
            <a:off x="7358018" y="2500306"/>
            <a:ext cx="1785982" cy="257635"/>
          </a:xfrm>
          <a:prstGeom prst="rect">
            <a:avLst/>
          </a:prstGeom>
          <a:noFill/>
          <a:ln w="9525">
            <a:noFill/>
            <a:miter lim="800000"/>
            <a:headEnd/>
            <a:tailEnd type="triangle" w="med" len="med"/>
          </a:ln>
        </p:spPr>
        <p:txBody>
          <a:bodyPr wrap="square"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FF0000"/>
                </a:solidFill>
                <a:latin typeface="Comic Sans MS" pitchFamily="66" charset="0"/>
              </a:rPr>
              <a:t>CATABOLISME</a:t>
            </a:r>
            <a:endParaRPr lang="en-GB" dirty="0">
              <a:solidFill>
                <a:srgbClr val="FF0000"/>
              </a:solidFill>
              <a:latin typeface="Comic Sans MS" pitchFamily="66" charset="0"/>
            </a:endParaRPr>
          </a:p>
        </p:txBody>
      </p:sp>
      <p:sp>
        <p:nvSpPr>
          <p:cNvPr id="33" name="Text Box 25"/>
          <p:cNvSpPr txBox="1">
            <a:spLocks noChangeArrowheads="1"/>
          </p:cNvSpPr>
          <p:nvPr/>
        </p:nvSpPr>
        <p:spPr bwMode="auto">
          <a:xfrm>
            <a:off x="7429456" y="4857760"/>
            <a:ext cx="1714544" cy="257635"/>
          </a:xfrm>
          <a:prstGeom prst="rect">
            <a:avLst/>
          </a:prstGeom>
          <a:noFill/>
          <a:ln w="9525">
            <a:noFill/>
            <a:miter lim="800000"/>
            <a:headEnd/>
            <a:tailEnd type="triangle" w="med" len="med"/>
          </a:ln>
        </p:spPr>
        <p:txBody>
          <a:bodyPr wrap="square"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FF0000"/>
                </a:solidFill>
                <a:latin typeface="Comic Sans MS" pitchFamily="66" charset="0"/>
              </a:rPr>
              <a:t>ANABOLISME</a:t>
            </a:r>
            <a:endParaRPr lang="en-GB" dirty="0">
              <a:solidFill>
                <a:srgbClr val="FF0000"/>
              </a:solidFill>
              <a:latin typeface="Comic Sans MS" pitchFamily="66" charset="0"/>
            </a:endParaRPr>
          </a:p>
        </p:txBody>
      </p:sp>
      <p:sp>
        <p:nvSpPr>
          <p:cNvPr id="34" name="Accolade ouvrante 33"/>
          <p:cNvSpPr/>
          <p:nvPr/>
        </p:nvSpPr>
        <p:spPr>
          <a:xfrm>
            <a:off x="1357290" y="2714620"/>
            <a:ext cx="285752" cy="1857388"/>
          </a:xfrm>
          <a:prstGeom prst="leftBrac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FFC000"/>
              </a:solidFill>
            </a:endParaRPr>
          </a:p>
        </p:txBody>
      </p:sp>
      <p:sp>
        <p:nvSpPr>
          <p:cNvPr id="35" name="Text Box 25"/>
          <p:cNvSpPr txBox="1">
            <a:spLocks noChangeArrowheads="1"/>
          </p:cNvSpPr>
          <p:nvPr/>
        </p:nvSpPr>
        <p:spPr bwMode="auto">
          <a:xfrm>
            <a:off x="214282" y="3357562"/>
            <a:ext cx="1285852" cy="572464"/>
          </a:xfrm>
          <a:prstGeom prst="rect">
            <a:avLst/>
          </a:prstGeom>
          <a:noFill/>
          <a:ln w="9525">
            <a:noFill/>
            <a:miter lim="800000"/>
            <a:headEnd/>
            <a:tailEnd type="triangle" w="med" len="med"/>
          </a:ln>
        </p:spPr>
        <p:txBody>
          <a:bodyPr wrap="square"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smtClean="0">
                <a:solidFill>
                  <a:srgbClr val="FFC000"/>
                </a:solidFill>
                <a:latin typeface="Comic Sans MS" pitchFamily="66" charset="0"/>
              </a:rPr>
              <a:t>Oxydo</a:t>
            </a:r>
            <a:r>
              <a:rPr lang="en-GB" sz="2000" b="1" dirty="0" smtClean="0">
                <a:solidFill>
                  <a:srgbClr val="FFC000"/>
                </a:solidFill>
                <a:latin typeface="Comic Sans MS" pitchFamily="66" charset="0"/>
              </a:rPr>
              <a:t>- reduction</a:t>
            </a:r>
            <a:r>
              <a:rPr lang="en-GB" sz="2000" b="1" dirty="0" smtClean="0">
                <a:solidFill>
                  <a:schemeClr val="tx1"/>
                </a:solidFill>
                <a:latin typeface="Comic Sans MS" pitchFamily="66" charset="0"/>
              </a:rPr>
              <a:t> </a:t>
            </a:r>
            <a:endParaRPr lang="en-GB" sz="2000" dirty="0">
              <a:solidFill>
                <a:schemeClr val="tx1"/>
              </a:solidFill>
              <a:latin typeface="Comic Sans MS" pitchFamily="66" charset="0"/>
            </a:endParaRPr>
          </a:p>
        </p:txBody>
      </p:sp>
      <p:sp>
        <p:nvSpPr>
          <p:cNvPr id="36" name="ZoneTexte 35"/>
          <p:cNvSpPr txBox="1"/>
          <p:nvPr/>
        </p:nvSpPr>
        <p:spPr>
          <a:xfrm>
            <a:off x="500034" y="5929330"/>
            <a:ext cx="2857520" cy="400110"/>
          </a:xfrm>
          <a:prstGeom prst="rect">
            <a:avLst/>
          </a:prstGeom>
          <a:noFill/>
        </p:spPr>
        <p:txBody>
          <a:bodyPr wrap="square" rtlCol="0">
            <a:spAutoFit/>
          </a:bodyPr>
          <a:lstStyle/>
          <a:p>
            <a:r>
              <a:rPr lang="fr-FR" sz="2000" dirty="0" smtClean="0">
                <a:latin typeface="Comic Sans MS" pitchFamily="66" charset="0"/>
              </a:rPr>
              <a:t>Si le reducteur1 est</a:t>
            </a:r>
            <a:endParaRPr lang="fr-FR" sz="2000" dirty="0">
              <a:latin typeface="Comic Sans MS" pitchFamily="66" charset="0"/>
            </a:endParaRPr>
          </a:p>
        </p:txBody>
      </p:sp>
      <p:sp>
        <p:nvSpPr>
          <p:cNvPr id="37" name="ZoneTexte 36"/>
          <p:cNvSpPr txBox="1"/>
          <p:nvPr/>
        </p:nvSpPr>
        <p:spPr>
          <a:xfrm>
            <a:off x="3571868" y="6215082"/>
            <a:ext cx="5072098" cy="400110"/>
          </a:xfrm>
          <a:prstGeom prst="rect">
            <a:avLst/>
          </a:prstGeom>
          <a:noFill/>
        </p:spPr>
        <p:txBody>
          <a:bodyPr wrap="square" rtlCol="0">
            <a:spAutoFit/>
          </a:bodyPr>
          <a:lstStyle/>
          <a:p>
            <a:r>
              <a:rPr lang="fr-FR" sz="2000" dirty="0" smtClean="0">
                <a:latin typeface="Comic Sans MS" pitchFamily="66" charset="0"/>
              </a:rPr>
              <a:t>Organique            </a:t>
            </a:r>
            <a:r>
              <a:rPr lang="fr-FR" sz="2000" dirty="0" err="1" smtClean="0">
                <a:latin typeface="Comic Sans MS" pitchFamily="66" charset="0"/>
              </a:rPr>
              <a:t>chimioorganotrophes</a:t>
            </a:r>
            <a:r>
              <a:rPr lang="fr-FR" sz="2000" dirty="0" smtClean="0">
                <a:latin typeface="Comic Sans MS" pitchFamily="66" charset="0"/>
              </a:rPr>
              <a:t>     </a:t>
            </a:r>
            <a:endParaRPr lang="fr-FR" sz="2000" dirty="0">
              <a:latin typeface="Comic Sans MS" pitchFamily="66" charset="0"/>
            </a:endParaRPr>
          </a:p>
        </p:txBody>
      </p:sp>
      <p:sp>
        <p:nvSpPr>
          <p:cNvPr id="38" name="ZoneTexte 37"/>
          <p:cNvSpPr txBox="1"/>
          <p:nvPr/>
        </p:nvSpPr>
        <p:spPr>
          <a:xfrm>
            <a:off x="3571868" y="5786454"/>
            <a:ext cx="5000660" cy="400110"/>
          </a:xfrm>
          <a:prstGeom prst="rect">
            <a:avLst/>
          </a:prstGeom>
          <a:noFill/>
        </p:spPr>
        <p:txBody>
          <a:bodyPr wrap="square" rtlCol="0">
            <a:spAutoFit/>
          </a:bodyPr>
          <a:lstStyle/>
          <a:p>
            <a:r>
              <a:rPr lang="fr-FR" sz="2000" dirty="0" smtClean="0">
                <a:latin typeface="Comic Sans MS" pitchFamily="66" charset="0"/>
              </a:rPr>
              <a:t>Minéral               </a:t>
            </a:r>
            <a:r>
              <a:rPr lang="fr-FR" sz="2000" dirty="0" err="1" smtClean="0">
                <a:latin typeface="Comic Sans MS" pitchFamily="66" charset="0"/>
              </a:rPr>
              <a:t>chimiolytotrophes</a:t>
            </a:r>
            <a:r>
              <a:rPr lang="fr-FR" sz="2000" dirty="0" smtClean="0">
                <a:latin typeface="Comic Sans MS" pitchFamily="66" charset="0"/>
              </a:rPr>
              <a:t>                </a:t>
            </a:r>
            <a:endParaRPr lang="fr-FR" sz="2000" dirty="0">
              <a:latin typeface="Comic Sans MS" pitchFamily="66" charset="0"/>
            </a:endParaRPr>
          </a:p>
        </p:txBody>
      </p:sp>
      <p:cxnSp>
        <p:nvCxnSpPr>
          <p:cNvPr id="43" name="Connecteur droit avec flèche 42"/>
          <p:cNvCxnSpPr/>
          <p:nvPr/>
        </p:nvCxnSpPr>
        <p:spPr>
          <a:xfrm flipV="1">
            <a:off x="3071802" y="6000768"/>
            <a:ext cx="500066" cy="1428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3071802" y="6215082"/>
            <a:ext cx="500066" cy="1428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V="1">
            <a:off x="4876800" y="6000768"/>
            <a:ext cx="623894" cy="19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a:off x="4929190" y="6429396"/>
            <a:ext cx="571504"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714356"/>
            <a:ext cx="2513830" cy="400110"/>
          </a:xfrm>
          <a:prstGeom prst="rect">
            <a:avLst/>
          </a:prstGeom>
        </p:spPr>
        <p:txBody>
          <a:bodyPr wrap="none">
            <a:spAutoFit/>
          </a:bodyPr>
          <a:lstStyle/>
          <a:p>
            <a:r>
              <a:rPr lang="en-GB" sz="2000" dirty="0" err="1" smtClean="0">
                <a:latin typeface="Comic Sans MS" pitchFamily="66" charset="0"/>
              </a:rPr>
              <a:t>l'oxydant</a:t>
            </a:r>
            <a:r>
              <a:rPr lang="en-GB" sz="2000" dirty="0" smtClean="0">
                <a:latin typeface="Comic Sans MS" pitchFamily="66" charset="0"/>
              </a:rPr>
              <a:t> 2 </a:t>
            </a:r>
            <a:r>
              <a:rPr lang="en-GB" sz="2000" dirty="0" err="1" smtClean="0">
                <a:latin typeface="Comic Sans MS" pitchFamily="66" charset="0"/>
              </a:rPr>
              <a:t>s’il</a:t>
            </a:r>
            <a:r>
              <a:rPr lang="en-GB" sz="2000" dirty="0" smtClean="0">
                <a:latin typeface="Comic Sans MS" pitchFamily="66" charset="0"/>
              </a:rPr>
              <a:t> </a:t>
            </a:r>
            <a:r>
              <a:rPr lang="en-GB" sz="2000" dirty="0" err="1" smtClean="0">
                <a:latin typeface="Comic Sans MS" pitchFamily="66" charset="0"/>
              </a:rPr>
              <a:t>est</a:t>
            </a:r>
            <a:r>
              <a:rPr lang="en-GB" dirty="0" smtClean="0"/>
              <a:t>: </a:t>
            </a:r>
            <a:endParaRPr lang="fr-FR" dirty="0"/>
          </a:p>
        </p:txBody>
      </p:sp>
      <p:sp>
        <p:nvSpPr>
          <p:cNvPr id="7" name="Rectangle 6"/>
          <p:cNvSpPr/>
          <p:nvPr/>
        </p:nvSpPr>
        <p:spPr>
          <a:xfrm>
            <a:off x="3500430" y="214290"/>
            <a:ext cx="2286203" cy="707886"/>
          </a:xfrm>
          <a:prstGeom prst="rect">
            <a:avLst/>
          </a:prstGeom>
        </p:spPr>
        <p:txBody>
          <a:bodyPr wrap="none">
            <a:spAutoFit/>
          </a:bodyPr>
          <a:lstStyle/>
          <a:p>
            <a:r>
              <a:rPr lang="en-GB" sz="2000" dirty="0" err="1" smtClean="0">
                <a:latin typeface="Comic Sans MS" pitchFamily="66" charset="0"/>
              </a:rPr>
              <a:t>Minéral</a:t>
            </a:r>
            <a:r>
              <a:rPr lang="en-GB" sz="2000" dirty="0" smtClean="0">
                <a:latin typeface="Comic Sans MS" pitchFamily="66" charset="0"/>
              </a:rPr>
              <a:t> : O</a:t>
            </a:r>
            <a:r>
              <a:rPr lang="en-GB" sz="2000" baseline="-25000" dirty="0" smtClean="0">
                <a:latin typeface="Comic Sans MS" pitchFamily="66" charset="0"/>
              </a:rPr>
              <a:t>2</a:t>
            </a:r>
          </a:p>
          <a:p>
            <a:r>
              <a:rPr lang="en-GB" sz="2000" dirty="0" smtClean="0">
                <a:latin typeface="Comic Sans MS" pitchFamily="66" charset="0"/>
              </a:rPr>
              <a:t>“ </a:t>
            </a:r>
            <a:r>
              <a:rPr lang="en-GB" sz="2000" dirty="0" err="1" smtClean="0">
                <a:latin typeface="Comic Sans MS" pitchFamily="66" charset="0"/>
              </a:rPr>
              <a:t>extracellulaire</a:t>
            </a:r>
            <a:r>
              <a:rPr lang="en-GB" sz="2000" dirty="0" smtClean="0">
                <a:latin typeface="Comic Sans MS" pitchFamily="66" charset="0"/>
              </a:rPr>
              <a:t>”</a:t>
            </a:r>
            <a:endParaRPr lang="fr-FR" sz="2000" dirty="0">
              <a:latin typeface="Comic Sans MS" pitchFamily="66" charset="0"/>
            </a:endParaRPr>
          </a:p>
        </p:txBody>
      </p:sp>
      <p:sp>
        <p:nvSpPr>
          <p:cNvPr id="8" name="Rectangle 7"/>
          <p:cNvSpPr/>
          <p:nvPr/>
        </p:nvSpPr>
        <p:spPr>
          <a:xfrm>
            <a:off x="3357554" y="1142984"/>
            <a:ext cx="2670924" cy="707886"/>
          </a:xfrm>
          <a:prstGeom prst="rect">
            <a:avLst/>
          </a:prstGeom>
        </p:spPr>
        <p:txBody>
          <a:bodyPr wrap="none">
            <a:spAutoFit/>
          </a:bodyPr>
          <a:lstStyle/>
          <a:p>
            <a:r>
              <a:rPr lang="en-GB" sz="2000" dirty="0" err="1" smtClean="0">
                <a:latin typeface="Comic Sans MS" pitchFamily="66" charset="0"/>
              </a:rPr>
              <a:t>Organique</a:t>
            </a:r>
            <a:r>
              <a:rPr lang="en-GB" sz="2000" dirty="0" smtClean="0">
                <a:latin typeface="Comic Sans MS" pitchFamily="66" charset="0"/>
              </a:rPr>
              <a:t> : </a:t>
            </a:r>
            <a:r>
              <a:rPr lang="en-GB" sz="2000" dirty="0" err="1" smtClean="0">
                <a:latin typeface="Comic Sans MS" pitchFamily="66" charset="0"/>
              </a:rPr>
              <a:t>pyruvate</a:t>
            </a:r>
            <a:endParaRPr lang="en-GB" sz="2000" baseline="-25000" dirty="0" smtClean="0">
              <a:latin typeface="Comic Sans MS" pitchFamily="66" charset="0"/>
            </a:endParaRPr>
          </a:p>
          <a:p>
            <a:r>
              <a:rPr lang="en-GB" sz="2000" dirty="0" smtClean="0">
                <a:latin typeface="Comic Sans MS" pitchFamily="66" charset="0"/>
              </a:rPr>
              <a:t>“ </a:t>
            </a:r>
            <a:r>
              <a:rPr lang="en-GB" sz="2000" dirty="0" err="1" smtClean="0">
                <a:latin typeface="Comic Sans MS" pitchFamily="66" charset="0"/>
              </a:rPr>
              <a:t>intracellulaire</a:t>
            </a:r>
            <a:r>
              <a:rPr lang="en-GB" sz="2000" dirty="0" smtClean="0">
                <a:latin typeface="Comic Sans MS" pitchFamily="66" charset="0"/>
              </a:rPr>
              <a:t>”</a:t>
            </a:r>
            <a:endParaRPr lang="fr-FR" sz="2000" dirty="0">
              <a:latin typeface="Comic Sans MS" pitchFamily="66" charset="0"/>
            </a:endParaRPr>
          </a:p>
        </p:txBody>
      </p:sp>
      <p:cxnSp>
        <p:nvCxnSpPr>
          <p:cNvPr id="9" name="Connecteur droit avec flèche 8"/>
          <p:cNvCxnSpPr>
            <a:stCxn id="4" idx="3"/>
            <a:endCxn id="7" idx="1"/>
          </p:cNvCxnSpPr>
          <p:nvPr/>
        </p:nvCxnSpPr>
        <p:spPr>
          <a:xfrm flipV="1">
            <a:off x="2942426" y="568233"/>
            <a:ext cx="558004" cy="34617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2928926" y="1000108"/>
            <a:ext cx="477042" cy="35867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Freeform 10"/>
          <p:cNvSpPr>
            <a:spLocks/>
          </p:cNvSpPr>
          <p:nvPr/>
        </p:nvSpPr>
        <p:spPr bwMode="auto">
          <a:xfrm rot="17890190">
            <a:off x="5916091" y="-171847"/>
            <a:ext cx="878896" cy="1306672"/>
          </a:xfrm>
          <a:custGeom>
            <a:avLst/>
            <a:gdLst>
              <a:gd name="T0" fmla="*/ 0 w 2958"/>
              <a:gd name="T1" fmla="*/ 0 h 5835"/>
              <a:gd name="T2" fmla="*/ 0 w 2958"/>
              <a:gd name="T3" fmla="*/ 0 h 5835"/>
              <a:gd name="T4" fmla="*/ 0 w 2958"/>
              <a:gd name="T5" fmla="*/ 0 h 5835"/>
              <a:gd name="T6" fmla="*/ 0 w 2958"/>
              <a:gd name="T7" fmla="*/ 0 h 5835"/>
              <a:gd name="T8" fmla="*/ 0 w 2958"/>
              <a:gd name="T9" fmla="*/ 0 h 5835"/>
              <a:gd name="T10" fmla="*/ 0 w 2958"/>
              <a:gd name="T11" fmla="*/ 0 h 5835"/>
              <a:gd name="T12" fmla="*/ 0 60000 65536"/>
              <a:gd name="T13" fmla="*/ 0 60000 65536"/>
              <a:gd name="T14" fmla="*/ 0 60000 65536"/>
              <a:gd name="T15" fmla="*/ 0 60000 65536"/>
              <a:gd name="T16" fmla="*/ 0 60000 65536"/>
              <a:gd name="T17" fmla="*/ 0 60000 65536"/>
              <a:gd name="T18" fmla="*/ 0 w 2958"/>
              <a:gd name="T19" fmla="*/ 0 h 5835"/>
              <a:gd name="T20" fmla="*/ 2958 w 2958"/>
              <a:gd name="T21" fmla="*/ 5835 h 5835"/>
            </a:gdLst>
            <a:ahLst/>
            <a:cxnLst>
              <a:cxn ang="T12">
                <a:pos x="T0" y="T1"/>
              </a:cxn>
              <a:cxn ang="T13">
                <a:pos x="T2" y="T3"/>
              </a:cxn>
              <a:cxn ang="T14">
                <a:pos x="T4" y="T5"/>
              </a:cxn>
              <a:cxn ang="T15">
                <a:pos x="T6" y="T7"/>
              </a:cxn>
              <a:cxn ang="T16">
                <a:pos x="T8" y="T9"/>
              </a:cxn>
              <a:cxn ang="T17">
                <a:pos x="T10" y="T11"/>
              </a:cxn>
            </a:cxnLst>
            <a:rect l="T18" t="T19" r="T20" b="T21"/>
            <a:pathLst>
              <a:path w="2958" h="5835">
                <a:moveTo>
                  <a:pt x="265" y="0"/>
                </a:moveTo>
                <a:cubicBezTo>
                  <a:pt x="1289" y="309"/>
                  <a:pt x="1360" y="767"/>
                  <a:pt x="1084" y="1263"/>
                </a:cubicBezTo>
                <a:cubicBezTo>
                  <a:pt x="849" y="1683"/>
                  <a:pt x="0" y="1823"/>
                  <a:pt x="119" y="2273"/>
                </a:cubicBezTo>
                <a:cubicBezTo>
                  <a:pt x="318" y="3040"/>
                  <a:pt x="1104" y="2426"/>
                  <a:pt x="1319" y="3282"/>
                </a:cubicBezTo>
                <a:cubicBezTo>
                  <a:pt x="1494" y="3984"/>
                  <a:pt x="323" y="4095"/>
                  <a:pt x="323" y="4095"/>
                </a:cubicBezTo>
                <a:cubicBezTo>
                  <a:pt x="323" y="4095"/>
                  <a:pt x="2957" y="5834"/>
                  <a:pt x="2957" y="5834"/>
                </a:cubicBezTo>
              </a:path>
            </a:pathLst>
          </a:custGeom>
          <a:noFill/>
          <a:ln w="72000">
            <a:solidFill>
              <a:srgbClr val="94BD5E"/>
            </a:solidFill>
            <a:prstDash val="sysDot"/>
            <a:round/>
            <a:headEnd/>
            <a:tailEnd type="triangle" w="med" len="med"/>
          </a:ln>
        </p:spPr>
        <p:txBody>
          <a:bodyPr/>
          <a:lstStyle/>
          <a:p>
            <a:endParaRPr lang="fr-FR"/>
          </a:p>
        </p:txBody>
      </p:sp>
      <p:sp>
        <p:nvSpPr>
          <p:cNvPr id="17" name="Freeform 18"/>
          <p:cNvSpPr>
            <a:spLocks/>
          </p:cNvSpPr>
          <p:nvPr/>
        </p:nvSpPr>
        <p:spPr bwMode="auto">
          <a:xfrm rot="15780517">
            <a:off x="6013182" y="1035577"/>
            <a:ext cx="712788" cy="1375479"/>
          </a:xfrm>
          <a:custGeom>
            <a:avLst/>
            <a:gdLst>
              <a:gd name="T0" fmla="*/ 0 w 1982"/>
              <a:gd name="T1" fmla="*/ 0 h 6919"/>
              <a:gd name="T2" fmla="*/ 0 w 1982"/>
              <a:gd name="T3" fmla="*/ 0 h 6919"/>
              <a:gd name="T4" fmla="*/ 0 w 1982"/>
              <a:gd name="T5" fmla="*/ 0 h 6919"/>
              <a:gd name="T6" fmla="*/ 0 w 1982"/>
              <a:gd name="T7" fmla="*/ 0 h 6919"/>
              <a:gd name="T8" fmla="*/ 0 w 1982"/>
              <a:gd name="T9" fmla="*/ 0 h 6919"/>
              <a:gd name="T10" fmla="*/ 0 w 1982"/>
              <a:gd name="T11" fmla="*/ 0 h 6919"/>
              <a:gd name="T12" fmla="*/ 0 60000 65536"/>
              <a:gd name="T13" fmla="*/ 0 60000 65536"/>
              <a:gd name="T14" fmla="*/ 0 60000 65536"/>
              <a:gd name="T15" fmla="*/ 0 60000 65536"/>
              <a:gd name="T16" fmla="*/ 0 60000 65536"/>
              <a:gd name="T17" fmla="*/ 0 60000 65536"/>
              <a:gd name="T18" fmla="*/ 0 w 1982"/>
              <a:gd name="T19" fmla="*/ 0 h 6919"/>
              <a:gd name="T20" fmla="*/ 1982 w 1982"/>
              <a:gd name="T21" fmla="*/ 6919 h 6919"/>
            </a:gdLst>
            <a:ahLst/>
            <a:cxnLst>
              <a:cxn ang="T12">
                <a:pos x="T0" y="T1"/>
              </a:cxn>
              <a:cxn ang="T13">
                <a:pos x="T2" y="T3"/>
              </a:cxn>
              <a:cxn ang="T14">
                <a:pos x="T4" y="T5"/>
              </a:cxn>
              <a:cxn ang="T15">
                <a:pos x="T6" y="T7"/>
              </a:cxn>
              <a:cxn ang="T16">
                <a:pos x="T8" y="T9"/>
              </a:cxn>
              <a:cxn ang="T17">
                <a:pos x="T10" y="T11"/>
              </a:cxn>
            </a:cxnLst>
            <a:rect l="T18" t="T19" r="T20" b="T21"/>
            <a:pathLst>
              <a:path w="1982" h="6919">
                <a:moveTo>
                  <a:pt x="1804" y="0"/>
                </a:moveTo>
                <a:cubicBezTo>
                  <a:pt x="1118" y="366"/>
                  <a:pt x="1070" y="910"/>
                  <a:pt x="1255" y="1497"/>
                </a:cubicBezTo>
                <a:cubicBezTo>
                  <a:pt x="1412" y="1996"/>
                  <a:pt x="1981" y="2161"/>
                  <a:pt x="1902" y="2695"/>
                </a:cubicBezTo>
                <a:cubicBezTo>
                  <a:pt x="1769" y="3605"/>
                  <a:pt x="1241" y="2877"/>
                  <a:pt x="1098" y="3892"/>
                </a:cubicBezTo>
                <a:cubicBezTo>
                  <a:pt x="981" y="4724"/>
                  <a:pt x="1765" y="4856"/>
                  <a:pt x="1765" y="4856"/>
                </a:cubicBezTo>
                <a:cubicBezTo>
                  <a:pt x="1765" y="4856"/>
                  <a:pt x="0" y="6918"/>
                  <a:pt x="0" y="6918"/>
                </a:cubicBezTo>
              </a:path>
            </a:pathLst>
          </a:custGeom>
          <a:noFill/>
          <a:ln w="72000">
            <a:solidFill>
              <a:srgbClr val="00B8FF"/>
            </a:solidFill>
            <a:prstDash val="sysDot"/>
            <a:round/>
            <a:headEnd/>
            <a:tailEnd type="triangle" w="med" len="med"/>
          </a:ln>
        </p:spPr>
        <p:txBody>
          <a:bodyPr/>
          <a:lstStyle/>
          <a:p>
            <a:endParaRPr lang="fr-FR"/>
          </a:p>
        </p:txBody>
      </p:sp>
      <p:sp>
        <p:nvSpPr>
          <p:cNvPr id="18" name="Text Box 14"/>
          <p:cNvSpPr txBox="1">
            <a:spLocks noChangeArrowheads="1"/>
          </p:cNvSpPr>
          <p:nvPr/>
        </p:nvSpPr>
        <p:spPr bwMode="auto">
          <a:xfrm>
            <a:off x="7143768" y="214290"/>
            <a:ext cx="1859483" cy="286232"/>
          </a:xfrm>
          <a:prstGeom prst="rect">
            <a:avLst/>
          </a:prstGeom>
          <a:noFill/>
          <a:ln w="9525">
            <a:noFill/>
            <a:miter lim="800000"/>
            <a:headEnd/>
            <a:tailEnd type="triangle" w="med" len="med"/>
          </a:ln>
        </p:spPr>
        <p:txBody>
          <a:bodyPr wrap="none"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94BD5E"/>
                </a:solidFill>
                <a:latin typeface="Comic Sans MS" pitchFamily="66" charset="0"/>
              </a:rPr>
              <a:t>RESPIRATION</a:t>
            </a:r>
          </a:p>
        </p:txBody>
      </p:sp>
      <p:sp>
        <p:nvSpPr>
          <p:cNvPr id="19" name="Text Box 15"/>
          <p:cNvSpPr txBox="1">
            <a:spLocks noChangeArrowheads="1"/>
          </p:cNvSpPr>
          <p:nvPr/>
        </p:nvSpPr>
        <p:spPr bwMode="auto">
          <a:xfrm>
            <a:off x="6973534" y="2000240"/>
            <a:ext cx="2170466" cy="286232"/>
          </a:xfrm>
          <a:prstGeom prst="rect">
            <a:avLst/>
          </a:prstGeom>
          <a:noFill/>
          <a:ln w="9525">
            <a:noFill/>
            <a:miter lim="800000"/>
            <a:headEnd/>
            <a:tailEnd type="triangle" w="med" len="med"/>
          </a:ln>
        </p:spPr>
        <p:txBody>
          <a:bodyPr wrap="none"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00B8FF"/>
                </a:solidFill>
                <a:latin typeface="Comic Sans MS" pitchFamily="66" charset="0"/>
              </a:rPr>
              <a:t>FERMENTATION</a:t>
            </a:r>
          </a:p>
        </p:txBody>
      </p:sp>
      <p:grpSp>
        <p:nvGrpSpPr>
          <p:cNvPr id="20" name="Group 7"/>
          <p:cNvGrpSpPr>
            <a:grpSpLocks/>
          </p:cNvGrpSpPr>
          <p:nvPr/>
        </p:nvGrpSpPr>
        <p:grpSpPr bwMode="auto">
          <a:xfrm>
            <a:off x="3500430" y="4286256"/>
            <a:ext cx="2755901" cy="781049"/>
            <a:chOff x="2116" y="2397"/>
            <a:chExt cx="1736" cy="492"/>
          </a:xfrm>
        </p:grpSpPr>
        <p:sp>
          <p:nvSpPr>
            <p:cNvPr id="21" name="Freeform 8"/>
            <p:cNvSpPr>
              <a:spLocks/>
            </p:cNvSpPr>
            <p:nvPr/>
          </p:nvSpPr>
          <p:spPr bwMode="auto">
            <a:xfrm>
              <a:off x="2206" y="2532"/>
              <a:ext cx="1646" cy="357"/>
            </a:xfrm>
            <a:custGeom>
              <a:avLst/>
              <a:gdLst>
                <a:gd name="T0" fmla="*/ 0 w 7831"/>
                <a:gd name="T1" fmla="*/ 0 h 1573"/>
                <a:gd name="T2" fmla="*/ 0 w 7831"/>
                <a:gd name="T3" fmla="*/ 0 h 1573"/>
                <a:gd name="T4" fmla="*/ 0 w 7831"/>
                <a:gd name="T5" fmla="*/ 0 h 1573"/>
                <a:gd name="T6" fmla="*/ 0 60000 65536"/>
                <a:gd name="T7" fmla="*/ 0 60000 65536"/>
                <a:gd name="T8" fmla="*/ 0 60000 65536"/>
                <a:gd name="T9" fmla="*/ 0 w 7831"/>
                <a:gd name="T10" fmla="*/ 0 h 1573"/>
                <a:gd name="T11" fmla="*/ 7831 w 7831"/>
                <a:gd name="T12" fmla="*/ 1573 h 1573"/>
              </a:gdLst>
              <a:ahLst/>
              <a:cxnLst>
                <a:cxn ang="T6">
                  <a:pos x="T0" y="T1"/>
                </a:cxn>
                <a:cxn ang="T7">
                  <a:pos x="T2" y="T3"/>
                </a:cxn>
                <a:cxn ang="T8">
                  <a:pos x="T4" y="T5"/>
                </a:cxn>
              </a:cxnLst>
              <a:rect l="T9" t="T10" r="T11" b="T12"/>
              <a:pathLst>
                <a:path w="7831" h="1573">
                  <a:moveTo>
                    <a:pt x="7830" y="179"/>
                  </a:moveTo>
                  <a:cubicBezTo>
                    <a:pt x="6078" y="1287"/>
                    <a:pt x="5694" y="1572"/>
                    <a:pt x="4112" y="1572"/>
                  </a:cubicBezTo>
                  <a:cubicBezTo>
                    <a:pt x="2431" y="1572"/>
                    <a:pt x="1037" y="786"/>
                    <a:pt x="0" y="0"/>
                  </a:cubicBezTo>
                </a:path>
              </a:pathLst>
            </a:custGeom>
            <a:noFill/>
            <a:ln w="36000">
              <a:solidFill>
                <a:srgbClr val="FF6633"/>
              </a:solidFill>
              <a:prstDash val="sysDot"/>
              <a:round/>
              <a:headEnd/>
              <a:tailEnd type="triangle" w="med" len="med"/>
            </a:ln>
          </p:spPr>
          <p:txBody>
            <a:bodyPr/>
            <a:lstStyle/>
            <a:p>
              <a:endParaRPr lang="fr-FR"/>
            </a:p>
          </p:txBody>
        </p:sp>
        <p:sp>
          <p:nvSpPr>
            <p:cNvPr id="22" name="Text Box 9"/>
            <p:cNvSpPr txBox="1">
              <a:spLocks noChangeArrowheads="1"/>
            </p:cNvSpPr>
            <p:nvPr/>
          </p:nvSpPr>
          <p:spPr bwMode="auto">
            <a:xfrm>
              <a:off x="2116" y="2397"/>
              <a:ext cx="112" cy="180"/>
            </a:xfrm>
            <a:prstGeom prst="rect">
              <a:avLst/>
            </a:prstGeom>
            <a:noFill/>
            <a:ln w="9525">
              <a:noFill/>
              <a:miter lim="800000"/>
              <a:headEnd/>
              <a:tailEnd type="triangle" w="med" len="med"/>
            </a:ln>
          </p:spPr>
          <p:txBody>
            <a:bodyPr wrap="none"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chemeClr val="tx1"/>
                  </a:solidFill>
                  <a:latin typeface="Comic Sans MS" pitchFamily="66" charset="0"/>
                </a:rPr>
                <a:t>T</a:t>
              </a:r>
            </a:p>
          </p:txBody>
        </p:sp>
      </p:grpSp>
      <p:grpSp>
        <p:nvGrpSpPr>
          <p:cNvPr id="26" name="Group 13"/>
          <p:cNvGrpSpPr>
            <a:grpSpLocks/>
          </p:cNvGrpSpPr>
          <p:nvPr/>
        </p:nvGrpSpPr>
        <p:grpSpPr bwMode="auto">
          <a:xfrm>
            <a:off x="4714878" y="3000181"/>
            <a:ext cx="1128713" cy="706627"/>
            <a:chOff x="3000" y="1504"/>
            <a:chExt cx="711" cy="520"/>
          </a:xfrm>
        </p:grpSpPr>
        <p:sp>
          <p:nvSpPr>
            <p:cNvPr id="27" name="Text Box 14"/>
            <p:cNvSpPr txBox="1">
              <a:spLocks noChangeArrowheads="1"/>
            </p:cNvSpPr>
            <p:nvPr/>
          </p:nvSpPr>
          <p:spPr bwMode="auto">
            <a:xfrm>
              <a:off x="3135" y="1504"/>
              <a:ext cx="576" cy="222"/>
            </a:xfrm>
            <a:prstGeom prst="rect">
              <a:avLst/>
            </a:prstGeom>
            <a:noFill/>
            <a:ln w="9525">
              <a:noFill/>
              <a:miter lim="800000"/>
              <a:headEnd/>
              <a:tailEnd type="triangle" w="med" len="med"/>
            </a:ln>
          </p:spPr>
          <p:txBody>
            <a:bodyPr lIns="0" tIns="0" rIns="0" bIns="0">
              <a:spAutoFit/>
            </a:bodyPr>
            <a:lstStyle/>
            <a:p>
              <a:pPr algn="ctr" eaLnBrk="1" hangingPunct="1">
                <a:lnSpc>
                  <a:spcPct val="125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FF6633"/>
                  </a:solidFill>
                  <a:latin typeface="Comic Sans MS" pitchFamily="66" charset="0"/>
                </a:rPr>
                <a:t>ATP</a:t>
              </a:r>
            </a:p>
          </p:txBody>
        </p:sp>
        <p:sp>
          <p:nvSpPr>
            <p:cNvPr id="28" name="Line 15"/>
            <p:cNvSpPr>
              <a:spLocks noChangeShapeType="1"/>
            </p:cNvSpPr>
            <p:nvPr/>
          </p:nvSpPr>
          <p:spPr bwMode="auto">
            <a:xfrm flipV="1">
              <a:off x="3000" y="1714"/>
              <a:ext cx="270" cy="310"/>
            </a:xfrm>
            <a:prstGeom prst="line">
              <a:avLst/>
            </a:prstGeom>
            <a:noFill/>
            <a:ln w="72000">
              <a:solidFill>
                <a:srgbClr val="FF6633"/>
              </a:solidFill>
              <a:round/>
              <a:headEnd/>
              <a:tailEnd type="triangle" w="med" len="med"/>
            </a:ln>
          </p:spPr>
          <p:txBody>
            <a:bodyPr/>
            <a:lstStyle/>
            <a:p>
              <a:endParaRPr lang="fr-FR"/>
            </a:p>
          </p:txBody>
        </p:sp>
      </p:grpSp>
      <p:sp>
        <p:nvSpPr>
          <p:cNvPr id="29" name="Text Box 16"/>
          <p:cNvSpPr txBox="1">
            <a:spLocks noChangeArrowheads="1"/>
          </p:cNvSpPr>
          <p:nvPr/>
        </p:nvSpPr>
        <p:spPr bwMode="auto">
          <a:xfrm>
            <a:off x="1285852" y="3643314"/>
            <a:ext cx="1801813" cy="257635"/>
          </a:xfrm>
          <a:prstGeom prst="rect">
            <a:avLst/>
          </a:prstGeom>
          <a:noFill/>
          <a:ln w="9525">
            <a:noFill/>
            <a:miter lim="800000"/>
            <a:headEnd/>
            <a:tailEnd type="triangle" w="med" len="me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smtClean="0">
                <a:latin typeface="Comic Sans MS" pitchFamily="66" charset="0"/>
              </a:rPr>
              <a:t>Réducteur</a:t>
            </a:r>
            <a:r>
              <a:rPr lang="en-GB" sz="1800" b="1" dirty="0" smtClean="0">
                <a:latin typeface="Comic Sans MS" pitchFamily="66" charset="0"/>
              </a:rPr>
              <a:t>1</a:t>
            </a:r>
            <a:endParaRPr lang="en-GB" sz="1800" b="1" baseline="-33000" dirty="0">
              <a:latin typeface="Comic Sans MS" pitchFamily="66" charset="0"/>
            </a:endParaRPr>
          </a:p>
        </p:txBody>
      </p:sp>
      <p:sp>
        <p:nvSpPr>
          <p:cNvPr id="30" name="Text Box 17"/>
          <p:cNvSpPr txBox="1">
            <a:spLocks noChangeArrowheads="1"/>
          </p:cNvSpPr>
          <p:nvPr/>
        </p:nvSpPr>
        <p:spPr bwMode="auto">
          <a:xfrm>
            <a:off x="6072198" y="3643314"/>
            <a:ext cx="1801812" cy="257635"/>
          </a:xfrm>
          <a:prstGeom prst="rect">
            <a:avLst/>
          </a:prstGeom>
          <a:noFill/>
          <a:ln w="9525">
            <a:noFill/>
            <a:miter lim="800000"/>
            <a:headEnd/>
            <a:tailEnd type="triangle" w="med" len="me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smtClean="0">
                <a:latin typeface="Comic Sans MS" pitchFamily="66" charset="0"/>
              </a:rPr>
              <a:t>Oxydant</a:t>
            </a:r>
            <a:r>
              <a:rPr lang="en-GB" sz="1800" b="1" dirty="0" smtClean="0">
                <a:latin typeface="Comic Sans MS" pitchFamily="66" charset="0"/>
              </a:rPr>
              <a:t>1</a:t>
            </a:r>
            <a:endParaRPr lang="en-GB" sz="1800" b="1" dirty="0">
              <a:latin typeface="Comic Sans MS" pitchFamily="66" charset="0"/>
            </a:endParaRPr>
          </a:p>
        </p:txBody>
      </p:sp>
      <p:sp>
        <p:nvSpPr>
          <p:cNvPr id="32" name="Freeform 19"/>
          <p:cNvSpPr>
            <a:spLocks/>
          </p:cNvSpPr>
          <p:nvPr/>
        </p:nvSpPr>
        <p:spPr bwMode="auto">
          <a:xfrm>
            <a:off x="3643306" y="3786190"/>
            <a:ext cx="2716212" cy="554038"/>
          </a:xfrm>
          <a:custGeom>
            <a:avLst/>
            <a:gdLst>
              <a:gd name="T0" fmla="*/ 0 w 7545"/>
              <a:gd name="T1" fmla="*/ 2147483647 h 1538"/>
              <a:gd name="T2" fmla="*/ 2147483647 w 7545"/>
              <a:gd name="T3" fmla="*/ 0 h 1538"/>
              <a:gd name="T4" fmla="*/ 2147483647 w 7545"/>
              <a:gd name="T5" fmla="*/ 2147483647 h 1538"/>
              <a:gd name="T6" fmla="*/ 0 60000 65536"/>
              <a:gd name="T7" fmla="*/ 0 60000 65536"/>
              <a:gd name="T8" fmla="*/ 0 60000 65536"/>
              <a:gd name="T9" fmla="*/ 0 w 7545"/>
              <a:gd name="T10" fmla="*/ 0 h 1538"/>
              <a:gd name="T11" fmla="*/ 7545 w 7545"/>
              <a:gd name="T12" fmla="*/ 1538 h 1538"/>
            </a:gdLst>
            <a:ahLst/>
            <a:cxnLst>
              <a:cxn ang="T6">
                <a:pos x="T0" y="T1"/>
              </a:cxn>
              <a:cxn ang="T7">
                <a:pos x="T2" y="T3"/>
              </a:cxn>
              <a:cxn ang="T8">
                <a:pos x="T4" y="T5"/>
              </a:cxn>
            </a:cxnLst>
            <a:rect l="T9" t="T10" r="T11" b="T12"/>
            <a:pathLst>
              <a:path w="7545" h="1538">
                <a:moveTo>
                  <a:pt x="0" y="1394"/>
                </a:moveTo>
                <a:cubicBezTo>
                  <a:pt x="1895" y="322"/>
                  <a:pt x="2065" y="0"/>
                  <a:pt x="3647" y="0"/>
                </a:cubicBezTo>
                <a:cubicBezTo>
                  <a:pt x="5328" y="0"/>
                  <a:pt x="6507" y="751"/>
                  <a:pt x="7544" y="1537"/>
                </a:cubicBezTo>
              </a:path>
            </a:pathLst>
          </a:custGeom>
          <a:noFill/>
          <a:ln w="36000">
            <a:solidFill>
              <a:srgbClr val="FF6633"/>
            </a:solidFill>
            <a:prstDash val="sysDot"/>
            <a:round/>
            <a:headEnd/>
            <a:tailEnd type="triangle" w="med" len="med"/>
          </a:ln>
        </p:spPr>
        <p:txBody>
          <a:bodyPr/>
          <a:lstStyle/>
          <a:p>
            <a:endParaRPr lang="fr-FR"/>
          </a:p>
        </p:txBody>
      </p:sp>
      <p:sp>
        <p:nvSpPr>
          <p:cNvPr id="33" name="Text Box 23"/>
          <p:cNvSpPr txBox="1">
            <a:spLocks noChangeArrowheads="1"/>
          </p:cNvSpPr>
          <p:nvPr/>
        </p:nvSpPr>
        <p:spPr bwMode="auto">
          <a:xfrm>
            <a:off x="847724" y="3217859"/>
            <a:ext cx="3138488" cy="286232"/>
          </a:xfrm>
          <a:prstGeom prst="rect">
            <a:avLst/>
          </a:prstGeom>
          <a:noFill/>
          <a:ln w="9525">
            <a:noFill/>
            <a:miter lim="800000"/>
            <a:headEnd/>
            <a:tailEn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mic Sans MS" pitchFamily="66" charset="0"/>
              </a:rPr>
              <a:t>Glucose </a:t>
            </a:r>
            <a:r>
              <a:rPr lang="en-GB" sz="2000" dirty="0">
                <a:latin typeface="Comic Sans MS" pitchFamily="66" charset="0"/>
              </a:rPr>
              <a:t>(C</a:t>
            </a:r>
            <a:r>
              <a:rPr lang="en-GB" sz="2000" baseline="-33000" dirty="0">
                <a:latin typeface="Comic Sans MS" pitchFamily="66" charset="0"/>
              </a:rPr>
              <a:t>6</a:t>
            </a:r>
            <a:r>
              <a:rPr lang="en-GB" sz="2000" dirty="0">
                <a:latin typeface="Comic Sans MS" pitchFamily="66" charset="0"/>
              </a:rPr>
              <a:t>H</a:t>
            </a:r>
            <a:r>
              <a:rPr lang="en-GB" sz="2000" baseline="-33000" dirty="0">
                <a:latin typeface="Comic Sans MS" pitchFamily="66" charset="0"/>
              </a:rPr>
              <a:t>12</a:t>
            </a:r>
            <a:r>
              <a:rPr lang="en-GB" sz="2000" dirty="0">
                <a:latin typeface="Comic Sans MS" pitchFamily="66" charset="0"/>
              </a:rPr>
              <a:t>O</a:t>
            </a:r>
            <a:r>
              <a:rPr lang="en-GB" sz="2000" baseline="-33000" dirty="0">
                <a:latin typeface="Comic Sans MS" pitchFamily="66" charset="0"/>
              </a:rPr>
              <a:t>6</a:t>
            </a:r>
            <a:r>
              <a:rPr lang="en-GB" sz="2000" dirty="0">
                <a:latin typeface="Comic Sans MS" pitchFamily="66" charset="0"/>
              </a:rPr>
              <a:t>)</a:t>
            </a:r>
          </a:p>
        </p:txBody>
      </p:sp>
      <p:sp>
        <p:nvSpPr>
          <p:cNvPr id="34" name="Text Box 24"/>
          <p:cNvSpPr txBox="1">
            <a:spLocks noChangeArrowheads="1"/>
          </p:cNvSpPr>
          <p:nvPr/>
        </p:nvSpPr>
        <p:spPr bwMode="auto">
          <a:xfrm>
            <a:off x="6486524" y="3294059"/>
            <a:ext cx="1003300" cy="286232"/>
          </a:xfrm>
          <a:prstGeom prst="rect">
            <a:avLst/>
          </a:prstGeom>
          <a:noFill/>
          <a:ln w="9525">
            <a:noFill/>
            <a:miter lim="800000"/>
            <a:headEnd/>
            <a:tailEn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mic Sans MS" pitchFamily="66" charset="0"/>
              </a:rPr>
              <a:t>CO</a:t>
            </a:r>
            <a:r>
              <a:rPr lang="en-GB" sz="2000" b="1" baseline="-33000" dirty="0">
                <a:latin typeface="Comic Sans MS" pitchFamily="66" charset="0"/>
              </a:rPr>
              <a:t>2</a:t>
            </a:r>
          </a:p>
        </p:txBody>
      </p:sp>
      <p:sp>
        <p:nvSpPr>
          <p:cNvPr id="35" name="Text Box 14"/>
          <p:cNvSpPr txBox="1">
            <a:spLocks noChangeArrowheads="1"/>
          </p:cNvSpPr>
          <p:nvPr/>
        </p:nvSpPr>
        <p:spPr bwMode="auto">
          <a:xfrm>
            <a:off x="0" y="2714620"/>
            <a:ext cx="4714908" cy="286232"/>
          </a:xfrm>
          <a:prstGeom prst="rect">
            <a:avLst/>
          </a:prstGeom>
          <a:noFill/>
          <a:ln w="9525">
            <a:noFill/>
            <a:miter lim="800000"/>
            <a:headEnd/>
            <a:tailEnd type="triangle" w="med" len="med"/>
          </a:ln>
        </p:spPr>
        <p:txBody>
          <a:bodyPr wrap="square"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smtClean="0">
                <a:solidFill>
                  <a:srgbClr val="94BD5E"/>
                </a:solidFill>
                <a:latin typeface="Comic Sans MS" pitchFamily="66" charset="0"/>
              </a:rPr>
              <a:t>1. LA RESPIRATION :</a:t>
            </a:r>
            <a:endParaRPr lang="en-GB" sz="2000" b="1" dirty="0">
              <a:solidFill>
                <a:srgbClr val="94BD5E"/>
              </a:solidFill>
              <a:latin typeface="Comic Sans MS" pitchFamily="66" charset="0"/>
            </a:endParaRPr>
          </a:p>
        </p:txBody>
      </p:sp>
      <p:grpSp>
        <p:nvGrpSpPr>
          <p:cNvPr id="36" name="Group 3"/>
          <p:cNvGrpSpPr>
            <a:grpSpLocks/>
          </p:cNvGrpSpPr>
          <p:nvPr/>
        </p:nvGrpSpPr>
        <p:grpSpPr bwMode="auto">
          <a:xfrm>
            <a:off x="1428731" y="4929198"/>
            <a:ext cx="6856413" cy="763588"/>
            <a:chOff x="902" y="2786"/>
            <a:chExt cx="4319" cy="481"/>
          </a:xfrm>
        </p:grpSpPr>
        <p:sp>
          <p:nvSpPr>
            <p:cNvPr id="37" name="Text Box 4"/>
            <p:cNvSpPr txBox="1">
              <a:spLocks noChangeArrowheads="1"/>
            </p:cNvSpPr>
            <p:nvPr/>
          </p:nvSpPr>
          <p:spPr bwMode="auto">
            <a:xfrm>
              <a:off x="902" y="3056"/>
              <a:ext cx="1135" cy="162"/>
            </a:xfrm>
            <a:prstGeom prst="rect">
              <a:avLst/>
            </a:prstGeom>
            <a:noFill/>
            <a:ln w="9525">
              <a:noFill/>
              <a:miter lim="800000"/>
              <a:headEnd/>
              <a:tailEnd type="triangle" w="med" len="me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mic Sans MS" pitchFamily="66" charset="0"/>
                </a:rPr>
                <a:t>Réducteur</a:t>
              </a:r>
              <a:r>
                <a:rPr lang="en-GB" sz="1800" b="1" dirty="0">
                  <a:latin typeface="Comic Sans MS" pitchFamily="66" charset="0"/>
                </a:rPr>
                <a:t>2</a:t>
              </a:r>
            </a:p>
          </p:txBody>
        </p:sp>
        <p:sp>
          <p:nvSpPr>
            <p:cNvPr id="38" name="Text Box 5"/>
            <p:cNvSpPr txBox="1">
              <a:spLocks noChangeArrowheads="1"/>
            </p:cNvSpPr>
            <p:nvPr/>
          </p:nvSpPr>
          <p:spPr bwMode="auto">
            <a:xfrm>
              <a:off x="4086" y="2786"/>
              <a:ext cx="1135" cy="481"/>
            </a:xfrm>
            <a:prstGeom prst="rect">
              <a:avLst/>
            </a:prstGeom>
            <a:noFill/>
            <a:ln w="9525">
              <a:noFill/>
              <a:miter lim="800000"/>
              <a:headEnd/>
              <a:tailEnd type="triangle" w="med" len="me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smtClean="0">
                  <a:latin typeface="Comic Sans MS" pitchFamily="66" charset="0"/>
                </a:rPr>
                <a:t>O</a:t>
              </a:r>
              <a:r>
                <a:rPr lang="en-GB" sz="2000" b="1" baseline="-33000" dirty="0" smtClean="0">
                  <a:latin typeface="Comic Sans MS" pitchFamily="66" charset="0"/>
                </a:rPr>
                <a:t>2</a:t>
              </a:r>
            </a:p>
            <a:p>
              <a:pPr algn="ct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smtClean="0">
                  <a:latin typeface="Comic Sans MS" pitchFamily="66" charset="0"/>
                </a:rPr>
                <a:t>Oxydant</a:t>
              </a:r>
              <a:r>
                <a:rPr lang="en-GB" dirty="0" smtClean="0">
                  <a:latin typeface="Comic Sans MS" pitchFamily="66" charset="0"/>
                </a:rPr>
                <a:t> </a:t>
              </a:r>
              <a:r>
                <a:rPr lang="en-GB" b="1" dirty="0" smtClean="0">
                  <a:latin typeface="Comic Sans MS" pitchFamily="66" charset="0"/>
                </a:rPr>
                <a:t>2</a:t>
              </a:r>
              <a:endParaRPr lang="en-GB" b="1" baseline="-33000" dirty="0" smtClean="0">
                <a:latin typeface="Comic Sans MS" pitchFamily="66" charset="0"/>
              </a:endParaRPr>
            </a:p>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baseline="-33000" dirty="0">
                <a:latin typeface="Comic Sans MS" pitchFamily="66" charset="0"/>
              </a:endParaRPr>
            </a:p>
          </p:txBody>
        </p:sp>
        <p:sp>
          <p:nvSpPr>
            <p:cNvPr id="39" name="Line 6"/>
            <p:cNvSpPr>
              <a:spLocks noChangeShapeType="1"/>
            </p:cNvSpPr>
            <p:nvPr/>
          </p:nvSpPr>
          <p:spPr bwMode="auto">
            <a:xfrm flipV="1">
              <a:off x="2027" y="2966"/>
              <a:ext cx="2160" cy="29"/>
            </a:xfrm>
            <a:prstGeom prst="line">
              <a:avLst/>
            </a:prstGeom>
            <a:noFill/>
            <a:ln w="36000">
              <a:solidFill>
                <a:srgbClr val="B3B300"/>
              </a:solidFill>
              <a:prstDash val="sysDot"/>
              <a:round/>
              <a:headEnd type="triangle" w="med" len="med"/>
              <a:tailEnd/>
            </a:ln>
          </p:spPr>
          <p:txBody>
            <a:bodyPr/>
            <a:lstStyle/>
            <a:p>
              <a:endParaRPr lang="fr-FR"/>
            </a:p>
          </p:txBody>
        </p:sp>
      </p:grpSp>
      <p:sp>
        <p:nvSpPr>
          <p:cNvPr id="40" name="Text Box 22"/>
          <p:cNvSpPr txBox="1">
            <a:spLocks noChangeArrowheads="1"/>
          </p:cNvSpPr>
          <p:nvPr/>
        </p:nvSpPr>
        <p:spPr bwMode="auto">
          <a:xfrm>
            <a:off x="1071538" y="4929198"/>
            <a:ext cx="2222500" cy="286232"/>
          </a:xfrm>
          <a:prstGeom prst="rect">
            <a:avLst/>
          </a:prstGeom>
          <a:noFill/>
          <a:ln w="9525">
            <a:noFill/>
            <a:miter lim="800000"/>
            <a:headEnd/>
            <a:tailEn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smtClean="0">
                <a:latin typeface="Comic Sans MS" pitchFamily="66" charset="0"/>
              </a:rPr>
              <a:t>H</a:t>
            </a:r>
            <a:r>
              <a:rPr lang="en-GB" sz="2000" b="1" baseline="-33000" dirty="0" smtClean="0">
                <a:latin typeface="Comic Sans MS" pitchFamily="66" charset="0"/>
              </a:rPr>
              <a:t>2</a:t>
            </a:r>
            <a:r>
              <a:rPr lang="en-GB" sz="2000" b="1" dirty="0" smtClean="0">
                <a:latin typeface="Comic Sans MS" pitchFamily="66" charset="0"/>
              </a:rPr>
              <a:t>O</a:t>
            </a:r>
            <a:endParaRPr lang="en-GB" sz="2000" b="1" dirty="0">
              <a:latin typeface="Comic Sans MS" pitchFamily="66" charset="0"/>
            </a:endParaRPr>
          </a:p>
        </p:txBody>
      </p:sp>
      <p:sp>
        <p:nvSpPr>
          <p:cNvPr id="41" name="Text Box 27"/>
          <p:cNvSpPr txBox="1">
            <a:spLocks noChangeArrowheads="1"/>
          </p:cNvSpPr>
          <p:nvPr/>
        </p:nvSpPr>
        <p:spPr bwMode="auto">
          <a:xfrm>
            <a:off x="3571868" y="3643314"/>
            <a:ext cx="2651367" cy="257635"/>
          </a:xfrm>
          <a:prstGeom prst="rect">
            <a:avLst/>
          </a:prstGeom>
          <a:noFill/>
          <a:ln w="9525">
            <a:noFill/>
            <a:miter lim="800000"/>
            <a:headEnd/>
            <a:tailEnd/>
          </a:ln>
        </p:spPr>
        <p:txBody>
          <a:bodyPr wrap="none"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solidFill>
                  <a:schemeClr val="tx1"/>
                </a:solidFill>
                <a:latin typeface="Comic Sans MS" pitchFamily="66" charset="0"/>
              </a:rPr>
              <a:t>glycolyse+cycle</a:t>
            </a:r>
            <a:r>
              <a:rPr lang="en-GB" dirty="0">
                <a:solidFill>
                  <a:schemeClr val="tx1"/>
                </a:solidFill>
                <a:latin typeface="Comic Sans MS" pitchFamily="66" charset="0"/>
              </a:rPr>
              <a:t> de Krebs</a:t>
            </a:r>
          </a:p>
        </p:txBody>
      </p:sp>
      <p:sp>
        <p:nvSpPr>
          <p:cNvPr id="42" name="Text Box 20"/>
          <p:cNvSpPr txBox="1">
            <a:spLocks noChangeArrowheads="1"/>
          </p:cNvSpPr>
          <p:nvPr/>
        </p:nvSpPr>
        <p:spPr bwMode="auto">
          <a:xfrm>
            <a:off x="6215074" y="4286256"/>
            <a:ext cx="479298" cy="286232"/>
          </a:xfrm>
          <a:prstGeom prst="rect">
            <a:avLst/>
          </a:prstGeom>
          <a:noFill/>
          <a:ln w="9525">
            <a:noFill/>
            <a:miter lim="800000"/>
            <a:headEnd/>
            <a:tailEnd type="triangle" w="med" len="med"/>
          </a:ln>
        </p:spPr>
        <p:txBody>
          <a:bodyPr wrap="none"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mic Sans MS" pitchFamily="66" charset="0"/>
              </a:rPr>
              <a:t>TH</a:t>
            </a:r>
            <a:r>
              <a:rPr lang="en-GB" sz="2000" b="1" baseline="-25000" dirty="0">
                <a:latin typeface="Comic Sans MS" pitchFamily="66" charset="0"/>
              </a:rPr>
              <a:t>2</a:t>
            </a:r>
          </a:p>
        </p:txBody>
      </p:sp>
      <p:sp>
        <p:nvSpPr>
          <p:cNvPr id="43" name="Text Box 27"/>
          <p:cNvSpPr txBox="1">
            <a:spLocks noChangeArrowheads="1"/>
          </p:cNvSpPr>
          <p:nvPr/>
        </p:nvSpPr>
        <p:spPr bwMode="auto">
          <a:xfrm>
            <a:off x="4071934" y="4857760"/>
            <a:ext cx="2069477" cy="257635"/>
          </a:xfrm>
          <a:prstGeom prst="rect">
            <a:avLst/>
          </a:prstGeom>
          <a:noFill/>
          <a:ln w="9525">
            <a:noFill/>
            <a:miter lim="800000"/>
            <a:headEnd/>
            <a:tailEnd/>
          </a:ln>
        </p:spPr>
        <p:txBody>
          <a:bodyPr wrap="none"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smtClean="0">
                <a:solidFill>
                  <a:schemeClr val="tx1"/>
                </a:solidFill>
                <a:latin typeface="Comic Sans MS" pitchFamily="66" charset="0"/>
              </a:rPr>
              <a:t>Chaine</a:t>
            </a:r>
            <a:r>
              <a:rPr lang="en-GB" dirty="0" smtClean="0">
                <a:solidFill>
                  <a:schemeClr val="tx1"/>
                </a:solidFill>
                <a:latin typeface="Comic Sans MS" pitchFamily="66" charset="0"/>
              </a:rPr>
              <a:t> </a:t>
            </a:r>
            <a:r>
              <a:rPr lang="en-GB" dirty="0" err="1" smtClean="0">
                <a:solidFill>
                  <a:schemeClr val="tx1"/>
                </a:solidFill>
                <a:latin typeface="Comic Sans MS" pitchFamily="66" charset="0"/>
              </a:rPr>
              <a:t>respiratoire</a:t>
            </a:r>
            <a:endParaRPr lang="en-GB" dirty="0">
              <a:solidFill>
                <a:schemeClr val="tx1"/>
              </a:solidFill>
              <a:latin typeface="Comic Sans MS" pitchFamily="66" charset="0"/>
            </a:endParaRPr>
          </a:p>
        </p:txBody>
      </p:sp>
      <p:grpSp>
        <p:nvGrpSpPr>
          <p:cNvPr id="44" name="Group 13"/>
          <p:cNvGrpSpPr>
            <a:grpSpLocks/>
          </p:cNvGrpSpPr>
          <p:nvPr/>
        </p:nvGrpSpPr>
        <p:grpSpPr bwMode="auto">
          <a:xfrm>
            <a:off x="4500559" y="5143516"/>
            <a:ext cx="914400" cy="587045"/>
            <a:chOff x="3045" y="1504"/>
            <a:chExt cx="576" cy="432"/>
          </a:xfrm>
        </p:grpSpPr>
        <p:sp>
          <p:nvSpPr>
            <p:cNvPr id="45" name="Text Box 14"/>
            <p:cNvSpPr txBox="1">
              <a:spLocks noChangeArrowheads="1"/>
            </p:cNvSpPr>
            <p:nvPr/>
          </p:nvSpPr>
          <p:spPr bwMode="auto">
            <a:xfrm>
              <a:off x="3045" y="1714"/>
              <a:ext cx="576" cy="222"/>
            </a:xfrm>
            <a:prstGeom prst="rect">
              <a:avLst/>
            </a:prstGeom>
            <a:noFill/>
            <a:ln w="9525">
              <a:noFill/>
              <a:miter lim="800000"/>
              <a:headEnd/>
              <a:tailEnd type="triangle" w="med" len="med"/>
            </a:ln>
          </p:spPr>
          <p:txBody>
            <a:bodyPr lIns="0" tIns="0" rIns="0" bIns="0">
              <a:spAutoFit/>
            </a:bodyPr>
            <a:lstStyle/>
            <a:p>
              <a:pPr algn="ctr" eaLnBrk="1" hangingPunct="1">
                <a:lnSpc>
                  <a:spcPct val="125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FF6633"/>
                  </a:solidFill>
                  <a:latin typeface="Comic Sans MS" pitchFamily="66" charset="0"/>
                </a:rPr>
                <a:t>ATP</a:t>
              </a:r>
            </a:p>
          </p:txBody>
        </p:sp>
        <p:sp>
          <p:nvSpPr>
            <p:cNvPr id="46" name="Line 15"/>
            <p:cNvSpPr>
              <a:spLocks noChangeShapeType="1"/>
            </p:cNvSpPr>
            <p:nvPr/>
          </p:nvSpPr>
          <p:spPr bwMode="auto">
            <a:xfrm flipH="1">
              <a:off x="3270" y="1504"/>
              <a:ext cx="225" cy="210"/>
            </a:xfrm>
            <a:prstGeom prst="line">
              <a:avLst/>
            </a:prstGeom>
            <a:noFill/>
            <a:ln w="72000">
              <a:solidFill>
                <a:srgbClr val="FF6633"/>
              </a:solidFill>
              <a:round/>
              <a:headEnd/>
              <a:tailEnd type="triangle" w="med" len="med"/>
            </a:ln>
          </p:spPr>
          <p:txBody>
            <a:bodyPr/>
            <a:lstStyle/>
            <a:p>
              <a:endParaRPr lang="fr-FR"/>
            </a:p>
          </p:txBody>
        </p:sp>
      </p:grpSp>
      <p:cxnSp>
        <p:nvCxnSpPr>
          <p:cNvPr id="48" name="Connecteur droit avec flèche 47"/>
          <p:cNvCxnSpPr/>
          <p:nvPr/>
        </p:nvCxnSpPr>
        <p:spPr>
          <a:xfrm>
            <a:off x="3571868" y="3429000"/>
            <a:ext cx="285752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714348" y="571480"/>
            <a:ext cx="3286148" cy="285752"/>
          </a:xfrm>
          <a:prstGeom prst="rect">
            <a:avLst/>
          </a:prstGeom>
          <a:noFill/>
          <a:ln w="9525">
            <a:noFill/>
            <a:miter lim="800000"/>
            <a:headEnd/>
            <a:tailEnd type="triangle" w="med" len="med"/>
          </a:ln>
        </p:spPr>
        <p:txBody>
          <a:bodyPr wrap="square"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smtClean="0">
                <a:solidFill>
                  <a:srgbClr val="00B8FF"/>
                </a:solidFill>
                <a:latin typeface="Comic Sans MS" pitchFamily="66" charset="0"/>
              </a:rPr>
              <a:t>2. LA FERMENTATION:</a:t>
            </a:r>
            <a:endParaRPr lang="en-GB" sz="2000" b="1" dirty="0">
              <a:solidFill>
                <a:srgbClr val="00B8FF"/>
              </a:solidFill>
              <a:latin typeface="Comic Sans MS" pitchFamily="66" charset="0"/>
            </a:endParaRPr>
          </a:p>
        </p:txBody>
      </p:sp>
      <p:sp>
        <p:nvSpPr>
          <p:cNvPr id="5" name="Text Box 3"/>
          <p:cNvSpPr txBox="1">
            <a:spLocks noChangeArrowheads="1"/>
          </p:cNvSpPr>
          <p:nvPr/>
        </p:nvSpPr>
        <p:spPr bwMode="auto">
          <a:xfrm>
            <a:off x="1928794" y="1071546"/>
            <a:ext cx="3539431" cy="286232"/>
          </a:xfrm>
          <a:prstGeom prst="rect">
            <a:avLst/>
          </a:prstGeom>
          <a:noFill/>
          <a:ln w="9525">
            <a:noFill/>
            <a:miter lim="800000"/>
            <a:headEnd/>
            <a:tailEnd type="triangle" w="med" len="med"/>
          </a:ln>
        </p:spPr>
        <p:txBody>
          <a:bodyPr wrap="none"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mic Sans MS" pitchFamily="66" charset="0"/>
              </a:rPr>
              <a:t>OXYDANT 1 = OXYDANT 2</a:t>
            </a:r>
          </a:p>
        </p:txBody>
      </p:sp>
      <p:sp>
        <p:nvSpPr>
          <p:cNvPr id="6" name="Text Box 4"/>
          <p:cNvSpPr txBox="1">
            <a:spLocks noChangeArrowheads="1"/>
          </p:cNvSpPr>
          <p:nvPr/>
        </p:nvSpPr>
        <p:spPr bwMode="auto">
          <a:xfrm>
            <a:off x="1285852" y="4286256"/>
            <a:ext cx="1801812" cy="257635"/>
          </a:xfrm>
          <a:prstGeom prst="rect">
            <a:avLst/>
          </a:prstGeom>
          <a:noFill/>
          <a:ln w="9525">
            <a:noFill/>
            <a:miter lim="800000"/>
            <a:headEnd/>
            <a:tailEnd type="triangle" w="med" len="me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mic Sans MS" pitchFamily="66" charset="0"/>
              </a:rPr>
              <a:t>Réducteur</a:t>
            </a:r>
            <a:r>
              <a:rPr lang="en-GB" sz="1800" b="1" dirty="0">
                <a:latin typeface="Comic Sans MS" pitchFamily="66" charset="0"/>
              </a:rPr>
              <a:t>2</a:t>
            </a:r>
          </a:p>
        </p:txBody>
      </p:sp>
      <p:sp>
        <p:nvSpPr>
          <p:cNvPr id="7" name="Text Box 5"/>
          <p:cNvSpPr txBox="1">
            <a:spLocks noChangeArrowheads="1"/>
          </p:cNvSpPr>
          <p:nvPr/>
        </p:nvSpPr>
        <p:spPr bwMode="auto">
          <a:xfrm>
            <a:off x="6643702" y="4286256"/>
            <a:ext cx="1801813" cy="257635"/>
          </a:xfrm>
          <a:prstGeom prst="rect">
            <a:avLst/>
          </a:prstGeom>
          <a:noFill/>
          <a:ln w="9525">
            <a:noFill/>
            <a:miter lim="800000"/>
            <a:headEnd/>
            <a:tailEnd type="triangle" w="med" len="me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err="1">
                <a:latin typeface="Comic Sans MS" pitchFamily="66" charset="0"/>
              </a:rPr>
              <a:t>Oxydant</a:t>
            </a:r>
            <a:r>
              <a:rPr lang="en-GB" sz="1800" dirty="0">
                <a:latin typeface="Comic Sans MS" pitchFamily="66" charset="0"/>
              </a:rPr>
              <a:t> </a:t>
            </a:r>
            <a:r>
              <a:rPr lang="en-GB" b="1" dirty="0" smtClean="0">
                <a:latin typeface="Comic Sans MS" pitchFamily="66" charset="0"/>
              </a:rPr>
              <a:t>2</a:t>
            </a:r>
            <a:endParaRPr lang="en-GB" sz="1800" b="1" dirty="0">
              <a:latin typeface="Comic Sans MS" pitchFamily="66" charset="0"/>
            </a:endParaRPr>
          </a:p>
        </p:txBody>
      </p:sp>
      <p:grpSp>
        <p:nvGrpSpPr>
          <p:cNvPr id="8" name="Group 10"/>
          <p:cNvGrpSpPr>
            <a:grpSpLocks/>
          </p:cNvGrpSpPr>
          <p:nvPr/>
        </p:nvGrpSpPr>
        <p:grpSpPr bwMode="auto">
          <a:xfrm>
            <a:off x="4643437" y="1928803"/>
            <a:ext cx="985838" cy="705662"/>
            <a:chOff x="3090" y="1640"/>
            <a:chExt cx="621" cy="479"/>
          </a:xfrm>
        </p:grpSpPr>
        <p:sp>
          <p:nvSpPr>
            <p:cNvPr id="9" name="Text Box 11"/>
            <p:cNvSpPr txBox="1">
              <a:spLocks noChangeArrowheads="1"/>
            </p:cNvSpPr>
            <p:nvPr/>
          </p:nvSpPr>
          <p:spPr bwMode="auto">
            <a:xfrm>
              <a:off x="3135" y="1640"/>
              <a:ext cx="576" cy="222"/>
            </a:xfrm>
            <a:prstGeom prst="rect">
              <a:avLst/>
            </a:prstGeom>
            <a:noFill/>
            <a:ln w="9525">
              <a:noFill/>
              <a:miter lim="800000"/>
              <a:headEnd/>
              <a:tailEnd type="triangle" w="med" len="med"/>
            </a:ln>
          </p:spPr>
          <p:txBody>
            <a:bodyPr lIns="0" tIns="0" rIns="0" bIns="0">
              <a:spAutoFit/>
            </a:bodyPr>
            <a:lstStyle/>
            <a:p>
              <a:pPr algn="ctr" eaLnBrk="1" hangingPunct="1">
                <a:lnSpc>
                  <a:spcPct val="125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FF6633"/>
                  </a:solidFill>
                  <a:latin typeface="Comic Sans MS" pitchFamily="66" charset="0"/>
                </a:rPr>
                <a:t>ATP</a:t>
              </a:r>
            </a:p>
          </p:txBody>
        </p:sp>
        <p:sp>
          <p:nvSpPr>
            <p:cNvPr id="10" name="Line 12"/>
            <p:cNvSpPr>
              <a:spLocks noChangeShapeType="1"/>
            </p:cNvSpPr>
            <p:nvPr/>
          </p:nvSpPr>
          <p:spPr bwMode="auto">
            <a:xfrm flipV="1">
              <a:off x="3090" y="1882"/>
              <a:ext cx="315" cy="237"/>
            </a:xfrm>
            <a:prstGeom prst="line">
              <a:avLst/>
            </a:prstGeom>
            <a:noFill/>
            <a:ln w="72000">
              <a:solidFill>
                <a:srgbClr val="FF6633"/>
              </a:solidFill>
              <a:round/>
              <a:headEnd/>
              <a:tailEnd type="triangle" w="med" len="med"/>
            </a:ln>
          </p:spPr>
          <p:txBody>
            <a:bodyPr/>
            <a:lstStyle/>
            <a:p>
              <a:endParaRPr lang="fr-FR"/>
            </a:p>
          </p:txBody>
        </p:sp>
      </p:grpSp>
      <p:sp>
        <p:nvSpPr>
          <p:cNvPr id="11" name="Text Box 13"/>
          <p:cNvSpPr txBox="1">
            <a:spLocks noChangeArrowheads="1"/>
          </p:cNvSpPr>
          <p:nvPr/>
        </p:nvSpPr>
        <p:spPr bwMode="auto">
          <a:xfrm>
            <a:off x="1357290" y="2714620"/>
            <a:ext cx="1801813" cy="257635"/>
          </a:xfrm>
          <a:prstGeom prst="rect">
            <a:avLst/>
          </a:prstGeom>
          <a:noFill/>
          <a:ln w="9525">
            <a:noFill/>
            <a:miter lim="800000"/>
            <a:headEnd/>
            <a:tailEnd type="triangle" w="med" len="me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mic Sans MS" pitchFamily="66" charset="0"/>
              </a:rPr>
              <a:t>Réducteur</a:t>
            </a:r>
            <a:r>
              <a:rPr lang="en-GB" sz="1800" b="1" dirty="0">
                <a:latin typeface="Comic Sans MS" pitchFamily="66" charset="0"/>
              </a:rPr>
              <a:t>1</a:t>
            </a:r>
            <a:r>
              <a:rPr lang="en-GB" sz="1800" b="1" dirty="0">
                <a:solidFill>
                  <a:srgbClr val="33A3A3"/>
                </a:solidFill>
              </a:rPr>
              <a:t> </a:t>
            </a:r>
          </a:p>
        </p:txBody>
      </p:sp>
      <p:sp>
        <p:nvSpPr>
          <p:cNvPr id="12" name="Text Box 14"/>
          <p:cNvSpPr txBox="1">
            <a:spLocks noChangeArrowheads="1"/>
          </p:cNvSpPr>
          <p:nvPr/>
        </p:nvSpPr>
        <p:spPr bwMode="auto">
          <a:xfrm>
            <a:off x="6429388" y="2643182"/>
            <a:ext cx="1801813" cy="257635"/>
          </a:xfrm>
          <a:prstGeom prst="rect">
            <a:avLst/>
          </a:prstGeom>
          <a:noFill/>
          <a:ln w="9525">
            <a:noFill/>
            <a:miter lim="800000"/>
            <a:headEnd/>
            <a:tailEnd type="triangle" w="med" len="me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mic Sans MS" pitchFamily="66" charset="0"/>
              </a:rPr>
              <a:t>Oxydant</a:t>
            </a:r>
            <a:r>
              <a:rPr lang="en-GB" sz="1800" b="1" dirty="0">
                <a:latin typeface="Comic Sans MS" pitchFamily="66" charset="0"/>
              </a:rPr>
              <a:t>1 </a:t>
            </a:r>
          </a:p>
        </p:txBody>
      </p:sp>
      <p:sp>
        <p:nvSpPr>
          <p:cNvPr id="14" name="Freeform 16"/>
          <p:cNvSpPr>
            <a:spLocks/>
          </p:cNvSpPr>
          <p:nvPr/>
        </p:nvSpPr>
        <p:spPr bwMode="auto">
          <a:xfrm>
            <a:off x="3643306" y="2643182"/>
            <a:ext cx="2716213" cy="554038"/>
          </a:xfrm>
          <a:custGeom>
            <a:avLst/>
            <a:gdLst>
              <a:gd name="T0" fmla="*/ 0 w 7545"/>
              <a:gd name="T1" fmla="*/ 2147483647 h 1538"/>
              <a:gd name="T2" fmla="*/ 2147483647 w 7545"/>
              <a:gd name="T3" fmla="*/ 0 h 1538"/>
              <a:gd name="T4" fmla="*/ 2147483647 w 7545"/>
              <a:gd name="T5" fmla="*/ 2147483647 h 1538"/>
              <a:gd name="T6" fmla="*/ 0 60000 65536"/>
              <a:gd name="T7" fmla="*/ 0 60000 65536"/>
              <a:gd name="T8" fmla="*/ 0 60000 65536"/>
              <a:gd name="T9" fmla="*/ 0 w 7545"/>
              <a:gd name="T10" fmla="*/ 0 h 1538"/>
              <a:gd name="T11" fmla="*/ 7545 w 7545"/>
              <a:gd name="T12" fmla="*/ 1538 h 1538"/>
            </a:gdLst>
            <a:ahLst/>
            <a:cxnLst>
              <a:cxn ang="T6">
                <a:pos x="T0" y="T1"/>
              </a:cxn>
              <a:cxn ang="T7">
                <a:pos x="T2" y="T3"/>
              </a:cxn>
              <a:cxn ang="T8">
                <a:pos x="T4" y="T5"/>
              </a:cxn>
            </a:cxnLst>
            <a:rect l="T9" t="T10" r="T11" b="T12"/>
            <a:pathLst>
              <a:path w="7545" h="1538">
                <a:moveTo>
                  <a:pt x="0" y="1394"/>
                </a:moveTo>
                <a:cubicBezTo>
                  <a:pt x="1895" y="322"/>
                  <a:pt x="2065" y="0"/>
                  <a:pt x="3647" y="0"/>
                </a:cubicBezTo>
                <a:cubicBezTo>
                  <a:pt x="5328" y="0"/>
                  <a:pt x="6507" y="751"/>
                  <a:pt x="7544" y="1537"/>
                </a:cubicBezTo>
              </a:path>
            </a:pathLst>
          </a:custGeom>
          <a:noFill/>
          <a:ln w="36000">
            <a:solidFill>
              <a:srgbClr val="FF6633"/>
            </a:solidFill>
            <a:prstDash val="sysDot"/>
            <a:round/>
            <a:headEnd/>
            <a:tailEnd type="triangle" w="med" len="med"/>
          </a:ln>
        </p:spPr>
        <p:txBody>
          <a:bodyPr/>
          <a:lstStyle/>
          <a:p>
            <a:endParaRPr lang="fr-FR"/>
          </a:p>
        </p:txBody>
      </p:sp>
      <p:sp>
        <p:nvSpPr>
          <p:cNvPr id="15" name="Text Box 17"/>
          <p:cNvSpPr txBox="1">
            <a:spLocks noChangeArrowheads="1"/>
          </p:cNvSpPr>
          <p:nvPr/>
        </p:nvSpPr>
        <p:spPr bwMode="auto">
          <a:xfrm>
            <a:off x="6143636" y="3214686"/>
            <a:ext cx="479298" cy="286232"/>
          </a:xfrm>
          <a:prstGeom prst="rect">
            <a:avLst/>
          </a:prstGeom>
          <a:noFill/>
          <a:ln w="9525">
            <a:noFill/>
            <a:miter lim="800000"/>
            <a:headEnd/>
            <a:tailEnd type="triangle" w="med" len="med"/>
          </a:ln>
        </p:spPr>
        <p:txBody>
          <a:bodyPr wrap="none"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mic Sans MS" pitchFamily="66" charset="0"/>
              </a:rPr>
              <a:t>TH</a:t>
            </a:r>
            <a:r>
              <a:rPr lang="en-GB" sz="2000" b="1" baseline="-25000" dirty="0">
                <a:latin typeface="Comic Sans MS" pitchFamily="66" charset="0"/>
              </a:rPr>
              <a:t>2</a:t>
            </a:r>
          </a:p>
        </p:txBody>
      </p:sp>
      <p:sp>
        <p:nvSpPr>
          <p:cNvPr id="16" name="Text Box 19"/>
          <p:cNvSpPr txBox="1">
            <a:spLocks noChangeArrowheads="1"/>
          </p:cNvSpPr>
          <p:nvPr/>
        </p:nvSpPr>
        <p:spPr bwMode="auto">
          <a:xfrm>
            <a:off x="857224" y="3929066"/>
            <a:ext cx="2717800" cy="286232"/>
          </a:xfrm>
          <a:prstGeom prst="rect">
            <a:avLst/>
          </a:prstGeom>
          <a:noFill/>
          <a:ln w="9525">
            <a:noFill/>
            <a:miter lim="800000"/>
            <a:headEnd/>
            <a:tailEn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smtClean="0">
                <a:latin typeface="Comic Sans MS" pitchFamily="66" charset="0"/>
              </a:rPr>
              <a:t>Acides</a:t>
            </a:r>
            <a:endParaRPr lang="en-GB" sz="2000" b="1" dirty="0">
              <a:latin typeface="Comic Sans MS" pitchFamily="66" charset="0"/>
            </a:endParaRPr>
          </a:p>
        </p:txBody>
      </p:sp>
      <p:sp>
        <p:nvSpPr>
          <p:cNvPr id="17" name="Text Box 20"/>
          <p:cNvSpPr txBox="1">
            <a:spLocks noChangeArrowheads="1"/>
          </p:cNvSpPr>
          <p:nvPr/>
        </p:nvSpPr>
        <p:spPr bwMode="auto">
          <a:xfrm>
            <a:off x="642910" y="2357430"/>
            <a:ext cx="3138488" cy="286232"/>
          </a:xfrm>
          <a:prstGeom prst="rect">
            <a:avLst/>
          </a:prstGeom>
          <a:noFill/>
          <a:ln w="9525">
            <a:noFill/>
            <a:miter lim="800000"/>
            <a:headEnd/>
            <a:tailEn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mic Sans MS" pitchFamily="66" charset="0"/>
              </a:rPr>
              <a:t>Glucose </a:t>
            </a:r>
            <a:r>
              <a:rPr lang="en-GB" sz="2000" dirty="0">
                <a:latin typeface="Comic Sans MS" pitchFamily="66" charset="0"/>
              </a:rPr>
              <a:t>(C</a:t>
            </a:r>
            <a:r>
              <a:rPr lang="en-GB" sz="2000" baseline="-33000" dirty="0">
                <a:latin typeface="Comic Sans MS" pitchFamily="66" charset="0"/>
              </a:rPr>
              <a:t>6</a:t>
            </a:r>
            <a:r>
              <a:rPr lang="en-GB" sz="2000" dirty="0">
                <a:latin typeface="Comic Sans MS" pitchFamily="66" charset="0"/>
              </a:rPr>
              <a:t>H</a:t>
            </a:r>
            <a:r>
              <a:rPr lang="en-GB" sz="2000" baseline="-33000" dirty="0">
                <a:latin typeface="Comic Sans MS" pitchFamily="66" charset="0"/>
              </a:rPr>
              <a:t>12</a:t>
            </a:r>
            <a:r>
              <a:rPr lang="en-GB" sz="2000" dirty="0">
                <a:latin typeface="Comic Sans MS" pitchFamily="66" charset="0"/>
              </a:rPr>
              <a:t>O</a:t>
            </a:r>
            <a:r>
              <a:rPr lang="en-GB" sz="2000" baseline="-33000" dirty="0">
                <a:latin typeface="Comic Sans MS" pitchFamily="66" charset="0"/>
              </a:rPr>
              <a:t>6</a:t>
            </a:r>
            <a:r>
              <a:rPr lang="en-GB" sz="2000" dirty="0">
                <a:latin typeface="Comic Sans MS" pitchFamily="66" charset="0"/>
              </a:rPr>
              <a:t>)</a:t>
            </a:r>
          </a:p>
        </p:txBody>
      </p:sp>
      <p:sp>
        <p:nvSpPr>
          <p:cNvPr id="18" name="Text Box 21"/>
          <p:cNvSpPr txBox="1">
            <a:spLocks noChangeArrowheads="1"/>
          </p:cNvSpPr>
          <p:nvPr/>
        </p:nvSpPr>
        <p:spPr bwMode="auto">
          <a:xfrm>
            <a:off x="6500826" y="2285992"/>
            <a:ext cx="1625600" cy="286232"/>
          </a:xfrm>
          <a:prstGeom prst="rect">
            <a:avLst/>
          </a:prstGeom>
          <a:noFill/>
          <a:ln w="9525">
            <a:noFill/>
            <a:miter lim="800000"/>
            <a:headEnd/>
            <a:tailEn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a:latin typeface="Comic Sans MS" pitchFamily="66" charset="0"/>
              </a:rPr>
              <a:t>Pyruvate</a:t>
            </a:r>
            <a:endParaRPr lang="en-GB" sz="2000" b="1" dirty="0">
              <a:latin typeface="Comic Sans MS" pitchFamily="66" charset="0"/>
            </a:endParaRPr>
          </a:p>
        </p:txBody>
      </p:sp>
      <p:sp>
        <p:nvSpPr>
          <p:cNvPr id="19" name="Text Box 22"/>
          <p:cNvSpPr txBox="1">
            <a:spLocks noChangeArrowheads="1"/>
          </p:cNvSpPr>
          <p:nvPr/>
        </p:nvSpPr>
        <p:spPr bwMode="auto">
          <a:xfrm>
            <a:off x="4214810" y="3857628"/>
            <a:ext cx="1445909" cy="257635"/>
          </a:xfrm>
          <a:prstGeom prst="rect">
            <a:avLst/>
          </a:prstGeom>
          <a:solidFill>
            <a:srgbClr val="FFFFFF">
              <a:alpha val="39999"/>
            </a:srgbClr>
          </a:solidFill>
          <a:ln w="9525">
            <a:noFill/>
            <a:miter lim="800000"/>
            <a:headEnd/>
            <a:tailEnd/>
          </a:ln>
        </p:spPr>
        <p:txBody>
          <a:bodyPr wrap="none"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chemeClr val="tx1"/>
                </a:solidFill>
                <a:latin typeface="Comic Sans MS" pitchFamily="66" charset="0"/>
              </a:rPr>
              <a:t>Fermentation</a:t>
            </a:r>
            <a:endParaRPr lang="en-GB" dirty="0">
              <a:solidFill>
                <a:schemeClr val="tx1"/>
              </a:solidFill>
              <a:latin typeface="Comic Sans MS" pitchFamily="66" charset="0"/>
            </a:endParaRPr>
          </a:p>
        </p:txBody>
      </p:sp>
      <p:sp>
        <p:nvSpPr>
          <p:cNvPr id="20" name="Text Box 23"/>
          <p:cNvSpPr txBox="1">
            <a:spLocks noChangeArrowheads="1"/>
          </p:cNvSpPr>
          <p:nvPr/>
        </p:nvSpPr>
        <p:spPr bwMode="auto">
          <a:xfrm>
            <a:off x="6572264" y="3857628"/>
            <a:ext cx="1801813" cy="286232"/>
          </a:xfrm>
          <a:prstGeom prst="rect">
            <a:avLst/>
          </a:prstGeom>
          <a:noFill/>
          <a:ln w="9525">
            <a:noFill/>
            <a:miter lim="800000"/>
            <a:headEnd/>
            <a:tailEnd type="triangle" w="med" len="me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a:latin typeface="Comic Sans MS" pitchFamily="66" charset="0"/>
              </a:rPr>
              <a:t>Pyruvate</a:t>
            </a:r>
            <a:endParaRPr lang="en-GB" sz="2000" b="1" dirty="0">
              <a:latin typeface="Comic Sans MS" pitchFamily="66" charset="0"/>
            </a:endParaRPr>
          </a:p>
        </p:txBody>
      </p:sp>
      <p:sp>
        <p:nvSpPr>
          <p:cNvPr id="21" name="Text Box 24"/>
          <p:cNvSpPr txBox="1">
            <a:spLocks noChangeArrowheads="1"/>
          </p:cNvSpPr>
          <p:nvPr/>
        </p:nvSpPr>
        <p:spPr bwMode="auto">
          <a:xfrm>
            <a:off x="4500562" y="2643182"/>
            <a:ext cx="1001876" cy="257635"/>
          </a:xfrm>
          <a:prstGeom prst="rect">
            <a:avLst/>
          </a:prstGeom>
          <a:solidFill>
            <a:srgbClr val="FFFFFF">
              <a:alpha val="39999"/>
            </a:srgbClr>
          </a:solidFill>
          <a:ln w="9525">
            <a:noFill/>
            <a:miter lim="800000"/>
            <a:headEnd/>
            <a:tailEnd/>
          </a:ln>
        </p:spPr>
        <p:txBody>
          <a:bodyPr wrap="none"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solidFill>
                  <a:schemeClr val="tx1"/>
                </a:solidFill>
                <a:latin typeface="Comic Sans MS" pitchFamily="66" charset="0"/>
              </a:rPr>
              <a:t>Glycolyse</a:t>
            </a:r>
            <a:endParaRPr lang="en-GB" dirty="0">
              <a:solidFill>
                <a:schemeClr val="tx1"/>
              </a:solidFill>
              <a:latin typeface="Comic Sans MS" pitchFamily="66" charset="0"/>
            </a:endParaRPr>
          </a:p>
        </p:txBody>
      </p:sp>
      <p:cxnSp>
        <p:nvCxnSpPr>
          <p:cNvPr id="23" name="Connecteur droit avec flèche 22"/>
          <p:cNvCxnSpPr/>
          <p:nvPr/>
        </p:nvCxnSpPr>
        <p:spPr>
          <a:xfrm>
            <a:off x="3428992" y="2500306"/>
            <a:ext cx="292895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Freeform 8"/>
          <p:cNvSpPr>
            <a:spLocks/>
          </p:cNvSpPr>
          <p:nvPr/>
        </p:nvSpPr>
        <p:spPr bwMode="auto">
          <a:xfrm>
            <a:off x="3500430" y="3643314"/>
            <a:ext cx="2819400" cy="566737"/>
          </a:xfrm>
          <a:custGeom>
            <a:avLst/>
            <a:gdLst>
              <a:gd name="T0" fmla="*/ 0 w 7831"/>
              <a:gd name="T1" fmla="*/ 0 h 1573"/>
              <a:gd name="T2" fmla="*/ 0 w 7831"/>
              <a:gd name="T3" fmla="*/ 0 h 1573"/>
              <a:gd name="T4" fmla="*/ 0 w 7831"/>
              <a:gd name="T5" fmla="*/ 0 h 1573"/>
              <a:gd name="T6" fmla="*/ 0 60000 65536"/>
              <a:gd name="T7" fmla="*/ 0 60000 65536"/>
              <a:gd name="T8" fmla="*/ 0 60000 65536"/>
              <a:gd name="T9" fmla="*/ 0 w 7831"/>
              <a:gd name="T10" fmla="*/ 0 h 1573"/>
              <a:gd name="T11" fmla="*/ 7831 w 7831"/>
              <a:gd name="T12" fmla="*/ 1573 h 1573"/>
            </a:gdLst>
            <a:ahLst/>
            <a:cxnLst>
              <a:cxn ang="T6">
                <a:pos x="T0" y="T1"/>
              </a:cxn>
              <a:cxn ang="T7">
                <a:pos x="T2" y="T3"/>
              </a:cxn>
              <a:cxn ang="T8">
                <a:pos x="T4" y="T5"/>
              </a:cxn>
            </a:cxnLst>
            <a:rect l="T9" t="T10" r="T11" b="T12"/>
            <a:pathLst>
              <a:path w="7831" h="1573">
                <a:moveTo>
                  <a:pt x="7830" y="179"/>
                </a:moveTo>
                <a:cubicBezTo>
                  <a:pt x="6078" y="1287"/>
                  <a:pt x="5694" y="1572"/>
                  <a:pt x="4112" y="1572"/>
                </a:cubicBezTo>
                <a:cubicBezTo>
                  <a:pt x="2431" y="1572"/>
                  <a:pt x="1037" y="786"/>
                  <a:pt x="0" y="0"/>
                </a:cubicBezTo>
              </a:path>
            </a:pathLst>
          </a:custGeom>
          <a:noFill/>
          <a:ln w="36000">
            <a:solidFill>
              <a:srgbClr val="FF6633"/>
            </a:solidFill>
            <a:prstDash val="sysDot"/>
            <a:round/>
            <a:headEnd/>
            <a:tailEnd type="triangle" w="med" len="med"/>
          </a:ln>
        </p:spPr>
        <p:txBody>
          <a:bodyPr/>
          <a:lstStyle/>
          <a:p>
            <a:endParaRPr lang="fr-FR"/>
          </a:p>
        </p:txBody>
      </p:sp>
      <p:sp>
        <p:nvSpPr>
          <p:cNvPr id="25" name="Text Box 9"/>
          <p:cNvSpPr txBox="1">
            <a:spLocks noChangeArrowheads="1"/>
          </p:cNvSpPr>
          <p:nvPr/>
        </p:nvSpPr>
        <p:spPr bwMode="auto">
          <a:xfrm>
            <a:off x="3428992" y="3286124"/>
            <a:ext cx="177934" cy="286232"/>
          </a:xfrm>
          <a:prstGeom prst="rect">
            <a:avLst/>
          </a:prstGeom>
          <a:noFill/>
          <a:ln w="9525">
            <a:noFill/>
            <a:miter lim="800000"/>
            <a:headEnd/>
            <a:tailEnd type="triangle" w="med" len="med"/>
          </a:ln>
        </p:spPr>
        <p:txBody>
          <a:bodyPr wrap="none"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chemeClr val="tx1"/>
                </a:solidFill>
                <a:latin typeface="Comic Sans MS" pitchFamily="66" charset="0"/>
              </a:rPr>
              <a:t>T</a:t>
            </a:r>
          </a:p>
        </p:txBody>
      </p:sp>
      <p:sp>
        <p:nvSpPr>
          <p:cNvPr id="26" name="Line 15"/>
          <p:cNvSpPr>
            <a:spLocks noChangeShapeType="1"/>
          </p:cNvSpPr>
          <p:nvPr/>
        </p:nvSpPr>
        <p:spPr bwMode="auto">
          <a:xfrm flipH="1">
            <a:off x="3214678" y="4286256"/>
            <a:ext cx="3357585" cy="45719"/>
          </a:xfrm>
          <a:prstGeom prst="line">
            <a:avLst/>
          </a:prstGeom>
          <a:noFill/>
          <a:ln w="36000">
            <a:solidFill>
              <a:srgbClr val="47B8B8"/>
            </a:solidFill>
            <a:prstDash val="sysDot"/>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85728"/>
            <a:ext cx="8229600" cy="1143000"/>
          </a:xfrm>
        </p:spPr>
        <p:txBody>
          <a:bodyPr>
            <a:normAutofit fontScale="90000"/>
          </a:bodyPr>
          <a:lstStyle/>
          <a:p>
            <a:pPr algn="l"/>
            <a:r>
              <a:rPr lang="fr-FR" sz="2400" b="1" dirty="0" smtClean="0">
                <a:solidFill>
                  <a:srgbClr val="FF0000"/>
                </a:solidFill>
                <a:latin typeface="Comic Sans MS" pitchFamily="66" charset="0"/>
              </a:rPr>
              <a:t>2. Les phototrophes:</a:t>
            </a:r>
            <a:br>
              <a:rPr lang="fr-FR" sz="2400" b="1" dirty="0" smtClean="0">
                <a:solidFill>
                  <a:srgbClr val="FF0000"/>
                </a:solidFill>
                <a:latin typeface="Comic Sans MS" pitchFamily="66" charset="0"/>
              </a:rPr>
            </a:br>
            <a:r>
              <a:rPr lang="fr-FR" sz="2400" dirty="0" smtClean="0"/>
              <a:t> </a:t>
            </a:r>
            <a:r>
              <a:rPr lang="fr-FR" sz="2200" dirty="0" smtClean="0">
                <a:latin typeface="Comic Sans MS" pitchFamily="66" charset="0"/>
              </a:rPr>
              <a:t>Cas des bactéries </a:t>
            </a:r>
            <a:r>
              <a:rPr lang="fr-FR" sz="2200" b="1" i="1" dirty="0" smtClean="0">
                <a:latin typeface="Comic Sans MS" pitchFamily="66" charset="0"/>
              </a:rPr>
              <a:t>photosynthétiques</a:t>
            </a:r>
            <a:r>
              <a:rPr lang="fr-FR" sz="2200" dirty="0" smtClean="0">
                <a:latin typeface="Comic Sans MS" pitchFamily="66" charset="0"/>
              </a:rPr>
              <a:t> « vertes » pourvues de chlorophylle (pigment qui leur permet d’utiliser </a:t>
            </a:r>
            <a:r>
              <a:rPr lang="fr-FR" sz="2200" dirty="0" smtClean="0">
                <a:solidFill>
                  <a:srgbClr val="FF0000"/>
                </a:solidFill>
                <a:latin typeface="Comic Sans MS" pitchFamily="66" charset="0"/>
              </a:rPr>
              <a:t>la lumière </a:t>
            </a:r>
            <a:r>
              <a:rPr lang="fr-FR" sz="2200" dirty="0" smtClean="0">
                <a:latin typeface="Comic Sans MS" pitchFamily="66" charset="0"/>
              </a:rPr>
              <a:t>comme source d’énergie)</a:t>
            </a:r>
            <a:endParaRPr lang="fr-FR" sz="2200" b="1" dirty="0">
              <a:solidFill>
                <a:srgbClr val="FF0000"/>
              </a:solidFill>
              <a:latin typeface="Comic Sans MS" pitchFamily="66" charset="0"/>
            </a:endParaRPr>
          </a:p>
        </p:txBody>
      </p:sp>
      <p:sp>
        <p:nvSpPr>
          <p:cNvPr id="4" name="Rectangle 3"/>
          <p:cNvSpPr/>
          <p:nvPr/>
        </p:nvSpPr>
        <p:spPr>
          <a:xfrm>
            <a:off x="571472" y="1571612"/>
            <a:ext cx="4814138" cy="400110"/>
          </a:xfrm>
          <a:prstGeom prst="rect">
            <a:avLst/>
          </a:prstGeom>
        </p:spPr>
        <p:txBody>
          <a:bodyPr wrap="none">
            <a:spAutoFit/>
          </a:bodyPr>
          <a:lstStyle/>
          <a:p>
            <a:pPr>
              <a:buFont typeface="Arial" pitchFamily="34" charset="0"/>
              <a:buChar char="•"/>
            </a:pPr>
            <a:r>
              <a:rPr lang="fr-FR" sz="2000" b="1" dirty="0" smtClean="0">
                <a:latin typeface="Comic Sans MS" pitchFamily="66" charset="0"/>
              </a:rPr>
              <a:t> Le processus de la photosynthèse </a:t>
            </a:r>
            <a:r>
              <a:rPr lang="fr-FR" sz="2000" dirty="0" smtClean="0">
                <a:latin typeface="Comic Sans MS" pitchFamily="66" charset="0"/>
              </a:rPr>
              <a:t>: </a:t>
            </a:r>
            <a:endParaRPr lang="fr-FR" sz="2000" dirty="0">
              <a:latin typeface="Comic Sans MS" pitchFamily="66" charset="0"/>
            </a:endParaRPr>
          </a:p>
        </p:txBody>
      </p:sp>
      <p:grpSp>
        <p:nvGrpSpPr>
          <p:cNvPr id="5" name="Group 5"/>
          <p:cNvGrpSpPr>
            <a:grpSpLocks/>
          </p:cNvGrpSpPr>
          <p:nvPr/>
        </p:nvGrpSpPr>
        <p:grpSpPr bwMode="auto">
          <a:xfrm>
            <a:off x="1714480" y="3643314"/>
            <a:ext cx="1447800" cy="1450975"/>
            <a:chOff x="1160" y="1870"/>
            <a:chExt cx="912" cy="914"/>
          </a:xfrm>
        </p:grpSpPr>
        <p:sp>
          <p:nvSpPr>
            <p:cNvPr id="6" name="Freeform 6"/>
            <p:cNvSpPr>
              <a:spLocks/>
            </p:cNvSpPr>
            <p:nvPr/>
          </p:nvSpPr>
          <p:spPr bwMode="auto">
            <a:xfrm>
              <a:off x="1160" y="1871"/>
              <a:ext cx="912" cy="882"/>
            </a:xfrm>
            <a:custGeom>
              <a:avLst/>
              <a:gdLst>
                <a:gd name="T0" fmla="*/ 0 w 4023"/>
                <a:gd name="T1" fmla="*/ 0 h 3889"/>
                <a:gd name="T2" fmla="*/ 0 w 4023"/>
                <a:gd name="T3" fmla="*/ 0 h 3889"/>
                <a:gd name="T4" fmla="*/ 0 w 4023"/>
                <a:gd name="T5" fmla="*/ 0 h 3889"/>
                <a:gd name="T6" fmla="*/ 0 w 4023"/>
                <a:gd name="T7" fmla="*/ 0 h 3889"/>
                <a:gd name="T8" fmla="*/ 0 w 4023"/>
                <a:gd name="T9" fmla="*/ 0 h 3889"/>
                <a:gd name="T10" fmla="*/ 0 w 4023"/>
                <a:gd name="T11" fmla="*/ 0 h 3889"/>
                <a:gd name="T12" fmla="*/ 0 w 4023"/>
                <a:gd name="T13" fmla="*/ 0 h 3889"/>
                <a:gd name="T14" fmla="*/ 0 w 4023"/>
                <a:gd name="T15" fmla="*/ 0 h 3889"/>
                <a:gd name="T16" fmla="*/ 0 w 4023"/>
                <a:gd name="T17" fmla="*/ 0 h 3889"/>
                <a:gd name="T18" fmla="*/ 0 w 4023"/>
                <a:gd name="T19" fmla="*/ 0 h 3889"/>
                <a:gd name="T20" fmla="*/ 0 w 4023"/>
                <a:gd name="T21" fmla="*/ 0 h 3889"/>
                <a:gd name="T22" fmla="*/ 0 w 4023"/>
                <a:gd name="T23" fmla="*/ 0 h 3889"/>
                <a:gd name="T24" fmla="*/ 0 w 4023"/>
                <a:gd name="T25" fmla="*/ 0 h 3889"/>
                <a:gd name="T26" fmla="*/ 0 w 4023"/>
                <a:gd name="T27" fmla="*/ 0 h 3889"/>
                <a:gd name="T28" fmla="*/ 0 w 4023"/>
                <a:gd name="T29" fmla="*/ 0 h 3889"/>
                <a:gd name="T30" fmla="*/ 0 w 4023"/>
                <a:gd name="T31" fmla="*/ 0 h 3889"/>
                <a:gd name="T32" fmla="*/ 0 w 4023"/>
                <a:gd name="T33" fmla="*/ 0 h 3889"/>
                <a:gd name="T34" fmla="*/ 0 w 4023"/>
                <a:gd name="T35" fmla="*/ 0 h 3889"/>
                <a:gd name="T36" fmla="*/ 0 w 4023"/>
                <a:gd name="T37" fmla="*/ 0 h 3889"/>
                <a:gd name="T38" fmla="*/ 0 w 4023"/>
                <a:gd name="T39" fmla="*/ 0 h 3889"/>
                <a:gd name="T40" fmla="*/ 0 w 4023"/>
                <a:gd name="T41" fmla="*/ 0 h 3889"/>
                <a:gd name="T42" fmla="*/ 0 w 4023"/>
                <a:gd name="T43" fmla="*/ 0 h 3889"/>
                <a:gd name="T44" fmla="*/ 0 w 4023"/>
                <a:gd name="T45" fmla="*/ 0 h 3889"/>
                <a:gd name="T46" fmla="*/ 0 w 4023"/>
                <a:gd name="T47" fmla="*/ 0 h 3889"/>
                <a:gd name="T48" fmla="*/ 0 w 4023"/>
                <a:gd name="T49" fmla="*/ 0 h 3889"/>
                <a:gd name="T50" fmla="*/ 0 w 4023"/>
                <a:gd name="T51" fmla="*/ 0 h 3889"/>
                <a:gd name="T52" fmla="*/ 0 w 4023"/>
                <a:gd name="T53" fmla="*/ 0 h 3889"/>
                <a:gd name="T54" fmla="*/ 0 w 4023"/>
                <a:gd name="T55" fmla="*/ 0 h 3889"/>
                <a:gd name="T56" fmla="*/ 0 w 4023"/>
                <a:gd name="T57" fmla="*/ 0 h 3889"/>
                <a:gd name="T58" fmla="*/ 0 w 4023"/>
                <a:gd name="T59" fmla="*/ 0 h 3889"/>
                <a:gd name="T60" fmla="*/ 0 w 4023"/>
                <a:gd name="T61" fmla="*/ 0 h 3889"/>
                <a:gd name="T62" fmla="*/ 0 w 4023"/>
                <a:gd name="T63" fmla="*/ 0 h 3889"/>
                <a:gd name="T64" fmla="*/ 0 w 4023"/>
                <a:gd name="T65" fmla="*/ 0 h 3889"/>
                <a:gd name="T66" fmla="*/ 0 w 4023"/>
                <a:gd name="T67" fmla="*/ 0 h 3889"/>
                <a:gd name="T68" fmla="*/ 0 w 4023"/>
                <a:gd name="T69" fmla="*/ 0 h 3889"/>
                <a:gd name="T70" fmla="*/ 0 w 4023"/>
                <a:gd name="T71" fmla="*/ 0 h 3889"/>
                <a:gd name="T72" fmla="*/ 0 w 4023"/>
                <a:gd name="T73" fmla="*/ 0 h 3889"/>
                <a:gd name="T74" fmla="*/ 0 w 4023"/>
                <a:gd name="T75" fmla="*/ 0 h 3889"/>
                <a:gd name="T76" fmla="*/ 0 w 4023"/>
                <a:gd name="T77" fmla="*/ 0 h 3889"/>
                <a:gd name="T78" fmla="*/ 0 w 4023"/>
                <a:gd name="T79" fmla="*/ 0 h 3889"/>
                <a:gd name="T80" fmla="*/ 0 w 4023"/>
                <a:gd name="T81" fmla="*/ 0 h 3889"/>
                <a:gd name="T82" fmla="*/ 0 w 4023"/>
                <a:gd name="T83" fmla="*/ 0 h 3889"/>
                <a:gd name="T84" fmla="*/ 0 w 4023"/>
                <a:gd name="T85" fmla="*/ 0 h 3889"/>
                <a:gd name="T86" fmla="*/ 0 w 4023"/>
                <a:gd name="T87" fmla="*/ 0 h 3889"/>
                <a:gd name="T88" fmla="*/ 0 w 4023"/>
                <a:gd name="T89" fmla="*/ 0 h 3889"/>
                <a:gd name="T90" fmla="*/ 0 w 4023"/>
                <a:gd name="T91" fmla="*/ 0 h 3889"/>
                <a:gd name="T92" fmla="*/ 0 w 4023"/>
                <a:gd name="T93" fmla="*/ 0 h 3889"/>
                <a:gd name="T94" fmla="*/ 0 w 4023"/>
                <a:gd name="T95" fmla="*/ 0 h 3889"/>
                <a:gd name="T96" fmla="*/ 0 w 4023"/>
                <a:gd name="T97" fmla="*/ 0 h 3889"/>
                <a:gd name="T98" fmla="*/ 0 w 4023"/>
                <a:gd name="T99" fmla="*/ 0 h 3889"/>
                <a:gd name="T100" fmla="*/ 0 w 4023"/>
                <a:gd name="T101" fmla="*/ 0 h 3889"/>
                <a:gd name="T102" fmla="*/ 0 w 4023"/>
                <a:gd name="T103" fmla="*/ 0 h 3889"/>
                <a:gd name="T104" fmla="*/ 0 w 4023"/>
                <a:gd name="T105" fmla="*/ 0 h 3889"/>
                <a:gd name="T106" fmla="*/ 0 w 4023"/>
                <a:gd name="T107" fmla="*/ 0 h 3889"/>
                <a:gd name="T108" fmla="*/ 0 w 4023"/>
                <a:gd name="T109" fmla="*/ 0 h 38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23"/>
                <a:gd name="T166" fmla="*/ 0 h 3889"/>
                <a:gd name="T167" fmla="*/ 4023 w 4023"/>
                <a:gd name="T168" fmla="*/ 3889 h 38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23" h="3889">
                  <a:moveTo>
                    <a:pt x="1290" y="0"/>
                  </a:moveTo>
                  <a:lnTo>
                    <a:pt x="1198" y="38"/>
                  </a:lnTo>
                  <a:lnTo>
                    <a:pt x="1107" y="82"/>
                  </a:lnTo>
                  <a:lnTo>
                    <a:pt x="1018" y="129"/>
                  </a:lnTo>
                  <a:lnTo>
                    <a:pt x="932" y="180"/>
                  </a:lnTo>
                  <a:lnTo>
                    <a:pt x="848" y="237"/>
                  </a:lnTo>
                  <a:lnTo>
                    <a:pt x="768" y="297"/>
                  </a:lnTo>
                  <a:lnTo>
                    <a:pt x="690" y="360"/>
                  </a:lnTo>
                  <a:lnTo>
                    <a:pt x="616" y="428"/>
                  </a:lnTo>
                  <a:lnTo>
                    <a:pt x="546" y="499"/>
                  </a:lnTo>
                  <a:lnTo>
                    <a:pt x="479" y="574"/>
                  </a:lnTo>
                  <a:lnTo>
                    <a:pt x="416" y="653"/>
                  </a:lnTo>
                  <a:lnTo>
                    <a:pt x="357" y="734"/>
                  </a:lnTo>
                  <a:lnTo>
                    <a:pt x="302" y="817"/>
                  </a:lnTo>
                  <a:lnTo>
                    <a:pt x="250" y="904"/>
                  </a:lnTo>
                  <a:lnTo>
                    <a:pt x="204" y="994"/>
                  </a:lnTo>
                  <a:lnTo>
                    <a:pt x="162" y="1085"/>
                  </a:lnTo>
                  <a:lnTo>
                    <a:pt x="125" y="1178"/>
                  </a:lnTo>
                  <a:lnTo>
                    <a:pt x="93" y="1273"/>
                  </a:lnTo>
                  <a:lnTo>
                    <a:pt x="64" y="1369"/>
                  </a:lnTo>
                  <a:lnTo>
                    <a:pt x="42" y="1467"/>
                  </a:lnTo>
                  <a:lnTo>
                    <a:pt x="24" y="1566"/>
                  </a:lnTo>
                  <a:lnTo>
                    <a:pt x="11" y="1666"/>
                  </a:lnTo>
                  <a:lnTo>
                    <a:pt x="2" y="1766"/>
                  </a:lnTo>
                  <a:lnTo>
                    <a:pt x="0" y="1866"/>
                  </a:lnTo>
                  <a:lnTo>
                    <a:pt x="1" y="1967"/>
                  </a:lnTo>
                  <a:lnTo>
                    <a:pt x="8" y="2067"/>
                  </a:lnTo>
                  <a:lnTo>
                    <a:pt x="20" y="2166"/>
                  </a:lnTo>
                  <a:lnTo>
                    <a:pt x="37" y="2266"/>
                  </a:lnTo>
                  <a:lnTo>
                    <a:pt x="59" y="2363"/>
                  </a:lnTo>
                  <a:lnTo>
                    <a:pt x="86" y="2461"/>
                  </a:lnTo>
                  <a:lnTo>
                    <a:pt x="117" y="2556"/>
                  </a:lnTo>
                  <a:lnTo>
                    <a:pt x="153" y="2650"/>
                  </a:lnTo>
                  <a:lnTo>
                    <a:pt x="194" y="2741"/>
                  </a:lnTo>
                  <a:lnTo>
                    <a:pt x="239" y="2831"/>
                  </a:lnTo>
                  <a:lnTo>
                    <a:pt x="289" y="2919"/>
                  </a:lnTo>
                  <a:lnTo>
                    <a:pt x="343" y="3003"/>
                  </a:lnTo>
                  <a:lnTo>
                    <a:pt x="401" y="3085"/>
                  </a:lnTo>
                  <a:lnTo>
                    <a:pt x="464" y="3163"/>
                  </a:lnTo>
                  <a:lnTo>
                    <a:pt x="530" y="3239"/>
                  </a:lnTo>
                  <a:lnTo>
                    <a:pt x="599" y="3311"/>
                  </a:lnTo>
                  <a:lnTo>
                    <a:pt x="673" y="3380"/>
                  </a:lnTo>
                  <a:lnTo>
                    <a:pt x="750" y="3445"/>
                  </a:lnTo>
                  <a:lnTo>
                    <a:pt x="830" y="3506"/>
                  </a:lnTo>
                  <a:lnTo>
                    <a:pt x="912" y="3563"/>
                  </a:lnTo>
                  <a:lnTo>
                    <a:pt x="998" y="3616"/>
                  </a:lnTo>
                  <a:lnTo>
                    <a:pt x="1086" y="3664"/>
                  </a:lnTo>
                  <a:lnTo>
                    <a:pt x="1176" y="3708"/>
                  </a:lnTo>
                  <a:lnTo>
                    <a:pt x="1269" y="3748"/>
                  </a:lnTo>
                  <a:lnTo>
                    <a:pt x="1363" y="3782"/>
                  </a:lnTo>
                  <a:lnTo>
                    <a:pt x="1459" y="3812"/>
                  </a:lnTo>
                  <a:lnTo>
                    <a:pt x="1556" y="3837"/>
                  </a:lnTo>
                  <a:lnTo>
                    <a:pt x="1654" y="3857"/>
                  </a:lnTo>
                  <a:lnTo>
                    <a:pt x="1754" y="3873"/>
                  </a:lnTo>
                  <a:lnTo>
                    <a:pt x="1854" y="3883"/>
                  </a:lnTo>
                  <a:lnTo>
                    <a:pt x="1954" y="3888"/>
                  </a:lnTo>
                  <a:lnTo>
                    <a:pt x="2054" y="3888"/>
                  </a:lnTo>
                  <a:lnTo>
                    <a:pt x="2155" y="3884"/>
                  </a:lnTo>
                  <a:lnTo>
                    <a:pt x="2255" y="3874"/>
                  </a:lnTo>
                  <a:lnTo>
                    <a:pt x="2354" y="3859"/>
                  </a:lnTo>
                  <a:lnTo>
                    <a:pt x="2452" y="3840"/>
                  </a:lnTo>
                  <a:lnTo>
                    <a:pt x="2549" y="3815"/>
                  </a:lnTo>
                  <a:lnTo>
                    <a:pt x="2646" y="3786"/>
                  </a:lnTo>
                  <a:lnTo>
                    <a:pt x="2740" y="3751"/>
                  </a:lnTo>
                  <a:lnTo>
                    <a:pt x="2834" y="3713"/>
                  </a:lnTo>
                  <a:lnTo>
                    <a:pt x="2924" y="3670"/>
                  </a:lnTo>
                  <a:lnTo>
                    <a:pt x="3012" y="3622"/>
                  </a:lnTo>
                  <a:lnTo>
                    <a:pt x="3098" y="3570"/>
                  </a:lnTo>
                  <a:lnTo>
                    <a:pt x="3181" y="3513"/>
                  </a:lnTo>
                  <a:lnTo>
                    <a:pt x="3261" y="3453"/>
                  </a:lnTo>
                  <a:lnTo>
                    <a:pt x="3338" y="3388"/>
                  </a:lnTo>
                  <a:lnTo>
                    <a:pt x="3412" y="3321"/>
                  </a:lnTo>
                  <a:lnTo>
                    <a:pt x="3482" y="3248"/>
                  </a:lnTo>
                  <a:lnTo>
                    <a:pt x="3548" y="3174"/>
                  </a:lnTo>
                  <a:lnTo>
                    <a:pt x="3611" y="3095"/>
                  </a:lnTo>
                  <a:lnTo>
                    <a:pt x="3670" y="3013"/>
                  </a:lnTo>
                  <a:lnTo>
                    <a:pt x="3725" y="2929"/>
                  </a:lnTo>
                  <a:lnTo>
                    <a:pt x="3775" y="2843"/>
                  </a:lnTo>
                  <a:lnTo>
                    <a:pt x="3821" y="2753"/>
                  </a:lnTo>
                  <a:lnTo>
                    <a:pt x="3863" y="2661"/>
                  </a:lnTo>
                  <a:lnTo>
                    <a:pt x="3899" y="2568"/>
                  </a:lnTo>
                  <a:lnTo>
                    <a:pt x="3932" y="2473"/>
                  </a:lnTo>
                  <a:lnTo>
                    <a:pt x="3958" y="2376"/>
                  </a:lnTo>
                  <a:lnTo>
                    <a:pt x="3981" y="2278"/>
                  </a:lnTo>
                  <a:lnTo>
                    <a:pt x="3999" y="2179"/>
                  </a:lnTo>
                  <a:lnTo>
                    <a:pt x="4011" y="2080"/>
                  </a:lnTo>
                  <a:lnTo>
                    <a:pt x="4019" y="1979"/>
                  </a:lnTo>
                  <a:lnTo>
                    <a:pt x="4022" y="1879"/>
                  </a:lnTo>
                  <a:lnTo>
                    <a:pt x="4019" y="1778"/>
                  </a:lnTo>
                  <a:lnTo>
                    <a:pt x="4011" y="1678"/>
                  </a:lnTo>
                  <a:lnTo>
                    <a:pt x="3998" y="1578"/>
                  </a:lnTo>
                  <a:lnTo>
                    <a:pt x="3981" y="1479"/>
                  </a:lnTo>
                  <a:lnTo>
                    <a:pt x="3959" y="1382"/>
                  </a:lnTo>
                  <a:lnTo>
                    <a:pt x="3931" y="1285"/>
                  </a:lnTo>
                  <a:lnTo>
                    <a:pt x="3900" y="1189"/>
                  </a:lnTo>
                  <a:lnTo>
                    <a:pt x="3863" y="1096"/>
                  </a:lnTo>
                  <a:lnTo>
                    <a:pt x="3822" y="1005"/>
                  </a:lnTo>
                  <a:lnTo>
                    <a:pt x="3776" y="915"/>
                  </a:lnTo>
                  <a:lnTo>
                    <a:pt x="3725" y="829"/>
                  </a:lnTo>
                  <a:lnTo>
                    <a:pt x="3671" y="744"/>
                  </a:lnTo>
                  <a:lnTo>
                    <a:pt x="3612" y="663"/>
                  </a:lnTo>
                  <a:lnTo>
                    <a:pt x="3549" y="584"/>
                  </a:lnTo>
                  <a:lnTo>
                    <a:pt x="3483" y="509"/>
                  </a:lnTo>
                  <a:lnTo>
                    <a:pt x="3412" y="437"/>
                  </a:lnTo>
                  <a:lnTo>
                    <a:pt x="3339" y="368"/>
                  </a:lnTo>
                  <a:lnTo>
                    <a:pt x="3262" y="305"/>
                  </a:lnTo>
                  <a:lnTo>
                    <a:pt x="3182" y="244"/>
                  </a:lnTo>
                  <a:lnTo>
                    <a:pt x="3099" y="187"/>
                  </a:lnTo>
                  <a:lnTo>
                    <a:pt x="3013" y="135"/>
                  </a:lnTo>
                  <a:lnTo>
                    <a:pt x="2925" y="87"/>
                  </a:lnTo>
                </a:path>
              </a:pathLst>
            </a:custGeom>
            <a:noFill/>
            <a:ln w="9525">
              <a:solidFill>
                <a:srgbClr val="000000"/>
              </a:solidFill>
              <a:round/>
              <a:headEnd type="triangle" w="med" len="med"/>
              <a:tailEnd/>
            </a:ln>
          </p:spPr>
          <p:txBody>
            <a:bodyPr/>
            <a:lstStyle/>
            <a:p>
              <a:endParaRPr lang="fr-FR"/>
            </a:p>
          </p:txBody>
        </p:sp>
        <p:sp>
          <p:nvSpPr>
            <p:cNvPr id="7" name="Text Box 7"/>
            <p:cNvSpPr txBox="1">
              <a:spLocks noChangeArrowheads="1"/>
            </p:cNvSpPr>
            <p:nvPr/>
          </p:nvSpPr>
          <p:spPr bwMode="auto">
            <a:xfrm>
              <a:off x="1552" y="2544"/>
              <a:ext cx="344" cy="242"/>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a:solidFill>
                    <a:schemeClr val="tx1"/>
                  </a:solidFill>
                </a:rPr>
                <a:t>e</a:t>
              </a:r>
              <a:r>
                <a:rPr lang="en-GB" sz="2600" baseline="33000">
                  <a:solidFill>
                    <a:schemeClr val="tx1"/>
                  </a:solidFill>
                </a:rPr>
                <a:t>-</a:t>
              </a:r>
            </a:p>
          </p:txBody>
        </p:sp>
      </p:grpSp>
      <p:grpSp>
        <p:nvGrpSpPr>
          <p:cNvPr id="8" name="Group 8"/>
          <p:cNvGrpSpPr>
            <a:grpSpLocks/>
          </p:cNvGrpSpPr>
          <p:nvPr/>
        </p:nvGrpSpPr>
        <p:grpSpPr bwMode="auto">
          <a:xfrm>
            <a:off x="3143240" y="3357562"/>
            <a:ext cx="1824038" cy="1831975"/>
            <a:chOff x="2058" y="1728"/>
            <a:chExt cx="1149" cy="1154"/>
          </a:xfrm>
        </p:grpSpPr>
        <p:sp>
          <p:nvSpPr>
            <p:cNvPr id="9" name="Freeform 9"/>
            <p:cNvSpPr>
              <a:spLocks/>
            </p:cNvSpPr>
            <p:nvPr/>
          </p:nvSpPr>
          <p:spPr bwMode="auto">
            <a:xfrm>
              <a:off x="2057" y="1861"/>
              <a:ext cx="523" cy="904"/>
            </a:xfrm>
            <a:custGeom>
              <a:avLst/>
              <a:gdLst>
                <a:gd name="T0" fmla="*/ 0 w 2306"/>
                <a:gd name="T1" fmla="*/ 0 h 3987"/>
                <a:gd name="T2" fmla="*/ 0 w 2306"/>
                <a:gd name="T3" fmla="*/ 0 h 3987"/>
                <a:gd name="T4" fmla="*/ 0 w 2306"/>
                <a:gd name="T5" fmla="*/ 0 h 3987"/>
                <a:gd name="T6" fmla="*/ 0 w 2306"/>
                <a:gd name="T7" fmla="*/ 0 h 3987"/>
                <a:gd name="T8" fmla="*/ 0 w 2306"/>
                <a:gd name="T9" fmla="*/ 0 h 3987"/>
                <a:gd name="T10" fmla="*/ 0 w 2306"/>
                <a:gd name="T11" fmla="*/ 0 h 3987"/>
                <a:gd name="T12" fmla="*/ 0 w 2306"/>
                <a:gd name="T13" fmla="*/ 0 h 3987"/>
                <a:gd name="T14" fmla="*/ 0 w 2306"/>
                <a:gd name="T15" fmla="*/ 0 h 3987"/>
                <a:gd name="T16" fmla="*/ 0 w 2306"/>
                <a:gd name="T17" fmla="*/ 0 h 3987"/>
                <a:gd name="T18" fmla="*/ 0 w 2306"/>
                <a:gd name="T19" fmla="*/ 0 h 3987"/>
                <a:gd name="T20" fmla="*/ 0 w 2306"/>
                <a:gd name="T21" fmla="*/ 0 h 3987"/>
                <a:gd name="T22" fmla="*/ 0 w 2306"/>
                <a:gd name="T23" fmla="*/ 0 h 3987"/>
                <a:gd name="T24" fmla="*/ 0 w 2306"/>
                <a:gd name="T25" fmla="*/ 0 h 3987"/>
                <a:gd name="T26" fmla="*/ 0 w 2306"/>
                <a:gd name="T27" fmla="*/ 0 h 3987"/>
                <a:gd name="T28" fmla="*/ 0 w 2306"/>
                <a:gd name="T29" fmla="*/ 0 h 3987"/>
                <a:gd name="T30" fmla="*/ 0 w 2306"/>
                <a:gd name="T31" fmla="*/ 0 h 3987"/>
                <a:gd name="T32" fmla="*/ 0 w 2306"/>
                <a:gd name="T33" fmla="*/ 0 h 3987"/>
                <a:gd name="T34" fmla="*/ 0 w 2306"/>
                <a:gd name="T35" fmla="*/ 0 h 3987"/>
                <a:gd name="T36" fmla="*/ 0 w 2306"/>
                <a:gd name="T37" fmla="*/ 0 h 3987"/>
                <a:gd name="T38" fmla="*/ 0 w 2306"/>
                <a:gd name="T39" fmla="*/ 0 h 3987"/>
                <a:gd name="T40" fmla="*/ 0 w 2306"/>
                <a:gd name="T41" fmla="*/ 0 h 3987"/>
                <a:gd name="T42" fmla="*/ 0 w 2306"/>
                <a:gd name="T43" fmla="*/ 0 h 3987"/>
                <a:gd name="T44" fmla="*/ 0 w 2306"/>
                <a:gd name="T45" fmla="*/ 0 h 3987"/>
                <a:gd name="T46" fmla="*/ 0 w 2306"/>
                <a:gd name="T47" fmla="*/ 0 h 3987"/>
                <a:gd name="T48" fmla="*/ 0 w 2306"/>
                <a:gd name="T49" fmla="*/ 0 h 3987"/>
                <a:gd name="T50" fmla="*/ 0 w 2306"/>
                <a:gd name="T51" fmla="*/ 0 h 3987"/>
                <a:gd name="T52" fmla="*/ 0 w 2306"/>
                <a:gd name="T53" fmla="*/ 0 h 3987"/>
                <a:gd name="T54" fmla="*/ 0 w 2306"/>
                <a:gd name="T55" fmla="*/ 0 h 3987"/>
                <a:gd name="T56" fmla="*/ 0 w 2306"/>
                <a:gd name="T57" fmla="*/ 0 h 3987"/>
                <a:gd name="T58" fmla="*/ 0 w 2306"/>
                <a:gd name="T59" fmla="*/ 0 h 3987"/>
                <a:gd name="T60" fmla="*/ 0 w 2306"/>
                <a:gd name="T61" fmla="*/ 0 h 3987"/>
                <a:gd name="T62" fmla="*/ 0 w 2306"/>
                <a:gd name="T63" fmla="*/ 0 h 3987"/>
                <a:gd name="T64" fmla="*/ 0 w 2306"/>
                <a:gd name="T65" fmla="*/ 0 h 3987"/>
                <a:gd name="T66" fmla="*/ 0 w 2306"/>
                <a:gd name="T67" fmla="*/ 0 h 39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06"/>
                <a:gd name="T103" fmla="*/ 0 h 3987"/>
                <a:gd name="T104" fmla="*/ 2306 w 2306"/>
                <a:gd name="T105" fmla="*/ 3987 h 39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06" h="3987">
                  <a:moveTo>
                    <a:pt x="2102" y="2"/>
                  </a:moveTo>
                  <a:lnTo>
                    <a:pt x="2002" y="0"/>
                  </a:lnTo>
                  <a:lnTo>
                    <a:pt x="1903" y="2"/>
                  </a:lnTo>
                  <a:lnTo>
                    <a:pt x="1803" y="8"/>
                  </a:lnTo>
                  <a:lnTo>
                    <a:pt x="1704" y="21"/>
                  </a:lnTo>
                  <a:lnTo>
                    <a:pt x="1606" y="38"/>
                  </a:lnTo>
                  <a:lnTo>
                    <a:pt x="1508" y="59"/>
                  </a:lnTo>
                  <a:lnTo>
                    <a:pt x="1413" y="87"/>
                  </a:lnTo>
                  <a:lnTo>
                    <a:pt x="1318" y="118"/>
                  </a:lnTo>
                  <a:lnTo>
                    <a:pt x="1225" y="154"/>
                  </a:lnTo>
                  <a:lnTo>
                    <a:pt x="1133" y="195"/>
                  </a:lnTo>
                  <a:lnTo>
                    <a:pt x="1045" y="239"/>
                  </a:lnTo>
                  <a:lnTo>
                    <a:pt x="958" y="290"/>
                  </a:lnTo>
                  <a:lnTo>
                    <a:pt x="875" y="343"/>
                  </a:lnTo>
                  <a:lnTo>
                    <a:pt x="793" y="401"/>
                  </a:lnTo>
                  <a:lnTo>
                    <a:pt x="715" y="464"/>
                  </a:lnTo>
                  <a:lnTo>
                    <a:pt x="640" y="530"/>
                  </a:lnTo>
                  <a:lnTo>
                    <a:pt x="569" y="599"/>
                  </a:lnTo>
                  <a:lnTo>
                    <a:pt x="501" y="672"/>
                  </a:lnTo>
                  <a:lnTo>
                    <a:pt x="436" y="748"/>
                  </a:lnTo>
                  <a:lnTo>
                    <a:pt x="376" y="828"/>
                  </a:lnTo>
                  <a:lnTo>
                    <a:pt x="320" y="910"/>
                  </a:lnTo>
                  <a:lnTo>
                    <a:pt x="268" y="995"/>
                  </a:lnTo>
                  <a:lnTo>
                    <a:pt x="220" y="1083"/>
                  </a:lnTo>
                  <a:lnTo>
                    <a:pt x="177" y="1172"/>
                  </a:lnTo>
                  <a:lnTo>
                    <a:pt x="138" y="1264"/>
                  </a:lnTo>
                  <a:lnTo>
                    <a:pt x="104" y="1358"/>
                  </a:lnTo>
                  <a:lnTo>
                    <a:pt x="74" y="1453"/>
                  </a:lnTo>
                  <a:lnTo>
                    <a:pt x="50" y="1550"/>
                  </a:lnTo>
                  <a:lnTo>
                    <a:pt x="30" y="1647"/>
                  </a:lnTo>
                  <a:lnTo>
                    <a:pt x="16" y="1747"/>
                  </a:lnTo>
                  <a:lnTo>
                    <a:pt x="5" y="1846"/>
                  </a:lnTo>
                  <a:lnTo>
                    <a:pt x="1" y="1945"/>
                  </a:lnTo>
                  <a:lnTo>
                    <a:pt x="0" y="2045"/>
                  </a:lnTo>
                  <a:lnTo>
                    <a:pt x="6" y="2145"/>
                  </a:lnTo>
                  <a:lnTo>
                    <a:pt x="16" y="2244"/>
                  </a:lnTo>
                  <a:lnTo>
                    <a:pt x="31" y="2342"/>
                  </a:lnTo>
                  <a:lnTo>
                    <a:pt x="51" y="2441"/>
                  </a:lnTo>
                  <a:lnTo>
                    <a:pt x="75" y="2537"/>
                  </a:lnTo>
                  <a:lnTo>
                    <a:pt x="106" y="2632"/>
                  </a:lnTo>
                  <a:lnTo>
                    <a:pt x="140" y="2726"/>
                  </a:lnTo>
                  <a:lnTo>
                    <a:pt x="179" y="2817"/>
                  </a:lnTo>
                  <a:lnTo>
                    <a:pt x="223" y="2908"/>
                  </a:lnTo>
                  <a:lnTo>
                    <a:pt x="270" y="2995"/>
                  </a:lnTo>
                  <a:lnTo>
                    <a:pt x="322" y="3080"/>
                  </a:lnTo>
                  <a:lnTo>
                    <a:pt x="379" y="3162"/>
                  </a:lnTo>
                  <a:lnTo>
                    <a:pt x="439" y="3242"/>
                  </a:lnTo>
                  <a:lnTo>
                    <a:pt x="504" y="3318"/>
                  </a:lnTo>
                  <a:lnTo>
                    <a:pt x="572" y="3390"/>
                  </a:lnTo>
                  <a:lnTo>
                    <a:pt x="644" y="3459"/>
                  </a:lnTo>
                  <a:lnTo>
                    <a:pt x="719" y="3525"/>
                  </a:lnTo>
                  <a:lnTo>
                    <a:pt x="797" y="3587"/>
                  </a:lnTo>
                  <a:lnTo>
                    <a:pt x="878" y="3645"/>
                  </a:lnTo>
                  <a:lnTo>
                    <a:pt x="962" y="3699"/>
                  </a:lnTo>
                  <a:lnTo>
                    <a:pt x="1049" y="3748"/>
                  </a:lnTo>
                  <a:lnTo>
                    <a:pt x="1138" y="3793"/>
                  </a:lnTo>
                  <a:lnTo>
                    <a:pt x="1229" y="3834"/>
                  </a:lnTo>
                  <a:lnTo>
                    <a:pt x="1322" y="3870"/>
                  </a:lnTo>
                  <a:lnTo>
                    <a:pt x="1417" y="3901"/>
                  </a:lnTo>
                  <a:lnTo>
                    <a:pt x="1513" y="3927"/>
                  </a:lnTo>
                  <a:lnTo>
                    <a:pt x="1611" y="3949"/>
                  </a:lnTo>
                  <a:lnTo>
                    <a:pt x="1709" y="3965"/>
                  </a:lnTo>
                  <a:lnTo>
                    <a:pt x="1808" y="3977"/>
                  </a:lnTo>
                  <a:lnTo>
                    <a:pt x="1908" y="3984"/>
                  </a:lnTo>
                  <a:lnTo>
                    <a:pt x="2008" y="3986"/>
                  </a:lnTo>
                  <a:lnTo>
                    <a:pt x="2107" y="3982"/>
                  </a:lnTo>
                  <a:lnTo>
                    <a:pt x="2207" y="3974"/>
                  </a:lnTo>
                  <a:lnTo>
                    <a:pt x="2305" y="3961"/>
                  </a:lnTo>
                </a:path>
              </a:pathLst>
            </a:custGeom>
            <a:noFill/>
            <a:ln w="9525">
              <a:solidFill>
                <a:srgbClr val="000000"/>
              </a:solidFill>
              <a:round/>
              <a:headEnd/>
              <a:tailEnd type="triangle" w="med" len="med"/>
            </a:ln>
          </p:spPr>
          <p:txBody>
            <a:bodyPr/>
            <a:lstStyle/>
            <a:p>
              <a:endParaRPr lang="fr-FR"/>
            </a:p>
          </p:txBody>
        </p:sp>
        <p:sp>
          <p:nvSpPr>
            <p:cNvPr id="10" name="Text Box 10"/>
            <p:cNvSpPr txBox="1">
              <a:spLocks noChangeArrowheads="1"/>
            </p:cNvSpPr>
            <p:nvPr/>
          </p:nvSpPr>
          <p:spPr bwMode="auto">
            <a:xfrm>
              <a:off x="2624" y="2616"/>
              <a:ext cx="377" cy="267"/>
            </a:xfrm>
            <a:prstGeom prst="rect">
              <a:avLst/>
            </a:prstGeom>
            <a:noFill/>
            <a:ln w="9525">
              <a:noFill/>
              <a:miter lim="800000"/>
              <a:headEnd/>
              <a:tailEnd/>
            </a:ln>
          </p:spPr>
          <p:txBody>
            <a:bodyPr wrap="none" lIns="0" tIns="0" rIns="0" bIns="0">
              <a:spAutoFit/>
            </a:bodyPr>
            <a:lstStyle/>
            <a:p>
              <a:pPr eaLnBrk="1" hangingPunct="1">
                <a:lnSpc>
                  <a:spcPct val="125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6633"/>
                  </a:solidFill>
                  <a:latin typeface="Comic Sans MS" pitchFamily="66" charset="0"/>
                </a:rPr>
                <a:t>ATP</a:t>
              </a:r>
            </a:p>
          </p:txBody>
        </p:sp>
        <p:sp>
          <p:nvSpPr>
            <p:cNvPr id="11" name="Text Box 11"/>
            <p:cNvSpPr txBox="1">
              <a:spLocks noChangeArrowheads="1"/>
            </p:cNvSpPr>
            <p:nvPr/>
          </p:nvSpPr>
          <p:spPr bwMode="auto">
            <a:xfrm>
              <a:off x="2552" y="1728"/>
              <a:ext cx="655" cy="267"/>
            </a:xfrm>
            <a:prstGeom prst="rect">
              <a:avLst/>
            </a:prstGeom>
            <a:noFill/>
            <a:ln w="9525">
              <a:noFill/>
              <a:miter lim="800000"/>
              <a:headEnd/>
              <a:tailEnd/>
            </a:ln>
          </p:spPr>
          <p:txBody>
            <a:bodyPr wrap="none" lIns="0" tIns="0" rIns="0" bIns="0">
              <a:spAutoFit/>
            </a:bodyPr>
            <a:lstStyle/>
            <a:p>
              <a:pPr eaLnBrk="1" hangingPunct="1">
                <a:lnSpc>
                  <a:spcPct val="125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6633"/>
                  </a:solidFill>
                  <a:latin typeface="Comic Sans MS" pitchFamily="66" charset="0"/>
                </a:rPr>
                <a:t>ADP+Pi</a:t>
              </a:r>
            </a:p>
          </p:txBody>
        </p:sp>
      </p:grpSp>
      <p:grpSp>
        <p:nvGrpSpPr>
          <p:cNvPr id="12" name="Group 22"/>
          <p:cNvGrpSpPr>
            <a:grpSpLocks/>
          </p:cNvGrpSpPr>
          <p:nvPr/>
        </p:nvGrpSpPr>
        <p:grpSpPr bwMode="auto">
          <a:xfrm>
            <a:off x="3571868" y="5572144"/>
            <a:ext cx="3397251" cy="590551"/>
            <a:chOff x="2392" y="3168"/>
            <a:chExt cx="2140" cy="372"/>
          </a:xfrm>
        </p:grpSpPr>
        <p:sp>
          <p:nvSpPr>
            <p:cNvPr id="13" name="Freeform 23"/>
            <p:cNvSpPr>
              <a:spLocks/>
            </p:cNvSpPr>
            <p:nvPr/>
          </p:nvSpPr>
          <p:spPr bwMode="auto">
            <a:xfrm>
              <a:off x="3247" y="3168"/>
              <a:ext cx="360" cy="225"/>
            </a:xfrm>
            <a:custGeom>
              <a:avLst/>
              <a:gdLst>
                <a:gd name="T0" fmla="*/ 0 w 1127"/>
                <a:gd name="T1" fmla="*/ 0 h 983"/>
                <a:gd name="T2" fmla="*/ 0 w 1127"/>
                <a:gd name="T3" fmla="*/ 0 h 983"/>
                <a:gd name="T4" fmla="*/ 0 w 1127"/>
                <a:gd name="T5" fmla="*/ 0 h 983"/>
                <a:gd name="T6" fmla="*/ 0 w 1127"/>
                <a:gd name="T7" fmla="*/ 0 h 983"/>
                <a:gd name="T8" fmla="*/ 0 w 1127"/>
                <a:gd name="T9" fmla="*/ 0 h 983"/>
                <a:gd name="T10" fmla="*/ 0 w 1127"/>
                <a:gd name="T11" fmla="*/ 0 h 983"/>
                <a:gd name="T12" fmla="*/ 0 w 1127"/>
                <a:gd name="T13" fmla="*/ 0 h 983"/>
                <a:gd name="T14" fmla="*/ 0 w 1127"/>
                <a:gd name="T15" fmla="*/ 0 h 983"/>
                <a:gd name="T16" fmla="*/ 0 w 1127"/>
                <a:gd name="T17" fmla="*/ 0 h 983"/>
                <a:gd name="T18" fmla="*/ 0 w 1127"/>
                <a:gd name="T19" fmla="*/ 0 h 983"/>
                <a:gd name="T20" fmla="*/ 0 w 1127"/>
                <a:gd name="T21" fmla="*/ 0 h 983"/>
                <a:gd name="T22" fmla="*/ 0 w 1127"/>
                <a:gd name="T23" fmla="*/ 0 h 983"/>
                <a:gd name="T24" fmla="*/ 0 w 1127"/>
                <a:gd name="T25" fmla="*/ 0 h 983"/>
                <a:gd name="T26" fmla="*/ 0 w 1127"/>
                <a:gd name="T27" fmla="*/ 0 h 983"/>
                <a:gd name="T28" fmla="*/ 0 w 1127"/>
                <a:gd name="T29" fmla="*/ 0 h 983"/>
                <a:gd name="T30" fmla="*/ 0 w 1127"/>
                <a:gd name="T31" fmla="*/ 0 h 983"/>
                <a:gd name="T32" fmla="*/ 0 w 1127"/>
                <a:gd name="T33" fmla="*/ 0 h 983"/>
                <a:gd name="T34" fmla="*/ 0 w 1127"/>
                <a:gd name="T35" fmla="*/ 0 h 983"/>
                <a:gd name="T36" fmla="*/ 0 w 1127"/>
                <a:gd name="T37" fmla="*/ 0 h 983"/>
                <a:gd name="T38" fmla="*/ 0 w 1127"/>
                <a:gd name="T39" fmla="*/ 0 h 983"/>
                <a:gd name="T40" fmla="*/ 0 w 1127"/>
                <a:gd name="T41" fmla="*/ 0 h 983"/>
                <a:gd name="T42" fmla="*/ 0 w 1127"/>
                <a:gd name="T43" fmla="*/ 0 h 983"/>
                <a:gd name="T44" fmla="*/ 0 w 1127"/>
                <a:gd name="T45" fmla="*/ 0 h 983"/>
                <a:gd name="T46" fmla="*/ 0 w 1127"/>
                <a:gd name="T47" fmla="*/ 0 h 983"/>
                <a:gd name="T48" fmla="*/ 0 w 1127"/>
                <a:gd name="T49" fmla="*/ 0 h 983"/>
                <a:gd name="T50" fmla="*/ 0 w 1127"/>
                <a:gd name="T51" fmla="*/ 0 h 983"/>
                <a:gd name="T52" fmla="*/ 0 w 1127"/>
                <a:gd name="T53" fmla="*/ 0 h 983"/>
                <a:gd name="T54" fmla="*/ 0 w 1127"/>
                <a:gd name="T55" fmla="*/ 0 h 983"/>
                <a:gd name="T56" fmla="*/ 0 w 1127"/>
                <a:gd name="T57" fmla="*/ 0 h 983"/>
                <a:gd name="T58" fmla="*/ 0 w 1127"/>
                <a:gd name="T59" fmla="*/ 0 h 983"/>
                <a:gd name="T60" fmla="*/ 0 w 1127"/>
                <a:gd name="T61" fmla="*/ 0 h 983"/>
                <a:gd name="T62" fmla="*/ 0 w 1127"/>
                <a:gd name="T63" fmla="*/ 0 h 983"/>
                <a:gd name="T64" fmla="*/ 0 w 1127"/>
                <a:gd name="T65" fmla="*/ 0 h 983"/>
                <a:gd name="T66" fmla="*/ 0 w 1127"/>
                <a:gd name="T67" fmla="*/ 0 h 983"/>
                <a:gd name="T68" fmla="*/ 0 w 1127"/>
                <a:gd name="T69" fmla="*/ 0 h 9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7"/>
                <a:gd name="T106" fmla="*/ 0 h 983"/>
                <a:gd name="T107" fmla="*/ 1127 w 1127"/>
                <a:gd name="T108" fmla="*/ 983 h 9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7" h="983">
                  <a:moveTo>
                    <a:pt x="0" y="977"/>
                  </a:moveTo>
                  <a:lnTo>
                    <a:pt x="52" y="981"/>
                  </a:lnTo>
                  <a:lnTo>
                    <a:pt x="104" y="982"/>
                  </a:lnTo>
                  <a:lnTo>
                    <a:pt x="155" y="981"/>
                  </a:lnTo>
                  <a:lnTo>
                    <a:pt x="207" y="977"/>
                  </a:lnTo>
                  <a:lnTo>
                    <a:pt x="258" y="971"/>
                  </a:lnTo>
                  <a:lnTo>
                    <a:pt x="309" y="963"/>
                  </a:lnTo>
                  <a:lnTo>
                    <a:pt x="360" y="952"/>
                  </a:lnTo>
                  <a:lnTo>
                    <a:pt x="410" y="939"/>
                  </a:lnTo>
                  <a:lnTo>
                    <a:pt x="459" y="924"/>
                  </a:lnTo>
                  <a:lnTo>
                    <a:pt x="507" y="906"/>
                  </a:lnTo>
                  <a:lnTo>
                    <a:pt x="554" y="886"/>
                  </a:lnTo>
                  <a:lnTo>
                    <a:pt x="600" y="864"/>
                  </a:lnTo>
                  <a:lnTo>
                    <a:pt x="644" y="840"/>
                  </a:lnTo>
                  <a:lnTo>
                    <a:pt x="688" y="814"/>
                  </a:lnTo>
                  <a:lnTo>
                    <a:pt x="729" y="786"/>
                  </a:lnTo>
                  <a:lnTo>
                    <a:pt x="770" y="756"/>
                  </a:lnTo>
                  <a:lnTo>
                    <a:pt x="808" y="725"/>
                  </a:lnTo>
                  <a:lnTo>
                    <a:pt x="845" y="691"/>
                  </a:lnTo>
                  <a:lnTo>
                    <a:pt x="879" y="656"/>
                  </a:lnTo>
                  <a:lnTo>
                    <a:pt x="912" y="619"/>
                  </a:lnTo>
                  <a:lnTo>
                    <a:pt x="943" y="581"/>
                  </a:lnTo>
                  <a:lnTo>
                    <a:pt x="971" y="541"/>
                  </a:lnTo>
                  <a:lnTo>
                    <a:pt x="997" y="501"/>
                  </a:lnTo>
                  <a:lnTo>
                    <a:pt x="1021" y="459"/>
                  </a:lnTo>
                  <a:lnTo>
                    <a:pt x="1043" y="416"/>
                  </a:lnTo>
                  <a:lnTo>
                    <a:pt x="1062" y="372"/>
                  </a:lnTo>
                  <a:lnTo>
                    <a:pt x="1079" y="327"/>
                  </a:lnTo>
                  <a:lnTo>
                    <a:pt x="1093" y="281"/>
                  </a:lnTo>
                  <a:lnTo>
                    <a:pt x="1105" y="235"/>
                  </a:lnTo>
                  <a:lnTo>
                    <a:pt x="1114" y="189"/>
                  </a:lnTo>
                  <a:lnTo>
                    <a:pt x="1121" y="142"/>
                  </a:lnTo>
                  <a:lnTo>
                    <a:pt x="1125" y="95"/>
                  </a:lnTo>
                  <a:lnTo>
                    <a:pt x="1126" y="47"/>
                  </a:lnTo>
                  <a:lnTo>
                    <a:pt x="1125" y="0"/>
                  </a:lnTo>
                </a:path>
              </a:pathLst>
            </a:custGeom>
            <a:noFill/>
            <a:ln w="9525">
              <a:solidFill>
                <a:srgbClr val="000000"/>
              </a:solidFill>
              <a:round/>
              <a:headEnd type="triangle" w="med" len="med"/>
              <a:tailEnd/>
            </a:ln>
          </p:spPr>
          <p:txBody>
            <a:bodyPr/>
            <a:lstStyle/>
            <a:p>
              <a:endParaRPr lang="fr-FR"/>
            </a:p>
          </p:txBody>
        </p:sp>
        <p:sp>
          <p:nvSpPr>
            <p:cNvPr id="14" name="Line 24"/>
            <p:cNvSpPr>
              <a:spLocks noChangeShapeType="1"/>
            </p:cNvSpPr>
            <p:nvPr/>
          </p:nvSpPr>
          <p:spPr bwMode="auto">
            <a:xfrm flipH="1">
              <a:off x="3119" y="3400"/>
              <a:ext cx="866" cy="1"/>
            </a:xfrm>
            <a:prstGeom prst="line">
              <a:avLst/>
            </a:prstGeom>
            <a:noFill/>
            <a:ln w="9525">
              <a:solidFill>
                <a:srgbClr val="000000"/>
              </a:solidFill>
              <a:round/>
              <a:headEnd/>
              <a:tailEnd type="triangle" w="med" len="med"/>
            </a:ln>
          </p:spPr>
          <p:txBody>
            <a:bodyPr/>
            <a:lstStyle/>
            <a:p>
              <a:endParaRPr lang="fr-FR"/>
            </a:p>
          </p:txBody>
        </p:sp>
        <p:sp>
          <p:nvSpPr>
            <p:cNvPr id="15" name="Text Box 25"/>
            <p:cNvSpPr txBox="1">
              <a:spLocks noChangeArrowheads="1"/>
            </p:cNvSpPr>
            <p:nvPr/>
          </p:nvSpPr>
          <p:spPr bwMode="auto">
            <a:xfrm>
              <a:off x="4032" y="3216"/>
              <a:ext cx="500" cy="324"/>
            </a:xfrm>
            <a:prstGeom prst="rect">
              <a:avLst/>
            </a:prstGeom>
            <a:noFill/>
            <a:ln w="9525">
              <a:noFill/>
              <a:miter lim="800000"/>
              <a:headEnd/>
              <a:tailEnd/>
            </a:ln>
          </p:spPr>
          <p:txBody>
            <a:bodyPr wrap="none" lIns="0" tIns="0" rIns="0" bIns="0">
              <a:spAutoFit/>
            </a:bodyPr>
            <a:lstStyle/>
            <a:p>
              <a:pPr eaLnBrk="1" hangingPunct="1">
                <a:lnSpc>
                  <a:spcPct val="122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7DA647"/>
                  </a:solidFill>
                  <a:latin typeface="Andale Sans" pitchFamily="32" charset="0"/>
                </a:rPr>
                <a:t>y</a:t>
              </a:r>
              <a:r>
                <a:rPr lang="en-GB" b="1">
                  <a:solidFill>
                    <a:srgbClr val="7DA647"/>
                  </a:solidFill>
                  <a:latin typeface="Comic Sans MS" pitchFamily="66" charset="0"/>
                </a:rPr>
                <a:t> CO</a:t>
              </a:r>
              <a:r>
                <a:rPr lang="en-GB" b="1" baseline="-33000">
                  <a:solidFill>
                    <a:srgbClr val="7DA647"/>
                  </a:solidFill>
                  <a:latin typeface="Comic Sans MS" pitchFamily="66" charset="0"/>
                </a:rPr>
                <a:t>2</a:t>
              </a:r>
            </a:p>
          </p:txBody>
        </p:sp>
        <p:sp>
          <p:nvSpPr>
            <p:cNvPr id="16" name="Text Box 26"/>
            <p:cNvSpPr txBox="1">
              <a:spLocks noChangeArrowheads="1"/>
            </p:cNvSpPr>
            <p:nvPr/>
          </p:nvSpPr>
          <p:spPr bwMode="auto">
            <a:xfrm>
              <a:off x="2392" y="3232"/>
              <a:ext cx="662" cy="267"/>
            </a:xfrm>
            <a:prstGeom prst="rect">
              <a:avLst/>
            </a:prstGeom>
            <a:noFill/>
            <a:ln w="9525">
              <a:noFill/>
              <a:miter lim="800000"/>
              <a:headEnd/>
              <a:tailEnd/>
            </a:ln>
          </p:spPr>
          <p:txBody>
            <a:bodyPr wrap="none" lIns="0" tIns="0" rIns="0" bIns="0">
              <a:spAutoFit/>
            </a:bodyPr>
            <a:lstStyle/>
            <a:p>
              <a:pPr eaLnBrk="1" hangingPunct="1">
                <a:lnSpc>
                  <a:spcPct val="125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7DA647"/>
                  </a:solidFill>
                  <a:latin typeface="Comic Sans MS" pitchFamily="66" charset="0"/>
                </a:rPr>
                <a:t>(C</a:t>
              </a:r>
              <a:r>
                <a:rPr lang="en-GB" b="1">
                  <a:solidFill>
                    <a:srgbClr val="FF6633"/>
                  </a:solidFill>
                  <a:latin typeface="Comic Sans MS" pitchFamily="66" charset="0"/>
                </a:rPr>
                <a:t>H</a:t>
              </a:r>
              <a:r>
                <a:rPr lang="en-GB" b="1">
                  <a:solidFill>
                    <a:srgbClr val="7DA647"/>
                  </a:solidFill>
                  <a:latin typeface="Comic Sans MS" pitchFamily="66" charset="0"/>
                </a:rPr>
                <a:t>O)n</a:t>
              </a:r>
            </a:p>
          </p:txBody>
        </p:sp>
      </p:grpSp>
      <p:sp>
        <p:nvSpPr>
          <p:cNvPr id="17" name="Text Box 33"/>
          <p:cNvSpPr txBox="1">
            <a:spLocks noChangeArrowheads="1"/>
          </p:cNvSpPr>
          <p:nvPr/>
        </p:nvSpPr>
        <p:spPr bwMode="auto">
          <a:xfrm>
            <a:off x="1865303" y="3409948"/>
            <a:ext cx="1447800" cy="414338"/>
          </a:xfrm>
          <a:prstGeom prst="rect">
            <a:avLst/>
          </a:prstGeom>
          <a:noFill/>
          <a:ln w="9525">
            <a:noFill/>
            <a:miter lim="800000"/>
            <a:headEnd/>
            <a:tailEnd/>
          </a:ln>
        </p:spPr>
        <p:txBody>
          <a:bodyPr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tx1"/>
                </a:solidFill>
              </a:rPr>
              <a:t>Pigment </a:t>
            </a:r>
            <a:r>
              <a:rPr lang="en-GB" sz="1400" dirty="0" err="1">
                <a:solidFill>
                  <a:schemeClr val="tx1"/>
                </a:solidFill>
              </a:rPr>
              <a:t>photosynthétique</a:t>
            </a:r>
            <a:endParaRPr lang="en-GB" sz="1400" dirty="0">
              <a:solidFill>
                <a:schemeClr val="tx1"/>
              </a:solidFill>
            </a:endParaRPr>
          </a:p>
        </p:txBody>
      </p:sp>
      <p:sp>
        <p:nvSpPr>
          <p:cNvPr id="18" name="Line 34"/>
          <p:cNvSpPr>
            <a:spLocks noChangeShapeType="1"/>
          </p:cNvSpPr>
          <p:nvPr/>
        </p:nvSpPr>
        <p:spPr bwMode="auto">
          <a:xfrm>
            <a:off x="2500298" y="2643182"/>
            <a:ext cx="1588" cy="520700"/>
          </a:xfrm>
          <a:prstGeom prst="line">
            <a:avLst/>
          </a:prstGeom>
          <a:noFill/>
          <a:ln w="72000">
            <a:solidFill>
              <a:srgbClr val="FF6633"/>
            </a:solidFill>
            <a:prstDash val="sysDot"/>
            <a:round/>
            <a:headEnd/>
            <a:tailEnd type="triangle" w="med" len="med"/>
          </a:ln>
        </p:spPr>
        <p:txBody>
          <a:bodyPr/>
          <a:lstStyle/>
          <a:p>
            <a:endParaRPr lang="fr-FR"/>
          </a:p>
        </p:txBody>
      </p:sp>
      <p:grpSp>
        <p:nvGrpSpPr>
          <p:cNvPr id="19" name="Group 36"/>
          <p:cNvGrpSpPr>
            <a:grpSpLocks/>
          </p:cNvGrpSpPr>
          <p:nvPr/>
        </p:nvGrpSpPr>
        <p:grpSpPr bwMode="auto">
          <a:xfrm>
            <a:off x="6667500" y="2571744"/>
            <a:ext cx="2476500" cy="2516188"/>
            <a:chOff x="4233" y="1368"/>
            <a:chExt cx="1560" cy="1585"/>
          </a:xfrm>
        </p:grpSpPr>
        <p:sp>
          <p:nvSpPr>
            <p:cNvPr id="20" name="Text Box 37"/>
            <p:cNvSpPr txBox="1">
              <a:spLocks noChangeArrowheads="1"/>
            </p:cNvSpPr>
            <p:nvPr/>
          </p:nvSpPr>
          <p:spPr bwMode="auto">
            <a:xfrm>
              <a:off x="4233" y="1368"/>
              <a:ext cx="1560" cy="180"/>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solidFill>
                  <a:srgbClr val="000080"/>
                </a:solidFill>
              </a:endParaRPr>
            </a:p>
          </p:txBody>
        </p:sp>
        <p:sp>
          <p:nvSpPr>
            <p:cNvPr id="21" name="Text Box 38"/>
            <p:cNvSpPr txBox="1">
              <a:spLocks noChangeArrowheads="1"/>
            </p:cNvSpPr>
            <p:nvPr/>
          </p:nvSpPr>
          <p:spPr bwMode="auto">
            <a:xfrm>
              <a:off x="4404" y="2628"/>
              <a:ext cx="1215" cy="325"/>
            </a:xfrm>
            <a:prstGeom prst="rect">
              <a:avLst/>
            </a:prstGeom>
            <a:noFill/>
            <a:ln w="9525">
              <a:noFill/>
              <a:miter lim="800000"/>
              <a:headEnd/>
              <a:tailEnd/>
            </a:ln>
          </p:spPr>
          <p:txBody>
            <a:bodyPr wrap="square"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rgbClr val="000080"/>
                  </a:solidFill>
                  <a:latin typeface="Comic Sans MS" pitchFamily="66" charset="0"/>
                </a:rPr>
                <a:t>Creation d’un </a:t>
              </a:r>
              <a:r>
                <a:rPr lang="en-GB" dirty="0" err="1" smtClean="0">
                  <a:solidFill>
                    <a:srgbClr val="000080"/>
                  </a:solidFill>
                  <a:latin typeface="Comic Sans MS" pitchFamily="66" charset="0"/>
                </a:rPr>
                <a:t>pouvoir</a:t>
              </a:r>
              <a:r>
                <a:rPr lang="en-GB" dirty="0" smtClean="0">
                  <a:solidFill>
                    <a:srgbClr val="000080"/>
                  </a:solidFill>
                  <a:latin typeface="Comic Sans MS" pitchFamily="66" charset="0"/>
                </a:rPr>
                <a:t> </a:t>
              </a:r>
              <a:r>
                <a:rPr lang="en-GB" dirty="0" err="1" smtClean="0">
                  <a:solidFill>
                    <a:srgbClr val="000080"/>
                  </a:solidFill>
                  <a:latin typeface="Comic Sans MS" pitchFamily="66" charset="0"/>
                </a:rPr>
                <a:t>reducteur</a:t>
              </a:r>
              <a:endParaRPr lang="en-GB" sz="1800" dirty="0">
                <a:solidFill>
                  <a:srgbClr val="000080"/>
                </a:solidFill>
                <a:latin typeface="Comic Sans MS" pitchFamily="66" charset="0"/>
              </a:endParaRPr>
            </a:p>
          </p:txBody>
        </p:sp>
        <p:grpSp>
          <p:nvGrpSpPr>
            <p:cNvPr id="22" name="Group 39"/>
            <p:cNvGrpSpPr>
              <a:grpSpLocks/>
            </p:cNvGrpSpPr>
            <p:nvPr/>
          </p:nvGrpSpPr>
          <p:grpSpPr bwMode="auto">
            <a:xfrm>
              <a:off x="4539" y="2268"/>
              <a:ext cx="428" cy="315"/>
              <a:chOff x="4539" y="2268"/>
              <a:chExt cx="428" cy="315"/>
            </a:xfrm>
          </p:grpSpPr>
          <p:sp>
            <p:nvSpPr>
              <p:cNvPr id="23" name="Line 40"/>
              <p:cNvSpPr>
                <a:spLocks noChangeShapeType="1"/>
              </p:cNvSpPr>
              <p:nvPr/>
            </p:nvSpPr>
            <p:spPr bwMode="auto">
              <a:xfrm flipH="1" flipV="1">
                <a:off x="4938" y="2268"/>
                <a:ext cx="29" cy="315"/>
              </a:xfrm>
              <a:prstGeom prst="line">
                <a:avLst/>
              </a:prstGeom>
              <a:noFill/>
              <a:ln w="72000">
                <a:solidFill>
                  <a:srgbClr val="000080"/>
                </a:solidFill>
                <a:prstDash val="sysDot"/>
                <a:round/>
                <a:headEnd type="triangle" w="med" len="med"/>
                <a:tailEnd/>
              </a:ln>
            </p:spPr>
            <p:txBody>
              <a:bodyPr/>
              <a:lstStyle/>
              <a:p>
                <a:endParaRPr lang="fr-FR"/>
              </a:p>
            </p:txBody>
          </p:sp>
          <p:sp>
            <p:nvSpPr>
              <p:cNvPr id="24" name="Line 41"/>
              <p:cNvSpPr>
                <a:spLocks noChangeShapeType="1"/>
              </p:cNvSpPr>
              <p:nvPr/>
            </p:nvSpPr>
            <p:spPr bwMode="auto">
              <a:xfrm>
                <a:off x="4539" y="2268"/>
                <a:ext cx="399" cy="29"/>
              </a:xfrm>
              <a:prstGeom prst="line">
                <a:avLst/>
              </a:prstGeom>
              <a:noFill/>
              <a:ln w="72000">
                <a:solidFill>
                  <a:srgbClr val="000080"/>
                </a:solidFill>
                <a:prstDash val="sysDot"/>
                <a:round/>
                <a:headEnd/>
                <a:tailEnd/>
              </a:ln>
            </p:spPr>
            <p:txBody>
              <a:bodyPr/>
              <a:lstStyle/>
              <a:p>
                <a:endParaRPr lang="fr-FR"/>
              </a:p>
            </p:txBody>
          </p:sp>
        </p:grpSp>
      </p:grpSp>
      <p:grpSp>
        <p:nvGrpSpPr>
          <p:cNvPr id="25" name="Group 42"/>
          <p:cNvGrpSpPr>
            <a:grpSpLocks/>
          </p:cNvGrpSpPr>
          <p:nvPr/>
        </p:nvGrpSpPr>
        <p:grpSpPr bwMode="auto">
          <a:xfrm>
            <a:off x="5000628" y="5072074"/>
            <a:ext cx="2857518" cy="428627"/>
            <a:chOff x="3257" y="3433"/>
            <a:chExt cx="1645" cy="273"/>
          </a:xfrm>
        </p:grpSpPr>
        <p:sp>
          <p:nvSpPr>
            <p:cNvPr id="26" name="Text Box 43"/>
            <p:cNvSpPr txBox="1">
              <a:spLocks noChangeArrowheads="1"/>
            </p:cNvSpPr>
            <p:nvPr/>
          </p:nvSpPr>
          <p:spPr bwMode="auto">
            <a:xfrm>
              <a:off x="3257" y="3544"/>
              <a:ext cx="1120" cy="162"/>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dirty="0">
                <a:solidFill>
                  <a:srgbClr val="000080"/>
                </a:solidFill>
              </a:endParaRPr>
            </a:p>
          </p:txBody>
        </p:sp>
        <p:grpSp>
          <p:nvGrpSpPr>
            <p:cNvPr id="27" name="Group 44"/>
            <p:cNvGrpSpPr>
              <a:grpSpLocks/>
            </p:cNvGrpSpPr>
            <p:nvPr/>
          </p:nvGrpSpPr>
          <p:grpSpPr bwMode="auto">
            <a:xfrm>
              <a:off x="4199" y="3433"/>
              <a:ext cx="703" cy="200"/>
              <a:chOff x="4199" y="3433"/>
              <a:chExt cx="703" cy="200"/>
            </a:xfrm>
          </p:grpSpPr>
          <p:sp>
            <p:nvSpPr>
              <p:cNvPr id="28" name="Line 45"/>
              <p:cNvSpPr>
                <a:spLocks noChangeShapeType="1"/>
              </p:cNvSpPr>
              <p:nvPr/>
            </p:nvSpPr>
            <p:spPr bwMode="auto">
              <a:xfrm flipH="1">
                <a:off x="4873" y="3433"/>
                <a:ext cx="29" cy="191"/>
              </a:xfrm>
              <a:prstGeom prst="line">
                <a:avLst/>
              </a:prstGeom>
              <a:noFill/>
              <a:ln w="72000">
                <a:solidFill>
                  <a:srgbClr val="000080"/>
                </a:solidFill>
                <a:prstDash val="sysDot"/>
                <a:round/>
                <a:headEnd/>
                <a:tailEnd/>
              </a:ln>
            </p:spPr>
            <p:txBody>
              <a:bodyPr/>
              <a:lstStyle/>
              <a:p>
                <a:endParaRPr lang="fr-FR"/>
              </a:p>
            </p:txBody>
          </p:sp>
          <p:sp>
            <p:nvSpPr>
              <p:cNvPr id="29" name="Line 46"/>
              <p:cNvSpPr>
                <a:spLocks noChangeShapeType="1"/>
              </p:cNvSpPr>
              <p:nvPr/>
            </p:nvSpPr>
            <p:spPr bwMode="auto">
              <a:xfrm flipH="1">
                <a:off x="4199" y="3632"/>
                <a:ext cx="674" cy="1"/>
              </a:xfrm>
              <a:prstGeom prst="line">
                <a:avLst/>
              </a:prstGeom>
              <a:noFill/>
              <a:ln w="72000">
                <a:solidFill>
                  <a:srgbClr val="000080"/>
                </a:solidFill>
                <a:prstDash val="sysDot"/>
                <a:round/>
                <a:headEnd/>
                <a:tailEnd type="triangle" w="med" len="med"/>
              </a:ln>
            </p:spPr>
            <p:txBody>
              <a:bodyPr/>
              <a:lstStyle/>
              <a:p>
                <a:endParaRPr lang="fr-FR"/>
              </a:p>
            </p:txBody>
          </p:sp>
        </p:grpSp>
      </p:grpSp>
      <p:sp>
        <p:nvSpPr>
          <p:cNvPr id="30" name="Oval 3"/>
          <p:cNvSpPr>
            <a:spLocks noChangeArrowheads="1"/>
          </p:cNvSpPr>
          <p:nvPr/>
        </p:nvSpPr>
        <p:spPr bwMode="auto">
          <a:xfrm>
            <a:off x="1646210" y="2038342"/>
            <a:ext cx="2006600" cy="673100"/>
          </a:xfrm>
          <a:prstGeom prst="ellipse">
            <a:avLst/>
          </a:prstGeom>
          <a:blipFill dpi="0" rotWithShape="0">
            <a:blip r:embed="rId2"/>
            <a:srcRect/>
            <a:tile tx="0" ty="0" sx="100000" sy="100000" flip="none" algn="tl"/>
          </a:blipFill>
          <a:ln w="9525">
            <a:noFill/>
            <a:round/>
            <a:headEnd/>
            <a:tailEnd/>
          </a:ln>
        </p:spPr>
        <p:txBody>
          <a:bodyPr lIns="0" tIns="0" rIns="0" bIns="0" anchor="ctr" anchorCtr="1">
            <a:spAutoFit/>
          </a:bodyPr>
          <a:lstStyle/>
          <a:p>
            <a:pP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solidFill>
                  <a:schemeClr val="tx1"/>
                </a:solidFill>
              </a:rPr>
              <a:t>Lumière</a:t>
            </a:r>
            <a:endParaRPr lang="en-GB" dirty="0">
              <a:solidFill>
                <a:schemeClr val="tx1"/>
              </a:solidFill>
            </a:endParaRPr>
          </a:p>
        </p:txBody>
      </p:sp>
      <p:sp>
        <p:nvSpPr>
          <p:cNvPr id="31" name="Freeform 4"/>
          <p:cNvSpPr>
            <a:spLocks noChangeArrowheads="1"/>
          </p:cNvSpPr>
          <p:nvPr/>
        </p:nvSpPr>
        <p:spPr bwMode="auto">
          <a:xfrm>
            <a:off x="2000232" y="3071810"/>
            <a:ext cx="1016000" cy="314325"/>
          </a:xfrm>
          <a:custGeom>
            <a:avLst/>
            <a:gdLst>
              <a:gd name="T0" fmla="*/ 2147483647 w 2821"/>
              <a:gd name="T1" fmla="*/ 2147483647 h 872"/>
              <a:gd name="T2" fmla="*/ 2147483647 w 2821"/>
              <a:gd name="T3" fmla="*/ 2147483647 h 872"/>
              <a:gd name="T4" fmla="*/ 2147483647 w 2821"/>
              <a:gd name="T5" fmla="*/ 2147483647 h 872"/>
              <a:gd name="T6" fmla="*/ 2147483647 w 2821"/>
              <a:gd name="T7" fmla="*/ 2147483647 h 872"/>
              <a:gd name="T8" fmla="*/ 2147483647 w 2821"/>
              <a:gd name="T9" fmla="*/ 2147483647 h 872"/>
              <a:gd name="T10" fmla="*/ 2147483647 w 2821"/>
              <a:gd name="T11" fmla="*/ 2147483647 h 872"/>
              <a:gd name="T12" fmla="*/ 2147483647 w 2821"/>
              <a:gd name="T13" fmla="*/ 2147483647 h 872"/>
              <a:gd name="T14" fmla="*/ 2147483647 w 2821"/>
              <a:gd name="T15" fmla="*/ 2147483647 h 872"/>
              <a:gd name="T16" fmla="*/ 2147483647 w 2821"/>
              <a:gd name="T17" fmla="*/ 2147483647 h 872"/>
              <a:gd name="T18" fmla="*/ 2147483647 w 2821"/>
              <a:gd name="T19" fmla="*/ 2147483647 h 872"/>
              <a:gd name="T20" fmla="*/ 2147483647 w 2821"/>
              <a:gd name="T21" fmla="*/ 2147483647 h 872"/>
              <a:gd name="T22" fmla="*/ 2147483647 w 2821"/>
              <a:gd name="T23" fmla="*/ 2147483647 h 872"/>
              <a:gd name="T24" fmla="*/ 2147483647 w 2821"/>
              <a:gd name="T25" fmla="*/ 2147483647 h 872"/>
              <a:gd name="T26" fmla="*/ 2147483647 w 2821"/>
              <a:gd name="T27" fmla="*/ 2147483647 h 872"/>
              <a:gd name="T28" fmla="*/ 2147483647 w 2821"/>
              <a:gd name="T29" fmla="*/ 2147483647 h 872"/>
              <a:gd name="T30" fmla="*/ 2147483647 w 2821"/>
              <a:gd name="T31" fmla="*/ 2147483647 h 872"/>
              <a:gd name="T32" fmla="*/ 2147483647 w 2821"/>
              <a:gd name="T33" fmla="*/ 2147483647 h 872"/>
              <a:gd name="T34" fmla="*/ 2147483647 w 2821"/>
              <a:gd name="T35" fmla="*/ 2147483647 h 872"/>
              <a:gd name="T36" fmla="*/ 2147483647 w 2821"/>
              <a:gd name="T37" fmla="*/ 2147483647 h 872"/>
              <a:gd name="T38" fmla="*/ 2147483647 w 2821"/>
              <a:gd name="T39" fmla="*/ 2147483647 h 872"/>
              <a:gd name="T40" fmla="*/ 2147483647 w 2821"/>
              <a:gd name="T41" fmla="*/ 2147483647 h 872"/>
              <a:gd name="T42" fmla="*/ 2147483647 w 2821"/>
              <a:gd name="T43" fmla="*/ 2147483647 h 872"/>
              <a:gd name="T44" fmla="*/ 2147483647 w 2821"/>
              <a:gd name="T45" fmla="*/ 2147483647 h 872"/>
              <a:gd name="T46" fmla="*/ 2147483647 w 2821"/>
              <a:gd name="T47" fmla="*/ 2147483647 h 872"/>
              <a:gd name="T48" fmla="*/ 2147483647 w 2821"/>
              <a:gd name="T49" fmla="*/ 2147483647 h 872"/>
              <a:gd name="T50" fmla="*/ 2147483647 w 2821"/>
              <a:gd name="T51" fmla="*/ 2147483647 h 872"/>
              <a:gd name="T52" fmla="*/ 2147483647 w 2821"/>
              <a:gd name="T53" fmla="*/ 2147483647 h 872"/>
              <a:gd name="T54" fmla="*/ 2147483647 w 2821"/>
              <a:gd name="T55" fmla="*/ 2147483647 h 872"/>
              <a:gd name="T56" fmla="*/ 2147483647 w 2821"/>
              <a:gd name="T57" fmla="*/ 2147483647 h 872"/>
              <a:gd name="T58" fmla="*/ 2147483647 w 2821"/>
              <a:gd name="T59" fmla="*/ 2147483647 h 872"/>
              <a:gd name="T60" fmla="*/ 2147483647 w 2821"/>
              <a:gd name="T61" fmla="*/ 2147483647 h 872"/>
              <a:gd name="T62" fmla="*/ 2147483647 w 2821"/>
              <a:gd name="T63" fmla="*/ 2147483647 h 872"/>
              <a:gd name="T64" fmla="*/ 2147483647 w 2821"/>
              <a:gd name="T65" fmla="*/ 2147483647 h 872"/>
              <a:gd name="T66" fmla="*/ 2147483647 w 2821"/>
              <a:gd name="T67" fmla="*/ 2147483647 h 872"/>
              <a:gd name="T68" fmla="*/ 2147483647 w 2821"/>
              <a:gd name="T69" fmla="*/ 2147483647 h 872"/>
              <a:gd name="T70" fmla="*/ 2147483647 w 2821"/>
              <a:gd name="T71" fmla="*/ 2147483647 h 872"/>
              <a:gd name="T72" fmla="*/ 2147483647 w 2821"/>
              <a:gd name="T73" fmla="*/ 2147483647 h 872"/>
              <a:gd name="T74" fmla="*/ 2147483647 w 2821"/>
              <a:gd name="T75" fmla="*/ 2147483647 h 872"/>
              <a:gd name="T76" fmla="*/ 2147483647 w 2821"/>
              <a:gd name="T77" fmla="*/ 2147483647 h 872"/>
              <a:gd name="T78" fmla="*/ 2147483647 w 2821"/>
              <a:gd name="T79" fmla="*/ 2147483647 h 872"/>
              <a:gd name="T80" fmla="*/ 2147483647 w 2821"/>
              <a:gd name="T81" fmla="*/ 2147483647 h 872"/>
              <a:gd name="T82" fmla="*/ 2147483647 w 2821"/>
              <a:gd name="T83" fmla="*/ 2147483647 h 8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21"/>
              <a:gd name="T127" fmla="*/ 0 h 872"/>
              <a:gd name="T128" fmla="*/ 2821 w 2821"/>
              <a:gd name="T129" fmla="*/ 872 h 8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21" h="872">
                <a:moveTo>
                  <a:pt x="1411" y="265"/>
                </a:moveTo>
                <a:lnTo>
                  <a:pt x="15" y="10"/>
                </a:lnTo>
                <a:lnTo>
                  <a:pt x="7" y="38"/>
                </a:lnTo>
                <a:lnTo>
                  <a:pt x="2" y="66"/>
                </a:lnTo>
                <a:lnTo>
                  <a:pt x="0" y="95"/>
                </a:lnTo>
                <a:lnTo>
                  <a:pt x="3" y="123"/>
                </a:lnTo>
                <a:lnTo>
                  <a:pt x="9" y="154"/>
                </a:lnTo>
                <a:lnTo>
                  <a:pt x="18" y="183"/>
                </a:lnTo>
                <a:lnTo>
                  <a:pt x="31" y="213"/>
                </a:lnTo>
                <a:lnTo>
                  <a:pt x="47" y="243"/>
                </a:lnTo>
                <a:lnTo>
                  <a:pt x="67" y="273"/>
                </a:lnTo>
                <a:lnTo>
                  <a:pt x="89" y="303"/>
                </a:lnTo>
                <a:lnTo>
                  <a:pt x="116" y="333"/>
                </a:lnTo>
                <a:lnTo>
                  <a:pt x="145" y="363"/>
                </a:lnTo>
                <a:lnTo>
                  <a:pt x="177" y="393"/>
                </a:lnTo>
                <a:lnTo>
                  <a:pt x="213" y="422"/>
                </a:lnTo>
                <a:lnTo>
                  <a:pt x="251" y="451"/>
                </a:lnTo>
                <a:lnTo>
                  <a:pt x="293" y="479"/>
                </a:lnTo>
                <a:lnTo>
                  <a:pt x="337" y="507"/>
                </a:lnTo>
                <a:lnTo>
                  <a:pt x="383" y="535"/>
                </a:lnTo>
                <a:lnTo>
                  <a:pt x="433" y="562"/>
                </a:lnTo>
                <a:lnTo>
                  <a:pt x="485" y="588"/>
                </a:lnTo>
                <a:lnTo>
                  <a:pt x="539" y="613"/>
                </a:lnTo>
                <a:lnTo>
                  <a:pt x="595" y="636"/>
                </a:lnTo>
                <a:lnTo>
                  <a:pt x="653" y="660"/>
                </a:lnTo>
                <a:lnTo>
                  <a:pt x="713" y="682"/>
                </a:lnTo>
                <a:lnTo>
                  <a:pt x="775" y="704"/>
                </a:lnTo>
                <a:lnTo>
                  <a:pt x="838" y="724"/>
                </a:lnTo>
                <a:lnTo>
                  <a:pt x="903" y="743"/>
                </a:lnTo>
                <a:lnTo>
                  <a:pt x="969" y="761"/>
                </a:lnTo>
                <a:lnTo>
                  <a:pt x="1037" y="778"/>
                </a:lnTo>
                <a:lnTo>
                  <a:pt x="1104" y="793"/>
                </a:lnTo>
                <a:lnTo>
                  <a:pt x="1173" y="808"/>
                </a:lnTo>
                <a:lnTo>
                  <a:pt x="1243" y="820"/>
                </a:lnTo>
                <a:lnTo>
                  <a:pt x="1313" y="832"/>
                </a:lnTo>
                <a:lnTo>
                  <a:pt x="1382" y="842"/>
                </a:lnTo>
                <a:lnTo>
                  <a:pt x="1453" y="851"/>
                </a:lnTo>
                <a:lnTo>
                  <a:pt x="1522" y="857"/>
                </a:lnTo>
                <a:lnTo>
                  <a:pt x="1592" y="863"/>
                </a:lnTo>
                <a:lnTo>
                  <a:pt x="1661" y="868"/>
                </a:lnTo>
                <a:lnTo>
                  <a:pt x="1731" y="870"/>
                </a:lnTo>
                <a:lnTo>
                  <a:pt x="1798" y="871"/>
                </a:lnTo>
                <a:lnTo>
                  <a:pt x="1865" y="871"/>
                </a:lnTo>
                <a:lnTo>
                  <a:pt x="1931" y="870"/>
                </a:lnTo>
                <a:lnTo>
                  <a:pt x="1995" y="866"/>
                </a:lnTo>
                <a:lnTo>
                  <a:pt x="2059" y="861"/>
                </a:lnTo>
                <a:lnTo>
                  <a:pt x="2120" y="855"/>
                </a:lnTo>
                <a:lnTo>
                  <a:pt x="2180" y="847"/>
                </a:lnTo>
                <a:lnTo>
                  <a:pt x="2237" y="838"/>
                </a:lnTo>
                <a:lnTo>
                  <a:pt x="2293" y="828"/>
                </a:lnTo>
                <a:lnTo>
                  <a:pt x="2347" y="815"/>
                </a:lnTo>
                <a:lnTo>
                  <a:pt x="2398" y="802"/>
                </a:lnTo>
                <a:lnTo>
                  <a:pt x="2447" y="788"/>
                </a:lnTo>
                <a:lnTo>
                  <a:pt x="2493" y="771"/>
                </a:lnTo>
                <a:lnTo>
                  <a:pt x="2537" y="755"/>
                </a:lnTo>
                <a:lnTo>
                  <a:pt x="2578" y="737"/>
                </a:lnTo>
                <a:lnTo>
                  <a:pt x="2615" y="717"/>
                </a:lnTo>
                <a:lnTo>
                  <a:pt x="2651" y="696"/>
                </a:lnTo>
                <a:lnTo>
                  <a:pt x="2682" y="674"/>
                </a:lnTo>
                <a:lnTo>
                  <a:pt x="2711" y="651"/>
                </a:lnTo>
                <a:lnTo>
                  <a:pt x="2737" y="628"/>
                </a:lnTo>
                <a:lnTo>
                  <a:pt x="2758" y="603"/>
                </a:lnTo>
                <a:lnTo>
                  <a:pt x="2777" y="577"/>
                </a:lnTo>
                <a:lnTo>
                  <a:pt x="2792" y="551"/>
                </a:lnTo>
                <a:lnTo>
                  <a:pt x="2805" y="525"/>
                </a:lnTo>
                <a:lnTo>
                  <a:pt x="2814" y="497"/>
                </a:lnTo>
                <a:lnTo>
                  <a:pt x="2819" y="469"/>
                </a:lnTo>
                <a:lnTo>
                  <a:pt x="2820" y="440"/>
                </a:lnTo>
                <a:lnTo>
                  <a:pt x="2819" y="411"/>
                </a:lnTo>
                <a:lnTo>
                  <a:pt x="2814" y="382"/>
                </a:lnTo>
                <a:lnTo>
                  <a:pt x="2805" y="352"/>
                </a:lnTo>
                <a:lnTo>
                  <a:pt x="2792" y="322"/>
                </a:lnTo>
                <a:lnTo>
                  <a:pt x="2777" y="292"/>
                </a:lnTo>
                <a:lnTo>
                  <a:pt x="2758" y="262"/>
                </a:lnTo>
                <a:lnTo>
                  <a:pt x="2736" y="232"/>
                </a:lnTo>
                <a:lnTo>
                  <a:pt x="2710" y="201"/>
                </a:lnTo>
                <a:lnTo>
                  <a:pt x="2681" y="172"/>
                </a:lnTo>
                <a:lnTo>
                  <a:pt x="2649" y="142"/>
                </a:lnTo>
                <a:lnTo>
                  <a:pt x="2614" y="113"/>
                </a:lnTo>
                <a:lnTo>
                  <a:pt x="2576" y="83"/>
                </a:lnTo>
                <a:lnTo>
                  <a:pt x="2535" y="55"/>
                </a:lnTo>
                <a:lnTo>
                  <a:pt x="2492" y="27"/>
                </a:lnTo>
                <a:lnTo>
                  <a:pt x="2445" y="0"/>
                </a:lnTo>
                <a:lnTo>
                  <a:pt x="1411" y="265"/>
                </a:lnTo>
              </a:path>
            </a:pathLst>
          </a:custGeom>
          <a:blipFill dpi="0" rotWithShape="0">
            <a:blip r:embed="rId3"/>
            <a:srcRect/>
            <a:tile tx="0" ty="0" sx="100000" sy="100000" flip="none" algn="tl"/>
          </a:blipFill>
          <a:ln w="9525">
            <a:solidFill>
              <a:srgbClr val="000000"/>
            </a:solidFill>
            <a:round/>
            <a:headEnd/>
            <a:tailEnd/>
          </a:ln>
        </p:spPr>
        <p:txBody>
          <a:bodyPr wrap="none" anchor="ctr"/>
          <a:lstStyle/>
          <a:p>
            <a:endParaRPr lang="fr-FR"/>
          </a:p>
        </p:txBody>
      </p:sp>
      <p:grpSp>
        <p:nvGrpSpPr>
          <p:cNvPr id="32" name="Group 27"/>
          <p:cNvGrpSpPr>
            <a:grpSpLocks/>
          </p:cNvGrpSpPr>
          <p:nvPr/>
        </p:nvGrpSpPr>
        <p:grpSpPr bwMode="auto">
          <a:xfrm>
            <a:off x="949298" y="2392355"/>
            <a:ext cx="695325" cy="2278062"/>
            <a:chOff x="633" y="1255"/>
            <a:chExt cx="438" cy="1435"/>
          </a:xfrm>
        </p:grpSpPr>
        <p:grpSp>
          <p:nvGrpSpPr>
            <p:cNvPr id="33" name="Group 28"/>
            <p:cNvGrpSpPr>
              <a:grpSpLocks/>
            </p:cNvGrpSpPr>
            <p:nvPr/>
          </p:nvGrpSpPr>
          <p:grpSpPr bwMode="auto">
            <a:xfrm>
              <a:off x="864" y="1248"/>
              <a:ext cx="208" cy="1447"/>
              <a:chOff x="864" y="1248"/>
              <a:chExt cx="208" cy="1447"/>
            </a:xfrm>
          </p:grpSpPr>
          <p:sp>
            <p:nvSpPr>
              <p:cNvPr id="35" name="Freeform 29"/>
              <p:cNvSpPr>
                <a:spLocks noChangeArrowheads="1"/>
              </p:cNvSpPr>
              <p:nvPr/>
            </p:nvSpPr>
            <p:spPr bwMode="auto">
              <a:xfrm>
                <a:off x="864" y="1248"/>
                <a:ext cx="200" cy="728"/>
              </a:xfrm>
              <a:custGeom>
                <a:avLst/>
                <a:gdLst>
                  <a:gd name="T0" fmla="*/ 0 w 883"/>
                  <a:gd name="T1" fmla="*/ 0 h 3209"/>
                  <a:gd name="T2" fmla="*/ 0 w 883"/>
                  <a:gd name="T3" fmla="*/ 0 h 3209"/>
                  <a:gd name="T4" fmla="*/ 0 w 883"/>
                  <a:gd name="T5" fmla="*/ 0 h 3209"/>
                  <a:gd name="T6" fmla="*/ 0 w 883"/>
                  <a:gd name="T7" fmla="*/ 0 h 3209"/>
                  <a:gd name="T8" fmla="*/ 0 w 883"/>
                  <a:gd name="T9" fmla="*/ 0 h 3209"/>
                  <a:gd name="T10" fmla="*/ 0 60000 65536"/>
                  <a:gd name="T11" fmla="*/ 0 60000 65536"/>
                  <a:gd name="T12" fmla="*/ 0 60000 65536"/>
                  <a:gd name="T13" fmla="*/ 0 60000 65536"/>
                  <a:gd name="T14" fmla="*/ 0 60000 65536"/>
                  <a:gd name="T15" fmla="*/ 0 w 883"/>
                  <a:gd name="T16" fmla="*/ 0 h 3209"/>
                  <a:gd name="T17" fmla="*/ 883 w 883"/>
                  <a:gd name="T18" fmla="*/ 3209 h 3209"/>
                </a:gdLst>
                <a:ahLst/>
                <a:cxnLst>
                  <a:cxn ang="T10">
                    <a:pos x="T0" y="T1"/>
                  </a:cxn>
                  <a:cxn ang="T11">
                    <a:pos x="T2" y="T3"/>
                  </a:cxn>
                  <a:cxn ang="T12">
                    <a:pos x="T4" y="T5"/>
                  </a:cxn>
                  <a:cxn ang="T13">
                    <a:pos x="T6" y="T7"/>
                  </a:cxn>
                  <a:cxn ang="T14">
                    <a:pos x="T8" y="T9"/>
                  </a:cxn>
                </a:cxnLst>
                <a:rect l="T15" t="T16" r="T17" b="T18"/>
                <a:pathLst>
                  <a:path w="883" h="3209">
                    <a:moveTo>
                      <a:pt x="882" y="33"/>
                    </a:moveTo>
                    <a:cubicBezTo>
                      <a:pt x="446" y="0"/>
                      <a:pt x="198" y="500"/>
                      <a:pt x="282" y="880"/>
                    </a:cubicBezTo>
                    <a:cubicBezTo>
                      <a:pt x="369" y="1272"/>
                      <a:pt x="338" y="1680"/>
                      <a:pt x="317" y="2079"/>
                    </a:cubicBezTo>
                    <a:cubicBezTo>
                      <a:pt x="298" y="2454"/>
                      <a:pt x="479" y="2903"/>
                      <a:pt x="70" y="3173"/>
                    </a:cubicBezTo>
                    <a:lnTo>
                      <a:pt x="0" y="3208"/>
                    </a:lnTo>
                  </a:path>
                </a:pathLst>
              </a:custGeom>
              <a:noFill/>
              <a:ln w="9525">
                <a:solidFill>
                  <a:srgbClr val="000000"/>
                </a:solidFill>
                <a:round/>
                <a:headEnd/>
                <a:tailEnd/>
              </a:ln>
            </p:spPr>
            <p:txBody>
              <a:bodyPr/>
              <a:lstStyle/>
              <a:p>
                <a:endParaRPr lang="fr-FR"/>
              </a:p>
            </p:txBody>
          </p:sp>
          <p:sp>
            <p:nvSpPr>
              <p:cNvPr id="36" name="Freeform 30"/>
              <p:cNvSpPr>
                <a:spLocks noChangeArrowheads="1"/>
              </p:cNvSpPr>
              <p:nvPr/>
            </p:nvSpPr>
            <p:spPr bwMode="auto">
              <a:xfrm>
                <a:off x="872" y="1967"/>
                <a:ext cx="200" cy="728"/>
              </a:xfrm>
              <a:custGeom>
                <a:avLst/>
                <a:gdLst>
                  <a:gd name="T0" fmla="*/ 0 w 883"/>
                  <a:gd name="T1" fmla="*/ 0 h 3209"/>
                  <a:gd name="T2" fmla="*/ 0 w 883"/>
                  <a:gd name="T3" fmla="*/ 0 h 3209"/>
                  <a:gd name="T4" fmla="*/ 0 w 883"/>
                  <a:gd name="T5" fmla="*/ 0 h 3209"/>
                  <a:gd name="T6" fmla="*/ 0 w 883"/>
                  <a:gd name="T7" fmla="*/ 0 h 3209"/>
                  <a:gd name="T8" fmla="*/ 0 w 883"/>
                  <a:gd name="T9" fmla="*/ 0 h 3209"/>
                  <a:gd name="T10" fmla="*/ 0 60000 65536"/>
                  <a:gd name="T11" fmla="*/ 0 60000 65536"/>
                  <a:gd name="T12" fmla="*/ 0 60000 65536"/>
                  <a:gd name="T13" fmla="*/ 0 60000 65536"/>
                  <a:gd name="T14" fmla="*/ 0 60000 65536"/>
                  <a:gd name="T15" fmla="*/ 0 w 883"/>
                  <a:gd name="T16" fmla="*/ 0 h 3209"/>
                  <a:gd name="T17" fmla="*/ 883 w 883"/>
                  <a:gd name="T18" fmla="*/ 3209 h 3209"/>
                </a:gdLst>
                <a:ahLst/>
                <a:cxnLst>
                  <a:cxn ang="T10">
                    <a:pos x="T0" y="T1"/>
                  </a:cxn>
                  <a:cxn ang="T11">
                    <a:pos x="T2" y="T3"/>
                  </a:cxn>
                  <a:cxn ang="T12">
                    <a:pos x="T4" y="T5"/>
                  </a:cxn>
                  <a:cxn ang="T13">
                    <a:pos x="T6" y="T7"/>
                  </a:cxn>
                  <a:cxn ang="T14">
                    <a:pos x="T8" y="T9"/>
                  </a:cxn>
                </a:cxnLst>
                <a:rect l="T15" t="T16" r="T17" b="T18"/>
                <a:pathLst>
                  <a:path w="883" h="3209">
                    <a:moveTo>
                      <a:pt x="882" y="3175"/>
                    </a:moveTo>
                    <a:cubicBezTo>
                      <a:pt x="446" y="3208"/>
                      <a:pt x="198" y="2708"/>
                      <a:pt x="282" y="2328"/>
                    </a:cubicBezTo>
                    <a:cubicBezTo>
                      <a:pt x="369" y="1936"/>
                      <a:pt x="338" y="1528"/>
                      <a:pt x="317" y="1129"/>
                    </a:cubicBezTo>
                    <a:cubicBezTo>
                      <a:pt x="298" y="754"/>
                      <a:pt x="479" y="305"/>
                      <a:pt x="70" y="35"/>
                    </a:cubicBezTo>
                    <a:lnTo>
                      <a:pt x="0" y="0"/>
                    </a:lnTo>
                  </a:path>
                </a:pathLst>
              </a:custGeom>
              <a:noFill/>
              <a:ln w="9525">
                <a:solidFill>
                  <a:srgbClr val="000000"/>
                </a:solidFill>
                <a:round/>
                <a:headEnd/>
                <a:tailEnd/>
              </a:ln>
            </p:spPr>
            <p:txBody>
              <a:bodyPr/>
              <a:lstStyle/>
              <a:p>
                <a:endParaRPr lang="fr-FR"/>
              </a:p>
            </p:txBody>
          </p:sp>
        </p:grpSp>
        <p:sp>
          <p:nvSpPr>
            <p:cNvPr id="34" name="Text Box 31"/>
            <p:cNvSpPr txBox="1">
              <a:spLocks noChangeArrowheads="1"/>
            </p:cNvSpPr>
            <p:nvPr/>
          </p:nvSpPr>
          <p:spPr bwMode="auto">
            <a:xfrm rot="-5400000">
              <a:off x="107" y="1918"/>
              <a:ext cx="1303" cy="245"/>
            </a:xfrm>
            <a:prstGeom prst="rect">
              <a:avLst/>
            </a:prstGeom>
            <a:noFill/>
            <a:ln w="9525">
              <a:noFill/>
              <a:miter lim="800000"/>
              <a:headEnd/>
              <a:tailEnd/>
            </a:ln>
          </p:spPr>
          <p:txBody>
            <a:bodyPr wrap="none" lIns="0" tIns="0" rIns="0" bIns="0">
              <a:spAutoFit/>
            </a:bodyPr>
            <a:lstStyle/>
            <a:p>
              <a:pPr eaLnBrk="1" hangingPunct="1">
                <a:lnSpc>
                  <a:spcPct val="125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dirty="0">
                  <a:solidFill>
                    <a:srgbClr val="000080"/>
                  </a:solidFill>
                  <a:latin typeface="Comic Sans MS" pitchFamily="66" charset="0"/>
                </a:rPr>
                <a:t>Phase </a:t>
              </a:r>
              <a:r>
                <a:rPr lang="en-GB" sz="2200" dirty="0" err="1">
                  <a:solidFill>
                    <a:srgbClr val="000080"/>
                  </a:solidFill>
                  <a:latin typeface="Comic Sans MS" pitchFamily="66" charset="0"/>
                </a:rPr>
                <a:t>lumineuse</a:t>
              </a:r>
              <a:endParaRPr lang="en-GB" sz="2200" dirty="0">
                <a:solidFill>
                  <a:srgbClr val="000080"/>
                </a:solidFill>
                <a:latin typeface="Comic Sans MS" pitchFamily="66" charset="0"/>
              </a:endParaRPr>
            </a:p>
          </p:txBody>
        </p:sp>
      </p:grpSp>
      <p:grpSp>
        <p:nvGrpSpPr>
          <p:cNvPr id="37" name="Group 12"/>
          <p:cNvGrpSpPr>
            <a:grpSpLocks/>
          </p:cNvGrpSpPr>
          <p:nvPr/>
        </p:nvGrpSpPr>
        <p:grpSpPr bwMode="auto">
          <a:xfrm>
            <a:off x="4429125" y="3357562"/>
            <a:ext cx="2395538" cy="2195513"/>
            <a:chOff x="3048" y="1736"/>
            <a:chExt cx="1509" cy="1383"/>
          </a:xfrm>
        </p:grpSpPr>
        <p:sp>
          <p:nvSpPr>
            <p:cNvPr id="38" name="Freeform 13"/>
            <p:cNvSpPr>
              <a:spLocks/>
            </p:cNvSpPr>
            <p:nvPr/>
          </p:nvSpPr>
          <p:spPr bwMode="auto">
            <a:xfrm>
              <a:off x="3706" y="1877"/>
              <a:ext cx="523" cy="904"/>
            </a:xfrm>
            <a:custGeom>
              <a:avLst/>
              <a:gdLst>
                <a:gd name="T0" fmla="*/ 0 w 2306"/>
                <a:gd name="T1" fmla="*/ 0 h 3987"/>
                <a:gd name="T2" fmla="*/ 0 w 2306"/>
                <a:gd name="T3" fmla="*/ 0 h 3987"/>
                <a:gd name="T4" fmla="*/ 0 w 2306"/>
                <a:gd name="T5" fmla="*/ 0 h 3987"/>
                <a:gd name="T6" fmla="*/ 0 w 2306"/>
                <a:gd name="T7" fmla="*/ 0 h 3987"/>
                <a:gd name="T8" fmla="*/ 0 w 2306"/>
                <a:gd name="T9" fmla="*/ 0 h 3987"/>
                <a:gd name="T10" fmla="*/ 0 w 2306"/>
                <a:gd name="T11" fmla="*/ 0 h 3987"/>
                <a:gd name="T12" fmla="*/ 0 w 2306"/>
                <a:gd name="T13" fmla="*/ 0 h 3987"/>
                <a:gd name="T14" fmla="*/ 0 w 2306"/>
                <a:gd name="T15" fmla="*/ 0 h 3987"/>
                <a:gd name="T16" fmla="*/ 0 w 2306"/>
                <a:gd name="T17" fmla="*/ 0 h 3987"/>
                <a:gd name="T18" fmla="*/ 0 w 2306"/>
                <a:gd name="T19" fmla="*/ 0 h 3987"/>
                <a:gd name="T20" fmla="*/ 0 w 2306"/>
                <a:gd name="T21" fmla="*/ 0 h 3987"/>
                <a:gd name="T22" fmla="*/ 0 w 2306"/>
                <a:gd name="T23" fmla="*/ 0 h 3987"/>
                <a:gd name="T24" fmla="*/ 0 w 2306"/>
                <a:gd name="T25" fmla="*/ 0 h 3987"/>
                <a:gd name="T26" fmla="*/ 0 w 2306"/>
                <a:gd name="T27" fmla="*/ 0 h 3987"/>
                <a:gd name="T28" fmla="*/ 0 w 2306"/>
                <a:gd name="T29" fmla="*/ 0 h 3987"/>
                <a:gd name="T30" fmla="*/ 0 w 2306"/>
                <a:gd name="T31" fmla="*/ 0 h 3987"/>
                <a:gd name="T32" fmla="*/ 0 w 2306"/>
                <a:gd name="T33" fmla="*/ 0 h 3987"/>
                <a:gd name="T34" fmla="*/ 0 w 2306"/>
                <a:gd name="T35" fmla="*/ 0 h 3987"/>
                <a:gd name="T36" fmla="*/ 0 w 2306"/>
                <a:gd name="T37" fmla="*/ 0 h 3987"/>
                <a:gd name="T38" fmla="*/ 0 w 2306"/>
                <a:gd name="T39" fmla="*/ 0 h 3987"/>
                <a:gd name="T40" fmla="*/ 0 w 2306"/>
                <a:gd name="T41" fmla="*/ 0 h 3987"/>
                <a:gd name="T42" fmla="*/ 0 w 2306"/>
                <a:gd name="T43" fmla="*/ 0 h 3987"/>
                <a:gd name="T44" fmla="*/ 0 w 2306"/>
                <a:gd name="T45" fmla="*/ 0 h 3987"/>
                <a:gd name="T46" fmla="*/ 0 w 2306"/>
                <a:gd name="T47" fmla="*/ 0 h 3987"/>
                <a:gd name="T48" fmla="*/ 0 w 2306"/>
                <a:gd name="T49" fmla="*/ 0 h 3987"/>
                <a:gd name="T50" fmla="*/ 0 w 2306"/>
                <a:gd name="T51" fmla="*/ 0 h 3987"/>
                <a:gd name="T52" fmla="*/ 0 w 2306"/>
                <a:gd name="T53" fmla="*/ 0 h 3987"/>
                <a:gd name="T54" fmla="*/ 0 w 2306"/>
                <a:gd name="T55" fmla="*/ 0 h 3987"/>
                <a:gd name="T56" fmla="*/ 0 w 2306"/>
                <a:gd name="T57" fmla="*/ 0 h 3987"/>
                <a:gd name="T58" fmla="*/ 0 w 2306"/>
                <a:gd name="T59" fmla="*/ 0 h 3987"/>
                <a:gd name="T60" fmla="*/ 0 w 2306"/>
                <a:gd name="T61" fmla="*/ 0 h 3987"/>
                <a:gd name="T62" fmla="*/ 0 w 2306"/>
                <a:gd name="T63" fmla="*/ 0 h 3987"/>
                <a:gd name="T64" fmla="*/ 0 w 2306"/>
                <a:gd name="T65" fmla="*/ 0 h 3987"/>
                <a:gd name="T66" fmla="*/ 0 w 2306"/>
                <a:gd name="T67" fmla="*/ 0 h 39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06"/>
                <a:gd name="T103" fmla="*/ 0 h 3987"/>
                <a:gd name="T104" fmla="*/ 2306 w 2306"/>
                <a:gd name="T105" fmla="*/ 3987 h 39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06" h="3987">
                  <a:moveTo>
                    <a:pt x="2102" y="2"/>
                  </a:moveTo>
                  <a:lnTo>
                    <a:pt x="2002" y="0"/>
                  </a:lnTo>
                  <a:lnTo>
                    <a:pt x="1903" y="2"/>
                  </a:lnTo>
                  <a:lnTo>
                    <a:pt x="1803" y="8"/>
                  </a:lnTo>
                  <a:lnTo>
                    <a:pt x="1704" y="21"/>
                  </a:lnTo>
                  <a:lnTo>
                    <a:pt x="1606" y="38"/>
                  </a:lnTo>
                  <a:lnTo>
                    <a:pt x="1508" y="59"/>
                  </a:lnTo>
                  <a:lnTo>
                    <a:pt x="1413" y="87"/>
                  </a:lnTo>
                  <a:lnTo>
                    <a:pt x="1318" y="118"/>
                  </a:lnTo>
                  <a:lnTo>
                    <a:pt x="1225" y="154"/>
                  </a:lnTo>
                  <a:lnTo>
                    <a:pt x="1133" y="195"/>
                  </a:lnTo>
                  <a:lnTo>
                    <a:pt x="1045" y="239"/>
                  </a:lnTo>
                  <a:lnTo>
                    <a:pt x="958" y="290"/>
                  </a:lnTo>
                  <a:lnTo>
                    <a:pt x="875" y="343"/>
                  </a:lnTo>
                  <a:lnTo>
                    <a:pt x="793" y="401"/>
                  </a:lnTo>
                  <a:lnTo>
                    <a:pt x="715" y="464"/>
                  </a:lnTo>
                  <a:lnTo>
                    <a:pt x="640" y="530"/>
                  </a:lnTo>
                  <a:lnTo>
                    <a:pt x="569" y="599"/>
                  </a:lnTo>
                  <a:lnTo>
                    <a:pt x="501" y="672"/>
                  </a:lnTo>
                  <a:lnTo>
                    <a:pt x="436" y="748"/>
                  </a:lnTo>
                  <a:lnTo>
                    <a:pt x="376" y="828"/>
                  </a:lnTo>
                  <a:lnTo>
                    <a:pt x="320" y="910"/>
                  </a:lnTo>
                  <a:lnTo>
                    <a:pt x="268" y="995"/>
                  </a:lnTo>
                  <a:lnTo>
                    <a:pt x="220" y="1083"/>
                  </a:lnTo>
                  <a:lnTo>
                    <a:pt x="177" y="1172"/>
                  </a:lnTo>
                  <a:lnTo>
                    <a:pt x="138" y="1264"/>
                  </a:lnTo>
                  <a:lnTo>
                    <a:pt x="104" y="1358"/>
                  </a:lnTo>
                  <a:lnTo>
                    <a:pt x="74" y="1453"/>
                  </a:lnTo>
                  <a:lnTo>
                    <a:pt x="50" y="1550"/>
                  </a:lnTo>
                  <a:lnTo>
                    <a:pt x="30" y="1647"/>
                  </a:lnTo>
                  <a:lnTo>
                    <a:pt x="16" y="1747"/>
                  </a:lnTo>
                  <a:lnTo>
                    <a:pt x="5" y="1846"/>
                  </a:lnTo>
                  <a:lnTo>
                    <a:pt x="1" y="1945"/>
                  </a:lnTo>
                  <a:lnTo>
                    <a:pt x="0" y="2045"/>
                  </a:lnTo>
                  <a:lnTo>
                    <a:pt x="6" y="2145"/>
                  </a:lnTo>
                  <a:lnTo>
                    <a:pt x="16" y="2244"/>
                  </a:lnTo>
                  <a:lnTo>
                    <a:pt x="31" y="2342"/>
                  </a:lnTo>
                  <a:lnTo>
                    <a:pt x="51" y="2441"/>
                  </a:lnTo>
                  <a:lnTo>
                    <a:pt x="75" y="2537"/>
                  </a:lnTo>
                  <a:lnTo>
                    <a:pt x="106" y="2632"/>
                  </a:lnTo>
                  <a:lnTo>
                    <a:pt x="140" y="2726"/>
                  </a:lnTo>
                  <a:lnTo>
                    <a:pt x="179" y="2817"/>
                  </a:lnTo>
                  <a:lnTo>
                    <a:pt x="223" y="2908"/>
                  </a:lnTo>
                  <a:lnTo>
                    <a:pt x="270" y="2995"/>
                  </a:lnTo>
                  <a:lnTo>
                    <a:pt x="322" y="3080"/>
                  </a:lnTo>
                  <a:lnTo>
                    <a:pt x="379" y="3162"/>
                  </a:lnTo>
                  <a:lnTo>
                    <a:pt x="439" y="3242"/>
                  </a:lnTo>
                  <a:lnTo>
                    <a:pt x="504" y="3318"/>
                  </a:lnTo>
                  <a:lnTo>
                    <a:pt x="572" y="3390"/>
                  </a:lnTo>
                  <a:lnTo>
                    <a:pt x="644" y="3459"/>
                  </a:lnTo>
                  <a:lnTo>
                    <a:pt x="719" y="3525"/>
                  </a:lnTo>
                  <a:lnTo>
                    <a:pt x="797" y="3587"/>
                  </a:lnTo>
                  <a:lnTo>
                    <a:pt x="878" y="3645"/>
                  </a:lnTo>
                  <a:lnTo>
                    <a:pt x="962" y="3699"/>
                  </a:lnTo>
                  <a:lnTo>
                    <a:pt x="1049" y="3748"/>
                  </a:lnTo>
                  <a:lnTo>
                    <a:pt x="1138" y="3793"/>
                  </a:lnTo>
                  <a:lnTo>
                    <a:pt x="1229" y="3834"/>
                  </a:lnTo>
                  <a:lnTo>
                    <a:pt x="1322" y="3870"/>
                  </a:lnTo>
                  <a:lnTo>
                    <a:pt x="1417" y="3901"/>
                  </a:lnTo>
                  <a:lnTo>
                    <a:pt x="1513" y="3927"/>
                  </a:lnTo>
                  <a:lnTo>
                    <a:pt x="1611" y="3949"/>
                  </a:lnTo>
                  <a:lnTo>
                    <a:pt x="1709" y="3965"/>
                  </a:lnTo>
                  <a:lnTo>
                    <a:pt x="1808" y="3977"/>
                  </a:lnTo>
                  <a:lnTo>
                    <a:pt x="1908" y="3984"/>
                  </a:lnTo>
                  <a:lnTo>
                    <a:pt x="2008" y="3986"/>
                  </a:lnTo>
                  <a:lnTo>
                    <a:pt x="2107" y="3982"/>
                  </a:lnTo>
                  <a:lnTo>
                    <a:pt x="2207" y="3974"/>
                  </a:lnTo>
                  <a:lnTo>
                    <a:pt x="2305" y="3961"/>
                  </a:lnTo>
                </a:path>
              </a:pathLst>
            </a:custGeom>
            <a:noFill/>
            <a:ln w="9525">
              <a:solidFill>
                <a:srgbClr val="000000"/>
              </a:solidFill>
              <a:round/>
              <a:headEnd/>
              <a:tailEnd type="triangle" w="med" len="med"/>
            </a:ln>
          </p:spPr>
          <p:txBody>
            <a:bodyPr/>
            <a:lstStyle/>
            <a:p>
              <a:endParaRPr lang="fr-FR"/>
            </a:p>
          </p:txBody>
        </p:sp>
        <p:sp>
          <p:nvSpPr>
            <p:cNvPr id="39" name="Text Box 14"/>
            <p:cNvSpPr txBox="1">
              <a:spLocks noChangeArrowheads="1"/>
            </p:cNvSpPr>
            <p:nvPr/>
          </p:nvSpPr>
          <p:spPr bwMode="auto">
            <a:xfrm>
              <a:off x="4200" y="1736"/>
              <a:ext cx="357" cy="324"/>
            </a:xfrm>
            <a:prstGeom prst="rect">
              <a:avLst/>
            </a:prstGeom>
            <a:noFill/>
            <a:ln w="9525">
              <a:noFill/>
              <a:miter lim="800000"/>
              <a:headEnd/>
              <a:tailEnd/>
            </a:ln>
          </p:spPr>
          <p:txBody>
            <a:bodyPr wrap="none" lIns="0" tIns="0" rIns="0" bIns="0">
              <a:spAutoFit/>
            </a:bodyPr>
            <a:lstStyle/>
            <a:p>
              <a:pPr eaLnBrk="1" hangingPunct="1">
                <a:lnSpc>
                  <a:spcPct val="125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33A3A3"/>
                  </a:solidFill>
                  <a:latin typeface="Comic Sans MS" pitchFamily="66" charset="0"/>
                </a:rPr>
                <a:t>A</a:t>
              </a:r>
              <a:r>
                <a:rPr lang="en-GB" b="1">
                  <a:solidFill>
                    <a:srgbClr val="FF6633"/>
                  </a:solidFill>
                  <a:latin typeface="Comic Sans MS" pitchFamily="66" charset="0"/>
                </a:rPr>
                <a:t>H</a:t>
              </a:r>
              <a:r>
                <a:rPr lang="en-GB" b="1" baseline="-33000">
                  <a:solidFill>
                    <a:srgbClr val="FF6633"/>
                  </a:solidFill>
                  <a:latin typeface="Comic Sans MS" pitchFamily="66" charset="0"/>
                </a:rPr>
                <a:t>2</a:t>
              </a:r>
            </a:p>
          </p:txBody>
        </p:sp>
        <p:sp>
          <p:nvSpPr>
            <p:cNvPr id="40" name="Text Box 15"/>
            <p:cNvSpPr txBox="1">
              <a:spLocks noChangeArrowheads="1"/>
            </p:cNvSpPr>
            <p:nvPr/>
          </p:nvSpPr>
          <p:spPr bwMode="auto">
            <a:xfrm>
              <a:off x="4248" y="2632"/>
              <a:ext cx="141" cy="267"/>
            </a:xfrm>
            <a:prstGeom prst="rect">
              <a:avLst/>
            </a:prstGeom>
            <a:noFill/>
            <a:ln w="9525">
              <a:noFill/>
              <a:miter lim="800000"/>
              <a:headEnd/>
              <a:tailEnd/>
            </a:ln>
          </p:spPr>
          <p:txBody>
            <a:bodyPr wrap="none" lIns="0" tIns="0" rIns="0" bIns="0">
              <a:spAutoFit/>
            </a:bodyPr>
            <a:lstStyle/>
            <a:p>
              <a:pPr eaLnBrk="1" hangingPunct="1">
                <a:lnSpc>
                  <a:spcPct val="125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33A3A3"/>
                  </a:solidFill>
                  <a:latin typeface="Comic Sans MS" pitchFamily="66" charset="0"/>
                </a:rPr>
                <a:t>A</a:t>
              </a:r>
            </a:p>
          </p:txBody>
        </p:sp>
        <p:grpSp>
          <p:nvGrpSpPr>
            <p:cNvPr id="41" name="Group 16"/>
            <p:cNvGrpSpPr>
              <a:grpSpLocks/>
            </p:cNvGrpSpPr>
            <p:nvPr/>
          </p:nvGrpSpPr>
          <p:grpSpPr bwMode="auto">
            <a:xfrm>
              <a:off x="3048" y="1871"/>
              <a:ext cx="1229" cy="1248"/>
              <a:chOff x="3048" y="1871"/>
              <a:chExt cx="1229" cy="1248"/>
            </a:xfrm>
          </p:grpSpPr>
          <p:sp>
            <p:nvSpPr>
              <p:cNvPr id="42" name="Line 17"/>
              <p:cNvSpPr>
                <a:spLocks noChangeShapeType="1"/>
              </p:cNvSpPr>
              <p:nvPr/>
            </p:nvSpPr>
            <p:spPr bwMode="auto">
              <a:xfrm flipH="1">
                <a:off x="3713" y="1871"/>
                <a:ext cx="29" cy="1035"/>
              </a:xfrm>
              <a:prstGeom prst="line">
                <a:avLst/>
              </a:prstGeom>
              <a:noFill/>
              <a:ln w="9525">
                <a:solidFill>
                  <a:srgbClr val="000000"/>
                </a:solidFill>
                <a:round/>
                <a:headEnd/>
                <a:tailEnd type="triangle" w="med" len="med"/>
              </a:ln>
            </p:spPr>
            <p:txBody>
              <a:bodyPr/>
              <a:lstStyle/>
              <a:p>
                <a:endParaRPr lang="fr-FR"/>
              </a:p>
            </p:txBody>
          </p:sp>
          <p:grpSp>
            <p:nvGrpSpPr>
              <p:cNvPr id="43" name="Group 18"/>
              <p:cNvGrpSpPr>
                <a:grpSpLocks/>
              </p:cNvGrpSpPr>
              <p:nvPr/>
            </p:nvGrpSpPr>
            <p:grpSpPr bwMode="auto">
              <a:xfrm>
                <a:off x="3048" y="1876"/>
                <a:ext cx="663" cy="904"/>
                <a:chOff x="3048" y="1876"/>
                <a:chExt cx="663" cy="904"/>
              </a:xfrm>
            </p:grpSpPr>
            <p:sp>
              <p:nvSpPr>
                <p:cNvPr id="45" name="Freeform 19"/>
                <p:cNvSpPr>
                  <a:spLocks/>
                </p:cNvSpPr>
                <p:nvPr/>
              </p:nvSpPr>
              <p:spPr bwMode="auto">
                <a:xfrm>
                  <a:off x="3188" y="1876"/>
                  <a:ext cx="523" cy="904"/>
                </a:xfrm>
                <a:custGeom>
                  <a:avLst/>
                  <a:gdLst>
                    <a:gd name="T0" fmla="*/ 0 w 2308"/>
                    <a:gd name="T1" fmla="*/ 0 h 3987"/>
                    <a:gd name="T2" fmla="*/ 0 w 2308"/>
                    <a:gd name="T3" fmla="*/ 0 h 3987"/>
                    <a:gd name="T4" fmla="*/ 0 w 2308"/>
                    <a:gd name="T5" fmla="*/ 0 h 3987"/>
                    <a:gd name="T6" fmla="*/ 0 w 2308"/>
                    <a:gd name="T7" fmla="*/ 0 h 3987"/>
                    <a:gd name="T8" fmla="*/ 0 w 2308"/>
                    <a:gd name="T9" fmla="*/ 0 h 3987"/>
                    <a:gd name="T10" fmla="*/ 0 w 2308"/>
                    <a:gd name="T11" fmla="*/ 0 h 3987"/>
                    <a:gd name="T12" fmla="*/ 0 w 2308"/>
                    <a:gd name="T13" fmla="*/ 0 h 3987"/>
                    <a:gd name="T14" fmla="*/ 0 w 2308"/>
                    <a:gd name="T15" fmla="*/ 0 h 3987"/>
                    <a:gd name="T16" fmla="*/ 0 w 2308"/>
                    <a:gd name="T17" fmla="*/ 0 h 3987"/>
                    <a:gd name="T18" fmla="*/ 0 w 2308"/>
                    <a:gd name="T19" fmla="*/ 0 h 3987"/>
                    <a:gd name="T20" fmla="*/ 0 w 2308"/>
                    <a:gd name="T21" fmla="*/ 0 h 3987"/>
                    <a:gd name="T22" fmla="*/ 0 w 2308"/>
                    <a:gd name="T23" fmla="*/ 0 h 3987"/>
                    <a:gd name="T24" fmla="*/ 0 w 2308"/>
                    <a:gd name="T25" fmla="*/ 0 h 3987"/>
                    <a:gd name="T26" fmla="*/ 0 w 2308"/>
                    <a:gd name="T27" fmla="*/ 0 h 3987"/>
                    <a:gd name="T28" fmla="*/ 0 w 2308"/>
                    <a:gd name="T29" fmla="*/ 0 h 3987"/>
                    <a:gd name="T30" fmla="*/ 0 w 2308"/>
                    <a:gd name="T31" fmla="*/ 0 h 3987"/>
                    <a:gd name="T32" fmla="*/ 0 w 2308"/>
                    <a:gd name="T33" fmla="*/ 0 h 3987"/>
                    <a:gd name="T34" fmla="*/ 0 w 2308"/>
                    <a:gd name="T35" fmla="*/ 0 h 3987"/>
                    <a:gd name="T36" fmla="*/ 0 w 2308"/>
                    <a:gd name="T37" fmla="*/ 0 h 3987"/>
                    <a:gd name="T38" fmla="*/ 0 w 2308"/>
                    <a:gd name="T39" fmla="*/ 0 h 3987"/>
                    <a:gd name="T40" fmla="*/ 0 w 2308"/>
                    <a:gd name="T41" fmla="*/ 0 h 3987"/>
                    <a:gd name="T42" fmla="*/ 0 w 2308"/>
                    <a:gd name="T43" fmla="*/ 0 h 3987"/>
                    <a:gd name="T44" fmla="*/ 0 w 2308"/>
                    <a:gd name="T45" fmla="*/ 0 h 3987"/>
                    <a:gd name="T46" fmla="*/ 0 w 2308"/>
                    <a:gd name="T47" fmla="*/ 0 h 3987"/>
                    <a:gd name="T48" fmla="*/ 0 w 2308"/>
                    <a:gd name="T49" fmla="*/ 0 h 3987"/>
                    <a:gd name="T50" fmla="*/ 0 w 2308"/>
                    <a:gd name="T51" fmla="*/ 0 h 3987"/>
                    <a:gd name="T52" fmla="*/ 0 w 2308"/>
                    <a:gd name="T53" fmla="*/ 0 h 3987"/>
                    <a:gd name="T54" fmla="*/ 0 w 2308"/>
                    <a:gd name="T55" fmla="*/ 0 h 3987"/>
                    <a:gd name="T56" fmla="*/ 0 w 2308"/>
                    <a:gd name="T57" fmla="*/ 0 h 3987"/>
                    <a:gd name="T58" fmla="*/ 0 w 2308"/>
                    <a:gd name="T59" fmla="*/ 0 h 3987"/>
                    <a:gd name="T60" fmla="*/ 0 w 2308"/>
                    <a:gd name="T61" fmla="*/ 0 h 3987"/>
                    <a:gd name="T62" fmla="*/ 0 w 2308"/>
                    <a:gd name="T63" fmla="*/ 0 h 3987"/>
                    <a:gd name="T64" fmla="*/ 0 w 2308"/>
                    <a:gd name="T65" fmla="*/ 0 h 3987"/>
                    <a:gd name="T66" fmla="*/ 0 w 2308"/>
                    <a:gd name="T67" fmla="*/ 0 h 39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08"/>
                    <a:gd name="T103" fmla="*/ 0 h 3987"/>
                    <a:gd name="T104" fmla="*/ 2308 w 2308"/>
                    <a:gd name="T105" fmla="*/ 3987 h 39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08" h="3987">
                      <a:moveTo>
                        <a:pt x="0" y="3960"/>
                      </a:moveTo>
                      <a:lnTo>
                        <a:pt x="98" y="3974"/>
                      </a:lnTo>
                      <a:lnTo>
                        <a:pt x="198" y="3982"/>
                      </a:lnTo>
                      <a:lnTo>
                        <a:pt x="297" y="3986"/>
                      </a:lnTo>
                      <a:lnTo>
                        <a:pt x="397" y="3985"/>
                      </a:lnTo>
                      <a:lnTo>
                        <a:pt x="496" y="3977"/>
                      </a:lnTo>
                      <a:lnTo>
                        <a:pt x="595" y="3966"/>
                      </a:lnTo>
                      <a:lnTo>
                        <a:pt x="694" y="3950"/>
                      </a:lnTo>
                      <a:lnTo>
                        <a:pt x="791" y="3928"/>
                      </a:lnTo>
                      <a:lnTo>
                        <a:pt x="888" y="3902"/>
                      </a:lnTo>
                      <a:lnTo>
                        <a:pt x="982" y="3871"/>
                      </a:lnTo>
                      <a:lnTo>
                        <a:pt x="1075" y="3835"/>
                      </a:lnTo>
                      <a:lnTo>
                        <a:pt x="1167" y="3794"/>
                      </a:lnTo>
                      <a:lnTo>
                        <a:pt x="1256" y="3750"/>
                      </a:lnTo>
                      <a:lnTo>
                        <a:pt x="1343" y="3701"/>
                      </a:lnTo>
                      <a:lnTo>
                        <a:pt x="1427" y="3647"/>
                      </a:lnTo>
                      <a:lnTo>
                        <a:pt x="1508" y="3589"/>
                      </a:lnTo>
                      <a:lnTo>
                        <a:pt x="1586" y="3527"/>
                      </a:lnTo>
                      <a:lnTo>
                        <a:pt x="1662" y="3462"/>
                      </a:lnTo>
                      <a:lnTo>
                        <a:pt x="1733" y="3393"/>
                      </a:lnTo>
                      <a:lnTo>
                        <a:pt x="1801" y="3320"/>
                      </a:lnTo>
                      <a:lnTo>
                        <a:pt x="1867" y="3244"/>
                      </a:lnTo>
                      <a:lnTo>
                        <a:pt x="1927" y="3165"/>
                      </a:lnTo>
                      <a:lnTo>
                        <a:pt x="1984" y="3083"/>
                      </a:lnTo>
                      <a:lnTo>
                        <a:pt x="2036" y="2998"/>
                      </a:lnTo>
                      <a:lnTo>
                        <a:pt x="2084" y="2911"/>
                      </a:lnTo>
                      <a:lnTo>
                        <a:pt x="2128" y="2820"/>
                      </a:lnTo>
                      <a:lnTo>
                        <a:pt x="2167" y="2729"/>
                      </a:lnTo>
                      <a:lnTo>
                        <a:pt x="2201" y="2636"/>
                      </a:lnTo>
                      <a:lnTo>
                        <a:pt x="2232" y="2541"/>
                      </a:lnTo>
                      <a:lnTo>
                        <a:pt x="2256" y="2444"/>
                      </a:lnTo>
                      <a:lnTo>
                        <a:pt x="2276" y="2346"/>
                      </a:lnTo>
                      <a:lnTo>
                        <a:pt x="2292" y="2248"/>
                      </a:lnTo>
                      <a:lnTo>
                        <a:pt x="2302" y="2148"/>
                      </a:lnTo>
                      <a:lnTo>
                        <a:pt x="2307" y="2048"/>
                      </a:lnTo>
                      <a:lnTo>
                        <a:pt x="2307" y="1949"/>
                      </a:lnTo>
                      <a:lnTo>
                        <a:pt x="2303" y="1849"/>
                      </a:lnTo>
                      <a:lnTo>
                        <a:pt x="2293" y="1750"/>
                      </a:lnTo>
                      <a:lnTo>
                        <a:pt x="2278" y="1651"/>
                      </a:lnTo>
                      <a:lnTo>
                        <a:pt x="2259" y="1553"/>
                      </a:lnTo>
                      <a:lnTo>
                        <a:pt x="2235" y="1457"/>
                      </a:lnTo>
                      <a:lnTo>
                        <a:pt x="2205" y="1361"/>
                      </a:lnTo>
                      <a:lnTo>
                        <a:pt x="2171" y="1268"/>
                      </a:lnTo>
                      <a:lnTo>
                        <a:pt x="2133" y="1175"/>
                      </a:lnTo>
                      <a:lnTo>
                        <a:pt x="2090" y="1086"/>
                      </a:lnTo>
                      <a:lnTo>
                        <a:pt x="2042" y="998"/>
                      </a:lnTo>
                      <a:lnTo>
                        <a:pt x="1990" y="913"/>
                      </a:lnTo>
                      <a:lnTo>
                        <a:pt x="1934" y="830"/>
                      </a:lnTo>
                      <a:lnTo>
                        <a:pt x="1874" y="751"/>
                      </a:lnTo>
                      <a:lnTo>
                        <a:pt x="1810" y="675"/>
                      </a:lnTo>
                      <a:lnTo>
                        <a:pt x="1742" y="601"/>
                      </a:lnTo>
                      <a:lnTo>
                        <a:pt x="1670" y="532"/>
                      </a:lnTo>
                      <a:lnTo>
                        <a:pt x="1596" y="466"/>
                      </a:lnTo>
                      <a:lnTo>
                        <a:pt x="1518" y="403"/>
                      </a:lnTo>
                      <a:lnTo>
                        <a:pt x="1436" y="345"/>
                      </a:lnTo>
                      <a:lnTo>
                        <a:pt x="1353" y="292"/>
                      </a:lnTo>
                      <a:lnTo>
                        <a:pt x="1266" y="241"/>
                      </a:lnTo>
                      <a:lnTo>
                        <a:pt x="1178" y="196"/>
                      </a:lnTo>
                      <a:lnTo>
                        <a:pt x="1086" y="155"/>
                      </a:lnTo>
                      <a:lnTo>
                        <a:pt x="994" y="119"/>
                      </a:lnTo>
                      <a:lnTo>
                        <a:pt x="899" y="88"/>
                      </a:lnTo>
                      <a:lnTo>
                        <a:pt x="803" y="60"/>
                      </a:lnTo>
                      <a:lnTo>
                        <a:pt x="705" y="38"/>
                      </a:lnTo>
                      <a:lnTo>
                        <a:pt x="607" y="22"/>
                      </a:lnTo>
                      <a:lnTo>
                        <a:pt x="508" y="9"/>
                      </a:lnTo>
                      <a:lnTo>
                        <a:pt x="408" y="2"/>
                      </a:lnTo>
                      <a:lnTo>
                        <a:pt x="309" y="0"/>
                      </a:lnTo>
                      <a:lnTo>
                        <a:pt x="209" y="2"/>
                      </a:lnTo>
                    </a:path>
                  </a:pathLst>
                </a:custGeom>
                <a:noFill/>
                <a:ln w="9525">
                  <a:solidFill>
                    <a:srgbClr val="000000"/>
                  </a:solidFill>
                  <a:round/>
                  <a:headEnd/>
                  <a:tailEnd type="triangle" w="med" len="med"/>
                </a:ln>
              </p:spPr>
              <p:txBody>
                <a:bodyPr/>
                <a:lstStyle/>
                <a:p>
                  <a:endParaRPr lang="fr-FR"/>
                </a:p>
              </p:txBody>
            </p:sp>
            <p:sp>
              <p:nvSpPr>
                <p:cNvPr id="46" name="Line 20"/>
                <p:cNvSpPr>
                  <a:spLocks noChangeShapeType="1"/>
                </p:cNvSpPr>
                <p:nvPr/>
              </p:nvSpPr>
              <p:spPr bwMode="auto">
                <a:xfrm>
                  <a:off x="3048" y="2776"/>
                  <a:ext cx="232" cy="1"/>
                </a:xfrm>
                <a:prstGeom prst="line">
                  <a:avLst/>
                </a:prstGeom>
                <a:noFill/>
                <a:ln w="9525">
                  <a:solidFill>
                    <a:srgbClr val="000000"/>
                  </a:solidFill>
                  <a:round/>
                  <a:headEnd/>
                  <a:tailEnd/>
                </a:ln>
              </p:spPr>
              <p:txBody>
                <a:bodyPr/>
                <a:lstStyle/>
                <a:p>
                  <a:endParaRPr lang="fr-FR"/>
                </a:p>
              </p:txBody>
            </p:sp>
          </p:grpSp>
          <p:sp>
            <p:nvSpPr>
              <p:cNvPr id="44" name="Text Box 21"/>
              <p:cNvSpPr txBox="1">
                <a:spLocks noChangeArrowheads="1"/>
              </p:cNvSpPr>
              <p:nvPr/>
            </p:nvSpPr>
            <p:spPr bwMode="auto">
              <a:xfrm>
                <a:off x="3588" y="2906"/>
                <a:ext cx="689" cy="213"/>
              </a:xfrm>
              <a:prstGeom prst="rect">
                <a:avLst/>
              </a:prstGeom>
              <a:noFill/>
              <a:ln w="9525">
                <a:noFill/>
                <a:miter lim="800000"/>
                <a:headEnd/>
                <a:tailEnd/>
              </a:ln>
            </p:spPr>
            <p:txBody>
              <a:bodyPr wrap="none" lIns="0" tIns="0" rIns="0" bIns="0">
                <a:spAutoFit/>
              </a:bodyPr>
              <a:lstStyle/>
              <a:p>
                <a:pPr eaLnBrk="1" hangingPunct="1">
                  <a:lnSpc>
                    <a:spcPct val="122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smtClean="0">
                    <a:solidFill>
                      <a:srgbClr val="FF6633"/>
                    </a:solidFill>
                    <a:latin typeface="Andale Sans" pitchFamily="32" charset="0"/>
                  </a:rPr>
                  <a:t>NADPH</a:t>
                </a:r>
                <a:r>
                  <a:rPr lang="en-GB" b="1" dirty="0" smtClean="0">
                    <a:solidFill>
                      <a:srgbClr val="FF6633"/>
                    </a:solidFill>
                    <a:latin typeface="Comic Sans MS" pitchFamily="66" charset="0"/>
                  </a:rPr>
                  <a:t>H</a:t>
                </a:r>
                <a:r>
                  <a:rPr lang="en-GB" b="1" baseline="33000" dirty="0">
                    <a:solidFill>
                      <a:srgbClr val="FF6633"/>
                    </a:solidFill>
                    <a:latin typeface="Comic Sans MS" pitchFamily="66" charset="0"/>
                  </a:rPr>
                  <a:t>+</a:t>
                </a:r>
              </a:p>
            </p:txBody>
          </p:sp>
        </p:grpSp>
      </p:grpSp>
      <p:sp>
        <p:nvSpPr>
          <p:cNvPr id="47" name="Text Box 32"/>
          <p:cNvSpPr txBox="1">
            <a:spLocks noChangeArrowheads="1"/>
          </p:cNvSpPr>
          <p:nvPr/>
        </p:nvSpPr>
        <p:spPr bwMode="auto">
          <a:xfrm>
            <a:off x="3428992" y="6286520"/>
            <a:ext cx="4500594" cy="352917"/>
          </a:xfrm>
          <a:prstGeom prst="rect">
            <a:avLst/>
          </a:prstGeom>
          <a:noFill/>
          <a:ln w="9525">
            <a:noFill/>
            <a:miter lim="800000"/>
            <a:headEnd/>
            <a:tailEnd/>
          </a:ln>
        </p:spPr>
        <p:txBody>
          <a:bodyPr wrap="square" lIns="0" tIns="0" rIns="0" bIns="0">
            <a:spAutoFit/>
          </a:bodyPr>
          <a:lstStyle/>
          <a:p>
            <a:pPr eaLnBrk="1" hangingPunct="1">
              <a:lnSpc>
                <a:spcPct val="125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80"/>
                </a:solidFill>
                <a:latin typeface="Comic Sans MS" pitchFamily="66" charset="0"/>
              </a:rPr>
              <a:t>Phase </a:t>
            </a:r>
            <a:r>
              <a:rPr lang="en-GB" sz="2000" dirty="0" smtClean="0">
                <a:solidFill>
                  <a:srgbClr val="000080"/>
                </a:solidFill>
                <a:latin typeface="Comic Sans MS" pitchFamily="66" charset="0"/>
              </a:rPr>
              <a:t>obscure “Cycle de Kelvin”</a:t>
            </a:r>
            <a:endParaRPr lang="en-GB" sz="2000" dirty="0">
              <a:solidFill>
                <a:srgbClr val="000080"/>
              </a:solidFill>
              <a:latin typeface="Comic Sans MS" pitchFamily="66" charset="0"/>
            </a:endParaRPr>
          </a:p>
        </p:txBody>
      </p:sp>
      <p:sp>
        <p:nvSpPr>
          <p:cNvPr id="48" name="Text Box 21"/>
          <p:cNvSpPr txBox="1">
            <a:spLocks noChangeArrowheads="1"/>
          </p:cNvSpPr>
          <p:nvPr/>
        </p:nvSpPr>
        <p:spPr bwMode="auto">
          <a:xfrm>
            <a:off x="5357818" y="3071810"/>
            <a:ext cx="748603" cy="306046"/>
          </a:xfrm>
          <a:prstGeom prst="rect">
            <a:avLst/>
          </a:prstGeom>
          <a:noFill/>
          <a:ln w="9525">
            <a:noFill/>
            <a:miter lim="800000"/>
            <a:headEnd/>
            <a:tailEnd/>
          </a:ln>
        </p:spPr>
        <p:txBody>
          <a:bodyPr wrap="none" lIns="0" tIns="0" rIns="0" bIns="0">
            <a:spAutoFit/>
          </a:bodyPr>
          <a:lstStyle/>
          <a:p>
            <a:pPr eaLnBrk="1" hangingPunct="1">
              <a:lnSpc>
                <a:spcPct val="122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smtClean="0">
                <a:solidFill>
                  <a:srgbClr val="FF6633"/>
                </a:solidFill>
                <a:latin typeface="Andale Sans" pitchFamily="32" charset="0"/>
              </a:rPr>
              <a:t>NADP</a:t>
            </a:r>
            <a:r>
              <a:rPr lang="en-GB" b="1" baseline="33000" dirty="0" smtClean="0">
                <a:solidFill>
                  <a:srgbClr val="FF6633"/>
                </a:solidFill>
                <a:latin typeface="Comic Sans MS" pitchFamily="66" charset="0"/>
              </a:rPr>
              <a:t>+</a:t>
            </a:r>
            <a:endParaRPr lang="en-GB" b="1" baseline="33000" dirty="0">
              <a:solidFill>
                <a:srgbClr val="FF6633"/>
              </a:solidFill>
              <a:latin typeface="Comic Sans MS" pitchFamily="66" charset="0"/>
            </a:endParaRPr>
          </a:p>
        </p:txBody>
      </p:sp>
      <p:sp>
        <p:nvSpPr>
          <p:cNvPr id="49" name="Text Box 38"/>
          <p:cNvSpPr txBox="1">
            <a:spLocks noChangeArrowheads="1"/>
          </p:cNvSpPr>
          <p:nvPr/>
        </p:nvSpPr>
        <p:spPr bwMode="auto">
          <a:xfrm>
            <a:off x="3071802" y="4071942"/>
            <a:ext cx="2500330" cy="257635"/>
          </a:xfrm>
          <a:prstGeom prst="rect">
            <a:avLst/>
          </a:prstGeom>
          <a:noFill/>
          <a:ln w="9525">
            <a:noFill/>
            <a:miter lim="800000"/>
            <a:headEnd/>
            <a:tailEnd/>
          </a:ln>
        </p:spPr>
        <p:txBody>
          <a:bodyPr wrap="square" lIns="0" tIns="0" rIns="0" bIns="0">
            <a:spAutoFit/>
          </a:bodyPr>
          <a:lstStyle/>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smtClean="0">
                <a:solidFill>
                  <a:srgbClr val="000080"/>
                </a:solidFill>
                <a:latin typeface="Comic Sans MS" pitchFamily="66" charset="0"/>
              </a:rPr>
              <a:t>photophosphorylation</a:t>
            </a:r>
            <a:endParaRPr lang="en-GB" sz="1800" dirty="0">
              <a:solidFill>
                <a:srgbClr val="000080"/>
              </a:solidFill>
              <a:latin typeface="Comic Sans MS" pitchFamily="66" charset="0"/>
            </a:endParaRPr>
          </a:p>
        </p:txBody>
      </p:sp>
      <p:sp>
        <p:nvSpPr>
          <p:cNvPr id="50" name="ZoneTexte 49"/>
          <p:cNvSpPr txBox="1"/>
          <p:nvPr/>
        </p:nvSpPr>
        <p:spPr>
          <a:xfrm>
            <a:off x="3500430" y="5929330"/>
            <a:ext cx="1000132" cy="369332"/>
          </a:xfrm>
          <a:prstGeom prst="rect">
            <a:avLst/>
          </a:prstGeom>
          <a:noFill/>
        </p:spPr>
        <p:txBody>
          <a:bodyPr wrap="square" rtlCol="0">
            <a:spAutoFit/>
          </a:bodyPr>
          <a:lstStyle/>
          <a:p>
            <a:r>
              <a:rPr lang="fr-FR" b="1" dirty="0" smtClean="0">
                <a:solidFill>
                  <a:schemeClr val="accent3">
                    <a:lumMod val="75000"/>
                  </a:schemeClr>
                </a:solidFill>
                <a:latin typeface="Comic Sans MS" pitchFamily="66" charset="0"/>
              </a:rPr>
              <a:t>Glucide </a:t>
            </a:r>
            <a:endParaRPr lang="fr-FR" b="1" dirty="0">
              <a:solidFill>
                <a:schemeClr val="accent3">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8"/>
          <p:cNvSpPr txBox="1">
            <a:spLocks noChangeArrowheads="1"/>
          </p:cNvSpPr>
          <p:nvPr/>
        </p:nvSpPr>
        <p:spPr bwMode="auto">
          <a:xfrm>
            <a:off x="500034" y="285728"/>
            <a:ext cx="4572032" cy="543867"/>
          </a:xfrm>
          <a:prstGeom prst="rect">
            <a:avLst/>
          </a:prstGeom>
          <a:noFill/>
          <a:ln w="9525">
            <a:noFill/>
            <a:miter lim="800000"/>
            <a:headEnd/>
            <a:tailEnd/>
          </a:ln>
        </p:spPr>
        <p:txBody>
          <a:bodyPr wrap="square" lIns="0" tIns="0" rIns="0" bIns="0">
            <a:spAutoFit/>
          </a:bodyPr>
          <a:lstStyle/>
          <a:p>
            <a:pPr algn="ctr" eaLnBrk="1" hangingPunct="1">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smtClean="0">
                <a:solidFill>
                  <a:srgbClr val="FF0000"/>
                </a:solidFill>
                <a:latin typeface="Comic Sans MS" pitchFamily="66" charset="0"/>
              </a:rPr>
              <a:t>La </a:t>
            </a:r>
            <a:r>
              <a:rPr lang="en-GB" sz="2000" b="1" dirty="0" err="1" smtClean="0">
                <a:solidFill>
                  <a:srgbClr val="FF0000"/>
                </a:solidFill>
                <a:latin typeface="Comic Sans MS" pitchFamily="66" charset="0"/>
              </a:rPr>
              <a:t>destinée</a:t>
            </a:r>
            <a:r>
              <a:rPr lang="en-GB" sz="2000" b="1" dirty="0" smtClean="0">
                <a:solidFill>
                  <a:srgbClr val="FF0000"/>
                </a:solidFill>
                <a:latin typeface="Comic Sans MS" pitchFamily="66" charset="0"/>
              </a:rPr>
              <a:t> du </a:t>
            </a:r>
            <a:r>
              <a:rPr lang="en-GB" sz="2000" b="1" dirty="0" err="1" smtClean="0">
                <a:solidFill>
                  <a:srgbClr val="FF0000"/>
                </a:solidFill>
                <a:latin typeface="Comic Sans MS" pitchFamily="66" charset="0"/>
              </a:rPr>
              <a:t>glucide</a:t>
            </a:r>
            <a:r>
              <a:rPr lang="en-GB" sz="2000" b="1" dirty="0" smtClean="0">
                <a:solidFill>
                  <a:srgbClr val="FF0000"/>
                </a:solidFill>
                <a:latin typeface="Comic Sans MS" pitchFamily="66" charset="0"/>
              </a:rPr>
              <a:t> “glucose”:</a:t>
            </a:r>
          </a:p>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dirty="0">
              <a:solidFill>
                <a:srgbClr val="000080"/>
              </a:solidFill>
              <a:latin typeface="Comic Sans MS" pitchFamily="66" charset="0"/>
            </a:endParaRPr>
          </a:p>
        </p:txBody>
      </p:sp>
      <p:pic>
        <p:nvPicPr>
          <p:cNvPr id="5" name="Image 4" descr="mhtml:file://C:\Users\asmaa%20ghalouni\Desktop\biochimie%20microbienne\index_glycolyse.mht!http://www.jpboseret.eu/uploads/images/glycolyse.gif"/>
          <p:cNvPicPr/>
          <p:nvPr/>
        </p:nvPicPr>
        <p:blipFill>
          <a:blip r:embed="rId2" cstate="print"/>
          <a:srcRect/>
          <a:stretch>
            <a:fillRect/>
          </a:stretch>
        </p:blipFill>
        <p:spPr bwMode="auto">
          <a:xfrm>
            <a:off x="1214414" y="785794"/>
            <a:ext cx="7143800" cy="5929354"/>
          </a:xfrm>
          <a:prstGeom prst="rect">
            <a:avLst/>
          </a:prstGeom>
          <a:noFill/>
          <a:ln w="9525">
            <a:noFill/>
            <a:miter lim="800000"/>
            <a:headEnd/>
            <a:tailEnd/>
          </a:ln>
        </p:spPr>
      </p:pic>
      <p:sp>
        <p:nvSpPr>
          <p:cNvPr id="7" name="Text Box 38"/>
          <p:cNvSpPr txBox="1">
            <a:spLocks noChangeArrowheads="1"/>
          </p:cNvSpPr>
          <p:nvPr/>
        </p:nvSpPr>
        <p:spPr bwMode="auto">
          <a:xfrm>
            <a:off x="4929190" y="285728"/>
            <a:ext cx="3143272" cy="543867"/>
          </a:xfrm>
          <a:prstGeom prst="rect">
            <a:avLst/>
          </a:prstGeom>
          <a:noFill/>
          <a:ln w="9525">
            <a:noFill/>
            <a:miter lim="800000"/>
            <a:headEnd/>
            <a:tailEnd/>
          </a:ln>
        </p:spPr>
        <p:txBody>
          <a:bodyPr wrap="square" lIns="0" tIns="0" rIns="0" bIns="0">
            <a:spAutoFit/>
          </a:bodyPr>
          <a:lstStyle/>
          <a:p>
            <a:pPr algn="ctr" eaLnBrk="1" hangingPunct="1">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latin typeface="Comic Sans MS" pitchFamily="66" charset="0"/>
              </a:rPr>
              <a:t> 1. La </a:t>
            </a:r>
            <a:r>
              <a:rPr lang="en-GB" sz="2000" dirty="0" err="1" smtClean="0">
                <a:latin typeface="Comic Sans MS" pitchFamily="66" charset="0"/>
              </a:rPr>
              <a:t>glycolyse</a:t>
            </a:r>
            <a:r>
              <a:rPr lang="en-GB" sz="2000" dirty="0" smtClean="0">
                <a:latin typeface="Comic Sans MS" pitchFamily="66" charset="0"/>
              </a:rPr>
              <a:t>:</a:t>
            </a:r>
          </a:p>
          <a:p>
            <a:pPr algn="ctr" eaLnBrk="1" hangingPunct="1">
              <a:lnSpc>
                <a:spcPct val="93000"/>
              </a:lnSpc>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dirty="0">
              <a:solidFill>
                <a:srgbClr val="000080"/>
              </a:solidFill>
              <a:latin typeface="Comic Sans MS" pitchFamily="66"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500034" y="500042"/>
            <a:ext cx="7500991" cy="6072230"/>
            <a:chOff x="1357290" y="928670"/>
            <a:chExt cx="5857917" cy="3714776"/>
          </a:xfrm>
        </p:grpSpPr>
        <p:grpSp>
          <p:nvGrpSpPr>
            <p:cNvPr id="6" name="Groupe 5"/>
            <p:cNvGrpSpPr/>
            <p:nvPr/>
          </p:nvGrpSpPr>
          <p:grpSpPr>
            <a:xfrm>
              <a:off x="1357290" y="928671"/>
              <a:ext cx="5857917" cy="3714775"/>
              <a:chOff x="1357290" y="928671"/>
              <a:chExt cx="5857917" cy="3714775"/>
            </a:xfrm>
          </p:grpSpPr>
          <p:pic>
            <p:nvPicPr>
              <p:cNvPr id="4" name="Image 3" descr="mhtml:file://C:\Users\asmaa%20ghalouni\Desktop\biochimie%20microbienne\index_glycolyse.mht!http://www.jpboseret.eu/uploads/images/cycle_krebs2.gif"/>
              <p:cNvPicPr/>
              <p:nvPr/>
            </p:nvPicPr>
            <p:blipFill>
              <a:blip r:embed="rId2" cstate="print"/>
              <a:srcRect/>
              <a:stretch>
                <a:fillRect/>
              </a:stretch>
            </p:blipFill>
            <p:spPr bwMode="auto">
              <a:xfrm>
                <a:off x="1747819" y="928671"/>
                <a:ext cx="5467388" cy="3714775"/>
              </a:xfrm>
              <a:prstGeom prst="rect">
                <a:avLst/>
              </a:prstGeom>
              <a:noFill/>
              <a:ln w="9525">
                <a:noFill/>
                <a:miter lim="800000"/>
                <a:headEnd/>
                <a:tailEnd/>
              </a:ln>
            </p:spPr>
          </p:pic>
          <p:sp>
            <p:nvSpPr>
              <p:cNvPr id="38914" name="Text Box 2"/>
              <p:cNvSpPr txBox="1">
                <a:spLocks noChangeArrowheads="1"/>
              </p:cNvSpPr>
              <p:nvPr/>
            </p:nvSpPr>
            <p:spPr bwMode="auto">
              <a:xfrm>
                <a:off x="1357290" y="1928802"/>
                <a:ext cx="2206625" cy="350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dirty="0" smtClean="0">
                    <a:ln>
                      <a:noFill/>
                    </a:ln>
                    <a:solidFill>
                      <a:schemeClr val="tx1"/>
                    </a:solidFill>
                    <a:effectLst/>
                    <a:latin typeface="Comic Sans MS" pitchFamily="66" charset="0"/>
                    <a:cs typeface="Arial" pitchFamily="34" charset="0"/>
                  </a:rPr>
                  <a:t>LE CYCLE DE KREBS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8915" name="Text Box 3"/>
            <p:cNvSpPr txBox="1">
              <a:spLocks noChangeArrowheads="1"/>
            </p:cNvSpPr>
            <p:nvPr/>
          </p:nvSpPr>
          <p:spPr bwMode="auto">
            <a:xfrm>
              <a:off x="3643306" y="928670"/>
              <a:ext cx="2206625" cy="57150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 name="Titre 1"/>
          <p:cNvSpPr>
            <a:spLocks noGrp="1"/>
          </p:cNvSpPr>
          <p:nvPr>
            <p:ph type="title"/>
          </p:nvPr>
        </p:nvSpPr>
        <p:spPr>
          <a:xfrm>
            <a:off x="285720" y="0"/>
            <a:ext cx="8472518" cy="857256"/>
          </a:xfrm>
        </p:spPr>
        <p:txBody>
          <a:bodyPr>
            <a:normAutofit/>
          </a:bodyPr>
          <a:lstStyle/>
          <a:p>
            <a:pPr algn="l"/>
            <a:r>
              <a:rPr lang="fr-FR" sz="2000" dirty="0" smtClean="0">
                <a:solidFill>
                  <a:srgbClr val="FF0000"/>
                </a:solidFill>
                <a:latin typeface="Comic Sans MS" pitchFamily="66" charset="0"/>
              </a:rPr>
              <a:t>- Destinée du pyruvate: Si le métabolisme est oxydatif</a:t>
            </a:r>
            <a:endParaRPr lang="fr-FR" sz="2000"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bactrie"/>
          <p:cNvPicPr>
            <a:picLocks noChangeAspect="1" noChangeArrowheads="1"/>
          </p:cNvPicPr>
          <p:nvPr/>
        </p:nvPicPr>
        <p:blipFill>
          <a:blip r:embed="rId2">
            <a:lum bright="-18000" contrast="24000"/>
          </a:blip>
          <a:srcRect/>
          <a:stretch>
            <a:fillRect/>
          </a:stretch>
        </p:blipFill>
        <p:spPr bwMode="auto">
          <a:xfrm>
            <a:off x="214282" y="214290"/>
            <a:ext cx="4429156" cy="2968624"/>
          </a:xfrm>
          <a:prstGeom prst="rect">
            <a:avLst/>
          </a:prstGeom>
          <a:noFill/>
          <a:ln w="9525">
            <a:noFill/>
            <a:miter lim="800000"/>
            <a:headEnd/>
            <a:tailEnd/>
          </a:ln>
        </p:spPr>
      </p:pic>
      <p:pic>
        <p:nvPicPr>
          <p:cNvPr id="5" name="Picture 2" descr="1033151266-1"/>
          <p:cNvPicPr>
            <a:picLocks noChangeAspect="1" noChangeArrowheads="1"/>
          </p:cNvPicPr>
          <p:nvPr/>
        </p:nvPicPr>
        <p:blipFill>
          <a:blip r:embed="rId3"/>
          <a:srcRect/>
          <a:stretch>
            <a:fillRect/>
          </a:stretch>
        </p:blipFill>
        <p:spPr bwMode="auto">
          <a:xfrm>
            <a:off x="4857752" y="214290"/>
            <a:ext cx="4071966" cy="2928958"/>
          </a:xfrm>
          <a:prstGeom prst="rect">
            <a:avLst/>
          </a:prstGeom>
          <a:noFill/>
          <a:ln w="9525">
            <a:noFill/>
            <a:miter lim="800000"/>
            <a:headEnd/>
            <a:tailEnd/>
          </a:ln>
        </p:spPr>
      </p:pic>
      <p:pic>
        <p:nvPicPr>
          <p:cNvPr id="6" name="Picture 2" descr="treponemapalidum3580"/>
          <p:cNvPicPr>
            <a:picLocks noChangeAspect="1" noChangeArrowheads="1"/>
          </p:cNvPicPr>
          <p:nvPr/>
        </p:nvPicPr>
        <p:blipFill>
          <a:blip r:embed="rId4"/>
          <a:srcRect/>
          <a:stretch>
            <a:fillRect/>
          </a:stretch>
        </p:blipFill>
        <p:spPr bwMode="auto">
          <a:xfrm>
            <a:off x="1714480" y="3429000"/>
            <a:ext cx="5529274" cy="30480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57158" y="214290"/>
            <a:ext cx="8572560" cy="6357982"/>
            <a:chOff x="1000100" y="3571876"/>
            <a:chExt cx="6929486" cy="3286124"/>
          </a:xfrm>
        </p:grpSpPr>
        <p:pic>
          <p:nvPicPr>
            <p:cNvPr id="5" name="Image 4"/>
            <p:cNvPicPr/>
            <p:nvPr/>
          </p:nvPicPr>
          <p:blipFill>
            <a:blip r:embed="rId2" cstate="print"/>
            <a:srcRect/>
            <a:stretch>
              <a:fillRect/>
            </a:stretch>
          </p:blipFill>
          <p:spPr bwMode="auto">
            <a:xfrm>
              <a:off x="1000100" y="3571876"/>
              <a:ext cx="6929486" cy="3286124"/>
            </a:xfrm>
            <a:prstGeom prst="rect">
              <a:avLst/>
            </a:prstGeom>
            <a:noFill/>
            <a:ln w="9525">
              <a:noFill/>
              <a:miter lim="800000"/>
              <a:headEnd/>
              <a:tailEnd/>
            </a:ln>
          </p:spPr>
        </p:pic>
        <p:sp>
          <p:nvSpPr>
            <p:cNvPr id="6" name="Text Box 4"/>
            <p:cNvSpPr txBox="1">
              <a:spLocks noChangeArrowheads="1"/>
            </p:cNvSpPr>
            <p:nvPr/>
          </p:nvSpPr>
          <p:spPr bwMode="auto">
            <a:xfrm>
              <a:off x="1357290" y="3786190"/>
              <a:ext cx="6143668" cy="7143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4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dirty="0" smtClean="0">
                  <a:ln>
                    <a:noFill/>
                  </a:ln>
                  <a:solidFill>
                    <a:schemeClr val="tx1"/>
                  </a:solidFill>
                  <a:effectLst/>
                  <a:latin typeface="Comic Sans MS" pitchFamily="66" charset="0"/>
                  <a:cs typeface="Arial" pitchFamily="34" charset="0"/>
                </a:rPr>
                <a:t>LA CHAINE RESPIRATOIRE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85720" y="0"/>
            <a:ext cx="8472518" cy="857256"/>
          </a:xfrm>
        </p:spPr>
        <p:txBody>
          <a:bodyPr>
            <a:normAutofit/>
          </a:bodyPr>
          <a:lstStyle/>
          <a:p>
            <a:pPr algn="l"/>
            <a:r>
              <a:rPr lang="fr-FR" sz="2000" dirty="0" smtClean="0">
                <a:solidFill>
                  <a:srgbClr val="FF0000"/>
                </a:solidFill>
                <a:latin typeface="Comic Sans MS" pitchFamily="66" charset="0"/>
              </a:rPr>
              <a:t>- Destinée du pyruvate: Si le métabolisme est fermentaire</a:t>
            </a:r>
            <a:endParaRPr lang="fr-FR" sz="2000" dirty="0">
              <a:solidFill>
                <a:srgbClr val="FF0000"/>
              </a:solidFill>
              <a:latin typeface="Comic Sans MS" pitchFamily="66" charset="0"/>
            </a:endParaRPr>
          </a:p>
        </p:txBody>
      </p:sp>
      <p:pic>
        <p:nvPicPr>
          <p:cNvPr id="6" name="Image 5"/>
          <p:cNvPicPr/>
          <p:nvPr/>
        </p:nvPicPr>
        <p:blipFill>
          <a:blip r:embed="rId2"/>
          <a:srcRect/>
          <a:stretch>
            <a:fillRect/>
          </a:stretch>
        </p:blipFill>
        <p:spPr bwMode="auto">
          <a:xfrm>
            <a:off x="642910" y="1714488"/>
            <a:ext cx="8001056" cy="4643469"/>
          </a:xfrm>
          <a:prstGeom prst="rect">
            <a:avLst/>
          </a:prstGeom>
          <a:noFill/>
          <a:ln w="9525">
            <a:solidFill>
              <a:schemeClr val="tx1"/>
            </a:solidFill>
            <a:miter lim="800000"/>
            <a:headEnd/>
            <a:tailEnd/>
          </a:ln>
        </p:spPr>
      </p:pic>
      <p:sp>
        <p:nvSpPr>
          <p:cNvPr id="83969" name="Rectangle 1"/>
          <p:cNvSpPr>
            <a:spLocks noChangeArrowheads="1"/>
          </p:cNvSpPr>
          <p:nvPr/>
        </p:nvSpPr>
        <p:spPr bwMode="auto">
          <a:xfrm>
            <a:off x="500034" y="857232"/>
            <a:ext cx="8180445"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Le pyruvate est dégradé mais de façon incomplète en anaérobiose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par différentes voies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57158" y="785794"/>
            <a:ext cx="5214974" cy="285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 typeface="Arial" pitchFamily="34" charset="0"/>
              <a:buChar char="•"/>
              <a:tabLst/>
            </a:pPr>
            <a:r>
              <a:rPr kumimoji="0" lang="fr-FR" sz="2000" b="1" i="0" u="none" strike="noStrike" cap="none" normalizeH="0" baseline="0" dirty="0" smtClean="0">
                <a:ln>
                  <a:noFill/>
                </a:ln>
                <a:solidFill>
                  <a:srgbClr val="FFC000"/>
                </a:solidFill>
                <a:effectLst/>
                <a:latin typeface="Comic Sans MS" pitchFamily="66" charset="0"/>
                <a:cs typeface="Arial" pitchFamily="34" charset="0"/>
              </a:rPr>
              <a:t> LA FERMENTATION LACTIQUE: </a:t>
            </a:r>
          </a:p>
          <a:p>
            <a:pPr marL="0" marR="0" lvl="0" indent="0" algn="ctr" defTabSz="914400" rtl="0" eaLnBrk="1" fontAlgn="base" latinLnBrk="0" hangingPunct="1">
              <a:lnSpc>
                <a:spcPct val="100000"/>
              </a:lnSpc>
              <a:spcBef>
                <a:spcPct val="0"/>
              </a:spcBef>
              <a:spcAft>
                <a:spcPts val="1000"/>
              </a:spcAft>
              <a:buClrTx/>
              <a:buSzTx/>
              <a:tabLst/>
            </a:pPr>
            <a:endParaRPr kumimoji="0" lang="fr-FR" sz="2000" i="0" u="none" strike="noStrike" cap="none" normalizeH="0" baseline="0" dirty="0" smtClean="0">
              <a:ln>
                <a:noFill/>
              </a:ln>
              <a:effectLst/>
              <a:latin typeface="Arial" pitchFamily="34" charset="0"/>
              <a:cs typeface="Arial" pitchFamily="34" charset="0"/>
            </a:endParaRPr>
          </a:p>
        </p:txBody>
      </p:sp>
      <p:pic>
        <p:nvPicPr>
          <p:cNvPr id="6" name="Image 5"/>
          <p:cNvPicPr/>
          <p:nvPr/>
        </p:nvPicPr>
        <p:blipFill>
          <a:blip r:embed="rId2" cstate="print"/>
          <a:srcRect/>
          <a:stretch>
            <a:fillRect/>
          </a:stretch>
        </p:blipFill>
        <p:spPr bwMode="auto">
          <a:xfrm>
            <a:off x="1000100" y="1785926"/>
            <a:ext cx="6715172" cy="1214446"/>
          </a:xfrm>
          <a:prstGeom prst="rect">
            <a:avLst/>
          </a:prstGeom>
          <a:noFill/>
          <a:ln w="9525">
            <a:noFill/>
            <a:miter lim="800000"/>
            <a:headEnd/>
            <a:tailEnd/>
          </a:ln>
        </p:spPr>
      </p:pic>
      <p:sp>
        <p:nvSpPr>
          <p:cNvPr id="5" name="Text Box 2"/>
          <p:cNvSpPr txBox="1">
            <a:spLocks noChangeArrowheads="1"/>
          </p:cNvSpPr>
          <p:nvPr/>
        </p:nvSpPr>
        <p:spPr bwMode="auto">
          <a:xfrm>
            <a:off x="357158" y="3143248"/>
            <a:ext cx="6286544"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 typeface="Wingdings" pitchFamily="2" charset="2"/>
              <a:buChar char="q"/>
              <a:tabLst/>
            </a:pPr>
            <a:r>
              <a:rPr kumimoji="0" lang="fr-FR" sz="2000" b="1" i="0" u="none" strike="noStrike" cap="none" normalizeH="0" baseline="0" dirty="0" smtClean="0">
                <a:ln>
                  <a:noFill/>
                </a:ln>
                <a:solidFill>
                  <a:srgbClr val="00B050"/>
                </a:solidFill>
                <a:effectLst/>
                <a:latin typeface="Comic Sans MS" pitchFamily="66" charset="0"/>
                <a:cs typeface="Arial" pitchFamily="34" charset="0"/>
              </a:rPr>
              <a:t> </a:t>
            </a:r>
            <a:r>
              <a:rPr kumimoji="0" lang="fr-FR" sz="2000" b="1" i="0" u="none" strike="noStrike" cap="none" normalizeH="0" baseline="0" dirty="0" err="1" smtClean="0">
                <a:ln>
                  <a:noFill/>
                </a:ln>
                <a:solidFill>
                  <a:srgbClr val="00B050"/>
                </a:solidFill>
                <a:effectLst/>
                <a:latin typeface="Comic Sans MS" pitchFamily="66" charset="0"/>
                <a:cs typeface="Arial" pitchFamily="34" charset="0"/>
              </a:rPr>
              <a:t>Heterolactique</a:t>
            </a:r>
            <a:r>
              <a:rPr kumimoji="0" lang="fr-FR" sz="2000" b="1" i="0" u="none" strike="noStrike" cap="none" normalizeH="0" baseline="0" dirty="0" smtClean="0">
                <a:ln>
                  <a:noFill/>
                </a:ln>
                <a:solidFill>
                  <a:srgbClr val="00B050"/>
                </a:solidFill>
                <a:effectLst/>
                <a:latin typeface="Comic Sans MS" pitchFamily="66" charset="0"/>
                <a:cs typeface="Arial" pitchFamily="34" charset="0"/>
              </a:rPr>
              <a:t>: </a:t>
            </a:r>
            <a:r>
              <a:rPr kumimoji="0" lang="fr-FR" sz="2000" b="0" i="0" u="none" strike="noStrike" cap="none" normalizeH="0" baseline="0" dirty="0" smtClean="0">
                <a:ln>
                  <a:noFill/>
                </a:ln>
                <a:effectLst/>
                <a:latin typeface="Comic Sans MS" pitchFamily="66" charset="0"/>
                <a:cs typeface="Arial" pitchFamily="34" charset="0"/>
              </a:rPr>
              <a:t>chez les lactobacilles</a:t>
            </a:r>
          </a:p>
        </p:txBody>
      </p:sp>
      <p:sp>
        <p:nvSpPr>
          <p:cNvPr id="7" name="Rectangle 6"/>
          <p:cNvSpPr/>
          <p:nvPr/>
        </p:nvSpPr>
        <p:spPr>
          <a:xfrm>
            <a:off x="1000100" y="1285860"/>
            <a:ext cx="7500990" cy="400110"/>
          </a:xfrm>
          <a:prstGeom prst="rect">
            <a:avLst/>
          </a:prstGeom>
        </p:spPr>
        <p:txBody>
          <a:bodyPr wrap="square">
            <a:spAutoFit/>
          </a:bodyPr>
          <a:lstStyle/>
          <a:p>
            <a:pPr>
              <a:buFont typeface="Wingdings" pitchFamily="2" charset="2"/>
              <a:buChar char="q"/>
            </a:pPr>
            <a:r>
              <a:rPr lang="fr-FR" sz="2000" b="1" dirty="0" smtClean="0">
                <a:solidFill>
                  <a:srgbClr val="00B050"/>
                </a:solidFill>
                <a:latin typeface="Comic Sans MS" pitchFamily="66" charset="0"/>
                <a:cs typeface="Arial" pitchFamily="34" charset="0"/>
              </a:rPr>
              <a:t> homolactique: </a:t>
            </a:r>
            <a:r>
              <a:rPr lang="fr-FR" sz="2000" dirty="0" smtClean="0">
                <a:latin typeface="Comic Sans MS" pitchFamily="66" charset="0"/>
                <a:cs typeface="Arial" pitchFamily="34" charset="0"/>
              </a:rPr>
              <a:t>chez les streptocoques et </a:t>
            </a:r>
            <a:r>
              <a:rPr lang="fr-FR" sz="2000" dirty="0" err="1" smtClean="0">
                <a:latin typeface="Comic Sans MS" pitchFamily="66" charset="0"/>
                <a:cs typeface="Arial" pitchFamily="34" charset="0"/>
              </a:rPr>
              <a:t>lactocoques</a:t>
            </a:r>
            <a:endParaRPr lang="fr-FR" sz="2000" dirty="0"/>
          </a:p>
        </p:txBody>
      </p:sp>
      <p:sp>
        <p:nvSpPr>
          <p:cNvPr id="8" name="Rectangle 7"/>
          <p:cNvSpPr/>
          <p:nvPr/>
        </p:nvSpPr>
        <p:spPr>
          <a:xfrm>
            <a:off x="1000100" y="3786190"/>
            <a:ext cx="8143900" cy="2400657"/>
          </a:xfrm>
          <a:prstGeom prst="rect">
            <a:avLst/>
          </a:prstGeom>
        </p:spPr>
        <p:txBody>
          <a:bodyPr wrap="square">
            <a:spAutoFit/>
          </a:bodyPr>
          <a:lstStyle/>
          <a:p>
            <a:r>
              <a:rPr lang="fr-FR" dirty="0" smtClean="0">
                <a:latin typeface="Comic Sans MS" pitchFamily="66" charset="0"/>
                <a:cs typeface="Arial" pitchFamily="34" charset="0"/>
              </a:rPr>
              <a:t>Il existe aussi:</a:t>
            </a:r>
          </a:p>
          <a:p>
            <a:endParaRPr lang="fr-FR" dirty="0" smtClean="0">
              <a:latin typeface="Comic Sans MS" pitchFamily="66" charset="0"/>
              <a:cs typeface="Arial" pitchFamily="34" charset="0"/>
            </a:endParaRPr>
          </a:p>
          <a:p>
            <a:pPr>
              <a:buFont typeface="Arial" pitchFamily="34" charset="0"/>
              <a:buChar char="•"/>
            </a:pPr>
            <a:r>
              <a:rPr lang="fr-FR" sz="2000" b="1" dirty="0" smtClean="0">
                <a:solidFill>
                  <a:srgbClr val="FFC000"/>
                </a:solidFill>
                <a:latin typeface="Comic Sans MS" pitchFamily="66" charset="0"/>
                <a:cs typeface="Arial" pitchFamily="34" charset="0"/>
              </a:rPr>
              <a:t> LA FERMENTATION BUTYRIQUE:</a:t>
            </a:r>
            <a:r>
              <a:rPr lang="fr-FR" dirty="0" smtClean="0">
                <a:latin typeface="Comic Sans MS" pitchFamily="66" charset="0"/>
                <a:cs typeface="Arial" pitchFamily="34" charset="0"/>
              </a:rPr>
              <a:t> </a:t>
            </a:r>
            <a:r>
              <a:rPr lang="fr-FR" sz="2000" dirty="0" smtClean="0">
                <a:latin typeface="Comic Sans MS" pitchFamily="66" charset="0"/>
                <a:cs typeface="Arial" pitchFamily="34" charset="0"/>
              </a:rPr>
              <a:t>chez </a:t>
            </a:r>
            <a:r>
              <a:rPr lang="fr-FR" sz="2000" i="1" dirty="0" err="1" smtClean="0">
                <a:latin typeface="Comic Sans MS" pitchFamily="66" charset="0"/>
                <a:cs typeface="Arial" pitchFamily="34" charset="0"/>
              </a:rPr>
              <a:t>Clostridium</a:t>
            </a:r>
            <a:r>
              <a:rPr lang="fr-FR" sz="2000" i="1" dirty="0" smtClean="0">
                <a:latin typeface="Comic Sans MS" pitchFamily="66" charset="0"/>
                <a:cs typeface="Arial" pitchFamily="34" charset="0"/>
              </a:rPr>
              <a:t> </a:t>
            </a:r>
            <a:r>
              <a:rPr lang="fr-FR" sz="2000" i="1" dirty="0" err="1" smtClean="0">
                <a:latin typeface="Comic Sans MS" pitchFamily="66" charset="0"/>
                <a:cs typeface="Arial" pitchFamily="34" charset="0"/>
              </a:rPr>
              <a:t>butyricum</a:t>
            </a:r>
            <a:endParaRPr lang="fr-FR" sz="2000" i="1" dirty="0" smtClean="0">
              <a:latin typeface="Comic Sans MS" pitchFamily="66" charset="0"/>
              <a:cs typeface="Arial" pitchFamily="34" charset="0"/>
            </a:endParaRPr>
          </a:p>
          <a:p>
            <a:pPr>
              <a:buFont typeface="Arial" pitchFamily="34" charset="0"/>
              <a:buChar char="•"/>
            </a:pPr>
            <a:r>
              <a:rPr lang="fr-FR" sz="2000" b="1" dirty="0" smtClean="0">
                <a:solidFill>
                  <a:srgbClr val="FFC000"/>
                </a:solidFill>
                <a:latin typeface="Comic Sans MS" pitchFamily="66" charset="0"/>
                <a:cs typeface="Arial" pitchFamily="34" charset="0"/>
              </a:rPr>
              <a:t>LA FERMENTATION PROPIONIQUE: </a:t>
            </a:r>
            <a:r>
              <a:rPr lang="fr-FR" sz="2000" dirty="0" smtClean="0">
                <a:latin typeface="Comic Sans MS" pitchFamily="66" charset="0"/>
                <a:cs typeface="Arial" pitchFamily="34" charset="0"/>
              </a:rPr>
              <a:t>chez </a:t>
            </a:r>
            <a:r>
              <a:rPr lang="fr-FR" sz="2000" i="1" dirty="0" err="1" smtClean="0">
                <a:latin typeface="Comic Sans MS" pitchFamily="66" charset="0"/>
                <a:cs typeface="Arial" pitchFamily="34" charset="0"/>
              </a:rPr>
              <a:t>Propioniobacterium</a:t>
            </a:r>
            <a:r>
              <a:rPr lang="fr-FR" sz="2000" dirty="0" smtClean="0">
                <a:latin typeface="Comic Sans MS" pitchFamily="66" charset="0"/>
                <a:cs typeface="Arial" pitchFamily="34" charset="0"/>
              </a:rPr>
              <a:t> </a:t>
            </a:r>
          </a:p>
          <a:p>
            <a:pPr>
              <a:buFont typeface="Arial" pitchFamily="34" charset="0"/>
              <a:buChar char="•"/>
            </a:pPr>
            <a:r>
              <a:rPr lang="fr-FR" sz="2000" b="1" dirty="0" smtClean="0">
                <a:solidFill>
                  <a:srgbClr val="FFC000"/>
                </a:solidFill>
                <a:latin typeface="Comic Sans MS" pitchFamily="66" charset="0"/>
                <a:cs typeface="Arial" pitchFamily="34" charset="0"/>
              </a:rPr>
              <a:t>LA FERMENTATION ACETOLACTIQUE:</a:t>
            </a:r>
            <a:r>
              <a:rPr lang="fr-FR" dirty="0" smtClean="0">
                <a:latin typeface="Comic Sans MS" pitchFamily="66" charset="0"/>
                <a:cs typeface="Arial" pitchFamily="34" charset="0"/>
              </a:rPr>
              <a:t> </a:t>
            </a:r>
            <a:r>
              <a:rPr lang="fr-FR" sz="2000" dirty="0" smtClean="0">
                <a:latin typeface="Comic Sans MS" pitchFamily="66" charset="0"/>
                <a:cs typeface="Arial" pitchFamily="34" charset="0"/>
              </a:rPr>
              <a:t>chez </a:t>
            </a:r>
            <a:r>
              <a:rPr lang="fr-FR" sz="2000" i="1" dirty="0" err="1" smtClean="0">
                <a:latin typeface="Comic Sans MS" pitchFamily="66" charset="0"/>
                <a:cs typeface="Arial" pitchFamily="34" charset="0"/>
              </a:rPr>
              <a:t>Bifidobacteriem</a:t>
            </a:r>
            <a:endParaRPr lang="fr-FR" sz="2000" i="1" dirty="0" smtClean="0">
              <a:latin typeface="Comic Sans MS" pitchFamily="66" charset="0"/>
              <a:cs typeface="Arial" pitchFamily="34" charset="0"/>
            </a:endParaRPr>
          </a:p>
          <a:p>
            <a:endParaRPr lang="fr-FR" dirty="0" smtClean="0">
              <a:latin typeface="Comic Sans MS" pitchFamily="66" charset="0"/>
              <a:cs typeface="Arial" pitchFamily="34" charset="0"/>
            </a:endParaRPr>
          </a:p>
          <a:p>
            <a:endParaRPr lang="fr-FR" dirty="0" smtClean="0">
              <a:latin typeface="Comic Sans MS" pitchFamily="66" charset="0"/>
              <a:cs typeface="Arial" pitchFamily="34" charset="0"/>
            </a:endParaRPr>
          </a:p>
          <a:p>
            <a:endParaRPr lang="fr-FR" dirty="0">
              <a:latin typeface="Comic Sans MS" pitchFamily="66" charset="0"/>
            </a:endParaRPr>
          </a:p>
        </p:txBody>
      </p:sp>
      <p:cxnSp>
        <p:nvCxnSpPr>
          <p:cNvPr id="10" name="Connecteur droit 9"/>
          <p:cNvCxnSpPr/>
          <p:nvPr/>
        </p:nvCxnSpPr>
        <p:spPr>
          <a:xfrm rot="5400000">
            <a:off x="2678893" y="5822173"/>
            <a:ext cx="928694" cy="1588"/>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1714488"/>
            <a:ext cx="8358246" cy="3429024"/>
          </a:xfrm>
        </p:spPr>
        <p:txBody>
          <a:bodyPr>
            <a:normAutofit/>
          </a:bodyPr>
          <a:lstStyle/>
          <a:p>
            <a:pPr algn="just">
              <a:buNone/>
            </a:pPr>
            <a:r>
              <a:rPr lang="fr-FR" sz="2000" dirty="0" smtClean="0">
                <a:latin typeface="Comic Sans MS" pitchFamily="66" charset="0"/>
              </a:rPr>
              <a:t>    Le métabolisme bactérien comporte aussi l’ensemble des réactions </a:t>
            </a:r>
            <a:r>
              <a:rPr lang="fr-FR" sz="2000" dirty="0" smtClean="0">
                <a:solidFill>
                  <a:srgbClr val="FF0000"/>
                </a:solidFill>
                <a:latin typeface="Comic Sans MS" pitchFamily="66" charset="0"/>
              </a:rPr>
              <a:t>de catabolisme:</a:t>
            </a:r>
          </a:p>
          <a:p>
            <a:pPr algn="just">
              <a:buNone/>
            </a:pPr>
            <a:endParaRPr lang="fr-FR" sz="2000" dirty="0" smtClean="0">
              <a:solidFill>
                <a:srgbClr val="FF0000"/>
              </a:solidFill>
              <a:latin typeface="Comic Sans MS" pitchFamily="66" charset="0"/>
            </a:endParaRPr>
          </a:p>
          <a:p>
            <a:pPr algn="just"/>
            <a:r>
              <a:rPr lang="fr-FR" sz="2000" dirty="0" smtClean="0">
                <a:latin typeface="Comic Sans MS" pitchFamily="66" charset="0"/>
              </a:rPr>
              <a:t>Des macromolécules glucidiques: Amidon et cellulose ; </a:t>
            </a:r>
          </a:p>
          <a:p>
            <a:pPr algn="just">
              <a:buNone/>
            </a:pPr>
            <a:r>
              <a:rPr lang="fr-FR" sz="2000" dirty="0" smtClean="0">
                <a:latin typeface="Comic Sans MS" pitchFamily="66" charset="0"/>
              </a:rPr>
              <a:t>  des </a:t>
            </a:r>
            <a:r>
              <a:rPr lang="fr-FR" sz="2000" dirty="0" err="1" smtClean="0">
                <a:latin typeface="Comic Sans MS" pitchFamily="66" charset="0"/>
              </a:rPr>
              <a:t>sacharides</a:t>
            </a:r>
            <a:r>
              <a:rPr lang="fr-FR" sz="2000" dirty="0" smtClean="0">
                <a:latin typeface="Comic Sans MS" pitchFamily="66" charset="0"/>
              </a:rPr>
              <a:t>; </a:t>
            </a:r>
            <a:r>
              <a:rPr lang="fr-FR" sz="2000" dirty="0" err="1" smtClean="0">
                <a:latin typeface="Comic Sans MS" pitchFamily="66" charset="0"/>
              </a:rPr>
              <a:t>trioses</a:t>
            </a:r>
            <a:r>
              <a:rPr lang="fr-FR" sz="2000" dirty="0" smtClean="0">
                <a:latin typeface="Comic Sans MS" pitchFamily="66" charset="0"/>
              </a:rPr>
              <a:t>, pentoses…….</a:t>
            </a:r>
          </a:p>
          <a:p>
            <a:pPr algn="just"/>
            <a:r>
              <a:rPr lang="fr-FR" sz="2000" dirty="0" smtClean="0">
                <a:latin typeface="Comic Sans MS" pitchFamily="66" charset="0"/>
              </a:rPr>
              <a:t>Des </a:t>
            </a:r>
            <a:r>
              <a:rPr lang="fr-FR" sz="2000" dirty="0" err="1" smtClean="0">
                <a:latin typeface="Comic Sans MS" pitchFamily="66" charset="0"/>
              </a:rPr>
              <a:t>proteines</a:t>
            </a:r>
            <a:endParaRPr lang="fr-FR" sz="2000" dirty="0" smtClean="0">
              <a:latin typeface="Comic Sans MS" pitchFamily="66" charset="0"/>
            </a:endParaRPr>
          </a:p>
          <a:p>
            <a:pPr algn="just"/>
            <a:r>
              <a:rPr lang="fr-FR" sz="2000" dirty="0" smtClean="0">
                <a:latin typeface="Comic Sans MS" pitchFamily="66" charset="0"/>
              </a:rPr>
              <a:t>Des lipides</a:t>
            </a:r>
          </a:p>
          <a:p>
            <a:pPr algn="just"/>
            <a:r>
              <a:rPr lang="fr-FR" sz="2000" dirty="0" smtClean="0">
                <a:latin typeface="Comic Sans MS" pitchFamily="66" charset="0"/>
              </a:rPr>
              <a:t>Certains composés organiques chez certaines bactéries</a:t>
            </a:r>
          </a:p>
          <a:p>
            <a:pPr algn="just">
              <a:buNone/>
            </a:pPr>
            <a:endParaRPr lang="fr-FR" sz="2000" dirty="0" smtClean="0">
              <a:latin typeface="Comic Sans MS" pitchFamily="66" charset="0"/>
            </a:endParaRPr>
          </a:p>
          <a:p>
            <a:pPr algn="just">
              <a:buNone/>
            </a:pPr>
            <a:endParaRPr lang="fr-FR" sz="2000" dirty="0" smtClean="0">
              <a:latin typeface="Comic Sans MS" pitchFamily="66" charset="0"/>
            </a:endParaRPr>
          </a:p>
          <a:p>
            <a:pPr>
              <a:buNone/>
            </a:pPr>
            <a:endParaRPr lang="fr-FR" sz="2000" dirty="0">
              <a:latin typeface="Comic Sans MS" pitchFamily="66"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srcRect/>
          <a:stretch>
            <a:fillRect/>
          </a:stretch>
        </p:blipFill>
        <p:spPr bwMode="auto">
          <a:xfrm>
            <a:off x="581025" y="1095374"/>
            <a:ext cx="7981950" cy="5048269"/>
          </a:xfrm>
          <a:prstGeom prst="rect">
            <a:avLst/>
          </a:prstGeom>
          <a:noFill/>
          <a:ln w="9525">
            <a:noFill/>
            <a:miter lim="800000"/>
            <a:headEnd/>
            <a:tailEnd/>
          </a:ln>
          <a:effectLst/>
        </p:spPr>
      </p:pic>
      <p:sp>
        <p:nvSpPr>
          <p:cNvPr id="5" name="Rectangle 4"/>
          <p:cNvSpPr/>
          <p:nvPr/>
        </p:nvSpPr>
        <p:spPr>
          <a:xfrm>
            <a:off x="571472" y="428604"/>
            <a:ext cx="4572000" cy="830997"/>
          </a:xfrm>
          <a:prstGeom prst="rect">
            <a:avLst/>
          </a:prstGeom>
        </p:spPr>
        <p:txBody>
          <a:bodyPr>
            <a:spAutoFit/>
          </a:bodyPr>
          <a:lstStyle/>
          <a:p>
            <a:pPr>
              <a:buFont typeface="Wingdings" pitchFamily="2" charset="2"/>
              <a:buChar char="§"/>
            </a:pPr>
            <a:r>
              <a:rPr lang="fr-FR" dirty="0" smtClean="0"/>
              <a:t> </a:t>
            </a:r>
            <a:r>
              <a:rPr lang="fr-FR" sz="2400" b="1" dirty="0" smtClean="0">
                <a:latin typeface="Comic Sans MS" pitchFamily="66" charset="0"/>
              </a:rPr>
              <a:t>Métabolisme </a:t>
            </a:r>
            <a:r>
              <a:rPr lang="fr-FR" sz="2400" b="1" dirty="0" err="1" smtClean="0">
                <a:latin typeface="Comic Sans MS" pitchFamily="66" charset="0"/>
              </a:rPr>
              <a:t>Proteique</a:t>
            </a:r>
            <a:r>
              <a:rPr lang="fr-FR" sz="2400" b="1" dirty="0" smtClean="0">
                <a:latin typeface="Comic Sans MS" pitchFamily="66" charset="0"/>
              </a:rPr>
              <a:t> :</a:t>
            </a:r>
            <a:br>
              <a:rPr lang="fr-FR" sz="2400" b="1" dirty="0" smtClean="0">
                <a:latin typeface="Comic Sans MS" pitchFamily="66" charset="0"/>
              </a:rPr>
            </a:br>
            <a:endParaRPr lang="fr-FR" sz="2400" b="1" dirty="0">
              <a:latin typeface="Comic Sans MS"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1285860"/>
            <a:ext cx="7358114" cy="646331"/>
          </a:xfrm>
          <a:prstGeom prst="rect">
            <a:avLst/>
          </a:prstGeom>
        </p:spPr>
        <p:txBody>
          <a:bodyPr wrap="square">
            <a:spAutoFit/>
          </a:bodyPr>
          <a:lstStyle/>
          <a:p>
            <a:r>
              <a:rPr lang="fr-FR" dirty="0" smtClean="0"/>
              <a:t/>
            </a:r>
            <a:br>
              <a:rPr lang="fr-FR" dirty="0" smtClean="0"/>
            </a:br>
            <a:endParaRPr lang="fr-FR" dirty="0"/>
          </a:p>
        </p:txBody>
      </p:sp>
      <p:sp>
        <p:nvSpPr>
          <p:cNvPr id="5" name="Rectangle 4"/>
          <p:cNvSpPr/>
          <p:nvPr/>
        </p:nvSpPr>
        <p:spPr>
          <a:xfrm>
            <a:off x="571472" y="428604"/>
            <a:ext cx="4572000" cy="830997"/>
          </a:xfrm>
          <a:prstGeom prst="rect">
            <a:avLst/>
          </a:prstGeom>
        </p:spPr>
        <p:txBody>
          <a:bodyPr>
            <a:spAutoFit/>
          </a:bodyPr>
          <a:lstStyle/>
          <a:p>
            <a:pPr>
              <a:buFont typeface="Wingdings" pitchFamily="2" charset="2"/>
              <a:buChar char="§"/>
            </a:pPr>
            <a:r>
              <a:rPr lang="fr-FR" dirty="0" smtClean="0"/>
              <a:t> </a:t>
            </a:r>
            <a:r>
              <a:rPr lang="fr-FR" sz="2400" b="1" dirty="0" smtClean="0">
                <a:latin typeface="Comic Sans MS" pitchFamily="66" charset="0"/>
              </a:rPr>
              <a:t>Métabolisme lipidique :</a:t>
            </a:r>
            <a:br>
              <a:rPr lang="fr-FR" sz="2400" b="1" dirty="0" smtClean="0">
                <a:latin typeface="Comic Sans MS" pitchFamily="66" charset="0"/>
              </a:rPr>
            </a:br>
            <a:endParaRPr lang="fr-FR" sz="2400" b="1" dirty="0">
              <a:latin typeface="Comic Sans MS" pitchFamily="66" charset="0"/>
            </a:endParaRPr>
          </a:p>
        </p:txBody>
      </p:sp>
      <p:sp>
        <p:nvSpPr>
          <p:cNvPr id="86017" name="Rectangle 1"/>
          <p:cNvSpPr>
            <a:spLocks noChangeArrowheads="1"/>
          </p:cNvSpPr>
          <p:nvPr/>
        </p:nvSpPr>
        <p:spPr bwMode="auto">
          <a:xfrm>
            <a:off x="285720" y="1357298"/>
            <a:ext cx="85725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2219325" algn="l"/>
              </a:tabLst>
            </a:pP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Les triglycérides sont hydrolysés en acides gras et glycérol, </a:t>
            </a:r>
          </a:p>
          <a:p>
            <a:pPr marL="0" marR="0" lvl="0" indent="0" algn="justLow" defTabSz="914400" rtl="0" eaLnBrk="1" fontAlgn="base" latinLnBrk="0" hangingPunct="1">
              <a:lnSpc>
                <a:spcPct val="100000"/>
              </a:lnSpc>
              <a:spcBef>
                <a:spcPct val="0"/>
              </a:spcBef>
              <a:spcAft>
                <a:spcPct val="0"/>
              </a:spcAft>
              <a:buClrTx/>
              <a:buSzTx/>
              <a:buFontTx/>
              <a:buNone/>
              <a:tabLst>
                <a:tab pos="2219325" algn="l"/>
              </a:tabLst>
            </a:pP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grâce à des lipases, souvent </a:t>
            </a:r>
            <a:r>
              <a:rPr kumimoji="0" lang="fr-FR" sz="2000" b="0" i="0" u="none" strike="noStrike" cap="none" normalizeH="0" baseline="0" dirty="0" err="1" smtClean="0">
                <a:ln>
                  <a:noFill/>
                </a:ln>
                <a:solidFill>
                  <a:srgbClr val="000000"/>
                </a:solidFill>
                <a:effectLst/>
                <a:latin typeface="Comic Sans MS" pitchFamily="66" charset="0"/>
                <a:ea typeface="Times New Roman" pitchFamily="18" charset="0"/>
                <a:cs typeface="Arial" pitchFamily="34" charset="0"/>
              </a:rPr>
              <a:t>exocellulaires</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2219325" algn="l"/>
              </a:tabLst>
            </a:pP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Le glycérol entre dans la glycolyse au niveau de la </a:t>
            </a:r>
            <a:r>
              <a:rPr kumimoji="0" lang="fr-FR" sz="2000" b="0" i="0" u="none" strike="noStrike" cap="none" normalizeH="0" baseline="0" dirty="0" err="1" smtClean="0">
                <a:ln>
                  <a:noFill/>
                </a:ln>
                <a:solidFill>
                  <a:srgbClr val="000000"/>
                </a:solidFill>
                <a:effectLst/>
                <a:latin typeface="Comic Sans MS" pitchFamily="66" charset="0"/>
                <a:ea typeface="Times New Roman" pitchFamily="18" charset="0"/>
                <a:cs typeface="Arial" pitchFamily="34" charset="0"/>
              </a:rPr>
              <a:t>dihydroxyacétone</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-P. </a:t>
            </a:r>
          </a:p>
          <a:p>
            <a:pPr marL="0" marR="0" lvl="0" indent="0" algn="justLow" defTabSz="914400" rtl="0" eaLnBrk="0" fontAlgn="base" latinLnBrk="0" hangingPunct="0">
              <a:lnSpc>
                <a:spcPct val="100000"/>
              </a:lnSpc>
              <a:spcBef>
                <a:spcPct val="0"/>
              </a:spcBef>
              <a:spcAft>
                <a:spcPct val="0"/>
              </a:spcAft>
              <a:buClrTx/>
              <a:buSzTx/>
              <a:buFontTx/>
              <a:buNone/>
              <a:tabLst>
                <a:tab pos="2219325" algn="l"/>
              </a:tabLst>
            </a:pPr>
            <a:endParaRPr lang="fr-FR" sz="2000" dirty="0" smtClean="0">
              <a:solidFill>
                <a:srgbClr val="000000"/>
              </a:solidFill>
              <a:latin typeface="Comic Sans MS" pitchFamily="66"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2219325" algn="l"/>
              </a:tabLst>
            </a:pP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Quant aux  acides gras, vont subir une </a:t>
            </a:r>
            <a:r>
              <a:rPr kumimoji="0" lang="fr-FR" sz="2000" b="1"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β-oxydation</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2219325" algn="l"/>
              </a:tabLst>
            </a:pP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ils sont d’abord </a:t>
            </a:r>
            <a:r>
              <a:rPr kumimoji="0" lang="fr-FR" sz="2000" b="1"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activés</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par l’ATP en présence de coenzyme A pour former un </a:t>
            </a:r>
            <a:r>
              <a:rPr kumimoji="0" lang="fr-FR" sz="2000" b="0" i="0" u="none" strike="noStrike" cap="none" normalizeH="0" baseline="0" dirty="0" err="1" smtClean="0">
                <a:ln>
                  <a:noFill/>
                </a:ln>
                <a:solidFill>
                  <a:srgbClr val="000000"/>
                </a:solidFill>
                <a:effectLst/>
                <a:latin typeface="Comic Sans MS" pitchFamily="66" charset="0"/>
                <a:ea typeface="Times New Roman" pitchFamily="18" charset="0"/>
                <a:cs typeface="Times New Roman" pitchFamily="18" charset="0"/>
              </a:rPr>
              <a:t>acyl</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a:t>
            </a:r>
            <a:r>
              <a:rPr kumimoji="0" lang="fr-FR" sz="2000" b="0" i="0" u="none" strike="noStrike" cap="none" normalizeH="0" baseline="0" dirty="0" err="1" smtClean="0">
                <a:ln>
                  <a:noFill/>
                </a:ln>
                <a:solidFill>
                  <a:srgbClr val="000000"/>
                </a:solidFill>
                <a:effectLst/>
                <a:latin typeface="Comic Sans MS" pitchFamily="66" charset="0"/>
                <a:ea typeface="Times New Roman" pitchFamily="18" charset="0"/>
                <a:cs typeface="Times New Roman" pitchFamily="18" charset="0"/>
              </a:rPr>
              <a:t>CoA</a:t>
            </a:r>
            <a:endPar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tabLst>
                <a:tab pos="2219325" algn="l"/>
              </a:tabLst>
            </a:pP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2219325" algn="l"/>
              </a:tabLst>
            </a:pP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l’</a:t>
            </a:r>
            <a:r>
              <a:rPr kumimoji="0" lang="fr-FR" sz="2000" b="0" i="0" u="none" strike="noStrike" cap="none" normalizeH="0" baseline="0" dirty="0" err="1" smtClean="0">
                <a:ln>
                  <a:noFill/>
                </a:ln>
                <a:solidFill>
                  <a:srgbClr val="000000"/>
                </a:solidFill>
                <a:effectLst/>
                <a:latin typeface="Comic Sans MS" pitchFamily="66" charset="0"/>
                <a:ea typeface="Times New Roman" pitchFamily="18" charset="0"/>
                <a:cs typeface="Times New Roman" pitchFamily="18" charset="0"/>
              </a:rPr>
              <a:t>acyl</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a:t>
            </a:r>
            <a:r>
              <a:rPr kumimoji="0" lang="fr-FR" sz="2000" b="0" i="0" u="none" strike="noStrike" cap="none" normalizeH="0" baseline="0" dirty="0" err="1" smtClean="0">
                <a:ln>
                  <a:noFill/>
                </a:ln>
                <a:solidFill>
                  <a:srgbClr val="000000"/>
                </a:solidFill>
                <a:effectLst/>
                <a:latin typeface="Comic Sans MS" pitchFamily="66" charset="0"/>
                <a:ea typeface="Times New Roman" pitchFamily="18" charset="0"/>
                <a:cs typeface="Times New Roman" pitchFamily="18" charset="0"/>
              </a:rPr>
              <a:t>CoA</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est </a:t>
            </a:r>
            <a:r>
              <a:rPr kumimoji="0" lang="fr-FR" sz="2000" b="1"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oxydé</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en β-</a:t>
            </a:r>
            <a:r>
              <a:rPr kumimoji="0" lang="fr-FR" sz="2000" b="0" i="0" u="none" strike="noStrike" cap="none" normalizeH="0" baseline="0" dirty="0" err="1" smtClean="0">
                <a:ln>
                  <a:noFill/>
                </a:ln>
                <a:solidFill>
                  <a:srgbClr val="000000"/>
                </a:solidFill>
                <a:effectLst/>
                <a:latin typeface="Comic Sans MS" pitchFamily="66" charset="0"/>
                <a:ea typeface="Times New Roman" pitchFamily="18" charset="0"/>
                <a:cs typeface="Times New Roman" pitchFamily="18" charset="0"/>
              </a:rPr>
              <a:t>céto</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a:t>
            </a:r>
            <a:r>
              <a:rPr kumimoji="0" lang="fr-FR" sz="2000" b="0" i="0" u="none" strike="noStrike" cap="none" normalizeH="0" baseline="0" dirty="0" err="1" smtClean="0">
                <a:ln>
                  <a:noFill/>
                </a:ln>
                <a:solidFill>
                  <a:srgbClr val="000000"/>
                </a:solidFill>
                <a:effectLst/>
                <a:latin typeface="Comic Sans MS" pitchFamily="66" charset="0"/>
                <a:ea typeface="Times New Roman" pitchFamily="18" charset="0"/>
                <a:cs typeface="Times New Roman" pitchFamily="18" charset="0"/>
              </a:rPr>
              <a:t>acyl</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a:t>
            </a:r>
            <a:r>
              <a:rPr kumimoji="0" lang="fr-FR" sz="2000" b="0" i="0" u="none" strike="noStrike" cap="none" normalizeH="0" baseline="0" dirty="0" err="1" smtClean="0">
                <a:ln>
                  <a:noFill/>
                </a:ln>
                <a:solidFill>
                  <a:srgbClr val="000000"/>
                </a:solidFill>
                <a:effectLst/>
                <a:latin typeface="Comic Sans MS" pitchFamily="66" charset="0"/>
                <a:ea typeface="Times New Roman" pitchFamily="18" charset="0"/>
                <a:cs typeface="Times New Roman" pitchFamily="18" charset="0"/>
              </a:rPr>
              <a:t>CoA</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Après hydrolyse, il se forme de l’</a:t>
            </a:r>
            <a:r>
              <a:rPr kumimoji="0" lang="fr-FR" sz="2000" b="0" i="0" u="none" strike="noStrike" cap="none" normalizeH="0" baseline="0" dirty="0" err="1" smtClean="0">
                <a:ln>
                  <a:noFill/>
                </a:ln>
                <a:solidFill>
                  <a:srgbClr val="000000"/>
                </a:solidFill>
                <a:effectLst/>
                <a:latin typeface="Comic Sans MS" pitchFamily="66" charset="0"/>
                <a:ea typeface="Times New Roman" pitchFamily="18" charset="0"/>
                <a:cs typeface="Times New Roman" pitchFamily="18" charset="0"/>
              </a:rPr>
              <a:t>acétyl</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a:t>
            </a:r>
            <a:r>
              <a:rPr kumimoji="0" lang="fr-FR" sz="2000" b="0" i="0" u="none" strike="noStrike" cap="none" normalizeH="0" baseline="0" dirty="0" err="1" smtClean="0">
                <a:ln>
                  <a:noFill/>
                </a:ln>
                <a:solidFill>
                  <a:srgbClr val="000000"/>
                </a:solidFill>
                <a:effectLst/>
                <a:latin typeface="Comic Sans MS" pitchFamily="66" charset="0"/>
                <a:ea typeface="Times New Roman" pitchFamily="18" charset="0"/>
                <a:cs typeface="Times New Roman" pitchFamily="18" charset="0"/>
              </a:rPr>
              <a:t>CoA</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et un </a:t>
            </a:r>
            <a:r>
              <a:rPr kumimoji="0" lang="fr-FR" sz="2000" b="0" i="0" u="none" strike="noStrike" cap="none" normalizeH="0" baseline="0" dirty="0" err="1" smtClean="0">
                <a:ln>
                  <a:noFill/>
                </a:ln>
                <a:solidFill>
                  <a:srgbClr val="000000"/>
                </a:solidFill>
                <a:effectLst/>
                <a:latin typeface="Comic Sans MS" pitchFamily="66" charset="0"/>
                <a:ea typeface="Times New Roman" pitchFamily="18" charset="0"/>
                <a:cs typeface="Times New Roman" pitchFamily="18" charset="0"/>
              </a:rPr>
              <a:t>acyl</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a:t>
            </a:r>
            <a:r>
              <a:rPr kumimoji="0" lang="fr-FR" sz="2000" b="0" i="0" u="none" strike="noStrike" cap="none" normalizeH="0" baseline="0" dirty="0" err="1" smtClean="0">
                <a:ln>
                  <a:noFill/>
                </a:ln>
                <a:solidFill>
                  <a:srgbClr val="000000"/>
                </a:solidFill>
                <a:effectLst/>
                <a:latin typeface="Comic Sans MS" pitchFamily="66" charset="0"/>
                <a:ea typeface="Times New Roman" pitchFamily="18" charset="0"/>
                <a:cs typeface="Times New Roman" pitchFamily="18" charset="0"/>
              </a:rPr>
              <a:t>CoA</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L’</a:t>
            </a:r>
            <a:r>
              <a:rPr kumimoji="0" lang="fr-FR" sz="2000" b="0" i="0" u="none" strike="noStrike" cap="none" normalizeH="0" baseline="0" dirty="0" err="1" smtClean="0">
                <a:ln>
                  <a:noFill/>
                </a:ln>
                <a:solidFill>
                  <a:srgbClr val="000000"/>
                </a:solidFill>
                <a:effectLst/>
                <a:latin typeface="Comic Sans MS" pitchFamily="66" charset="0"/>
                <a:ea typeface="Times New Roman" pitchFamily="18" charset="0"/>
                <a:cs typeface="Times New Roman" pitchFamily="18" charset="0"/>
              </a:rPr>
              <a:t>acétyl</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a:t>
            </a:r>
            <a:r>
              <a:rPr kumimoji="0" lang="fr-FR" sz="2000" b="0" i="0" u="none" strike="noStrike" cap="none" normalizeH="0" baseline="0" dirty="0" err="1" smtClean="0">
                <a:ln>
                  <a:noFill/>
                </a:ln>
                <a:solidFill>
                  <a:srgbClr val="000000"/>
                </a:solidFill>
                <a:effectLst/>
                <a:latin typeface="Comic Sans MS" pitchFamily="66" charset="0"/>
                <a:ea typeface="Times New Roman" pitchFamily="18" charset="0"/>
                <a:cs typeface="Times New Roman" pitchFamily="18" charset="0"/>
              </a:rPr>
              <a:t>CoA</a:t>
            </a:r>
            <a:r>
              <a:rPr kumimoji="0" lang="fr-FR" sz="2000"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formé peut être incorporé dans le cycle de Krebs.</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2219325" algn="l"/>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786" y="1997838"/>
            <a:ext cx="7786742" cy="2831544"/>
          </a:xfrm>
          <a:prstGeom prst="rect">
            <a:avLst/>
          </a:prstGeom>
        </p:spPr>
        <p:txBody>
          <a:bodyPr wrap="square">
            <a:spAutoFit/>
          </a:bodyPr>
          <a:lstStyle/>
          <a:p>
            <a:pPr algn="just">
              <a:buNone/>
            </a:pPr>
            <a:endParaRPr lang="fr-FR" dirty="0" smtClean="0">
              <a:latin typeface="Comic Sans MS" pitchFamily="66" charset="0"/>
            </a:endParaRPr>
          </a:p>
          <a:p>
            <a:pPr algn="just">
              <a:buNone/>
            </a:pPr>
            <a:r>
              <a:rPr lang="fr-FR" sz="2000" dirty="0" smtClean="0">
                <a:latin typeface="Comic Sans MS" pitchFamily="66" charset="0"/>
              </a:rPr>
              <a:t>Le métabolisme bactérien comporte également, l’ensemble des réactions d’</a:t>
            </a:r>
            <a:r>
              <a:rPr lang="fr-FR" sz="2000" dirty="0" smtClean="0">
                <a:solidFill>
                  <a:srgbClr val="FF0000"/>
                </a:solidFill>
                <a:latin typeface="Comic Sans MS" pitchFamily="66" charset="0"/>
              </a:rPr>
              <a:t>Anabolisme</a:t>
            </a:r>
            <a:r>
              <a:rPr lang="fr-FR" sz="2000" dirty="0" smtClean="0">
                <a:latin typeface="Comic Sans MS" pitchFamily="66" charset="0"/>
              </a:rPr>
              <a:t>:</a:t>
            </a:r>
          </a:p>
          <a:p>
            <a:pPr algn="just"/>
            <a:r>
              <a:rPr lang="fr-FR" sz="2000" dirty="0" smtClean="0">
                <a:latin typeface="Comic Sans MS" pitchFamily="66" charset="0"/>
              </a:rPr>
              <a:t>du glucose « </a:t>
            </a:r>
            <a:r>
              <a:rPr lang="fr-FR" sz="2000" dirty="0" err="1" smtClean="0">
                <a:latin typeface="Comic Sans MS" pitchFamily="66" charset="0"/>
              </a:rPr>
              <a:t>néoglucogénèse</a:t>
            </a:r>
            <a:r>
              <a:rPr lang="fr-FR" sz="2000" dirty="0" smtClean="0">
                <a:latin typeface="Comic Sans MS" pitchFamily="66" charset="0"/>
              </a:rPr>
              <a:t> »</a:t>
            </a:r>
          </a:p>
          <a:p>
            <a:pPr algn="just"/>
            <a:r>
              <a:rPr lang="fr-FR" sz="2000" dirty="0" smtClean="0">
                <a:latin typeface="Comic Sans MS" pitchFamily="66" charset="0"/>
              </a:rPr>
              <a:t>Des acides aminées et </a:t>
            </a:r>
            <a:r>
              <a:rPr lang="fr-FR" sz="2000" dirty="0" err="1" smtClean="0">
                <a:latin typeface="Comic Sans MS" pitchFamily="66" charset="0"/>
              </a:rPr>
              <a:t>proteines</a:t>
            </a:r>
            <a:endParaRPr lang="fr-FR" sz="2000" dirty="0" smtClean="0">
              <a:latin typeface="Comic Sans MS" pitchFamily="66" charset="0"/>
            </a:endParaRPr>
          </a:p>
          <a:p>
            <a:pPr algn="just"/>
            <a:r>
              <a:rPr lang="fr-FR" sz="2000" dirty="0" smtClean="0">
                <a:latin typeface="Comic Sans MS" pitchFamily="66" charset="0"/>
              </a:rPr>
              <a:t>Des lipides.</a:t>
            </a:r>
          </a:p>
          <a:p>
            <a:pPr algn="just">
              <a:buNone/>
            </a:pPr>
            <a:endParaRPr lang="fr-FR" sz="2000" dirty="0" smtClean="0">
              <a:latin typeface="Comic Sans MS" pitchFamily="66" charset="0"/>
            </a:endParaRPr>
          </a:p>
          <a:p>
            <a:pPr algn="just">
              <a:buNone/>
            </a:pPr>
            <a:r>
              <a:rPr lang="fr-FR" sz="2000" dirty="0" smtClean="0">
                <a:latin typeface="Comic Sans MS" pitchFamily="66" charset="0"/>
              </a:rPr>
              <a:t>Toutes ces rections sont gérées par ce qu’on appelle : les </a:t>
            </a:r>
            <a:r>
              <a:rPr lang="fr-FR" sz="2000" dirty="0" smtClean="0">
                <a:solidFill>
                  <a:srgbClr val="FF0000"/>
                </a:solidFill>
                <a:latin typeface="Comic Sans MS" pitchFamily="66" charset="0"/>
              </a:rPr>
              <a:t>systèmes « mécanismes » de régulation génétique.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7290" y="642918"/>
            <a:ext cx="6715172" cy="707886"/>
          </a:xfrm>
          <a:prstGeom prst="rect">
            <a:avLst/>
          </a:prstGeom>
        </p:spPr>
        <p:txBody>
          <a:bodyPr wrap="square">
            <a:spAutoFit/>
          </a:bodyPr>
          <a:lstStyle/>
          <a:p>
            <a:pPr algn="ctr"/>
            <a:r>
              <a:rPr lang="fr-FR" sz="2000" b="1" dirty="0" smtClean="0">
                <a:solidFill>
                  <a:srgbClr val="FF0000"/>
                </a:solidFill>
                <a:latin typeface="Comic Sans MS" pitchFamily="66" charset="0"/>
              </a:rPr>
              <a:t>REGULATION GENETIQUE CHEZ LES BACTERIES: </a:t>
            </a:r>
            <a:br>
              <a:rPr lang="fr-FR" sz="2000" b="1" dirty="0" smtClean="0">
                <a:solidFill>
                  <a:srgbClr val="FF0000"/>
                </a:solidFill>
                <a:latin typeface="Comic Sans MS" pitchFamily="66" charset="0"/>
              </a:rPr>
            </a:br>
            <a:r>
              <a:rPr lang="fr-FR" sz="2000" b="1" dirty="0" smtClean="0">
                <a:solidFill>
                  <a:srgbClr val="FF0000"/>
                </a:solidFill>
                <a:latin typeface="Comic Sans MS" pitchFamily="66" charset="0"/>
              </a:rPr>
              <a:t>OPERONS CATABOLIQUES &amp; ANABOLIQUES</a:t>
            </a:r>
            <a:endParaRPr lang="fr-FR" sz="2000" b="1" dirty="0">
              <a:solidFill>
                <a:srgbClr val="FF0000"/>
              </a:solidFill>
            </a:endParaRPr>
          </a:p>
        </p:txBody>
      </p:sp>
      <p:sp>
        <p:nvSpPr>
          <p:cNvPr id="6" name="Rectangle 5"/>
          <p:cNvSpPr/>
          <p:nvPr/>
        </p:nvSpPr>
        <p:spPr bwMode="auto">
          <a:xfrm>
            <a:off x="714348" y="4214818"/>
            <a:ext cx="7500938" cy="502958"/>
          </a:xfrm>
          <a:prstGeom prst="rect">
            <a:avLst/>
          </a:prstGeom>
        </p:spPr>
        <p:txBody>
          <a:bodyPr>
            <a:spAutoFit/>
          </a:bodyPr>
          <a:lstStyle/>
          <a:p>
            <a:pPr algn="just" fontAlgn="auto">
              <a:lnSpc>
                <a:spcPct val="150000"/>
              </a:lnSpc>
              <a:spcBef>
                <a:spcPts val="0"/>
              </a:spcBef>
              <a:spcAft>
                <a:spcPts val="0"/>
              </a:spcAft>
              <a:defRPr/>
            </a:pPr>
            <a:r>
              <a:rPr lang="fr-FR" sz="2000" b="1" dirty="0" smtClean="0">
                <a:latin typeface="Comic Sans MS" pitchFamily="66" charset="0"/>
              </a:rPr>
              <a:t>2</a:t>
            </a:r>
            <a:r>
              <a:rPr lang="fr-FR" sz="2000" b="1" dirty="0" smtClean="0">
                <a:latin typeface="Comic Sans MS" pitchFamily="66" charset="0"/>
                <a:cs typeface="+mn-cs"/>
              </a:rPr>
              <a:t>.Pourquoi </a:t>
            </a:r>
            <a:r>
              <a:rPr lang="fr-FR" sz="2000" b="1" dirty="0">
                <a:latin typeface="Comic Sans MS" pitchFamily="66" charset="0"/>
                <a:cs typeface="+mn-cs"/>
              </a:rPr>
              <a:t>il y a régulation de l’expression des gènes? </a:t>
            </a:r>
          </a:p>
        </p:txBody>
      </p:sp>
      <p:sp>
        <p:nvSpPr>
          <p:cNvPr id="7" name="Rectangle 6"/>
          <p:cNvSpPr/>
          <p:nvPr/>
        </p:nvSpPr>
        <p:spPr>
          <a:xfrm>
            <a:off x="785786" y="5000636"/>
            <a:ext cx="7643866" cy="1015663"/>
          </a:xfrm>
          <a:prstGeom prst="rect">
            <a:avLst/>
          </a:prstGeom>
        </p:spPr>
        <p:txBody>
          <a:bodyPr wrap="square">
            <a:spAutoFit/>
          </a:bodyPr>
          <a:lstStyle/>
          <a:p>
            <a:pPr algn="just">
              <a:lnSpc>
                <a:spcPct val="150000"/>
              </a:lnSpc>
            </a:pPr>
            <a:r>
              <a:rPr lang="fr-FR" sz="2000" dirty="0" smtClean="0">
                <a:latin typeface="Comic Sans MS" pitchFamily="66" charset="0"/>
              </a:rPr>
              <a:t>Pour répondre aux conditions changeantes de l’environnement immédiat (pour s’ adapter).</a:t>
            </a:r>
            <a:endParaRPr lang="fr-FR" sz="2000" dirty="0">
              <a:latin typeface="Comic Sans MS" pitchFamily="66" charset="0"/>
            </a:endParaRPr>
          </a:p>
        </p:txBody>
      </p:sp>
      <p:sp>
        <p:nvSpPr>
          <p:cNvPr id="8" name="Rectangle 7"/>
          <p:cNvSpPr/>
          <p:nvPr/>
        </p:nvSpPr>
        <p:spPr>
          <a:xfrm>
            <a:off x="928662" y="2571744"/>
            <a:ext cx="7429552" cy="1323439"/>
          </a:xfrm>
          <a:prstGeom prst="rect">
            <a:avLst/>
          </a:prstGeom>
        </p:spPr>
        <p:txBody>
          <a:bodyPr wrap="square">
            <a:spAutoFit/>
          </a:bodyPr>
          <a:lstStyle/>
          <a:p>
            <a:pPr algn="just"/>
            <a:r>
              <a:rPr lang="fr-FR" sz="2000" dirty="0" smtClean="0">
                <a:latin typeface="Comic Sans MS" pitchFamily="66" charset="0"/>
              </a:rPr>
              <a:t>Un moyen pour la cellule de développer des mécanismes qui lui permettent de réprimer les gènes qui codent pour des protéines inutiles et de les activer au moment où ils deviennent nécessaires</a:t>
            </a:r>
            <a:endParaRPr lang="fr-FR" sz="2000" dirty="0"/>
          </a:p>
        </p:txBody>
      </p:sp>
      <p:sp>
        <p:nvSpPr>
          <p:cNvPr id="9" name="Rectangle 8"/>
          <p:cNvSpPr/>
          <p:nvPr/>
        </p:nvSpPr>
        <p:spPr>
          <a:xfrm>
            <a:off x="714348" y="1785926"/>
            <a:ext cx="6858048" cy="553998"/>
          </a:xfrm>
          <a:prstGeom prst="rect">
            <a:avLst/>
          </a:prstGeom>
        </p:spPr>
        <p:txBody>
          <a:bodyPr wrap="square">
            <a:spAutoFit/>
          </a:bodyPr>
          <a:lstStyle/>
          <a:p>
            <a:pPr fontAlgn="auto">
              <a:lnSpc>
                <a:spcPct val="150000"/>
              </a:lnSpc>
              <a:spcBef>
                <a:spcPts val="0"/>
              </a:spcBef>
              <a:spcAft>
                <a:spcPts val="0"/>
              </a:spcAft>
              <a:defRPr/>
            </a:pPr>
            <a:r>
              <a:rPr lang="fr-FR" sz="2000" b="1" dirty="0" smtClean="0">
                <a:solidFill>
                  <a:schemeClr val="accent4">
                    <a:lumMod val="50000"/>
                  </a:schemeClr>
                </a:solidFill>
                <a:latin typeface="Comic Sans MS" pitchFamily="66" charset="0"/>
              </a:rPr>
              <a:t>1. Qu’est-ce-que la REGULATION GENETIQUE ?</a:t>
            </a:r>
            <a:endParaRPr lang="fr-FR" sz="2000" b="1" dirty="0">
              <a:solidFill>
                <a:schemeClr val="accent4">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57158" y="714356"/>
            <a:ext cx="8607455" cy="3785652"/>
          </a:xfrm>
          <a:prstGeom prst="rect">
            <a:avLst/>
          </a:prstGeom>
          <a:noFill/>
          <a:ln w="9525">
            <a:noFill/>
            <a:miter lim="800000"/>
            <a:headEnd/>
            <a:tailEnd/>
          </a:ln>
        </p:spPr>
        <p:txBody>
          <a:bodyPr wrap="square">
            <a:spAutoFit/>
          </a:bodyPr>
          <a:lstStyle/>
          <a:p>
            <a:pPr algn="just">
              <a:lnSpc>
                <a:spcPct val="150000"/>
              </a:lnSpc>
            </a:pPr>
            <a:r>
              <a:rPr lang="fr-FR" sz="2000" b="1" dirty="0" smtClean="0">
                <a:latin typeface="Comic Sans MS" pitchFamily="66" charset="0"/>
              </a:rPr>
              <a:t>3. Quelles sont les modes </a:t>
            </a:r>
            <a:r>
              <a:rPr lang="fr-FR" sz="2000" b="1" dirty="0">
                <a:latin typeface="Comic Sans MS" pitchFamily="66" charset="0"/>
              </a:rPr>
              <a:t>de régulation de l’expression d’un gène </a:t>
            </a:r>
            <a:r>
              <a:rPr lang="fr-FR" sz="2000" b="1" dirty="0" smtClean="0">
                <a:latin typeface="Comic Sans MS" pitchFamily="66" charset="0"/>
              </a:rPr>
              <a:t>par </a:t>
            </a:r>
            <a:r>
              <a:rPr lang="fr-FR" sz="2000" b="1" dirty="0">
                <a:latin typeface="Comic Sans MS" pitchFamily="66" charset="0"/>
              </a:rPr>
              <a:t>une molécule régulatrice </a:t>
            </a:r>
            <a:r>
              <a:rPr lang="fr-FR" sz="2000" b="1" dirty="0" smtClean="0">
                <a:latin typeface="Comic Sans MS" pitchFamily="66" charset="0"/>
              </a:rPr>
              <a:t>?</a:t>
            </a:r>
            <a:endParaRPr lang="fr-FR" sz="2000" b="1" dirty="0">
              <a:latin typeface="Comic Sans MS" pitchFamily="66" charset="0"/>
            </a:endParaRPr>
          </a:p>
          <a:p>
            <a:pPr algn="just">
              <a:lnSpc>
                <a:spcPct val="150000"/>
              </a:lnSpc>
            </a:pPr>
            <a:endParaRPr lang="fr-FR" sz="2000" b="1" dirty="0">
              <a:solidFill>
                <a:srgbClr val="00B0F0"/>
              </a:solidFill>
              <a:latin typeface="Comic Sans MS" pitchFamily="66" charset="0"/>
            </a:endParaRPr>
          </a:p>
          <a:p>
            <a:pPr algn="just">
              <a:lnSpc>
                <a:spcPct val="150000"/>
              </a:lnSpc>
              <a:buFont typeface="Arial" pitchFamily="34" charset="0"/>
              <a:buChar char="•"/>
            </a:pPr>
            <a:r>
              <a:rPr lang="fr-FR" sz="2000" b="1" dirty="0" smtClean="0">
                <a:solidFill>
                  <a:srgbClr val="FF0000"/>
                </a:solidFill>
                <a:latin typeface="Comic Sans MS" pitchFamily="66" charset="0"/>
              </a:rPr>
              <a:t> de </a:t>
            </a:r>
            <a:r>
              <a:rPr lang="fr-FR" sz="2000" b="1" dirty="0">
                <a:solidFill>
                  <a:srgbClr val="FF0000"/>
                </a:solidFill>
                <a:latin typeface="Comic Sans MS" pitchFamily="66" charset="0"/>
              </a:rPr>
              <a:t>façon positive</a:t>
            </a:r>
            <a:r>
              <a:rPr lang="fr-FR" sz="2000" b="1" dirty="0">
                <a:latin typeface="Comic Sans MS" pitchFamily="66" charset="0"/>
              </a:rPr>
              <a:t> : l’interaction </a:t>
            </a:r>
            <a:r>
              <a:rPr lang="fr-FR" sz="2000" b="1" i="1" u="sng" dirty="0">
                <a:latin typeface="Comic Sans MS" pitchFamily="66" charset="0"/>
              </a:rPr>
              <a:t>déclenche</a:t>
            </a:r>
            <a:r>
              <a:rPr lang="fr-FR" sz="2000" b="1" dirty="0">
                <a:latin typeface="Comic Sans MS" pitchFamily="66" charset="0"/>
              </a:rPr>
              <a:t> la transcription du </a:t>
            </a:r>
            <a:r>
              <a:rPr lang="fr-FR" sz="2000" b="1" dirty="0" smtClean="0">
                <a:latin typeface="Comic Sans MS" pitchFamily="66" charset="0"/>
              </a:rPr>
              <a:t>gène</a:t>
            </a:r>
          </a:p>
          <a:p>
            <a:pPr algn="just">
              <a:lnSpc>
                <a:spcPct val="150000"/>
              </a:lnSpc>
            </a:pPr>
            <a:endParaRPr lang="fr-FR" sz="2000" b="1" dirty="0" smtClean="0">
              <a:solidFill>
                <a:srgbClr val="FF0000"/>
              </a:solidFill>
              <a:latin typeface="Comic Sans MS" pitchFamily="66" charset="0"/>
            </a:endParaRPr>
          </a:p>
          <a:p>
            <a:pPr algn="just">
              <a:lnSpc>
                <a:spcPct val="150000"/>
              </a:lnSpc>
              <a:buFont typeface="Arial" pitchFamily="34" charset="0"/>
              <a:buChar char="•"/>
            </a:pPr>
            <a:r>
              <a:rPr lang="fr-FR" sz="2000" b="1" dirty="0" smtClean="0">
                <a:solidFill>
                  <a:srgbClr val="FF0000"/>
                </a:solidFill>
                <a:latin typeface="Comic Sans MS" pitchFamily="66" charset="0"/>
              </a:rPr>
              <a:t> de façon négative</a:t>
            </a:r>
            <a:r>
              <a:rPr lang="fr-FR" sz="2000" b="1" dirty="0" smtClean="0">
                <a:latin typeface="Comic Sans MS" pitchFamily="66" charset="0"/>
              </a:rPr>
              <a:t> </a:t>
            </a:r>
            <a:r>
              <a:rPr lang="fr-FR" sz="2000" b="1" dirty="0">
                <a:latin typeface="Comic Sans MS" pitchFamily="66" charset="0"/>
              </a:rPr>
              <a:t>: l’interaction </a:t>
            </a:r>
            <a:r>
              <a:rPr lang="fr-FR" sz="2000" b="1" i="1" u="sng" dirty="0">
                <a:latin typeface="Comic Sans MS" pitchFamily="66" charset="0"/>
              </a:rPr>
              <a:t>empêche</a:t>
            </a:r>
            <a:r>
              <a:rPr lang="fr-FR" sz="2000" b="1" dirty="0">
                <a:latin typeface="Comic Sans MS" pitchFamily="66" charset="0"/>
              </a:rPr>
              <a:t> la transcription du </a:t>
            </a:r>
            <a:r>
              <a:rPr lang="fr-FR" sz="2000" b="1" dirty="0" smtClean="0">
                <a:latin typeface="Comic Sans MS" pitchFamily="66" charset="0"/>
              </a:rPr>
              <a:t>gène</a:t>
            </a:r>
          </a:p>
          <a:p>
            <a:pPr algn="just">
              <a:lnSpc>
                <a:spcPct val="150000"/>
              </a:lnSpc>
            </a:pPr>
            <a:endParaRPr lang="fr-FR" sz="2000" b="1" dirty="0" smtClean="0">
              <a:latin typeface="Comic Sans MS" pitchFamily="66" charset="0"/>
            </a:endParaRPr>
          </a:p>
          <a:p>
            <a:pPr algn="just">
              <a:lnSpc>
                <a:spcPct val="150000"/>
              </a:lnSpc>
            </a:pPr>
            <a:endParaRPr lang="fr-FR" sz="2000" b="1" dirty="0">
              <a:latin typeface="Comic Sans MS" pitchFamily="66" charset="0"/>
            </a:endParaRPr>
          </a:p>
        </p:txBody>
      </p:sp>
      <p:sp>
        <p:nvSpPr>
          <p:cNvPr id="5" name="Rectangle 4"/>
          <p:cNvSpPr/>
          <p:nvPr/>
        </p:nvSpPr>
        <p:spPr>
          <a:xfrm>
            <a:off x="642910" y="2714620"/>
            <a:ext cx="4054315" cy="369332"/>
          </a:xfrm>
          <a:prstGeom prst="rect">
            <a:avLst/>
          </a:prstGeom>
        </p:spPr>
        <p:txBody>
          <a:bodyPr wrap="none">
            <a:spAutoFit/>
          </a:bodyPr>
          <a:lstStyle/>
          <a:p>
            <a:r>
              <a:rPr lang="fr-FR" dirty="0" smtClean="0">
                <a:latin typeface="Comic Sans MS" pitchFamily="66" charset="0"/>
              </a:rPr>
              <a:t>(l'activateur active la transcription)</a:t>
            </a:r>
            <a:endParaRPr lang="fr-FR" dirty="0"/>
          </a:p>
        </p:txBody>
      </p:sp>
      <p:sp>
        <p:nvSpPr>
          <p:cNvPr id="6" name="Rectangle 5"/>
          <p:cNvSpPr/>
          <p:nvPr/>
        </p:nvSpPr>
        <p:spPr>
          <a:xfrm>
            <a:off x="357158" y="4357694"/>
            <a:ext cx="8605241" cy="707886"/>
          </a:xfrm>
          <a:prstGeom prst="rect">
            <a:avLst/>
          </a:prstGeom>
        </p:spPr>
        <p:txBody>
          <a:bodyPr wrap="none">
            <a:spAutoFit/>
          </a:bodyPr>
          <a:lstStyle/>
          <a:p>
            <a:r>
              <a:rPr lang="fr-FR" sz="2000" dirty="0" smtClean="0">
                <a:solidFill>
                  <a:srgbClr val="FF0000"/>
                </a:solidFill>
                <a:latin typeface="Comic Sans MS" pitchFamily="66" charset="0"/>
              </a:rPr>
              <a:t>Pourquoi parle-t-on d’une régulation au niveau de la  transcription alors</a:t>
            </a:r>
          </a:p>
          <a:p>
            <a:r>
              <a:rPr lang="fr-FR" sz="2000" dirty="0" smtClean="0">
                <a:solidFill>
                  <a:srgbClr val="FF0000"/>
                </a:solidFill>
                <a:latin typeface="Comic Sans MS" pitchFamily="66" charset="0"/>
              </a:rPr>
              <a:t> qu’ils existe d’autres niveaux de régulation ?</a:t>
            </a:r>
            <a:endParaRPr lang="fr-FR" sz="2000" dirty="0">
              <a:solidFill>
                <a:srgbClr val="FF0000"/>
              </a:solidFill>
            </a:endParaRPr>
          </a:p>
        </p:txBody>
      </p:sp>
      <p:sp>
        <p:nvSpPr>
          <p:cNvPr id="7" name="Rectangle 6"/>
          <p:cNvSpPr/>
          <p:nvPr/>
        </p:nvSpPr>
        <p:spPr>
          <a:xfrm>
            <a:off x="714348" y="3571876"/>
            <a:ext cx="4416594" cy="507831"/>
          </a:xfrm>
          <a:prstGeom prst="rect">
            <a:avLst/>
          </a:prstGeom>
        </p:spPr>
        <p:txBody>
          <a:bodyPr wrap="none">
            <a:spAutoFit/>
          </a:bodyPr>
          <a:lstStyle/>
          <a:p>
            <a:pPr algn="just">
              <a:lnSpc>
                <a:spcPct val="150000"/>
              </a:lnSpc>
            </a:pPr>
            <a:r>
              <a:rPr lang="fr-FR" dirty="0" smtClean="0">
                <a:latin typeface="Comic Sans MS" pitchFamily="66" charset="0"/>
              </a:rPr>
              <a:t>(le répresseur inactive la transcription)</a:t>
            </a:r>
            <a:endParaRPr lang="fr-FR" b="1" dirty="0">
              <a:latin typeface="Comic Sans MS" pitchFamily="66"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428604"/>
            <a:ext cx="4500563" cy="502958"/>
          </a:xfrm>
          <a:prstGeom prst="rect">
            <a:avLst/>
          </a:prstGeom>
        </p:spPr>
        <p:txBody>
          <a:bodyPr>
            <a:spAutoFit/>
          </a:bodyPr>
          <a:lstStyle/>
          <a:p>
            <a:pPr algn="just" fontAlgn="auto">
              <a:lnSpc>
                <a:spcPct val="150000"/>
              </a:lnSpc>
              <a:spcBef>
                <a:spcPts val="0"/>
              </a:spcBef>
              <a:spcAft>
                <a:spcPts val="0"/>
              </a:spcAft>
              <a:defRPr/>
            </a:pPr>
            <a:r>
              <a:rPr lang="fr-FR" sz="2000" b="1" dirty="0" smtClean="0">
                <a:solidFill>
                  <a:schemeClr val="accent4">
                    <a:lumMod val="50000"/>
                  </a:schemeClr>
                </a:solidFill>
                <a:latin typeface="Comic Sans MS" pitchFamily="66" charset="0"/>
                <a:cs typeface="+mn-cs"/>
              </a:rPr>
              <a:t>4.Niveaux de la régulation:</a:t>
            </a:r>
            <a:endParaRPr lang="fr-FR" sz="2000" b="1" dirty="0">
              <a:solidFill>
                <a:schemeClr val="accent4">
                  <a:lumMod val="50000"/>
                </a:schemeClr>
              </a:solidFill>
              <a:latin typeface="Comic Sans MS" pitchFamily="66" charset="0"/>
              <a:cs typeface="+mn-cs"/>
            </a:endParaRPr>
          </a:p>
        </p:txBody>
      </p:sp>
      <p:pic>
        <p:nvPicPr>
          <p:cNvPr id="5" name="Picture 2"/>
          <p:cNvPicPr>
            <a:picLocks noChangeAspect="1" noChangeArrowheads="1"/>
          </p:cNvPicPr>
          <p:nvPr/>
        </p:nvPicPr>
        <p:blipFill>
          <a:blip r:embed="rId2"/>
          <a:srcRect/>
          <a:stretch>
            <a:fillRect/>
          </a:stretch>
        </p:blipFill>
        <p:spPr bwMode="auto">
          <a:xfrm>
            <a:off x="150813" y="928688"/>
            <a:ext cx="8842375" cy="4357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Grp="1" noChangeArrowheads="1"/>
          </p:cNvSpPr>
          <p:nvPr>
            <p:ph idx="1"/>
          </p:nvPr>
        </p:nvSpPr>
        <p:spPr bwMode="auto">
          <a:xfrm>
            <a:off x="428596" y="517803"/>
            <a:ext cx="8001056" cy="5336846"/>
          </a:xfrm>
          <a:prstGeom prst="rect">
            <a:avLst/>
          </a:prstGeom>
          <a:noFill/>
          <a:ln w="9525">
            <a:noFill/>
            <a:miter lim="800000"/>
            <a:headEnd/>
            <a:tailEnd/>
          </a:ln>
        </p:spPr>
        <p:txBody>
          <a:bodyPr wrap="square">
            <a:spAutoFit/>
          </a:bodyPr>
          <a:lstStyle/>
          <a:p>
            <a:pPr marL="457200" indent="-457200">
              <a:buNone/>
            </a:pPr>
            <a:r>
              <a:rPr lang="fr-FR" sz="2400" b="1" dirty="0" smtClean="0">
                <a:solidFill>
                  <a:schemeClr val="accent2"/>
                </a:solidFill>
                <a:latin typeface="Comic Sans MS" pitchFamily="66" charset="0"/>
              </a:rPr>
              <a:t>  </a:t>
            </a:r>
          </a:p>
          <a:p>
            <a:pPr marL="457200" indent="-457200">
              <a:buNone/>
            </a:pPr>
            <a:r>
              <a:rPr lang="fr-FR" sz="2000" b="1" dirty="0" smtClean="0">
                <a:latin typeface="Comic Sans MS" pitchFamily="66" charset="0"/>
              </a:rPr>
              <a:t>- Les éléments constituants une bactérie:</a:t>
            </a:r>
          </a:p>
          <a:p>
            <a:pPr marL="457200" indent="-457200">
              <a:buNone/>
            </a:pPr>
            <a:endParaRPr lang="fr-FR" sz="2000" dirty="0" smtClean="0">
              <a:solidFill>
                <a:schemeClr val="accent2"/>
              </a:solidFill>
              <a:latin typeface="Comic Sans MS" pitchFamily="66" charset="0"/>
            </a:endParaRPr>
          </a:p>
          <a:p>
            <a:r>
              <a:rPr lang="fr-FR" sz="2000" u="sng" dirty="0" smtClean="0">
                <a:solidFill>
                  <a:srgbClr val="C00000"/>
                </a:solidFill>
                <a:latin typeface="Comic Sans MS" pitchFamily="66" charset="0"/>
              </a:rPr>
              <a:t>Eléments obligatoires « constants »</a:t>
            </a:r>
            <a:r>
              <a:rPr lang="fr-FR" sz="2000" dirty="0" smtClean="0">
                <a:solidFill>
                  <a:srgbClr val="C00000"/>
                </a:solidFill>
                <a:latin typeface="Comic Sans MS" pitchFamily="66" charset="0"/>
              </a:rPr>
              <a:t>:</a:t>
            </a:r>
          </a:p>
          <a:p>
            <a:r>
              <a:rPr lang="fr-FR" sz="2000" dirty="0" smtClean="0">
                <a:latin typeface="Comic Sans MS" pitchFamily="66" charset="0"/>
              </a:rPr>
              <a:t>Paroi bactérienne</a:t>
            </a:r>
          </a:p>
          <a:p>
            <a:r>
              <a:rPr lang="fr-FR" sz="2000" dirty="0" smtClean="0">
                <a:latin typeface="Comic Sans MS" pitchFamily="66" charset="0"/>
              </a:rPr>
              <a:t>Membrane cytoplasmique</a:t>
            </a:r>
          </a:p>
          <a:p>
            <a:r>
              <a:rPr lang="fr-FR" sz="2000" dirty="0" smtClean="0">
                <a:latin typeface="Comic Sans MS" pitchFamily="66" charset="0"/>
              </a:rPr>
              <a:t>Cytoplasme et ribosomes </a:t>
            </a:r>
          </a:p>
          <a:p>
            <a:r>
              <a:rPr lang="fr-FR" sz="2000" dirty="0" smtClean="0">
                <a:latin typeface="Comic Sans MS" pitchFamily="66" charset="0"/>
              </a:rPr>
              <a:t>Le chromosome bactérien</a:t>
            </a:r>
          </a:p>
          <a:p>
            <a:r>
              <a:rPr lang="fr-FR" sz="2000" u="sng" dirty="0" smtClean="0">
                <a:solidFill>
                  <a:srgbClr val="C00000"/>
                </a:solidFill>
                <a:latin typeface="Comic Sans MS" pitchFamily="66" charset="0"/>
              </a:rPr>
              <a:t>Eléments facultatifs</a:t>
            </a:r>
            <a:r>
              <a:rPr lang="fr-FR" sz="2000" dirty="0" smtClean="0">
                <a:solidFill>
                  <a:srgbClr val="C00000"/>
                </a:solidFill>
                <a:latin typeface="Comic Sans MS" pitchFamily="66" charset="0"/>
              </a:rPr>
              <a:t>:</a:t>
            </a:r>
          </a:p>
          <a:p>
            <a:r>
              <a:rPr lang="fr-FR" sz="2000" dirty="0" smtClean="0">
                <a:solidFill>
                  <a:srgbClr val="C00000"/>
                </a:solidFill>
                <a:latin typeface="Comic Sans MS" pitchFamily="66" charset="0"/>
              </a:rPr>
              <a:t>Capsule</a:t>
            </a:r>
          </a:p>
          <a:p>
            <a:r>
              <a:rPr lang="fr-FR" sz="2000" dirty="0" smtClean="0">
                <a:solidFill>
                  <a:srgbClr val="C00000"/>
                </a:solidFill>
                <a:latin typeface="Comic Sans MS" pitchFamily="66" charset="0"/>
              </a:rPr>
              <a:t>Flagelles et </a:t>
            </a:r>
            <a:r>
              <a:rPr lang="fr-FR" sz="2000" dirty="0" err="1" smtClean="0">
                <a:solidFill>
                  <a:srgbClr val="C00000"/>
                </a:solidFill>
                <a:latin typeface="Comic Sans MS" pitchFamily="66" charset="0"/>
              </a:rPr>
              <a:t>Pili</a:t>
            </a:r>
            <a:endParaRPr lang="fr-FR" sz="2000" dirty="0" smtClean="0">
              <a:solidFill>
                <a:srgbClr val="C00000"/>
              </a:solidFill>
              <a:latin typeface="Comic Sans MS" pitchFamily="66" charset="0"/>
            </a:endParaRPr>
          </a:p>
          <a:p>
            <a:r>
              <a:rPr lang="fr-FR" sz="2000" dirty="0" smtClean="0">
                <a:solidFill>
                  <a:srgbClr val="C00000"/>
                </a:solidFill>
                <a:latin typeface="Comic Sans MS" pitchFamily="66" charset="0"/>
              </a:rPr>
              <a:t>Plasmide</a:t>
            </a:r>
          </a:p>
          <a:p>
            <a:r>
              <a:rPr lang="fr-FR" sz="2000" dirty="0" smtClean="0">
                <a:solidFill>
                  <a:srgbClr val="C00000"/>
                </a:solidFill>
                <a:latin typeface="Comic Sans MS" pitchFamily="66" charset="0"/>
              </a:rPr>
              <a:t>spore</a:t>
            </a:r>
          </a:p>
          <a:p>
            <a:pPr lvl="2">
              <a:buNone/>
            </a:pPr>
            <a:endParaRPr lang="fr-FR" sz="2000" dirty="0" smtClean="0">
              <a:solidFill>
                <a:schemeClr val="accent2"/>
              </a:solidFill>
              <a:latin typeface="Comic Sans MS" pitchFamily="66"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0063" y="142875"/>
            <a:ext cx="2886075" cy="461963"/>
          </a:xfrm>
          <a:prstGeom prst="rect">
            <a:avLst/>
          </a:prstGeom>
          <a:noFill/>
          <a:ln w="9525">
            <a:noFill/>
            <a:miter lim="800000"/>
            <a:headEnd/>
            <a:tailEnd/>
          </a:ln>
        </p:spPr>
        <p:txBody>
          <a:bodyPr wrap="none">
            <a:spAutoFit/>
          </a:bodyPr>
          <a:lstStyle/>
          <a:p>
            <a:r>
              <a:rPr lang="fr-FR" sz="2400" b="1" i="1" dirty="0">
                <a:solidFill>
                  <a:srgbClr val="FF0000"/>
                </a:solidFill>
                <a:latin typeface="Comic Sans MS" pitchFamily="66" charset="0"/>
              </a:rPr>
              <a:t>Quelques constats</a:t>
            </a:r>
          </a:p>
        </p:txBody>
      </p:sp>
      <p:sp>
        <p:nvSpPr>
          <p:cNvPr id="5" name="Rectangle 4"/>
          <p:cNvSpPr>
            <a:spLocks noChangeArrowheads="1"/>
          </p:cNvSpPr>
          <p:nvPr/>
        </p:nvSpPr>
        <p:spPr bwMode="auto">
          <a:xfrm>
            <a:off x="285750" y="642938"/>
            <a:ext cx="8643938" cy="3324225"/>
          </a:xfrm>
          <a:prstGeom prst="rect">
            <a:avLst/>
          </a:prstGeom>
          <a:noFill/>
          <a:ln w="9525">
            <a:noFill/>
            <a:miter lim="800000"/>
            <a:headEnd/>
            <a:tailEnd/>
          </a:ln>
        </p:spPr>
        <p:txBody>
          <a:bodyPr>
            <a:spAutoFit/>
          </a:bodyPr>
          <a:lstStyle/>
          <a:p>
            <a:pPr algn="just">
              <a:lnSpc>
                <a:spcPct val="150000"/>
              </a:lnSpc>
              <a:buFontTx/>
              <a:buChar char="-"/>
            </a:pPr>
            <a:r>
              <a:rPr lang="fr-FR" sz="2000" dirty="0" smtClean="0">
                <a:latin typeface="Comic Sans MS" pitchFamily="66" charset="0"/>
              </a:rPr>
              <a:t> Un </a:t>
            </a:r>
            <a:r>
              <a:rPr lang="fr-FR" sz="2000" dirty="0">
                <a:latin typeface="Comic Sans MS" pitchFamily="66" charset="0"/>
              </a:rPr>
              <a:t>organisme unicellulaire, avec un temps de génération très court, </a:t>
            </a:r>
            <a:r>
              <a:rPr lang="fr-FR" sz="2000" dirty="0" smtClean="0">
                <a:latin typeface="Comic Sans MS" pitchFamily="66" charset="0"/>
              </a:rPr>
              <a:t> </a:t>
            </a:r>
          </a:p>
          <a:p>
            <a:pPr algn="just">
              <a:lnSpc>
                <a:spcPct val="150000"/>
              </a:lnSpc>
            </a:pPr>
            <a:r>
              <a:rPr lang="fr-FR" sz="2000" dirty="0" smtClean="0">
                <a:latin typeface="Comic Sans MS" pitchFamily="66" charset="0"/>
              </a:rPr>
              <a:t>  doit </a:t>
            </a:r>
            <a:r>
              <a:rPr lang="fr-FR" sz="2000" dirty="0">
                <a:latin typeface="Comic Sans MS" pitchFamily="66" charset="0"/>
              </a:rPr>
              <a:t>pouvoir répondre rapidement à des changements de son </a:t>
            </a:r>
            <a:r>
              <a:rPr lang="fr-FR" sz="2000" dirty="0" smtClean="0">
                <a:latin typeface="Comic Sans MS" pitchFamily="66" charset="0"/>
              </a:rPr>
              <a:t> </a:t>
            </a:r>
          </a:p>
          <a:p>
            <a:pPr algn="just">
              <a:lnSpc>
                <a:spcPct val="150000"/>
              </a:lnSpc>
            </a:pPr>
            <a:r>
              <a:rPr lang="fr-FR" sz="2000" dirty="0" smtClean="0">
                <a:latin typeface="Comic Sans MS" pitchFamily="66" charset="0"/>
              </a:rPr>
              <a:t>  environnement</a:t>
            </a:r>
            <a:r>
              <a:rPr lang="fr-FR" sz="2000" dirty="0">
                <a:latin typeface="Comic Sans MS" pitchFamily="66" charset="0"/>
              </a:rPr>
              <a:t>.</a:t>
            </a:r>
          </a:p>
          <a:p>
            <a:pPr algn="just">
              <a:lnSpc>
                <a:spcPct val="150000"/>
              </a:lnSpc>
              <a:buFontTx/>
              <a:buChar char="-"/>
            </a:pPr>
            <a:r>
              <a:rPr lang="fr-FR" sz="2000" dirty="0" smtClean="0">
                <a:latin typeface="Comic Sans MS" pitchFamily="66" charset="0"/>
              </a:rPr>
              <a:t> Les </a:t>
            </a:r>
            <a:r>
              <a:rPr lang="fr-FR" sz="2000" dirty="0">
                <a:latin typeface="Comic Sans MS" pitchFamily="66" charset="0"/>
              </a:rPr>
              <a:t>demi-vies de la plupart des </a:t>
            </a:r>
            <a:r>
              <a:rPr lang="fr-FR" sz="2000" dirty="0" err="1">
                <a:latin typeface="Comic Sans MS" pitchFamily="66" charset="0"/>
              </a:rPr>
              <a:t>ARNm</a:t>
            </a:r>
            <a:r>
              <a:rPr lang="fr-FR" sz="2000" dirty="0">
                <a:latin typeface="Comic Sans MS" pitchFamily="66" charset="0"/>
              </a:rPr>
              <a:t> sont courtes (de l’ordre de </a:t>
            </a:r>
            <a:r>
              <a:rPr lang="fr-FR" sz="2000" dirty="0" smtClean="0">
                <a:latin typeface="Comic Sans MS" pitchFamily="66" charset="0"/>
              </a:rPr>
              <a:t> </a:t>
            </a:r>
          </a:p>
          <a:p>
            <a:pPr algn="just">
              <a:lnSpc>
                <a:spcPct val="150000"/>
              </a:lnSpc>
            </a:pPr>
            <a:r>
              <a:rPr lang="fr-FR" sz="2000" dirty="0" smtClean="0">
                <a:latin typeface="Comic Sans MS" pitchFamily="66" charset="0"/>
              </a:rPr>
              <a:t>  quelques </a:t>
            </a:r>
            <a:r>
              <a:rPr lang="fr-FR" sz="2000" dirty="0">
                <a:latin typeface="Comic Sans MS" pitchFamily="66" charset="0"/>
              </a:rPr>
              <a:t>minutes).</a:t>
            </a:r>
          </a:p>
          <a:p>
            <a:pPr algn="just">
              <a:lnSpc>
                <a:spcPct val="150000"/>
              </a:lnSpc>
              <a:buFontTx/>
              <a:buChar char="-"/>
            </a:pPr>
            <a:r>
              <a:rPr lang="fr-FR" sz="2000" dirty="0" smtClean="0">
                <a:latin typeface="Comic Sans MS" pitchFamily="66" charset="0"/>
              </a:rPr>
              <a:t>La </a:t>
            </a:r>
            <a:r>
              <a:rPr lang="fr-FR" sz="2000" dirty="0">
                <a:latin typeface="Comic Sans MS" pitchFamily="66" charset="0"/>
              </a:rPr>
              <a:t>transcription et la traduction sont couplées et se réalisent dans le </a:t>
            </a:r>
            <a:endParaRPr lang="fr-FR" sz="2000" dirty="0" smtClean="0">
              <a:latin typeface="Comic Sans MS" pitchFamily="66" charset="0"/>
            </a:endParaRPr>
          </a:p>
          <a:p>
            <a:pPr algn="just">
              <a:lnSpc>
                <a:spcPct val="150000"/>
              </a:lnSpc>
            </a:pPr>
            <a:r>
              <a:rPr lang="fr-FR" sz="2000" dirty="0" smtClean="0">
                <a:latin typeface="Comic Sans MS" pitchFamily="66" charset="0"/>
              </a:rPr>
              <a:t>  même </a:t>
            </a:r>
            <a:r>
              <a:rPr lang="fr-FR" sz="2000" dirty="0">
                <a:latin typeface="Comic Sans MS" pitchFamily="66" charset="0"/>
              </a:rPr>
              <a:t>compartiment cellulaire.</a:t>
            </a:r>
          </a:p>
        </p:txBody>
      </p:sp>
      <p:sp>
        <p:nvSpPr>
          <p:cNvPr id="6" name="Rectangle 5"/>
          <p:cNvSpPr>
            <a:spLocks noChangeArrowheads="1"/>
          </p:cNvSpPr>
          <p:nvPr/>
        </p:nvSpPr>
        <p:spPr bwMode="auto">
          <a:xfrm>
            <a:off x="1071563" y="4071938"/>
            <a:ext cx="7072312" cy="400110"/>
          </a:xfrm>
          <a:prstGeom prst="rect">
            <a:avLst/>
          </a:prstGeom>
          <a:solidFill>
            <a:srgbClr val="FFFF00"/>
          </a:solidFill>
          <a:ln w="9525">
            <a:noFill/>
            <a:miter lim="800000"/>
            <a:headEnd/>
            <a:tailEnd/>
          </a:ln>
        </p:spPr>
        <p:txBody>
          <a:bodyPr>
            <a:spAutoFit/>
          </a:bodyPr>
          <a:lstStyle/>
          <a:p>
            <a:pPr algn="just"/>
            <a:r>
              <a:rPr lang="fr-FR" sz="2000" b="1" dirty="0">
                <a:solidFill>
                  <a:srgbClr val="FF0000"/>
                </a:solidFill>
                <a:latin typeface="Comic Sans MS" pitchFamily="66" charset="0"/>
              </a:rPr>
              <a:t>La régulation génique doit prendre effet tôt</a:t>
            </a:r>
          </a:p>
        </p:txBody>
      </p:sp>
      <p:grpSp>
        <p:nvGrpSpPr>
          <p:cNvPr id="7" name="Groupe 7"/>
          <p:cNvGrpSpPr>
            <a:grpSpLocks/>
          </p:cNvGrpSpPr>
          <p:nvPr/>
        </p:nvGrpSpPr>
        <p:grpSpPr bwMode="auto">
          <a:xfrm>
            <a:off x="571500" y="4752974"/>
            <a:ext cx="8072438" cy="1524254"/>
            <a:chOff x="571472" y="4753285"/>
            <a:chExt cx="8072494" cy="1523521"/>
          </a:xfrm>
        </p:grpSpPr>
        <p:sp>
          <p:nvSpPr>
            <p:cNvPr id="8" name="Rectangle 5"/>
            <p:cNvSpPr>
              <a:spLocks noChangeArrowheads="1"/>
            </p:cNvSpPr>
            <p:nvPr/>
          </p:nvSpPr>
          <p:spPr bwMode="auto">
            <a:xfrm>
              <a:off x="3824480" y="4753285"/>
              <a:ext cx="1917525" cy="399918"/>
            </a:xfrm>
            <a:prstGeom prst="rect">
              <a:avLst/>
            </a:prstGeom>
            <a:noFill/>
            <a:ln w="9525">
              <a:noFill/>
              <a:miter lim="800000"/>
              <a:headEnd/>
              <a:tailEnd/>
            </a:ln>
          </p:spPr>
          <p:txBody>
            <a:bodyPr wrap="none">
              <a:spAutoFit/>
            </a:bodyPr>
            <a:lstStyle/>
            <a:p>
              <a:pPr algn="r" rtl="1"/>
              <a:r>
                <a:rPr lang="fr-FR" sz="2000" b="1" u="sng" dirty="0">
                  <a:latin typeface="Comic Sans MS" pitchFamily="66" charset="0"/>
                </a:rPr>
                <a:t>effectivement</a:t>
              </a:r>
              <a:endParaRPr lang="fr-FR" sz="2000" u="sng" dirty="0">
                <a:latin typeface="Comic Sans MS" pitchFamily="66" charset="0"/>
              </a:endParaRPr>
            </a:p>
          </p:txBody>
        </p:sp>
        <p:sp>
          <p:nvSpPr>
            <p:cNvPr id="9" name="Rectangle 8"/>
            <p:cNvSpPr/>
            <p:nvPr/>
          </p:nvSpPr>
          <p:spPr>
            <a:xfrm>
              <a:off x="571472" y="5312647"/>
              <a:ext cx="8072494" cy="964159"/>
            </a:xfrm>
            <a:prstGeom prst="rect">
              <a:avLst/>
            </a:prstGeom>
          </p:spPr>
          <p:txBody>
            <a:bodyPr>
              <a:spAutoFit/>
            </a:bodyPr>
            <a:lstStyle/>
            <a:p>
              <a:pPr algn="ctr" fontAlgn="auto">
                <a:lnSpc>
                  <a:spcPct val="150000"/>
                </a:lnSpc>
                <a:spcBef>
                  <a:spcPts val="0"/>
                </a:spcBef>
                <a:spcAft>
                  <a:spcPts val="0"/>
                </a:spcAft>
                <a:defRPr/>
              </a:pP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cs typeface="+mn-cs"/>
                </a:rPr>
                <a:t>le point de contrôle majeur = </a:t>
              </a:r>
              <a:r>
                <a:rPr lang="fr-FR"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cs typeface="+mn-cs"/>
                </a:rPr>
                <a:t>l’initiation de la transcription</a:t>
              </a: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cs typeface="+mn-cs"/>
                </a:rPr>
                <a:t>.</a:t>
              </a: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428604"/>
            <a:ext cx="8358246" cy="1938992"/>
          </a:xfrm>
          <a:prstGeom prst="rect">
            <a:avLst/>
          </a:prstGeom>
        </p:spPr>
        <p:txBody>
          <a:bodyPr wrap="square">
            <a:spAutoFit/>
          </a:bodyPr>
          <a:lstStyle/>
          <a:p>
            <a:pPr algn="just" fontAlgn="auto">
              <a:lnSpc>
                <a:spcPct val="150000"/>
              </a:lnSpc>
              <a:spcBef>
                <a:spcPts val="0"/>
              </a:spcBef>
              <a:spcAft>
                <a:spcPts val="0"/>
              </a:spcAft>
              <a:buFont typeface="Wingdings" pitchFamily="2" charset="2"/>
              <a:buChar char="v"/>
              <a:defRPr/>
            </a:pPr>
            <a:r>
              <a:rPr lang="fr-FR" sz="2000" b="1" dirty="0" smtClean="0">
                <a:solidFill>
                  <a:srgbClr val="FF0000"/>
                </a:solidFill>
                <a:latin typeface="Comic Sans MS" pitchFamily="66" charset="0"/>
              </a:rPr>
              <a:t> </a:t>
            </a:r>
            <a:r>
              <a:rPr lang="fr-FR" sz="2000" b="1" dirty="0" smtClean="0">
                <a:solidFill>
                  <a:srgbClr val="FF0000"/>
                </a:solidFill>
                <a:latin typeface="Comic Sans MS" pitchFamily="66" charset="0"/>
                <a:cs typeface="+mn-cs"/>
              </a:rPr>
              <a:t>Notion d’opéron:</a:t>
            </a:r>
          </a:p>
          <a:p>
            <a:pPr algn="just">
              <a:lnSpc>
                <a:spcPct val="150000"/>
              </a:lnSpc>
              <a:defRPr/>
            </a:pPr>
            <a:r>
              <a:rPr lang="fr-FR" sz="2000" dirty="0" smtClean="0">
                <a:latin typeface="Comic Sans MS" pitchFamily="66" charset="0"/>
              </a:rPr>
              <a:t>chez les bactéries, quand un promoteur sert une série de gènes groupés, l’ensemble de gènes s'appelle un </a:t>
            </a:r>
            <a:r>
              <a:rPr lang="fr-FR" sz="2000" b="1" i="1" dirty="0" smtClean="0">
                <a:solidFill>
                  <a:srgbClr val="FF0000"/>
                </a:solidFill>
                <a:latin typeface="Comic Sans MS" pitchFamily="66" charset="0"/>
              </a:rPr>
              <a:t>opéron</a:t>
            </a:r>
            <a:r>
              <a:rPr lang="fr-FR" sz="2000" b="1" i="1" dirty="0" smtClean="0">
                <a:latin typeface="Comic Sans MS" pitchFamily="66" charset="0"/>
              </a:rPr>
              <a:t>.</a:t>
            </a:r>
          </a:p>
          <a:p>
            <a:pPr algn="just" fontAlgn="auto">
              <a:lnSpc>
                <a:spcPct val="150000"/>
              </a:lnSpc>
              <a:spcBef>
                <a:spcPts val="0"/>
              </a:spcBef>
              <a:spcAft>
                <a:spcPts val="0"/>
              </a:spcAft>
              <a:defRPr/>
            </a:pPr>
            <a:r>
              <a:rPr lang="fr-FR" sz="2000" b="1" dirty="0" smtClean="0">
                <a:solidFill>
                  <a:srgbClr val="FF0000"/>
                </a:solidFill>
                <a:latin typeface="Comic Sans MS" pitchFamily="66" charset="0"/>
                <a:cs typeface="+mn-cs"/>
              </a:rPr>
              <a:t> </a:t>
            </a:r>
            <a:endParaRPr lang="fr-FR" sz="2000" b="1" dirty="0">
              <a:solidFill>
                <a:srgbClr val="FF0000"/>
              </a:solidFill>
              <a:latin typeface="Comic Sans MS" pitchFamily="66" charset="0"/>
              <a:cs typeface="+mn-cs"/>
            </a:endParaRPr>
          </a:p>
        </p:txBody>
      </p:sp>
      <p:pic>
        <p:nvPicPr>
          <p:cNvPr id="5" name="Picture 2"/>
          <p:cNvPicPr>
            <a:picLocks noChangeAspect="1" noChangeArrowheads="1"/>
          </p:cNvPicPr>
          <p:nvPr/>
        </p:nvPicPr>
        <p:blipFill>
          <a:blip r:embed="rId2"/>
          <a:srcRect/>
          <a:stretch>
            <a:fillRect/>
          </a:stretch>
        </p:blipFill>
        <p:spPr bwMode="auto">
          <a:xfrm>
            <a:off x="857224" y="2000241"/>
            <a:ext cx="7573962" cy="2071702"/>
          </a:xfrm>
          <a:prstGeom prst="rect">
            <a:avLst/>
          </a:prstGeom>
          <a:noFill/>
          <a:ln w="9525">
            <a:noFill/>
            <a:miter lim="800000"/>
            <a:headEnd/>
            <a:tailEnd/>
          </a:ln>
        </p:spPr>
      </p:pic>
      <p:sp>
        <p:nvSpPr>
          <p:cNvPr id="6" name="Rectangle 5"/>
          <p:cNvSpPr>
            <a:spLocks noChangeArrowheads="1"/>
          </p:cNvSpPr>
          <p:nvPr/>
        </p:nvSpPr>
        <p:spPr bwMode="auto">
          <a:xfrm>
            <a:off x="285720" y="4143380"/>
            <a:ext cx="8643938" cy="2400657"/>
          </a:xfrm>
          <a:prstGeom prst="rect">
            <a:avLst/>
          </a:prstGeom>
          <a:noFill/>
          <a:ln w="9525">
            <a:noFill/>
            <a:miter lim="800000"/>
            <a:headEnd/>
            <a:tailEnd/>
          </a:ln>
        </p:spPr>
        <p:txBody>
          <a:bodyPr>
            <a:spAutoFit/>
          </a:bodyPr>
          <a:lstStyle/>
          <a:p>
            <a:pPr algn="just">
              <a:lnSpc>
                <a:spcPct val="150000"/>
              </a:lnSpc>
              <a:buFont typeface="Wingdings" pitchFamily="2" charset="2"/>
              <a:buChar char="Ø"/>
            </a:pPr>
            <a:r>
              <a:rPr lang="fr-FR" sz="2000" dirty="0" smtClean="0">
                <a:latin typeface="Comic Sans MS" pitchFamily="66" charset="0"/>
              </a:rPr>
              <a:t> tous </a:t>
            </a:r>
            <a:r>
              <a:rPr lang="fr-FR" sz="2000" dirty="0">
                <a:latin typeface="Comic Sans MS" pitchFamily="66" charset="0"/>
              </a:rPr>
              <a:t>ces gènes sont transcrits en un </a:t>
            </a:r>
            <a:r>
              <a:rPr lang="fr-FR" sz="2000" dirty="0" err="1">
                <a:latin typeface="Comic Sans MS" pitchFamily="66" charset="0"/>
              </a:rPr>
              <a:t>ARNm</a:t>
            </a:r>
            <a:r>
              <a:rPr lang="fr-FR" sz="2000" dirty="0">
                <a:latin typeface="Comic Sans MS" pitchFamily="66" charset="0"/>
              </a:rPr>
              <a:t> </a:t>
            </a:r>
            <a:r>
              <a:rPr lang="fr-FR" sz="2000" i="1" dirty="0">
                <a:latin typeface="Comic Sans MS" pitchFamily="66" charset="0"/>
              </a:rPr>
              <a:t>simple </a:t>
            </a:r>
            <a:endParaRPr lang="fr-FR" sz="2000" i="1" dirty="0" smtClean="0">
              <a:latin typeface="Comic Sans MS" pitchFamily="66" charset="0"/>
            </a:endParaRPr>
          </a:p>
          <a:p>
            <a:pPr algn="just">
              <a:lnSpc>
                <a:spcPct val="150000"/>
              </a:lnSpc>
              <a:buFont typeface="Wingdings" pitchFamily="2" charset="2"/>
              <a:buChar char="Ø"/>
            </a:pPr>
            <a:r>
              <a:rPr lang="fr-FR" sz="2000" i="1" dirty="0" smtClean="0">
                <a:latin typeface="Comic Sans MS" pitchFamily="66" charset="0"/>
              </a:rPr>
              <a:t> </a:t>
            </a:r>
            <a:r>
              <a:rPr lang="fr-FR" sz="2000" dirty="0" smtClean="0">
                <a:latin typeface="Comic Sans MS" pitchFamily="66" charset="0"/>
              </a:rPr>
              <a:t>chaque </a:t>
            </a:r>
            <a:r>
              <a:rPr lang="fr-FR" sz="2000" dirty="0">
                <a:latin typeface="Comic Sans MS" pitchFamily="66" charset="0"/>
              </a:rPr>
              <a:t>section de ces </a:t>
            </a:r>
            <a:r>
              <a:rPr lang="fr-FR" sz="2000" dirty="0" err="1">
                <a:latin typeface="Comic Sans MS" pitchFamily="66" charset="0"/>
              </a:rPr>
              <a:t>ARNm</a:t>
            </a:r>
            <a:r>
              <a:rPr lang="fr-FR" sz="2000" dirty="0">
                <a:latin typeface="Comic Sans MS" pitchFamily="66" charset="0"/>
              </a:rPr>
              <a:t> (appelés </a:t>
            </a:r>
            <a:r>
              <a:rPr lang="fr-FR" sz="2000" i="1" dirty="0" err="1">
                <a:solidFill>
                  <a:srgbClr val="FF0000"/>
                </a:solidFill>
                <a:latin typeface="Comic Sans MS" pitchFamily="66" charset="0"/>
              </a:rPr>
              <a:t>ARNm</a:t>
            </a:r>
            <a:r>
              <a:rPr lang="fr-FR" sz="2000" i="1" dirty="0">
                <a:solidFill>
                  <a:srgbClr val="FF0000"/>
                </a:solidFill>
                <a:latin typeface="Comic Sans MS" pitchFamily="66" charset="0"/>
              </a:rPr>
              <a:t> polycistroniques</a:t>
            </a:r>
            <a:r>
              <a:rPr lang="fr-FR" sz="2000" i="1" dirty="0">
                <a:latin typeface="Comic Sans MS" pitchFamily="66" charset="0"/>
              </a:rPr>
              <a:t>) </a:t>
            </a:r>
            <a:r>
              <a:rPr lang="fr-FR" sz="2000" dirty="0">
                <a:latin typeface="Comic Sans MS" pitchFamily="66" charset="0"/>
              </a:rPr>
              <a:t>peut alors être traduite </a:t>
            </a:r>
            <a:r>
              <a:rPr lang="fr-FR" sz="2000" dirty="0" smtClean="0">
                <a:latin typeface="Comic Sans MS" pitchFamily="66" charset="0"/>
              </a:rPr>
              <a:t>indépendamment</a:t>
            </a:r>
          </a:p>
          <a:p>
            <a:pPr algn="just">
              <a:lnSpc>
                <a:spcPct val="150000"/>
              </a:lnSpc>
              <a:buFont typeface="Wingdings" pitchFamily="2" charset="2"/>
              <a:buChar char="Ø"/>
            </a:pPr>
            <a:r>
              <a:rPr lang="fr-FR" sz="2000" dirty="0" smtClean="0">
                <a:latin typeface="Comic Sans MS" pitchFamily="66" charset="0"/>
              </a:rPr>
              <a:t> les </a:t>
            </a:r>
            <a:r>
              <a:rPr lang="fr-FR" sz="2000" dirty="0">
                <a:latin typeface="Comic Sans MS" pitchFamily="66" charset="0"/>
              </a:rPr>
              <a:t>gènes d’un opéron donné codent souvent pour plusieurs enzymes actives dans </a:t>
            </a:r>
            <a:r>
              <a:rPr lang="fr-FR" sz="2000" dirty="0">
                <a:solidFill>
                  <a:srgbClr val="FF0000"/>
                </a:solidFill>
                <a:latin typeface="Comic Sans MS" pitchFamily="66" charset="0"/>
              </a:rPr>
              <a:t>une </a:t>
            </a:r>
            <a:r>
              <a:rPr lang="fr-FR" sz="2000" i="1" dirty="0">
                <a:solidFill>
                  <a:srgbClr val="FF0000"/>
                </a:solidFill>
                <a:latin typeface="Comic Sans MS" pitchFamily="66" charset="0"/>
              </a:rPr>
              <a:t>même voie métabolique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58250" cy="707886"/>
          </a:xfrm>
          <a:prstGeom prst="rect">
            <a:avLst/>
          </a:prstGeom>
        </p:spPr>
        <p:txBody>
          <a:bodyPr>
            <a:spAutoFit/>
          </a:bodyPr>
          <a:lstStyle/>
          <a:p>
            <a:pPr algn="ctr" fontAlgn="auto">
              <a:spcBef>
                <a:spcPts val="0"/>
              </a:spcBef>
              <a:spcAft>
                <a:spcPts val="0"/>
              </a:spcAft>
              <a:defRPr/>
            </a:pPr>
            <a:r>
              <a:rPr lang="fr-FR" sz="2000" b="1" dirty="0">
                <a:solidFill>
                  <a:srgbClr val="FF0000"/>
                </a:solidFill>
                <a:latin typeface="Comic Sans MS" pitchFamily="66" charset="0"/>
                <a:cs typeface="+mn-cs"/>
              </a:rPr>
              <a:t>L’opéron </a:t>
            </a:r>
            <a:r>
              <a:rPr lang="fr-FR" sz="2000" b="1" dirty="0" smtClean="0">
                <a:solidFill>
                  <a:srgbClr val="FF0000"/>
                </a:solidFill>
                <a:latin typeface="Comic Sans MS" pitchFamily="66" charset="0"/>
                <a:cs typeface="+mn-cs"/>
              </a:rPr>
              <a:t>lactose chez (</a:t>
            </a:r>
            <a:r>
              <a:rPr lang="fr-FR" sz="2000" b="1" i="1" dirty="0" smtClean="0">
                <a:solidFill>
                  <a:srgbClr val="FF0000"/>
                </a:solidFill>
                <a:latin typeface="Comic Sans MS" pitchFamily="66" charset="0"/>
                <a:cs typeface="+mn-cs"/>
              </a:rPr>
              <a:t>E</a:t>
            </a:r>
            <a:r>
              <a:rPr lang="fr-FR" sz="2000" b="1" i="1" dirty="0">
                <a:solidFill>
                  <a:srgbClr val="FF0000"/>
                </a:solidFill>
                <a:latin typeface="Comic Sans MS" pitchFamily="66" charset="0"/>
                <a:cs typeface="+mn-cs"/>
              </a:rPr>
              <a:t>. coli</a:t>
            </a:r>
            <a:r>
              <a:rPr lang="fr-FR" sz="2000" b="1" i="1" dirty="0" smtClean="0">
                <a:solidFill>
                  <a:srgbClr val="FF0000"/>
                </a:solidFill>
                <a:latin typeface="Comic Sans MS" pitchFamily="66" charset="0"/>
                <a:cs typeface="+mn-cs"/>
              </a:rPr>
              <a:t>):</a:t>
            </a:r>
            <a:endParaRPr lang="fr-FR" sz="2000" b="1" i="1" dirty="0">
              <a:solidFill>
                <a:srgbClr val="FF0000"/>
              </a:solidFill>
              <a:latin typeface="Comic Sans MS" pitchFamily="66" charset="0"/>
              <a:cs typeface="+mn-cs"/>
            </a:endParaRPr>
          </a:p>
          <a:p>
            <a:pPr algn="ctr" fontAlgn="auto">
              <a:spcBef>
                <a:spcPts val="0"/>
              </a:spcBef>
              <a:spcAft>
                <a:spcPts val="0"/>
              </a:spcAft>
              <a:defRPr/>
            </a:pPr>
            <a:r>
              <a:rPr lang="fr-FR" sz="2000" b="1" dirty="0">
                <a:solidFill>
                  <a:srgbClr val="FF0000"/>
                </a:solidFill>
                <a:latin typeface="Comic Sans MS" pitchFamily="66" charset="0"/>
                <a:cs typeface="+mn-cs"/>
              </a:rPr>
              <a:t>un exemple d’opéron catabolique </a:t>
            </a:r>
            <a:r>
              <a:rPr lang="fr-FR" sz="2000" b="1" dirty="0" smtClean="0">
                <a:solidFill>
                  <a:srgbClr val="FF0000"/>
                </a:solidFill>
                <a:latin typeface="Comic Sans MS" pitchFamily="66" charset="0"/>
                <a:cs typeface="+mn-cs"/>
              </a:rPr>
              <a:t>inductible</a:t>
            </a:r>
            <a:endParaRPr lang="fr-FR" sz="2000" b="1" dirty="0">
              <a:solidFill>
                <a:srgbClr val="FF0000"/>
              </a:solidFill>
              <a:latin typeface="Comic Sans MS" pitchFamily="66" charset="0"/>
              <a:cs typeface="+mn-cs"/>
            </a:endParaRPr>
          </a:p>
        </p:txBody>
      </p:sp>
      <p:pic>
        <p:nvPicPr>
          <p:cNvPr id="5" name="Picture 2"/>
          <p:cNvPicPr>
            <a:picLocks noChangeAspect="1" noChangeArrowheads="1"/>
          </p:cNvPicPr>
          <p:nvPr/>
        </p:nvPicPr>
        <p:blipFill>
          <a:blip r:embed="rId2"/>
          <a:srcRect/>
          <a:stretch>
            <a:fillRect/>
          </a:stretch>
        </p:blipFill>
        <p:spPr bwMode="auto">
          <a:xfrm>
            <a:off x="357158" y="642918"/>
            <a:ext cx="8242300" cy="2357454"/>
          </a:xfrm>
          <a:prstGeom prst="rect">
            <a:avLst/>
          </a:prstGeom>
          <a:noFill/>
          <a:ln w="9525">
            <a:noFill/>
            <a:miter lim="800000"/>
            <a:headEnd/>
            <a:tailEnd/>
          </a:ln>
        </p:spPr>
      </p:pic>
      <p:sp>
        <p:nvSpPr>
          <p:cNvPr id="6" name="Rectangle 5"/>
          <p:cNvSpPr/>
          <p:nvPr/>
        </p:nvSpPr>
        <p:spPr>
          <a:xfrm>
            <a:off x="214282" y="3000372"/>
            <a:ext cx="8929718" cy="4755148"/>
          </a:xfrm>
          <a:prstGeom prst="rect">
            <a:avLst/>
          </a:prstGeom>
          <a:noFill/>
        </p:spPr>
        <p:txBody>
          <a:bodyPr wrap="square">
            <a:spAutoFit/>
          </a:bodyPr>
          <a:lstStyle/>
          <a:p>
            <a:pPr algn="just">
              <a:lnSpc>
                <a:spcPct val="150000"/>
              </a:lnSpc>
            </a:pPr>
            <a:r>
              <a:rPr lang="fr-FR" dirty="0" smtClean="0">
                <a:latin typeface="Comic Sans MS" pitchFamily="66" charset="0"/>
              </a:rPr>
              <a:t>3 gènes structuraux: </a:t>
            </a:r>
            <a:r>
              <a:rPr lang="fr-FR" b="1" i="1" dirty="0" smtClean="0">
                <a:latin typeface="Comic Sans MS" pitchFamily="66" charset="0"/>
              </a:rPr>
              <a:t>z, y et  a , </a:t>
            </a:r>
            <a:r>
              <a:rPr lang="fr-FR" dirty="0" smtClean="0">
                <a:latin typeface="Comic Sans MS" pitchFamily="66" charset="0"/>
              </a:rPr>
              <a:t>codant pour les enzymes impliquées dans le métabolisme du lactose.</a:t>
            </a:r>
          </a:p>
          <a:p>
            <a:pPr algn="just" fontAlgn="auto">
              <a:lnSpc>
                <a:spcPct val="150000"/>
              </a:lnSpc>
              <a:spcBef>
                <a:spcPts val="0"/>
              </a:spcBef>
              <a:spcAft>
                <a:spcPts val="0"/>
              </a:spcAft>
              <a:buFontTx/>
              <a:buBlip>
                <a:blip r:embed="rId3"/>
              </a:buBlip>
              <a:defRPr/>
            </a:pPr>
            <a:r>
              <a:rPr lang="fr-FR" b="1" i="1" dirty="0" err="1" smtClean="0">
                <a:solidFill>
                  <a:schemeClr val="accent6">
                    <a:lumMod val="75000"/>
                  </a:schemeClr>
                </a:solidFill>
                <a:latin typeface="Comic Sans MS" pitchFamily="66" charset="0"/>
              </a:rPr>
              <a:t>lacZ</a:t>
            </a:r>
            <a:r>
              <a:rPr lang="fr-FR" i="1" dirty="0" smtClean="0">
                <a:latin typeface="Comic Sans MS" pitchFamily="66" charset="0"/>
              </a:rPr>
              <a:t> code l'enzyme </a:t>
            </a:r>
            <a:r>
              <a:rPr lang="fr-FR" b="1" i="1" dirty="0" smtClean="0">
                <a:solidFill>
                  <a:schemeClr val="accent6">
                    <a:lumMod val="75000"/>
                  </a:schemeClr>
                </a:solidFill>
                <a:latin typeface="Comic Sans MS" pitchFamily="66" charset="0"/>
              </a:rPr>
              <a:t>β-galactosidase</a:t>
            </a:r>
            <a:r>
              <a:rPr lang="fr-FR" i="1" dirty="0" smtClean="0">
                <a:latin typeface="Comic Sans MS" pitchFamily="66" charset="0"/>
              </a:rPr>
              <a:t>, </a:t>
            </a:r>
          </a:p>
          <a:p>
            <a:pPr algn="just" fontAlgn="auto">
              <a:lnSpc>
                <a:spcPct val="150000"/>
              </a:lnSpc>
              <a:spcBef>
                <a:spcPts val="0"/>
              </a:spcBef>
              <a:spcAft>
                <a:spcPts val="0"/>
              </a:spcAft>
              <a:buFontTx/>
              <a:buBlip>
                <a:blip r:embed="rId3"/>
              </a:buBlip>
              <a:defRPr/>
            </a:pPr>
            <a:r>
              <a:rPr lang="fr-FR" b="1" i="1" dirty="0" err="1" smtClean="0">
                <a:solidFill>
                  <a:srgbClr val="CC3300"/>
                </a:solidFill>
                <a:latin typeface="Comic Sans MS" pitchFamily="66" charset="0"/>
              </a:rPr>
              <a:t>lacY</a:t>
            </a:r>
            <a:r>
              <a:rPr lang="fr-FR" i="1" dirty="0" smtClean="0">
                <a:latin typeface="Comic Sans MS" pitchFamily="66" charset="0"/>
              </a:rPr>
              <a:t> code la </a:t>
            </a:r>
            <a:r>
              <a:rPr lang="fr-FR" b="1" i="1" dirty="0" smtClean="0">
                <a:solidFill>
                  <a:schemeClr val="accent6">
                    <a:lumMod val="75000"/>
                  </a:schemeClr>
                </a:solidFill>
                <a:latin typeface="Comic Sans MS" pitchFamily="66" charset="0"/>
              </a:rPr>
              <a:t>β-</a:t>
            </a:r>
            <a:r>
              <a:rPr lang="fr-FR" i="1" dirty="0" smtClean="0">
                <a:solidFill>
                  <a:schemeClr val="accent6">
                    <a:lumMod val="75000"/>
                  </a:schemeClr>
                </a:solidFill>
                <a:latin typeface="Comic Sans MS" pitchFamily="66" charset="0"/>
              </a:rPr>
              <a:t>galactoside </a:t>
            </a:r>
            <a:r>
              <a:rPr lang="fr-FR" b="1" i="1" dirty="0" smtClean="0">
                <a:solidFill>
                  <a:schemeClr val="accent6">
                    <a:lumMod val="75000"/>
                  </a:schemeClr>
                </a:solidFill>
                <a:latin typeface="Comic Sans MS" pitchFamily="66" charset="0"/>
              </a:rPr>
              <a:t>perméase</a:t>
            </a:r>
            <a:r>
              <a:rPr lang="fr-FR" i="1" dirty="0" smtClean="0">
                <a:latin typeface="Comic Sans MS" pitchFamily="66" charset="0"/>
              </a:rPr>
              <a:t>, </a:t>
            </a:r>
            <a:r>
              <a:rPr lang="fr-FR" dirty="0" smtClean="0">
                <a:latin typeface="Comic Sans MS" pitchFamily="66" charset="0"/>
              </a:rPr>
              <a:t>permet la pénétration des β-galactosides a l’</a:t>
            </a:r>
            <a:r>
              <a:rPr lang="fr-FR" dirty="0" err="1" smtClean="0">
                <a:latin typeface="Comic Sans MS" pitchFamily="66" charset="0"/>
              </a:rPr>
              <a:t>interieur</a:t>
            </a:r>
            <a:r>
              <a:rPr lang="fr-FR" dirty="0" smtClean="0">
                <a:latin typeface="Comic Sans MS" pitchFamily="66" charset="0"/>
              </a:rPr>
              <a:t> de la cellule.</a:t>
            </a:r>
            <a:endParaRPr lang="fr-FR" i="1" dirty="0" smtClean="0">
              <a:latin typeface="Comic Sans MS" pitchFamily="66" charset="0"/>
            </a:endParaRPr>
          </a:p>
          <a:p>
            <a:pPr algn="just" fontAlgn="auto">
              <a:lnSpc>
                <a:spcPct val="150000"/>
              </a:lnSpc>
              <a:spcBef>
                <a:spcPts val="0"/>
              </a:spcBef>
              <a:spcAft>
                <a:spcPts val="0"/>
              </a:spcAft>
              <a:buFontTx/>
              <a:buBlip>
                <a:blip r:embed="rId3"/>
              </a:buBlip>
              <a:defRPr/>
            </a:pPr>
            <a:r>
              <a:rPr lang="fr-FR" dirty="0" smtClean="0">
                <a:latin typeface="Comic Sans MS" pitchFamily="66" charset="0"/>
              </a:rPr>
              <a:t>Le gène </a:t>
            </a:r>
            <a:r>
              <a:rPr lang="fr-FR" b="1" i="1" dirty="0" err="1" smtClean="0">
                <a:solidFill>
                  <a:srgbClr val="E44C1C"/>
                </a:solidFill>
                <a:latin typeface="Comic Sans MS" pitchFamily="66" charset="0"/>
              </a:rPr>
              <a:t>lacA</a:t>
            </a:r>
            <a:r>
              <a:rPr lang="fr-FR" i="1" dirty="0" smtClean="0">
                <a:latin typeface="Comic Sans MS" pitchFamily="66" charset="0"/>
              </a:rPr>
              <a:t> encode la </a:t>
            </a:r>
            <a:r>
              <a:rPr lang="fr-FR" b="1" i="1" dirty="0" smtClean="0">
                <a:solidFill>
                  <a:schemeClr val="accent6">
                    <a:lumMod val="75000"/>
                  </a:schemeClr>
                </a:solidFill>
                <a:latin typeface="Comic Sans MS" pitchFamily="66" charset="0"/>
              </a:rPr>
              <a:t>β-</a:t>
            </a:r>
            <a:r>
              <a:rPr lang="fr-FR" b="1" i="1" dirty="0" err="1" smtClean="0">
                <a:solidFill>
                  <a:srgbClr val="E44C1C"/>
                </a:solidFill>
                <a:latin typeface="Comic Sans MS" pitchFamily="66" charset="0"/>
              </a:rPr>
              <a:t>thiogalactoside</a:t>
            </a:r>
            <a:r>
              <a:rPr lang="fr-FR" b="1" i="1" dirty="0" smtClean="0">
                <a:solidFill>
                  <a:srgbClr val="E44C1C"/>
                </a:solidFill>
                <a:latin typeface="Comic Sans MS" pitchFamily="66" charset="0"/>
              </a:rPr>
              <a:t> </a:t>
            </a:r>
            <a:r>
              <a:rPr lang="fr-FR" b="1" i="1" dirty="0" err="1" smtClean="0">
                <a:solidFill>
                  <a:srgbClr val="E44C1C"/>
                </a:solidFill>
                <a:latin typeface="Comic Sans MS" pitchFamily="66" charset="0"/>
              </a:rPr>
              <a:t>acétyltransférase</a:t>
            </a:r>
            <a:r>
              <a:rPr lang="fr-FR" i="1" dirty="0" smtClean="0">
                <a:latin typeface="Comic Sans MS" pitchFamily="66" charset="0"/>
              </a:rPr>
              <a:t>.</a:t>
            </a:r>
            <a:r>
              <a:rPr lang="fr-FR" dirty="0" smtClean="0"/>
              <a:t> </a:t>
            </a:r>
            <a:r>
              <a:rPr lang="fr-FR" dirty="0" smtClean="0">
                <a:latin typeface="Comic Sans MS" pitchFamily="66" charset="0"/>
              </a:rPr>
              <a:t>permettant à la cellule d'utiliser les </a:t>
            </a:r>
            <a:r>
              <a:rPr lang="fr-FR" dirty="0" err="1" smtClean="0">
                <a:latin typeface="Comic Sans MS" pitchFamily="66" charset="0"/>
              </a:rPr>
              <a:t>thiogalactosides</a:t>
            </a:r>
            <a:endParaRPr lang="fr-FR" i="1" dirty="0" smtClean="0">
              <a:latin typeface="Comic Sans MS" pitchFamily="66" charset="0"/>
            </a:endParaRPr>
          </a:p>
          <a:p>
            <a:pPr algn="just" fontAlgn="auto">
              <a:lnSpc>
                <a:spcPct val="150000"/>
              </a:lnSpc>
              <a:spcBef>
                <a:spcPts val="0"/>
              </a:spcBef>
              <a:spcAft>
                <a:spcPts val="0"/>
              </a:spcAft>
              <a:buFontTx/>
              <a:buBlip>
                <a:blip r:embed="rId3"/>
              </a:buBlip>
              <a:defRPr/>
            </a:pPr>
            <a:r>
              <a:rPr lang="fr-FR" dirty="0" smtClean="0">
                <a:latin typeface="Comic Sans MS" pitchFamily="66" charset="0"/>
              </a:rPr>
              <a:t>Le gène </a:t>
            </a:r>
            <a:r>
              <a:rPr lang="fr-FR" b="1" i="1" dirty="0" err="1" smtClean="0">
                <a:latin typeface="Comic Sans MS" pitchFamily="66" charset="0"/>
              </a:rPr>
              <a:t>lacI</a:t>
            </a:r>
            <a:r>
              <a:rPr lang="fr-FR" b="1" i="1" dirty="0" smtClean="0">
                <a:latin typeface="Comic Sans MS" pitchFamily="66" charset="0"/>
              </a:rPr>
              <a:t> </a:t>
            </a:r>
            <a:r>
              <a:rPr lang="fr-FR" i="1" dirty="0" smtClean="0">
                <a:solidFill>
                  <a:prstClr val="black"/>
                </a:solidFill>
                <a:latin typeface="Comic Sans MS" pitchFamily="66" charset="0"/>
              </a:rPr>
              <a:t>(gène adjacent n’appartenant pas à l’opéron) </a:t>
            </a:r>
            <a:r>
              <a:rPr lang="fr-FR" i="1" dirty="0" smtClean="0">
                <a:latin typeface="Comic Sans MS" pitchFamily="66" charset="0"/>
              </a:rPr>
              <a:t>encode un </a:t>
            </a:r>
            <a:r>
              <a:rPr lang="fr-FR" b="1" i="1" dirty="0" smtClean="0">
                <a:latin typeface="Comic Sans MS" pitchFamily="66" charset="0"/>
              </a:rPr>
              <a:t>répresseur</a:t>
            </a:r>
            <a:r>
              <a:rPr lang="fr-FR" i="1" dirty="0" smtClean="0">
                <a:latin typeface="Comic Sans MS" pitchFamily="66" charset="0"/>
              </a:rPr>
              <a:t> qui bloque la transcription de l’opéron lactose.</a:t>
            </a:r>
          </a:p>
          <a:p>
            <a:pPr algn="just">
              <a:lnSpc>
                <a:spcPct val="150000"/>
              </a:lnSpc>
            </a:pPr>
            <a:endParaRPr lang="fr-FR" sz="2000" dirty="0" smtClean="0">
              <a:latin typeface="Comic Sans MS" pitchFamily="66" charset="0"/>
            </a:endParaRPr>
          </a:p>
          <a:p>
            <a:pPr algn="just">
              <a:lnSpc>
                <a:spcPct val="150000"/>
              </a:lnSpc>
            </a:pPr>
            <a:endParaRPr lang="fr-FR" sz="2000" dirty="0">
              <a:latin typeface="Comic Sans MS" pitchFamily="66"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571472" y="285728"/>
            <a:ext cx="8182003" cy="1357312"/>
          </a:xfrm>
          <a:prstGeom prst="rect">
            <a:avLst/>
          </a:prstGeom>
          <a:noFill/>
          <a:ln w="9525">
            <a:noFill/>
            <a:miter lim="800000"/>
            <a:headEnd/>
            <a:tailEnd/>
          </a:ln>
        </p:spPr>
      </p:pic>
      <p:sp>
        <p:nvSpPr>
          <p:cNvPr id="5" name="ZoneTexte 4"/>
          <p:cNvSpPr txBox="1"/>
          <p:nvPr/>
        </p:nvSpPr>
        <p:spPr>
          <a:xfrm>
            <a:off x="642910" y="1785926"/>
            <a:ext cx="4500594" cy="461665"/>
          </a:xfrm>
          <a:prstGeom prst="rect">
            <a:avLst/>
          </a:prstGeom>
          <a:ln>
            <a:solidFill>
              <a:srgbClr val="FF0066"/>
            </a:solidFill>
          </a:ln>
        </p:spPr>
        <p:style>
          <a:lnRef idx="2">
            <a:schemeClr val="dk1"/>
          </a:lnRef>
          <a:fillRef idx="1">
            <a:schemeClr val="lt1"/>
          </a:fillRef>
          <a:effectRef idx="0">
            <a:schemeClr val="dk1"/>
          </a:effectRef>
          <a:fontRef idx="minor">
            <a:schemeClr val="dk1"/>
          </a:fontRef>
        </p:style>
        <p:txBody>
          <a:bodyPr rtlCol="1">
            <a:spAutoFit/>
          </a:bodyPr>
          <a:lstStyle/>
          <a:p>
            <a:pPr algn="ctr" fontAlgn="auto">
              <a:spcBef>
                <a:spcPts val="0"/>
              </a:spcBef>
              <a:spcAft>
                <a:spcPts val="0"/>
              </a:spcAft>
              <a:defRPr/>
            </a:pPr>
            <a:r>
              <a:rPr lang="fr-FR" sz="2400" b="1" dirty="0">
                <a:ln w="1905"/>
                <a:solidFill>
                  <a:srgbClr val="FF0066"/>
                </a:solidFill>
                <a:effectLst>
                  <a:innerShdw blurRad="69850" dist="43180" dir="5400000">
                    <a:srgbClr val="000000">
                      <a:alpha val="65000"/>
                    </a:srgbClr>
                  </a:innerShdw>
                </a:effectLst>
                <a:latin typeface="Comic Sans MS" pitchFamily="66" charset="0"/>
              </a:rPr>
              <a:t>Glucose/ Pas de Lactose</a:t>
            </a:r>
          </a:p>
        </p:txBody>
      </p:sp>
      <p:pic>
        <p:nvPicPr>
          <p:cNvPr id="38914" name="Picture 2"/>
          <p:cNvPicPr>
            <a:picLocks noChangeAspect="1" noChangeArrowheads="1"/>
          </p:cNvPicPr>
          <p:nvPr/>
        </p:nvPicPr>
        <p:blipFill>
          <a:blip r:embed="rId3"/>
          <a:srcRect/>
          <a:stretch>
            <a:fillRect/>
          </a:stretch>
        </p:blipFill>
        <p:spPr bwMode="auto">
          <a:xfrm>
            <a:off x="571472" y="2571744"/>
            <a:ext cx="8358246" cy="2571768"/>
          </a:xfrm>
          <a:prstGeom prst="rect">
            <a:avLst/>
          </a:prstGeom>
          <a:noFill/>
          <a:ln w="9525">
            <a:noFill/>
            <a:miter lim="800000"/>
            <a:headEnd/>
            <a:tailEnd/>
          </a:ln>
          <a:effectLst/>
        </p:spPr>
      </p:pic>
      <p:pic>
        <p:nvPicPr>
          <p:cNvPr id="38915" name="Picture 3"/>
          <p:cNvPicPr>
            <a:picLocks noChangeAspect="1" noChangeArrowheads="1"/>
          </p:cNvPicPr>
          <p:nvPr/>
        </p:nvPicPr>
        <p:blipFill>
          <a:blip r:embed="rId4"/>
          <a:srcRect/>
          <a:stretch>
            <a:fillRect/>
          </a:stretch>
        </p:blipFill>
        <p:spPr bwMode="auto">
          <a:xfrm>
            <a:off x="785786" y="5429264"/>
            <a:ext cx="8072494" cy="1057274"/>
          </a:xfrm>
          <a:prstGeom prst="rect">
            <a:avLst/>
          </a:prstGeom>
          <a:noFill/>
          <a:ln w="9525">
            <a:noFill/>
            <a:miter lim="800000"/>
            <a:headEnd/>
            <a:tailEnd/>
          </a:ln>
          <a:effectLst/>
        </p:spPr>
      </p:pic>
      <p:sp>
        <p:nvSpPr>
          <p:cNvPr id="11" name="ZoneTexte 10"/>
          <p:cNvSpPr txBox="1"/>
          <p:nvPr/>
        </p:nvSpPr>
        <p:spPr>
          <a:xfrm>
            <a:off x="0" y="2714620"/>
            <a:ext cx="571504" cy="461665"/>
          </a:xfrm>
          <a:prstGeom prst="rect">
            <a:avLst/>
          </a:prstGeom>
          <a:noFill/>
        </p:spPr>
        <p:txBody>
          <a:bodyPr wrap="square" rtlCol="0">
            <a:spAutoFit/>
          </a:bodyPr>
          <a:lstStyle/>
          <a:p>
            <a:r>
              <a:rPr lang="fr-FR" sz="2400" b="1" dirty="0" smtClean="0">
                <a:solidFill>
                  <a:srgbClr val="FF0000"/>
                </a:solidFill>
                <a:latin typeface="Comic Sans MS" pitchFamily="66" charset="0"/>
              </a:rPr>
              <a:t>1/</a:t>
            </a:r>
            <a:endParaRPr lang="fr-FR" sz="2400" b="1" dirty="0">
              <a:solidFill>
                <a:srgbClr val="FF0000"/>
              </a:solidFill>
              <a:latin typeface="Comic Sans MS" pitchFamily="66" charset="0"/>
            </a:endParaRPr>
          </a:p>
        </p:txBody>
      </p:sp>
      <p:sp>
        <p:nvSpPr>
          <p:cNvPr id="12" name="ZoneTexte 11"/>
          <p:cNvSpPr txBox="1"/>
          <p:nvPr/>
        </p:nvSpPr>
        <p:spPr>
          <a:xfrm>
            <a:off x="214282" y="5786454"/>
            <a:ext cx="571504" cy="461665"/>
          </a:xfrm>
          <a:prstGeom prst="rect">
            <a:avLst/>
          </a:prstGeom>
          <a:noFill/>
        </p:spPr>
        <p:txBody>
          <a:bodyPr wrap="square" rtlCol="0">
            <a:spAutoFit/>
          </a:bodyPr>
          <a:lstStyle/>
          <a:p>
            <a:r>
              <a:rPr lang="fr-FR" sz="2400" b="1" dirty="0" smtClean="0">
                <a:solidFill>
                  <a:srgbClr val="FF0000"/>
                </a:solidFill>
                <a:latin typeface="Comic Sans MS" pitchFamily="66" charset="0"/>
              </a:rPr>
              <a:t>2/</a:t>
            </a:r>
            <a:endParaRPr lang="fr-FR" sz="2400" b="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srcRect/>
          <a:stretch>
            <a:fillRect/>
          </a:stretch>
        </p:blipFill>
        <p:spPr bwMode="auto">
          <a:xfrm>
            <a:off x="428596" y="1000108"/>
            <a:ext cx="8215370" cy="1266825"/>
          </a:xfrm>
          <a:prstGeom prst="rect">
            <a:avLst/>
          </a:prstGeom>
          <a:noFill/>
          <a:ln w="9525">
            <a:noFill/>
            <a:miter lim="800000"/>
            <a:headEnd/>
            <a:tailEnd/>
          </a:ln>
          <a:effectLst/>
        </p:spPr>
      </p:pic>
      <p:sp>
        <p:nvSpPr>
          <p:cNvPr id="5" name="ZoneTexte 4"/>
          <p:cNvSpPr txBox="1"/>
          <p:nvPr/>
        </p:nvSpPr>
        <p:spPr>
          <a:xfrm>
            <a:off x="142844" y="857232"/>
            <a:ext cx="571504" cy="461665"/>
          </a:xfrm>
          <a:prstGeom prst="rect">
            <a:avLst/>
          </a:prstGeom>
          <a:noFill/>
        </p:spPr>
        <p:txBody>
          <a:bodyPr wrap="square" rtlCol="0">
            <a:spAutoFit/>
          </a:bodyPr>
          <a:lstStyle/>
          <a:p>
            <a:r>
              <a:rPr lang="fr-FR" sz="2400" b="1" dirty="0" smtClean="0">
                <a:solidFill>
                  <a:srgbClr val="FF0000"/>
                </a:solidFill>
                <a:latin typeface="Comic Sans MS" pitchFamily="66" charset="0"/>
              </a:rPr>
              <a:t>3/</a:t>
            </a:r>
            <a:endParaRPr lang="fr-FR" sz="2400" b="1" dirty="0">
              <a:solidFill>
                <a:srgbClr val="FF0000"/>
              </a:solidFill>
              <a:latin typeface="Comic Sans MS" pitchFamily="66" charset="0"/>
            </a:endParaRPr>
          </a:p>
        </p:txBody>
      </p:sp>
      <p:pic>
        <p:nvPicPr>
          <p:cNvPr id="39939" name="Picture 3"/>
          <p:cNvPicPr>
            <a:picLocks noChangeAspect="1" noChangeArrowheads="1"/>
          </p:cNvPicPr>
          <p:nvPr/>
        </p:nvPicPr>
        <p:blipFill>
          <a:blip r:embed="rId4"/>
          <a:srcRect/>
          <a:stretch>
            <a:fillRect/>
          </a:stretch>
        </p:blipFill>
        <p:spPr bwMode="auto">
          <a:xfrm>
            <a:off x="4214810" y="2214554"/>
            <a:ext cx="2324100" cy="2609850"/>
          </a:xfrm>
          <a:prstGeom prst="rect">
            <a:avLst/>
          </a:prstGeom>
          <a:noFill/>
          <a:ln w="9525">
            <a:noFill/>
            <a:miter lim="800000"/>
            <a:headEnd/>
            <a:tailEnd/>
          </a:ln>
          <a:effectLst/>
        </p:spPr>
      </p:pic>
      <p:grpSp>
        <p:nvGrpSpPr>
          <p:cNvPr id="6" name="Groupe 6"/>
          <p:cNvGrpSpPr>
            <a:grpSpLocks/>
          </p:cNvGrpSpPr>
          <p:nvPr/>
        </p:nvGrpSpPr>
        <p:grpSpPr bwMode="auto">
          <a:xfrm>
            <a:off x="6357950" y="2000240"/>
            <a:ext cx="3143272" cy="3429016"/>
            <a:chOff x="5985117" y="2714621"/>
            <a:chExt cx="3756593" cy="3429041"/>
          </a:xfrm>
        </p:grpSpPr>
        <p:sp>
          <p:nvSpPr>
            <p:cNvPr id="7" name="Explosion 1 6"/>
            <p:cNvSpPr/>
            <p:nvPr/>
          </p:nvSpPr>
          <p:spPr>
            <a:xfrm>
              <a:off x="5985117" y="4929215"/>
              <a:ext cx="3756593" cy="1214447"/>
            </a:xfrm>
            <a:prstGeom prst="irregularSeal1">
              <a:avLst/>
            </a:prstGeom>
            <a:solidFill>
              <a:srgbClr val="FFFF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1" anchor="ctr"/>
            <a:lstStyle/>
            <a:p>
              <a:pPr algn="ctr" rtl="1" fontAlgn="auto">
                <a:spcBef>
                  <a:spcPts val="0"/>
                </a:spcBef>
                <a:spcAft>
                  <a:spcPts val="0"/>
                </a:spcAft>
                <a:defRPr/>
              </a:pPr>
              <a:r>
                <a:rPr lang="fr-FR" b="1" dirty="0">
                  <a:solidFill>
                    <a:srgbClr val="FF0000"/>
                  </a:solidFill>
                  <a:latin typeface="Comic Sans MS" pitchFamily="66" charset="0"/>
                </a:rPr>
                <a:t>REPRESSION</a:t>
              </a:r>
            </a:p>
          </p:txBody>
        </p:sp>
        <p:sp>
          <p:nvSpPr>
            <p:cNvPr id="8" name="Rectangle avec flèche vers le bas 7"/>
            <p:cNvSpPr/>
            <p:nvPr/>
          </p:nvSpPr>
          <p:spPr>
            <a:xfrm>
              <a:off x="6753473" y="2714621"/>
              <a:ext cx="1413000" cy="2071717"/>
            </a:xfrm>
            <a:prstGeom prst="downArrowCallou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rtl="1" fontAlgn="auto">
                <a:spcBef>
                  <a:spcPts val="0"/>
                </a:spcBef>
                <a:spcAft>
                  <a:spcPts val="0"/>
                </a:spcAft>
                <a:defRPr/>
              </a:pPr>
              <a:r>
                <a:rPr lang="fr-FR" b="1" dirty="0">
                  <a:effectLst>
                    <a:outerShdw blurRad="38100" dist="38100" dir="2700000" algn="tl">
                      <a:srgbClr val="000000">
                        <a:alpha val="43137"/>
                      </a:srgbClr>
                    </a:outerShdw>
                  </a:effectLst>
                  <a:latin typeface="Comic Sans MS" pitchFamily="66" charset="0"/>
                </a:rPr>
                <a:t>Opéron éteint</a:t>
              </a: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8596" y="428604"/>
            <a:ext cx="4500594" cy="461665"/>
          </a:xfrm>
          <a:prstGeom prst="rect">
            <a:avLst/>
          </a:prstGeom>
          <a:ln>
            <a:solidFill>
              <a:srgbClr val="FF0066"/>
            </a:solidFill>
          </a:ln>
        </p:spPr>
        <p:style>
          <a:lnRef idx="2">
            <a:schemeClr val="dk1"/>
          </a:lnRef>
          <a:fillRef idx="1">
            <a:schemeClr val="lt1"/>
          </a:fillRef>
          <a:effectRef idx="0">
            <a:schemeClr val="dk1"/>
          </a:effectRef>
          <a:fontRef idx="minor">
            <a:schemeClr val="dk1"/>
          </a:fontRef>
        </p:style>
        <p:txBody>
          <a:bodyPr rtlCol="1">
            <a:spAutoFit/>
          </a:bodyPr>
          <a:lstStyle/>
          <a:p>
            <a:pPr algn="ctr" fontAlgn="auto">
              <a:spcBef>
                <a:spcPts val="0"/>
              </a:spcBef>
              <a:spcAft>
                <a:spcPts val="0"/>
              </a:spcAft>
              <a:defRPr/>
            </a:pPr>
            <a:r>
              <a:rPr lang="fr-FR" sz="2400" b="1" dirty="0">
                <a:ln w="1905"/>
                <a:solidFill>
                  <a:srgbClr val="FF0066"/>
                </a:solidFill>
                <a:effectLst>
                  <a:innerShdw blurRad="69850" dist="43180" dir="5400000">
                    <a:srgbClr val="000000">
                      <a:alpha val="65000"/>
                    </a:srgbClr>
                  </a:innerShdw>
                </a:effectLst>
                <a:latin typeface="Comic Sans MS" pitchFamily="66" charset="0"/>
              </a:rPr>
              <a:t>Pas de Glucose/ Lactose</a:t>
            </a:r>
          </a:p>
        </p:txBody>
      </p:sp>
      <p:grpSp>
        <p:nvGrpSpPr>
          <p:cNvPr id="7" name="Groupe 6"/>
          <p:cNvGrpSpPr/>
          <p:nvPr/>
        </p:nvGrpSpPr>
        <p:grpSpPr>
          <a:xfrm>
            <a:off x="714348" y="1285860"/>
            <a:ext cx="8072494" cy="2357454"/>
            <a:chOff x="642910" y="1357298"/>
            <a:chExt cx="8072494" cy="2933700"/>
          </a:xfrm>
        </p:grpSpPr>
        <p:pic>
          <p:nvPicPr>
            <p:cNvPr id="40962" name="Picture 2"/>
            <p:cNvPicPr>
              <a:picLocks noChangeAspect="1" noChangeArrowheads="1"/>
            </p:cNvPicPr>
            <p:nvPr/>
          </p:nvPicPr>
          <p:blipFill>
            <a:blip r:embed="rId2"/>
            <a:srcRect/>
            <a:stretch>
              <a:fillRect/>
            </a:stretch>
          </p:blipFill>
          <p:spPr bwMode="auto">
            <a:xfrm>
              <a:off x="642910" y="1357298"/>
              <a:ext cx="8072494" cy="2933700"/>
            </a:xfrm>
            <a:prstGeom prst="rect">
              <a:avLst/>
            </a:prstGeom>
            <a:noFill/>
            <a:ln w="9525">
              <a:noFill/>
              <a:miter lim="800000"/>
              <a:headEnd/>
              <a:tailEnd/>
            </a:ln>
            <a:effectLst/>
          </p:spPr>
        </p:pic>
        <p:sp>
          <p:nvSpPr>
            <p:cNvPr id="6" name="ZoneTexte 5"/>
            <p:cNvSpPr txBox="1"/>
            <p:nvPr/>
          </p:nvSpPr>
          <p:spPr>
            <a:xfrm>
              <a:off x="3071802" y="3214686"/>
              <a:ext cx="5643602" cy="646331"/>
            </a:xfrm>
            <a:prstGeom prst="rect">
              <a:avLst/>
            </a:prstGeom>
            <a:solidFill>
              <a:schemeClr val="bg1"/>
            </a:solidFill>
          </p:spPr>
          <p:txBody>
            <a:bodyPr wrap="square" rtlCol="0">
              <a:spAutoFit/>
            </a:bodyPr>
            <a:lstStyle/>
            <a:p>
              <a:endParaRPr lang="fr-FR" dirty="0" smtClean="0"/>
            </a:p>
            <a:p>
              <a:endParaRPr lang="fr-FR" dirty="0"/>
            </a:p>
          </p:txBody>
        </p:sp>
      </p:grpSp>
      <p:sp>
        <p:nvSpPr>
          <p:cNvPr id="8" name="ZoneTexte 7"/>
          <p:cNvSpPr txBox="1"/>
          <p:nvPr/>
        </p:nvSpPr>
        <p:spPr>
          <a:xfrm>
            <a:off x="0" y="1428736"/>
            <a:ext cx="571504" cy="461665"/>
          </a:xfrm>
          <a:prstGeom prst="rect">
            <a:avLst/>
          </a:prstGeom>
          <a:noFill/>
        </p:spPr>
        <p:txBody>
          <a:bodyPr wrap="square" rtlCol="0">
            <a:spAutoFit/>
          </a:bodyPr>
          <a:lstStyle/>
          <a:p>
            <a:r>
              <a:rPr lang="fr-FR" sz="2400" b="1" dirty="0" smtClean="0">
                <a:solidFill>
                  <a:srgbClr val="FF0000"/>
                </a:solidFill>
                <a:latin typeface="Comic Sans MS" pitchFamily="66" charset="0"/>
              </a:rPr>
              <a:t>1/</a:t>
            </a:r>
            <a:endParaRPr lang="fr-FR" sz="2400" b="1" dirty="0">
              <a:solidFill>
                <a:srgbClr val="FF0000"/>
              </a:solidFill>
              <a:latin typeface="Comic Sans MS" pitchFamily="66" charset="0"/>
            </a:endParaRPr>
          </a:p>
        </p:txBody>
      </p:sp>
      <p:pic>
        <p:nvPicPr>
          <p:cNvPr id="40963" name="Picture 3"/>
          <p:cNvPicPr>
            <a:picLocks noChangeAspect="1" noChangeArrowheads="1"/>
          </p:cNvPicPr>
          <p:nvPr/>
        </p:nvPicPr>
        <p:blipFill>
          <a:blip r:embed="rId3"/>
          <a:srcRect/>
          <a:stretch>
            <a:fillRect/>
          </a:stretch>
        </p:blipFill>
        <p:spPr bwMode="auto">
          <a:xfrm>
            <a:off x="785786" y="4000504"/>
            <a:ext cx="7929618" cy="2576519"/>
          </a:xfrm>
          <a:prstGeom prst="rect">
            <a:avLst/>
          </a:prstGeom>
          <a:noFill/>
          <a:ln w="9525">
            <a:noFill/>
            <a:miter lim="800000"/>
            <a:headEnd/>
            <a:tailEnd/>
          </a:ln>
          <a:effectLst/>
        </p:spPr>
      </p:pic>
      <p:sp>
        <p:nvSpPr>
          <p:cNvPr id="10" name="ZoneTexte 9"/>
          <p:cNvSpPr txBox="1"/>
          <p:nvPr/>
        </p:nvSpPr>
        <p:spPr>
          <a:xfrm>
            <a:off x="0" y="4286256"/>
            <a:ext cx="571504" cy="461665"/>
          </a:xfrm>
          <a:prstGeom prst="rect">
            <a:avLst/>
          </a:prstGeom>
          <a:noFill/>
        </p:spPr>
        <p:txBody>
          <a:bodyPr wrap="square" rtlCol="0">
            <a:spAutoFit/>
          </a:bodyPr>
          <a:lstStyle/>
          <a:p>
            <a:r>
              <a:rPr lang="fr-FR" sz="2400" b="1" dirty="0" smtClean="0">
                <a:solidFill>
                  <a:srgbClr val="FF0000"/>
                </a:solidFill>
                <a:latin typeface="Comic Sans MS" pitchFamily="66" charset="0"/>
              </a:rPr>
              <a:t>2/</a:t>
            </a:r>
            <a:endParaRPr lang="fr-FR" sz="2400" b="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928662" y="714356"/>
            <a:ext cx="7643866" cy="3438525"/>
          </a:xfrm>
          <a:prstGeom prst="rect">
            <a:avLst/>
          </a:prstGeom>
          <a:noFill/>
          <a:ln w="9525">
            <a:noFill/>
            <a:miter lim="800000"/>
            <a:headEnd/>
            <a:tailEnd/>
          </a:ln>
          <a:effectLst/>
        </p:spPr>
      </p:pic>
      <p:sp>
        <p:nvSpPr>
          <p:cNvPr id="5" name="ZoneTexte 4"/>
          <p:cNvSpPr txBox="1"/>
          <p:nvPr/>
        </p:nvSpPr>
        <p:spPr>
          <a:xfrm>
            <a:off x="214282" y="857232"/>
            <a:ext cx="571504" cy="461665"/>
          </a:xfrm>
          <a:prstGeom prst="rect">
            <a:avLst/>
          </a:prstGeom>
          <a:noFill/>
        </p:spPr>
        <p:txBody>
          <a:bodyPr wrap="square" rtlCol="0">
            <a:spAutoFit/>
          </a:bodyPr>
          <a:lstStyle/>
          <a:p>
            <a:r>
              <a:rPr lang="fr-FR" sz="2400" b="1" dirty="0" smtClean="0">
                <a:solidFill>
                  <a:srgbClr val="FF0000"/>
                </a:solidFill>
                <a:latin typeface="Comic Sans MS" pitchFamily="66" charset="0"/>
              </a:rPr>
              <a:t>3/</a:t>
            </a:r>
            <a:endParaRPr lang="fr-FR" sz="2400" b="1" dirty="0">
              <a:solidFill>
                <a:srgbClr val="FF0000"/>
              </a:solidFill>
              <a:latin typeface="Comic Sans MS" pitchFamily="66" charset="0"/>
            </a:endParaRPr>
          </a:p>
        </p:txBody>
      </p:sp>
      <p:grpSp>
        <p:nvGrpSpPr>
          <p:cNvPr id="11" name="Groupe 10"/>
          <p:cNvGrpSpPr/>
          <p:nvPr/>
        </p:nvGrpSpPr>
        <p:grpSpPr>
          <a:xfrm>
            <a:off x="6786578" y="4214818"/>
            <a:ext cx="1928826" cy="1357322"/>
            <a:chOff x="1000100" y="4286256"/>
            <a:chExt cx="1928826" cy="1357322"/>
          </a:xfrm>
        </p:grpSpPr>
        <p:sp>
          <p:nvSpPr>
            <p:cNvPr id="9" name="Rectangle 8"/>
            <p:cNvSpPr/>
            <p:nvPr/>
          </p:nvSpPr>
          <p:spPr>
            <a:xfrm>
              <a:off x="1000100" y="4286256"/>
              <a:ext cx="1928826" cy="13573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42976" y="4500570"/>
              <a:ext cx="1714512" cy="923330"/>
            </a:xfrm>
            <a:prstGeom prst="rect">
              <a:avLst/>
            </a:prstGeom>
            <a:noFill/>
          </p:spPr>
          <p:txBody>
            <a:bodyPr wrap="square" rtlCol="0">
              <a:spAutoFit/>
            </a:bodyPr>
            <a:lstStyle/>
            <a:p>
              <a:pPr algn="ctr"/>
              <a:r>
                <a:rPr lang="fr-FR" b="1" dirty="0" smtClean="0">
                  <a:latin typeface="Comic Sans MS" pitchFamily="66" charset="0"/>
                </a:rPr>
                <a:t>Suppression de la répression </a:t>
              </a:r>
              <a:endParaRPr lang="fr-FR" b="1" dirty="0">
                <a:latin typeface="Comic Sans MS" pitchFamily="66" charset="0"/>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9"/>
          <p:cNvGrpSpPr>
            <a:grpSpLocks/>
          </p:cNvGrpSpPr>
          <p:nvPr/>
        </p:nvGrpSpPr>
        <p:grpSpPr bwMode="auto">
          <a:xfrm>
            <a:off x="785786" y="2500306"/>
            <a:ext cx="7286628" cy="1077218"/>
            <a:chOff x="-71470" y="0"/>
            <a:chExt cx="7000956" cy="1078278"/>
          </a:xfrm>
        </p:grpSpPr>
        <p:sp>
          <p:nvSpPr>
            <p:cNvPr id="5" name="ZoneTexte 4"/>
            <p:cNvSpPr txBox="1"/>
            <p:nvPr/>
          </p:nvSpPr>
          <p:spPr>
            <a:xfrm>
              <a:off x="3214678" y="61555"/>
              <a:ext cx="2786082" cy="461665"/>
            </a:xfrm>
            <a:prstGeom prst="rect">
              <a:avLst/>
            </a:prstGeom>
            <a:ln>
              <a:solidFill>
                <a:srgbClr val="FF0066"/>
              </a:solidFill>
            </a:ln>
          </p:spPr>
          <p:style>
            <a:lnRef idx="2">
              <a:schemeClr val="dk1"/>
            </a:lnRef>
            <a:fillRef idx="1">
              <a:schemeClr val="lt1"/>
            </a:fillRef>
            <a:effectRef idx="0">
              <a:schemeClr val="dk1"/>
            </a:effectRef>
            <a:fontRef idx="minor">
              <a:schemeClr val="dk1"/>
            </a:fontRef>
          </p:style>
          <p:txBody>
            <a:bodyPr rtlCol="1">
              <a:spAutoFit/>
            </a:bodyPr>
            <a:lstStyle/>
            <a:p>
              <a:pPr algn="ctr" fontAlgn="auto">
                <a:spcBef>
                  <a:spcPts val="0"/>
                </a:spcBef>
                <a:spcAft>
                  <a:spcPts val="0"/>
                </a:spcAft>
                <a:defRPr/>
              </a:pPr>
              <a:r>
                <a:rPr lang="fr-FR" sz="2400" b="1" dirty="0">
                  <a:ln w="1905"/>
                  <a:solidFill>
                    <a:srgbClr val="FF0066"/>
                  </a:solidFill>
                  <a:effectLst>
                    <a:innerShdw blurRad="69850" dist="43180" dir="5400000">
                      <a:srgbClr val="000000">
                        <a:alpha val="65000"/>
                      </a:srgbClr>
                    </a:innerShdw>
                  </a:effectLst>
                  <a:latin typeface="Comic Sans MS" pitchFamily="66" charset="0"/>
                </a:rPr>
                <a:t>Glucose/ Lactose</a:t>
              </a:r>
            </a:p>
          </p:txBody>
        </p:sp>
        <p:sp>
          <p:nvSpPr>
            <p:cNvPr id="6" name="ZoneTexte 3"/>
            <p:cNvSpPr txBox="1">
              <a:spLocks noChangeArrowheads="1"/>
            </p:cNvSpPr>
            <p:nvPr/>
          </p:nvSpPr>
          <p:spPr bwMode="auto">
            <a:xfrm>
              <a:off x="-71470" y="0"/>
              <a:ext cx="3143272" cy="1078278"/>
            </a:xfrm>
            <a:prstGeom prst="rect">
              <a:avLst/>
            </a:prstGeom>
            <a:noFill/>
            <a:ln w="9525">
              <a:noFill/>
              <a:miter lim="800000"/>
              <a:headEnd/>
              <a:tailEnd/>
            </a:ln>
          </p:spPr>
          <p:txBody>
            <a:bodyPr>
              <a:spAutoFit/>
            </a:bodyPr>
            <a:lstStyle/>
            <a:p>
              <a:pPr algn="ctr"/>
              <a:r>
                <a:rPr lang="fr-FR" sz="3200" b="1" dirty="0" smtClean="0">
                  <a:solidFill>
                    <a:srgbClr val="FF0000"/>
                  </a:solidFill>
                  <a:latin typeface="Comic Sans MS" pitchFamily="66" charset="0"/>
                </a:rPr>
                <a:t>et </a:t>
              </a:r>
              <a:r>
                <a:rPr lang="fr-FR" sz="3200" b="1" dirty="0">
                  <a:solidFill>
                    <a:srgbClr val="FF0000"/>
                  </a:solidFill>
                  <a:latin typeface="Comic Sans MS" pitchFamily="66" charset="0"/>
                </a:rPr>
                <a:t>s’il y a les 2</a:t>
              </a:r>
            </a:p>
          </p:txBody>
        </p:sp>
        <p:sp>
          <p:nvSpPr>
            <p:cNvPr id="7" name="ZoneTexte 4"/>
            <p:cNvSpPr txBox="1">
              <a:spLocks noChangeArrowheads="1"/>
            </p:cNvSpPr>
            <p:nvPr/>
          </p:nvSpPr>
          <p:spPr bwMode="auto">
            <a:xfrm>
              <a:off x="5857884" y="0"/>
              <a:ext cx="1071602" cy="584775"/>
            </a:xfrm>
            <a:prstGeom prst="rect">
              <a:avLst/>
            </a:prstGeom>
            <a:noFill/>
            <a:ln w="9525">
              <a:noFill/>
              <a:miter lim="800000"/>
              <a:headEnd/>
              <a:tailEnd/>
            </a:ln>
          </p:spPr>
          <p:txBody>
            <a:bodyPr>
              <a:spAutoFit/>
            </a:bodyPr>
            <a:lstStyle/>
            <a:p>
              <a:pPr algn="ctr"/>
              <a:r>
                <a:rPr lang="fr-FR" sz="3200" b="1">
                  <a:solidFill>
                    <a:srgbClr val="FF0000"/>
                  </a:solidFill>
                  <a:latin typeface="Comic Sans MS" pitchFamily="66" charset="0"/>
                </a:rPr>
                <a:t>…?!</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000108"/>
            <a:ext cx="6286544" cy="5416868"/>
          </a:xfrm>
          <a:prstGeom prst="rect">
            <a:avLst/>
          </a:prstGeom>
        </p:spPr>
        <p:txBody>
          <a:bodyPr wrap="square">
            <a:spAutoFit/>
          </a:bodyPr>
          <a:lstStyle/>
          <a:p>
            <a:pPr>
              <a:lnSpc>
                <a:spcPct val="150000"/>
              </a:lnSpc>
              <a:buFont typeface="Wingdings" pitchFamily="2" charset="2"/>
              <a:buChar char="v"/>
            </a:pPr>
            <a:r>
              <a:rPr lang="fr-FR" sz="2400" b="1" dirty="0" smtClean="0">
                <a:solidFill>
                  <a:srgbClr val="C00000"/>
                </a:solidFill>
                <a:latin typeface="Comic Sans MS" pitchFamily="66" charset="0"/>
              </a:rPr>
              <a:t> </a:t>
            </a:r>
            <a:r>
              <a:rPr lang="fr-FR" sz="2400" b="1" u="sng" dirty="0" smtClean="0">
                <a:solidFill>
                  <a:srgbClr val="C00000"/>
                </a:solidFill>
                <a:latin typeface="Comic Sans MS" pitchFamily="66" charset="0"/>
              </a:rPr>
              <a:t>La paroi</a:t>
            </a:r>
            <a:r>
              <a:rPr lang="fr-FR" sz="2400" b="1" dirty="0" smtClean="0">
                <a:solidFill>
                  <a:srgbClr val="C00000"/>
                </a:solidFill>
                <a:latin typeface="Comic Sans MS" pitchFamily="66" charset="0"/>
              </a:rPr>
              <a:t>: </a:t>
            </a:r>
          </a:p>
          <a:p>
            <a:pPr>
              <a:lnSpc>
                <a:spcPct val="150000"/>
              </a:lnSpc>
              <a:buFont typeface="Arial" pitchFamily="34" charset="0"/>
              <a:buChar char="•"/>
            </a:pPr>
            <a:r>
              <a:rPr lang="fr-FR" sz="2000" dirty="0" smtClean="0">
                <a:latin typeface="Comic Sans MS" pitchFamily="66" charset="0"/>
              </a:rPr>
              <a:t> Enveloppe rigide (responsable de la forme)</a:t>
            </a:r>
          </a:p>
          <a:p>
            <a:pPr>
              <a:lnSpc>
                <a:spcPct val="150000"/>
              </a:lnSpc>
              <a:buFont typeface="Arial" pitchFamily="34" charset="0"/>
              <a:buChar char="•"/>
            </a:pPr>
            <a:r>
              <a:rPr lang="fr-FR" sz="2000" dirty="0" smtClean="0">
                <a:latin typeface="Comic Sans MS" pitchFamily="66" charset="0"/>
              </a:rPr>
              <a:t> protège des variations de la pression osmotique</a:t>
            </a:r>
          </a:p>
          <a:p>
            <a:pPr>
              <a:lnSpc>
                <a:spcPct val="150000"/>
              </a:lnSpc>
              <a:buFont typeface="Arial" pitchFamily="34" charset="0"/>
              <a:buChar char="•"/>
            </a:pPr>
            <a:r>
              <a:rPr lang="fr-FR" sz="2000" dirty="0" smtClean="0">
                <a:latin typeface="Comic Sans MS" pitchFamily="66" charset="0"/>
              </a:rPr>
              <a:t> absente chez les Mycoplasmes</a:t>
            </a:r>
          </a:p>
          <a:p>
            <a:pPr>
              <a:lnSpc>
                <a:spcPct val="150000"/>
              </a:lnSpc>
              <a:buFont typeface="Arial" pitchFamily="34" charset="0"/>
              <a:buChar char="•"/>
            </a:pPr>
            <a:r>
              <a:rPr lang="fr-FR" sz="2000" dirty="0" smtClean="0">
                <a:latin typeface="Comic Sans MS" pitchFamily="66" charset="0"/>
              </a:rPr>
              <a:t> Principal constituant : </a:t>
            </a:r>
          </a:p>
          <a:p>
            <a:pPr>
              <a:lnSpc>
                <a:spcPct val="150000"/>
              </a:lnSpc>
            </a:pPr>
            <a:r>
              <a:rPr lang="fr-FR" sz="2000" dirty="0" smtClean="0">
                <a:solidFill>
                  <a:srgbClr val="C00000"/>
                </a:solidFill>
                <a:latin typeface="Comic Sans MS" pitchFamily="66" charset="0"/>
              </a:rPr>
              <a:t> </a:t>
            </a:r>
            <a:r>
              <a:rPr lang="fr-FR" sz="2000" b="1" dirty="0" smtClean="0">
                <a:solidFill>
                  <a:srgbClr val="C00000"/>
                </a:solidFill>
                <a:latin typeface="Comic Sans MS" pitchFamily="66" charset="0"/>
              </a:rPr>
              <a:t>le </a:t>
            </a:r>
            <a:r>
              <a:rPr lang="fr-FR" sz="2000" b="1" dirty="0" smtClean="0">
                <a:solidFill>
                  <a:schemeClr val="accent2"/>
                </a:solidFill>
                <a:latin typeface="Comic Sans MS" pitchFamily="66" charset="0"/>
              </a:rPr>
              <a:t>peptidoglycane  </a:t>
            </a:r>
          </a:p>
          <a:p>
            <a:pPr>
              <a:lnSpc>
                <a:spcPct val="150000"/>
              </a:lnSpc>
            </a:pPr>
            <a:r>
              <a:rPr lang="fr-FR" sz="2000" dirty="0" smtClean="0">
                <a:latin typeface="Comic Sans MS" pitchFamily="66" charset="0"/>
              </a:rPr>
              <a:t>(hétéro-polymère: chaînes </a:t>
            </a:r>
          </a:p>
          <a:p>
            <a:pPr>
              <a:lnSpc>
                <a:spcPct val="150000"/>
              </a:lnSpc>
            </a:pPr>
            <a:r>
              <a:rPr lang="fr-FR" sz="2000" dirty="0" smtClean="0">
                <a:latin typeface="Comic Sans MS" pitchFamily="66" charset="0"/>
              </a:rPr>
              <a:t>glucidiques reliées les unes </a:t>
            </a:r>
          </a:p>
          <a:p>
            <a:pPr>
              <a:lnSpc>
                <a:spcPct val="150000"/>
              </a:lnSpc>
            </a:pPr>
            <a:r>
              <a:rPr lang="fr-FR" sz="2000" dirty="0" smtClean="0">
                <a:latin typeface="Comic Sans MS" pitchFamily="66" charset="0"/>
              </a:rPr>
              <a:t>aux autres par des chaînons </a:t>
            </a:r>
          </a:p>
          <a:p>
            <a:pPr>
              <a:lnSpc>
                <a:spcPct val="150000"/>
              </a:lnSpc>
            </a:pPr>
            <a:r>
              <a:rPr lang="fr-FR" sz="2000" dirty="0" err="1" smtClean="0">
                <a:latin typeface="Comic Sans MS" pitchFamily="66" charset="0"/>
              </a:rPr>
              <a:t>pentapeptidique</a:t>
            </a:r>
            <a:endParaRPr lang="fr-FR" sz="2000" dirty="0" smtClean="0">
              <a:latin typeface="Comic Sans MS" pitchFamily="66" charset="0"/>
            </a:endParaRPr>
          </a:p>
          <a:p>
            <a:endParaRPr lang="fr-FR" sz="2000" dirty="0" smtClean="0">
              <a:latin typeface="Comic Sans MS" pitchFamily="66" charset="0"/>
            </a:endParaRPr>
          </a:p>
          <a:p>
            <a:pPr lvl="1"/>
            <a:endParaRPr lang="fr-FR" sz="2000" dirty="0" smtClean="0">
              <a:solidFill>
                <a:schemeClr val="accent2"/>
              </a:solidFill>
              <a:latin typeface="Comic Sans MS" pitchFamily="66" charset="0"/>
            </a:endParaRPr>
          </a:p>
        </p:txBody>
      </p:sp>
      <p:sp>
        <p:nvSpPr>
          <p:cNvPr id="8" name="Rectangle 7"/>
          <p:cNvSpPr/>
          <p:nvPr/>
        </p:nvSpPr>
        <p:spPr>
          <a:xfrm>
            <a:off x="428596" y="500042"/>
            <a:ext cx="4854214" cy="461665"/>
          </a:xfrm>
          <a:prstGeom prst="rect">
            <a:avLst/>
          </a:prstGeom>
        </p:spPr>
        <p:txBody>
          <a:bodyPr wrap="none">
            <a:spAutoFit/>
          </a:bodyPr>
          <a:lstStyle/>
          <a:p>
            <a:r>
              <a:rPr lang="fr-FR" sz="2400" b="1" dirty="0" smtClean="0">
                <a:solidFill>
                  <a:srgbClr val="C00000"/>
                </a:solidFill>
                <a:latin typeface="Comic Sans MS" pitchFamily="66" charset="0"/>
              </a:rPr>
              <a:t>1.1. Les éléments obligatoires:</a:t>
            </a:r>
            <a:endParaRPr lang="fr-FR" sz="2400" b="1" dirty="0"/>
          </a:p>
        </p:txBody>
      </p:sp>
      <p:pic>
        <p:nvPicPr>
          <p:cNvPr id="10" name="Image 9" descr="pept01.jpg"/>
          <p:cNvPicPr/>
          <p:nvPr/>
        </p:nvPicPr>
        <p:blipFill>
          <a:blip r:embed="rId2" cstate="print"/>
          <a:stretch>
            <a:fillRect/>
          </a:stretch>
        </p:blipFill>
        <p:spPr>
          <a:xfrm>
            <a:off x="4071934" y="3071810"/>
            <a:ext cx="5072066" cy="378619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5"/>
          <p:cNvPicPr>
            <a:picLocks noChangeAspect="1" noChangeArrowheads="1"/>
          </p:cNvPicPr>
          <p:nvPr/>
        </p:nvPicPr>
        <p:blipFill>
          <a:blip r:embed="rId2"/>
          <a:srcRect/>
          <a:stretch>
            <a:fillRect/>
          </a:stretch>
        </p:blipFill>
        <p:spPr bwMode="auto">
          <a:xfrm>
            <a:off x="5072066" y="5286389"/>
            <a:ext cx="2786082" cy="1357322"/>
          </a:xfrm>
          <a:prstGeom prst="rect">
            <a:avLst/>
          </a:prstGeom>
          <a:noFill/>
          <a:ln w="9525">
            <a:noFill/>
            <a:miter lim="800000"/>
            <a:headEnd/>
            <a:tailEnd/>
          </a:ln>
        </p:spPr>
      </p:pic>
      <p:pic>
        <p:nvPicPr>
          <p:cNvPr id="5" name="Picture 2" descr="e_coli"/>
          <p:cNvPicPr>
            <a:picLocks noChangeAspect="1" noChangeArrowheads="1"/>
          </p:cNvPicPr>
          <p:nvPr/>
        </p:nvPicPr>
        <p:blipFill>
          <a:blip r:embed="rId3"/>
          <a:srcRect/>
          <a:stretch>
            <a:fillRect/>
          </a:stretch>
        </p:blipFill>
        <p:spPr bwMode="auto">
          <a:xfrm>
            <a:off x="1428728" y="5286388"/>
            <a:ext cx="2571768" cy="1428760"/>
          </a:xfrm>
          <a:prstGeom prst="rect">
            <a:avLst/>
          </a:prstGeom>
          <a:noFill/>
          <a:ln w="9525">
            <a:noFill/>
            <a:miter lim="800000"/>
            <a:headEnd/>
            <a:tailEnd/>
          </a:ln>
        </p:spPr>
      </p:pic>
      <p:sp>
        <p:nvSpPr>
          <p:cNvPr id="6" name="Rectangle 5"/>
          <p:cNvSpPr/>
          <p:nvPr/>
        </p:nvSpPr>
        <p:spPr>
          <a:xfrm>
            <a:off x="428596" y="500042"/>
            <a:ext cx="4299575" cy="502958"/>
          </a:xfrm>
          <a:prstGeom prst="rect">
            <a:avLst/>
          </a:prstGeom>
        </p:spPr>
        <p:txBody>
          <a:bodyPr wrap="none">
            <a:spAutoFit/>
          </a:bodyPr>
          <a:lstStyle/>
          <a:p>
            <a:pPr>
              <a:lnSpc>
                <a:spcPct val="150000"/>
              </a:lnSpc>
              <a:buFont typeface="Arial" pitchFamily="34" charset="0"/>
              <a:buChar char="•"/>
            </a:pPr>
            <a:r>
              <a:rPr lang="fr-FR" dirty="0" smtClean="0">
                <a:latin typeface="Comic Sans MS" pitchFamily="66" charset="0"/>
              </a:rPr>
              <a:t> </a:t>
            </a:r>
            <a:r>
              <a:rPr lang="fr-FR" sz="2000" dirty="0" smtClean="0">
                <a:latin typeface="Comic Sans MS" pitchFamily="66" charset="0"/>
              </a:rPr>
              <a:t>Deux types de paroi bactérienne:</a:t>
            </a:r>
          </a:p>
        </p:txBody>
      </p:sp>
      <p:sp>
        <p:nvSpPr>
          <p:cNvPr id="7" name="Rectangle 6"/>
          <p:cNvSpPr/>
          <p:nvPr/>
        </p:nvSpPr>
        <p:spPr>
          <a:xfrm>
            <a:off x="7858148" y="5857892"/>
            <a:ext cx="1037463" cy="707886"/>
          </a:xfrm>
          <a:prstGeom prst="rect">
            <a:avLst/>
          </a:prstGeom>
        </p:spPr>
        <p:txBody>
          <a:bodyPr wrap="none">
            <a:spAutoFit/>
          </a:bodyPr>
          <a:lstStyle/>
          <a:p>
            <a:r>
              <a:rPr lang="fr-FR" sz="2000" dirty="0" smtClean="0">
                <a:solidFill>
                  <a:schemeClr val="accent2"/>
                </a:solidFill>
                <a:latin typeface="Comic Sans MS" pitchFamily="66" charset="0"/>
              </a:rPr>
              <a:t>Gram-</a:t>
            </a:r>
          </a:p>
          <a:p>
            <a:r>
              <a:rPr lang="fr-FR" sz="2000" dirty="0" smtClean="0">
                <a:solidFill>
                  <a:schemeClr val="accent2"/>
                </a:solidFill>
                <a:latin typeface="Comic Sans MS" pitchFamily="66" charset="0"/>
              </a:rPr>
              <a:t>(violet)</a:t>
            </a:r>
          </a:p>
        </p:txBody>
      </p:sp>
      <p:sp>
        <p:nvSpPr>
          <p:cNvPr id="8" name="Rectangle 7"/>
          <p:cNvSpPr/>
          <p:nvPr/>
        </p:nvSpPr>
        <p:spPr>
          <a:xfrm>
            <a:off x="0" y="5857892"/>
            <a:ext cx="1714512" cy="707886"/>
          </a:xfrm>
          <a:prstGeom prst="rect">
            <a:avLst/>
          </a:prstGeom>
        </p:spPr>
        <p:txBody>
          <a:bodyPr wrap="square">
            <a:spAutoFit/>
          </a:bodyPr>
          <a:lstStyle/>
          <a:p>
            <a:pPr lvl="1"/>
            <a:r>
              <a:rPr lang="fr-FR" sz="2000" dirty="0" smtClean="0">
                <a:solidFill>
                  <a:schemeClr val="accent2"/>
                </a:solidFill>
                <a:latin typeface="Comic Sans MS" pitchFamily="66" charset="0"/>
              </a:rPr>
              <a:t>Gram+ (rose)</a:t>
            </a:r>
          </a:p>
        </p:txBody>
      </p:sp>
      <p:pic>
        <p:nvPicPr>
          <p:cNvPr id="9" name="Image 8"/>
          <p:cNvPicPr/>
          <p:nvPr/>
        </p:nvPicPr>
        <p:blipFill>
          <a:blip r:embed="rId4"/>
          <a:srcRect/>
          <a:stretch>
            <a:fillRect/>
          </a:stretch>
        </p:blipFill>
        <p:spPr bwMode="auto">
          <a:xfrm>
            <a:off x="1214414" y="1071546"/>
            <a:ext cx="6643734" cy="2571768"/>
          </a:xfrm>
          <a:prstGeom prst="rect">
            <a:avLst/>
          </a:prstGeom>
          <a:noFill/>
          <a:ln w="9525">
            <a:noFill/>
            <a:miter lim="800000"/>
            <a:headEnd/>
            <a:tailEnd/>
          </a:ln>
        </p:spPr>
      </p:pic>
      <p:sp>
        <p:nvSpPr>
          <p:cNvPr id="10" name="Rectangle 9"/>
          <p:cNvSpPr/>
          <p:nvPr/>
        </p:nvSpPr>
        <p:spPr>
          <a:xfrm>
            <a:off x="5072066" y="3714752"/>
            <a:ext cx="3714776" cy="830997"/>
          </a:xfrm>
          <a:prstGeom prst="rect">
            <a:avLst/>
          </a:prstGeom>
        </p:spPr>
        <p:txBody>
          <a:bodyPr wrap="square">
            <a:spAutoFit/>
          </a:bodyPr>
          <a:lstStyle/>
          <a:p>
            <a:r>
              <a:rPr lang="fr-FR" sz="1600" dirty="0" smtClean="0">
                <a:latin typeface="Comic Sans MS" pitchFamily="66" charset="0"/>
              </a:rPr>
              <a:t>Le peptidoglycane est le constituant </a:t>
            </a:r>
          </a:p>
          <a:p>
            <a:r>
              <a:rPr lang="fr-FR" sz="1600" dirty="0" smtClean="0">
                <a:latin typeface="Comic Sans MS" pitchFamily="66" charset="0"/>
              </a:rPr>
              <a:t>majeur (90%)+ présence des Acides </a:t>
            </a:r>
            <a:r>
              <a:rPr lang="fr-FR" sz="1600" dirty="0" err="1" smtClean="0">
                <a:latin typeface="Comic Sans MS" pitchFamily="66" charset="0"/>
              </a:rPr>
              <a:t>teichoiques</a:t>
            </a:r>
            <a:endParaRPr lang="fr-FR" sz="1600" dirty="0">
              <a:latin typeface="Comic Sans MS" pitchFamily="66" charset="0"/>
            </a:endParaRPr>
          </a:p>
        </p:txBody>
      </p:sp>
      <p:sp>
        <p:nvSpPr>
          <p:cNvPr id="11" name="Rectangle 10"/>
          <p:cNvSpPr/>
          <p:nvPr/>
        </p:nvSpPr>
        <p:spPr>
          <a:xfrm>
            <a:off x="1214414" y="3643314"/>
            <a:ext cx="2882520" cy="830997"/>
          </a:xfrm>
          <a:prstGeom prst="rect">
            <a:avLst/>
          </a:prstGeom>
        </p:spPr>
        <p:txBody>
          <a:bodyPr wrap="none">
            <a:spAutoFit/>
          </a:bodyPr>
          <a:lstStyle/>
          <a:p>
            <a:r>
              <a:rPr lang="fr-FR" sz="1600" dirty="0" smtClean="0">
                <a:latin typeface="Comic Sans MS" pitchFamily="66" charset="0"/>
              </a:rPr>
              <a:t>Constituée essentiellement  </a:t>
            </a:r>
          </a:p>
          <a:p>
            <a:r>
              <a:rPr lang="fr-FR" sz="1600" dirty="0" smtClean="0">
                <a:latin typeface="Comic Sans MS" pitchFamily="66" charset="0"/>
              </a:rPr>
              <a:t>de lipides complexes,   </a:t>
            </a:r>
          </a:p>
          <a:p>
            <a:r>
              <a:rPr lang="fr-FR" sz="1600" dirty="0" smtClean="0">
                <a:latin typeface="Comic Sans MS" pitchFamily="66" charset="0"/>
              </a:rPr>
              <a:t>(&lt; 15% peptidoglycane )</a:t>
            </a:r>
            <a:endParaRPr lang="fr-FR" sz="1600" dirty="0">
              <a:latin typeface="Comic Sans MS" pitchFamily="66" charset="0"/>
            </a:endParaRPr>
          </a:p>
        </p:txBody>
      </p:sp>
      <p:sp>
        <p:nvSpPr>
          <p:cNvPr id="12" name="Rectangle 11"/>
          <p:cNvSpPr/>
          <p:nvPr/>
        </p:nvSpPr>
        <p:spPr>
          <a:xfrm>
            <a:off x="3357554" y="4786322"/>
            <a:ext cx="2427268" cy="369332"/>
          </a:xfrm>
          <a:prstGeom prst="rect">
            <a:avLst/>
          </a:prstGeom>
        </p:spPr>
        <p:txBody>
          <a:bodyPr wrap="none">
            <a:spAutoFit/>
          </a:bodyPr>
          <a:lstStyle/>
          <a:p>
            <a:r>
              <a:rPr lang="fr-FR" b="1" dirty="0" smtClean="0">
                <a:latin typeface="Comic Sans MS" pitchFamily="66" charset="0"/>
              </a:rPr>
              <a:t>Coloration de Gram </a:t>
            </a:r>
            <a:endParaRPr lang="fr-FR" b="1" dirty="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10" y="642918"/>
            <a:ext cx="2101857" cy="400110"/>
          </a:xfrm>
          <a:prstGeom prst="rect">
            <a:avLst/>
          </a:prstGeom>
        </p:spPr>
        <p:txBody>
          <a:bodyPr wrap="none">
            <a:spAutoFit/>
          </a:bodyPr>
          <a:lstStyle/>
          <a:p>
            <a:r>
              <a:rPr lang="fr-FR" sz="2000" b="1" dirty="0" smtClean="0">
                <a:solidFill>
                  <a:schemeClr val="accent2"/>
                </a:solidFill>
                <a:latin typeface="Comic Sans MS" pitchFamily="66" charset="0"/>
              </a:rPr>
              <a:t>Cas particulier:</a:t>
            </a:r>
            <a:endParaRPr lang="fr-FR" sz="2000" b="1" dirty="0">
              <a:solidFill>
                <a:schemeClr val="accent2"/>
              </a:solidFill>
              <a:latin typeface="Comic Sans MS" pitchFamily="66" charset="0"/>
            </a:endParaRPr>
          </a:p>
        </p:txBody>
      </p:sp>
      <p:sp>
        <p:nvSpPr>
          <p:cNvPr id="6" name="Rectangle 5"/>
          <p:cNvSpPr/>
          <p:nvPr/>
        </p:nvSpPr>
        <p:spPr>
          <a:xfrm>
            <a:off x="571472" y="1285860"/>
            <a:ext cx="6357982" cy="2862322"/>
          </a:xfrm>
          <a:prstGeom prst="rect">
            <a:avLst/>
          </a:prstGeom>
        </p:spPr>
        <p:txBody>
          <a:bodyPr wrap="square">
            <a:spAutoFit/>
          </a:bodyPr>
          <a:lstStyle/>
          <a:p>
            <a:pPr algn="just">
              <a:lnSpc>
                <a:spcPct val="150000"/>
              </a:lnSpc>
              <a:buFont typeface="Arial" pitchFamily="34" charset="0"/>
              <a:buChar char="•"/>
            </a:pPr>
            <a:r>
              <a:rPr lang="fr-FR" sz="2000" dirty="0" smtClean="0">
                <a:solidFill>
                  <a:schemeClr val="accent2"/>
                </a:solidFill>
                <a:latin typeface="Comic Sans MS" pitchFamily="66" charset="0"/>
              </a:rPr>
              <a:t> Paroi des mycobactéries :</a:t>
            </a:r>
            <a:r>
              <a:rPr lang="fr-FR" sz="2000" dirty="0" smtClean="0">
                <a:latin typeface="Comic Sans MS" pitchFamily="66" charset="0"/>
              </a:rPr>
              <a:t>structure différente (très riche en lipides)</a:t>
            </a:r>
          </a:p>
          <a:p>
            <a:pPr algn="just"/>
            <a:endParaRPr lang="fr-FR" sz="2000" dirty="0" smtClean="0">
              <a:latin typeface="Comic Sans MS" pitchFamily="66" charset="0"/>
            </a:endParaRPr>
          </a:p>
          <a:p>
            <a:pPr algn="just"/>
            <a:r>
              <a:rPr lang="fr-FR" sz="2000" dirty="0" smtClean="0">
                <a:latin typeface="Comic Sans MS" pitchFamily="66" charset="0"/>
              </a:rPr>
              <a:t>Coloration de </a:t>
            </a:r>
            <a:r>
              <a:rPr lang="fr-FR" sz="2000" dirty="0" err="1" smtClean="0">
                <a:solidFill>
                  <a:schemeClr val="accent2"/>
                </a:solidFill>
                <a:latin typeface="Comic Sans MS" pitchFamily="66" charset="0"/>
              </a:rPr>
              <a:t>Ziehl</a:t>
            </a:r>
            <a:r>
              <a:rPr lang="fr-FR" sz="2000" dirty="0" smtClean="0">
                <a:solidFill>
                  <a:schemeClr val="accent2"/>
                </a:solidFill>
                <a:latin typeface="Comic Sans MS" pitchFamily="66" charset="0"/>
              </a:rPr>
              <a:t>-Nielsen </a:t>
            </a:r>
            <a:r>
              <a:rPr lang="fr-FR" sz="2000" dirty="0" smtClean="0">
                <a:latin typeface="Comic Sans MS" pitchFamily="66" charset="0"/>
              </a:rPr>
              <a:t>mis en évidence des </a:t>
            </a:r>
            <a:r>
              <a:rPr lang="fr-FR" sz="2000" b="1" dirty="0" smtClean="0">
                <a:latin typeface="Comic Sans MS" pitchFamily="66" charset="0"/>
              </a:rPr>
              <a:t>B</a:t>
            </a:r>
            <a:r>
              <a:rPr lang="fr-FR" sz="2000" dirty="0" smtClean="0">
                <a:latin typeface="Comic Sans MS" pitchFamily="66" charset="0"/>
              </a:rPr>
              <a:t>acilles </a:t>
            </a:r>
            <a:r>
              <a:rPr lang="fr-FR" sz="2000" b="1" dirty="0" err="1" smtClean="0">
                <a:latin typeface="Comic Sans MS" pitchFamily="66" charset="0"/>
              </a:rPr>
              <a:t>A</a:t>
            </a:r>
            <a:r>
              <a:rPr lang="fr-FR" sz="2000" dirty="0" err="1" smtClean="0">
                <a:latin typeface="Comic Sans MS" pitchFamily="66" charset="0"/>
              </a:rPr>
              <a:t>cido</a:t>
            </a:r>
            <a:r>
              <a:rPr lang="fr-FR" sz="2000" dirty="0" smtClean="0">
                <a:latin typeface="Comic Sans MS" pitchFamily="66" charset="0"/>
              </a:rPr>
              <a:t>-</a:t>
            </a:r>
            <a:r>
              <a:rPr lang="fr-FR" sz="2000" b="1" dirty="0" smtClean="0">
                <a:latin typeface="Comic Sans MS" pitchFamily="66" charset="0"/>
              </a:rPr>
              <a:t>A</a:t>
            </a:r>
            <a:r>
              <a:rPr lang="fr-FR" sz="2000" dirty="0" smtClean="0">
                <a:latin typeface="Comic Sans MS" pitchFamily="66" charset="0"/>
              </a:rPr>
              <a:t>lcoolo-</a:t>
            </a:r>
            <a:r>
              <a:rPr lang="fr-FR" sz="2000" b="1" dirty="0" smtClean="0">
                <a:latin typeface="Comic Sans MS" pitchFamily="66" charset="0"/>
              </a:rPr>
              <a:t>R</a:t>
            </a:r>
            <a:r>
              <a:rPr lang="fr-FR" sz="2000" dirty="0" smtClean="0">
                <a:latin typeface="Comic Sans MS" pitchFamily="66" charset="0"/>
              </a:rPr>
              <a:t>ésistants =BAAR (fines bâtonnets rouges)</a:t>
            </a:r>
          </a:p>
          <a:p>
            <a:pPr algn="just"/>
            <a:endParaRPr lang="fr-FR" sz="2000" i="1" dirty="0" smtClean="0">
              <a:latin typeface="Comic Sans MS" pitchFamily="66" charset="0"/>
            </a:endParaRPr>
          </a:p>
          <a:p>
            <a:pPr algn="just"/>
            <a:r>
              <a:rPr lang="fr-FR" sz="2000" i="1" dirty="0" smtClean="0">
                <a:latin typeface="Comic Sans MS" pitchFamily="66" charset="0"/>
              </a:rPr>
              <a:t>Ex : </a:t>
            </a:r>
            <a:r>
              <a:rPr lang="fr-FR" sz="2000" i="1" dirty="0" err="1" smtClean="0">
                <a:latin typeface="Comic Sans MS" pitchFamily="66" charset="0"/>
              </a:rPr>
              <a:t>Mycobacterium</a:t>
            </a:r>
            <a:r>
              <a:rPr lang="fr-FR" sz="2000" i="1" dirty="0" smtClean="0">
                <a:latin typeface="Comic Sans MS" pitchFamily="66" charset="0"/>
              </a:rPr>
              <a:t> </a:t>
            </a:r>
            <a:r>
              <a:rPr lang="fr-FR" sz="2000" i="1" dirty="0" err="1" smtClean="0">
                <a:latin typeface="Comic Sans MS" pitchFamily="66" charset="0"/>
              </a:rPr>
              <a:t>tuberculosis</a:t>
            </a:r>
            <a:endParaRPr lang="fr-FR" sz="2000" i="1" dirty="0" smtClean="0">
              <a:latin typeface="Comic Sans MS" pitchFamily="66" charset="0"/>
            </a:endParaRPr>
          </a:p>
        </p:txBody>
      </p:sp>
      <p:pic>
        <p:nvPicPr>
          <p:cNvPr id="7" name="Picture 2050" descr="mycobacterium%20tuberculosis"/>
          <p:cNvPicPr>
            <a:picLocks noChangeAspect="1" noChangeArrowheads="1"/>
          </p:cNvPicPr>
          <p:nvPr/>
        </p:nvPicPr>
        <p:blipFill>
          <a:blip r:embed="rId2"/>
          <a:srcRect/>
          <a:stretch>
            <a:fillRect/>
          </a:stretch>
        </p:blipFill>
        <p:spPr bwMode="auto">
          <a:xfrm>
            <a:off x="4857752" y="3786190"/>
            <a:ext cx="3786214" cy="242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40774</TotalTime>
  <Words>2378</Words>
  <Application>Microsoft Office PowerPoint</Application>
  <PresentationFormat>Affichage à l'écran (4:3)</PresentationFormat>
  <Paragraphs>539</Paragraphs>
  <Slides>67</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67</vt:i4>
      </vt:variant>
    </vt:vector>
  </HeadingPairs>
  <TitlesOfParts>
    <vt:vector size="69" baseType="lpstr">
      <vt:lpstr>Thème Office</vt:lpstr>
      <vt:lpstr>Image bitmap</vt:lpstr>
      <vt:lpstr> PHYSIOLOGIE BACTERIENNE  « Cours » </vt:lpstr>
      <vt:lpstr>Diapositive 2</vt:lpstr>
      <vt:lpstr>Diapositive 3</vt:lpstr>
      <vt:lpstr>- Différentes formes: *sphérique : coque ou cocci - Groupés par deux : diplocoques (pneumocoques « Gram+ ») - Chaînette : Streptocoques - Amas ou grappe de raisin : Staphylocoques *bâtonnet : bacilles  - Petit bacille incurvé = Campylobacter *spirale : spirochètes  Tréponèmes : Treponema pallidum (syphilis)   </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La cinétique  de croissance:</vt:lpstr>
      <vt:lpstr>Diapositive 30</vt:lpstr>
      <vt:lpstr>Diapositive 31</vt:lpstr>
      <vt:lpstr>Diapositive 32</vt:lpstr>
      <vt:lpstr>Diapositive 33</vt:lpstr>
      <vt:lpstr>Applications de la croissance:</vt:lpstr>
      <vt:lpstr>Diapositive 35</vt:lpstr>
      <vt:lpstr>Diapositive 36</vt:lpstr>
      <vt:lpstr>Diapositive 37</vt:lpstr>
      <vt:lpstr>Diapositive 38</vt:lpstr>
      <vt:lpstr>Diapositive 39</vt:lpstr>
      <vt:lpstr>Diapositive 40</vt:lpstr>
      <vt:lpstr>Diapositive 41</vt:lpstr>
      <vt:lpstr>Diapositive 42</vt:lpstr>
      <vt:lpstr>Diapositive 43</vt:lpstr>
      <vt:lpstr>1. Les chimiotrophes : Cas de la plupart des bactéries qui sont incapables d’effectuer  la photosynthèse et qui tirent leur énergie de l’oxydation des composés chimiques.</vt:lpstr>
      <vt:lpstr>Diapositive 45</vt:lpstr>
      <vt:lpstr>Diapositive 46</vt:lpstr>
      <vt:lpstr>2. Les phototrophes:  Cas des bactéries photosynthétiques « vertes » pourvues de chlorophylle (pigment qui leur permet d’utiliser la lumière comme source d’énergie)</vt:lpstr>
      <vt:lpstr>Diapositive 48</vt:lpstr>
      <vt:lpstr>- Destinée du pyruvate: Si le métabolisme est oxydatif</vt:lpstr>
      <vt:lpstr>Diapositive 50</vt:lpstr>
      <vt:lpstr>- Destinée du pyruvate: Si le métabolisme est fermentaire</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PHISIOLOGIE BACTERIENNE</dc:title>
  <dc:creator>user</dc:creator>
  <cp:lastModifiedBy>acer</cp:lastModifiedBy>
  <cp:revision>333</cp:revision>
  <dcterms:created xsi:type="dcterms:W3CDTF">2015-02-05T10:52:57Z</dcterms:created>
  <dcterms:modified xsi:type="dcterms:W3CDTF">2022-03-02T07:24:38Z</dcterms:modified>
</cp:coreProperties>
</file>