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267" r:id="rId4"/>
    <p:sldId id="268" r:id="rId5"/>
    <p:sldId id="269" r:id="rId6"/>
    <p:sldId id="270" r:id="rId7"/>
    <p:sldId id="271" r:id="rId8"/>
    <p:sldId id="265" r:id="rId9"/>
    <p:sldId id="258" r:id="rId10"/>
    <p:sldId id="272" r:id="rId11"/>
    <p:sldId id="259" r:id="rId12"/>
    <p:sldId id="260" r:id="rId13"/>
    <p:sldId id="261" r:id="rId14"/>
    <p:sldId id="295" r:id="rId15"/>
    <p:sldId id="273" r:id="rId16"/>
    <p:sldId id="277" r:id="rId17"/>
    <p:sldId id="278" r:id="rId18"/>
    <p:sldId id="274" r:id="rId19"/>
    <p:sldId id="275" r:id="rId20"/>
    <p:sldId id="276" r:id="rId21"/>
    <p:sldId id="281" r:id="rId22"/>
    <p:sldId id="280" r:id="rId23"/>
    <p:sldId id="279" r:id="rId24"/>
    <p:sldId id="282" r:id="rId25"/>
    <p:sldId id="283" r:id="rId26"/>
    <p:sldId id="284" r:id="rId27"/>
    <p:sldId id="290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25D"/>
    <a:srgbClr val="F082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A795-0BBD-4891-A984-74D34571B115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D03E8-E6E3-4CFA-BE80-83A56E2994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03E8-E6E3-4CFA-BE80-83A56E29948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2735-F85E-4744-912A-07A5D3451CEE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E34D-37BE-4A6E-B111-620C7408B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-medecine.journaldesfemmes.fr/faq/17718-corps-humain-definition" TargetMode="External"/><Relationship Id="rId2" Type="http://schemas.openxmlformats.org/officeDocument/2006/relationships/hyperlink" Target="https://sante-medecine.journaldesfemmes.fr/faq/6608-serologie-de-la-rubeole-analyse-de-sa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nte-medecine.journaldesfemmes.fr/contents/811-renforcer-les-defenses-immunitaires" TargetMode="External"/><Relationship Id="rId4" Type="http://schemas.openxmlformats.org/officeDocument/2006/relationships/hyperlink" Target="https://sante-medecine.journaldesfemmes.fr/faq/8112-antigene-definitio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IMMUNOLOGIE</a:t>
            </a:r>
            <a:b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cours »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6400800" cy="928694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Université de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Relizane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Ahmed ZABANA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Faculté des Sciences et de la Technologie</a:t>
            </a: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Département 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des Sciences biologiques</a:t>
            </a: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3857628"/>
            <a:ext cx="3770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2eme année licence </a:t>
            </a:r>
          </a:p>
          <a:p>
            <a:pPr algn="ctr"/>
            <a:r>
              <a:rPr lang="fr-FR" sz="2000" b="1" dirty="0" smtClean="0">
                <a:latin typeface="Comic Sans MS" pitchFamily="66" charset="0"/>
              </a:rPr>
              <a:t>Filière </a:t>
            </a:r>
            <a:r>
              <a:rPr lang="fr-FR" sz="2000" b="1" dirty="0" smtClean="0">
                <a:latin typeface="Comic Sans MS" pitchFamily="66" charset="0"/>
              </a:rPr>
              <a:t>: Sciences biologiques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050" y="5572140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Préparé par: Dr. GHALOUNI</a:t>
            </a:r>
            <a:endParaRPr lang="fr-FR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143932" cy="657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214290"/>
            <a:ext cx="771530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Comic Sans MS" pitchFamily="66" charset="0"/>
              </a:rPr>
              <a:t>Les cellules de l’immunité innée </a:t>
            </a:r>
          </a:p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Comic Sans MS" pitchFamily="66" charset="0"/>
              </a:rPr>
              <a:t>phagocytes</a:t>
            </a:r>
            <a:endParaRPr lang="fr-F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285860"/>
            <a:ext cx="3071834" cy="2571768"/>
          </a:xfrm>
          <a:prstGeom prst="rect">
            <a:avLst/>
          </a:prstGeom>
          <a:noFill/>
          <a:ln w="38100">
            <a:solidFill>
              <a:srgbClr val="96125D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281361" cy="2571768"/>
          </a:xfrm>
          <a:prstGeom prst="rect">
            <a:avLst/>
          </a:prstGeom>
          <a:noFill/>
          <a:ln w="38100">
            <a:solidFill>
              <a:srgbClr val="96125D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3214710" cy="27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00504"/>
            <a:ext cx="343852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214290"/>
            <a:ext cx="77153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Comic Sans MS" pitchFamily="66" charset="0"/>
              </a:rPr>
              <a:t>Les cellules de l’immunité adaptative</a:t>
            </a:r>
            <a:endParaRPr lang="fr-F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3"/>
            <a:ext cx="2357454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857233"/>
            <a:ext cx="350046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857232"/>
            <a:ext cx="2090735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71942"/>
            <a:ext cx="3133725" cy="2624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428596" y="5143512"/>
            <a:ext cx="271464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« TCR » et « CD » des lymphocytes T</a:t>
            </a:r>
          </a:p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« LT »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286544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428728" y="6000768"/>
            <a:ext cx="621510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Structure du BCR des lymphocytes B « LB »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4348" y="214290"/>
            <a:ext cx="77153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Comic Sans MS" pitchFamily="66" charset="0"/>
              </a:rPr>
              <a:t>Les cellules de l’immunité adaptative</a:t>
            </a:r>
            <a:endParaRPr lang="fr-F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29618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142976" y="6143644"/>
            <a:ext cx="707236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Les différents types d’immunoglobulines  « Anticorps »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214290"/>
            <a:ext cx="77153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Comic Sans MS" pitchFamily="66" charset="0"/>
              </a:rPr>
              <a:t>Les cellules de l’immunité adaptative</a:t>
            </a:r>
            <a:endParaRPr lang="fr-F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500989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00034" y="214290"/>
            <a:ext cx="79296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Position des gènes du CMH de classe I , II et III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sur le bras court du chromosome 6.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3992" y="-502478"/>
            <a:ext cx="5853138" cy="82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L’immunité innée et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L’immunité innée: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78581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2910" y="2000240"/>
            <a:ext cx="1619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TLR = PRR:</a:t>
            </a:r>
            <a:endParaRPr lang="fr-FR" sz="2000" b="1" u="sng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857232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PAMP= </a:t>
            </a:r>
            <a:r>
              <a:rPr lang="fr-FR" dirty="0" err="1" smtClean="0">
                <a:latin typeface="Comic Sans MS" pitchFamily="66" charset="0"/>
              </a:rPr>
              <a:t>pathogen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associated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molecular</a:t>
            </a:r>
            <a:r>
              <a:rPr lang="fr-FR" dirty="0" smtClean="0">
                <a:latin typeface="Comic Sans MS" pitchFamily="66" charset="0"/>
              </a:rPr>
              <a:t> patterns (formes moléculaires associés aux agents pathogènes)</a:t>
            </a:r>
          </a:p>
          <a:p>
            <a:r>
              <a:rPr lang="fr-FR" b="1" dirty="0" smtClean="0">
                <a:latin typeface="Comic Sans MS" pitchFamily="66" charset="0"/>
              </a:rPr>
              <a:t>PRR= </a:t>
            </a:r>
            <a:r>
              <a:rPr lang="fr-FR" dirty="0" smtClean="0">
                <a:latin typeface="Comic Sans MS" pitchFamily="66" charset="0"/>
              </a:rPr>
              <a:t>pattern recognition </a:t>
            </a:r>
            <a:r>
              <a:rPr lang="fr-FR" dirty="0" err="1" smtClean="0">
                <a:latin typeface="Comic Sans MS" pitchFamily="66" charset="0"/>
              </a:rPr>
              <a:t>receptors</a:t>
            </a:r>
            <a:r>
              <a:rPr lang="fr-FR" dirty="0" smtClean="0">
                <a:latin typeface="Comic Sans MS" pitchFamily="66" charset="0"/>
              </a:rPr>
              <a:t> (récepteurs de reconnaissance de formes) 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48577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928670"/>
            <a:ext cx="3239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L’interaction PRR-PAMP:</a:t>
            </a:r>
            <a:endParaRPr lang="fr-FR" sz="2000" b="1" u="sng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L’immunité innée: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78681" y="2678889"/>
            <a:ext cx="5286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007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L’immunité innée: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928670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La phagocytose:</a:t>
            </a:r>
            <a:endParaRPr lang="fr-F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smtClean="0">
                <a:latin typeface="Comic Sans MS" pitchFamily="66" charset="0"/>
              </a:rPr>
              <a:t>L'immunologie désigne une branche de la biologie et de la médecine  qui a pour spécificité l'étude de l'</a:t>
            </a:r>
            <a:r>
              <a:rPr lang="fr-FR" sz="2400" u="sng" dirty="0" smtClean="0">
                <a:latin typeface="Comic Sans MS" pitchFamily="66" charset="0"/>
                <a:hlinkClick r:id="rId2"/>
              </a:rPr>
              <a:t>immunité</a:t>
            </a:r>
            <a:r>
              <a:rPr lang="fr-FR" sz="2400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fr-FR" sz="2400" dirty="0" smtClean="0">
                <a:latin typeface="Comic Sans MS" pitchFamily="66" charset="0"/>
              </a:rPr>
              <a:t>L'immunité correspond à la capacité </a:t>
            </a:r>
            <a:r>
              <a:rPr lang="fr-FR" sz="2400" u="sng" dirty="0" smtClean="0">
                <a:latin typeface="Comic Sans MS" pitchFamily="66" charset="0"/>
              </a:rPr>
              <a:t>naturelle</a:t>
            </a:r>
            <a:r>
              <a:rPr lang="fr-FR" sz="2400" dirty="0" smtClean="0">
                <a:latin typeface="Comic Sans MS" pitchFamily="66" charset="0"/>
              </a:rPr>
              <a:t> ou </a:t>
            </a:r>
            <a:r>
              <a:rPr lang="fr-FR" sz="2400" u="sng" dirty="0" smtClean="0">
                <a:latin typeface="Comic Sans MS" pitchFamily="66" charset="0"/>
              </a:rPr>
              <a:t>acquise</a:t>
            </a:r>
            <a:r>
              <a:rPr lang="fr-FR" sz="2400" dirty="0" smtClean="0">
                <a:latin typeface="Comic Sans MS" pitchFamily="66" charset="0"/>
              </a:rPr>
              <a:t> par le </a:t>
            </a:r>
            <a:r>
              <a:rPr lang="fr-FR" sz="2400" u="sng" dirty="0" smtClean="0">
                <a:latin typeface="Comic Sans MS" pitchFamily="66" charset="0"/>
                <a:hlinkClick r:id="rId3"/>
              </a:rPr>
              <a:t>corps humain</a:t>
            </a:r>
            <a:r>
              <a:rPr lang="fr-FR" sz="2400" dirty="0" smtClean="0">
                <a:latin typeface="Comic Sans MS" pitchFamily="66" charset="0"/>
              </a:rPr>
              <a:t> à lutter contre un agent pathogène, appelé </a:t>
            </a:r>
            <a:r>
              <a:rPr lang="fr-FR" sz="2400" u="sng" dirty="0" smtClean="0">
                <a:latin typeface="Comic Sans MS" pitchFamily="66" charset="0"/>
                <a:hlinkClick r:id="rId4"/>
              </a:rPr>
              <a:t>antigène</a:t>
            </a:r>
            <a:r>
              <a:rPr lang="fr-FR" sz="2400" dirty="0" smtClean="0">
                <a:latin typeface="Comic Sans MS" pitchFamily="66" charset="0"/>
              </a:rPr>
              <a:t>, grâce à la mise en place de </a:t>
            </a:r>
            <a:r>
              <a:rPr lang="fr-FR" sz="2400" u="sng" dirty="0" smtClean="0">
                <a:latin typeface="Comic Sans MS" pitchFamily="66" charset="0"/>
                <a:hlinkClick r:id="rId5"/>
              </a:rPr>
              <a:t>défenses immunitaires</a:t>
            </a:r>
            <a:r>
              <a:rPr lang="fr-FR" sz="2400" u="sng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adaptées.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857232"/>
            <a:ext cx="3807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INTRODUCTION- Définition</a:t>
            </a:r>
            <a:endParaRPr lang="fr-FR" sz="2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429420" cy="434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0034" y="928670"/>
            <a:ext cx="500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2.1. La </a:t>
            </a:r>
            <a:r>
              <a:rPr lang="fr-FR" sz="2000" b="1" u="sng" dirty="0" err="1" smtClean="0">
                <a:latin typeface="Comic Sans MS" pitchFamily="66" charset="0"/>
              </a:rPr>
              <a:t>reponse</a:t>
            </a:r>
            <a:r>
              <a:rPr lang="fr-FR" sz="2000" b="1" u="sng" dirty="0" smtClean="0">
                <a:latin typeface="Comic Sans MS" pitchFamily="66" charset="0"/>
              </a:rPr>
              <a:t> immunitaire humorale:</a:t>
            </a:r>
            <a:endParaRPr lang="fr-F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039130" cy="46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928670"/>
            <a:ext cx="500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2.1. La </a:t>
            </a:r>
            <a:r>
              <a:rPr lang="fr-FR" sz="2000" b="1" u="sng" dirty="0" err="1" smtClean="0">
                <a:latin typeface="Comic Sans MS" pitchFamily="66" charset="0"/>
              </a:rPr>
              <a:t>reponse</a:t>
            </a:r>
            <a:r>
              <a:rPr lang="fr-FR" sz="2000" b="1" u="sng" dirty="0" smtClean="0">
                <a:latin typeface="Comic Sans MS" pitchFamily="66" charset="0"/>
              </a:rPr>
              <a:t> immunitaire humorale:</a:t>
            </a:r>
            <a:endParaRPr lang="fr-F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928670"/>
            <a:ext cx="500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2.1. La </a:t>
            </a:r>
            <a:r>
              <a:rPr lang="fr-FR" sz="2000" b="1" u="sng" dirty="0" err="1" smtClean="0">
                <a:latin typeface="Comic Sans MS" pitchFamily="66" charset="0"/>
              </a:rPr>
              <a:t>reponse</a:t>
            </a:r>
            <a:r>
              <a:rPr lang="fr-FR" sz="2000" b="1" u="sng" dirty="0" smtClean="0">
                <a:latin typeface="Comic Sans MS" pitchFamily="66" charset="0"/>
              </a:rPr>
              <a:t> immunitaire humorale:</a:t>
            </a:r>
            <a:endParaRPr lang="fr-F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476875" cy="28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928670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2.1. La </a:t>
            </a:r>
            <a:r>
              <a:rPr lang="fr-FR" sz="2000" b="1" u="sng" dirty="0" err="1" smtClean="0">
                <a:latin typeface="Comic Sans MS" pitchFamily="66" charset="0"/>
              </a:rPr>
              <a:t>reponse</a:t>
            </a:r>
            <a:r>
              <a:rPr lang="fr-FR" sz="2000" b="1" u="sng" dirty="0" smtClean="0">
                <a:latin typeface="Comic Sans MS" pitchFamily="66" charset="0"/>
              </a:rPr>
              <a:t> immunitaire cellulaire:</a:t>
            </a:r>
            <a:endParaRPr lang="fr-F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57324"/>
            <a:ext cx="8286808" cy="51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928670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2.1. La </a:t>
            </a:r>
            <a:r>
              <a:rPr lang="fr-FR" sz="2000" b="1" u="sng" dirty="0" err="1" smtClean="0">
                <a:latin typeface="Comic Sans MS" pitchFamily="66" charset="0"/>
              </a:rPr>
              <a:t>reponse</a:t>
            </a:r>
            <a:r>
              <a:rPr lang="fr-FR" sz="2000" b="1" u="sng" dirty="0" smtClean="0">
                <a:latin typeface="Comic Sans MS" pitchFamily="66" charset="0"/>
              </a:rPr>
              <a:t> immunitaire cellulaire:</a:t>
            </a:r>
            <a:endParaRPr lang="fr-F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58578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28737"/>
            <a:ext cx="32146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1- Le T CD4+ Th1 (cytokine 1 du Th) favorise l’activation des macrophages, et des LTC</a:t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</a:rPr>
              <a:t/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</a:rPr>
              <a:t>2-Le T CD4+ Th2 (cytokine 2 du Th) active les LB donc l’immunité humorale </a:t>
            </a:r>
          </a:p>
          <a:p>
            <a:r>
              <a:rPr lang="fr-FR" sz="1600" dirty="0" smtClean="0">
                <a:latin typeface="Comic Sans MS" pitchFamily="66" charset="0"/>
              </a:rPr>
              <a:t/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</a:rPr>
              <a:t>3-Le T CD4+ Th17 (cytokine 17 du Th) recrute et activent les polynucléaires neutrophiles acteurs de la réaction inflammatoire</a:t>
            </a:r>
          </a:p>
          <a:p>
            <a:r>
              <a:rPr lang="fr-FR" sz="1600" dirty="0" smtClean="0">
                <a:latin typeface="Comic Sans MS" pitchFamily="66" charset="0"/>
              </a:rPr>
              <a:t> </a:t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</a:rPr>
              <a:t>4-Les </a:t>
            </a:r>
            <a:r>
              <a:rPr lang="fr-FR" sz="1600" dirty="0" err="1" smtClean="0">
                <a:latin typeface="Comic Sans MS" pitchFamily="66" charset="0"/>
              </a:rPr>
              <a:t>Treg</a:t>
            </a:r>
            <a:r>
              <a:rPr lang="fr-FR" sz="1600" dirty="0" smtClean="0">
                <a:latin typeface="Comic Sans MS" pitchFamily="66" charset="0"/>
              </a:rPr>
              <a:t> contrôlent l’activation du système</a:t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</a:rPr>
              <a:t>immunitaire par son action négative sur les</a:t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</a:rPr>
              <a:t>lymphocytes T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(L’ensemble agissent sur les germes exogènes)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4838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L’immunité adaptative: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876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5629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457200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Le </a:t>
            </a:r>
            <a:r>
              <a:rPr lang="fr-FR" dirty="0" err="1" smtClean="0">
                <a:latin typeface="Comic Sans MS" pitchFamily="66" charset="0"/>
              </a:rPr>
              <a:t>LTc</a:t>
            </a:r>
            <a:r>
              <a:rPr lang="fr-FR" dirty="0" smtClean="0">
                <a:latin typeface="Comic Sans MS" pitchFamily="66" charset="0"/>
              </a:rPr>
              <a:t> fonctionne comme un tueur en série des cellules infectées ou transformées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(cellule tumorale).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(Ils agissent sur les germes endogènes)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 système du complément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928671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  <a:latin typeface="Comic Sans MS" pitchFamily="66" charset="0"/>
              </a:rPr>
              <a:t>Les 3 voies d’activation du complément</a:t>
            </a:r>
            <a:r>
              <a:rPr lang="fr-FR" b="1" u="sng" dirty="0" smtClean="0">
                <a:solidFill>
                  <a:srgbClr val="C00000"/>
                </a:solidFill>
              </a:rPr>
              <a:t>: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6438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348" y="1785926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Tableau: </a:t>
            </a:r>
            <a:r>
              <a:rPr lang="fr-FR" sz="1600" dirty="0" smtClean="0">
                <a:latin typeface="Comic Sans MS" pitchFamily="66" charset="0"/>
              </a:rPr>
              <a:t>Les protéines du système du complément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 système du complément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78579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1. La voie classique: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85723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2. La voie des </a:t>
            </a:r>
            <a:r>
              <a:rPr lang="fr-FR" b="1" u="sng" dirty="0" err="1" smtClean="0">
                <a:solidFill>
                  <a:srgbClr val="FF0000"/>
                </a:solidFill>
                <a:latin typeface="Comic Sans MS" pitchFamily="66" charset="0"/>
              </a:rPr>
              <a:t>lectines</a:t>
            </a:r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 système du complément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8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462088"/>
            <a:ext cx="6038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 système du complément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3581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85723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3. La voie alterne: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 système du complément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00138"/>
            <a:ext cx="8143875" cy="49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1435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 coopération cellulaire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670" y="6211669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Figure 1: Caractéristiques des cytokines: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 coopération cellulaire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785794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 Exemples de coopérations cellulaires: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557214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Figure 2: coopération spécifique par synapse entre CPA et </a:t>
            </a:r>
            <a:r>
              <a:rPr lang="fr-FR" b="1" u="sng" dirty="0" err="1" smtClean="0">
                <a:solidFill>
                  <a:srgbClr val="FF0000"/>
                </a:solidFill>
                <a:latin typeface="Comic Sans MS" pitchFamily="66" charset="0"/>
              </a:rPr>
              <a:t>LTh</a:t>
            </a:r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034" y="214290"/>
            <a:ext cx="79296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 coopération cellulaire </a:t>
            </a:r>
            <a:endParaRPr lang="fr-FR" sz="2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557214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Figure 3: coopération spécifique entre </a:t>
            </a:r>
            <a:r>
              <a:rPr lang="fr-FR" b="1" u="sng" dirty="0" err="1" smtClean="0">
                <a:solidFill>
                  <a:srgbClr val="FF0000"/>
                </a:solidFill>
                <a:latin typeface="Comic Sans MS" pitchFamily="66" charset="0"/>
              </a:rPr>
              <a:t>LTh,CPA</a:t>
            </a:r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 et LTc.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0295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868" y="307181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u="sng" dirty="0" smtClean="0">
                <a:latin typeface="Comic Sans MS" pitchFamily="66" charset="0"/>
              </a:rPr>
              <a:t>FIN</a:t>
            </a:r>
            <a:endParaRPr lang="fr-FR" sz="5400" b="1" u="sng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357158" y="357166"/>
            <a:ext cx="8572559" cy="6143668"/>
            <a:chOff x="357158" y="357166"/>
            <a:chExt cx="8572559" cy="6143668"/>
          </a:xfrm>
        </p:grpSpPr>
        <p:grpSp>
          <p:nvGrpSpPr>
            <p:cNvPr id="4" name="Groupe 3"/>
            <p:cNvGrpSpPr/>
            <p:nvPr/>
          </p:nvGrpSpPr>
          <p:grpSpPr>
            <a:xfrm>
              <a:off x="357158" y="357166"/>
              <a:ext cx="8572559" cy="6143668"/>
              <a:chOff x="357158" y="357166"/>
              <a:chExt cx="8572559" cy="6143668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7158" y="357166"/>
                <a:ext cx="8572559" cy="614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3714744" y="4500570"/>
                <a:ext cx="442915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</p:grpSp>
        <p:cxnSp>
          <p:nvCxnSpPr>
            <p:cNvPr id="6" name="Connecteur droit avec flèche 5"/>
            <p:cNvCxnSpPr/>
            <p:nvPr/>
          </p:nvCxnSpPr>
          <p:spPr>
            <a:xfrm rot="10800000" flipV="1">
              <a:off x="1428728" y="1357298"/>
              <a:ext cx="1928826" cy="21431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rot="10800000" flipV="1">
              <a:off x="1500166" y="1357298"/>
              <a:ext cx="1785950" cy="57150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5400000">
              <a:off x="2250265" y="1393017"/>
              <a:ext cx="1143008" cy="107157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10800000">
              <a:off x="2214546" y="3214686"/>
              <a:ext cx="714380" cy="28575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2" y="0"/>
            <a:ext cx="46481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4357718" cy="29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3314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571472" y="1000108"/>
            <a:ext cx="7786741" cy="5346669"/>
            <a:chOff x="642910" y="518832"/>
            <a:chExt cx="7786741" cy="5839126"/>
          </a:xfrm>
        </p:grpSpPr>
        <p:grpSp>
          <p:nvGrpSpPr>
            <p:cNvPr id="4" name="Groupe 3"/>
            <p:cNvGrpSpPr/>
            <p:nvPr/>
          </p:nvGrpSpPr>
          <p:grpSpPr>
            <a:xfrm>
              <a:off x="642910" y="518832"/>
              <a:ext cx="7786741" cy="5839126"/>
              <a:chOff x="1697840" y="1357298"/>
              <a:chExt cx="5972961" cy="4623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57818" y="1357298"/>
                <a:ext cx="2071702" cy="57150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grpSp>
            <p:nvGrpSpPr>
              <p:cNvPr id="6" name="Groupe 5"/>
              <p:cNvGrpSpPr/>
              <p:nvPr/>
            </p:nvGrpSpPr>
            <p:grpSpPr>
              <a:xfrm>
                <a:off x="1697840" y="1357298"/>
                <a:ext cx="5972961" cy="4623120"/>
                <a:chOff x="1626402" y="1428736"/>
                <a:chExt cx="5972961" cy="462312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643042" y="1428736"/>
                  <a:ext cx="2071702" cy="5715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grpSp>
              <p:nvGrpSpPr>
                <p:cNvPr id="8" name="Groupe 7"/>
                <p:cNvGrpSpPr/>
                <p:nvPr/>
              </p:nvGrpSpPr>
              <p:grpSpPr>
                <a:xfrm>
                  <a:off x="1626402" y="1428736"/>
                  <a:ext cx="5972961" cy="4623120"/>
                  <a:chOff x="1626402" y="1000108"/>
                  <a:chExt cx="5972961" cy="4623120"/>
                </a:xfrm>
              </p:grpSpPr>
              <p:pic>
                <p:nvPicPr>
                  <p:cNvPr id="9" name="Image 8"/>
                  <p:cNvPicPr/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687513" y="1949152"/>
                    <a:ext cx="5911850" cy="36740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ZoneTexte 5"/>
                  <p:cNvSpPr txBox="1"/>
                  <p:nvPr/>
                </p:nvSpPr>
                <p:spPr>
                  <a:xfrm>
                    <a:off x="1626402" y="1052211"/>
                    <a:ext cx="2071702" cy="2927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1600" b="1" dirty="0" smtClean="0"/>
                      <a:t>Organes lymphoïdes centraux</a:t>
                    </a:r>
                    <a:endParaRPr lang="fr-FR" sz="1600" b="1" dirty="0"/>
                  </a:p>
                </p:txBody>
              </p:sp>
              <p:sp>
                <p:nvSpPr>
                  <p:cNvPr id="11" name="ZoneTexte 20"/>
                  <p:cNvSpPr txBox="1"/>
                  <p:nvPr/>
                </p:nvSpPr>
                <p:spPr>
                  <a:xfrm>
                    <a:off x="5286380" y="1000108"/>
                    <a:ext cx="2071702" cy="5056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1600" b="1" dirty="0" smtClean="0"/>
                      <a:t>Organes lymphoïdes périphériques </a:t>
                    </a:r>
                    <a:endParaRPr lang="fr-FR" sz="1600" b="1" dirty="0"/>
                  </a:p>
                </p:txBody>
              </p:sp>
            </p:grpSp>
          </p:grpSp>
        </p:grpSp>
        <p:sp>
          <p:nvSpPr>
            <p:cNvPr id="12" name="ZoneTexte 11"/>
            <p:cNvSpPr txBox="1"/>
            <p:nvPr/>
          </p:nvSpPr>
          <p:spPr>
            <a:xfrm>
              <a:off x="1643042" y="3071810"/>
              <a:ext cx="1000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thymus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14348" y="214290"/>
            <a:ext cx="77153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omic Sans MS" pitchFamily="66" charset="0"/>
              </a:rPr>
              <a:t>Les organes lymphoïdes centraux et périphériques </a:t>
            </a:r>
            <a:endParaRPr lang="fr-FR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69478</TotalTime>
  <Words>403</Words>
  <Application>Microsoft Office PowerPoint</Application>
  <PresentationFormat>Affichage à l'écran (4:3)</PresentationFormat>
  <Paragraphs>71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IMMUNOLOGIE « cours »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IMMUNOLOGIE « cours L2»</dc:title>
  <dc:creator>acer</dc:creator>
  <cp:lastModifiedBy>acer</cp:lastModifiedBy>
  <cp:revision>21</cp:revision>
  <dcterms:created xsi:type="dcterms:W3CDTF">2017-12-20T08:50:05Z</dcterms:created>
  <dcterms:modified xsi:type="dcterms:W3CDTF">2022-02-18T18:40:47Z</dcterms:modified>
</cp:coreProperties>
</file>