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7F5CFC2-D726-48FA-B3AE-7F92EBBC0C3C}" type="datetimeFigureOut">
              <a:rPr lang="fr-FR" smtClean="0"/>
              <a:pPr/>
              <a:t>04/03/2022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302E4F-1E6D-4B57-A33A-9C8F55F42317}"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5CFC2-D726-48FA-B3AE-7F92EBBC0C3C}" type="datetimeFigureOut">
              <a:rPr lang="fr-FR" smtClean="0"/>
              <a:pPr/>
              <a:t>04/03/2022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02E4F-1E6D-4B57-A33A-9C8F55F42317}"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3" y="3717032"/>
            <a:ext cx="7272808" cy="1436170"/>
          </a:xfrm>
          <a:ln>
            <a:solidFill>
              <a:schemeClr val="accent3">
                <a:lumMod val="75000"/>
              </a:schemeClr>
            </a:solidFill>
          </a:ln>
        </p:spPr>
        <p:txBody>
          <a:bodyPr>
            <a:noAutofit/>
          </a:bodyPr>
          <a:lstStyle/>
          <a:p>
            <a:r>
              <a:rPr lang="en-US" dirty="0">
                <a:highlight>
                  <a:srgbClr val="00FF00"/>
                </a:highlight>
              </a:rPr>
              <a:t>Taking notes as you read Scientific </a:t>
            </a:r>
            <a:r>
              <a:rPr lang="en-US" dirty="0" smtClean="0">
                <a:highlight>
                  <a:srgbClr val="00FF00"/>
                </a:highlight>
              </a:rPr>
              <a:t>Paper</a:t>
            </a:r>
            <a:endParaRPr lang="fr-FR" dirty="0">
              <a:highlight>
                <a:srgbClr val="00FF00"/>
              </a:highlight>
            </a:endParaRPr>
          </a:p>
        </p:txBody>
      </p:sp>
      <p:sp>
        <p:nvSpPr>
          <p:cNvPr id="3" name="Sous-titre 2"/>
          <p:cNvSpPr>
            <a:spLocks noGrp="1"/>
          </p:cNvSpPr>
          <p:nvPr>
            <p:ph type="subTitle" idx="1"/>
          </p:nvPr>
        </p:nvSpPr>
        <p:spPr>
          <a:xfrm>
            <a:off x="6156176" y="5857892"/>
            <a:ext cx="2387732" cy="538154"/>
          </a:xfrm>
          <a:ln>
            <a:solidFill>
              <a:schemeClr val="accent3">
                <a:lumMod val="75000"/>
              </a:schemeClr>
            </a:solidFill>
          </a:ln>
        </p:spPr>
        <p:txBody>
          <a:bodyPr>
            <a:normAutofit fontScale="62500" lnSpcReduction="20000"/>
          </a:bodyPr>
          <a:lstStyle/>
          <a:p>
            <a:r>
              <a:rPr lang="fr-FR" b="1" dirty="0">
                <a:solidFill>
                  <a:schemeClr val="tx1"/>
                </a:solidFill>
                <a:effectLst>
                  <a:outerShdw blurRad="38100" dist="38100" dir="2700000" algn="tl">
                    <a:srgbClr val="000000">
                      <a:alpha val="43137"/>
                    </a:srgbClr>
                  </a:outerShdw>
                </a:effectLst>
                <a:highlight>
                  <a:srgbClr val="FFFF00"/>
                </a:highlight>
              </a:rPr>
              <a:t>TEFFAHI MUSTAPHA</a:t>
            </a:r>
          </a:p>
        </p:txBody>
      </p:sp>
      <p:pic>
        <p:nvPicPr>
          <p:cNvPr id="5" name="Image 4" descr="المديرية المركزية لجامعة غليزان - Home | Facebook">
            <a:extLst>
              <a:ext uri="{FF2B5EF4-FFF2-40B4-BE49-F238E27FC236}">
                <a16:creationId xmlns:a16="http://schemas.microsoft.com/office/drawing/2014/main" xmlns="" id="{B247E6DB-CFF8-4C39-BBD9-0B0A5999AD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5" y="17294"/>
            <a:ext cx="2265149" cy="2265149"/>
          </a:xfrm>
          <a:prstGeom prst="rect">
            <a:avLst/>
          </a:prstGeom>
          <a:noFill/>
          <a:ln>
            <a:noFill/>
          </a:ln>
        </p:spPr>
      </p:pic>
      <p:pic>
        <p:nvPicPr>
          <p:cNvPr id="6" name="Image 5" descr="المديرية المركزية لجامعة غليزان - Home | Facebook">
            <a:extLst>
              <a:ext uri="{FF2B5EF4-FFF2-40B4-BE49-F238E27FC236}">
                <a16:creationId xmlns:a16="http://schemas.microsoft.com/office/drawing/2014/main" xmlns="" id="{18B30865-3E26-4FA4-A205-23C2BED857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15363" y="0"/>
            <a:ext cx="2265149" cy="2265149"/>
          </a:xfrm>
          <a:prstGeom prst="rect">
            <a:avLst/>
          </a:prstGeom>
          <a:noFill/>
          <a:ln>
            <a:noFill/>
          </a:ln>
        </p:spPr>
      </p:pic>
      <p:sp>
        <p:nvSpPr>
          <p:cNvPr id="7" name="Rectangle 6">
            <a:extLst>
              <a:ext uri="{FF2B5EF4-FFF2-40B4-BE49-F238E27FC236}">
                <a16:creationId xmlns:a16="http://schemas.microsoft.com/office/drawing/2014/main" xmlns="" id="{78DBDE0D-A480-435D-9433-ABABBCBC2A39}"/>
              </a:ext>
            </a:extLst>
          </p:cNvPr>
          <p:cNvSpPr/>
          <p:nvPr/>
        </p:nvSpPr>
        <p:spPr>
          <a:xfrm>
            <a:off x="3707904" y="912710"/>
            <a:ext cx="1584176"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COURS </a:t>
            </a:r>
            <a:r>
              <a:rPr lang="fr-FR" dirty="0" smtClean="0"/>
              <a:t>N°2</a:t>
            </a:r>
            <a:endParaRPr lang="fr-FR" dirty="0"/>
          </a:p>
        </p:txBody>
      </p:sp>
      <p:sp>
        <p:nvSpPr>
          <p:cNvPr id="9" name="ZoneTexte 8">
            <a:extLst>
              <a:ext uri="{FF2B5EF4-FFF2-40B4-BE49-F238E27FC236}">
                <a16:creationId xmlns:a16="http://schemas.microsoft.com/office/drawing/2014/main" xmlns="" id="{192AB380-5A01-45D2-80FE-FA2653F6B2AB}"/>
              </a:ext>
            </a:extLst>
          </p:cNvPr>
          <p:cNvSpPr txBox="1"/>
          <p:nvPr/>
        </p:nvSpPr>
        <p:spPr>
          <a:xfrm>
            <a:off x="215516" y="2679303"/>
            <a:ext cx="8712968" cy="830997"/>
          </a:xfrm>
          <a:prstGeom prst="rect">
            <a:avLst/>
          </a:prstGeom>
          <a:noFill/>
        </p:spPr>
        <p:txBody>
          <a:bodyPr wrap="square">
            <a:spAutoFit/>
          </a:bodyPr>
          <a:lstStyle/>
          <a:p>
            <a:pPr algn="ctr"/>
            <a:r>
              <a:rPr lang="fr-FR" sz="2400" b="1" u="sng" dirty="0">
                <a:solidFill>
                  <a:schemeClr val="tx1">
                    <a:lumMod val="95000"/>
                    <a:lumOff val="5000"/>
                  </a:schemeClr>
                </a:solidFill>
                <a:highlight>
                  <a:srgbClr val="00FF00"/>
                </a:highlight>
                <a:latin typeface="Agency FB" panose="020B0503020202020204" pitchFamily="34" charset="0"/>
              </a:rPr>
              <a:t>MASTER  I BIOCHIMIE DE LA NUTRITION </a:t>
            </a:r>
          </a:p>
          <a:p>
            <a:pPr algn="ctr"/>
            <a:r>
              <a:rPr lang="fr-FR" sz="2400" b="1" u="sng" dirty="0">
                <a:solidFill>
                  <a:schemeClr val="tx1">
                    <a:lumMod val="95000"/>
                    <a:lumOff val="5000"/>
                  </a:schemeClr>
                </a:solidFill>
                <a:highlight>
                  <a:srgbClr val="00FF00"/>
                </a:highlight>
                <a:latin typeface="Agency FB" panose="020B0503020202020204" pitchFamily="34" charset="0"/>
              </a:rPr>
              <a:t>ANGLAIS SCIENTIFIQUE</a:t>
            </a:r>
            <a:endParaRPr lang="fr-FR" sz="2400" u="sng" dirty="0">
              <a:solidFill>
                <a:schemeClr val="tx1">
                  <a:lumMod val="95000"/>
                  <a:lumOff val="5000"/>
                </a:schemeClr>
              </a:solidFill>
              <a:highlight>
                <a:srgbClr val="00FF00"/>
              </a:highlight>
              <a:latin typeface="Agency FB" panose="020B0503020202020204"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1518" y="2382899"/>
            <a:ext cx="1852482" cy="13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3" y="2382898"/>
            <a:ext cx="2137420" cy="13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18286"/>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70485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Effective readers take notes—it improves recall and comprehension. You may think you’ll remember everything you read in researching class assignments, professional papers, proposals, or your thesis, but details will slip away.</a:t>
            </a:r>
            <a:endParaRPr lang="fr-FR" dirty="0"/>
          </a:p>
        </p:txBody>
      </p:sp>
      <p:sp>
        <p:nvSpPr>
          <p:cNvPr id="3" name="Rectangle 2"/>
          <p:cNvSpPr/>
          <p:nvPr/>
        </p:nvSpPr>
        <p:spPr>
          <a:xfrm>
            <a:off x="2249996" y="2279882"/>
            <a:ext cx="4572000"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Develop a template for recording notes on articles </a:t>
            </a:r>
            <a:r>
              <a:rPr lang="en-US" dirty="0" smtClean="0"/>
              <a:t>you read</a:t>
            </a:r>
            <a:r>
              <a:rPr lang="en-US" dirty="0"/>
              <a:t>, or adapt the template below for use</a:t>
            </a:r>
            <a:endParaRPr lang="fr-FR" dirty="0"/>
          </a:p>
        </p:txBody>
      </p:sp>
      <p:sp>
        <p:nvSpPr>
          <p:cNvPr id="4" name="Rectangle 3"/>
          <p:cNvSpPr/>
          <p:nvPr/>
        </p:nvSpPr>
        <p:spPr>
          <a:xfrm>
            <a:off x="683568" y="3861048"/>
            <a:ext cx="770485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As you accumulate a large collection of articles, this template will help you distinguish articles and quickly locate the correct reference for your own writing. The time spent filling out the form will save you hours of rereading when you write a Background, Related Work, or a Literature Review section</a:t>
            </a:r>
            <a:endParaRPr lang="fr-FR" dirty="0"/>
          </a:p>
        </p:txBody>
      </p:sp>
    </p:spTree>
  </p:cSld>
  <p:clrMapOvr>
    <a:masterClrMapping/>
  </p:clrMapOvr>
  <p:transition advTm="75896"/>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88640"/>
            <a:ext cx="4572000" cy="120032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r>
              <a:rPr lang="en-US" sz="3600" dirty="0">
                <a:latin typeface="Bahnschrift Light Condensed" pitchFamily="34" charset="0"/>
              </a:rPr>
              <a:t>Template for Taking Notes on Research Articles:</a:t>
            </a:r>
            <a:endParaRPr lang="fr-FR" sz="3600" dirty="0">
              <a:latin typeface="Bahnschrift Light Condensed" pitchFamily="34" charset="0"/>
            </a:endParaRPr>
          </a:p>
        </p:txBody>
      </p:sp>
      <p:grpSp>
        <p:nvGrpSpPr>
          <p:cNvPr id="5" name="Groupe 4"/>
          <p:cNvGrpSpPr/>
          <p:nvPr/>
        </p:nvGrpSpPr>
        <p:grpSpPr>
          <a:xfrm>
            <a:off x="467544" y="1556792"/>
            <a:ext cx="8496943" cy="4145587"/>
            <a:chOff x="467544" y="1556792"/>
            <a:chExt cx="8496943" cy="4145587"/>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439"/>
            <a:stretch/>
          </p:blipFill>
          <p:spPr bwMode="auto">
            <a:xfrm>
              <a:off x="467544" y="1556792"/>
              <a:ext cx="8496943" cy="414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331640" y="2475423"/>
              <a:ext cx="4572000" cy="2308324"/>
            </a:xfrm>
            <a:prstGeom prst="rect">
              <a:avLst/>
            </a:prstGeom>
            <a:noFill/>
          </p:spPr>
          <p:style>
            <a:lnRef idx="2">
              <a:schemeClr val="accent1"/>
            </a:lnRef>
            <a:fillRef idx="1">
              <a:schemeClr val="lt1"/>
            </a:fillRef>
            <a:effectRef idx="0">
              <a:schemeClr val="accent1"/>
            </a:effectRef>
            <a:fontRef idx="minor">
              <a:schemeClr val="dk1"/>
            </a:fontRef>
          </p:style>
          <p:txBody>
            <a:bodyPr>
              <a:spAutoFit/>
            </a:bodyPr>
            <a:lstStyle/>
            <a:p>
              <a:r>
                <a:rPr lang="en-US" dirty="0"/>
                <a:t>Easy access for later use Whenever you read an article, pertinent book chapter, or research on the web, use the following format (or something similar) to make an electronic record of your notes for later easy access. Put quotation marks around any exact wording you write down so that you can avoid accidental plagiarism when you later cite the article.</a:t>
              </a:r>
              <a:endParaRPr lang="fr-FR" dirty="0"/>
            </a:p>
          </p:txBody>
        </p:sp>
      </p:grpSp>
    </p:spTree>
  </p:cSld>
  <p:clrMapOvr>
    <a:masterClrMapping/>
  </p:clrMapOvr>
  <p:transition advTm="124475"/>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560840" cy="597666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dirty="0"/>
              <a:t>Complete citation. Author(s), Date of publication, Title (book or article), Journal, Volume #, Issue #, pages: </a:t>
            </a:r>
            <a:endParaRPr lang="en-US" dirty="0" smtClean="0"/>
          </a:p>
          <a:p>
            <a:endParaRPr lang="en-US" dirty="0"/>
          </a:p>
          <a:p>
            <a:endParaRPr lang="en-US" dirty="0" smtClean="0"/>
          </a:p>
          <a:p>
            <a:r>
              <a:rPr lang="en-US" dirty="0" smtClean="0"/>
              <a:t>If </a:t>
            </a:r>
            <a:r>
              <a:rPr lang="en-US" dirty="0"/>
              <a:t>web access: </a:t>
            </a:r>
            <a:r>
              <a:rPr lang="en-US" dirty="0" err="1"/>
              <a:t>url</a:t>
            </a:r>
            <a:r>
              <a:rPr lang="en-US" dirty="0"/>
              <a:t>; date accessed </a:t>
            </a:r>
            <a:endParaRPr lang="en-US" dirty="0" smtClean="0"/>
          </a:p>
          <a:p>
            <a:endParaRPr lang="en-US" dirty="0"/>
          </a:p>
          <a:p>
            <a:endParaRPr lang="en-US" dirty="0" smtClean="0"/>
          </a:p>
          <a:p>
            <a:r>
              <a:rPr lang="en-US" dirty="0" smtClean="0"/>
              <a:t>Key </a:t>
            </a:r>
            <a:r>
              <a:rPr lang="en-US" dirty="0"/>
              <a:t>Words</a:t>
            </a:r>
            <a:r>
              <a:rPr lang="en-US" dirty="0" smtClean="0"/>
              <a:t>:</a:t>
            </a:r>
          </a:p>
          <a:p>
            <a:endParaRPr lang="en-US" dirty="0"/>
          </a:p>
          <a:p>
            <a:endParaRPr lang="en-US" dirty="0" smtClean="0"/>
          </a:p>
          <a:p>
            <a:r>
              <a:rPr lang="en-US" dirty="0" smtClean="0"/>
              <a:t> </a:t>
            </a:r>
            <a:r>
              <a:rPr lang="en-US" dirty="0"/>
              <a:t>General subject</a:t>
            </a:r>
            <a:r>
              <a:rPr lang="en-US" dirty="0" smtClean="0"/>
              <a:t>:</a:t>
            </a:r>
          </a:p>
          <a:p>
            <a:endParaRPr lang="en-US" dirty="0"/>
          </a:p>
          <a:p>
            <a:endParaRPr lang="en-US" dirty="0" smtClean="0"/>
          </a:p>
          <a:p>
            <a:r>
              <a:rPr lang="en-US" dirty="0" smtClean="0"/>
              <a:t> </a:t>
            </a:r>
            <a:r>
              <a:rPr lang="en-US" dirty="0"/>
              <a:t>Specific subject</a:t>
            </a:r>
            <a:r>
              <a:rPr lang="en-US" dirty="0" smtClean="0"/>
              <a:t>:</a:t>
            </a:r>
          </a:p>
          <a:p>
            <a:endParaRPr lang="en-US" dirty="0"/>
          </a:p>
          <a:p>
            <a:endParaRPr lang="en-US" dirty="0" smtClean="0"/>
          </a:p>
          <a:p>
            <a:r>
              <a:rPr lang="en-US" dirty="0" smtClean="0"/>
              <a:t> </a:t>
            </a:r>
            <a:r>
              <a:rPr lang="en-US" dirty="0"/>
              <a:t>Hypothesis:</a:t>
            </a:r>
            <a:endParaRPr lang="fr-FR" dirty="0"/>
          </a:p>
        </p:txBody>
      </p:sp>
    </p:spTree>
  </p:cSld>
  <p:clrMapOvr>
    <a:masterClrMapping/>
  </p:clrMapOvr>
  <p:transition advTm="315"/>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32656"/>
            <a:ext cx="7560840" cy="597666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dirty="0"/>
              <a:t>Methodology: </a:t>
            </a:r>
            <a:endParaRPr lang="en-US" dirty="0" smtClean="0"/>
          </a:p>
          <a:p>
            <a:endParaRPr lang="en-US" dirty="0" smtClean="0"/>
          </a:p>
          <a:p>
            <a:endParaRPr lang="en-US" dirty="0"/>
          </a:p>
          <a:p>
            <a:endParaRPr lang="en-US" dirty="0"/>
          </a:p>
          <a:p>
            <a:r>
              <a:rPr lang="en-US" dirty="0" smtClean="0"/>
              <a:t>Result(s</a:t>
            </a:r>
            <a:r>
              <a:rPr lang="en-US" dirty="0"/>
              <a:t>): </a:t>
            </a:r>
            <a:endParaRPr lang="en-US" dirty="0" smtClean="0"/>
          </a:p>
          <a:p>
            <a:endParaRPr lang="en-US" dirty="0" smtClean="0"/>
          </a:p>
          <a:p>
            <a:endParaRPr lang="en-US" dirty="0"/>
          </a:p>
          <a:p>
            <a:endParaRPr lang="en-US" dirty="0"/>
          </a:p>
          <a:p>
            <a:r>
              <a:rPr lang="en-US" dirty="0" smtClean="0"/>
              <a:t>Summary </a:t>
            </a:r>
            <a:r>
              <a:rPr lang="en-US" dirty="0"/>
              <a:t>of key points</a:t>
            </a:r>
            <a:r>
              <a:rPr lang="en-US" dirty="0" smtClean="0"/>
              <a:t>:</a:t>
            </a:r>
          </a:p>
          <a:p>
            <a:endParaRPr lang="en-US" dirty="0" smtClean="0"/>
          </a:p>
          <a:p>
            <a:endParaRPr lang="en-US" dirty="0"/>
          </a:p>
          <a:p>
            <a:endParaRPr lang="en-US" dirty="0" smtClean="0"/>
          </a:p>
          <a:p>
            <a:endParaRPr lang="en-US" dirty="0"/>
          </a:p>
          <a:p>
            <a:r>
              <a:rPr lang="en-US" dirty="0" smtClean="0"/>
              <a:t> </a:t>
            </a:r>
            <a:r>
              <a:rPr lang="en-US" dirty="0"/>
              <a:t>Context (how this article relates to other work in the field; how it ties in with key issues and findings by others, including yourself):</a:t>
            </a:r>
            <a:endParaRPr lang="fr-FR" dirty="0"/>
          </a:p>
        </p:txBody>
      </p:sp>
    </p:spTree>
    <p:extLst>
      <p:ext uri="{BB962C8B-B14F-4D97-AF65-F5344CB8AC3E}">
        <p14:creationId xmlns:p14="http://schemas.microsoft.com/office/powerpoint/2010/main" val="69250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32656"/>
            <a:ext cx="7560840" cy="597666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dirty="0"/>
              <a:t>Significance (to the field; in relation to your own work): </a:t>
            </a:r>
            <a:endParaRPr lang="en-US" dirty="0" smtClean="0"/>
          </a:p>
          <a:p>
            <a:endParaRPr lang="en-US" dirty="0"/>
          </a:p>
          <a:p>
            <a:endParaRPr lang="en-US" dirty="0" smtClean="0"/>
          </a:p>
          <a:p>
            <a:endParaRPr lang="en-US" dirty="0" smtClean="0"/>
          </a:p>
          <a:p>
            <a:r>
              <a:rPr lang="en-US" dirty="0" smtClean="0"/>
              <a:t>Important </a:t>
            </a:r>
            <a:r>
              <a:rPr lang="en-US" dirty="0"/>
              <a:t>Figures and/or Tables (brief description; page number</a:t>
            </a:r>
            <a:r>
              <a:rPr lang="en-US" dirty="0" smtClean="0"/>
              <a:t>):</a:t>
            </a:r>
          </a:p>
          <a:p>
            <a:endParaRPr lang="en-US" dirty="0"/>
          </a:p>
          <a:p>
            <a:endParaRPr lang="en-US" dirty="0" smtClean="0"/>
          </a:p>
          <a:p>
            <a:endParaRPr lang="en-US" dirty="0" smtClean="0"/>
          </a:p>
          <a:p>
            <a:r>
              <a:rPr lang="en-US" dirty="0" smtClean="0"/>
              <a:t> </a:t>
            </a:r>
            <a:r>
              <a:rPr lang="en-US" dirty="0"/>
              <a:t>Cited References to follow up on (cite those obviously related to your topic AND any papers frequently cited by others because those works may well prove to be essential as you develop your own work</a:t>
            </a:r>
            <a:r>
              <a:rPr lang="en-US" dirty="0" smtClean="0"/>
              <a:t>):</a:t>
            </a:r>
          </a:p>
          <a:p>
            <a:endParaRPr lang="en-US" dirty="0"/>
          </a:p>
          <a:p>
            <a:endParaRPr lang="en-US" dirty="0" smtClean="0"/>
          </a:p>
          <a:p>
            <a:r>
              <a:rPr lang="fr-FR" dirty="0" err="1"/>
              <a:t>Other</a:t>
            </a:r>
            <a:r>
              <a:rPr lang="fr-FR" dirty="0"/>
              <a:t> </a:t>
            </a:r>
            <a:r>
              <a:rPr lang="fr-FR" dirty="0" err="1"/>
              <a:t>Comments</a:t>
            </a:r>
            <a:r>
              <a:rPr lang="fr-FR" dirty="0"/>
              <a:t>:</a:t>
            </a:r>
          </a:p>
        </p:txBody>
      </p:sp>
      <p:sp>
        <p:nvSpPr>
          <p:cNvPr id="2" name="Rectangle 1"/>
          <p:cNvSpPr/>
          <p:nvPr/>
        </p:nvSpPr>
        <p:spPr>
          <a:xfrm>
            <a:off x="785805" y="6298287"/>
            <a:ext cx="8388424" cy="553998"/>
          </a:xfrm>
          <a:prstGeom prst="rect">
            <a:avLst/>
          </a:prstGeom>
        </p:spPr>
        <p:txBody>
          <a:bodyPr wrap="square">
            <a:spAutoFit/>
          </a:bodyPr>
          <a:lstStyle/>
          <a:p>
            <a:r>
              <a:rPr lang="en-US" sz="1000" dirty="0"/>
              <a:t>References:</a:t>
            </a:r>
          </a:p>
          <a:p>
            <a:r>
              <a:rPr lang="en-US" sz="1000" dirty="0"/>
              <a:t>1-How to read an article, Cain project, Rice University</a:t>
            </a:r>
          </a:p>
          <a:p>
            <a:r>
              <a:rPr lang="en-US" sz="1000" dirty="0"/>
              <a:t>2-how to read a scientific paper, Illinois University</a:t>
            </a:r>
            <a:endParaRPr lang="fr-FR" sz="1000" dirty="0"/>
          </a:p>
        </p:txBody>
      </p:sp>
    </p:spTree>
    <p:extLst>
      <p:ext uri="{BB962C8B-B14F-4D97-AF65-F5344CB8AC3E}">
        <p14:creationId xmlns:p14="http://schemas.microsoft.com/office/powerpoint/2010/main" val="197406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ytothérapie : quelles sont les bonnes pratiques pour se soigner par les  plantes ? | Pratique.fr"/>
          <p:cNvPicPr>
            <a:picLocks noChangeAspect="1" noChangeArrowheads="1"/>
          </p:cNvPicPr>
          <p:nvPr/>
        </p:nvPicPr>
        <p:blipFill>
          <a:blip r:embed="rId2"/>
          <a:srcRect/>
          <a:stretch>
            <a:fillRect/>
          </a:stretch>
        </p:blipFill>
        <p:spPr bwMode="auto">
          <a:xfrm>
            <a:off x="285720" y="428604"/>
            <a:ext cx="8620109" cy="5929354"/>
          </a:xfrm>
          <a:prstGeom prst="rect">
            <a:avLst/>
          </a:prstGeom>
          <a:noFill/>
        </p:spPr>
      </p:pic>
      <p:sp>
        <p:nvSpPr>
          <p:cNvPr id="3" name="Rectangle 2"/>
          <p:cNvSpPr/>
          <p:nvPr/>
        </p:nvSpPr>
        <p:spPr>
          <a:xfrm>
            <a:off x="714348" y="857232"/>
            <a:ext cx="5423472" cy="523220"/>
          </a:xfrm>
          <a:prstGeom prst="rect">
            <a:avLst/>
          </a:prstGeom>
          <a:ln>
            <a:noFill/>
          </a:ln>
        </p:spPr>
        <p:txBody>
          <a:bodyPr wrap="none">
            <a:spAutoFit/>
          </a:bodyPr>
          <a:lstStyle/>
          <a:p>
            <a:r>
              <a:rPr lang="en-US" sz="2800" b="1" dirty="0">
                <a:solidFill>
                  <a:schemeClr val="bg1"/>
                </a:solidFill>
                <a:latin typeface="Adobe Garamond Pro Bold" pitchFamily="18" charset="0"/>
              </a:rPr>
              <a:t>LA FIN DE VOTRE COURS  </a:t>
            </a:r>
            <a:r>
              <a:rPr lang="en-US" sz="2800" b="1" dirty="0" smtClean="0">
                <a:solidFill>
                  <a:schemeClr val="bg1"/>
                </a:solidFill>
                <a:latin typeface="Adobe Garamond Pro Bold" pitchFamily="18" charset="0"/>
              </a:rPr>
              <a:t>N°2</a:t>
            </a:r>
            <a:endParaRPr lang="en-US" sz="2800" b="1" dirty="0">
              <a:solidFill>
                <a:schemeClr val="bg1"/>
              </a:solidFill>
              <a:latin typeface="Adobe Garamond Pro Bold" pitchFamily="18" charset="0"/>
            </a:endParaRPr>
          </a:p>
        </p:txBody>
      </p:sp>
    </p:spTree>
  </p:cSld>
  <p:clrMapOvr>
    <a:masterClrMapping/>
  </p:clrMapOvr>
  <p:transition advTm="854"/>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379</Words>
  <Application>Microsoft Office PowerPoint</Application>
  <PresentationFormat>Affichage à l'écran (4:3)</PresentationFormat>
  <Paragraphs>56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Taking notes as you read Scientific Paper</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Amira AitZai</dc:title>
  <dc:creator>acer</dc:creator>
  <cp:lastModifiedBy>condor-pc</cp:lastModifiedBy>
  <cp:revision>28</cp:revision>
  <dcterms:created xsi:type="dcterms:W3CDTF">2021-01-28T13:55:00Z</dcterms:created>
  <dcterms:modified xsi:type="dcterms:W3CDTF">2022-03-04T13:37:45Z</dcterms:modified>
</cp:coreProperties>
</file>