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1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>
      <p:cViewPr>
        <p:scale>
          <a:sx n="100" d="100"/>
          <a:sy n="100" d="100"/>
        </p:scale>
        <p:origin x="-1968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CFC2-D726-48FA-B3AE-7F92EBBC0C3C}" type="datetimeFigureOut">
              <a:rPr lang="fr-FR" smtClean="0"/>
              <a:pPr/>
              <a:t>04/03/2022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2E4F-1E6D-4B57-A33A-9C8F55F4231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CFC2-D726-48FA-B3AE-7F92EBBC0C3C}" type="datetimeFigureOut">
              <a:rPr lang="fr-FR" smtClean="0"/>
              <a:pPr/>
              <a:t>04/03/2022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2E4F-1E6D-4B57-A33A-9C8F55F4231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CFC2-D726-48FA-B3AE-7F92EBBC0C3C}" type="datetimeFigureOut">
              <a:rPr lang="fr-FR" smtClean="0"/>
              <a:pPr/>
              <a:t>04/03/2022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2E4F-1E6D-4B57-A33A-9C8F55F4231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CFC2-D726-48FA-B3AE-7F92EBBC0C3C}" type="datetimeFigureOut">
              <a:rPr lang="fr-FR" smtClean="0"/>
              <a:pPr/>
              <a:t>04/03/2022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2E4F-1E6D-4B57-A33A-9C8F55F4231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CFC2-D726-48FA-B3AE-7F92EBBC0C3C}" type="datetimeFigureOut">
              <a:rPr lang="fr-FR" smtClean="0"/>
              <a:pPr/>
              <a:t>04/03/2022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2E4F-1E6D-4B57-A33A-9C8F55F4231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CFC2-D726-48FA-B3AE-7F92EBBC0C3C}" type="datetimeFigureOut">
              <a:rPr lang="fr-FR" smtClean="0"/>
              <a:pPr/>
              <a:t>04/03/2022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2E4F-1E6D-4B57-A33A-9C8F55F4231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CFC2-D726-48FA-B3AE-7F92EBBC0C3C}" type="datetimeFigureOut">
              <a:rPr lang="fr-FR" smtClean="0"/>
              <a:pPr/>
              <a:t>04/03/2022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2E4F-1E6D-4B57-A33A-9C8F55F4231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CFC2-D726-48FA-B3AE-7F92EBBC0C3C}" type="datetimeFigureOut">
              <a:rPr lang="fr-FR" smtClean="0"/>
              <a:pPr/>
              <a:t>04/03/2022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2E4F-1E6D-4B57-A33A-9C8F55F4231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CFC2-D726-48FA-B3AE-7F92EBBC0C3C}" type="datetimeFigureOut">
              <a:rPr lang="fr-FR" smtClean="0"/>
              <a:pPr/>
              <a:t>04/03/2022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2E4F-1E6D-4B57-A33A-9C8F55F4231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CFC2-D726-48FA-B3AE-7F92EBBC0C3C}" type="datetimeFigureOut">
              <a:rPr lang="fr-FR" smtClean="0"/>
              <a:pPr/>
              <a:t>04/03/2022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2E4F-1E6D-4B57-A33A-9C8F55F4231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CFC2-D726-48FA-B3AE-7F92EBBC0C3C}" type="datetimeFigureOut">
              <a:rPr lang="fr-FR" smtClean="0"/>
              <a:pPr/>
              <a:t>04/03/2022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2E4F-1E6D-4B57-A33A-9C8F55F4231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5CFC2-D726-48FA-B3AE-7F92EBBC0C3C}" type="datetimeFigureOut">
              <a:rPr lang="fr-FR" smtClean="0"/>
              <a:pPr/>
              <a:t>04/03/2022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02E4F-1E6D-4B57-A33A-9C8F55F4231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56176" y="5857892"/>
            <a:ext cx="2387732" cy="538154"/>
          </a:xfrm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TEFFAHI MUSTAPHA</a:t>
            </a:r>
          </a:p>
        </p:txBody>
      </p:sp>
      <p:pic>
        <p:nvPicPr>
          <p:cNvPr id="5" name="Image 4" descr="المديرية المركزية لجامعة غليزان - Home | Facebook">
            <a:extLst>
              <a:ext uri="{FF2B5EF4-FFF2-40B4-BE49-F238E27FC236}">
                <a16:creationId xmlns:a16="http://schemas.microsoft.com/office/drawing/2014/main" xmlns="" id="{B247E6DB-CFF8-4C39-BBD9-0B0A5999A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" y="17294"/>
            <a:ext cx="2265149" cy="226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المديرية المركزية لجامعة غليزان - Home | Facebook">
            <a:extLst>
              <a:ext uri="{FF2B5EF4-FFF2-40B4-BE49-F238E27FC236}">
                <a16:creationId xmlns:a16="http://schemas.microsoft.com/office/drawing/2014/main" xmlns="" id="{18B30865-3E26-4FA4-A205-23C2BED85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363" y="0"/>
            <a:ext cx="2265149" cy="22651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8DBDE0D-A480-435D-9433-ABABBCBC2A39}"/>
              </a:ext>
            </a:extLst>
          </p:cNvPr>
          <p:cNvSpPr/>
          <p:nvPr/>
        </p:nvSpPr>
        <p:spPr>
          <a:xfrm>
            <a:off x="3707904" y="912710"/>
            <a:ext cx="1584176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COURS </a:t>
            </a:r>
            <a:r>
              <a:rPr lang="fr-FR" dirty="0" smtClean="0"/>
              <a:t>N°2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192AB380-5A01-45D2-80FE-FA2653F6B2AB}"/>
              </a:ext>
            </a:extLst>
          </p:cNvPr>
          <p:cNvSpPr txBox="1"/>
          <p:nvPr/>
        </p:nvSpPr>
        <p:spPr>
          <a:xfrm>
            <a:off x="215516" y="2679303"/>
            <a:ext cx="87129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FF00"/>
                </a:highlight>
                <a:latin typeface="Agency FB" panose="020B0503020202020204" pitchFamily="34" charset="0"/>
              </a:rPr>
              <a:t>MASTER  I BIOCHIMIE DE LA NUTRITION </a:t>
            </a:r>
          </a:p>
          <a:p>
            <a:pPr algn="ctr"/>
            <a:r>
              <a:rPr lang="fr-FR" sz="2400" b="1" u="sng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FF00"/>
                </a:highlight>
                <a:latin typeface="Agency FB" panose="020B0503020202020204" pitchFamily="34" charset="0"/>
              </a:rPr>
              <a:t>ANGLAIS SCIENTIFIQUE</a:t>
            </a:r>
            <a:endParaRPr lang="fr-FR" sz="2400" u="sng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00FF00"/>
              </a:highlight>
              <a:latin typeface="Agency FB" panose="020B0503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b="25655"/>
          <a:stretch/>
        </p:blipFill>
        <p:spPr bwMode="auto">
          <a:xfrm>
            <a:off x="2595" y="3525505"/>
            <a:ext cx="9177917" cy="191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8286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476672"/>
            <a:ext cx="7704856" cy="20928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itchFamily="34" charset="0"/>
              </a:rPr>
              <a:t>Why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itchFamily="34" charset="0"/>
              </a:rPr>
              <a:t>use graphs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itchFamily="34" charset="0"/>
              </a:rPr>
              <a:t>?</a:t>
            </a:r>
          </a:p>
          <a:p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itchFamily="34" charset="0"/>
            </a:endParaRPr>
          </a:p>
          <a:p>
            <a:r>
              <a:rPr lang="en-US" dirty="0" smtClean="0"/>
              <a:t> </a:t>
            </a:r>
            <a:r>
              <a:rPr lang="en-US" dirty="0"/>
              <a:t>Graphs are useful in indicating trends, including how one aspect, or variable, changes in relation to another. For example, a graph might show: How an insect population increases or decreases with seasonal temperature or rain fall?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83568" y="3861048"/>
            <a:ext cx="7704856" cy="21544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itchFamily="34" charset="0"/>
              </a:rPr>
              <a:t>Drawing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itchFamily="34" charset="0"/>
              </a:rPr>
              <a:t>graphs</a:t>
            </a:r>
          </a:p>
          <a:p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itchFamily="34" charset="0"/>
            </a:endParaRPr>
          </a:p>
          <a:p>
            <a:r>
              <a:rPr lang="en-US" dirty="0" smtClean="0"/>
              <a:t>A </a:t>
            </a:r>
            <a:r>
              <a:rPr lang="en-US" dirty="0"/>
              <a:t>graph has two axes, horizontal and vertical. Each axis is divided into equal measures and </a:t>
            </a:r>
            <a:r>
              <a:rPr lang="en-US" dirty="0" err="1"/>
              <a:t>labelled</a:t>
            </a:r>
            <a:r>
              <a:rPr lang="en-US" dirty="0"/>
              <a:t> to specify the unit of measurement being used, such as “weight in grams”, “volume in liters”, “or “temperature in degree </a:t>
            </a:r>
            <a:r>
              <a:rPr lang="en-US" dirty="0" err="1"/>
              <a:t>celcius</a:t>
            </a:r>
            <a:r>
              <a:rPr lang="en-US" dirty="0"/>
              <a:t>”</a:t>
            </a:r>
            <a:endParaRPr lang="fr-FR" dirty="0"/>
          </a:p>
        </p:txBody>
      </p:sp>
    </p:spTree>
  </p:cSld>
  <p:clrMapOvr>
    <a:masterClrMapping/>
  </p:clrMapOvr>
  <p:transition advTm="75896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77058" y="404664"/>
            <a:ext cx="4572000" cy="61247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itchFamily="34" charset="0"/>
              </a:rPr>
              <a:t>Introducing the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itchFamily="34" charset="0"/>
              </a:rPr>
              <a:t>graph</a:t>
            </a:r>
          </a:p>
          <a:p>
            <a:endParaRPr lang="en-US" sz="4000" dirty="0" smtClean="0">
              <a:latin typeface="Bahnschrift Light Condensed" pitchFamily="34" charset="0"/>
            </a:endParaRPr>
          </a:p>
          <a:p>
            <a:r>
              <a:rPr lang="en-US" sz="2400" dirty="0" smtClean="0"/>
              <a:t>To </a:t>
            </a:r>
            <a:r>
              <a:rPr lang="en-US" sz="2400" dirty="0"/>
              <a:t>introduce your graph, you could use one of the sentences below, The graph/table/pie chart/bar chart/diagram ... </a:t>
            </a:r>
            <a:endParaRPr lang="en-US" sz="2400" dirty="0" smtClean="0"/>
          </a:p>
          <a:p>
            <a:r>
              <a:rPr lang="en-US" sz="2400" dirty="0" smtClean="0"/>
              <a:t>• </a:t>
            </a:r>
            <a:r>
              <a:rPr lang="en-US" sz="2400" dirty="0"/>
              <a:t>gives information about/on ... </a:t>
            </a:r>
            <a:endParaRPr lang="en-US" sz="2400" dirty="0" smtClean="0"/>
          </a:p>
          <a:p>
            <a:r>
              <a:rPr lang="en-US" sz="2400" dirty="0" smtClean="0"/>
              <a:t>• </a:t>
            </a:r>
            <a:r>
              <a:rPr lang="en-US" sz="2400" dirty="0"/>
              <a:t>provides information about/on ... </a:t>
            </a:r>
            <a:endParaRPr lang="en-US" sz="2400" dirty="0" smtClean="0"/>
          </a:p>
          <a:p>
            <a:r>
              <a:rPr lang="en-US" sz="2400" dirty="0" smtClean="0"/>
              <a:t>• </a:t>
            </a:r>
            <a:r>
              <a:rPr lang="en-US" sz="2400" dirty="0"/>
              <a:t>shows ... </a:t>
            </a:r>
            <a:endParaRPr lang="en-US" sz="2400" dirty="0" smtClean="0"/>
          </a:p>
          <a:p>
            <a:r>
              <a:rPr lang="en-US" sz="2400" dirty="0" smtClean="0"/>
              <a:t>• </a:t>
            </a:r>
            <a:r>
              <a:rPr lang="en-US" sz="2400" dirty="0"/>
              <a:t>illustrates ... </a:t>
            </a:r>
            <a:endParaRPr lang="en-US" sz="2400" dirty="0" smtClean="0"/>
          </a:p>
          <a:p>
            <a:r>
              <a:rPr lang="en-US" sz="2400" dirty="0" smtClean="0"/>
              <a:t>• </a:t>
            </a:r>
            <a:r>
              <a:rPr lang="en-US" sz="2400" dirty="0"/>
              <a:t>compares ... </a:t>
            </a:r>
            <a:endParaRPr lang="en-US" sz="2400" dirty="0" smtClean="0"/>
          </a:p>
          <a:p>
            <a:r>
              <a:rPr lang="en-US" sz="2400" dirty="0" smtClean="0"/>
              <a:t>• </a:t>
            </a:r>
            <a:r>
              <a:rPr lang="en-US" sz="2400" dirty="0"/>
              <a:t>explains why ... </a:t>
            </a:r>
            <a:endParaRPr lang="en-US" sz="2400" dirty="0" smtClean="0"/>
          </a:p>
          <a:p>
            <a:r>
              <a:rPr lang="en-US" sz="2400" dirty="0" smtClean="0"/>
              <a:t>• </a:t>
            </a:r>
            <a:r>
              <a:rPr lang="en-US" sz="2400" dirty="0"/>
              <a:t>describes </a:t>
            </a:r>
            <a:r>
              <a:rPr lang="en-US" sz="2400" dirty="0" smtClean="0"/>
              <a:t>...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draws </a:t>
            </a:r>
            <a:r>
              <a:rPr lang="en-US" sz="2400" dirty="0"/>
              <a:t>the conclusion of (a survey) ...</a:t>
            </a:r>
            <a:endParaRPr lang="fr-FR" sz="2400" dirty="0"/>
          </a:p>
        </p:txBody>
      </p:sp>
    </p:spTree>
  </p:cSld>
  <p:clrMapOvr>
    <a:masterClrMapping/>
  </p:clrMapOvr>
  <p:transition advTm="124475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332656"/>
            <a:ext cx="30941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itchFamily="34" charset="0"/>
              </a:rPr>
              <a:t>Types of </a:t>
            </a: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itchFamily="34" charset="0"/>
              </a:rPr>
              <a:t>changes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419872" y="1196752"/>
            <a:ext cx="203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fr-FR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expressing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fr-FR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rise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7" t="18009" r="33727" b="13492"/>
          <a:stretch/>
        </p:blipFill>
        <p:spPr bwMode="auto">
          <a:xfrm>
            <a:off x="1619672" y="1769879"/>
            <a:ext cx="5976664" cy="453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315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9628" y="620688"/>
            <a:ext cx="2531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</a:t>
            </a:r>
            <a:r>
              <a:rPr lang="fr-FR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expressing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fr-FR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2" t="15392" r="32428" b="15223"/>
          <a:stretch/>
        </p:blipFill>
        <p:spPr bwMode="auto">
          <a:xfrm>
            <a:off x="1115616" y="1676400"/>
            <a:ext cx="6624736" cy="506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504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22713" y="476672"/>
            <a:ext cx="2513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</a:t>
            </a:r>
            <a:r>
              <a:rPr lang="fr-FR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expressing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variation: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1" t="29050" r="31994" b="19258"/>
          <a:stretch/>
        </p:blipFill>
        <p:spPr bwMode="auto">
          <a:xfrm>
            <a:off x="1187624" y="1052736"/>
            <a:ext cx="662473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062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1880" y="404664"/>
            <a:ext cx="28873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itchFamily="34" charset="0"/>
              </a:rPr>
              <a:t>Useful</a:t>
            </a:r>
            <a:r>
              <a:rPr 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itchFamily="34" charset="0"/>
              </a:rPr>
              <a:t> </a:t>
            </a: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itchFamily="34" charset="0"/>
              </a:rPr>
              <a:t>phrases </a:t>
            </a:r>
            <a:endParaRPr lang="fr-F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1112550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will find here some useful sentences that you could use when interpreting your graphs, complete the table 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1" t="38020" r="33436" b="7581"/>
          <a:stretch/>
        </p:blipFill>
        <p:spPr bwMode="auto">
          <a:xfrm>
            <a:off x="755576" y="1844824"/>
            <a:ext cx="6552728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594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hytothérapie : quelles sont les bonnes pratiques pour se soigner par les  plantes ? | Pratique.f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620109" cy="592935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14348" y="857232"/>
            <a:ext cx="542347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dobe Garamond Pro Bold" pitchFamily="18" charset="0"/>
              </a:rPr>
              <a:t>LA FIN DE VOTRE </a:t>
            </a:r>
            <a:r>
              <a:rPr lang="en-US" sz="2800" b="1">
                <a:solidFill>
                  <a:schemeClr val="bg1"/>
                </a:solidFill>
                <a:latin typeface="Adobe Garamond Pro Bold" pitchFamily="18" charset="0"/>
              </a:rPr>
              <a:t>COURS  </a:t>
            </a:r>
            <a:r>
              <a:rPr lang="en-US" sz="2800" b="1" smtClean="0">
                <a:solidFill>
                  <a:schemeClr val="bg1"/>
                </a:solidFill>
                <a:latin typeface="Adobe Garamond Pro Bold" pitchFamily="18" charset="0"/>
              </a:rPr>
              <a:t>N°3</a:t>
            </a:r>
            <a:endParaRPr lang="en-US" sz="2800" b="1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</p:spTree>
  </p:cSld>
  <p:clrMapOvr>
    <a:masterClrMapping/>
  </p:clrMapOvr>
  <p:transition advTm="854"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215</Words>
  <Application>Microsoft Office PowerPoint</Application>
  <PresentationFormat>Affichage à l'écran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Amira AitZai</dc:title>
  <dc:creator>acer</dc:creator>
  <cp:lastModifiedBy>condor-pc</cp:lastModifiedBy>
  <cp:revision>30</cp:revision>
  <dcterms:created xsi:type="dcterms:W3CDTF">2021-01-28T13:55:00Z</dcterms:created>
  <dcterms:modified xsi:type="dcterms:W3CDTF">2022-03-04T14:13:15Z</dcterms:modified>
</cp:coreProperties>
</file>