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5" r:id="rId5"/>
    <p:sldId id="269" r:id="rId6"/>
    <p:sldId id="268" r:id="rId7"/>
    <p:sldId id="270" r:id="rId8"/>
    <p:sldId id="271" r:id="rId9"/>
    <p:sldId id="272" r:id="rId10"/>
    <p:sldId id="273" r:id="rId11"/>
    <p:sldId id="261"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4660"/>
  </p:normalViewPr>
  <p:slideViewPr>
    <p:cSldViewPr>
      <p:cViewPr>
        <p:scale>
          <a:sx n="100" d="100"/>
          <a:sy n="100" d="100"/>
        </p:scale>
        <p:origin x="-1968" y="-31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37F5CFC2-D726-48FA-B3AE-7F92EBBC0C3C}" type="datetimeFigureOut">
              <a:rPr lang="fr-FR" smtClean="0"/>
              <a:pPr/>
              <a:t>04/03/2022</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C9302E4F-1E6D-4B57-A33A-9C8F55F42317}"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5CFC2-D726-48FA-B3AE-7F92EBBC0C3C}" type="datetimeFigureOut">
              <a:rPr lang="fr-FR" smtClean="0"/>
              <a:pPr/>
              <a:t>04/03/2022</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302E4F-1E6D-4B57-A33A-9C8F55F42317}"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6156176" y="5857892"/>
            <a:ext cx="2387732" cy="538154"/>
          </a:xfrm>
          <a:ln>
            <a:solidFill>
              <a:schemeClr val="accent3">
                <a:lumMod val="75000"/>
              </a:schemeClr>
            </a:solidFill>
          </a:ln>
        </p:spPr>
        <p:txBody>
          <a:bodyPr>
            <a:normAutofit fontScale="62500" lnSpcReduction="20000"/>
          </a:bodyPr>
          <a:lstStyle/>
          <a:p>
            <a:r>
              <a:rPr lang="fr-FR" b="1" dirty="0">
                <a:solidFill>
                  <a:schemeClr val="tx1"/>
                </a:solidFill>
                <a:effectLst>
                  <a:outerShdw blurRad="38100" dist="38100" dir="2700000" algn="tl">
                    <a:srgbClr val="000000">
                      <a:alpha val="43137"/>
                    </a:srgbClr>
                  </a:outerShdw>
                </a:effectLst>
                <a:highlight>
                  <a:srgbClr val="FFFF00"/>
                </a:highlight>
              </a:rPr>
              <a:t>TEFFAHI MUSTAPHA</a:t>
            </a:r>
          </a:p>
        </p:txBody>
      </p:sp>
      <p:pic>
        <p:nvPicPr>
          <p:cNvPr id="5" name="Image 4" descr="المديرية المركزية لجامعة غليزان - Home | Facebook">
            <a:extLst>
              <a:ext uri="{FF2B5EF4-FFF2-40B4-BE49-F238E27FC236}">
                <a16:creationId xmlns:a16="http://schemas.microsoft.com/office/drawing/2014/main" xmlns="" id="{B247E6DB-CFF8-4C39-BBD9-0B0A5999AD3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595" y="17294"/>
            <a:ext cx="2265149" cy="2265149"/>
          </a:xfrm>
          <a:prstGeom prst="rect">
            <a:avLst/>
          </a:prstGeom>
          <a:noFill/>
          <a:ln>
            <a:noFill/>
          </a:ln>
        </p:spPr>
      </p:pic>
      <p:pic>
        <p:nvPicPr>
          <p:cNvPr id="6" name="Image 5" descr="المديرية المركزية لجامعة غليزان - Home | Facebook">
            <a:extLst>
              <a:ext uri="{FF2B5EF4-FFF2-40B4-BE49-F238E27FC236}">
                <a16:creationId xmlns:a16="http://schemas.microsoft.com/office/drawing/2014/main" xmlns="" id="{18B30865-3E26-4FA4-A205-23C2BED8576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15363" y="0"/>
            <a:ext cx="2265149" cy="2265149"/>
          </a:xfrm>
          <a:prstGeom prst="rect">
            <a:avLst/>
          </a:prstGeom>
          <a:noFill/>
          <a:ln>
            <a:noFill/>
          </a:ln>
        </p:spPr>
      </p:pic>
      <p:sp>
        <p:nvSpPr>
          <p:cNvPr id="7" name="Rectangle 6">
            <a:extLst>
              <a:ext uri="{FF2B5EF4-FFF2-40B4-BE49-F238E27FC236}">
                <a16:creationId xmlns:a16="http://schemas.microsoft.com/office/drawing/2014/main" xmlns="" id="{78DBDE0D-A480-435D-9433-ABABBCBC2A39}"/>
              </a:ext>
            </a:extLst>
          </p:cNvPr>
          <p:cNvSpPr/>
          <p:nvPr/>
        </p:nvSpPr>
        <p:spPr>
          <a:xfrm>
            <a:off x="3707904" y="912710"/>
            <a:ext cx="1584176" cy="43204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a:t>COURS </a:t>
            </a:r>
            <a:r>
              <a:rPr lang="fr-FR" smtClean="0"/>
              <a:t>N°4</a:t>
            </a:r>
            <a:endParaRPr lang="fr-FR" dirty="0"/>
          </a:p>
        </p:txBody>
      </p:sp>
      <p:sp>
        <p:nvSpPr>
          <p:cNvPr id="9" name="ZoneTexte 8">
            <a:extLst>
              <a:ext uri="{FF2B5EF4-FFF2-40B4-BE49-F238E27FC236}">
                <a16:creationId xmlns:a16="http://schemas.microsoft.com/office/drawing/2014/main" xmlns="" id="{192AB380-5A01-45D2-80FE-FA2653F6B2AB}"/>
              </a:ext>
            </a:extLst>
          </p:cNvPr>
          <p:cNvSpPr txBox="1"/>
          <p:nvPr/>
        </p:nvSpPr>
        <p:spPr>
          <a:xfrm>
            <a:off x="215516" y="2679303"/>
            <a:ext cx="8712968" cy="830997"/>
          </a:xfrm>
          <a:prstGeom prst="rect">
            <a:avLst/>
          </a:prstGeom>
          <a:noFill/>
        </p:spPr>
        <p:txBody>
          <a:bodyPr wrap="square">
            <a:spAutoFit/>
          </a:bodyPr>
          <a:lstStyle/>
          <a:p>
            <a:pPr algn="ctr"/>
            <a:r>
              <a:rPr lang="fr-FR" sz="2400" b="1" u="sng" dirty="0">
                <a:solidFill>
                  <a:schemeClr val="tx1">
                    <a:lumMod val="95000"/>
                    <a:lumOff val="5000"/>
                  </a:schemeClr>
                </a:solidFill>
                <a:highlight>
                  <a:srgbClr val="00FF00"/>
                </a:highlight>
                <a:latin typeface="Agency FB" panose="020B0503020202020204" pitchFamily="34" charset="0"/>
              </a:rPr>
              <a:t>MASTER  I BIOCHIMIE DE LA NUTRITION </a:t>
            </a:r>
          </a:p>
          <a:p>
            <a:pPr algn="ctr"/>
            <a:r>
              <a:rPr lang="fr-FR" sz="2400" b="1" u="sng" dirty="0">
                <a:solidFill>
                  <a:schemeClr val="tx1">
                    <a:lumMod val="95000"/>
                    <a:lumOff val="5000"/>
                  </a:schemeClr>
                </a:solidFill>
                <a:highlight>
                  <a:srgbClr val="00FF00"/>
                </a:highlight>
                <a:latin typeface="Agency FB" panose="020B0503020202020204" pitchFamily="34" charset="0"/>
              </a:rPr>
              <a:t>ANGLAIS SCIENTIFIQUE</a:t>
            </a:r>
            <a:endParaRPr lang="fr-FR" sz="2400" u="sng" dirty="0">
              <a:solidFill>
                <a:schemeClr val="tx1">
                  <a:lumMod val="95000"/>
                  <a:lumOff val="5000"/>
                </a:schemeClr>
              </a:solidFill>
              <a:highlight>
                <a:srgbClr val="00FF00"/>
              </a:highlight>
              <a:latin typeface="Agency FB" panose="020B0503020202020204" pitchFamily="34" charset="0"/>
            </a:endParaRPr>
          </a:p>
        </p:txBody>
      </p:sp>
      <p:sp>
        <p:nvSpPr>
          <p:cNvPr id="8" name="Rectangle 7"/>
          <p:cNvSpPr/>
          <p:nvPr/>
        </p:nvSpPr>
        <p:spPr>
          <a:xfrm>
            <a:off x="647564" y="3861048"/>
            <a:ext cx="7848872" cy="1446550"/>
          </a:xfrm>
          <a:prstGeom prst="rect">
            <a:avLst/>
          </a:prstGeom>
        </p:spPr>
        <p:txBody>
          <a:bodyPr wrap="square">
            <a:spAutoFit/>
          </a:bodyPr>
          <a:lstStyle/>
          <a:p>
            <a:pPr algn="ctr"/>
            <a:r>
              <a:rPr lang="en-US" sz="4400" dirty="0">
                <a:solidFill>
                  <a:schemeClr val="tx2">
                    <a:lumMod val="60000"/>
                    <a:lumOff val="40000"/>
                  </a:schemeClr>
                </a:solidFill>
                <a:effectLst>
                  <a:outerShdw blurRad="38100" dist="38100" dir="2700000" algn="tl">
                    <a:srgbClr val="000000">
                      <a:alpha val="43137"/>
                    </a:srgbClr>
                  </a:outerShdw>
                </a:effectLst>
                <a:latin typeface="Bahnschrift Light Condensed" pitchFamily="34" charset="0"/>
              </a:rPr>
              <a:t>Questions to ask in order to understand a scientific article</a:t>
            </a:r>
            <a:endParaRPr lang="fr-FR" sz="4400" dirty="0">
              <a:solidFill>
                <a:schemeClr val="tx2">
                  <a:lumMod val="60000"/>
                  <a:lumOff val="40000"/>
                </a:schemeClr>
              </a:solidFill>
              <a:effectLst>
                <a:outerShdw blurRad="38100" dist="38100" dir="2700000" algn="tl">
                  <a:srgbClr val="000000">
                    <a:alpha val="43137"/>
                  </a:srgbClr>
                </a:outerShdw>
              </a:effectLst>
              <a:latin typeface="Bahnschrift Light Condensed" pitchFamily="34" charset="0"/>
            </a:endParaRPr>
          </a:p>
        </p:txBody>
      </p:sp>
    </p:spTree>
  </p:cSld>
  <p:clrMapOvr>
    <a:masterClrMapping/>
  </p:clrMapOvr>
  <p:transition advTm="18286"/>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59028" y="404664"/>
            <a:ext cx="3027432" cy="707886"/>
          </a:xfrm>
          <a:prstGeom prst="rect">
            <a:avLst/>
          </a:prstGeom>
        </p:spPr>
        <p:txBody>
          <a:bodyPr wrap="none">
            <a:spAutoFit/>
          </a:bodyPr>
          <a:lstStyle/>
          <a:p>
            <a:r>
              <a:rPr lang="fr-FR" sz="4000" dirty="0">
                <a:solidFill>
                  <a:schemeClr val="tx2">
                    <a:lumMod val="60000"/>
                    <a:lumOff val="40000"/>
                  </a:schemeClr>
                </a:solidFill>
              </a:rPr>
              <a:t>6-References:</a:t>
            </a:r>
          </a:p>
        </p:txBody>
      </p:sp>
      <p:sp>
        <p:nvSpPr>
          <p:cNvPr id="5" name="Rectangle 4"/>
          <p:cNvSpPr/>
          <p:nvPr/>
        </p:nvSpPr>
        <p:spPr>
          <a:xfrm>
            <a:off x="540296" y="1412776"/>
            <a:ext cx="8064896" cy="14773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The References section of the article gives credit to other scientists and researchers. It shows you what works the article you are reading referred to when planning their research and writing their paper. Any articles they mention in their Introduction or Literature Review should be present here. Any studies they modeled their Materials and Methods on should be included here. </a:t>
            </a:r>
            <a:endParaRPr lang="fr-FR" dirty="0"/>
          </a:p>
        </p:txBody>
      </p:sp>
      <p:sp>
        <p:nvSpPr>
          <p:cNvPr id="8" name="Rectangle 7"/>
          <p:cNvSpPr/>
          <p:nvPr/>
        </p:nvSpPr>
        <p:spPr>
          <a:xfrm>
            <a:off x="1475656" y="3105835"/>
            <a:ext cx="6840760" cy="2308324"/>
          </a:xfrm>
          <a:prstGeom prst="rect">
            <a:avLst/>
          </a:prstGeom>
        </p:spPr>
        <p:txBody>
          <a:bodyPr wrap="square">
            <a:spAutoFit/>
          </a:bodyPr>
          <a:lstStyle/>
          <a:p>
            <a:r>
              <a:rPr lang="en-US" sz="3600" dirty="0">
                <a:solidFill>
                  <a:schemeClr val="tx2">
                    <a:lumMod val="60000"/>
                    <a:lumOff val="40000"/>
                  </a:schemeClr>
                </a:solidFill>
                <a:effectLst>
                  <a:outerShdw blurRad="38100" dist="38100" dir="2700000" algn="tl">
                    <a:srgbClr val="000000">
                      <a:alpha val="43137"/>
                    </a:srgbClr>
                  </a:outerShdw>
                </a:effectLst>
              </a:rPr>
              <a:t>Question to ask</a:t>
            </a:r>
            <a:r>
              <a:rPr lang="en-US" sz="3600" dirty="0" smtClean="0">
                <a:solidFill>
                  <a:schemeClr val="tx2">
                    <a:lumMod val="60000"/>
                    <a:lumOff val="40000"/>
                  </a:schemeClr>
                </a:solidFill>
                <a:effectLst>
                  <a:outerShdw blurRad="38100" dist="38100" dir="2700000" algn="tl">
                    <a:srgbClr val="000000">
                      <a:alpha val="43137"/>
                    </a:srgbClr>
                  </a:outerShdw>
                </a:effectLst>
              </a:rPr>
              <a:t>:</a:t>
            </a:r>
          </a:p>
          <a:p>
            <a:r>
              <a:rPr lang="en-US" sz="3600" dirty="0">
                <a:solidFill>
                  <a:schemeClr val="tx2">
                    <a:lumMod val="60000"/>
                    <a:lumOff val="40000"/>
                  </a:schemeClr>
                </a:solidFill>
              </a:rPr>
              <a:t> What other articles should I read?</a:t>
            </a:r>
          </a:p>
          <a:p>
            <a:r>
              <a:rPr lang="en-US" sz="3600" dirty="0">
                <a:solidFill>
                  <a:schemeClr val="tx2">
                    <a:lumMod val="60000"/>
                    <a:lumOff val="40000"/>
                  </a:schemeClr>
                </a:solidFill>
              </a:rPr>
              <a:t> What other authors are respected in this field?</a:t>
            </a:r>
          </a:p>
        </p:txBody>
      </p:sp>
      <p:sp>
        <p:nvSpPr>
          <p:cNvPr id="2" name="Rectangle 1"/>
          <p:cNvSpPr/>
          <p:nvPr/>
        </p:nvSpPr>
        <p:spPr>
          <a:xfrm>
            <a:off x="5796136" y="6281514"/>
            <a:ext cx="3347864" cy="553998"/>
          </a:xfrm>
          <a:prstGeom prst="rect">
            <a:avLst/>
          </a:prstGeom>
        </p:spPr>
        <p:txBody>
          <a:bodyPr wrap="square">
            <a:spAutoFit/>
          </a:bodyPr>
          <a:lstStyle/>
          <a:p>
            <a:r>
              <a:rPr lang="en-US" sz="1000" dirty="0"/>
              <a:t>References: </a:t>
            </a:r>
            <a:endParaRPr lang="en-US" sz="1000" dirty="0" smtClean="0"/>
          </a:p>
          <a:p>
            <a:r>
              <a:rPr lang="en-US" sz="1000" dirty="0" smtClean="0"/>
              <a:t>1-how </a:t>
            </a:r>
            <a:r>
              <a:rPr lang="en-US" sz="1000" dirty="0"/>
              <a:t>to read a scientific paper, </a:t>
            </a:r>
            <a:r>
              <a:rPr lang="en-US" sz="1000" dirty="0" err="1"/>
              <a:t>illinois</a:t>
            </a:r>
            <a:r>
              <a:rPr lang="en-US" sz="1000" dirty="0"/>
              <a:t> university</a:t>
            </a:r>
          </a:p>
          <a:p>
            <a:r>
              <a:rPr lang="en-US" sz="1000" dirty="0"/>
              <a:t>2-reading scientific paper, </a:t>
            </a:r>
            <a:r>
              <a:rPr lang="en-US" sz="1000" dirty="0" err="1"/>
              <a:t>elsevier</a:t>
            </a:r>
            <a:endParaRPr lang="fr-FR" sz="1000" dirty="0"/>
          </a:p>
        </p:txBody>
      </p:sp>
    </p:spTree>
    <p:extLst>
      <p:ext uri="{BB962C8B-B14F-4D97-AF65-F5344CB8AC3E}">
        <p14:creationId xmlns:p14="http://schemas.microsoft.com/office/powerpoint/2010/main" val="1997684746"/>
      </p:ext>
    </p:extLst>
  </p:cSld>
  <p:clrMapOvr>
    <a:masterClrMapping/>
  </p:clrMapOvr>
  <p:transition advTm="315"/>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4" descr="Phytothérapie : quelles sont les bonnes pratiques pour se soigner par les  plantes ? | Pratique.fr"/>
          <p:cNvPicPr>
            <a:picLocks noChangeAspect="1" noChangeArrowheads="1"/>
          </p:cNvPicPr>
          <p:nvPr/>
        </p:nvPicPr>
        <p:blipFill>
          <a:blip r:embed="rId2"/>
          <a:srcRect/>
          <a:stretch>
            <a:fillRect/>
          </a:stretch>
        </p:blipFill>
        <p:spPr bwMode="auto">
          <a:xfrm>
            <a:off x="285720" y="428604"/>
            <a:ext cx="8620109" cy="5929354"/>
          </a:xfrm>
          <a:prstGeom prst="rect">
            <a:avLst/>
          </a:prstGeom>
          <a:noFill/>
        </p:spPr>
      </p:pic>
      <p:sp>
        <p:nvSpPr>
          <p:cNvPr id="3" name="Rectangle 2"/>
          <p:cNvSpPr/>
          <p:nvPr/>
        </p:nvSpPr>
        <p:spPr>
          <a:xfrm>
            <a:off x="714348" y="857232"/>
            <a:ext cx="5423472" cy="523220"/>
          </a:xfrm>
          <a:prstGeom prst="rect">
            <a:avLst/>
          </a:prstGeom>
          <a:ln>
            <a:noFill/>
          </a:ln>
        </p:spPr>
        <p:txBody>
          <a:bodyPr wrap="none">
            <a:spAutoFit/>
          </a:bodyPr>
          <a:lstStyle/>
          <a:p>
            <a:r>
              <a:rPr lang="en-US" sz="2800" b="1" dirty="0">
                <a:solidFill>
                  <a:schemeClr val="bg1"/>
                </a:solidFill>
                <a:latin typeface="Adobe Garamond Pro Bold" pitchFamily="18" charset="0"/>
              </a:rPr>
              <a:t>LA FIN DE VOTRE COURS  </a:t>
            </a:r>
            <a:r>
              <a:rPr lang="en-US" sz="2800" b="1" dirty="0" smtClean="0">
                <a:solidFill>
                  <a:schemeClr val="bg1"/>
                </a:solidFill>
                <a:latin typeface="Adobe Garamond Pro Bold" pitchFamily="18" charset="0"/>
              </a:rPr>
              <a:t>N°4</a:t>
            </a:r>
            <a:endParaRPr lang="en-US" sz="2800" b="1" dirty="0">
              <a:solidFill>
                <a:schemeClr val="bg1"/>
              </a:solidFill>
              <a:latin typeface="Adobe Garamond Pro Bold" pitchFamily="18" charset="0"/>
            </a:endParaRPr>
          </a:p>
        </p:txBody>
      </p:sp>
    </p:spTree>
  </p:cSld>
  <p:clrMapOvr>
    <a:masterClrMapping/>
  </p:clrMapOvr>
  <p:transition advTm="854"/>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908720"/>
            <a:ext cx="7704856" cy="14773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Much of a scientist’s work involves reading research papers, whether it’s to stay up to date in their field, advance their scientific understanding, review manuscripts, or gather information for a project proposal or grant application. Because scientific articles are different from other texts, like novels or newspaper stories, they should be read differently. </a:t>
            </a:r>
            <a:endParaRPr lang="fr-FR" dirty="0"/>
          </a:p>
        </p:txBody>
      </p:sp>
      <p:sp>
        <p:nvSpPr>
          <p:cNvPr id="4" name="Rectangle 3"/>
          <p:cNvSpPr/>
          <p:nvPr/>
        </p:nvSpPr>
        <p:spPr>
          <a:xfrm>
            <a:off x="683568" y="3356992"/>
            <a:ext cx="7704856" cy="2031325"/>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Research papers follow the well-known IMRD format — an abstract followed by the Introduction, Methods, Results and Discussion, they are preceded by the Title and Authors (of the work), and ended by the Conclusion and References (some articles add Acknowledgements) They have multiple cross references and tables as well as supplementary material, such as data sets, lab protocols and gene sequences. All those characteristics can make them dense and complex. Being able to effectively understanding them is a matter of practice</a:t>
            </a:r>
            <a:endParaRPr lang="fr-FR" dirty="0"/>
          </a:p>
        </p:txBody>
      </p:sp>
    </p:spTree>
  </p:cSld>
  <p:clrMapOvr>
    <a:masterClrMapping/>
  </p:clrMapOvr>
  <p:transition advTm="75896"/>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03848" y="260648"/>
            <a:ext cx="2395656" cy="707886"/>
          </a:xfrm>
          <a:prstGeom prst="rect">
            <a:avLst/>
          </a:prstGeom>
        </p:spPr>
        <p:txBody>
          <a:bodyPr wrap="none">
            <a:spAutoFit/>
          </a:bodyPr>
          <a:lstStyle/>
          <a:p>
            <a:r>
              <a:rPr lang="fr-FR" sz="4000" dirty="0" smtClean="0">
                <a:solidFill>
                  <a:schemeClr val="tx2">
                    <a:lumMod val="60000"/>
                    <a:lumOff val="40000"/>
                  </a:schemeClr>
                </a:solidFill>
              </a:rPr>
              <a:t>1-Abstract</a:t>
            </a:r>
            <a:endParaRPr lang="fr-FR" dirty="0">
              <a:solidFill>
                <a:schemeClr val="tx2">
                  <a:lumMod val="60000"/>
                  <a:lumOff val="40000"/>
                </a:schemeClr>
              </a:solidFill>
              <a:effectLst>
                <a:outerShdw blurRad="38100" dist="38100" dir="2700000" algn="tl">
                  <a:srgbClr val="000000">
                    <a:alpha val="43137"/>
                  </a:srgbClr>
                </a:outerShdw>
              </a:effectLst>
            </a:endParaRPr>
          </a:p>
        </p:txBody>
      </p:sp>
      <p:sp>
        <p:nvSpPr>
          <p:cNvPr id="5" name="Rectangle 4"/>
          <p:cNvSpPr/>
          <p:nvPr/>
        </p:nvSpPr>
        <p:spPr>
          <a:xfrm>
            <a:off x="540296" y="1628507"/>
            <a:ext cx="8064896" cy="14773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The Abstract portion of an article is a short summary of the article as a whole. It should include the focus and results of the study as well as ultimate conclusions drawn. It does not explain in full p. 2 any of the above, so it is important to use the abstract as a tool to decide if you should investigate further. (The Abstract is always available even when an organization does not have a subscription to a journal). </a:t>
            </a:r>
            <a:endParaRPr lang="fr-FR" dirty="0"/>
          </a:p>
        </p:txBody>
      </p:sp>
      <p:sp>
        <p:nvSpPr>
          <p:cNvPr id="6" name="Rectangle 5"/>
          <p:cNvSpPr/>
          <p:nvPr/>
        </p:nvSpPr>
        <p:spPr>
          <a:xfrm>
            <a:off x="2051720" y="861031"/>
            <a:ext cx="5368778" cy="523220"/>
          </a:xfrm>
          <a:prstGeom prst="rect">
            <a:avLst/>
          </a:prstGeom>
        </p:spPr>
        <p:txBody>
          <a:bodyPr wrap="none">
            <a:spAutoFit/>
          </a:bodyPr>
          <a:lstStyle/>
          <a:p>
            <a:pPr algn="ctr"/>
            <a:r>
              <a:rPr lang="en-US" sz="2800" dirty="0">
                <a:solidFill>
                  <a:schemeClr val="tx2">
                    <a:lumMod val="60000"/>
                    <a:lumOff val="40000"/>
                  </a:schemeClr>
                </a:solidFill>
                <a:effectLst>
                  <a:outerShdw blurRad="38100" dist="38100" dir="2700000" algn="tl">
                    <a:srgbClr val="000000">
                      <a:alpha val="43137"/>
                    </a:srgbClr>
                  </a:outerShdw>
                </a:effectLst>
                <a:latin typeface="Bahnschrift Light Condensed" pitchFamily="34" charset="0"/>
              </a:rPr>
              <a:t>The Abstract is the best thing to read FIRST.</a:t>
            </a:r>
            <a:endParaRPr lang="fr-FR" sz="2800" dirty="0">
              <a:solidFill>
                <a:schemeClr val="tx2">
                  <a:lumMod val="60000"/>
                  <a:lumOff val="40000"/>
                </a:schemeClr>
              </a:solidFill>
              <a:effectLst>
                <a:outerShdw blurRad="38100" dist="38100" dir="2700000" algn="tl">
                  <a:srgbClr val="000000">
                    <a:alpha val="43137"/>
                  </a:srgbClr>
                </a:outerShdw>
              </a:effectLst>
              <a:latin typeface="Bahnschrift Light Condensed" pitchFamily="34" charset="0"/>
            </a:endParaRPr>
          </a:p>
        </p:txBody>
      </p:sp>
      <p:sp>
        <p:nvSpPr>
          <p:cNvPr id="8" name="Rectangle 7"/>
          <p:cNvSpPr/>
          <p:nvPr/>
        </p:nvSpPr>
        <p:spPr>
          <a:xfrm>
            <a:off x="2286000" y="3105835"/>
            <a:ext cx="5238328" cy="2308324"/>
          </a:xfrm>
          <a:prstGeom prst="rect">
            <a:avLst/>
          </a:prstGeom>
        </p:spPr>
        <p:txBody>
          <a:bodyPr wrap="square">
            <a:spAutoFit/>
          </a:bodyPr>
          <a:lstStyle/>
          <a:p>
            <a:r>
              <a:rPr lang="en-US" sz="3600" dirty="0">
                <a:solidFill>
                  <a:schemeClr val="tx2">
                    <a:lumMod val="60000"/>
                    <a:lumOff val="40000"/>
                  </a:schemeClr>
                </a:solidFill>
                <a:effectLst>
                  <a:outerShdw blurRad="38100" dist="38100" dir="2700000" algn="tl">
                    <a:srgbClr val="000000">
                      <a:alpha val="43137"/>
                    </a:srgbClr>
                  </a:outerShdw>
                </a:effectLst>
              </a:rPr>
              <a:t>Question to ask</a:t>
            </a:r>
            <a:r>
              <a:rPr lang="en-US" sz="3600" dirty="0" smtClean="0">
                <a:solidFill>
                  <a:schemeClr val="tx2">
                    <a:lumMod val="60000"/>
                    <a:lumOff val="40000"/>
                  </a:schemeClr>
                </a:solidFill>
                <a:effectLst>
                  <a:outerShdw blurRad="38100" dist="38100" dir="2700000" algn="tl">
                    <a:srgbClr val="000000">
                      <a:alpha val="43137"/>
                    </a:srgbClr>
                  </a:outerShdw>
                </a:effectLst>
              </a:rPr>
              <a:t>:</a:t>
            </a:r>
          </a:p>
          <a:p>
            <a:r>
              <a:rPr lang="en-US" sz="3600" dirty="0" smtClean="0">
                <a:solidFill>
                  <a:schemeClr val="tx2">
                    <a:lumMod val="60000"/>
                    <a:lumOff val="40000"/>
                  </a:schemeClr>
                </a:solidFill>
                <a:effectLst>
                  <a:outerShdw blurRad="38100" dist="38100" dir="2700000" algn="tl">
                    <a:srgbClr val="000000">
                      <a:alpha val="43137"/>
                    </a:srgbClr>
                  </a:outerShdw>
                </a:effectLst>
              </a:rPr>
              <a:t> </a:t>
            </a:r>
            <a:r>
              <a:rPr lang="en-US" sz="3600" dirty="0">
                <a:solidFill>
                  <a:schemeClr val="tx2">
                    <a:lumMod val="60000"/>
                    <a:lumOff val="40000"/>
                  </a:schemeClr>
                </a:solidFill>
              </a:rPr>
              <a:t> Does this interest me? </a:t>
            </a:r>
            <a:endParaRPr lang="en-US" sz="3600" dirty="0" smtClean="0">
              <a:solidFill>
                <a:schemeClr val="tx2">
                  <a:lumMod val="60000"/>
                  <a:lumOff val="40000"/>
                </a:schemeClr>
              </a:solidFill>
            </a:endParaRPr>
          </a:p>
          <a:p>
            <a:r>
              <a:rPr lang="en-US" sz="3600" dirty="0">
                <a:solidFill>
                  <a:schemeClr val="tx2">
                    <a:lumMod val="60000"/>
                    <a:lumOff val="40000"/>
                  </a:schemeClr>
                </a:solidFill>
              </a:rPr>
              <a:t> </a:t>
            </a:r>
            <a:r>
              <a:rPr lang="en-US" sz="3600" dirty="0" smtClean="0">
                <a:solidFill>
                  <a:schemeClr val="tx2">
                    <a:lumMod val="60000"/>
                    <a:lumOff val="40000"/>
                  </a:schemeClr>
                </a:solidFill>
              </a:rPr>
              <a:t> </a:t>
            </a:r>
            <a:r>
              <a:rPr lang="en-US" sz="3600" dirty="0">
                <a:solidFill>
                  <a:schemeClr val="tx2">
                    <a:lumMod val="60000"/>
                    <a:lumOff val="40000"/>
                  </a:schemeClr>
                </a:solidFill>
              </a:rPr>
              <a:t>Is this related to my area of research? </a:t>
            </a:r>
            <a:endParaRPr lang="fr-FR" sz="3600" dirty="0">
              <a:solidFill>
                <a:schemeClr val="tx2">
                  <a:lumMod val="60000"/>
                  <a:lumOff val="40000"/>
                </a:schemeClr>
              </a:solidFill>
            </a:endParaRPr>
          </a:p>
        </p:txBody>
      </p:sp>
    </p:spTree>
  </p:cSld>
  <p:clrMapOvr>
    <a:masterClrMapping/>
  </p:clrMapOvr>
  <p:transition advTm="315"/>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09628" y="620688"/>
            <a:ext cx="2531590" cy="369332"/>
          </a:xfrm>
          <a:prstGeom prst="rect">
            <a:avLst/>
          </a:prstGeom>
        </p:spPr>
        <p:txBody>
          <a:bodyPr wrap="none">
            <a:spAutoFit/>
          </a:bodyPr>
          <a:lstStyle/>
          <a:p>
            <a:r>
              <a:rPr lang="fr-FR" dirty="0">
                <a:solidFill>
                  <a:srgbClr val="FF0000"/>
                </a:solidFill>
                <a:effectLst>
                  <a:outerShdw blurRad="38100" dist="38100" dir="2700000" algn="tl">
                    <a:srgbClr val="000000">
                      <a:alpha val="43137"/>
                    </a:srgbClr>
                  </a:outerShdw>
                </a:effectLst>
              </a:rPr>
              <a:t>B. </a:t>
            </a:r>
            <a:r>
              <a:rPr lang="fr-FR" dirty="0" err="1">
                <a:solidFill>
                  <a:srgbClr val="FF0000"/>
                </a:solidFill>
                <a:effectLst>
                  <a:outerShdw blurRad="38100" dist="38100" dir="2700000" algn="tl">
                    <a:srgbClr val="000000">
                      <a:alpha val="43137"/>
                    </a:srgbClr>
                  </a:outerShdw>
                </a:effectLst>
              </a:rPr>
              <a:t>expressing</a:t>
            </a:r>
            <a:r>
              <a:rPr lang="fr-FR" dirty="0">
                <a:solidFill>
                  <a:srgbClr val="FF0000"/>
                </a:solidFill>
                <a:effectLst>
                  <a:outerShdw blurRad="38100" dist="38100" dir="2700000" algn="tl">
                    <a:srgbClr val="000000">
                      <a:alpha val="43137"/>
                    </a:srgbClr>
                  </a:outerShdw>
                </a:effectLst>
              </a:rPr>
              <a:t> a </a:t>
            </a:r>
            <a:r>
              <a:rPr lang="fr-FR" dirty="0" err="1">
                <a:solidFill>
                  <a:srgbClr val="FF0000"/>
                </a:solidFill>
                <a:effectLst>
                  <a:outerShdw blurRad="38100" dist="38100" dir="2700000" algn="tl">
                    <a:srgbClr val="000000">
                      <a:alpha val="43137"/>
                    </a:srgbClr>
                  </a:outerShdw>
                </a:effectLst>
              </a:rPr>
              <a:t>decrease</a:t>
            </a:r>
            <a:r>
              <a:rPr lang="fr-FR" dirty="0">
                <a:solidFill>
                  <a:srgbClr val="FF0000"/>
                </a:solidFill>
                <a:effectLst>
                  <a:outerShdw blurRad="38100" dist="38100" dir="2700000" algn="tl">
                    <a:srgbClr val="000000">
                      <a:alpha val="43137"/>
                    </a:srgbClr>
                  </a:outerShdw>
                </a:effectLst>
              </a:rPr>
              <a:t>:</a:t>
            </a:r>
          </a:p>
        </p:txBody>
      </p:sp>
      <p:pic>
        <p:nvPicPr>
          <p:cNvPr id="409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1932" t="15392" r="32428" b="15223"/>
          <a:stretch/>
        </p:blipFill>
        <p:spPr bwMode="auto">
          <a:xfrm>
            <a:off x="1115616" y="1676400"/>
            <a:ext cx="6624736" cy="50649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2504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03848" y="260648"/>
            <a:ext cx="2395656" cy="707886"/>
          </a:xfrm>
          <a:prstGeom prst="rect">
            <a:avLst/>
          </a:prstGeom>
        </p:spPr>
        <p:txBody>
          <a:bodyPr wrap="none">
            <a:spAutoFit/>
          </a:bodyPr>
          <a:lstStyle/>
          <a:p>
            <a:r>
              <a:rPr lang="fr-FR" sz="4000" dirty="0" smtClean="0">
                <a:solidFill>
                  <a:schemeClr val="tx2">
                    <a:lumMod val="60000"/>
                    <a:lumOff val="40000"/>
                  </a:schemeClr>
                </a:solidFill>
              </a:rPr>
              <a:t>1-Abstract</a:t>
            </a:r>
            <a:endParaRPr lang="fr-FR" dirty="0">
              <a:solidFill>
                <a:schemeClr val="tx2">
                  <a:lumMod val="60000"/>
                  <a:lumOff val="40000"/>
                </a:schemeClr>
              </a:solidFill>
              <a:effectLst>
                <a:outerShdw blurRad="38100" dist="38100" dir="2700000" algn="tl">
                  <a:srgbClr val="000000">
                    <a:alpha val="43137"/>
                  </a:srgbClr>
                </a:outerShdw>
              </a:effectLst>
            </a:endParaRPr>
          </a:p>
        </p:txBody>
      </p:sp>
      <p:sp>
        <p:nvSpPr>
          <p:cNvPr id="5" name="Rectangle 4"/>
          <p:cNvSpPr/>
          <p:nvPr/>
        </p:nvSpPr>
        <p:spPr>
          <a:xfrm>
            <a:off x="540296" y="1628507"/>
            <a:ext cx="8064896" cy="1477328"/>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The Abstract portion of an article is a short summary of the article as a whole. It should include the focus and results of the study as well as ultimate conclusions drawn. It does not explain in full p. 2 any of the above, so it is important to use the abstract as a tool to decide if you should investigate further. (The Abstract is always available even when an organization does not have a subscription to a journal). </a:t>
            </a:r>
            <a:endParaRPr lang="fr-FR" dirty="0"/>
          </a:p>
        </p:txBody>
      </p:sp>
      <p:sp>
        <p:nvSpPr>
          <p:cNvPr id="6" name="Rectangle 5"/>
          <p:cNvSpPr/>
          <p:nvPr/>
        </p:nvSpPr>
        <p:spPr>
          <a:xfrm>
            <a:off x="2051720" y="861031"/>
            <a:ext cx="5368778" cy="523220"/>
          </a:xfrm>
          <a:prstGeom prst="rect">
            <a:avLst/>
          </a:prstGeom>
        </p:spPr>
        <p:txBody>
          <a:bodyPr wrap="none">
            <a:spAutoFit/>
          </a:bodyPr>
          <a:lstStyle/>
          <a:p>
            <a:pPr algn="ctr"/>
            <a:r>
              <a:rPr lang="en-US" sz="2800" dirty="0">
                <a:solidFill>
                  <a:schemeClr val="tx2">
                    <a:lumMod val="60000"/>
                    <a:lumOff val="40000"/>
                  </a:schemeClr>
                </a:solidFill>
                <a:effectLst>
                  <a:outerShdw blurRad="38100" dist="38100" dir="2700000" algn="tl">
                    <a:srgbClr val="000000">
                      <a:alpha val="43137"/>
                    </a:srgbClr>
                  </a:outerShdw>
                </a:effectLst>
                <a:latin typeface="Bahnschrift Light Condensed" pitchFamily="34" charset="0"/>
              </a:rPr>
              <a:t>The Abstract is the best thing to read FIRST.</a:t>
            </a:r>
            <a:endParaRPr lang="fr-FR" sz="2800" dirty="0">
              <a:solidFill>
                <a:schemeClr val="tx2">
                  <a:lumMod val="60000"/>
                  <a:lumOff val="40000"/>
                </a:schemeClr>
              </a:solidFill>
              <a:effectLst>
                <a:outerShdw blurRad="38100" dist="38100" dir="2700000" algn="tl">
                  <a:srgbClr val="000000">
                    <a:alpha val="43137"/>
                  </a:srgbClr>
                </a:outerShdw>
              </a:effectLst>
              <a:latin typeface="Bahnschrift Light Condensed" pitchFamily="34" charset="0"/>
            </a:endParaRPr>
          </a:p>
        </p:txBody>
      </p:sp>
      <p:sp>
        <p:nvSpPr>
          <p:cNvPr id="8" name="Rectangle 7"/>
          <p:cNvSpPr/>
          <p:nvPr/>
        </p:nvSpPr>
        <p:spPr>
          <a:xfrm>
            <a:off x="2286000" y="3105835"/>
            <a:ext cx="5238328" cy="2308324"/>
          </a:xfrm>
          <a:prstGeom prst="rect">
            <a:avLst/>
          </a:prstGeom>
        </p:spPr>
        <p:txBody>
          <a:bodyPr wrap="square">
            <a:spAutoFit/>
          </a:bodyPr>
          <a:lstStyle/>
          <a:p>
            <a:r>
              <a:rPr lang="en-US" sz="3600" dirty="0">
                <a:solidFill>
                  <a:schemeClr val="tx2">
                    <a:lumMod val="60000"/>
                    <a:lumOff val="40000"/>
                  </a:schemeClr>
                </a:solidFill>
                <a:effectLst>
                  <a:outerShdw blurRad="38100" dist="38100" dir="2700000" algn="tl">
                    <a:srgbClr val="000000">
                      <a:alpha val="43137"/>
                    </a:srgbClr>
                  </a:outerShdw>
                </a:effectLst>
              </a:rPr>
              <a:t>Question to ask</a:t>
            </a:r>
            <a:r>
              <a:rPr lang="en-US" sz="3600" dirty="0" smtClean="0">
                <a:solidFill>
                  <a:schemeClr val="tx2">
                    <a:lumMod val="60000"/>
                    <a:lumOff val="40000"/>
                  </a:schemeClr>
                </a:solidFill>
                <a:effectLst>
                  <a:outerShdw blurRad="38100" dist="38100" dir="2700000" algn="tl">
                    <a:srgbClr val="000000">
                      <a:alpha val="43137"/>
                    </a:srgbClr>
                  </a:outerShdw>
                </a:effectLst>
              </a:rPr>
              <a:t>:</a:t>
            </a:r>
          </a:p>
          <a:p>
            <a:r>
              <a:rPr lang="en-US" sz="3600" dirty="0" smtClean="0">
                <a:solidFill>
                  <a:schemeClr val="tx2">
                    <a:lumMod val="60000"/>
                    <a:lumOff val="40000"/>
                  </a:schemeClr>
                </a:solidFill>
                <a:effectLst>
                  <a:outerShdw blurRad="38100" dist="38100" dir="2700000" algn="tl">
                    <a:srgbClr val="000000">
                      <a:alpha val="43137"/>
                    </a:srgbClr>
                  </a:outerShdw>
                </a:effectLst>
              </a:rPr>
              <a:t> </a:t>
            </a:r>
            <a:r>
              <a:rPr lang="en-US" sz="3600" dirty="0">
                <a:solidFill>
                  <a:schemeClr val="tx2">
                    <a:lumMod val="60000"/>
                    <a:lumOff val="40000"/>
                  </a:schemeClr>
                </a:solidFill>
              </a:rPr>
              <a:t> Does this interest me? </a:t>
            </a:r>
            <a:endParaRPr lang="en-US" sz="3600" dirty="0" smtClean="0">
              <a:solidFill>
                <a:schemeClr val="tx2">
                  <a:lumMod val="60000"/>
                  <a:lumOff val="40000"/>
                </a:schemeClr>
              </a:solidFill>
            </a:endParaRPr>
          </a:p>
          <a:p>
            <a:r>
              <a:rPr lang="en-US" sz="3600" dirty="0">
                <a:solidFill>
                  <a:schemeClr val="tx2">
                    <a:lumMod val="60000"/>
                    <a:lumOff val="40000"/>
                  </a:schemeClr>
                </a:solidFill>
              </a:rPr>
              <a:t> </a:t>
            </a:r>
            <a:r>
              <a:rPr lang="en-US" sz="3600" dirty="0" smtClean="0">
                <a:solidFill>
                  <a:schemeClr val="tx2">
                    <a:lumMod val="60000"/>
                    <a:lumOff val="40000"/>
                  </a:schemeClr>
                </a:solidFill>
              </a:rPr>
              <a:t> </a:t>
            </a:r>
            <a:r>
              <a:rPr lang="en-US" sz="3600" dirty="0">
                <a:solidFill>
                  <a:schemeClr val="tx2">
                    <a:lumMod val="60000"/>
                    <a:lumOff val="40000"/>
                  </a:schemeClr>
                </a:solidFill>
              </a:rPr>
              <a:t>Is this related to my area of research? </a:t>
            </a:r>
            <a:endParaRPr lang="fr-FR" sz="3600" dirty="0">
              <a:solidFill>
                <a:schemeClr val="tx2">
                  <a:lumMod val="60000"/>
                  <a:lumOff val="40000"/>
                </a:schemeClr>
              </a:solidFill>
            </a:endParaRPr>
          </a:p>
        </p:txBody>
      </p:sp>
    </p:spTree>
    <p:extLst>
      <p:ext uri="{BB962C8B-B14F-4D97-AF65-F5344CB8AC3E}">
        <p14:creationId xmlns:p14="http://schemas.microsoft.com/office/powerpoint/2010/main" val="3385283127"/>
      </p:ext>
    </p:extLst>
  </p:cSld>
  <p:clrMapOvr>
    <a:masterClrMapping/>
  </p:clrMapOvr>
  <p:transition advTm="315"/>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03848" y="260648"/>
            <a:ext cx="3308726" cy="707886"/>
          </a:xfrm>
          <a:prstGeom prst="rect">
            <a:avLst/>
          </a:prstGeom>
        </p:spPr>
        <p:txBody>
          <a:bodyPr wrap="none">
            <a:spAutoFit/>
          </a:bodyPr>
          <a:lstStyle/>
          <a:p>
            <a:r>
              <a:rPr lang="fr-FR" sz="4000" dirty="0">
                <a:solidFill>
                  <a:schemeClr val="tx2">
                    <a:lumMod val="60000"/>
                    <a:lumOff val="40000"/>
                  </a:schemeClr>
                </a:solidFill>
              </a:rPr>
              <a:t>2- Introduction</a:t>
            </a:r>
            <a:endParaRPr lang="fr-FR" dirty="0">
              <a:solidFill>
                <a:schemeClr val="tx2">
                  <a:lumMod val="60000"/>
                  <a:lumOff val="40000"/>
                </a:schemeClr>
              </a:solidFill>
              <a:effectLst>
                <a:outerShdw blurRad="38100" dist="38100" dir="2700000" algn="tl">
                  <a:srgbClr val="000000">
                    <a:alpha val="43137"/>
                  </a:srgbClr>
                </a:outerShdw>
              </a:effectLst>
            </a:endParaRPr>
          </a:p>
        </p:txBody>
      </p:sp>
      <p:sp>
        <p:nvSpPr>
          <p:cNvPr id="5" name="Rectangle 4"/>
          <p:cNvSpPr/>
          <p:nvPr/>
        </p:nvSpPr>
        <p:spPr>
          <a:xfrm>
            <a:off x="540296" y="1340768"/>
            <a:ext cx="806489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The Introduction of a paper explains the idea investigated. It should include what many refer to as a "Literature Review", which is a summary of research already performed by others about the same topic. Here it should indicate why THIS particular study is unique or how it adds to the discussion.</a:t>
            </a:r>
            <a:endParaRPr lang="fr-FR" dirty="0"/>
          </a:p>
        </p:txBody>
      </p:sp>
      <p:sp>
        <p:nvSpPr>
          <p:cNvPr id="8" name="Rectangle 7"/>
          <p:cNvSpPr/>
          <p:nvPr/>
        </p:nvSpPr>
        <p:spPr>
          <a:xfrm>
            <a:off x="1475656" y="3105835"/>
            <a:ext cx="6840760" cy="2862322"/>
          </a:xfrm>
          <a:prstGeom prst="rect">
            <a:avLst/>
          </a:prstGeom>
        </p:spPr>
        <p:txBody>
          <a:bodyPr wrap="square">
            <a:spAutoFit/>
          </a:bodyPr>
          <a:lstStyle/>
          <a:p>
            <a:r>
              <a:rPr lang="en-US" sz="3600" dirty="0">
                <a:solidFill>
                  <a:schemeClr val="tx2">
                    <a:lumMod val="60000"/>
                    <a:lumOff val="40000"/>
                  </a:schemeClr>
                </a:solidFill>
                <a:effectLst>
                  <a:outerShdw blurRad="38100" dist="38100" dir="2700000" algn="tl">
                    <a:srgbClr val="000000">
                      <a:alpha val="43137"/>
                    </a:srgbClr>
                  </a:outerShdw>
                </a:effectLst>
              </a:rPr>
              <a:t>Question to ask</a:t>
            </a:r>
            <a:r>
              <a:rPr lang="en-US" sz="3600" dirty="0" smtClean="0">
                <a:solidFill>
                  <a:schemeClr val="tx2">
                    <a:lumMod val="60000"/>
                    <a:lumOff val="40000"/>
                  </a:schemeClr>
                </a:solidFill>
                <a:effectLst>
                  <a:outerShdw blurRad="38100" dist="38100" dir="2700000" algn="tl">
                    <a:srgbClr val="000000">
                      <a:alpha val="43137"/>
                    </a:srgbClr>
                  </a:outerShdw>
                </a:effectLst>
              </a:rPr>
              <a:t>:</a:t>
            </a:r>
          </a:p>
          <a:p>
            <a:r>
              <a:rPr lang="en-US" sz="3600" dirty="0" smtClean="0">
                <a:solidFill>
                  <a:schemeClr val="tx2">
                    <a:lumMod val="60000"/>
                    <a:lumOff val="40000"/>
                  </a:schemeClr>
                </a:solidFill>
              </a:rPr>
              <a:t> </a:t>
            </a:r>
            <a:r>
              <a:rPr lang="en-US" sz="3600" dirty="0">
                <a:solidFill>
                  <a:schemeClr val="tx2">
                    <a:lumMod val="60000"/>
                    <a:lumOff val="40000"/>
                  </a:schemeClr>
                </a:solidFill>
              </a:rPr>
              <a:t>What have other people done in regards to this topic?</a:t>
            </a:r>
          </a:p>
          <a:p>
            <a:r>
              <a:rPr lang="en-US" sz="3600" dirty="0">
                <a:solidFill>
                  <a:schemeClr val="tx2">
                    <a:lumMod val="60000"/>
                    <a:lumOff val="40000"/>
                  </a:schemeClr>
                </a:solidFill>
              </a:rPr>
              <a:t> How is this research unique?</a:t>
            </a:r>
          </a:p>
          <a:p>
            <a:r>
              <a:rPr lang="en-US" sz="3600" dirty="0">
                <a:solidFill>
                  <a:schemeClr val="tx2">
                    <a:lumMod val="60000"/>
                    <a:lumOff val="40000"/>
                  </a:schemeClr>
                </a:solidFill>
              </a:rPr>
              <a:t> Will this tell me anything new?</a:t>
            </a:r>
            <a:endParaRPr lang="fr-FR" sz="3600" dirty="0">
              <a:solidFill>
                <a:schemeClr val="tx2">
                  <a:lumMod val="60000"/>
                  <a:lumOff val="40000"/>
                </a:schemeClr>
              </a:solidFill>
            </a:endParaRPr>
          </a:p>
        </p:txBody>
      </p:sp>
    </p:spTree>
    <p:extLst>
      <p:ext uri="{BB962C8B-B14F-4D97-AF65-F5344CB8AC3E}">
        <p14:creationId xmlns:p14="http://schemas.microsoft.com/office/powerpoint/2010/main" val="3385283127"/>
      </p:ext>
    </p:extLst>
  </p:cSld>
  <p:clrMapOvr>
    <a:masterClrMapping/>
  </p:clrMapOvr>
  <p:transition advTm="315"/>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85104" y="283171"/>
            <a:ext cx="5702010" cy="707886"/>
          </a:xfrm>
          <a:prstGeom prst="rect">
            <a:avLst/>
          </a:prstGeom>
        </p:spPr>
        <p:txBody>
          <a:bodyPr wrap="none">
            <a:spAutoFit/>
          </a:bodyPr>
          <a:lstStyle/>
          <a:p>
            <a:r>
              <a:rPr lang="fr-FR" sz="4000" dirty="0">
                <a:solidFill>
                  <a:schemeClr val="tx2">
                    <a:lumMod val="60000"/>
                    <a:lumOff val="40000"/>
                  </a:schemeClr>
                </a:solidFill>
              </a:rPr>
              <a:t>3- </a:t>
            </a:r>
            <a:r>
              <a:rPr lang="fr-FR" sz="4000" dirty="0" err="1">
                <a:solidFill>
                  <a:schemeClr val="tx2">
                    <a:lumMod val="60000"/>
                    <a:lumOff val="40000"/>
                  </a:schemeClr>
                </a:solidFill>
              </a:rPr>
              <a:t>Materials</a:t>
            </a:r>
            <a:r>
              <a:rPr lang="fr-FR" sz="4000" dirty="0">
                <a:solidFill>
                  <a:schemeClr val="tx2">
                    <a:lumMod val="60000"/>
                    <a:lumOff val="40000"/>
                  </a:schemeClr>
                </a:solidFill>
              </a:rPr>
              <a:t> and </a:t>
            </a:r>
            <a:r>
              <a:rPr lang="fr-FR" sz="4000" dirty="0" err="1" smtClean="0">
                <a:solidFill>
                  <a:schemeClr val="tx2">
                    <a:lumMod val="60000"/>
                    <a:lumOff val="40000"/>
                  </a:schemeClr>
                </a:solidFill>
              </a:rPr>
              <a:t>Methods</a:t>
            </a:r>
            <a:endParaRPr lang="fr-FR" dirty="0">
              <a:solidFill>
                <a:schemeClr val="tx2">
                  <a:lumMod val="60000"/>
                  <a:lumOff val="40000"/>
                </a:schemeClr>
              </a:solidFill>
              <a:effectLst>
                <a:outerShdw blurRad="38100" dist="38100" dir="2700000" algn="tl">
                  <a:srgbClr val="000000">
                    <a:alpha val="43137"/>
                  </a:srgbClr>
                </a:outerShdw>
              </a:effectLst>
            </a:endParaRPr>
          </a:p>
        </p:txBody>
      </p:sp>
      <p:sp>
        <p:nvSpPr>
          <p:cNvPr id="5" name="Rectangle 4"/>
          <p:cNvSpPr/>
          <p:nvPr/>
        </p:nvSpPr>
        <p:spPr>
          <a:xfrm>
            <a:off x="540296" y="1628507"/>
            <a:ext cx="806489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The Introduction of a paper explains the idea investigated. It should include what many refer to as a "Literature Review", which is a summary of research already performed by others about the same topic. Here it should indicate why THIS particular study is unique or how it adds to the discussion.</a:t>
            </a:r>
            <a:endParaRPr lang="fr-FR" dirty="0"/>
          </a:p>
        </p:txBody>
      </p:sp>
      <p:sp>
        <p:nvSpPr>
          <p:cNvPr id="8" name="Rectangle 7"/>
          <p:cNvSpPr/>
          <p:nvPr/>
        </p:nvSpPr>
        <p:spPr>
          <a:xfrm>
            <a:off x="1475656" y="3105835"/>
            <a:ext cx="6840760" cy="2308324"/>
          </a:xfrm>
          <a:prstGeom prst="rect">
            <a:avLst/>
          </a:prstGeom>
        </p:spPr>
        <p:txBody>
          <a:bodyPr wrap="square">
            <a:spAutoFit/>
          </a:bodyPr>
          <a:lstStyle/>
          <a:p>
            <a:r>
              <a:rPr lang="en-US" sz="3600" dirty="0">
                <a:solidFill>
                  <a:schemeClr val="tx2">
                    <a:lumMod val="60000"/>
                    <a:lumOff val="40000"/>
                  </a:schemeClr>
                </a:solidFill>
                <a:effectLst>
                  <a:outerShdw blurRad="38100" dist="38100" dir="2700000" algn="tl">
                    <a:srgbClr val="000000">
                      <a:alpha val="43137"/>
                    </a:srgbClr>
                  </a:outerShdw>
                </a:effectLst>
              </a:rPr>
              <a:t>Question to ask</a:t>
            </a:r>
            <a:r>
              <a:rPr lang="en-US" sz="3600" dirty="0" smtClean="0">
                <a:solidFill>
                  <a:schemeClr val="tx2">
                    <a:lumMod val="60000"/>
                    <a:lumOff val="40000"/>
                  </a:schemeClr>
                </a:solidFill>
                <a:effectLst>
                  <a:outerShdw blurRad="38100" dist="38100" dir="2700000" algn="tl">
                    <a:srgbClr val="000000">
                      <a:alpha val="43137"/>
                    </a:srgbClr>
                  </a:outerShdw>
                </a:effectLst>
              </a:rPr>
              <a:t>:</a:t>
            </a:r>
          </a:p>
          <a:p>
            <a:r>
              <a:rPr lang="en-US" sz="3600" dirty="0">
                <a:solidFill>
                  <a:schemeClr val="tx2">
                    <a:lumMod val="60000"/>
                    <a:lumOff val="40000"/>
                  </a:schemeClr>
                </a:solidFill>
              </a:rPr>
              <a:t> Could I repeat their work?</a:t>
            </a:r>
          </a:p>
          <a:p>
            <a:r>
              <a:rPr lang="en-US" sz="3600" dirty="0">
                <a:solidFill>
                  <a:schemeClr val="tx2">
                    <a:lumMod val="60000"/>
                    <a:lumOff val="40000"/>
                  </a:schemeClr>
                </a:solidFill>
              </a:rPr>
              <a:t> Is all the information present in order to repeat it?</a:t>
            </a:r>
            <a:endParaRPr lang="fr-FR" sz="3600" dirty="0">
              <a:solidFill>
                <a:schemeClr val="tx2">
                  <a:lumMod val="60000"/>
                  <a:lumOff val="40000"/>
                </a:schemeClr>
              </a:solidFill>
            </a:endParaRPr>
          </a:p>
        </p:txBody>
      </p:sp>
    </p:spTree>
    <p:extLst>
      <p:ext uri="{BB962C8B-B14F-4D97-AF65-F5344CB8AC3E}">
        <p14:creationId xmlns:p14="http://schemas.microsoft.com/office/powerpoint/2010/main" val="2995893220"/>
      </p:ext>
    </p:extLst>
  </p:cSld>
  <p:clrMapOvr>
    <a:masterClrMapping/>
  </p:clrMapOvr>
  <p:transition advTm="315"/>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77935" y="293153"/>
            <a:ext cx="5389617" cy="707886"/>
          </a:xfrm>
          <a:prstGeom prst="rect">
            <a:avLst/>
          </a:prstGeom>
        </p:spPr>
        <p:txBody>
          <a:bodyPr wrap="none">
            <a:spAutoFit/>
          </a:bodyPr>
          <a:lstStyle/>
          <a:p>
            <a:r>
              <a:rPr lang="fr-FR" sz="4000" dirty="0" smtClean="0">
                <a:solidFill>
                  <a:schemeClr val="tx2">
                    <a:lumMod val="60000"/>
                    <a:lumOff val="40000"/>
                  </a:schemeClr>
                </a:solidFill>
              </a:rPr>
              <a:t>5-Discussion/Conclusion</a:t>
            </a:r>
            <a:endParaRPr lang="fr-FR" dirty="0">
              <a:solidFill>
                <a:schemeClr val="tx2">
                  <a:lumMod val="60000"/>
                  <a:lumOff val="40000"/>
                </a:schemeClr>
              </a:solidFill>
              <a:effectLst>
                <a:outerShdw blurRad="38100" dist="38100" dir="2700000" algn="tl">
                  <a:srgbClr val="000000">
                    <a:alpha val="43137"/>
                  </a:srgbClr>
                </a:outerShdw>
              </a:effectLst>
            </a:endParaRPr>
          </a:p>
        </p:txBody>
      </p:sp>
      <p:sp>
        <p:nvSpPr>
          <p:cNvPr id="5" name="Rectangle 4"/>
          <p:cNvSpPr/>
          <p:nvPr/>
        </p:nvSpPr>
        <p:spPr>
          <a:xfrm>
            <a:off x="540295" y="1268760"/>
            <a:ext cx="8064896" cy="1754326"/>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The Discussion section of a research paper should tell you what the researchers felt was significant about the results. This is where they </a:t>
            </a:r>
            <a:r>
              <a:rPr lang="en-US" dirty="0" err="1"/>
              <a:t>analyse</a:t>
            </a:r>
            <a:r>
              <a:rPr lang="en-US" dirty="0"/>
              <a:t> the data. What did the data tell them? They may also point to facts and figures. p. 4 The Conclusion of a scientific paper tells you the final thoughts from the researchers. It may reiterate what they noted in the Discussion or it may even be combined with the Discussion. Many times the Conclusion recommends areas to be researched in the future.</a:t>
            </a:r>
            <a:endParaRPr lang="fr-FR" dirty="0"/>
          </a:p>
        </p:txBody>
      </p:sp>
      <p:sp>
        <p:nvSpPr>
          <p:cNvPr id="8" name="Rectangle 7"/>
          <p:cNvSpPr/>
          <p:nvPr/>
        </p:nvSpPr>
        <p:spPr>
          <a:xfrm>
            <a:off x="0" y="3105835"/>
            <a:ext cx="9252520" cy="3416320"/>
          </a:xfrm>
          <a:prstGeom prst="rect">
            <a:avLst/>
          </a:prstGeom>
        </p:spPr>
        <p:txBody>
          <a:bodyPr wrap="square">
            <a:spAutoFit/>
          </a:bodyPr>
          <a:lstStyle/>
          <a:p>
            <a:r>
              <a:rPr lang="en-US" sz="3600" dirty="0">
                <a:solidFill>
                  <a:schemeClr val="tx2">
                    <a:lumMod val="60000"/>
                    <a:lumOff val="40000"/>
                  </a:schemeClr>
                </a:solidFill>
                <a:effectLst>
                  <a:outerShdw blurRad="38100" dist="38100" dir="2700000" algn="tl">
                    <a:srgbClr val="000000">
                      <a:alpha val="43137"/>
                    </a:srgbClr>
                  </a:outerShdw>
                </a:effectLst>
              </a:rPr>
              <a:t>Question to ask</a:t>
            </a:r>
            <a:r>
              <a:rPr lang="en-US" sz="3600" dirty="0" smtClean="0">
                <a:solidFill>
                  <a:schemeClr val="tx2">
                    <a:lumMod val="60000"/>
                    <a:lumOff val="40000"/>
                  </a:schemeClr>
                </a:solidFill>
                <a:effectLst>
                  <a:outerShdw blurRad="38100" dist="38100" dir="2700000" algn="tl">
                    <a:srgbClr val="000000">
                      <a:alpha val="43137"/>
                    </a:srgbClr>
                  </a:outerShdw>
                </a:effectLst>
              </a:rPr>
              <a:t>:</a:t>
            </a:r>
          </a:p>
          <a:p>
            <a:r>
              <a:rPr lang="en-US" sz="3600" dirty="0">
                <a:solidFill>
                  <a:schemeClr val="tx2">
                    <a:lumMod val="60000"/>
                    <a:lumOff val="40000"/>
                  </a:schemeClr>
                </a:solidFill>
              </a:rPr>
              <a:t>Does their analysis agree with the data present?</a:t>
            </a:r>
          </a:p>
          <a:p>
            <a:r>
              <a:rPr lang="en-US" sz="3600" dirty="0">
                <a:solidFill>
                  <a:schemeClr val="tx2">
                    <a:lumMod val="60000"/>
                    <a:lumOff val="40000"/>
                  </a:schemeClr>
                </a:solidFill>
              </a:rPr>
              <a:t> What are the weaknesses in their argument?</a:t>
            </a:r>
          </a:p>
          <a:p>
            <a:r>
              <a:rPr lang="en-US" sz="3600" dirty="0">
                <a:solidFill>
                  <a:schemeClr val="tx2">
                    <a:lumMod val="60000"/>
                    <a:lumOff val="40000"/>
                  </a:schemeClr>
                </a:solidFill>
              </a:rPr>
              <a:t> Is the conclusion valid?</a:t>
            </a:r>
          </a:p>
          <a:p>
            <a:r>
              <a:rPr lang="en-US" sz="3600" dirty="0">
                <a:solidFill>
                  <a:schemeClr val="tx2">
                    <a:lumMod val="60000"/>
                    <a:lumOff val="40000"/>
                  </a:schemeClr>
                </a:solidFill>
              </a:rPr>
              <a:t> Based on what you have read, what other research should be explored next?</a:t>
            </a:r>
          </a:p>
        </p:txBody>
      </p:sp>
    </p:spTree>
    <p:extLst>
      <p:ext uri="{BB962C8B-B14F-4D97-AF65-F5344CB8AC3E}">
        <p14:creationId xmlns:p14="http://schemas.microsoft.com/office/powerpoint/2010/main" val="985172604"/>
      </p:ext>
    </p:extLst>
  </p:cSld>
  <p:clrMapOvr>
    <a:masterClrMapping/>
  </p:clrMapOvr>
  <p:transition advTm="315"/>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795927" y="283171"/>
            <a:ext cx="2200218" cy="707886"/>
          </a:xfrm>
          <a:prstGeom prst="rect">
            <a:avLst/>
          </a:prstGeom>
        </p:spPr>
        <p:txBody>
          <a:bodyPr wrap="none">
            <a:spAutoFit/>
          </a:bodyPr>
          <a:lstStyle/>
          <a:p>
            <a:r>
              <a:rPr lang="fr-FR" sz="4000" dirty="0">
                <a:solidFill>
                  <a:schemeClr val="tx2">
                    <a:lumMod val="60000"/>
                    <a:lumOff val="40000"/>
                  </a:schemeClr>
                </a:solidFill>
              </a:rPr>
              <a:t>4- </a:t>
            </a:r>
            <a:r>
              <a:rPr lang="fr-FR" sz="4000" dirty="0" err="1" smtClean="0">
                <a:solidFill>
                  <a:schemeClr val="tx2">
                    <a:lumMod val="60000"/>
                    <a:lumOff val="40000"/>
                  </a:schemeClr>
                </a:solidFill>
              </a:rPr>
              <a:t>Results</a:t>
            </a:r>
            <a:endParaRPr lang="fr-FR" dirty="0">
              <a:solidFill>
                <a:schemeClr val="tx2">
                  <a:lumMod val="60000"/>
                  <a:lumOff val="40000"/>
                </a:schemeClr>
              </a:solidFill>
              <a:effectLst>
                <a:outerShdw blurRad="38100" dist="38100" dir="2700000" algn="tl">
                  <a:srgbClr val="000000">
                    <a:alpha val="43137"/>
                  </a:srgbClr>
                </a:outerShdw>
              </a:effectLst>
            </a:endParaRPr>
          </a:p>
        </p:txBody>
      </p:sp>
      <p:sp>
        <p:nvSpPr>
          <p:cNvPr id="5" name="Rectangle 4"/>
          <p:cNvSpPr/>
          <p:nvPr/>
        </p:nvSpPr>
        <p:spPr>
          <a:xfrm>
            <a:off x="540296" y="1628507"/>
            <a:ext cx="8064896" cy="923330"/>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a:t>The Results section of a research paper should tell you, in unbiased terms, what the findings were. The data should be included here. (Rarely the Results and Discussion sections will be combined). </a:t>
            </a:r>
            <a:endParaRPr lang="fr-FR" dirty="0"/>
          </a:p>
        </p:txBody>
      </p:sp>
      <p:sp>
        <p:nvSpPr>
          <p:cNvPr id="8" name="Rectangle 7"/>
          <p:cNvSpPr/>
          <p:nvPr/>
        </p:nvSpPr>
        <p:spPr>
          <a:xfrm>
            <a:off x="1475656" y="3105835"/>
            <a:ext cx="6840760" cy="3416320"/>
          </a:xfrm>
          <a:prstGeom prst="rect">
            <a:avLst/>
          </a:prstGeom>
        </p:spPr>
        <p:txBody>
          <a:bodyPr wrap="square">
            <a:spAutoFit/>
          </a:bodyPr>
          <a:lstStyle/>
          <a:p>
            <a:r>
              <a:rPr lang="en-US" sz="3600" dirty="0">
                <a:solidFill>
                  <a:schemeClr val="tx2">
                    <a:lumMod val="60000"/>
                    <a:lumOff val="40000"/>
                  </a:schemeClr>
                </a:solidFill>
                <a:effectLst>
                  <a:outerShdw blurRad="38100" dist="38100" dir="2700000" algn="tl">
                    <a:srgbClr val="000000">
                      <a:alpha val="43137"/>
                    </a:srgbClr>
                  </a:outerShdw>
                </a:effectLst>
              </a:rPr>
              <a:t>Question to ask</a:t>
            </a:r>
            <a:r>
              <a:rPr lang="en-US" sz="3600" dirty="0" smtClean="0">
                <a:solidFill>
                  <a:schemeClr val="tx2">
                    <a:lumMod val="60000"/>
                    <a:lumOff val="40000"/>
                  </a:schemeClr>
                </a:solidFill>
                <a:effectLst>
                  <a:outerShdw blurRad="38100" dist="38100" dir="2700000" algn="tl">
                    <a:srgbClr val="000000">
                      <a:alpha val="43137"/>
                    </a:srgbClr>
                  </a:outerShdw>
                </a:effectLst>
              </a:rPr>
              <a:t>:</a:t>
            </a:r>
          </a:p>
          <a:p>
            <a:r>
              <a:rPr lang="en-US" sz="3600" dirty="0">
                <a:solidFill>
                  <a:schemeClr val="tx2">
                    <a:lumMod val="60000"/>
                    <a:lumOff val="40000"/>
                  </a:schemeClr>
                </a:solidFill>
              </a:rPr>
              <a:t> Are the results presented in a factual and unbiased way?</a:t>
            </a:r>
          </a:p>
          <a:p>
            <a:r>
              <a:rPr lang="en-US" sz="3600" dirty="0">
                <a:solidFill>
                  <a:schemeClr val="tx2">
                    <a:lumMod val="60000"/>
                    <a:lumOff val="40000"/>
                  </a:schemeClr>
                </a:solidFill>
              </a:rPr>
              <a:t> Is all the data present?</a:t>
            </a:r>
          </a:p>
          <a:p>
            <a:r>
              <a:rPr lang="en-US" sz="3600" dirty="0">
                <a:solidFill>
                  <a:schemeClr val="tx2">
                    <a:lumMod val="60000"/>
                    <a:lumOff val="40000"/>
                  </a:schemeClr>
                </a:solidFill>
              </a:rPr>
              <a:t> What conclusions do you formulate from this </a:t>
            </a:r>
            <a:r>
              <a:rPr lang="en-US" sz="3600" dirty="0" smtClean="0">
                <a:solidFill>
                  <a:schemeClr val="tx2">
                    <a:lumMod val="60000"/>
                    <a:lumOff val="40000"/>
                  </a:schemeClr>
                </a:solidFill>
              </a:rPr>
              <a:t>data?</a:t>
            </a:r>
            <a:endParaRPr lang="en-US" sz="3600" dirty="0">
              <a:solidFill>
                <a:schemeClr val="tx2">
                  <a:lumMod val="60000"/>
                  <a:lumOff val="40000"/>
                </a:schemeClr>
              </a:solidFill>
            </a:endParaRPr>
          </a:p>
        </p:txBody>
      </p:sp>
    </p:spTree>
    <p:extLst>
      <p:ext uri="{BB962C8B-B14F-4D97-AF65-F5344CB8AC3E}">
        <p14:creationId xmlns:p14="http://schemas.microsoft.com/office/powerpoint/2010/main" val="3020945301"/>
      </p:ext>
    </p:extLst>
  </p:cSld>
  <p:clrMapOvr>
    <a:masterClrMapping/>
  </p:clrMapOvr>
  <p:transition advTm="315"/>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913</Words>
  <Application>Microsoft Office PowerPoint</Application>
  <PresentationFormat>Affichage à l'écran (4:3)</PresentationFormat>
  <Paragraphs>53</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Amira AitZai</dc:title>
  <dc:creator>acer</dc:creator>
  <cp:lastModifiedBy>condor-pc</cp:lastModifiedBy>
  <cp:revision>31</cp:revision>
  <dcterms:created xsi:type="dcterms:W3CDTF">2021-01-28T13:55:00Z</dcterms:created>
  <dcterms:modified xsi:type="dcterms:W3CDTF">2022-03-04T14:27:44Z</dcterms:modified>
</cp:coreProperties>
</file>