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sldIdLst>
    <p:sldId id="256" r:id="rId2"/>
    <p:sldId id="340" r:id="rId3"/>
    <p:sldId id="325" r:id="rId4"/>
    <p:sldId id="344" r:id="rId5"/>
    <p:sldId id="259" r:id="rId6"/>
    <p:sldId id="260" r:id="rId7"/>
    <p:sldId id="342" r:id="rId8"/>
    <p:sldId id="341" r:id="rId9"/>
    <p:sldId id="343" r:id="rId10"/>
    <p:sldId id="261" r:id="rId11"/>
    <p:sldId id="262" r:id="rId12"/>
    <p:sldId id="263" r:id="rId13"/>
    <p:sldId id="265" r:id="rId14"/>
    <p:sldId id="264" r:id="rId15"/>
    <p:sldId id="324" r:id="rId16"/>
    <p:sldId id="326" r:id="rId17"/>
    <p:sldId id="327" r:id="rId18"/>
    <p:sldId id="328" r:id="rId19"/>
    <p:sldId id="329" r:id="rId20"/>
    <p:sldId id="331" r:id="rId21"/>
    <p:sldId id="293" r:id="rId22"/>
    <p:sldId id="332" r:id="rId23"/>
    <p:sldId id="295" r:id="rId24"/>
    <p:sldId id="330" r:id="rId25"/>
    <p:sldId id="296" r:id="rId26"/>
    <p:sldId id="333" r:id="rId27"/>
    <p:sldId id="297" r:id="rId28"/>
    <p:sldId id="334" r:id="rId29"/>
    <p:sldId id="298" r:id="rId30"/>
    <p:sldId id="335" r:id="rId31"/>
    <p:sldId id="299" r:id="rId32"/>
    <p:sldId id="300" r:id="rId33"/>
    <p:sldId id="336" r:id="rId34"/>
    <p:sldId id="301" r:id="rId35"/>
    <p:sldId id="302" r:id="rId36"/>
    <p:sldId id="303" r:id="rId37"/>
    <p:sldId id="337" r:id="rId38"/>
    <p:sldId id="304" r:id="rId39"/>
    <p:sldId id="305" r:id="rId40"/>
    <p:sldId id="338" r:id="rId41"/>
    <p:sldId id="306" r:id="rId42"/>
    <p:sldId id="339" r:id="rId43"/>
    <p:sldId id="307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94624" autoAdjust="0"/>
  </p:normalViewPr>
  <p:slideViewPr>
    <p:cSldViewPr>
      <p:cViewPr varScale="1">
        <p:scale>
          <a:sx n="69" d="100"/>
          <a:sy n="69" d="100"/>
        </p:scale>
        <p:origin x="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6D1D4-B494-9943-BEEA-29222D4AC95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A52BA1-D7D9-ED42-A67E-D49E1C3A2BC6}">
      <dgm:prSet phldrT="[Texte]"/>
      <dgm:spPr/>
      <dgm:t>
        <a:bodyPr/>
        <a:lstStyle/>
        <a:p>
          <a:r>
            <a:rPr lang="fr-FR" dirty="0" smtClean="0"/>
            <a:t>Entreprise</a:t>
          </a:r>
          <a:endParaRPr lang="fr-FR" dirty="0"/>
        </a:p>
      </dgm:t>
    </dgm:pt>
    <dgm:pt modelId="{8E4BFD30-0B99-7F49-876B-084A45ABF697}" type="parTrans" cxnId="{807073F4-45EB-454C-9BF6-7CC3A9691895}">
      <dgm:prSet/>
      <dgm:spPr/>
      <dgm:t>
        <a:bodyPr/>
        <a:lstStyle/>
        <a:p>
          <a:endParaRPr lang="fr-FR"/>
        </a:p>
      </dgm:t>
    </dgm:pt>
    <dgm:pt modelId="{FFBE8AE5-C4B8-7C4E-912D-29966D850531}" type="sibTrans" cxnId="{807073F4-45EB-454C-9BF6-7CC3A9691895}">
      <dgm:prSet/>
      <dgm:spPr/>
      <dgm:t>
        <a:bodyPr/>
        <a:lstStyle/>
        <a:p>
          <a:endParaRPr lang="fr-FR"/>
        </a:p>
      </dgm:t>
    </dgm:pt>
    <dgm:pt modelId="{C2B61CD0-E71E-9243-AC30-FFF04CE65AC7}">
      <dgm:prSet phldrT="[Texte]"/>
      <dgm:spPr/>
      <dgm:t>
        <a:bodyPr/>
        <a:lstStyle/>
        <a:p>
          <a:r>
            <a:rPr lang="fr-FR" dirty="0" smtClean="0"/>
            <a:t>Projet 103</a:t>
          </a:r>
        </a:p>
        <a:p>
          <a:r>
            <a:rPr lang="fr-FR" dirty="0" smtClean="0">
              <a:latin typeface="Cambria" pitchFamily="18" charset="0"/>
            </a:rPr>
            <a:t>Mise en place d'un réseau intranet</a:t>
          </a:r>
          <a:endParaRPr lang="fr-FR" dirty="0"/>
        </a:p>
      </dgm:t>
    </dgm:pt>
    <dgm:pt modelId="{2F24B2D2-9AD4-8B48-AD3F-F1F8E5725F76}" type="parTrans" cxnId="{B65FE965-E819-9F4F-8889-9BE2937C0CC3}">
      <dgm:prSet/>
      <dgm:spPr/>
      <dgm:t>
        <a:bodyPr/>
        <a:lstStyle/>
        <a:p>
          <a:endParaRPr lang="fr-FR"/>
        </a:p>
      </dgm:t>
    </dgm:pt>
    <dgm:pt modelId="{6B096B48-EEE2-2E4C-A758-EE28BB248762}" type="sibTrans" cxnId="{B65FE965-E819-9F4F-8889-9BE2937C0CC3}">
      <dgm:prSet/>
      <dgm:spPr/>
      <dgm:t>
        <a:bodyPr/>
        <a:lstStyle/>
        <a:p>
          <a:endParaRPr lang="fr-FR"/>
        </a:p>
      </dgm:t>
    </dgm:pt>
    <dgm:pt modelId="{E6A9E10A-303A-4B43-ACD7-47A1F2B41986}">
      <dgm:prSet phldrT="[Texte]"/>
      <dgm:spPr/>
      <dgm:t>
        <a:bodyPr/>
        <a:lstStyle/>
        <a:p>
          <a:r>
            <a:rPr lang="fr-FR" dirty="0" smtClean="0"/>
            <a:t>Employé 1001</a:t>
          </a:r>
        </a:p>
        <a:p>
          <a:r>
            <a:rPr lang="fr-FR" b="1" i="0" u="none" dirty="0" err="1" smtClean="0"/>
            <a:t>Belaid</a:t>
          </a:r>
          <a:endParaRPr lang="fr-FR" b="0" i="0" u="none" dirty="0" smtClean="0"/>
        </a:p>
        <a:p>
          <a:pPr rtl="0"/>
          <a:r>
            <a:rPr lang="fr-FR" b="1" i="0" u="none" dirty="0" smtClean="0"/>
            <a:t>Toufik</a:t>
          </a:r>
          <a:endParaRPr lang="fr-FR" dirty="0"/>
        </a:p>
      </dgm:t>
    </dgm:pt>
    <dgm:pt modelId="{BBC6C015-A852-BF49-A0CF-AAB6A6B9E4D6}" type="parTrans" cxnId="{B327DC25-5702-5049-B612-43E8724408DC}">
      <dgm:prSet/>
      <dgm:spPr/>
      <dgm:t>
        <a:bodyPr/>
        <a:lstStyle/>
        <a:p>
          <a:endParaRPr lang="fr-FR"/>
        </a:p>
      </dgm:t>
    </dgm:pt>
    <dgm:pt modelId="{82E1D53A-E058-E642-BF0F-997C2881D2E6}" type="sibTrans" cxnId="{B327DC25-5702-5049-B612-43E8724408DC}">
      <dgm:prSet/>
      <dgm:spPr/>
      <dgm:t>
        <a:bodyPr/>
        <a:lstStyle/>
        <a:p>
          <a:endParaRPr lang="fr-FR"/>
        </a:p>
      </dgm:t>
    </dgm:pt>
    <dgm:pt modelId="{4029FF6B-2B60-A14B-A116-8D26B9CE61E3}">
      <dgm:prSet phldrT="[Texte]"/>
      <dgm:spPr/>
      <dgm:t>
        <a:bodyPr/>
        <a:lstStyle/>
        <a:p>
          <a:r>
            <a:rPr lang="fr-FR" dirty="0" smtClean="0"/>
            <a:t>Employé 1009</a:t>
          </a:r>
        </a:p>
        <a:p>
          <a:r>
            <a:rPr lang="fr-FR" b="1" i="0" u="none" dirty="0" smtClean="0"/>
            <a:t>Touati</a:t>
          </a:r>
          <a:endParaRPr lang="fr-FR" b="0" i="0" u="none" dirty="0" smtClean="0"/>
        </a:p>
        <a:p>
          <a:pPr rtl="0"/>
          <a:r>
            <a:rPr lang="fr-FR" b="1" i="0" u="none" dirty="0" smtClean="0"/>
            <a:t>Rachid</a:t>
          </a:r>
          <a:endParaRPr lang="fr-FR" dirty="0"/>
        </a:p>
      </dgm:t>
    </dgm:pt>
    <dgm:pt modelId="{7D157D45-509E-D44C-B313-37E01FCCCC43}" type="parTrans" cxnId="{82B82B4F-8C52-9040-B960-5843BEC81ABA}">
      <dgm:prSet/>
      <dgm:spPr/>
      <dgm:t>
        <a:bodyPr/>
        <a:lstStyle/>
        <a:p>
          <a:endParaRPr lang="fr-FR"/>
        </a:p>
      </dgm:t>
    </dgm:pt>
    <dgm:pt modelId="{5BF7C6B8-5BE4-9748-9CA4-08049FDA95A6}" type="sibTrans" cxnId="{82B82B4F-8C52-9040-B960-5843BEC81ABA}">
      <dgm:prSet/>
      <dgm:spPr/>
      <dgm:t>
        <a:bodyPr/>
        <a:lstStyle/>
        <a:p>
          <a:endParaRPr lang="fr-FR"/>
        </a:p>
      </dgm:t>
    </dgm:pt>
    <dgm:pt modelId="{3B6E185F-2D96-C240-918D-1E694C5D021E}">
      <dgm:prSet phldrT="[Texte]"/>
      <dgm:spPr/>
      <dgm:t>
        <a:bodyPr/>
        <a:lstStyle/>
        <a:p>
          <a:r>
            <a:rPr lang="fr-FR" dirty="0" smtClean="0"/>
            <a:t>Projet 122</a:t>
          </a:r>
        </a:p>
        <a:p>
          <a:r>
            <a:rPr lang="fr-FR" dirty="0" smtClean="0">
              <a:latin typeface="Cambria" pitchFamily="18" charset="0"/>
            </a:rPr>
            <a:t>Développement d'une application de gestion </a:t>
          </a:r>
          <a:endParaRPr lang="fr-FR" dirty="0"/>
        </a:p>
      </dgm:t>
    </dgm:pt>
    <dgm:pt modelId="{B3B8E183-6DF2-5C43-8ACC-46BD6B7A3868}" type="parTrans" cxnId="{D2B75B80-288E-4C4A-BD81-A6540AAB7C7B}">
      <dgm:prSet/>
      <dgm:spPr/>
      <dgm:t>
        <a:bodyPr/>
        <a:lstStyle/>
        <a:p>
          <a:endParaRPr lang="fr-FR"/>
        </a:p>
      </dgm:t>
    </dgm:pt>
    <dgm:pt modelId="{E5898957-4A15-0447-B6DC-94C11CE4DC41}" type="sibTrans" cxnId="{D2B75B80-288E-4C4A-BD81-A6540AAB7C7B}">
      <dgm:prSet/>
      <dgm:spPr/>
      <dgm:t>
        <a:bodyPr/>
        <a:lstStyle/>
        <a:p>
          <a:endParaRPr lang="fr-FR"/>
        </a:p>
      </dgm:t>
    </dgm:pt>
    <dgm:pt modelId="{85795CED-E8EB-C948-B75D-C83400C85A0E}">
      <dgm:prSet phldrT="[Texte]"/>
      <dgm:spPr/>
      <dgm:t>
        <a:bodyPr/>
        <a:lstStyle/>
        <a:p>
          <a:r>
            <a:rPr lang="fr-FR" dirty="0" smtClean="0"/>
            <a:t>Employé 1023</a:t>
          </a:r>
        </a:p>
        <a:p>
          <a:r>
            <a:rPr lang="fr-FR" b="1" i="0" u="none" dirty="0" err="1" smtClean="0"/>
            <a:t>Kadri</a:t>
          </a:r>
          <a:endParaRPr lang="fr-FR" b="0" i="0" u="none" dirty="0" smtClean="0"/>
        </a:p>
        <a:p>
          <a:pPr rtl="0"/>
          <a:r>
            <a:rPr lang="fr-FR" b="1" i="0" u="none" dirty="0" smtClean="0"/>
            <a:t>Amine</a:t>
          </a:r>
          <a:endParaRPr lang="fr-FR" dirty="0"/>
        </a:p>
      </dgm:t>
    </dgm:pt>
    <dgm:pt modelId="{336B72AB-80C2-FB4B-A403-A578483D1A5B}" type="parTrans" cxnId="{2DC4FB1D-CFAE-114B-B691-33D1F9D800E1}">
      <dgm:prSet/>
      <dgm:spPr/>
      <dgm:t>
        <a:bodyPr/>
        <a:lstStyle/>
        <a:p>
          <a:endParaRPr lang="fr-FR"/>
        </a:p>
      </dgm:t>
    </dgm:pt>
    <dgm:pt modelId="{F8D0FD01-30D4-5240-894C-CF9F414DCE81}" type="sibTrans" cxnId="{2DC4FB1D-CFAE-114B-B691-33D1F9D800E1}">
      <dgm:prSet/>
      <dgm:spPr/>
      <dgm:t>
        <a:bodyPr/>
        <a:lstStyle/>
        <a:p>
          <a:endParaRPr lang="fr-FR"/>
        </a:p>
      </dgm:t>
    </dgm:pt>
    <dgm:pt modelId="{F23B35E6-232A-7E46-A056-2BCB4F7308B7}" type="pres">
      <dgm:prSet presAssocID="{C8E6D1D4-B494-9943-BEEA-29222D4AC9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9D69323-A29D-C747-911A-1E7D28285E2B}" type="pres">
      <dgm:prSet presAssocID="{9CA52BA1-D7D9-ED42-A67E-D49E1C3A2BC6}" presName="hierRoot1" presStyleCnt="0"/>
      <dgm:spPr/>
    </dgm:pt>
    <dgm:pt modelId="{C7A2515D-9CA8-7545-8250-6710173E896B}" type="pres">
      <dgm:prSet presAssocID="{9CA52BA1-D7D9-ED42-A67E-D49E1C3A2BC6}" presName="composite" presStyleCnt="0"/>
      <dgm:spPr/>
    </dgm:pt>
    <dgm:pt modelId="{1D944F03-51E1-8649-BAED-4846E4FA6E2C}" type="pres">
      <dgm:prSet presAssocID="{9CA52BA1-D7D9-ED42-A67E-D49E1C3A2BC6}" presName="background" presStyleLbl="node0" presStyleIdx="0" presStyleCnt="1"/>
      <dgm:spPr/>
    </dgm:pt>
    <dgm:pt modelId="{71208F96-8A60-8B4E-ADAC-4A16D743BB90}" type="pres">
      <dgm:prSet presAssocID="{9CA52BA1-D7D9-ED42-A67E-D49E1C3A2BC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B660EC-588E-4E46-B566-EC3B0C3181A9}" type="pres">
      <dgm:prSet presAssocID="{9CA52BA1-D7D9-ED42-A67E-D49E1C3A2BC6}" presName="hierChild2" presStyleCnt="0"/>
      <dgm:spPr/>
    </dgm:pt>
    <dgm:pt modelId="{8B55560F-1045-C544-8693-D7DBF88A155C}" type="pres">
      <dgm:prSet presAssocID="{2F24B2D2-9AD4-8B48-AD3F-F1F8E5725F76}" presName="Name10" presStyleLbl="parChTrans1D2" presStyleIdx="0" presStyleCnt="2"/>
      <dgm:spPr/>
      <dgm:t>
        <a:bodyPr/>
        <a:lstStyle/>
        <a:p>
          <a:endParaRPr lang="fr-FR"/>
        </a:p>
      </dgm:t>
    </dgm:pt>
    <dgm:pt modelId="{2816236D-FDEC-2446-A89E-4E604C5041E1}" type="pres">
      <dgm:prSet presAssocID="{C2B61CD0-E71E-9243-AC30-FFF04CE65AC7}" presName="hierRoot2" presStyleCnt="0"/>
      <dgm:spPr/>
    </dgm:pt>
    <dgm:pt modelId="{DCAC9FFE-6524-E848-A5DC-2250D26B3502}" type="pres">
      <dgm:prSet presAssocID="{C2B61CD0-E71E-9243-AC30-FFF04CE65AC7}" presName="composite2" presStyleCnt="0"/>
      <dgm:spPr/>
    </dgm:pt>
    <dgm:pt modelId="{7A1AE0D5-B8F8-5A42-AF7F-70C5EF9B2A97}" type="pres">
      <dgm:prSet presAssocID="{C2B61CD0-E71E-9243-AC30-FFF04CE65AC7}" presName="background2" presStyleLbl="node2" presStyleIdx="0" presStyleCnt="2"/>
      <dgm:spPr/>
    </dgm:pt>
    <dgm:pt modelId="{ADB18E30-3F81-A342-AB96-8B95EB12327C}" type="pres">
      <dgm:prSet presAssocID="{C2B61CD0-E71E-9243-AC30-FFF04CE65AC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6763EC-6AA7-0849-A5DB-29248B9DCAE3}" type="pres">
      <dgm:prSet presAssocID="{C2B61CD0-E71E-9243-AC30-FFF04CE65AC7}" presName="hierChild3" presStyleCnt="0"/>
      <dgm:spPr/>
    </dgm:pt>
    <dgm:pt modelId="{6D70F944-3902-AA42-9064-07CEEABF1168}" type="pres">
      <dgm:prSet presAssocID="{BBC6C015-A852-BF49-A0CF-AAB6A6B9E4D6}" presName="Name17" presStyleLbl="parChTrans1D3" presStyleIdx="0" presStyleCnt="3"/>
      <dgm:spPr/>
      <dgm:t>
        <a:bodyPr/>
        <a:lstStyle/>
        <a:p>
          <a:endParaRPr lang="fr-FR"/>
        </a:p>
      </dgm:t>
    </dgm:pt>
    <dgm:pt modelId="{1780494A-D9D0-8F49-BD0E-A6067E317C9F}" type="pres">
      <dgm:prSet presAssocID="{E6A9E10A-303A-4B43-ACD7-47A1F2B41986}" presName="hierRoot3" presStyleCnt="0"/>
      <dgm:spPr/>
    </dgm:pt>
    <dgm:pt modelId="{4CABC268-EEB3-1945-B34A-34B518E48F5C}" type="pres">
      <dgm:prSet presAssocID="{E6A9E10A-303A-4B43-ACD7-47A1F2B41986}" presName="composite3" presStyleCnt="0"/>
      <dgm:spPr/>
    </dgm:pt>
    <dgm:pt modelId="{93F973EF-159F-E546-8CF3-045FADC68F2D}" type="pres">
      <dgm:prSet presAssocID="{E6A9E10A-303A-4B43-ACD7-47A1F2B41986}" presName="background3" presStyleLbl="node3" presStyleIdx="0" presStyleCnt="3"/>
      <dgm:spPr/>
    </dgm:pt>
    <dgm:pt modelId="{785DF5B3-CAD3-334A-874C-52BFC035B7FC}" type="pres">
      <dgm:prSet presAssocID="{E6A9E10A-303A-4B43-ACD7-47A1F2B4198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987301-AC63-9747-8F27-5070B9405864}" type="pres">
      <dgm:prSet presAssocID="{E6A9E10A-303A-4B43-ACD7-47A1F2B41986}" presName="hierChild4" presStyleCnt="0"/>
      <dgm:spPr/>
    </dgm:pt>
    <dgm:pt modelId="{49B62CFD-3A79-4843-ABF1-C28DADECD156}" type="pres">
      <dgm:prSet presAssocID="{7D157D45-509E-D44C-B313-37E01FCCCC43}" presName="Name17" presStyleLbl="parChTrans1D3" presStyleIdx="1" presStyleCnt="3"/>
      <dgm:spPr/>
      <dgm:t>
        <a:bodyPr/>
        <a:lstStyle/>
        <a:p>
          <a:endParaRPr lang="fr-FR"/>
        </a:p>
      </dgm:t>
    </dgm:pt>
    <dgm:pt modelId="{E1769CBB-A98A-E142-85E0-11D3C91CC03D}" type="pres">
      <dgm:prSet presAssocID="{4029FF6B-2B60-A14B-A116-8D26B9CE61E3}" presName="hierRoot3" presStyleCnt="0"/>
      <dgm:spPr/>
    </dgm:pt>
    <dgm:pt modelId="{B72D81DB-640F-AB47-967D-96005446474D}" type="pres">
      <dgm:prSet presAssocID="{4029FF6B-2B60-A14B-A116-8D26B9CE61E3}" presName="composite3" presStyleCnt="0"/>
      <dgm:spPr/>
    </dgm:pt>
    <dgm:pt modelId="{ED714D0E-07AA-F347-A09C-59A34D2DBA79}" type="pres">
      <dgm:prSet presAssocID="{4029FF6B-2B60-A14B-A116-8D26B9CE61E3}" presName="background3" presStyleLbl="node3" presStyleIdx="1" presStyleCnt="3"/>
      <dgm:spPr/>
    </dgm:pt>
    <dgm:pt modelId="{C3177100-481A-0C4D-A296-3E39EA62FAC4}" type="pres">
      <dgm:prSet presAssocID="{4029FF6B-2B60-A14B-A116-8D26B9CE61E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589041F-F198-0F4C-9AEF-C42ECFC7632C}" type="pres">
      <dgm:prSet presAssocID="{4029FF6B-2B60-A14B-A116-8D26B9CE61E3}" presName="hierChild4" presStyleCnt="0"/>
      <dgm:spPr/>
    </dgm:pt>
    <dgm:pt modelId="{68055668-1D55-3C4A-B201-6BEC1D43F776}" type="pres">
      <dgm:prSet presAssocID="{B3B8E183-6DF2-5C43-8ACC-46BD6B7A3868}" presName="Name10" presStyleLbl="parChTrans1D2" presStyleIdx="1" presStyleCnt="2"/>
      <dgm:spPr/>
      <dgm:t>
        <a:bodyPr/>
        <a:lstStyle/>
        <a:p>
          <a:endParaRPr lang="fr-FR"/>
        </a:p>
      </dgm:t>
    </dgm:pt>
    <dgm:pt modelId="{7BB7FF34-A8F5-1D4A-AFF4-8D77CA4938E0}" type="pres">
      <dgm:prSet presAssocID="{3B6E185F-2D96-C240-918D-1E694C5D021E}" presName="hierRoot2" presStyleCnt="0"/>
      <dgm:spPr/>
    </dgm:pt>
    <dgm:pt modelId="{E0218402-3846-A648-AE7F-C56DE9D1E300}" type="pres">
      <dgm:prSet presAssocID="{3B6E185F-2D96-C240-918D-1E694C5D021E}" presName="composite2" presStyleCnt="0"/>
      <dgm:spPr/>
    </dgm:pt>
    <dgm:pt modelId="{D46359A3-E6E9-154D-93D9-177CED847258}" type="pres">
      <dgm:prSet presAssocID="{3B6E185F-2D96-C240-918D-1E694C5D021E}" presName="background2" presStyleLbl="node2" presStyleIdx="1" presStyleCnt="2"/>
      <dgm:spPr/>
    </dgm:pt>
    <dgm:pt modelId="{63BA1A4C-9508-7646-B5BE-592FF2C9CE52}" type="pres">
      <dgm:prSet presAssocID="{3B6E185F-2D96-C240-918D-1E694C5D021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65AF5E-67EE-EC45-8EFE-1CC42FB59E11}" type="pres">
      <dgm:prSet presAssocID="{3B6E185F-2D96-C240-918D-1E694C5D021E}" presName="hierChild3" presStyleCnt="0"/>
      <dgm:spPr/>
    </dgm:pt>
    <dgm:pt modelId="{6193DD3E-DF66-DB46-B1FD-21CEC0F5CC92}" type="pres">
      <dgm:prSet presAssocID="{336B72AB-80C2-FB4B-A403-A578483D1A5B}" presName="Name17" presStyleLbl="parChTrans1D3" presStyleIdx="2" presStyleCnt="3"/>
      <dgm:spPr/>
      <dgm:t>
        <a:bodyPr/>
        <a:lstStyle/>
        <a:p>
          <a:endParaRPr lang="fr-FR"/>
        </a:p>
      </dgm:t>
    </dgm:pt>
    <dgm:pt modelId="{EF04F49A-0FA1-9947-B443-A37288A1C520}" type="pres">
      <dgm:prSet presAssocID="{85795CED-E8EB-C948-B75D-C83400C85A0E}" presName="hierRoot3" presStyleCnt="0"/>
      <dgm:spPr/>
    </dgm:pt>
    <dgm:pt modelId="{B6386B09-06ED-D942-B680-C1857C321A5A}" type="pres">
      <dgm:prSet presAssocID="{85795CED-E8EB-C948-B75D-C83400C85A0E}" presName="composite3" presStyleCnt="0"/>
      <dgm:spPr/>
    </dgm:pt>
    <dgm:pt modelId="{67C52B59-355A-104F-B60C-FB8410EDD80B}" type="pres">
      <dgm:prSet presAssocID="{85795CED-E8EB-C948-B75D-C83400C85A0E}" presName="background3" presStyleLbl="node3" presStyleIdx="2" presStyleCnt="3"/>
      <dgm:spPr/>
    </dgm:pt>
    <dgm:pt modelId="{E262F9B7-DF13-D542-A708-A1AC1C370A78}" type="pres">
      <dgm:prSet presAssocID="{85795CED-E8EB-C948-B75D-C83400C85A0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87BEBFC-C392-5E42-8420-F41A9FAA1867}" type="pres">
      <dgm:prSet presAssocID="{85795CED-E8EB-C948-B75D-C83400C85A0E}" presName="hierChild4" presStyleCnt="0"/>
      <dgm:spPr/>
    </dgm:pt>
  </dgm:ptLst>
  <dgm:cxnLst>
    <dgm:cxn modelId="{AE5FE6B5-A7E9-844F-8363-BBC017BC91E6}" type="presOf" srcId="{4029FF6B-2B60-A14B-A116-8D26B9CE61E3}" destId="{C3177100-481A-0C4D-A296-3E39EA62FAC4}" srcOrd="0" destOrd="0" presId="urn:microsoft.com/office/officeart/2005/8/layout/hierarchy1"/>
    <dgm:cxn modelId="{6BA943CE-AB99-CF41-BBB1-AAC1BCE30962}" type="presOf" srcId="{E6A9E10A-303A-4B43-ACD7-47A1F2B41986}" destId="{785DF5B3-CAD3-334A-874C-52BFC035B7FC}" srcOrd="0" destOrd="0" presId="urn:microsoft.com/office/officeart/2005/8/layout/hierarchy1"/>
    <dgm:cxn modelId="{EE5BCA68-D28A-6445-9650-7334F33EEF1A}" type="presOf" srcId="{2F24B2D2-9AD4-8B48-AD3F-F1F8E5725F76}" destId="{8B55560F-1045-C544-8693-D7DBF88A155C}" srcOrd="0" destOrd="0" presId="urn:microsoft.com/office/officeart/2005/8/layout/hierarchy1"/>
    <dgm:cxn modelId="{A70086B3-274A-8840-8099-1FC60C266590}" type="presOf" srcId="{3B6E185F-2D96-C240-918D-1E694C5D021E}" destId="{63BA1A4C-9508-7646-B5BE-592FF2C9CE52}" srcOrd="0" destOrd="0" presId="urn:microsoft.com/office/officeart/2005/8/layout/hierarchy1"/>
    <dgm:cxn modelId="{82B82B4F-8C52-9040-B960-5843BEC81ABA}" srcId="{C2B61CD0-E71E-9243-AC30-FFF04CE65AC7}" destId="{4029FF6B-2B60-A14B-A116-8D26B9CE61E3}" srcOrd="1" destOrd="0" parTransId="{7D157D45-509E-D44C-B313-37E01FCCCC43}" sibTransId="{5BF7C6B8-5BE4-9748-9CA4-08049FDA95A6}"/>
    <dgm:cxn modelId="{D2B75B80-288E-4C4A-BD81-A6540AAB7C7B}" srcId="{9CA52BA1-D7D9-ED42-A67E-D49E1C3A2BC6}" destId="{3B6E185F-2D96-C240-918D-1E694C5D021E}" srcOrd="1" destOrd="0" parTransId="{B3B8E183-6DF2-5C43-8ACC-46BD6B7A3868}" sibTransId="{E5898957-4A15-0447-B6DC-94C11CE4DC41}"/>
    <dgm:cxn modelId="{B65FE965-E819-9F4F-8889-9BE2937C0CC3}" srcId="{9CA52BA1-D7D9-ED42-A67E-D49E1C3A2BC6}" destId="{C2B61CD0-E71E-9243-AC30-FFF04CE65AC7}" srcOrd="0" destOrd="0" parTransId="{2F24B2D2-9AD4-8B48-AD3F-F1F8E5725F76}" sibTransId="{6B096B48-EEE2-2E4C-A758-EE28BB248762}"/>
    <dgm:cxn modelId="{53168A45-4C2F-1440-A45D-23C13EE6937E}" type="presOf" srcId="{C8E6D1D4-B494-9943-BEEA-29222D4AC959}" destId="{F23B35E6-232A-7E46-A056-2BCB4F7308B7}" srcOrd="0" destOrd="0" presId="urn:microsoft.com/office/officeart/2005/8/layout/hierarchy1"/>
    <dgm:cxn modelId="{807073F4-45EB-454C-9BF6-7CC3A9691895}" srcId="{C8E6D1D4-B494-9943-BEEA-29222D4AC959}" destId="{9CA52BA1-D7D9-ED42-A67E-D49E1C3A2BC6}" srcOrd="0" destOrd="0" parTransId="{8E4BFD30-0B99-7F49-876B-084A45ABF697}" sibTransId="{FFBE8AE5-C4B8-7C4E-912D-29966D850531}"/>
    <dgm:cxn modelId="{2DC4FB1D-CFAE-114B-B691-33D1F9D800E1}" srcId="{3B6E185F-2D96-C240-918D-1E694C5D021E}" destId="{85795CED-E8EB-C948-B75D-C83400C85A0E}" srcOrd="0" destOrd="0" parTransId="{336B72AB-80C2-FB4B-A403-A578483D1A5B}" sibTransId="{F8D0FD01-30D4-5240-894C-CF9F414DCE81}"/>
    <dgm:cxn modelId="{4DFBF415-E578-DF44-98EE-82C9ED084D3D}" type="presOf" srcId="{336B72AB-80C2-FB4B-A403-A578483D1A5B}" destId="{6193DD3E-DF66-DB46-B1FD-21CEC0F5CC92}" srcOrd="0" destOrd="0" presId="urn:microsoft.com/office/officeart/2005/8/layout/hierarchy1"/>
    <dgm:cxn modelId="{253C9D36-0CD6-1547-8C00-998D71F1D42F}" type="presOf" srcId="{B3B8E183-6DF2-5C43-8ACC-46BD6B7A3868}" destId="{68055668-1D55-3C4A-B201-6BEC1D43F776}" srcOrd="0" destOrd="0" presId="urn:microsoft.com/office/officeart/2005/8/layout/hierarchy1"/>
    <dgm:cxn modelId="{03296C4A-73B5-8C49-8B36-318E7C895344}" type="presOf" srcId="{BBC6C015-A852-BF49-A0CF-AAB6A6B9E4D6}" destId="{6D70F944-3902-AA42-9064-07CEEABF1168}" srcOrd="0" destOrd="0" presId="urn:microsoft.com/office/officeart/2005/8/layout/hierarchy1"/>
    <dgm:cxn modelId="{B327DC25-5702-5049-B612-43E8724408DC}" srcId="{C2B61CD0-E71E-9243-AC30-FFF04CE65AC7}" destId="{E6A9E10A-303A-4B43-ACD7-47A1F2B41986}" srcOrd="0" destOrd="0" parTransId="{BBC6C015-A852-BF49-A0CF-AAB6A6B9E4D6}" sibTransId="{82E1D53A-E058-E642-BF0F-997C2881D2E6}"/>
    <dgm:cxn modelId="{131D478A-AF52-D14A-B7E8-4E9635C3E4C3}" type="presOf" srcId="{9CA52BA1-D7D9-ED42-A67E-D49E1C3A2BC6}" destId="{71208F96-8A60-8B4E-ADAC-4A16D743BB90}" srcOrd="0" destOrd="0" presId="urn:microsoft.com/office/officeart/2005/8/layout/hierarchy1"/>
    <dgm:cxn modelId="{0B2C1360-0F34-3749-ADD2-D1C0ACA19A12}" type="presOf" srcId="{85795CED-E8EB-C948-B75D-C83400C85A0E}" destId="{E262F9B7-DF13-D542-A708-A1AC1C370A78}" srcOrd="0" destOrd="0" presId="urn:microsoft.com/office/officeart/2005/8/layout/hierarchy1"/>
    <dgm:cxn modelId="{3AD41E0E-0BFA-CB41-83B8-E0E850AA982B}" type="presOf" srcId="{C2B61CD0-E71E-9243-AC30-FFF04CE65AC7}" destId="{ADB18E30-3F81-A342-AB96-8B95EB12327C}" srcOrd="0" destOrd="0" presId="urn:microsoft.com/office/officeart/2005/8/layout/hierarchy1"/>
    <dgm:cxn modelId="{8193A482-9E5E-D347-840A-6122A847351C}" type="presOf" srcId="{7D157D45-509E-D44C-B313-37E01FCCCC43}" destId="{49B62CFD-3A79-4843-ABF1-C28DADECD156}" srcOrd="0" destOrd="0" presId="urn:microsoft.com/office/officeart/2005/8/layout/hierarchy1"/>
    <dgm:cxn modelId="{0CA67ADE-4C76-0E44-B69E-0CDF164620F9}" type="presParOf" srcId="{F23B35E6-232A-7E46-A056-2BCB4F7308B7}" destId="{A9D69323-A29D-C747-911A-1E7D28285E2B}" srcOrd="0" destOrd="0" presId="urn:microsoft.com/office/officeart/2005/8/layout/hierarchy1"/>
    <dgm:cxn modelId="{257AAD37-0F76-214D-B3D3-21496995E7B8}" type="presParOf" srcId="{A9D69323-A29D-C747-911A-1E7D28285E2B}" destId="{C7A2515D-9CA8-7545-8250-6710173E896B}" srcOrd="0" destOrd="0" presId="urn:microsoft.com/office/officeart/2005/8/layout/hierarchy1"/>
    <dgm:cxn modelId="{88E792DC-7707-3C43-B889-255DA5ACECDC}" type="presParOf" srcId="{C7A2515D-9CA8-7545-8250-6710173E896B}" destId="{1D944F03-51E1-8649-BAED-4846E4FA6E2C}" srcOrd="0" destOrd="0" presId="urn:microsoft.com/office/officeart/2005/8/layout/hierarchy1"/>
    <dgm:cxn modelId="{4C39EDD0-86EF-4144-AE30-C36E3AD4E34B}" type="presParOf" srcId="{C7A2515D-9CA8-7545-8250-6710173E896B}" destId="{71208F96-8A60-8B4E-ADAC-4A16D743BB90}" srcOrd="1" destOrd="0" presId="urn:microsoft.com/office/officeart/2005/8/layout/hierarchy1"/>
    <dgm:cxn modelId="{C6EFFF84-FA33-0341-8903-3CDAA5212096}" type="presParOf" srcId="{A9D69323-A29D-C747-911A-1E7D28285E2B}" destId="{9BB660EC-588E-4E46-B566-EC3B0C3181A9}" srcOrd="1" destOrd="0" presId="urn:microsoft.com/office/officeart/2005/8/layout/hierarchy1"/>
    <dgm:cxn modelId="{FF7CB42C-7C90-9D41-A32D-1A768806E140}" type="presParOf" srcId="{9BB660EC-588E-4E46-B566-EC3B0C3181A9}" destId="{8B55560F-1045-C544-8693-D7DBF88A155C}" srcOrd="0" destOrd="0" presId="urn:microsoft.com/office/officeart/2005/8/layout/hierarchy1"/>
    <dgm:cxn modelId="{3EF6D8B8-14EF-324D-BC53-F7FC65CEBE46}" type="presParOf" srcId="{9BB660EC-588E-4E46-B566-EC3B0C3181A9}" destId="{2816236D-FDEC-2446-A89E-4E604C5041E1}" srcOrd="1" destOrd="0" presId="urn:microsoft.com/office/officeart/2005/8/layout/hierarchy1"/>
    <dgm:cxn modelId="{FC5F3BFE-1730-1C43-9382-B994C252C17D}" type="presParOf" srcId="{2816236D-FDEC-2446-A89E-4E604C5041E1}" destId="{DCAC9FFE-6524-E848-A5DC-2250D26B3502}" srcOrd="0" destOrd="0" presId="urn:microsoft.com/office/officeart/2005/8/layout/hierarchy1"/>
    <dgm:cxn modelId="{8ACED53E-A15A-344B-B618-4BD2F346BE50}" type="presParOf" srcId="{DCAC9FFE-6524-E848-A5DC-2250D26B3502}" destId="{7A1AE0D5-B8F8-5A42-AF7F-70C5EF9B2A97}" srcOrd="0" destOrd="0" presId="urn:microsoft.com/office/officeart/2005/8/layout/hierarchy1"/>
    <dgm:cxn modelId="{BD356DFD-D893-1645-8468-50A98E05C812}" type="presParOf" srcId="{DCAC9FFE-6524-E848-A5DC-2250D26B3502}" destId="{ADB18E30-3F81-A342-AB96-8B95EB12327C}" srcOrd="1" destOrd="0" presId="urn:microsoft.com/office/officeart/2005/8/layout/hierarchy1"/>
    <dgm:cxn modelId="{7861A780-F8D4-AD47-94F9-6C91E4377BA9}" type="presParOf" srcId="{2816236D-FDEC-2446-A89E-4E604C5041E1}" destId="{ED6763EC-6AA7-0849-A5DB-29248B9DCAE3}" srcOrd="1" destOrd="0" presId="urn:microsoft.com/office/officeart/2005/8/layout/hierarchy1"/>
    <dgm:cxn modelId="{192717ED-9ACC-A04F-8F38-2DB32FA01D9A}" type="presParOf" srcId="{ED6763EC-6AA7-0849-A5DB-29248B9DCAE3}" destId="{6D70F944-3902-AA42-9064-07CEEABF1168}" srcOrd="0" destOrd="0" presId="urn:microsoft.com/office/officeart/2005/8/layout/hierarchy1"/>
    <dgm:cxn modelId="{22222EB3-F9F7-D84A-962B-B26355F687B4}" type="presParOf" srcId="{ED6763EC-6AA7-0849-A5DB-29248B9DCAE3}" destId="{1780494A-D9D0-8F49-BD0E-A6067E317C9F}" srcOrd="1" destOrd="0" presId="urn:microsoft.com/office/officeart/2005/8/layout/hierarchy1"/>
    <dgm:cxn modelId="{939DA5CE-869A-B348-B70C-01F5AC8C3D1D}" type="presParOf" srcId="{1780494A-D9D0-8F49-BD0E-A6067E317C9F}" destId="{4CABC268-EEB3-1945-B34A-34B518E48F5C}" srcOrd="0" destOrd="0" presId="urn:microsoft.com/office/officeart/2005/8/layout/hierarchy1"/>
    <dgm:cxn modelId="{1A7CBF53-4F0F-B148-98B2-88545BE86B87}" type="presParOf" srcId="{4CABC268-EEB3-1945-B34A-34B518E48F5C}" destId="{93F973EF-159F-E546-8CF3-045FADC68F2D}" srcOrd="0" destOrd="0" presId="urn:microsoft.com/office/officeart/2005/8/layout/hierarchy1"/>
    <dgm:cxn modelId="{22875BF9-3071-C945-93E0-DF302A2876C7}" type="presParOf" srcId="{4CABC268-EEB3-1945-B34A-34B518E48F5C}" destId="{785DF5B3-CAD3-334A-874C-52BFC035B7FC}" srcOrd="1" destOrd="0" presId="urn:microsoft.com/office/officeart/2005/8/layout/hierarchy1"/>
    <dgm:cxn modelId="{9B337E5F-DECF-5F4D-9508-EC3667BEF98E}" type="presParOf" srcId="{1780494A-D9D0-8F49-BD0E-A6067E317C9F}" destId="{86987301-AC63-9747-8F27-5070B9405864}" srcOrd="1" destOrd="0" presId="urn:microsoft.com/office/officeart/2005/8/layout/hierarchy1"/>
    <dgm:cxn modelId="{D747123F-C1F3-DA49-BAE7-7104FBDBF358}" type="presParOf" srcId="{ED6763EC-6AA7-0849-A5DB-29248B9DCAE3}" destId="{49B62CFD-3A79-4843-ABF1-C28DADECD156}" srcOrd="2" destOrd="0" presId="urn:microsoft.com/office/officeart/2005/8/layout/hierarchy1"/>
    <dgm:cxn modelId="{AF15C682-CE97-5D44-A7DE-DCAE71AFC1DF}" type="presParOf" srcId="{ED6763EC-6AA7-0849-A5DB-29248B9DCAE3}" destId="{E1769CBB-A98A-E142-85E0-11D3C91CC03D}" srcOrd="3" destOrd="0" presId="urn:microsoft.com/office/officeart/2005/8/layout/hierarchy1"/>
    <dgm:cxn modelId="{ABB425EC-7CAB-AD4D-91B8-A484FF7A49AE}" type="presParOf" srcId="{E1769CBB-A98A-E142-85E0-11D3C91CC03D}" destId="{B72D81DB-640F-AB47-967D-96005446474D}" srcOrd="0" destOrd="0" presId="urn:microsoft.com/office/officeart/2005/8/layout/hierarchy1"/>
    <dgm:cxn modelId="{CB44FEAC-4D4D-9741-85DE-E9DFB40BE46D}" type="presParOf" srcId="{B72D81DB-640F-AB47-967D-96005446474D}" destId="{ED714D0E-07AA-F347-A09C-59A34D2DBA79}" srcOrd="0" destOrd="0" presId="urn:microsoft.com/office/officeart/2005/8/layout/hierarchy1"/>
    <dgm:cxn modelId="{F2CF13CE-3171-6F41-99D2-0FA5F61D4E81}" type="presParOf" srcId="{B72D81DB-640F-AB47-967D-96005446474D}" destId="{C3177100-481A-0C4D-A296-3E39EA62FAC4}" srcOrd="1" destOrd="0" presId="urn:microsoft.com/office/officeart/2005/8/layout/hierarchy1"/>
    <dgm:cxn modelId="{C4E629FD-06F4-144A-9CFB-165E15B991B9}" type="presParOf" srcId="{E1769CBB-A98A-E142-85E0-11D3C91CC03D}" destId="{2589041F-F198-0F4C-9AEF-C42ECFC7632C}" srcOrd="1" destOrd="0" presId="urn:microsoft.com/office/officeart/2005/8/layout/hierarchy1"/>
    <dgm:cxn modelId="{E15D8D50-1A03-F047-AF7A-920BE1B605EE}" type="presParOf" srcId="{9BB660EC-588E-4E46-B566-EC3B0C3181A9}" destId="{68055668-1D55-3C4A-B201-6BEC1D43F776}" srcOrd="2" destOrd="0" presId="urn:microsoft.com/office/officeart/2005/8/layout/hierarchy1"/>
    <dgm:cxn modelId="{D0EB675D-4922-7D4D-8511-A78C64AEB650}" type="presParOf" srcId="{9BB660EC-588E-4E46-B566-EC3B0C3181A9}" destId="{7BB7FF34-A8F5-1D4A-AFF4-8D77CA4938E0}" srcOrd="3" destOrd="0" presId="urn:microsoft.com/office/officeart/2005/8/layout/hierarchy1"/>
    <dgm:cxn modelId="{293B68B9-29DE-AA47-9ED9-2FBAB76CD29C}" type="presParOf" srcId="{7BB7FF34-A8F5-1D4A-AFF4-8D77CA4938E0}" destId="{E0218402-3846-A648-AE7F-C56DE9D1E300}" srcOrd="0" destOrd="0" presId="urn:microsoft.com/office/officeart/2005/8/layout/hierarchy1"/>
    <dgm:cxn modelId="{F0C14557-729D-E947-88C9-16107D31E76C}" type="presParOf" srcId="{E0218402-3846-A648-AE7F-C56DE9D1E300}" destId="{D46359A3-E6E9-154D-93D9-177CED847258}" srcOrd="0" destOrd="0" presId="urn:microsoft.com/office/officeart/2005/8/layout/hierarchy1"/>
    <dgm:cxn modelId="{46A307DD-EA57-FE41-BC83-98E34083D905}" type="presParOf" srcId="{E0218402-3846-A648-AE7F-C56DE9D1E300}" destId="{63BA1A4C-9508-7646-B5BE-592FF2C9CE52}" srcOrd="1" destOrd="0" presId="urn:microsoft.com/office/officeart/2005/8/layout/hierarchy1"/>
    <dgm:cxn modelId="{6EC55AAC-3F33-B44A-9EC5-54B3747A351E}" type="presParOf" srcId="{7BB7FF34-A8F5-1D4A-AFF4-8D77CA4938E0}" destId="{3065AF5E-67EE-EC45-8EFE-1CC42FB59E11}" srcOrd="1" destOrd="0" presId="urn:microsoft.com/office/officeart/2005/8/layout/hierarchy1"/>
    <dgm:cxn modelId="{D859CC99-9465-9544-AA5C-1C05BA9D22E7}" type="presParOf" srcId="{3065AF5E-67EE-EC45-8EFE-1CC42FB59E11}" destId="{6193DD3E-DF66-DB46-B1FD-21CEC0F5CC92}" srcOrd="0" destOrd="0" presId="urn:microsoft.com/office/officeart/2005/8/layout/hierarchy1"/>
    <dgm:cxn modelId="{07C644FE-9C10-5145-BDEC-03345F1E58C6}" type="presParOf" srcId="{3065AF5E-67EE-EC45-8EFE-1CC42FB59E11}" destId="{EF04F49A-0FA1-9947-B443-A37288A1C520}" srcOrd="1" destOrd="0" presId="urn:microsoft.com/office/officeart/2005/8/layout/hierarchy1"/>
    <dgm:cxn modelId="{C56A6AAE-9947-824C-A64C-B4A431E02E63}" type="presParOf" srcId="{EF04F49A-0FA1-9947-B443-A37288A1C520}" destId="{B6386B09-06ED-D942-B680-C1857C321A5A}" srcOrd="0" destOrd="0" presId="urn:microsoft.com/office/officeart/2005/8/layout/hierarchy1"/>
    <dgm:cxn modelId="{EE401273-D957-1C44-8772-C252ADCA0F3A}" type="presParOf" srcId="{B6386B09-06ED-D942-B680-C1857C321A5A}" destId="{67C52B59-355A-104F-B60C-FB8410EDD80B}" srcOrd="0" destOrd="0" presId="urn:microsoft.com/office/officeart/2005/8/layout/hierarchy1"/>
    <dgm:cxn modelId="{B1D32ED3-31AD-2644-815E-743C8BCE0BA0}" type="presParOf" srcId="{B6386B09-06ED-D942-B680-C1857C321A5A}" destId="{E262F9B7-DF13-D542-A708-A1AC1C370A78}" srcOrd="1" destOrd="0" presId="urn:microsoft.com/office/officeart/2005/8/layout/hierarchy1"/>
    <dgm:cxn modelId="{C59CAFA8-CD5E-E247-B77D-4D3502DE1F22}" type="presParOf" srcId="{EF04F49A-0FA1-9947-B443-A37288A1C520}" destId="{887BEBFC-C392-5E42-8420-F41A9FAA1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3DD3E-DF66-DB46-B1FD-21CEC0F5CC92}">
      <dsp:nvSpPr>
        <dsp:cNvPr id="0" name=""/>
        <dsp:cNvSpPr/>
      </dsp:nvSpPr>
      <dsp:spPr>
        <a:xfrm>
          <a:off x="4830633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55668-1D55-3C4A-B201-6BEC1D43F776}">
      <dsp:nvSpPr>
        <dsp:cNvPr id="0" name=""/>
        <dsp:cNvSpPr/>
      </dsp:nvSpPr>
      <dsp:spPr>
        <a:xfrm>
          <a:off x="3439790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436563" y="310602"/>
              </a:lnTo>
              <a:lnTo>
                <a:pt x="1436563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62CFD-3A79-4843-ABF1-C28DADECD156}">
      <dsp:nvSpPr>
        <dsp:cNvPr id="0" name=""/>
        <dsp:cNvSpPr/>
      </dsp:nvSpPr>
      <dsp:spPr>
        <a:xfrm>
          <a:off x="2003226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0F944-3902-AA42-9064-07CEEABF1168}">
      <dsp:nvSpPr>
        <dsp:cNvPr id="0" name=""/>
        <dsp:cNvSpPr/>
      </dsp:nvSpPr>
      <dsp:spPr>
        <a:xfrm>
          <a:off x="1045517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5560F-1045-C544-8693-D7DBF88A155C}">
      <dsp:nvSpPr>
        <dsp:cNvPr id="0" name=""/>
        <dsp:cNvSpPr/>
      </dsp:nvSpPr>
      <dsp:spPr>
        <a:xfrm>
          <a:off x="2003226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1436563" y="0"/>
              </a:moveTo>
              <a:lnTo>
                <a:pt x="1436563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44F03-51E1-8649-BAED-4846E4FA6E2C}">
      <dsp:nvSpPr>
        <dsp:cNvPr id="0" name=""/>
        <dsp:cNvSpPr/>
      </dsp:nvSpPr>
      <dsp:spPr>
        <a:xfrm>
          <a:off x="2656209" y="786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208F96-8A60-8B4E-ADAC-4A16D743BB90}">
      <dsp:nvSpPr>
        <dsp:cNvPr id="0" name=""/>
        <dsp:cNvSpPr/>
      </dsp:nvSpPr>
      <dsp:spPr>
        <a:xfrm>
          <a:off x="2830338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Entreprise</a:t>
          </a:r>
          <a:endParaRPr lang="fr-FR" sz="1300" kern="1200" dirty="0"/>
        </a:p>
      </dsp:txBody>
      <dsp:txXfrm>
        <a:off x="2859485" y="195355"/>
        <a:ext cx="1508866" cy="936852"/>
      </dsp:txXfrm>
    </dsp:sp>
    <dsp:sp modelId="{7A1AE0D5-B8F8-5A42-AF7F-70C5EF9B2A97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B18E30-3F81-A342-AB96-8B95EB12327C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Projet 103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latin typeface="Cambria" pitchFamily="18" charset="0"/>
            </a:rPr>
            <a:t>Mise en place d'un réseau intranet</a:t>
          </a:r>
          <a:endParaRPr lang="fr-FR" sz="1300" kern="1200" dirty="0"/>
        </a:p>
      </dsp:txBody>
      <dsp:txXfrm>
        <a:off x="1422922" y="1646284"/>
        <a:ext cx="1508866" cy="936852"/>
      </dsp:txXfrm>
    </dsp:sp>
    <dsp:sp modelId="{93F973EF-159F-E546-8CF3-045FADC68F2D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DF5B3-CAD3-334A-874C-52BFC035B7FC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Employé 1001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err="1" smtClean="0"/>
            <a:t>Belaid</a:t>
          </a:r>
          <a:endParaRPr lang="fr-FR" sz="1300" b="0" i="0" u="none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Toufik</a:t>
          </a:r>
          <a:endParaRPr lang="fr-FR" sz="1300" kern="1200" dirty="0"/>
        </a:p>
      </dsp:txBody>
      <dsp:txXfrm>
        <a:off x="465213" y="3097213"/>
        <a:ext cx="1508866" cy="936852"/>
      </dsp:txXfrm>
    </dsp:sp>
    <dsp:sp modelId="{ED714D0E-07AA-F347-A09C-59A34D2DBA79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177100-481A-0C4D-A296-3E39EA62FAC4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Employé 1009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Touati</a:t>
          </a:r>
          <a:endParaRPr lang="fr-FR" sz="1300" b="0" i="0" u="none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Rachid</a:t>
          </a:r>
          <a:endParaRPr lang="fr-FR" sz="1300" kern="1200" dirty="0"/>
        </a:p>
      </dsp:txBody>
      <dsp:txXfrm>
        <a:off x="2380631" y="3097213"/>
        <a:ext cx="1508866" cy="936852"/>
      </dsp:txXfrm>
    </dsp:sp>
    <dsp:sp modelId="{D46359A3-E6E9-154D-93D9-177CED847258}">
      <dsp:nvSpPr>
        <dsp:cNvPr id="0" name=""/>
        <dsp:cNvSpPr/>
      </dsp:nvSpPr>
      <dsp:spPr>
        <a:xfrm>
          <a:off x="4092773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A1A4C-9508-7646-B5BE-592FF2C9CE52}">
      <dsp:nvSpPr>
        <dsp:cNvPr id="0" name=""/>
        <dsp:cNvSpPr/>
      </dsp:nvSpPr>
      <dsp:spPr>
        <a:xfrm>
          <a:off x="4266902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Projet 122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latin typeface="Cambria" pitchFamily="18" charset="0"/>
            </a:rPr>
            <a:t>Développement d'une application de gestion </a:t>
          </a:r>
          <a:endParaRPr lang="fr-FR" sz="1300" kern="1200" dirty="0"/>
        </a:p>
      </dsp:txBody>
      <dsp:txXfrm>
        <a:off x="4296049" y="1646284"/>
        <a:ext cx="1508866" cy="936852"/>
      </dsp:txXfrm>
    </dsp:sp>
    <dsp:sp modelId="{67C52B59-355A-104F-B60C-FB8410EDD80B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62F9B7-DF13-D542-A708-A1AC1C370A78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Employé 1023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err="1" smtClean="0"/>
            <a:t>Kadri</a:t>
          </a:r>
          <a:endParaRPr lang="fr-FR" sz="1300" b="0" i="0" u="none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0" u="none" kern="1200" dirty="0" smtClean="0"/>
            <a:t>Amine</a:t>
          </a:r>
          <a:endParaRPr lang="fr-FR" sz="1300" kern="1200" dirty="0"/>
        </a:p>
      </dsp:txBody>
      <dsp:txXfrm>
        <a:off x="4296049" y="3097213"/>
        <a:ext cx="1508866" cy="93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34A8-315C-4061-98FD-EA829EF94FCC}" type="datetimeFigureOut">
              <a:rPr lang="fr-FR" smtClean="0"/>
              <a:pPr/>
              <a:t>16/05/2021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78D4-7568-4BC1-B9D4-5C0F9937DE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08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3700-D3EF-4D9C-A731-DD20FB40C85E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0FD-9D76-4A12-BFEF-7FCC4159E3DE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69E6-62C3-452D-9ABA-36B9EC55FB85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1770-FB37-473E-BD2D-47620A3E968F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8A8C-5BB9-4894-82D1-08A768477A0E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0AC1-652B-477D-A074-13F85F1EB87D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A66-DFE8-43A0-85ED-61A2EBA9C187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04D3-1FAB-4BFE-802C-65B484E866C6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EDD5-F20A-4D94-8057-E7B03519C387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2DFA-E618-4FFB-9779-1D063A2609CF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223C-2E8D-4BE5-9B81-C36A2E87F4E7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75385F-1802-4977-A52D-18F4EC723449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9528"/>
          </a:xfrm>
        </p:spPr>
        <p:txBody>
          <a:bodyPr/>
          <a:lstStyle/>
          <a:p>
            <a:pPr algn="ctr"/>
            <a:r>
              <a:rPr lang="fr-FR" dirty="0" smtClean="0"/>
              <a:t>Introduction aux bases de données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Gestion des données (1)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La gestion de données par l’utilisation de fichiers présente de nombreux inconvénients: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Absence de standardisation</a:t>
            </a:r>
          </a:p>
          <a:p>
            <a:pPr marL="914400" lvl="1" indent="-514350">
              <a:buNone/>
            </a:pPr>
            <a:r>
              <a:rPr lang="fr-FR" dirty="0" smtClean="0"/>
              <a:t>plusieurs formats de stockage, plusieurs langages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Redondance des données (plusieurs copies de la même donnée)</a:t>
            </a:r>
          </a:p>
          <a:p>
            <a:pPr marL="914400" lvl="1" indent="-514350">
              <a:buNone/>
            </a:pPr>
            <a:r>
              <a:rPr lang="fr-FR" dirty="0" smtClean="0"/>
              <a:t>Problèmes de mise à jour, incohérence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Interrogation par langage de programmation (C++, Java, Python…) Difficulté de maintenance, coût élevé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Gestion des données (2)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fr-FR" dirty="0" smtClean="0"/>
              <a:t>Pannes (arrêt brutal, panne de disque …)</a:t>
            </a:r>
          </a:p>
          <a:p>
            <a:pPr marL="788670" lvl="2" indent="-514350">
              <a:buClr>
                <a:schemeClr val="accent3"/>
              </a:buClr>
              <a:buSzPct val="95000"/>
              <a:buNone/>
            </a:pPr>
            <a:r>
              <a:rPr lang="fr-FR" sz="2400" dirty="0" smtClean="0"/>
              <a:t>pas de solution standardisée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dirty="0" smtClean="0"/>
              <a:t>Partage de données</a:t>
            </a:r>
          </a:p>
          <a:p>
            <a:pPr marL="880110" lvl="1" indent="-514350">
              <a:buNone/>
            </a:pPr>
            <a:r>
              <a:rPr lang="fr-FR" dirty="0" smtClean="0"/>
              <a:t>pas de solution standardisée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dirty="0" smtClean="0"/>
              <a:t>Confidentialité</a:t>
            </a:r>
          </a:p>
          <a:p>
            <a:pPr marL="880110" lvl="1" indent="-514350">
              <a:buNone/>
            </a:pPr>
            <a:r>
              <a:rPr lang="fr-FR" dirty="0" smtClean="0"/>
              <a:t>Pas de solution standardisée</a:t>
            </a:r>
          </a:p>
          <a:p>
            <a:pPr marL="880110" lvl="1" indent="-514350">
              <a:buNone/>
            </a:pP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Pas de solution standardisée </a:t>
            </a:r>
            <a:r>
              <a:rPr lang="fr-FR" dirty="0" smtClean="0">
                <a:sym typeface="Wingdings"/>
              </a:rPr>
              <a:t></a:t>
            </a:r>
            <a:r>
              <a:rPr lang="fr-FR" dirty="0" smtClean="0"/>
              <a:t> une solution doit être conçue et implémentée pour chaque application.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L’approche "bases de données"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5100" dirty="0" smtClean="0"/>
              <a:t>Modélisation des données</a:t>
            </a:r>
          </a:p>
          <a:p>
            <a:pPr lvl="1"/>
            <a:r>
              <a:rPr lang="fr-FR" sz="3800" dirty="0" smtClean="0"/>
              <a:t>Éliminer la </a:t>
            </a:r>
            <a:r>
              <a:rPr lang="fr-FR" sz="3800" dirty="0" smtClean="0">
                <a:solidFill>
                  <a:srgbClr val="FF0000"/>
                </a:solidFill>
              </a:rPr>
              <a:t>redondance</a:t>
            </a:r>
            <a:r>
              <a:rPr lang="fr-FR" sz="3800" dirty="0" smtClean="0"/>
              <a:t> des données</a:t>
            </a:r>
          </a:p>
          <a:p>
            <a:pPr lvl="1"/>
            <a:r>
              <a:rPr lang="fr-FR" sz="3800" dirty="0" smtClean="0">
                <a:solidFill>
                  <a:srgbClr val="FF0000"/>
                </a:solidFill>
              </a:rPr>
              <a:t>Centraliser </a:t>
            </a:r>
            <a:r>
              <a:rPr lang="fr-FR" sz="3800" dirty="0" smtClean="0"/>
              <a:t>et </a:t>
            </a:r>
            <a:r>
              <a:rPr lang="fr-FR" sz="3800" dirty="0" smtClean="0">
                <a:solidFill>
                  <a:srgbClr val="FF0000"/>
                </a:solidFill>
              </a:rPr>
              <a:t>organiser</a:t>
            </a:r>
            <a:r>
              <a:rPr lang="fr-FR" sz="3800" dirty="0" smtClean="0"/>
              <a:t> correctement les données</a:t>
            </a:r>
          </a:p>
          <a:p>
            <a:pPr lvl="1"/>
            <a:r>
              <a:rPr lang="fr-FR" sz="3800" dirty="0" smtClean="0"/>
              <a:t>Plusieurs niveaux de modélisation</a:t>
            </a:r>
          </a:p>
          <a:p>
            <a:pPr lvl="1"/>
            <a:r>
              <a:rPr lang="fr-FR" sz="3800" dirty="0" smtClean="0"/>
              <a:t>Outils de conception</a:t>
            </a:r>
          </a:p>
          <a:p>
            <a:pPr lvl="1">
              <a:buNone/>
            </a:pPr>
            <a:endParaRPr lang="fr-FR" sz="2900" dirty="0" smtClean="0"/>
          </a:p>
          <a:p>
            <a:pPr>
              <a:lnSpc>
                <a:spcPct val="90000"/>
              </a:lnSpc>
              <a:buNone/>
            </a:pPr>
            <a:r>
              <a:rPr lang="fr-FR" sz="4200" dirty="0" smtClean="0"/>
              <a:t>Qu'est-ce qu'une base de données ?</a:t>
            </a:r>
          </a:p>
          <a:p>
            <a:pPr lvl="1">
              <a:lnSpc>
                <a:spcPct val="90000"/>
              </a:lnSpc>
            </a:pPr>
            <a:r>
              <a:rPr lang="fr-FR" sz="4200" dirty="0" smtClean="0"/>
              <a:t>Collection de données structurées</a:t>
            </a:r>
          </a:p>
          <a:p>
            <a:pPr lvl="1">
              <a:lnSpc>
                <a:spcPct val="90000"/>
              </a:lnSpc>
            </a:pPr>
            <a:r>
              <a:rPr lang="fr-FR" sz="4200" dirty="0" smtClean="0"/>
              <a:t>Interrogeable et modifiable par des langages de haut niveau (proches du langage naturel)</a:t>
            </a:r>
          </a:p>
          <a:p>
            <a:pPr lvl="1">
              <a:lnSpc>
                <a:spcPct val="90000"/>
              </a:lnSpc>
            </a:pPr>
            <a:r>
              <a:rPr lang="fr-FR" sz="4200" dirty="0" smtClean="0"/>
              <a:t>Partagée par plusieurs applications/utilisateurs</a:t>
            </a:r>
          </a:p>
          <a:p>
            <a:pPr lvl="1">
              <a:buNone/>
            </a:pPr>
            <a:endParaRPr lang="fr-FR" sz="2900" dirty="0" smtClean="0"/>
          </a:p>
          <a:p>
            <a:pPr>
              <a:buNone/>
            </a:pPr>
            <a:r>
              <a:rPr lang="fr-FR" sz="4200" dirty="0" smtClean="0"/>
              <a:t>Logiciel de</a:t>
            </a:r>
            <a:r>
              <a:rPr lang="fr-FR" sz="4200" dirty="0" smtClean="0">
                <a:solidFill>
                  <a:srgbClr val="FF0000"/>
                </a:solidFill>
              </a:rPr>
              <a:t> S</a:t>
            </a:r>
            <a:r>
              <a:rPr lang="fr-FR" sz="4200" dirty="0" smtClean="0"/>
              <a:t>ystème de </a:t>
            </a:r>
            <a:r>
              <a:rPr lang="fr-FR" sz="4200" dirty="0" smtClean="0">
                <a:solidFill>
                  <a:srgbClr val="FF0000"/>
                </a:solidFill>
              </a:rPr>
              <a:t>G</a:t>
            </a:r>
            <a:r>
              <a:rPr lang="fr-FR" sz="4200" dirty="0" smtClean="0"/>
              <a:t>estion de </a:t>
            </a:r>
            <a:r>
              <a:rPr lang="fr-FR" sz="4200" dirty="0" smtClean="0">
                <a:solidFill>
                  <a:srgbClr val="FF0000"/>
                </a:solidFill>
              </a:rPr>
              <a:t>B</a:t>
            </a:r>
            <a:r>
              <a:rPr lang="fr-FR" sz="4200" dirty="0" smtClean="0"/>
              <a:t>ases de </a:t>
            </a:r>
            <a:r>
              <a:rPr lang="fr-FR" sz="4200" dirty="0" smtClean="0">
                <a:solidFill>
                  <a:srgbClr val="FF0000"/>
                </a:solidFill>
              </a:rPr>
              <a:t>D</a:t>
            </a:r>
            <a:r>
              <a:rPr lang="fr-FR" sz="4200" dirty="0" smtClean="0"/>
              <a:t>onnées (SGBD)</a:t>
            </a:r>
          </a:p>
          <a:p>
            <a:r>
              <a:rPr lang="fr-FR" sz="4200" dirty="0" smtClean="0"/>
              <a:t>Factorisation des modules de contrôle des applications: interrogation, gestion des pannes, confidentialité, partage des données…</a:t>
            </a:r>
          </a:p>
          <a:p>
            <a:r>
              <a:rPr lang="fr-FR" sz="4200" dirty="0" smtClean="0"/>
              <a:t>Administration facilitée des données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SGBD relationnels (SGBDR)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Logiciels commerciaux/payants:</a:t>
            </a:r>
          </a:p>
          <a:p>
            <a:r>
              <a:rPr lang="fr-FR" dirty="0" smtClean="0"/>
              <a:t>Oracle (SGBDR le plus utilisé)</a:t>
            </a:r>
          </a:p>
          <a:p>
            <a:r>
              <a:rPr lang="fr-FR" dirty="0" smtClean="0"/>
              <a:t>Microsoft SQL server</a:t>
            </a:r>
          </a:p>
          <a:p>
            <a:r>
              <a:rPr lang="fr-FR" dirty="0" smtClean="0"/>
              <a:t>IBM DB2</a:t>
            </a:r>
          </a:p>
          <a:p>
            <a:r>
              <a:rPr lang="fr-FR" dirty="0" smtClean="0"/>
              <a:t>Sybase </a:t>
            </a:r>
            <a:r>
              <a:rPr lang="fr-FR" dirty="0" err="1" smtClean="0"/>
              <a:t>Anywhere</a:t>
            </a:r>
            <a:endParaRPr lang="fr-FR" dirty="0" smtClean="0"/>
          </a:p>
          <a:p>
            <a:r>
              <a:rPr lang="fr-FR" dirty="0" smtClean="0"/>
              <a:t>Microsoft Access</a:t>
            </a:r>
          </a:p>
          <a:p>
            <a:r>
              <a:rPr lang="fr-FR" dirty="0" smtClean="0"/>
              <a:t>…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Logiciels libres/gratuits:</a:t>
            </a:r>
          </a:p>
          <a:p>
            <a:r>
              <a:rPr lang="fr-FR" dirty="0" smtClean="0"/>
              <a:t>MySQL</a:t>
            </a:r>
          </a:p>
          <a:p>
            <a:r>
              <a:rPr lang="fr-FR" dirty="0" err="1" smtClean="0"/>
              <a:t>PostrgreSQL</a:t>
            </a:r>
            <a:endParaRPr lang="fr-FR" dirty="0" smtClean="0"/>
          </a:p>
          <a:p>
            <a:r>
              <a:rPr lang="fr-FR" dirty="0" err="1" smtClean="0"/>
              <a:t>SQLite</a:t>
            </a:r>
            <a:endParaRPr lang="fr-FR" dirty="0" smtClean="0"/>
          </a:p>
          <a:p>
            <a:r>
              <a:rPr lang="fr-FR" dirty="0" err="1" smtClean="0"/>
              <a:t>mSQL</a:t>
            </a:r>
            <a:endParaRPr lang="fr-FR" dirty="0" smtClean="0"/>
          </a:p>
          <a:p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à 3 niveaux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2987824" y="5301208"/>
            <a:ext cx="1008112" cy="129614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195736" y="3501008"/>
            <a:ext cx="266429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Bande perforée 6"/>
          <p:cNvSpPr/>
          <p:nvPr/>
        </p:nvSpPr>
        <p:spPr>
          <a:xfrm>
            <a:off x="35496" y="2420888"/>
            <a:ext cx="864096" cy="576064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Bande perforée 7"/>
          <p:cNvSpPr/>
          <p:nvPr/>
        </p:nvSpPr>
        <p:spPr>
          <a:xfrm>
            <a:off x="5724128" y="2420888"/>
            <a:ext cx="864096" cy="576064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Bande perforée 8"/>
          <p:cNvSpPr/>
          <p:nvPr/>
        </p:nvSpPr>
        <p:spPr>
          <a:xfrm>
            <a:off x="3059832" y="2420888"/>
            <a:ext cx="864096" cy="576064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483768" y="38610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Schéma conceptuel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139952" y="57959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Schéma interne (stockage)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732240" y="24928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Schémas externes </a:t>
            </a:r>
          </a:p>
          <a:p>
            <a:r>
              <a:rPr lang="fr-FR" dirty="0" smtClean="0"/>
              <a:t>(vues)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6" idx="2"/>
            <a:endCxn id="5" idx="1"/>
          </p:cNvCxnSpPr>
          <p:nvPr/>
        </p:nvCxnSpPr>
        <p:spPr>
          <a:xfrm flipH="1">
            <a:off x="3491880" y="4653136"/>
            <a:ext cx="360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7" idx="2"/>
            <a:endCxn id="6" idx="0"/>
          </p:cNvCxnSpPr>
          <p:nvPr/>
        </p:nvCxnSpPr>
        <p:spPr>
          <a:xfrm>
            <a:off x="467544" y="2939346"/>
            <a:ext cx="3060340" cy="561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2"/>
            <a:endCxn id="6" idx="0"/>
          </p:cNvCxnSpPr>
          <p:nvPr/>
        </p:nvCxnSpPr>
        <p:spPr>
          <a:xfrm>
            <a:off x="3491880" y="2939346"/>
            <a:ext cx="36004" cy="561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8" idx="2"/>
            <a:endCxn id="6" idx="0"/>
          </p:cNvCxnSpPr>
          <p:nvPr/>
        </p:nvCxnSpPr>
        <p:spPr>
          <a:xfrm flipH="1">
            <a:off x="3527884" y="2939346"/>
            <a:ext cx="2628292" cy="561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2008" y="249289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Vue 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31840" y="249289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Vue 2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796136" y="249289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Vue 3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1772816"/>
            <a:ext cx="10081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Application 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87824" y="1772816"/>
            <a:ext cx="10081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Application 2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11960" y="1772816"/>
            <a:ext cx="10081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Application 3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24128" y="1772816"/>
            <a:ext cx="10081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Application 4</a:t>
            </a:r>
            <a:endParaRPr lang="fr-FR" sz="1100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0" idx="2"/>
            <a:endCxn id="22" idx="0"/>
          </p:cNvCxnSpPr>
          <p:nvPr/>
        </p:nvCxnSpPr>
        <p:spPr>
          <a:xfrm rot="5400000">
            <a:off x="350912" y="2339752"/>
            <a:ext cx="288032" cy="18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25" idx="2"/>
            <a:endCxn id="9" idx="0"/>
          </p:cNvCxnSpPr>
          <p:nvPr/>
        </p:nvCxnSpPr>
        <p:spPr>
          <a:xfrm>
            <a:off x="3491880" y="2204864"/>
            <a:ext cx="0" cy="273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6" idx="2"/>
            <a:endCxn id="9" idx="0"/>
          </p:cNvCxnSpPr>
          <p:nvPr/>
        </p:nvCxnSpPr>
        <p:spPr>
          <a:xfrm flipH="1">
            <a:off x="3491880" y="2204864"/>
            <a:ext cx="1224136" cy="273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27" idx="2"/>
            <a:endCxn id="24" idx="0"/>
          </p:cNvCxnSpPr>
          <p:nvPr/>
        </p:nvCxnSpPr>
        <p:spPr>
          <a:xfrm flipH="1">
            <a:off x="6209928" y="2204864"/>
            <a:ext cx="182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interne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Structure de stockage physique des données</a:t>
            </a:r>
          </a:p>
          <a:p>
            <a:endParaRPr lang="fr-FR" dirty="0" smtClean="0"/>
          </a:p>
          <a:p>
            <a:r>
              <a:rPr lang="fr-FR" dirty="0" smtClean="0"/>
              <a:t>Structures d'indexation pour accélérer la recherche de données (trouver tous les étudiants qui ont entre 10 et 14 de moyenne)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conceptuel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Représentation canonique des données</a:t>
            </a:r>
          </a:p>
          <a:p>
            <a:endParaRPr lang="fr-FR" dirty="0" smtClean="0"/>
          </a:p>
          <a:p>
            <a:r>
              <a:rPr lang="fr-FR" dirty="0" smtClean="0"/>
              <a:t>Sans prendre en compte l'implantation sur machine de ces données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externe (vue)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Chaque groupe d'utilisateurs manipulant les données dispose d'une description de ces données adaptée à l'utilisation qu'il en fait</a:t>
            </a:r>
          </a:p>
          <a:p>
            <a:endParaRPr lang="fr-FR" dirty="0" smtClean="0"/>
          </a:p>
          <a:p>
            <a:r>
              <a:rPr lang="fr-FR" dirty="0" smtClean="0"/>
              <a:t>A chaque type d'utilisation doit correspondre une vue particulière des données qui constitue un schéma externe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Introduction (cours d’aujourd’hui)</a:t>
            </a:r>
          </a:p>
          <a:p>
            <a:r>
              <a:rPr lang="fr-FR" dirty="0" smtClean="0"/>
              <a:t>Modèle relationnel</a:t>
            </a:r>
          </a:p>
          <a:p>
            <a:r>
              <a:rPr lang="fr-FR" dirty="0" smtClean="0"/>
              <a:t>Modèle entité/association </a:t>
            </a:r>
            <a:r>
              <a:rPr lang="fr-FR" dirty="0" smtClean="0">
                <a:sym typeface="Wingdings"/>
              </a:rPr>
              <a:t></a:t>
            </a:r>
            <a:r>
              <a:rPr lang="fr-FR" dirty="0" smtClean="0"/>
              <a:t> modèle relationnel</a:t>
            </a:r>
          </a:p>
          <a:p>
            <a:r>
              <a:rPr lang="fr-FR" dirty="0" smtClean="0"/>
              <a:t>Algèbre </a:t>
            </a:r>
            <a:r>
              <a:rPr lang="fr-FR" dirty="0" smtClean="0"/>
              <a:t>relationnelle</a:t>
            </a:r>
            <a:endParaRPr lang="fr-FR" dirty="0" smtClean="0"/>
          </a:p>
          <a:p>
            <a:r>
              <a:rPr lang="fr-FR" dirty="0" smtClean="0"/>
              <a:t>SQL: Langage de manipulation de données</a:t>
            </a:r>
          </a:p>
          <a:p>
            <a:r>
              <a:rPr lang="fr-FR" dirty="0" smtClean="0"/>
              <a:t>SQL: langage de définition de </a:t>
            </a:r>
            <a:r>
              <a:rPr lang="fr-FR" dirty="0" smtClean="0"/>
              <a:t>données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D7B11C-3F08-4657-A08F-73A67EC25F0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866360"/>
          </a:xfrm>
        </p:spPr>
        <p:txBody>
          <a:bodyPr/>
          <a:lstStyle/>
          <a:p>
            <a:r>
              <a:rPr lang="fr-FR" dirty="0" smtClean="0"/>
              <a:t>Indépendance Physique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205" y="1425576"/>
            <a:ext cx="8695592" cy="51911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sz="3600" b="1" dirty="0" smtClean="0"/>
              <a:t>Indépendance des programmes d'applications vis à vis du modèle physique :</a:t>
            </a:r>
          </a:p>
          <a:p>
            <a:pPr lvl="4">
              <a:lnSpc>
                <a:spcPct val="90000"/>
              </a:lnSpc>
            </a:pPr>
            <a:endParaRPr lang="fr-FR" sz="1000" b="1" dirty="0" smtClean="0"/>
          </a:p>
          <a:p>
            <a:pPr lvl="1">
              <a:lnSpc>
                <a:spcPct val="90000"/>
              </a:lnSpc>
            </a:pPr>
            <a:r>
              <a:rPr lang="fr-FR" sz="3200" dirty="0" smtClean="0"/>
              <a:t>Possibilité de modifier les </a:t>
            </a:r>
            <a:r>
              <a:rPr lang="fr-FR" sz="3200" b="1" dirty="0" smtClean="0">
                <a:solidFill>
                  <a:srgbClr val="FF0000"/>
                </a:solidFill>
              </a:rPr>
              <a:t>structures de stockage</a:t>
            </a:r>
            <a:r>
              <a:rPr lang="fr-FR" sz="3200" dirty="0" smtClean="0"/>
              <a:t> (fichiers, index, chemins d'accès, …) sans modifier les programmes;</a:t>
            </a:r>
          </a:p>
          <a:p>
            <a:pPr lvl="4">
              <a:lnSpc>
                <a:spcPct val="90000"/>
              </a:lnSpc>
            </a:pPr>
            <a:endParaRPr lang="fr-FR" sz="1000" dirty="0" smtClean="0"/>
          </a:p>
          <a:p>
            <a:pPr lvl="1">
              <a:lnSpc>
                <a:spcPct val="90000"/>
              </a:lnSpc>
            </a:pPr>
            <a:r>
              <a:rPr lang="fr-FR" sz="3200" dirty="0" smtClean="0"/>
              <a:t>Ecriture des applications par des </a:t>
            </a:r>
            <a:r>
              <a:rPr lang="fr-FR" sz="3200" b="1" dirty="0" smtClean="0">
                <a:solidFill>
                  <a:srgbClr val="FF0000"/>
                </a:solidFill>
              </a:rPr>
              <a:t>non-spécialistes des fichiers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et des structures de stockage;</a:t>
            </a:r>
          </a:p>
          <a:p>
            <a:pPr lvl="4">
              <a:lnSpc>
                <a:spcPct val="90000"/>
              </a:lnSpc>
            </a:pPr>
            <a:endParaRPr lang="fr-FR" sz="1000" dirty="0" smtClean="0"/>
          </a:p>
          <a:p>
            <a:pPr lvl="1">
              <a:lnSpc>
                <a:spcPct val="90000"/>
              </a:lnSpc>
            </a:pPr>
            <a:r>
              <a:rPr lang="fr-FR" sz="3200" dirty="0" smtClean="0"/>
              <a:t>Meilleure </a:t>
            </a:r>
            <a:r>
              <a:rPr lang="fr-FR" sz="3200" b="1" dirty="0" smtClean="0">
                <a:solidFill>
                  <a:srgbClr val="FF0000"/>
                </a:solidFill>
              </a:rPr>
              <a:t>portabilité</a:t>
            </a:r>
            <a:r>
              <a:rPr lang="fr-FR" sz="3200" dirty="0" smtClean="0"/>
              <a:t> des applications et </a:t>
            </a:r>
            <a:r>
              <a:rPr lang="fr-FR" sz="3200" b="1" dirty="0" smtClean="0">
                <a:solidFill>
                  <a:srgbClr val="FF0000"/>
                </a:solidFill>
              </a:rPr>
              <a:t>indépendance</a:t>
            </a:r>
            <a:r>
              <a:rPr lang="fr-FR" sz="3200" dirty="0" smtClean="0"/>
              <a:t> vis à vis du matériel.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A4DBE-EEC1-4049-A47D-140E4BF0E28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Indépendance logique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5574" y="1420814"/>
            <a:ext cx="8629650" cy="4929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Les applications peuvent définir des </a:t>
            </a:r>
            <a:r>
              <a:rPr lang="fr-FR" b="1" dirty="0" smtClean="0">
                <a:solidFill>
                  <a:srgbClr val="FF0000"/>
                </a:solidFill>
              </a:rPr>
              <a:t>vues logiques </a:t>
            </a:r>
            <a:r>
              <a:rPr lang="fr-FR" dirty="0" smtClean="0"/>
              <a:t>de la BD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Possibilité pour chaque application </a:t>
            </a:r>
            <a:r>
              <a:rPr lang="fr-FR" b="1" dirty="0" smtClean="0">
                <a:solidFill>
                  <a:srgbClr val="FF0000"/>
                </a:solidFill>
              </a:rPr>
              <a:t>d'ignorer</a:t>
            </a:r>
            <a:r>
              <a:rPr lang="fr-FR" dirty="0" smtClean="0">
                <a:solidFill>
                  <a:schemeClr val="folHlink"/>
                </a:solidFill>
              </a:rPr>
              <a:t> </a:t>
            </a:r>
            <a:r>
              <a:rPr lang="fr-FR" dirty="0" smtClean="0"/>
              <a:t>les besoins des autres (bien que partageant la même BD).</a:t>
            </a:r>
          </a:p>
          <a:p>
            <a:pPr>
              <a:lnSpc>
                <a:spcPct val="90000"/>
              </a:lnSpc>
            </a:pPr>
            <a:endParaRPr lang="fr-FR" sz="800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Possibilité </a:t>
            </a:r>
            <a:r>
              <a:rPr lang="fr-FR" b="1" dirty="0" smtClean="0">
                <a:solidFill>
                  <a:srgbClr val="FF0000"/>
                </a:solidFill>
              </a:rPr>
              <a:t>d'évolution de la base de données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sans réécriture des applications :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ajout de champs, ajout de relation, </a:t>
            </a:r>
            <a:r>
              <a:rPr lang="fr-FR" dirty="0" err="1" smtClean="0"/>
              <a:t>re</a:t>
            </a:r>
            <a:r>
              <a:rPr lang="fr-FR" dirty="0" smtClean="0"/>
              <a:t>-nommage de champs.</a:t>
            </a:r>
          </a:p>
          <a:p>
            <a:pPr>
              <a:lnSpc>
                <a:spcPct val="90000"/>
              </a:lnSpc>
            </a:pPr>
            <a:endParaRPr lang="fr-FR" sz="800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Possibilité </a:t>
            </a:r>
            <a:r>
              <a:rPr lang="fr-FR" b="1" dirty="0" smtClean="0">
                <a:solidFill>
                  <a:srgbClr val="FF0000"/>
                </a:solidFill>
              </a:rPr>
              <a:t>d'intégrer des applications existantes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sans modifier les autres.</a:t>
            </a:r>
          </a:p>
          <a:p>
            <a:pPr>
              <a:lnSpc>
                <a:spcPct val="90000"/>
              </a:lnSpc>
            </a:pPr>
            <a:endParaRPr lang="fr-FR" sz="800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Possibilité de limiter les conséquences du partage : </a:t>
            </a:r>
            <a:r>
              <a:rPr lang="fr-FR" b="1" dirty="0" smtClean="0">
                <a:solidFill>
                  <a:srgbClr val="FF0000"/>
                </a:solidFill>
              </a:rPr>
              <a:t>Données confidentielles.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04F21-BA78-4AEF-8986-32A79ABAA83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Manipulation simple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38750"/>
          </a:xfrm>
        </p:spPr>
        <p:txBody>
          <a:bodyPr>
            <a:normAutofit fontScale="92500"/>
          </a:bodyPr>
          <a:lstStyle/>
          <a:p>
            <a:pPr>
              <a:tabLst>
                <a:tab pos="2000250" algn="l"/>
              </a:tabLst>
            </a:pPr>
            <a:r>
              <a:rPr lang="fr-FR" dirty="0" smtClean="0"/>
              <a:t>La manipulation se fait via un langage </a:t>
            </a:r>
            <a:r>
              <a:rPr lang="fr-FR" b="1" dirty="0" smtClean="0">
                <a:solidFill>
                  <a:srgbClr val="FF0000"/>
                </a:solidFill>
              </a:rPr>
              <a:t>déclaratif</a:t>
            </a:r>
          </a:p>
          <a:p>
            <a:pPr lvl="4">
              <a:tabLst>
                <a:tab pos="2000250" algn="l"/>
              </a:tabLst>
            </a:pPr>
            <a:endParaRPr lang="fr-FR" sz="1000" dirty="0" smtClean="0"/>
          </a:p>
          <a:p>
            <a:pPr lvl="1">
              <a:tabLst>
                <a:tab pos="2000250" algn="l"/>
              </a:tabLst>
            </a:pPr>
            <a:r>
              <a:rPr lang="fr-FR" dirty="0" smtClean="0"/>
              <a:t>La question déclare l’objectif sans décrire la méthode</a:t>
            </a:r>
          </a:p>
          <a:p>
            <a:pPr lvl="1">
              <a:tabLst>
                <a:tab pos="2000250" algn="l"/>
              </a:tabLst>
            </a:pPr>
            <a:r>
              <a:rPr lang="fr-FR" dirty="0" smtClean="0"/>
              <a:t>Le langage suit une norme commune à tous les SGBD</a:t>
            </a:r>
          </a:p>
          <a:p>
            <a:pPr lvl="1">
              <a:tabLst>
                <a:tab pos="2000250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SQL: </a:t>
            </a:r>
            <a:r>
              <a:rPr lang="fr-FR" b="1" dirty="0" err="1" smtClean="0">
                <a:solidFill>
                  <a:srgbClr val="FF0000"/>
                </a:solidFill>
              </a:rPr>
              <a:t>Structured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Query</a:t>
            </a:r>
            <a:r>
              <a:rPr lang="fr-FR" b="1" dirty="0" smtClean="0">
                <a:solidFill>
                  <a:srgbClr val="FF0000"/>
                </a:solidFill>
              </a:rPr>
              <a:t> Langage</a:t>
            </a:r>
          </a:p>
          <a:p>
            <a:pPr lvl="1">
              <a:tabLst>
                <a:tab pos="2000250" algn="l"/>
              </a:tabLst>
            </a:pPr>
            <a:endParaRPr lang="fr-FR" sz="800" b="1" dirty="0" smtClean="0">
              <a:solidFill>
                <a:srgbClr val="FF0000"/>
              </a:solidFill>
            </a:endParaRPr>
          </a:p>
          <a:p>
            <a:pPr>
              <a:tabLst>
                <a:tab pos="2000250" algn="l"/>
              </a:tabLst>
            </a:pPr>
            <a:r>
              <a:rPr lang="fr-FR" dirty="0" smtClean="0"/>
              <a:t>Sémantique</a:t>
            </a:r>
          </a:p>
          <a:p>
            <a:pPr lvl="1">
              <a:tabLst>
                <a:tab pos="2000250" algn="l"/>
              </a:tabLst>
            </a:pPr>
            <a:r>
              <a:rPr lang="fr-FR" dirty="0" smtClean="0"/>
              <a:t>Logique du 1er ordre</a:t>
            </a:r>
          </a:p>
          <a:p>
            <a:pPr>
              <a:tabLst>
                <a:tab pos="2000250" algn="l"/>
              </a:tabLst>
            </a:pPr>
            <a:r>
              <a:rPr lang="fr-FR" dirty="0" smtClean="0"/>
              <a:t>Syntaxe (aperçu !)</a:t>
            </a:r>
          </a:p>
          <a:p>
            <a:pPr lvl="1">
              <a:buNone/>
              <a:tabLst>
                <a:tab pos="2000250" algn="l"/>
              </a:tabLst>
            </a:pPr>
            <a:r>
              <a:rPr lang="fr-FR" dirty="0" smtClean="0"/>
              <a:t>   SELECT &lt;structure des résultats&gt;</a:t>
            </a:r>
          </a:p>
          <a:p>
            <a:pPr lvl="1">
              <a:buNone/>
              <a:tabLst>
                <a:tab pos="2000250" algn="l"/>
              </a:tabLst>
            </a:pPr>
            <a:r>
              <a:rPr lang="fr-FR" dirty="0" smtClean="0"/>
              <a:t>   FROM &lt;relations&gt;</a:t>
            </a:r>
          </a:p>
          <a:p>
            <a:pPr lvl="1">
              <a:buNone/>
              <a:tabLst>
                <a:tab pos="2000250" algn="l"/>
              </a:tabLst>
            </a:pPr>
            <a:r>
              <a:rPr lang="fr-FR" dirty="0" smtClean="0"/>
              <a:t>   WHERE &lt;conditions&gt;</a:t>
            </a:r>
          </a:p>
          <a:p>
            <a:pPr lvl="1">
              <a:buNone/>
              <a:tabLst>
                <a:tab pos="2000250" algn="l"/>
              </a:tabLst>
            </a:pPr>
            <a:r>
              <a:rPr lang="fr-FR" dirty="0" smtClean="0"/>
              <a:t>Ex: Quels sont les noms et prénoms des étudiants ayant une note entre 10 et 12 en ASD1 et entre 10 et 11 en SI ? </a:t>
            </a:r>
          </a:p>
          <a:p>
            <a:pPr lvl="1">
              <a:buNone/>
              <a:tabLst>
                <a:tab pos="2000250" algn="l"/>
              </a:tabLst>
            </a:pPr>
            <a:endParaRPr lang="fr-FR" dirty="0" smtClean="0"/>
          </a:p>
          <a:p>
            <a:pPr lvl="1">
              <a:buNone/>
              <a:tabLst>
                <a:tab pos="2000250" algn="l"/>
              </a:tabLst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55CC9-EE7E-43A3-B7AA-B4FB53A9E7E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Des vues multiples des données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vues permettent d’implémenter l’indépendance logique en permettant de créer des </a:t>
            </a:r>
            <a:r>
              <a:rPr lang="fr-FR" b="1" dirty="0" smtClean="0">
                <a:solidFill>
                  <a:srgbClr val="FF0000"/>
                </a:solidFill>
              </a:rPr>
              <a:t>relations virtuelles</a:t>
            </a:r>
          </a:p>
          <a:p>
            <a:r>
              <a:rPr lang="fr-FR" dirty="0" smtClean="0"/>
              <a:t>Vue = Question stockée </a:t>
            </a:r>
          </a:p>
          <a:p>
            <a:r>
              <a:rPr lang="fr-FR" dirty="0" smtClean="0"/>
              <a:t>Le SGBD stocke la </a:t>
            </a:r>
            <a:r>
              <a:rPr lang="fr-FR" b="1" dirty="0" smtClean="0">
                <a:solidFill>
                  <a:srgbClr val="FF0000"/>
                </a:solidFill>
              </a:rPr>
              <a:t>définition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et non le résultat</a:t>
            </a:r>
          </a:p>
          <a:p>
            <a:r>
              <a:rPr lang="fr-FR" dirty="0" smtClean="0"/>
              <a:t>Exemple : </a:t>
            </a:r>
          </a:p>
          <a:p>
            <a:pPr lvl="1"/>
            <a:r>
              <a:rPr lang="fr-FR" dirty="0" smtClean="0"/>
              <a:t>la vue des patients qui habitent à Sétif</a:t>
            </a:r>
          </a:p>
          <a:p>
            <a:pPr lvl="1"/>
            <a:r>
              <a:rPr lang="fr-FR" dirty="0" smtClean="0"/>
              <a:t>la vue des projets de chaque service (chaque employer ne peut voir que les projets de son service)</a:t>
            </a:r>
          </a:p>
          <a:p>
            <a:pPr lvl="1"/>
            <a:r>
              <a:rPr lang="fr-FR" dirty="0" smtClean="0"/>
              <a:t>...</a:t>
            </a:r>
          </a:p>
          <a:p>
            <a:pPr lvl="1"/>
            <a:endParaRPr lang="fr-FR" dirty="0" smtClean="0"/>
          </a:p>
          <a:p>
            <a:pPr>
              <a:buFontTx/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E85C03-2A72-44DB-AD88-79CF48A3BD6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1842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Exécution et  Optimisation</a:t>
            </a: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9808" y="1393826"/>
            <a:ext cx="8743950" cy="495617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Traduction </a:t>
            </a:r>
            <a:r>
              <a:rPr lang="fr-FR" b="1" dirty="0" smtClean="0">
                <a:solidFill>
                  <a:srgbClr val="FF0000"/>
                </a:solidFill>
              </a:rPr>
              <a:t>automatique</a:t>
            </a:r>
            <a:r>
              <a:rPr lang="fr-FR" dirty="0" smtClean="0"/>
              <a:t> des questions déclaratives en programmes procéduraux : </a:t>
            </a:r>
          </a:p>
          <a:p>
            <a:pPr lvl="1">
              <a:buFontTx/>
              <a:buNone/>
            </a:pP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Utilisation de l’algèbre relationnelle</a:t>
            </a:r>
          </a:p>
          <a:p>
            <a:pPr lvl="1">
              <a:buFontTx/>
              <a:buNone/>
            </a:pPr>
            <a:endParaRPr lang="fr-FR" sz="800" dirty="0" smtClean="0"/>
          </a:p>
          <a:p>
            <a:pPr lvl="1">
              <a:buFontTx/>
              <a:buNone/>
            </a:pPr>
            <a:endParaRPr lang="fr-FR" sz="800" dirty="0" smtClean="0"/>
          </a:p>
          <a:p>
            <a:r>
              <a:rPr lang="fr-FR" dirty="0" smtClean="0"/>
              <a:t>Optimisation </a:t>
            </a:r>
            <a:r>
              <a:rPr lang="fr-FR" b="1" dirty="0" smtClean="0">
                <a:solidFill>
                  <a:srgbClr val="FF0000"/>
                </a:solidFill>
              </a:rPr>
              <a:t>automatique</a:t>
            </a:r>
            <a:r>
              <a:rPr lang="fr-FR" dirty="0" smtClean="0"/>
              <a:t> des questions 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/>
              <a:t> Utilisation de l’aspect déclaratif de SQL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/>
              <a:t> Gestion centralisée des chemins d'accès (index,  hachages, …)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/>
              <a:t> Techniques d’optimisation poussées</a:t>
            </a:r>
          </a:p>
          <a:p>
            <a:pPr lvl="1">
              <a:buFontTx/>
              <a:buNone/>
            </a:pPr>
            <a:endParaRPr lang="fr-FR" sz="800" dirty="0" smtClean="0"/>
          </a:p>
          <a:p>
            <a:pPr lvl="1">
              <a:buFontTx/>
              <a:buNone/>
            </a:pPr>
            <a:endParaRPr lang="fr-FR" sz="800" dirty="0" smtClean="0"/>
          </a:p>
          <a:p>
            <a:r>
              <a:rPr lang="fr-FR" dirty="0" smtClean="0"/>
              <a:t>Economie de l'astuce des programmeurs</a:t>
            </a:r>
          </a:p>
          <a:p>
            <a:pPr lvl="1"/>
            <a:r>
              <a:rPr lang="fr-FR" dirty="0" smtClean="0"/>
              <a:t>milliers d'heures d'écriture et de maintenance de logiciels.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Bases de données, Georges </a:t>
            </a:r>
            <a:r>
              <a:rPr lang="fr-FR" sz="2100" dirty="0" err="1" smtClean="0"/>
              <a:t>Gardarin</a:t>
            </a:r>
            <a:r>
              <a:rPr lang="fr-FR" sz="2100" dirty="0" smtClean="0"/>
              <a:t>  S8/63323-25      S12/1318-1323</a:t>
            </a:r>
          </a:p>
          <a:p>
            <a:pPr marL="0" indent="0">
              <a:buNone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Création de bases de données,  Nicolas  Larousse  Collection </a:t>
            </a:r>
            <a:r>
              <a:rPr lang="fr-FR" sz="2100" dirty="0" err="1" smtClean="0"/>
              <a:t>Syntex</a:t>
            </a:r>
            <a:r>
              <a:rPr lang="fr-FR" sz="2100" dirty="0" smtClean="0"/>
              <a:t>  S8/72256-...59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Introduction aux bases de données, Chris J. Date   S8/59384-87   S8/62600-62602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SQL pour Oracle,  Christian </a:t>
            </a:r>
            <a:r>
              <a:rPr lang="fr-FR" sz="2100" dirty="0" err="1" smtClean="0"/>
              <a:t>Soutou</a:t>
            </a:r>
            <a:r>
              <a:rPr lang="fr-FR" sz="2100" dirty="0" smtClean="0"/>
              <a:t>  S8/77467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Introduction aux bases de données relationnelles,   Mata Toledo  S4/20035-20037 , S4/20510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Programmation SQL , Mata Toledo  S4/20513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100" dirty="0" smtClean="0"/>
              <a:t>Bases de données relationnelles concepts, mise en œuvre et exercices  Claude </a:t>
            </a:r>
            <a:r>
              <a:rPr lang="fr-FR" sz="2100" dirty="0" err="1" smtClean="0"/>
              <a:t>Chrisment</a:t>
            </a:r>
            <a:r>
              <a:rPr lang="fr-FR" sz="2100" dirty="0" smtClean="0"/>
              <a:t> S8/74683</a:t>
            </a:r>
          </a:p>
          <a:p>
            <a:pPr marL="0" indent="0">
              <a:buNone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R. </a:t>
            </a:r>
            <a:r>
              <a:rPr lang="en-US" sz="2100" dirty="0" err="1"/>
              <a:t>Ramakrishnan</a:t>
            </a:r>
            <a:r>
              <a:rPr lang="en-US" sz="2100" dirty="0"/>
              <a:t> et J. </a:t>
            </a:r>
            <a:r>
              <a:rPr lang="en-US" sz="2100" dirty="0" err="1"/>
              <a:t>Gehrke</a:t>
            </a:r>
            <a:r>
              <a:rPr lang="en-US" sz="2100" dirty="0"/>
              <a:t>, </a:t>
            </a:r>
            <a:r>
              <a:rPr lang="en-US" sz="2100" i="1" dirty="0"/>
              <a:t>Database Management Systems</a:t>
            </a:r>
            <a:r>
              <a:rPr lang="en-US" sz="2100" dirty="0"/>
              <a:t>, Second Edition, McGraw-Hill, 2000.</a:t>
            </a:r>
          </a:p>
          <a:p>
            <a:pPr marL="514350" indent="-514350">
              <a:buFont typeface="+mj-lt"/>
              <a:buAutoNum type="arabicPeriod"/>
            </a:pP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C2BF38-7C09-4049-B237-261D005D959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1" name="Rectangle 81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Intégrité Logique</a:t>
            </a:r>
          </a:p>
        </p:txBody>
      </p:sp>
      <p:sp>
        <p:nvSpPr>
          <p:cNvPr id="48132" name="Rectangle 82"/>
          <p:cNvSpPr>
            <a:spLocks noGrp="1" noChangeArrowheads="1"/>
          </p:cNvSpPr>
          <p:nvPr>
            <p:ph type="body" idx="1"/>
          </p:nvPr>
        </p:nvSpPr>
        <p:spPr>
          <a:xfrm>
            <a:off x="335574" y="1454150"/>
            <a:ext cx="8465526" cy="4895850"/>
          </a:xfrm>
        </p:spPr>
        <p:txBody>
          <a:bodyPr/>
          <a:lstStyle/>
          <a:p>
            <a:r>
              <a:rPr lang="fr-FR" b="1" dirty="0" smtClean="0"/>
              <a:t>Objectif : Détecter les </a:t>
            </a:r>
            <a:r>
              <a:rPr lang="fr-FR" b="1" dirty="0" smtClean="0">
                <a:solidFill>
                  <a:srgbClr val="FF0000"/>
                </a:solidFill>
              </a:rPr>
              <a:t>mises à jour erronées</a:t>
            </a:r>
          </a:p>
          <a:p>
            <a:pPr lvl="4"/>
            <a:endParaRPr lang="fr-FR" sz="800" b="1" dirty="0" smtClean="0"/>
          </a:p>
          <a:p>
            <a:pPr lvl="4"/>
            <a:endParaRPr lang="fr-FR" sz="800" b="1" dirty="0" smtClean="0"/>
          </a:p>
          <a:p>
            <a:r>
              <a:rPr lang="fr-FR" dirty="0" smtClean="0"/>
              <a:t> Contrôle sur les données élémentaires </a:t>
            </a:r>
          </a:p>
          <a:p>
            <a:pPr lvl="1"/>
            <a:r>
              <a:rPr lang="fr-FR" dirty="0" smtClean="0"/>
              <a:t>Contrôle de types: ex: Nom alphabétique</a:t>
            </a:r>
          </a:p>
          <a:p>
            <a:pPr lvl="1"/>
            <a:r>
              <a:rPr lang="fr-FR" dirty="0" smtClean="0"/>
              <a:t>Contrôle de valeurs: ex: Salaire mensuel entre 15000 et 500000</a:t>
            </a:r>
          </a:p>
          <a:p>
            <a:pPr lvl="4"/>
            <a:endParaRPr lang="fr-FR" sz="800" dirty="0" smtClean="0"/>
          </a:p>
          <a:p>
            <a:r>
              <a:rPr lang="fr-FR" dirty="0" smtClean="0"/>
              <a:t>Contrôle sur les relations entre les données</a:t>
            </a:r>
          </a:p>
          <a:p>
            <a:pPr lvl="1"/>
            <a:r>
              <a:rPr lang="fr-FR" dirty="0" smtClean="0"/>
              <a:t>Relations entre données élémentaires:</a:t>
            </a:r>
          </a:p>
          <a:p>
            <a:pPr lvl="2"/>
            <a:r>
              <a:rPr lang="fr-FR" dirty="0" smtClean="0"/>
              <a:t> Prix de vente &gt; Prix d'achat</a:t>
            </a:r>
          </a:p>
          <a:p>
            <a:pPr lvl="1"/>
            <a:r>
              <a:rPr lang="fr-FR" dirty="0" smtClean="0"/>
              <a:t>Relations entre objets:</a:t>
            </a:r>
          </a:p>
          <a:p>
            <a:pPr lvl="2"/>
            <a:r>
              <a:rPr lang="fr-FR" dirty="0" smtClean="0"/>
              <a:t>Un employer ne doit être rattaché qu'à un seul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33E6D-6291-4DA7-9768-16B94DFF6A0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Contraintes d’intégrité </a:t>
            </a:r>
          </a:p>
        </p:txBody>
      </p:sp>
      <p:sp>
        <p:nvSpPr>
          <p:cNvPr id="4915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5574" y="1379538"/>
            <a:ext cx="8465526" cy="4970462"/>
          </a:xfrm>
        </p:spPr>
        <p:txBody>
          <a:bodyPr/>
          <a:lstStyle/>
          <a:p>
            <a:r>
              <a:rPr lang="fr-FR" sz="3200" b="1" dirty="0" smtClean="0"/>
              <a:t>Avantages:</a:t>
            </a:r>
            <a:endParaRPr lang="fr-FR" sz="3200" dirty="0" smtClean="0"/>
          </a:p>
          <a:p>
            <a:pPr lvl="1"/>
            <a:r>
              <a:rPr lang="fr-FR" sz="2800" b="1" dirty="0" smtClean="0">
                <a:solidFill>
                  <a:srgbClr val="FF0000"/>
                </a:solidFill>
              </a:rPr>
              <a:t>simplification</a:t>
            </a:r>
            <a:r>
              <a:rPr lang="fr-FR" sz="2800" dirty="0" smtClean="0"/>
              <a:t> du code des applications</a:t>
            </a:r>
          </a:p>
          <a:p>
            <a:pPr lvl="1"/>
            <a:r>
              <a:rPr lang="fr-FR" sz="2800" b="1" dirty="0" smtClean="0">
                <a:solidFill>
                  <a:srgbClr val="FF0000"/>
                </a:solidFill>
              </a:rPr>
              <a:t>sécurité renforcée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par l'automatisation</a:t>
            </a:r>
          </a:p>
          <a:p>
            <a:pPr lvl="1"/>
            <a:r>
              <a:rPr lang="fr-FR" sz="2800" b="1" dirty="0" smtClean="0">
                <a:solidFill>
                  <a:srgbClr val="FF0000"/>
                </a:solidFill>
              </a:rPr>
              <a:t>mise en commun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des contraintes</a:t>
            </a:r>
          </a:p>
          <a:p>
            <a:pPr lvl="1"/>
            <a:endParaRPr lang="fr-FR" sz="2800" dirty="0" smtClean="0"/>
          </a:p>
          <a:p>
            <a:r>
              <a:rPr lang="fr-FR" sz="3200" b="1" dirty="0" smtClean="0"/>
              <a:t>Nécessite:</a:t>
            </a:r>
          </a:p>
          <a:p>
            <a:pPr lvl="1"/>
            <a:r>
              <a:rPr lang="fr-FR" sz="2800" dirty="0" smtClean="0"/>
              <a:t>un langage de définition de contraintes d'intégrité</a:t>
            </a:r>
          </a:p>
          <a:p>
            <a:pPr lvl="1"/>
            <a:r>
              <a:rPr lang="fr-FR" sz="2800" dirty="0" smtClean="0"/>
              <a:t>la vérification </a:t>
            </a:r>
            <a:r>
              <a:rPr lang="fr-FR" sz="2800" b="1" dirty="0" smtClean="0">
                <a:solidFill>
                  <a:srgbClr val="FF0000"/>
                </a:solidFill>
              </a:rPr>
              <a:t>automatique</a:t>
            </a:r>
            <a:r>
              <a:rPr lang="fr-FR" sz="2800" dirty="0" smtClean="0"/>
              <a:t> de ces contraintes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A5E76-185C-401D-AE42-F1E13A1F7F9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0179" name="Rectangle 55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Intégrité Physique</a:t>
            </a:r>
          </a:p>
        </p:txBody>
      </p:sp>
      <p:sp>
        <p:nvSpPr>
          <p:cNvPr id="50180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191966" y="1092200"/>
            <a:ext cx="8609134" cy="54625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b="1" dirty="0" smtClean="0"/>
              <a:t>Motivations: Tolérance aux </a:t>
            </a:r>
            <a:r>
              <a:rPr lang="fr-FR" b="1" dirty="0" smtClean="0">
                <a:solidFill>
                  <a:srgbClr val="FF0000"/>
                </a:solidFill>
              </a:rPr>
              <a:t>fautes 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Transaction </a:t>
            </a:r>
            <a:r>
              <a:rPr lang="fr-FR" dirty="0" err="1" smtClean="0"/>
              <a:t>Failure</a:t>
            </a:r>
            <a:r>
              <a:rPr lang="fr-FR" dirty="0" smtClean="0"/>
              <a:t>: Contraintes d'intégrité, Annulation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System </a:t>
            </a:r>
            <a:r>
              <a:rPr lang="fr-FR" dirty="0" err="1" smtClean="0"/>
              <a:t>Failure</a:t>
            </a:r>
            <a:r>
              <a:rPr lang="fr-FR" dirty="0" smtClean="0"/>
              <a:t>: Panne de courant, Crash serveur ...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Media </a:t>
            </a:r>
            <a:r>
              <a:rPr lang="fr-FR" dirty="0" err="1" smtClean="0"/>
              <a:t>Failure</a:t>
            </a:r>
            <a:r>
              <a:rPr lang="fr-FR" dirty="0" smtClean="0"/>
              <a:t>: Perte du disque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Communication </a:t>
            </a:r>
            <a:r>
              <a:rPr lang="fr-FR" dirty="0" err="1" smtClean="0"/>
              <a:t>Failure</a:t>
            </a:r>
            <a:r>
              <a:rPr lang="fr-FR" dirty="0" smtClean="0"/>
              <a:t>: Défaillance du réseau</a:t>
            </a:r>
          </a:p>
          <a:p>
            <a:pPr lvl="2">
              <a:lnSpc>
                <a:spcPct val="90000"/>
              </a:lnSpc>
            </a:pPr>
            <a:endParaRPr lang="fr-FR" sz="900" dirty="0" smtClean="0"/>
          </a:p>
          <a:p>
            <a:pPr>
              <a:lnSpc>
                <a:spcPct val="90000"/>
              </a:lnSpc>
            </a:pPr>
            <a:r>
              <a:rPr lang="fr-FR" b="1" dirty="0" smtClean="0"/>
              <a:t>Transaction: 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Ensemble d'opération élémentaires regroupées devant s'exécuter toutes ou sinon aucune.</a:t>
            </a:r>
          </a:p>
          <a:p>
            <a:pPr>
              <a:lnSpc>
                <a:spcPct val="90000"/>
              </a:lnSpc>
            </a:pPr>
            <a:r>
              <a:rPr lang="fr-FR" b="1" dirty="0" smtClean="0"/>
              <a:t>Objectifs: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Assurer </a:t>
            </a:r>
            <a:r>
              <a:rPr lang="fr-FR" dirty="0" smtClean="0">
                <a:solidFill>
                  <a:srgbClr val="FF0000"/>
                </a:solidFill>
              </a:rPr>
              <a:t>l'</a:t>
            </a:r>
            <a:r>
              <a:rPr lang="fr-FR" b="1" dirty="0" smtClean="0">
                <a:solidFill>
                  <a:srgbClr val="FF0000"/>
                </a:solidFill>
              </a:rPr>
              <a:t>atomicité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des transactions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Garantir la </a:t>
            </a:r>
            <a:r>
              <a:rPr lang="fr-FR" b="1" dirty="0" smtClean="0">
                <a:solidFill>
                  <a:srgbClr val="FF0000"/>
                </a:solidFill>
              </a:rPr>
              <a:t>durabilité</a:t>
            </a:r>
            <a:r>
              <a:rPr lang="fr-FR" dirty="0" smtClean="0"/>
              <a:t> des effets des transactions commises</a:t>
            </a:r>
          </a:p>
          <a:p>
            <a:pPr lvl="4">
              <a:lnSpc>
                <a:spcPct val="90000"/>
              </a:lnSpc>
            </a:pPr>
            <a:endParaRPr lang="fr-FR" sz="900" dirty="0" smtClean="0"/>
          </a:p>
          <a:p>
            <a:pPr>
              <a:lnSpc>
                <a:spcPct val="90000"/>
              </a:lnSpc>
            </a:pPr>
            <a:r>
              <a:rPr lang="fr-FR" b="1" dirty="0" smtClean="0"/>
              <a:t>Moyens: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Journalisation : Mémorisation des </a:t>
            </a:r>
            <a:r>
              <a:rPr lang="fr-FR" dirty="0" smtClean="0">
                <a:solidFill>
                  <a:srgbClr val="FF0000"/>
                </a:solidFill>
              </a:rPr>
              <a:t>états successifs </a:t>
            </a:r>
            <a:r>
              <a:rPr lang="fr-FR" dirty="0" smtClean="0"/>
              <a:t>des données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Mécanismes de reprise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A0DD5-3FF1-469D-8378-A37EDD963FA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Transaction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511420" y="2633664"/>
            <a:ext cx="1465" cy="9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8525608" y="2633664"/>
            <a:ext cx="1466" cy="9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511420" y="2633664"/>
            <a:ext cx="8014188" cy="9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662354" y="2278064"/>
            <a:ext cx="14654" cy="1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662354" y="2936875"/>
            <a:ext cx="14654" cy="0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Rectangle 10"/>
          <p:cNvSpPr>
            <a:spLocks noChangeArrowheads="1"/>
          </p:cNvSpPr>
          <p:nvPr/>
        </p:nvSpPr>
        <p:spPr bwMode="auto">
          <a:xfrm>
            <a:off x="662354" y="2278063"/>
            <a:ext cx="14654" cy="658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Rectangle 11"/>
          <p:cNvSpPr>
            <a:spLocks noChangeArrowheads="1"/>
          </p:cNvSpPr>
          <p:nvPr/>
        </p:nvSpPr>
        <p:spPr bwMode="auto">
          <a:xfrm>
            <a:off x="8291147" y="2278064"/>
            <a:ext cx="14654" cy="1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Rectangle 12"/>
          <p:cNvSpPr>
            <a:spLocks noChangeArrowheads="1"/>
          </p:cNvSpPr>
          <p:nvPr/>
        </p:nvSpPr>
        <p:spPr bwMode="auto">
          <a:xfrm>
            <a:off x="8291147" y="2936875"/>
            <a:ext cx="14654" cy="0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Rectangle 13"/>
          <p:cNvSpPr>
            <a:spLocks noChangeArrowheads="1"/>
          </p:cNvSpPr>
          <p:nvPr/>
        </p:nvSpPr>
        <p:spPr bwMode="auto">
          <a:xfrm>
            <a:off x="8291147" y="2278063"/>
            <a:ext cx="14654" cy="658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Freeform 14"/>
          <p:cNvSpPr>
            <a:spLocks/>
          </p:cNvSpPr>
          <p:nvPr/>
        </p:nvSpPr>
        <p:spPr bwMode="auto">
          <a:xfrm>
            <a:off x="8209085" y="2579688"/>
            <a:ext cx="150935" cy="106362"/>
          </a:xfrm>
          <a:custGeom>
            <a:avLst/>
            <a:gdLst>
              <a:gd name="T0" fmla="*/ 89502 w 95"/>
              <a:gd name="T1" fmla="*/ 0 h 102"/>
              <a:gd name="T2" fmla="*/ 29260 w 95"/>
              <a:gd name="T3" fmla="*/ 17727 h 102"/>
              <a:gd name="T4" fmla="*/ 0 w 95"/>
              <a:gd name="T5" fmla="*/ 53181 h 102"/>
              <a:gd name="T6" fmla="*/ 0 w 95"/>
              <a:gd name="T7" fmla="*/ 53181 h 102"/>
              <a:gd name="T8" fmla="*/ 0 w 95"/>
              <a:gd name="T9" fmla="*/ 53181 h 102"/>
              <a:gd name="T10" fmla="*/ 29260 w 95"/>
              <a:gd name="T11" fmla="*/ 88635 h 102"/>
              <a:gd name="T12" fmla="*/ 89502 w 95"/>
              <a:gd name="T13" fmla="*/ 106362 h 102"/>
              <a:gd name="T14" fmla="*/ 89502 w 95"/>
              <a:gd name="T15" fmla="*/ 106362 h 102"/>
              <a:gd name="T16" fmla="*/ 89502 w 95"/>
              <a:gd name="T17" fmla="*/ 106362 h 102"/>
              <a:gd name="T18" fmla="*/ 149743 w 95"/>
              <a:gd name="T19" fmla="*/ 88635 h 102"/>
              <a:gd name="T20" fmla="*/ 163513 w 95"/>
              <a:gd name="T21" fmla="*/ 53181 h 102"/>
              <a:gd name="T22" fmla="*/ 163513 w 95"/>
              <a:gd name="T23" fmla="*/ 53181 h 102"/>
              <a:gd name="T24" fmla="*/ 163513 w 95"/>
              <a:gd name="T25" fmla="*/ 53181 h 102"/>
              <a:gd name="T26" fmla="*/ 149743 w 95"/>
              <a:gd name="T27" fmla="*/ 17727 h 102"/>
              <a:gd name="T28" fmla="*/ 89502 w 95"/>
              <a:gd name="T29" fmla="*/ 0 h 102"/>
              <a:gd name="T30" fmla="*/ 89502 w 95"/>
              <a:gd name="T31" fmla="*/ 0 h 102"/>
              <a:gd name="T32" fmla="*/ 89502 w 95"/>
              <a:gd name="T33" fmla="*/ 0 h 10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5"/>
              <a:gd name="T52" fmla="*/ 0 h 102"/>
              <a:gd name="T53" fmla="*/ 95 w 95"/>
              <a:gd name="T54" fmla="*/ 102 h 10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5" h="102">
                <a:moveTo>
                  <a:pt x="52" y="0"/>
                </a:moveTo>
                <a:lnTo>
                  <a:pt x="17" y="17"/>
                </a:lnTo>
                <a:lnTo>
                  <a:pt x="0" y="51"/>
                </a:lnTo>
                <a:lnTo>
                  <a:pt x="17" y="85"/>
                </a:lnTo>
                <a:lnTo>
                  <a:pt x="52" y="102"/>
                </a:lnTo>
                <a:lnTo>
                  <a:pt x="87" y="85"/>
                </a:lnTo>
                <a:lnTo>
                  <a:pt x="95" y="51"/>
                </a:lnTo>
                <a:lnTo>
                  <a:pt x="87" y="17"/>
                </a:lnTo>
                <a:lnTo>
                  <a:pt x="5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4" name="Freeform 15"/>
          <p:cNvSpPr>
            <a:spLocks/>
          </p:cNvSpPr>
          <p:nvPr/>
        </p:nvSpPr>
        <p:spPr bwMode="auto">
          <a:xfrm>
            <a:off x="8209085" y="2579689"/>
            <a:ext cx="165589" cy="115887"/>
          </a:xfrm>
          <a:custGeom>
            <a:avLst/>
            <a:gdLst>
              <a:gd name="T0" fmla="*/ 29323 w 104"/>
              <a:gd name="T1" fmla="*/ 27145 h 111"/>
              <a:gd name="T2" fmla="*/ 44847 w 104"/>
              <a:gd name="T3" fmla="*/ 17748 h 111"/>
              <a:gd name="T4" fmla="*/ 15524 w 104"/>
              <a:gd name="T5" fmla="*/ 53245 h 111"/>
              <a:gd name="T6" fmla="*/ 15524 w 104"/>
              <a:gd name="T7" fmla="*/ 53245 h 111"/>
              <a:gd name="T8" fmla="*/ 15524 w 104"/>
              <a:gd name="T9" fmla="*/ 53245 h 111"/>
              <a:gd name="T10" fmla="*/ 15524 w 104"/>
              <a:gd name="T11" fmla="*/ 53245 h 111"/>
              <a:gd name="T12" fmla="*/ 44847 w 104"/>
              <a:gd name="T13" fmla="*/ 88742 h 111"/>
              <a:gd name="T14" fmla="*/ 29323 w 104"/>
              <a:gd name="T15" fmla="*/ 88742 h 111"/>
              <a:gd name="T16" fmla="*/ 89694 w 104"/>
              <a:gd name="T17" fmla="*/ 106491 h 111"/>
              <a:gd name="T18" fmla="*/ 89694 w 104"/>
              <a:gd name="T19" fmla="*/ 106491 h 111"/>
              <a:gd name="T20" fmla="*/ 89694 w 104"/>
              <a:gd name="T21" fmla="*/ 106491 h 111"/>
              <a:gd name="T22" fmla="*/ 89694 w 104"/>
              <a:gd name="T23" fmla="*/ 106491 h 111"/>
              <a:gd name="T24" fmla="*/ 150065 w 104"/>
              <a:gd name="T25" fmla="*/ 88742 h 111"/>
              <a:gd name="T26" fmla="*/ 150065 w 104"/>
              <a:gd name="T27" fmla="*/ 88742 h 111"/>
              <a:gd name="T28" fmla="*/ 163864 w 104"/>
              <a:gd name="T29" fmla="*/ 53245 h 111"/>
              <a:gd name="T30" fmla="*/ 163864 w 104"/>
              <a:gd name="T31" fmla="*/ 53245 h 111"/>
              <a:gd name="T32" fmla="*/ 163864 w 104"/>
              <a:gd name="T33" fmla="*/ 53245 h 111"/>
              <a:gd name="T34" fmla="*/ 163864 w 104"/>
              <a:gd name="T35" fmla="*/ 53245 h 111"/>
              <a:gd name="T36" fmla="*/ 150065 w 104"/>
              <a:gd name="T37" fmla="*/ 17748 h 111"/>
              <a:gd name="T38" fmla="*/ 150065 w 104"/>
              <a:gd name="T39" fmla="*/ 27145 h 111"/>
              <a:gd name="T40" fmla="*/ 89694 w 104"/>
              <a:gd name="T41" fmla="*/ 9396 h 111"/>
              <a:gd name="T42" fmla="*/ 89694 w 104"/>
              <a:gd name="T43" fmla="*/ 9396 h 111"/>
              <a:gd name="T44" fmla="*/ 89694 w 104"/>
              <a:gd name="T45" fmla="*/ 9396 h 111"/>
              <a:gd name="T46" fmla="*/ 89694 w 104"/>
              <a:gd name="T47" fmla="*/ 9396 h 111"/>
              <a:gd name="T48" fmla="*/ 89694 w 104"/>
              <a:gd name="T49" fmla="*/ 0 h 111"/>
              <a:gd name="T50" fmla="*/ 89694 w 104"/>
              <a:gd name="T51" fmla="*/ 0 h 111"/>
              <a:gd name="T52" fmla="*/ 89694 w 104"/>
              <a:gd name="T53" fmla="*/ 0 h 111"/>
              <a:gd name="T54" fmla="*/ 89694 w 104"/>
              <a:gd name="T55" fmla="*/ 0 h 111"/>
              <a:gd name="T56" fmla="*/ 150065 w 104"/>
              <a:gd name="T57" fmla="*/ 17748 h 111"/>
              <a:gd name="T58" fmla="*/ 179388 w 104"/>
              <a:gd name="T59" fmla="*/ 53245 h 111"/>
              <a:gd name="T60" fmla="*/ 179388 w 104"/>
              <a:gd name="T61" fmla="*/ 53245 h 111"/>
              <a:gd name="T62" fmla="*/ 179388 w 104"/>
              <a:gd name="T63" fmla="*/ 53245 h 111"/>
              <a:gd name="T64" fmla="*/ 179388 w 104"/>
              <a:gd name="T65" fmla="*/ 53245 h 111"/>
              <a:gd name="T66" fmla="*/ 179388 w 104"/>
              <a:gd name="T67" fmla="*/ 53245 h 111"/>
              <a:gd name="T68" fmla="*/ 163864 w 104"/>
              <a:gd name="T69" fmla="*/ 88742 h 111"/>
              <a:gd name="T70" fmla="*/ 89694 w 104"/>
              <a:gd name="T71" fmla="*/ 115887 h 111"/>
              <a:gd name="T72" fmla="*/ 89694 w 104"/>
              <a:gd name="T73" fmla="*/ 115887 h 111"/>
              <a:gd name="T74" fmla="*/ 89694 w 104"/>
              <a:gd name="T75" fmla="*/ 115887 h 111"/>
              <a:gd name="T76" fmla="*/ 89694 w 104"/>
              <a:gd name="T77" fmla="*/ 115887 h 111"/>
              <a:gd name="T78" fmla="*/ 89694 w 104"/>
              <a:gd name="T79" fmla="*/ 115887 h 111"/>
              <a:gd name="T80" fmla="*/ 29323 w 104"/>
              <a:gd name="T81" fmla="*/ 98139 h 111"/>
              <a:gd name="T82" fmla="*/ 0 w 104"/>
              <a:gd name="T83" fmla="*/ 53245 h 111"/>
              <a:gd name="T84" fmla="*/ 0 w 104"/>
              <a:gd name="T85" fmla="*/ 53245 h 111"/>
              <a:gd name="T86" fmla="*/ 0 w 104"/>
              <a:gd name="T87" fmla="*/ 53245 h 111"/>
              <a:gd name="T88" fmla="*/ 0 w 104"/>
              <a:gd name="T89" fmla="*/ 53245 h 111"/>
              <a:gd name="T90" fmla="*/ 0 w 104"/>
              <a:gd name="T91" fmla="*/ 53245 h 111"/>
              <a:gd name="T92" fmla="*/ 29323 w 104"/>
              <a:gd name="T93" fmla="*/ 17748 h 111"/>
              <a:gd name="T94" fmla="*/ 89694 w 104"/>
              <a:gd name="T95" fmla="*/ 0 h 11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4"/>
              <a:gd name="T145" fmla="*/ 0 h 111"/>
              <a:gd name="T146" fmla="*/ 104 w 104"/>
              <a:gd name="T147" fmla="*/ 111 h 11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4" h="111">
                <a:moveTo>
                  <a:pt x="52" y="9"/>
                </a:moveTo>
                <a:lnTo>
                  <a:pt x="17" y="26"/>
                </a:lnTo>
                <a:lnTo>
                  <a:pt x="26" y="17"/>
                </a:lnTo>
                <a:lnTo>
                  <a:pt x="9" y="51"/>
                </a:lnTo>
                <a:lnTo>
                  <a:pt x="26" y="85"/>
                </a:lnTo>
                <a:lnTo>
                  <a:pt x="17" y="85"/>
                </a:lnTo>
                <a:lnTo>
                  <a:pt x="52" y="102"/>
                </a:lnTo>
                <a:lnTo>
                  <a:pt x="87" y="85"/>
                </a:lnTo>
                <a:lnTo>
                  <a:pt x="95" y="51"/>
                </a:lnTo>
                <a:lnTo>
                  <a:pt x="87" y="17"/>
                </a:lnTo>
                <a:lnTo>
                  <a:pt x="87" y="26"/>
                </a:lnTo>
                <a:lnTo>
                  <a:pt x="52" y="9"/>
                </a:lnTo>
                <a:lnTo>
                  <a:pt x="52" y="0"/>
                </a:lnTo>
                <a:lnTo>
                  <a:pt x="87" y="17"/>
                </a:lnTo>
                <a:lnTo>
                  <a:pt x="95" y="17"/>
                </a:lnTo>
                <a:lnTo>
                  <a:pt x="104" y="51"/>
                </a:lnTo>
                <a:lnTo>
                  <a:pt x="95" y="85"/>
                </a:lnTo>
                <a:lnTo>
                  <a:pt x="87" y="94"/>
                </a:lnTo>
                <a:lnTo>
                  <a:pt x="52" y="111"/>
                </a:lnTo>
                <a:lnTo>
                  <a:pt x="17" y="94"/>
                </a:lnTo>
                <a:lnTo>
                  <a:pt x="17" y="85"/>
                </a:lnTo>
                <a:lnTo>
                  <a:pt x="0" y="51"/>
                </a:lnTo>
                <a:lnTo>
                  <a:pt x="17" y="17"/>
                </a:lnTo>
                <a:lnTo>
                  <a:pt x="52" y="0"/>
                </a:lnTo>
                <a:lnTo>
                  <a:pt x="52" y="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5" name="Freeform 16"/>
          <p:cNvSpPr>
            <a:spLocks/>
          </p:cNvSpPr>
          <p:nvPr/>
        </p:nvSpPr>
        <p:spPr bwMode="auto">
          <a:xfrm>
            <a:off x="8291146" y="2579689"/>
            <a:ext cx="1466" cy="9525"/>
          </a:xfrm>
          <a:custGeom>
            <a:avLst/>
            <a:gdLst>
              <a:gd name="T0" fmla="*/ 0 w 1588"/>
              <a:gd name="T1" fmla="*/ 9525 h 9"/>
              <a:gd name="T2" fmla="*/ 0 w 1588"/>
              <a:gd name="T3" fmla="*/ 9525 h 9"/>
              <a:gd name="T4" fmla="*/ 0 w 1588"/>
              <a:gd name="T5" fmla="*/ 9525 h 9"/>
              <a:gd name="T6" fmla="*/ 0 w 1588"/>
              <a:gd name="T7" fmla="*/ 0 h 9"/>
              <a:gd name="T8" fmla="*/ 0 w 1588"/>
              <a:gd name="T9" fmla="*/ 0 h 9"/>
              <a:gd name="T10" fmla="*/ 0 w 1588"/>
              <a:gd name="T11" fmla="*/ 0 h 9"/>
              <a:gd name="T12" fmla="*/ 0 w 1588"/>
              <a:gd name="T13" fmla="*/ 9525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9"/>
              <a:gd name="T23" fmla="*/ 1588 w 1588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9"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6" name="Freeform 17"/>
          <p:cNvSpPr>
            <a:spLocks/>
          </p:cNvSpPr>
          <p:nvPr/>
        </p:nvSpPr>
        <p:spPr bwMode="auto">
          <a:xfrm>
            <a:off x="578828" y="2579688"/>
            <a:ext cx="165588" cy="106362"/>
          </a:xfrm>
          <a:custGeom>
            <a:avLst/>
            <a:gdLst>
              <a:gd name="T0" fmla="*/ 89694 w 104"/>
              <a:gd name="T1" fmla="*/ 0 h 102"/>
              <a:gd name="T2" fmla="*/ 31048 w 104"/>
              <a:gd name="T3" fmla="*/ 17727 h 102"/>
              <a:gd name="T4" fmla="*/ 0 w 104"/>
              <a:gd name="T5" fmla="*/ 53181 h 102"/>
              <a:gd name="T6" fmla="*/ 0 w 104"/>
              <a:gd name="T7" fmla="*/ 53181 h 102"/>
              <a:gd name="T8" fmla="*/ 0 w 104"/>
              <a:gd name="T9" fmla="*/ 53181 h 102"/>
              <a:gd name="T10" fmla="*/ 31048 w 104"/>
              <a:gd name="T11" fmla="*/ 88635 h 102"/>
              <a:gd name="T12" fmla="*/ 89694 w 104"/>
              <a:gd name="T13" fmla="*/ 106362 h 102"/>
              <a:gd name="T14" fmla="*/ 89694 w 104"/>
              <a:gd name="T15" fmla="*/ 106362 h 102"/>
              <a:gd name="T16" fmla="*/ 89694 w 104"/>
              <a:gd name="T17" fmla="*/ 106362 h 102"/>
              <a:gd name="T18" fmla="*/ 150064 w 104"/>
              <a:gd name="T19" fmla="*/ 88635 h 102"/>
              <a:gd name="T20" fmla="*/ 179387 w 104"/>
              <a:gd name="T21" fmla="*/ 53181 h 102"/>
              <a:gd name="T22" fmla="*/ 179387 w 104"/>
              <a:gd name="T23" fmla="*/ 53181 h 102"/>
              <a:gd name="T24" fmla="*/ 179387 w 104"/>
              <a:gd name="T25" fmla="*/ 53181 h 102"/>
              <a:gd name="T26" fmla="*/ 150064 w 104"/>
              <a:gd name="T27" fmla="*/ 17727 h 102"/>
              <a:gd name="T28" fmla="*/ 89694 w 104"/>
              <a:gd name="T29" fmla="*/ 0 h 102"/>
              <a:gd name="T30" fmla="*/ 89694 w 104"/>
              <a:gd name="T31" fmla="*/ 0 h 102"/>
              <a:gd name="T32" fmla="*/ 89694 w 104"/>
              <a:gd name="T33" fmla="*/ 0 h 10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4"/>
              <a:gd name="T52" fmla="*/ 0 h 102"/>
              <a:gd name="T53" fmla="*/ 104 w 104"/>
              <a:gd name="T54" fmla="*/ 102 h 10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4" h="102">
                <a:moveTo>
                  <a:pt x="52" y="0"/>
                </a:moveTo>
                <a:lnTo>
                  <a:pt x="18" y="17"/>
                </a:lnTo>
                <a:lnTo>
                  <a:pt x="0" y="51"/>
                </a:lnTo>
                <a:lnTo>
                  <a:pt x="18" y="85"/>
                </a:lnTo>
                <a:lnTo>
                  <a:pt x="52" y="102"/>
                </a:lnTo>
                <a:lnTo>
                  <a:pt x="87" y="85"/>
                </a:lnTo>
                <a:lnTo>
                  <a:pt x="104" y="51"/>
                </a:lnTo>
                <a:lnTo>
                  <a:pt x="87" y="17"/>
                </a:lnTo>
                <a:lnTo>
                  <a:pt x="5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7" name="Freeform 18"/>
          <p:cNvSpPr>
            <a:spLocks/>
          </p:cNvSpPr>
          <p:nvPr/>
        </p:nvSpPr>
        <p:spPr bwMode="auto">
          <a:xfrm>
            <a:off x="578827" y="2579689"/>
            <a:ext cx="180242" cy="115887"/>
          </a:xfrm>
          <a:custGeom>
            <a:avLst/>
            <a:gdLst>
              <a:gd name="T0" fmla="*/ 31104 w 113"/>
              <a:gd name="T1" fmla="*/ 27145 h 111"/>
              <a:gd name="T2" fmla="*/ 44928 w 113"/>
              <a:gd name="T3" fmla="*/ 17748 h 111"/>
              <a:gd name="T4" fmla="*/ 15552 w 113"/>
              <a:gd name="T5" fmla="*/ 53245 h 111"/>
              <a:gd name="T6" fmla="*/ 15552 w 113"/>
              <a:gd name="T7" fmla="*/ 53245 h 111"/>
              <a:gd name="T8" fmla="*/ 15552 w 113"/>
              <a:gd name="T9" fmla="*/ 53245 h 111"/>
              <a:gd name="T10" fmla="*/ 15552 w 113"/>
              <a:gd name="T11" fmla="*/ 53245 h 111"/>
              <a:gd name="T12" fmla="*/ 44928 w 113"/>
              <a:gd name="T13" fmla="*/ 88742 h 111"/>
              <a:gd name="T14" fmla="*/ 31104 w 113"/>
              <a:gd name="T15" fmla="*/ 88742 h 111"/>
              <a:gd name="T16" fmla="*/ 89855 w 113"/>
              <a:gd name="T17" fmla="*/ 106491 h 111"/>
              <a:gd name="T18" fmla="*/ 89855 w 113"/>
              <a:gd name="T19" fmla="*/ 106491 h 111"/>
              <a:gd name="T20" fmla="*/ 89855 w 113"/>
              <a:gd name="T21" fmla="*/ 106491 h 111"/>
              <a:gd name="T22" fmla="*/ 89855 w 113"/>
              <a:gd name="T23" fmla="*/ 106491 h 111"/>
              <a:gd name="T24" fmla="*/ 150334 w 113"/>
              <a:gd name="T25" fmla="*/ 88742 h 111"/>
              <a:gd name="T26" fmla="*/ 150334 w 113"/>
              <a:gd name="T27" fmla="*/ 88742 h 111"/>
              <a:gd name="T28" fmla="*/ 179710 w 113"/>
              <a:gd name="T29" fmla="*/ 53245 h 111"/>
              <a:gd name="T30" fmla="*/ 179710 w 113"/>
              <a:gd name="T31" fmla="*/ 53245 h 111"/>
              <a:gd name="T32" fmla="*/ 179710 w 113"/>
              <a:gd name="T33" fmla="*/ 53245 h 111"/>
              <a:gd name="T34" fmla="*/ 179710 w 113"/>
              <a:gd name="T35" fmla="*/ 53245 h 111"/>
              <a:gd name="T36" fmla="*/ 150334 w 113"/>
              <a:gd name="T37" fmla="*/ 17748 h 111"/>
              <a:gd name="T38" fmla="*/ 150334 w 113"/>
              <a:gd name="T39" fmla="*/ 27145 h 111"/>
              <a:gd name="T40" fmla="*/ 89855 w 113"/>
              <a:gd name="T41" fmla="*/ 9396 h 111"/>
              <a:gd name="T42" fmla="*/ 89855 w 113"/>
              <a:gd name="T43" fmla="*/ 9396 h 111"/>
              <a:gd name="T44" fmla="*/ 89855 w 113"/>
              <a:gd name="T45" fmla="*/ 9396 h 111"/>
              <a:gd name="T46" fmla="*/ 89855 w 113"/>
              <a:gd name="T47" fmla="*/ 9396 h 111"/>
              <a:gd name="T48" fmla="*/ 89855 w 113"/>
              <a:gd name="T49" fmla="*/ 0 h 111"/>
              <a:gd name="T50" fmla="*/ 89855 w 113"/>
              <a:gd name="T51" fmla="*/ 0 h 111"/>
              <a:gd name="T52" fmla="*/ 89855 w 113"/>
              <a:gd name="T53" fmla="*/ 0 h 111"/>
              <a:gd name="T54" fmla="*/ 89855 w 113"/>
              <a:gd name="T55" fmla="*/ 0 h 111"/>
              <a:gd name="T56" fmla="*/ 150334 w 113"/>
              <a:gd name="T57" fmla="*/ 17748 h 111"/>
              <a:gd name="T58" fmla="*/ 195262 w 113"/>
              <a:gd name="T59" fmla="*/ 53245 h 111"/>
              <a:gd name="T60" fmla="*/ 195262 w 113"/>
              <a:gd name="T61" fmla="*/ 53245 h 111"/>
              <a:gd name="T62" fmla="*/ 195262 w 113"/>
              <a:gd name="T63" fmla="*/ 53245 h 111"/>
              <a:gd name="T64" fmla="*/ 195262 w 113"/>
              <a:gd name="T65" fmla="*/ 53245 h 111"/>
              <a:gd name="T66" fmla="*/ 195262 w 113"/>
              <a:gd name="T67" fmla="*/ 53245 h 111"/>
              <a:gd name="T68" fmla="*/ 164158 w 113"/>
              <a:gd name="T69" fmla="*/ 88742 h 111"/>
              <a:gd name="T70" fmla="*/ 89855 w 113"/>
              <a:gd name="T71" fmla="*/ 115887 h 111"/>
              <a:gd name="T72" fmla="*/ 89855 w 113"/>
              <a:gd name="T73" fmla="*/ 115887 h 111"/>
              <a:gd name="T74" fmla="*/ 89855 w 113"/>
              <a:gd name="T75" fmla="*/ 115887 h 111"/>
              <a:gd name="T76" fmla="*/ 89855 w 113"/>
              <a:gd name="T77" fmla="*/ 115887 h 111"/>
              <a:gd name="T78" fmla="*/ 89855 w 113"/>
              <a:gd name="T79" fmla="*/ 115887 h 111"/>
              <a:gd name="T80" fmla="*/ 31104 w 113"/>
              <a:gd name="T81" fmla="*/ 98139 h 111"/>
              <a:gd name="T82" fmla="*/ 0 w 113"/>
              <a:gd name="T83" fmla="*/ 53245 h 111"/>
              <a:gd name="T84" fmla="*/ 0 w 113"/>
              <a:gd name="T85" fmla="*/ 53245 h 111"/>
              <a:gd name="T86" fmla="*/ 0 w 113"/>
              <a:gd name="T87" fmla="*/ 53245 h 111"/>
              <a:gd name="T88" fmla="*/ 0 w 113"/>
              <a:gd name="T89" fmla="*/ 53245 h 111"/>
              <a:gd name="T90" fmla="*/ 0 w 113"/>
              <a:gd name="T91" fmla="*/ 53245 h 111"/>
              <a:gd name="T92" fmla="*/ 31104 w 113"/>
              <a:gd name="T93" fmla="*/ 17748 h 111"/>
              <a:gd name="T94" fmla="*/ 89855 w 113"/>
              <a:gd name="T95" fmla="*/ 0 h 11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3"/>
              <a:gd name="T145" fmla="*/ 0 h 111"/>
              <a:gd name="T146" fmla="*/ 113 w 113"/>
              <a:gd name="T147" fmla="*/ 111 h 11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3" h="111">
                <a:moveTo>
                  <a:pt x="52" y="9"/>
                </a:moveTo>
                <a:lnTo>
                  <a:pt x="18" y="26"/>
                </a:lnTo>
                <a:lnTo>
                  <a:pt x="26" y="17"/>
                </a:lnTo>
                <a:lnTo>
                  <a:pt x="9" y="51"/>
                </a:lnTo>
                <a:lnTo>
                  <a:pt x="26" y="85"/>
                </a:lnTo>
                <a:lnTo>
                  <a:pt x="18" y="85"/>
                </a:lnTo>
                <a:lnTo>
                  <a:pt x="52" y="102"/>
                </a:lnTo>
                <a:lnTo>
                  <a:pt x="87" y="85"/>
                </a:lnTo>
                <a:lnTo>
                  <a:pt x="104" y="51"/>
                </a:lnTo>
                <a:lnTo>
                  <a:pt x="87" y="17"/>
                </a:lnTo>
                <a:lnTo>
                  <a:pt x="87" y="26"/>
                </a:lnTo>
                <a:lnTo>
                  <a:pt x="52" y="9"/>
                </a:lnTo>
                <a:lnTo>
                  <a:pt x="52" y="0"/>
                </a:lnTo>
                <a:lnTo>
                  <a:pt x="87" y="17"/>
                </a:lnTo>
                <a:lnTo>
                  <a:pt x="95" y="17"/>
                </a:lnTo>
                <a:lnTo>
                  <a:pt x="113" y="51"/>
                </a:lnTo>
                <a:lnTo>
                  <a:pt x="95" y="85"/>
                </a:lnTo>
                <a:lnTo>
                  <a:pt x="87" y="94"/>
                </a:lnTo>
                <a:lnTo>
                  <a:pt x="52" y="111"/>
                </a:lnTo>
                <a:lnTo>
                  <a:pt x="18" y="94"/>
                </a:lnTo>
                <a:lnTo>
                  <a:pt x="18" y="85"/>
                </a:lnTo>
                <a:lnTo>
                  <a:pt x="0" y="51"/>
                </a:lnTo>
                <a:lnTo>
                  <a:pt x="18" y="17"/>
                </a:lnTo>
                <a:lnTo>
                  <a:pt x="52" y="0"/>
                </a:lnTo>
                <a:lnTo>
                  <a:pt x="52" y="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8" name="Freeform 19"/>
          <p:cNvSpPr>
            <a:spLocks/>
          </p:cNvSpPr>
          <p:nvPr/>
        </p:nvSpPr>
        <p:spPr bwMode="auto">
          <a:xfrm>
            <a:off x="662354" y="2579689"/>
            <a:ext cx="1466" cy="9525"/>
          </a:xfrm>
          <a:custGeom>
            <a:avLst/>
            <a:gdLst>
              <a:gd name="T0" fmla="*/ 0 w 1588"/>
              <a:gd name="T1" fmla="*/ 9525 h 9"/>
              <a:gd name="T2" fmla="*/ 0 w 1588"/>
              <a:gd name="T3" fmla="*/ 9525 h 9"/>
              <a:gd name="T4" fmla="*/ 0 w 1588"/>
              <a:gd name="T5" fmla="*/ 9525 h 9"/>
              <a:gd name="T6" fmla="*/ 0 w 1588"/>
              <a:gd name="T7" fmla="*/ 0 h 9"/>
              <a:gd name="T8" fmla="*/ 0 w 1588"/>
              <a:gd name="T9" fmla="*/ 0 h 9"/>
              <a:gd name="T10" fmla="*/ 0 w 1588"/>
              <a:gd name="T11" fmla="*/ 0 h 9"/>
              <a:gd name="T12" fmla="*/ 0 w 1588"/>
              <a:gd name="T13" fmla="*/ 9525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9"/>
              <a:gd name="T23" fmla="*/ 1588 w 1588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9"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19" name="Rectangle 20"/>
          <p:cNvSpPr>
            <a:spLocks noChangeArrowheads="1"/>
          </p:cNvSpPr>
          <p:nvPr/>
        </p:nvSpPr>
        <p:spPr bwMode="auto">
          <a:xfrm>
            <a:off x="813289" y="2125664"/>
            <a:ext cx="15409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rgbClr val="FF0000"/>
                </a:solidFill>
              </a:rPr>
              <a:t>Etat cohérent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220" name="Rectangle 21"/>
          <p:cNvSpPr>
            <a:spLocks noChangeArrowheads="1"/>
          </p:cNvSpPr>
          <p:nvPr/>
        </p:nvSpPr>
        <p:spPr bwMode="auto">
          <a:xfrm>
            <a:off x="6576646" y="2144714"/>
            <a:ext cx="154099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rgbClr val="FF0000"/>
                </a:solidFill>
              </a:rPr>
              <a:t>Etat cohérent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221" name="Freeform 22"/>
          <p:cNvSpPr>
            <a:spLocks/>
          </p:cNvSpPr>
          <p:nvPr/>
        </p:nvSpPr>
        <p:spPr bwMode="auto">
          <a:xfrm>
            <a:off x="8127024" y="2562226"/>
            <a:ext cx="150935" cy="80963"/>
          </a:xfrm>
          <a:custGeom>
            <a:avLst/>
            <a:gdLst>
              <a:gd name="T0" fmla="*/ 30981 w 95"/>
              <a:gd name="T1" fmla="*/ 27338 h 77"/>
              <a:gd name="T2" fmla="*/ 44751 w 95"/>
              <a:gd name="T3" fmla="*/ 0 h 77"/>
              <a:gd name="T4" fmla="*/ 44751 w 95"/>
              <a:gd name="T5" fmla="*/ 0 h 77"/>
              <a:gd name="T6" fmla="*/ 44751 w 95"/>
              <a:gd name="T7" fmla="*/ 0 h 77"/>
              <a:gd name="T8" fmla="*/ 163513 w 95"/>
              <a:gd name="T9" fmla="*/ 71500 h 77"/>
              <a:gd name="T10" fmla="*/ 163513 w 95"/>
              <a:gd name="T11" fmla="*/ 80963 h 77"/>
              <a:gd name="T12" fmla="*/ 163513 w 95"/>
              <a:gd name="T13" fmla="*/ 80963 h 77"/>
              <a:gd name="T14" fmla="*/ 0 w 95"/>
              <a:gd name="T15" fmla="*/ 63088 h 77"/>
              <a:gd name="T16" fmla="*/ 0 w 95"/>
              <a:gd name="T17" fmla="*/ 63088 h 77"/>
              <a:gd name="T18" fmla="*/ 0 w 95"/>
              <a:gd name="T19" fmla="*/ 53625 h 77"/>
              <a:gd name="T20" fmla="*/ 0 w 95"/>
              <a:gd name="T21" fmla="*/ 53625 h 77"/>
              <a:gd name="T22" fmla="*/ 163513 w 95"/>
              <a:gd name="T23" fmla="*/ 71500 h 77"/>
              <a:gd name="T24" fmla="*/ 163513 w 95"/>
              <a:gd name="T25" fmla="*/ 80963 h 77"/>
              <a:gd name="T26" fmla="*/ 163513 w 95"/>
              <a:gd name="T27" fmla="*/ 80963 h 77"/>
              <a:gd name="T28" fmla="*/ 44751 w 95"/>
              <a:gd name="T29" fmla="*/ 9463 h 77"/>
              <a:gd name="T30" fmla="*/ 44751 w 95"/>
              <a:gd name="T31" fmla="*/ 0 h 77"/>
              <a:gd name="T32" fmla="*/ 60242 w 95"/>
              <a:gd name="T33" fmla="*/ 0 h 77"/>
              <a:gd name="T34" fmla="*/ 44751 w 95"/>
              <a:gd name="T35" fmla="*/ 27338 h 77"/>
              <a:gd name="T36" fmla="*/ 30981 w 95"/>
              <a:gd name="T37" fmla="*/ 27338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5"/>
              <a:gd name="T58" fmla="*/ 0 h 77"/>
              <a:gd name="T59" fmla="*/ 95 w 95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5" h="77">
                <a:moveTo>
                  <a:pt x="18" y="26"/>
                </a:moveTo>
                <a:lnTo>
                  <a:pt x="26" y="0"/>
                </a:lnTo>
                <a:lnTo>
                  <a:pt x="95" y="68"/>
                </a:lnTo>
                <a:lnTo>
                  <a:pt x="95" y="77"/>
                </a:lnTo>
                <a:lnTo>
                  <a:pt x="0" y="60"/>
                </a:lnTo>
                <a:lnTo>
                  <a:pt x="0" y="51"/>
                </a:lnTo>
                <a:lnTo>
                  <a:pt x="95" y="68"/>
                </a:lnTo>
                <a:lnTo>
                  <a:pt x="95" y="77"/>
                </a:lnTo>
                <a:lnTo>
                  <a:pt x="26" y="9"/>
                </a:lnTo>
                <a:lnTo>
                  <a:pt x="26" y="0"/>
                </a:lnTo>
                <a:lnTo>
                  <a:pt x="35" y="0"/>
                </a:lnTo>
                <a:lnTo>
                  <a:pt x="26" y="26"/>
                </a:lnTo>
                <a:lnTo>
                  <a:pt x="18" y="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2" name="Freeform 23"/>
          <p:cNvSpPr>
            <a:spLocks/>
          </p:cNvSpPr>
          <p:nvPr/>
        </p:nvSpPr>
        <p:spPr bwMode="auto">
          <a:xfrm>
            <a:off x="8127023" y="2589214"/>
            <a:ext cx="41031" cy="26987"/>
          </a:xfrm>
          <a:custGeom>
            <a:avLst/>
            <a:gdLst>
              <a:gd name="T0" fmla="*/ 0 w 26"/>
              <a:gd name="T1" fmla="*/ 26987 h 25"/>
              <a:gd name="T2" fmla="*/ 30773 w 26"/>
              <a:gd name="T3" fmla="*/ 0 h 25"/>
              <a:gd name="T4" fmla="*/ 44450 w 26"/>
              <a:gd name="T5" fmla="*/ 0 h 25"/>
              <a:gd name="T6" fmla="*/ 44450 w 26"/>
              <a:gd name="T7" fmla="*/ 0 h 25"/>
              <a:gd name="T8" fmla="*/ 44450 w 26"/>
              <a:gd name="T9" fmla="*/ 0 h 25"/>
              <a:gd name="T10" fmla="*/ 15387 w 26"/>
              <a:gd name="T11" fmla="*/ 26987 h 25"/>
              <a:gd name="T12" fmla="*/ 0 w 26"/>
              <a:gd name="T13" fmla="*/ 2698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25"/>
              <a:gd name="T23" fmla="*/ 26 w 26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25">
                <a:moveTo>
                  <a:pt x="0" y="25"/>
                </a:moveTo>
                <a:lnTo>
                  <a:pt x="18" y="0"/>
                </a:lnTo>
                <a:lnTo>
                  <a:pt x="26" y="0"/>
                </a:lnTo>
                <a:lnTo>
                  <a:pt x="9" y="25"/>
                </a:lnTo>
                <a:lnTo>
                  <a:pt x="0" y="2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3" name="Freeform 24"/>
          <p:cNvSpPr>
            <a:spLocks/>
          </p:cNvSpPr>
          <p:nvPr/>
        </p:nvSpPr>
        <p:spPr bwMode="auto">
          <a:xfrm>
            <a:off x="8127024" y="2562225"/>
            <a:ext cx="150935" cy="71438"/>
          </a:xfrm>
          <a:custGeom>
            <a:avLst/>
            <a:gdLst>
              <a:gd name="T0" fmla="*/ 30981 w 95"/>
              <a:gd name="T1" fmla="*/ 27315 h 68"/>
              <a:gd name="T2" fmla="*/ 44751 w 95"/>
              <a:gd name="T3" fmla="*/ 0 h 68"/>
              <a:gd name="T4" fmla="*/ 163513 w 95"/>
              <a:gd name="T5" fmla="*/ 71438 h 68"/>
              <a:gd name="T6" fmla="*/ 0 w 95"/>
              <a:gd name="T7" fmla="*/ 53578 h 68"/>
              <a:gd name="T8" fmla="*/ 30981 w 95"/>
              <a:gd name="T9" fmla="*/ 27315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8"/>
              <a:gd name="T17" fmla="*/ 95 w 95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8">
                <a:moveTo>
                  <a:pt x="18" y="26"/>
                </a:moveTo>
                <a:lnTo>
                  <a:pt x="26" y="0"/>
                </a:lnTo>
                <a:lnTo>
                  <a:pt x="95" y="68"/>
                </a:lnTo>
                <a:lnTo>
                  <a:pt x="0" y="51"/>
                </a:lnTo>
                <a:lnTo>
                  <a:pt x="18" y="2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4" name="Rectangle 25"/>
          <p:cNvSpPr>
            <a:spLocks noChangeArrowheads="1"/>
          </p:cNvSpPr>
          <p:nvPr/>
        </p:nvSpPr>
        <p:spPr bwMode="auto">
          <a:xfrm>
            <a:off x="7508631" y="2384425"/>
            <a:ext cx="1466" cy="7938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Rectangle 26"/>
          <p:cNvSpPr>
            <a:spLocks noChangeArrowheads="1"/>
          </p:cNvSpPr>
          <p:nvPr/>
        </p:nvSpPr>
        <p:spPr bwMode="auto">
          <a:xfrm>
            <a:off x="8140212" y="2589214"/>
            <a:ext cx="1465" cy="7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Freeform 27"/>
          <p:cNvSpPr>
            <a:spLocks/>
          </p:cNvSpPr>
          <p:nvPr/>
        </p:nvSpPr>
        <p:spPr bwMode="auto">
          <a:xfrm>
            <a:off x="7508631" y="2384426"/>
            <a:ext cx="631581" cy="212725"/>
          </a:xfrm>
          <a:custGeom>
            <a:avLst/>
            <a:gdLst>
              <a:gd name="T0" fmla="*/ 0 w 398"/>
              <a:gd name="T1" fmla="*/ 0 h 204"/>
              <a:gd name="T2" fmla="*/ 0 w 398"/>
              <a:gd name="T3" fmla="*/ 8342 h 204"/>
              <a:gd name="T4" fmla="*/ 684213 w 398"/>
              <a:gd name="T5" fmla="*/ 212725 h 204"/>
              <a:gd name="T6" fmla="*/ 684213 w 398"/>
              <a:gd name="T7" fmla="*/ 204383 h 204"/>
              <a:gd name="T8" fmla="*/ 0 w 398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8"/>
              <a:gd name="T16" fmla="*/ 0 h 204"/>
              <a:gd name="T17" fmla="*/ 398 w 398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8" h="204">
                <a:moveTo>
                  <a:pt x="0" y="0"/>
                </a:moveTo>
                <a:lnTo>
                  <a:pt x="0" y="8"/>
                </a:lnTo>
                <a:lnTo>
                  <a:pt x="398" y="204"/>
                </a:lnTo>
                <a:lnTo>
                  <a:pt x="398" y="1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7" name="Freeform 28"/>
          <p:cNvSpPr>
            <a:spLocks/>
          </p:cNvSpPr>
          <p:nvPr/>
        </p:nvSpPr>
        <p:spPr bwMode="auto">
          <a:xfrm>
            <a:off x="634512" y="2508251"/>
            <a:ext cx="191965" cy="80963"/>
          </a:xfrm>
          <a:custGeom>
            <a:avLst/>
            <a:gdLst>
              <a:gd name="T0" fmla="*/ 178744 w 121"/>
              <a:gd name="T1" fmla="*/ 35750 h 77"/>
              <a:gd name="T2" fmla="*/ 207962 w 121"/>
              <a:gd name="T3" fmla="*/ 63088 h 77"/>
              <a:gd name="T4" fmla="*/ 207962 w 121"/>
              <a:gd name="T5" fmla="*/ 63088 h 77"/>
              <a:gd name="T6" fmla="*/ 207962 w 121"/>
              <a:gd name="T7" fmla="*/ 63088 h 77"/>
              <a:gd name="T8" fmla="*/ 44686 w 121"/>
              <a:gd name="T9" fmla="*/ 71500 h 77"/>
              <a:gd name="T10" fmla="*/ 0 w 121"/>
              <a:gd name="T11" fmla="*/ 80963 h 77"/>
              <a:gd name="T12" fmla="*/ 44686 w 121"/>
              <a:gd name="T13" fmla="*/ 63088 h 77"/>
              <a:gd name="T14" fmla="*/ 163276 w 121"/>
              <a:gd name="T15" fmla="*/ 0 h 77"/>
              <a:gd name="T16" fmla="*/ 163276 w 121"/>
              <a:gd name="T17" fmla="*/ 0 h 77"/>
              <a:gd name="T18" fmla="*/ 163276 w 121"/>
              <a:gd name="T19" fmla="*/ 9463 h 77"/>
              <a:gd name="T20" fmla="*/ 163276 w 121"/>
              <a:gd name="T21" fmla="*/ 9463 h 77"/>
              <a:gd name="T22" fmla="*/ 44686 w 121"/>
              <a:gd name="T23" fmla="*/ 71500 h 77"/>
              <a:gd name="T24" fmla="*/ 44686 w 121"/>
              <a:gd name="T25" fmla="*/ 63088 h 77"/>
              <a:gd name="T26" fmla="*/ 44686 w 121"/>
              <a:gd name="T27" fmla="*/ 63088 h 77"/>
              <a:gd name="T28" fmla="*/ 207962 w 121"/>
              <a:gd name="T29" fmla="*/ 53625 h 77"/>
              <a:gd name="T30" fmla="*/ 207962 w 121"/>
              <a:gd name="T31" fmla="*/ 63088 h 77"/>
              <a:gd name="T32" fmla="*/ 192494 w 121"/>
              <a:gd name="T33" fmla="*/ 63088 h 77"/>
              <a:gd name="T34" fmla="*/ 163276 w 121"/>
              <a:gd name="T35" fmla="*/ 35750 h 77"/>
              <a:gd name="T36" fmla="*/ 178744 w 121"/>
              <a:gd name="T37" fmla="*/ 3575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1"/>
              <a:gd name="T58" fmla="*/ 0 h 77"/>
              <a:gd name="T59" fmla="*/ 121 w 121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1" h="77">
                <a:moveTo>
                  <a:pt x="104" y="34"/>
                </a:moveTo>
                <a:lnTo>
                  <a:pt x="121" y="60"/>
                </a:lnTo>
                <a:lnTo>
                  <a:pt x="26" y="68"/>
                </a:lnTo>
                <a:lnTo>
                  <a:pt x="0" y="77"/>
                </a:lnTo>
                <a:lnTo>
                  <a:pt x="26" y="60"/>
                </a:lnTo>
                <a:lnTo>
                  <a:pt x="95" y="0"/>
                </a:lnTo>
                <a:lnTo>
                  <a:pt x="95" y="9"/>
                </a:lnTo>
                <a:lnTo>
                  <a:pt x="26" y="68"/>
                </a:lnTo>
                <a:lnTo>
                  <a:pt x="26" y="60"/>
                </a:lnTo>
                <a:lnTo>
                  <a:pt x="121" y="51"/>
                </a:lnTo>
                <a:lnTo>
                  <a:pt x="121" y="60"/>
                </a:lnTo>
                <a:lnTo>
                  <a:pt x="112" y="60"/>
                </a:lnTo>
                <a:lnTo>
                  <a:pt x="95" y="34"/>
                </a:lnTo>
                <a:lnTo>
                  <a:pt x="104" y="3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8" name="Freeform 29"/>
          <p:cNvSpPr>
            <a:spLocks/>
          </p:cNvSpPr>
          <p:nvPr/>
        </p:nvSpPr>
        <p:spPr bwMode="auto">
          <a:xfrm>
            <a:off x="772258" y="2517775"/>
            <a:ext cx="27842" cy="26988"/>
          </a:xfrm>
          <a:custGeom>
            <a:avLst/>
            <a:gdLst>
              <a:gd name="T0" fmla="*/ 15081 w 18"/>
              <a:gd name="T1" fmla="*/ 0 h 25"/>
              <a:gd name="T2" fmla="*/ 30162 w 18"/>
              <a:gd name="T3" fmla="*/ 26988 h 25"/>
              <a:gd name="T4" fmla="*/ 15081 w 18"/>
              <a:gd name="T5" fmla="*/ 26988 h 25"/>
              <a:gd name="T6" fmla="*/ 15081 w 18"/>
              <a:gd name="T7" fmla="*/ 26988 h 25"/>
              <a:gd name="T8" fmla="*/ 15081 w 18"/>
              <a:gd name="T9" fmla="*/ 26988 h 25"/>
              <a:gd name="T10" fmla="*/ 0 w 18"/>
              <a:gd name="T11" fmla="*/ 0 h 25"/>
              <a:gd name="T12" fmla="*/ 15081 w 18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"/>
              <a:gd name="T22" fmla="*/ 0 h 25"/>
              <a:gd name="T23" fmla="*/ 18 w 18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" h="25">
                <a:moveTo>
                  <a:pt x="9" y="0"/>
                </a:moveTo>
                <a:lnTo>
                  <a:pt x="18" y="25"/>
                </a:lnTo>
                <a:lnTo>
                  <a:pt x="9" y="25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29" name="Freeform 30"/>
          <p:cNvSpPr>
            <a:spLocks/>
          </p:cNvSpPr>
          <p:nvPr/>
        </p:nvSpPr>
        <p:spPr bwMode="auto">
          <a:xfrm>
            <a:off x="677008" y="2517776"/>
            <a:ext cx="149469" cy="61913"/>
          </a:xfrm>
          <a:custGeom>
            <a:avLst/>
            <a:gdLst>
              <a:gd name="T0" fmla="*/ 132949 w 95"/>
              <a:gd name="T1" fmla="*/ 26234 h 59"/>
              <a:gd name="T2" fmla="*/ 161925 w 95"/>
              <a:gd name="T3" fmla="*/ 53518 h 59"/>
              <a:gd name="T4" fmla="*/ 0 w 95"/>
              <a:gd name="T5" fmla="*/ 61913 h 59"/>
              <a:gd name="T6" fmla="*/ 117609 w 95"/>
              <a:gd name="T7" fmla="*/ 0 h 59"/>
              <a:gd name="T8" fmla="*/ 132949 w 95"/>
              <a:gd name="T9" fmla="*/ 26234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59"/>
              <a:gd name="T17" fmla="*/ 95 w 9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59">
                <a:moveTo>
                  <a:pt x="78" y="25"/>
                </a:moveTo>
                <a:lnTo>
                  <a:pt x="95" y="51"/>
                </a:lnTo>
                <a:lnTo>
                  <a:pt x="0" y="59"/>
                </a:lnTo>
                <a:lnTo>
                  <a:pt x="69" y="0"/>
                </a:lnTo>
                <a:lnTo>
                  <a:pt x="78" y="2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30" name="Rectangle 31"/>
          <p:cNvSpPr>
            <a:spLocks noChangeArrowheads="1"/>
          </p:cNvSpPr>
          <p:nvPr/>
        </p:nvSpPr>
        <p:spPr bwMode="auto">
          <a:xfrm>
            <a:off x="1444869" y="2384425"/>
            <a:ext cx="1466" cy="7938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Rectangle 32"/>
          <p:cNvSpPr>
            <a:spLocks noChangeArrowheads="1"/>
          </p:cNvSpPr>
          <p:nvPr/>
        </p:nvSpPr>
        <p:spPr bwMode="auto">
          <a:xfrm>
            <a:off x="813289" y="2544764"/>
            <a:ext cx="1465" cy="9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Freeform 33"/>
          <p:cNvSpPr>
            <a:spLocks/>
          </p:cNvSpPr>
          <p:nvPr/>
        </p:nvSpPr>
        <p:spPr bwMode="auto">
          <a:xfrm>
            <a:off x="813289" y="2384426"/>
            <a:ext cx="631580" cy="169863"/>
          </a:xfrm>
          <a:custGeom>
            <a:avLst/>
            <a:gdLst>
              <a:gd name="T0" fmla="*/ 684212 w 398"/>
              <a:gd name="T1" fmla="*/ 8388 h 162"/>
              <a:gd name="T2" fmla="*/ 684212 w 398"/>
              <a:gd name="T3" fmla="*/ 0 h 162"/>
              <a:gd name="T4" fmla="*/ 0 w 398"/>
              <a:gd name="T5" fmla="*/ 160426 h 162"/>
              <a:gd name="T6" fmla="*/ 0 w 398"/>
              <a:gd name="T7" fmla="*/ 169863 h 162"/>
              <a:gd name="T8" fmla="*/ 684212 w 398"/>
              <a:gd name="T9" fmla="*/ 8388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8"/>
              <a:gd name="T16" fmla="*/ 0 h 162"/>
              <a:gd name="T17" fmla="*/ 398 w 398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8" h="162">
                <a:moveTo>
                  <a:pt x="398" y="8"/>
                </a:moveTo>
                <a:lnTo>
                  <a:pt x="398" y="0"/>
                </a:lnTo>
                <a:lnTo>
                  <a:pt x="0" y="153"/>
                </a:lnTo>
                <a:lnTo>
                  <a:pt x="0" y="162"/>
                </a:lnTo>
                <a:lnTo>
                  <a:pt x="398" y="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33" name="Rectangle 34"/>
          <p:cNvSpPr>
            <a:spLocks noChangeArrowheads="1"/>
          </p:cNvSpPr>
          <p:nvPr/>
        </p:nvSpPr>
        <p:spPr bwMode="auto">
          <a:xfrm>
            <a:off x="3226777" y="1885951"/>
            <a:ext cx="264277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rgbClr val="FF0000"/>
                </a:solidFill>
              </a:rPr>
              <a:t>Incohérence possible...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234" name="Freeform 35"/>
          <p:cNvSpPr>
            <a:spLocks/>
          </p:cNvSpPr>
          <p:nvPr/>
        </p:nvSpPr>
        <p:spPr bwMode="auto">
          <a:xfrm>
            <a:off x="4517782" y="2527301"/>
            <a:ext cx="124557" cy="123825"/>
          </a:xfrm>
          <a:custGeom>
            <a:avLst/>
            <a:gdLst>
              <a:gd name="T0" fmla="*/ 60549 w 78"/>
              <a:gd name="T1" fmla="*/ 17689 h 119"/>
              <a:gd name="T2" fmla="*/ 105528 w 78"/>
              <a:gd name="T3" fmla="*/ 0 h 119"/>
              <a:gd name="T4" fmla="*/ 105528 w 78"/>
              <a:gd name="T5" fmla="*/ 0 h 119"/>
              <a:gd name="T6" fmla="*/ 105528 w 78"/>
              <a:gd name="T7" fmla="*/ 0 h 119"/>
              <a:gd name="T8" fmla="*/ 119367 w 78"/>
              <a:gd name="T9" fmla="*/ 97811 h 119"/>
              <a:gd name="T10" fmla="*/ 134937 w 78"/>
              <a:gd name="T11" fmla="*/ 123825 h 119"/>
              <a:gd name="T12" fmla="*/ 105528 w 78"/>
              <a:gd name="T13" fmla="*/ 97811 h 119"/>
              <a:gd name="T14" fmla="*/ 0 w 78"/>
              <a:gd name="T15" fmla="*/ 27054 h 119"/>
              <a:gd name="T16" fmla="*/ 0 w 78"/>
              <a:gd name="T17" fmla="*/ 27054 h 119"/>
              <a:gd name="T18" fmla="*/ 15570 w 78"/>
              <a:gd name="T19" fmla="*/ 27054 h 119"/>
              <a:gd name="T20" fmla="*/ 15570 w 78"/>
              <a:gd name="T21" fmla="*/ 27054 h 119"/>
              <a:gd name="T22" fmla="*/ 119367 w 78"/>
              <a:gd name="T23" fmla="*/ 97811 h 119"/>
              <a:gd name="T24" fmla="*/ 105528 w 78"/>
              <a:gd name="T25" fmla="*/ 97811 h 119"/>
              <a:gd name="T26" fmla="*/ 105528 w 78"/>
              <a:gd name="T27" fmla="*/ 97811 h 119"/>
              <a:gd name="T28" fmla="*/ 89958 w 78"/>
              <a:gd name="T29" fmla="*/ 0 h 119"/>
              <a:gd name="T30" fmla="*/ 105528 w 78"/>
              <a:gd name="T31" fmla="*/ 0 h 119"/>
              <a:gd name="T32" fmla="*/ 105528 w 78"/>
              <a:gd name="T33" fmla="*/ 9365 h 119"/>
              <a:gd name="T34" fmla="*/ 60549 w 78"/>
              <a:gd name="T35" fmla="*/ 27054 h 119"/>
              <a:gd name="T36" fmla="*/ 60549 w 78"/>
              <a:gd name="T37" fmla="*/ 17689 h 11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"/>
              <a:gd name="T58" fmla="*/ 0 h 119"/>
              <a:gd name="T59" fmla="*/ 78 w 78"/>
              <a:gd name="T60" fmla="*/ 119 h 11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" h="119">
                <a:moveTo>
                  <a:pt x="35" y="17"/>
                </a:moveTo>
                <a:lnTo>
                  <a:pt x="61" y="0"/>
                </a:lnTo>
                <a:lnTo>
                  <a:pt x="69" y="94"/>
                </a:lnTo>
                <a:lnTo>
                  <a:pt x="78" y="119"/>
                </a:lnTo>
                <a:lnTo>
                  <a:pt x="61" y="94"/>
                </a:lnTo>
                <a:lnTo>
                  <a:pt x="0" y="26"/>
                </a:lnTo>
                <a:lnTo>
                  <a:pt x="9" y="26"/>
                </a:lnTo>
                <a:lnTo>
                  <a:pt x="69" y="94"/>
                </a:lnTo>
                <a:lnTo>
                  <a:pt x="61" y="94"/>
                </a:lnTo>
                <a:lnTo>
                  <a:pt x="52" y="0"/>
                </a:lnTo>
                <a:lnTo>
                  <a:pt x="61" y="0"/>
                </a:lnTo>
                <a:lnTo>
                  <a:pt x="61" y="9"/>
                </a:lnTo>
                <a:lnTo>
                  <a:pt x="35" y="26"/>
                </a:lnTo>
                <a:lnTo>
                  <a:pt x="35" y="1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35" name="Freeform 36"/>
          <p:cNvSpPr>
            <a:spLocks/>
          </p:cNvSpPr>
          <p:nvPr/>
        </p:nvSpPr>
        <p:spPr bwMode="auto">
          <a:xfrm>
            <a:off x="4532435" y="2544763"/>
            <a:ext cx="41031" cy="17462"/>
          </a:xfrm>
          <a:custGeom>
            <a:avLst/>
            <a:gdLst>
              <a:gd name="T0" fmla="*/ 0 w 26"/>
              <a:gd name="T1" fmla="*/ 9245 h 17"/>
              <a:gd name="T2" fmla="*/ 44450 w 26"/>
              <a:gd name="T3" fmla="*/ 0 h 17"/>
              <a:gd name="T4" fmla="*/ 44450 w 26"/>
              <a:gd name="T5" fmla="*/ 9245 h 17"/>
              <a:gd name="T6" fmla="*/ 44450 w 26"/>
              <a:gd name="T7" fmla="*/ 9245 h 17"/>
              <a:gd name="T8" fmla="*/ 44450 w 26"/>
              <a:gd name="T9" fmla="*/ 9245 h 17"/>
              <a:gd name="T10" fmla="*/ 0 w 26"/>
              <a:gd name="T11" fmla="*/ 17462 h 17"/>
              <a:gd name="T12" fmla="*/ 0 w 26"/>
              <a:gd name="T13" fmla="*/ 9245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17"/>
              <a:gd name="T23" fmla="*/ 26 w 26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17">
                <a:moveTo>
                  <a:pt x="0" y="9"/>
                </a:moveTo>
                <a:lnTo>
                  <a:pt x="26" y="0"/>
                </a:lnTo>
                <a:lnTo>
                  <a:pt x="26" y="9"/>
                </a:lnTo>
                <a:lnTo>
                  <a:pt x="0" y="17"/>
                </a:lnTo>
                <a:lnTo>
                  <a:pt x="0" y="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36" name="Freeform 37"/>
          <p:cNvSpPr>
            <a:spLocks/>
          </p:cNvSpPr>
          <p:nvPr/>
        </p:nvSpPr>
        <p:spPr bwMode="auto">
          <a:xfrm>
            <a:off x="4532435" y="2527301"/>
            <a:ext cx="95250" cy="98425"/>
          </a:xfrm>
          <a:custGeom>
            <a:avLst/>
            <a:gdLst>
              <a:gd name="T0" fmla="*/ 44714 w 60"/>
              <a:gd name="T1" fmla="*/ 17800 h 94"/>
              <a:gd name="T2" fmla="*/ 89429 w 60"/>
              <a:gd name="T3" fmla="*/ 0 h 94"/>
              <a:gd name="T4" fmla="*/ 103187 w 60"/>
              <a:gd name="T5" fmla="*/ 98425 h 94"/>
              <a:gd name="T6" fmla="*/ 0 w 60"/>
              <a:gd name="T7" fmla="*/ 27224 h 94"/>
              <a:gd name="T8" fmla="*/ 44714 w 60"/>
              <a:gd name="T9" fmla="*/ 1780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94"/>
              <a:gd name="T17" fmla="*/ 60 w 60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94">
                <a:moveTo>
                  <a:pt x="26" y="17"/>
                </a:moveTo>
                <a:lnTo>
                  <a:pt x="52" y="0"/>
                </a:lnTo>
                <a:lnTo>
                  <a:pt x="60" y="94"/>
                </a:lnTo>
                <a:lnTo>
                  <a:pt x="0" y="26"/>
                </a:lnTo>
                <a:lnTo>
                  <a:pt x="26" y="1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37" name="Rectangle 38"/>
          <p:cNvSpPr>
            <a:spLocks noChangeArrowheads="1"/>
          </p:cNvSpPr>
          <p:nvPr/>
        </p:nvSpPr>
        <p:spPr bwMode="auto">
          <a:xfrm>
            <a:off x="4311162" y="2125664"/>
            <a:ext cx="14654" cy="1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Rectangle 39"/>
          <p:cNvSpPr>
            <a:spLocks noChangeArrowheads="1"/>
          </p:cNvSpPr>
          <p:nvPr/>
        </p:nvSpPr>
        <p:spPr bwMode="auto">
          <a:xfrm>
            <a:off x="4573466" y="2536825"/>
            <a:ext cx="13188" cy="0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9" name="Freeform 40"/>
          <p:cNvSpPr>
            <a:spLocks/>
          </p:cNvSpPr>
          <p:nvPr/>
        </p:nvSpPr>
        <p:spPr bwMode="auto">
          <a:xfrm>
            <a:off x="4311162" y="2125663"/>
            <a:ext cx="275492" cy="411162"/>
          </a:xfrm>
          <a:custGeom>
            <a:avLst/>
            <a:gdLst>
              <a:gd name="T0" fmla="*/ 15526 w 173"/>
              <a:gd name="T1" fmla="*/ 0 h 392"/>
              <a:gd name="T2" fmla="*/ 0 w 173"/>
              <a:gd name="T3" fmla="*/ 0 h 392"/>
              <a:gd name="T4" fmla="*/ 284649 w 173"/>
              <a:gd name="T5" fmla="*/ 411162 h 392"/>
              <a:gd name="T6" fmla="*/ 298450 w 173"/>
              <a:gd name="T7" fmla="*/ 411162 h 392"/>
              <a:gd name="T8" fmla="*/ 15526 w 173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392"/>
              <a:gd name="T17" fmla="*/ 173 w 173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392">
                <a:moveTo>
                  <a:pt x="9" y="0"/>
                </a:moveTo>
                <a:lnTo>
                  <a:pt x="0" y="0"/>
                </a:lnTo>
                <a:lnTo>
                  <a:pt x="165" y="392"/>
                </a:lnTo>
                <a:lnTo>
                  <a:pt x="173" y="392"/>
                </a:lnTo>
                <a:lnTo>
                  <a:pt x="9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40" name="Rectangle 41"/>
          <p:cNvSpPr>
            <a:spLocks noChangeArrowheads="1"/>
          </p:cNvSpPr>
          <p:nvPr/>
        </p:nvSpPr>
        <p:spPr bwMode="auto">
          <a:xfrm>
            <a:off x="578828" y="2882901"/>
            <a:ext cx="66043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rgbClr val="FF0000"/>
                </a:solidFill>
              </a:rPr>
              <a:t>Begin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241" name="Rectangle 42"/>
          <p:cNvSpPr>
            <a:spLocks noChangeArrowheads="1"/>
          </p:cNvSpPr>
          <p:nvPr/>
        </p:nvSpPr>
        <p:spPr bwMode="auto">
          <a:xfrm>
            <a:off x="7811966" y="2882901"/>
            <a:ext cx="9332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rgbClr val="FF0000"/>
                </a:solidFill>
              </a:rPr>
              <a:t>Commit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242" name="Rectangle 52"/>
          <p:cNvSpPr>
            <a:spLocks noChangeArrowheads="1"/>
          </p:cNvSpPr>
          <p:nvPr/>
        </p:nvSpPr>
        <p:spPr bwMode="auto">
          <a:xfrm>
            <a:off x="3530112" y="3255964"/>
            <a:ext cx="135838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900" b="1" dirty="0">
                <a:solidFill>
                  <a:schemeClr val="accent1"/>
                </a:solidFill>
              </a:rPr>
              <a:t>Transaction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1243" name="Rectangle 53"/>
          <p:cNvSpPr>
            <a:spLocks noChangeArrowheads="1"/>
          </p:cNvSpPr>
          <p:nvPr/>
        </p:nvSpPr>
        <p:spPr bwMode="auto">
          <a:xfrm>
            <a:off x="1559169" y="3567113"/>
            <a:ext cx="6138497" cy="318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648" tIns="23859" rIns="59648" bIns="23859">
            <a:spAutoFit/>
          </a:bodyPr>
          <a:lstStyle/>
          <a:p>
            <a:pPr marL="536575" lvl="1" defTabSz="715963">
              <a:lnSpc>
                <a:spcPct val="106000"/>
              </a:lnSpc>
            </a:pPr>
            <a:r>
              <a:rPr lang="fr-FR" sz="3200" b="1" dirty="0" smtClean="0">
                <a:latin typeface="Geneva" charset="0"/>
              </a:rPr>
              <a:t>Transférer 3000DA du compte 1 vers le compte 2</a:t>
            </a:r>
            <a:r>
              <a:rPr lang="fr-FR" sz="3200" b="1" dirty="0">
                <a:latin typeface="Geneva" charset="0"/>
              </a:rPr>
              <a:t>	</a:t>
            </a:r>
            <a:endParaRPr lang="fr-FR" sz="3200" dirty="0" smtClean="0">
              <a:solidFill>
                <a:srgbClr val="FF0000"/>
              </a:solidFill>
              <a:latin typeface="Geneva" charset="0"/>
            </a:endParaRPr>
          </a:p>
          <a:p>
            <a:pPr defTabSz="715963">
              <a:lnSpc>
                <a:spcPct val="106000"/>
              </a:lnSpc>
            </a:pPr>
            <a:r>
              <a:rPr lang="fr-FR" sz="3200" dirty="0" smtClean="0">
                <a:solidFill>
                  <a:srgbClr val="FF0000"/>
                </a:solidFill>
                <a:latin typeface="Geneva" charset="0"/>
              </a:rPr>
              <a:t>Begin</a:t>
            </a:r>
          </a:p>
          <a:p>
            <a:pPr defTabSz="715963">
              <a:lnSpc>
                <a:spcPct val="106000"/>
              </a:lnSpc>
            </a:pPr>
            <a:r>
              <a:rPr lang="fr-FR" sz="3200" dirty="0" smtClean="0">
                <a:latin typeface="Geneva" charset="0"/>
              </a:rPr>
              <a:t>  Compte1 = Compte1 - 3000</a:t>
            </a:r>
            <a:endParaRPr lang="fr-FR" sz="3200" dirty="0" smtClean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3200" dirty="0" smtClean="0">
                <a:latin typeface="Geneva" charset="0"/>
              </a:rPr>
              <a:t>  Compte2 </a:t>
            </a:r>
            <a:r>
              <a:rPr lang="fr-FR" sz="3200" dirty="0">
                <a:latin typeface="Geneva" charset="0"/>
              </a:rPr>
              <a:t>= </a:t>
            </a:r>
            <a:r>
              <a:rPr lang="fr-FR" sz="3200" dirty="0" smtClean="0">
                <a:latin typeface="Geneva" charset="0"/>
              </a:rPr>
              <a:t>Compte2 </a:t>
            </a:r>
            <a:r>
              <a:rPr lang="fr-FR" sz="3200" dirty="0">
                <a:latin typeface="Geneva" charset="0"/>
              </a:rPr>
              <a:t>+ 3000</a:t>
            </a:r>
            <a:endParaRPr lang="fr-FR" sz="32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3200" dirty="0">
                <a:solidFill>
                  <a:srgbClr val="FF0000"/>
                </a:solidFill>
                <a:latin typeface="Geneva" charset="0"/>
                <a:sym typeface="Wingdings" pitchFamily="2" charset="2"/>
              </a:rPr>
              <a:t>Commit T1</a:t>
            </a:r>
            <a:endParaRPr lang="fr-FR" sz="4000" b="1" dirty="0">
              <a:solidFill>
                <a:srgbClr val="FF0000"/>
              </a:solidFill>
              <a:latin typeface="Geneva" charset="0"/>
              <a:sym typeface="Wingdings" pitchFamily="2" charset="2"/>
            </a:endParaRPr>
          </a:p>
        </p:txBody>
      </p:sp>
      <p:sp>
        <p:nvSpPr>
          <p:cNvPr id="51244" name="Line 71"/>
          <p:cNvSpPr>
            <a:spLocks noChangeShapeType="1"/>
          </p:cNvSpPr>
          <p:nvPr/>
        </p:nvSpPr>
        <p:spPr bwMode="auto">
          <a:xfrm>
            <a:off x="719504" y="3279775"/>
            <a:ext cx="757164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079BF-DBAA-4224-96FB-AD6D66BB0BC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Atomicité et Durabilité</a:t>
            </a:r>
          </a:p>
        </p:txBody>
      </p:sp>
      <p:sp>
        <p:nvSpPr>
          <p:cNvPr id="52228" name="Rectangle 42"/>
          <p:cNvSpPr>
            <a:spLocks noChangeArrowheads="1"/>
          </p:cNvSpPr>
          <p:nvPr/>
        </p:nvSpPr>
        <p:spPr bwMode="auto">
          <a:xfrm>
            <a:off x="194897" y="2106614"/>
            <a:ext cx="4161692" cy="464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648" tIns="23859" rIns="59648" bIns="23859">
            <a:spAutoFit/>
          </a:bodyPr>
          <a:lstStyle/>
          <a:p>
            <a:pPr marL="536575" lvl="1" defTabSz="715963">
              <a:lnSpc>
                <a:spcPct val="106000"/>
              </a:lnSpc>
            </a:pPr>
            <a:r>
              <a:rPr lang="fr-FR" sz="2400" b="1" dirty="0">
                <a:solidFill>
                  <a:srgbClr val="FF0000"/>
                </a:solidFill>
                <a:latin typeface="Geneva" charset="0"/>
              </a:rPr>
              <a:t>ATOMICITE</a:t>
            </a:r>
          </a:p>
          <a:p>
            <a:pPr marL="536575" lvl="1" defTabSz="715963">
              <a:lnSpc>
                <a:spcPct val="106000"/>
              </a:lnSpc>
            </a:pPr>
            <a:r>
              <a:rPr lang="fr-FR" sz="2400" b="1" dirty="0">
                <a:latin typeface="Geneva" charset="0"/>
              </a:rPr>
              <a:t>	</a:t>
            </a: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Begin</a:t>
            </a: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  </a:t>
            </a:r>
            <a:r>
              <a:rPr lang="fr-FR" sz="2400" dirty="0" smtClean="0">
                <a:latin typeface="Geneva" charset="0"/>
              </a:rPr>
              <a:t>Compte1 </a:t>
            </a:r>
            <a:r>
              <a:rPr lang="fr-FR" sz="2400" dirty="0">
                <a:latin typeface="Geneva" charset="0"/>
              </a:rPr>
              <a:t>= </a:t>
            </a:r>
            <a:r>
              <a:rPr lang="fr-FR" sz="2400" dirty="0" smtClean="0">
                <a:latin typeface="Geneva" charset="0"/>
              </a:rPr>
              <a:t>Compte1 </a:t>
            </a:r>
            <a:r>
              <a:rPr lang="fr-FR" sz="2400" dirty="0">
                <a:latin typeface="Geneva" charset="0"/>
              </a:rPr>
              <a:t>- 3000</a:t>
            </a:r>
            <a:endParaRPr lang="fr-FR" sz="24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  </a:t>
            </a:r>
            <a:r>
              <a:rPr lang="fr-FR" sz="2400" dirty="0" smtClean="0">
                <a:latin typeface="Geneva" charset="0"/>
              </a:rPr>
              <a:t>Compte2 </a:t>
            </a:r>
            <a:r>
              <a:rPr lang="fr-FR" sz="2400" dirty="0">
                <a:latin typeface="Geneva" charset="0"/>
              </a:rPr>
              <a:t>= </a:t>
            </a:r>
            <a:r>
              <a:rPr lang="fr-FR" sz="2400" dirty="0" smtClean="0">
                <a:latin typeface="Geneva" charset="0"/>
              </a:rPr>
              <a:t>Compte2 </a:t>
            </a:r>
            <a:r>
              <a:rPr lang="fr-FR" sz="2400" dirty="0">
                <a:latin typeface="Geneva" charset="0"/>
              </a:rPr>
              <a:t>+ 3000</a:t>
            </a:r>
            <a:endParaRPr lang="fr-FR" sz="24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  <a:sym typeface="Wingdings" pitchFamily="2" charset="2"/>
              </a:rPr>
              <a:t>Commit T1</a:t>
            </a:r>
          </a:p>
          <a:p>
            <a:pPr defTabSz="715963">
              <a:lnSpc>
                <a:spcPct val="106000"/>
              </a:lnSpc>
            </a:pPr>
            <a:endParaRPr lang="fr-FR" sz="24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endParaRPr lang="fr-FR" sz="1800" b="1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400" b="1" dirty="0" smtClean="0">
                <a:latin typeface="Geneva" charset="0"/>
                <a:sym typeface="Wingdings" pitchFamily="2" charset="2"/>
              </a:rPr>
              <a:t>Restaurer les données telles qu'elles étaient avant la transaction.</a:t>
            </a:r>
          </a:p>
          <a:p>
            <a:pPr defTabSz="715963">
              <a:lnSpc>
                <a:spcPct val="106000"/>
              </a:lnSpc>
            </a:pPr>
            <a:r>
              <a:rPr lang="fr-FR" sz="2400" b="1" dirty="0" smtClean="0">
                <a:latin typeface="Geneva" charset="0"/>
                <a:sym typeface="Wingdings" pitchFamily="2" charset="2"/>
              </a:rPr>
              <a:t>Annuler </a:t>
            </a:r>
            <a:r>
              <a:rPr lang="fr-FR" sz="2400" b="1" dirty="0">
                <a:latin typeface="Geneva" charset="0"/>
                <a:sym typeface="Wingdings" pitchFamily="2" charset="2"/>
              </a:rPr>
              <a:t>le débit !!</a:t>
            </a:r>
          </a:p>
        </p:txBody>
      </p:sp>
      <p:sp>
        <p:nvSpPr>
          <p:cNvPr id="52229" name="Rectangle 43"/>
          <p:cNvSpPr>
            <a:spLocks noChangeArrowheads="1"/>
          </p:cNvSpPr>
          <p:nvPr/>
        </p:nvSpPr>
        <p:spPr bwMode="auto">
          <a:xfrm flipV="1">
            <a:off x="0" y="3717032"/>
            <a:ext cx="4293577" cy="36004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762000">
              <a:lnSpc>
                <a:spcPct val="90000"/>
              </a:lnSpc>
            </a:pPr>
            <a:endParaRPr lang="en-US" sz="1600" b="1">
              <a:latin typeface="Arial" pitchFamily="34" charset="0"/>
            </a:endParaRPr>
          </a:p>
        </p:txBody>
      </p:sp>
      <p:sp>
        <p:nvSpPr>
          <p:cNvPr id="52230" name="Line 44"/>
          <p:cNvSpPr>
            <a:spLocks noChangeShapeType="1"/>
          </p:cNvSpPr>
          <p:nvPr/>
        </p:nvSpPr>
        <p:spPr bwMode="auto">
          <a:xfrm flipH="1">
            <a:off x="3995936" y="2708920"/>
            <a:ext cx="168688" cy="95763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31" name="Text Box 45"/>
          <p:cNvSpPr txBox="1">
            <a:spLocks noChangeArrowheads="1"/>
          </p:cNvSpPr>
          <p:nvPr/>
        </p:nvSpPr>
        <p:spPr bwMode="auto">
          <a:xfrm>
            <a:off x="3563888" y="2348880"/>
            <a:ext cx="937846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</a:pPr>
            <a:r>
              <a:rPr lang="fr-FR" sz="1600" b="1" dirty="0">
                <a:solidFill>
                  <a:srgbClr val="FF0000"/>
                </a:solidFill>
                <a:latin typeface="Arial" pitchFamily="34" charset="0"/>
              </a:rPr>
              <a:t>Panne </a:t>
            </a:r>
          </a:p>
        </p:txBody>
      </p:sp>
      <p:sp>
        <p:nvSpPr>
          <p:cNvPr id="52232" name="Rectangle 46"/>
          <p:cNvSpPr>
            <a:spLocks noChangeArrowheads="1"/>
          </p:cNvSpPr>
          <p:nvPr/>
        </p:nvSpPr>
        <p:spPr bwMode="auto">
          <a:xfrm>
            <a:off x="4728797" y="2101850"/>
            <a:ext cx="4224703" cy="435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648" tIns="23859" rIns="59648" bIns="23859">
            <a:spAutoFit/>
          </a:bodyPr>
          <a:lstStyle/>
          <a:p>
            <a:pPr algn="ctr" defTabSz="715963">
              <a:lnSpc>
                <a:spcPct val="106000"/>
              </a:lnSpc>
            </a:pPr>
            <a:r>
              <a:rPr lang="fr-FR" sz="2400" b="1" dirty="0">
                <a:solidFill>
                  <a:srgbClr val="FF0000"/>
                </a:solidFill>
                <a:latin typeface="Geneva" charset="0"/>
              </a:rPr>
              <a:t>DURABILITE</a:t>
            </a:r>
          </a:p>
          <a:p>
            <a:pPr defTabSz="715963">
              <a:lnSpc>
                <a:spcPct val="106000"/>
              </a:lnSpc>
            </a:pPr>
            <a:endParaRPr lang="fr-FR" sz="2400" b="1" dirty="0">
              <a:latin typeface="Geneva" charset="0"/>
            </a:endParaRP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Begin</a:t>
            </a: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  </a:t>
            </a:r>
            <a:r>
              <a:rPr lang="fr-FR" sz="2400" dirty="0" smtClean="0">
                <a:latin typeface="Geneva" charset="0"/>
              </a:rPr>
              <a:t>Compte1 </a:t>
            </a:r>
            <a:r>
              <a:rPr lang="fr-FR" sz="2400" dirty="0">
                <a:latin typeface="Geneva" charset="0"/>
              </a:rPr>
              <a:t>= </a:t>
            </a:r>
            <a:r>
              <a:rPr lang="fr-FR" sz="2400" dirty="0" smtClean="0">
                <a:latin typeface="Geneva" charset="0"/>
              </a:rPr>
              <a:t>Compte1 </a:t>
            </a:r>
            <a:r>
              <a:rPr lang="fr-FR" sz="2400" dirty="0">
                <a:latin typeface="Geneva" charset="0"/>
              </a:rPr>
              <a:t>- 3000</a:t>
            </a:r>
            <a:endParaRPr lang="fr-FR" sz="24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</a:rPr>
              <a:t>  </a:t>
            </a:r>
            <a:r>
              <a:rPr lang="fr-FR" sz="2400" dirty="0" smtClean="0">
                <a:latin typeface="Geneva" charset="0"/>
              </a:rPr>
              <a:t>Compte2 </a:t>
            </a:r>
            <a:r>
              <a:rPr lang="fr-FR" sz="2400" dirty="0">
                <a:latin typeface="Geneva" charset="0"/>
              </a:rPr>
              <a:t>= </a:t>
            </a:r>
            <a:r>
              <a:rPr lang="fr-FR" sz="2400" dirty="0" smtClean="0">
                <a:latin typeface="Geneva" charset="0"/>
              </a:rPr>
              <a:t>Compte2 </a:t>
            </a:r>
            <a:r>
              <a:rPr lang="fr-FR" sz="2400" dirty="0">
                <a:latin typeface="Geneva" charset="0"/>
              </a:rPr>
              <a:t>+ 3000</a:t>
            </a:r>
            <a:endParaRPr lang="fr-FR" sz="2400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400" dirty="0">
                <a:latin typeface="Geneva" charset="0"/>
                <a:sym typeface="Wingdings" pitchFamily="2" charset="2"/>
              </a:rPr>
              <a:t>Commit T1</a:t>
            </a:r>
          </a:p>
          <a:p>
            <a:pPr defTabSz="715963">
              <a:lnSpc>
                <a:spcPct val="106000"/>
              </a:lnSpc>
            </a:pPr>
            <a:endParaRPr lang="fr-FR" sz="2400" b="1" dirty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  <a:buFont typeface="Wingdings" pitchFamily="2" charset="2"/>
              <a:buChar char="è"/>
            </a:pPr>
            <a:endParaRPr lang="fr-FR" sz="2800" b="1" dirty="0" smtClean="0">
              <a:latin typeface="Geneva" charset="0"/>
              <a:sym typeface="Wingdings" pitchFamily="2" charset="2"/>
            </a:endParaRPr>
          </a:p>
          <a:p>
            <a:pPr defTabSz="715963">
              <a:lnSpc>
                <a:spcPct val="106000"/>
              </a:lnSpc>
            </a:pPr>
            <a:r>
              <a:rPr lang="fr-FR" sz="2800" b="1" dirty="0" smtClean="0">
                <a:latin typeface="Geneva" charset="0"/>
                <a:sym typeface="Wingdings" pitchFamily="2" charset="2"/>
              </a:rPr>
              <a:t></a:t>
            </a:r>
            <a:r>
              <a:rPr lang="fr-FR" sz="2000" b="1" dirty="0" smtClean="0">
                <a:latin typeface="Geneva" charset="0"/>
                <a:sym typeface="Wingdings" pitchFamily="2" charset="2"/>
              </a:rPr>
              <a:t>Restaurer les données telles qu'elles étaient après la transaction.</a:t>
            </a:r>
          </a:p>
        </p:txBody>
      </p:sp>
      <p:sp>
        <p:nvSpPr>
          <p:cNvPr id="52233" name="Text Box 47"/>
          <p:cNvSpPr txBox="1">
            <a:spLocks noChangeArrowheads="1"/>
          </p:cNvSpPr>
          <p:nvPr/>
        </p:nvSpPr>
        <p:spPr bwMode="auto">
          <a:xfrm>
            <a:off x="7199960" y="4860652"/>
            <a:ext cx="169252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90000"/>
              </a:lnSpc>
              <a:spcBef>
                <a:spcPct val="50000"/>
              </a:spcBef>
            </a:pPr>
            <a:r>
              <a:rPr lang="fr-FR" sz="1400" b="1" dirty="0" smtClean="0">
                <a:solidFill>
                  <a:srgbClr val="FF0000"/>
                </a:solidFill>
                <a:latin typeface="Arial" pitchFamily="34" charset="0"/>
              </a:rPr>
              <a:t>Panne ou crash </a:t>
            </a:r>
            <a:r>
              <a:rPr lang="fr-FR" sz="1400" b="1" dirty="0">
                <a:solidFill>
                  <a:srgbClr val="FF0000"/>
                </a:solidFill>
                <a:latin typeface="Arial" pitchFamily="34" charset="0"/>
              </a:rPr>
              <a:t>disque</a:t>
            </a:r>
          </a:p>
        </p:txBody>
      </p:sp>
      <p:sp>
        <p:nvSpPr>
          <p:cNvPr id="52234" name="Line 48"/>
          <p:cNvSpPr>
            <a:spLocks noChangeShapeType="1"/>
          </p:cNvSpPr>
          <p:nvPr/>
        </p:nvSpPr>
        <p:spPr bwMode="auto">
          <a:xfrm flipH="1" flipV="1">
            <a:off x="6931795" y="4797152"/>
            <a:ext cx="313592" cy="15081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35" name="Line 50"/>
          <p:cNvSpPr>
            <a:spLocks noChangeShapeType="1"/>
          </p:cNvSpPr>
          <p:nvPr/>
        </p:nvSpPr>
        <p:spPr bwMode="auto">
          <a:xfrm>
            <a:off x="4530969" y="1131888"/>
            <a:ext cx="0" cy="572611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 flipV="1">
            <a:off x="4716016" y="4365104"/>
            <a:ext cx="4293577" cy="43204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762000">
              <a:lnSpc>
                <a:spcPct val="90000"/>
              </a:lnSpc>
            </a:pPr>
            <a:endParaRPr lang="en-US" sz="16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EC85D-798E-4133-9EE7-5D7073098D5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404664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Partage des données</a:t>
            </a:r>
          </a:p>
        </p:txBody>
      </p:sp>
      <p:pic>
        <p:nvPicPr>
          <p:cNvPr id="53252" name="Picture 4" descr="D:\PFiles\MSOffice\Clipart\standard\stddir1\BD0652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466" y="3211514"/>
            <a:ext cx="823546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D:\PFiles\MSOffice\Clipart\standard\stddir1\BD0652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47" y="3241676"/>
            <a:ext cx="75906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D:\PFiles\MSOffice\Clipart\standard\stddir1\BD065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5604" y="11430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9859" y="1100138"/>
            <a:ext cx="810357" cy="736600"/>
            <a:chOff x="1439" y="996"/>
            <a:chExt cx="2532" cy="2478"/>
          </a:xfrm>
        </p:grpSpPr>
        <p:sp>
          <p:nvSpPr>
            <p:cNvPr id="53269" name="Freeform 8"/>
            <p:cNvSpPr>
              <a:spLocks/>
            </p:cNvSpPr>
            <p:nvPr/>
          </p:nvSpPr>
          <p:spPr bwMode="auto">
            <a:xfrm>
              <a:off x="1439" y="996"/>
              <a:ext cx="2532" cy="2478"/>
            </a:xfrm>
            <a:custGeom>
              <a:avLst/>
              <a:gdLst>
                <a:gd name="T0" fmla="*/ 232 w 3797"/>
                <a:gd name="T1" fmla="*/ 2472 h 2558"/>
                <a:gd name="T2" fmla="*/ 121 w 3797"/>
                <a:gd name="T3" fmla="*/ 2432 h 2558"/>
                <a:gd name="T4" fmla="*/ 80 w 3797"/>
                <a:gd name="T5" fmla="*/ 2400 h 2558"/>
                <a:gd name="T6" fmla="*/ 5 w 3797"/>
                <a:gd name="T7" fmla="*/ 1993 h 2558"/>
                <a:gd name="T8" fmla="*/ 15 w 3797"/>
                <a:gd name="T9" fmla="*/ 1204 h 2558"/>
                <a:gd name="T10" fmla="*/ 45 w 3797"/>
                <a:gd name="T11" fmla="*/ 946 h 2558"/>
                <a:gd name="T12" fmla="*/ 83 w 3797"/>
                <a:gd name="T13" fmla="*/ 838 h 2558"/>
                <a:gd name="T14" fmla="*/ 129 w 3797"/>
                <a:gd name="T15" fmla="*/ 782 h 2558"/>
                <a:gd name="T16" fmla="*/ 160 w 3797"/>
                <a:gd name="T17" fmla="*/ 753 h 2558"/>
                <a:gd name="T18" fmla="*/ 192 w 3797"/>
                <a:gd name="T19" fmla="*/ 726 h 2558"/>
                <a:gd name="T20" fmla="*/ 227 w 3797"/>
                <a:gd name="T21" fmla="*/ 699 h 2558"/>
                <a:gd name="T22" fmla="*/ 261 w 3797"/>
                <a:gd name="T23" fmla="*/ 673 h 2558"/>
                <a:gd name="T24" fmla="*/ 294 w 3797"/>
                <a:gd name="T25" fmla="*/ 649 h 2558"/>
                <a:gd name="T26" fmla="*/ 327 w 3797"/>
                <a:gd name="T27" fmla="*/ 623 h 2558"/>
                <a:gd name="T28" fmla="*/ 359 w 3797"/>
                <a:gd name="T29" fmla="*/ 599 h 2558"/>
                <a:gd name="T30" fmla="*/ 388 w 3797"/>
                <a:gd name="T31" fmla="*/ 573 h 2558"/>
                <a:gd name="T32" fmla="*/ 414 w 3797"/>
                <a:gd name="T33" fmla="*/ 546 h 2558"/>
                <a:gd name="T34" fmla="*/ 479 w 3797"/>
                <a:gd name="T35" fmla="*/ 443 h 2558"/>
                <a:gd name="T36" fmla="*/ 539 w 3797"/>
                <a:gd name="T37" fmla="*/ 350 h 2558"/>
                <a:gd name="T38" fmla="*/ 615 w 3797"/>
                <a:gd name="T39" fmla="*/ 246 h 2558"/>
                <a:gd name="T40" fmla="*/ 662 w 3797"/>
                <a:gd name="T41" fmla="*/ 189 h 2558"/>
                <a:gd name="T42" fmla="*/ 684 w 3797"/>
                <a:gd name="T43" fmla="*/ 166 h 2558"/>
                <a:gd name="T44" fmla="*/ 712 w 3797"/>
                <a:gd name="T45" fmla="*/ 138 h 2558"/>
                <a:gd name="T46" fmla="*/ 761 w 3797"/>
                <a:gd name="T47" fmla="*/ 95 h 2558"/>
                <a:gd name="T48" fmla="*/ 810 w 3797"/>
                <a:gd name="T49" fmla="*/ 61 h 2558"/>
                <a:gd name="T50" fmla="*/ 862 w 3797"/>
                <a:gd name="T51" fmla="*/ 33 h 2558"/>
                <a:gd name="T52" fmla="*/ 1064 w 3797"/>
                <a:gd name="T53" fmla="*/ 12 h 2558"/>
                <a:gd name="T54" fmla="*/ 1634 w 3797"/>
                <a:gd name="T55" fmla="*/ 15 h 2558"/>
                <a:gd name="T56" fmla="*/ 1778 w 3797"/>
                <a:gd name="T57" fmla="*/ 56 h 2558"/>
                <a:gd name="T58" fmla="*/ 1828 w 3797"/>
                <a:gd name="T59" fmla="*/ 88 h 2558"/>
                <a:gd name="T60" fmla="*/ 1888 w 3797"/>
                <a:gd name="T61" fmla="*/ 158 h 2558"/>
                <a:gd name="T62" fmla="*/ 1975 w 3797"/>
                <a:gd name="T63" fmla="*/ 273 h 2558"/>
                <a:gd name="T64" fmla="*/ 2057 w 3797"/>
                <a:gd name="T65" fmla="*/ 382 h 2558"/>
                <a:gd name="T66" fmla="*/ 2110 w 3797"/>
                <a:gd name="T67" fmla="*/ 453 h 2558"/>
                <a:gd name="T68" fmla="*/ 2162 w 3797"/>
                <a:gd name="T69" fmla="*/ 528 h 2558"/>
                <a:gd name="T70" fmla="*/ 2213 w 3797"/>
                <a:gd name="T71" fmla="*/ 602 h 2558"/>
                <a:gd name="T72" fmla="*/ 2260 w 3797"/>
                <a:gd name="T73" fmla="*/ 675 h 2558"/>
                <a:gd name="T74" fmla="*/ 2327 w 3797"/>
                <a:gd name="T75" fmla="*/ 787 h 2558"/>
                <a:gd name="T76" fmla="*/ 2385 w 3797"/>
                <a:gd name="T77" fmla="*/ 908 h 2558"/>
                <a:gd name="T78" fmla="*/ 2424 w 3797"/>
                <a:gd name="T79" fmla="*/ 1064 h 2558"/>
                <a:gd name="T80" fmla="*/ 2461 w 3797"/>
                <a:gd name="T81" fmla="*/ 1245 h 2558"/>
                <a:gd name="T82" fmla="*/ 2493 w 3797"/>
                <a:gd name="T83" fmla="*/ 1397 h 2558"/>
                <a:gd name="T84" fmla="*/ 2532 w 3797"/>
                <a:gd name="T85" fmla="*/ 1612 h 2558"/>
                <a:gd name="T86" fmla="*/ 2505 w 3797"/>
                <a:gd name="T87" fmla="*/ 2000 h 2558"/>
                <a:gd name="T88" fmla="*/ 2474 w 3797"/>
                <a:gd name="T89" fmla="*/ 2114 h 2558"/>
                <a:gd name="T90" fmla="*/ 2435 w 3797"/>
                <a:gd name="T91" fmla="*/ 2176 h 2558"/>
                <a:gd name="T92" fmla="*/ 2389 w 3797"/>
                <a:gd name="T93" fmla="*/ 2196 h 2558"/>
                <a:gd name="T94" fmla="*/ 2287 w 3797"/>
                <a:gd name="T95" fmla="*/ 2219 h 2558"/>
                <a:gd name="T96" fmla="*/ 2137 w 3797"/>
                <a:gd name="T97" fmla="*/ 2246 h 2558"/>
                <a:gd name="T98" fmla="*/ 1952 w 3797"/>
                <a:gd name="T99" fmla="*/ 2276 h 2558"/>
                <a:gd name="T100" fmla="*/ 1740 w 3797"/>
                <a:gd name="T101" fmla="*/ 2306 h 2558"/>
                <a:gd name="T102" fmla="*/ 1514 w 3797"/>
                <a:gd name="T103" fmla="*/ 2337 h 2558"/>
                <a:gd name="T104" fmla="*/ 1282 w 3797"/>
                <a:gd name="T105" fmla="*/ 2367 h 2558"/>
                <a:gd name="T106" fmla="*/ 1058 w 3797"/>
                <a:gd name="T107" fmla="*/ 2394 h 2558"/>
                <a:gd name="T108" fmla="*/ 850 w 3797"/>
                <a:gd name="T109" fmla="*/ 2420 h 2558"/>
                <a:gd name="T110" fmla="*/ 527 w 3797"/>
                <a:gd name="T111" fmla="*/ 2458 h 25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7"/>
                <a:gd name="T169" fmla="*/ 0 h 2558"/>
                <a:gd name="T170" fmla="*/ 3797 w 3797"/>
                <a:gd name="T171" fmla="*/ 2558 h 25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7" h="2558">
                  <a:moveTo>
                    <a:pt x="602" y="2552"/>
                  </a:moveTo>
                  <a:lnTo>
                    <a:pt x="581" y="2554"/>
                  </a:lnTo>
                  <a:lnTo>
                    <a:pt x="524" y="2558"/>
                  </a:lnTo>
                  <a:lnTo>
                    <a:pt x="442" y="2558"/>
                  </a:lnTo>
                  <a:lnTo>
                    <a:pt x="348" y="2552"/>
                  </a:lnTo>
                  <a:lnTo>
                    <a:pt x="298" y="2545"/>
                  </a:lnTo>
                  <a:lnTo>
                    <a:pt x="250" y="2534"/>
                  </a:lnTo>
                  <a:lnTo>
                    <a:pt x="225" y="2528"/>
                  </a:lnTo>
                  <a:lnTo>
                    <a:pt x="203" y="2519"/>
                  </a:lnTo>
                  <a:lnTo>
                    <a:pt x="181" y="2510"/>
                  </a:lnTo>
                  <a:lnTo>
                    <a:pt x="160" y="2501"/>
                  </a:lnTo>
                  <a:lnTo>
                    <a:pt x="148" y="2495"/>
                  </a:lnTo>
                  <a:lnTo>
                    <a:pt x="138" y="2489"/>
                  </a:lnTo>
                  <a:lnTo>
                    <a:pt x="130" y="2483"/>
                  </a:lnTo>
                  <a:lnTo>
                    <a:pt x="120" y="2477"/>
                  </a:lnTo>
                  <a:lnTo>
                    <a:pt x="87" y="2448"/>
                  </a:lnTo>
                  <a:lnTo>
                    <a:pt x="61" y="2412"/>
                  </a:lnTo>
                  <a:lnTo>
                    <a:pt x="44" y="2370"/>
                  </a:lnTo>
                  <a:lnTo>
                    <a:pt x="21" y="2243"/>
                  </a:lnTo>
                  <a:lnTo>
                    <a:pt x="7" y="2057"/>
                  </a:lnTo>
                  <a:lnTo>
                    <a:pt x="0" y="1833"/>
                  </a:lnTo>
                  <a:lnTo>
                    <a:pt x="1" y="1591"/>
                  </a:lnTo>
                  <a:lnTo>
                    <a:pt x="6" y="1470"/>
                  </a:lnTo>
                  <a:lnTo>
                    <a:pt x="13" y="1354"/>
                  </a:lnTo>
                  <a:lnTo>
                    <a:pt x="23" y="1243"/>
                  </a:lnTo>
                  <a:lnTo>
                    <a:pt x="34" y="1142"/>
                  </a:lnTo>
                  <a:lnTo>
                    <a:pt x="41" y="1095"/>
                  </a:lnTo>
                  <a:lnTo>
                    <a:pt x="48" y="1052"/>
                  </a:lnTo>
                  <a:lnTo>
                    <a:pt x="57" y="1012"/>
                  </a:lnTo>
                  <a:lnTo>
                    <a:pt x="67" y="977"/>
                  </a:lnTo>
                  <a:lnTo>
                    <a:pt x="77" y="945"/>
                  </a:lnTo>
                  <a:lnTo>
                    <a:pt x="87" y="918"/>
                  </a:lnTo>
                  <a:lnTo>
                    <a:pt x="98" y="895"/>
                  </a:lnTo>
                  <a:lnTo>
                    <a:pt x="111" y="879"/>
                  </a:lnTo>
                  <a:lnTo>
                    <a:pt x="124" y="865"/>
                  </a:lnTo>
                  <a:lnTo>
                    <a:pt x="138" y="852"/>
                  </a:lnTo>
                  <a:lnTo>
                    <a:pt x="170" y="825"/>
                  </a:lnTo>
                  <a:lnTo>
                    <a:pt x="177" y="819"/>
                  </a:lnTo>
                  <a:lnTo>
                    <a:pt x="185" y="813"/>
                  </a:lnTo>
                  <a:lnTo>
                    <a:pt x="194" y="807"/>
                  </a:lnTo>
                  <a:lnTo>
                    <a:pt x="204" y="801"/>
                  </a:lnTo>
                  <a:lnTo>
                    <a:pt x="213" y="795"/>
                  </a:lnTo>
                  <a:lnTo>
                    <a:pt x="221" y="789"/>
                  </a:lnTo>
                  <a:lnTo>
                    <a:pt x="231" y="783"/>
                  </a:lnTo>
                  <a:lnTo>
                    <a:pt x="240" y="777"/>
                  </a:lnTo>
                  <a:lnTo>
                    <a:pt x="250" y="771"/>
                  </a:lnTo>
                  <a:lnTo>
                    <a:pt x="260" y="766"/>
                  </a:lnTo>
                  <a:lnTo>
                    <a:pt x="268" y="760"/>
                  </a:lnTo>
                  <a:lnTo>
                    <a:pt x="278" y="754"/>
                  </a:lnTo>
                  <a:lnTo>
                    <a:pt x="288" y="749"/>
                  </a:lnTo>
                  <a:lnTo>
                    <a:pt x="298" y="743"/>
                  </a:lnTo>
                  <a:lnTo>
                    <a:pt x="308" y="737"/>
                  </a:lnTo>
                  <a:lnTo>
                    <a:pt x="318" y="733"/>
                  </a:lnTo>
                  <a:lnTo>
                    <a:pt x="330" y="727"/>
                  </a:lnTo>
                  <a:lnTo>
                    <a:pt x="340" y="722"/>
                  </a:lnTo>
                  <a:lnTo>
                    <a:pt x="350" y="716"/>
                  </a:lnTo>
                  <a:lnTo>
                    <a:pt x="360" y="712"/>
                  </a:lnTo>
                  <a:lnTo>
                    <a:pt x="370" y="706"/>
                  </a:lnTo>
                  <a:lnTo>
                    <a:pt x="380" y="701"/>
                  </a:lnTo>
                  <a:lnTo>
                    <a:pt x="391" y="695"/>
                  </a:lnTo>
                  <a:lnTo>
                    <a:pt x="401" y="689"/>
                  </a:lnTo>
                  <a:lnTo>
                    <a:pt x="411" y="685"/>
                  </a:lnTo>
                  <a:lnTo>
                    <a:pt x="421" y="680"/>
                  </a:lnTo>
                  <a:lnTo>
                    <a:pt x="431" y="674"/>
                  </a:lnTo>
                  <a:lnTo>
                    <a:pt x="441" y="670"/>
                  </a:lnTo>
                  <a:lnTo>
                    <a:pt x="451" y="664"/>
                  </a:lnTo>
                  <a:lnTo>
                    <a:pt x="462" y="660"/>
                  </a:lnTo>
                  <a:lnTo>
                    <a:pt x="471" y="654"/>
                  </a:lnTo>
                  <a:lnTo>
                    <a:pt x="481" y="649"/>
                  </a:lnTo>
                  <a:lnTo>
                    <a:pt x="491" y="643"/>
                  </a:lnTo>
                  <a:lnTo>
                    <a:pt x="501" y="639"/>
                  </a:lnTo>
                  <a:lnTo>
                    <a:pt x="511" y="633"/>
                  </a:lnTo>
                  <a:lnTo>
                    <a:pt x="520" y="628"/>
                  </a:lnTo>
                  <a:lnTo>
                    <a:pt x="530" y="622"/>
                  </a:lnTo>
                  <a:lnTo>
                    <a:pt x="538" y="618"/>
                  </a:lnTo>
                  <a:lnTo>
                    <a:pt x="547" y="612"/>
                  </a:lnTo>
                  <a:lnTo>
                    <a:pt x="557" y="607"/>
                  </a:lnTo>
                  <a:lnTo>
                    <a:pt x="565" y="601"/>
                  </a:lnTo>
                  <a:lnTo>
                    <a:pt x="574" y="597"/>
                  </a:lnTo>
                  <a:lnTo>
                    <a:pt x="582" y="591"/>
                  </a:lnTo>
                  <a:lnTo>
                    <a:pt x="589" y="585"/>
                  </a:lnTo>
                  <a:lnTo>
                    <a:pt x="598" y="580"/>
                  </a:lnTo>
                  <a:lnTo>
                    <a:pt x="605" y="574"/>
                  </a:lnTo>
                  <a:lnTo>
                    <a:pt x="614" y="568"/>
                  </a:lnTo>
                  <a:lnTo>
                    <a:pt x="621" y="564"/>
                  </a:lnTo>
                  <a:lnTo>
                    <a:pt x="647" y="540"/>
                  </a:lnTo>
                  <a:lnTo>
                    <a:pt x="669" y="516"/>
                  </a:lnTo>
                  <a:lnTo>
                    <a:pt x="692" y="489"/>
                  </a:lnTo>
                  <a:lnTo>
                    <a:pt x="705" y="473"/>
                  </a:lnTo>
                  <a:lnTo>
                    <a:pt x="719" y="457"/>
                  </a:lnTo>
                  <a:lnTo>
                    <a:pt x="735" y="439"/>
                  </a:lnTo>
                  <a:lnTo>
                    <a:pt x="752" y="421"/>
                  </a:lnTo>
                  <a:lnTo>
                    <a:pt x="769" y="401"/>
                  </a:lnTo>
                  <a:lnTo>
                    <a:pt x="788" y="380"/>
                  </a:lnTo>
                  <a:lnTo>
                    <a:pt x="808" y="361"/>
                  </a:lnTo>
                  <a:lnTo>
                    <a:pt x="829" y="340"/>
                  </a:lnTo>
                  <a:lnTo>
                    <a:pt x="851" y="318"/>
                  </a:lnTo>
                  <a:lnTo>
                    <a:pt x="874" y="297"/>
                  </a:lnTo>
                  <a:lnTo>
                    <a:pt x="898" y="276"/>
                  </a:lnTo>
                  <a:lnTo>
                    <a:pt x="922" y="254"/>
                  </a:lnTo>
                  <a:lnTo>
                    <a:pt x="946" y="233"/>
                  </a:lnTo>
                  <a:lnTo>
                    <a:pt x="972" y="212"/>
                  </a:lnTo>
                  <a:lnTo>
                    <a:pt x="979" y="206"/>
                  </a:lnTo>
                  <a:lnTo>
                    <a:pt x="985" y="201"/>
                  </a:lnTo>
                  <a:lnTo>
                    <a:pt x="992" y="195"/>
                  </a:lnTo>
                  <a:lnTo>
                    <a:pt x="999" y="191"/>
                  </a:lnTo>
                  <a:lnTo>
                    <a:pt x="1005" y="186"/>
                  </a:lnTo>
                  <a:lnTo>
                    <a:pt x="1012" y="180"/>
                  </a:lnTo>
                  <a:lnTo>
                    <a:pt x="1019" y="176"/>
                  </a:lnTo>
                  <a:lnTo>
                    <a:pt x="1026" y="171"/>
                  </a:lnTo>
                  <a:lnTo>
                    <a:pt x="1033" y="166"/>
                  </a:lnTo>
                  <a:lnTo>
                    <a:pt x="1041" y="161"/>
                  </a:lnTo>
                  <a:lnTo>
                    <a:pt x="1046" y="157"/>
                  </a:lnTo>
                  <a:lnTo>
                    <a:pt x="1053" y="152"/>
                  </a:lnTo>
                  <a:lnTo>
                    <a:pt x="1068" y="142"/>
                  </a:lnTo>
                  <a:lnTo>
                    <a:pt x="1082" y="133"/>
                  </a:lnTo>
                  <a:lnTo>
                    <a:pt x="1096" y="124"/>
                  </a:lnTo>
                  <a:lnTo>
                    <a:pt x="1111" y="115"/>
                  </a:lnTo>
                  <a:lnTo>
                    <a:pt x="1125" y="107"/>
                  </a:lnTo>
                  <a:lnTo>
                    <a:pt x="1141" y="98"/>
                  </a:lnTo>
                  <a:lnTo>
                    <a:pt x="1155" y="91"/>
                  </a:lnTo>
                  <a:lnTo>
                    <a:pt x="1171" y="83"/>
                  </a:lnTo>
                  <a:lnTo>
                    <a:pt x="1185" y="76"/>
                  </a:lnTo>
                  <a:lnTo>
                    <a:pt x="1201" y="69"/>
                  </a:lnTo>
                  <a:lnTo>
                    <a:pt x="1215" y="63"/>
                  </a:lnTo>
                  <a:lnTo>
                    <a:pt x="1230" y="55"/>
                  </a:lnTo>
                  <a:lnTo>
                    <a:pt x="1246" y="49"/>
                  </a:lnTo>
                  <a:lnTo>
                    <a:pt x="1260" y="45"/>
                  </a:lnTo>
                  <a:lnTo>
                    <a:pt x="1276" y="39"/>
                  </a:lnTo>
                  <a:lnTo>
                    <a:pt x="1292" y="34"/>
                  </a:lnTo>
                  <a:lnTo>
                    <a:pt x="1323" y="27"/>
                  </a:lnTo>
                  <a:lnTo>
                    <a:pt x="1355" y="19"/>
                  </a:lnTo>
                  <a:lnTo>
                    <a:pt x="1386" y="15"/>
                  </a:lnTo>
                  <a:lnTo>
                    <a:pt x="1449" y="13"/>
                  </a:lnTo>
                  <a:lnTo>
                    <a:pt x="1595" y="12"/>
                  </a:lnTo>
                  <a:lnTo>
                    <a:pt x="1770" y="7"/>
                  </a:lnTo>
                  <a:lnTo>
                    <a:pt x="1964" y="1"/>
                  </a:lnTo>
                  <a:lnTo>
                    <a:pt x="2166" y="0"/>
                  </a:lnTo>
                  <a:lnTo>
                    <a:pt x="2360" y="7"/>
                  </a:lnTo>
                  <a:lnTo>
                    <a:pt x="2451" y="15"/>
                  </a:lnTo>
                  <a:lnTo>
                    <a:pt x="2537" y="27"/>
                  </a:lnTo>
                  <a:lnTo>
                    <a:pt x="2575" y="34"/>
                  </a:lnTo>
                  <a:lnTo>
                    <a:pt x="2614" y="43"/>
                  </a:lnTo>
                  <a:lnTo>
                    <a:pt x="2650" y="54"/>
                  </a:lnTo>
                  <a:lnTo>
                    <a:pt x="2667" y="58"/>
                  </a:lnTo>
                  <a:lnTo>
                    <a:pt x="2682" y="64"/>
                  </a:lnTo>
                  <a:lnTo>
                    <a:pt x="2698" y="70"/>
                  </a:lnTo>
                  <a:lnTo>
                    <a:pt x="2714" y="77"/>
                  </a:lnTo>
                  <a:lnTo>
                    <a:pt x="2728" y="83"/>
                  </a:lnTo>
                  <a:lnTo>
                    <a:pt x="2741" y="91"/>
                  </a:lnTo>
                  <a:lnTo>
                    <a:pt x="2754" y="98"/>
                  </a:lnTo>
                  <a:lnTo>
                    <a:pt x="2765" y="106"/>
                  </a:lnTo>
                  <a:lnTo>
                    <a:pt x="2787" y="124"/>
                  </a:lnTo>
                  <a:lnTo>
                    <a:pt x="2808" y="142"/>
                  </a:lnTo>
                  <a:lnTo>
                    <a:pt x="2831" y="163"/>
                  </a:lnTo>
                  <a:lnTo>
                    <a:pt x="2854" y="183"/>
                  </a:lnTo>
                  <a:lnTo>
                    <a:pt x="2879" y="206"/>
                  </a:lnTo>
                  <a:lnTo>
                    <a:pt x="2907" y="230"/>
                  </a:lnTo>
                  <a:lnTo>
                    <a:pt x="2934" y="255"/>
                  </a:lnTo>
                  <a:lnTo>
                    <a:pt x="2962" y="282"/>
                  </a:lnTo>
                  <a:lnTo>
                    <a:pt x="2992" y="309"/>
                  </a:lnTo>
                  <a:lnTo>
                    <a:pt x="3022" y="336"/>
                  </a:lnTo>
                  <a:lnTo>
                    <a:pt x="3054" y="364"/>
                  </a:lnTo>
                  <a:lnTo>
                    <a:pt x="3068" y="379"/>
                  </a:lnTo>
                  <a:lnTo>
                    <a:pt x="3084" y="394"/>
                  </a:lnTo>
                  <a:lnTo>
                    <a:pt x="3099" y="407"/>
                  </a:lnTo>
                  <a:lnTo>
                    <a:pt x="3115" y="422"/>
                  </a:lnTo>
                  <a:lnTo>
                    <a:pt x="3132" y="437"/>
                  </a:lnTo>
                  <a:lnTo>
                    <a:pt x="3148" y="452"/>
                  </a:lnTo>
                  <a:lnTo>
                    <a:pt x="3164" y="468"/>
                  </a:lnTo>
                  <a:lnTo>
                    <a:pt x="3179" y="483"/>
                  </a:lnTo>
                  <a:lnTo>
                    <a:pt x="3195" y="498"/>
                  </a:lnTo>
                  <a:lnTo>
                    <a:pt x="3211" y="513"/>
                  </a:lnTo>
                  <a:lnTo>
                    <a:pt x="3226" y="528"/>
                  </a:lnTo>
                  <a:lnTo>
                    <a:pt x="3242" y="545"/>
                  </a:lnTo>
                  <a:lnTo>
                    <a:pt x="3258" y="560"/>
                  </a:lnTo>
                  <a:lnTo>
                    <a:pt x="3273" y="574"/>
                  </a:lnTo>
                  <a:lnTo>
                    <a:pt x="3288" y="591"/>
                  </a:lnTo>
                  <a:lnTo>
                    <a:pt x="3303" y="606"/>
                  </a:lnTo>
                  <a:lnTo>
                    <a:pt x="3318" y="621"/>
                  </a:lnTo>
                  <a:lnTo>
                    <a:pt x="3333" y="636"/>
                  </a:lnTo>
                  <a:lnTo>
                    <a:pt x="3348" y="651"/>
                  </a:lnTo>
                  <a:lnTo>
                    <a:pt x="3362" y="667"/>
                  </a:lnTo>
                  <a:lnTo>
                    <a:pt x="3376" y="682"/>
                  </a:lnTo>
                  <a:lnTo>
                    <a:pt x="3389" y="697"/>
                  </a:lnTo>
                  <a:lnTo>
                    <a:pt x="3403" y="712"/>
                  </a:lnTo>
                  <a:lnTo>
                    <a:pt x="3416" y="727"/>
                  </a:lnTo>
                  <a:lnTo>
                    <a:pt x="3442" y="755"/>
                  </a:lnTo>
                  <a:lnTo>
                    <a:pt x="3466" y="783"/>
                  </a:lnTo>
                  <a:lnTo>
                    <a:pt x="3489" y="812"/>
                  </a:lnTo>
                  <a:lnTo>
                    <a:pt x="3510" y="839"/>
                  </a:lnTo>
                  <a:lnTo>
                    <a:pt x="3530" y="865"/>
                  </a:lnTo>
                  <a:lnTo>
                    <a:pt x="3548" y="889"/>
                  </a:lnTo>
                  <a:lnTo>
                    <a:pt x="3563" y="915"/>
                  </a:lnTo>
                  <a:lnTo>
                    <a:pt x="3576" y="937"/>
                  </a:lnTo>
                  <a:lnTo>
                    <a:pt x="3588" y="960"/>
                  </a:lnTo>
                  <a:lnTo>
                    <a:pt x="3596" y="980"/>
                  </a:lnTo>
                  <a:lnTo>
                    <a:pt x="3610" y="1019"/>
                  </a:lnTo>
                  <a:lnTo>
                    <a:pt x="3623" y="1060"/>
                  </a:lnTo>
                  <a:lnTo>
                    <a:pt x="3635" y="1098"/>
                  </a:lnTo>
                  <a:lnTo>
                    <a:pt x="3648" y="1137"/>
                  </a:lnTo>
                  <a:lnTo>
                    <a:pt x="3659" y="1176"/>
                  </a:lnTo>
                  <a:lnTo>
                    <a:pt x="3669" y="1213"/>
                  </a:lnTo>
                  <a:lnTo>
                    <a:pt x="3679" y="1249"/>
                  </a:lnTo>
                  <a:lnTo>
                    <a:pt x="3690" y="1285"/>
                  </a:lnTo>
                  <a:lnTo>
                    <a:pt x="3699" y="1319"/>
                  </a:lnTo>
                  <a:lnTo>
                    <a:pt x="3709" y="1352"/>
                  </a:lnTo>
                  <a:lnTo>
                    <a:pt x="3719" y="1383"/>
                  </a:lnTo>
                  <a:lnTo>
                    <a:pt x="3729" y="1413"/>
                  </a:lnTo>
                  <a:lnTo>
                    <a:pt x="3739" y="1442"/>
                  </a:lnTo>
                  <a:lnTo>
                    <a:pt x="3747" y="1468"/>
                  </a:lnTo>
                  <a:lnTo>
                    <a:pt x="3759" y="1492"/>
                  </a:lnTo>
                  <a:lnTo>
                    <a:pt x="3769" y="1515"/>
                  </a:lnTo>
                  <a:lnTo>
                    <a:pt x="3787" y="1574"/>
                  </a:lnTo>
                  <a:lnTo>
                    <a:pt x="3797" y="1664"/>
                  </a:lnTo>
                  <a:lnTo>
                    <a:pt x="3797" y="1774"/>
                  </a:lnTo>
                  <a:lnTo>
                    <a:pt x="3789" y="1894"/>
                  </a:lnTo>
                  <a:lnTo>
                    <a:pt x="3782" y="1952"/>
                  </a:lnTo>
                  <a:lnTo>
                    <a:pt x="3770" y="2010"/>
                  </a:lnTo>
                  <a:lnTo>
                    <a:pt x="3757" y="2065"/>
                  </a:lnTo>
                  <a:lnTo>
                    <a:pt x="3749" y="2092"/>
                  </a:lnTo>
                  <a:lnTo>
                    <a:pt x="3740" y="2116"/>
                  </a:lnTo>
                  <a:lnTo>
                    <a:pt x="3732" y="2140"/>
                  </a:lnTo>
                  <a:lnTo>
                    <a:pt x="3722" y="2161"/>
                  </a:lnTo>
                  <a:lnTo>
                    <a:pt x="3710" y="2182"/>
                  </a:lnTo>
                  <a:lnTo>
                    <a:pt x="3699" y="2200"/>
                  </a:lnTo>
                  <a:lnTo>
                    <a:pt x="3686" y="2215"/>
                  </a:lnTo>
                  <a:lnTo>
                    <a:pt x="3673" y="2230"/>
                  </a:lnTo>
                  <a:lnTo>
                    <a:pt x="3659" y="2240"/>
                  </a:lnTo>
                  <a:lnTo>
                    <a:pt x="3652" y="2246"/>
                  </a:lnTo>
                  <a:lnTo>
                    <a:pt x="3643" y="2249"/>
                  </a:lnTo>
                  <a:lnTo>
                    <a:pt x="3635" y="2254"/>
                  </a:lnTo>
                  <a:lnTo>
                    <a:pt x="3620" y="2258"/>
                  </a:lnTo>
                  <a:lnTo>
                    <a:pt x="3603" y="2262"/>
                  </a:lnTo>
                  <a:lnTo>
                    <a:pt x="3583" y="2267"/>
                  </a:lnTo>
                  <a:lnTo>
                    <a:pt x="3559" y="2271"/>
                  </a:lnTo>
                  <a:lnTo>
                    <a:pt x="3530" y="2276"/>
                  </a:lnTo>
                  <a:lnTo>
                    <a:pt x="3500" y="2280"/>
                  </a:lnTo>
                  <a:lnTo>
                    <a:pt x="3466" y="2286"/>
                  </a:lnTo>
                  <a:lnTo>
                    <a:pt x="3429" y="2291"/>
                  </a:lnTo>
                  <a:lnTo>
                    <a:pt x="3389" y="2297"/>
                  </a:lnTo>
                  <a:lnTo>
                    <a:pt x="3348" y="2301"/>
                  </a:lnTo>
                  <a:lnTo>
                    <a:pt x="3302" y="2307"/>
                  </a:lnTo>
                  <a:lnTo>
                    <a:pt x="3255" y="2313"/>
                  </a:lnTo>
                  <a:lnTo>
                    <a:pt x="3205" y="2319"/>
                  </a:lnTo>
                  <a:lnTo>
                    <a:pt x="3154" y="2325"/>
                  </a:lnTo>
                  <a:lnTo>
                    <a:pt x="3099" y="2331"/>
                  </a:lnTo>
                  <a:lnTo>
                    <a:pt x="3044" y="2337"/>
                  </a:lnTo>
                  <a:lnTo>
                    <a:pt x="2987" y="2343"/>
                  </a:lnTo>
                  <a:lnTo>
                    <a:pt x="2927" y="2349"/>
                  </a:lnTo>
                  <a:lnTo>
                    <a:pt x="2867" y="2355"/>
                  </a:lnTo>
                  <a:lnTo>
                    <a:pt x="2804" y="2361"/>
                  </a:lnTo>
                  <a:lnTo>
                    <a:pt x="2740" y="2368"/>
                  </a:lnTo>
                  <a:lnTo>
                    <a:pt x="2675" y="2374"/>
                  </a:lnTo>
                  <a:lnTo>
                    <a:pt x="2610" y="2380"/>
                  </a:lnTo>
                  <a:lnTo>
                    <a:pt x="2543" y="2386"/>
                  </a:lnTo>
                  <a:lnTo>
                    <a:pt x="2475" y="2394"/>
                  </a:lnTo>
                  <a:lnTo>
                    <a:pt x="2407" y="2400"/>
                  </a:lnTo>
                  <a:lnTo>
                    <a:pt x="2338" y="2406"/>
                  </a:lnTo>
                  <a:lnTo>
                    <a:pt x="2270" y="2412"/>
                  </a:lnTo>
                  <a:lnTo>
                    <a:pt x="2200" y="2419"/>
                  </a:lnTo>
                  <a:lnTo>
                    <a:pt x="2131" y="2425"/>
                  </a:lnTo>
                  <a:lnTo>
                    <a:pt x="2061" y="2431"/>
                  </a:lnTo>
                  <a:lnTo>
                    <a:pt x="1993" y="2437"/>
                  </a:lnTo>
                  <a:lnTo>
                    <a:pt x="1923" y="2443"/>
                  </a:lnTo>
                  <a:lnTo>
                    <a:pt x="1854" y="2449"/>
                  </a:lnTo>
                  <a:lnTo>
                    <a:pt x="1786" y="2455"/>
                  </a:lnTo>
                  <a:lnTo>
                    <a:pt x="1719" y="2461"/>
                  </a:lnTo>
                  <a:lnTo>
                    <a:pt x="1652" y="2467"/>
                  </a:lnTo>
                  <a:lnTo>
                    <a:pt x="1586" y="2471"/>
                  </a:lnTo>
                  <a:lnTo>
                    <a:pt x="1522" y="2477"/>
                  </a:lnTo>
                  <a:lnTo>
                    <a:pt x="1457" y="2483"/>
                  </a:lnTo>
                  <a:lnTo>
                    <a:pt x="1395" y="2488"/>
                  </a:lnTo>
                  <a:lnTo>
                    <a:pt x="1333" y="2492"/>
                  </a:lnTo>
                  <a:lnTo>
                    <a:pt x="1275" y="2498"/>
                  </a:lnTo>
                  <a:lnTo>
                    <a:pt x="1161" y="2507"/>
                  </a:lnTo>
                  <a:lnTo>
                    <a:pt x="1053" y="2516"/>
                  </a:lnTo>
                  <a:lnTo>
                    <a:pt x="956" y="2524"/>
                  </a:lnTo>
                  <a:lnTo>
                    <a:pt x="869" y="2531"/>
                  </a:lnTo>
                  <a:lnTo>
                    <a:pt x="791" y="2537"/>
                  </a:lnTo>
                  <a:lnTo>
                    <a:pt x="725" y="2542"/>
                  </a:lnTo>
                  <a:lnTo>
                    <a:pt x="634" y="2549"/>
                  </a:lnTo>
                  <a:lnTo>
                    <a:pt x="602" y="2552"/>
                  </a:lnTo>
                  <a:close/>
                </a:path>
              </a:pathLst>
            </a:custGeom>
            <a:solidFill>
              <a:srgbClr val="8AA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53270" name="Picture 9" descr="C:\Program Files\Fichiers communs\Microsoft Shared\Clipart\cagcat50\bd05515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78" y="1083"/>
              <a:ext cx="2004" cy="2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256" name="AutoShape 10"/>
          <p:cNvSpPr>
            <a:spLocks noChangeArrowheads="1"/>
          </p:cNvSpPr>
          <p:nvPr/>
        </p:nvSpPr>
        <p:spPr bwMode="auto">
          <a:xfrm>
            <a:off x="2341685" y="2271714"/>
            <a:ext cx="630115" cy="549275"/>
          </a:xfrm>
          <a:prstGeom prst="can">
            <a:avLst>
              <a:gd name="adj" fmla="val 25000"/>
            </a:avLst>
          </a:prstGeom>
          <a:solidFill>
            <a:srgbClr val="33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BD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02851" y="1666423"/>
            <a:ext cx="6695342" cy="4854575"/>
            <a:chOff x="102" y="1068"/>
            <a:chExt cx="4218" cy="3058"/>
          </a:xfrm>
        </p:grpSpPr>
        <p:sp>
          <p:nvSpPr>
            <p:cNvPr id="53258" name="Line 26"/>
            <p:cNvSpPr>
              <a:spLocks noChangeShapeType="1"/>
            </p:cNvSpPr>
            <p:nvPr/>
          </p:nvSpPr>
          <p:spPr bwMode="auto">
            <a:xfrm>
              <a:off x="894" y="1068"/>
              <a:ext cx="534" cy="39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434" y="1409"/>
              <a:ext cx="460" cy="448"/>
              <a:chOff x="1398" y="3587"/>
              <a:chExt cx="460" cy="448"/>
            </a:xfrm>
          </p:grpSpPr>
          <p:sp>
            <p:nvSpPr>
              <p:cNvPr id="53264" name="Freeform 28"/>
              <p:cNvSpPr>
                <a:spLocks/>
              </p:cNvSpPr>
              <p:nvPr/>
            </p:nvSpPr>
            <p:spPr bwMode="auto">
              <a:xfrm>
                <a:off x="1398" y="3587"/>
                <a:ext cx="438" cy="448"/>
              </a:xfrm>
              <a:custGeom>
                <a:avLst/>
                <a:gdLst>
                  <a:gd name="T0" fmla="*/ 183 w 977"/>
                  <a:gd name="T1" fmla="*/ 87 h 1030"/>
                  <a:gd name="T2" fmla="*/ 183 w 977"/>
                  <a:gd name="T3" fmla="*/ 86 h 1030"/>
                  <a:gd name="T4" fmla="*/ 184 w 977"/>
                  <a:gd name="T5" fmla="*/ 83 h 1030"/>
                  <a:gd name="T6" fmla="*/ 186 w 977"/>
                  <a:gd name="T7" fmla="*/ 77 h 1030"/>
                  <a:gd name="T8" fmla="*/ 187 w 977"/>
                  <a:gd name="T9" fmla="*/ 72 h 1030"/>
                  <a:gd name="T10" fmla="*/ 189 w 977"/>
                  <a:gd name="T11" fmla="*/ 64 h 1030"/>
                  <a:gd name="T12" fmla="*/ 191 w 977"/>
                  <a:gd name="T13" fmla="*/ 57 h 1030"/>
                  <a:gd name="T14" fmla="*/ 193 w 977"/>
                  <a:gd name="T15" fmla="*/ 50 h 1030"/>
                  <a:gd name="T16" fmla="*/ 196 w 977"/>
                  <a:gd name="T17" fmla="*/ 42 h 1030"/>
                  <a:gd name="T18" fmla="*/ 198 w 977"/>
                  <a:gd name="T19" fmla="*/ 34 h 1030"/>
                  <a:gd name="T20" fmla="*/ 199 w 977"/>
                  <a:gd name="T21" fmla="*/ 27 h 1030"/>
                  <a:gd name="T22" fmla="*/ 201 w 977"/>
                  <a:gd name="T23" fmla="*/ 19 h 1030"/>
                  <a:gd name="T24" fmla="*/ 203 w 977"/>
                  <a:gd name="T25" fmla="*/ 13 h 1030"/>
                  <a:gd name="T26" fmla="*/ 204 w 977"/>
                  <a:gd name="T27" fmla="*/ 7 h 1030"/>
                  <a:gd name="T28" fmla="*/ 205 w 977"/>
                  <a:gd name="T29" fmla="*/ 3 h 1030"/>
                  <a:gd name="T30" fmla="*/ 206 w 977"/>
                  <a:gd name="T31" fmla="*/ 1 h 1030"/>
                  <a:gd name="T32" fmla="*/ 206 w 977"/>
                  <a:gd name="T33" fmla="*/ 0 h 1030"/>
                  <a:gd name="T34" fmla="*/ 275 w 977"/>
                  <a:gd name="T35" fmla="*/ 90 h 1030"/>
                  <a:gd name="T36" fmla="*/ 372 w 977"/>
                  <a:gd name="T37" fmla="*/ 60 h 1030"/>
                  <a:gd name="T38" fmla="*/ 308 w 977"/>
                  <a:gd name="T39" fmla="*/ 169 h 1030"/>
                  <a:gd name="T40" fmla="*/ 438 w 977"/>
                  <a:gd name="T41" fmla="*/ 211 h 1030"/>
                  <a:gd name="T42" fmla="*/ 302 w 977"/>
                  <a:gd name="T43" fmla="*/ 271 h 1030"/>
                  <a:gd name="T44" fmla="*/ 349 w 977"/>
                  <a:gd name="T45" fmla="*/ 396 h 1030"/>
                  <a:gd name="T46" fmla="*/ 221 w 977"/>
                  <a:gd name="T47" fmla="*/ 328 h 1030"/>
                  <a:gd name="T48" fmla="*/ 184 w 977"/>
                  <a:gd name="T49" fmla="*/ 448 h 1030"/>
                  <a:gd name="T50" fmla="*/ 128 w 977"/>
                  <a:gd name="T51" fmla="*/ 301 h 1030"/>
                  <a:gd name="T52" fmla="*/ 5 w 977"/>
                  <a:gd name="T53" fmla="*/ 309 h 1030"/>
                  <a:gd name="T54" fmla="*/ 113 w 977"/>
                  <a:gd name="T55" fmla="*/ 204 h 1030"/>
                  <a:gd name="T56" fmla="*/ 0 w 977"/>
                  <a:gd name="T57" fmla="*/ 164 h 1030"/>
                  <a:gd name="T58" fmla="*/ 103 w 977"/>
                  <a:gd name="T59" fmla="*/ 131 h 1030"/>
                  <a:gd name="T60" fmla="*/ 88 w 977"/>
                  <a:gd name="T61" fmla="*/ 28 h 1030"/>
                  <a:gd name="T62" fmla="*/ 183 w 977"/>
                  <a:gd name="T63" fmla="*/ 87 h 1030"/>
                  <a:gd name="T64" fmla="*/ 183 w 977"/>
                  <a:gd name="T65" fmla="*/ 87 h 10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77"/>
                  <a:gd name="T100" fmla="*/ 0 h 1030"/>
                  <a:gd name="T101" fmla="*/ 977 w 977"/>
                  <a:gd name="T102" fmla="*/ 1030 h 10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77" h="1030">
                    <a:moveTo>
                      <a:pt x="408" y="201"/>
                    </a:moveTo>
                    <a:lnTo>
                      <a:pt x="408" y="197"/>
                    </a:lnTo>
                    <a:lnTo>
                      <a:pt x="410" y="190"/>
                    </a:lnTo>
                    <a:lnTo>
                      <a:pt x="414" y="177"/>
                    </a:lnTo>
                    <a:lnTo>
                      <a:pt x="418" y="165"/>
                    </a:lnTo>
                    <a:lnTo>
                      <a:pt x="422" y="148"/>
                    </a:lnTo>
                    <a:lnTo>
                      <a:pt x="427" y="131"/>
                    </a:lnTo>
                    <a:lnTo>
                      <a:pt x="431" y="114"/>
                    </a:lnTo>
                    <a:lnTo>
                      <a:pt x="437" y="97"/>
                    </a:lnTo>
                    <a:lnTo>
                      <a:pt x="441" y="78"/>
                    </a:lnTo>
                    <a:lnTo>
                      <a:pt x="445" y="61"/>
                    </a:lnTo>
                    <a:lnTo>
                      <a:pt x="448" y="43"/>
                    </a:lnTo>
                    <a:lnTo>
                      <a:pt x="452" y="30"/>
                    </a:lnTo>
                    <a:lnTo>
                      <a:pt x="456" y="17"/>
                    </a:lnTo>
                    <a:lnTo>
                      <a:pt x="458" y="7"/>
                    </a:lnTo>
                    <a:lnTo>
                      <a:pt x="460" y="2"/>
                    </a:lnTo>
                    <a:lnTo>
                      <a:pt x="460" y="0"/>
                    </a:lnTo>
                    <a:lnTo>
                      <a:pt x="614" y="207"/>
                    </a:lnTo>
                    <a:lnTo>
                      <a:pt x="829" y="139"/>
                    </a:lnTo>
                    <a:lnTo>
                      <a:pt x="686" y="388"/>
                    </a:lnTo>
                    <a:lnTo>
                      <a:pt x="977" y="484"/>
                    </a:lnTo>
                    <a:lnTo>
                      <a:pt x="673" y="623"/>
                    </a:lnTo>
                    <a:lnTo>
                      <a:pt x="779" y="910"/>
                    </a:lnTo>
                    <a:lnTo>
                      <a:pt x="492" y="754"/>
                    </a:lnTo>
                    <a:lnTo>
                      <a:pt x="410" y="1030"/>
                    </a:lnTo>
                    <a:lnTo>
                      <a:pt x="285" y="692"/>
                    </a:lnTo>
                    <a:lnTo>
                      <a:pt x="11" y="711"/>
                    </a:lnTo>
                    <a:lnTo>
                      <a:pt x="251" y="469"/>
                    </a:lnTo>
                    <a:lnTo>
                      <a:pt x="0" y="376"/>
                    </a:lnTo>
                    <a:lnTo>
                      <a:pt x="230" y="302"/>
                    </a:lnTo>
                    <a:lnTo>
                      <a:pt x="196" y="64"/>
                    </a:lnTo>
                    <a:lnTo>
                      <a:pt x="408" y="201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5" name="Freeform 31"/>
              <p:cNvSpPr>
                <a:spLocks/>
              </p:cNvSpPr>
              <p:nvPr/>
            </p:nvSpPr>
            <p:spPr bwMode="auto">
              <a:xfrm>
                <a:off x="1531" y="3626"/>
                <a:ext cx="36" cy="22"/>
              </a:xfrm>
              <a:custGeom>
                <a:avLst/>
                <a:gdLst>
                  <a:gd name="T0" fmla="*/ 0 w 346"/>
                  <a:gd name="T1" fmla="*/ 2 h 243"/>
                  <a:gd name="T2" fmla="*/ 30 w 346"/>
                  <a:gd name="T3" fmla="*/ 22 h 243"/>
                  <a:gd name="T4" fmla="*/ 36 w 346"/>
                  <a:gd name="T5" fmla="*/ 19 h 243"/>
                  <a:gd name="T6" fmla="*/ 7 w 346"/>
                  <a:gd name="T7" fmla="*/ 0 h 243"/>
                  <a:gd name="T8" fmla="*/ 0 w 346"/>
                  <a:gd name="T9" fmla="*/ 2 h 243"/>
                  <a:gd name="T10" fmla="*/ 0 w 346"/>
                  <a:gd name="T11" fmla="*/ 2 h 2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6"/>
                  <a:gd name="T19" fmla="*/ 0 h 243"/>
                  <a:gd name="T20" fmla="*/ 346 w 346"/>
                  <a:gd name="T21" fmla="*/ 243 h 2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6" h="243">
                    <a:moveTo>
                      <a:pt x="0" y="21"/>
                    </a:moveTo>
                    <a:lnTo>
                      <a:pt x="289" y="243"/>
                    </a:lnTo>
                    <a:lnTo>
                      <a:pt x="346" y="215"/>
                    </a:lnTo>
                    <a:lnTo>
                      <a:pt x="65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6" name="Freeform 32"/>
              <p:cNvSpPr>
                <a:spLocks/>
              </p:cNvSpPr>
              <p:nvPr/>
            </p:nvSpPr>
            <p:spPr bwMode="auto">
              <a:xfrm>
                <a:off x="1480" y="3662"/>
                <a:ext cx="278" cy="276"/>
              </a:xfrm>
              <a:custGeom>
                <a:avLst/>
                <a:gdLst>
                  <a:gd name="T0" fmla="*/ 69 w 620"/>
                  <a:gd name="T1" fmla="*/ 202 h 639"/>
                  <a:gd name="T2" fmla="*/ 96 w 620"/>
                  <a:gd name="T3" fmla="*/ 276 h 639"/>
                  <a:gd name="T4" fmla="*/ 130 w 620"/>
                  <a:gd name="T5" fmla="*/ 202 h 639"/>
                  <a:gd name="T6" fmla="*/ 212 w 620"/>
                  <a:gd name="T7" fmla="*/ 258 h 639"/>
                  <a:gd name="T8" fmla="*/ 179 w 620"/>
                  <a:gd name="T9" fmla="*/ 181 h 639"/>
                  <a:gd name="T10" fmla="*/ 278 w 620"/>
                  <a:gd name="T11" fmla="*/ 140 h 639"/>
                  <a:gd name="T12" fmla="*/ 185 w 620"/>
                  <a:gd name="T13" fmla="*/ 116 h 639"/>
                  <a:gd name="T14" fmla="*/ 224 w 620"/>
                  <a:gd name="T15" fmla="*/ 40 h 639"/>
                  <a:gd name="T16" fmla="*/ 166 w 620"/>
                  <a:gd name="T17" fmla="*/ 67 h 639"/>
                  <a:gd name="T18" fmla="*/ 136 w 620"/>
                  <a:gd name="T19" fmla="*/ 0 h 639"/>
                  <a:gd name="T20" fmla="*/ 112 w 620"/>
                  <a:gd name="T21" fmla="*/ 64 h 639"/>
                  <a:gd name="T22" fmla="*/ 55 w 620"/>
                  <a:gd name="T23" fmla="*/ 22 h 639"/>
                  <a:gd name="T24" fmla="*/ 57 w 620"/>
                  <a:gd name="T25" fmla="*/ 84 h 639"/>
                  <a:gd name="T26" fmla="*/ 0 w 620"/>
                  <a:gd name="T27" fmla="*/ 89 h 639"/>
                  <a:gd name="T28" fmla="*/ 1 w 620"/>
                  <a:gd name="T29" fmla="*/ 89 h 639"/>
                  <a:gd name="T30" fmla="*/ 4 w 620"/>
                  <a:gd name="T31" fmla="*/ 91 h 639"/>
                  <a:gd name="T32" fmla="*/ 7 w 620"/>
                  <a:gd name="T33" fmla="*/ 94 h 639"/>
                  <a:gd name="T34" fmla="*/ 13 w 620"/>
                  <a:gd name="T35" fmla="*/ 97 h 639"/>
                  <a:gd name="T36" fmla="*/ 19 w 620"/>
                  <a:gd name="T37" fmla="*/ 100 h 639"/>
                  <a:gd name="T38" fmla="*/ 26 w 620"/>
                  <a:gd name="T39" fmla="*/ 104 h 639"/>
                  <a:gd name="T40" fmla="*/ 33 w 620"/>
                  <a:gd name="T41" fmla="*/ 108 h 639"/>
                  <a:gd name="T42" fmla="*/ 42 w 620"/>
                  <a:gd name="T43" fmla="*/ 113 h 639"/>
                  <a:gd name="T44" fmla="*/ 49 w 620"/>
                  <a:gd name="T45" fmla="*/ 117 h 639"/>
                  <a:gd name="T46" fmla="*/ 56 w 620"/>
                  <a:gd name="T47" fmla="*/ 121 h 639"/>
                  <a:gd name="T48" fmla="*/ 62 w 620"/>
                  <a:gd name="T49" fmla="*/ 126 h 639"/>
                  <a:gd name="T50" fmla="*/ 69 w 620"/>
                  <a:gd name="T51" fmla="*/ 130 h 639"/>
                  <a:gd name="T52" fmla="*/ 74 w 620"/>
                  <a:gd name="T53" fmla="*/ 133 h 639"/>
                  <a:gd name="T54" fmla="*/ 77 w 620"/>
                  <a:gd name="T55" fmla="*/ 136 h 639"/>
                  <a:gd name="T56" fmla="*/ 79 w 620"/>
                  <a:gd name="T57" fmla="*/ 137 h 639"/>
                  <a:gd name="T58" fmla="*/ 80 w 620"/>
                  <a:gd name="T59" fmla="*/ 138 h 639"/>
                  <a:gd name="T60" fmla="*/ 78 w 620"/>
                  <a:gd name="T61" fmla="*/ 139 h 639"/>
                  <a:gd name="T62" fmla="*/ 75 w 620"/>
                  <a:gd name="T63" fmla="*/ 141 h 639"/>
                  <a:gd name="T64" fmla="*/ 70 w 620"/>
                  <a:gd name="T65" fmla="*/ 144 h 639"/>
                  <a:gd name="T66" fmla="*/ 65 w 620"/>
                  <a:gd name="T67" fmla="*/ 148 h 639"/>
                  <a:gd name="T68" fmla="*/ 58 w 620"/>
                  <a:gd name="T69" fmla="*/ 152 h 639"/>
                  <a:gd name="T70" fmla="*/ 52 w 620"/>
                  <a:gd name="T71" fmla="*/ 158 h 639"/>
                  <a:gd name="T72" fmla="*/ 45 w 620"/>
                  <a:gd name="T73" fmla="*/ 162 h 639"/>
                  <a:gd name="T74" fmla="*/ 39 w 620"/>
                  <a:gd name="T75" fmla="*/ 168 h 639"/>
                  <a:gd name="T76" fmla="*/ 31 w 620"/>
                  <a:gd name="T77" fmla="*/ 174 h 639"/>
                  <a:gd name="T78" fmla="*/ 24 w 620"/>
                  <a:gd name="T79" fmla="*/ 180 h 639"/>
                  <a:gd name="T80" fmla="*/ 17 w 620"/>
                  <a:gd name="T81" fmla="*/ 185 h 639"/>
                  <a:gd name="T82" fmla="*/ 12 w 620"/>
                  <a:gd name="T83" fmla="*/ 190 h 639"/>
                  <a:gd name="T84" fmla="*/ 7 w 620"/>
                  <a:gd name="T85" fmla="*/ 193 h 639"/>
                  <a:gd name="T86" fmla="*/ 4 w 620"/>
                  <a:gd name="T87" fmla="*/ 196 h 639"/>
                  <a:gd name="T88" fmla="*/ 2 w 620"/>
                  <a:gd name="T89" fmla="*/ 198 h 639"/>
                  <a:gd name="T90" fmla="*/ 1 w 620"/>
                  <a:gd name="T91" fmla="*/ 199 h 639"/>
                  <a:gd name="T92" fmla="*/ 69 w 620"/>
                  <a:gd name="T93" fmla="*/ 202 h 639"/>
                  <a:gd name="T94" fmla="*/ 69 w 620"/>
                  <a:gd name="T95" fmla="*/ 202 h 63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0"/>
                  <a:gd name="T145" fmla="*/ 0 h 639"/>
                  <a:gd name="T146" fmla="*/ 620 w 620"/>
                  <a:gd name="T147" fmla="*/ 639 h 63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0" h="639">
                    <a:moveTo>
                      <a:pt x="154" y="468"/>
                    </a:moveTo>
                    <a:lnTo>
                      <a:pt x="215" y="639"/>
                    </a:lnTo>
                    <a:lnTo>
                      <a:pt x="291" y="468"/>
                    </a:lnTo>
                    <a:lnTo>
                      <a:pt x="472" y="597"/>
                    </a:lnTo>
                    <a:lnTo>
                      <a:pt x="400" y="418"/>
                    </a:lnTo>
                    <a:lnTo>
                      <a:pt x="620" y="325"/>
                    </a:lnTo>
                    <a:lnTo>
                      <a:pt x="413" y="268"/>
                    </a:lnTo>
                    <a:lnTo>
                      <a:pt x="500" y="93"/>
                    </a:lnTo>
                    <a:lnTo>
                      <a:pt x="371" y="156"/>
                    </a:lnTo>
                    <a:lnTo>
                      <a:pt x="303" y="0"/>
                    </a:lnTo>
                    <a:lnTo>
                      <a:pt x="249" y="148"/>
                    </a:lnTo>
                    <a:lnTo>
                      <a:pt x="122" y="51"/>
                    </a:lnTo>
                    <a:lnTo>
                      <a:pt x="128" y="194"/>
                    </a:lnTo>
                    <a:lnTo>
                      <a:pt x="0" y="207"/>
                    </a:lnTo>
                    <a:lnTo>
                      <a:pt x="2" y="207"/>
                    </a:lnTo>
                    <a:lnTo>
                      <a:pt x="8" y="211"/>
                    </a:lnTo>
                    <a:lnTo>
                      <a:pt x="15" y="217"/>
                    </a:lnTo>
                    <a:lnTo>
                      <a:pt x="29" y="224"/>
                    </a:lnTo>
                    <a:lnTo>
                      <a:pt x="42" y="232"/>
                    </a:lnTo>
                    <a:lnTo>
                      <a:pt x="57" y="241"/>
                    </a:lnTo>
                    <a:lnTo>
                      <a:pt x="74" y="251"/>
                    </a:lnTo>
                    <a:lnTo>
                      <a:pt x="93" y="262"/>
                    </a:lnTo>
                    <a:lnTo>
                      <a:pt x="109" y="272"/>
                    </a:lnTo>
                    <a:lnTo>
                      <a:pt x="126" y="281"/>
                    </a:lnTo>
                    <a:lnTo>
                      <a:pt x="139" y="291"/>
                    </a:lnTo>
                    <a:lnTo>
                      <a:pt x="154" y="300"/>
                    </a:lnTo>
                    <a:lnTo>
                      <a:pt x="164" y="308"/>
                    </a:lnTo>
                    <a:lnTo>
                      <a:pt x="171" y="314"/>
                    </a:lnTo>
                    <a:lnTo>
                      <a:pt x="177" y="317"/>
                    </a:lnTo>
                    <a:lnTo>
                      <a:pt x="179" y="319"/>
                    </a:lnTo>
                    <a:lnTo>
                      <a:pt x="173" y="321"/>
                    </a:lnTo>
                    <a:lnTo>
                      <a:pt x="168" y="327"/>
                    </a:lnTo>
                    <a:lnTo>
                      <a:pt x="156" y="333"/>
                    </a:lnTo>
                    <a:lnTo>
                      <a:pt x="145" y="342"/>
                    </a:lnTo>
                    <a:lnTo>
                      <a:pt x="130" y="352"/>
                    </a:lnTo>
                    <a:lnTo>
                      <a:pt x="116" y="365"/>
                    </a:lnTo>
                    <a:lnTo>
                      <a:pt x="101" y="376"/>
                    </a:lnTo>
                    <a:lnTo>
                      <a:pt x="86" y="390"/>
                    </a:lnTo>
                    <a:lnTo>
                      <a:pt x="69" y="403"/>
                    </a:lnTo>
                    <a:lnTo>
                      <a:pt x="53" y="416"/>
                    </a:lnTo>
                    <a:lnTo>
                      <a:pt x="38" y="428"/>
                    </a:lnTo>
                    <a:lnTo>
                      <a:pt x="27" y="439"/>
                    </a:lnTo>
                    <a:lnTo>
                      <a:pt x="15" y="447"/>
                    </a:lnTo>
                    <a:lnTo>
                      <a:pt x="8" y="454"/>
                    </a:lnTo>
                    <a:lnTo>
                      <a:pt x="4" y="458"/>
                    </a:lnTo>
                    <a:lnTo>
                      <a:pt x="2" y="460"/>
                    </a:lnTo>
                    <a:lnTo>
                      <a:pt x="154" y="468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7" name="Freeform 33"/>
              <p:cNvSpPr>
                <a:spLocks/>
              </p:cNvSpPr>
              <p:nvPr/>
            </p:nvSpPr>
            <p:spPr bwMode="auto">
              <a:xfrm>
                <a:off x="1524" y="3718"/>
                <a:ext cx="152" cy="162"/>
              </a:xfrm>
              <a:custGeom>
                <a:avLst/>
                <a:gdLst>
                  <a:gd name="T0" fmla="*/ 14 w 340"/>
                  <a:gd name="T1" fmla="*/ 46 h 373"/>
                  <a:gd name="T2" fmla="*/ 61 w 340"/>
                  <a:gd name="T3" fmla="*/ 47 h 373"/>
                  <a:gd name="T4" fmla="*/ 41 w 340"/>
                  <a:gd name="T5" fmla="*/ 12 h 373"/>
                  <a:gd name="T6" fmla="*/ 88 w 340"/>
                  <a:gd name="T7" fmla="*/ 28 h 373"/>
                  <a:gd name="T8" fmla="*/ 93 w 340"/>
                  <a:gd name="T9" fmla="*/ 0 h 373"/>
                  <a:gd name="T10" fmla="*/ 108 w 340"/>
                  <a:gd name="T11" fmla="*/ 36 h 373"/>
                  <a:gd name="T12" fmla="*/ 135 w 340"/>
                  <a:gd name="T13" fmla="*/ 29 h 373"/>
                  <a:gd name="T14" fmla="*/ 117 w 340"/>
                  <a:gd name="T15" fmla="*/ 67 h 373"/>
                  <a:gd name="T16" fmla="*/ 152 w 340"/>
                  <a:gd name="T17" fmla="*/ 79 h 373"/>
                  <a:gd name="T18" fmla="*/ 101 w 340"/>
                  <a:gd name="T19" fmla="*/ 107 h 373"/>
                  <a:gd name="T20" fmla="*/ 128 w 340"/>
                  <a:gd name="T21" fmla="*/ 151 h 373"/>
                  <a:gd name="T22" fmla="*/ 80 w 340"/>
                  <a:gd name="T23" fmla="*/ 121 h 373"/>
                  <a:gd name="T24" fmla="*/ 64 w 340"/>
                  <a:gd name="T25" fmla="*/ 162 h 373"/>
                  <a:gd name="T26" fmla="*/ 51 w 340"/>
                  <a:gd name="T27" fmla="*/ 133 h 373"/>
                  <a:gd name="T28" fmla="*/ 0 w 340"/>
                  <a:gd name="T29" fmla="*/ 130 h 373"/>
                  <a:gd name="T30" fmla="*/ 64 w 340"/>
                  <a:gd name="T31" fmla="*/ 84 h 373"/>
                  <a:gd name="T32" fmla="*/ 14 w 340"/>
                  <a:gd name="T33" fmla="*/ 46 h 373"/>
                  <a:gd name="T34" fmla="*/ 14 w 340"/>
                  <a:gd name="T35" fmla="*/ 46 h 3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0"/>
                  <a:gd name="T55" fmla="*/ 0 h 373"/>
                  <a:gd name="T56" fmla="*/ 340 w 340"/>
                  <a:gd name="T57" fmla="*/ 373 h 3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0" h="373">
                    <a:moveTo>
                      <a:pt x="32" y="105"/>
                    </a:moveTo>
                    <a:lnTo>
                      <a:pt x="137" y="108"/>
                    </a:lnTo>
                    <a:lnTo>
                      <a:pt x="91" y="27"/>
                    </a:lnTo>
                    <a:lnTo>
                      <a:pt x="196" y="65"/>
                    </a:lnTo>
                    <a:lnTo>
                      <a:pt x="209" y="0"/>
                    </a:lnTo>
                    <a:lnTo>
                      <a:pt x="242" y="84"/>
                    </a:lnTo>
                    <a:lnTo>
                      <a:pt x="301" y="67"/>
                    </a:lnTo>
                    <a:lnTo>
                      <a:pt x="261" y="154"/>
                    </a:lnTo>
                    <a:lnTo>
                      <a:pt x="340" y="182"/>
                    </a:lnTo>
                    <a:lnTo>
                      <a:pt x="226" y="247"/>
                    </a:lnTo>
                    <a:lnTo>
                      <a:pt x="287" y="348"/>
                    </a:lnTo>
                    <a:lnTo>
                      <a:pt x="179" y="279"/>
                    </a:lnTo>
                    <a:lnTo>
                      <a:pt x="143" y="373"/>
                    </a:lnTo>
                    <a:lnTo>
                      <a:pt x="114" y="306"/>
                    </a:lnTo>
                    <a:lnTo>
                      <a:pt x="0" y="300"/>
                    </a:lnTo>
                    <a:lnTo>
                      <a:pt x="143" y="194"/>
                    </a:lnTo>
                    <a:lnTo>
                      <a:pt x="32" y="105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8" name="Freeform 34"/>
              <p:cNvSpPr>
                <a:spLocks/>
              </p:cNvSpPr>
              <p:nvPr/>
            </p:nvSpPr>
            <p:spPr bwMode="auto">
              <a:xfrm>
                <a:off x="1710" y="3796"/>
                <a:ext cx="148" cy="69"/>
              </a:xfrm>
              <a:custGeom>
                <a:avLst/>
                <a:gdLst>
                  <a:gd name="T0" fmla="*/ 0 w 329"/>
                  <a:gd name="T1" fmla="*/ 55 h 157"/>
                  <a:gd name="T2" fmla="*/ 123 w 329"/>
                  <a:gd name="T3" fmla="*/ 0 h 157"/>
                  <a:gd name="T4" fmla="*/ 148 w 329"/>
                  <a:gd name="T5" fmla="*/ 7 h 157"/>
                  <a:gd name="T6" fmla="*/ 19 w 329"/>
                  <a:gd name="T7" fmla="*/ 69 h 157"/>
                  <a:gd name="T8" fmla="*/ 0 w 329"/>
                  <a:gd name="T9" fmla="*/ 55 h 157"/>
                  <a:gd name="T10" fmla="*/ 0 w 329"/>
                  <a:gd name="T11" fmla="*/ 55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9"/>
                  <a:gd name="T19" fmla="*/ 0 h 157"/>
                  <a:gd name="T20" fmla="*/ 329 w 329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9" h="157">
                    <a:moveTo>
                      <a:pt x="0" y="125"/>
                    </a:moveTo>
                    <a:lnTo>
                      <a:pt x="274" y="0"/>
                    </a:lnTo>
                    <a:lnTo>
                      <a:pt x="329" y="15"/>
                    </a:lnTo>
                    <a:lnTo>
                      <a:pt x="42" y="15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3260" name="Line 38"/>
            <p:cNvSpPr>
              <a:spLocks noChangeShapeType="1"/>
            </p:cNvSpPr>
            <p:nvPr/>
          </p:nvSpPr>
          <p:spPr bwMode="auto">
            <a:xfrm>
              <a:off x="1860" y="1794"/>
              <a:ext cx="534" cy="39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1" name="Line 39"/>
            <p:cNvSpPr>
              <a:spLocks noChangeShapeType="1"/>
            </p:cNvSpPr>
            <p:nvPr/>
          </p:nvSpPr>
          <p:spPr bwMode="auto">
            <a:xfrm flipH="1">
              <a:off x="1896" y="1080"/>
              <a:ext cx="534" cy="39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2" name="Line 40"/>
            <p:cNvSpPr>
              <a:spLocks noChangeShapeType="1"/>
            </p:cNvSpPr>
            <p:nvPr/>
          </p:nvSpPr>
          <p:spPr bwMode="auto">
            <a:xfrm flipH="1">
              <a:off x="912" y="1806"/>
              <a:ext cx="534" cy="39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3" name="Rectangle 41"/>
            <p:cNvSpPr>
              <a:spLocks noChangeArrowheads="1"/>
            </p:cNvSpPr>
            <p:nvPr/>
          </p:nvSpPr>
          <p:spPr bwMode="auto">
            <a:xfrm>
              <a:off x="102" y="3430"/>
              <a:ext cx="4218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40000"/>
                </a:spcBef>
                <a:buFontTx/>
                <a:buChar char="•"/>
              </a:pPr>
              <a:r>
                <a:rPr lang="fr-FR" sz="2800" dirty="0"/>
                <a:t>Accès concurrent aux mêmes données</a:t>
              </a:r>
            </a:p>
            <a:p>
              <a:pPr marL="342900" indent="-342900">
                <a:spcBef>
                  <a:spcPct val="40000"/>
                </a:spcBef>
                <a:buFont typeface="Wingdings" pitchFamily="2" charset="2"/>
                <a:buChar char="è"/>
              </a:pPr>
              <a:r>
                <a:rPr lang="fr-FR" sz="2800" dirty="0">
                  <a:sym typeface="Wingdings" pitchFamily="2" charset="2"/>
                </a:rPr>
                <a:t>Conflits d’accès !!</a:t>
              </a:r>
              <a:endParaRPr lang="fr-FR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942F5-0D07-4D1B-B13D-B03DE946EA2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Isolation et Cohérence</a:t>
            </a:r>
          </a:p>
        </p:txBody>
      </p:sp>
      <p:pic>
        <p:nvPicPr>
          <p:cNvPr id="54276" name="Picture 3" descr="D:\PFiles\MSOffice\Clipart\standard\stddir1\BD0652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466" y="3211514"/>
            <a:ext cx="823546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4" descr="D:\PFiles\MSOffice\Clipart\standard\stddir1\BD0652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47" y="3241676"/>
            <a:ext cx="75906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5" descr="D:\PFiles\MSOffice\Clipart\standard\stddir1\BD065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5604" y="1143000"/>
            <a:ext cx="838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9859" y="1100138"/>
            <a:ext cx="810357" cy="736600"/>
            <a:chOff x="1439" y="996"/>
            <a:chExt cx="2532" cy="2478"/>
          </a:xfrm>
        </p:grpSpPr>
        <p:sp>
          <p:nvSpPr>
            <p:cNvPr id="54291" name="Freeform 7"/>
            <p:cNvSpPr>
              <a:spLocks/>
            </p:cNvSpPr>
            <p:nvPr/>
          </p:nvSpPr>
          <p:spPr bwMode="auto">
            <a:xfrm>
              <a:off x="1439" y="996"/>
              <a:ext cx="2532" cy="2478"/>
            </a:xfrm>
            <a:custGeom>
              <a:avLst/>
              <a:gdLst>
                <a:gd name="T0" fmla="*/ 232 w 3797"/>
                <a:gd name="T1" fmla="*/ 2472 h 2558"/>
                <a:gd name="T2" fmla="*/ 121 w 3797"/>
                <a:gd name="T3" fmla="*/ 2432 h 2558"/>
                <a:gd name="T4" fmla="*/ 80 w 3797"/>
                <a:gd name="T5" fmla="*/ 2400 h 2558"/>
                <a:gd name="T6" fmla="*/ 5 w 3797"/>
                <a:gd name="T7" fmla="*/ 1993 h 2558"/>
                <a:gd name="T8" fmla="*/ 15 w 3797"/>
                <a:gd name="T9" fmla="*/ 1204 h 2558"/>
                <a:gd name="T10" fmla="*/ 45 w 3797"/>
                <a:gd name="T11" fmla="*/ 946 h 2558"/>
                <a:gd name="T12" fmla="*/ 83 w 3797"/>
                <a:gd name="T13" fmla="*/ 838 h 2558"/>
                <a:gd name="T14" fmla="*/ 129 w 3797"/>
                <a:gd name="T15" fmla="*/ 782 h 2558"/>
                <a:gd name="T16" fmla="*/ 160 w 3797"/>
                <a:gd name="T17" fmla="*/ 753 h 2558"/>
                <a:gd name="T18" fmla="*/ 192 w 3797"/>
                <a:gd name="T19" fmla="*/ 726 h 2558"/>
                <a:gd name="T20" fmla="*/ 227 w 3797"/>
                <a:gd name="T21" fmla="*/ 699 h 2558"/>
                <a:gd name="T22" fmla="*/ 261 w 3797"/>
                <a:gd name="T23" fmla="*/ 673 h 2558"/>
                <a:gd name="T24" fmla="*/ 294 w 3797"/>
                <a:gd name="T25" fmla="*/ 649 h 2558"/>
                <a:gd name="T26" fmla="*/ 327 w 3797"/>
                <a:gd name="T27" fmla="*/ 623 h 2558"/>
                <a:gd name="T28" fmla="*/ 359 w 3797"/>
                <a:gd name="T29" fmla="*/ 599 h 2558"/>
                <a:gd name="T30" fmla="*/ 388 w 3797"/>
                <a:gd name="T31" fmla="*/ 573 h 2558"/>
                <a:gd name="T32" fmla="*/ 414 w 3797"/>
                <a:gd name="T33" fmla="*/ 546 h 2558"/>
                <a:gd name="T34" fmla="*/ 479 w 3797"/>
                <a:gd name="T35" fmla="*/ 443 h 2558"/>
                <a:gd name="T36" fmla="*/ 539 w 3797"/>
                <a:gd name="T37" fmla="*/ 350 h 2558"/>
                <a:gd name="T38" fmla="*/ 615 w 3797"/>
                <a:gd name="T39" fmla="*/ 246 h 2558"/>
                <a:gd name="T40" fmla="*/ 662 w 3797"/>
                <a:gd name="T41" fmla="*/ 189 h 2558"/>
                <a:gd name="T42" fmla="*/ 684 w 3797"/>
                <a:gd name="T43" fmla="*/ 166 h 2558"/>
                <a:gd name="T44" fmla="*/ 712 w 3797"/>
                <a:gd name="T45" fmla="*/ 138 h 2558"/>
                <a:gd name="T46" fmla="*/ 761 w 3797"/>
                <a:gd name="T47" fmla="*/ 95 h 2558"/>
                <a:gd name="T48" fmla="*/ 810 w 3797"/>
                <a:gd name="T49" fmla="*/ 61 h 2558"/>
                <a:gd name="T50" fmla="*/ 862 w 3797"/>
                <a:gd name="T51" fmla="*/ 33 h 2558"/>
                <a:gd name="T52" fmla="*/ 1064 w 3797"/>
                <a:gd name="T53" fmla="*/ 12 h 2558"/>
                <a:gd name="T54" fmla="*/ 1634 w 3797"/>
                <a:gd name="T55" fmla="*/ 15 h 2558"/>
                <a:gd name="T56" fmla="*/ 1778 w 3797"/>
                <a:gd name="T57" fmla="*/ 56 h 2558"/>
                <a:gd name="T58" fmla="*/ 1828 w 3797"/>
                <a:gd name="T59" fmla="*/ 88 h 2558"/>
                <a:gd name="T60" fmla="*/ 1888 w 3797"/>
                <a:gd name="T61" fmla="*/ 158 h 2558"/>
                <a:gd name="T62" fmla="*/ 1975 w 3797"/>
                <a:gd name="T63" fmla="*/ 273 h 2558"/>
                <a:gd name="T64" fmla="*/ 2057 w 3797"/>
                <a:gd name="T65" fmla="*/ 382 h 2558"/>
                <a:gd name="T66" fmla="*/ 2110 w 3797"/>
                <a:gd name="T67" fmla="*/ 453 h 2558"/>
                <a:gd name="T68" fmla="*/ 2162 w 3797"/>
                <a:gd name="T69" fmla="*/ 528 h 2558"/>
                <a:gd name="T70" fmla="*/ 2213 w 3797"/>
                <a:gd name="T71" fmla="*/ 602 h 2558"/>
                <a:gd name="T72" fmla="*/ 2260 w 3797"/>
                <a:gd name="T73" fmla="*/ 675 h 2558"/>
                <a:gd name="T74" fmla="*/ 2327 w 3797"/>
                <a:gd name="T75" fmla="*/ 787 h 2558"/>
                <a:gd name="T76" fmla="*/ 2385 w 3797"/>
                <a:gd name="T77" fmla="*/ 908 h 2558"/>
                <a:gd name="T78" fmla="*/ 2424 w 3797"/>
                <a:gd name="T79" fmla="*/ 1064 h 2558"/>
                <a:gd name="T80" fmla="*/ 2461 w 3797"/>
                <a:gd name="T81" fmla="*/ 1245 h 2558"/>
                <a:gd name="T82" fmla="*/ 2493 w 3797"/>
                <a:gd name="T83" fmla="*/ 1397 h 2558"/>
                <a:gd name="T84" fmla="*/ 2532 w 3797"/>
                <a:gd name="T85" fmla="*/ 1612 h 2558"/>
                <a:gd name="T86" fmla="*/ 2505 w 3797"/>
                <a:gd name="T87" fmla="*/ 2000 h 2558"/>
                <a:gd name="T88" fmla="*/ 2474 w 3797"/>
                <a:gd name="T89" fmla="*/ 2114 h 2558"/>
                <a:gd name="T90" fmla="*/ 2435 w 3797"/>
                <a:gd name="T91" fmla="*/ 2176 h 2558"/>
                <a:gd name="T92" fmla="*/ 2389 w 3797"/>
                <a:gd name="T93" fmla="*/ 2196 h 2558"/>
                <a:gd name="T94" fmla="*/ 2287 w 3797"/>
                <a:gd name="T95" fmla="*/ 2219 h 2558"/>
                <a:gd name="T96" fmla="*/ 2137 w 3797"/>
                <a:gd name="T97" fmla="*/ 2246 h 2558"/>
                <a:gd name="T98" fmla="*/ 1952 w 3797"/>
                <a:gd name="T99" fmla="*/ 2276 h 2558"/>
                <a:gd name="T100" fmla="*/ 1740 w 3797"/>
                <a:gd name="T101" fmla="*/ 2306 h 2558"/>
                <a:gd name="T102" fmla="*/ 1514 w 3797"/>
                <a:gd name="T103" fmla="*/ 2337 h 2558"/>
                <a:gd name="T104" fmla="*/ 1282 w 3797"/>
                <a:gd name="T105" fmla="*/ 2367 h 2558"/>
                <a:gd name="T106" fmla="*/ 1058 w 3797"/>
                <a:gd name="T107" fmla="*/ 2394 h 2558"/>
                <a:gd name="T108" fmla="*/ 850 w 3797"/>
                <a:gd name="T109" fmla="*/ 2420 h 2558"/>
                <a:gd name="T110" fmla="*/ 527 w 3797"/>
                <a:gd name="T111" fmla="*/ 2458 h 25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7"/>
                <a:gd name="T169" fmla="*/ 0 h 2558"/>
                <a:gd name="T170" fmla="*/ 3797 w 3797"/>
                <a:gd name="T171" fmla="*/ 2558 h 25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7" h="2558">
                  <a:moveTo>
                    <a:pt x="602" y="2552"/>
                  </a:moveTo>
                  <a:lnTo>
                    <a:pt x="581" y="2554"/>
                  </a:lnTo>
                  <a:lnTo>
                    <a:pt x="524" y="2558"/>
                  </a:lnTo>
                  <a:lnTo>
                    <a:pt x="442" y="2558"/>
                  </a:lnTo>
                  <a:lnTo>
                    <a:pt x="348" y="2552"/>
                  </a:lnTo>
                  <a:lnTo>
                    <a:pt x="298" y="2545"/>
                  </a:lnTo>
                  <a:lnTo>
                    <a:pt x="250" y="2534"/>
                  </a:lnTo>
                  <a:lnTo>
                    <a:pt x="225" y="2528"/>
                  </a:lnTo>
                  <a:lnTo>
                    <a:pt x="203" y="2519"/>
                  </a:lnTo>
                  <a:lnTo>
                    <a:pt x="181" y="2510"/>
                  </a:lnTo>
                  <a:lnTo>
                    <a:pt x="160" y="2501"/>
                  </a:lnTo>
                  <a:lnTo>
                    <a:pt x="148" y="2495"/>
                  </a:lnTo>
                  <a:lnTo>
                    <a:pt x="138" y="2489"/>
                  </a:lnTo>
                  <a:lnTo>
                    <a:pt x="130" y="2483"/>
                  </a:lnTo>
                  <a:lnTo>
                    <a:pt x="120" y="2477"/>
                  </a:lnTo>
                  <a:lnTo>
                    <a:pt x="87" y="2448"/>
                  </a:lnTo>
                  <a:lnTo>
                    <a:pt x="61" y="2412"/>
                  </a:lnTo>
                  <a:lnTo>
                    <a:pt x="44" y="2370"/>
                  </a:lnTo>
                  <a:lnTo>
                    <a:pt x="21" y="2243"/>
                  </a:lnTo>
                  <a:lnTo>
                    <a:pt x="7" y="2057"/>
                  </a:lnTo>
                  <a:lnTo>
                    <a:pt x="0" y="1833"/>
                  </a:lnTo>
                  <a:lnTo>
                    <a:pt x="1" y="1591"/>
                  </a:lnTo>
                  <a:lnTo>
                    <a:pt x="6" y="1470"/>
                  </a:lnTo>
                  <a:lnTo>
                    <a:pt x="13" y="1354"/>
                  </a:lnTo>
                  <a:lnTo>
                    <a:pt x="23" y="1243"/>
                  </a:lnTo>
                  <a:lnTo>
                    <a:pt x="34" y="1142"/>
                  </a:lnTo>
                  <a:lnTo>
                    <a:pt x="41" y="1095"/>
                  </a:lnTo>
                  <a:lnTo>
                    <a:pt x="48" y="1052"/>
                  </a:lnTo>
                  <a:lnTo>
                    <a:pt x="57" y="1012"/>
                  </a:lnTo>
                  <a:lnTo>
                    <a:pt x="67" y="977"/>
                  </a:lnTo>
                  <a:lnTo>
                    <a:pt x="77" y="945"/>
                  </a:lnTo>
                  <a:lnTo>
                    <a:pt x="87" y="918"/>
                  </a:lnTo>
                  <a:lnTo>
                    <a:pt x="98" y="895"/>
                  </a:lnTo>
                  <a:lnTo>
                    <a:pt x="111" y="879"/>
                  </a:lnTo>
                  <a:lnTo>
                    <a:pt x="124" y="865"/>
                  </a:lnTo>
                  <a:lnTo>
                    <a:pt x="138" y="852"/>
                  </a:lnTo>
                  <a:lnTo>
                    <a:pt x="170" y="825"/>
                  </a:lnTo>
                  <a:lnTo>
                    <a:pt x="177" y="819"/>
                  </a:lnTo>
                  <a:lnTo>
                    <a:pt x="185" y="813"/>
                  </a:lnTo>
                  <a:lnTo>
                    <a:pt x="194" y="807"/>
                  </a:lnTo>
                  <a:lnTo>
                    <a:pt x="204" y="801"/>
                  </a:lnTo>
                  <a:lnTo>
                    <a:pt x="213" y="795"/>
                  </a:lnTo>
                  <a:lnTo>
                    <a:pt x="221" y="789"/>
                  </a:lnTo>
                  <a:lnTo>
                    <a:pt x="231" y="783"/>
                  </a:lnTo>
                  <a:lnTo>
                    <a:pt x="240" y="777"/>
                  </a:lnTo>
                  <a:lnTo>
                    <a:pt x="250" y="771"/>
                  </a:lnTo>
                  <a:lnTo>
                    <a:pt x="260" y="766"/>
                  </a:lnTo>
                  <a:lnTo>
                    <a:pt x="268" y="760"/>
                  </a:lnTo>
                  <a:lnTo>
                    <a:pt x="278" y="754"/>
                  </a:lnTo>
                  <a:lnTo>
                    <a:pt x="288" y="749"/>
                  </a:lnTo>
                  <a:lnTo>
                    <a:pt x="298" y="743"/>
                  </a:lnTo>
                  <a:lnTo>
                    <a:pt x="308" y="737"/>
                  </a:lnTo>
                  <a:lnTo>
                    <a:pt x="318" y="733"/>
                  </a:lnTo>
                  <a:lnTo>
                    <a:pt x="330" y="727"/>
                  </a:lnTo>
                  <a:lnTo>
                    <a:pt x="340" y="722"/>
                  </a:lnTo>
                  <a:lnTo>
                    <a:pt x="350" y="716"/>
                  </a:lnTo>
                  <a:lnTo>
                    <a:pt x="360" y="712"/>
                  </a:lnTo>
                  <a:lnTo>
                    <a:pt x="370" y="706"/>
                  </a:lnTo>
                  <a:lnTo>
                    <a:pt x="380" y="701"/>
                  </a:lnTo>
                  <a:lnTo>
                    <a:pt x="391" y="695"/>
                  </a:lnTo>
                  <a:lnTo>
                    <a:pt x="401" y="689"/>
                  </a:lnTo>
                  <a:lnTo>
                    <a:pt x="411" y="685"/>
                  </a:lnTo>
                  <a:lnTo>
                    <a:pt x="421" y="680"/>
                  </a:lnTo>
                  <a:lnTo>
                    <a:pt x="431" y="674"/>
                  </a:lnTo>
                  <a:lnTo>
                    <a:pt x="441" y="670"/>
                  </a:lnTo>
                  <a:lnTo>
                    <a:pt x="451" y="664"/>
                  </a:lnTo>
                  <a:lnTo>
                    <a:pt x="462" y="660"/>
                  </a:lnTo>
                  <a:lnTo>
                    <a:pt x="471" y="654"/>
                  </a:lnTo>
                  <a:lnTo>
                    <a:pt x="481" y="649"/>
                  </a:lnTo>
                  <a:lnTo>
                    <a:pt x="491" y="643"/>
                  </a:lnTo>
                  <a:lnTo>
                    <a:pt x="501" y="639"/>
                  </a:lnTo>
                  <a:lnTo>
                    <a:pt x="511" y="633"/>
                  </a:lnTo>
                  <a:lnTo>
                    <a:pt x="520" y="628"/>
                  </a:lnTo>
                  <a:lnTo>
                    <a:pt x="530" y="622"/>
                  </a:lnTo>
                  <a:lnTo>
                    <a:pt x="538" y="618"/>
                  </a:lnTo>
                  <a:lnTo>
                    <a:pt x="547" y="612"/>
                  </a:lnTo>
                  <a:lnTo>
                    <a:pt x="557" y="607"/>
                  </a:lnTo>
                  <a:lnTo>
                    <a:pt x="565" y="601"/>
                  </a:lnTo>
                  <a:lnTo>
                    <a:pt x="574" y="597"/>
                  </a:lnTo>
                  <a:lnTo>
                    <a:pt x="582" y="591"/>
                  </a:lnTo>
                  <a:lnTo>
                    <a:pt x="589" y="585"/>
                  </a:lnTo>
                  <a:lnTo>
                    <a:pt x="598" y="580"/>
                  </a:lnTo>
                  <a:lnTo>
                    <a:pt x="605" y="574"/>
                  </a:lnTo>
                  <a:lnTo>
                    <a:pt x="614" y="568"/>
                  </a:lnTo>
                  <a:lnTo>
                    <a:pt x="621" y="564"/>
                  </a:lnTo>
                  <a:lnTo>
                    <a:pt x="647" y="540"/>
                  </a:lnTo>
                  <a:lnTo>
                    <a:pt x="669" y="516"/>
                  </a:lnTo>
                  <a:lnTo>
                    <a:pt x="692" y="489"/>
                  </a:lnTo>
                  <a:lnTo>
                    <a:pt x="705" y="473"/>
                  </a:lnTo>
                  <a:lnTo>
                    <a:pt x="719" y="457"/>
                  </a:lnTo>
                  <a:lnTo>
                    <a:pt x="735" y="439"/>
                  </a:lnTo>
                  <a:lnTo>
                    <a:pt x="752" y="421"/>
                  </a:lnTo>
                  <a:lnTo>
                    <a:pt x="769" y="401"/>
                  </a:lnTo>
                  <a:lnTo>
                    <a:pt x="788" y="380"/>
                  </a:lnTo>
                  <a:lnTo>
                    <a:pt x="808" y="361"/>
                  </a:lnTo>
                  <a:lnTo>
                    <a:pt x="829" y="340"/>
                  </a:lnTo>
                  <a:lnTo>
                    <a:pt x="851" y="318"/>
                  </a:lnTo>
                  <a:lnTo>
                    <a:pt x="874" y="297"/>
                  </a:lnTo>
                  <a:lnTo>
                    <a:pt x="898" y="276"/>
                  </a:lnTo>
                  <a:lnTo>
                    <a:pt x="922" y="254"/>
                  </a:lnTo>
                  <a:lnTo>
                    <a:pt x="946" y="233"/>
                  </a:lnTo>
                  <a:lnTo>
                    <a:pt x="972" y="212"/>
                  </a:lnTo>
                  <a:lnTo>
                    <a:pt x="979" y="206"/>
                  </a:lnTo>
                  <a:lnTo>
                    <a:pt x="985" y="201"/>
                  </a:lnTo>
                  <a:lnTo>
                    <a:pt x="992" y="195"/>
                  </a:lnTo>
                  <a:lnTo>
                    <a:pt x="999" y="191"/>
                  </a:lnTo>
                  <a:lnTo>
                    <a:pt x="1005" y="186"/>
                  </a:lnTo>
                  <a:lnTo>
                    <a:pt x="1012" y="180"/>
                  </a:lnTo>
                  <a:lnTo>
                    <a:pt x="1019" y="176"/>
                  </a:lnTo>
                  <a:lnTo>
                    <a:pt x="1026" y="171"/>
                  </a:lnTo>
                  <a:lnTo>
                    <a:pt x="1033" y="166"/>
                  </a:lnTo>
                  <a:lnTo>
                    <a:pt x="1041" y="161"/>
                  </a:lnTo>
                  <a:lnTo>
                    <a:pt x="1046" y="157"/>
                  </a:lnTo>
                  <a:lnTo>
                    <a:pt x="1053" y="152"/>
                  </a:lnTo>
                  <a:lnTo>
                    <a:pt x="1068" y="142"/>
                  </a:lnTo>
                  <a:lnTo>
                    <a:pt x="1082" y="133"/>
                  </a:lnTo>
                  <a:lnTo>
                    <a:pt x="1096" y="124"/>
                  </a:lnTo>
                  <a:lnTo>
                    <a:pt x="1111" y="115"/>
                  </a:lnTo>
                  <a:lnTo>
                    <a:pt x="1125" y="107"/>
                  </a:lnTo>
                  <a:lnTo>
                    <a:pt x="1141" y="98"/>
                  </a:lnTo>
                  <a:lnTo>
                    <a:pt x="1155" y="91"/>
                  </a:lnTo>
                  <a:lnTo>
                    <a:pt x="1171" y="83"/>
                  </a:lnTo>
                  <a:lnTo>
                    <a:pt x="1185" y="76"/>
                  </a:lnTo>
                  <a:lnTo>
                    <a:pt x="1201" y="69"/>
                  </a:lnTo>
                  <a:lnTo>
                    <a:pt x="1215" y="63"/>
                  </a:lnTo>
                  <a:lnTo>
                    <a:pt x="1230" y="55"/>
                  </a:lnTo>
                  <a:lnTo>
                    <a:pt x="1246" y="49"/>
                  </a:lnTo>
                  <a:lnTo>
                    <a:pt x="1260" y="45"/>
                  </a:lnTo>
                  <a:lnTo>
                    <a:pt x="1276" y="39"/>
                  </a:lnTo>
                  <a:lnTo>
                    <a:pt x="1292" y="34"/>
                  </a:lnTo>
                  <a:lnTo>
                    <a:pt x="1323" y="27"/>
                  </a:lnTo>
                  <a:lnTo>
                    <a:pt x="1355" y="19"/>
                  </a:lnTo>
                  <a:lnTo>
                    <a:pt x="1386" y="15"/>
                  </a:lnTo>
                  <a:lnTo>
                    <a:pt x="1449" y="13"/>
                  </a:lnTo>
                  <a:lnTo>
                    <a:pt x="1595" y="12"/>
                  </a:lnTo>
                  <a:lnTo>
                    <a:pt x="1770" y="7"/>
                  </a:lnTo>
                  <a:lnTo>
                    <a:pt x="1964" y="1"/>
                  </a:lnTo>
                  <a:lnTo>
                    <a:pt x="2166" y="0"/>
                  </a:lnTo>
                  <a:lnTo>
                    <a:pt x="2360" y="7"/>
                  </a:lnTo>
                  <a:lnTo>
                    <a:pt x="2451" y="15"/>
                  </a:lnTo>
                  <a:lnTo>
                    <a:pt x="2537" y="27"/>
                  </a:lnTo>
                  <a:lnTo>
                    <a:pt x="2575" y="34"/>
                  </a:lnTo>
                  <a:lnTo>
                    <a:pt x="2614" y="43"/>
                  </a:lnTo>
                  <a:lnTo>
                    <a:pt x="2650" y="54"/>
                  </a:lnTo>
                  <a:lnTo>
                    <a:pt x="2667" y="58"/>
                  </a:lnTo>
                  <a:lnTo>
                    <a:pt x="2682" y="64"/>
                  </a:lnTo>
                  <a:lnTo>
                    <a:pt x="2698" y="70"/>
                  </a:lnTo>
                  <a:lnTo>
                    <a:pt x="2714" y="77"/>
                  </a:lnTo>
                  <a:lnTo>
                    <a:pt x="2728" y="83"/>
                  </a:lnTo>
                  <a:lnTo>
                    <a:pt x="2741" y="91"/>
                  </a:lnTo>
                  <a:lnTo>
                    <a:pt x="2754" y="98"/>
                  </a:lnTo>
                  <a:lnTo>
                    <a:pt x="2765" y="106"/>
                  </a:lnTo>
                  <a:lnTo>
                    <a:pt x="2787" y="124"/>
                  </a:lnTo>
                  <a:lnTo>
                    <a:pt x="2808" y="142"/>
                  </a:lnTo>
                  <a:lnTo>
                    <a:pt x="2831" y="163"/>
                  </a:lnTo>
                  <a:lnTo>
                    <a:pt x="2854" y="183"/>
                  </a:lnTo>
                  <a:lnTo>
                    <a:pt x="2879" y="206"/>
                  </a:lnTo>
                  <a:lnTo>
                    <a:pt x="2907" y="230"/>
                  </a:lnTo>
                  <a:lnTo>
                    <a:pt x="2934" y="255"/>
                  </a:lnTo>
                  <a:lnTo>
                    <a:pt x="2962" y="282"/>
                  </a:lnTo>
                  <a:lnTo>
                    <a:pt x="2992" y="309"/>
                  </a:lnTo>
                  <a:lnTo>
                    <a:pt x="3022" y="336"/>
                  </a:lnTo>
                  <a:lnTo>
                    <a:pt x="3054" y="364"/>
                  </a:lnTo>
                  <a:lnTo>
                    <a:pt x="3068" y="379"/>
                  </a:lnTo>
                  <a:lnTo>
                    <a:pt x="3084" y="394"/>
                  </a:lnTo>
                  <a:lnTo>
                    <a:pt x="3099" y="407"/>
                  </a:lnTo>
                  <a:lnTo>
                    <a:pt x="3115" y="422"/>
                  </a:lnTo>
                  <a:lnTo>
                    <a:pt x="3132" y="437"/>
                  </a:lnTo>
                  <a:lnTo>
                    <a:pt x="3148" y="452"/>
                  </a:lnTo>
                  <a:lnTo>
                    <a:pt x="3164" y="468"/>
                  </a:lnTo>
                  <a:lnTo>
                    <a:pt x="3179" y="483"/>
                  </a:lnTo>
                  <a:lnTo>
                    <a:pt x="3195" y="498"/>
                  </a:lnTo>
                  <a:lnTo>
                    <a:pt x="3211" y="513"/>
                  </a:lnTo>
                  <a:lnTo>
                    <a:pt x="3226" y="528"/>
                  </a:lnTo>
                  <a:lnTo>
                    <a:pt x="3242" y="545"/>
                  </a:lnTo>
                  <a:lnTo>
                    <a:pt x="3258" y="560"/>
                  </a:lnTo>
                  <a:lnTo>
                    <a:pt x="3273" y="574"/>
                  </a:lnTo>
                  <a:lnTo>
                    <a:pt x="3288" y="591"/>
                  </a:lnTo>
                  <a:lnTo>
                    <a:pt x="3303" y="606"/>
                  </a:lnTo>
                  <a:lnTo>
                    <a:pt x="3318" y="621"/>
                  </a:lnTo>
                  <a:lnTo>
                    <a:pt x="3333" y="636"/>
                  </a:lnTo>
                  <a:lnTo>
                    <a:pt x="3348" y="651"/>
                  </a:lnTo>
                  <a:lnTo>
                    <a:pt x="3362" y="667"/>
                  </a:lnTo>
                  <a:lnTo>
                    <a:pt x="3376" y="682"/>
                  </a:lnTo>
                  <a:lnTo>
                    <a:pt x="3389" y="697"/>
                  </a:lnTo>
                  <a:lnTo>
                    <a:pt x="3403" y="712"/>
                  </a:lnTo>
                  <a:lnTo>
                    <a:pt x="3416" y="727"/>
                  </a:lnTo>
                  <a:lnTo>
                    <a:pt x="3442" y="755"/>
                  </a:lnTo>
                  <a:lnTo>
                    <a:pt x="3466" y="783"/>
                  </a:lnTo>
                  <a:lnTo>
                    <a:pt x="3489" y="812"/>
                  </a:lnTo>
                  <a:lnTo>
                    <a:pt x="3510" y="839"/>
                  </a:lnTo>
                  <a:lnTo>
                    <a:pt x="3530" y="865"/>
                  </a:lnTo>
                  <a:lnTo>
                    <a:pt x="3548" y="889"/>
                  </a:lnTo>
                  <a:lnTo>
                    <a:pt x="3563" y="915"/>
                  </a:lnTo>
                  <a:lnTo>
                    <a:pt x="3576" y="937"/>
                  </a:lnTo>
                  <a:lnTo>
                    <a:pt x="3588" y="960"/>
                  </a:lnTo>
                  <a:lnTo>
                    <a:pt x="3596" y="980"/>
                  </a:lnTo>
                  <a:lnTo>
                    <a:pt x="3610" y="1019"/>
                  </a:lnTo>
                  <a:lnTo>
                    <a:pt x="3623" y="1060"/>
                  </a:lnTo>
                  <a:lnTo>
                    <a:pt x="3635" y="1098"/>
                  </a:lnTo>
                  <a:lnTo>
                    <a:pt x="3648" y="1137"/>
                  </a:lnTo>
                  <a:lnTo>
                    <a:pt x="3659" y="1176"/>
                  </a:lnTo>
                  <a:lnTo>
                    <a:pt x="3669" y="1213"/>
                  </a:lnTo>
                  <a:lnTo>
                    <a:pt x="3679" y="1249"/>
                  </a:lnTo>
                  <a:lnTo>
                    <a:pt x="3690" y="1285"/>
                  </a:lnTo>
                  <a:lnTo>
                    <a:pt x="3699" y="1319"/>
                  </a:lnTo>
                  <a:lnTo>
                    <a:pt x="3709" y="1352"/>
                  </a:lnTo>
                  <a:lnTo>
                    <a:pt x="3719" y="1383"/>
                  </a:lnTo>
                  <a:lnTo>
                    <a:pt x="3729" y="1413"/>
                  </a:lnTo>
                  <a:lnTo>
                    <a:pt x="3739" y="1442"/>
                  </a:lnTo>
                  <a:lnTo>
                    <a:pt x="3747" y="1468"/>
                  </a:lnTo>
                  <a:lnTo>
                    <a:pt x="3759" y="1492"/>
                  </a:lnTo>
                  <a:lnTo>
                    <a:pt x="3769" y="1515"/>
                  </a:lnTo>
                  <a:lnTo>
                    <a:pt x="3787" y="1574"/>
                  </a:lnTo>
                  <a:lnTo>
                    <a:pt x="3797" y="1664"/>
                  </a:lnTo>
                  <a:lnTo>
                    <a:pt x="3797" y="1774"/>
                  </a:lnTo>
                  <a:lnTo>
                    <a:pt x="3789" y="1894"/>
                  </a:lnTo>
                  <a:lnTo>
                    <a:pt x="3782" y="1952"/>
                  </a:lnTo>
                  <a:lnTo>
                    <a:pt x="3770" y="2010"/>
                  </a:lnTo>
                  <a:lnTo>
                    <a:pt x="3757" y="2065"/>
                  </a:lnTo>
                  <a:lnTo>
                    <a:pt x="3749" y="2092"/>
                  </a:lnTo>
                  <a:lnTo>
                    <a:pt x="3740" y="2116"/>
                  </a:lnTo>
                  <a:lnTo>
                    <a:pt x="3732" y="2140"/>
                  </a:lnTo>
                  <a:lnTo>
                    <a:pt x="3722" y="2161"/>
                  </a:lnTo>
                  <a:lnTo>
                    <a:pt x="3710" y="2182"/>
                  </a:lnTo>
                  <a:lnTo>
                    <a:pt x="3699" y="2200"/>
                  </a:lnTo>
                  <a:lnTo>
                    <a:pt x="3686" y="2215"/>
                  </a:lnTo>
                  <a:lnTo>
                    <a:pt x="3673" y="2230"/>
                  </a:lnTo>
                  <a:lnTo>
                    <a:pt x="3659" y="2240"/>
                  </a:lnTo>
                  <a:lnTo>
                    <a:pt x="3652" y="2246"/>
                  </a:lnTo>
                  <a:lnTo>
                    <a:pt x="3643" y="2249"/>
                  </a:lnTo>
                  <a:lnTo>
                    <a:pt x="3635" y="2254"/>
                  </a:lnTo>
                  <a:lnTo>
                    <a:pt x="3620" y="2258"/>
                  </a:lnTo>
                  <a:lnTo>
                    <a:pt x="3603" y="2262"/>
                  </a:lnTo>
                  <a:lnTo>
                    <a:pt x="3583" y="2267"/>
                  </a:lnTo>
                  <a:lnTo>
                    <a:pt x="3559" y="2271"/>
                  </a:lnTo>
                  <a:lnTo>
                    <a:pt x="3530" y="2276"/>
                  </a:lnTo>
                  <a:lnTo>
                    <a:pt x="3500" y="2280"/>
                  </a:lnTo>
                  <a:lnTo>
                    <a:pt x="3466" y="2286"/>
                  </a:lnTo>
                  <a:lnTo>
                    <a:pt x="3429" y="2291"/>
                  </a:lnTo>
                  <a:lnTo>
                    <a:pt x="3389" y="2297"/>
                  </a:lnTo>
                  <a:lnTo>
                    <a:pt x="3348" y="2301"/>
                  </a:lnTo>
                  <a:lnTo>
                    <a:pt x="3302" y="2307"/>
                  </a:lnTo>
                  <a:lnTo>
                    <a:pt x="3255" y="2313"/>
                  </a:lnTo>
                  <a:lnTo>
                    <a:pt x="3205" y="2319"/>
                  </a:lnTo>
                  <a:lnTo>
                    <a:pt x="3154" y="2325"/>
                  </a:lnTo>
                  <a:lnTo>
                    <a:pt x="3099" y="2331"/>
                  </a:lnTo>
                  <a:lnTo>
                    <a:pt x="3044" y="2337"/>
                  </a:lnTo>
                  <a:lnTo>
                    <a:pt x="2987" y="2343"/>
                  </a:lnTo>
                  <a:lnTo>
                    <a:pt x="2927" y="2349"/>
                  </a:lnTo>
                  <a:lnTo>
                    <a:pt x="2867" y="2355"/>
                  </a:lnTo>
                  <a:lnTo>
                    <a:pt x="2804" y="2361"/>
                  </a:lnTo>
                  <a:lnTo>
                    <a:pt x="2740" y="2368"/>
                  </a:lnTo>
                  <a:lnTo>
                    <a:pt x="2675" y="2374"/>
                  </a:lnTo>
                  <a:lnTo>
                    <a:pt x="2610" y="2380"/>
                  </a:lnTo>
                  <a:lnTo>
                    <a:pt x="2543" y="2386"/>
                  </a:lnTo>
                  <a:lnTo>
                    <a:pt x="2475" y="2394"/>
                  </a:lnTo>
                  <a:lnTo>
                    <a:pt x="2407" y="2400"/>
                  </a:lnTo>
                  <a:lnTo>
                    <a:pt x="2338" y="2406"/>
                  </a:lnTo>
                  <a:lnTo>
                    <a:pt x="2270" y="2412"/>
                  </a:lnTo>
                  <a:lnTo>
                    <a:pt x="2200" y="2419"/>
                  </a:lnTo>
                  <a:lnTo>
                    <a:pt x="2131" y="2425"/>
                  </a:lnTo>
                  <a:lnTo>
                    <a:pt x="2061" y="2431"/>
                  </a:lnTo>
                  <a:lnTo>
                    <a:pt x="1993" y="2437"/>
                  </a:lnTo>
                  <a:lnTo>
                    <a:pt x="1923" y="2443"/>
                  </a:lnTo>
                  <a:lnTo>
                    <a:pt x="1854" y="2449"/>
                  </a:lnTo>
                  <a:lnTo>
                    <a:pt x="1786" y="2455"/>
                  </a:lnTo>
                  <a:lnTo>
                    <a:pt x="1719" y="2461"/>
                  </a:lnTo>
                  <a:lnTo>
                    <a:pt x="1652" y="2467"/>
                  </a:lnTo>
                  <a:lnTo>
                    <a:pt x="1586" y="2471"/>
                  </a:lnTo>
                  <a:lnTo>
                    <a:pt x="1522" y="2477"/>
                  </a:lnTo>
                  <a:lnTo>
                    <a:pt x="1457" y="2483"/>
                  </a:lnTo>
                  <a:lnTo>
                    <a:pt x="1395" y="2488"/>
                  </a:lnTo>
                  <a:lnTo>
                    <a:pt x="1333" y="2492"/>
                  </a:lnTo>
                  <a:lnTo>
                    <a:pt x="1275" y="2498"/>
                  </a:lnTo>
                  <a:lnTo>
                    <a:pt x="1161" y="2507"/>
                  </a:lnTo>
                  <a:lnTo>
                    <a:pt x="1053" y="2516"/>
                  </a:lnTo>
                  <a:lnTo>
                    <a:pt x="956" y="2524"/>
                  </a:lnTo>
                  <a:lnTo>
                    <a:pt x="869" y="2531"/>
                  </a:lnTo>
                  <a:lnTo>
                    <a:pt x="791" y="2537"/>
                  </a:lnTo>
                  <a:lnTo>
                    <a:pt x="725" y="2542"/>
                  </a:lnTo>
                  <a:lnTo>
                    <a:pt x="634" y="2549"/>
                  </a:lnTo>
                  <a:lnTo>
                    <a:pt x="602" y="2552"/>
                  </a:lnTo>
                  <a:close/>
                </a:path>
              </a:pathLst>
            </a:custGeom>
            <a:solidFill>
              <a:srgbClr val="8AA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54292" name="Picture 8" descr="C:\Program Files\Fichiers communs\Microsoft Shared\Clipart\cagcat50\bd05515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78" y="1083"/>
              <a:ext cx="2004" cy="2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280" name="AutoShape 9"/>
          <p:cNvSpPr>
            <a:spLocks noChangeArrowheads="1"/>
          </p:cNvSpPr>
          <p:nvPr/>
        </p:nvSpPr>
        <p:spPr bwMode="auto">
          <a:xfrm>
            <a:off x="2341685" y="2271714"/>
            <a:ext cx="630115" cy="549275"/>
          </a:xfrm>
          <a:prstGeom prst="can">
            <a:avLst>
              <a:gd name="adj" fmla="val 25000"/>
            </a:avLst>
          </a:prstGeom>
          <a:solidFill>
            <a:srgbClr val="33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chemeClr val="bg1"/>
                </a:solidFill>
              </a:rPr>
              <a:t>BD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3608" y="1439864"/>
            <a:ext cx="7914543" cy="4052887"/>
            <a:chOff x="90" y="907"/>
            <a:chExt cx="4986" cy="2553"/>
          </a:xfrm>
        </p:grpSpPr>
        <p:sp>
          <p:nvSpPr>
            <p:cNvPr id="54282" name="Rectangle 23"/>
            <p:cNvSpPr>
              <a:spLocks noChangeArrowheads="1"/>
            </p:cNvSpPr>
            <p:nvPr/>
          </p:nvSpPr>
          <p:spPr bwMode="auto">
            <a:xfrm>
              <a:off x="90" y="2752"/>
              <a:ext cx="4986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40000"/>
                </a:spcBef>
                <a:buFontTx/>
                <a:buChar char="•"/>
              </a:pPr>
              <a:r>
                <a:rPr lang="fr-FR" sz="2800" dirty="0"/>
                <a:t>Le SGBD gère les accès concurrents</a:t>
              </a:r>
            </a:p>
            <a:p>
              <a:pPr marL="342900" indent="-342900">
                <a:spcBef>
                  <a:spcPct val="40000"/>
                </a:spcBef>
                <a:buFont typeface="Wingdings" pitchFamily="2" charset="2"/>
                <a:buChar char="è"/>
              </a:pPr>
              <a:r>
                <a:rPr lang="fr-FR" sz="2800" dirty="0">
                  <a:sym typeface="Wingdings" pitchFamily="2" charset="2"/>
                </a:rPr>
                <a:t> Chacun à l’</a:t>
              </a:r>
              <a:r>
                <a:rPr lang="fr-FR" sz="2800" i="1" dirty="0">
                  <a:sym typeface="Wingdings" pitchFamily="2" charset="2"/>
                </a:rPr>
                <a:t>impression </a:t>
              </a:r>
              <a:r>
                <a:rPr lang="fr-FR" sz="2800" dirty="0">
                  <a:sym typeface="Wingdings" pitchFamily="2" charset="2"/>
                </a:rPr>
                <a:t>d’être seul (Isolation)</a:t>
              </a:r>
            </a:p>
            <a:p>
              <a:pPr marL="342900" indent="-342900">
                <a:spcBef>
                  <a:spcPct val="40000"/>
                </a:spcBef>
                <a:buFont typeface="Wingdings" pitchFamily="2" charset="2"/>
                <a:buChar char="è"/>
              </a:pPr>
              <a:r>
                <a:rPr lang="fr-FR" sz="2800" dirty="0">
                  <a:sym typeface="Wingdings" pitchFamily="2" charset="2"/>
                </a:rPr>
                <a:t> Cohérence conservée (Pas de </a:t>
              </a:r>
              <a:r>
                <a:rPr lang="fr-FR" sz="2800" dirty="0" smtClean="0">
                  <a:sym typeface="Wingdings" pitchFamily="2" charset="2"/>
                </a:rPr>
                <a:t>mises à jour conflictuelles</a:t>
              </a:r>
              <a:r>
                <a:rPr lang="fr-FR" sz="2800" dirty="0">
                  <a:sym typeface="Wingdings" pitchFamily="2" charset="2"/>
                </a:rPr>
                <a:t>)</a:t>
              </a:r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900" y="1080"/>
              <a:ext cx="1536" cy="1128"/>
              <a:chOff x="900" y="1080"/>
              <a:chExt cx="1536" cy="1128"/>
            </a:xfrm>
          </p:grpSpPr>
          <p:sp>
            <p:nvSpPr>
              <p:cNvPr id="54287" name="Line 25"/>
              <p:cNvSpPr>
                <a:spLocks noChangeShapeType="1"/>
              </p:cNvSpPr>
              <p:nvPr/>
            </p:nvSpPr>
            <p:spPr bwMode="auto">
              <a:xfrm>
                <a:off x="900" y="1080"/>
                <a:ext cx="534" cy="3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288" name="Line 26"/>
              <p:cNvSpPr>
                <a:spLocks noChangeShapeType="1"/>
              </p:cNvSpPr>
              <p:nvPr/>
            </p:nvSpPr>
            <p:spPr bwMode="auto">
              <a:xfrm>
                <a:off x="1866" y="1806"/>
                <a:ext cx="534" cy="3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289" name="Line 27"/>
              <p:cNvSpPr>
                <a:spLocks noChangeShapeType="1"/>
              </p:cNvSpPr>
              <p:nvPr/>
            </p:nvSpPr>
            <p:spPr bwMode="auto">
              <a:xfrm flipH="1">
                <a:off x="1902" y="1092"/>
                <a:ext cx="534" cy="3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290" name="Line 28"/>
              <p:cNvSpPr>
                <a:spLocks noChangeShapeType="1"/>
              </p:cNvSpPr>
              <p:nvPr/>
            </p:nvSpPr>
            <p:spPr bwMode="auto">
              <a:xfrm flipH="1">
                <a:off x="918" y="1818"/>
                <a:ext cx="534" cy="3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858" y="907"/>
              <a:ext cx="1649" cy="1394"/>
              <a:chOff x="3366" y="2719"/>
              <a:chExt cx="1649" cy="1394"/>
            </a:xfrm>
          </p:grpSpPr>
          <p:sp>
            <p:nvSpPr>
              <p:cNvPr id="54285" name="AutoShape 30"/>
              <p:cNvSpPr>
                <a:spLocks noChangeArrowheads="1"/>
              </p:cNvSpPr>
              <p:nvPr/>
            </p:nvSpPr>
            <p:spPr bwMode="auto">
              <a:xfrm>
                <a:off x="3391" y="2755"/>
                <a:ext cx="1581" cy="1358"/>
              </a:xfrm>
              <a:custGeom>
                <a:avLst/>
                <a:gdLst>
                  <a:gd name="T0" fmla="*/ 58 w 21600"/>
                  <a:gd name="T1" fmla="*/ 0 h 21600"/>
                  <a:gd name="T2" fmla="*/ 17 w 21600"/>
                  <a:gd name="T3" fmla="*/ 13 h 21600"/>
                  <a:gd name="T4" fmla="*/ 0 w 21600"/>
                  <a:gd name="T5" fmla="*/ 43 h 21600"/>
                  <a:gd name="T6" fmla="*/ 17 w 21600"/>
                  <a:gd name="T7" fmla="*/ 73 h 21600"/>
                  <a:gd name="T8" fmla="*/ 58 w 21600"/>
                  <a:gd name="T9" fmla="*/ 85 h 21600"/>
                  <a:gd name="T10" fmla="*/ 99 w 21600"/>
                  <a:gd name="T11" fmla="*/ 73 h 21600"/>
                  <a:gd name="T12" fmla="*/ 116 w 21600"/>
                  <a:gd name="T13" fmla="*/ 43 h 21600"/>
                  <a:gd name="T14" fmla="*/ 99 w 21600"/>
                  <a:gd name="T15" fmla="*/ 1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70 w 21600"/>
                  <a:gd name="T25" fmla="*/ 3165 h 21600"/>
                  <a:gd name="T26" fmla="*/ 18430 w 21600"/>
                  <a:gd name="T27" fmla="*/ 1843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6317" y="10800"/>
                    </a:moveTo>
                    <a:cubicBezTo>
                      <a:pt x="6317" y="13276"/>
                      <a:pt x="8324" y="15283"/>
                      <a:pt x="10800" y="15283"/>
                    </a:cubicBezTo>
                    <a:cubicBezTo>
                      <a:pt x="13276" y="15283"/>
                      <a:pt x="15283" y="13276"/>
                      <a:pt x="15283" y="10800"/>
                    </a:cubicBezTo>
                    <a:cubicBezTo>
                      <a:pt x="15283" y="8324"/>
                      <a:pt x="13276" y="6317"/>
                      <a:pt x="10800" y="6317"/>
                    </a:cubicBezTo>
                    <a:cubicBezTo>
                      <a:pt x="8324" y="6317"/>
                      <a:pt x="6317" y="8324"/>
                      <a:pt x="6317" y="10800"/>
                    </a:cubicBezTo>
                    <a:close/>
                  </a:path>
                </a:pathLst>
              </a:custGeom>
              <a:solidFill>
                <a:srgbClr val="0099FF"/>
              </a:solidFill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4286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66" y="2719"/>
                <a:ext cx="1649" cy="135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fr-FR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/>
                  </a:rPr>
                  <a:t>Système de gestion de bases de données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Introduction à la gestion des données</a:t>
            </a:r>
          </a:p>
          <a:p>
            <a:endParaRPr lang="fr-FR" dirty="0" smtClean="0"/>
          </a:p>
          <a:p>
            <a:r>
              <a:rPr lang="fr-FR" dirty="0" smtClean="0"/>
              <a:t>Historique de la gestion des données</a:t>
            </a:r>
          </a:p>
          <a:p>
            <a:endParaRPr lang="fr-FR" dirty="0" smtClean="0"/>
          </a:p>
          <a:p>
            <a:r>
              <a:rPr lang="fr-FR" dirty="0" smtClean="0"/>
              <a:t>Difficultés de la gestion des données</a:t>
            </a:r>
          </a:p>
          <a:p>
            <a:endParaRPr lang="fr-FR" dirty="0" smtClean="0"/>
          </a:p>
          <a:p>
            <a:r>
              <a:rPr lang="fr-FR" dirty="0" smtClean="0"/>
              <a:t>Systèmes de gestion de bases de données (SGBD)</a:t>
            </a:r>
          </a:p>
          <a:p>
            <a:endParaRPr lang="fr-FR" dirty="0" smtClean="0"/>
          </a:p>
          <a:p>
            <a:r>
              <a:rPr lang="fr-FR" dirty="0" smtClean="0"/>
              <a:t>Objectifs des SGBD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Standards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DA83A0-3BA1-452E-8E34-365E97C7293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Confidentialité</a:t>
            </a:r>
          </a:p>
        </p:txBody>
      </p:sp>
      <p:sp>
        <p:nvSpPr>
          <p:cNvPr id="553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Objectif: Protéger les données de la BD contre des accès non autorisés</a:t>
            </a:r>
          </a:p>
          <a:p>
            <a:endParaRPr lang="fr-FR" sz="800" dirty="0" smtClean="0"/>
          </a:p>
          <a:p>
            <a:r>
              <a:rPr lang="fr-FR" dirty="0" smtClean="0"/>
              <a:t>Deux niveaux :</a:t>
            </a:r>
          </a:p>
          <a:p>
            <a:pPr lvl="1"/>
            <a:r>
              <a:rPr lang="fr-FR" dirty="0" smtClean="0"/>
              <a:t>Connexion restreinte aux </a:t>
            </a:r>
            <a:r>
              <a:rPr lang="fr-FR" b="1" dirty="0" smtClean="0">
                <a:solidFill>
                  <a:srgbClr val="FF0000"/>
                </a:solidFill>
              </a:rPr>
              <a:t>utilisateurs répertoriés </a:t>
            </a:r>
            <a:r>
              <a:rPr lang="fr-FR" dirty="0" smtClean="0"/>
              <a:t>(identifiant et mot de passe…)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Privilèges</a:t>
            </a:r>
            <a:r>
              <a:rPr lang="fr-FR" dirty="0" smtClean="0"/>
              <a:t> d'accès aux objets de la base</a:t>
            </a:r>
          </a:p>
          <a:p>
            <a:endParaRPr lang="fr-FR" sz="800" dirty="0" smtClean="0"/>
          </a:p>
          <a:p>
            <a:r>
              <a:rPr lang="fr-FR" dirty="0" smtClean="0"/>
              <a:t>Objets : Relation, </a:t>
            </a:r>
            <a:r>
              <a:rPr lang="fr-FR" b="1" dirty="0" smtClean="0">
                <a:solidFill>
                  <a:srgbClr val="FF0000"/>
                </a:solidFill>
              </a:rPr>
              <a:t>Vue</a:t>
            </a:r>
            <a:r>
              <a:rPr lang="fr-FR" dirty="0" smtClean="0"/>
              <a:t>, autres objets (procédures,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des SGBD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physique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Indépendance logique des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Manipulation simple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vues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Optimisation des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cohérence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des pannes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Concurrence d’accès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Gestion de la confidentialité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Standards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C0EFC8-D708-46F8-85B6-958F7CD202F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Standardisation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L’approche bases de données est basée sur plusieurs standards</a:t>
            </a:r>
          </a:p>
          <a:p>
            <a:pPr lvl="1"/>
            <a:r>
              <a:rPr lang="fr-FR" dirty="0" smtClean="0"/>
              <a:t>Langage SQL (SQL1, SQL2, SQL3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Communication SQL CLI (ODBC / JDBC)</a:t>
            </a:r>
          </a:p>
          <a:p>
            <a:pPr lvl="1"/>
            <a:r>
              <a:rPr lang="fr-FR" dirty="0" smtClean="0"/>
              <a:t>Transactions (X/Open DTP, OSI-TP)</a:t>
            </a:r>
          </a:p>
          <a:p>
            <a:pPr lvl="1"/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Force des standards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Portabilité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Interopérabilité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Applications multi-sources…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400" dirty="0" smtClean="0"/>
              <a:t>Les organisations gèrent des volumes de données très grands et de natures diverses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Giga, </a:t>
            </a:r>
            <a:r>
              <a:rPr lang="fr-FR" sz="2000" dirty="0" err="1" smtClean="0"/>
              <a:t>Tera</a:t>
            </a:r>
            <a:r>
              <a:rPr lang="fr-FR" sz="2000" dirty="0" smtClean="0"/>
              <a:t>, </a:t>
            </a:r>
            <a:r>
              <a:rPr lang="fr-FR" sz="2000" dirty="0" err="1" smtClean="0"/>
              <a:t>Peta</a:t>
            </a:r>
            <a:r>
              <a:rPr lang="fr-FR" sz="2000" dirty="0" smtClean="0"/>
              <a:t>–octets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Numériques, Textuelles, Multimédia (images, vidéos,...)</a:t>
            </a:r>
          </a:p>
          <a:p>
            <a:pPr lvl="1">
              <a:lnSpc>
                <a:spcPct val="90000"/>
              </a:lnSpc>
              <a:buNone/>
            </a:pPr>
            <a:endParaRPr lang="fr-FR" sz="2000" dirty="0" smtClean="0"/>
          </a:p>
          <a:p>
            <a:pPr>
              <a:lnSpc>
                <a:spcPct val="90000"/>
              </a:lnSpc>
            </a:pPr>
            <a:endParaRPr lang="fr-FR" sz="2400" dirty="0" smtClean="0"/>
          </a:p>
          <a:p>
            <a:pPr>
              <a:lnSpc>
                <a:spcPct val="90000"/>
              </a:lnSpc>
            </a:pPr>
            <a:r>
              <a:rPr lang="fr-FR" sz="2400" dirty="0" smtClean="0"/>
              <a:t>Il faut pouvoir facilement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Archiver les données sur mémoires secondaires permanente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Retrouver les données pertinentes à un traitement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Mettre à jour les données variant dans le temps</a:t>
            </a:r>
          </a:p>
          <a:p>
            <a:pPr lvl="1">
              <a:lnSpc>
                <a:spcPct val="90000"/>
              </a:lnSpc>
              <a:buNone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Années 60:</a:t>
            </a:r>
          </a:p>
          <a:p>
            <a:pPr lvl="1">
              <a:buNone/>
            </a:pPr>
            <a:r>
              <a:rPr lang="fr-FR" dirty="0" smtClean="0"/>
              <a:t>Fichiers séquentiels</a:t>
            </a:r>
          </a:p>
          <a:p>
            <a:pPr lvl="1">
              <a:buNone/>
            </a:pPr>
            <a:r>
              <a:rPr lang="fr-FR" dirty="0" smtClean="0"/>
              <a:t>Accès séquentiel aux données puis sur clé.</a:t>
            </a:r>
          </a:p>
          <a:p>
            <a:pPr>
              <a:buNone/>
            </a:pPr>
            <a:r>
              <a:rPr lang="fr-FR" dirty="0" smtClean="0"/>
              <a:t>Années 70:</a:t>
            </a:r>
          </a:p>
          <a:p>
            <a:pPr lvl="1">
              <a:buNone/>
            </a:pPr>
            <a:r>
              <a:rPr lang="fr-FR" dirty="0" smtClean="0"/>
              <a:t>Bases de données hiérarchiques puis réseaux</a:t>
            </a:r>
          </a:p>
          <a:p>
            <a:pPr lvl="1">
              <a:buNone/>
            </a:pPr>
            <a:r>
              <a:rPr lang="fr-FR" dirty="0" smtClean="0"/>
              <a:t>Données stockées dans des fichiers et reliées par des pointeurs (adresse sur disque).</a:t>
            </a:r>
          </a:p>
          <a:p>
            <a:pPr lvl="1">
              <a:buNone/>
            </a:pPr>
            <a:r>
              <a:rPr lang="fr-FR" dirty="0" smtClean="0"/>
              <a:t>Interrogation par navigation</a:t>
            </a:r>
          </a:p>
          <a:p>
            <a:pPr>
              <a:buNone/>
            </a:pPr>
            <a:r>
              <a:rPr lang="fr-FR" dirty="0" smtClean="0"/>
              <a:t>Années 80:</a:t>
            </a:r>
          </a:p>
          <a:p>
            <a:pPr lvl="1">
              <a:buNone/>
            </a:pPr>
            <a:r>
              <a:rPr lang="fr-FR" dirty="0">
                <a:solidFill>
                  <a:srgbClr val="7CCA62"/>
                </a:solidFill>
              </a:rPr>
              <a:t>B</a:t>
            </a:r>
            <a:r>
              <a:rPr lang="fr-FR" dirty="0" smtClean="0">
                <a:solidFill>
                  <a:srgbClr val="7CCA62"/>
                </a:solidFill>
              </a:rPr>
              <a:t>ases de données relationnelles</a:t>
            </a:r>
          </a:p>
          <a:p>
            <a:pPr lvl="1">
              <a:buNone/>
            </a:pPr>
            <a:r>
              <a:rPr lang="fr-FR" dirty="0" smtClean="0">
                <a:solidFill>
                  <a:srgbClr val="7CCA62"/>
                </a:solidFill>
              </a:rPr>
              <a:t>Relation entre ensembles de données</a:t>
            </a:r>
          </a:p>
          <a:p>
            <a:pPr lvl="1">
              <a:buNone/>
            </a:pPr>
            <a:r>
              <a:rPr lang="fr-FR" dirty="0" smtClean="0">
                <a:solidFill>
                  <a:srgbClr val="7CCA62"/>
                </a:solidFill>
              </a:rPr>
              <a:t>Interrogation par un langage proche du langage naturel</a:t>
            </a:r>
          </a:p>
          <a:p>
            <a:pPr lvl="1">
              <a:buNone/>
            </a:pPr>
            <a:r>
              <a:rPr lang="fr-FR" dirty="0" smtClean="0">
                <a:solidFill>
                  <a:srgbClr val="7CCA62"/>
                </a:solidFill>
              </a:rPr>
              <a:t>Modèle le plus utilisé encore aujourd'hui</a:t>
            </a:r>
          </a:p>
          <a:p>
            <a:pPr>
              <a:buNone/>
            </a:pPr>
            <a:r>
              <a:rPr lang="fr-FR" dirty="0" smtClean="0"/>
              <a:t>Années 90, 2000 et 2010:</a:t>
            </a:r>
          </a:p>
          <a:p>
            <a:pPr lvl="1">
              <a:buNone/>
            </a:pPr>
            <a:r>
              <a:rPr lang="fr-FR" dirty="0" smtClean="0"/>
              <a:t>Bases de données objet, XML, </a:t>
            </a:r>
            <a:r>
              <a:rPr lang="fr-FR" dirty="0" err="1" smtClean="0"/>
              <a:t>NoSQL</a:t>
            </a:r>
            <a:r>
              <a:rPr lang="fr-FR" dirty="0" smtClean="0"/>
              <a:t>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Modèle hiérarchique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534257725"/>
              </p:ext>
            </p:extLst>
          </p:nvPr>
        </p:nvGraphicFramePr>
        <p:xfrm>
          <a:off x="1371600" y="1714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54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Modèle réseau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183263"/>
              </p:ext>
            </p:extLst>
          </p:nvPr>
        </p:nvGraphicFramePr>
        <p:xfrm>
          <a:off x="179512" y="2996952"/>
          <a:ext cx="4248473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5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FFFFFF"/>
                          </a:solidFill>
                          <a:latin typeface="+mj-lt"/>
                        </a:rPr>
                        <a:t>Num_Projet</a:t>
                      </a:r>
                      <a:endParaRPr lang="fr-FR" sz="1800" dirty="0">
                        <a:solidFill>
                          <a:srgbClr val="FFFFFF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Description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103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37465"/>
              </p:ext>
            </p:extLst>
          </p:nvPr>
        </p:nvGraphicFramePr>
        <p:xfrm>
          <a:off x="5364088" y="3212976"/>
          <a:ext cx="3619602" cy="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FFFF"/>
                          </a:solidFill>
                          <a:latin typeface="+mj-lt"/>
                        </a:rPr>
                        <a:t>Num_Employé</a:t>
                      </a:r>
                      <a:endParaRPr lang="fr-FR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Connecteur en angle 10"/>
          <p:cNvCxnSpPr>
            <a:endCxn id="7" idx="1"/>
          </p:cNvCxnSpPr>
          <p:nvPr/>
        </p:nvCxnSpPr>
        <p:spPr>
          <a:xfrm>
            <a:off x="4427984" y="3573016"/>
            <a:ext cx="936104" cy="12115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/>
          <p:nvPr/>
        </p:nvCxnSpPr>
        <p:spPr>
          <a:xfrm>
            <a:off x="4427984" y="3573016"/>
            <a:ext cx="936104" cy="432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>
          <a:xfrm>
            <a:off x="4427984" y="4149080"/>
            <a:ext cx="93610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915816" y="5301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Pointeur disque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4716016" y="55172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4427984" y="407707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1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Modèle relationnel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714317"/>
              </p:ext>
            </p:extLst>
          </p:nvPr>
        </p:nvGraphicFramePr>
        <p:xfrm>
          <a:off x="179512" y="1700788"/>
          <a:ext cx="8352930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5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accent5"/>
                          </a:solidFill>
                          <a:latin typeface="+mj-lt"/>
                        </a:rPr>
                        <a:t>Num_Projet</a:t>
                      </a:r>
                      <a:endParaRPr lang="fr-FR" sz="1800" dirty="0">
                        <a:solidFill>
                          <a:schemeClr val="accent5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Description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Date_Début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Date_Fin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Budget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5"/>
                          </a:solidFill>
                          <a:latin typeface="Cambria" pitchFamily="18" charset="0"/>
                        </a:rPr>
                        <a:t>103</a:t>
                      </a:r>
                      <a:endParaRPr lang="fr-FR" sz="1800" dirty="0">
                        <a:solidFill>
                          <a:schemeClr val="accent5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05/12/2010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39000.00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5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solidFill>
                          <a:schemeClr val="accent5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13/05/2011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  86000.00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47085"/>
              </p:ext>
            </p:extLst>
          </p:nvPr>
        </p:nvGraphicFramePr>
        <p:xfrm>
          <a:off x="179513" y="3474714"/>
          <a:ext cx="8352928" cy="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Num_Employé</a:t>
                      </a:r>
                      <a:endParaRPr lang="fr-F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62122"/>
              </p:ext>
            </p:extLst>
          </p:nvPr>
        </p:nvGraphicFramePr>
        <p:xfrm>
          <a:off x="179511" y="4797152"/>
          <a:ext cx="8352930" cy="1445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Num_Employé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7CCA62"/>
                          </a:solidFill>
                          <a:latin typeface="+mj-lt"/>
                        </a:rPr>
                        <a:t>Num_Projet</a:t>
                      </a:r>
                      <a:endParaRPr lang="fr-FR" sz="1800" dirty="0">
                        <a:solidFill>
                          <a:srgbClr val="7CCA6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7CCA62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solidFill>
                          <a:srgbClr val="7CCA6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7CCA62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solidFill>
                          <a:srgbClr val="7CCA6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7CCA62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solidFill>
                          <a:srgbClr val="7CCA6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7CCA62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solidFill>
                          <a:srgbClr val="7CCA6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6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16863</TotalTime>
  <Words>1796</Words>
  <Application>Microsoft Office PowerPoint</Application>
  <PresentationFormat>Affichage à l'écran (4:3)</PresentationFormat>
  <Paragraphs>557</Paragraphs>
  <Slides>43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54" baseType="lpstr">
      <vt:lpstr>Arial</vt:lpstr>
      <vt:lpstr>Arial Black</vt:lpstr>
      <vt:lpstr>Calibri</vt:lpstr>
      <vt:lpstr>Cambria</vt:lpstr>
      <vt:lpstr>Constantia</vt:lpstr>
      <vt:lpstr>Geneva</vt:lpstr>
      <vt:lpstr>Mangal</vt:lpstr>
      <vt:lpstr>Times New Roman</vt:lpstr>
      <vt:lpstr>Wingdings</vt:lpstr>
      <vt:lpstr>Wingdings 2</vt:lpstr>
      <vt:lpstr>Débit</vt:lpstr>
      <vt:lpstr>Introduction aux bases de données</vt:lpstr>
      <vt:lpstr>Programme</vt:lpstr>
      <vt:lpstr>Bibliographie</vt:lpstr>
      <vt:lpstr>Plan du cours</vt:lpstr>
      <vt:lpstr>Introduction</vt:lpstr>
      <vt:lpstr>Historique</vt:lpstr>
      <vt:lpstr>Modèle hiérarchique</vt:lpstr>
      <vt:lpstr>Modèle réseau</vt:lpstr>
      <vt:lpstr>Modèle relationnel</vt:lpstr>
      <vt:lpstr>Gestion des données (1)</vt:lpstr>
      <vt:lpstr>Gestion des données (2)</vt:lpstr>
      <vt:lpstr>L’approche "bases de données"</vt:lpstr>
      <vt:lpstr>SGBD relationnels (SGBDR)</vt:lpstr>
      <vt:lpstr>Objectifs des SGBD</vt:lpstr>
      <vt:lpstr>Architecture à 3 niveaux</vt:lpstr>
      <vt:lpstr>Schéma interne</vt:lpstr>
      <vt:lpstr>Schéma conceptuel</vt:lpstr>
      <vt:lpstr>Schéma externe (vue)</vt:lpstr>
      <vt:lpstr>Objectifs des SGBD</vt:lpstr>
      <vt:lpstr>Objectifs des SGBD</vt:lpstr>
      <vt:lpstr>Indépendance Physique</vt:lpstr>
      <vt:lpstr>Objectifs des SGBD</vt:lpstr>
      <vt:lpstr>Indépendance logique</vt:lpstr>
      <vt:lpstr>Objectifs des SGBD</vt:lpstr>
      <vt:lpstr>Manipulation simple</vt:lpstr>
      <vt:lpstr>Objectifs des SGBD</vt:lpstr>
      <vt:lpstr>Des vues multiples des données</vt:lpstr>
      <vt:lpstr>Objectifs des SGBD</vt:lpstr>
      <vt:lpstr>Exécution et  Optimisation</vt:lpstr>
      <vt:lpstr>Objectifs des SGBD</vt:lpstr>
      <vt:lpstr>Intégrité Logique</vt:lpstr>
      <vt:lpstr>Contraintes d’intégrité </vt:lpstr>
      <vt:lpstr>Objectifs des SGBD</vt:lpstr>
      <vt:lpstr>Intégrité Physique</vt:lpstr>
      <vt:lpstr>Transaction</vt:lpstr>
      <vt:lpstr>Atomicité et Durabilité</vt:lpstr>
      <vt:lpstr>Objectifs des SGBD</vt:lpstr>
      <vt:lpstr>Partage des données</vt:lpstr>
      <vt:lpstr>Isolation et Cohérence</vt:lpstr>
      <vt:lpstr>Objectifs des SGBD</vt:lpstr>
      <vt:lpstr>Confidentialité</vt:lpstr>
      <vt:lpstr>Objectifs des SGBD</vt:lpstr>
      <vt:lpstr>Standardisation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bases de données</dc:title>
  <dc:creator>M</dc:creator>
  <cp:lastModifiedBy>khelifa</cp:lastModifiedBy>
  <cp:revision>904</cp:revision>
  <dcterms:created xsi:type="dcterms:W3CDTF">2012-02-12T05:33:38Z</dcterms:created>
  <dcterms:modified xsi:type="dcterms:W3CDTF">2021-05-16T11:20:35Z</dcterms:modified>
</cp:coreProperties>
</file>