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63"/>
  </p:notesMasterIdLst>
  <p:sldIdLst>
    <p:sldId id="256" r:id="rId2"/>
    <p:sldId id="324" r:id="rId3"/>
    <p:sldId id="283" r:id="rId4"/>
    <p:sldId id="257" r:id="rId5"/>
    <p:sldId id="260" r:id="rId6"/>
    <p:sldId id="259" r:id="rId7"/>
    <p:sldId id="265" r:id="rId8"/>
    <p:sldId id="266" r:id="rId9"/>
    <p:sldId id="267" r:id="rId10"/>
    <p:sldId id="268" r:id="rId11"/>
    <p:sldId id="269" r:id="rId12"/>
    <p:sldId id="270" r:id="rId13"/>
    <p:sldId id="284" r:id="rId14"/>
    <p:sldId id="272" r:id="rId15"/>
    <p:sldId id="274" r:id="rId16"/>
    <p:sldId id="273" r:id="rId17"/>
    <p:sldId id="275" r:id="rId18"/>
    <p:sldId id="276" r:id="rId19"/>
    <p:sldId id="277" r:id="rId20"/>
    <p:sldId id="323" r:id="rId21"/>
    <p:sldId id="278" r:id="rId22"/>
    <p:sldId id="279" r:id="rId23"/>
    <p:sldId id="280" r:id="rId24"/>
    <p:sldId id="282" r:id="rId25"/>
    <p:sldId id="285" r:id="rId26"/>
    <p:sldId id="294" r:id="rId27"/>
    <p:sldId id="286" r:id="rId28"/>
    <p:sldId id="287" r:id="rId29"/>
    <p:sldId id="288" r:id="rId30"/>
    <p:sldId id="289" r:id="rId31"/>
    <p:sldId id="291" r:id="rId32"/>
    <p:sldId id="290" r:id="rId33"/>
    <p:sldId id="292" r:id="rId34"/>
    <p:sldId id="315" r:id="rId35"/>
    <p:sldId id="316" r:id="rId36"/>
    <p:sldId id="317" r:id="rId37"/>
    <p:sldId id="293" r:id="rId38"/>
    <p:sldId id="295" r:id="rId39"/>
    <p:sldId id="296" r:id="rId40"/>
    <p:sldId id="297" r:id="rId41"/>
    <p:sldId id="303" r:id="rId42"/>
    <p:sldId id="298" r:id="rId43"/>
    <p:sldId id="299" r:id="rId44"/>
    <p:sldId id="304" r:id="rId45"/>
    <p:sldId id="307" r:id="rId46"/>
    <p:sldId id="301" r:id="rId47"/>
    <p:sldId id="310" r:id="rId48"/>
    <p:sldId id="308" r:id="rId49"/>
    <p:sldId id="311" r:id="rId50"/>
    <p:sldId id="309" r:id="rId51"/>
    <p:sldId id="312" r:id="rId52"/>
    <p:sldId id="321" r:id="rId53"/>
    <p:sldId id="322" r:id="rId54"/>
    <p:sldId id="318" r:id="rId55"/>
    <p:sldId id="319" r:id="rId56"/>
    <p:sldId id="313" r:id="rId57"/>
    <p:sldId id="314" r:id="rId58"/>
    <p:sldId id="306" r:id="rId59"/>
    <p:sldId id="305" r:id="rId60"/>
    <p:sldId id="328" r:id="rId61"/>
    <p:sldId id="302" r:id="rId6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22" autoAdjust="0"/>
    <p:restoredTop sz="94624" autoAdjust="0"/>
  </p:normalViewPr>
  <p:slideViewPr>
    <p:cSldViewPr>
      <p:cViewPr>
        <p:scale>
          <a:sx n="66" d="100"/>
          <a:sy n="66" d="100"/>
        </p:scale>
        <p:origin x="-1530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A34A8-315C-4061-98FD-EA829EF94FCC}" type="datetimeFigureOut">
              <a:rPr lang="fr-FR" smtClean="0"/>
              <a:pPr/>
              <a:t>01/05/2014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E978D4-7568-4BC1-B9D4-5C0F9937DE3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54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F131-CB55-4F68-BBBF-1F4731DF5B34}" type="datetime1">
              <a:rPr lang="fr-FR" smtClean="0"/>
              <a:pPr/>
              <a:t>01/05/2014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E3DE6-6397-4167-9728-2A056FCAC888}" type="datetime1">
              <a:rPr lang="fr-FR" smtClean="0"/>
              <a:pPr/>
              <a:t>01/05/2014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44EB-50B0-4F0E-9B1D-1018D4D3ABB4}" type="datetime1">
              <a:rPr lang="fr-FR" smtClean="0"/>
              <a:pPr/>
              <a:t>01/05/2014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E80D-C4D8-457B-8A2A-935075C9E797}" type="datetime1">
              <a:rPr lang="fr-FR" smtClean="0"/>
              <a:pPr/>
              <a:t>01/05/2014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1D179-BAFB-452C-812D-3893A471EE86}" type="datetime1">
              <a:rPr lang="fr-FR" smtClean="0"/>
              <a:pPr/>
              <a:t>01/05/2014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39BB-88C8-44BF-B904-49534485D168}" type="datetime1">
              <a:rPr lang="fr-FR" smtClean="0"/>
              <a:pPr/>
              <a:t>01/05/2014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586D9-259B-4A0C-B3BB-279D2CCFF9C1}" type="datetime1">
              <a:rPr lang="fr-FR" smtClean="0"/>
              <a:pPr/>
              <a:t>01/05/2014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E873-A81A-4B34-B993-99495AB95D4B}" type="datetime1">
              <a:rPr lang="fr-FR" smtClean="0"/>
              <a:pPr/>
              <a:t>01/05/2014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1D40-22FF-4511-9E5A-FFD725CFE498}" type="datetime1">
              <a:rPr lang="fr-FR" smtClean="0"/>
              <a:pPr/>
              <a:t>01/05/2014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1A65-1676-454F-B4BE-51F7D87BD528}" type="datetime1">
              <a:rPr lang="fr-FR" smtClean="0"/>
              <a:pPr/>
              <a:t>01/05/2014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3CAF7-9463-4B0D-AA50-6116244AEABB}" type="datetime1">
              <a:rPr lang="fr-FR" smtClean="0"/>
              <a:pPr/>
              <a:t>01/05/2014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203753-4218-4F7E-8A30-AE994E137602}" type="datetime1">
              <a:rPr lang="fr-FR" smtClean="0"/>
              <a:pPr/>
              <a:t>01/05/2014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916832"/>
            <a:ext cx="8712968" cy="1828800"/>
          </a:xfrm>
        </p:spPr>
        <p:txBody>
          <a:bodyPr/>
          <a:lstStyle/>
          <a:p>
            <a:pPr algn="l"/>
            <a:r>
              <a:rPr lang="fr-FR" dirty="0" smtClean="0"/>
              <a:t>Le modèle Entité-Association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Attribut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Description des propriétés des entités</a:t>
            </a:r>
          </a:p>
          <a:p>
            <a:r>
              <a:rPr lang="fr-FR" dirty="0" smtClean="0"/>
              <a:t>Toutes les instances d'une entité ont les mêmes attributs</a:t>
            </a:r>
          </a:p>
          <a:p>
            <a:pPr lvl="1"/>
            <a:r>
              <a:rPr lang="fr-FR" dirty="0" smtClean="0"/>
              <a:t>Attribut simple: attribut ayant une valeur d'un type de base</a:t>
            </a:r>
          </a:p>
          <a:p>
            <a:pPr lvl="1"/>
            <a:r>
              <a:rPr lang="fr-FR" dirty="0" smtClean="0"/>
              <a:t>Attribut composé: attribut constitué d'un groupe d'attributs</a:t>
            </a:r>
          </a:p>
          <a:p>
            <a:pPr lvl="1"/>
            <a:r>
              <a:rPr lang="fr-FR" dirty="0" smtClean="0"/>
              <a:t>Attribut multi-</a:t>
            </a:r>
            <a:r>
              <a:rPr lang="fr-FR" dirty="0" err="1" smtClean="0"/>
              <a:t>valué</a:t>
            </a:r>
            <a:r>
              <a:rPr lang="fr-FR" dirty="0" smtClean="0"/>
              <a:t>: attribut pouvant avoir plus d'une valeur</a:t>
            </a:r>
          </a:p>
          <a:p>
            <a:r>
              <a:rPr lang="fr-FR" dirty="0" smtClean="0"/>
              <a:t>Avec le modèle Entité-Association de base tout attribut est simple</a:t>
            </a:r>
          </a:p>
          <a:p>
            <a:r>
              <a:rPr lang="fr-FR" dirty="0" smtClean="0"/>
              <a:t>Avec le modèle Entité-Association étendu, les attributs peuvent être complexes</a:t>
            </a:r>
          </a:p>
          <a:p>
            <a:pPr lvl="1"/>
            <a:r>
              <a:rPr lang="fr-FR" dirty="0" smtClean="0"/>
              <a:t>Composés et multi-</a:t>
            </a:r>
            <a:r>
              <a:rPr lang="fr-FR" dirty="0" err="1" smtClean="0"/>
              <a:t>valués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Identifiant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fr-FR" sz="2800" dirty="0" smtClean="0"/>
              <a:t>Parmi les attributs de l'entité, on définit un </a:t>
            </a:r>
            <a:r>
              <a:rPr lang="fr-FR" sz="2800" dirty="0" smtClean="0">
                <a:solidFill>
                  <a:srgbClr val="FF0000"/>
                </a:solidFill>
              </a:rPr>
              <a:t>identifiant</a:t>
            </a:r>
            <a:r>
              <a:rPr lang="fr-FR" sz="2800" dirty="0" smtClean="0"/>
              <a:t>, qui est un attribut ou ensemble d'attributs permettant de déterminer une et une seule entité à l´intérieur de l´ensemble.</a:t>
            </a:r>
          </a:p>
          <a:p>
            <a:pPr>
              <a:spcBef>
                <a:spcPct val="50000"/>
              </a:spcBef>
            </a:pPr>
            <a:r>
              <a:rPr lang="fr-FR" sz="2800" dirty="0" smtClean="0">
                <a:solidFill>
                  <a:srgbClr val="FF0000"/>
                </a:solidFill>
              </a:rPr>
              <a:t>Exemple 1 :  </a:t>
            </a:r>
            <a:r>
              <a:rPr lang="fr-FR" sz="2800" dirty="0" smtClean="0"/>
              <a:t>le couple (nom, prénom) identifie un seul médecin de l'hôpital.</a:t>
            </a:r>
          </a:p>
          <a:p>
            <a:pPr>
              <a:spcBef>
                <a:spcPct val="50000"/>
              </a:spcBef>
            </a:pPr>
            <a:r>
              <a:rPr lang="fr-FR" sz="2800" dirty="0" smtClean="0">
                <a:solidFill>
                  <a:srgbClr val="FF0000"/>
                </a:solidFill>
              </a:rPr>
              <a:t>Exemple 2 : </a:t>
            </a:r>
            <a:r>
              <a:rPr lang="fr-FR" sz="2800" dirty="0" smtClean="0"/>
              <a:t>le matricule médecin identifie un seul médecin de l'hôpital.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Association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74625" indent="-174625">
              <a:spcBef>
                <a:spcPct val="80000"/>
              </a:spcBef>
              <a:buFontTx/>
              <a:buChar char="•"/>
            </a:pPr>
            <a:r>
              <a:rPr lang="fr-FR" sz="2800" dirty="0" smtClean="0"/>
              <a:t>Représentent les liens existant entre les entités. Ainsi les médecins sont reliés aux hôpitaux. Au niveau du modèle on dit qu’il existe une association entre le médecin et l´hôpital. </a:t>
            </a:r>
          </a:p>
          <a:p>
            <a:pPr marL="174625" indent="-174625">
              <a:spcBef>
                <a:spcPct val="80000"/>
              </a:spcBef>
              <a:buFontTx/>
              <a:buChar char="•"/>
            </a:pPr>
            <a:r>
              <a:rPr lang="fr-FR" sz="2800" dirty="0" smtClean="0"/>
              <a:t>Les associations n´ont pas d´existence propre.</a:t>
            </a:r>
          </a:p>
          <a:p>
            <a:pPr marL="174625" indent="-174625">
              <a:spcBef>
                <a:spcPct val="80000"/>
              </a:spcBef>
              <a:buFontTx/>
              <a:buChar char="•"/>
            </a:pPr>
            <a:r>
              <a:rPr lang="fr-FR" sz="2800" dirty="0" smtClean="0"/>
              <a:t>Sont caractérisées par un nom et éventuellement des attributs.</a:t>
            </a:r>
          </a:p>
          <a:p>
            <a:pPr marL="174625" indent="-174625">
              <a:spcBef>
                <a:spcPct val="80000"/>
              </a:spcBef>
              <a:buFontTx/>
              <a:buChar char="•"/>
            </a:pPr>
            <a:r>
              <a:rPr lang="fr-FR" sz="2800" dirty="0" smtClean="0"/>
              <a:t>Le nombre d'entités impliquées dans une association est appelé </a:t>
            </a:r>
            <a:r>
              <a:rPr lang="fr-FR" sz="2800" dirty="0" smtClean="0">
                <a:solidFill>
                  <a:srgbClr val="FF0000"/>
                </a:solidFill>
              </a:rPr>
              <a:t>dimension</a:t>
            </a:r>
            <a:r>
              <a:rPr lang="fr-FR" sz="2800" dirty="0" smtClean="0"/>
              <a:t> ou </a:t>
            </a:r>
            <a:r>
              <a:rPr lang="fr-FR" sz="2800" dirty="0" smtClean="0">
                <a:solidFill>
                  <a:srgbClr val="FF0000"/>
                </a:solidFill>
              </a:rPr>
              <a:t>degré</a:t>
            </a:r>
            <a:r>
              <a:rPr lang="fr-FR" sz="2800" dirty="0" smtClean="0"/>
              <a:t> de l’association.</a:t>
            </a:r>
            <a:endParaRPr lang="fr-FR" sz="28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Association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5" name="Espace réservé du numéro de diapositive 3"/>
          <p:cNvSpPr txBox="1">
            <a:spLocks/>
          </p:cNvSpPr>
          <p:nvPr/>
        </p:nvSpPr>
        <p:spPr>
          <a:xfrm>
            <a:off x="8922568" y="695230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D26422-A240-4074-8C4C-7EF19C8C6A76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537518" y="2873151"/>
            <a:ext cx="158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 dirty="0"/>
              <a:t>Notation: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625081" y="2657251"/>
            <a:ext cx="2376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Nom de l´association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923903" y="3140968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Liste d´attributs</a:t>
            </a:r>
          </a:p>
        </p:txBody>
      </p:sp>
      <p:sp>
        <p:nvSpPr>
          <p:cNvPr id="9" name="Oval 10"/>
          <p:cNvSpPr>
            <a:spLocks noChangeArrowheads="1"/>
          </p:cNvSpPr>
          <p:nvPr/>
        </p:nvSpPr>
        <p:spPr bwMode="auto">
          <a:xfrm>
            <a:off x="3409181" y="2512789"/>
            <a:ext cx="2592387" cy="11525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3409181" y="3017614"/>
            <a:ext cx="2592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537518" y="4529335"/>
            <a:ext cx="158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 dirty="0" smtClean="0"/>
              <a:t>Exemple:</a:t>
            </a:r>
            <a:endParaRPr lang="fr-FR" sz="2400" b="1" dirty="0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4129608" y="4313435"/>
            <a:ext cx="144038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 smtClean="0"/>
              <a:t>Examine</a:t>
            </a:r>
            <a:endParaRPr lang="fr-FR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985567" y="4818260"/>
            <a:ext cx="151219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 smtClean="0"/>
              <a:t>Diagnostic</a:t>
            </a:r>
            <a:endParaRPr lang="fr-FR" dirty="0"/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3409181" y="4168973"/>
            <a:ext cx="2592387" cy="11525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3409181" y="4673798"/>
            <a:ext cx="2592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Dimension d'une association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fr-FR" sz="2400" dirty="0" smtClean="0">
                <a:solidFill>
                  <a:srgbClr val="FF0000"/>
                </a:solidFill>
              </a:rPr>
              <a:t>Dimension 1: </a:t>
            </a:r>
            <a:r>
              <a:rPr lang="fr-FR" sz="2400" dirty="0" smtClean="0"/>
              <a:t>Elle ne concerne qu´une entité type dont elle relie deux éléments. Elle est dite réflexive.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fr-FR" dirty="0" smtClean="0"/>
              <a:t>Exemple:  l’association "fils de" relie deux éléments de l’entité personne.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fr-FR" sz="2400" dirty="0" smtClean="0">
                <a:solidFill>
                  <a:srgbClr val="FF0000"/>
                </a:solidFill>
              </a:rPr>
              <a:t>Dimension 2 </a:t>
            </a:r>
            <a:r>
              <a:rPr lang="fr-FR" sz="2400" dirty="0" smtClean="0">
                <a:solidFill>
                  <a:srgbClr val="3366FF"/>
                </a:solidFill>
              </a:rPr>
              <a:t>: </a:t>
            </a:r>
            <a:r>
              <a:rPr lang="fr-FR" sz="2400" dirty="0" smtClean="0"/>
              <a:t>relie deux entités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fr-FR" sz="2200" dirty="0" smtClean="0"/>
              <a:t>Exemple:  l'association commande entre un client et un produit.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fr-FR" sz="2400" dirty="0" smtClean="0">
                <a:solidFill>
                  <a:srgbClr val="FF0000"/>
                </a:solidFill>
              </a:rPr>
              <a:t>Dimension 3 : </a:t>
            </a:r>
            <a:r>
              <a:rPr lang="fr-FR" sz="2400" dirty="0" smtClean="0"/>
              <a:t>Concerne trois entités.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fr-FR" dirty="0" smtClean="0"/>
              <a:t>Exemple : l'association entre un médecin, un patient et une date. C’est une association ternaire dans la mesure où elle ne pas peut être décomposée en deux relations binaires équivalentes.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fr-FR" sz="2400" dirty="0" smtClean="0">
                <a:solidFill>
                  <a:srgbClr val="FF0000"/>
                </a:solidFill>
              </a:rPr>
              <a:t>Dimension n: </a:t>
            </a:r>
            <a:r>
              <a:rPr lang="fr-FR" sz="2400" dirty="0" smtClean="0"/>
              <a:t>de fa</a:t>
            </a:r>
            <a:r>
              <a:rPr lang="fr-FR" sz="2400" dirty="0" smtClean="0">
                <a:cs typeface="Arial" charset="0"/>
              </a:rPr>
              <a:t>çon générale, une </a:t>
            </a:r>
            <a:r>
              <a:rPr lang="fr-FR" sz="2400" dirty="0" smtClean="0"/>
              <a:t>association </a:t>
            </a:r>
            <a:r>
              <a:rPr lang="fr-FR" sz="2400" dirty="0" smtClean="0">
                <a:cs typeface="Arial" charset="0"/>
              </a:rPr>
              <a:t>peut être caractérisée par </a:t>
            </a:r>
            <a:r>
              <a:rPr lang="fr-FR" sz="2400" i="1" dirty="0" smtClean="0">
                <a:cs typeface="Arial" charset="0"/>
              </a:rPr>
              <a:t>n</a:t>
            </a:r>
            <a:r>
              <a:rPr lang="fr-FR" sz="2400" dirty="0" smtClean="0">
                <a:cs typeface="Arial" charset="0"/>
              </a:rPr>
              <a:t> dimensions. </a:t>
            </a:r>
            <a:r>
              <a:rPr lang="fr-FR" sz="2400" dirty="0" smtClean="0"/>
              <a:t> 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Cardinalités d'une association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fr-FR" sz="2000" dirty="0" smtClean="0"/>
              <a:t>C´est le nombre de participations d'une instance d'entité à une association.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000" dirty="0" smtClean="0"/>
              <a:t>Une association binaire (de dimension 2) peut être de cardinalité :</a:t>
            </a:r>
            <a:r>
              <a:rPr lang="fr-FR" sz="2000" dirty="0" smtClean="0">
                <a:solidFill>
                  <a:srgbClr val="FF0000"/>
                </a:solidFill>
              </a:rPr>
              <a:t>  l-l, l-N ou M-N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000" dirty="0" smtClean="0">
                <a:solidFill>
                  <a:srgbClr val="FF0000"/>
                </a:solidFill>
              </a:rPr>
              <a:t>Exemple </a:t>
            </a:r>
            <a:r>
              <a:rPr lang="fr-FR" sz="2000" dirty="0" smtClean="0"/>
              <a:t>: soit l’association binaire </a:t>
            </a:r>
            <a:r>
              <a:rPr lang="fr-FR" sz="2000" dirty="0" smtClean="0">
                <a:solidFill>
                  <a:srgbClr val="FF0000"/>
                </a:solidFill>
              </a:rPr>
              <a:t>exerce</a:t>
            </a:r>
            <a:r>
              <a:rPr lang="fr-FR" sz="2000" dirty="0" smtClean="0"/>
              <a:t> entre les entités </a:t>
            </a:r>
            <a:r>
              <a:rPr lang="fr-FR" sz="2000" dirty="0" smtClean="0">
                <a:solidFill>
                  <a:srgbClr val="FF0000"/>
                </a:solidFill>
              </a:rPr>
              <a:t>médecin</a:t>
            </a:r>
            <a:r>
              <a:rPr lang="fr-FR" sz="2000" dirty="0" smtClean="0"/>
              <a:t> et </a:t>
            </a:r>
            <a:r>
              <a:rPr lang="fr-FR" sz="2000" dirty="0" smtClean="0">
                <a:solidFill>
                  <a:srgbClr val="FF0000"/>
                </a:solidFill>
              </a:rPr>
              <a:t>hôpital</a:t>
            </a:r>
            <a:r>
              <a:rPr lang="fr-FR" sz="2000" dirty="0" smtClean="0"/>
              <a:t>. 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000" dirty="0" smtClean="0"/>
              <a:t> l-l : L’association est de cardinalité l-l si et seulement si un médecin ne peut exercé que dans un seul hôpital et un hôpital n'a qu'un seul médecin.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000" dirty="0" smtClean="0"/>
              <a:t>I-N : Un médecin ne peut exercé que dans un seul hôpital mais dans un hôpital peuvent exercer plusieurs médecins, ou inversement.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000" dirty="0" smtClean="0"/>
              <a:t>M-N : Un médecin peut exercer dans plusieurs hôpitaux et dans un hôpital  peuvent exercer plusieurs médecins.</a:t>
            </a:r>
            <a:endParaRPr lang="fr-FR" sz="18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Cardinalités d'une association</a:t>
            </a:r>
            <a:endParaRPr lang="fr-FR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914401" y="2209800"/>
            <a:ext cx="7258000" cy="430212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1-1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1-N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M-N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679700" y="2395540"/>
            <a:ext cx="4324350" cy="476250"/>
            <a:chOff x="1688" y="1509"/>
            <a:chExt cx="2724" cy="300"/>
          </a:xfrm>
        </p:grpSpPr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1688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3666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2442" y="1647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3334" y="1647"/>
              <a:ext cx="33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</p:grpSp>
      <p:grpSp>
        <p:nvGrpSpPr>
          <p:cNvPr id="14" name="Group 11"/>
          <p:cNvGrpSpPr>
            <a:grpSpLocks/>
          </p:cNvGrpSpPr>
          <p:nvPr/>
        </p:nvGrpSpPr>
        <p:grpSpPr bwMode="auto">
          <a:xfrm>
            <a:off x="2625725" y="3281365"/>
            <a:ext cx="4324350" cy="476250"/>
            <a:chOff x="1688" y="1509"/>
            <a:chExt cx="2724" cy="300"/>
          </a:xfrm>
        </p:grpSpPr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1688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3666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2442" y="1647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3334" y="1647"/>
              <a:ext cx="33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2665413" y="4351340"/>
            <a:ext cx="4324350" cy="476250"/>
            <a:chOff x="1688" y="1509"/>
            <a:chExt cx="2724" cy="300"/>
          </a:xfrm>
          <a:solidFill>
            <a:schemeClr val="bg1">
              <a:lumMod val="95000"/>
            </a:schemeClr>
          </a:solidFill>
        </p:grpSpPr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1688" y="1509"/>
              <a:ext cx="746" cy="3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3666" y="1509"/>
              <a:ext cx="746" cy="3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2442" y="1647"/>
              <a:ext cx="42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3334" y="1647"/>
              <a:ext cx="33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</p:grp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2692400" y="3389313"/>
            <a:ext cx="1019175" cy="3190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sz="1800"/>
              <a:t>Personne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5845175" y="3360738"/>
            <a:ext cx="879475" cy="3190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sz="1800"/>
              <a:t>Voiture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4441825" y="3348038"/>
            <a:ext cx="836613" cy="2889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sz="1600" dirty="0"/>
              <a:t>Possède</a:t>
            </a: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5922963" y="4405313"/>
            <a:ext cx="854075" cy="3190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sz="1800"/>
              <a:t>Produit</a:t>
            </a: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2781300" y="4402138"/>
            <a:ext cx="968375" cy="31908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sz="1800"/>
              <a:t>Vendeur</a:t>
            </a: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4635500" y="4391025"/>
            <a:ext cx="620713" cy="2889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sz="1600"/>
              <a:t>Vend</a:t>
            </a: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2741613" y="2486025"/>
            <a:ext cx="1019175" cy="3190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sz="1800" dirty="0"/>
              <a:t>Personne</a:t>
            </a:r>
          </a:p>
        </p:txBody>
      </p:sp>
      <p:sp>
        <p:nvSpPr>
          <p:cNvPr id="31" name="Text Box 32"/>
          <p:cNvSpPr txBox="1">
            <a:spLocks noChangeArrowheads="1"/>
          </p:cNvSpPr>
          <p:nvPr/>
        </p:nvSpPr>
        <p:spPr bwMode="auto">
          <a:xfrm>
            <a:off x="4530725" y="2444750"/>
            <a:ext cx="723900" cy="2889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sz="1600" dirty="0"/>
              <a:t>Habite</a:t>
            </a: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5934075" y="2484438"/>
            <a:ext cx="917575" cy="3190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sz="1800"/>
              <a:t>Adresse</a:t>
            </a:r>
          </a:p>
        </p:txBody>
      </p:sp>
      <p:sp>
        <p:nvSpPr>
          <p:cNvPr id="33" name="Ellipse 32"/>
          <p:cNvSpPr/>
          <p:nvPr/>
        </p:nvSpPr>
        <p:spPr bwMode="auto">
          <a:xfrm>
            <a:off x="4517662" y="2395538"/>
            <a:ext cx="747712" cy="476250"/>
          </a:xfrm>
          <a:prstGeom prst="ellipse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0488" tIns="44450" rIns="90488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Habite</a:t>
            </a:r>
          </a:p>
        </p:txBody>
      </p:sp>
      <p:sp>
        <p:nvSpPr>
          <p:cNvPr id="34" name="Ellipse 33"/>
          <p:cNvSpPr/>
          <p:nvPr/>
        </p:nvSpPr>
        <p:spPr bwMode="auto">
          <a:xfrm>
            <a:off x="4539432" y="3253340"/>
            <a:ext cx="747712" cy="476250"/>
          </a:xfrm>
          <a:prstGeom prst="ellipse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0488" tIns="44450" rIns="90488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smtClean="0">
                <a:solidFill>
                  <a:schemeClr val="tx1"/>
                </a:solidFill>
                <a:latin typeface="Times New Roman" pitchFamily="18" charset="0"/>
              </a:rPr>
              <a:t>Possède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4574265" y="4333213"/>
            <a:ext cx="747712" cy="476250"/>
          </a:xfrm>
          <a:prstGeom prst="ellipse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0488" tIns="44450" rIns="90488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Vend</a:t>
            </a:r>
          </a:p>
        </p:txBody>
      </p:sp>
      <p:sp>
        <p:nvSpPr>
          <p:cNvPr id="36" name="Espace réservé du numéro de diapositive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Cardinalités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/>
          <a:lstStyle/>
          <a:p>
            <a:r>
              <a:rPr lang="fr-FR" dirty="0" smtClean="0"/>
              <a:t>Cardinalité maximum</a:t>
            </a:r>
          </a:p>
          <a:p>
            <a:pPr lvl="1"/>
            <a:r>
              <a:rPr lang="fr-FR" dirty="0" smtClean="0"/>
              <a:t>Indique le nombre maximum de participations possibles d'une instance d'entité à une association (1 ou N)</a:t>
            </a:r>
          </a:p>
          <a:p>
            <a:r>
              <a:rPr lang="fr-FR" dirty="0" smtClean="0"/>
              <a:t>Cardinalité minimum</a:t>
            </a:r>
          </a:p>
          <a:p>
            <a:pPr lvl="1"/>
            <a:r>
              <a:rPr lang="fr-FR" dirty="0" smtClean="0"/>
              <a:t>Indique le nombre minimum de participations possibles d'une instance d'entité à une association (0 ou 1)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grpSp>
        <p:nvGrpSpPr>
          <p:cNvPr id="10" name="Group 11"/>
          <p:cNvGrpSpPr>
            <a:grpSpLocks/>
          </p:cNvGrpSpPr>
          <p:nvPr/>
        </p:nvGrpSpPr>
        <p:grpSpPr bwMode="auto">
          <a:xfrm>
            <a:off x="2123728" y="5070167"/>
            <a:ext cx="4324350" cy="476250"/>
            <a:chOff x="1688" y="1509"/>
            <a:chExt cx="2724" cy="300"/>
          </a:xfrm>
        </p:grpSpPr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1688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3666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>
              <a:off x="2442" y="1647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3334" y="1647"/>
              <a:ext cx="33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</p:grpSp>
      <p:sp>
        <p:nvSpPr>
          <p:cNvPr id="15" name="Text Box 24"/>
          <p:cNvSpPr txBox="1">
            <a:spLocks noChangeArrowheads="1"/>
          </p:cNvSpPr>
          <p:nvPr/>
        </p:nvSpPr>
        <p:spPr bwMode="auto">
          <a:xfrm>
            <a:off x="2190403" y="5178115"/>
            <a:ext cx="1019175" cy="3190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sz="1800" dirty="0"/>
              <a:t>Personne</a:t>
            </a:r>
          </a:p>
        </p:txBody>
      </p:sp>
      <p:sp>
        <p:nvSpPr>
          <p:cNvPr id="16" name="Text Box 25"/>
          <p:cNvSpPr txBox="1">
            <a:spLocks noChangeArrowheads="1"/>
          </p:cNvSpPr>
          <p:nvPr/>
        </p:nvSpPr>
        <p:spPr bwMode="auto">
          <a:xfrm>
            <a:off x="5343178" y="5149540"/>
            <a:ext cx="879475" cy="3190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sz="1800"/>
              <a:t>Voiture</a:t>
            </a:r>
          </a:p>
        </p:txBody>
      </p:sp>
      <p:sp>
        <p:nvSpPr>
          <p:cNvPr id="17" name="Ellipse 16"/>
          <p:cNvSpPr/>
          <p:nvPr/>
        </p:nvSpPr>
        <p:spPr bwMode="auto">
          <a:xfrm>
            <a:off x="3995936" y="5033069"/>
            <a:ext cx="747712" cy="4762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0488" tIns="44450" rIns="90488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smtClean="0">
                <a:solidFill>
                  <a:schemeClr val="tx1"/>
                </a:solidFill>
                <a:latin typeface="Times New Roman" pitchFamily="18" charset="0"/>
              </a:rPr>
              <a:t>Possède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275856" y="488905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0:N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4860032" y="4898345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1:1</a:t>
            </a:r>
            <a:endParaRPr lang="fr-FR" dirty="0"/>
          </a:p>
        </p:txBody>
      </p:sp>
      <p:grpSp>
        <p:nvGrpSpPr>
          <p:cNvPr id="28" name="Group 11"/>
          <p:cNvGrpSpPr>
            <a:grpSpLocks/>
          </p:cNvGrpSpPr>
          <p:nvPr/>
        </p:nvGrpSpPr>
        <p:grpSpPr bwMode="auto">
          <a:xfrm>
            <a:off x="2123728" y="6213003"/>
            <a:ext cx="4324350" cy="476250"/>
            <a:chOff x="1688" y="1509"/>
            <a:chExt cx="2724" cy="300"/>
          </a:xfrm>
          <a:solidFill>
            <a:schemeClr val="bg1"/>
          </a:solidFill>
        </p:grpSpPr>
        <p:sp>
          <p:nvSpPr>
            <p:cNvPr id="29" name="Rectangle 12"/>
            <p:cNvSpPr>
              <a:spLocks noChangeArrowheads="1"/>
            </p:cNvSpPr>
            <p:nvPr/>
          </p:nvSpPr>
          <p:spPr bwMode="auto">
            <a:xfrm>
              <a:off x="1688" y="1509"/>
              <a:ext cx="746" cy="3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30" name="Rectangle 13"/>
            <p:cNvSpPr>
              <a:spLocks noChangeArrowheads="1"/>
            </p:cNvSpPr>
            <p:nvPr/>
          </p:nvSpPr>
          <p:spPr bwMode="auto">
            <a:xfrm>
              <a:off x="3666" y="1509"/>
              <a:ext cx="746" cy="3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31" name="Line 15"/>
            <p:cNvSpPr>
              <a:spLocks noChangeShapeType="1"/>
            </p:cNvSpPr>
            <p:nvPr/>
          </p:nvSpPr>
          <p:spPr bwMode="auto">
            <a:xfrm>
              <a:off x="2442" y="1647"/>
              <a:ext cx="42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  <p:sp>
          <p:nvSpPr>
            <p:cNvPr id="32" name="Line 16"/>
            <p:cNvSpPr>
              <a:spLocks noChangeShapeType="1"/>
            </p:cNvSpPr>
            <p:nvPr/>
          </p:nvSpPr>
          <p:spPr bwMode="auto">
            <a:xfrm>
              <a:off x="3334" y="1647"/>
              <a:ext cx="33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</p:grp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2190403" y="6320951"/>
            <a:ext cx="1053110" cy="3218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dirty="0" smtClean="0"/>
              <a:t>Etudiant</a:t>
            </a:r>
            <a:endParaRPr lang="fr-FR" sz="1800" dirty="0"/>
          </a:p>
        </p:txBody>
      </p:sp>
      <p:sp>
        <p:nvSpPr>
          <p:cNvPr id="34" name="Text Box 25"/>
          <p:cNvSpPr txBox="1">
            <a:spLocks noChangeArrowheads="1"/>
          </p:cNvSpPr>
          <p:nvPr/>
        </p:nvSpPr>
        <p:spPr bwMode="auto">
          <a:xfrm>
            <a:off x="5343178" y="6292376"/>
            <a:ext cx="926345" cy="3218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dirty="0" smtClean="0"/>
              <a:t>Groupe</a:t>
            </a:r>
            <a:endParaRPr lang="fr-FR" sz="1800" dirty="0"/>
          </a:p>
        </p:txBody>
      </p:sp>
      <p:sp>
        <p:nvSpPr>
          <p:cNvPr id="35" name="Ellipse 34"/>
          <p:cNvSpPr/>
          <p:nvPr/>
        </p:nvSpPr>
        <p:spPr bwMode="auto">
          <a:xfrm>
            <a:off x="4037435" y="6184978"/>
            <a:ext cx="747712" cy="4762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0488" tIns="44450" rIns="90488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smtClean="0">
                <a:solidFill>
                  <a:schemeClr val="tx1"/>
                </a:solidFill>
                <a:latin typeface="Times New Roman" pitchFamily="18" charset="0"/>
              </a:rPr>
              <a:t>Inscrit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347864" y="595988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1:1</a:t>
            </a:r>
            <a:endParaRPr lang="fr-FR" dirty="0"/>
          </a:p>
        </p:txBody>
      </p:sp>
      <p:sp>
        <p:nvSpPr>
          <p:cNvPr id="37" name="ZoneTexte 36"/>
          <p:cNvSpPr txBox="1"/>
          <p:nvPr/>
        </p:nvSpPr>
        <p:spPr>
          <a:xfrm>
            <a:off x="4644008" y="5959881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18:25</a:t>
            </a:r>
            <a:endParaRPr lang="fr-FR" dirty="0"/>
          </a:p>
        </p:txBody>
      </p:sp>
      <p:sp>
        <p:nvSpPr>
          <p:cNvPr id="25" name="Espace réservé du numéro de diapositive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Généralisation/Spécialisation</a:t>
            </a:r>
            <a:endParaRPr lang="fr-FR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499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fr-FR" sz="240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1196975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 dirty="0" smtClean="0"/>
          </a:p>
          <a:p>
            <a:pPr>
              <a:spcBef>
                <a:spcPct val="50000"/>
              </a:spcBef>
            </a:pPr>
            <a:r>
              <a:rPr lang="fr-FR" sz="2400" dirty="0" smtClean="0"/>
              <a:t>Généralisation </a:t>
            </a:r>
            <a:r>
              <a:rPr lang="fr-FR" sz="2400" dirty="0"/>
              <a:t>: Permet de décrire un même ensemble </a:t>
            </a:r>
            <a:r>
              <a:rPr lang="fr-FR" sz="2400" dirty="0" smtClean="0"/>
              <a:t>d'entités </a:t>
            </a:r>
            <a:r>
              <a:rPr lang="fr-FR" sz="2400" dirty="0"/>
              <a:t>à différents niveaux </a:t>
            </a:r>
            <a:r>
              <a:rPr lang="fr-FR" sz="2400" dirty="0" smtClean="0"/>
              <a:t>d'abstraction</a:t>
            </a:r>
            <a:r>
              <a:rPr lang="fr-FR" sz="2400" dirty="0"/>
              <a:t>.</a:t>
            </a:r>
          </a:p>
          <a:p>
            <a:pPr>
              <a:spcBef>
                <a:spcPct val="50000"/>
              </a:spcBef>
            </a:pPr>
            <a:r>
              <a:rPr lang="fr-FR" sz="2400" dirty="0"/>
              <a:t>Un même ensemble de personnes travaillant dans une entreprise peut être divisé selon la qualification, </a:t>
            </a:r>
            <a:r>
              <a:rPr lang="fr-FR" sz="2400" dirty="0" smtClean="0"/>
              <a:t>genre, </a:t>
            </a:r>
            <a:r>
              <a:rPr lang="fr-FR" sz="2400" dirty="0"/>
              <a:t>etc. 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3500438"/>
            <a:ext cx="4500563" cy="6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fr-FR" i="1" dirty="0">
                <a:solidFill>
                  <a:srgbClr val="CC0000"/>
                </a:solidFill>
              </a:rPr>
              <a:t>Ensemble d’entités </a:t>
            </a:r>
            <a:r>
              <a:rPr lang="fr-FR" i="1" dirty="0" err="1">
                <a:solidFill>
                  <a:srgbClr val="CC0000"/>
                </a:solidFill>
              </a:rPr>
              <a:t>généralisantes</a:t>
            </a:r>
            <a:r>
              <a:rPr lang="fr-FR" dirty="0"/>
              <a:t>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fr-FR" dirty="0"/>
              <a:t>Attributs concernant toutes les </a:t>
            </a:r>
            <a:r>
              <a:rPr lang="fr-FR" dirty="0" smtClean="0"/>
              <a:t>personnels</a:t>
            </a:r>
            <a:r>
              <a:rPr lang="fr-FR" dirty="0"/>
              <a:t>. </a:t>
            </a: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4356100" y="3645024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-36513" y="5873576"/>
            <a:ext cx="4968876" cy="939800"/>
            <a:chOff x="-23" y="3657"/>
            <a:chExt cx="3130" cy="592"/>
          </a:xfrm>
        </p:grpSpPr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-23" y="4016"/>
              <a:ext cx="290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/>
                <a:t>Attributs ne concernant que les </a:t>
              </a:r>
              <a:r>
                <a:rPr lang="fr-FR" dirty="0" smtClean="0"/>
                <a:t>enseignants</a:t>
              </a:r>
              <a:endParaRPr lang="fr-FR" dirty="0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V="1">
              <a:off x="1837" y="3657"/>
              <a:ext cx="127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4894263" y="5805771"/>
            <a:ext cx="4249737" cy="1079503"/>
            <a:chOff x="3083" y="3520"/>
            <a:chExt cx="2677" cy="680"/>
          </a:xfrm>
        </p:grpSpPr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3083" y="3793"/>
              <a:ext cx="267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/>
                <a:t>Attributs ne concernant </a:t>
              </a:r>
              <a:r>
                <a:rPr lang="fr-FR" dirty="0" smtClean="0"/>
                <a:t>que les autres types d'employés</a:t>
              </a:r>
              <a:endParaRPr lang="fr-FR" dirty="0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4332" y="3520"/>
              <a:ext cx="272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5" name="Group 13"/>
          <p:cNvGrpSpPr>
            <a:grpSpLocks/>
          </p:cNvGrpSpPr>
          <p:nvPr/>
        </p:nvGrpSpPr>
        <p:grpSpPr bwMode="auto">
          <a:xfrm>
            <a:off x="4740" y="3429002"/>
            <a:ext cx="8599510" cy="2392365"/>
            <a:chOff x="4740" y="2160"/>
            <a:chExt cx="8599510" cy="1507"/>
          </a:xfrm>
        </p:grpSpPr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5219700" y="2160"/>
              <a:ext cx="2305050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dirty="0" smtClean="0"/>
                <a:t>Personnel</a:t>
              </a:r>
              <a:endParaRPr lang="fr-FR" b="1" dirty="0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572000" y="3430"/>
              <a:ext cx="1584325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VE" b="1" dirty="0" err="1" smtClean="0"/>
                <a:t>Enseignant</a:t>
              </a:r>
              <a:endParaRPr lang="es-ES" b="1" dirty="0"/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7019925" y="3430"/>
              <a:ext cx="1584325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VE" b="1" dirty="0" err="1" smtClean="0"/>
                <a:t>Autre</a:t>
              </a:r>
              <a:endParaRPr lang="es-ES" b="1" dirty="0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 flipH="1" flipV="1">
              <a:off x="6443663" y="2387"/>
              <a:ext cx="0" cy="45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" name="AutoShape 18"/>
            <p:cNvSpPr>
              <a:spLocks noChangeArrowheads="1"/>
            </p:cNvSpPr>
            <p:nvPr/>
          </p:nvSpPr>
          <p:spPr bwMode="auto">
            <a:xfrm>
              <a:off x="6083300" y="2840"/>
              <a:ext cx="720725" cy="363"/>
            </a:xfrm>
            <a:prstGeom prst="flowChartExtra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/>
                <a:t>Is_a</a:t>
              </a:r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5508625" y="3203"/>
              <a:ext cx="2016125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5508625" y="3203"/>
              <a:ext cx="0" cy="2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4740" y="3203"/>
              <a:ext cx="0" cy="2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395288" y="5438775"/>
            <a:ext cx="37449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r-FR" i="1" dirty="0">
                <a:solidFill>
                  <a:srgbClr val="CC0000"/>
                </a:solidFill>
              </a:rPr>
              <a:t>Ensemble d’entités spécialisées</a:t>
            </a:r>
            <a:endParaRPr lang="es-ES" dirty="0">
              <a:solidFill>
                <a:srgbClr val="CC0000"/>
              </a:solidFill>
            </a:endParaRPr>
          </a:p>
        </p:txBody>
      </p:sp>
      <p:sp>
        <p:nvSpPr>
          <p:cNvPr id="25" name="AutoShape 23"/>
          <p:cNvSpPr>
            <a:spLocks/>
          </p:cNvSpPr>
          <p:nvPr/>
        </p:nvSpPr>
        <p:spPr bwMode="auto">
          <a:xfrm>
            <a:off x="3995738" y="5229225"/>
            <a:ext cx="215900" cy="720725"/>
          </a:xfrm>
          <a:prstGeom prst="leftBrace">
            <a:avLst>
              <a:gd name="adj1" fmla="val 2781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Espace réservé du numéro de diapositive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27" name="Line 20"/>
          <p:cNvSpPr>
            <a:spLocks noChangeShapeType="1"/>
          </p:cNvSpPr>
          <p:nvPr/>
        </p:nvSpPr>
        <p:spPr bwMode="auto">
          <a:xfrm>
            <a:off x="7524328" y="5085184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85800"/>
            <a:ext cx="8229600" cy="1143000"/>
          </a:xfrm>
        </p:spPr>
        <p:txBody>
          <a:bodyPr/>
          <a:lstStyle/>
          <a:p>
            <a:r>
              <a:rPr lang="fr-FR" dirty="0" smtClean="0"/>
              <a:t>Entité faible</a:t>
            </a:r>
            <a:endParaRPr lang="fr-FR" dirty="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787900" y="2347738"/>
            <a:ext cx="3344863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r-FR" sz="2400" dirty="0">
                <a:latin typeface="Times New Roman" pitchFamily="18" charset="0"/>
              </a:rPr>
              <a:t>Chaque exemplaire a un code rayon unique pour un livre donné</a:t>
            </a:r>
          </a:p>
          <a:p>
            <a:pPr eaLnBrk="0" hangingPunct="0">
              <a:spcBef>
                <a:spcPct val="50000"/>
              </a:spcBef>
            </a:pPr>
            <a:r>
              <a:rPr lang="fr-FR" sz="2400" dirty="0">
                <a:latin typeface="Times New Roman" pitchFamily="18" charset="0"/>
              </a:rPr>
              <a:t>Pour distinguer un exemplaire d´un autre il faut connaître le livre que lui correspond.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339976" y="2276301"/>
            <a:ext cx="2016125" cy="1035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VE" dirty="0" err="1"/>
              <a:t>Livre</a:t>
            </a:r>
            <a:endParaRPr lang="es-VE" dirty="0"/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s-VE" u="sng" dirty="0" err="1"/>
              <a:t>code_catalogue</a:t>
            </a:r>
            <a:endParaRPr lang="es-VE" u="sng" dirty="0"/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s-VE" dirty="0" err="1"/>
              <a:t>titre</a:t>
            </a:r>
            <a:endParaRPr lang="es-ES" dirty="0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 flipV="1">
            <a:off x="2339976" y="2563639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268538" y="5732289"/>
            <a:ext cx="2087563" cy="1035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fr-FR" dirty="0"/>
              <a:t>Exemplaire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r-FR" u="sng" dirty="0" err="1"/>
              <a:t>code_rayon</a:t>
            </a:r>
            <a:endParaRPr lang="fr-FR" u="sng" dirty="0"/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r-FR" dirty="0" err="1"/>
              <a:t>date_acquisition</a:t>
            </a:r>
            <a:endParaRPr lang="fr-FR" dirty="0"/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>
            <a:off x="2268538" y="6092651"/>
            <a:ext cx="2087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" name="Oval 15"/>
          <p:cNvSpPr>
            <a:spLocks noChangeArrowheads="1"/>
          </p:cNvSpPr>
          <p:nvPr/>
        </p:nvSpPr>
        <p:spPr bwMode="auto">
          <a:xfrm>
            <a:off x="2555876" y="4147964"/>
            <a:ext cx="1439863" cy="5048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2627313" y="4076526"/>
            <a:ext cx="1512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correspond</a:t>
            </a:r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>
            <a:off x="2555876" y="4363864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" name="Oval 18"/>
          <p:cNvSpPr>
            <a:spLocks noChangeArrowheads="1"/>
          </p:cNvSpPr>
          <p:nvPr/>
        </p:nvSpPr>
        <p:spPr bwMode="auto">
          <a:xfrm>
            <a:off x="2484438" y="4076526"/>
            <a:ext cx="16557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2195513" y="5660851"/>
            <a:ext cx="2232025" cy="1152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20"/>
          <p:cNvSpPr>
            <a:spLocks noChangeShapeType="1"/>
          </p:cNvSpPr>
          <p:nvPr/>
        </p:nvSpPr>
        <p:spPr bwMode="auto">
          <a:xfrm>
            <a:off x="3348038" y="3284364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7" name="Line 21"/>
          <p:cNvSpPr>
            <a:spLocks noChangeShapeType="1"/>
          </p:cNvSpPr>
          <p:nvPr/>
        </p:nvSpPr>
        <p:spPr bwMode="auto">
          <a:xfrm>
            <a:off x="3348038" y="4652789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2700338" y="3355801"/>
            <a:ext cx="792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VE" sz="1600"/>
              <a:t>1:N</a:t>
            </a:r>
            <a:endParaRPr lang="es-ES" sz="1600"/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2555876" y="5229051"/>
            <a:ext cx="792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VE" sz="1600" dirty="0"/>
              <a:t>1:1</a:t>
            </a:r>
            <a:endParaRPr lang="es-ES" sz="1600" dirty="0"/>
          </a:p>
        </p:txBody>
      </p:sp>
      <p:sp>
        <p:nvSpPr>
          <p:cNvPr id="20" name="Text Box 25"/>
          <p:cNvSpPr txBox="1">
            <a:spLocks noChangeArrowheads="1"/>
          </p:cNvSpPr>
          <p:nvPr/>
        </p:nvSpPr>
        <p:spPr bwMode="auto">
          <a:xfrm>
            <a:off x="179388" y="1694136"/>
            <a:ext cx="86407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Une entité est faible si elle doit être associée à une autre entité (forte) pour exister</a:t>
            </a:r>
          </a:p>
        </p:txBody>
      </p:sp>
      <p:sp>
        <p:nvSpPr>
          <p:cNvPr id="21" name="Espace réservé du numéro de diapositive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base de données est mise en place pour permettre la gestion de données manipulées par une/des application(s).</a:t>
            </a:r>
          </a:p>
          <a:p>
            <a:endParaRPr lang="fr-FR" dirty="0" smtClean="0"/>
          </a:p>
          <a:p>
            <a:r>
              <a:rPr lang="fr-FR" dirty="0" smtClean="0"/>
              <a:t>Le schéma relationnel de la base de données est l'un des résultats du processus de conception de cette/ces application(s).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Association réflexive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20</a:t>
            </a:fld>
            <a:endParaRPr lang="fr-FR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195736" y="4095163"/>
            <a:ext cx="2088232" cy="1798875"/>
            <a:chOff x="1610" y="3566"/>
            <a:chExt cx="1225" cy="1229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Personne</a:t>
              </a:r>
              <a:endParaRPr lang="fr-FR" dirty="0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610" y="3786"/>
              <a:ext cx="1134" cy="1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Num_Personne</a:t>
              </a:r>
              <a:endParaRPr lang="fr-FR" u="sng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Prénom</a:t>
              </a:r>
            </a:p>
          </p:txBody>
        </p:sp>
      </p:grp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5292080" y="4715852"/>
            <a:ext cx="108012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 smtClean="0"/>
              <a:t>Fils de</a:t>
            </a:r>
            <a:endParaRPr lang="fr-FR" dirty="0"/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4716016" y="4623554"/>
            <a:ext cx="2170931" cy="88438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4716016" y="5075892"/>
            <a:ext cx="216024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>
            <a:off x="4283968" y="4774165"/>
            <a:ext cx="730770" cy="13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4283968" y="5363924"/>
            <a:ext cx="730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4283968" y="471585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0:1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4283968" y="506660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0:N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4283968" y="53639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Père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4283968" y="442782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Fils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5724128" y="370774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Patte</a:t>
            </a:r>
            <a:endParaRPr lang="fr-FR" dirty="0"/>
          </a:p>
        </p:txBody>
      </p:sp>
      <p:cxnSp>
        <p:nvCxnSpPr>
          <p:cNvPr id="26" name="Connecteur droit avec flèche 25"/>
          <p:cNvCxnSpPr>
            <a:stCxn id="24" idx="1"/>
          </p:cNvCxnSpPr>
          <p:nvPr/>
        </p:nvCxnSpPr>
        <p:spPr>
          <a:xfrm flipH="1">
            <a:off x="4788024" y="3892406"/>
            <a:ext cx="936104" cy="8954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4355976" y="377974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Rôle</a:t>
            </a:r>
            <a:endParaRPr lang="fr-FR" dirty="0"/>
          </a:p>
        </p:txBody>
      </p:sp>
      <p:cxnSp>
        <p:nvCxnSpPr>
          <p:cNvPr id="30" name="Connecteur droit avec flèche 29"/>
          <p:cNvCxnSpPr>
            <a:stCxn id="28" idx="2"/>
            <a:endCxn id="23" idx="0"/>
          </p:cNvCxnSpPr>
          <p:nvPr/>
        </p:nvCxnSpPr>
        <p:spPr>
          <a:xfrm>
            <a:off x="4680012" y="4149080"/>
            <a:ext cx="0" cy="2787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5796136" y="586798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Patte</a:t>
            </a:r>
            <a:endParaRPr lang="fr-FR" dirty="0"/>
          </a:p>
        </p:txBody>
      </p:sp>
      <p:sp>
        <p:nvSpPr>
          <p:cNvPr id="32" name="ZoneTexte 31"/>
          <p:cNvSpPr txBox="1"/>
          <p:nvPr/>
        </p:nvSpPr>
        <p:spPr>
          <a:xfrm>
            <a:off x="4355976" y="593998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Rôle</a:t>
            </a:r>
            <a:endParaRPr lang="fr-FR" dirty="0"/>
          </a:p>
        </p:txBody>
      </p:sp>
      <p:cxnSp>
        <p:nvCxnSpPr>
          <p:cNvPr id="34" name="Connecteur droit avec flèche 33"/>
          <p:cNvCxnSpPr>
            <a:stCxn id="31" idx="1"/>
            <a:endCxn id="22" idx="0"/>
          </p:cNvCxnSpPr>
          <p:nvPr/>
        </p:nvCxnSpPr>
        <p:spPr>
          <a:xfrm flipH="1" flipV="1">
            <a:off x="4680012" y="5363924"/>
            <a:ext cx="1116124" cy="6887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32" idx="0"/>
            <a:endCxn id="22" idx="2"/>
          </p:cNvCxnSpPr>
          <p:nvPr/>
        </p:nvCxnSpPr>
        <p:spPr>
          <a:xfrm flipV="1">
            <a:off x="4680012" y="5733256"/>
            <a:ext cx="0" cy="206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917456"/>
          </a:xfrm>
        </p:spPr>
        <p:txBody>
          <a:bodyPr>
            <a:normAutofit fontScale="92500"/>
          </a:bodyPr>
          <a:lstStyle/>
          <a:p>
            <a:pPr marL="0" lvl="1" indent="0" algn="just">
              <a:buNone/>
            </a:pPr>
            <a:r>
              <a:rPr lang="fr-FR" dirty="0" smtClean="0"/>
              <a:t>Association faisant intervenir plus d'une fois la même entité.</a:t>
            </a:r>
          </a:p>
          <a:p>
            <a:pPr marL="0" lvl="1" indent="0" algn="just">
              <a:buNone/>
            </a:pPr>
            <a:r>
              <a:rPr lang="fr-FR" dirty="0" smtClean="0"/>
              <a:t>Il faut définir le rôle que joue l'association sur chacune des pattes.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Contraintes d'intégrité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 algn="just">
              <a:buNone/>
            </a:pPr>
            <a:r>
              <a:rPr lang="fr-FR" dirty="0" smtClean="0"/>
              <a:t>Toutes règles implicites ou explicites que doivent suivre les données </a:t>
            </a:r>
          </a:p>
          <a:p>
            <a:pPr marL="0" lvl="1" indent="0" algn="just">
              <a:spcBef>
                <a:spcPct val="35000"/>
              </a:spcBef>
              <a:buFontTx/>
              <a:buChar char="–"/>
            </a:pPr>
            <a:r>
              <a:rPr lang="fr-FR" b="1" dirty="0" smtClean="0"/>
              <a:t> Contraintes d'entité</a:t>
            </a:r>
            <a:r>
              <a:rPr lang="fr-FR" dirty="0" smtClean="0"/>
              <a:t>: toute entité doit posséder un identificateur</a:t>
            </a:r>
          </a:p>
          <a:p>
            <a:pPr marL="0" lvl="1" indent="0" algn="just">
              <a:spcBef>
                <a:spcPct val="35000"/>
              </a:spcBef>
              <a:buFontTx/>
              <a:buChar char="–"/>
            </a:pPr>
            <a:r>
              <a:rPr lang="fr-FR" b="1" dirty="0" smtClean="0"/>
              <a:t> Contraintes de domaine</a:t>
            </a:r>
            <a:r>
              <a:rPr lang="fr-FR" dirty="0" smtClean="0"/>
              <a:t> : les valeurs de certains attributs doivent être prises dans un ensemble donné</a:t>
            </a:r>
          </a:p>
          <a:p>
            <a:pPr marL="0" lvl="1" indent="0" algn="just">
              <a:spcBef>
                <a:spcPct val="35000"/>
              </a:spcBef>
              <a:buFontTx/>
              <a:buChar char="–"/>
            </a:pPr>
            <a:r>
              <a:rPr lang="fr-FR" b="1" dirty="0" smtClean="0"/>
              <a:t> Contraintes d'unicité</a:t>
            </a:r>
            <a:r>
              <a:rPr lang="fr-FR" dirty="0" smtClean="0"/>
              <a:t> : une valeur d'attribut ne peut pas être affectée deux fois à deux entités différentes</a:t>
            </a:r>
          </a:p>
          <a:p>
            <a:pPr marL="0" lvl="1" indent="0" algn="just">
              <a:spcBef>
                <a:spcPct val="35000"/>
              </a:spcBef>
              <a:buFontTx/>
              <a:buChar char="–"/>
            </a:pPr>
            <a:r>
              <a:rPr lang="fr-FR" b="1" dirty="0" smtClean="0"/>
              <a:t> Contraintes générales</a:t>
            </a:r>
            <a:r>
              <a:rPr lang="fr-FR" dirty="0" smtClean="0"/>
              <a:t> : règle permettant de conserver la cohérence de la base de manière générale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Contraintes d'intégrité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742950" lvl="1" indent="-285750" algn="just">
              <a:spcBef>
                <a:spcPct val="35000"/>
              </a:spcBef>
              <a:buFontTx/>
              <a:buChar char="–"/>
            </a:pPr>
            <a:r>
              <a:rPr lang="fr-FR" sz="2800" b="1" dirty="0" smtClean="0"/>
              <a:t>Contraintes de domaine</a:t>
            </a:r>
            <a:r>
              <a:rPr lang="fr-FR" sz="2800" dirty="0" smtClean="0"/>
              <a:t> : </a:t>
            </a:r>
          </a:p>
          <a:p>
            <a:pPr marL="742950" lvl="1" indent="-285750" algn="just">
              <a:spcBef>
                <a:spcPct val="35000"/>
              </a:spcBef>
              <a:buFont typeface="Symbol" pitchFamily="18" charset="2"/>
              <a:buChar char=" "/>
            </a:pPr>
            <a:r>
              <a:rPr lang="en-US" sz="2600" dirty="0" smtClean="0">
                <a:cs typeface="Times New Roman" pitchFamily="18" charset="0"/>
              </a:rPr>
              <a:t>"</a:t>
            </a:r>
            <a:r>
              <a:rPr lang="fr-FR" sz="2600" dirty="0" smtClean="0"/>
              <a:t>La fonction d’un enseignant à l’Université prend sa valeur dans l’ensemble {vacataire, MAA, MAB, MCFA, MCFB, Prof.}.</a:t>
            </a:r>
            <a:r>
              <a:rPr lang="en-US" sz="2600" dirty="0" smtClean="0">
                <a:cs typeface="Times New Roman" pitchFamily="18" charset="0"/>
              </a:rPr>
              <a:t>"</a:t>
            </a:r>
            <a:endParaRPr lang="fr-FR" sz="2600" dirty="0" smtClean="0"/>
          </a:p>
          <a:p>
            <a:pPr marL="742950" lvl="1" indent="-285750" algn="just">
              <a:spcBef>
                <a:spcPct val="35000"/>
              </a:spcBef>
              <a:buFontTx/>
              <a:buChar char="–"/>
            </a:pPr>
            <a:r>
              <a:rPr lang="fr-FR" sz="2800" b="1" dirty="0" smtClean="0"/>
              <a:t>Contraintes d'unicité</a:t>
            </a:r>
            <a:r>
              <a:rPr lang="fr-FR" sz="2800" dirty="0" smtClean="0"/>
              <a:t> : </a:t>
            </a:r>
          </a:p>
          <a:p>
            <a:pPr marL="742950" lvl="1" indent="-285750" algn="just">
              <a:spcBef>
                <a:spcPct val="35000"/>
              </a:spcBef>
              <a:buFont typeface="Symbol" pitchFamily="18" charset="2"/>
              <a:buChar char=" "/>
            </a:pPr>
            <a:r>
              <a:rPr lang="fr-FR" sz="2600" dirty="0" smtClean="0">
                <a:cs typeface="Times New Roman" pitchFamily="18" charset="0"/>
              </a:rPr>
              <a:t>"Une wilaya, identifi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fr-FR" sz="2600" dirty="0" smtClean="0">
                <a:cs typeface="Times New Roman" pitchFamily="18" charset="0"/>
              </a:rPr>
              <a:t> par son num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fr-FR" sz="2600" dirty="0" smtClean="0">
                <a:cs typeface="Times New Roman" pitchFamily="18" charset="0"/>
              </a:rPr>
              <a:t>ro, a un nom unique (il n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fr-FR" sz="2600" dirty="0" smtClean="0">
                <a:cs typeface="Times New Roman" pitchFamily="18" charset="0"/>
              </a:rPr>
              <a:t>y a pas deux wilayas de même nom)."</a:t>
            </a:r>
            <a:endParaRPr lang="fr-FR" sz="2800" dirty="0" smtClean="0"/>
          </a:p>
          <a:p>
            <a:pPr marL="742950" lvl="1" indent="-285750" algn="just">
              <a:spcBef>
                <a:spcPct val="35000"/>
              </a:spcBef>
              <a:buFontTx/>
              <a:buChar char="–"/>
            </a:pPr>
            <a:r>
              <a:rPr lang="fr-FR" sz="2800" b="1" dirty="0" smtClean="0"/>
              <a:t>Contraintes générales</a:t>
            </a:r>
            <a:r>
              <a:rPr lang="fr-FR" sz="2800" dirty="0" smtClean="0"/>
              <a:t> : </a:t>
            </a:r>
          </a:p>
          <a:p>
            <a:pPr marL="742950" lvl="1" indent="-285750" algn="just">
              <a:spcBef>
                <a:spcPct val="35000"/>
              </a:spcBef>
              <a:buFont typeface="Symbol" pitchFamily="18" charset="2"/>
              <a:buChar char=" "/>
            </a:pPr>
            <a:r>
              <a:rPr lang="fr-FR" sz="2600" dirty="0" smtClean="0">
                <a:cs typeface="Times New Roman" pitchFamily="18" charset="0"/>
              </a:rPr>
              <a:t>"Un enseignant ne peut pas assurer deux cours dans deux salles différentes à la même date et à la même heure"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Bien modéliser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endParaRPr lang="fr-FR" dirty="0" smtClean="0"/>
          </a:p>
          <a:p>
            <a:pPr>
              <a:lnSpc>
                <a:spcPct val="90000"/>
              </a:lnSpc>
            </a:pPr>
            <a:r>
              <a:rPr lang="fr-FR" dirty="0" smtClean="0"/>
              <a:t>Bien comprendre le problème à résoudre</a:t>
            </a:r>
          </a:p>
          <a:p>
            <a:pPr>
              <a:lnSpc>
                <a:spcPct val="90000"/>
              </a:lnSpc>
            </a:pPr>
            <a:endParaRPr lang="fr-FR" dirty="0" smtClean="0"/>
          </a:p>
          <a:p>
            <a:pPr>
              <a:lnSpc>
                <a:spcPct val="90000"/>
              </a:lnSpc>
            </a:pPr>
            <a:r>
              <a:rPr lang="fr-FR" dirty="0" smtClean="0"/>
              <a:t>Essayer de conserver le modèle simple</a:t>
            </a:r>
          </a:p>
          <a:p>
            <a:pPr>
              <a:lnSpc>
                <a:spcPct val="90000"/>
              </a:lnSpc>
            </a:pPr>
            <a:endParaRPr lang="fr-FR" dirty="0" smtClean="0"/>
          </a:p>
          <a:p>
            <a:pPr>
              <a:lnSpc>
                <a:spcPct val="90000"/>
              </a:lnSpc>
            </a:pPr>
            <a:r>
              <a:rPr lang="fr-FR" dirty="0" smtClean="0"/>
              <a:t>Bien choisir les noms</a:t>
            </a:r>
          </a:p>
          <a:p>
            <a:pPr>
              <a:lnSpc>
                <a:spcPct val="90000"/>
              </a:lnSpc>
            </a:pPr>
            <a:endParaRPr lang="fr-FR" dirty="0" smtClean="0"/>
          </a:p>
          <a:p>
            <a:pPr>
              <a:lnSpc>
                <a:spcPct val="90000"/>
              </a:lnSpc>
            </a:pPr>
            <a:r>
              <a:rPr lang="fr-FR" dirty="0" smtClean="0"/>
              <a:t>Ne pas cacher les associations sous forme d'attributs</a:t>
            </a:r>
          </a:p>
          <a:p>
            <a:pPr lvl="1">
              <a:lnSpc>
                <a:spcPct val="90000"/>
              </a:lnSpc>
            </a:pPr>
            <a:r>
              <a:rPr lang="fr-FR" dirty="0" smtClean="0"/>
              <a:t>utiliser les associations</a:t>
            </a:r>
          </a:p>
          <a:p>
            <a:pPr>
              <a:lnSpc>
                <a:spcPct val="90000"/>
              </a:lnSpc>
            </a:pPr>
            <a:endParaRPr lang="fr-FR" dirty="0" smtClean="0"/>
          </a:p>
          <a:p>
            <a:pPr>
              <a:lnSpc>
                <a:spcPct val="90000"/>
              </a:lnSpc>
            </a:pPr>
            <a:r>
              <a:rPr lang="fr-FR" dirty="0" smtClean="0"/>
              <a:t>Faire revoir le modèle par d'autres</a:t>
            </a:r>
          </a:p>
          <a:p>
            <a:pPr lvl="1">
              <a:lnSpc>
                <a:spcPct val="90000"/>
              </a:lnSpc>
            </a:pPr>
            <a:r>
              <a:rPr lang="fr-FR" dirty="0" smtClean="0"/>
              <a:t>définir en commun les objets de l’entreprise</a:t>
            </a:r>
          </a:p>
          <a:p>
            <a:pPr>
              <a:lnSpc>
                <a:spcPct val="90000"/>
              </a:lnSpc>
            </a:pPr>
            <a:endParaRPr lang="fr-FR" dirty="0" smtClean="0"/>
          </a:p>
          <a:p>
            <a:pPr>
              <a:lnSpc>
                <a:spcPct val="90000"/>
              </a:lnSpc>
            </a:pPr>
            <a:r>
              <a:rPr lang="fr-FR" dirty="0" smtClean="0"/>
              <a:t>Documenter les significations et conventions</a:t>
            </a:r>
          </a:p>
          <a:p>
            <a:pPr lvl="1">
              <a:lnSpc>
                <a:spcPct val="90000"/>
              </a:lnSpc>
            </a:pPr>
            <a:r>
              <a:rPr lang="fr-FR" dirty="0" smtClean="0"/>
              <a:t> élaborer le dictionnaire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Intérêt de l’utilisation d’une méthode de conception</a:t>
            </a:r>
          </a:p>
          <a:p>
            <a:pPr lvl="1"/>
            <a:r>
              <a:rPr lang="fr-FR" dirty="0" smtClean="0"/>
              <a:t>proche du monde réel</a:t>
            </a:r>
          </a:p>
          <a:p>
            <a:pPr lvl="1"/>
            <a:r>
              <a:rPr lang="fr-FR" dirty="0" smtClean="0"/>
              <a:t>démarche sémantique claire</a:t>
            </a:r>
          </a:p>
          <a:p>
            <a:pPr lvl="1"/>
            <a:r>
              <a:rPr lang="fr-FR" dirty="0" smtClean="0"/>
              <a:t>diagrammes standards</a:t>
            </a:r>
          </a:p>
          <a:p>
            <a:endParaRPr lang="fr-FR" dirty="0" smtClean="0"/>
          </a:p>
          <a:p>
            <a:r>
              <a:rPr lang="fr-FR" dirty="0" smtClean="0"/>
              <a:t>Passage au relationnel semi-automatique</a:t>
            </a:r>
          </a:p>
          <a:p>
            <a:pPr lvl="1"/>
            <a:r>
              <a:rPr lang="fr-FR" dirty="0" smtClean="0"/>
              <a:t>outils du commerce utilisables (</a:t>
            </a:r>
            <a:r>
              <a:rPr lang="fr-FR" dirty="0" err="1" smtClean="0"/>
              <a:t>Objecteering</a:t>
            </a:r>
            <a:r>
              <a:rPr lang="fr-FR" dirty="0" smtClean="0"/>
              <a:t>, Rose, etc.)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Entité-Association vers Relationnel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Il existe des règles permettant une transformation automatiques de la plupart des schémas entité-association vers des schémas relationnels.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sz="2000" b="1" dirty="0" smtClean="0">
                <a:solidFill>
                  <a:schemeClr val="tx2"/>
                </a:solidFill>
              </a:rPr>
              <a:t>Entité-Association			Relationnel</a:t>
            </a:r>
          </a:p>
          <a:p>
            <a:pPr>
              <a:buNone/>
            </a:pPr>
            <a:r>
              <a:rPr lang="fr-FR" sz="2000" dirty="0" smtClean="0"/>
              <a:t>Entité					Relation</a:t>
            </a:r>
          </a:p>
          <a:p>
            <a:pPr>
              <a:buNone/>
            </a:pPr>
            <a:r>
              <a:rPr lang="fr-FR" sz="2000" dirty="0" smtClean="0">
                <a:solidFill>
                  <a:srgbClr val="FF0000"/>
                </a:solidFill>
              </a:rPr>
              <a:t>Association				Relation ou clé étrangère ?</a:t>
            </a:r>
          </a:p>
          <a:p>
            <a:pPr>
              <a:buNone/>
            </a:pPr>
            <a:r>
              <a:rPr lang="fr-FR" sz="2000" dirty="0" smtClean="0"/>
              <a:t>Identifiant				Clé primaire</a:t>
            </a:r>
          </a:p>
          <a:p>
            <a:pPr>
              <a:buNone/>
            </a:pPr>
            <a:r>
              <a:rPr lang="fr-FR" sz="2000" dirty="0" smtClean="0"/>
              <a:t>Propriété				Attribut</a:t>
            </a:r>
          </a:p>
          <a:p>
            <a:pPr>
              <a:buNone/>
            </a:pPr>
            <a:r>
              <a:rPr lang="fr-FR" sz="2000" dirty="0" smtClean="0"/>
              <a:t>Contrainte d'intégrité			Contrainte d'intégrité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25</a:t>
            </a:fld>
            <a:endParaRPr lang="fr-FR"/>
          </a:p>
        </p:txBody>
      </p:sp>
      <p:sp>
        <p:nvSpPr>
          <p:cNvPr id="5" name="Flèche droite 4"/>
          <p:cNvSpPr/>
          <p:nvPr/>
        </p:nvSpPr>
        <p:spPr>
          <a:xfrm>
            <a:off x="2843808" y="3789040"/>
            <a:ext cx="22322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>
            <a:off x="1331640" y="4149080"/>
            <a:ext cx="374441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6"/>
          <p:cNvSpPr/>
          <p:nvPr/>
        </p:nvSpPr>
        <p:spPr>
          <a:xfrm>
            <a:off x="1979712" y="4509120"/>
            <a:ext cx="309634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droite 8"/>
          <p:cNvSpPr/>
          <p:nvPr/>
        </p:nvSpPr>
        <p:spPr>
          <a:xfrm>
            <a:off x="1907704" y="4869160"/>
            <a:ext cx="316835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droite 9"/>
          <p:cNvSpPr/>
          <p:nvPr/>
        </p:nvSpPr>
        <p:spPr>
          <a:xfrm>
            <a:off x="1763688" y="5229200"/>
            <a:ext cx="331236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droite 10"/>
          <p:cNvSpPr/>
          <p:nvPr/>
        </p:nvSpPr>
        <p:spPr>
          <a:xfrm>
            <a:off x="2987824" y="5589240"/>
            <a:ext cx="20882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Les entités sont transformées en relations</a:t>
            </a:r>
          </a:p>
          <a:p>
            <a:r>
              <a:rPr lang="fr-FR" dirty="0" smtClean="0"/>
              <a:t>Les propriétés sont transformées en attributs</a:t>
            </a:r>
          </a:p>
          <a:p>
            <a:r>
              <a:rPr lang="fr-FR" dirty="0" smtClean="0"/>
              <a:t>Les identifiants sont transformés en clés primaires</a:t>
            </a:r>
          </a:p>
          <a:p>
            <a:r>
              <a:rPr lang="fr-FR" dirty="0" smtClean="0"/>
              <a:t>Les associations conduisent (1) à l'apparition de clés étrangères ou (2) à la création de relations. </a:t>
            </a:r>
          </a:p>
          <a:p>
            <a:r>
              <a:rPr lang="fr-FR" dirty="0" smtClean="0"/>
              <a:t>La manière dont sont dérivées les associations dépend des cardinalités.</a:t>
            </a:r>
          </a:p>
          <a:p>
            <a:r>
              <a:rPr lang="fr-FR" dirty="0" smtClean="0"/>
              <a:t>Les contraintes d'intégrité attachées à des objets du modèle entité-association doivent être reliées aux objets du modèle relationnel qui en sont dérivés. </a:t>
            </a:r>
          </a:p>
          <a:p>
            <a:r>
              <a:rPr lang="fr-FR" dirty="0" smtClean="0"/>
              <a:t>Chaque création de clé étrangère donne lieu à la création d'une contrainte d'intégrité référentielle.</a:t>
            </a:r>
          </a:p>
          <a:p>
            <a:r>
              <a:rPr lang="fr-FR" dirty="0" smtClean="0"/>
              <a:t>De nouvelles contraintes d'intégrité doivent parfois être rajoutées pour préserver la sémantique du modèle initial.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Transformation d'une entité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dirty="0" smtClean="0"/>
              <a:t>Principe: </a:t>
            </a:r>
            <a:r>
              <a:rPr lang="fr-FR" dirty="0" smtClean="0"/>
              <a:t>Toute entité est transformée en une relation (table) telle que:</a:t>
            </a:r>
          </a:p>
          <a:p>
            <a:pPr lvl="1"/>
            <a:r>
              <a:rPr lang="fr-FR" dirty="0" smtClean="0"/>
              <a:t>Le nom de la relation est celui de l'entité</a:t>
            </a:r>
          </a:p>
          <a:p>
            <a:pPr lvl="1"/>
            <a:r>
              <a:rPr lang="fr-FR" dirty="0" smtClean="0"/>
              <a:t>La clé primaire de la relation est l'identifiant de l'entité</a:t>
            </a:r>
          </a:p>
          <a:p>
            <a:pPr lvl="1"/>
            <a:r>
              <a:rPr lang="fr-FR" dirty="0" smtClean="0"/>
              <a:t>Les attributs de la relation sont les propriétés de l'entité</a:t>
            </a:r>
          </a:p>
          <a:p>
            <a:pPr>
              <a:buNone/>
            </a:pPr>
            <a:r>
              <a:rPr lang="fr-FR" b="1" dirty="0" smtClean="0"/>
              <a:t>Exemple: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                                          </a:t>
            </a:r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r>
              <a:rPr lang="fr-FR" sz="2000" dirty="0" smtClean="0"/>
              <a:t>			    Personne(</a:t>
            </a:r>
            <a:r>
              <a:rPr lang="fr-FR" sz="2000" u="sng" dirty="0" smtClean="0"/>
              <a:t>Numéro</a:t>
            </a:r>
            <a:r>
              <a:rPr lang="fr-FR" sz="2000" dirty="0" smtClean="0"/>
              <a:t>, Nom, Prénom)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27</a:t>
            </a:fld>
            <a:endParaRPr lang="fr-FR"/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3419872" y="4005064"/>
            <a:ext cx="1512168" cy="1700808"/>
            <a:chOff x="1610" y="3566"/>
            <a:chExt cx="1225" cy="1162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Personne</a:t>
              </a:r>
              <a:endParaRPr lang="fr-FR" dirty="0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smtClean="0"/>
                <a:t>Numéro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Prénom</a:t>
              </a:r>
              <a:endParaRPr lang="fr-F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Entité faible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1578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dirty="0" smtClean="0"/>
              <a:t>Exception: </a:t>
            </a:r>
            <a:r>
              <a:rPr lang="fr-FR" dirty="0" smtClean="0"/>
              <a:t>Dans le cas d'une entité faible, la clé primaire est constituée de l'identifiant de celle-ci ainsi que celui de l'entité forte à laquelle elle est associée.</a:t>
            </a: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Exemple: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					</a:t>
            </a:r>
          </a:p>
          <a:p>
            <a:pPr marL="0" indent="0">
              <a:buNone/>
            </a:pPr>
            <a:r>
              <a:rPr lang="fr-FR" sz="2000" b="1" dirty="0" smtClean="0"/>
              <a:t>				</a:t>
            </a:r>
          </a:p>
          <a:p>
            <a:pPr marL="0" indent="0">
              <a:buNone/>
            </a:pPr>
            <a:r>
              <a:rPr lang="fr-FR" sz="2000" b="1" dirty="0" smtClean="0"/>
              <a:t>				</a:t>
            </a:r>
          </a:p>
          <a:p>
            <a:pPr marL="0" indent="0">
              <a:buNone/>
            </a:pPr>
            <a:endParaRPr lang="fr-FR" b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28</a:t>
            </a:fld>
            <a:endParaRPr lang="fr-FR"/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611560" y="4104456"/>
            <a:ext cx="1512168" cy="1700808"/>
            <a:chOff x="1610" y="3566"/>
            <a:chExt cx="1225" cy="1162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Bâtiment</a:t>
              </a:r>
              <a:endParaRPr lang="fr-FR" dirty="0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Num_Bat</a:t>
              </a:r>
              <a:endParaRPr lang="fr-FR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Etages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Utilisation</a:t>
              </a:r>
              <a:endParaRPr lang="fr-FR" dirty="0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5076056" y="4104456"/>
            <a:ext cx="1512168" cy="1700808"/>
            <a:chOff x="1610" y="3566"/>
            <a:chExt cx="1225" cy="1162"/>
          </a:xfrm>
        </p:grpSpPr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Salle</a:t>
              </a:r>
              <a:endParaRPr lang="fr-FR" dirty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Num_Salle</a:t>
              </a:r>
              <a:endParaRPr lang="fr-FR" u="sng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Etage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Type</a:t>
              </a:r>
            </a:p>
          </p:txBody>
        </p:sp>
      </p:grp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4932039" y="3933056"/>
            <a:ext cx="1800201" cy="20162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2627784" y="4787860"/>
            <a:ext cx="17281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 smtClean="0"/>
              <a:t>Se trouve dans</a:t>
            </a:r>
            <a:endParaRPr lang="fr-FR" dirty="0"/>
          </a:p>
        </p:txBody>
      </p:sp>
      <p:sp>
        <p:nvSpPr>
          <p:cNvPr id="15" name="Oval 18"/>
          <p:cNvSpPr>
            <a:spLocks noChangeArrowheads="1"/>
          </p:cNvSpPr>
          <p:nvPr/>
        </p:nvSpPr>
        <p:spPr bwMode="auto">
          <a:xfrm>
            <a:off x="2627784" y="4653136"/>
            <a:ext cx="16557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2555776" y="4581128"/>
            <a:ext cx="1800200" cy="72008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" name="Connecteur droit 19"/>
          <p:cNvCxnSpPr>
            <a:stCxn id="6" idx="3"/>
            <a:endCxn id="18" idx="2"/>
          </p:cNvCxnSpPr>
          <p:nvPr/>
        </p:nvCxnSpPr>
        <p:spPr>
          <a:xfrm flipV="1">
            <a:off x="2123728" y="4941168"/>
            <a:ext cx="432048" cy="13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18" idx="6"/>
            <a:endCxn id="13" idx="1"/>
          </p:cNvCxnSpPr>
          <p:nvPr/>
        </p:nvCxnSpPr>
        <p:spPr>
          <a:xfrm>
            <a:off x="4355976" y="4941168"/>
            <a:ext cx="5760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2195736" y="450912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1:N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4427984" y="458112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1:1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0" y="6093297"/>
            <a:ext cx="4355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Bâtiment(</a:t>
            </a:r>
            <a:r>
              <a:rPr lang="fr-FR" u="sng" dirty="0" err="1" smtClean="0"/>
              <a:t>Num_Bat</a:t>
            </a:r>
            <a:r>
              <a:rPr lang="fr-FR" dirty="0" smtClean="0"/>
              <a:t>, Etages, Utilisation) </a:t>
            </a:r>
            <a:endParaRPr lang="fr-FR" sz="2000" dirty="0" smtClean="0"/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4572000" y="6093296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Salle(</a:t>
            </a:r>
            <a:r>
              <a:rPr lang="fr-FR" i="1" u="sng" dirty="0" err="1" smtClean="0"/>
              <a:t>Num_Bat</a:t>
            </a:r>
            <a:r>
              <a:rPr lang="fr-FR" u="sng" dirty="0" smtClean="0"/>
              <a:t>, </a:t>
            </a:r>
            <a:r>
              <a:rPr lang="fr-FR" u="sng" dirty="0" err="1" smtClean="0"/>
              <a:t>Num_Salle</a:t>
            </a:r>
            <a:r>
              <a:rPr lang="fr-FR" dirty="0" smtClean="0"/>
              <a:t>, Etage, Type)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Généralisation/Spécialisation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Principe: </a:t>
            </a:r>
            <a:r>
              <a:rPr lang="fr-FR" dirty="0" smtClean="0"/>
              <a:t>La généralisation G de n entités E1, E2, E3 … En peut se transformer d'une des manières suivantes:</a:t>
            </a:r>
          </a:p>
          <a:p>
            <a:pPr marL="365760" lvl="1" indent="0"/>
            <a:r>
              <a:rPr lang="fr-FR" dirty="0" smtClean="0"/>
              <a:t>L'entité générique donne lieu à une relation ayant pour attributs l'ensemble des propriété de toutes les entités E1, E2, E3 … En. Un attribut supplémentaire est ajouté et aura pour  valeurs les noms des entités E1, E2, E3 … En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864" y="1935480"/>
            <a:ext cx="8229600" cy="4389120"/>
          </a:xfrm>
        </p:spPr>
        <p:txBody>
          <a:bodyPr>
            <a:normAutofit/>
          </a:bodyPr>
          <a:lstStyle/>
          <a:p>
            <a:r>
              <a:rPr lang="fr-FR" dirty="0" smtClean="0"/>
              <a:t>De manière générale, une application informatique peut être caractérisée par</a:t>
            </a:r>
          </a:p>
          <a:p>
            <a:pPr lvl="1"/>
            <a:r>
              <a:rPr lang="fr-FR" dirty="0" smtClean="0"/>
              <a:t>Les </a:t>
            </a:r>
            <a:r>
              <a:rPr lang="fr-FR" dirty="0" smtClean="0">
                <a:solidFill>
                  <a:srgbClr val="FF0000"/>
                </a:solidFill>
              </a:rPr>
              <a:t>données</a:t>
            </a:r>
            <a:r>
              <a:rPr lang="fr-FR" dirty="0" smtClean="0"/>
              <a:t> qu'elle manipule</a:t>
            </a:r>
          </a:p>
          <a:p>
            <a:pPr lvl="1"/>
            <a:r>
              <a:rPr lang="fr-FR" dirty="0" smtClean="0"/>
              <a:t>Les </a:t>
            </a:r>
            <a:r>
              <a:rPr lang="fr-FR" dirty="0" smtClean="0">
                <a:solidFill>
                  <a:srgbClr val="FF0000"/>
                </a:solidFill>
              </a:rPr>
              <a:t>traitements</a:t>
            </a:r>
            <a:r>
              <a:rPr lang="fr-FR" dirty="0" smtClean="0"/>
              <a:t> qui manipulent ces données</a:t>
            </a:r>
          </a:p>
          <a:p>
            <a:endParaRPr lang="fr-FR" dirty="0" smtClean="0"/>
          </a:p>
          <a:p>
            <a:r>
              <a:rPr lang="fr-FR" dirty="0" smtClean="0"/>
              <a:t>La conception d'une application commence par l'inventaire des données et des traitements nécessaires à la réalisation des tâches assignées à cette application. Puis, une modélisation de celles-ci de manière formelle.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Généralisation/Spécialisation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31640" y="3573016"/>
            <a:ext cx="7884368" cy="989464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fr-FR" sz="2000" dirty="0" smtClean="0"/>
              <a:t>Personne (</a:t>
            </a:r>
            <a:r>
              <a:rPr lang="fr-FR" sz="2000" u="sng" dirty="0" err="1" smtClean="0"/>
              <a:t>Numéro</a:t>
            </a:r>
            <a:r>
              <a:rPr lang="fr-FR" sz="2000" dirty="0" err="1" smtClean="0"/>
              <a:t>,Nom</a:t>
            </a:r>
            <a:r>
              <a:rPr lang="fr-FR" sz="2000" dirty="0" smtClean="0"/>
              <a:t>, Prénom, Spécialité, Poids, Tension, Type)</a:t>
            </a:r>
          </a:p>
          <a:p>
            <a:pPr lvl="1">
              <a:buNone/>
            </a:pPr>
            <a:r>
              <a:rPr lang="fr-FR" sz="2000" dirty="0" smtClean="0"/>
              <a:t>          </a:t>
            </a:r>
            <a:r>
              <a:rPr lang="fr-FR" sz="2000" dirty="0" smtClean="0">
                <a:solidFill>
                  <a:srgbClr val="FF0000"/>
                </a:solidFill>
              </a:rPr>
              <a:t>Type </a:t>
            </a:r>
            <a:r>
              <a:rPr lang="fr-FR" sz="2000" dirty="0" smtClean="0">
                <a:solidFill>
                  <a:srgbClr val="FF0000"/>
                </a:solidFill>
                <a:sym typeface="Symbol"/>
              </a:rPr>
              <a:t> {Médecin, Patient}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5" name="Line 17"/>
          <p:cNvSpPr>
            <a:spLocks noChangeShapeType="1"/>
          </p:cNvSpPr>
          <p:nvPr/>
        </p:nvSpPr>
        <p:spPr bwMode="auto">
          <a:xfrm flipH="1" flipV="1">
            <a:off x="1762622" y="3429421"/>
            <a:ext cx="0" cy="719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" name="AutoShape 18"/>
          <p:cNvSpPr>
            <a:spLocks noChangeArrowheads="1"/>
          </p:cNvSpPr>
          <p:nvPr/>
        </p:nvSpPr>
        <p:spPr bwMode="auto">
          <a:xfrm>
            <a:off x="1402259" y="4148558"/>
            <a:ext cx="720725" cy="576263"/>
          </a:xfrm>
          <a:prstGeom prst="flowChartExtra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Is_a</a:t>
            </a:r>
          </a:p>
        </p:txBody>
      </p:sp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827584" y="4724821"/>
            <a:ext cx="20161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" name="Line 20"/>
          <p:cNvSpPr>
            <a:spLocks noChangeShapeType="1"/>
          </p:cNvSpPr>
          <p:nvPr/>
        </p:nvSpPr>
        <p:spPr bwMode="auto">
          <a:xfrm>
            <a:off x="827584" y="4724821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" name="Line 21"/>
          <p:cNvSpPr>
            <a:spLocks noChangeShapeType="1"/>
          </p:cNvSpPr>
          <p:nvPr/>
        </p:nvSpPr>
        <p:spPr bwMode="auto">
          <a:xfrm>
            <a:off x="2843709" y="4724821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30</a:t>
            </a:fld>
            <a:endParaRPr lang="fr-FR"/>
          </a:p>
        </p:txBody>
      </p:sp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1043608" y="1872208"/>
            <a:ext cx="1512168" cy="1556792"/>
            <a:chOff x="1610" y="3566"/>
            <a:chExt cx="1225" cy="1162"/>
          </a:xfrm>
        </p:grpSpPr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Personne</a:t>
              </a:r>
              <a:endParaRPr lang="fr-FR" dirty="0"/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smtClean="0"/>
                <a:t>Numéro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Prénom</a:t>
              </a:r>
              <a:endParaRPr lang="fr-FR" dirty="0"/>
            </a:p>
          </p:txBody>
        </p:sp>
      </p:grpSp>
      <p:grpSp>
        <p:nvGrpSpPr>
          <p:cNvPr id="15" name="Group 9"/>
          <p:cNvGrpSpPr>
            <a:grpSpLocks/>
          </p:cNvGrpSpPr>
          <p:nvPr/>
        </p:nvGrpSpPr>
        <p:grpSpPr bwMode="auto">
          <a:xfrm>
            <a:off x="107504" y="5085184"/>
            <a:ext cx="1512168" cy="1556792"/>
            <a:chOff x="1610" y="3566"/>
            <a:chExt cx="1225" cy="1162"/>
          </a:xfrm>
        </p:grpSpPr>
        <p:sp>
          <p:nvSpPr>
            <p:cNvPr id="16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Médecin</a:t>
              </a:r>
              <a:endParaRPr lang="fr-FR" dirty="0"/>
            </a:p>
          </p:txBody>
        </p: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Spécialité</a:t>
              </a:r>
            </a:p>
          </p:txBody>
        </p:sp>
      </p:grpSp>
      <p:grpSp>
        <p:nvGrpSpPr>
          <p:cNvPr id="19" name="Group 9"/>
          <p:cNvGrpSpPr>
            <a:grpSpLocks/>
          </p:cNvGrpSpPr>
          <p:nvPr/>
        </p:nvGrpSpPr>
        <p:grpSpPr bwMode="auto">
          <a:xfrm>
            <a:off x="2123728" y="5085184"/>
            <a:ext cx="1512168" cy="1556792"/>
            <a:chOff x="1610" y="3566"/>
            <a:chExt cx="1225" cy="1162"/>
          </a:xfrm>
        </p:grpSpPr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Patient</a:t>
              </a:r>
              <a:endParaRPr lang="fr-FR" dirty="0"/>
            </a:p>
          </p:txBody>
        </p:sp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5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Poids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Tension</a:t>
              </a:r>
              <a:endParaRPr lang="fr-FR" dirty="0"/>
            </a:p>
          </p:txBody>
        </p:sp>
      </p:grpSp>
      <p:sp>
        <p:nvSpPr>
          <p:cNvPr id="23" name="ZoneTexte 22"/>
          <p:cNvSpPr txBox="1"/>
          <p:nvPr/>
        </p:nvSpPr>
        <p:spPr>
          <a:xfrm>
            <a:off x="3779912" y="5589240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entités Médecin et Patient n'ont pas d'identifiant. Ils héritent de l'identifiant de Personne.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Généralisation/Spécialisation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/>
              <a:t>Principe: </a:t>
            </a:r>
            <a:r>
              <a:rPr lang="fr-FR" dirty="0" smtClean="0"/>
              <a:t>La généralisation G de n entités E1, E2, E3 … En peut se transformer d'une des manières suivantes:</a:t>
            </a:r>
          </a:p>
          <a:p>
            <a:pPr marL="365760" lvl="1" indent="0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L'entité générique donne lieu à une relation ayant pour attributs l'ensemble des propriété de toutes les entités E1, E2, E3 … En. Un attribut supplémentaire est ajouté et aura pour  valeurs les noms des entités E1, E2, E3 … En</a:t>
            </a:r>
          </a:p>
          <a:p>
            <a:pPr lvl="1"/>
            <a:r>
              <a:rPr lang="fr-FR" dirty="0" smtClean="0"/>
              <a:t>Création d'une relation pour chacune des entités E1, E2, E3 … En. Chacune ayant pour attributs ses propriétés ainsi que celles de G.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Généralisation/Spécialisation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99792" y="3501008"/>
            <a:ext cx="6300192" cy="1080120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fr-FR" sz="2000" dirty="0" smtClean="0"/>
              <a:t>Médecin (</a:t>
            </a:r>
            <a:r>
              <a:rPr lang="fr-FR" sz="2000" u="sng" dirty="0" smtClean="0"/>
              <a:t>Numéro</a:t>
            </a:r>
            <a:r>
              <a:rPr lang="fr-FR" sz="2000" dirty="0" smtClean="0"/>
              <a:t>, Nom, Prénom, Spécialité)</a:t>
            </a:r>
          </a:p>
          <a:p>
            <a:pPr lvl="1">
              <a:buNone/>
            </a:pPr>
            <a:r>
              <a:rPr lang="fr-FR" sz="2000" dirty="0" smtClean="0"/>
              <a:t>Patient (</a:t>
            </a:r>
            <a:r>
              <a:rPr lang="fr-FR" sz="2000" u="sng" dirty="0" smtClean="0"/>
              <a:t>Numéro</a:t>
            </a:r>
            <a:r>
              <a:rPr lang="fr-FR" sz="2000" dirty="0" smtClean="0"/>
              <a:t>, Nom, Prénom, Poids, Tension)</a:t>
            </a:r>
          </a:p>
          <a:p>
            <a:pPr lvl="1">
              <a:buNone/>
            </a:pPr>
            <a:r>
              <a:rPr lang="fr-FR" sz="2000" dirty="0" smtClean="0"/>
              <a:t>          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5" name="Line 17"/>
          <p:cNvSpPr>
            <a:spLocks noChangeShapeType="1"/>
          </p:cNvSpPr>
          <p:nvPr/>
        </p:nvSpPr>
        <p:spPr bwMode="auto">
          <a:xfrm flipH="1" flipV="1">
            <a:off x="1762622" y="3429421"/>
            <a:ext cx="0" cy="719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" name="AutoShape 18"/>
          <p:cNvSpPr>
            <a:spLocks noChangeArrowheads="1"/>
          </p:cNvSpPr>
          <p:nvPr/>
        </p:nvSpPr>
        <p:spPr bwMode="auto">
          <a:xfrm>
            <a:off x="1402259" y="4148558"/>
            <a:ext cx="720725" cy="576263"/>
          </a:xfrm>
          <a:prstGeom prst="flowChartExtra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Is_a</a:t>
            </a:r>
          </a:p>
        </p:txBody>
      </p:sp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827584" y="4724821"/>
            <a:ext cx="20161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" name="Line 20"/>
          <p:cNvSpPr>
            <a:spLocks noChangeShapeType="1"/>
          </p:cNvSpPr>
          <p:nvPr/>
        </p:nvSpPr>
        <p:spPr bwMode="auto">
          <a:xfrm>
            <a:off x="827584" y="4724821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" name="Line 21"/>
          <p:cNvSpPr>
            <a:spLocks noChangeShapeType="1"/>
          </p:cNvSpPr>
          <p:nvPr/>
        </p:nvSpPr>
        <p:spPr bwMode="auto">
          <a:xfrm>
            <a:off x="2843709" y="4724821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32</a:t>
            </a:fld>
            <a:endParaRPr lang="fr-FR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043608" y="1872208"/>
            <a:ext cx="1512168" cy="1556792"/>
            <a:chOff x="1610" y="3566"/>
            <a:chExt cx="1225" cy="1162"/>
          </a:xfrm>
        </p:grpSpPr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Personne</a:t>
              </a:r>
              <a:endParaRPr lang="fr-FR" dirty="0"/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smtClean="0"/>
                <a:t>Numéro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Prénom</a:t>
              </a:r>
              <a:endParaRPr lang="fr-FR" dirty="0"/>
            </a:p>
          </p:txBody>
        </p:sp>
      </p:grpSp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107504" y="5085184"/>
            <a:ext cx="1512168" cy="1556792"/>
            <a:chOff x="1610" y="3566"/>
            <a:chExt cx="1225" cy="1162"/>
          </a:xfrm>
        </p:grpSpPr>
        <p:sp>
          <p:nvSpPr>
            <p:cNvPr id="16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Médecin</a:t>
              </a:r>
              <a:endParaRPr lang="fr-FR" dirty="0"/>
            </a:p>
          </p:txBody>
        </p: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Spécialité</a:t>
              </a:r>
            </a:p>
          </p:txBody>
        </p:sp>
      </p:grpSp>
      <p:grpSp>
        <p:nvGrpSpPr>
          <p:cNvPr id="15" name="Group 9"/>
          <p:cNvGrpSpPr>
            <a:grpSpLocks/>
          </p:cNvGrpSpPr>
          <p:nvPr/>
        </p:nvGrpSpPr>
        <p:grpSpPr bwMode="auto">
          <a:xfrm>
            <a:off x="2123728" y="5085184"/>
            <a:ext cx="1512168" cy="1556792"/>
            <a:chOff x="1610" y="3566"/>
            <a:chExt cx="1225" cy="1162"/>
          </a:xfrm>
        </p:grpSpPr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Patient</a:t>
              </a:r>
              <a:endParaRPr lang="fr-FR" dirty="0"/>
            </a:p>
          </p:txBody>
        </p:sp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5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Poids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Tension</a:t>
              </a:r>
              <a:endParaRPr lang="fr-F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Généralisation/Spécialisation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Principe: </a:t>
            </a:r>
            <a:r>
              <a:rPr lang="fr-FR" dirty="0" smtClean="0"/>
              <a:t>La généralisation G de n entités E1, E2, E3 … En peut se transformer d'une des manières suivantes:</a:t>
            </a:r>
          </a:p>
          <a:p>
            <a:pPr marL="365760" lvl="1" indent="0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L'entité générique donne lieu à une relation ayant pour attributs l'ensemble des propriété de toutes les entités E1, E2, E3 … En. Un attribut supplémentaire est ajouté et aura pour  valeurs les noms des entités E1, E2, E3 … En</a:t>
            </a:r>
          </a:p>
          <a:p>
            <a:pPr lvl="1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Les entités E1, E2, E3 … En sont transformées en relations R1, R2, R3 … Rn. Chacune ayant pour attributs ses propriétés ainsi que celles de G.</a:t>
            </a:r>
          </a:p>
          <a:p>
            <a:pPr lvl="1"/>
            <a:r>
              <a:rPr lang="fr-FR" dirty="0" smtClean="0"/>
              <a:t>Les entités E1, E2, E3 … En et G sont transformées en relations R1, R2, R3 … Rn et R</a:t>
            </a:r>
            <a:r>
              <a:rPr lang="fr-FR" sz="1600" dirty="0" smtClean="0"/>
              <a:t>G</a:t>
            </a:r>
            <a:r>
              <a:rPr lang="fr-FR" dirty="0" smtClean="0"/>
              <a:t>. La relation entre G et chacune des entités E1, E2, E3 … En est considérée comme une relation de type 1-1 classique qu'il faudra également transformer (voir suite du cours).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Rappel Cardinalités d'une association</a:t>
            </a:r>
            <a:endParaRPr lang="fr-FR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914401" y="2209800"/>
            <a:ext cx="7258000" cy="430212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1-1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679700" y="2395540"/>
            <a:ext cx="4324350" cy="476250"/>
            <a:chOff x="1688" y="1509"/>
            <a:chExt cx="2724" cy="300"/>
          </a:xfrm>
        </p:grpSpPr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1688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3666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2442" y="1647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3334" y="1647"/>
              <a:ext cx="33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</p:grp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2915816" y="2492896"/>
            <a:ext cx="737960" cy="3218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dirty="0" err="1" smtClean="0"/>
              <a:t>Ent</a:t>
            </a:r>
            <a:r>
              <a:rPr lang="fr-FR" dirty="0" smtClean="0"/>
              <a:t> A</a:t>
            </a:r>
            <a:endParaRPr lang="fr-FR" sz="1800" dirty="0"/>
          </a:p>
        </p:txBody>
      </p:sp>
      <p:sp>
        <p:nvSpPr>
          <p:cNvPr id="31" name="Text Box 32"/>
          <p:cNvSpPr txBox="1">
            <a:spLocks noChangeArrowheads="1"/>
          </p:cNvSpPr>
          <p:nvPr/>
        </p:nvSpPr>
        <p:spPr bwMode="auto">
          <a:xfrm>
            <a:off x="4530725" y="2444750"/>
            <a:ext cx="723900" cy="2889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sz="1600" dirty="0"/>
              <a:t>Habite</a:t>
            </a: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6080523" y="2484438"/>
            <a:ext cx="723725" cy="3218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dirty="0" err="1" smtClean="0"/>
              <a:t>Ent</a:t>
            </a:r>
            <a:r>
              <a:rPr lang="fr-FR" dirty="0" smtClean="0"/>
              <a:t> B</a:t>
            </a:r>
            <a:endParaRPr lang="fr-FR" sz="1800" dirty="0"/>
          </a:p>
        </p:txBody>
      </p:sp>
      <p:sp>
        <p:nvSpPr>
          <p:cNvPr id="33" name="Ellipse 32"/>
          <p:cNvSpPr/>
          <p:nvPr/>
        </p:nvSpPr>
        <p:spPr bwMode="auto">
          <a:xfrm>
            <a:off x="4517662" y="2395538"/>
            <a:ext cx="747712" cy="476250"/>
          </a:xfrm>
          <a:prstGeom prst="ellipse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0488" tIns="44450" rIns="90488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err="1" smtClean="0">
                <a:solidFill>
                  <a:schemeClr val="tx1"/>
                </a:solidFill>
                <a:latin typeface="Times New Roman" pitchFamily="18" charset="0"/>
              </a:rPr>
              <a:t>Assoc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Espace réservé du numéro de diapositive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34</a:t>
            </a:fld>
            <a:endParaRPr lang="fr-FR"/>
          </a:p>
        </p:txBody>
      </p:sp>
      <p:grpSp>
        <p:nvGrpSpPr>
          <p:cNvPr id="40" name="Group 10"/>
          <p:cNvGrpSpPr>
            <a:grpSpLocks/>
          </p:cNvGrpSpPr>
          <p:nvPr/>
        </p:nvGrpSpPr>
        <p:grpSpPr bwMode="auto">
          <a:xfrm>
            <a:off x="2699792" y="3212976"/>
            <a:ext cx="4324350" cy="476250"/>
            <a:chOff x="1688" y="1509"/>
            <a:chExt cx="2724" cy="300"/>
          </a:xfrm>
        </p:grpSpPr>
        <p:sp>
          <p:nvSpPr>
            <p:cNvPr id="41" name="Rectangle 5"/>
            <p:cNvSpPr>
              <a:spLocks noChangeArrowheads="1"/>
            </p:cNvSpPr>
            <p:nvPr/>
          </p:nvSpPr>
          <p:spPr bwMode="auto">
            <a:xfrm>
              <a:off x="1688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42" name="Rectangle 6"/>
            <p:cNvSpPr>
              <a:spLocks noChangeArrowheads="1"/>
            </p:cNvSpPr>
            <p:nvPr/>
          </p:nvSpPr>
          <p:spPr bwMode="auto">
            <a:xfrm>
              <a:off x="3666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43" name="Line 8"/>
            <p:cNvSpPr>
              <a:spLocks noChangeShapeType="1"/>
            </p:cNvSpPr>
            <p:nvPr/>
          </p:nvSpPr>
          <p:spPr bwMode="auto">
            <a:xfrm>
              <a:off x="2442" y="1647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  <p:sp>
          <p:nvSpPr>
            <p:cNvPr id="44" name="Line 9"/>
            <p:cNvSpPr>
              <a:spLocks noChangeShapeType="1"/>
            </p:cNvSpPr>
            <p:nvPr/>
          </p:nvSpPr>
          <p:spPr bwMode="auto">
            <a:xfrm>
              <a:off x="3334" y="1647"/>
              <a:ext cx="33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</p:grpSp>
      <p:grpSp>
        <p:nvGrpSpPr>
          <p:cNvPr id="45" name="Group 10"/>
          <p:cNvGrpSpPr>
            <a:grpSpLocks/>
          </p:cNvGrpSpPr>
          <p:nvPr/>
        </p:nvGrpSpPr>
        <p:grpSpPr bwMode="auto">
          <a:xfrm>
            <a:off x="2695922" y="4077072"/>
            <a:ext cx="4324350" cy="476250"/>
            <a:chOff x="1688" y="1509"/>
            <a:chExt cx="2724" cy="300"/>
          </a:xfrm>
        </p:grpSpPr>
        <p:sp>
          <p:nvSpPr>
            <p:cNvPr id="46" name="Rectangle 5"/>
            <p:cNvSpPr>
              <a:spLocks noChangeArrowheads="1"/>
            </p:cNvSpPr>
            <p:nvPr/>
          </p:nvSpPr>
          <p:spPr bwMode="auto">
            <a:xfrm>
              <a:off x="1688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47" name="Rectangle 6"/>
            <p:cNvSpPr>
              <a:spLocks noChangeArrowheads="1"/>
            </p:cNvSpPr>
            <p:nvPr/>
          </p:nvSpPr>
          <p:spPr bwMode="auto">
            <a:xfrm>
              <a:off x="3666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48" name="Line 8"/>
            <p:cNvSpPr>
              <a:spLocks noChangeShapeType="1"/>
            </p:cNvSpPr>
            <p:nvPr/>
          </p:nvSpPr>
          <p:spPr bwMode="auto">
            <a:xfrm>
              <a:off x="2442" y="1647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  <p:sp>
          <p:nvSpPr>
            <p:cNvPr id="49" name="Line 9"/>
            <p:cNvSpPr>
              <a:spLocks noChangeShapeType="1"/>
            </p:cNvSpPr>
            <p:nvPr/>
          </p:nvSpPr>
          <p:spPr bwMode="auto">
            <a:xfrm>
              <a:off x="3334" y="1647"/>
              <a:ext cx="33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</p:grpSp>
      <p:sp>
        <p:nvSpPr>
          <p:cNvPr id="50" name="Text Box 31"/>
          <p:cNvSpPr txBox="1">
            <a:spLocks noChangeArrowheads="1"/>
          </p:cNvSpPr>
          <p:nvPr/>
        </p:nvSpPr>
        <p:spPr bwMode="auto">
          <a:xfrm>
            <a:off x="2987824" y="3266132"/>
            <a:ext cx="737960" cy="3218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dirty="0" err="1" smtClean="0"/>
              <a:t>Ent</a:t>
            </a:r>
            <a:r>
              <a:rPr lang="fr-FR" dirty="0" smtClean="0"/>
              <a:t> A</a:t>
            </a:r>
            <a:endParaRPr lang="fr-FR" sz="1800" dirty="0"/>
          </a:p>
        </p:txBody>
      </p:sp>
      <p:sp>
        <p:nvSpPr>
          <p:cNvPr id="51" name="Text Box 33"/>
          <p:cNvSpPr txBox="1">
            <a:spLocks noChangeArrowheads="1"/>
          </p:cNvSpPr>
          <p:nvPr/>
        </p:nvSpPr>
        <p:spPr bwMode="auto">
          <a:xfrm>
            <a:off x="6152531" y="3257674"/>
            <a:ext cx="723725" cy="3218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dirty="0" err="1" smtClean="0"/>
              <a:t>Ent</a:t>
            </a:r>
            <a:r>
              <a:rPr lang="fr-FR" dirty="0" smtClean="0"/>
              <a:t> B</a:t>
            </a:r>
            <a:endParaRPr lang="fr-FR" sz="1800" dirty="0"/>
          </a:p>
        </p:txBody>
      </p:sp>
      <p:sp>
        <p:nvSpPr>
          <p:cNvPr id="52" name="Ellipse 51"/>
          <p:cNvSpPr/>
          <p:nvPr/>
        </p:nvSpPr>
        <p:spPr bwMode="auto">
          <a:xfrm>
            <a:off x="4544368" y="3168774"/>
            <a:ext cx="747712" cy="476250"/>
          </a:xfrm>
          <a:prstGeom prst="ellipse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0488" tIns="44450" rIns="90488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err="1" smtClean="0">
                <a:solidFill>
                  <a:schemeClr val="tx1"/>
                </a:solidFill>
                <a:latin typeface="Times New Roman" pitchFamily="18" charset="0"/>
              </a:rPr>
              <a:t>Assoc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Text Box 31"/>
          <p:cNvSpPr txBox="1">
            <a:spLocks noChangeArrowheads="1"/>
          </p:cNvSpPr>
          <p:nvPr/>
        </p:nvSpPr>
        <p:spPr bwMode="auto">
          <a:xfrm>
            <a:off x="2987824" y="4174430"/>
            <a:ext cx="737960" cy="3218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dirty="0" err="1" smtClean="0"/>
              <a:t>Ent</a:t>
            </a:r>
            <a:r>
              <a:rPr lang="fr-FR" dirty="0" smtClean="0"/>
              <a:t> A</a:t>
            </a:r>
            <a:endParaRPr lang="fr-FR" sz="1800" dirty="0"/>
          </a:p>
        </p:txBody>
      </p:sp>
      <p:sp>
        <p:nvSpPr>
          <p:cNvPr id="54" name="Text Box 33"/>
          <p:cNvSpPr txBox="1">
            <a:spLocks noChangeArrowheads="1"/>
          </p:cNvSpPr>
          <p:nvPr/>
        </p:nvSpPr>
        <p:spPr bwMode="auto">
          <a:xfrm>
            <a:off x="6152531" y="4165972"/>
            <a:ext cx="723725" cy="3218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dirty="0" err="1" smtClean="0"/>
              <a:t>Ent</a:t>
            </a:r>
            <a:r>
              <a:rPr lang="fr-FR" dirty="0" smtClean="0"/>
              <a:t> B</a:t>
            </a:r>
            <a:endParaRPr lang="fr-FR" sz="1800" dirty="0"/>
          </a:p>
        </p:txBody>
      </p:sp>
      <p:sp>
        <p:nvSpPr>
          <p:cNvPr id="55" name="Ellipse 54"/>
          <p:cNvSpPr/>
          <p:nvPr/>
        </p:nvSpPr>
        <p:spPr bwMode="auto">
          <a:xfrm>
            <a:off x="4589670" y="4077072"/>
            <a:ext cx="747712" cy="476250"/>
          </a:xfrm>
          <a:prstGeom prst="ellipse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0488" tIns="44450" rIns="90488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err="1" smtClean="0">
                <a:solidFill>
                  <a:schemeClr val="tx1"/>
                </a:solidFill>
                <a:latin typeface="Times New Roman" pitchFamily="18" charset="0"/>
              </a:rPr>
              <a:t>Assoc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3851920" y="227687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0:1</a:t>
            </a:r>
            <a:endParaRPr lang="fr-FR" dirty="0"/>
          </a:p>
        </p:txBody>
      </p:sp>
      <p:sp>
        <p:nvSpPr>
          <p:cNvPr id="59" name="ZoneTexte 58"/>
          <p:cNvSpPr txBox="1"/>
          <p:nvPr/>
        </p:nvSpPr>
        <p:spPr>
          <a:xfrm>
            <a:off x="5292080" y="227687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0:1</a:t>
            </a:r>
            <a:endParaRPr lang="fr-FR" dirty="0"/>
          </a:p>
        </p:txBody>
      </p:sp>
      <p:sp>
        <p:nvSpPr>
          <p:cNvPr id="61" name="ZoneTexte 60"/>
          <p:cNvSpPr txBox="1"/>
          <p:nvPr/>
        </p:nvSpPr>
        <p:spPr>
          <a:xfrm>
            <a:off x="3923928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0:1</a:t>
            </a:r>
            <a:endParaRPr lang="fr-FR" dirty="0"/>
          </a:p>
        </p:txBody>
      </p:sp>
      <p:sp>
        <p:nvSpPr>
          <p:cNvPr id="62" name="ZoneTexte 61"/>
          <p:cNvSpPr txBox="1"/>
          <p:nvPr/>
        </p:nvSpPr>
        <p:spPr>
          <a:xfrm>
            <a:off x="5364088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1:1</a:t>
            </a:r>
            <a:endParaRPr lang="fr-FR" dirty="0"/>
          </a:p>
        </p:txBody>
      </p:sp>
      <p:sp>
        <p:nvSpPr>
          <p:cNvPr id="63" name="ZoneTexte 62"/>
          <p:cNvSpPr txBox="1"/>
          <p:nvPr/>
        </p:nvSpPr>
        <p:spPr>
          <a:xfrm>
            <a:off x="3923928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1:1</a:t>
            </a:r>
            <a:endParaRPr lang="fr-FR" dirty="0"/>
          </a:p>
        </p:txBody>
      </p:sp>
      <p:sp>
        <p:nvSpPr>
          <p:cNvPr id="64" name="ZoneTexte 63"/>
          <p:cNvSpPr txBox="1"/>
          <p:nvPr/>
        </p:nvSpPr>
        <p:spPr>
          <a:xfrm>
            <a:off x="5364088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Rappel Cardinalités d'une association</a:t>
            </a:r>
            <a:endParaRPr lang="fr-FR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914401" y="2209800"/>
            <a:ext cx="7258000" cy="430212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1-N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679700" y="2395540"/>
            <a:ext cx="4324350" cy="476250"/>
            <a:chOff x="1688" y="1509"/>
            <a:chExt cx="2724" cy="300"/>
          </a:xfrm>
        </p:grpSpPr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1688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3666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2442" y="1647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3334" y="1647"/>
              <a:ext cx="33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</p:grp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2915816" y="2492896"/>
            <a:ext cx="737960" cy="3218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dirty="0" err="1" smtClean="0"/>
              <a:t>Ent</a:t>
            </a:r>
            <a:r>
              <a:rPr lang="fr-FR" dirty="0" smtClean="0"/>
              <a:t> A</a:t>
            </a:r>
            <a:endParaRPr lang="fr-FR" sz="1800" dirty="0"/>
          </a:p>
        </p:txBody>
      </p:sp>
      <p:sp>
        <p:nvSpPr>
          <p:cNvPr id="31" name="Text Box 32"/>
          <p:cNvSpPr txBox="1">
            <a:spLocks noChangeArrowheads="1"/>
          </p:cNvSpPr>
          <p:nvPr/>
        </p:nvSpPr>
        <p:spPr bwMode="auto">
          <a:xfrm>
            <a:off x="4530725" y="2444750"/>
            <a:ext cx="723900" cy="2889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sz="1600" dirty="0"/>
              <a:t>Habite</a:t>
            </a: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6080523" y="2484438"/>
            <a:ext cx="723725" cy="3218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dirty="0" err="1" smtClean="0"/>
              <a:t>Ent</a:t>
            </a:r>
            <a:r>
              <a:rPr lang="fr-FR" dirty="0" smtClean="0"/>
              <a:t> B</a:t>
            </a:r>
            <a:endParaRPr lang="fr-FR" sz="1800" dirty="0"/>
          </a:p>
        </p:txBody>
      </p:sp>
      <p:sp>
        <p:nvSpPr>
          <p:cNvPr id="33" name="Ellipse 32"/>
          <p:cNvSpPr/>
          <p:nvPr/>
        </p:nvSpPr>
        <p:spPr bwMode="auto">
          <a:xfrm>
            <a:off x="4517662" y="2395538"/>
            <a:ext cx="747712" cy="476250"/>
          </a:xfrm>
          <a:prstGeom prst="ellipse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0488" tIns="44450" rIns="90488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err="1" smtClean="0">
                <a:solidFill>
                  <a:schemeClr val="tx1"/>
                </a:solidFill>
                <a:latin typeface="Times New Roman" pitchFamily="18" charset="0"/>
              </a:rPr>
              <a:t>Assoc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Espace réservé du numéro de diapositive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35</a:t>
            </a:fld>
            <a:endParaRPr lang="fr-FR"/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699792" y="3212976"/>
            <a:ext cx="4324350" cy="476250"/>
            <a:chOff x="1688" y="1509"/>
            <a:chExt cx="2724" cy="300"/>
          </a:xfrm>
        </p:grpSpPr>
        <p:sp>
          <p:nvSpPr>
            <p:cNvPr id="41" name="Rectangle 5"/>
            <p:cNvSpPr>
              <a:spLocks noChangeArrowheads="1"/>
            </p:cNvSpPr>
            <p:nvPr/>
          </p:nvSpPr>
          <p:spPr bwMode="auto">
            <a:xfrm>
              <a:off x="1688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42" name="Rectangle 6"/>
            <p:cNvSpPr>
              <a:spLocks noChangeArrowheads="1"/>
            </p:cNvSpPr>
            <p:nvPr/>
          </p:nvSpPr>
          <p:spPr bwMode="auto">
            <a:xfrm>
              <a:off x="3666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43" name="Line 8"/>
            <p:cNvSpPr>
              <a:spLocks noChangeShapeType="1"/>
            </p:cNvSpPr>
            <p:nvPr/>
          </p:nvSpPr>
          <p:spPr bwMode="auto">
            <a:xfrm>
              <a:off x="2442" y="1647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  <p:sp>
          <p:nvSpPr>
            <p:cNvPr id="44" name="Line 9"/>
            <p:cNvSpPr>
              <a:spLocks noChangeShapeType="1"/>
            </p:cNvSpPr>
            <p:nvPr/>
          </p:nvSpPr>
          <p:spPr bwMode="auto">
            <a:xfrm>
              <a:off x="3334" y="1647"/>
              <a:ext cx="33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2695922" y="4077072"/>
            <a:ext cx="4324350" cy="476250"/>
            <a:chOff x="1688" y="1509"/>
            <a:chExt cx="2724" cy="300"/>
          </a:xfrm>
        </p:grpSpPr>
        <p:sp>
          <p:nvSpPr>
            <p:cNvPr id="46" name="Rectangle 5"/>
            <p:cNvSpPr>
              <a:spLocks noChangeArrowheads="1"/>
            </p:cNvSpPr>
            <p:nvPr/>
          </p:nvSpPr>
          <p:spPr bwMode="auto">
            <a:xfrm>
              <a:off x="1688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47" name="Rectangle 6"/>
            <p:cNvSpPr>
              <a:spLocks noChangeArrowheads="1"/>
            </p:cNvSpPr>
            <p:nvPr/>
          </p:nvSpPr>
          <p:spPr bwMode="auto">
            <a:xfrm>
              <a:off x="3666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48" name="Line 8"/>
            <p:cNvSpPr>
              <a:spLocks noChangeShapeType="1"/>
            </p:cNvSpPr>
            <p:nvPr/>
          </p:nvSpPr>
          <p:spPr bwMode="auto">
            <a:xfrm>
              <a:off x="2442" y="1647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  <p:sp>
          <p:nvSpPr>
            <p:cNvPr id="49" name="Line 9"/>
            <p:cNvSpPr>
              <a:spLocks noChangeShapeType="1"/>
            </p:cNvSpPr>
            <p:nvPr/>
          </p:nvSpPr>
          <p:spPr bwMode="auto">
            <a:xfrm>
              <a:off x="3334" y="1647"/>
              <a:ext cx="33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</p:grpSp>
      <p:sp>
        <p:nvSpPr>
          <p:cNvPr id="50" name="Text Box 31"/>
          <p:cNvSpPr txBox="1">
            <a:spLocks noChangeArrowheads="1"/>
          </p:cNvSpPr>
          <p:nvPr/>
        </p:nvSpPr>
        <p:spPr bwMode="auto">
          <a:xfrm>
            <a:off x="2987824" y="3266132"/>
            <a:ext cx="737960" cy="3218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dirty="0" err="1" smtClean="0"/>
              <a:t>Ent</a:t>
            </a:r>
            <a:r>
              <a:rPr lang="fr-FR" dirty="0" smtClean="0"/>
              <a:t> A</a:t>
            </a:r>
            <a:endParaRPr lang="fr-FR" sz="1800" dirty="0"/>
          </a:p>
        </p:txBody>
      </p:sp>
      <p:sp>
        <p:nvSpPr>
          <p:cNvPr id="51" name="Text Box 33"/>
          <p:cNvSpPr txBox="1">
            <a:spLocks noChangeArrowheads="1"/>
          </p:cNvSpPr>
          <p:nvPr/>
        </p:nvSpPr>
        <p:spPr bwMode="auto">
          <a:xfrm>
            <a:off x="6152531" y="3257674"/>
            <a:ext cx="723725" cy="3218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dirty="0" err="1" smtClean="0"/>
              <a:t>Ent</a:t>
            </a:r>
            <a:r>
              <a:rPr lang="fr-FR" dirty="0" smtClean="0"/>
              <a:t> B</a:t>
            </a:r>
            <a:endParaRPr lang="fr-FR" sz="1800" dirty="0"/>
          </a:p>
        </p:txBody>
      </p:sp>
      <p:sp>
        <p:nvSpPr>
          <p:cNvPr id="52" name="Ellipse 51"/>
          <p:cNvSpPr/>
          <p:nvPr/>
        </p:nvSpPr>
        <p:spPr bwMode="auto">
          <a:xfrm>
            <a:off x="4499992" y="3168774"/>
            <a:ext cx="747712" cy="476250"/>
          </a:xfrm>
          <a:prstGeom prst="ellipse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0488" tIns="44450" rIns="90488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err="1" smtClean="0">
                <a:solidFill>
                  <a:schemeClr val="tx1"/>
                </a:solidFill>
                <a:latin typeface="Times New Roman" pitchFamily="18" charset="0"/>
              </a:rPr>
              <a:t>Assoc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Text Box 31"/>
          <p:cNvSpPr txBox="1">
            <a:spLocks noChangeArrowheads="1"/>
          </p:cNvSpPr>
          <p:nvPr/>
        </p:nvSpPr>
        <p:spPr bwMode="auto">
          <a:xfrm>
            <a:off x="2987824" y="4174430"/>
            <a:ext cx="737960" cy="3218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dirty="0" err="1" smtClean="0"/>
              <a:t>Ent</a:t>
            </a:r>
            <a:r>
              <a:rPr lang="fr-FR" dirty="0" smtClean="0"/>
              <a:t> A</a:t>
            </a:r>
            <a:endParaRPr lang="fr-FR" sz="1800" dirty="0"/>
          </a:p>
        </p:txBody>
      </p:sp>
      <p:sp>
        <p:nvSpPr>
          <p:cNvPr id="54" name="Text Box 33"/>
          <p:cNvSpPr txBox="1">
            <a:spLocks noChangeArrowheads="1"/>
          </p:cNvSpPr>
          <p:nvPr/>
        </p:nvSpPr>
        <p:spPr bwMode="auto">
          <a:xfrm>
            <a:off x="6152531" y="4165972"/>
            <a:ext cx="723725" cy="3218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dirty="0" err="1" smtClean="0"/>
              <a:t>Ent</a:t>
            </a:r>
            <a:r>
              <a:rPr lang="fr-FR" dirty="0" smtClean="0"/>
              <a:t> B</a:t>
            </a:r>
            <a:endParaRPr lang="fr-FR" sz="1800" dirty="0"/>
          </a:p>
        </p:txBody>
      </p:sp>
      <p:sp>
        <p:nvSpPr>
          <p:cNvPr id="55" name="Ellipse 54"/>
          <p:cNvSpPr/>
          <p:nvPr/>
        </p:nvSpPr>
        <p:spPr bwMode="auto">
          <a:xfrm>
            <a:off x="4589670" y="4077072"/>
            <a:ext cx="747712" cy="476250"/>
          </a:xfrm>
          <a:prstGeom prst="ellipse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0488" tIns="44450" rIns="90488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err="1" smtClean="0">
                <a:solidFill>
                  <a:schemeClr val="tx1"/>
                </a:solidFill>
                <a:latin typeface="Times New Roman" pitchFamily="18" charset="0"/>
              </a:rPr>
              <a:t>Assoc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3851920" y="227687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0:1</a:t>
            </a:r>
            <a:endParaRPr lang="fr-FR" dirty="0"/>
          </a:p>
        </p:txBody>
      </p:sp>
      <p:sp>
        <p:nvSpPr>
          <p:cNvPr id="59" name="ZoneTexte 58"/>
          <p:cNvSpPr txBox="1"/>
          <p:nvPr/>
        </p:nvSpPr>
        <p:spPr>
          <a:xfrm>
            <a:off x="5292080" y="227687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0:N</a:t>
            </a:r>
            <a:endParaRPr lang="fr-FR" dirty="0"/>
          </a:p>
        </p:txBody>
      </p:sp>
      <p:sp>
        <p:nvSpPr>
          <p:cNvPr id="61" name="ZoneTexte 60"/>
          <p:cNvSpPr txBox="1"/>
          <p:nvPr/>
        </p:nvSpPr>
        <p:spPr>
          <a:xfrm>
            <a:off x="3923928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1:1</a:t>
            </a:r>
            <a:endParaRPr lang="fr-FR" dirty="0"/>
          </a:p>
        </p:txBody>
      </p:sp>
      <p:sp>
        <p:nvSpPr>
          <p:cNvPr id="62" name="ZoneTexte 61"/>
          <p:cNvSpPr txBox="1"/>
          <p:nvPr/>
        </p:nvSpPr>
        <p:spPr>
          <a:xfrm>
            <a:off x="5292080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0:N</a:t>
            </a:r>
            <a:endParaRPr lang="fr-FR" dirty="0"/>
          </a:p>
        </p:txBody>
      </p:sp>
      <p:sp>
        <p:nvSpPr>
          <p:cNvPr id="63" name="ZoneTexte 62"/>
          <p:cNvSpPr txBox="1"/>
          <p:nvPr/>
        </p:nvSpPr>
        <p:spPr>
          <a:xfrm>
            <a:off x="3923928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0:1</a:t>
            </a:r>
            <a:endParaRPr lang="fr-FR" dirty="0"/>
          </a:p>
        </p:txBody>
      </p:sp>
      <p:sp>
        <p:nvSpPr>
          <p:cNvPr id="64" name="ZoneTexte 63"/>
          <p:cNvSpPr txBox="1"/>
          <p:nvPr/>
        </p:nvSpPr>
        <p:spPr>
          <a:xfrm>
            <a:off x="5364088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1:N</a:t>
            </a:r>
            <a:endParaRPr lang="fr-FR" dirty="0"/>
          </a:p>
        </p:txBody>
      </p: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2699792" y="4968974"/>
            <a:ext cx="4324350" cy="476250"/>
            <a:chOff x="1688" y="1509"/>
            <a:chExt cx="2724" cy="300"/>
          </a:xfrm>
        </p:grpSpPr>
        <p:sp>
          <p:nvSpPr>
            <p:cNvPr id="66" name="Rectangle 5"/>
            <p:cNvSpPr>
              <a:spLocks noChangeArrowheads="1"/>
            </p:cNvSpPr>
            <p:nvPr/>
          </p:nvSpPr>
          <p:spPr bwMode="auto">
            <a:xfrm>
              <a:off x="1688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67" name="Rectangle 6"/>
            <p:cNvSpPr>
              <a:spLocks noChangeArrowheads="1"/>
            </p:cNvSpPr>
            <p:nvPr/>
          </p:nvSpPr>
          <p:spPr bwMode="auto">
            <a:xfrm>
              <a:off x="3666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68" name="Line 8"/>
            <p:cNvSpPr>
              <a:spLocks noChangeShapeType="1"/>
            </p:cNvSpPr>
            <p:nvPr/>
          </p:nvSpPr>
          <p:spPr bwMode="auto">
            <a:xfrm>
              <a:off x="2442" y="1647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  <p:sp>
          <p:nvSpPr>
            <p:cNvPr id="69" name="Line 9"/>
            <p:cNvSpPr>
              <a:spLocks noChangeShapeType="1"/>
            </p:cNvSpPr>
            <p:nvPr/>
          </p:nvSpPr>
          <p:spPr bwMode="auto">
            <a:xfrm>
              <a:off x="3334" y="1647"/>
              <a:ext cx="33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</p:grpSp>
      <p:sp>
        <p:nvSpPr>
          <p:cNvPr id="70" name="Text Box 31"/>
          <p:cNvSpPr txBox="1">
            <a:spLocks noChangeArrowheads="1"/>
          </p:cNvSpPr>
          <p:nvPr/>
        </p:nvSpPr>
        <p:spPr bwMode="auto">
          <a:xfrm>
            <a:off x="2991694" y="5066332"/>
            <a:ext cx="737960" cy="3218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dirty="0" err="1" smtClean="0"/>
              <a:t>Ent</a:t>
            </a:r>
            <a:r>
              <a:rPr lang="fr-FR" dirty="0" smtClean="0"/>
              <a:t> A</a:t>
            </a:r>
            <a:endParaRPr lang="fr-FR" sz="1800" dirty="0"/>
          </a:p>
        </p:txBody>
      </p:sp>
      <p:sp>
        <p:nvSpPr>
          <p:cNvPr id="71" name="Text Box 33"/>
          <p:cNvSpPr txBox="1">
            <a:spLocks noChangeArrowheads="1"/>
          </p:cNvSpPr>
          <p:nvPr/>
        </p:nvSpPr>
        <p:spPr bwMode="auto">
          <a:xfrm>
            <a:off x="6156401" y="5057874"/>
            <a:ext cx="723725" cy="3218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dirty="0" err="1" smtClean="0"/>
              <a:t>Ent</a:t>
            </a:r>
            <a:r>
              <a:rPr lang="fr-FR" dirty="0" smtClean="0"/>
              <a:t> B</a:t>
            </a:r>
            <a:endParaRPr lang="fr-FR" sz="1800" dirty="0"/>
          </a:p>
        </p:txBody>
      </p:sp>
      <p:sp>
        <p:nvSpPr>
          <p:cNvPr id="72" name="Ellipse 71"/>
          <p:cNvSpPr/>
          <p:nvPr/>
        </p:nvSpPr>
        <p:spPr bwMode="auto">
          <a:xfrm>
            <a:off x="4593540" y="4968974"/>
            <a:ext cx="747712" cy="476250"/>
          </a:xfrm>
          <a:prstGeom prst="ellipse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0488" tIns="44450" rIns="90488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err="1" smtClean="0">
                <a:solidFill>
                  <a:schemeClr val="tx1"/>
                </a:solidFill>
                <a:latin typeface="Times New Roman" pitchFamily="18" charset="0"/>
              </a:rPr>
              <a:t>Assoc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3927798" y="482495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1:1</a:t>
            </a:r>
            <a:endParaRPr lang="fr-FR" dirty="0"/>
          </a:p>
        </p:txBody>
      </p:sp>
      <p:sp>
        <p:nvSpPr>
          <p:cNvPr id="74" name="ZoneTexte 73"/>
          <p:cNvSpPr txBox="1"/>
          <p:nvPr/>
        </p:nvSpPr>
        <p:spPr>
          <a:xfrm>
            <a:off x="5367958" y="482495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Rappel Cardinalités d'une association</a:t>
            </a:r>
            <a:endParaRPr lang="fr-FR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914401" y="2209800"/>
            <a:ext cx="7258000" cy="430212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600" dirty="0" smtClean="0"/>
              <a:t>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679700" y="2395540"/>
            <a:ext cx="4324350" cy="476250"/>
            <a:chOff x="1688" y="1509"/>
            <a:chExt cx="2724" cy="300"/>
          </a:xfrm>
        </p:grpSpPr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1688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3666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2442" y="1647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3334" y="1647"/>
              <a:ext cx="33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</p:grp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2915816" y="2492896"/>
            <a:ext cx="737960" cy="3218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dirty="0" err="1" smtClean="0"/>
              <a:t>Ent</a:t>
            </a:r>
            <a:r>
              <a:rPr lang="fr-FR" dirty="0" smtClean="0"/>
              <a:t> A</a:t>
            </a:r>
            <a:endParaRPr lang="fr-FR" sz="1800" dirty="0"/>
          </a:p>
        </p:txBody>
      </p:sp>
      <p:sp>
        <p:nvSpPr>
          <p:cNvPr id="31" name="Text Box 32"/>
          <p:cNvSpPr txBox="1">
            <a:spLocks noChangeArrowheads="1"/>
          </p:cNvSpPr>
          <p:nvPr/>
        </p:nvSpPr>
        <p:spPr bwMode="auto">
          <a:xfrm>
            <a:off x="4530725" y="2444750"/>
            <a:ext cx="723900" cy="2889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sz="1600" dirty="0"/>
              <a:t>Habite</a:t>
            </a: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6080523" y="2484438"/>
            <a:ext cx="723725" cy="3218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dirty="0" err="1" smtClean="0"/>
              <a:t>Ent</a:t>
            </a:r>
            <a:r>
              <a:rPr lang="fr-FR" dirty="0" smtClean="0"/>
              <a:t> B</a:t>
            </a:r>
            <a:endParaRPr lang="fr-FR" sz="1800" dirty="0"/>
          </a:p>
        </p:txBody>
      </p:sp>
      <p:sp>
        <p:nvSpPr>
          <p:cNvPr id="33" name="Ellipse 32"/>
          <p:cNvSpPr/>
          <p:nvPr/>
        </p:nvSpPr>
        <p:spPr bwMode="auto">
          <a:xfrm>
            <a:off x="4517662" y="2395538"/>
            <a:ext cx="747712" cy="476250"/>
          </a:xfrm>
          <a:prstGeom prst="ellipse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0488" tIns="44450" rIns="90488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err="1" smtClean="0">
                <a:solidFill>
                  <a:schemeClr val="tx1"/>
                </a:solidFill>
                <a:latin typeface="Times New Roman" pitchFamily="18" charset="0"/>
              </a:rPr>
              <a:t>Assoc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Espace réservé du numéro de diapositive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36</a:t>
            </a:fld>
            <a:endParaRPr lang="fr-FR"/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699792" y="3212976"/>
            <a:ext cx="4324350" cy="476250"/>
            <a:chOff x="1688" y="1509"/>
            <a:chExt cx="2724" cy="300"/>
          </a:xfrm>
        </p:grpSpPr>
        <p:sp>
          <p:nvSpPr>
            <p:cNvPr id="41" name="Rectangle 5"/>
            <p:cNvSpPr>
              <a:spLocks noChangeArrowheads="1"/>
            </p:cNvSpPr>
            <p:nvPr/>
          </p:nvSpPr>
          <p:spPr bwMode="auto">
            <a:xfrm>
              <a:off x="1688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42" name="Rectangle 6"/>
            <p:cNvSpPr>
              <a:spLocks noChangeArrowheads="1"/>
            </p:cNvSpPr>
            <p:nvPr/>
          </p:nvSpPr>
          <p:spPr bwMode="auto">
            <a:xfrm>
              <a:off x="3666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43" name="Line 8"/>
            <p:cNvSpPr>
              <a:spLocks noChangeShapeType="1"/>
            </p:cNvSpPr>
            <p:nvPr/>
          </p:nvSpPr>
          <p:spPr bwMode="auto">
            <a:xfrm>
              <a:off x="2442" y="1647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  <p:sp>
          <p:nvSpPr>
            <p:cNvPr id="44" name="Line 9"/>
            <p:cNvSpPr>
              <a:spLocks noChangeShapeType="1"/>
            </p:cNvSpPr>
            <p:nvPr/>
          </p:nvSpPr>
          <p:spPr bwMode="auto">
            <a:xfrm>
              <a:off x="3334" y="1647"/>
              <a:ext cx="33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2695922" y="4077072"/>
            <a:ext cx="4324350" cy="476250"/>
            <a:chOff x="1688" y="1509"/>
            <a:chExt cx="2724" cy="300"/>
          </a:xfrm>
        </p:grpSpPr>
        <p:sp>
          <p:nvSpPr>
            <p:cNvPr id="46" name="Rectangle 5"/>
            <p:cNvSpPr>
              <a:spLocks noChangeArrowheads="1"/>
            </p:cNvSpPr>
            <p:nvPr/>
          </p:nvSpPr>
          <p:spPr bwMode="auto">
            <a:xfrm>
              <a:off x="1688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47" name="Rectangle 6"/>
            <p:cNvSpPr>
              <a:spLocks noChangeArrowheads="1"/>
            </p:cNvSpPr>
            <p:nvPr/>
          </p:nvSpPr>
          <p:spPr bwMode="auto">
            <a:xfrm>
              <a:off x="3666" y="1509"/>
              <a:ext cx="746" cy="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 anchor="ctr"/>
            <a:lstStyle/>
            <a:p>
              <a:endParaRPr lang="fr-FR"/>
            </a:p>
          </p:txBody>
        </p:sp>
        <p:sp>
          <p:nvSpPr>
            <p:cNvPr id="48" name="Line 8"/>
            <p:cNvSpPr>
              <a:spLocks noChangeShapeType="1"/>
            </p:cNvSpPr>
            <p:nvPr/>
          </p:nvSpPr>
          <p:spPr bwMode="auto">
            <a:xfrm>
              <a:off x="2442" y="1647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  <p:sp>
          <p:nvSpPr>
            <p:cNvPr id="49" name="Line 9"/>
            <p:cNvSpPr>
              <a:spLocks noChangeShapeType="1"/>
            </p:cNvSpPr>
            <p:nvPr/>
          </p:nvSpPr>
          <p:spPr bwMode="auto">
            <a:xfrm>
              <a:off x="3334" y="1647"/>
              <a:ext cx="33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90488" tIns="44450" rIns="90488" bIns="0"/>
            <a:lstStyle/>
            <a:p>
              <a:endParaRPr lang="fr-FR"/>
            </a:p>
          </p:txBody>
        </p:sp>
      </p:grpSp>
      <p:sp>
        <p:nvSpPr>
          <p:cNvPr id="50" name="Text Box 31"/>
          <p:cNvSpPr txBox="1">
            <a:spLocks noChangeArrowheads="1"/>
          </p:cNvSpPr>
          <p:nvPr/>
        </p:nvSpPr>
        <p:spPr bwMode="auto">
          <a:xfrm>
            <a:off x="2987824" y="3266132"/>
            <a:ext cx="737960" cy="3218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dirty="0" err="1" smtClean="0"/>
              <a:t>Ent</a:t>
            </a:r>
            <a:r>
              <a:rPr lang="fr-FR" dirty="0" smtClean="0"/>
              <a:t> A</a:t>
            </a:r>
            <a:endParaRPr lang="fr-FR" sz="1800" dirty="0"/>
          </a:p>
        </p:txBody>
      </p:sp>
      <p:sp>
        <p:nvSpPr>
          <p:cNvPr id="51" name="Text Box 33"/>
          <p:cNvSpPr txBox="1">
            <a:spLocks noChangeArrowheads="1"/>
          </p:cNvSpPr>
          <p:nvPr/>
        </p:nvSpPr>
        <p:spPr bwMode="auto">
          <a:xfrm>
            <a:off x="6152531" y="3257674"/>
            <a:ext cx="723725" cy="3218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dirty="0" err="1" smtClean="0"/>
              <a:t>Ent</a:t>
            </a:r>
            <a:r>
              <a:rPr lang="fr-FR" dirty="0" smtClean="0"/>
              <a:t> B</a:t>
            </a:r>
            <a:endParaRPr lang="fr-FR" sz="1800" dirty="0"/>
          </a:p>
        </p:txBody>
      </p:sp>
      <p:sp>
        <p:nvSpPr>
          <p:cNvPr id="52" name="Ellipse 51"/>
          <p:cNvSpPr/>
          <p:nvPr/>
        </p:nvSpPr>
        <p:spPr bwMode="auto">
          <a:xfrm>
            <a:off x="4499992" y="3168774"/>
            <a:ext cx="747712" cy="476250"/>
          </a:xfrm>
          <a:prstGeom prst="ellipse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0488" tIns="44450" rIns="90488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err="1" smtClean="0">
                <a:solidFill>
                  <a:schemeClr val="tx1"/>
                </a:solidFill>
                <a:latin typeface="Times New Roman" pitchFamily="18" charset="0"/>
              </a:rPr>
              <a:t>Assoc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Text Box 31"/>
          <p:cNvSpPr txBox="1">
            <a:spLocks noChangeArrowheads="1"/>
          </p:cNvSpPr>
          <p:nvPr/>
        </p:nvSpPr>
        <p:spPr bwMode="auto">
          <a:xfrm>
            <a:off x="2987824" y="4174430"/>
            <a:ext cx="737960" cy="3218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dirty="0" err="1" smtClean="0"/>
              <a:t>Ent</a:t>
            </a:r>
            <a:r>
              <a:rPr lang="fr-FR" dirty="0" smtClean="0"/>
              <a:t> A</a:t>
            </a:r>
            <a:endParaRPr lang="fr-FR" sz="1800" dirty="0"/>
          </a:p>
        </p:txBody>
      </p:sp>
      <p:sp>
        <p:nvSpPr>
          <p:cNvPr id="54" name="Text Box 33"/>
          <p:cNvSpPr txBox="1">
            <a:spLocks noChangeArrowheads="1"/>
          </p:cNvSpPr>
          <p:nvPr/>
        </p:nvSpPr>
        <p:spPr bwMode="auto">
          <a:xfrm>
            <a:off x="6152531" y="4165972"/>
            <a:ext cx="723725" cy="3218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488" tIns="44450" rIns="90488" bIns="0">
            <a:spAutoFit/>
          </a:bodyPr>
          <a:lstStyle/>
          <a:p>
            <a:r>
              <a:rPr lang="fr-FR" dirty="0" err="1" smtClean="0"/>
              <a:t>Ent</a:t>
            </a:r>
            <a:r>
              <a:rPr lang="fr-FR" dirty="0" smtClean="0"/>
              <a:t> B</a:t>
            </a:r>
            <a:endParaRPr lang="fr-FR" sz="1800" dirty="0"/>
          </a:p>
        </p:txBody>
      </p:sp>
      <p:sp>
        <p:nvSpPr>
          <p:cNvPr id="55" name="Ellipse 54"/>
          <p:cNvSpPr/>
          <p:nvPr/>
        </p:nvSpPr>
        <p:spPr bwMode="auto">
          <a:xfrm>
            <a:off x="4589670" y="4077072"/>
            <a:ext cx="747712" cy="476250"/>
          </a:xfrm>
          <a:prstGeom prst="ellipse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0488" tIns="44450" rIns="90488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err="1" smtClean="0">
                <a:solidFill>
                  <a:schemeClr val="tx1"/>
                </a:solidFill>
                <a:latin typeface="Times New Roman" pitchFamily="18" charset="0"/>
              </a:rPr>
              <a:t>Assoc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3851920" y="227687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0:N</a:t>
            </a:r>
            <a:endParaRPr lang="fr-FR" dirty="0"/>
          </a:p>
        </p:txBody>
      </p:sp>
      <p:sp>
        <p:nvSpPr>
          <p:cNvPr id="59" name="ZoneTexte 58"/>
          <p:cNvSpPr txBox="1"/>
          <p:nvPr/>
        </p:nvSpPr>
        <p:spPr>
          <a:xfrm>
            <a:off x="5292080" y="227687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0:N</a:t>
            </a:r>
            <a:endParaRPr lang="fr-FR" dirty="0"/>
          </a:p>
        </p:txBody>
      </p:sp>
      <p:sp>
        <p:nvSpPr>
          <p:cNvPr id="61" name="ZoneTexte 60"/>
          <p:cNvSpPr txBox="1"/>
          <p:nvPr/>
        </p:nvSpPr>
        <p:spPr>
          <a:xfrm>
            <a:off x="3923928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1:N</a:t>
            </a:r>
            <a:endParaRPr lang="fr-FR" dirty="0"/>
          </a:p>
        </p:txBody>
      </p:sp>
      <p:sp>
        <p:nvSpPr>
          <p:cNvPr id="62" name="ZoneTexte 61"/>
          <p:cNvSpPr txBox="1"/>
          <p:nvPr/>
        </p:nvSpPr>
        <p:spPr>
          <a:xfrm>
            <a:off x="5292080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0:N</a:t>
            </a:r>
            <a:endParaRPr lang="fr-FR" dirty="0"/>
          </a:p>
        </p:txBody>
      </p:sp>
      <p:sp>
        <p:nvSpPr>
          <p:cNvPr id="63" name="ZoneTexte 62"/>
          <p:cNvSpPr txBox="1"/>
          <p:nvPr/>
        </p:nvSpPr>
        <p:spPr>
          <a:xfrm>
            <a:off x="3923928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1:N</a:t>
            </a:r>
            <a:endParaRPr lang="fr-FR" dirty="0"/>
          </a:p>
        </p:txBody>
      </p:sp>
      <p:sp>
        <p:nvSpPr>
          <p:cNvPr id="64" name="ZoneTexte 63"/>
          <p:cNvSpPr txBox="1"/>
          <p:nvPr/>
        </p:nvSpPr>
        <p:spPr>
          <a:xfrm>
            <a:off x="5364088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Transformation d'association M-N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dirty="0" smtClean="0"/>
              <a:t>Principe: </a:t>
            </a:r>
            <a:r>
              <a:rPr lang="fr-FR" dirty="0" smtClean="0"/>
              <a:t>Une association binaire (de dimension 2)  de cardinalité M-N se transforme en une relation ayant les caractéristiques suivantes:</a:t>
            </a:r>
          </a:p>
          <a:p>
            <a:pPr marL="365760" lvl="1" indent="0"/>
            <a:r>
              <a:rPr lang="fr-FR" dirty="0" smtClean="0"/>
              <a:t>Le nom de la relation est celui de l'association.</a:t>
            </a:r>
          </a:p>
          <a:p>
            <a:pPr marL="365760" lvl="1" indent="0"/>
            <a:r>
              <a:rPr lang="fr-FR" dirty="0" smtClean="0"/>
              <a:t>La clé primaire de la relation est le couple constitué des identifiants des deux entités participant à l'association.</a:t>
            </a:r>
          </a:p>
          <a:p>
            <a:pPr marL="365760" lvl="1" indent="0"/>
            <a:r>
              <a:rPr lang="fr-FR" dirty="0" smtClean="0"/>
              <a:t>Les propriétés de l'association produisent les autres attributs de la relation.</a:t>
            </a:r>
          </a:p>
          <a:p>
            <a:pPr marL="0" indent="0">
              <a:buNone/>
            </a:pPr>
            <a:r>
              <a:rPr lang="fr-FR" dirty="0" smtClean="0"/>
              <a:t>Les attributs constituant la clé primaire étant originaires d'autres relations, ils doivent être considérés comme clés étrangères et font apparaître de nouvelles contraintes d'intégrité référentielle.</a:t>
            </a:r>
          </a:p>
          <a:p>
            <a:pPr marL="365760" lvl="1" indent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Transformation d'association M-N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38</a:t>
            </a:fld>
            <a:endParaRPr lang="fr-FR"/>
          </a:p>
        </p:txBody>
      </p: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1115616" y="2376264"/>
            <a:ext cx="1512168" cy="1700808"/>
            <a:chOff x="1610" y="3566"/>
            <a:chExt cx="1225" cy="1162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Projet</a:t>
              </a:r>
              <a:endParaRPr lang="fr-FR" dirty="0"/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1610" y="3786"/>
              <a:ext cx="1134" cy="6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Num_Projet</a:t>
              </a:r>
              <a:endParaRPr lang="fr-FR" u="sng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Description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6228184" y="2420889"/>
            <a:ext cx="2232248" cy="1584175"/>
            <a:chOff x="1610" y="3566"/>
            <a:chExt cx="1225" cy="1162"/>
          </a:xfrm>
        </p:grpSpPr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Entreprise</a:t>
              </a:r>
              <a:endParaRPr lang="fr-FR" dirty="0"/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Code_Entreprise</a:t>
              </a:r>
              <a:endParaRPr lang="fr-FR" u="sng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</p:txBody>
        </p:sp>
      </p:grp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3862388" y="2636912"/>
            <a:ext cx="144038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 smtClean="0"/>
              <a:t>Participe</a:t>
            </a:r>
            <a:endParaRPr lang="fr-FR" dirty="0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923928" y="2990279"/>
            <a:ext cx="135746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 smtClean="0"/>
              <a:t>Budget</a:t>
            </a:r>
            <a:endParaRPr lang="fr-FR" dirty="0"/>
          </a:p>
        </p:txBody>
      </p:sp>
      <p:sp>
        <p:nvSpPr>
          <p:cNvPr id="16" name="Oval 10"/>
          <p:cNvSpPr>
            <a:spLocks noChangeArrowheads="1"/>
          </p:cNvSpPr>
          <p:nvPr/>
        </p:nvSpPr>
        <p:spPr bwMode="auto">
          <a:xfrm>
            <a:off x="3347864" y="2564904"/>
            <a:ext cx="2170931" cy="88438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3358554" y="2996952"/>
            <a:ext cx="216024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cxnSp>
        <p:nvCxnSpPr>
          <p:cNvPr id="19" name="Connecteur droit 18"/>
          <p:cNvCxnSpPr/>
          <p:nvPr/>
        </p:nvCxnSpPr>
        <p:spPr>
          <a:xfrm>
            <a:off x="2627784" y="2996952"/>
            <a:ext cx="730770" cy="13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5508104" y="2996952"/>
            <a:ext cx="730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2699792" y="24836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1:N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5724128" y="25556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1:N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2051720" y="4737918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Projet (</a:t>
            </a:r>
            <a:r>
              <a:rPr lang="fr-FR" u="sng" dirty="0" err="1" smtClean="0"/>
              <a:t>Num_Projet</a:t>
            </a:r>
            <a:r>
              <a:rPr lang="fr-FR" dirty="0" smtClean="0"/>
              <a:t>, Nom, Description)</a:t>
            </a:r>
          </a:p>
          <a:p>
            <a:r>
              <a:rPr lang="fr-FR" dirty="0" err="1" smtClean="0"/>
              <a:t>Enteprise</a:t>
            </a:r>
            <a:r>
              <a:rPr lang="fr-FR" dirty="0" smtClean="0"/>
              <a:t> (</a:t>
            </a:r>
            <a:r>
              <a:rPr lang="fr-FR" u="sng" dirty="0" err="1" smtClean="0"/>
              <a:t>Code_Entreprise</a:t>
            </a:r>
            <a:r>
              <a:rPr lang="fr-FR" dirty="0" smtClean="0"/>
              <a:t>, Nom)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2051720" y="5301208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Participe (</a:t>
            </a:r>
            <a:r>
              <a:rPr lang="fr-FR" i="1" u="sng" dirty="0" err="1" smtClean="0"/>
              <a:t>Num_Projet</a:t>
            </a:r>
            <a:r>
              <a:rPr lang="fr-FR" i="1" u="sng" dirty="0" smtClean="0"/>
              <a:t>, </a:t>
            </a:r>
            <a:r>
              <a:rPr lang="fr-FR" i="1" u="sng" dirty="0" err="1" smtClean="0"/>
              <a:t>Code_Entreprise</a:t>
            </a:r>
            <a:r>
              <a:rPr lang="fr-FR" dirty="0" smtClean="0"/>
              <a:t>, Budget)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Transformation d'association 1-N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Principe: </a:t>
            </a:r>
            <a:r>
              <a:rPr lang="fr-FR" dirty="0" smtClean="0"/>
              <a:t>Une association 1-N peut être transformée par:</a:t>
            </a:r>
          </a:p>
          <a:p>
            <a:pPr marL="0" indent="0"/>
            <a:r>
              <a:rPr lang="fr-FR" dirty="0" smtClean="0"/>
              <a:t>La migration de l'identifiant de l'entité reliée à l'association du côté N vers la relation issue de l'entité située côté 1. Cet identifiant donnera lieu à la création d'un attribut clé étrangère. </a:t>
            </a:r>
          </a:p>
          <a:p>
            <a:pPr marL="0" indent="0"/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 de la modélisation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Permettre une meilleure compréhension </a:t>
            </a:r>
          </a:p>
          <a:p>
            <a:pPr lvl="1"/>
            <a:r>
              <a:rPr lang="fr-FR" dirty="0" smtClean="0"/>
              <a:t>Le monde réel est trop complexe</a:t>
            </a:r>
          </a:p>
          <a:p>
            <a:pPr lvl="1"/>
            <a:r>
              <a:rPr lang="fr-FR" dirty="0" smtClean="0"/>
              <a:t>Abstraction des aspects importants du problème</a:t>
            </a:r>
          </a:p>
          <a:p>
            <a:pPr lvl="1"/>
            <a:r>
              <a:rPr lang="fr-FR" dirty="0" smtClean="0"/>
              <a:t>Non considération des détails</a:t>
            </a:r>
          </a:p>
          <a:p>
            <a:endParaRPr lang="fr-FR" dirty="0" smtClean="0"/>
          </a:p>
          <a:p>
            <a:r>
              <a:rPr lang="fr-FR" dirty="0" smtClean="0"/>
              <a:t>Permettre une conception progressive</a:t>
            </a:r>
          </a:p>
          <a:p>
            <a:pPr lvl="1"/>
            <a:r>
              <a:rPr lang="fr-FR" dirty="0" smtClean="0"/>
              <a:t>Abstractions et raffinements successifs</a:t>
            </a:r>
          </a:p>
          <a:p>
            <a:pPr lvl="1"/>
            <a:r>
              <a:rPr lang="fr-FR" dirty="0" smtClean="0"/>
              <a:t>Possibilité de prototypage rapide</a:t>
            </a:r>
          </a:p>
          <a:p>
            <a:pPr lvl="1"/>
            <a:r>
              <a:rPr lang="fr-FR" dirty="0" smtClean="0"/>
              <a:t>Découpage en modules ou packages</a:t>
            </a:r>
          </a:p>
          <a:p>
            <a:pPr lvl="1"/>
            <a:r>
              <a:rPr lang="fr-FR" dirty="0" smtClean="0"/>
              <a:t>Génération des structures de données (et des traitements)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Transformation d'association 1-N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40</a:t>
            </a:fld>
            <a:endParaRPr lang="fr-FR"/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827584" y="2376265"/>
            <a:ext cx="1800200" cy="1937926"/>
            <a:chOff x="1610" y="3566"/>
            <a:chExt cx="1225" cy="1324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610" y="3566"/>
              <a:ext cx="1225" cy="13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Employé</a:t>
              </a:r>
              <a:endParaRPr lang="fr-FR" dirty="0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610" y="3786"/>
              <a:ext cx="1134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Num_Employé</a:t>
              </a:r>
              <a:endParaRPr lang="fr-FR" u="sng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Prénom</a:t>
              </a:r>
            </a:p>
            <a:p>
              <a:pPr>
                <a:spcBef>
                  <a:spcPct val="50000"/>
                </a:spcBef>
              </a:pPr>
              <a:r>
                <a:rPr lang="fr-FR" dirty="0" err="1" smtClean="0"/>
                <a:t>Date_Affect</a:t>
              </a:r>
              <a:endParaRPr lang="fr-FR" dirty="0" smtClean="0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6228184" y="2420889"/>
            <a:ext cx="2232248" cy="1584175"/>
            <a:chOff x="1610" y="3566"/>
            <a:chExt cx="1225" cy="1162"/>
          </a:xfrm>
        </p:grpSpPr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Service</a:t>
              </a:r>
              <a:endParaRPr lang="fr-FR" dirty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Code_Service</a:t>
              </a:r>
              <a:endParaRPr lang="fr-FR" u="sng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</p:txBody>
        </p:sp>
      </p:grp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862388" y="2636912"/>
            <a:ext cx="144038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 smtClean="0"/>
              <a:t>Affecté à</a:t>
            </a:r>
            <a:endParaRPr lang="fr-FR" dirty="0"/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3347864" y="2564904"/>
            <a:ext cx="2170931" cy="88438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3358554" y="2996952"/>
            <a:ext cx="216024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>
            <a:off x="2627784" y="2996952"/>
            <a:ext cx="730770" cy="13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508104" y="2996952"/>
            <a:ext cx="730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724128" y="25556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1:N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899592" y="4809926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Service (</a:t>
            </a:r>
            <a:r>
              <a:rPr lang="fr-FR" u="sng" dirty="0" err="1" smtClean="0"/>
              <a:t>Code_Service</a:t>
            </a:r>
            <a:r>
              <a:rPr lang="fr-FR" dirty="0" smtClean="0"/>
              <a:t>, Nom)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2699792" y="24928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0:1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899592" y="5229200"/>
            <a:ext cx="7035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Employé (</a:t>
            </a:r>
            <a:r>
              <a:rPr lang="fr-FR" u="sng" dirty="0" err="1" smtClean="0"/>
              <a:t>Num_Employé</a:t>
            </a:r>
            <a:r>
              <a:rPr lang="fr-FR" dirty="0" smtClean="0"/>
              <a:t>, Nom, Prénom, </a:t>
            </a:r>
            <a:r>
              <a:rPr lang="fr-FR" dirty="0" err="1" smtClean="0"/>
              <a:t>Date_Affect</a:t>
            </a:r>
            <a:r>
              <a:rPr lang="fr-FR" dirty="0" smtClean="0"/>
              <a:t>, </a:t>
            </a:r>
            <a:r>
              <a:rPr lang="fr-FR" i="1" dirty="0" err="1" smtClean="0"/>
              <a:t>Code_Service</a:t>
            </a:r>
            <a:r>
              <a:rPr lang="fr-FR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Transformation d'association 1-N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41</a:t>
            </a:fld>
            <a:endParaRPr lang="fr-FR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27584" y="2376265"/>
            <a:ext cx="1800200" cy="1989155"/>
            <a:chOff x="1610" y="3566"/>
            <a:chExt cx="1225" cy="1359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610" y="3566"/>
              <a:ext cx="1225" cy="135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Employé</a:t>
              </a:r>
              <a:endParaRPr lang="fr-FR" dirty="0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610" y="3786"/>
              <a:ext cx="1134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Num_Employé</a:t>
              </a:r>
              <a:endParaRPr lang="fr-FR" u="sng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Prénom</a:t>
              </a:r>
            </a:p>
            <a:p>
              <a:pPr>
                <a:spcBef>
                  <a:spcPct val="50000"/>
                </a:spcBef>
              </a:pPr>
              <a:r>
                <a:rPr lang="fr-FR" dirty="0" err="1" smtClean="0"/>
                <a:t>Date_Affect</a:t>
              </a:r>
              <a:endParaRPr lang="fr-FR" dirty="0" smtClean="0"/>
            </a:p>
          </p:txBody>
        </p:sp>
      </p:grp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6228184" y="2420889"/>
            <a:ext cx="2232248" cy="1584175"/>
            <a:chOff x="1610" y="3566"/>
            <a:chExt cx="1225" cy="1162"/>
          </a:xfrm>
        </p:grpSpPr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Service</a:t>
              </a:r>
              <a:endParaRPr lang="fr-FR" dirty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Code_Service</a:t>
              </a:r>
              <a:endParaRPr lang="fr-FR" u="sng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</p:txBody>
        </p:sp>
      </p:grp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862388" y="2636912"/>
            <a:ext cx="144038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 smtClean="0"/>
              <a:t>Affecté à</a:t>
            </a:r>
            <a:endParaRPr lang="fr-FR" dirty="0"/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3347864" y="2564904"/>
            <a:ext cx="2170931" cy="88438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3358554" y="2996952"/>
            <a:ext cx="216024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>
            <a:off x="2627784" y="2996952"/>
            <a:ext cx="730770" cy="13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508104" y="2996952"/>
            <a:ext cx="730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724128" y="25556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1:N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827584" y="4437112"/>
            <a:ext cx="7272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Service (</a:t>
            </a:r>
            <a:r>
              <a:rPr lang="fr-FR" u="sng" dirty="0" err="1" smtClean="0"/>
              <a:t>Code_Service</a:t>
            </a:r>
            <a:r>
              <a:rPr lang="fr-FR" dirty="0" smtClean="0"/>
              <a:t>, Nom)</a:t>
            </a:r>
          </a:p>
          <a:p>
            <a:r>
              <a:rPr lang="fr-FR" dirty="0" smtClean="0"/>
              <a:t>Employé (</a:t>
            </a:r>
            <a:r>
              <a:rPr lang="fr-FR" u="sng" dirty="0" err="1" smtClean="0"/>
              <a:t>Num_Employé</a:t>
            </a:r>
            <a:r>
              <a:rPr lang="fr-FR" dirty="0" smtClean="0"/>
              <a:t>, Nom, Prénom, </a:t>
            </a:r>
            <a:r>
              <a:rPr lang="fr-FR" dirty="0" err="1" smtClean="0"/>
              <a:t>Date_Affect</a:t>
            </a:r>
            <a:r>
              <a:rPr lang="fr-FR" dirty="0" smtClean="0"/>
              <a:t>, </a:t>
            </a:r>
            <a:r>
              <a:rPr lang="fr-FR" i="1" dirty="0" err="1" smtClean="0">
                <a:solidFill>
                  <a:srgbClr val="FF0000"/>
                </a:solidFill>
              </a:rPr>
              <a:t>Code_Service</a:t>
            </a:r>
            <a:r>
              <a:rPr lang="fr-FR" dirty="0" smtClean="0"/>
              <a:t>)</a:t>
            </a:r>
          </a:p>
          <a:p>
            <a:endParaRPr lang="fr-FR" dirty="0" smtClean="0"/>
          </a:p>
          <a:p>
            <a:r>
              <a:rPr lang="fr-FR" dirty="0" smtClean="0"/>
              <a:t>Une contrainte d'intégrité  doit être ajoutée: l'attribut </a:t>
            </a:r>
            <a:r>
              <a:rPr lang="fr-FR" i="1" dirty="0" err="1" smtClean="0"/>
              <a:t>Code_Service</a:t>
            </a:r>
            <a:r>
              <a:rPr lang="fr-FR" i="1" dirty="0" smtClean="0"/>
              <a:t> </a:t>
            </a:r>
            <a:r>
              <a:rPr lang="fr-FR" dirty="0" smtClean="0"/>
              <a:t>dans la relation Employé</a:t>
            </a:r>
            <a:r>
              <a:rPr lang="fr-FR" i="1" dirty="0" smtClean="0"/>
              <a:t> </a:t>
            </a:r>
            <a:r>
              <a:rPr lang="fr-FR" dirty="0" smtClean="0"/>
              <a:t>ne doit pas être</a:t>
            </a:r>
            <a:r>
              <a:rPr lang="fr-FR" i="1" dirty="0" smtClean="0"/>
              <a:t> NULL.</a:t>
            </a:r>
          </a:p>
          <a:p>
            <a:endParaRPr lang="fr-FR" i="1" dirty="0" smtClean="0"/>
          </a:p>
          <a:p>
            <a:r>
              <a:rPr lang="fr-FR" dirty="0" smtClean="0"/>
              <a:t>Bien sûr , toutes les clés primaires  ont obligatoirement une valeur. </a:t>
            </a:r>
          </a:p>
          <a:p>
            <a:endParaRPr lang="fr-FR" dirty="0" smtClean="0"/>
          </a:p>
        </p:txBody>
      </p:sp>
      <p:sp>
        <p:nvSpPr>
          <p:cNvPr id="22" name="ZoneTexte 21"/>
          <p:cNvSpPr txBox="1"/>
          <p:nvPr/>
        </p:nvSpPr>
        <p:spPr>
          <a:xfrm>
            <a:off x="2699792" y="24928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:1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Transformation d'association 1-N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b="1" dirty="0" smtClean="0"/>
              <a:t>Principe: </a:t>
            </a:r>
            <a:r>
              <a:rPr lang="fr-FR" dirty="0" smtClean="0"/>
              <a:t>Une association 1-N peut être transformée par:</a:t>
            </a:r>
          </a:p>
          <a:p>
            <a:pPr marL="0" indent="0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La migration de l'identifiant de l'entité reliée à l'association du côté N vers la relation issue de l'entité située côté 1. Cet identifiant donnera lieu à la création d'un attribut clé étrangère. Les propriété de l'association deviennent également des attribut cette relation. </a:t>
            </a:r>
          </a:p>
          <a:p>
            <a:pPr marL="0" indent="0"/>
            <a:r>
              <a:rPr lang="fr-FR" dirty="0" smtClean="0"/>
              <a:t>La création d'une nouvelle relation telle que:</a:t>
            </a:r>
          </a:p>
          <a:p>
            <a:pPr marL="365760" lvl="1" indent="0"/>
            <a:r>
              <a:rPr lang="fr-FR" dirty="0" smtClean="0"/>
              <a:t>Le nom de la relation est celui de l'association</a:t>
            </a:r>
          </a:p>
          <a:p>
            <a:pPr marL="365760" lvl="1" indent="0"/>
            <a:r>
              <a:rPr lang="fr-FR" dirty="0" smtClean="0"/>
              <a:t>La clé primaire de la relation est l'identifiant de l'entité située côté 1.</a:t>
            </a:r>
          </a:p>
          <a:p>
            <a:pPr marL="365760" lvl="1" indent="0"/>
            <a:r>
              <a:rPr lang="fr-FR" dirty="0" smtClean="0"/>
              <a:t>L'identifiant de l'entité située côté N est une clé étrangère.</a:t>
            </a:r>
            <a:endParaRPr lang="fr-FR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/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Transformation d'association 1-N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43</a:t>
            </a:fld>
            <a:endParaRPr lang="fr-FR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27584" y="2376265"/>
            <a:ext cx="1800200" cy="2353614"/>
            <a:chOff x="1610" y="3566"/>
            <a:chExt cx="1225" cy="1608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610" y="3566"/>
              <a:ext cx="1225" cy="135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Employé</a:t>
              </a:r>
              <a:endParaRPr lang="fr-FR" dirty="0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610" y="3786"/>
              <a:ext cx="1134" cy="1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Num_Employé</a:t>
              </a:r>
              <a:endParaRPr lang="fr-FR" u="sng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Prénom</a:t>
              </a:r>
            </a:p>
            <a:p>
              <a:pPr>
                <a:spcBef>
                  <a:spcPct val="50000"/>
                </a:spcBef>
              </a:pPr>
              <a:r>
                <a:rPr lang="fr-FR" dirty="0" err="1" smtClean="0"/>
                <a:t>Date_Affect</a:t>
              </a:r>
              <a:endParaRPr lang="fr-FR" dirty="0" smtClean="0"/>
            </a:p>
            <a:p>
              <a:pPr>
                <a:spcBef>
                  <a:spcPct val="50000"/>
                </a:spcBef>
              </a:pPr>
              <a:endParaRPr lang="fr-FR" dirty="0" smtClean="0"/>
            </a:p>
          </p:txBody>
        </p:sp>
      </p:grp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6228184" y="2420889"/>
            <a:ext cx="2232248" cy="1584175"/>
            <a:chOff x="1610" y="3566"/>
            <a:chExt cx="1225" cy="1162"/>
          </a:xfrm>
        </p:grpSpPr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Service</a:t>
              </a:r>
              <a:endParaRPr lang="fr-FR" dirty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Code_Service</a:t>
              </a:r>
              <a:endParaRPr lang="fr-FR" u="sng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</p:txBody>
        </p:sp>
      </p:grp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862388" y="2636912"/>
            <a:ext cx="144038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 smtClean="0"/>
              <a:t>Affecté à</a:t>
            </a:r>
            <a:endParaRPr lang="fr-FR" dirty="0"/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3347864" y="2564904"/>
            <a:ext cx="2170931" cy="88438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3358554" y="2996952"/>
            <a:ext cx="216024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>
            <a:off x="2627784" y="2996952"/>
            <a:ext cx="730770" cy="13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508104" y="2996952"/>
            <a:ext cx="730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699792" y="24836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0:1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5724128" y="25556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1:N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2123728" y="4809926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Service (</a:t>
            </a:r>
            <a:r>
              <a:rPr lang="fr-FR" u="sng" dirty="0" err="1" smtClean="0"/>
              <a:t>Code_Service</a:t>
            </a:r>
            <a:r>
              <a:rPr lang="fr-FR" dirty="0" smtClean="0"/>
              <a:t>, Nom)</a:t>
            </a:r>
          </a:p>
          <a:p>
            <a:r>
              <a:rPr lang="fr-FR" dirty="0" smtClean="0"/>
              <a:t>Employé (</a:t>
            </a:r>
            <a:r>
              <a:rPr lang="fr-FR" u="sng" dirty="0" err="1" smtClean="0"/>
              <a:t>Num_Employé</a:t>
            </a:r>
            <a:r>
              <a:rPr lang="fr-FR" dirty="0" smtClean="0"/>
              <a:t>, Nom, Prénom, </a:t>
            </a:r>
            <a:r>
              <a:rPr lang="fr-FR" dirty="0" err="1" smtClean="0"/>
              <a:t>Date_Affect</a:t>
            </a:r>
            <a:r>
              <a:rPr lang="fr-FR" dirty="0" smtClean="0"/>
              <a:t>)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2123728" y="5445224"/>
            <a:ext cx="4307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Affecté_A</a:t>
            </a:r>
            <a:r>
              <a:rPr lang="fr-FR" dirty="0" smtClean="0"/>
              <a:t> (</a:t>
            </a:r>
            <a:r>
              <a:rPr lang="fr-FR" u="sng" dirty="0" err="1" smtClean="0"/>
              <a:t>Num_Employé</a:t>
            </a:r>
            <a:r>
              <a:rPr lang="fr-FR" dirty="0" smtClean="0"/>
              <a:t>, </a:t>
            </a:r>
            <a:r>
              <a:rPr lang="fr-FR" i="1" dirty="0" err="1" smtClean="0"/>
              <a:t>Code_Service</a:t>
            </a:r>
            <a:r>
              <a:rPr lang="fr-FR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Transformation d'association 1-N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44</a:t>
            </a:fld>
            <a:endParaRPr lang="fr-FR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27584" y="2376265"/>
            <a:ext cx="1800200" cy="2353614"/>
            <a:chOff x="1610" y="3566"/>
            <a:chExt cx="1225" cy="1608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610" y="3566"/>
              <a:ext cx="1225" cy="135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Employé</a:t>
              </a:r>
              <a:endParaRPr lang="fr-FR" dirty="0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610" y="3786"/>
              <a:ext cx="1134" cy="1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Num_Employé</a:t>
              </a:r>
              <a:endParaRPr lang="fr-FR" u="sng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Prénom</a:t>
              </a:r>
            </a:p>
            <a:p>
              <a:pPr>
                <a:spcBef>
                  <a:spcPct val="50000"/>
                </a:spcBef>
              </a:pPr>
              <a:r>
                <a:rPr lang="fr-FR" dirty="0" err="1" smtClean="0"/>
                <a:t>Date_Affect</a:t>
              </a:r>
              <a:endParaRPr lang="fr-FR" dirty="0" smtClean="0"/>
            </a:p>
            <a:p>
              <a:pPr>
                <a:spcBef>
                  <a:spcPct val="50000"/>
                </a:spcBef>
              </a:pPr>
              <a:endParaRPr lang="fr-FR" dirty="0" smtClean="0"/>
            </a:p>
          </p:txBody>
        </p:sp>
      </p:grp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6228184" y="2420889"/>
            <a:ext cx="2232248" cy="1584175"/>
            <a:chOff x="1610" y="3566"/>
            <a:chExt cx="1225" cy="1162"/>
          </a:xfrm>
        </p:grpSpPr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Service</a:t>
              </a:r>
              <a:endParaRPr lang="fr-FR" dirty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Code_Service</a:t>
              </a:r>
              <a:endParaRPr lang="fr-FR" u="sng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</p:txBody>
        </p:sp>
      </p:grp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862388" y="2636912"/>
            <a:ext cx="144038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 smtClean="0"/>
              <a:t>Affecté à</a:t>
            </a:r>
            <a:endParaRPr lang="fr-FR" dirty="0"/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3347864" y="2564904"/>
            <a:ext cx="2170931" cy="88438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3358554" y="2996952"/>
            <a:ext cx="216024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>
            <a:off x="2627784" y="2996952"/>
            <a:ext cx="730770" cy="13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508104" y="2996952"/>
            <a:ext cx="730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699792" y="24836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:1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5724128" y="25556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1:N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827584" y="4826675"/>
            <a:ext cx="75608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Service (</a:t>
            </a:r>
            <a:r>
              <a:rPr lang="fr-FR" u="sng" dirty="0" err="1" smtClean="0"/>
              <a:t>Code_Service</a:t>
            </a:r>
            <a:r>
              <a:rPr lang="fr-FR" dirty="0" smtClean="0"/>
              <a:t>, Nom)</a:t>
            </a:r>
          </a:p>
          <a:p>
            <a:r>
              <a:rPr lang="fr-FR" dirty="0" smtClean="0"/>
              <a:t>Employé (</a:t>
            </a:r>
            <a:r>
              <a:rPr lang="fr-FR" u="sng" dirty="0" err="1" smtClean="0"/>
              <a:t>Num_Employé</a:t>
            </a:r>
            <a:r>
              <a:rPr lang="fr-FR" dirty="0" smtClean="0"/>
              <a:t>, Nom, Prénom, </a:t>
            </a:r>
            <a:r>
              <a:rPr lang="fr-FR" dirty="0" err="1" smtClean="0"/>
              <a:t>Date_Affect</a:t>
            </a:r>
            <a:r>
              <a:rPr lang="fr-FR" dirty="0" smtClean="0"/>
              <a:t>)</a:t>
            </a:r>
          </a:p>
          <a:p>
            <a:r>
              <a:rPr lang="fr-FR" dirty="0" err="1" smtClean="0"/>
              <a:t>Affecté_A</a:t>
            </a:r>
            <a:r>
              <a:rPr lang="fr-FR" dirty="0" smtClean="0"/>
              <a:t> (</a:t>
            </a:r>
            <a:r>
              <a:rPr lang="fr-FR" u="sng" dirty="0" err="1" smtClean="0"/>
              <a:t>Num_Employé</a:t>
            </a:r>
            <a:r>
              <a:rPr lang="fr-FR" dirty="0" smtClean="0"/>
              <a:t>, </a:t>
            </a:r>
            <a:r>
              <a:rPr lang="fr-FR" i="1" dirty="0" err="1" smtClean="0">
                <a:solidFill>
                  <a:srgbClr val="FF0000"/>
                </a:solidFill>
              </a:rPr>
              <a:t>Code_Service</a:t>
            </a:r>
            <a:r>
              <a:rPr lang="fr-FR" dirty="0" smtClean="0"/>
              <a:t>)</a:t>
            </a:r>
          </a:p>
          <a:p>
            <a:endParaRPr lang="fr-FR" dirty="0" smtClean="0"/>
          </a:p>
          <a:p>
            <a:r>
              <a:rPr lang="fr-FR" dirty="0" smtClean="0"/>
              <a:t>Une contrainte d'intégrité  doit être ajoutée: l'attribut </a:t>
            </a:r>
            <a:r>
              <a:rPr lang="fr-FR" i="1" dirty="0" err="1" smtClean="0"/>
              <a:t>Code_Service</a:t>
            </a:r>
            <a:r>
              <a:rPr lang="fr-FR" i="1" dirty="0" smtClean="0"/>
              <a:t> </a:t>
            </a:r>
            <a:r>
              <a:rPr lang="fr-FR" dirty="0" smtClean="0"/>
              <a:t>dans la relation </a:t>
            </a:r>
            <a:r>
              <a:rPr lang="fr-FR" dirty="0" err="1" smtClean="0"/>
              <a:t>Affecté_A</a:t>
            </a:r>
            <a:r>
              <a:rPr lang="fr-FR" i="1" dirty="0" smtClean="0"/>
              <a:t> </a:t>
            </a:r>
            <a:r>
              <a:rPr lang="fr-FR" dirty="0" smtClean="0"/>
              <a:t>ne doit pas être</a:t>
            </a:r>
            <a:r>
              <a:rPr lang="fr-FR" i="1" dirty="0" smtClean="0"/>
              <a:t> NULL.</a:t>
            </a:r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Transformation d'association 1-N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b="1" dirty="0" smtClean="0"/>
              <a:t>Principe: </a:t>
            </a:r>
            <a:r>
              <a:rPr lang="fr-FR" dirty="0" smtClean="0"/>
              <a:t>Une association 1-N peut être transformée par:</a:t>
            </a:r>
          </a:p>
          <a:p>
            <a:pPr marL="0" indent="0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La migration de l'identifiant de l'entité reliée à l'association du côté N vers la relation issue de l'entité située côté 1. Cet identifiant donnera lieu à la création d'un attribut clé étrangère. Les propriété de l'association deviennent également des attribut cette relation. </a:t>
            </a:r>
          </a:p>
          <a:p>
            <a:pPr marL="0" indent="0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La création d'une nouvelle relation telle que:</a:t>
            </a:r>
          </a:p>
          <a:p>
            <a:pPr marL="365760" lvl="1" indent="0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Le nom de la relation est celui de l'association</a:t>
            </a:r>
          </a:p>
          <a:p>
            <a:pPr marL="365760" lvl="1" indent="0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La clé primaire de la relation est l'identifiant de l'entité située côté 1.</a:t>
            </a:r>
          </a:p>
          <a:p>
            <a:pPr marL="365760" lvl="1" indent="0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L'identifiant de l'entité située côté N est une clé étrangère.</a:t>
            </a:r>
          </a:p>
          <a:p>
            <a:pPr marL="365760" lvl="1" indent="0">
              <a:buNone/>
            </a:pP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Dans tous les cas, l'ajout d'une contrainte de non vacuité peut être nécessaire si la cardinalité minimale de l'entité située côté 1 est de 1.</a:t>
            </a:r>
          </a:p>
          <a:p>
            <a:pPr marL="0" indent="0"/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Transformation d'association 1-1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Principe: </a:t>
            </a:r>
            <a:r>
              <a:rPr lang="fr-FR" dirty="0" smtClean="0"/>
              <a:t> Une association binaire de type 1-1 peut être transformée des manières suivantes: </a:t>
            </a:r>
          </a:p>
          <a:p>
            <a:pPr marL="365760" lvl="1" indent="0"/>
            <a:r>
              <a:rPr lang="fr-FR" dirty="0" smtClean="0"/>
              <a:t>Une relation unique est créée pour les deux entités impliquées dans l'association.</a:t>
            </a:r>
          </a:p>
          <a:p>
            <a:pPr marL="640080" lvl="2" indent="0"/>
            <a:r>
              <a:rPr lang="fr-FR" dirty="0" smtClean="0"/>
              <a:t>Les propriétés des deux entités constituent les attributs de la relation.</a:t>
            </a:r>
          </a:p>
          <a:p>
            <a:pPr marL="640080" lvl="2" indent="0"/>
            <a:r>
              <a:rPr lang="fr-FR" dirty="0" smtClean="0"/>
              <a:t>Les identifiants des deux entités sont des clés candidates.</a:t>
            </a:r>
          </a:p>
          <a:p>
            <a:pPr marL="640080" lvl="2" indent="0"/>
            <a:r>
              <a:rPr lang="fr-FR" dirty="0" smtClean="0"/>
              <a:t>Une des clés candidates est choisie pour être clé primaire.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Transformation d'association 1-1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47</a:t>
            </a:fld>
            <a:endParaRPr lang="fr-FR"/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539552" y="2376265"/>
            <a:ext cx="2088232" cy="1989155"/>
            <a:chOff x="1610" y="3566"/>
            <a:chExt cx="1225" cy="1359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610" y="3566"/>
              <a:ext cx="1225" cy="135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Chauffeur</a:t>
              </a:r>
              <a:endParaRPr lang="fr-FR" dirty="0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610" y="3786"/>
              <a:ext cx="1134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Num_Chauffeur</a:t>
              </a:r>
              <a:endParaRPr lang="fr-FR" u="sng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Prénom</a:t>
              </a:r>
            </a:p>
            <a:p>
              <a:pPr>
                <a:spcBef>
                  <a:spcPct val="50000"/>
                </a:spcBef>
              </a:pPr>
              <a:r>
                <a:rPr lang="fr-FR" dirty="0" err="1" smtClean="0"/>
                <a:t>Date_Affect</a:t>
              </a:r>
              <a:endParaRPr lang="fr-FR" dirty="0" smtClean="0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6228184" y="2420888"/>
            <a:ext cx="2232248" cy="1633254"/>
            <a:chOff x="1610" y="3566"/>
            <a:chExt cx="1225" cy="1198"/>
          </a:xfrm>
        </p:grpSpPr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Taxi</a:t>
              </a:r>
              <a:endParaRPr lang="fr-FR" dirty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Code_taxi</a:t>
              </a:r>
              <a:endParaRPr lang="fr-FR" u="sng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Matricule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Marque</a:t>
              </a:r>
            </a:p>
          </p:txBody>
        </p:sp>
      </p:grp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862388" y="2636912"/>
            <a:ext cx="144038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 smtClean="0"/>
              <a:t>Affecté à</a:t>
            </a:r>
            <a:endParaRPr lang="fr-FR" dirty="0"/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3347864" y="2564904"/>
            <a:ext cx="2170931" cy="88438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3358554" y="2996952"/>
            <a:ext cx="216024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>
            <a:off x="2627784" y="2996952"/>
            <a:ext cx="730770" cy="13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508104" y="2996952"/>
            <a:ext cx="730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699792" y="24836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:1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5724128" y="25556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:1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0" y="4869160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Affecté_A</a:t>
            </a:r>
            <a:r>
              <a:rPr lang="fr-FR" dirty="0" smtClean="0"/>
              <a:t> (</a:t>
            </a:r>
            <a:r>
              <a:rPr lang="fr-FR" u="sng" dirty="0" err="1" smtClean="0"/>
              <a:t>Num_Chauffeur</a:t>
            </a:r>
            <a:r>
              <a:rPr lang="fr-FR" dirty="0" smtClean="0"/>
              <a:t>, Nom, Prénom, </a:t>
            </a:r>
            <a:r>
              <a:rPr lang="fr-FR" dirty="0" err="1" smtClean="0"/>
              <a:t>Date_Affect</a:t>
            </a:r>
            <a:r>
              <a:rPr lang="fr-FR" dirty="0" smtClean="0"/>
              <a:t>, </a:t>
            </a:r>
            <a:r>
              <a:rPr lang="fr-FR" dirty="0" err="1" smtClean="0">
                <a:solidFill>
                  <a:srgbClr val="FF0000"/>
                </a:solidFill>
              </a:rPr>
              <a:t>Code_Taxi</a:t>
            </a:r>
            <a:r>
              <a:rPr lang="fr-FR" dirty="0" smtClean="0"/>
              <a:t>, Matricule, Marque)</a:t>
            </a:r>
          </a:p>
          <a:p>
            <a:pPr algn="ctr"/>
            <a:r>
              <a:rPr lang="fr-FR" dirty="0" smtClean="0"/>
              <a:t>OU</a:t>
            </a:r>
          </a:p>
          <a:p>
            <a:r>
              <a:rPr lang="fr-FR" dirty="0" err="1" smtClean="0"/>
              <a:t>Affecté_A</a:t>
            </a:r>
            <a:r>
              <a:rPr lang="fr-FR" dirty="0" smtClean="0"/>
              <a:t> (</a:t>
            </a:r>
            <a:r>
              <a:rPr lang="fr-FR" dirty="0" err="1" smtClean="0">
                <a:solidFill>
                  <a:srgbClr val="FF0000"/>
                </a:solidFill>
              </a:rPr>
              <a:t>Num_Chauffeur</a:t>
            </a:r>
            <a:r>
              <a:rPr lang="fr-FR" dirty="0" smtClean="0"/>
              <a:t>, Nom, Prénom, </a:t>
            </a:r>
            <a:r>
              <a:rPr lang="fr-FR" dirty="0" err="1" smtClean="0"/>
              <a:t>Date_Affect</a:t>
            </a:r>
            <a:r>
              <a:rPr lang="fr-FR" dirty="0" smtClean="0"/>
              <a:t>, </a:t>
            </a:r>
            <a:r>
              <a:rPr lang="fr-FR" u="sng" dirty="0" err="1" smtClean="0"/>
              <a:t>Code_Taxi</a:t>
            </a:r>
            <a:r>
              <a:rPr lang="fr-FR" dirty="0" smtClean="0"/>
              <a:t>, Matricule, Marque)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rgbClr val="FF0000"/>
                </a:solidFill>
              </a:rPr>
              <a:t>Une contrainte de non vacuité doit être ajoutée sur la clé candidate qui n'est pas clé primaire.</a:t>
            </a:r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Transformation d'association 1-1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/>
              <a:t>Principe: </a:t>
            </a:r>
            <a:r>
              <a:rPr lang="fr-FR" dirty="0" smtClean="0"/>
              <a:t> Une association binaire de type 1-1 peut être transformée des manières suivantes: </a:t>
            </a:r>
          </a:p>
          <a:p>
            <a:pPr marL="365760" lvl="1" indent="0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Une relation unique est créée pour les deux entités impliquées dans l'association.</a:t>
            </a:r>
          </a:p>
          <a:p>
            <a:pPr marL="640080" lvl="2" indent="0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Les propriétés des deux entités ainsi que celles de l'association constituent les attribut de la relation.</a:t>
            </a:r>
          </a:p>
          <a:p>
            <a:pPr marL="640080" lvl="2" indent="0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Les identifiants des deux entités sont des clés candidates.</a:t>
            </a:r>
          </a:p>
          <a:p>
            <a:pPr marL="365760" lvl="1" indent="0"/>
            <a:r>
              <a:rPr lang="fr-FR" dirty="0" smtClean="0"/>
              <a:t>L'identifiant d'une des deux entités est recopié dans la relation correspondant à l'autre entité.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Transformation d'association 1-1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49</a:t>
            </a:fld>
            <a:endParaRPr lang="fr-FR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39552" y="2376265"/>
            <a:ext cx="2088232" cy="2353614"/>
            <a:chOff x="1610" y="3566"/>
            <a:chExt cx="1225" cy="1608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610" y="3566"/>
              <a:ext cx="1225" cy="13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Chauffeur</a:t>
              </a:r>
              <a:endParaRPr lang="fr-FR" dirty="0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610" y="3786"/>
              <a:ext cx="1134" cy="1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Num_Chauffeur</a:t>
              </a:r>
              <a:endParaRPr lang="fr-FR" u="sng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Prénom</a:t>
              </a:r>
            </a:p>
            <a:p>
              <a:pPr>
                <a:spcBef>
                  <a:spcPct val="50000"/>
                </a:spcBef>
              </a:pPr>
              <a:r>
                <a:rPr lang="fr-FR" dirty="0" err="1" smtClean="0"/>
                <a:t>Date_Affect</a:t>
              </a:r>
              <a:endParaRPr lang="fr-FR" dirty="0" smtClean="0"/>
            </a:p>
            <a:p>
              <a:pPr>
                <a:spcBef>
                  <a:spcPct val="50000"/>
                </a:spcBef>
              </a:pPr>
              <a:endParaRPr lang="fr-FR" dirty="0" smtClean="0"/>
            </a:p>
          </p:txBody>
        </p:sp>
      </p:grp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6228184" y="2420888"/>
            <a:ext cx="2232248" cy="1633254"/>
            <a:chOff x="1610" y="3566"/>
            <a:chExt cx="1225" cy="1198"/>
          </a:xfrm>
        </p:grpSpPr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Taxi</a:t>
              </a:r>
              <a:endParaRPr lang="fr-FR" dirty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Code_taxi</a:t>
              </a:r>
              <a:endParaRPr lang="fr-FR" u="sng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Matricule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Marque</a:t>
              </a:r>
            </a:p>
          </p:txBody>
        </p:sp>
      </p:grp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862388" y="2636912"/>
            <a:ext cx="144038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 smtClean="0"/>
              <a:t>Affecté à</a:t>
            </a:r>
            <a:endParaRPr lang="fr-FR" dirty="0"/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3347864" y="2564904"/>
            <a:ext cx="2170931" cy="88438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3358554" y="2996952"/>
            <a:ext cx="216024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>
            <a:off x="2627784" y="2996952"/>
            <a:ext cx="730770" cy="13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508104" y="2996952"/>
            <a:ext cx="730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699792" y="24836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:1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5724128" y="25556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:1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971600" y="4272677"/>
            <a:ext cx="7271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dirty="0" smtClean="0"/>
              <a:t>Chauffeur (</a:t>
            </a:r>
            <a:r>
              <a:rPr lang="fr-FR" u="sng" dirty="0" err="1" smtClean="0"/>
              <a:t>Num_Chauffeur</a:t>
            </a:r>
            <a:r>
              <a:rPr lang="fr-FR" dirty="0" smtClean="0"/>
              <a:t>, Nom, Prénom, </a:t>
            </a:r>
            <a:r>
              <a:rPr lang="fr-FR" i="1" dirty="0" err="1" smtClean="0">
                <a:solidFill>
                  <a:srgbClr val="FF0000"/>
                </a:solidFill>
              </a:rPr>
              <a:t>Code_Taxi</a:t>
            </a:r>
            <a:r>
              <a:rPr lang="fr-FR" dirty="0" smtClean="0"/>
              <a:t>, </a:t>
            </a:r>
            <a:r>
              <a:rPr lang="fr-FR" dirty="0" err="1" smtClean="0"/>
              <a:t>Date_Affect</a:t>
            </a:r>
            <a:r>
              <a:rPr lang="fr-FR" dirty="0" smtClean="0"/>
              <a:t>)</a:t>
            </a:r>
          </a:p>
          <a:p>
            <a:r>
              <a:rPr lang="fr-FR" dirty="0" smtClean="0"/>
              <a:t>Taxi(</a:t>
            </a:r>
            <a:r>
              <a:rPr lang="fr-FR" u="sng" dirty="0" err="1" smtClean="0"/>
              <a:t>Code_Taxi</a:t>
            </a:r>
            <a:r>
              <a:rPr lang="fr-FR" dirty="0" smtClean="0"/>
              <a:t>, Matricule, Marque)</a:t>
            </a:r>
          </a:p>
          <a:p>
            <a:pPr algn="ctr"/>
            <a:r>
              <a:rPr lang="fr-FR" dirty="0" smtClean="0"/>
              <a:t>OU</a:t>
            </a:r>
          </a:p>
          <a:p>
            <a:r>
              <a:rPr lang="fr-FR" dirty="0" smtClean="0"/>
              <a:t>Chauffeur (</a:t>
            </a:r>
            <a:r>
              <a:rPr lang="fr-FR" u="sng" dirty="0" err="1" smtClean="0"/>
              <a:t>Num_Chauffeur</a:t>
            </a:r>
            <a:r>
              <a:rPr lang="fr-FR" dirty="0" smtClean="0"/>
              <a:t>, Nom</a:t>
            </a:r>
            <a:r>
              <a:rPr lang="fr-FR" smtClean="0"/>
              <a:t>, Prénom, Date_Affect</a:t>
            </a:r>
            <a:r>
              <a:rPr lang="fr-FR" dirty="0" smtClean="0"/>
              <a:t>)</a:t>
            </a:r>
          </a:p>
          <a:p>
            <a:r>
              <a:rPr lang="fr-FR" dirty="0" smtClean="0"/>
              <a:t>Taxi(</a:t>
            </a:r>
            <a:r>
              <a:rPr lang="fr-FR" u="sng" dirty="0" err="1" smtClean="0"/>
              <a:t>Code_Taxi</a:t>
            </a:r>
            <a:r>
              <a:rPr lang="fr-FR" dirty="0" smtClean="0"/>
              <a:t>, Matricule, Marque,</a:t>
            </a:r>
            <a:r>
              <a:rPr lang="fr-FR" i="1" dirty="0" smtClean="0"/>
              <a:t> </a:t>
            </a:r>
            <a:r>
              <a:rPr lang="fr-FR" i="1" dirty="0" err="1" smtClean="0">
                <a:solidFill>
                  <a:srgbClr val="FF0000"/>
                </a:solidFill>
              </a:rPr>
              <a:t>Num_Chauffeur</a:t>
            </a:r>
            <a:r>
              <a:rPr lang="fr-FR" i="1" dirty="0" smtClean="0"/>
              <a:t>)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>
                <a:solidFill>
                  <a:srgbClr val="FF0000"/>
                </a:solidFill>
              </a:rPr>
              <a:t>Une contrainte de non vacuité doit être ajoutée sur la clé étrangère.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fr-FR"/>
              <a:t>Élaborer un modèle conceptuel</a:t>
            </a:r>
          </a:p>
        </p:txBody>
      </p:sp>
      <p:sp>
        <p:nvSpPr>
          <p:cNvPr id="1525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Intéressons nous uniquement aux données</a:t>
            </a:r>
          </a:p>
          <a:p>
            <a:r>
              <a:rPr lang="fr-FR" dirty="0" smtClean="0"/>
              <a:t>Isoler </a:t>
            </a:r>
            <a:r>
              <a:rPr lang="fr-FR" dirty="0"/>
              <a:t>les concepts fondamentaux</a:t>
            </a:r>
          </a:p>
          <a:p>
            <a:pPr lvl="1"/>
            <a:r>
              <a:rPr lang="fr-FR" dirty="0"/>
              <a:t>Que vont représenter les données de la BD ?</a:t>
            </a:r>
          </a:p>
          <a:p>
            <a:pPr lvl="1"/>
            <a:r>
              <a:rPr lang="fr-FR" dirty="0"/>
              <a:t>Découvrir les concepts élémentaires du monde réel</a:t>
            </a:r>
          </a:p>
          <a:p>
            <a:pPr lvl="1"/>
            <a:r>
              <a:rPr lang="fr-FR" dirty="0"/>
              <a:t>Décrire les concepts agrégés et les sous-concepts</a:t>
            </a:r>
          </a:p>
          <a:p>
            <a:r>
              <a:rPr lang="fr-FR" dirty="0"/>
              <a:t>Faciliter la visualisation du système</a:t>
            </a:r>
          </a:p>
          <a:p>
            <a:pPr lvl="1"/>
            <a:r>
              <a:rPr lang="fr-FR" dirty="0"/>
              <a:t>Diagrammes avec notations </a:t>
            </a:r>
            <a:r>
              <a:rPr lang="fr-FR" dirty="0" smtClean="0"/>
              <a:t>simples </a:t>
            </a:r>
            <a:r>
              <a:rPr lang="fr-FR" dirty="0"/>
              <a:t>et </a:t>
            </a:r>
            <a:r>
              <a:rPr lang="fr-FR" dirty="0" smtClean="0"/>
              <a:t>précises</a:t>
            </a:r>
            <a:endParaRPr lang="fr-FR" dirty="0"/>
          </a:p>
          <a:p>
            <a:pPr lvl="1"/>
            <a:r>
              <a:rPr lang="fr-FR" dirty="0"/>
              <a:t>Compréhension visuelle et non seulement intellectuelle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Transformation d'association 1-1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Principe: </a:t>
            </a:r>
            <a:r>
              <a:rPr lang="fr-FR" dirty="0" smtClean="0"/>
              <a:t> Une association binaire de type 1-1 peut être transformée des manières suivantes: </a:t>
            </a:r>
          </a:p>
          <a:p>
            <a:pPr marL="365760" lvl="1" indent="0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Une relation unique est créée pour les deux entités impliquées dans l'association.</a:t>
            </a:r>
          </a:p>
          <a:p>
            <a:pPr marL="640080" lvl="2" indent="0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Les propriétés des deux entités ainsi que celles de l'association constituent les attribut de la relation.</a:t>
            </a:r>
          </a:p>
          <a:p>
            <a:pPr marL="640080" lvl="2" indent="0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Les identifiants des deux entités sont des clés candidates.</a:t>
            </a:r>
          </a:p>
          <a:p>
            <a:pPr marL="365760" lvl="1" indent="0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L'identifiant d'une des deux entités est recopié dans la relation correspondant à l'autre entité.</a:t>
            </a:r>
            <a:endParaRPr lang="fr-FR" dirty="0" smtClean="0"/>
          </a:p>
          <a:p>
            <a:pPr marL="365760" lvl="1" indent="0"/>
            <a:r>
              <a:rPr lang="fr-FR" dirty="0" smtClean="0"/>
              <a:t>Création d'une relation correspondant à chaque entité et une autre relation correspondant à l'association.</a:t>
            </a:r>
          </a:p>
          <a:p>
            <a:pPr marL="640080" lvl="2" indent="0"/>
            <a:r>
              <a:rPr lang="fr-FR" dirty="0" smtClean="0"/>
              <a:t>Les clés primaires des deux relations issues des entités sont des clés candidates pour la relation issue de l'association.</a:t>
            </a:r>
          </a:p>
          <a:p>
            <a:pPr marL="640080" lvl="2" indent="0"/>
            <a:r>
              <a:rPr lang="fr-FR" dirty="0" smtClean="0"/>
              <a:t>L'une des clés candidates est choisie pour être clé primaire.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Transformation d'association 1-1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51</a:t>
            </a:fld>
            <a:endParaRPr lang="fr-FR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39552" y="2376265"/>
            <a:ext cx="2088232" cy="1989155"/>
            <a:chOff x="1610" y="3566"/>
            <a:chExt cx="1225" cy="1359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610" y="3566"/>
              <a:ext cx="1225" cy="135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Chauffeur</a:t>
              </a:r>
              <a:endParaRPr lang="fr-FR" dirty="0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610" y="3786"/>
              <a:ext cx="1134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Num_Chauffeur</a:t>
              </a:r>
              <a:endParaRPr lang="fr-FR" u="sng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Prénom</a:t>
              </a:r>
            </a:p>
            <a:p>
              <a:pPr>
                <a:spcBef>
                  <a:spcPct val="50000"/>
                </a:spcBef>
              </a:pPr>
              <a:r>
                <a:rPr lang="fr-FR" dirty="0" err="1" smtClean="0"/>
                <a:t>Date_Affect</a:t>
              </a:r>
              <a:endParaRPr lang="fr-FR" dirty="0" smtClean="0"/>
            </a:p>
          </p:txBody>
        </p:sp>
      </p:grp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6228184" y="2420888"/>
            <a:ext cx="2232248" cy="1633254"/>
            <a:chOff x="1610" y="3566"/>
            <a:chExt cx="1225" cy="1198"/>
          </a:xfrm>
        </p:grpSpPr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Taxi</a:t>
              </a:r>
              <a:endParaRPr lang="fr-FR" dirty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Code_taxi</a:t>
              </a:r>
              <a:endParaRPr lang="fr-FR" u="sng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Matricule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Marque</a:t>
              </a:r>
            </a:p>
          </p:txBody>
        </p:sp>
      </p:grp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862388" y="2636912"/>
            <a:ext cx="144038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 smtClean="0"/>
              <a:t>Affecté à</a:t>
            </a:r>
            <a:endParaRPr lang="fr-FR" dirty="0"/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3347864" y="2564904"/>
            <a:ext cx="2170931" cy="88438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3358554" y="2996952"/>
            <a:ext cx="216024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>
            <a:off x="2627784" y="2996952"/>
            <a:ext cx="730770" cy="13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508104" y="2996952"/>
            <a:ext cx="730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699792" y="24836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:1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5724128" y="25556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:1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2699792" y="4077072"/>
            <a:ext cx="583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Chauffeur (</a:t>
            </a:r>
            <a:r>
              <a:rPr lang="fr-FR" u="sng" dirty="0" err="1" smtClean="0"/>
              <a:t>Num_Chauffeur</a:t>
            </a:r>
            <a:r>
              <a:rPr lang="fr-FR" dirty="0" smtClean="0"/>
              <a:t>, Nom, Prénom, </a:t>
            </a:r>
            <a:r>
              <a:rPr lang="fr-FR" dirty="0" err="1" smtClean="0"/>
              <a:t>Date_Affect</a:t>
            </a:r>
            <a:r>
              <a:rPr lang="fr-FR" dirty="0" smtClean="0"/>
              <a:t>)</a:t>
            </a:r>
          </a:p>
          <a:p>
            <a:r>
              <a:rPr lang="fr-FR" dirty="0" smtClean="0"/>
              <a:t>Taxi (</a:t>
            </a:r>
            <a:r>
              <a:rPr lang="fr-FR" u="sng" dirty="0" err="1" smtClean="0"/>
              <a:t>Code_Taxi</a:t>
            </a:r>
            <a:r>
              <a:rPr lang="fr-FR" dirty="0" smtClean="0"/>
              <a:t>, Matricule, Marque)</a:t>
            </a:r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23" name="ZoneTexte 22"/>
          <p:cNvSpPr txBox="1"/>
          <p:nvPr/>
        </p:nvSpPr>
        <p:spPr>
          <a:xfrm>
            <a:off x="0" y="4869160"/>
            <a:ext cx="471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Affecté_A</a:t>
            </a:r>
            <a:r>
              <a:rPr lang="fr-FR" dirty="0" smtClean="0"/>
              <a:t> (</a:t>
            </a:r>
            <a:r>
              <a:rPr lang="fr-FR" u="sng" dirty="0" err="1" smtClean="0"/>
              <a:t>Num_Chauffeur</a:t>
            </a:r>
            <a:r>
              <a:rPr lang="fr-FR" dirty="0" smtClean="0"/>
              <a:t>, </a:t>
            </a:r>
            <a:r>
              <a:rPr lang="fr-FR" i="1" dirty="0" err="1" smtClean="0">
                <a:solidFill>
                  <a:srgbClr val="FF0000"/>
                </a:solidFill>
              </a:rPr>
              <a:t>Code_Taxi</a:t>
            </a:r>
            <a:r>
              <a:rPr lang="fr-FR" i="1" dirty="0" smtClean="0"/>
              <a:t>)    </a:t>
            </a:r>
            <a:r>
              <a:rPr lang="fr-FR" dirty="0" smtClean="0"/>
              <a:t>OU</a:t>
            </a:r>
          </a:p>
          <a:p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827584" y="5934670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Une contrainte de non vacuité doit être ajoutée sur la clé candidate qui n'est pas clé primaire.</a:t>
            </a:r>
          </a:p>
          <a:p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4716016" y="4869160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Affecté_A</a:t>
            </a:r>
            <a:r>
              <a:rPr lang="fr-FR" dirty="0" smtClean="0"/>
              <a:t> (</a:t>
            </a:r>
            <a:r>
              <a:rPr lang="fr-FR" dirty="0" err="1" smtClean="0">
                <a:solidFill>
                  <a:srgbClr val="FF0000"/>
                </a:solidFill>
              </a:rPr>
              <a:t>Num_Chauffeur</a:t>
            </a:r>
            <a:r>
              <a:rPr lang="fr-FR" dirty="0" smtClean="0"/>
              <a:t>, </a:t>
            </a:r>
            <a:r>
              <a:rPr lang="fr-FR" u="sng" dirty="0" err="1" smtClean="0"/>
              <a:t>Code_Taxi</a:t>
            </a:r>
            <a:r>
              <a:rPr lang="fr-FR" i="1" dirty="0" smtClean="0"/>
              <a:t>)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Généralisation/Spécialisation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31640" y="3573016"/>
            <a:ext cx="7884368" cy="989464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fr-FR" sz="2000" dirty="0" smtClean="0"/>
              <a:t>Personne (</a:t>
            </a:r>
            <a:r>
              <a:rPr lang="fr-FR" sz="2000" u="sng" dirty="0" err="1" smtClean="0"/>
              <a:t>Numéro</a:t>
            </a:r>
            <a:r>
              <a:rPr lang="fr-FR" sz="2000" dirty="0" err="1" smtClean="0"/>
              <a:t>,Nom</a:t>
            </a:r>
            <a:r>
              <a:rPr lang="fr-FR" sz="2000" dirty="0" smtClean="0"/>
              <a:t>, Prénom, Spécialité, Poids, Tension, Type)</a:t>
            </a:r>
          </a:p>
          <a:p>
            <a:pPr lvl="1">
              <a:buNone/>
            </a:pPr>
            <a:r>
              <a:rPr lang="fr-FR" sz="2000" dirty="0" smtClean="0"/>
              <a:t>          </a:t>
            </a:r>
            <a:r>
              <a:rPr lang="fr-FR" sz="2000" dirty="0" smtClean="0">
                <a:solidFill>
                  <a:srgbClr val="FF0000"/>
                </a:solidFill>
              </a:rPr>
              <a:t>Type </a:t>
            </a:r>
            <a:r>
              <a:rPr lang="fr-FR" sz="2000" dirty="0" smtClean="0">
                <a:solidFill>
                  <a:srgbClr val="FF0000"/>
                </a:solidFill>
                <a:sym typeface="Symbol"/>
              </a:rPr>
              <a:t> {Médecin, Patient}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5" name="Line 17"/>
          <p:cNvSpPr>
            <a:spLocks noChangeShapeType="1"/>
          </p:cNvSpPr>
          <p:nvPr/>
        </p:nvSpPr>
        <p:spPr bwMode="auto">
          <a:xfrm flipH="1" flipV="1">
            <a:off x="1762622" y="3429421"/>
            <a:ext cx="0" cy="719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" name="AutoShape 18"/>
          <p:cNvSpPr>
            <a:spLocks noChangeArrowheads="1"/>
          </p:cNvSpPr>
          <p:nvPr/>
        </p:nvSpPr>
        <p:spPr bwMode="auto">
          <a:xfrm>
            <a:off x="1402259" y="4148558"/>
            <a:ext cx="720725" cy="576263"/>
          </a:xfrm>
          <a:prstGeom prst="flowChartExtra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Is_a</a:t>
            </a:r>
          </a:p>
        </p:txBody>
      </p:sp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827584" y="4724821"/>
            <a:ext cx="20161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" name="Line 20"/>
          <p:cNvSpPr>
            <a:spLocks noChangeShapeType="1"/>
          </p:cNvSpPr>
          <p:nvPr/>
        </p:nvSpPr>
        <p:spPr bwMode="auto">
          <a:xfrm>
            <a:off x="827584" y="4724821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" name="Line 21"/>
          <p:cNvSpPr>
            <a:spLocks noChangeShapeType="1"/>
          </p:cNvSpPr>
          <p:nvPr/>
        </p:nvSpPr>
        <p:spPr bwMode="auto">
          <a:xfrm>
            <a:off x="2843709" y="4724821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52</a:t>
            </a:fld>
            <a:endParaRPr lang="fr-FR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043608" y="1872208"/>
            <a:ext cx="1512168" cy="1556792"/>
            <a:chOff x="1610" y="3566"/>
            <a:chExt cx="1225" cy="1162"/>
          </a:xfrm>
        </p:grpSpPr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Personne</a:t>
              </a:r>
              <a:endParaRPr lang="fr-FR" dirty="0"/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smtClean="0"/>
                <a:t>Numéro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Prénom</a:t>
              </a:r>
              <a:endParaRPr lang="fr-FR" dirty="0"/>
            </a:p>
          </p:txBody>
        </p:sp>
      </p:grpSp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107504" y="5085184"/>
            <a:ext cx="1512168" cy="1556792"/>
            <a:chOff x="1610" y="3566"/>
            <a:chExt cx="1225" cy="1162"/>
          </a:xfrm>
        </p:grpSpPr>
        <p:sp>
          <p:nvSpPr>
            <p:cNvPr id="16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Médecin</a:t>
              </a:r>
              <a:endParaRPr lang="fr-FR" dirty="0"/>
            </a:p>
          </p:txBody>
        </p: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Spécialité</a:t>
              </a:r>
            </a:p>
          </p:txBody>
        </p:sp>
      </p:grpSp>
      <p:grpSp>
        <p:nvGrpSpPr>
          <p:cNvPr id="15" name="Group 9"/>
          <p:cNvGrpSpPr>
            <a:grpSpLocks/>
          </p:cNvGrpSpPr>
          <p:nvPr/>
        </p:nvGrpSpPr>
        <p:grpSpPr bwMode="auto">
          <a:xfrm>
            <a:off x="2123728" y="5085184"/>
            <a:ext cx="1512168" cy="1556792"/>
            <a:chOff x="1610" y="3566"/>
            <a:chExt cx="1225" cy="1162"/>
          </a:xfrm>
        </p:grpSpPr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Patient</a:t>
              </a:r>
              <a:endParaRPr lang="fr-FR" dirty="0"/>
            </a:p>
          </p:txBody>
        </p:sp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5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Poids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Tension</a:t>
              </a:r>
              <a:endParaRPr lang="fr-FR" dirty="0"/>
            </a:p>
          </p:txBody>
        </p:sp>
      </p:grpSp>
      <p:sp>
        <p:nvSpPr>
          <p:cNvPr id="23" name="ZoneTexte 22"/>
          <p:cNvSpPr txBox="1"/>
          <p:nvPr/>
        </p:nvSpPr>
        <p:spPr>
          <a:xfrm>
            <a:off x="3779912" y="5589240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entités Médecin et Patient n'ont pas d'identifiant. Ils héritent de l'identifiant de Personne.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Généralisation/Spécialisation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99792" y="3501008"/>
            <a:ext cx="6300192" cy="1080120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fr-FR" sz="2000" dirty="0" smtClean="0"/>
              <a:t>Médecin (</a:t>
            </a:r>
            <a:r>
              <a:rPr lang="fr-FR" sz="2000" u="sng" dirty="0" smtClean="0"/>
              <a:t>Numéro</a:t>
            </a:r>
            <a:r>
              <a:rPr lang="fr-FR" sz="2000" dirty="0" smtClean="0"/>
              <a:t>, Nom, Prénom, Spécialité)</a:t>
            </a:r>
          </a:p>
          <a:p>
            <a:pPr lvl="1">
              <a:buNone/>
            </a:pPr>
            <a:r>
              <a:rPr lang="fr-FR" sz="2000" dirty="0" smtClean="0"/>
              <a:t>Patient (</a:t>
            </a:r>
            <a:r>
              <a:rPr lang="fr-FR" sz="2000" u="sng" dirty="0" smtClean="0"/>
              <a:t>Numéro</a:t>
            </a:r>
            <a:r>
              <a:rPr lang="fr-FR" sz="2000" dirty="0" smtClean="0"/>
              <a:t>, Nom, Prénom, Poids, Tension)</a:t>
            </a:r>
          </a:p>
          <a:p>
            <a:pPr lvl="1">
              <a:buNone/>
            </a:pPr>
            <a:r>
              <a:rPr lang="fr-FR" sz="2000" dirty="0" smtClean="0"/>
              <a:t>          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5" name="Line 17"/>
          <p:cNvSpPr>
            <a:spLocks noChangeShapeType="1"/>
          </p:cNvSpPr>
          <p:nvPr/>
        </p:nvSpPr>
        <p:spPr bwMode="auto">
          <a:xfrm flipH="1" flipV="1">
            <a:off x="1762622" y="3429421"/>
            <a:ext cx="0" cy="719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" name="AutoShape 18"/>
          <p:cNvSpPr>
            <a:spLocks noChangeArrowheads="1"/>
          </p:cNvSpPr>
          <p:nvPr/>
        </p:nvSpPr>
        <p:spPr bwMode="auto">
          <a:xfrm>
            <a:off x="1402259" y="4148558"/>
            <a:ext cx="720725" cy="576263"/>
          </a:xfrm>
          <a:prstGeom prst="flowChartExtra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Is_a</a:t>
            </a:r>
          </a:p>
        </p:txBody>
      </p:sp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827584" y="4724821"/>
            <a:ext cx="20161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" name="Line 20"/>
          <p:cNvSpPr>
            <a:spLocks noChangeShapeType="1"/>
          </p:cNvSpPr>
          <p:nvPr/>
        </p:nvSpPr>
        <p:spPr bwMode="auto">
          <a:xfrm>
            <a:off x="827584" y="4724821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" name="Line 21"/>
          <p:cNvSpPr>
            <a:spLocks noChangeShapeType="1"/>
          </p:cNvSpPr>
          <p:nvPr/>
        </p:nvSpPr>
        <p:spPr bwMode="auto">
          <a:xfrm>
            <a:off x="2843709" y="4724821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53</a:t>
            </a:fld>
            <a:endParaRPr lang="fr-FR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043608" y="1872208"/>
            <a:ext cx="1512168" cy="1556792"/>
            <a:chOff x="1610" y="3566"/>
            <a:chExt cx="1225" cy="1162"/>
          </a:xfrm>
        </p:grpSpPr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Personne</a:t>
              </a:r>
              <a:endParaRPr lang="fr-FR" dirty="0"/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smtClean="0"/>
                <a:t>Numéro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Prénom</a:t>
              </a:r>
              <a:endParaRPr lang="fr-FR" dirty="0"/>
            </a:p>
          </p:txBody>
        </p:sp>
      </p:grpSp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107504" y="5085184"/>
            <a:ext cx="1512168" cy="1556792"/>
            <a:chOff x="1610" y="3566"/>
            <a:chExt cx="1225" cy="1162"/>
          </a:xfrm>
        </p:grpSpPr>
        <p:sp>
          <p:nvSpPr>
            <p:cNvPr id="16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Médecin</a:t>
              </a:r>
              <a:endParaRPr lang="fr-FR" dirty="0"/>
            </a:p>
          </p:txBody>
        </p: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Spécialité</a:t>
              </a:r>
            </a:p>
          </p:txBody>
        </p:sp>
      </p:grpSp>
      <p:grpSp>
        <p:nvGrpSpPr>
          <p:cNvPr id="15" name="Group 9"/>
          <p:cNvGrpSpPr>
            <a:grpSpLocks/>
          </p:cNvGrpSpPr>
          <p:nvPr/>
        </p:nvGrpSpPr>
        <p:grpSpPr bwMode="auto">
          <a:xfrm>
            <a:off x="2123728" y="5085184"/>
            <a:ext cx="1512168" cy="1556792"/>
            <a:chOff x="1610" y="3566"/>
            <a:chExt cx="1225" cy="1162"/>
          </a:xfrm>
        </p:grpSpPr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Patient</a:t>
              </a:r>
              <a:endParaRPr lang="fr-FR" dirty="0"/>
            </a:p>
          </p:txBody>
        </p:sp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5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Poids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Tension</a:t>
              </a:r>
              <a:endParaRPr lang="fr-F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Généralisation/Spécialisation = 1-1</a:t>
            </a:r>
            <a:endParaRPr lang="fr-FR" dirty="0"/>
          </a:p>
        </p:txBody>
      </p:sp>
      <p:sp>
        <p:nvSpPr>
          <p:cNvPr id="5" name="Line 17"/>
          <p:cNvSpPr>
            <a:spLocks noChangeShapeType="1"/>
          </p:cNvSpPr>
          <p:nvPr/>
        </p:nvSpPr>
        <p:spPr bwMode="auto">
          <a:xfrm flipH="1" flipV="1">
            <a:off x="1762622" y="3429421"/>
            <a:ext cx="0" cy="719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" name="AutoShape 18"/>
          <p:cNvSpPr>
            <a:spLocks noChangeArrowheads="1"/>
          </p:cNvSpPr>
          <p:nvPr/>
        </p:nvSpPr>
        <p:spPr bwMode="auto">
          <a:xfrm>
            <a:off x="1402259" y="4148558"/>
            <a:ext cx="720725" cy="576263"/>
          </a:xfrm>
          <a:prstGeom prst="flowChartExtra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Is_a</a:t>
            </a:r>
          </a:p>
        </p:txBody>
      </p:sp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827584" y="4724821"/>
            <a:ext cx="20161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" name="Line 20"/>
          <p:cNvSpPr>
            <a:spLocks noChangeShapeType="1"/>
          </p:cNvSpPr>
          <p:nvPr/>
        </p:nvSpPr>
        <p:spPr bwMode="auto">
          <a:xfrm>
            <a:off x="827584" y="4724821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" name="Line 21"/>
          <p:cNvSpPr>
            <a:spLocks noChangeShapeType="1"/>
          </p:cNvSpPr>
          <p:nvPr/>
        </p:nvSpPr>
        <p:spPr bwMode="auto">
          <a:xfrm>
            <a:off x="2843709" y="4724821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54</a:t>
            </a:fld>
            <a:endParaRPr lang="fr-FR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043608" y="1872208"/>
            <a:ext cx="1512168" cy="1556792"/>
            <a:chOff x="1610" y="3566"/>
            <a:chExt cx="1225" cy="1162"/>
          </a:xfrm>
        </p:grpSpPr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Personne</a:t>
              </a:r>
              <a:endParaRPr lang="fr-FR" dirty="0"/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smtClean="0"/>
                <a:t>Numéro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Prénom</a:t>
              </a:r>
              <a:endParaRPr lang="fr-FR" dirty="0"/>
            </a:p>
          </p:txBody>
        </p:sp>
      </p:grpSp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107504" y="5085184"/>
            <a:ext cx="1512168" cy="1556792"/>
            <a:chOff x="1610" y="3566"/>
            <a:chExt cx="1225" cy="1162"/>
          </a:xfrm>
        </p:grpSpPr>
        <p:sp>
          <p:nvSpPr>
            <p:cNvPr id="16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Médecin</a:t>
              </a:r>
              <a:endParaRPr lang="fr-FR" dirty="0"/>
            </a:p>
          </p:txBody>
        </p: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Spécialité</a:t>
              </a:r>
            </a:p>
          </p:txBody>
        </p:sp>
      </p:grpSp>
      <p:grpSp>
        <p:nvGrpSpPr>
          <p:cNvPr id="15" name="Group 9"/>
          <p:cNvGrpSpPr>
            <a:grpSpLocks/>
          </p:cNvGrpSpPr>
          <p:nvPr/>
        </p:nvGrpSpPr>
        <p:grpSpPr bwMode="auto">
          <a:xfrm>
            <a:off x="2123728" y="5085184"/>
            <a:ext cx="1512168" cy="1556792"/>
            <a:chOff x="1610" y="3566"/>
            <a:chExt cx="1225" cy="1162"/>
          </a:xfrm>
        </p:grpSpPr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Patient</a:t>
              </a:r>
              <a:endParaRPr lang="fr-FR" dirty="0"/>
            </a:p>
          </p:txBody>
        </p:sp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5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Poids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Tension</a:t>
              </a:r>
              <a:endParaRPr lang="fr-FR" dirty="0"/>
            </a:p>
          </p:txBody>
        </p:sp>
      </p:grpSp>
      <p:grpSp>
        <p:nvGrpSpPr>
          <p:cNvPr id="23" name="Group 9"/>
          <p:cNvGrpSpPr>
            <a:grpSpLocks/>
          </p:cNvGrpSpPr>
          <p:nvPr/>
        </p:nvGrpSpPr>
        <p:grpSpPr bwMode="auto">
          <a:xfrm>
            <a:off x="6012160" y="1844824"/>
            <a:ext cx="1512168" cy="1556792"/>
            <a:chOff x="1610" y="3566"/>
            <a:chExt cx="1225" cy="1162"/>
          </a:xfrm>
        </p:grpSpPr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5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Personne</a:t>
              </a:r>
              <a:endParaRPr lang="fr-FR" dirty="0"/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smtClean="0"/>
                <a:t>Numéro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Prénom</a:t>
              </a:r>
              <a:endParaRPr lang="fr-FR" dirty="0"/>
            </a:p>
          </p:txBody>
        </p:sp>
      </p:grpSp>
      <p:grpSp>
        <p:nvGrpSpPr>
          <p:cNvPr id="27" name="Group 9"/>
          <p:cNvGrpSpPr>
            <a:grpSpLocks/>
          </p:cNvGrpSpPr>
          <p:nvPr/>
        </p:nvGrpSpPr>
        <p:grpSpPr bwMode="auto">
          <a:xfrm>
            <a:off x="4932040" y="5057800"/>
            <a:ext cx="1512168" cy="1556792"/>
            <a:chOff x="1610" y="3566"/>
            <a:chExt cx="1225" cy="1162"/>
          </a:xfrm>
        </p:grpSpPr>
        <p:sp>
          <p:nvSpPr>
            <p:cNvPr id="28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Médecin</a:t>
              </a:r>
              <a:endParaRPr lang="fr-FR" dirty="0"/>
            </a:p>
          </p:txBody>
        </p:sp>
        <p:sp>
          <p:nvSpPr>
            <p:cNvPr id="30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Spécialité</a:t>
              </a:r>
            </a:p>
          </p:txBody>
        </p:sp>
      </p:grpSp>
      <p:grpSp>
        <p:nvGrpSpPr>
          <p:cNvPr id="31" name="Group 9"/>
          <p:cNvGrpSpPr>
            <a:grpSpLocks/>
          </p:cNvGrpSpPr>
          <p:nvPr/>
        </p:nvGrpSpPr>
        <p:grpSpPr bwMode="auto">
          <a:xfrm>
            <a:off x="6948264" y="5057800"/>
            <a:ext cx="1512168" cy="1556792"/>
            <a:chOff x="1610" y="3566"/>
            <a:chExt cx="1225" cy="1162"/>
          </a:xfrm>
        </p:grpSpPr>
        <p:sp>
          <p:nvSpPr>
            <p:cNvPr id="32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Patient</a:t>
              </a:r>
              <a:endParaRPr lang="fr-FR" dirty="0"/>
            </a:p>
          </p:txBody>
        </p:sp>
        <p:sp>
          <p:nvSpPr>
            <p:cNvPr id="34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5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Poids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Tension</a:t>
              </a:r>
              <a:endParaRPr lang="fr-FR" dirty="0"/>
            </a:p>
          </p:txBody>
        </p:sp>
      </p:grpSp>
      <p:sp>
        <p:nvSpPr>
          <p:cNvPr id="35" name="Oval 10"/>
          <p:cNvSpPr>
            <a:spLocks noChangeArrowheads="1"/>
          </p:cNvSpPr>
          <p:nvPr/>
        </p:nvSpPr>
        <p:spPr bwMode="auto">
          <a:xfrm>
            <a:off x="5076056" y="3861048"/>
            <a:ext cx="1368152" cy="5963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Oval 10"/>
          <p:cNvSpPr>
            <a:spLocks noChangeArrowheads="1"/>
          </p:cNvSpPr>
          <p:nvPr/>
        </p:nvSpPr>
        <p:spPr bwMode="auto">
          <a:xfrm>
            <a:off x="7020272" y="3861048"/>
            <a:ext cx="1368152" cy="5963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" name="Connecteur droit 37"/>
          <p:cNvCxnSpPr>
            <a:stCxn id="35" idx="2"/>
            <a:endCxn id="35" idx="6"/>
          </p:cNvCxnSpPr>
          <p:nvPr/>
        </p:nvCxnSpPr>
        <p:spPr>
          <a:xfrm>
            <a:off x="5076056" y="4159225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7020272" y="4149080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>
            <a:stCxn id="24" idx="2"/>
            <a:endCxn id="64" idx="0"/>
          </p:cNvCxnSpPr>
          <p:nvPr/>
        </p:nvCxnSpPr>
        <p:spPr>
          <a:xfrm flipH="1">
            <a:off x="5760132" y="3401616"/>
            <a:ext cx="1008112" cy="387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>
            <a:stCxn id="64" idx="4"/>
            <a:endCxn id="29" idx="0"/>
          </p:cNvCxnSpPr>
          <p:nvPr/>
        </p:nvCxnSpPr>
        <p:spPr>
          <a:xfrm flipH="1">
            <a:off x="5688124" y="4509120"/>
            <a:ext cx="72008" cy="548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>
            <a:stCxn id="24" idx="2"/>
            <a:endCxn id="65" idx="0"/>
          </p:cNvCxnSpPr>
          <p:nvPr/>
        </p:nvCxnSpPr>
        <p:spPr>
          <a:xfrm>
            <a:off x="6768244" y="3401616"/>
            <a:ext cx="936104" cy="387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>
            <a:stCxn id="65" idx="4"/>
            <a:endCxn id="33" idx="0"/>
          </p:cNvCxnSpPr>
          <p:nvPr/>
        </p:nvCxnSpPr>
        <p:spPr>
          <a:xfrm>
            <a:off x="7704348" y="4509120"/>
            <a:ext cx="0" cy="548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5148064" y="386104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Est_med</a:t>
            </a:r>
            <a:endParaRPr lang="fr-FR" dirty="0"/>
          </a:p>
        </p:txBody>
      </p:sp>
      <p:sp>
        <p:nvSpPr>
          <p:cNvPr id="50" name="ZoneTexte 49"/>
          <p:cNvSpPr txBox="1"/>
          <p:nvPr/>
        </p:nvSpPr>
        <p:spPr>
          <a:xfrm>
            <a:off x="7236296" y="386104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Est_pat</a:t>
            </a:r>
            <a:endParaRPr lang="fr-FR" dirty="0"/>
          </a:p>
        </p:txBody>
      </p:sp>
      <p:sp>
        <p:nvSpPr>
          <p:cNvPr id="51" name="ZoneTexte 50"/>
          <p:cNvSpPr txBox="1"/>
          <p:nvPr/>
        </p:nvSpPr>
        <p:spPr>
          <a:xfrm>
            <a:off x="5436096" y="33569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0:1</a:t>
            </a:r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7524328" y="33569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0:1</a:t>
            </a:r>
            <a:endParaRPr lang="fr-FR" dirty="0"/>
          </a:p>
        </p:txBody>
      </p:sp>
      <p:sp>
        <p:nvSpPr>
          <p:cNvPr id="53" name="ZoneTexte 52"/>
          <p:cNvSpPr txBox="1"/>
          <p:nvPr/>
        </p:nvSpPr>
        <p:spPr>
          <a:xfrm>
            <a:off x="5724128" y="471585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1:1</a:t>
            </a:r>
            <a:endParaRPr lang="fr-FR" dirty="0"/>
          </a:p>
        </p:txBody>
      </p:sp>
      <p:sp>
        <p:nvSpPr>
          <p:cNvPr id="54" name="ZoneTexte 53"/>
          <p:cNvSpPr txBox="1"/>
          <p:nvPr/>
        </p:nvSpPr>
        <p:spPr>
          <a:xfrm>
            <a:off x="7668344" y="471585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1:1</a:t>
            </a:r>
            <a:endParaRPr lang="fr-FR" dirty="0"/>
          </a:p>
        </p:txBody>
      </p:sp>
      <p:sp>
        <p:nvSpPr>
          <p:cNvPr id="62" name="Rectangle 19"/>
          <p:cNvSpPr>
            <a:spLocks noChangeArrowheads="1"/>
          </p:cNvSpPr>
          <p:nvPr/>
        </p:nvSpPr>
        <p:spPr bwMode="auto">
          <a:xfrm>
            <a:off x="4860032" y="5013176"/>
            <a:ext cx="1656185" cy="16561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19"/>
          <p:cNvSpPr>
            <a:spLocks noChangeArrowheads="1"/>
          </p:cNvSpPr>
          <p:nvPr/>
        </p:nvSpPr>
        <p:spPr bwMode="auto">
          <a:xfrm>
            <a:off x="6876255" y="5013176"/>
            <a:ext cx="1656185" cy="16561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Oval 18"/>
          <p:cNvSpPr>
            <a:spLocks noChangeArrowheads="1"/>
          </p:cNvSpPr>
          <p:nvPr/>
        </p:nvSpPr>
        <p:spPr bwMode="auto">
          <a:xfrm>
            <a:off x="4860032" y="3789040"/>
            <a:ext cx="1800200" cy="72008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Oval 18"/>
          <p:cNvSpPr>
            <a:spLocks noChangeArrowheads="1"/>
          </p:cNvSpPr>
          <p:nvPr/>
        </p:nvSpPr>
        <p:spPr bwMode="auto">
          <a:xfrm>
            <a:off x="6804248" y="3789040"/>
            <a:ext cx="1800200" cy="72008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Généralisation/Spécialisation = 1-1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55</a:t>
            </a:fld>
            <a:endParaRPr lang="fr-FR" dirty="0"/>
          </a:p>
        </p:txBody>
      </p:sp>
      <p:grpSp>
        <p:nvGrpSpPr>
          <p:cNvPr id="19" name="Group 9"/>
          <p:cNvGrpSpPr>
            <a:grpSpLocks/>
          </p:cNvGrpSpPr>
          <p:nvPr/>
        </p:nvGrpSpPr>
        <p:grpSpPr bwMode="auto">
          <a:xfrm>
            <a:off x="1043608" y="1844824"/>
            <a:ext cx="1512168" cy="1556792"/>
            <a:chOff x="1610" y="3566"/>
            <a:chExt cx="1225" cy="1162"/>
          </a:xfrm>
        </p:grpSpPr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5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Personne</a:t>
              </a:r>
              <a:endParaRPr lang="fr-FR" dirty="0"/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smtClean="0"/>
                <a:t>Numéro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Prénom</a:t>
              </a:r>
              <a:endParaRPr lang="fr-FR" dirty="0"/>
            </a:p>
          </p:txBody>
        </p:sp>
      </p:grpSp>
      <p:grpSp>
        <p:nvGrpSpPr>
          <p:cNvPr id="23" name="Group 9"/>
          <p:cNvGrpSpPr>
            <a:grpSpLocks/>
          </p:cNvGrpSpPr>
          <p:nvPr/>
        </p:nvGrpSpPr>
        <p:grpSpPr bwMode="auto">
          <a:xfrm>
            <a:off x="107504" y="5057800"/>
            <a:ext cx="1512168" cy="1556792"/>
            <a:chOff x="1610" y="3566"/>
            <a:chExt cx="1225" cy="1162"/>
          </a:xfrm>
        </p:grpSpPr>
        <p:sp>
          <p:nvSpPr>
            <p:cNvPr id="28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Médecin</a:t>
              </a:r>
              <a:endParaRPr lang="fr-FR" dirty="0"/>
            </a:p>
          </p:txBody>
        </p:sp>
        <p:sp>
          <p:nvSpPr>
            <p:cNvPr id="30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Spécialité</a:t>
              </a:r>
            </a:p>
          </p:txBody>
        </p:sp>
      </p:grpSp>
      <p:grpSp>
        <p:nvGrpSpPr>
          <p:cNvPr id="27" name="Group 9"/>
          <p:cNvGrpSpPr>
            <a:grpSpLocks/>
          </p:cNvGrpSpPr>
          <p:nvPr/>
        </p:nvGrpSpPr>
        <p:grpSpPr bwMode="auto">
          <a:xfrm>
            <a:off x="2123728" y="5057800"/>
            <a:ext cx="1512168" cy="1556792"/>
            <a:chOff x="1610" y="3566"/>
            <a:chExt cx="1225" cy="1162"/>
          </a:xfrm>
        </p:grpSpPr>
        <p:sp>
          <p:nvSpPr>
            <p:cNvPr id="32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Patient</a:t>
              </a:r>
              <a:endParaRPr lang="fr-FR" dirty="0"/>
            </a:p>
          </p:txBody>
        </p:sp>
        <p:sp>
          <p:nvSpPr>
            <p:cNvPr id="34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5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Poids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Tension</a:t>
              </a:r>
              <a:endParaRPr lang="fr-FR" dirty="0"/>
            </a:p>
          </p:txBody>
        </p:sp>
      </p:grpSp>
      <p:sp>
        <p:nvSpPr>
          <p:cNvPr id="35" name="Oval 10"/>
          <p:cNvSpPr>
            <a:spLocks noChangeArrowheads="1"/>
          </p:cNvSpPr>
          <p:nvPr/>
        </p:nvSpPr>
        <p:spPr bwMode="auto">
          <a:xfrm>
            <a:off x="251520" y="3861048"/>
            <a:ext cx="1368152" cy="5963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6" name="Oval 10"/>
          <p:cNvSpPr>
            <a:spLocks noChangeArrowheads="1"/>
          </p:cNvSpPr>
          <p:nvPr/>
        </p:nvSpPr>
        <p:spPr bwMode="auto">
          <a:xfrm>
            <a:off x="2195736" y="3861048"/>
            <a:ext cx="1368152" cy="5963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cxnSp>
        <p:nvCxnSpPr>
          <p:cNvPr id="38" name="Connecteur droit 37"/>
          <p:cNvCxnSpPr>
            <a:stCxn id="35" idx="2"/>
            <a:endCxn id="35" idx="6"/>
          </p:cNvCxnSpPr>
          <p:nvPr/>
        </p:nvCxnSpPr>
        <p:spPr>
          <a:xfrm>
            <a:off x="251520" y="4159225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2195736" y="4149080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>
            <a:stCxn id="24" idx="2"/>
            <a:endCxn id="43" idx="0"/>
          </p:cNvCxnSpPr>
          <p:nvPr/>
        </p:nvCxnSpPr>
        <p:spPr>
          <a:xfrm flipH="1">
            <a:off x="935596" y="3401616"/>
            <a:ext cx="864096" cy="387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>
            <a:stCxn id="43" idx="4"/>
            <a:endCxn id="29" idx="0"/>
          </p:cNvCxnSpPr>
          <p:nvPr/>
        </p:nvCxnSpPr>
        <p:spPr>
          <a:xfrm flipH="1">
            <a:off x="863588" y="4509120"/>
            <a:ext cx="72008" cy="548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>
            <a:stCxn id="24" idx="2"/>
            <a:endCxn id="41" idx="0"/>
          </p:cNvCxnSpPr>
          <p:nvPr/>
        </p:nvCxnSpPr>
        <p:spPr>
          <a:xfrm>
            <a:off x="1799692" y="3401616"/>
            <a:ext cx="1080120" cy="387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>
            <a:stCxn id="41" idx="4"/>
            <a:endCxn id="33" idx="0"/>
          </p:cNvCxnSpPr>
          <p:nvPr/>
        </p:nvCxnSpPr>
        <p:spPr>
          <a:xfrm>
            <a:off x="2879812" y="4509120"/>
            <a:ext cx="0" cy="548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395536" y="386104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Est_med</a:t>
            </a:r>
            <a:endParaRPr lang="fr-FR" dirty="0"/>
          </a:p>
        </p:txBody>
      </p:sp>
      <p:sp>
        <p:nvSpPr>
          <p:cNvPr id="50" name="ZoneTexte 49"/>
          <p:cNvSpPr txBox="1"/>
          <p:nvPr/>
        </p:nvSpPr>
        <p:spPr>
          <a:xfrm>
            <a:off x="2411760" y="386104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Est_pat</a:t>
            </a:r>
            <a:endParaRPr lang="fr-FR" dirty="0"/>
          </a:p>
        </p:txBody>
      </p:sp>
      <p:sp>
        <p:nvSpPr>
          <p:cNvPr id="51" name="ZoneTexte 50"/>
          <p:cNvSpPr txBox="1"/>
          <p:nvPr/>
        </p:nvSpPr>
        <p:spPr>
          <a:xfrm>
            <a:off x="683568" y="342900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0:1</a:t>
            </a:r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2699792" y="342900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0:1</a:t>
            </a:r>
            <a:endParaRPr lang="fr-FR" dirty="0"/>
          </a:p>
        </p:txBody>
      </p:sp>
      <p:sp>
        <p:nvSpPr>
          <p:cNvPr id="53" name="ZoneTexte 52"/>
          <p:cNvSpPr txBox="1"/>
          <p:nvPr/>
        </p:nvSpPr>
        <p:spPr>
          <a:xfrm>
            <a:off x="899592" y="471585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1:1</a:t>
            </a:r>
            <a:endParaRPr lang="fr-FR" dirty="0"/>
          </a:p>
        </p:txBody>
      </p:sp>
      <p:sp>
        <p:nvSpPr>
          <p:cNvPr id="54" name="ZoneTexte 53"/>
          <p:cNvSpPr txBox="1"/>
          <p:nvPr/>
        </p:nvSpPr>
        <p:spPr>
          <a:xfrm>
            <a:off x="2843808" y="471585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1:1</a:t>
            </a:r>
            <a:endParaRPr lang="fr-FR" dirty="0"/>
          </a:p>
        </p:txBody>
      </p:sp>
      <p:sp>
        <p:nvSpPr>
          <p:cNvPr id="59" name="Espace réservé du contenu 2"/>
          <p:cNvSpPr txBox="1">
            <a:spLocks/>
          </p:cNvSpPr>
          <p:nvPr/>
        </p:nvSpPr>
        <p:spPr>
          <a:xfrm>
            <a:off x="3779912" y="3789040"/>
            <a:ext cx="4896544" cy="201622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Personne (</a:t>
            </a:r>
            <a:r>
              <a:rPr kumimoji="0" lang="fr-FR" sz="2000" b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Numéro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Nom, Prénom)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Médecin (</a:t>
            </a:r>
            <a:r>
              <a:rPr kumimoji="0" lang="fr-FR" sz="2000" b="0" i="1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Numéro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Spécialité)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Est_Med</a:t>
            </a:r>
            <a:r>
              <a:rPr lang="fr-FR" sz="2000" dirty="0" smtClean="0">
                <a:solidFill>
                  <a:srgbClr val="FF0000"/>
                </a:solidFill>
              </a:rPr>
              <a:t>(</a:t>
            </a:r>
            <a:r>
              <a:rPr lang="fr-FR" sz="2000" u="sng" dirty="0" err="1" smtClean="0">
                <a:solidFill>
                  <a:srgbClr val="FF0000"/>
                </a:solidFill>
              </a:rPr>
              <a:t>Numéro_p</a:t>
            </a:r>
            <a:r>
              <a:rPr lang="fr-FR" sz="2000" dirty="0" smtClean="0">
                <a:solidFill>
                  <a:srgbClr val="FF0000"/>
                </a:solidFill>
              </a:rPr>
              <a:t>, </a:t>
            </a:r>
            <a:r>
              <a:rPr lang="fr-FR" sz="2000" dirty="0" err="1" smtClean="0">
                <a:solidFill>
                  <a:srgbClr val="FF0000"/>
                </a:solidFill>
              </a:rPr>
              <a:t>Numéro_med</a:t>
            </a:r>
            <a:r>
              <a:rPr lang="fr-FR" sz="2000" dirty="0" smtClean="0">
                <a:solidFill>
                  <a:srgbClr val="FF0000"/>
                </a:solidFill>
              </a:rPr>
              <a:t>)</a:t>
            </a: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Patient (</a:t>
            </a:r>
            <a:r>
              <a:rPr kumimoji="0" lang="fr-FR" sz="2000" b="0" i="1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Numéro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Nom, Poids, Tension)</a:t>
            </a:r>
          </a:p>
          <a:p>
            <a:pPr marL="640080" lvl="1" indent="-246888"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fr-FR" sz="2000" dirty="0" err="1" smtClean="0">
                <a:solidFill>
                  <a:srgbClr val="FF0000"/>
                </a:solidFill>
              </a:rPr>
              <a:t>Est_Pat</a:t>
            </a:r>
            <a:r>
              <a:rPr lang="fr-FR" sz="2000" dirty="0" smtClean="0">
                <a:solidFill>
                  <a:srgbClr val="FF0000"/>
                </a:solidFill>
              </a:rPr>
              <a:t>(</a:t>
            </a:r>
            <a:r>
              <a:rPr lang="fr-FR" sz="2000" u="sng" dirty="0" err="1" smtClean="0">
                <a:solidFill>
                  <a:srgbClr val="FF0000"/>
                </a:solidFill>
              </a:rPr>
              <a:t>Numéro_p</a:t>
            </a:r>
            <a:r>
              <a:rPr lang="fr-FR" sz="2000" dirty="0" smtClean="0">
                <a:solidFill>
                  <a:srgbClr val="FF0000"/>
                </a:solidFill>
              </a:rPr>
              <a:t>, </a:t>
            </a:r>
            <a:r>
              <a:rPr lang="fr-FR" sz="2000" dirty="0" err="1" smtClean="0">
                <a:solidFill>
                  <a:srgbClr val="FF0000"/>
                </a:solidFill>
              </a:rPr>
              <a:t>Numéro_pat</a:t>
            </a:r>
            <a:r>
              <a:rPr lang="fr-FR" sz="2000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7" name="Rectangle 19"/>
          <p:cNvSpPr>
            <a:spLocks noChangeArrowheads="1"/>
          </p:cNvSpPr>
          <p:nvPr/>
        </p:nvSpPr>
        <p:spPr bwMode="auto">
          <a:xfrm>
            <a:off x="35496" y="5013176"/>
            <a:ext cx="1656185" cy="16561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19"/>
          <p:cNvSpPr>
            <a:spLocks noChangeArrowheads="1"/>
          </p:cNvSpPr>
          <p:nvPr/>
        </p:nvSpPr>
        <p:spPr bwMode="auto">
          <a:xfrm>
            <a:off x="2051719" y="5013176"/>
            <a:ext cx="1656185" cy="16561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Oval 18"/>
          <p:cNvSpPr>
            <a:spLocks noChangeArrowheads="1"/>
          </p:cNvSpPr>
          <p:nvPr/>
        </p:nvSpPr>
        <p:spPr bwMode="auto">
          <a:xfrm>
            <a:off x="1979712" y="3789040"/>
            <a:ext cx="1800200" cy="72008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Oval 18"/>
          <p:cNvSpPr>
            <a:spLocks noChangeArrowheads="1"/>
          </p:cNvSpPr>
          <p:nvPr/>
        </p:nvSpPr>
        <p:spPr bwMode="auto">
          <a:xfrm>
            <a:off x="35496" y="3789040"/>
            <a:ext cx="1800200" cy="72008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Transformation d'associations de dimension &gt;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/>
              <a:t>Principe:</a:t>
            </a:r>
            <a:r>
              <a:rPr lang="fr-FR" dirty="0" smtClean="0"/>
              <a:t> Toute  association de dimension &gt; 2 donne lieu à la création d'une relation telle que:</a:t>
            </a:r>
          </a:p>
          <a:p>
            <a:pPr marL="365760" lvl="1" indent="0"/>
            <a:r>
              <a:rPr lang="fr-FR" dirty="0" smtClean="0"/>
              <a:t>La clé primaire de la relation est le regroupement de l'ensemble des identifiants des entités participant à l'association.</a:t>
            </a:r>
          </a:p>
          <a:p>
            <a:pPr marL="365760" lvl="1" indent="0"/>
            <a:r>
              <a:rPr lang="fr-FR" dirty="0" smtClean="0"/>
              <a:t>Les attributs de la relation sont les propriétés de l'association.</a:t>
            </a:r>
          </a:p>
          <a:p>
            <a:pPr marL="365760" lvl="1" indent="0"/>
            <a:r>
              <a:rPr lang="fr-FR" dirty="0" smtClean="0"/>
              <a:t>Chaque attribut composant la clé primaire est une clé étrangère référençant sa relation d'origine.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Transformation d'associations de dimension &gt; 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57</a:t>
            </a:fld>
            <a:endParaRPr lang="fr-FR"/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539552" y="1728192"/>
            <a:ext cx="2088232" cy="1700808"/>
            <a:chOff x="1610" y="3566"/>
            <a:chExt cx="1225" cy="1162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Film</a:t>
              </a:r>
              <a:endParaRPr lang="fr-FR" dirty="0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610" y="3786"/>
              <a:ext cx="1134" cy="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Num_Film</a:t>
              </a:r>
              <a:endParaRPr lang="fr-FR" u="sng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Titre</a:t>
              </a:r>
            </a:p>
            <a:p>
              <a:pPr>
                <a:spcBef>
                  <a:spcPct val="50000"/>
                </a:spcBef>
              </a:pPr>
              <a:r>
                <a:rPr lang="fr-FR" dirty="0" err="1" smtClean="0"/>
                <a:t>Année_Sortie</a:t>
              </a:r>
              <a:endParaRPr lang="fr-FR" dirty="0" smtClean="0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6228184" y="1772816"/>
            <a:ext cx="2232248" cy="1633254"/>
            <a:chOff x="1610" y="3566"/>
            <a:chExt cx="1225" cy="1198"/>
          </a:xfrm>
        </p:grpSpPr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Réalisateur</a:t>
              </a:r>
              <a:endParaRPr lang="fr-FR" dirty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Code_Réal</a:t>
              </a:r>
              <a:endParaRPr lang="fr-FR" u="sng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Prénom</a:t>
              </a:r>
            </a:p>
          </p:txBody>
        </p:sp>
      </p:grp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862388" y="1988840"/>
            <a:ext cx="144038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 smtClean="0"/>
              <a:t>Tourne</a:t>
            </a:r>
            <a:endParaRPr lang="fr-FR" dirty="0"/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3347864" y="1916832"/>
            <a:ext cx="2170931" cy="88438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3358554" y="2348880"/>
            <a:ext cx="216024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>
            <a:off x="2627784" y="2348880"/>
            <a:ext cx="730770" cy="13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508104" y="2348880"/>
            <a:ext cx="730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699792" y="18355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1:N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5724128" y="19075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1:N</a:t>
            </a:r>
            <a:endParaRPr lang="fr-FR" dirty="0"/>
          </a:p>
        </p:txBody>
      </p:sp>
      <p:grpSp>
        <p:nvGrpSpPr>
          <p:cNvPr id="21" name="Group 9"/>
          <p:cNvGrpSpPr>
            <a:grpSpLocks/>
          </p:cNvGrpSpPr>
          <p:nvPr/>
        </p:nvGrpSpPr>
        <p:grpSpPr bwMode="auto">
          <a:xfrm>
            <a:off x="3347864" y="3379922"/>
            <a:ext cx="2232248" cy="1633254"/>
            <a:chOff x="1610" y="3566"/>
            <a:chExt cx="1225" cy="1198"/>
          </a:xfrm>
        </p:grpSpPr>
        <p:sp>
          <p:nvSpPr>
            <p:cNvPr id="22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Producteur</a:t>
              </a:r>
              <a:endParaRPr lang="fr-FR" dirty="0"/>
            </a:p>
          </p:txBody>
        </p:sp>
        <p:sp>
          <p:nvSpPr>
            <p:cNvPr id="24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Code_prod</a:t>
              </a:r>
              <a:endParaRPr lang="fr-FR" u="sng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  <a:p>
              <a:pPr>
                <a:spcBef>
                  <a:spcPct val="50000"/>
                </a:spcBef>
              </a:pPr>
              <a:endParaRPr lang="fr-FR" dirty="0" smtClean="0"/>
            </a:p>
          </p:txBody>
        </p:sp>
      </p:grpSp>
      <p:cxnSp>
        <p:nvCxnSpPr>
          <p:cNvPr id="26" name="Connecteur droit 25"/>
          <p:cNvCxnSpPr>
            <a:stCxn id="15" idx="4"/>
            <a:endCxn id="23" idx="0"/>
          </p:cNvCxnSpPr>
          <p:nvPr/>
        </p:nvCxnSpPr>
        <p:spPr>
          <a:xfrm>
            <a:off x="4433330" y="2801218"/>
            <a:ext cx="30658" cy="578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4499992" y="305966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1:N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2267744" y="5325015"/>
            <a:ext cx="489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Film (</a:t>
            </a:r>
            <a:r>
              <a:rPr lang="fr-FR" u="sng" dirty="0" err="1" smtClean="0"/>
              <a:t>Num_Film</a:t>
            </a:r>
            <a:r>
              <a:rPr lang="fr-FR" dirty="0" smtClean="0"/>
              <a:t>, Titre, </a:t>
            </a:r>
            <a:r>
              <a:rPr lang="fr-FR" dirty="0" err="1" smtClean="0"/>
              <a:t>Année_Sortie</a:t>
            </a:r>
            <a:r>
              <a:rPr lang="fr-FR" dirty="0" smtClean="0"/>
              <a:t>)</a:t>
            </a:r>
          </a:p>
          <a:p>
            <a:r>
              <a:rPr lang="fr-FR" dirty="0" smtClean="0"/>
              <a:t>Réalisateur (</a:t>
            </a:r>
            <a:r>
              <a:rPr lang="fr-FR" u="sng" dirty="0" err="1" smtClean="0"/>
              <a:t>Code_Réal</a:t>
            </a:r>
            <a:r>
              <a:rPr lang="fr-FR" dirty="0" smtClean="0"/>
              <a:t>, Nom, Prénom)</a:t>
            </a:r>
          </a:p>
          <a:p>
            <a:r>
              <a:rPr lang="fr-FR" dirty="0" smtClean="0"/>
              <a:t>Producteur (</a:t>
            </a:r>
            <a:r>
              <a:rPr lang="fr-FR" u="sng" dirty="0" err="1" smtClean="0"/>
              <a:t>Code_Prod</a:t>
            </a:r>
            <a:r>
              <a:rPr lang="fr-FR" dirty="0" smtClean="0"/>
              <a:t>, Nom)</a:t>
            </a:r>
          </a:p>
          <a:p>
            <a:r>
              <a:rPr lang="fr-FR" dirty="0" smtClean="0"/>
              <a:t>Tourne (</a:t>
            </a:r>
            <a:r>
              <a:rPr lang="fr-FR" i="1" u="sng" dirty="0" err="1" smtClean="0"/>
              <a:t>Num_Film</a:t>
            </a:r>
            <a:r>
              <a:rPr lang="fr-FR" i="1" u="sng" dirty="0" smtClean="0"/>
              <a:t>, </a:t>
            </a:r>
            <a:r>
              <a:rPr lang="fr-FR" i="1" u="sng" dirty="0" err="1" smtClean="0"/>
              <a:t>Code_Réal</a:t>
            </a:r>
            <a:r>
              <a:rPr lang="fr-FR" i="1" u="sng" dirty="0" smtClean="0"/>
              <a:t>, </a:t>
            </a:r>
            <a:r>
              <a:rPr lang="fr-FR" i="1" u="sng" dirty="0" err="1" smtClean="0"/>
              <a:t>Code_Prod</a:t>
            </a:r>
            <a:r>
              <a:rPr lang="fr-FR" dirty="0" smtClean="0"/>
              <a:t>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Transformation d'une association réflexive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endParaRPr lang="fr-FR" b="1" smtClean="0"/>
          </a:p>
          <a:p>
            <a:pPr marL="0" indent="0">
              <a:buNone/>
            </a:pPr>
            <a:r>
              <a:rPr lang="fr-FR" b="1" smtClean="0"/>
              <a:t>Principe</a:t>
            </a:r>
            <a:r>
              <a:rPr lang="fr-FR" b="1" dirty="0" smtClean="0"/>
              <a:t>:</a:t>
            </a:r>
            <a:r>
              <a:rPr lang="fr-FR" dirty="0" smtClean="0"/>
              <a:t> Une association réflexive est traitée comme n'importe quelle relation binaire de même type (M-N, 1-N ou 1-1)</a:t>
            </a:r>
            <a:endParaRPr lang="fr-FR" b="1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Transformation d'une association réflexive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59</a:t>
            </a:fld>
            <a:endParaRPr lang="fr-FR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39552" y="2376263"/>
            <a:ext cx="2088232" cy="1798875"/>
            <a:chOff x="1610" y="3566"/>
            <a:chExt cx="1225" cy="1229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Personne</a:t>
              </a:r>
              <a:endParaRPr lang="fr-FR" dirty="0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610" y="3786"/>
              <a:ext cx="1134" cy="1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u="sng" dirty="0" err="1" smtClean="0"/>
                <a:t>Num_Personne</a:t>
              </a:r>
              <a:endParaRPr lang="fr-FR" u="sng" dirty="0" smtClean="0"/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Prénom</a:t>
              </a:r>
            </a:p>
          </p:txBody>
        </p:sp>
      </p:grp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635896" y="2996952"/>
            <a:ext cx="108012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 smtClean="0"/>
              <a:t>Fils de</a:t>
            </a:r>
            <a:endParaRPr lang="fr-FR" dirty="0"/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3059832" y="2904654"/>
            <a:ext cx="2170931" cy="88438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3059832" y="3356992"/>
            <a:ext cx="216024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>
            <a:off x="2627784" y="3055265"/>
            <a:ext cx="730770" cy="13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2627784" y="3645024"/>
            <a:ext cx="730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627784" y="299695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0:1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2627784" y="334770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0:N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827584" y="4809926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Personne (</a:t>
            </a:r>
            <a:r>
              <a:rPr lang="fr-FR" u="sng" dirty="0" err="1" smtClean="0"/>
              <a:t>Num_Personne</a:t>
            </a:r>
            <a:r>
              <a:rPr lang="fr-FR" dirty="0" smtClean="0"/>
              <a:t>, Nom, Prénom,</a:t>
            </a:r>
            <a:r>
              <a:rPr lang="fr-FR" i="1" dirty="0" smtClean="0"/>
              <a:t> </a:t>
            </a:r>
            <a:r>
              <a:rPr lang="fr-FR" i="1" dirty="0" err="1" smtClean="0">
                <a:solidFill>
                  <a:srgbClr val="FF0000"/>
                </a:solidFill>
              </a:rPr>
              <a:t>Num_Père</a:t>
            </a:r>
            <a:r>
              <a:rPr lang="fr-FR" dirty="0" smtClean="0"/>
              <a:t>) 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2627784" y="36450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Père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2627784" y="270892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Fils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4067944" y="198884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Patte</a:t>
            </a:r>
            <a:endParaRPr lang="fr-FR" dirty="0"/>
          </a:p>
        </p:txBody>
      </p:sp>
      <p:cxnSp>
        <p:nvCxnSpPr>
          <p:cNvPr id="26" name="Connecteur droit avec flèche 25"/>
          <p:cNvCxnSpPr>
            <a:stCxn id="24" idx="1"/>
          </p:cNvCxnSpPr>
          <p:nvPr/>
        </p:nvCxnSpPr>
        <p:spPr>
          <a:xfrm flipH="1">
            <a:off x="3131840" y="2173506"/>
            <a:ext cx="936104" cy="8954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2699792" y="206084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Rôle</a:t>
            </a:r>
            <a:endParaRPr lang="fr-FR" dirty="0"/>
          </a:p>
        </p:txBody>
      </p:sp>
      <p:cxnSp>
        <p:nvCxnSpPr>
          <p:cNvPr id="30" name="Connecteur droit avec flèche 29"/>
          <p:cNvCxnSpPr>
            <a:stCxn id="28" idx="2"/>
            <a:endCxn id="23" idx="0"/>
          </p:cNvCxnSpPr>
          <p:nvPr/>
        </p:nvCxnSpPr>
        <p:spPr>
          <a:xfrm>
            <a:off x="3023828" y="2430180"/>
            <a:ext cx="0" cy="2787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4139952" y="414908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Patte</a:t>
            </a:r>
            <a:endParaRPr lang="fr-FR" dirty="0"/>
          </a:p>
        </p:txBody>
      </p:sp>
      <p:sp>
        <p:nvSpPr>
          <p:cNvPr id="32" name="ZoneTexte 31"/>
          <p:cNvSpPr txBox="1"/>
          <p:nvPr/>
        </p:nvSpPr>
        <p:spPr>
          <a:xfrm>
            <a:off x="2699792" y="422108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Rôle</a:t>
            </a:r>
            <a:endParaRPr lang="fr-FR" dirty="0"/>
          </a:p>
        </p:txBody>
      </p:sp>
      <p:cxnSp>
        <p:nvCxnSpPr>
          <p:cNvPr id="34" name="Connecteur droit avec flèche 33"/>
          <p:cNvCxnSpPr>
            <a:stCxn id="31" idx="1"/>
            <a:endCxn id="22" idx="0"/>
          </p:cNvCxnSpPr>
          <p:nvPr/>
        </p:nvCxnSpPr>
        <p:spPr>
          <a:xfrm flipH="1" flipV="1">
            <a:off x="3023828" y="3645024"/>
            <a:ext cx="1116124" cy="6887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32" idx="0"/>
            <a:endCxn id="22" idx="2"/>
          </p:cNvCxnSpPr>
          <p:nvPr/>
        </p:nvCxnSpPr>
        <p:spPr>
          <a:xfrm flipV="1">
            <a:off x="3023828" y="4014356"/>
            <a:ext cx="0" cy="206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/>
          <p:cNvSpPr txBox="1"/>
          <p:nvPr/>
        </p:nvSpPr>
        <p:spPr>
          <a:xfrm>
            <a:off x="3491880" y="5949280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Auto référencement de la relation Personne</a:t>
            </a:r>
          </a:p>
          <a:p>
            <a:r>
              <a:rPr lang="fr-FR" dirty="0" err="1" smtClean="0"/>
              <a:t>Num_Père</a:t>
            </a:r>
            <a:r>
              <a:rPr lang="fr-FR" dirty="0" smtClean="0"/>
              <a:t> est le </a:t>
            </a:r>
            <a:r>
              <a:rPr lang="fr-FR" dirty="0" err="1" smtClean="0"/>
              <a:t>Num_Personne</a:t>
            </a:r>
            <a:r>
              <a:rPr lang="fr-FR" dirty="0" smtClean="0"/>
              <a:t> du père </a:t>
            </a:r>
            <a:endParaRPr lang="fr-FR" dirty="0"/>
          </a:p>
        </p:txBody>
      </p:sp>
      <p:cxnSp>
        <p:nvCxnSpPr>
          <p:cNvPr id="33" name="Connecteur droit avec flèche 32"/>
          <p:cNvCxnSpPr>
            <a:stCxn id="39" idx="0"/>
          </p:cNvCxnSpPr>
          <p:nvPr/>
        </p:nvCxnSpPr>
        <p:spPr>
          <a:xfrm flipH="1" flipV="1">
            <a:off x="5796136" y="5157192"/>
            <a:ext cx="3600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4146" name="Group 1026"/>
          <p:cNvGraphicFramePr>
            <a:graphicFrameLocks noGrp="1"/>
          </p:cNvGraphicFramePr>
          <p:nvPr/>
        </p:nvGraphicFramePr>
        <p:xfrm>
          <a:off x="507549" y="1412776"/>
          <a:ext cx="8384931" cy="5356162"/>
        </p:xfrm>
        <a:graphic>
          <a:graphicData uri="http://schemas.openxmlformats.org/drawingml/2006/table">
            <a:tbl>
              <a:tblPr/>
              <a:tblGrid>
                <a:gridCol w="1965081"/>
                <a:gridCol w="1809750"/>
                <a:gridCol w="1162050"/>
                <a:gridCol w="1616319"/>
                <a:gridCol w="844062"/>
                <a:gridCol w="987669"/>
              </a:tblGrid>
              <a:tr h="1277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Réel</a:t>
                      </a:r>
                    </a:p>
                  </a:txBody>
                  <a:tcPr marL="84406" marR="844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281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Modèle conceptuel</a:t>
                      </a:r>
                    </a:p>
                  </a:txBody>
                  <a:tcPr marL="84406" marR="844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0500" marR="0" lvl="0" indent="-952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Char char="w"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Indépendant du modèle de données</a:t>
                      </a:r>
                    </a:p>
                    <a:p>
                      <a:pPr marL="190500" marR="0" lvl="0" indent="-952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Char char="w"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Indépendant du SGBD</a:t>
                      </a:r>
                    </a:p>
                  </a:txBody>
                  <a:tcPr marL="84406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Merise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MCD</a:t>
                      </a:r>
                    </a:p>
                  </a:txBody>
                  <a:tcPr marL="84406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Entité-Association</a:t>
                      </a:r>
                    </a:p>
                  </a:txBody>
                  <a:tcPr marL="84406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UML</a:t>
                      </a:r>
                    </a:p>
                  </a:txBody>
                  <a:tcPr marL="84406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OMT</a:t>
                      </a:r>
                    </a:p>
                  </a:txBody>
                  <a:tcPr marL="84406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4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Modèle logique</a:t>
                      </a:r>
                    </a:p>
                  </a:txBody>
                  <a:tcPr marL="84406" marR="844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5263" marR="0" lvl="0" indent="-96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Char char="w"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Dépendant du modèle de données</a:t>
                      </a:r>
                    </a:p>
                    <a:p>
                      <a:pPr marL="195263" marR="0" lvl="0" indent="-96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Char char="w"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Indépendant du SGBD</a:t>
                      </a:r>
                    </a:p>
                  </a:txBody>
                  <a:tcPr marL="84406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 réseau</a:t>
                      </a:r>
                    </a:p>
                  </a:txBody>
                  <a:tcPr marL="35169" marR="3516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Relationnel</a:t>
                      </a:r>
                    </a:p>
                  </a:txBody>
                  <a:tcPr marL="35169" marR="3516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Objet</a:t>
                      </a:r>
                    </a:p>
                  </a:txBody>
                  <a:tcPr marL="35169" marR="3516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XML</a:t>
                      </a:r>
                    </a:p>
                  </a:txBody>
                  <a:tcPr marL="35169" marR="3516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1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Modèle physique</a:t>
                      </a:r>
                    </a:p>
                  </a:txBody>
                  <a:tcPr marL="84406" marR="844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5263" marR="0" lvl="0" indent="-96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Char char="w"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Dépendant du modèle de données</a:t>
                      </a:r>
                    </a:p>
                    <a:p>
                      <a:pPr marL="195263" marR="0" lvl="0" indent="-96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Char char="w"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Dépendant du SGBD</a:t>
                      </a:r>
                    </a:p>
                  </a:txBody>
                  <a:tcPr marL="84406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1044575" marR="0" lvl="0" indent="-184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Char char="w"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Organisation physique des données</a:t>
                      </a:r>
                    </a:p>
                    <a:p>
                      <a:pPr marL="1044575" marR="0" lvl="0" indent="-184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Char char="w"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Structures de stockage des données</a:t>
                      </a:r>
                    </a:p>
                    <a:p>
                      <a:pPr marL="1044575" marR="0" lvl="0" indent="-184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Char char="w"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Structures accélératrices (index)</a:t>
                      </a:r>
                    </a:p>
                  </a:txBody>
                  <a:tcPr marL="84406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4178" name="Rectangle 1058"/>
          <p:cNvSpPr>
            <a:spLocks noGrp="1" noChangeArrowheads="1"/>
          </p:cNvSpPr>
          <p:nvPr>
            <p:ph type="title"/>
          </p:nvPr>
        </p:nvSpPr>
        <p:spPr>
          <a:xfrm>
            <a:off x="722435" y="525463"/>
            <a:ext cx="7772400" cy="762000"/>
          </a:xfrm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fr-FR" dirty="0"/>
              <a:t>Modélisation à plusieurs niveaux</a:t>
            </a:r>
          </a:p>
        </p:txBody>
      </p:sp>
      <p:sp>
        <p:nvSpPr>
          <p:cNvPr id="134179" name="AutoShape 1059"/>
          <p:cNvSpPr>
            <a:spLocks noChangeArrowheads="1"/>
          </p:cNvSpPr>
          <p:nvPr/>
        </p:nvSpPr>
        <p:spPr bwMode="auto">
          <a:xfrm>
            <a:off x="2251181" y="1571625"/>
            <a:ext cx="376603" cy="5114925"/>
          </a:xfrm>
          <a:prstGeom prst="downArrow">
            <a:avLst>
              <a:gd name="adj1" fmla="val 50000"/>
              <a:gd name="adj2" fmla="val 142376"/>
            </a:avLst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134180" name="Picture 1060" descr="D:\PFiles\MSOffice\Clipart\standard\stddir1\BD06525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4535" y="2009776"/>
            <a:ext cx="813288" cy="7731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pic>
        <p:nvPicPr>
          <p:cNvPr id="134188" name="Picture 1068" descr="D:\PFiles\MSOffice\Clipart\standard\stddir1\BD06526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90646" y="2011363"/>
            <a:ext cx="750277" cy="74771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grpSp>
        <p:nvGrpSpPr>
          <p:cNvPr id="2" name="Group 1095"/>
          <p:cNvGrpSpPr>
            <a:grpSpLocks/>
          </p:cNvGrpSpPr>
          <p:nvPr/>
        </p:nvGrpSpPr>
        <p:grpSpPr bwMode="auto">
          <a:xfrm>
            <a:off x="2913185" y="1660525"/>
            <a:ext cx="5316415" cy="806450"/>
            <a:chOff x="1931" y="811"/>
            <a:chExt cx="3799" cy="534"/>
          </a:xfrm>
        </p:grpSpPr>
        <p:pic>
          <p:nvPicPr>
            <p:cNvPr id="134181" name="Picture 1061" descr="D:\PFiles\MSOffice\Clipart\standard\stddir1\BD06539_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137" y="811"/>
              <a:ext cx="593" cy="42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</p:pic>
        <p:grpSp>
          <p:nvGrpSpPr>
            <p:cNvPr id="3" name="Group 1062"/>
            <p:cNvGrpSpPr>
              <a:grpSpLocks/>
            </p:cNvGrpSpPr>
            <p:nvPr/>
          </p:nvGrpSpPr>
          <p:grpSpPr bwMode="auto">
            <a:xfrm>
              <a:off x="1931" y="831"/>
              <a:ext cx="556" cy="425"/>
              <a:chOff x="1439" y="996"/>
              <a:chExt cx="2532" cy="2478"/>
            </a:xfrm>
          </p:grpSpPr>
          <p:sp>
            <p:nvSpPr>
              <p:cNvPr id="134183" name="Freeform 1063"/>
              <p:cNvSpPr>
                <a:spLocks/>
              </p:cNvSpPr>
              <p:nvPr/>
            </p:nvSpPr>
            <p:spPr bwMode="auto">
              <a:xfrm>
                <a:off x="1439" y="996"/>
                <a:ext cx="2532" cy="2478"/>
              </a:xfrm>
              <a:custGeom>
                <a:avLst/>
                <a:gdLst/>
                <a:ahLst/>
                <a:cxnLst>
                  <a:cxn ang="0">
                    <a:pos x="348" y="2552"/>
                  </a:cxn>
                  <a:cxn ang="0">
                    <a:pos x="181" y="2510"/>
                  </a:cxn>
                  <a:cxn ang="0">
                    <a:pos x="120" y="2477"/>
                  </a:cxn>
                  <a:cxn ang="0">
                    <a:pos x="7" y="2057"/>
                  </a:cxn>
                  <a:cxn ang="0">
                    <a:pos x="23" y="1243"/>
                  </a:cxn>
                  <a:cxn ang="0">
                    <a:pos x="67" y="977"/>
                  </a:cxn>
                  <a:cxn ang="0">
                    <a:pos x="124" y="865"/>
                  </a:cxn>
                  <a:cxn ang="0">
                    <a:pos x="194" y="807"/>
                  </a:cxn>
                  <a:cxn ang="0">
                    <a:pos x="240" y="777"/>
                  </a:cxn>
                  <a:cxn ang="0">
                    <a:pos x="288" y="749"/>
                  </a:cxn>
                  <a:cxn ang="0">
                    <a:pos x="340" y="722"/>
                  </a:cxn>
                  <a:cxn ang="0">
                    <a:pos x="391" y="695"/>
                  </a:cxn>
                  <a:cxn ang="0">
                    <a:pos x="441" y="670"/>
                  </a:cxn>
                  <a:cxn ang="0">
                    <a:pos x="491" y="643"/>
                  </a:cxn>
                  <a:cxn ang="0">
                    <a:pos x="538" y="618"/>
                  </a:cxn>
                  <a:cxn ang="0">
                    <a:pos x="582" y="591"/>
                  </a:cxn>
                  <a:cxn ang="0">
                    <a:pos x="621" y="564"/>
                  </a:cxn>
                  <a:cxn ang="0">
                    <a:pos x="719" y="457"/>
                  </a:cxn>
                  <a:cxn ang="0">
                    <a:pos x="808" y="361"/>
                  </a:cxn>
                  <a:cxn ang="0">
                    <a:pos x="922" y="254"/>
                  </a:cxn>
                  <a:cxn ang="0">
                    <a:pos x="992" y="195"/>
                  </a:cxn>
                  <a:cxn ang="0">
                    <a:pos x="1026" y="171"/>
                  </a:cxn>
                  <a:cxn ang="0">
                    <a:pos x="1068" y="142"/>
                  </a:cxn>
                  <a:cxn ang="0">
                    <a:pos x="1141" y="98"/>
                  </a:cxn>
                  <a:cxn ang="0">
                    <a:pos x="1215" y="63"/>
                  </a:cxn>
                  <a:cxn ang="0">
                    <a:pos x="1292" y="34"/>
                  </a:cxn>
                  <a:cxn ang="0">
                    <a:pos x="1595" y="12"/>
                  </a:cxn>
                  <a:cxn ang="0">
                    <a:pos x="2451" y="15"/>
                  </a:cxn>
                  <a:cxn ang="0">
                    <a:pos x="2667" y="58"/>
                  </a:cxn>
                  <a:cxn ang="0">
                    <a:pos x="2741" y="91"/>
                  </a:cxn>
                  <a:cxn ang="0">
                    <a:pos x="2831" y="163"/>
                  </a:cxn>
                  <a:cxn ang="0">
                    <a:pos x="2962" y="282"/>
                  </a:cxn>
                  <a:cxn ang="0">
                    <a:pos x="3084" y="394"/>
                  </a:cxn>
                  <a:cxn ang="0">
                    <a:pos x="3164" y="468"/>
                  </a:cxn>
                  <a:cxn ang="0">
                    <a:pos x="3242" y="545"/>
                  </a:cxn>
                  <a:cxn ang="0">
                    <a:pos x="3318" y="621"/>
                  </a:cxn>
                  <a:cxn ang="0">
                    <a:pos x="3389" y="697"/>
                  </a:cxn>
                  <a:cxn ang="0">
                    <a:pos x="3489" y="812"/>
                  </a:cxn>
                  <a:cxn ang="0">
                    <a:pos x="3576" y="937"/>
                  </a:cxn>
                  <a:cxn ang="0">
                    <a:pos x="3635" y="1098"/>
                  </a:cxn>
                  <a:cxn ang="0">
                    <a:pos x="3690" y="1285"/>
                  </a:cxn>
                  <a:cxn ang="0">
                    <a:pos x="3739" y="1442"/>
                  </a:cxn>
                  <a:cxn ang="0">
                    <a:pos x="3797" y="1664"/>
                  </a:cxn>
                  <a:cxn ang="0">
                    <a:pos x="3757" y="2065"/>
                  </a:cxn>
                  <a:cxn ang="0">
                    <a:pos x="3710" y="2182"/>
                  </a:cxn>
                  <a:cxn ang="0">
                    <a:pos x="3652" y="2246"/>
                  </a:cxn>
                  <a:cxn ang="0">
                    <a:pos x="3583" y="2267"/>
                  </a:cxn>
                  <a:cxn ang="0">
                    <a:pos x="3429" y="2291"/>
                  </a:cxn>
                  <a:cxn ang="0">
                    <a:pos x="3205" y="2319"/>
                  </a:cxn>
                  <a:cxn ang="0">
                    <a:pos x="2927" y="2349"/>
                  </a:cxn>
                  <a:cxn ang="0">
                    <a:pos x="2610" y="2380"/>
                  </a:cxn>
                  <a:cxn ang="0">
                    <a:pos x="2270" y="2412"/>
                  </a:cxn>
                  <a:cxn ang="0">
                    <a:pos x="1923" y="2443"/>
                  </a:cxn>
                  <a:cxn ang="0">
                    <a:pos x="1586" y="2471"/>
                  </a:cxn>
                  <a:cxn ang="0">
                    <a:pos x="1275" y="2498"/>
                  </a:cxn>
                  <a:cxn ang="0">
                    <a:pos x="791" y="2537"/>
                  </a:cxn>
                </a:cxnLst>
                <a:rect l="0" t="0" r="r" b="b"/>
                <a:pathLst>
                  <a:path w="3797" h="2558">
                    <a:moveTo>
                      <a:pt x="602" y="2552"/>
                    </a:moveTo>
                    <a:lnTo>
                      <a:pt x="581" y="2554"/>
                    </a:lnTo>
                    <a:lnTo>
                      <a:pt x="524" y="2558"/>
                    </a:lnTo>
                    <a:lnTo>
                      <a:pt x="442" y="2558"/>
                    </a:lnTo>
                    <a:lnTo>
                      <a:pt x="348" y="2552"/>
                    </a:lnTo>
                    <a:lnTo>
                      <a:pt x="298" y="2545"/>
                    </a:lnTo>
                    <a:lnTo>
                      <a:pt x="250" y="2534"/>
                    </a:lnTo>
                    <a:lnTo>
                      <a:pt x="225" y="2528"/>
                    </a:lnTo>
                    <a:lnTo>
                      <a:pt x="203" y="2519"/>
                    </a:lnTo>
                    <a:lnTo>
                      <a:pt x="181" y="2510"/>
                    </a:lnTo>
                    <a:lnTo>
                      <a:pt x="160" y="2501"/>
                    </a:lnTo>
                    <a:lnTo>
                      <a:pt x="148" y="2495"/>
                    </a:lnTo>
                    <a:lnTo>
                      <a:pt x="138" y="2489"/>
                    </a:lnTo>
                    <a:lnTo>
                      <a:pt x="130" y="2483"/>
                    </a:lnTo>
                    <a:lnTo>
                      <a:pt x="120" y="2477"/>
                    </a:lnTo>
                    <a:lnTo>
                      <a:pt x="87" y="2448"/>
                    </a:lnTo>
                    <a:lnTo>
                      <a:pt x="61" y="2412"/>
                    </a:lnTo>
                    <a:lnTo>
                      <a:pt x="44" y="2370"/>
                    </a:lnTo>
                    <a:lnTo>
                      <a:pt x="21" y="2243"/>
                    </a:lnTo>
                    <a:lnTo>
                      <a:pt x="7" y="2057"/>
                    </a:lnTo>
                    <a:lnTo>
                      <a:pt x="0" y="1833"/>
                    </a:lnTo>
                    <a:lnTo>
                      <a:pt x="1" y="1591"/>
                    </a:lnTo>
                    <a:lnTo>
                      <a:pt x="6" y="1470"/>
                    </a:lnTo>
                    <a:lnTo>
                      <a:pt x="13" y="1354"/>
                    </a:lnTo>
                    <a:lnTo>
                      <a:pt x="23" y="1243"/>
                    </a:lnTo>
                    <a:lnTo>
                      <a:pt x="34" y="1142"/>
                    </a:lnTo>
                    <a:lnTo>
                      <a:pt x="41" y="1095"/>
                    </a:lnTo>
                    <a:lnTo>
                      <a:pt x="48" y="1052"/>
                    </a:lnTo>
                    <a:lnTo>
                      <a:pt x="57" y="1012"/>
                    </a:lnTo>
                    <a:lnTo>
                      <a:pt x="67" y="977"/>
                    </a:lnTo>
                    <a:lnTo>
                      <a:pt x="77" y="945"/>
                    </a:lnTo>
                    <a:lnTo>
                      <a:pt x="87" y="918"/>
                    </a:lnTo>
                    <a:lnTo>
                      <a:pt x="98" y="895"/>
                    </a:lnTo>
                    <a:lnTo>
                      <a:pt x="111" y="879"/>
                    </a:lnTo>
                    <a:lnTo>
                      <a:pt x="124" y="865"/>
                    </a:lnTo>
                    <a:lnTo>
                      <a:pt x="138" y="852"/>
                    </a:lnTo>
                    <a:lnTo>
                      <a:pt x="170" y="825"/>
                    </a:lnTo>
                    <a:lnTo>
                      <a:pt x="177" y="819"/>
                    </a:lnTo>
                    <a:lnTo>
                      <a:pt x="185" y="813"/>
                    </a:lnTo>
                    <a:lnTo>
                      <a:pt x="194" y="807"/>
                    </a:lnTo>
                    <a:lnTo>
                      <a:pt x="204" y="801"/>
                    </a:lnTo>
                    <a:lnTo>
                      <a:pt x="213" y="795"/>
                    </a:lnTo>
                    <a:lnTo>
                      <a:pt x="221" y="789"/>
                    </a:lnTo>
                    <a:lnTo>
                      <a:pt x="231" y="783"/>
                    </a:lnTo>
                    <a:lnTo>
                      <a:pt x="240" y="777"/>
                    </a:lnTo>
                    <a:lnTo>
                      <a:pt x="250" y="771"/>
                    </a:lnTo>
                    <a:lnTo>
                      <a:pt x="260" y="766"/>
                    </a:lnTo>
                    <a:lnTo>
                      <a:pt x="268" y="760"/>
                    </a:lnTo>
                    <a:lnTo>
                      <a:pt x="278" y="754"/>
                    </a:lnTo>
                    <a:lnTo>
                      <a:pt x="288" y="749"/>
                    </a:lnTo>
                    <a:lnTo>
                      <a:pt x="298" y="743"/>
                    </a:lnTo>
                    <a:lnTo>
                      <a:pt x="308" y="737"/>
                    </a:lnTo>
                    <a:lnTo>
                      <a:pt x="318" y="733"/>
                    </a:lnTo>
                    <a:lnTo>
                      <a:pt x="330" y="727"/>
                    </a:lnTo>
                    <a:lnTo>
                      <a:pt x="340" y="722"/>
                    </a:lnTo>
                    <a:lnTo>
                      <a:pt x="350" y="716"/>
                    </a:lnTo>
                    <a:lnTo>
                      <a:pt x="360" y="712"/>
                    </a:lnTo>
                    <a:lnTo>
                      <a:pt x="370" y="706"/>
                    </a:lnTo>
                    <a:lnTo>
                      <a:pt x="380" y="701"/>
                    </a:lnTo>
                    <a:lnTo>
                      <a:pt x="391" y="695"/>
                    </a:lnTo>
                    <a:lnTo>
                      <a:pt x="401" y="689"/>
                    </a:lnTo>
                    <a:lnTo>
                      <a:pt x="411" y="685"/>
                    </a:lnTo>
                    <a:lnTo>
                      <a:pt x="421" y="680"/>
                    </a:lnTo>
                    <a:lnTo>
                      <a:pt x="431" y="674"/>
                    </a:lnTo>
                    <a:lnTo>
                      <a:pt x="441" y="670"/>
                    </a:lnTo>
                    <a:lnTo>
                      <a:pt x="451" y="664"/>
                    </a:lnTo>
                    <a:lnTo>
                      <a:pt x="462" y="660"/>
                    </a:lnTo>
                    <a:lnTo>
                      <a:pt x="471" y="654"/>
                    </a:lnTo>
                    <a:lnTo>
                      <a:pt x="481" y="649"/>
                    </a:lnTo>
                    <a:lnTo>
                      <a:pt x="491" y="643"/>
                    </a:lnTo>
                    <a:lnTo>
                      <a:pt x="501" y="639"/>
                    </a:lnTo>
                    <a:lnTo>
                      <a:pt x="511" y="633"/>
                    </a:lnTo>
                    <a:lnTo>
                      <a:pt x="520" y="628"/>
                    </a:lnTo>
                    <a:lnTo>
                      <a:pt x="530" y="622"/>
                    </a:lnTo>
                    <a:lnTo>
                      <a:pt x="538" y="618"/>
                    </a:lnTo>
                    <a:lnTo>
                      <a:pt x="547" y="612"/>
                    </a:lnTo>
                    <a:lnTo>
                      <a:pt x="557" y="607"/>
                    </a:lnTo>
                    <a:lnTo>
                      <a:pt x="565" y="601"/>
                    </a:lnTo>
                    <a:lnTo>
                      <a:pt x="574" y="597"/>
                    </a:lnTo>
                    <a:lnTo>
                      <a:pt x="582" y="591"/>
                    </a:lnTo>
                    <a:lnTo>
                      <a:pt x="589" y="585"/>
                    </a:lnTo>
                    <a:lnTo>
                      <a:pt x="598" y="580"/>
                    </a:lnTo>
                    <a:lnTo>
                      <a:pt x="605" y="574"/>
                    </a:lnTo>
                    <a:lnTo>
                      <a:pt x="614" y="568"/>
                    </a:lnTo>
                    <a:lnTo>
                      <a:pt x="621" y="564"/>
                    </a:lnTo>
                    <a:lnTo>
                      <a:pt x="647" y="540"/>
                    </a:lnTo>
                    <a:lnTo>
                      <a:pt x="669" y="516"/>
                    </a:lnTo>
                    <a:lnTo>
                      <a:pt x="692" y="489"/>
                    </a:lnTo>
                    <a:lnTo>
                      <a:pt x="705" y="473"/>
                    </a:lnTo>
                    <a:lnTo>
                      <a:pt x="719" y="457"/>
                    </a:lnTo>
                    <a:lnTo>
                      <a:pt x="735" y="439"/>
                    </a:lnTo>
                    <a:lnTo>
                      <a:pt x="752" y="421"/>
                    </a:lnTo>
                    <a:lnTo>
                      <a:pt x="769" y="401"/>
                    </a:lnTo>
                    <a:lnTo>
                      <a:pt x="788" y="380"/>
                    </a:lnTo>
                    <a:lnTo>
                      <a:pt x="808" y="361"/>
                    </a:lnTo>
                    <a:lnTo>
                      <a:pt x="829" y="340"/>
                    </a:lnTo>
                    <a:lnTo>
                      <a:pt x="851" y="318"/>
                    </a:lnTo>
                    <a:lnTo>
                      <a:pt x="874" y="297"/>
                    </a:lnTo>
                    <a:lnTo>
                      <a:pt x="898" y="276"/>
                    </a:lnTo>
                    <a:lnTo>
                      <a:pt x="922" y="254"/>
                    </a:lnTo>
                    <a:lnTo>
                      <a:pt x="946" y="233"/>
                    </a:lnTo>
                    <a:lnTo>
                      <a:pt x="972" y="212"/>
                    </a:lnTo>
                    <a:lnTo>
                      <a:pt x="979" y="206"/>
                    </a:lnTo>
                    <a:lnTo>
                      <a:pt x="985" y="201"/>
                    </a:lnTo>
                    <a:lnTo>
                      <a:pt x="992" y="195"/>
                    </a:lnTo>
                    <a:lnTo>
                      <a:pt x="999" y="191"/>
                    </a:lnTo>
                    <a:lnTo>
                      <a:pt x="1005" y="186"/>
                    </a:lnTo>
                    <a:lnTo>
                      <a:pt x="1012" y="180"/>
                    </a:lnTo>
                    <a:lnTo>
                      <a:pt x="1019" y="176"/>
                    </a:lnTo>
                    <a:lnTo>
                      <a:pt x="1026" y="171"/>
                    </a:lnTo>
                    <a:lnTo>
                      <a:pt x="1033" y="166"/>
                    </a:lnTo>
                    <a:lnTo>
                      <a:pt x="1041" y="161"/>
                    </a:lnTo>
                    <a:lnTo>
                      <a:pt x="1046" y="157"/>
                    </a:lnTo>
                    <a:lnTo>
                      <a:pt x="1053" y="152"/>
                    </a:lnTo>
                    <a:lnTo>
                      <a:pt x="1068" y="142"/>
                    </a:lnTo>
                    <a:lnTo>
                      <a:pt x="1082" y="133"/>
                    </a:lnTo>
                    <a:lnTo>
                      <a:pt x="1096" y="124"/>
                    </a:lnTo>
                    <a:lnTo>
                      <a:pt x="1111" y="115"/>
                    </a:lnTo>
                    <a:lnTo>
                      <a:pt x="1125" y="107"/>
                    </a:lnTo>
                    <a:lnTo>
                      <a:pt x="1141" y="98"/>
                    </a:lnTo>
                    <a:lnTo>
                      <a:pt x="1155" y="91"/>
                    </a:lnTo>
                    <a:lnTo>
                      <a:pt x="1171" y="83"/>
                    </a:lnTo>
                    <a:lnTo>
                      <a:pt x="1185" y="76"/>
                    </a:lnTo>
                    <a:lnTo>
                      <a:pt x="1201" y="69"/>
                    </a:lnTo>
                    <a:lnTo>
                      <a:pt x="1215" y="63"/>
                    </a:lnTo>
                    <a:lnTo>
                      <a:pt x="1230" y="55"/>
                    </a:lnTo>
                    <a:lnTo>
                      <a:pt x="1246" y="49"/>
                    </a:lnTo>
                    <a:lnTo>
                      <a:pt x="1260" y="45"/>
                    </a:lnTo>
                    <a:lnTo>
                      <a:pt x="1276" y="39"/>
                    </a:lnTo>
                    <a:lnTo>
                      <a:pt x="1292" y="34"/>
                    </a:lnTo>
                    <a:lnTo>
                      <a:pt x="1323" y="27"/>
                    </a:lnTo>
                    <a:lnTo>
                      <a:pt x="1355" y="19"/>
                    </a:lnTo>
                    <a:lnTo>
                      <a:pt x="1386" y="15"/>
                    </a:lnTo>
                    <a:lnTo>
                      <a:pt x="1449" y="13"/>
                    </a:lnTo>
                    <a:lnTo>
                      <a:pt x="1595" y="12"/>
                    </a:lnTo>
                    <a:lnTo>
                      <a:pt x="1770" y="7"/>
                    </a:lnTo>
                    <a:lnTo>
                      <a:pt x="1964" y="1"/>
                    </a:lnTo>
                    <a:lnTo>
                      <a:pt x="2166" y="0"/>
                    </a:lnTo>
                    <a:lnTo>
                      <a:pt x="2360" y="7"/>
                    </a:lnTo>
                    <a:lnTo>
                      <a:pt x="2451" y="15"/>
                    </a:lnTo>
                    <a:lnTo>
                      <a:pt x="2537" y="27"/>
                    </a:lnTo>
                    <a:lnTo>
                      <a:pt x="2575" y="34"/>
                    </a:lnTo>
                    <a:lnTo>
                      <a:pt x="2614" y="43"/>
                    </a:lnTo>
                    <a:lnTo>
                      <a:pt x="2650" y="54"/>
                    </a:lnTo>
                    <a:lnTo>
                      <a:pt x="2667" y="58"/>
                    </a:lnTo>
                    <a:lnTo>
                      <a:pt x="2682" y="64"/>
                    </a:lnTo>
                    <a:lnTo>
                      <a:pt x="2698" y="70"/>
                    </a:lnTo>
                    <a:lnTo>
                      <a:pt x="2714" y="77"/>
                    </a:lnTo>
                    <a:lnTo>
                      <a:pt x="2728" y="83"/>
                    </a:lnTo>
                    <a:lnTo>
                      <a:pt x="2741" y="91"/>
                    </a:lnTo>
                    <a:lnTo>
                      <a:pt x="2754" y="98"/>
                    </a:lnTo>
                    <a:lnTo>
                      <a:pt x="2765" y="106"/>
                    </a:lnTo>
                    <a:lnTo>
                      <a:pt x="2787" y="124"/>
                    </a:lnTo>
                    <a:lnTo>
                      <a:pt x="2808" y="142"/>
                    </a:lnTo>
                    <a:lnTo>
                      <a:pt x="2831" y="163"/>
                    </a:lnTo>
                    <a:lnTo>
                      <a:pt x="2854" y="183"/>
                    </a:lnTo>
                    <a:lnTo>
                      <a:pt x="2879" y="206"/>
                    </a:lnTo>
                    <a:lnTo>
                      <a:pt x="2907" y="230"/>
                    </a:lnTo>
                    <a:lnTo>
                      <a:pt x="2934" y="255"/>
                    </a:lnTo>
                    <a:lnTo>
                      <a:pt x="2962" y="282"/>
                    </a:lnTo>
                    <a:lnTo>
                      <a:pt x="2992" y="309"/>
                    </a:lnTo>
                    <a:lnTo>
                      <a:pt x="3022" y="336"/>
                    </a:lnTo>
                    <a:lnTo>
                      <a:pt x="3054" y="364"/>
                    </a:lnTo>
                    <a:lnTo>
                      <a:pt x="3068" y="379"/>
                    </a:lnTo>
                    <a:lnTo>
                      <a:pt x="3084" y="394"/>
                    </a:lnTo>
                    <a:lnTo>
                      <a:pt x="3099" y="407"/>
                    </a:lnTo>
                    <a:lnTo>
                      <a:pt x="3115" y="422"/>
                    </a:lnTo>
                    <a:lnTo>
                      <a:pt x="3132" y="437"/>
                    </a:lnTo>
                    <a:lnTo>
                      <a:pt x="3148" y="452"/>
                    </a:lnTo>
                    <a:lnTo>
                      <a:pt x="3164" y="468"/>
                    </a:lnTo>
                    <a:lnTo>
                      <a:pt x="3179" y="483"/>
                    </a:lnTo>
                    <a:lnTo>
                      <a:pt x="3195" y="498"/>
                    </a:lnTo>
                    <a:lnTo>
                      <a:pt x="3211" y="513"/>
                    </a:lnTo>
                    <a:lnTo>
                      <a:pt x="3226" y="528"/>
                    </a:lnTo>
                    <a:lnTo>
                      <a:pt x="3242" y="545"/>
                    </a:lnTo>
                    <a:lnTo>
                      <a:pt x="3258" y="560"/>
                    </a:lnTo>
                    <a:lnTo>
                      <a:pt x="3273" y="574"/>
                    </a:lnTo>
                    <a:lnTo>
                      <a:pt x="3288" y="591"/>
                    </a:lnTo>
                    <a:lnTo>
                      <a:pt x="3303" y="606"/>
                    </a:lnTo>
                    <a:lnTo>
                      <a:pt x="3318" y="621"/>
                    </a:lnTo>
                    <a:lnTo>
                      <a:pt x="3333" y="636"/>
                    </a:lnTo>
                    <a:lnTo>
                      <a:pt x="3348" y="651"/>
                    </a:lnTo>
                    <a:lnTo>
                      <a:pt x="3362" y="667"/>
                    </a:lnTo>
                    <a:lnTo>
                      <a:pt x="3376" y="682"/>
                    </a:lnTo>
                    <a:lnTo>
                      <a:pt x="3389" y="697"/>
                    </a:lnTo>
                    <a:lnTo>
                      <a:pt x="3403" y="712"/>
                    </a:lnTo>
                    <a:lnTo>
                      <a:pt x="3416" y="727"/>
                    </a:lnTo>
                    <a:lnTo>
                      <a:pt x="3442" y="755"/>
                    </a:lnTo>
                    <a:lnTo>
                      <a:pt x="3466" y="783"/>
                    </a:lnTo>
                    <a:lnTo>
                      <a:pt x="3489" y="812"/>
                    </a:lnTo>
                    <a:lnTo>
                      <a:pt x="3510" y="839"/>
                    </a:lnTo>
                    <a:lnTo>
                      <a:pt x="3530" y="865"/>
                    </a:lnTo>
                    <a:lnTo>
                      <a:pt x="3548" y="889"/>
                    </a:lnTo>
                    <a:lnTo>
                      <a:pt x="3563" y="915"/>
                    </a:lnTo>
                    <a:lnTo>
                      <a:pt x="3576" y="937"/>
                    </a:lnTo>
                    <a:lnTo>
                      <a:pt x="3588" y="960"/>
                    </a:lnTo>
                    <a:lnTo>
                      <a:pt x="3596" y="980"/>
                    </a:lnTo>
                    <a:lnTo>
                      <a:pt x="3610" y="1019"/>
                    </a:lnTo>
                    <a:lnTo>
                      <a:pt x="3623" y="1060"/>
                    </a:lnTo>
                    <a:lnTo>
                      <a:pt x="3635" y="1098"/>
                    </a:lnTo>
                    <a:lnTo>
                      <a:pt x="3648" y="1137"/>
                    </a:lnTo>
                    <a:lnTo>
                      <a:pt x="3659" y="1176"/>
                    </a:lnTo>
                    <a:lnTo>
                      <a:pt x="3669" y="1213"/>
                    </a:lnTo>
                    <a:lnTo>
                      <a:pt x="3679" y="1249"/>
                    </a:lnTo>
                    <a:lnTo>
                      <a:pt x="3690" y="1285"/>
                    </a:lnTo>
                    <a:lnTo>
                      <a:pt x="3699" y="1319"/>
                    </a:lnTo>
                    <a:lnTo>
                      <a:pt x="3709" y="1352"/>
                    </a:lnTo>
                    <a:lnTo>
                      <a:pt x="3719" y="1383"/>
                    </a:lnTo>
                    <a:lnTo>
                      <a:pt x="3729" y="1413"/>
                    </a:lnTo>
                    <a:lnTo>
                      <a:pt x="3739" y="1442"/>
                    </a:lnTo>
                    <a:lnTo>
                      <a:pt x="3747" y="1468"/>
                    </a:lnTo>
                    <a:lnTo>
                      <a:pt x="3759" y="1492"/>
                    </a:lnTo>
                    <a:lnTo>
                      <a:pt x="3769" y="1515"/>
                    </a:lnTo>
                    <a:lnTo>
                      <a:pt x="3787" y="1574"/>
                    </a:lnTo>
                    <a:lnTo>
                      <a:pt x="3797" y="1664"/>
                    </a:lnTo>
                    <a:lnTo>
                      <a:pt x="3797" y="1774"/>
                    </a:lnTo>
                    <a:lnTo>
                      <a:pt x="3789" y="1894"/>
                    </a:lnTo>
                    <a:lnTo>
                      <a:pt x="3782" y="1952"/>
                    </a:lnTo>
                    <a:lnTo>
                      <a:pt x="3770" y="2010"/>
                    </a:lnTo>
                    <a:lnTo>
                      <a:pt x="3757" y="2065"/>
                    </a:lnTo>
                    <a:lnTo>
                      <a:pt x="3749" y="2092"/>
                    </a:lnTo>
                    <a:lnTo>
                      <a:pt x="3740" y="2116"/>
                    </a:lnTo>
                    <a:lnTo>
                      <a:pt x="3732" y="2140"/>
                    </a:lnTo>
                    <a:lnTo>
                      <a:pt x="3722" y="2161"/>
                    </a:lnTo>
                    <a:lnTo>
                      <a:pt x="3710" y="2182"/>
                    </a:lnTo>
                    <a:lnTo>
                      <a:pt x="3699" y="2200"/>
                    </a:lnTo>
                    <a:lnTo>
                      <a:pt x="3686" y="2215"/>
                    </a:lnTo>
                    <a:lnTo>
                      <a:pt x="3673" y="2230"/>
                    </a:lnTo>
                    <a:lnTo>
                      <a:pt x="3659" y="2240"/>
                    </a:lnTo>
                    <a:lnTo>
                      <a:pt x="3652" y="2246"/>
                    </a:lnTo>
                    <a:lnTo>
                      <a:pt x="3643" y="2249"/>
                    </a:lnTo>
                    <a:lnTo>
                      <a:pt x="3635" y="2254"/>
                    </a:lnTo>
                    <a:lnTo>
                      <a:pt x="3620" y="2258"/>
                    </a:lnTo>
                    <a:lnTo>
                      <a:pt x="3603" y="2262"/>
                    </a:lnTo>
                    <a:lnTo>
                      <a:pt x="3583" y="2267"/>
                    </a:lnTo>
                    <a:lnTo>
                      <a:pt x="3559" y="2271"/>
                    </a:lnTo>
                    <a:lnTo>
                      <a:pt x="3530" y="2276"/>
                    </a:lnTo>
                    <a:lnTo>
                      <a:pt x="3500" y="2280"/>
                    </a:lnTo>
                    <a:lnTo>
                      <a:pt x="3466" y="2286"/>
                    </a:lnTo>
                    <a:lnTo>
                      <a:pt x="3429" y="2291"/>
                    </a:lnTo>
                    <a:lnTo>
                      <a:pt x="3389" y="2297"/>
                    </a:lnTo>
                    <a:lnTo>
                      <a:pt x="3348" y="2301"/>
                    </a:lnTo>
                    <a:lnTo>
                      <a:pt x="3302" y="2307"/>
                    </a:lnTo>
                    <a:lnTo>
                      <a:pt x="3255" y="2313"/>
                    </a:lnTo>
                    <a:lnTo>
                      <a:pt x="3205" y="2319"/>
                    </a:lnTo>
                    <a:lnTo>
                      <a:pt x="3154" y="2325"/>
                    </a:lnTo>
                    <a:lnTo>
                      <a:pt x="3099" y="2331"/>
                    </a:lnTo>
                    <a:lnTo>
                      <a:pt x="3044" y="2337"/>
                    </a:lnTo>
                    <a:lnTo>
                      <a:pt x="2987" y="2343"/>
                    </a:lnTo>
                    <a:lnTo>
                      <a:pt x="2927" y="2349"/>
                    </a:lnTo>
                    <a:lnTo>
                      <a:pt x="2867" y="2355"/>
                    </a:lnTo>
                    <a:lnTo>
                      <a:pt x="2804" y="2361"/>
                    </a:lnTo>
                    <a:lnTo>
                      <a:pt x="2740" y="2368"/>
                    </a:lnTo>
                    <a:lnTo>
                      <a:pt x="2675" y="2374"/>
                    </a:lnTo>
                    <a:lnTo>
                      <a:pt x="2610" y="2380"/>
                    </a:lnTo>
                    <a:lnTo>
                      <a:pt x="2543" y="2386"/>
                    </a:lnTo>
                    <a:lnTo>
                      <a:pt x="2475" y="2394"/>
                    </a:lnTo>
                    <a:lnTo>
                      <a:pt x="2407" y="2400"/>
                    </a:lnTo>
                    <a:lnTo>
                      <a:pt x="2338" y="2406"/>
                    </a:lnTo>
                    <a:lnTo>
                      <a:pt x="2270" y="2412"/>
                    </a:lnTo>
                    <a:lnTo>
                      <a:pt x="2200" y="2419"/>
                    </a:lnTo>
                    <a:lnTo>
                      <a:pt x="2131" y="2425"/>
                    </a:lnTo>
                    <a:lnTo>
                      <a:pt x="2061" y="2431"/>
                    </a:lnTo>
                    <a:lnTo>
                      <a:pt x="1993" y="2437"/>
                    </a:lnTo>
                    <a:lnTo>
                      <a:pt x="1923" y="2443"/>
                    </a:lnTo>
                    <a:lnTo>
                      <a:pt x="1854" y="2449"/>
                    </a:lnTo>
                    <a:lnTo>
                      <a:pt x="1786" y="2455"/>
                    </a:lnTo>
                    <a:lnTo>
                      <a:pt x="1719" y="2461"/>
                    </a:lnTo>
                    <a:lnTo>
                      <a:pt x="1652" y="2467"/>
                    </a:lnTo>
                    <a:lnTo>
                      <a:pt x="1586" y="2471"/>
                    </a:lnTo>
                    <a:lnTo>
                      <a:pt x="1522" y="2477"/>
                    </a:lnTo>
                    <a:lnTo>
                      <a:pt x="1457" y="2483"/>
                    </a:lnTo>
                    <a:lnTo>
                      <a:pt x="1395" y="2488"/>
                    </a:lnTo>
                    <a:lnTo>
                      <a:pt x="1333" y="2492"/>
                    </a:lnTo>
                    <a:lnTo>
                      <a:pt x="1275" y="2498"/>
                    </a:lnTo>
                    <a:lnTo>
                      <a:pt x="1161" y="2507"/>
                    </a:lnTo>
                    <a:lnTo>
                      <a:pt x="1053" y="2516"/>
                    </a:lnTo>
                    <a:lnTo>
                      <a:pt x="956" y="2524"/>
                    </a:lnTo>
                    <a:lnTo>
                      <a:pt x="869" y="2531"/>
                    </a:lnTo>
                    <a:lnTo>
                      <a:pt x="791" y="2537"/>
                    </a:lnTo>
                    <a:lnTo>
                      <a:pt x="725" y="2542"/>
                    </a:lnTo>
                    <a:lnTo>
                      <a:pt x="634" y="2549"/>
                    </a:lnTo>
                    <a:lnTo>
                      <a:pt x="602" y="2552"/>
                    </a:lnTo>
                    <a:lnTo>
                      <a:pt x="602" y="2552"/>
                    </a:lnTo>
                    <a:close/>
                  </a:path>
                </a:pathLst>
              </a:custGeom>
              <a:solidFill>
                <a:srgbClr val="8AA1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pic>
            <p:nvPicPr>
              <p:cNvPr id="134184" name="Picture 1064" descr="C:\Program Files\Fichiers communs\Microsoft Shared\Clipart\cagcat50\bd05515_.wmf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878" y="1083"/>
                <a:ext cx="2004" cy="2154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</p:pic>
        </p:grpSp>
        <p:sp>
          <p:nvSpPr>
            <p:cNvPr id="134185" name="Line 1065"/>
            <p:cNvSpPr>
              <a:spLocks noChangeShapeType="1"/>
            </p:cNvSpPr>
            <p:nvPr/>
          </p:nvSpPr>
          <p:spPr bwMode="auto">
            <a:xfrm>
              <a:off x="2470" y="1068"/>
              <a:ext cx="449" cy="222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triangle" w="sm" len="sm"/>
              <a:tailEnd type="triangle" w="sm" len="sm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4186" name="Line 1066"/>
            <p:cNvSpPr>
              <a:spLocks noChangeShapeType="1"/>
            </p:cNvSpPr>
            <p:nvPr/>
          </p:nvSpPr>
          <p:spPr bwMode="auto">
            <a:xfrm>
              <a:off x="2477" y="1074"/>
              <a:ext cx="1677" cy="66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triangle" w="sm" len="sm"/>
              <a:tailEnd type="triangle" w="sm" len="sm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4187" name="Line 1067"/>
            <p:cNvSpPr>
              <a:spLocks noChangeShapeType="1"/>
            </p:cNvSpPr>
            <p:nvPr/>
          </p:nvSpPr>
          <p:spPr bwMode="auto">
            <a:xfrm flipV="1">
              <a:off x="2470" y="942"/>
              <a:ext cx="2763" cy="132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triangle" w="sm" len="sm"/>
              <a:tailEnd type="triangle" w="sm" len="sm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34189" name="AutoShape 1069"/>
            <p:cNvSpPr>
              <a:spLocks noChangeArrowheads="1"/>
            </p:cNvSpPr>
            <p:nvPr/>
          </p:nvSpPr>
          <p:spPr bwMode="auto">
            <a:xfrm>
              <a:off x="4792" y="839"/>
              <a:ext cx="151" cy="209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eaLnBrk="0" hangingPunct="0"/>
              <a:endParaRPr lang="fr-FR" sz="500" b="1">
                <a:solidFill>
                  <a:schemeClr val="bg1"/>
                </a:solidFill>
              </a:endParaRPr>
            </a:p>
          </p:txBody>
        </p:sp>
        <p:sp>
          <p:nvSpPr>
            <p:cNvPr id="134190" name="AutoShape 1070"/>
            <p:cNvSpPr>
              <a:spLocks noChangeArrowheads="1"/>
            </p:cNvSpPr>
            <p:nvPr/>
          </p:nvSpPr>
          <p:spPr bwMode="auto">
            <a:xfrm>
              <a:off x="3744" y="1046"/>
              <a:ext cx="171" cy="179"/>
            </a:xfrm>
            <a:prstGeom prst="foldedCorner">
              <a:avLst>
                <a:gd name="adj" fmla="val 12500"/>
              </a:avLst>
            </a:prstGeom>
            <a:solidFill>
              <a:schemeClr val="folHlink"/>
            </a:solidFill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eaLnBrk="0" hangingPunct="0"/>
              <a:endParaRPr lang="fr-FR" sz="500" b="1">
                <a:solidFill>
                  <a:schemeClr val="bg1"/>
                </a:solidFill>
              </a:endParaRPr>
            </a:p>
          </p:txBody>
        </p:sp>
        <p:sp>
          <p:nvSpPr>
            <p:cNvPr id="134191" name="AutoShape 1071"/>
            <p:cNvSpPr>
              <a:spLocks noChangeArrowheads="1"/>
            </p:cNvSpPr>
            <p:nvPr/>
          </p:nvSpPr>
          <p:spPr bwMode="auto">
            <a:xfrm>
              <a:off x="2600" y="1137"/>
              <a:ext cx="158" cy="208"/>
            </a:xfrm>
            <a:prstGeom prst="foldedCorner">
              <a:avLst>
                <a:gd name="adj" fmla="val 12500"/>
              </a:avLst>
            </a:prstGeom>
            <a:solidFill>
              <a:srgbClr val="66FF66"/>
            </a:solidFill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eaLnBrk="0" hangingPunct="0"/>
              <a:endParaRPr lang="fr-FR" sz="500" b="1">
                <a:solidFill>
                  <a:schemeClr val="bg1"/>
                </a:solidFill>
              </a:endParaRPr>
            </a:p>
          </p:txBody>
        </p:sp>
      </p:grp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Exemple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60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683568" y="1916832"/>
          <a:ext cx="770485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6214"/>
                <a:gridCol w="1926214"/>
                <a:gridCol w="1926214"/>
                <a:gridCol w="1926214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Num_Personne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Prénom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Num_Père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Karkar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Farid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NULL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Bouras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Ali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Karkar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Toufik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Karkar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Mohamed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Bouras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Salim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NULL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Karkar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Ahmed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683568" y="4941168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Karkar</a:t>
            </a:r>
            <a:r>
              <a:rPr lang="fr-FR" dirty="0" smtClean="0"/>
              <a:t> Toufik (3) et </a:t>
            </a:r>
            <a:r>
              <a:rPr lang="fr-FR" dirty="0" err="1" smtClean="0"/>
              <a:t>Karkar</a:t>
            </a:r>
            <a:r>
              <a:rPr lang="fr-FR" dirty="0" smtClean="0"/>
              <a:t> Mohamed (4) sont les fils de </a:t>
            </a:r>
            <a:r>
              <a:rPr lang="fr-FR" dirty="0" err="1" smtClean="0"/>
              <a:t>Karkar</a:t>
            </a:r>
            <a:r>
              <a:rPr lang="fr-FR" dirty="0" smtClean="0"/>
              <a:t> Farid (1)</a:t>
            </a:r>
          </a:p>
          <a:p>
            <a:endParaRPr lang="fr-FR" dirty="0" smtClean="0"/>
          </a:p>
          <a:p>
            <a:r>
              <a:rPr lang="fr-FR" dirty="0" err="1" smtClean="0"/>
              <a:t>Karkar</a:t>
            </a:r>
            <a:r>
              <a:rPr lang="fr-FR" dirty="0" smtClean="0"/>
              <a:t>  Ahmed (6) est le fils de </a:t>
            </a:r>
            <a:r>
              <a:rPr lang="fr-FR" dirty="0" err="1" smtClean="0"/>
              <a:t>Karkar</a:t>
            </a:r>
            <a:r>
              <a:rPr lang="fr-FR" dirty="0" smtClean="0"/>
              <a:t> Toufik (3) </a:t>
            </a:r>
          </a:p>
          <a:p>
            <a:endParaRPr lang="fr-FR" dirty="0" smtClean="0"/>
          </a:p>
          <a:p>
            <a:r>
              <a:rPr lang="fr-FR" dirty="0" smtClean="0"/>
              <a:t>Bouras Ali (2) est le fils de Bouras Salim (5) </a:t>
            </a:r>
            <a:endParaRPr lang="fr-FR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Le modèle entité-association permet une modélisation des données au niveau conceptuel (sans considérations informatiques).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Le modèle relationnel permet la représentation des données au niveau logique (indépendant du SGBD).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Une transformation correcte d'un modèle entité-association en modèle relationnel doit préserver intacte la sémantique du modèle initial.</a:t>
            </a: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61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modèle Entité-Association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Ensemble de concepts permettant de modéliser  les données d'une application</a:t>
            </a:r>
          </a:p>
          <a:p>
            <a:endParaRPr lang="fr-FR" dirty="0" smtClean="0"/>
          </a:p>
          <a:p>
            <a:r>
              <a:rPr lang="fr-FR" dirty="0" smtClean="0"/>
              <a:t>Ensemble de symboles graphiques associés</a:t>
            </a:r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Formalisé en 1976 par P. Chen</a:t>
            </a:r>
          </a:p>
          <a:p>
            <a:pPr>
              <a:buNone/>
            </a:pPr>
            <a:r>
              <a:rPr lang="fr-FR" dirty="0" smtClean="0"/>
              <a:t>Etendu par la suite jusqu'à la gestion des concepts objet.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Entité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Une entité est définie comme un objet pouvant être identifié distinctement.</a:t>
            </a:r>
          </a:p>
          <a:p>
            <a:pPr lvl="1"/>
            <a:r>
              <a:rPr lang="fr-FR" dirty="0" smtClean="0"/>
              <a:t>Des individus:  client, médecin, étudiant …</a:t>
            </a:r>
          </a:p>
          <a:p>
            <a:pPr lvl="1"/>
            <a:r>
              <a:rPr lang="fr-FR" dirty="0" smtClean="0"/>
              <a:t>Des objets concrets: voiture, salle, médicament…</a:t>
            </a:r>
          </a:p>
          <a:p>
            <a:pPr lvl="1"/>
            <a:r>
              <a:rPr lang="fr-FR" dirty="0" smtClean="0"/>
              <a:t>Des objets abstraits: compte bancaire, abonnement…</a:t>
            </a:r>
          </a:p>
          <a:p>
            <a:pPr lvl="1"/>
            <a:r>
              <a:rPr lang="fr-FR" dirty="0" smtClean="0"/>
              <a:t>Des évènements: commande, visite …</a:t>
            </a:r>
          </a:p>
          <a:p>
            <a:pPr>
              <a:buNone/>
            </a:pP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Notation:                                    exemple:  </a:t>
            </a:r>
            <a:endParaRPr lang="fr-FR" dirty="0"/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2699792" y="4797152"/>
            <a:ext cx="1944688" cy="1196975"/>
            <a:chOff x="1610" y="3566"/>
            <a:chExt cx="1225" cy="754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7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/>
                <a:t>Nom de </a:t>
              </a:r>
              <a:r>
                <a:rPr lang="fr-FR" dirty="0" smtClean="0"/>
                <a:t>l'entité</a:t>
              </a:r>
              <a:endParaRPr lang="fr-FR" dirty="0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/>
                <a:t>Liste </a:t>
              </a:r>
              <a:r>
                <a:rPr lang="fr-FR" dirty="0" smtClean="0"/>
                <a:t>d'attributs</a:t>
              </a:r>
              <a:endParaRPr lang="fr-FR" dirty="0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6443736" y="4797152"/>
            <a:ext cx="1944688" cy="1844824"/>
            <a:chOff x="1610" y="3566"/>
            <a:chExt cx="1225" cy="1162"/>
          </a:xfrm>
        </p:grpSpPr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Médecin</a:t>
              </a:r>
              <a:endParaRPr lang="fr-FR" dirty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Prénom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Spécialité</a:t>
              </a:r>
              <a:endParaRPr lang="fr-FR" dirty="0"/>
            </a:p>
          </p:txBody>
        </p:sp>
      </p:grp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Entité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Une instance d'entité est un objet correspondant à un élément particulier de l'entité.</a:t>
            </a:r>
          </a:p>
          <a:p>
            <a:pPr>
              <a:buNone/>
            </a:pPr>
            <a:r>
              <a:rPr lang="fr-FR" dirty="0" smtClean="0"/>
              <a:t>																								</a:t>
            </a:r>
            <a:r>
              <a:rPr lang="fr-FR" dirty="0" smtClean="0">
                <a:solidFill>
                  <a:srgbClr val="FF0000"/>
                </a:solidFill>
              </a:rPr>
              <a:t>Instance 1</a:t>
            </a:r>
            <a:r>
              <a:rPr lang="fr-FR" dirty="0" smtClean="0"/>
              <a:t>																																							</a:t>
            </a:r>
            <a:r>
              <a:rPr lang="fr-FR" dirty="0" smtClean="0">
                <a:solidFill>
                  <a:srgbClr val="FF0000"/>
                </a:solidFill>
              </a:rPr>
              <a:t>Instance 2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9</a:t>
            </a:fld>
            <a:endParaRPr lang="fr-FR" dirty="0"/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187624" y="3645024"/>
            <a:ext cx="1944688" cy="1844824"/>
            <a:chOff x="1610" y="3566"/>
            <a:chExt cx="1225" cy="1162"/>
          </a:xfrm>
        </p:grpSpPr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Médecin</a:t>
              </a:r>
              <a:endParaRPr lang="fr-FR" dirty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Prénom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Spécialité</a:t>
              </a:r>
              <a:endParaRPr lang="fr-FR" dirty="0"/>
            </a:p>
          </p:txBody>
        </p:sp>
      </p:grpSp>
      <p:grpSp>
        <p:nvGrpSpPr>
          <p:cNvPr id="17" name="Group 9"/>
          <p:cNvGrpSpPr>
            <a:grpSpLocks/>
          </p:cNvGrpSpPr>
          <p:nvPr/>
        </p:nvGrpSpPr>
        <p:grpSpPr bwMode="auto">
          <a:xfrm>
            <a:off x="4787552" y="2996952"/>
            <a:ext cx="1944688" cy="1844824"/>
            <a:chOff x="1610" y="3566"/>
            <a:chExt cx="1225" cy="1162"/>
          </a:xfrm>
        </p:grpSpPr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fr-FR" dirty="0"/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Kadri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Mohamed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Chirurgien</a:t>
              </a:r>
              <a:endParaRPr lang="fr-FR" dirty="0"/>
            </a:p>
          </p:txBody>
        </p:sp>
      </p:grpSp>
      <p:grpSp>
        <p:nvGrpSpPr>
          <p:cNvPr id="21" name="Group 9"/>
          <p:cNvGrpSpPr>
            <a:grpSpLocks/>
          </p:cNvGrpSpPr>
          <p:nvPr/>
        </p:nvGrpSpPr>
        <p:grpSpPr bwMode="auto">
          <a:xfrm>
            <a:off x="4787552" y="4941168"/>
            <a:ext cx="1944688" cy="1844824"/>
            <a:chOff x="1610" y="3566"/>
            <a:chExt cx="1225" cy="1162"/>
          </a:xfrm>
        </p:grpSpPr>
        <p:sp>
          <p:nvSpPr>
            <p:cNvPr id="22" name="Rectangle 6"/>
            <p:cNvSpPr>
              <a:spLocks noChangeArrowheads="1"/>
            </p:cNvSpPr>
            <p:nvPr/>
          </p:nvSpPr>
          <p:spPr bwMode="auto">
            <a:xfrm>
              <a:off x="1610" y="3566"/>
              <a:ext cx="1225" cy="1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auto">
            <a:xfrm>
              <a:off x="1610" y="3566"/>
              <a:ext cx="1225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fr-FR" dirty="0"/>
            </a:p>
          </p:txBody>
        </p:sp>
        <p:sp>
          <p:nvSpPr>
            <p:cNvPr id="24" name="Text Box 8"/>
            <p:cNvSpPr txBox="1">
              <a:spLocks noChangeArrowheads="1"/>
            </p:cNvSpPr>
            <p:nvPr/>
          </p:nvSpPr>
          <p:spPr bwMode="auto">
            <a:xfrm>
              <a:off x="1610" y="3884"/>
              <a:ext cx="1134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 smtClean="0"/>
                <a:t>Bouras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Tarek</a:t>
              </a:r>
            </a:p>
            <a:p>
              <a:pPr>
                <a:spcBef>
                  <a:spcPct val="50000"/>
                </a:spcBef>
              </a:pPr>
              <a:r>
                <a:rPr lang="fr-FR" dirty="0" smtClean="0"/>
                <a:t>Cardiologue</a:t>
              </a:r>
              <a:endParaRPr lang="fr-FR" dirty="0"/>
            </a:p>
          </p:txBody>
        </p:sp>
      </p:grpSp>
      <p:cxnSp>
        <p:nvCxnSpPr>
          <p:cNvPr id="26" name="Connecteur droit avec flèche 25"/>
          <p:cNvCxnSpPr>
            <a:stCxn id="10" idx="3"/>
          </p:cNvCxnSpPr>
          <p:nvPr/>
        </p:nvCxnSpPr>
        <p:spPr>
          <a:xfrm flipV="1">
            <a:off x="3132312" y="3933056"/>
            <a:ext cx="1655712" cy="63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stCxn id="10" idx="3"/>
          </p:cNvCxnSpPr>
          <p:nvPr/>
        </p:nvCxnSpPr>
        <p:spPr>
          <a:xfrm>
            <a:off x="3132312" y="4567436"/>
            <a:ext cx="1655712" cy="11658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27733</TotalTime>
  <Words>3617</Words>
  <Application>Microsoft Office PowerPoint</Application>
  <PresentationFormat>Affichage à l'écran (4:3)</PresentationFormat>
  <Paragraphs>815</Paragraphs>
  <Slides>61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61</vt:i4>
      </vt:variant>
    </vt:vector>
  </HeadingPairs>
  <TitlesOfParts>
    <vt:vector size="62" baseType="lpstr">
      <vt:lpstr>Débit</vt:lpstr>
      <vt:lpstr>Le modèle Entité-Association</vt:lpstr>
      <vt:lpstr>Introduction</vt:lpstr>
      <vt:lpstr>Introduction</vt:lpstr>
      <vt:lpstr>Objectifs de la modélisation</vt:lpstr>
      <vt:lpstr>Élaborer un modèle conceptuel</vt:lpstr>
      <vt:lpstr>Modélisation à plusieurs niveaux</vt:lpstr>
      <vt:lpstr>Le modèle Entité-Association</vt:lpstr>
      <vt:lpstr>Entité</vt:lpstr>
      <vt:lpstr>Entité</vt:lpstr>
      <vt:lpstr>Attribut</vt:lpstr>
      <vt:lpstr>Identifiant</vt:lpstr>
      <vt:lpstr>Association</vt:lpstr>
      <vt:lpstr>Association</vt:lpstr>
      <vt:lpstr>Dimension d'une association</vt:lpstr>
      <vt:lpstr>Cardinalités d'une association</vt:lpstr>
      <vt:lpstr>Cardinalités d'une association</vt:lpstr>
      <vt:lpstr>Cardinalités</vt:lpstr>
      <vt:lpstr>Généralisation/Spécialisation</vt:lpstr>
      <vt:lpstr>Entité faible</vt:lpstr>
      <vt:lpstr>Association réflexive</vt:lpstr>
      <vt:lpstr>Contraintes d'intégrité</vt:lpstr>
      <vt:lpstr>Contraintes d'intégrité</vt:lpstr>
      <vt:lpstr>Bien modéliser</vt:lpstr>
      <vt:lpstr>Conclusion</vt:lpstr>
      <vt:lpstr>Entité-Association vers Relationnel</vt:lpstr>
      <vt:lpstr>Principes</vt:lpstr>
      <vt:lpstr>Transformation d'une entité</vt:lpstr>
      <vt:lpstr>Entité faible</vt:lpstr>
      <vt:lpstr>Généralisation/Spécialisation</vt:lpstr>
      <vt:lpstr>Généralisation/Spécialisation</vt:lpstr>
      <vt:lpstr>Généralisation/Spécialisation</vt:lpstr>
      <vt:lpstr>Généralisation/Spécialisation</vt:lpstr>
      <vt:lpstr>Généralisation/Spécialisation</vt:lpstr>
      <vt:lpstr>Rappel Cardinalités d'une association</vt:lpstr>
      <vt:lpstr>Rappel Cardinalités d'une association</vt:lpstr>
      <vt:lpstr>Rappel Cardinalités d'une association</vt:lpstr>
      <vt:lpstr>Transformation d'association M-N</vt:lpstr>
      <vt:lpstr>Transformation d'association M-N</vt:lpstr>
      <vt:lpstr>Transformation d'association 1-N</vt:lpstr>
      <vt:lpstr>Transformation d'association 1-N</vt:lpstr>
      <vt:lpstr>Transformation d'association 1-N</vt:lpstr>
      <vt:lpstr>Transformation d'association 1-N</vt:lpstr>
      <vt:lpstr>Transformation d'association 1-N</vt:lpstr>
      <vt:lpstr>Transformation d'association 1-N</vt:lpstr>
      <vt:lpstr>Transformation d'association 1-N</vt:lpstr>
      <vt:lpstr>Transformation d'association 1-1</vt:lpstr>
      <vt:lpstr>Transformation d'association 1-1</vt:lpstr>
      <vt:lpstr>Transformation d'association 1-1</vt:lpstr>
      <vt:lpstr>Transformation d'association 1-1</vt:lpstr>
      <vt:lpstr>Transformation d'association 1-1</vt:lpstr>
      <vt:lpstr>Transformation d'association 1-1</vt:lpstr>
      <vt:lpstr>Généralisation/Spécialisation</vt:lpstr>
      <vt:lpstr>Généralisation/Spécialisation</vt:lpstr>
      <vt:lpstr>Généralisation/Spécialisation = 1-1</vt:lpstr>
      <vt:lpstr>Généralisation/Spécialisation = 1-1</vt:lpstr>
      <vt:lpstr>Transformation d'associations de dimension &gt; 2</vt:lpstr>
      <vt:lpstr>Transformation d'associations de dimension &gt; 2</vt:lpstr>
      <vt:lpstr>Transformation d'une association réflexive</vt:lpstr>
      <vt:lpstr>Transformation d'une association réflexive</vt:lpstr>
      <vt:lpstr>Exemple 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Modèle entité-associaion</dc:title>
  <dc:creator>M</dc:creator>
  <cp:lastModifiedBy>Sais Khelifa</cp:lastModifiedBy>
  <cp:revision>1094</cp:revision>
  <dcterms:created xsi:type="dcterms:W3CDTF">2012-02-12T05:33:38Z</dcterms:created>
  <dcterms:modified xsi:type="dcterms:W3CDTF">2014-05-01T19:45:38Z</dcterms:modified>
</cp:coreProperties>
</file>