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9"/>
  </p:notesMasterIdLst>
  <p:sldIdLst>
    <p:sldId id="256" r:id="rId2"/>
    <p:sldId id="283" r:id="rId3"/>
    <p:sldId id="395" r:id="rId4"/>
    <p:sldId id="323" r:id="rId5"/>
    <p:sldId id="394" r:id="rId6"/>
    <p:sldId id="257" r:id="rId7"/>
    <p:sldId id="322" r:id="rId8"/>
    <p:sldId id="321" r:id="rId9"/>
    <p:sldId id="374" r:id="rId10"/>
    <p:sldId id="348" r:id="rId11"/>
    <p:sldId id="377" r:id="rId12"/>
    <p:sldId id="325" r:id="rId13"/>
    <p:sldId id="329" r:id="rId14"/>
    <p:sldId id="326" r:id="rId15"/>
    <p:sldId id="376" r:id="rId16"/>
    <p:sldId id="327" r:id="rId17"/>
    <p:sldId id="328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51" r:id="rId27"/>
    <p:sldId id="338" r:id="rId28"/>
    <p:sldId id="339" r:id="rId29"/>
    <p:sldId id="341" r:id="rId30"/>
    <p:sldId id="342" r:id="rId31"/>
    <p:sldId id="368" r:id="rId32"/>
    <p:sldId id="369" r:id="rId33"/>
    <p:sldId id="344" r:id="rId34"/>
    <p:sldId id="347" r:id="rId35"/>
    <p:sldId id="345" r:id="rId36"/>
    <p:sldId id="352" r:id="rId37"/>
    <p:sldId id="357" r:id="rId38"/>
    <p:sldId id="371" r:id="rId39"/>
    <p:sldId id="370" r:id="rId40"/>
    <p:sldId id="372" r:id="rId41"/>
    <p:sldId id="358" r:id="rId42"/>
    <p:sldId id="359" r:id="rId43"/>
    <p:sldId id="362" r:id="rId44"/>
    <p:sldId id="363" r:id="rId45"/>
    <p:sldId id="366" r:id="rId46"/>
    <p:sldId id="367" r:id="rId47"/>
    <p:sldId id="364" r:id="rId48"/>
    <p:sldId id="365" r:id="rId49"/>
    <p:sldId id="353" r:id="rId50"/>
    <p:sldId id="354" r:id="rId51"/>
    <p:sldId id="392" r:id="rId52"/>
    <p:sldId id="388" r:id="rId53"/>
    <p:sldId id="389" r:id="rId54"/>
    <p:sldId id="390" r:id="rId55"/>
    <p:sldId id="346" r:id="rId56"/>
    <p:sldId id="378" r:id="rId57"/>
    <p:sldId id="380" r:id="rId58"/>
    <p:sldId id="381" r:id="rId59"/>
    <p:sldId id="386" r:id="rId60"/>
    <p:sldId id="382" r:id="rId61"/>
    <p:sldId id="383" r:id="rId62"/>
    <p:sldId id="384" r:id="rId63"/>
    <p:sldId id="385" r:id="rId64"/>
    <p:sldId id="387" r:id="rId65"/>
    <p:sldId id="393" r:id="rId66"/>
    <p:sldId id="360" r:id="rId67"/>
    <p:sldId id="355" r:id="rId6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3773" autoAdjust="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A34A8-315C-4061-98FD-EA829EF94FCC}" type="datetimeFigureOut">
              <a:rPr lang="fr-FR" smtClean="0"/>
              <a:pPr/>
              <a:t>16/05/2021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978D4-7568-4BC1-B9D4-5C0F9937D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889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F131-CB55-4F68-BBBF-1F4731DF5B34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3DE6-6397-4167-9728-2A056FCAC888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44EB-50B0-4F0E-9B1D-1018D4D3ABB4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E80D-C4D8-457B-8A2A-935075C9E797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1D179-BAFB-452C-812D-3893A471EE86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39BB-88C8-44BF-B904-49534485D168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86D9-259B-4A0C-B3BB-279D2CCFF9C1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E873-A81A-4B34-B993-99495AB95D4B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1D40-22FF-4511-9E5A-FFD725CFE498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1A65-1676-454F-B4BE-51F7D87BD528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CAF7-9463-4B0D-AA50-6116244AEABB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203753-4218-4F7E-8A30-AE994E137602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2276872"/>
            <a:ext cx="8712968" cy="1828800"/>
          </a:xfrm>
        </p:spPr>
        <p:txBody>
          <a:bodyPr/>
          <a:lstStyle/>
          <a:p>
            <a:pPr algn="l"/>
            <a:r>
              <a:rPr lang="fr-FR" dirty="0" smtClean="0"/>
              <a:t>Algèbre relationnelle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Renommage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L'opérateur </a:t>
            </a:r>
            <a:r>
              <a:rPr lang="fr-FR" dirty="0" err="1" smtClean="0"/>
              <a:t>Renommage</a:t>
            </a:r>
            <a:r>
              <a:rPr lang="fr-FR" dirty="0" smtClean="0"/>
              <a:t> permet de projeter certains attributs tout en les renommant dans la nouvelle relation.</a:t>
            </a:r>
          </a:p>
          <a:p>
            <a:pPr marL="0" indent="0">
              <a:buNone/>
            </a:pPr>
            <a:r>
              <a:rPr lang="fr-FR" dirty="0" smtClean="0"/>
              <a:t>Symbole: </a:t>
            </a:r>
            <a:r>
              <a:rPr lang="fr-FR" sz="3600" dirty="0" smtClean="0">
                <a:solidFill>
                  <a:srgbClr val="FF0000"/>
                </a:solidFill>
              </a:rPr>
              <a:t>ρ</a:t>
            </a:r>
            <a:endParaRPr lang="fr-FR" sz="2100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Nombre de relations opérandes : 1 (opérateur unaire)</a:t>
            </a:r>
          </a:p>
          <a:p>
            <a:pPr marL="0" indent="0">
              <a:buNone/>
            </a:pPr>
            <a:r>
              <a:rPr lang="fr-FR" dirty="0" smtClean="0"/>
              <a:t>Les attributs spécifiés dans la liste des attributs à projeter sont conservés dans la relation résultat et renommés.</a:t>
            </a:r>
          </a:p>
          <a:p>
            <a:pPr marL="0" indent="0">
              <a:buNone/>
            </a:pPr>
            <a:r>
              <a:rPr lang="fr-FR" dirty="0" smtClean="0"/>
              <a:t>Exemple: </a:t>
            </a:r>
          </a:p>
          <a:p>
            <a:pPr marL="0" indent="0">
              <a:buNone/>
            </a:pPr>
            <a:r>
              <a:rPr lang="fr-FR" sz="2800" dirty="0" smtClean="0"/>
              <a:t>ρ</a:t>
            </a:r>
            <a:r>
              <a:rPr lang="fr-FR" sz="1700" dirty="0" smtClean="0"/>
              <a:t> Nom-&gt;N, Prénom-&gt;P</a:t>
            </a:r>
            <a:r>
              <a:rPr lang="fr-FR" dirty="0" smtClean="0"/>
              <a:t> (Employé)</a:t>
            </a:r>
          </a:p>
          <a:p>
            <a:pPr marL="0" indent="0">
              <a:buNone/>
            </a:pPr>
            <a:endParaRPr lang="fr-FR" dirty="0" smtClean="0"/>
          </a:p>
        </p:txBody>
      </p:sp>
      <p:grpSp>
        <p:nvGrpSpPr>
          <p:cNvPr id="8" name="Groupe 7"/>
          <p:cNvGrpSpPr/>
          <p:nvPr/>
        </p:nvGrpSpPr>
        <p:grpSpPr>
          <a:xfrm rot="10800000">
            <a:off x="6876256" y="4643843"/>
            <a:ext cx="2232248" cy="2169533"/>
            <a:chOff x="2987824" y="3851755"/>
            <a:chExt cx="2232248" cy="2169533"/>
          </a:xfrm>
        </p:grpSpPr>
        <p:grpSp>
          <p:nvGrpSpPr>
            <p:cNvPr id="9" name="Groupe 4"/>
            <p:cNvGrpSpPr/>
            <p:nvPr/>
          </p:nvGrpSpPr>
          <p:grpSpPr>
            <a:xfrm>
              <a:off x="2987824" y="4149080"/>
              <a:ext cx="2232248" cy="1574883"/>
              <a:chOff x="6084168" y="4797152"/>
              <a:chExt cx="2232248" cy="1574883"/>
            </a:xfrm>
          </p:grpSpPr>
          <p:sp>
            <p:nvSpPr>
              <p:cNvPr id="12" name="Organigramme : Opération manuelle 11"/>
              <p:cNvSpPr/>
              <p:nvPr/>
            </p:nvSpPr>
            <p:spPr>
              <a:xfrm>
                <a:off x="6084168" y="5301208"/>
                <a:ext cx="2232248" cy="792088"/>
              </a:xfrm>
              <a:prstGeom prst="flowChartManualOperation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3" name="Connecteur droit avec flèche 12"/>
              <p:cNvCxnSpPr>
                <a:endCxn id="12" idx="0"/>
              </p:cNvCxnSpPr>
              <p:nvPr/>
            </p:nvCxnSpPr>
            <p:spPr>
              <a:xfrm>
                <a:off x="7164288" y="4797152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avec flèche 13"/>
              <p:cNvCxnSpPr/>
              <p:nvPr/>
            </p:nvCxnSpPr>
            <p:spPr>
              <a:xfrm rot="10800000" flipV="1">
                <a:off x="7236296" y="6093295"/>
                <a:ext cx="0" cy="2787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ZoneTexte 9"/>
            <p:cNvSpPr txBox="1"/>
            <p:nvPr/>
          </p:nvSpPr>
          <p:spPr>
            <a:xfrm rot="10800000">
              <a:off x="3347864" y="3851755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 rot="10800000">
              <a:off x="3275856" y="565195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7524328" y="5226585"/>
            <a:ext cx="10801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Attribut 1 -&gt; Attribut 1', .., Attribut n -&gt; Attribut n'  </a:t>
            </a:r>
          </a:p>
          <a:p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de </a:t>
            </a:r>
            <a:r>
              <a:rPr lang="fr-FR" dirty="0" err="1" smtClean="0"/>
              <a:t>renommage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11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2641478"/>
          <a:ext cx="8640960" cy="21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55776" y="5301208"/>
            <a:ext cx="36784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ρ</a:t>
            </a:r>
            <a:r>
              <a:rPr lang="fr-FR" dirty="0" smtClean="0"/>
              <a:t> Nom-&gt;N, Prénom-&gt;P (Employé)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Sélection (ou restriction)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L'opérateur Sélection permet de ne conserver que les tuples vérifiant un prédicat logique.</a:t>
            </a:r>
          </a:p>
          <a:p>
            <a:pPr marL="0" indent="0">
              <a:buNone/>
            </a:pPr>
            <a:r>
              <a:rPr lang="fr-FR" dirty="0" smtClean="0"/>
              <a:t>Symbole: </a:t>
            </a:r>
            <a:r>
              <a:rPr lang="el-GR" sz="3600" dirty="0" smtClean="0">
                <a:solidFill>
                  <a:srgbClr val="FF0000"/>
                </a:solidFill>
              </a:rPr>
              <a:t>σ</a:t>
            </a:r>
            <a:endParaRPr lang="fr-FR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Nombre de relations opérandes : 1 (opérateur unaire)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tuples contenus dans la relation résultat doivent vérifier un prédicat logique.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Ce prédicat est exprimé à grâce aux comparateurs ( &gt;, ≥, &lt;, ≤, =, ≠) et grâce aux connecteurs logiques (et, ou, non)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12</a:t>
            </a:fld>
            <a:endParaRPr lang="fr-FR"/>
          </a:p>
        </p:txBody>
      </p:sp>
      <p:grpSp>
        <p:nvGrpSpPr>
          <p:cNvPr id="13" name="Groupe 12"/>
          <p:cNvGrpSpPr/>
          <p:nvPr/>
        </p:nvGrpSpPr>
        <p:grpSpPr>
          <a:xfrm rot="10800000">
            <a:off x="7596336" y="1763524"/>
            <a:ext cx="1584176" cy="2322840"/>
            <a:chOff x="7524328" y="1538208"/>
            <a:chExt cx="1584176" cy="2322840"/>
          </a:xfrm>
        </p:grpSpPr>
        <p:grpSp>
          <p:nvGrpSpPr>
            <p:cNvPr id="5" name="Groupe 4"/>
            <p:cNvGrpSpPr/>
            <p:nvPr/>
          </p:nvGrpSpPr>
          <p:grpSpPr>
            <a:xfrm>
              <a:off x="7524328" y="1538208"/>
              <a:ext cx="1584176" cy="2322840"/>
              <a:chOff x="3347864" y="3698448"/>
              <a:chExt cx="1584176" cy="2322840"/>
            </a:xfrm>
          </p:grpSpPr>
          <p:grpSp>
            <p:nvGrpSpPr>
              <p:cNvPr id="6" name="Groupe 4"/>
              <p:cNvGrpSpPr/>
              <p:nvPr/>
            </p:nvGrpSpPr>
            <p:grpSpPr>
              <a:xfrm>
                <a:off x="4175956" y="4139788"/>
                <a:ext cx="108012" cy="1593468"/>
                <a:chOff x="7272300" y="4787860"/>
                <a:chExt cx="108012" cy="1593468"/>
              </a:xfrm>
            </p:grpSpPr>
            <p:cxnSp>
              <p:nvCxnSpPr>
                <p:cNvPr id="10" name="Connecteur droit avec flèche 9"/>
                <p:cNvCxnSpPr/>
                <p:nvPr/>
              </p:nvCxnSpPr>
              <p:spPr>
                <a:xfrm>
                  <a:off x="7272300" y="4787860"/>
                  <a:ext cx="36004" cy="50405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avec flèche 10"/>
                <p:cNvCxnSpPr/>
                <p:nvPr/>
              </p:nvCxnSpPr>
              <p:spPr>
                <a:xfrm>
                  <a:off x="7344308" y="5949280"/>
                  <a:ext cx="36004" cy="4320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ZoneTexte 6"/>
              <p:cNvSpPr txBox="1"/>
              <p:nvPr/>
            </p:nvSpPr>
            <p:spPr>
              <a:xfrm rot="10800000">
                <a:off x="3347864" y="3698448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Relation</a:t>
                </a:r>
                <a:endParaRPr lang="fr-FR" dirty="0"/>
              </a:p>
            </p:txBody>
          </p:sp>
          <p:sp>
            <p:nvSpPr>
              <p:cNvPr id="8" name="ZoneTexte 7"/>
              <p:cNvSpPr txBox="1"/>
              <p:nvPr/>
            </p:nvSpPr>
            <p:spPr>
              <a:xfrm rot="10800000">
                <a:off x="3635896" y="5651956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Résultat</a:t>
                </a:r>
                <a:endParaRPr lang="fr-FR" dirty="0"/>
              </a:p>
            </p:txBody>
          </p:sp>
        </p:grpSp>
        <p:sp>
          <p:nvSpPr>
            <p:cNvPr id="12" name="Organigramme : Opération manuelle 11"/>
            <p:cNvSpPr/>
            <p:nvPr/>
          </p:nvSpPr>
          <p:spPr>
            <a:xfrm rot="5400000">
              <a:off x="7938374" y="2357590"/>
              <a:ext cx="864096" cy="900100"/>
            </a:xfrm>
            <a:prstGeom prst="flowChartManualOperati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c</a:t>
              </a:r>
              <a:r>
                <a:rPr lang="fr-FR" sz="1400" dirty="0" smtClean="0">
                  <a:solidFill>
                    <a:srgbClr val="FF0000"/>
                  </a:solidFill>
                </a:rPr>
                <a:t>ondition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Sélection (ou restriction)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Exemple: </a:t>
            </a:r>
            <a:r>
              <a:rPr lang="el-GR" dirty="0" smtClean="0"/>
              <a:t>σ</a:t>
            </a:r>
            <a:r>
              <a:rPr lang="fr-FR" sz="1600" dirty="0" smtClean="0"/>
              <a:t> fonction = 'Développeur' </a:t>
            </a:r>
            <a:r>
              <a:rPr lang="fr-FR" dirty="0" smtClean="0"/>
              <a:t>(Employé)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el-GR" dirty="0" smtClean="0"/>
              <a:t>σ</a:t>
            </a:r>
            <a:r>
              <a:rPr lang="fr-FR" sz="1600" dirty="0" smtClean="0"/>
              <a:t> Nom = ‘</a:t>
            </a:r>
            <a:r>
              <a:rPr lang="fr-FR" sz="1600" dirty="0" err="1" smtClean="0"/>
              <a:t>Belaid</a:t>
            </a:r>
            <a:r>
              <a:rPr lang="fr-FR" sz="1600" dirty="0" smtClean="0"/>
              <a:t>' ou Fonction ≠ 'Concepteur‘</a:t>
            </a:r>
            <a:r>
              <a:rPr lang="fr-FR" dirty="0" smtClean="0"/>
              <a:t> (Employé)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13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23528" y="2564904"/>
          <a:ext cx="8640960" cy="962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23528" y="4581128"/>
          <a:ext cx="8640960" cy="209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5732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70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70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70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70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70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70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Combinaison d’opérateurs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</a:t>
            </a:r>
            <a:r>
              <a:rPr lang="fr-FR" sz="1600" dirty="0" smtClean="0"/>
              <a:t> Nom, Prénom </a:t>
            </a:r>
            <a:r>
              <a:rPr lang="fr-FR" dirty="0" smtClean="0"/>
              <a:t>(</a:t>
            </a:r>
            <a:r>
              <a:rPr lang="el-GR" dirty="0" smtClean="0"/>
              <a:t>σ</a:t>
            </a:r>
            <a:r>
              <a:rPr lang="fr-FR" dirty="0" smtClean="0"/>
              <a:t> </a:t>
            </a:r>
            <a:r>
              <a:rPr lang="fr-FR" sz="1400" dirty="0" smtClean="0"/>
              <a:t>Fonction = 'Développeur' </a:t>
            </a:r>
            <a:r>
              <a:rPr lang="fr-FR" dirty="0" smtClean="0"/>
              <a:t>(Employé))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14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55776" y="2708920"/>
          <a:ext cx="2448272" cy="94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33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Groupe 6"/>
          <p:cNvGrpSpPr/>
          <p:nvPr/>
        </p:nvGrpSpPr>
        <p:grpSpPr>
          <a:xfrm rot="10800000">
            <a:off x="5580112" y="3573016"/>
            <a:ext cx="1440160" cy="3024336"/>
            <a:chOff x="7524328" y="1063039"/>
            <a:chExt cx="1440160" cy="2494653"/>
          </a:xfrm>
        </p:grpSpPr>
        <p:grpSp>
          <p:nvGrpSpPr>
            <p:cNvPr id="8" name="Groupe 4"/>
            <p:cNvGrpSpPr/>
            <p:nvPr/>
          </p:nvGrpSpPr>
          <p:grpSpPr>
            <a:xfrm>
              <a:off x="7524328" y="1063039"/>
              <a:ext cx="1296144" cy="2494653"/>
              <a:chOff x="3347864" y="3223279"/>
              <a:chExt cx="1296144" cy="2494653"/>
            </a:xfrm>
          </p:grpSpPr>
          <p:grpSp>
            <p:nvGrpSpPr>
              <p:cNvPr id="10" name="Groupe 9"/>
              <p:cNvGrpSpPr/>
              <p:nvPr/>
            </p:nvGrpSpPr>
            <p:grpSpPr>
              <a:xfrm>
                <a:off x="4211960" y="3698451"/>
                <a:ext cx="72008" cy="2019481"/>
                <a:chOff x="7308304" y="4346523"/>
                <a:chExt cx="72008" cy="2019481"/>
              </a:xfrm>
            </p:grpSpPr>
            <p:cxnSp>
              <p:nvCxnSpPr>
                <p:cNvPr id="13" name="Connecteur droit avec flèche 12"/>
                <p:cNvCxnSpPr/>
                <p:nvPr/>
              </p:nvCxnSpPr>
              <p:spPr>
                <a:xfrm rot="10800000" flipV="1">
                  <a:off x="7308304" y="4346523"/>
                  <a:ext cx="0" cy="53456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necteur droit avec flèche 13"/>
                <p:cNvCxnSpPr/>
                <p:nvPr/>
              </p:nvCxnSpPr>
              <p:spPr>
                <a:xfrm rot="10800000" flipH="1" flipV="1">
                  <a:off x="7344308" y="5949280"/>
                  <a:ext cx="36004" cy="41672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ZoneTexte 10"/>
              <p:cNvSpPr txBox="1"/>
              <p:nvPr/>
            </p:nvSpPr>
            <p:spPr>
              <a:xfrm rot="10800000">
                <a:off x="3347864" y="3223279"/>
                <a:ext cx="1296144" cy="369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Employé</a:t>
                </a:r>
                <a:endParaRPr lang="fr-FR" dirty="0"/>
              </a:p>
            </p:txBody>
          </p:sp>
        </p:grpSp>
        <p:sp>
          <p:nvSpPr>
            <p:cNvPr id="9" name="Organigramme : Opération manuelle 8"/>
            <p:cNvSpPr/>
            <p:nvPr/>
          </p:nvSpPr>
          <p:spPr>
            <a:xfrm rot="5400000">
              <a:off x="7681700" y="1956900"/>
              <a:ext cx="1269432" cy="1296144"/>
            </a:xfrm>
            <a:prstGeom prst="flowChartManualOperati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Fonction = ‘Développeur ‘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Organigramme : Opération manuelle 14"/>
          <p:cNvSpPr/>
          <p:nvPr/>
        </p:nvSpPr>
        <p:spPr>
          <a:xfrm rot="10800000">
            <a:off x="5292080" y="2996952"/>
            <a:ext cx="1764704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rot="10800000">
            <a:off x="6012160" y="2564904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5688632" y="292494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Nom, prénom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Combinaison d ‘opérateurs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el-GR" dirty="0" smtClean="0"/>
              <a:t>σ</a:t>
            </a:r>
            <a:r>
              <a:rPr lang="fr-FR" sz="1600" dirty="0" smtClean="0"/>
              <a:t> Nom = '</a:t>
            </a:r>
            <a:r>
              <a:rPr lang="fr-FR" sz="1600" dirty="0" err="1" smtClean="0"/>
              <a:t>Djabi</a:t>
            </a:r>
            <a:r>
              <a:rPr lang="fr-FR" sz="1600" dirty="0" smtClean="0"/>
              <a:t>' et </a:t>
            </a:r>
            <a:r>
              <a:rPr lang="fr-FR" sz="1600" dirty="0" err="1" smtClean="0"/>
              <a:t>Date_Naissance</a:t>
            </a:r>
            <a:r>
              <a:rPr lang="fr-FR" sz="1600" dirty="0" smtClean="0"/>
              <a:t> &lt; '01/01/1978' </a:t>
            </a:r>
            <a:r>
              <a:rPr lang="fr-FR" dirty="0" smtClean="0"/>
              <a:t>(</a:t>
            </a:r>
            <a:r>
              <a:rPr lang="el-GR" dirty="0" smtClean="0"/>
              <a:t>π </a:t>
            </a:r>
            <a:r>
              <a:rPr lang="fr-FR" sz="1600" dirty="0" smtClean="0"/>
              <a:t>Nom, Prénom, Fonction, </a:t>
            </a:r>
            <a:r>
              <a:rPr lang="fr-FR" sz="1600" dirty="0" err="1" smtClean="0"/>
              <a:t>Date_Naissance</a:t>
            </a:r>
            <a:r>
              <a:rPr lang="fr-FR" dirty="0" smtClean="0"/>
              <a:t>(Employé))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Utilisation de R1 comme résultat intermédiaire </a:t>
            </a:r>
          </a:p>
          <a:p>
            <a:pPr>
              <a:buNone/>
            </a:pPr>
            <a:r>
              <a:rPr lang="fr-FR" dirty="0" smtClean="0"/>
              <a:t>R1 = </a:t>
            </a:r>
            <a:r>
              <a:rPr lang="el-GR" dirty="0" smtClean="0"/>
              <a:t>π </a:t>
            </a:r>
            <a:r>
              <a:rPr lang="fr-FR" sz="1600" dirty="0" smtClean="0"/>
              <a:t>Nom, Prénom, Fonction, </a:t>
            </a:r>
            <a:r>
              <a:rPr lang="fr-FR" sz="1600" dirty="0" err="1" smtClean="0"/>
              <a:t>Date_Naissance</a:t>
            </a:r>
            <a:r>
              <a:rPr lang="fr-FR" sz="1600" dirty="0" smtClean="0"/>
              <a:t>(Employé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el-GR" dirty="0" smtClean="0"/>
              <a:t>σ</a:t>
            </a:r>
            <a:r>
              <a:rPr lang="fr-FR" sz="2800" dirty="0" smtClean="0"/>
              <a:t> </a:t>
            </a:r>
            <a:r>
              <a:rPr lang="fr-FR" sz="1600" dirty="0" smtClean="0"/>
              <a:t>Nom = '</a:t>
            </a:r>
            <a:r>
              <a:rPr lang="fr-FR" sz="1600" dirty="0" err="1" smtClean="0"/>
              <a:t>Djabi</a:t>
            </a:r>
            <a:r>
              <a:rPr lang="fr-FR" sz="1600" dirty="0" smtClean="0"/>
              <a:t>' et </a:t>
            </a:r>
            <a:r>
              <a:rPr lang="fr-FR" sz="1600" dirty="0" err="1" smtClean="0"/>
              <a:t>Date_Naissance</a:t>
            </a:r>
            <a:r>
              <a:rPr lang="fr-FR" sz="1600" dirty="0" smtClean="0"/>
              <a:t> &lt; '01/01/1978‘</a:t>
            </a:r>
            <a:r>
              <a:rPr lang="fr-FR" sz="2800" dirty="0" smtClean="0"/>
              <a:t>(R1)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15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83568" y="3789040"/>
          <a:ext cx="5472608" cy="94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marR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7" name="Groupe 6"/>
          <p:cNvGrpSpPr/>
          <p:nvPr/>
        </p:nvGrpSpPr>
        <p:grpSpPr>
          <a:xfrm rot="10800000">
            <a:off x="7308304" y="3789039"/>
            <a:ext cx="1800200" cy="3024336"/>
            <a:chOff x="7524328" y="1063039"/>
            <a:chExt cx="1440160" cy="2494653"/>
          </a:xfrm>
        </p:grpSpPr>
        <p:grpSp>
          <p:nvGrpSpPr>
            <p:cNvPr id="8" name="Groupe 4"/>
            <p:cNvGrpSpPr/>
            <p:nvPr/>
          </p:nvGrpSpPr>
          <p:grpSpPr>
            <a:xfrm>
              <a:off x="7524328" y="1063039"/>
              <a:ext cx="1296144" cy="2494653"/>
              <a:chOff x="3347864" y="3223279"/>
              <a:chExt cx="1296144" cy="2494653"/>
            </a:xfrm>
          </p:grpSpPr>
          <p:grpSp>
            <p:nvGrpSpPr>
              <p:cNvPr id="10" name="Groupe 9"/>
              <p:cNvGrpSpPr/>
              <p:nvPr/>
            </p:nvGrpSpPr>
            <p:grpSpPr>
              <a:xfrm>
                <a:off x="4211960" y="3698451"/>
                <a:ext cx="72008" cy="2019481"/>
                <a:chOff x="7308304" y="4346523"/>
                <a:chExt cx="72008" cy="2019481"/>
              </a:xfrm>
            </p:grpSpPr>
            <p:cxnSp>
              <p:nvCxnSpPr>
                <p:cNvPr id="13" name="Connecteur droit avec flèche 12"/>
                <p:cNvCxnSpPr/>
                <p:nvPr/>
              </p:nvCxnSpPr>
              <p:spPr>
                <a:xfrm rot="10800000" flipV="1">
                  <a:off x="7308304" y="4346523"/>
                  <a:ext cx="0" cy="53456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necteur droit avec flèche 13"/>
                <p:cNvCxnSpPr/>
                <p:nvPr/>
              </p:nvCxnSpPr>
              <p:spPr>
                <a:xfrm rot="10800000" flipH="1" flipV="1">
                  <a:off x="7344308" y="5949280"/>
                  <a:ext cx="36004" cy="41672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ZoneTexte 10"/>
              <p:cNvSpPr txBox="1"/>
              <p:nvPr/>
            </p:nvSpPr>
            <p:spPr>
              <a:xfrm rot="10800000">
                <a:off x="3347864" y="3223279"/>
                <a:ext cx="1296144" cy="369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Employé</a:t>
                </a:r>
                <a:endParaRPr lang="fr-FR" dirty="0"/>
              </a:p>
            </p:txBody>
          </p:sp>
        </p:grpSp>
        <p:sp>
          <p:nvSpPr>
            <p:cNvPr id="9" name="Organigramme : Opération manuelle 8"/>
            <p:cNvSpPr/>
            <p:nvPr/>
          </p:nvSpPr>
          <p:spPr>
            <a:xfrm rot="5400000">
              <a:off x="7681700" y="1956900"/>
              <a:ext cx="1269432" cy="1296144"/>
            </a:xfrm>
            <a:prstGeom prst="flowChartManualOperati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Nom = ‘</a:t>
              </a:r>
              <a:r>
                <a:rPr lang="fr-FR" sz="1400" dirty="0" err="1" smtClean="0">
                  <a:solidFill>
                    <a:schemeClr val="tx1"/>
                  </a:solidFill>
                </a:rPr>
                <a:t>Djabi</a:t>
              </a:r>
              <a:r>
                <a:rPr lang="fr-FR" sz="1400" dirty="0" smtClean="0">
                  <a:solidFill>
                    <a:schemeClr val="tx1"/>
                  </a:solidFill>
                </a:rPr>
                <a:t>‘ et</a:t>
              </a:r>
            </a:p>
            <a:p>
              <a:pPr algn="ctr"/>
              <a:r>
                <a:rPr lang="fr-FR" sz="1400" dirty="0" err="1" smtClean="0">
                  <a:solidFill>
                    <a:schemeClr val="tx1"/>
                  </a:solidFill>
                </a:rPr>
                <a:t>Date_Naissance</a:t>
              </a:r>
              <a:r>
                <a:rPr lang="fr-FR" sz="1400" dirty="0" smtClean="0">
                  <a:solidFill>
                    <a:schemeClr val="tx1"/>
                  </a:solidFill>
                </a:rPr>
                <a:t> &lt; ‘01/1/1978’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Organigramme : Opération manuelle 14"/>
          <p:cNvSpPr/>
          <p:nvPr/>
        </p:nvSpPr>
        <p:spPr>
          <a:xfrm rot="10800000">
            <a:off x="7127776" y="3212975"/>
            <a:ext cx="1764704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rot="10800000">
            <a:off x="7847856" y="2780927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380312" y="3214717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Nom, prénom, Fonction, </a:t>
            </a:r>
            <a:r>
              <a:rPr lang="fr-FR" sz="1200" dirty="0" err="1" smtClean="0"/>
              <a:t>Date_Naissance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des opérateurs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σ</a:t>
            </a:r>
            <a:r>
              <a:rPr lang="fr-FR" sz="1600" dirty="0" smtClean="0">
                <a:solidFill>
                  <a:srgbClr val="FF0000"/>
                </a:solidFill>
              </a:rPr>
              <a:t>(Fonction = 'Développeur') </a:t>
            </a:r>
            <a:r>
              <a:rPr lang="fr-FR" dirty="0" smtClean="0">
                <a:solidFill>
                  <a:srgbClr val="FF000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fr-FR" sz="1600" dirty="0" smtClean="0">
                <a:solidFill>
                  <a:srgbClr val="FF0000"/>
                </a:solidFill>
              </a:rPr>
              <a:t> Nom, Prénom </a:t>
            </a:r>
            <a:r>
              <a:rPr lang="fr-FR" dirty="0" smtClean="0">
                <a:solidFill>
                  <a:srgbClr val="FF0000"/>
                </a:solidFill>
              </a:rPr>
              <a:t>(Employé))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N'est pas calculable !!!! Si nous commençons par projeter le Nom et le Prénom, nous perdons l'attribut Fonction nécessaire pour le calcul de la sélection.</a:t>
            </a:r>
          </a:p>
          <a:p>
            <a:pPr>
              <a:buNone/>
            </a:pPr>
            <a:r>
              <a:rPr lang="fr-FR" dirty="0" smtClean="0"/>
              <a:t>					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	           </a:t>
            </a:r>
            <a:r>
              <a:rPr lang="el-GR" sz="1800" dirty="0" smtClean="0"/>
              <a:t>σ</a:t>
            </a:r>
            <a:r>
              <a:rPr lang="fr-FR" sz="1800" dirty="0" smtClean="0"/>
              <a:t> Fonction = 'Développeur' (		    ) = 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16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83568" y="4653136"/>
          <a:ext cx="2448272" cy="180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33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9552" y="4221088"/>
            <a:ext cx="2982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π</a:t>
            </a:r>
            <a:r>
              <a:rPr lang="fr-FR" dirty="0" smtClean="0"/>
              <a:t>(Nom, Prénom) (Employé)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6300192" y="4797152"/>
          <a:ext cx="1656184" cy="1168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j-lt"/>
                        </a:rPr>
                        <a:t>Nom</a:t>
                      </a:r>
                      <a:endParaRPr lang="fr-FR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j-lt"/>
                        </a:rPr>
                        <a:t>Prénom</a:t>
                      </a:r>
                      <a:endParaRPr lang="fr-FR" sz="11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29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29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29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29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291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Faire l'union des tuples de deux relations "union-compatibles".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Deux relations sont union-compatibles si: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Elles sont de même dimension (même nombre d'attributs)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Les attributs correspondant un à un sont de même type (même s'ils ne prennent pas leurs valeurs dans le même domaine)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17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2656" y="116632"/>
            <a:ext cx="3135808" cy="191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Symbole: </a:t>
            </a:r>
            <a:r>
              <a:rPr lang="fr-FR" dirty="0" smtClean="0">
                <a:solidFill>
                  <a:srgbClr val="FF0000"/>
                </a:solidFill>
                <a:sym typeface="Symbol"/>
              </a:rPr>
              <a:t></a:t>
            </a:r>
            <a:r>
              <a:rPr lang="fr-FR" sz="3200" dirty="0" smtClean="0">
                <a:solidFill>
                  <a:srgbClr val="FF0000"/>
                </a:solidFill>
                <a:sym typeface="Symbol"/>
              </a:rPr>
              <a:t></a:t>
            </a:r>
          </a:p>
          <a:p>
            <a:r>
              <a:rPr lang="fr-FR" dirty="0" smtClean="0"/>
              <a:t>Nombre d'opérandes: 2 (opérateur binaire)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Exemple: </a:t>
            </a:r>
          </a:p>
          <a:p>
            <a:pPr>
              <a:buNone/>
            </a:pPr>
            <a:r>
              <a:rPr lang="fr-FR" dirty="0" smtClean="0"/>
              <a:t>Employé </a:t>
            </a:r>
            <a:r>
              <a:rPr lang="fr-FR" sz="2800" dirty="0" smtClean="0">
                <a:sym typeface="Symbol"/>
              </a:rPr>
              <a:t> Retraité</a:t>
            </a:r>
          </a:p>
          <a:p>
            <a:pPr marL="0" indent="0">
              <a:buNone/>
            </a:pPr>
            <a:endParaRPr lang="fr-FR" sz="2800" dirty="0" smtClean="0">
              <a:sym typeface="Symbol"/>
            </a:endParaRPr>
          </a:p>
          <a:p>
            <a:pPr marL="0" indent="0">
              <a:buNone/>
            </a:pPr>
            <a:r>
              <a:rPr lang="fr-FR" sz="2800" dirty="0" smtClean="0">
                <a:sym typeface="Symbol"/>
              </a:rPr>
              <a:t>Ensemble des employés actuels et passé de l'entreprise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18</a:t>
            </a:fld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 rot="10800000">
            <a:off x="6084168" y="2402304"/>
            <a:ext cx="3024336" cy="1962800"/>
            <a:chOff x="3275856" y="3203684"/>
            <a:chExt cx="3024336" cy="1962800"/>
          </a:xfrm>
        </p:grpSpPr>
        <p:grpSp>
          <p:nvGrpSpPr>
            <p:cNvPr id="6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10" name="Ellipse 9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rgbClr val="FF0000"/>
                    </a:solidFill>
                    <a:sym typeface="Symbol"/>
                  </a:rPr>
                  <a:t>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1" name="Connecteur droit avec flèche 10"/>
              <p:cNvCxnSpPr>
                <a:endCxn id="10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11"/>
              <p:cNvCxnSpPr>
                <a:endCxn id="10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avec flèche 12"/>
              <p:cNvCxnSpPr>
                <a:stCxn id="10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ZoneTexte 6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2</a:t>
              </a:r>
              <a:endParaRPr lang="fr-FR" dirty="0"/>
            </a:p>
          </p:txBody>
        </p:sp>
        <p:sp>
          <p:nvSpPr>
            <p:cNvPr id="8" name="ZoneTexte 7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1</a:t>
              </a:r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 rot="10800000">
              <a:off x="4139952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04664"/>
            <a:ext cx="2976711" cy="1829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retraité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19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3248403"/>
          <a:ext cx="8640960" cy="1260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712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Hakim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02/03/1948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547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Rafik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864" y="1935480"/>
            <a:ext cx="8229600" cy="4589864"/>
          </a:xfrm>
        </p:spPr>
        <p:txBody>
          <a:bodyPr>
            <a:normAutofit fontScale="77500" lnSpcReduction="20000"/>
          </a:bodyPr>
          <a:lstStyle/>
          <a:p>
            <a:pPr marL="0" indent="0"/>
            <a:r>
              <a:rPr lang="fr-FR" dirty="0" smtClean="0"/>
              <a:t>L’algèbre relationnelle est un langage formel d’interrogation des bases de données relationnelles</a:t>
            </a:r>
          </a:p>
          <a:p>
            <a:pPr marL="0" indent="0"/>
            <a:endParaRPr lang="fr-FR" dirty="0" smtClean="0"/>
          </a:p>
          <a:p>
            <a:pPr marL="0" indent="0"/>
            <a:r>
              <a:rPr lang="fr-FR" dirty="0" smtClean="0"/>
              <a:t>L'algèbre relationnelle est un ensemble d'opérateurs ayant pour opérandes des relations.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/>
            <a:r>
              <a:rPr lang="fr-FR" dirty="0" smtClean="0"/>
              <a:t>Chaque opération produit une nouvelle relation ‘temporaire’.</a:t>
            </a:r>
          </a:p>
          <a:p>
            <a:pPr marL="0" indent="0"/>
            <a:endParaRPr lang="fr-FR" dirty="0" smtClean="0"/>
          </a:p>
          <a:p>
            <a:pPr marL="0" indent="0"/>
            <a:r>
              <a:rPr lang="fr-FR" dirty="0" smtClean="0"/>
              <a:t>Il existe des opérateurs unaires et des opérateurs binaires</a:t>
            </a:r>
          </a:p>
          <a:p>
            <a:pPr marL="365760" lvl="1" indent="0"/>
            <a:r>
              <a:rPr lang="fr-FR" dirty="0" smtClean="0"/>
              <a:t>Opération unaire R2 = op R1</a:t>
            </a:r>
          </a:p>
          <a:p>
            <a:pPr marL="365760" lvl="1" indent="0"/>
            <a:r>
              <a:rPr lang="fr-FR" dirty="0" smtClean="0"/>
              <a:t>Opération binaire R3 = R1 op R2</a:t>
            </a:r>
          </a:p>
          <a:p>
            <a:pPr marL="365760" lvl="1" indent="0"/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Même principe que les opérateurs arithmétiques ou logiques:</a:t>
            </a:r>
          </a:p>
          <a:p>
            <a:pPr marL="365760" lvl="1" indent="0"/>
            <a:r>
              <a:rPr lang="fr-FR" dirty="0" smtClean="0"/>
              <a:t>A = B </a:t>
            </a:r>
            <a:r>
              <a:rPr lang="fr-FR" b="1" dirty="0" smtClean="0"/>
              <a:t>*</a:t>
            </a:r>
            <a:r>
              <a:rPr lang="fr-FR" dirty="0" smtClean="0"/>
              <a:t> (C </a:t>
            </a:r>
            <a:r>
              <a:rPr lang="fr-FR" b="1" dirty="0" smtClean="0"/>
              <a:t>–</a:t>
            </a:r>
            <a:r>
              <a:rPr lang="fr-FR" dirty="0" smtClean="0"/>
              <a:t> D) </a:t>
            </a:r>
            <a:r>
              <a:rPr lang="fr-FR" b="1" dirty="0" smtClean="0"/>
              <a:t>+</a:t>
            </a:r>
            <a:r>
              <a:rPr lang="fr-FR" dirty="0" smtClean="0"/>
              <a:t> F       </a:t>
            </a:r>
            <a:r>
              <a:rPr lang="fr-FR" sz="2200" dirty="0" smtClean="0">
                <a:solidFill>
                  <a:srgbClr val="FF0000"/>
                </a:solidFill>
              </a:rPr>
              <a:t>(A, B, C, D, E et F variables numériques)</a:t>
            </a:r>
            <a:endParaRPr lang="fr-FR" dirty="0" smtClean="0">
              <a:solidFill>
                <a:srgbClr val="FF0000"/>
              </a:solidFill>
            </a:endParaRPr>
          </a:p>
          <a:p>
            <a:pPr marL="365760" lvl="1" indent="0"/>
            <a:r>
              <a:rPr lang="fr-FR" dirty="0" smtClean="0"/>
              <a:t>Z = (</a:t>
            </a:r>
            <a:r>
              <a:rPr lang="fr-FR" b="1" dirty="0" smtClean="0"/>
              <a:t>not</a:t>
            </a:r>
            <a:r>
              <a:rPr lang="fr-FR" dirty="0" smtClean="0"/>
              <a:t> W) </a:t>
            </a:r>
            <a:r>
              <a:rPr lang="fr-FR" b="1" dirty="0" smtClean="0"/>
              <a:t>and</a:t>
            </a:r>
            <a:r>
              <a:rPr lang="fr-FR" dirty="0" smtClean="0"/>
              <a:t> (X </a:t>
            </a:r>
            <a:r>
              <a:rPr lang="fr-FR" b="1" dirty="0" smtClean="0"/>
              <a:t>or</a:t>
            </a:r>
            <a:r>
              <a:rPr lang="fr-FR" dirty="0" smtClean="0"/>
              <a:t> Y)     </a:t>
            </a:r>
            <a:r>
              <a:rPr lang="fr-FR" sz="2200" dirty="0" smtClean="0">
                <a:solidFill>
                  <a:srgbClr val="FF0000"/>
                </a:solidFill>
              </a:rPr>
              <a:t>(W, X et Y variables booléennes)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 de l'union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20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23528" y="1993406"/>
          <a:ext cx="8640960" cy="275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712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Hakim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02/03/1948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547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Rafik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11560" y="5589240"/>
            <a:ext cx="79928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 smtClean="0"/>
              <a:t>Les </a:t>
            </a:r>
            <a:r>
              <a:rPr lang="fr-FR" sz="2600" dirty="0" err="1" smtClean="0"/>
              <a:t>tuples</a:t>
            </a:r>
            <a:r>
              <a:rPr lang="fr-FR" sz="2600" dirty="0" smtClean="0"/>
              <a:t> communs aux deux relations ne figurent qu'un seule fois dans le résultat.</a:t>
            </a:r>
            <a:endParaRPr lang="fr-FR" sz="2600" dirty="0"/>
          </a:p>
        </p:txBody>
      </p:sp>
      <p:grpSp>
        <p:nvGrpSpPr>
          <p:cNvPr id="7" name="Groupe 6"/>
          <p:cNvGrpSpPr/>
          <p:nvPr/>
        </p:nvGrpSpPr>
        <p:grpSpPr>
          <a:xfrm rot="10800000">
            <a:off x="6084168" y="332656"/>
            <a:ext cx="3024336" cy="1665476"/>
            <a:chOff x="3275856" y="3203684"/>
            <a:chExt cx="3024336" cy="1665476"/>
          </a:xfrm>
        </p:grpSpPr>
        <p:grpSp>
          <p:nvGrpSpPr>
            <p:cNvPr id="8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11" name="Ellipse 10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3200" b="1" dirty="0" smtClean="0">
                    <a:solidFill>
                      <a:schemeClr val="tx1"/>
                    </a:solidFill>
                    <a:sym typeface="Symbol"/>
                  </a:rPr>
                  <a:t></a:t>
                </a:r>
                <a:endParaRPr lang="fr-FR" sz="36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Connecteur droit avec flèche 11"/>
              <p:cNvCxnSpPr>
                <a:endCxn id="11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avec flèche 12"/>
              <p:cNvCxnSpPr>
                <a:endCxn id="11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avec flèche 13"/>
              <p:cNvCxnSpPr>
                <a:stCxn id="11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ZoneTexte 8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Retraité</a:t>
              </a:r>
              <a:endParaRPr lang="fr-FR" dirty="0"/>
            </a:p>
          </p:txBody>
        </p:sp>
        <p:sp>
          <p:nvSpPr>
            <p:cNvPr id="10" name="ZoneTexte 9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Employé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Intersection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Faire l'intersection de deux relations "union-compatibles"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Symbole: </a:t>
            </a:r>
            <a:r>
              <a:rPr lang="fr-FR" dirty="0" smtClean="0">
                <a:solidFill>
                  <a:srgbClr val="FF0000"/>
                </a:solidFill>
                <a:sym typeface="Symbol"/>
              </a:rPr>
              <a:t></a:t>
            </a:r>
            <a:r>
              <a:rPr lang="fr-FR" sz="3200" dirty="0" smtClean="0">
                <a:solidFill>
                  <a:srgbClr val="FF0000"/>
                </a:solidFill>
                <a:sym typeface="Symbol"/>
              </a:rPr>
              <a:t></a:t>
            </a:r>
          </a:p>
          <a:p>
            <a:r>
              <a:rPr lang="fr-FR" dirty="0" smtClean="0"/>
              <a:t>Nombre d'opérandes: 2 (opérateur binaire)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Exemple: </a:t>
            </a:r>
          </a:p>
          <a:p>
            <a:pPr>
              <a:buNone/>
            </a:pPr>
            <a:r>
              <a:rPr lang="fr-FR" dirty="0" smtClean="0"/>
              <a:t>Employé </a:t>
            </a:r>
            <a:r>
              <a:rPr lang="fr-FR" dirty="0" smtClean="0">
                <a:sym typeface="Symbol"/>
              </a:rPr>
              <a:t> </a:t>
            </a:r>
            <a:r>
              <a:rPr lang="fr-FR" sz="2800" dirty="0" smtClean="0">
                <a:sym typeface="Symbol"/>
              </a:rPr>
              <a:t>Retraité</a:t>
            </a:r>
          </a:p>
          <a:p>
            <a:pPr marL="0" indent="0">
              <a:buNone/>
            </a:pPr>
            <a:r>
              <a:rPr lang="fr-FR" sz="2800" dirty="0" smtClean="0">
                <a:sym typeface="Symbol"/>
              </a:rPr>
              <a:t>Ensemble des employés qui sont retraités et continuent de travailler pour l’entreprise.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21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 rot="10800000">
            <a:off x="6084168" y="2402304"/>
            <a:ext cx="3024336" cy="1962800"/>
            <a:chOff x="3275856" y="3203684"/>
            <a:chExt cx="3024336" cy="1962800"/>
          </a:xfrm>
        </p:grpSpPr>
        <p:grpSp>
          <p:nvGrpSpPr>
            <p:cNvPr id="15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19" name="Ellipse 18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rgbClr val="FF0000"/>
                    </a:solidFill>
                    <a:sym typeface="Symbol"/>
                  </a:rPr>
                  <a:t>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" name="Connecteur droit avec flèche 19"/>
              <p:cNvCxnSpPr>
                <a:endCxn id="19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avec flèche 20"/>
              <p:cNvCxnSpPr>
                <a:endCxn id="19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avec flèche 21"/>
              <p:cNvCxnSpPr>
                <a:stCxn id="19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ZoneTexte 15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2</a:t>
              </a:r>
              <a:endParaRPr lang="fr-FR" dirty="0"/>
            </a:p>
          </p:txBody>
        </p:sp>
        <p:sp>
          <p:nvSpPr>
            <p:cNvPr id="17" name="ZoneTexte 16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1</a:t>
              </a:r>
              <a:endParaRPr lang="fr-FR" dirty="0"/>
            </a:p>
          </p:txBody>
        </p:sp>
        <p:sp>
          <p:nvSpPr>
            <p:cNvPr id="18" name="ZoneTexte 17"/>
            <p:cNvSpPr txBox="1"/>
            <p:nvPr/>
          </p:nvSpPr>
          <p:spPr>
            <a:xfrm rot="10800000">
              <a:off x="4139952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16632"/>
            <a:ext cx="3150096" cy="191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 de l'intersection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22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23528" y="2564904"/>
          <a:ext cx="8640960" cy="664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" name="Groupe 5"/>
          <p:cNvGrpSpPr/>
          <p:nvPr/>
        </p:nvGrpSpPr>
        <p:grpSpPr>
          <a:xfrm rot="10800000">
            <a:off x="2987825" y="4005064"/>
            <a:ext cx="3024336" cy="1665476"/>
            <a:chOff x="3275856" y="3203684"/>
            <a:chExt cx="3024336" cy="1665476"/>
          </a:xfrm>
        </p:grpSpPr>
        <p:grpSp>
          <p:nvGrpSpPr>
            <p:cNvPr id="7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10" name="Ellipse 9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800" b="1" dirty="0" smtClean="0">
                    <a:solidFill>
                      <a:schemeClr val="tx1"/>
                    </a:solidFill>
                    <a:sym typeface="Symbol"/>
                  </a:rPr>
                  <a:t></a:t>
                </a:r>
                <a:endParaRPr lang="fr-FR" sz="3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Connecteur droit avec flèche 10"/>
              <p:cNvCxnSpPr>
                <a:endCxn id="10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11"/>
              <p:cNvCxnSpPr>
                <a:endCxn id="10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avec flèche 12"/>
              <p:cNvCxnSpPr>
                <a:stCxn id="10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ZoneTexte 7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Retraité</a:t>
              </a:r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Employé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Différence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 résultat de la différence est l'ensemble des tuples de la première relation qui ne sont pas présents dans la seconde relation.</a:t>
            </a:r>
          </a:p>
          <a:p>
            <a:pPr marL="0" indent="0">
              <a:buNone/>
            </a:pPr>
            <a:r>
              <a:rPr lang="fr-FR" dirty="0" smtClean="0"/>
              <a:t>Symbole: </a:t>
            </a:r>
            <a:r>
              <a:rPr lang="fr-FR" sz="3600" dirty="0" smtClean="0">
                <a:solidFill>
                  <a:srgbClr val="FF0000"/>
                </a:solidFill>
              </a:rPr>
              <a:t>-</a:t>
            </a:r>
          </a:p>
          <a:p>
            <a:pPr marL="0" indent="0">
              <a:buNone/>
            </a:pPr>
            <a:r>
              <a:rPr lang="fr-FR" dirty="0" smtClean="0"/>
              <a:t>Nombre d'opérandes : 2 (opérateur binaire)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Exemple: Employé – Retraité </a:t>
            </a:r>
          </a:p>
          <a:p>
            <a:pPr marL="0" indent="0">
              <a:buNone/>
            </a:pPr>
            <a:r>
              <a:rPr lang="fr-FR" dirty="0" smtClean="0"/>
              <a:t>Ensemble des employés qui n'ont pas encore pris leur retraite.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23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 rot="10800000">
            <a:off x="6156176" y="3194392"/>
            <a:ext cx="3024336" cy="1962800"/>
            <a:chOff x="3275856" y="3203684"/>
            <a:chExt cx="3024336" cy="1962800"/>
          </a:xfrm>
        </p:grpSpPr>
        <p:grpSp>
          <p:nvGrpSpPr>
            <p:cNvPr id="15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19" name="Ellipse 18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b="1" dirty="0" smtClean="0">
                    <a:solidFill>
                      <a:srgbClr val="FF0000"/>
                    </a:solidFill>
                  </a:rPr>
                  <a:t>-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" name="Connecteur droit avec flèche 19"/>
              <p:cNvCxnSpPr>
                <a:endCxn id="19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avec flèche 20"/>
              <p:cNvCxnSpPr>
                <a:endCxn id="19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avec flèche 21"/>
              <p:cNvCxnSpPr>
                <a:stCxn id="19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ZoneTexte 15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2</a:t>
              </a:r>
              <a:endParaRPr lang="fr-FR" dirty="0"/>
            </a:p>
          </p:txBody>
        </p:sp>
        <p:sp>
          <p:nvSpPr>
            <p:cNvPr id="17" name="ZoneTexte 16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1</a:t>
              </a:r>
              <a:endParaRPr lang="fr-FR" dirty="0"/>
            </a:p>
          </p:txBody>
        </p:sp>
        <p:sp>
          <p:nvSpPr>
            <p:cNvPr id="18" name="ZoneTexte 17"/>
            <p:cNvSpPr txBox="1"/>
            <p:nvPr/>
          </p:nvSpPr>
          <p:spPr>
            <a:xfrm rot="10800000">
              <a:off x="4139952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32656"/>
            <a:ext cx="2804343" cy="16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 de la différence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24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2636912"/>
          <a:ext cx="8640960" cy="21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51520" y="2636912"/>
          <a:ext cx="8640960" cy="1857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8" name="Groupe 7"/>
          <p:cNvGrpSpPr/>
          <p:nvPr/>
        </p:nvGrpSpPr>
        <p:grpSpPr>
          <a:xfrm rot="10800000">
            <a:off x="2987825" y="4859867"/>
            <a:ext cx="3024336" cy="1665476"/>
            <a:chOff x="3275856" y="3203684"/>
            <a:chExt cx="3024336" cy="1665476"/>
          </a:xfrm>
        </p:grpSpPr>
        <p:grpSp>
          <p:nvGrpSpPr>
            <p:cNvPr id="9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13" name="Ellipse 12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3600" b="1" dirty="0" smtClean="0">
                    <a:solidFill>
                      <a:schemeClr val="tx1"/>
                    </a:solidFill>
                  </a:rPr>
                  <a:t>-</a:t>
                </a:r>
                <a:endParaRPr lang="fr-FR" sz="3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Connecteur droit avec flèche 13"/>
              <p:cNvCxnSpPr>
                <a:endCxn id="13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avec flèche 14"/>
              <p:cNvCxnSpPr>
                <a:endCxn id="13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avec flèche 15"/>
              <p:cNvCxnSpPr>
                <a:stCxn id="13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ZoneTexte 9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Retraité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Employé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 de la différence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25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2060848"/>
          <a:ext cx="8640960" cy="1857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971600" y="5013176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dirty="0" smtClean="0">
                <a:solidFill>
                  <a:srgbClr val="FF0000"/>
                </a:solidFill>
              </a:rPr>
              <a:t>La différence n'est pas une opération commutative.</a:t>
            </a:r>
          </a:p>
          <a:p>
            <a:pPr algn="ctr"/>
            <a:r>
              <a:rPr lang="fr-FR" sz="2600" dirty="0" smtClean="0">
                <a:solidFill>
                  <a:srgbClr val="FF0000"/>
                </a:solidFill>
              </a:rPr>
              <a:t>Employé – Retraité ≠ Retraité - Employé</a:t>
            </a:r>
            <a:endParaRPr lang="fr-FR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Différence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26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2708920"/>
          <a:ext cx="8640960" cy="1857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51520" y="5517232"/>
          <a:ext cx="8640960" cy="962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712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Hakim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02/03/1948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547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Rafik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699792" y="206084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Employé - Retraité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852192" y="484999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Retraité - Employé</a:t>
            </a:r>
            <a:endParaRPr lang="fr-FR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04664"/>
            <a:ext cx="2804343" cy="16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269413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Produit cartésien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Le produit cartésien réalise la combinaison de tous les tuples d'un relation avec les tuples d'une autre relation.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tuples des deux relations sont mis bout à bout.</a:t>
            </a:r>
          </a:p>
          <a:p>
            <a:pPr marL="0" indent="0">
              <a:buNone/>
            </a:pPr>
            <a:r>
              <a:rPr lang="fr-FR" dirty="0" smtClean="0"/>
              <a:t>Symbole: </a:t>
            </a:r>
            <a:r>
              <a:rPr lang="fr-FR" sz="3600" dirty="0" smtClean="0">
                <a:solidFill>
                  <a:srgbClr val="FF0000"/>
                </a:solidFill>
              </a:rPr>
              <a:t>x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Nombre d'opérandes: 2 (opérateur binaire)</a:t>
            </a:r>
          </a:p>
          <a:p>
            <a:pPr marL="0" indent="0">
              <a:buNone/>
            </a:pPr>
            <a:r>
              <a:rPr lang="fr-FR" dirty="0" smtClean="0"/>
              <a:t>Exemple: </a:t>
            </a:r>
            <a:r>
              <a:rPr lang="el-GR" dirty="0" smtClean="0"/>
              <a:t>π</a:t>
            </a:r>
            <a:r>
              <a:rPr lang="fr-FR" sz="1600" dirty="0" smtClean="0"/>
              <a:t> Fonction</a:t>
            </a:r>
            <a:r>
              <a:rPr lang="fr-FR" dirty="0" smtClean="0"/>
              <a:t>(Employé) x </a:t>
            </a:r>
            <a:r>
              <a:rPr lang="el-GR" dirty="0" smtClean="0"/>
              <a:t>π</a:t>
            </a:r>
            <a:r>
              <a:rPr lang="fr-FR" sz="1600" dirty="0" smtClean="0"/>
              <a:t> </a:t>
            </a:r>
            <a:r>
              <a:rPr lang="fr-FR" sz="1600" dirty="0" err="1" smtClean="0"/>
              <a:t>Est_cadre</a:t>
            </a:r>
            <a:r>
              <a:rPr lang="fr-FR" dirty="0" smtClean="0"/>
              <a:t>(Employé)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opérandes ne doivent pas avoir </a:t>
            </a:r>
            <a:r>
              <a:rPr lang="fr-FR" smtClean="0"/>
              <a:t>d’attributs </a:t>
            </a:r>
            <a:br>
              <a:rPr lang="fr-FR" smtClean="0"/>
            </a:br>
            <a:r>
              <a:rPr lang="fr-FR" smtClean="0"/>
              <a:t>portant </a:t>
            </a:r>
            <a:r>
              <a:rPr lang="fr-FR" dirty="0" smtClean="0"/>
              <a:t>le même nom!</a:t>
            </a:r>
            <a:endParaRPr lang="fr-FR" smtClean="0"/>
          </a:p>
          <a:p>
            <a:pPr marL="0" indent="0">
              <a:buNone/>
            </a:pPr>
            <a:r>
              <a:rPr lang="fr-FR" dirty="0" smtClean="0"/>
              <a:t>			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27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 rot="10800000">
            <a:off x="6084168" y="4202503"/>
            <a:ext cx="3024336" cy="1962800"/>
            <a:chOff x="3275856" y="3203684"/>
            <a:chExt cx="3024336" cy="1962800"/>
          </a:xfrm>
        </p:grpSpPr>
        <p:grpSp>
          <p:nvGrpSpPr>
            <p:cNvPr id="24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28" name="Ellipse 27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rgbClr val="FF0000"/>
                    </a:solidFill>
                    <a:sym typeface="Symbol"/>
                  </a:rPr>
                  <a:t>X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9" name="Connecteur droit avec flèche 28"/>
              <p:cNvCxnSpPr>
                <a:endCxn id="28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avec flèche 29"/>
              <p:cNvCxnSpPr>
                <a:endCxn id="28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avec flèche 30"/>
              <p:cNvCxnSpPr>
                <a:stCxn id="28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ZoneTexte 24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2</a:t>
              </a:r>
              <a:endParaRPr lang="fr-FR" dirty="0"/>
            </a:p>
          </p:txBody>
        </p:sp>
        <p:sp>
          <p:nvSpPr>
            <p:cNvPr id="26" name="ZoneTexte 25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1</a:t>
              </a:r>
              <a:endParaRPr lang="fr-FR" dirty="0"/>
            </a:p>
          </p:txBody>
        </p:sp>
        <p:sp>
          <p:nvSpPr>
            <p:cNvPr id="27" name="ZoneTexte 26"/>
            <p:cNvSpPr txBox="1"/>
            <p:nvPr/>
          </p:nvSpPr>
          <p:spPr>
            <a:xfrm rot="10800000">
              <a:off x="4139952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 du produit cartésien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5364088" y="2060848"/>
          <a:ext cx="339472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Est_Cadre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Concepteur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True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Concepteur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False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Chef de projet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True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Chef de projet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False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Développeur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True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Développeur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False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Analyste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True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Analyste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False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Administrateur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True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Administrateur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False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28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95536" y="3212976"/>
          <a:ext cx="172819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Concepteur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Chef de projet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Développeur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Analyste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Administrateur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275856" y="3645024"/>
          <a:ext cx="146382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Est_Cadre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True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False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411760" y="40050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X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860032" y="40050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=</a:t>
            </a:r>
            <a:endParaRPr lang="fr-FR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051720" y="3717032"/>
            <a:ext cx="129614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051720" y="3717032"/>
            <a:ext cx="136815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123728" y="4149080"/>
            <a:ext cx="122413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123728" y="4149080"/>
            <a:ext cx="136815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123728" y="4221088"/>
            <a:ext cx="122413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2123728" y="458112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123728" y="4221088"/>
            <a:ext cx="122413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123728" y="4581128"/>
            <a:ext cx="136815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123728" y="4221088"/>
            <a:ext cx="115212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2123728" y="4509120"/>
            <a:ext cx="129614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Jointure naturelle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La jointure naturelle est la composition de deux relations ayant des attributs communs (ayant le même nom).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Elle rassemble les tuples de deux relations ayant des </a:t>
            </a:r>
            <a:r>
              <a:rPr lang="fr-FR" dirty="0" smtClean="0">
                <a:solidFill>
                  <a:srgbClr val="FF0000"/>
                </a:solidFill>
              </a:rPr>
              <a:t>valeurs égales </a:t>
            </a:r>
            <a:r>
              <a:rPr lang="fr-FR" dirty="0" smtClean="0"/>
              <a:t>pour les </a:t>
            </a:r>
            <a:r>
              <a:rPr lang="fr-FR" dirty="0" smtClean="0">
                <a:solidFill>
                  <a:srgbClr val="FF0000"/>
                </a:solidFill>
              </a:rPr>
              <a:t>attributs communs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attributs communs ne sont pas dupliqués dans la relation résultat.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Symbole:   </a:t>
            </a:r>
            <a:r>
              <a:rPr lang="fr-FR" sz="3500" dirty="0" smtClean="0">
                <a:solidFill>
                  <a:srgbClr val="FF0000"/>
                </a:solidFill>
                <a:latin typeface="Cambria"/>
              </a:rPr>
              <a:t>⋈</a:t>
            </a:r>
            <a:r>
              <a:rPr lang="fr-FR" sz="2800" dirty="0" smtClean="0">
                <a:solidFill>
                  <a:srgbClr val="FF0000"/>
                </a:solidFill>
                <a:latin typeface="Cambria"/>
              </a:rPr>
              <a:t>                                                                    </a:t>
            </a:r>
            <a:r>
              <a:rPr lang="fr-FR" sz="3900" dirty="0" smtClean="0">
                <a:solidFill>
                  <a:srgbClr val="FF0000"/>
                </a:solidFill>
                <a:latin typeface="Cambria"/>
              </a:rPr>
              <a:t>⋈</a:t>
            </a:r>
            <a:r>
              <a:rPr lang="fr-FR" dirty="0" smtClean="0"/>
              <a:t>                                                                                               							</a:t>
            </a:r>
          </a:p>
          <a:p>
            <a:pPr marL="0" indent="0">
              <a:buNone/>
            </a:pPr>
            <a:r>
              <a:rPr lang="fr-FR" dirty="0" smtClean="0"/>
              <a:t>Nombre d'opérandes: 2 (opérateur binaire)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29</a:t>
            </a:fld>
            <a:endParaRPr lang="fr-FR"/>
          </a:p>
        </p:txBody>
      </p:sp>
      <p:grpSp>
        <p:nvGrpSpPr>
          <p:cNvPr id="16" name="Groupe 15"/>
          <p:cNvGrpSpPr/>
          <p:nvPr/>
        </p:nvGrpSpPr>
        <p:grpSpPr>
          <a:xfrm rot="10800000">
            <a:off x="6156176" y="4346519"/>
            <a:ext cx="2952328" cy="1962800"/>
            <a:chOff x="3059832" y="3203684"/>
            <a:chExt cx="2952328" cy="1962800"/>
          </a:xfrm>
        </p:grpSpPr>
        <p:grpSp>
          <p:nvGrpSpPr>
            <p:cNvPr id="17" name="Groupe 4"/>
            <p:cNvGrpSpPr/>
            <p:nvPr/>
          </p:nvGrpSpPr>
          <p:grpSpPr>
            <a:xfrm>
              <a:off x="4067942" y="3563723"/>
              <a:ext cx="1368154" cy="1296144"/>
              <a:chOff x="6948262" y="3491715"/>
              <a:chExt cx="1368154" cy="1296144"/>
            </a:xfrm>
          </p:grpSpPr>
          <p:cxnSp>
            <p:nvCxnSpPr>
              <p:cNvPr id="23" name="Connecteur droit avec flèche 22"/>
              <p:cNvCxnSpPr/>
              <p:nvPr/>
            </p:nvCxnSpPr>
            <p:spPr>
              <a:xfrm rot="10800000" flipH="1" flipV="1">
                <a:off x="6948262" y="3501007"/>
                <a:ext cx="504058" cy="5667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avec flèche 23"/>
              <p:cNvCxnSpPr/>
              <p:nvPr/>
            </p:nvCxnSpPr>
            <p:spPr>
              <a:xfrm rot="10800000" flipV="1">
                <a:off x="7740352" y="3491715"/>
                <a:ext cx="576064" cy="5760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/>
              <p:nvPr/>
            </p:nvCxnSpPr>
            <p:spPr>
              <a:xfrm rot="10800000" flipV="1">
                <a:off x="7592021" y="4145228"/>
                <a:ext cx="4315" cy="64263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ZoneTexte 17"/>
            <p:cNvSpPr txBox="1"/>
            <p:nvPr/>
          </p:nvSpPr>
          <p:spPr>
            <a:xfrm rot="10800000">
              <a:off x="3059832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2</a:t>
              </a:r>
              <a:endParaRPr lang="fr-FR" dirty="0"/>
            </a:p>
          </p:txBody>
        </p:sp>
        <p:sp>
          <p:nvSpPr>
            <p:cNvPr id="19" name="ZoneTexte 18"/>
            <p:cNvSpPr txBox="1"/>
            <p:nvPr/>
          </p:nvSpPr>
          <p:spPr>
            <a:xfrm rot="10800000">
              <a:off x="4572000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1</a:t>
              </a:r>
              <a:endParaRPr lang="fr-FR" dirty="0"/>
            </a:p>
          </p:txBody>
        </p:sp>
        <p:sp>
          <p:nvSpPr>
            <p:cNvPr id="21" name="ZoneTexte 20"/>
            <p:cNvSpPr txBox="1"/>
            <p:nvPr/>
          </p:nvSpPr>
          <p:spPr>
            <a:xfrm rot="10800000">
              <a:off x="4211960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864" y="1935480"/>
            <a:ext cx="8229600" cy="1709544"/>
          </a:xfrm>
        </p:spPr>
        <p:txBody>
          <a:bodyPr>
            <a:normAutofit/>
          </a:bodyPr>
          <a:lstStyle/>
          <a:p>
            <a:pPr marL="0" indent="0"/>
            <a:r>
              <a:rPr lang="fr-FR" dirty="0" smtClean="0"/>
              <a:t>Il est possible de combiner plusieurs opérateurs algébriques pour construire des expressions algébriques répondant aux questions (requêtes) des utilisateurs.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40050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R4 = op3 ((R1 op1 R2) op2 R3)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9552" y="436510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R4 = op3 (</a:t>
            </a:r>
            <a:r>
              <a:rPr lang="fr-FR" b="1" dirty="0" smtClean="0">
                <a:solidFill>
                  <a:srgbClr val="FF0000"/>
                </a:solidFill>
              </a:rPr>
              <a:t>(R1 op1 R2) </a:t>
            </a:r>
            <a:r>
              <a:rPr lang="fr-FR" b="1" dirty="0" smtClean="0"/>
              <a:t>op2 R3)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9552" y="478786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R4 = op3 (</a:t>
            </a:r>
            <a:r>
              <a:rPr lang="fr-FR" b="1" dirty="0" smtClean="0">
                <a:solidFill>
                  <a:srgbClr val="FF0000"/>
                </a:solidFill>
              </a:rPr>
              <a:t>R12 </a:t>
            </a:r>
            <a:r>
              <a:rPr lang="fr-FR" b="1" dirty="0" smtClean="0"/>
              <a:t>op2 R3)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4048" y="40050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R4 = op3 </a:t>
            </a:r>
            <a:r>
              <a:rPr lang="fr-FR" b="1" dirty="0" smtClean="0">
                <a:solidFill>
                  <a:srgbClr val="FF0000"/>
                </a:solidFill>
              </a:rPr>
              <a:t>(R12 op2 R3)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04048" y="436510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R4 = op3 </a:t>
            </a:r>
            <a:r>
              <a:rPr lang="fr-FR" b="1" dirty="0" smtClean="0">
                <a:solidFill>
                  <a:srgbClr val="FF0000"/>
                </a:solidFill>
              </a:rPr>
              <a:t>(R123)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004048" y="478786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R4 =</a:t>
            </a:r>
            <a:r>
              <a:rPr lang="fr-FR" b="1" dirty="0" smtClean="0">
                <a:solidFill>
                  <a:srgbClr val="FF0000"/>
                </a:solidFill>
              </a:rPr>
              <a:t> op3 (R123)</a:t>
            </a:r>
          </a:p>
        </p:txBody>
      </p:sp>
    </p:spTree>
    <p:extLst>
      <p:ext uri="{BB962C8B-B14F-4D97-AF65-F5344CB8AC3E}">
        <p14:creationId xmlns:p14="http://schemas.microsoft.com/office/powerpoint/2010/main" val="31273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Affectation </a:t>
            </a:r>
            <a:r>
              <a:rPr lang="fr-FR" sz="3200" dirty="0" smtClean="0">
                <a:latin typeface="Cambria"/>
              </a:rPr>
              <a:t>⋈</a:t>
            </a:r>
            <a:r>
              <a:rPr lang="fr-FR" dirty="0" smtClean="0"/>
              <a:t> Projet</a:t>
            </a:r>
          </a:p>
          <a:p>
            <a:pPr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π </a:t>
            </a:r>
            <a:r>
              <a:rPr lang="fr-FR" sz="1600" dirty="0" smtClean="0"/>
              <a:t> Description, </a:t>
            </a:r>
            <a:r>
              <a:rPr lang="fr-FR" sz="1600" dirty="0" err="1" smtClean="0"/>
              <a:t>Num_Employé</a:t>
            </a:r>
            <a:r>
              <a:rPr lang="fr-FR" dirty="0" smtClean="0"/>
              <a:t> (Affectation </a:t>
            </a:r>
            <a:r>
              <a:rPr lang="fr-FR" sz="2800" dirty="0" smtClean="0">
                <a:latin typeface="Cambria"/>
              </a:rPr>
              <a:t>⋈</a:t>
            </a:r>
            <a:r>
              <a:rPr lang="fr-FR" dirty="0" smtClean="0"/>
              <a:t> Projet)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π </a:t>
            </a:r>
            <a:r>
              <a:rPr lang="fr-FR" sz="1600" dirty="0" smtClean="0"/>
              <a:t>Description, </a:t>
            </a:r>
            <a:r>
              <a:rPr lang="fr-FR" sz="1600" dirty="0" err="1" smtClean="0"/>
              <a:t>Num_Employé</a:t>
            </a:r>
            <a:r>
              <a:rPr lang="fr-FR" sz="1600" dirty="0" smtClean="0"/>
              <a:t> </a:t>
            </a:r>
            <a:r>
              <a:rPr lang="fr-FR" dirty="0" smtClean="0"/>
              <a:t>(</a:t>
            </a:r>
            <a:r>
              <a:rPr lang="el-GR" dirty="0" smtClean="0"/>
              <a:t>σ</a:t>
            </a:r>
            <a:r>
              <a:rPr lang="fr-FR" sz="1600" dirty="0" smtClean="0"/>
              <a:t> Supérieur  est NULL</a:t>
            </a:r>
            <a:r>
              <a:rPr lang="fr-FR" dirty="0" smtClean="0"/>
              <a:t>(Affectation </a:t>
            </a:r>
            <a:r>
              <a:rPr lang="fr-FR" sz="2800" dirty="0" smtClean="0">
                <a:latin typeface="Cambria"/>
              </a:rPr>
              <a:t>⋈ </a:t>
            </a:r>
            <a:r>
              <a:rPr lang="fr-FR" dirty="0" smtClean="0"/>
              <a:t>Projet))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Projet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539550" y="1988840"/>
          <a:ext cx="8352930" cy="259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5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Num_Projet</a:t>
                      </a:r>
                      <a:endParaRPr lang="fr-FR" sz="18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Description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Date_Début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Date_Fin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Budget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4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Mise en place d'un réseau intranet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05/12/2010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39000.00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4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122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13/05/2011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  86000.00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4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133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Réalisation d'un CD-ROM interactif de formation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02/07/2012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15000.00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4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15/06/2011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06/03/2012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50000.00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Affectation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32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51520" y="1844824"/>
          <a:ext cx="8280920" cy="317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Num_Projet</a:t>
                      </a:r>
                      <a:endParaRPr lang="fr-FR" sz="18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Début_Affect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Fin_Affect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Supérieur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08/03/2011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28/06/2011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1009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17/12/2011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1053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19/08/2011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33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" y="620688"/>
          <a:ext cx="9144000" cy="5112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109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latin typeface="+mj-lt"/>
                        </a:rPr>
                        <a:t>Num_Employé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Num_Projet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latin typeface="+mj-lt"/>
                        </a:rPr>
                        <a:t>Début_Affect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latin typeface="+mj-lt"/>
                        </a:rPr>
                        <a:t>Fin_Affect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+mj-lt"/>
                        </a:rPr>
                        <a:t>Supérieur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Description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Date_Début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Date_Fin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Budget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07/03/2011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13/11/2011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NULL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08/03/2011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28/06/2011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1023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04/10/2011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208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12/10/2011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208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NULL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latin typeface="Cambria" pitchFamily="18" charset="0"/>
                        </a:rPr>
                        <a:t>1023</a:t>
                      </a:r>
                      <a:endParaRPr lang="fr-FR" sz="10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208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01/09/2011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</a:rPr>
                        <a:t>17/12/2011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1053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208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01/09/2011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1026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1026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208</a:t>
                      </a:r>
                      <a:endParaRPr lang="fr-FR" sz="24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19/08/2011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43608" y="59492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Affectation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300192" y="60212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Projet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" y="548680"/>
          <a:ext cx="9144000" cy="5911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109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latin typeface="+mj-lt"/>
                        </a:rPr>
                        <a:t>Num_Employé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latin typeface="+mj-lt"/>
                        </a:rPr>
                        <a:t>Num_Projet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latin typeface="+mj-lt"/>
                        </a:rPr>
                        <a:t>Début_Affect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latin typeface="+mj-lt"/>
                        </a:rPr>
                        <a:t>Fin_Affect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+mj-lt"/>
                        </a:rPr>
                        <a:t>Supérieur</a:t>
                      </a:r>
                      <a:endParaRPr lang="fr-FR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Description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Date_Début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Date_Fin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Budget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122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07/03/2011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13/11/2011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NULL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07/01/2011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13/05/2011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  86000.00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122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08/03/2011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28/06/2011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07/01/2011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13/05/2011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  86000.00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1023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122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04/10/2011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07/01/2011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13/05/2011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  86000.00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Mise en place d'un réseau intranet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12/09/2010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</a:rPr>
                        <a:t>05/12/2010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</a:rPr>
                        <a:t>39000.00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208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12/10/2011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50000.00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208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NULL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50000.00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latin typeface="Cambria" pitchFamily="18" charset="0"/>
                        </a:rPr>
                        <a:t>1023</a:t>
                      </a:r>
                      <a:endParaRPr lang="fr-FR" sz="10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latin typeface="Cambria" pitchFamily="18" charset="0"/>
                        </a:rPr>
                        <a:t>208</a:t>
                      </a:r>
                      <a:endParaRPr lang="fr-FR" sz="10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01/09/2011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</a:rPr>
                        <a:t>17/12/2011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50000.00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Réalisation d'un CD-ROM interactif de formation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04/11/2011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02/07/2012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Cambria" pitchFamily="18" charset="0"/>
                        </a:rPr>
                        <a:t>15000.00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1053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latin typeface="Cambria" pitchFamily="18" charset="0"/>
                        </a:rPr>
                        <a:t>208</a:t>
                      </a:r>
                      <a:endParaRPr lang="fr-FR" sz="10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01/09/2011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1026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50000.00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1026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latin typeface="Cambria" pitchFamily="18" charset="0"/>
                        </a:rPr>
                        <a:t>208</a:t>
                      </a:r>
                      <a:endParaRPr lang="fr-FR" sz="10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19/08/2011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1009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15/06/2011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06/03/2012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Cambria" pitchFamily="18" charset="0"/>
                        </a:rPr>
                        <a:t>50000.00</a:t>
                      </a:r>
                      <a:endParaRPr lang="fr-FR" sz="10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34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971600" y="1196752"/>
          <a:ext cx="7200800" cy="522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09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Description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Mise en place d'un réseau intranet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Réalisation d'un CD-ROM interactif de formation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1053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35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67544" y="2348880"/>
          <a:ext cx="8172398" cy="2551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6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6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09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Description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Mise en place d'un réseau intranet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Réalisation d'un CD-ROM interactif de formation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Thêta-Jointure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La thêta-jointure est une sélection de certains tuples du résultat du produit cartésien.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Symbole: </a:t>
            </a:r>
            <a:r>
              <a:rPr lang="fr-FR" sz="3600" dirty="0" smtClean="0">
                <a:solidFill>
                  <a:srgbClr val="FF0000"/>
                </a:solidFill>
                <a:latin typeface="Cambria"/>
              </a:rPr>
              <a:t>⋈</a:t>
            </a:r>
            <a:r>
              <a:rPr lang="el-GR" sz="1600" dirty="0" smtClean="0">
                <a:solidFill>
                  <a:srgbClr val="FF0000"/>
                </a:solidFill>
              </a:rPr>
              <a:t>θ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Nombre d'opérandes: 2 (opérateur binaire)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Soient R et S deux relations:</a:t>
            </a:r>
          </a:p>
          <a:p>
            <a:pPr marL="0" indent="0">
              <a:buNone/>
            </a:pPr>
            <a:r>
              <a:rPr lang="fr-FR" dirty="0" smtClean="0"/>
              <a:t>R </a:t>
            </a:r>
            <a:r>
              <a:rPr lang="fr-FR" sz="2800" dirty="0" smtClean="0">
                <a:latin typeface="Cambria"/>
              </a:rPr>
              <a:t>⋈</a:t>
            </a:r>
            <a:r>
              <a:rPr lang="el-GR" sz="1600" dirty="0" smtClean="0"/>
              <a:t>θ</a:t>
            </a:r>
            <a:r>
              <a:rPr lang="fr-FR" dirty="0" smtClean="0"/>
              <a:t> S = </a:t>
            </a:r>
            <a:r>
              <a:rPr lang="el-GR" dirty="0" smtClean="0"/>
              <a:t>σ</a:t>
            </a:r>
            <a:r>
              <a:rPr lang="el-GR" sz="1600" dirty="0" smtClean="0"/>
              <a:t>θ</a:t>
            </a:r>
            <a:r>
              <a:rPr lang="fr-FR" sz="1600" dirty="0" smtClean="0"/>
              <a:t> </a:t>
            </a:r>
            <a:r>
              <a:rPr lang="fr-FR" dirty="0" smtClean="0"/>
              <a:t>(R x S)    </a:t>
            </a:r>
            <a:r>
              <a:rPr lang="el-GR" dirty="0" smtClean="0"/>
              <a:t>θ</a:t>
            </a:r>
            <a:r>
              <a:rPr lang="fr-FR" dirty="0" smtClean="0"/>
              <a:t> est un prédicat logique.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712968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Nom et Prénom des employés qui sont responsables d'autres employés.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el-GR" dirty="0" smtClean="0"/>
              <a:t>π</a:t>
            </a:r>
            <a:r>
              <a:rPr lang="fr-FR" sz="1800" dirty="0" smtClean="0"/>
              <a:t> </a:t>
            </a:r>
            <a:r>
              <a:rPr lang="fr-FR" sz="1800" baseline="-25000" dirty="0" smtClean="0"/>
              <a:t>Nom, Prénom</a:t>
            </a:r>
            <a:r>
              <a:rPr lang="fr-FR" dirty="0" smtClean="0"/>
              <a:t>(</a:t>
            </a:r>
            <a:br>
              <a:rPr lang="fr-FR" dirty="0" smtClean="0"/>
            </a:br>
            <a:r>
              <a:rPr lang="fr-FR" dirty="0" smtClean="0"/>
              <a:t>Affectation </a:t>
            </a:r>
            <a:r>
              <a:rPr lang="fr-FR" sz="3600" dirty="0" smtClean="0">
                <a:latin typeface="Cambria"/>
              </a:rPr>
              <a:t>⋈</a:t>
            </a:r>
            <a:r>
              <a:rPr lang="fr-FR" sz="1800" baseline="-25000" dirty="0" smtClean="0"/>
              <a:t>Supérieur = NE</a:t>
            </a:r>
            <a:r>
              <a:rPr lang="fr-FR" sz="1800" dirty="0" smtClean="0"/>
              <a:t>  (</a:t>
            </a:r>
            <a:r>
              <a:rPr lang="el-GR" dirty="0" smtClean="0"/>
              <a:t>π</a:t>
            </a:r>
            <a:r>
              <a:rPr lang="fr-FR" sz="1800" dirty="0" smtClean="0"/>
              <a:t> </a:t>
            </a:r>
            <a:r>
              <a:rPr lang="fr-FR" sz="1800" baseline="-25000" dirty="0" smtClean="0"/>
              <a:t>NE, Nom, Prénom </a:t>
            </a:r>
            <a:r>
              <a:rPr lang="fr-FR" sz="1800" dirty="0" smtClean="0"/>
              <a:t>(</a:t>
            </a:r>
            <a:r>
              <a:rPr lang="el-GR" dirty="0" smtClean="0">
                <a:latin typeface="Cambria"/>
              </a:rPr>
              <a:t>ρ</a:t>
            </a:r>
            <a:r>
              <a:rPr lang="fr-FR" sz="1800" baseline="-25000" dirty="0" err="1" smtClean="0"/>
              <a:t>Num_Employé</a:t>
            </a:r>
            <a:r>
              <a:rPr lang="fr-FR" sz="1800" baseline="-25000" dirty="0" smtClean="0"/>
              <a:t>-&gt;NE</a:t>
            </a:r>
            <a:r>
              <a:rPr lang="fr-FR" sz="1800" dirty="0" smtClean="0"/>
              <a:t>(</a:t>
            </a:r>
            <a:r>
              <a:rPr lang="fr-FR" dirty="0" err="1" smtClean="0"/>
              <a:t>Empolyé</a:t>
            </a:r>
            <a:r>
              <a:rPr lang="fr-FR" dirty="0" smtClean="0"/>
              <a:t>)))</a:t>
            </a:r>
            <a:br>
              <a:rPr lang="fr-FR" dirty="0" smtClean="0"/>
            </a:br>
            <a:r>
              <a:rPr lang="fr-FR" dirty="0" smtClean="0"/>
              <a:t>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Employé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38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2713486"/>
          <a:ext cx="8640960" cy="21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err="1" smtClean="0"/>
              <a:t>ρ</a:t>
            </a:r>
            <a:r>
              <a:rPr lang="fr-FR" sz="2800" baseline="-25000" dirty="0" err="1" smtClean="0"/>
              <a:t>Num_Employé</a:t>
            </a:r>
            <a:r>
              <a:rPr lang="fr-FR" sz="2800" baseline="-25000" dirty="0" smtClean="0"/>
              <a:t>-&gt;NE</a:t>
            </a:r>
            <a:r>
              <a:rPr lang="fr-FR" sz="2800" dirty="0" smtClean="0"/>
              <a:t>(</a:t>
            </a:r>
            <a:r>
              <a:rPr lang="el-GR" sz="3200" dirty="0" smtClean="0"/>
              <a:t>π</a:t>
            </a:r>
            <a:r>
              <a:rPr lang="fr-FR" sz="3200" baseline="-25000" dirty="0" smtClean="0"/>
              <a:t> </a:t>
            </a:r>
            <a:r>
              <a:rPr lang="fr-FR" sz="3200" baseline="-25000" dirty="0" err="1" smtClean="0"/>
              <a:t>Num_Employé</a:t>
            </a:r>
            <a:r>
              <a:rPr lang="fr-FR" sz="3200" baseline="-25000" dirty="0" smtClean="0"/>
              <a:t>, Nom, Prénom </a:t>
            </a:r>
            <a:r>
              <a:rPr lang="fr-FR" sz="3200" dirty="0" smtClean="0"/>
              <a:t>(</a:t>
            </a:r>
            <a:r>
              <a:rPr lang="fr-FR" sz="3200" dirty="0" err="1" smtClean="0"/>
              <a:t>Empolyé</a:t>
            </a:r>
            <a:r>
              <a:rPr lang="fr-FR" sz="3200" dirty="0" smtClean="0"/>
              <a:t>))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39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83768" y="2708920"/>
          <a:ext cx="4032448" cy="21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Schéma 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Projet </a:t>
            </a:r>
            <a:r>
              <a:rPr lang="fr-FR" sz="2000" dirty="0" smtClean="0"/>
              <a:t>(</a:t>
            </a:r>
            <a:r>
              <a:rPr lang="fr-FR" sz="2000" u="sng" dirty="0" err="1" smtClean="0"/>
              <a:t>Num_Projet</a:t>
            </a:r>
            <a:r>
              <a:rPr lang="fr-FR" sz="2000" dirty="0" smtClean="0"/>
              <a:t>, Description, </a:t>
            </a:r>
            <a:r>
              <a:rPr lang="fr-FR" sz="2000" dirty="0" err="1" smtClean="0"/>
              <a:t>Date_Début</a:t>
            </a:r>
            <a:r>
              <a:rPr lang="fr-FR" sz="2000" dirty="0" smtClean="0"/>
              <a:t>, </a:t>
            </a:r>
            <a:r>
              <a:rPr lang="fr-FR" sz="2000" dirty="0" err="1" smtClean="0"/>
              <a:t>Date_Fin</a:t>
            </a:r>
            <a:r>
              <a:rPr lang="fr-FR" sz="2000" dirty="0" smtClean="0"/>
              <a:t>, Budget)</a:t>
            </a:r>
          </a:p>
          <a:p>
            <a:pPr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dirty="0" smtClean="0"/>
              <a:t>Employé</a:t>
            </a:r>
            <a:r>
              <a:rPr lang="fr-FR" sz="2400" dirty="0" smtClean="0"/>
              <a:t> </a:t>
            </a:r>
            <a:r>
              <a:rPr lang="fr-FR" sz="2000" dirty="0" smtClean="0"/>
              <a:t>(</a:t>
            </a:r>
            <a:r>
              <a:rPr lang="fr-FR" sz="2000" u="sng" dirty="0" err="1" smtClean="0"/>
              <a:t>Num_Employé</a:t>
            </a:r>
            <a:r>
              <a:rPr lang="fr-FR" sz="2000" dirty="0" smtClean="0"/>
              <a:t>, Nom, Prénom, </a:t>
            </a:r>
            <a:r>
              <a:rPr lang="fr-FR" sz="2000" dirty="0" err="1" smtClean="0"/>
              <a:t>Date_Naissance</a:t>
            </a:r>
            <a:r>
              <a:rPr lang="fr-FR" sz="2000" dirty="0" smtClean="0"/>
              <a:t>, Fonction, </a:t>
            </a:r>
            <a:r>
              <a:rPr lang="fr-FR" sz="2000" dirty="0" err="1" smtClean="0"/>
              <a:t>Est_Cadre</a:t>
            </a:r>
            <a:r>
              <a:rPr lang="fr-FR" sz="2000" dirty="0" smtClean="0"/>
              <a:t>)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dirty="0" smtClean="0"/>
              <a:t>Affectation </a:t>
            </a:r>
            <a:r>
              <a:rPr lang="fr-FR" sz="2000" dirty="0" smtClean="0"/>
              <a:t>(</a:t>
            </a:r>
            <a:r>
              <a:rPr lang="fr-FR" sz="2000" i="1" u="sng" dirty="0" err="1" smtClean="0"/>
              <a:t>Num_Employé</a:t>
            </a:r>
            <a:r>
              <a:rPr lang="fr-FR" sz="2000" i="1" u="sng" dirty="0" smtClean="0"/>
              <a:t>, </a:t>
            </a:r>
            <a:r>
              <a:rPr lang="fr-FR" sz="2000" i="1" u="sng" dirty="0" err="1" smtClean="0"/>
              <a:t>Num_Projet</a:t>
            </a:r>
            <a:r>
              <a:rPr lang="fr-FR" sz="2000" i="1" u="sng" dirty="0" smtClean="0"/>
              <a:t>, </a:t>
            </a:r>
            <a:r>
              <a:rPr lang="fr-FR" sz="2000" dirty="0" err="1" smtClean="0"/>
              <a:t>Debut_Affect</a:t>
            </a:r>
            <a:r>
              <a:rPr lang="fr-FR" sz="2000" dirty="0" smtClean="0"/>
              <a:t>, </a:t>
            </a:r>
            <a:r>
              <a:rPr lang="fr-FR" sz="2000" dirty="0" err="1" smtClean="0"/>
              <a:t>Fin_Affect</a:t>
            </a:r>
            <a:r>
              <a:rPr lang="fr-FR" sz="2000" dirty="0" smtClean="0"/>
              <a:t>, </a:t>
            </a:r>
            <a:r>
              <a:rPr lang="fr-FR" sz="2000" i="1" dirty="0" smtClean="0"/>
              <a:t>Supérieur</a:t>
            </a:r>
            <a:r>
              <a:rPr lang="fr-FR" sz="2000" dirty="0" smtClean="0"/>
              <a:t>)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fr-FR" sz="3000" dirty="0" smtClean="0"/>
              <a:t>Affectation  </a:t>
            </a:r>
            <a:r>
              <a:rPr lang="fr-FR" sz="3000" dirty="0" smtClean="0">
                <a:latin typeface="Cambria"/>
              </a:rPr>
              <a:t>⋈</a:t>
            </a:r>
            <a:r>
              <a:rPr lang="fr-FR" sz="3000" dirty="0" smtClean="0"/>
              <a:t> </a:t>
            </a:r>
            <a:r>
              <a:rPr lang="fr-FR" sz="3000" baseline="-25000" dirty="0" smtClean="0"/>
              <a:t>Supérieur = NE </a:t>
            </a:r>
            <a:r>
              <a:rPr lang="fr-FR" sz="3000" dirty="0" smtClean="0"/>
              <a:t/>
            </a:r>
            <a:br>
              <a:rPr lang="fr-FR" sz="3000" dirty="0" smtClean="0"/>
            </a:b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/>
              <a:t>ρ</a:t>
            </a:r>
            <a:r>
              <a:rPr lang="fr-FR" sz="1800" dirty="0" err="1" smtClean="0"/>
              <a:t>Num_Employé</a:t>
            </a:r>
            <a:r>
              <a:rPr lang="fr-FR" sz="1800" dirty="0" smtClean="0"/>
              <a:t>-&gt;NE</a:t>
            </a:r>
            <a:r>
              <a:rPr lang="fr-FR" sz="3000" dirty="0" smtClean="0"/>
              <a:t>(</a:t>
            </a:r>
            <a:r>
              <a:rPr lang="el-GR" sz="3000" dirty="0" smtClean="0"/>
              <a:t>π</a:t>
            </a:r>
            <a:r>
              <a:rPr lang="fr-FR" sz="3000" dirty="0" smtClean="0"/>
              <a:t> </a:t>
            </a:r>
            <a:r>
              <a:rPr lang="fr-FR" sz="1800" dirty="0" err="1" smtClean="0"/>
              <a:t>Num_Employé</a:t>
            </a:r>
            <a:r>
              <a:rPr lang="fr-FR" sz="1800" dirty="0" smtClean="0"/>
              <a:t>, Nom, Prénom </a:t>
            </a:r>
            <a:r>
              <a:rPr lang="fr-FR" sz="3000" dirty="0" smtClean="0"/>
              <a:t>(</a:t>
            </a:r>
            <a:r>
              <a:rPr lang="fr-FR" sz="3000" dirty="0" err="1" smtClean="0"/>
              <a:t>Empolyé</a:t>
            </a:r>
            <a:r>
              <a:rPr lang="fr-FR" sz="3000" dirty="0" smtClean="0"/>
              <a:t>)</a:t>
            </a:r>
            <a:endParaRPr lang="fr-FR" sz="3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4800" y="6860408"/>
            <a:ext cx="762000" cy="365125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40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67544" y="2708922"/>
          <a:ext cx="8064896" cy="317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9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Num_Employé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Num_Projet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Début_Affect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Fin_Affect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j-lt"/>
                        </a:rPr>
                        <a:t>Supérieur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  <a:endParaRPr kumimoji="0" lang="fr-FR" sz="1200" b="1" kern="1200" dirty="0" smtClean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j-lt"/>
                          <a:ea typeface="Times New Roman"/>
                          <a:cs typeface="Times New Roman"/>
                        </a:rPr>
                        <a:t>Nom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j-lt"/>
                          <a:ea typeface="Times New Roman"/>
                          <a:cs typeface="Times New Roman"/>
                        </a:rPr>
                        <a:t>Prénom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07/03/2011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13/11/2011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08/03/2011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28/06/2011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04/10/2011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</a:rPr>
                        <a:t>17/12/2011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1053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19/08/2011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67544" y="2636912"/>
          <a:ext cx="8064896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9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Num_Employé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Num_Projet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Début_Affect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Fin_Affect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j-lt"/>
                        </a:rPr>
                        <a:t>Supérieur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fr-FR" sz="12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/>
                        </a:rPr>
                        <a:t>E</a:t>
                      </a:r>
                      <a:endParaRPr kumimoji="0" lang="fr-FR" sz="1200" b="1" kern="1200" dirty="0" smtClean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j-lt"/>
                          <a:ea typeface="Times New Roman"/>
                          <a:cs typeface="Times New Roman"/>
                        </a:rPr>
                        <a:t>Nom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j-lt"/>
                          <a:ea typeface="Times New Roman"/>
                          <a:cs typeface="Times New Roman"/>
                        </a:rPr>
                        <a:t>Prénom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07/03/2011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13/11/2011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08/03/2011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28/06/2011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04/10/2011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1023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</a:rPr>
                        <a:t>17/12/2011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1053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19/08/2011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67544" y="2636914"/>
          <a:ext cx="8064896" cy="2011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9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Num_Employé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Num_Projet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Début_Affect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Fin_Affect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j-lt"/>
                        </a:rPr>
                        <a:t>Supérieur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  <a:endParaRPr kumimoji="0" lang="fr-FR" sz="1200" b="1" kern="1200" dirty="0" smtClean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j-lt"/>
                          <a:ea typeface="Times New Roman"/>
                          <a:cs typeface="Times New Roman"/>
                        </a:rPr>
                        <a:t>Nom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j-lt"/>
                          <a:ea typeface="Times New Roman"/>
                          <a:cs typeface="Times New Roman"/>
                        </a:rPr>
                        <a:t>Prénom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08/03/2011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28/06/2011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04/10/2011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</a:rPr>
                        <a:t>17/12/2011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1053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19/08/2011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Semi-Jointure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La semi-jointure est une Thêta-jointure dont le résultat est projeté sur les attributs de la première relation.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Symbole:    </a:t>
            </a:r>
            <a:r>
              <a:rPr lang="fr-FR" sz="3200" dirty="0" smtClean="0">
                <a:solidFill>
                  <a:srgbClr val="FF0000"/>
                </a:solidFill>
                <a:latin typeface="Cambria"/>
              </a:rPr>
              <a:t>⋉</a:t>
            </a:r>
            <a:r>
              <a:rPr lang="el-GR" sz="1600" dirty="0" smtClean="0">
                <a:solidFill>
                  <a:srgbClr val="FF0000"/>
                </a:solidFill>
              </a:rPr>
              <a:t>θ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Nombre d'opérandes: 2 (opérateur binaire)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Soient R et S deux relations:</a:t>
            </a:r>
          </a:p>
          <a:p>
            <a:pPr marL="0" indent="0">
              <a:buNone/>
            </a:pPr>
            <a:r>
              <a:rPr lang="fr-FR" dirty="0" smtClean="0"/>
              <a:t>R  </a:t>
            </a:r>
            <a:r>
              <a:rPr lang="fr-FR" sz="3200" dirty="0" smtClean="0">
                <a:latin typeface="Cambria"/>
              </a:rPr>
              <a:t>⋉</a:t>
            </a:r>
            <a:r>
              <a:rPr lang="el-GR" sz="1600" dirty="0" smtClean="0"/>
              <a:t>θ</a:t>
            </a:r>
            <a:r>
              <a:rPr lang="fr-FR" dirty="0" smtClean="0"/>
              <a:t> S =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fr-FR" sz="1800" dirty="0" smtClean="0">
                <a:solidFill>
                  <a:srgbClr val="FF0000"/>
                </a:solidFill>
              </a:rPr>
              <a:t>(R)</a:t>
            </a:r>
            <a:r>
              <a:rPr lang="fr-FR" sz="1600" dirty="0" smtClean="0"/>
              <a:t> </a:t>
            </a:r>
            <a:r>
              <a:rPr lang="fr-FR" dirty="0" smtClean="0"/>
              <a:t>(R </a:t>
            </a:r>
            <a:r>
              <a:rPr lang="fr-FR" sz="3200" dirty="0" smtClean="0">
                <a:latin typeface="Cambria"/>
              </a:rPr>
              <a:t>⋉</a:t>
            </a:r>
            <a:r>
              <a:rPr lang="el-GR" sz="1600" dirty="0" smtClean="0"/>
              <a:t>θ</a:t>
            </a:r>
            <a:r>
              <a:rPr lang="fr-FR" dirty="0" smtClean="0"/>
              <a:t> S)   </a:t>
            </a:r>
            <a:r>
              <a:rPr lang="el-GR" dirty="0" smtClean="0"/>
              <a:t>θ</a:t>
            </a:r>
            <a:r>
              <a:rPr lang="fr-FR" dirty="0" smtClean="0"/>
              <a:t> est un prédicat logique.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41</a:t>
            </a:fld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>
            <a:off x="1763688" y="5949280"/>
            <a:ext cx="0" cy="2880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Jointure externe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La jointure externe est une jointure dont le résultat contient des tuples ne vérifiant pas le prédicat de jointure.</a:t>
            </a:r>
          </a:p>
          <a:p>
            <a:pPr>
              <a:buNone/>
            </a:pPr>
            <a:r>
              <a:rPr lang="fr-FR" dirty="0" smtClean="0"/>
              <a:t>Symbole:     </a:t>
            </a:r>
            <a:r>
              <a:rPr lang="fr-FR" sz="4000" dirty="0" smtClean="0">
                <a:solidFill>
                  <a:srgbClr val="FF0000"/>
                </a:solidFill>
                <a:latin typeface="Cambria"/>
              </a:rPr>
              <a:t>⟕</a:t>
            </a:r>
            <a:r>
              <a:rPr lang="fr-FR" dirty="0" smtClean="0"/>
              <a:t>    jointure externe gauche (</a:t>
            </a:r>
            <a:r>
              <a:rPr lang="fr-FR" dirty="0" err="1" smtClean="0"/>
              <a:t>left</a:t>
            </a:r>
            <a:r>
              <a:rPr lang="fr-FR" dirty="0" smtClean="0"/>
              <a:t> </a:t>
            </a:r>
            <a:r>
              <a:rPr lang="fr-FR" dirty="0" err="1" smtClean="0"/>
              <a:t>outer</a:t>
            </a:r>
            <a:r>
              <a:rPr lang="fr-FR" dirty="0" smtClean="0"/>
              <a:t> </a:t>
            </a:r>
            <a:r>
              <a:rPr lang="fr-FR" dirty="0" err="1" smtClean="0"/>
              <a:t>join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		     </a:t>
            </a:r>
            <a:r>
              <a:rPr lang="fr-FR" sz="4000" dirty="0" smtClean="0">
                <a:solidFill>
                  <a:srgbClr val="FF0000"/>
                </a:solidFill>
                <a:latin typeface="Cambria"/>
              </a:rPr>
              <a:t>⟖</a:t>
            </a:r>
            <a:r>
              <a:rPr lang="fr-FR" dirty="0" smtClean="0"/>
              <a:t>    jointure externe droite (right </a:t>
            </a:r>
            <a:r>
              <a:rPr lang="fr-FR" dirty="0" err="1" smtClean="0"/>
              <a:t>outer</a:t>
            </a:r>
            <a:r>
              <a:rPr lang="fr-FR" dirty="0" smtClean="0"/>
              <a:t> </a:t>
            </a:r>
            <a:r>
              <a:rPr lang="fr-FR" dirty="0" err="1" smtClean="0"/>
              <a:t>join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		     </a:t>
            </a:r>
            <a:r>
              <a:rPr lang="fr-FR" sz="4000" dirty="0" smtClean="0">
                <a:solidFill>
                  <a:srgbClr val="FF0000"/>
                </a:solidFill>
                <a:latin typeface="Cambria"/>
              </a:rPr>
              <a:t>⟗</a:t>
            </a:r>
            <a:r>
              <a:rPr lang="fr-FR" dirty="0" smtClean="0"/>
              <a:t>   jointure externe totale (full </a:t>
            </a:r>
            <a:r>
              <a:rPr lang="fr-FR" dirty="0" err="1" smtClean="0"/>
              <a:t>outer</a:t>
            </a:r>
            <a:r>
              <a:rPr lang="fr-FR" dirty="0" smtClean="0"/>
              <a:t> </a:t>
            </a:r>
            <a:r>
              <a:rPr lang="fr-FR" dirty="0" err="1" smtClean="0"/>
              <a:t>join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Exemple: Afficher les employés et leurs affectations.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Employé </a:t>
            </a:r>
            <a:r>
              <a:rPr lang="fr-FR" sz="4000" dirty="0" smtClean="0">
                <a:latin typeface="Cambria"/>
              </a:rPr>
              <a:t>⋈</a:t>
            </a:r>
            <a:r>
              <a:rPr lang="fr-FR" dirty="0" smtClean="0"/>
              <a:t> Affectation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Une jointure "classique" (interne) n'affiche que les employés ayant des affectations.</a:t>
            </a:r>
          </a:p>
          <a:p>
            <a:pPr>
              <a:buNone/>
            </a:pPr>
            <a:r>
              <a:rPr lang="fr-FR" dirty="0" smtClean="0"/>
              <a:t>Une jointure externe  gauche affiche tous les employés, même ceux n'ayant aucune affectation.</a:t>
            </a:r>
          </a:p>
          <a:p>
            <a:pPr>
              <a:buNone/>
            </a:pPr>
            <a:r>
              <a:rPr lang="fr-FR" dirty="0" smtClean="0"/>
              <a:t>Employé </a:t>
            </a:r>
            <a:r>
              <a:rPr lang="fr-FR" sz="3200" dirty="0" smtClean="0">
                <a:latin typeface="Cambria"/>
              </a:rPr>
              <a:t>⟕</a:t>
            </a:r>
            <a:r>
              <a:rPr lang="fr-FR" dirty="0" smtClean="0">
                <a:latin typeface="Cambria"/>
              </a:rPr>
              <a:t> </a:t>
            </a:r>
            <a:r>
              <a:rPr lang="fr-FR" dirty="0" smtClean="0"/>
              <a:t>Affectation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Employé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43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1993406"/>
          <a:ext cx="8640960" cy="21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35696" y="494116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L'employée 1005 n'est affectée à aucun projet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Affectation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44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51520" y="1844824"/>
          <a:ext cx="8280920" cy="317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Début_Affect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Fin_Affect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Supérieur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08/03/2011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28/06/2011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1009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17/12/2011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1053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19/08/2011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87624" y="5517232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L'employée 1005 n'est affectée à aucun projet parce que son numéro n'apparait pas dans l'attribut </a:t>
            </a:r>
            <a:r>
              <a:rPr lang="fr-FR" dirty="0" err="1" smtClean="0"/>
              <a:t>Num_Employé</a:t>
            </a:r>
            <a:r>
              <a:rPr lang="fr-FR" dirty="0" smtClean="0"/>
              <a:t> de la relation affectation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Jointure naturelle (interne)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0" y="3429000"/>
            <a:ext cx="3744416" cy="62942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Employé </a:t>
            </a:r>
            <a:r>
              <a:rPr lang="fr-FR" dirty="0" smtClean="0">
                <a:latin typeface="Cambria"/>
              </a:rPr>
              <a:t>⋈ </a:t>
            </a:r>
            <a:r>
              <a:rPr lang="fr-FR" dirty="0" smtClean="0"/>
              <a:t>Affectation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46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51520" y="1844824"/>
          <a:ext cx="8568950" cy="422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5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56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8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68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68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Num_Employé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Nom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Prénom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Date_Naissance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Est_Cadre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Num_Projet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Début_Affect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Fin_Affect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j-lt"/>
                        </a:rPr>
                        <a:t>Supérieur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07/03/2011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13/11/2011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08/03/2011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28/06/2011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04/10/2011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1009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</a:rPr>
                        <a:t>17/12/2011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1053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19/08/2011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dirty="0" smtClean="0"/>
              <a:t>Jointure naturelle (interne)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6211669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L'employée 1005 n'apparaît pas dans le résultat de la jointure parce qu'elle n'est affectée à aucun projet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Jointure externe gauche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0" y="3429000"/>
            <a:ext cx="3744416" cy="62942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Employé  </a:t>
            </a:r>
            <a:r>
              <a:rPr lang="fr-FR" dirty="0" smtClean="0">
                <a:latin typeface="Cambria"/>
              </a:rPr>
              <a:t>⟕ </a:t>
            </a:r>
            <a:r>
              <a:rPr lang="fr-FR" dirty="0" smtClean="0"/>
              <a:t>Affectation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48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51520" y="1844824"/>
          <a:ext cx="8568950" cy="4608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5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56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8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68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68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Num_Employé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Nom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Prénom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Date_Naissance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Est_Cadre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Num_Projet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Début_Affect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+mj-lt"/>
                        </a:rPr>
                        <a:t>Fin_Affect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j-lt"/>
                        </a:rPr>
                        <a:t>Supérieur</a:t>
                      </a:r>
                      <a:endParaRPr lang="fr-FR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07/03/2011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13/11/2011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08/03/2011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28/06/2011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04/10/2011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1009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12/10/2011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15/06/2011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</a:rPr>
                        <a:t>17/12/2011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1053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Cambria" pitchFamily="18" charset="0"/>
                        </a:rPr>
                        <a:t>208</a:t>
                      </a:r>
                      <a:endParaRPr lang="fr-FR" sz="12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01/09/2011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1026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208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19/08/2011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06/03/2012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</a:rPr>
                        <a:t>1009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2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dirty="0" smtClean="0"/>
              <a:t>Jointure externe gauche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Division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49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La division est une opération qui permet de retrouver quels sont les tuples d'une relation qui sont associés à </a:t>
            </a:r>
            <a:r>
              <a:rPr lang="fr-FR" dirty="0" smtClean="0">
                <a:solidFill>
                  <a:srgbClr val="FF0000"/>
                </a:solidFill>
              </a:rPr>
              <a:t>tous </a:t>
            </a:r>
            <a:r>
              <a:rPr lang="fr-FR" dirty="0" smtClean="0"/>
              <a:t>les tuples d'une autre relation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Symbole: </a:t>
            </a:r>
            <a:r>
              <a:rPr lang="fr-FR" sz="3200" dirty="0" smtClean="0">
                <a:solidFill>
                  <a:srgbClr val="FF0000"/>
                </a:solidFill>
              </a:rPr>
              <a:t>÷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Nombre d'opérandes: 2 (opérateur binaire)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Soient deux relations R(A1, A2, A3, B1, B2) et S(B1, B2)</a:t>
            </a:r>
          </a:p>
          <a:p>
            <a:pPr marL="0" indent="0">
              <a:buNone/>
            </a:pPr>
            <a:r>
              <a:rPr lang="fr-FR" dirty="0" smtClean="0"/>
              <a:t>R ÷ S = T (A1, A2, A3)  tel que pour tout tuple (a1, a2, a3) de T, quelque soit le tuple (b1, b2) de S, il existe un tuple (a1, a2, a3, b1, b2) de R.  </a:t>
            </a:r>
          </a:p>
        </p:txBody>
      </p:sp>
      <p:grpSp>
        <p:nvGrpSpPr>
          <p:cNvPr id="18" name="Groupe 17"/>
          <p:cNvGrpSpPr/>
          <p:nvPr/>
        </p:nvGrpSpPr>
        <p:grpSpPr>
          <a:xfrm rot="10800000">
            <a:off x="6084168" y="2780928"/>
            <a:ext cx="3024336" cy="1962800"/>
            <a:chOff x="3275856" y="3203684"/>
            <a:chExt cx="3024336" cy="1962800"/>
          </a:xfrm>
        </p:grpSpPr>
        <p:grpSp>
          <p:nvGrpSpPr>
            <p:cNvPr id="19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23" name="Ellipse 22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rgbClr val="FF0000"/>
                    </a:solidFill>
                    <a:sym typeface="Symbol"/>
                  </a:rPr>
                  <a:t>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4" name="Connecteur droit avec flèche 23"/>
              <p:cNvCxnSpPr>
                <a:endCxn id="23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>
                <a:endCxn id="23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avec flèche 25"/>
              <p:cNvCxnSpPr>
                <a:stCxn id="23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ZoneTexte 19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2</a:t>
              </a:r>
              <a:endParaRPr lang="fr-FR" dirty="0"/>
            </a:p>
          </p:txBody>
        </p:sp>
        <p:sp>
          <p:nvSpPr>
            <p:cNvPr id="21" name="ZoneTexte 20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 1</a:t>
              </a:r>
              <a:endParaRPr lang="fr-FR" dirty="0"/>
            </a:p>
          </p:txBody>
        </p:sp>
        <p:sp>
          <p:nvSpPr>
            <p:cNvPr id="22" name="ZoneTexte 21"/>
            <p:cNvSpPr txBox="1"/>
            <p:nvPr/>
          </p:nvSpPr>
          <p:spPr>
            <a:xfrm rot="10800000">
              <a:off x="4139952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Schéma Exemple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755573" y="2564904"/>
          <a:ext cx="748883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7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Num_Projet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Date_Début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Date_Fin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Budget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67544" y="5589240"/>
          <a:ext cx="83529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Num_Employé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Date_Naissance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Est_Cadre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83568" y="3994264"/>
          <a:ext cx="770485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Num_Employé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Num_Projet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Début_Affect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Fin_Affect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Supérieur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7" name="Forme libre 66"/>
          <p:cNvSpPr/>
          <p:nvPr/>
        </p:nvSpPr>
        <p:spPr>
          <a:xfrm>
            <a:off x="1413164" y="2921330"/>
            <a:ext cx="1864426" cy="1068779"/>
          </a:xfrm>
          <a:custGeom>
            <a:avLst/>
            <a:gdLst>
              <a:gd name="connsiteX0" fmla="*/ 1864426 w 1864426"/>
              <a:gd name="connsiteY0" fmla="*/ 1068779 h 1068779"/>
              <a:gd name="connsiteX1" fmla="*/ 1864426 w 1864426"/>
              <a:gd name="connsiteY1" fmla="*/ 546265 h 1068779"/>
              <a:gd name="connsiteX2" fmla="*/ 0 w 1864426"/>
              <a:gd name="connsiteY2" fmla="*/ 558140 h 1068779"/>
              <a:gd name="connsiteX3" fmla="*/ 0 w 1864426"/>
              <a:gd name="connsiteY3" fmla="*/ 0 h 1068779"/>
              <a:gd name="connsiteX4" fmla="*/ 0 w 1864426"/>
              <a:gd name="connsiteY4" fmla="*/ 0 h 1068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26" h="1068779">
                <a:moveTo>
                  <a:pt x="1864426" y="1068779"/>
                </a:moveTo>
                <a:lnTo>
                  <a:pt x="1864426" y="546265"/>
                </a:lnTo>
                <a:lnTo>
                  <a:pt x="0" y="55814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orme libre 67"/>
          <p:cNvSpPr/>
          <p:nvPr/>
        </p:nvSpPr>
        <p:spPr>
          <a:xfrm flipH="1">
            <a:off x="899592" y="4358244"/>
            <a:ext cx="432049" cy="1230996"/>
          </a:xfrm>
          <a:custGeom>
            <a:avLst/>
            <a:gdLst>
              <a:gd name="connsiteX0" fmla="*/ 0 w 0"/>
              <a:gd name="connsiteY0" fmla="*/ 0 h 1318161"/>
              <a:gd name="connsiteX1" fmla="*/ 0 w 0"/>
              <a:gd name="connsiteY1" fmla="*/ 1318161 h 1318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161">
                <a:moveTo>
                  <a:pt x="0" y="0"/>
                </a:moveTo>
                <a:lnTo>
                  <a:pt x="0" y="1318161"/>
                </a:lnTo>
              </a:path>
            </a:pathLst>
          </a:cu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Forme libre 68"/>
          <p:cNvSpPr/>
          <p:nvPr/>
        </p:nvSpPr>
        <p:spPr>
          <a:xfrm>
            <a:off x="1733797" y="4358244"/>
            <a:ext cx="6032665" cy="1258785"/>
          </a:xfrm>
          <a:custGeom>
            <a:avLst/>
            <a:gdLst>
              <a:gd name="connsiteX0" fmla="*/ 6032665 w 6032665"/>
              <a:gd name="connsiteY0" fmla="*/ 0 h 1258785"/>
              <a:gd name="connsiteX1" fmla="*/ 6032665 w 6032665"/>
              <a:gd name="connsiteY1" fmla="*/ 534390 h 1258785"/>
              <a:gd name="connsiteX2" fmla="*/ 0 w 6032665"/>
              <a:gd name="connsiteY2" fmla="*/ 558140 h 1258785"/>
              <a:gd name="connsiteX3" fmla="*/ 0 w 6032665"/>
              <a:gd name="connsiteY3" fmla="*/ 1258785 h 1258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32665" h="1258785">
                <a:moveTo>
                  <a:pt x="6032665" y="0"/>
                </a:moveTo>
                <a:lnTo>
                  <a:pt x="6032665" y="534390"/>
                </a:lnTo>
                <a:lnTo>
                  <a:pt x="0" y="558140"/>
                </a:lnTo>
                <a:lnTo>
                  <a:pt x="0" y="1258785"/>
                </a:lnTo>
              </a:path>
            </a:pathLst>
          </a:cu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de division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35480"/>
            <a:ext cx="8496944" cy="1637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"</a:t>
            </a:r>
            <a:r>
              <a:rPr lang="fr-FR" sz="2400" dirty="0" smtClean="0">
                <a:solidFill>
                  <a:srgbClr val="FF0000"/>
                </a:solidFill>
              </a:rPr>
              <a:t>Quels sont les employés qui ont travaillé sur tous les projets ?"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(</a:t>
            </a:r>
            <a:r>
              <a:rPr lang="el-GR" dirty="0" smtClean="0"/>
              <a:t>π</a:t>
            </a:r>
            <a:r>
              <a:rPr lang="fr-FR" sz="1600" dirty="0" smtClean="0"/>
              <a:t> </a:t>
            </a:r>
            <a:r>
              <a:rPr lang="fr-FR" sz="1600" dirty="0" err="1" smtClean="0"/>
              <a:t>Num_Employé</a:t>
            </a:r>
            <a:r>
              <a:rPr lang="fr-FR" sz="1600" dirty="0" smtClean="0"/>
              <a:t>, </a:t>
            </a:r>
            <a:r>
              <a:rPr lang="fr-FR" sz="1600" dirty="0" err="1" smtClean="0"/>
              <a:t>Num_Projet</a:t>
            </a:r>
            <a:r>
              <a:rPr lang="fr-FR" dirty="0" smtClean="0"/>
              <a:t>(Affectation)) ÷ (</a:t>
            </a:r>
            <a:r>
              <a:rPr lang="el-GR" dirty="0" smtClean="0"/>
              <a:t>π</a:t>
            </a:r>
            <a:r>
              <a:rPr lang="fr-FR" sz="1600" dirty="0" smtClean="0"/>
              <a:t> </a:t>
            </a:r>
            <a:r>
              <a:rPr lang="fr-FR" sz="1600" dirty="0" err="1" smtClean="0"/>
              <a:t>Num_Projet</a:t>
            </a:r>
            <a:r>
              <a:rPr lang="fr-FR" dirty="0" smtClean="0"/>
              <a:t>(Projet))</a:t>
            </a:r>
          </a:p>
          <a:p>
            <a:pPr marL="0" indent="0">
              <a:buNone/>
            </a:pPr>
            <a:r>
              <a:rPr lang="fr-FR" dirty="0" smtClean="0"/>
              <a:t>(</a:t>
            </a:r>
            <a:r>
              <a:rPr lang="fr-FR" dirty="0" err="1" smtClean="0"/>
              <a:t>Num_Employé</a:t>
            </a:r>
            <a:r>
              <a:rPr lang="fr-FR" dirty="0" smtClean="0"/>
              <a:t>, </a:t>
            </a:r>
            <a:r>
              <a:rPr lang="fr-FR" dirty="0" err="1" smtClean="0"/>
              <a:t>Num_Projet</a:t>
            </a:r>
            <a:r>
              <a:rPr lang="fr-FR" dirty="0" smtClean="0"/>
              <a:t>) ÷ (</a:t>
            </a:r>
            <a:r>
              <a:rPr lang="fr-FR" dirty="0" err="1" smtClean="0"/>
              <a:t>Num_Projet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50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95536" y="3634230"/>
          <a:ext cx="3312368" cy="317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1053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Espace réservé du contenu 5"/>
          <p:cNvGraphicFramePr>
            <a:graphicFrameLocks/>
          </p:cNvGraphicFramePr>
          <p:nvPr/>
        </p:nvGraphicFramePr>
        <p:xfrm>
          <a:off x="4644008" y="3994270"/>
          <a:ext cx="1440161" cy="16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6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8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122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8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133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8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Espace réservé du contenu 5"/>
          <p:cNvGraphicFramePr>
            <a:graphicFrameLocks/>
          </p:cNvGraphicFramePr>
          <p:nvPr/>
        </p:nvGraphicFramePr>
        <p:xfrm>
          <a:off x="7092280" y="4452473"/>
          <a:ext cx="1656184" cy="621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6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923928" y="457033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÷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372200" y="457033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=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Mémo (algèbre relationnelle)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51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2204864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907704" y="19888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Projection </a:t>
            </a:r>
            <a:r>
              <a:rPr lang="el-GR" dirty="0" smtClean="0"/>
              <a:t>π</a:t>
            </a:r>
            <a:r>
              <a:rPr lang="fr-FR" dirty="0" smtClean="0"/>
              <a:t> </a:t>
            </a:r>
            <a:r>
              <a:rPr lang="fr-FR" baseline="-25000" dirty="0" smtClean="0"/>
              <a:t>A</a:t>
            </a:r>
            <a:r>
              <a:rPr lang="fr-FR" dirty="0" smtClean="0"/>
              <a:t>(R)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627784" y="2403728"/>
          <a:ext cx="41510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4427984" y="1772816"/>
            <a:ext cx="72008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979712" y="37170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sélection σ </a:t>
            </a:r>
            <a:r>
              <a:rPr lang="fr-FR" baseline="-25000" dirty="0" smtClean="0"/>
              <a:t>A=a1</a:t>
            </a:r>
            <a:r>
              <a:rPr lang="fr-FR" dirty="0" smtClean="0"/>
              <a:t>(R) </a:t>
            </a:r>
            <a:endParaRPr lang="fr-FR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2483768" y="4149080"/>
          <a:ext cx="86409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1619672" y="50131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Renommage</a:t>
            </a:r>
            <a:r>
              <a:rPr lang="fr-FR" dirty="0" smtClean="0"/>
              <a:t> ρ </a:t>
            </a:r>
            <a:r>
              <a:rPr lang="fr-FR" baseline="-25000" dirty="0" smtClean="0"/>
              <a:t>A-&gt;D</a:t>
            </a:r>
            <a:r>
              <a:rPr lang="fr-FR" dirty="0" smtClean="0"/>
              <a:t>(R) </a:t>
            </a:r>
            <a:endParaRPr lang="fr-FR" dirty="0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2411760" y="5517232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leau 28"/>
          <p:cNvGraphicFramePr>
            <a:graphicFrameLocks noGrp="1"/>
          </p:cNvGraphicFramePr>
          <p:nvPr/>
        </p:nvGraphicFramePr>
        <p:xfrm>
          <a:off x="4788024" y="2060848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507605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R’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5940152" y="18355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Union R </a:t>
            </a:r>
            <a:r>
              <a:rPr lang="fr-FR" dirty="0" smtClean="0">
                <a:sym typeface="Symbol"/>
              </a:rPr>
              <a:t></a:t>
            </a:r>
            <a:r>
              <a:rPr lang="fr-FR" dirty="0" smtClean="0"/>
              <a:t> R’</a:t>
            </a:r>
            <a:endParaRPr lang="fr-FR" dirty="0"/>
          </a:p>
        </p:txBody>
      </p:sp>
      <p:graphicFrame>
        <p:nvGraphicFramePr>
          <p:cNvPr id="36" name="Tableau 35"/>
          <p:cNvGraphicFramePr>
            <a:graphicFrameLocks noGrp="1"/>
          </p:cNvGraphicFramePr>
          <p:nvPr/>
        </p:nvGraphicFramePr>
        <p:xfrm>
          <a:off x="6204965" y="2132856"/>
          <a:ext cx="95932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ZoneTexte 36"/>
          <p:cNvSpPr txBox="1"/>
          <p:nvPr/>
        </p:nvSpPr>
        <p:spPr>
          <a:xfrm>
            <a:off x="5652120" y="36827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Intersection R</a:t>
            </a:r>
            <a:r>
              <a:rPr lang="fr-FR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 smtClean="0">
                <a:sym typeface="Symbol"/>
              </a:rPr>
              <a:t></a:t>
            </a:r>
            <a:r>
              <a:rPr lang="fr-FR" dirty="0" smtClean="0"/>
              <a:t> R’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4499992" y="50758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Différence R – R’</a:t>
            </a:r>
            <a:endParaRPr lang="fr-FR" dirty="0"/>
          </a:p>
        </p:txBody>
      </p:sp>
      <p:graphicFrame>
        <p:nvGraphicFramePr>
          <p:cNvPr id="39" name="Tableau 38"/>
          <p:cNvGraphicFramePr>
            <a:graphicFrameLocks noGrp="1"/>
          </p:cNvGraphicFramePr>
          <p:nvPr/>
        </p:nvGraphicFramePr>
        <p:xfrm>
          <a:off x="6300192" y="4209648"/>
          <a:ext cx="95932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0" name="Tableau 39"/>
          <p:cNvGraphicFramePr>
            <a:graphicFrameLocks noGrp="1"/>
          </p:cNvGraphicFramePr>
          <p:nvPr/>
        </p:nvGraphicFramePr>
        <p:xfrm>
          <a:off x="5124845" y="5517232"/>
          <a:ext cx="95932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ZoneTexte 46"/>
          <p:cNvSpPr txBox="1"/>
          <p:nvPr/>
        </p:nvSpPr>
        <p:spPr>
          <a:xfrm>
            <a:off x="6732240" y="50851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Différence R’ – R</a:t>
            </a:r>
            <a:endParaRPr lang="fr-FR" dirty="0"/>
          </a:p>
        </p:txBody>
      </p:sp>
      <p:graphicFrame>
        <p:nvGraphicFramePr>
          <p:cNvPr id="48" name="Tableau 47"/>
          <p:cNvGraphicFramePr>
            <a:graphicFrameLocks noGrp="1"/>
          </p:cNvGraphicFramePr>
          <p:nvPr/>
        </p:nvGraphicFramePr>
        <p:xfrm>
          <a:off x="7357093" y="5526524"/>
          <a:ext cx="95932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Mémo (algèbre relationnelle)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52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427984" y="1772816"/>
            <a:ext cx="72008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539552" y="1916832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1619672" y="191683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Produit cartésien R x 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827584" y="16288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539552" y="3339832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827584" y="30518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</a:t>
            </a:r>
            <a:endParaRPr lang="fr-FR" dirty="0"/>
          </a:p>
        </p:txBody>
      </p:sp>
      <p:graphicFrame>
        <p:nvGraphicFramePr>
          <p:cNvPr id="26" name="Tableau 25"/>
          <p:cNvGraphicFramePr>
            <a:graphicFrameLocks noGrp="1"/>
          </p:cNvGraphicFramePr>
          <p:nvPr/>
        </p:nvGraphicFramePr>
        <p:xfrm>
          <a:off x="1979712" y="2392288"/>
          <a:ext cx="172819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" name="ZoneTexte 30"/>
          <p:cNvSpPr txBox="1"/>
          <p:nvPr/>
        </p:nvSpPr>
        <p:spPr>
          <a:xfrm>
            <a:off x="1619672" y="46438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Jointure naturelle R </a:t>
            </a:r>
            <a:r>
              <a:rPr lang="fr-FR" dirty="0" smtClean="0">
                <a:latin typeface="Cambria"/>
              </a:rPr>
              <a:t>⋈</a:t>
            </a:r>
            <a:r>
              <a:rPr lang="fr-FR" dirty="0" smtClean="0"/>
              <a:t> T</a:t>
            </a:r>
            <a:endParaRPr lang="fr-FR" dirty="0"/>
          </a:p>
        </p:txBody>
      </p:sp>
      <p:graphicFrame>
        <p:nvGraphicFramePr>
          <p:cNvPr id="33" name="Tableau 32"/>
          <p:cNvGraphicFramePr>
            <a:graphicFrameLocks noGrp="1"/>
          </p:cNvGraphicFramePr>
          <p:nvPr/>
        </p:nvGraphicFramePr>
        <p:xfrm>
          <a:off x="539552" y="5140032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ZoneTexte 33"/>
          <p:cNvSpPr txBox="1"/>
          <p:nvPr/>
        </p:nvSpPr>
        <p:spPr>
          <a:xfrm>
            <a:off x="827584" y="48520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</a:t>
            </a:r>
            <a:endParaRPr lang="fr-FR" dirty="0"/>
          </a:p>
        </p:txBody>
      </p:sp>
      <p:graphicFrame>
        <p:nvGraphicFramePr>
          <p:cNvPr id="35" name="Tableau 34"/>
          <p:cNvGraphicFramePr>
            <a:graphicFrameLocks noGrp="1"/>
          </p:cNvGraphicFramePr>
          <p:nvPr/>
        </p:nvGraphicFramePr>
        <p:xfrm>
          <a:off x="2201652" y="5140032"/>
          <a:ext cx="129022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/>
        </p:nvGraphicFramePr>
        <p:xfrm>
          <a:off x="4860032" y="2547744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ZoneTexte 38"/>
          <p:cNvSpPr txBox="1"/>
          <p:nvPr/>
        </p:nvSpPr>
        <p:spPr>
          <a:xfrm>
            <a:off x="5148064" y="22597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6084168" y="198884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Théta</a:t>
            </a:r>
            <a:r>
              <a:rPr lang="fr-FR" dirty="0" smtClean="0"/>
              <a:t> Jointure R </a:t>
            </a:r>
            <a:r>
              <a:rPr lang="fr-FR" dirty="0" smtClean="0">
                <a:latin typeface="Cambria"/>
              </a:rPr>
              <a:t>⋈</a:t>
            </a:r>
            <a:r>
              <a:rPr lang="fr-FR" baseline="-25000" dirty="0" smtClean="0">
                <a:latin typeface="Cambria"/>
              </a:rPr>
              <a:t>A </a:t>
            </a:r>
            <a:r>
              <a:rPr lang="fr-FR" baseline="-25000" dirty="0" smtClean="0"/>
              <a:t>≠ </a:t>
            </a:r>
            <a:r>
              <a:rPr lang="fr-FR" baseline="-25000" dirty="0" smtClean="0">
                <a:latin typeface="Cambria"/>
              </a:rPr>
              <a:t>C</a:t>
            </a:r>
            <a:r>
              <a:rPr lang="fr-FR" dirty="0" smtClean="0"/>
              <a:t> U</a:t>
            </a:r>
            <a:endParaRPr lang="fr-FR" dirty="0"/>
          </a:p>
        </p:txBody>
      </p:sp>
      <p:graphicFrame>
        <p:nvGraphicFramePr>
          <p:cNvPr id="41" name="Tableau 40"/>
          <p:cNvGraphicFramePr>
            <a:graphicFrameLocks noGrp="1"/>
          </p:cNvGraphicFramePr>
          <p:nvPr/>
        </p:nvGraphicFramePr>
        <p:xfrm>
          <a:off x="6372200" y="2547744"/>
          <a:ext cx="193830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" name="Tableau 41"/>
          <p:cNvGraphicFramePr>
            <a:graphicFrameLocks noGrp="1"/>
          </p:cNvGraphicFramePr>
          <p:nvPr/>
        </p:nvGraphicFramePr>
        <p:xfrm>
          <a:off x="4932040" y="4990296"/>
          <a:ext cx="86409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3" name="ZoneTexte 42"/>
          <p:cNvSpPr txBox="1"/>
          <p:nvPr/>
        </p:nvSpPr>
        <p:spPr>
          <a:xfrm>
            <a:off x="5148064" y="47022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6372200" y="4149080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Jointure (naturelle) </a:t>
            </a:r>
            <a:br>
              <a:rPr lang="fr-FR" dirty="0" smtClean="0"/>
            </a:br>
            <a:r>
              <a:rPr lang="fr-FR" dirty="0" smtClean="0"/>
              <a:t>externe gauche </a:t>
            </a:r>
            <a:br>
              <a:rPr lang="fr-FR" dirty="0" smtClean="0"/>
            </a:br>
            <a:r>
              <a:rPr lang="fr-FR" dirty="0" smtClean="0"/>
              <a:t>R </a:t>
            </a:r>
            <a:r>
              <a:rPr lang="fr-FR" dirty="0" smtClean="0">
                <a:latin typeface="Cambria"/>
              </a:rPr>
              <a:t>⟕ V</a:t>
            </a:r>
            <a:endParaRPr lang="fr-FR" dirty="0"/>
          </a:p>
        </p:txBody>
      </p:sp>
      <p:graphicFrame>
        <p:nvGraphicFramePr>
          <p:cNvPr id="45" name="Tableau 44"/>
          <p:cNvGraphicFramePr>
            <a:graphicFrameLocks noGrp="1"/>
          </p:cNvGraphicFramePr>
          <p:nvPr/>
        </p:nvGraphicFramePr>
        <p:xfrm>
          <a:off x="6300192" y="5013176"/>
          <a:ext cx="237626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2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NULL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Mémo (algèbre relationnelle)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53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4" y="2780928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95536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4427984" y="1772816"/>
            <a:ext cx="72008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1475656" y="1844824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Jointure (naturelle) </a:t>
            </a:r>
            <a:br>
              <a:rPr lang="fr-FR" dirty="0" smtClean="0"/>
            </a:br>
            <a:r>
              <a:rPr lang="fr-FR" dirty="0" smtClean="0"/>
              <a:t>externe droite </a:t>
            </a:r>
            <a:br>
              <a:rPr lang="fr-FR" dirty="0" smtClean="0"/>
            </a:br>
            <a:r>
              <a:rPr lang="fr-FR" dirty="0" smtClean="0"/>
              <a:t>V </a:t>
            </a:r>
            <a:r>
              <a:rPr lang="fr-FR" dirty="0" smtClean="0">
                <a:latin typeface="Cambria"/>
              </a:rPr>
              <a:t>⟖ R</a:t>
            </a:r>
            <a:endParaRPr lang="fr-FR" dirty="0"/>
          </a:p>
        </p:txBody>
      </p:sp>
      <p:graphicFrame>
        <p:nvGraphicFramePr>
          <p:cNvPr id="40" name="Tableau 39"/>
          <p:cNvGraphicFramePr>
            <a:graphicFrameLocks noGrp="1"/>
          </p:cNvGraphicFramePr>
          <p:nvPr/>
        </p:nvGraphicFramePr>
        <p:xfrm>
          <a:off x="1907704" y="2803808"/>
          <a:ext cx="237626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2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NULL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" name="ZoneTexte 40"/>
          <p:cNvSpPr txBox="1"/>
          <p:nvPr/>
        </p:nvSpPr>
        <p:spPr>
          <a:xfrm>
            <a:off x="35496" y="4459992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Jointure (naturelle) </a:t>
            </a:r>
            <a:br>
              <a:rPr lang="fr-FR" dirty="0" smtClean="0"/>
            </a:br>
            <a:r>
              <a:rPr lang="fr-FR" dirty="0" smtClean="0"/>
              <a:t>externe totale</a:t>
            </a:r>
            <a:br>
              <a:rPr lang="fr-FR" dirty="0" smtClean="0"/>
            </a:br>
            <a:r>
              <a:rPr lang="fr-FR" dirty="0" smtClean="0"/>
              <a:t>R </a:t>
            </a:r>
            <a:r>
              <a:rPr lang="fr-FR" dirty="0" smtClean="0">
                <a:latin typeface="Cambria"/>
              </a:rPr>
              <a:t>⟗ V</a:t>
            </a:r>
            <a:endParaRPr lang="fr-FR" dirty="0"/>
          </a:p>
        </p:txBody>
      </p:sp>
      <p:graphicFrame>
        <p:nvGraphicFramePr>
          <p:cNvPr id="42" name="Tableau 41"/>
          <p:cNvGraphicFramePr>
            <a:graphicFrameLocks noGrp="1"/>
          </p:cNvGraphicFramePr>
          <p:nvPr/>
        </p:nvGraphicFramePr>
        <p:xfrm>
          <a:off x="1907704" y="4820032"/>
          <a:ext cx="237626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2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NULL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NULL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" name="ZoneTexte 44"/>
          <p:cNvSpPr txBox="1"/>
          <p:nvPr/>
        </p:nvSpPr>
        <p:spPr>
          <a:xfrm>
            <a:off x="6156176" y="319581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Semi jointure (naturelle) R</a:t>
            </a:r>
            <a:r>
              <a:rPr lang="fr-FR" dirty="0" smtClean="0">
                <a:latin typeface="Cambria"/>
              </a:rPr>
              <a:t>⋉</a:t>
            </a:r>
            <a:r>
              <a:rPr lang="fr-FR" dirty="0" smtClean="0"/>
              <a:t>W</a:t>
            </a:r>
            <a:endParaRPr lang="fr-FR" dirty="0"/>
          </a:p>
        </p:txBody>
      </p:sp>
      <p:graphicFrame>
        <p:nvGraphicFramePr>
          <p:cNvPr id="46" name="Tableau 45"/>
          <p:cNvGraphicFramePr>
            <a:graphicFrameLocks noGrp="1"/>
          </p:cNvGraphicFramePr>
          <p:nvPr/>
        </p:nvGraphicFramePr>
        <p:xfrm>
          <a:off x="7069061" y="3904456"/>
          <a:ext cx="95932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7" name="Tableau 46"/>
          <p:cNvGraphicFramePr>
            <a:graphicFrameLocks noGrp="1"/>
          </p:cNvGraphicFramePr>
          <p:nvPr/>
        </p:nvGraphicFramePr>
        <p:xfrm>
          <a:off x="5004048" y="3699872"/>
          <a:ext cx="8640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" name="ZoneTexte 47"/>
          <p:cNvSpPr txBox="1"/>
          <p:nvPr/>
        </p:nvSpPr>
        <p:spPr>
          <a:xfrm>
            <a:off x="5292080" y="3411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W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Mémo (algèbre relationnelle)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54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427984" y="1772816"/>
            <a:ext cx="72008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323528" y="2204864"/>
          <a:ext cx="86409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611560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323528" y="4275936"/>
          <a:ext cx="4496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323528" y="3987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1619672" y="285293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Division</a:t>
            </a:r>
          </a:p>
          <a:p>
            <a:pPr algn="ctr"/>
            <a:r>
              <a:rPr lang="fr-FR" dirty="0" smtClean="0"/>
              <a:t>X÷ Y</a:t>
            </a:r>
            <a:endParaRPr lang="fr-FR" dirty="0"/>
          </a:p>
        </p:txBody>
      </p:sp>
      <p:graphicFrame>
        <p:nvGraphicFramePr>
          <p:cNvPr id="35" name="Tableau 34"/>
          <p:cNvGraphicFramePr>
            <a:graphicFrameLocks noGrp="1"/>
          </p:cNvGraphicFramePr>
          <p:nvPr/>
        </p:nvGraphicFramePr>
        <p:xfrm>
          <a:off x="2771800" y="3861048"/>
          <a:ext cx="44969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9" name="Tableau 48"/>
          <p:cNvGraphicFramePr>
            <a:graphicFrameLocks noGrp="1"/>
          </p:cNvGraphicFramePr>
          <p:nvPr/>
        </p:nvGraphicFramePr>
        <p:xfrm>
          <a:off x="4932040" y="2204864"/>
          <a:ext cx="86409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" name="ZoneTexte 49"/>
          <p:cNvSpPr txBox="1"/>
          <p:nvPr/>
        </p:nvSpPr>
        <p:spPr>
          <a:xfrm>
            <a:off x="5220072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X’</a:t>
            </a:r>
            <a:endParaRPr lang="fr-FR" dirty="0"/>
          </a:p>
        </p:txBody>
      </p:sp>
      <p:graphicFrame>
        <p:nvGraphicFramePr>
          <p:cNvPr id="51" name="Tableau 50"/>
          <p:cNvGraphicFramePr>
            <a:graphicFrameLocks noGrp="1"/>
          </p:cNvGraphicFramePr>
          <p:nvPr/>
        </p:nvGraphicFramePr>
        <p:xfrm>
          <a:off x="5058408" y="4918288"/>
          <a:ext cx="44969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b3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ZoneTexte 51"/>
          <p:cNvSpPr txBox="1"/>
          <p:nvPr/>
        </p:nvSpPr>
        <p:spPr>
          <a:xfrm>
            <a:off x="5058408" y="46302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Y’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228184" y="285293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Division</a:t>
            </a:r>
          </a:p>
          <a:p>
            <a:pPr algn="ctr"/>
            <a:r>
              <a:rPr lang="fr-FR" dirty="0" smtClean="0"/>
              <a:t>X’÷ Y’</a:t>
            </a:r>
            <a:endParaRPr lang="fr-FR" dirty="0"/>
          </a:p>
        </p:txBody>
      </p:sp>
      <p:graphicFrame>
        <p:nvGraphicFramePr>
          <p:cNvPr id="54" name="Tableau 53"/>
          <p:cNvGraphicFramePr>
            <a:graphicFrameLocks noGrp="1"/>
          </p:cNvGraphicFramePr>
          <p:nvPr/>
        </p:nvGraphicFramePr>
        <p:xfrm>
          <a:off x="7380312" y="3861048"/>
          <a:ext cx="44969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850392" lvl="1" indent="-457200">
              <a:buFont typeface="+mj-lt"/>
              <a:buAutoNum type="arabicPeriod"/>
            </a:pPr>
            <a:endParaRPr lang="fr-FR" dirty="0" smtClean="0"/>
          </a:p>
          <a:p>
            <a:pPr marL="850392" lvl="1" indent="-457200">
              <a:buNone/>
            </a:pPr>
            <a:r>
              <a:rPr lang="fr-FR" sz="8000" dirty="0" smtClean="0"/>
              <a:t>Donnez les arbres algébriques correspondants aux requêtes suivantes: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Quels sont les noms et prénoms des développeurs ?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Quels sont les noms, prénoms et dates de naissance des employés nés avant 1975 ?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Quels sont les Numéros des projets sur lesquels travaille l'employé 'Belaid' ?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Quelles sont les dates de début des projets sur lesquels a travaillé l'employé 'Kadri' ?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Quels sont les noms des développeurs et concepteurs affectés au projet 122 ?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Quels sont les noms et prénoms des employés ayant travaillé sur des projets dont le budget est supérieur à 70000.00 DA ?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Quels sont les numéros des employés n’étant affectés à aucun projet ? 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Quels sont les noms et prénoms des employés n’étant affectés à aucun projet ? 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8000" dirty="0" smtClean="0"/>
              <a:t>Quels sont les noms et prénoms des employés affectés à tous les projets ?</a:t>
            </a:r>
          </a:p>
          <a:p>
            <a:pPr>
              <a:buNone/>
            </a:pP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57416"/>
          </a:xfrm>
        </p:spPr>
        <p:txBody>
          <a:bodyPr>
            <a:normAutofit/>
          </a:bodyPr>
          <a:lstStyle/>
          <a:p>
            <a:pPr marL="457200" lvl="1" indent="-457200">
              <a:buClr>
                <a:schemeClr val="accent3"/>
              </a:buClr>
              <a:buSzPct val="95000"/>
              <a:buNone/>
            </a:pPr>
            <a:r>
              <a:rPr lang="fr-FR" dirty="0" smtClean="0"/>
              <a:t>Quels sont les noms et prénoms des développeurs ?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56</a:t>
            </a:fld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3779912" y="5157193"/>
            <a:ext cx="0" cy="648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 flipV="1">
            <a:off x="3707904" y="3356992"/>
            <a:ext cx="36004" cy="505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347864" y="5933576"/>
            <a:ext cx="1296144" cy="447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sp>
        <p:nvSpPr>
          <p:cNvPr id="7" name="Organigramme : Opération manuelle 6"/>
          <p:cNvSpPr/>
          <p:nvPr/>
        </p:nvSpPr>
        <p:spPr>
          <a:xfrm rot="16200000">
            <a:off x="3082436" y="3863928"/>
            <a:ext cx="1538967" cy="129614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Fonction = ‘Développeur ‘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2915816" y="2780928"/>
            <a:ext cx="1764704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rot="10800000">
            <a:off x="3635896" y="2348880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059832" y="29249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Nom, prénom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12" grpId="0" animBg="1"/>
      <p:bldP spid="1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5408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fr-FR" sz="8000" dirty="0" smtClean="0"/>
              <a:t>Quels sont les noms,  prénoms et dates de naissance des employés nés avant 1975 ?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57</a:t>
            </a:fld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3779912" y="5157193"/>
            <a:ext cx="0" cy="648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 flipV="1">
            <a:off x="3707904" y="3356992"/>
            <a:ext cx="36004" cy="505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347864" y="5933576"/>
            <a:ext cx="1296144" cy="447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sp>
        <p:nvSpPr>
          <p:cNvPr id="7" name="Organigramme : Opération manuelle 6"/>
          <p:cNvSpPr/>
          <p:nvPr/>
        </p:nvSpPr>
        <p:spPr>
          <a:xfrm rot="16200000">
            <a:off x="3082436" y="3863928"/>
            <a:ext cx="1538967" cy="129614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Date_Naissance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&lt; ‘01/01/1975’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2915816" y="2780928"/>
            <a:ext cx="1764704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rot="10800000">
            <a:off x="3635896" y="2348880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203848" y="285293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Nom, prénom,</a:t>
            </a:r>
            <a:br>
              <a:rPr lang="fr-FR" sz="1200" dirty="0" smtClean="0"/>
            </a:br>
            <a:r>
              <a:rPr lang="fr-FR" sz="1200" dirty="0" err="1" smtClean="0"/>
              <a:t>Date_Naissance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12" grpId="0" animBg="1"/>
      <p:bldP spid="1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85408"/>
          </a:xfrm>
        </p:spPr>
        <p:txBody>
          <a:bodyPr>
            <a:normAutofit fontScale="25000" lnSpcReduction="20000"/>
          </a:bodyPr>
          <a:lstStyle/>
          <a:p>
            <a:pPr marL="1371600" lvl="1" indent="-1371600">
              <a:buClr>
                <a:schemeClr val="accent3"/>
              </a:buClr>
              <a:buSzPct val="95000"/>
              <a:buNone/>
            </a:pPr>
            <a:r>
              <a:rPr lang="fr-FR" sz="8000" dirty="0" smtClean="0"/>
              <a:t>Quels sont les Numéros des projets sur lesquels travaille l'employé 'Belaid' ?</a:t>
            </a:r>
          </a:p>
          <a:p>
            <a:pPr marL="1371600" lvl="1" indent="-1371600">
              <a:buClr>
                <a:schemeClr val="accent3"/>
              </a:buClr>
              <a:buSzPct val="95000"/>
              <a:buNone/>
            </a:pPr>
            <a:endParaRPr lang="fr-FR" sz="80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58</a:t>
            </a:fld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483769" y="5373217"/>
            <a:ext cx="0" cy="648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051721" y="6149600"/>
            <a:ext cx="1296144" cy="447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sp>
        <p:nvSpPr>
          <p:cNvPr id="7" name="Organigramme : Opération manuelle 6"/>
          <p:cNvSpPr/>
          <p:nvPr/>
        </p:nvSpPr>
        <p:spPr>
          <a:xfrm rot="16200000">
            <a:off x="1786293" y="4079953"/>
            <a:ext cx="1538967" cy="129614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Nom = ‘Belaid’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3419872" y="2636912"/>
            <a:ext cx="1764704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H="1" flipV="1">
            <a:off x="4211960" y="2204864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672408" y="273040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Num_Projet</a:t>
            </a:r>
            <a:endParaRPr lang="fr-FR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923928" y="3068960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tx2"/>
                </a:solidFill>
                <a:latin typeface="Cambria"/>
              </a:rPr>
              <a:t>⋈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18" name="Connecteur droit avec flèche 17"/>
          <p:cNvCxnSpPr>
            <a:stCxn id="7" idx="3"/>
          </p:cNvCxnSpPr>
          <p:nvPr/>
        </p:nvCxnSpPr>
        <p:spPr>
          <a:xfrm flipV="1">
            <a:off x="2555777" y="3789040"/>
            <a:ext cx="1512167" cy="323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4283968" y="321297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796136" y="458112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Affectation</a:t>
            </a:r>
            <a:endParaRPr lang="fr-FR" dirty="0"/>
          </a:p>
        </p:txBody>
      </p:sp>
      <p:cxnSp>
        <p:nvCxnSpPr>
          <p:cNvPr id="24" name="Connecteur droit avec flèche 23"/>
          <p:cNvCxnSpPr>
            <a:stCxn id="22" idx="0"/>
          </p:cNvCxnSpPr>
          <p:nvPr/>
        </p:nvCxnSpPr>
        <p:spPr>
          <a:xfrm flipH="1" flipV="1">
            <a:off x="4572000" y="3789040"/>
            <a:ext cx="19082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12" grpId="0" animBg="1"/>
      <p:bldP spid="14" grpId="0"/>
      <p:bldP spid="15" grpId="0"/>
      <p:bldP spid="2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85408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fr-FR" sz="8000" dirty="0" smtClean="0"/>
              <a:t>Quels sont les numéros des développeurs et concepteurs affectés au projet 122 ?</a:t>
            </a:r>
          </a:p>
          <a:p>
            <a:pPr marL="1371600" lvl="1" indent="-1371600">
              <a:buClr>
                <a:schemeClr val="accent3"/>
              </a:buClr>
              <a:buSzPct val="95000"/>
              <a:buNone/>
            </a:pPr>
            <a:endParaRPr lang="fr-FR" sz="80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59</a:t>
            </a:fld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483769" y="5373217"/>
            <a:ext cx="0" cy="648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051721" y="6149600"/>
            <a:ext cx="1296144" cy="447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sp>
        <p:nvSpPr>
          <p:cNvPr id="7" name="Organigramme : Opération manuelle 6"/>
          <p:cNvSpPr/>
          <p:nvPr/>
        </p:nvSpPr>
        <p:spPr>
          <a:xfrm rot="16200000">
            <a:off x="1786293" y="4079953"/>
            <a:ext cx="1538967" cy="129614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Fonction =‘Développeur’ ou </a:t>
            </a:r>
            <a:br>
              <a:rPr lang="fr-FR" sz="1400" dirty="0" smtClean="0">
                <a:solidFill>
                  <a:schemeClr val="tx1"/>
                </a:solidFill>
              </a:rPr>
            </a:br>
            <a:r>
              <a:rPr lang="fr-FR" sz="1400" dirty="0" smtClean="0">
                <a:solidFill>
                  <a:schemeClr val="tx1"/>
                </a:solidFill>
              </a:rPr>
              <a:t>Fonction =‘Concepteur’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3419872" y="2636912"/>
            <a:ext cx="1764704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H="1" flipV="1">
            <a:off x="4211960" y="2204864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70790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Num_Employé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923928" y="3068960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tx2"/>
                </a:solidFill>
                <a:latin typeface="Cambria"/>
              </a:rPr>
              <a:t>⋈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18" name="Connecteur droit avec flèche 17"/>
          <p:cNvCxnSpPr>
            <a:stCxn id="7" idx="3"/>
          </p:cNvCxnSpPr>
          <p:nvPr/>
        </p:nvCxnSpPr>
        <p:spPr>
          <a:xfrm flipV="1">
            <a:off x="2555777" y="3717032"/>
            <a:ext cx="1584175" cy="3954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4283968" y="321297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220072" y="609329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Affectation</a:t>
            </a:r>
            <a:endParaRPr lang="fr-FR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5868144" y="5445225"/>
            <a:ext cx="0" cy="648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rganigramme : Opération manuelle 18"/>
          <p:cNvSpPr/>
          <p:nvPr/>
        </p:nvSpPr>
        <p:spPr>
          <a:xfrm rot="16200000">
            <a:off x="5170668" y="4151961"/>
            <a:ext cx="1538967" cy="129614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400" dirty="0" err="1" smtClean="0">
                <a:solidFill>
                  <a:schemeClr val="tx1"/>
                </a:solidFill>
              </a:rPr>
              <a:t>Num_Projet</a:t>
            </a:r>
            <a:r>
              <a:rPr lang="fr-FR" sz="1400" dirty="0" smtClean="0">
                <a:solidFill>
                  <a:schemeClr val="tx1"/>
                </a:solidFill>
              </a:rPr>
              <a:t> =122 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23" name="Connecteur droit avec flèche 22"/>
          <p:cNvCxnSpPr>
            <a:stCxn id="19" idx="3"/>
          </p:cNvCxnSpPr>
          <p:nvPr/>
        </p:nvCxnSpPr>
        <p:spPr>
          <a:xfrm flipH="1" flipV="1">
            <a:off x="4499992" y="3789041"/>
            <a:ext cx="1440160" cy="395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12" grpId="0" animBg="1"/>
      <p:bldP spid="14" grpId="0"/>
      <p:bldP spid="15" grpId="0"/>
      <p:bldP spid="22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Relation Projet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539550" y="2708884"/>
          <a:ext cx="8352930" cy="259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5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Description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Date_Début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Date_Fin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Budget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4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Mise en place d'un réseau intranet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05/12/2010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39000.00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4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122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d'une application de gestion 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13/05/2011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  86000.00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4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133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Réalisation d'un CD-ROM interactif de formation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02/07/2012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15000.00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4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Développement d'un site internet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15/06/2011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06/03/2012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50000.00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85408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fr-FR" sz="8000" dirty="0" smtClean="0"/>
              <a:t>Quelles sont les dates de début des projets sur lesquels a travaillé l'employé '</a:t>
            </a:r>
            <a:r>
              <a:rPr lang="fr-FR" sz="8000" dirty="0" err="1" smtClean="0"/>
              <a:t>Kadri</a:t>
            </a:r>
            <a:r>
              <a:rPr lang="fr-FR" sz="8000" dirty="0" smtClean="0"/>
              <a:t>' ?</a:t>
            </a:r>
          </a:p>
          <a:p>
            <a:pPr marL="1371600" lvl="1" indent="-1371600">
              <a:buClr>
                <a:schemeClr val="accent3"/>
              </a:buClr>
              <a:buSzPct val="95000"/>
              <a:buNone/>
            </a:pPr>
            <a:endParaRPr lang="fr-FR" sz="80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60</a:t>
            </a:fld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339752" y="5507941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835696" y="6228020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sp>
        <p:nvSpPr>
          <p:cNvPr id="7" name="Organigramme : Opération manuelle 6"/>
          <p:cNvSpPr/>
          <p:nvPr/>
        </p:nvSpPr>
        <p:spPr>
          <a:xfrm rot="16200000">
            <a:off x="1845561" y="4777998"/>
            <a:ext cx="916379" cy="792089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Nom = ‘</a:t>
            </a:r>
            <a:r>
              <a:rPr lang="fr-FR" sz="1200" dirty="0" err="1" smtClean="0">
                <a:solidFill>
                  <a:schemeClr val="tx1"/>
                </a:solidFill>
              </a:rPr>
              <a:t>Kadri</a:t>
            </a:r>
            <a:r>
              <a:rPr lang="fr-FR" sz="1200" dirty="0" smtClean="0">
                <a:solidFill>
                  <a:schemeClr val="tx1"/>
                </a:solidFill>
              </a:rPr>
              <a:t>’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3563888" y="2636912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4247964" y="2204864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821379" y="2791961"/>
            <a:ext cx="1110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Date_Début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923928" y="3068960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tx2"/>
                </a:solidFill>
                <a:latin typeface="Cambria"/>
              </a:rPr>
              <a:t>⋈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V="1">
            <a:off x="4283968" y="321297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491880" y="48691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Affectation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771800" y="3717032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tx2"/>
                </a:solidFill>
                <a:latin typeface="Cambria"/>
              </a:rPr>
              <a:t>⋈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25" name="Connecteur droit avec flèche 24"/>
          <p:cNvCxnSpPr>
            <a:stCxn id="7" idx="3"/>
          </p:cNvCxnSpPr>
          <p:nvPr/>
        </p:nvCxnSpPr>
        <p:spPr>
          <a:xfrm flipV="1">
            <a:off x="2303751" y="4437112"/>
            <a:ext cx="684073" cy="370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2" idx="0"/>
          </p:cNvCxnSpPr>
          <p:nvPr/>
        </p:nvCxnSpPr>
        <p:spPr>
          <a:xfrm flipH="1" flipV="1">
            <a:off x="3347864" y="4437112"/>
            <a:ext cx="82809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3131840" y="3789040"/>
            <a:ext cx="100811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4860032" y="41397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Projet</a:t>
            </a:r>
            <a:endParaRPr lang="fr-FR" dirty="0"/>
          </a:p>
        </p:txBody>
      </p:sp>
      <p:cxnSp>
        <p:nvCxnSpPr>
          <p:cNvPr id="32" name="Connecteur droit avec flèche 31"/>
          <p:cNvCxnSpPr>
            <a:stCxn id="30" idx="0"/>
          </p:cNvCxnSpPr>
          <p:nvPr/>
        </p:nvCxnSpPr>
        <p:spPr>
          <a:xfrm flipH="1" flipV="1">
            <a:off x="4499992" y="3717032"/>
            <a:ext cx="828092" cy="42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12" grpId="0" animBg="1"/>
      <p:bldP spid="14" grpId="0"/>
      <p:bldP spid="15" grpId="0"/>
      <p:bldP spid="22" grpId="0"/>
      <p:bldP spid="20" grpId="0"/>
      <p:bldP spid="3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85408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fr-FR" sz="8000" dirty="0" smtClean="0"/>
              <a:t>Quels sont les noms et prénoms des employés ayant travaillé sur des projets dont le budget est supérieur à 70000.00 DA ?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61</a:t>
            </a:fld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339752" y="5723965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835696" y="6444044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Projet</a:t>
            </a:r>
            <a:endParaRPr lang="fr-FR" dirty="0"/>
          </a:p>
        </p:txBody>
      </p:sp>
      <p:sp>
        <p:nvSpPr>
          <p:cNvPr id="7" name="Organigramme : Opération manuelle 6"/>
          <p:cNvSpPr/>
          <p:nvPr/>
        </p:nvSpPr>
        <p:spPr>
          <a:xfrm rot="16200000">
            <a:off x="1845561" y="4994022"/>
            <a:ext cx="916379" cy="792089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Budget &gt; 70000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3563888" y="2852936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821379" y="3007985"/>
            <a:ext cx="1110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Nom, Prénom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923928" y="3284984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tx2"/>
                </a:solidFill>
                <a:latin typeface="Cambria"/>
              </a:rPr>
              <a:t>⋈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V="1">
            <a:off x="4283968" y="342900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491880" y="50851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Affectation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771800" y="3933056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tx2"/>
                </a:solidFill>
                <a:latin typeface="Cambria"/>
              </a:rPr>
              <a:t>⋈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25" name="Connecteur droit avec flèche 24"/>
          <p:cNvCxnSpPr>
            <a:stCxn id="7" idx="3"/>
          </p:cNvCxnSpPr>
          <p:nvPr/>
        </p:nvCxnSpPr>
        <p:spPr>
          <a:xfrm flipV="1">
            <a:off x="2303751" y="4653136"/>
            <a:ext cx="684073" cy="370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2" idx="0"/>
          </p:cNvCxnSpPr>
          <p:nvPr/>
        </p:nvCxnSpPr>
        <p:spPr>
          <a:xfrm flipH="1" flipV="1">
            <a:off x="3347864" y="4653136"/>
            <a:ext cx="82809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3131840" y="4005064"/>
            <a:ext cx="100811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4860032" y="43558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cxnSp>
        <p:nvCxnSpPr>
          <p:cNvPr id="32" name="Connecteur droit avec flèche 31"/>
          <p:cNvCxnSpPr>
            <a:stCxn id="30" idx="0"/>
          </p:cNvCxnSpPr>
          <p:nvPr/>
        </p:nvCxnSpPr>
        <p:spPr>
          <a:xfrm flipH="1" flipV="1">
            <a:off x="4499992" y="3933056"/>
            <a:ext cx="936104" cy="42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2" idx="2"/>
          </p:cNvCxnSpPr>
          <p:nvPr/>
        </p:nvCxnSpPr>
        <p:spPr>
          <a:xfrm flipH="1" flipV="1">
            <a:off x="4283968" y="2420888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12" grpId="0" animBg="1"/>
      <p:bldP spid="14" grpId="0"/>
      <p:bldP spid="15" grpId="0"/>
      <p:bldP spid="22" grpId="0"/>
      <p:bldP spid="20" grpId="0"/>
      <p:bldP spid="3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85408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fr-FR" sz="8000" dirty="0" smtClean="0"/>
              <a:t>Quels sont les numéros des employés n’étant affectés à aucun projet ? 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62</a:t>
            </a:fld>
            <a:endParaRPr lang="fr-FR"/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2843809" y="4715852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987826" y="4870901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Num_Employé</a:t>
            </a:r>
            <a:endParaRPr lang="fr-FR" sz="12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059832" y="55799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5148064" y="55892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Affectation</a:t>
            </a:r>
            <a:endParaRPr lang="fr-FR" dirty="0"/>
          </a:p>
        </p:txBody>
      </p:sp>
      <p:cxnSp>
        <p:nvCxnSpPr>
          <p:cNvPr id="32" name="Connecteur droit avec flèche 31"/>
          <p:cNvCxnSpPr>
            <a:endCxn id="26" idx="0"/>
          </p:cNvCxnSpPr>
          <p:nvPr/>
        </p:nvCxnSpPr>
        <p:spPr>
          <a:xfrm flipH="1" flipV="1">
            <a:off x="5688125" y="5291916"/>
            <a:ext cx="3600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2" idx="2"/>
            <a:endCxn id="39" idx="3"/>
          </p:cNvCxnSpPr>
          <p:nvPr/>
        </p:nvCxnSpPr>
        <p:spPr>
          <a:xfrm flipV="1">
            <a:off x="3599893" y="3931247"/>
            <a:ext cx="901908" cy="784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rganigramme : Opération manuelle 25"/>
          <p:cNvSpPr/>
          <p:nvPr/>
        </p:nvSpPr>
        <p:spPr>
          <a:xfrm rot="10800000">
            <a:off x="4932041" y="4715852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076058" y="4870901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Num_Employé</a:t>
            </a:r>
            <a:endParaRPr lang="fr-FR" sz="1200" dirty="0"/>
          </a:p>
        </p:txBody>
      </p:sp>
      <p:cxnSp>
        <p:nvCxnSpPr>
          <p:cNvPr id="38" name="Connecteur droit avec flèche 37"/>
          <p:cNvCxnSpPr/>
          <p:nvPr/>
        </p:nvCxnSpPr>
        <p:spPr>
          <a:xfrm flipH="1" flipV="1">
            <a:off x="3563888" y="5291916"/>
            <a:ext cx="3600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/>
          <p:cNvSpPr/>
          <p:nvPr/>
        </p:nvSpPr>
        <p:spPr>
          <a:xfrm>
            <a:off x="4427984" y="3501008"/>
            <a:ext cx="504056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2"/>
                </a:solidFill>
              </a:rPr>
              <a:t>-</a:t>
            </a:r>
            <a:endParaRPr lang="fr-FR" sz="4000" b="1" dirty="0">
              <a:solidFill>
                <a:schemeClr val="tx2"/>
              </a:solidFill>
            </a:endParaRPr>
          </a:p>
        </p:txBody>
      </p:sp>
      <p:cxnSp>
        <p:nvCxnSpPr>
          <p:cNvPr id="41" name="Connecteur droit avec flèche 40"/>
          <p:cNvCxnSpPr>
            <a:endCxn id="39" idx="5"/>
          </p:cNvCxnSpPr>
          <p:nvPr/>
        </p:nvCxnSpPr>
        <p:spPr>
          <a:xfrm flipH="1" flipV="1">
            <a:off x="4858223" y="3931247"/>
            <a:ext cx="793897" cy="786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9" idx="0"/>
          </p:cNvCxnSpPr>
          <p:nvPr/>
        </p:nvCxnSpPr>
        <p:spPr>
          <a:xfrm flipH="1" flipV="1">
            <a:off x="4644008" y="2780928"/>
            <a:ext cx="360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2" grpId="0"/>
      <p:bldP spid="30" grpId="0"/>
      <p:bldP spid="26" grpId="0" animBg="1"/>
      <p:bldP spid="28" grpId="0"/>
      <p:bldP spid="3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85408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fr-FR" sz="8000" dirty="0" smtClean="0"/>
              <a:t>Quels sont les noms et prénoms des employés n’étant affectés à aucun projet ? 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63</a:t>
            </a:fld>
            <a:endParaRPr lang="fr-FR"/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1835696" y="5498648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979713" y="5653697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Num_Employé</a:t>
            </a:r>
            <a:endParaRPr lang="fr-FR" sz="12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051719" y="63627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4139951" y="63720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Affectation</a:t>
            </a:r>
            <a:endParaRPr lang="fr-FR" dirty="0"/>
          </a:p>
        </p:txBody>
      </p:sp>
      <p:cxnSp>
        <p:nvCxnSpPr>
          <p:cNvPr id="32" name="Connecteur droit avec flèche 31"/>
          <p:cNvCxnSpPr>
            <a:endCxn id="26" idx="0"/>
          </p:cNvCxnSpPr>
          <p:nvPr/>
        </p:nvCxnSpPr>
        <p:spPr>
          <a:xfrm flipH="1" flipV="1">
            <a:off x="4680012" y="6074712"/>
            <a:ext cx="3600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2" idx="2"/>
            <a:endCxn id="39" idx="3"/>
          </p:cNvCxnSpPr>
          <p:nvPr/>
        </p:nvCxnSpPr>
        <p:spPr>
          <a:xfrm flipV="1">
            <a:off x="2591780" y="4714043"/>
            <a:ext cx="901908" cy="784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rganigramme : Opération manuelle 25"/>
          <p:cNvSpPr/>
          <p:nvPr/>
        </p:nvSpPr>
        <p:spPr>
          <a:xfrm rot="10800000">
            <a:off x="3923928" y="5498648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067945" y="5653697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Num_Employé</a:t>
            </a:r>
            <a:endParaRPr lang="fr-FR" sz="1200" dirty="0"/>
          </a:p>
        </p:txBody>
      </p:sp>
      <p:cxnSp>
        <p:nvCxnSpPr>
          <p:cNvPr id="38" name="Connecteur droit avec flèche 37"/>
          <p:cNvCxnSpPr/>
          <p:nvPr/>
        </p:nvCxnSpPr>
        <p:spPr>
          <a:xfrm flipH="1" flipV="1">
            <a:off x="2555775" y="6074712"/>
            <a:ext cx="3600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/>
          <p:cNvSpPr/>
          <p:nvPr/>
        </p:nvSpPr>
        <p:spPr>
          <a:xfrm>
            <a:off x="3419871" y="4283804"/>
            <a:ext cx="504056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2"/>
                </a:solidFill>
              </a:rPr>
              <a:t>-</a:t>
            </a:r>
            <a:endParaRPr lang="fr-FR" sz="4000" b="1" dirty="0">
              <a:solidFill>
                <a:schemeClr val="tx2"/>
              </a:solidFill>
            </a:endParaRPr>
          </a:p>
        </p:txBody>
      </p:sp>
      <p:cxnSp>
        <p:nvCxnSpPr>
          <p:cNvPr id="41" name="Connecteur droit avec flèche 40"/>
          <p:cNvCxnSpPr>
            <a:endCxn id="39" idx="5"/>
          </p:cNvCxnSpPr>
          <p:nvPr/>
        </p:nvCxnSpPr>
        <p:spPr>
          <a:xfrm flipH="1" flipV="1">
            <a:off x="3850110" y="4714043"/>
            <a:ext cx="793897" cy="786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9" idx="0"/>
          </p:cNvCxnSpPr>
          <p:nvPr/>
        </p:nvCxnSpPr>
        <p:spPr>
          <a:xfrm flipV="1">
            <a:off x="3671899" y="3717032"/>
            <a:ext cx="684077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139952" y="2989401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tx2"/>
                </a:solidFill>
                <a:latin typeface="Cambria"/>
              </a:rPr>
              <a:t>⋈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148064" y="42838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cxnSp>
        <p:nvCxnSpPr>
          <p:cNvPr id="20" name="Connecteur droit avec flèche 19"/>
          <p:cNvCxnSpPr>
            <a:stCxn id="19" idx="0"/>
          </p:cNvCxnSpPr>
          <p:nvPr/>
        </p:nvCxnSpPr>
        <p:spPr>
          <a:xfrm flipH="1" flipV="1">
            <a:off x="4716016" y="3717032"/>
            <a:ext cx="1008112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rganigramme : Opération manuelle 23"/>
          <p:cNvSpPr/>
          <p:nvPr/>
        </p:nvSpPr>
        <p:spPr>
          <a:xfrm rot="10800000">
            <a:off x="3779912" y="2492896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995936" y="2647945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Nom, Prénom</a:t>
            </a:r>
            <a:endParaRPr lang="fr-FR" sz="1200" dirty="0"/>
          </a:p>
        </p:txBody>
      </p:sp>
      <p:cxnSp>
        <p:nvCxnSpPr>
          <p:cNvPr id="29" name="Connecteur droit avec flèche 28"/>
          <p:cNvCxnSpPr>
            <a:endCxn id="24" idx="0"/>
          </p:cNvCxnSpPr>
          <p:nvPr/>
        </p:nvCxnSpPr>
        <p:spPr>
          <a:xfrm flipH="1" flipV="1">
            <a:off x="4535996" y="3068960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24" idx="2"/>
          </p:cNvCxnSpPr>
          <p:nvPr/>
        </p:nvCxnSpPr>
        <p:spPr>
          <a:xfrm flipV="1">
            <a:off x="4535996" y="2204864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2" grpId="0"/>
      <p:bldP spid="30" grpId="0"/>
      <p:bldP spid="26" grpId="0" animBg="1"/>
      <p:bldP spid="28" grpId="0"/>
      <p:bldP spid="39" grpId="0" animBg="1"/>
      <p:bldP spid="18" grpId="0"/>
      <p:bldP spid="19" grpId="0"/>
      <p:bldP spid="24" grpId="0" animBg="1"/>
      <p:bldP spid="2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85408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fr-FR" sz="8000" dirty="0" smtClean="0"/>
              <a:t>Quels sont les noms et prénoms des employés affectés à tous les projets ?</a:t>
            </a:r>
          </a:p>
          <a:p>
            <a:pPr>
              <a:buNone/>
            </a:pPr>
            <a:endParaRPr lang="fr-FR" sz="24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64</a:t>
            </a:fld>
            <a:endParaRPr lang="fr-FR"/>
          </a:p>
        </p:txBody>
      </p:sp>
      <p:sp>
        <p:nvSpPr>
          <p:cNvPr id="12" name="Organigramme : Opération manuelle 11"/>
          <p:cNvSpPr/>
          <p:nvPr/>
        </p:nvSpPr>
        <p:spPr>
          <a:xfrm rot="10800000">
            <a:off x="1835696" y="5498648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979712" y="5631631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 smtClean="0"/>
              <a:t>Num_Employé</a:t>
            </a:r>
            <a:r>
              <a:rPr lang="fr-FR" sz="1200" dirty="0" smtClean="0"/>
              <a:t>, </a:t>
            </a:r>
            <a:r>
              <a:rPr lang="fr-FR" sz="1200" dirty="0" err="1" smtClean="0"/>
              <a:t>Num_Projet</a:t>
            </a:r>
            <a:endParaRPr lang="fr-FR" sz="1200" dirty="0"/>
          </a:p>
        </p:txBody>
      </p:sp>
      <p:sp>
        <p:nvSpPr>
          <p:cNvPr id="22" name="ZoneTexte 21"/>
          <p:cNvSpPr txBox="1"/>
          <p:nvPr/>
        </p:nvSpPr>
        <p:spPr>
          <a:xfrm>
            <a:off x="1979712" y="63627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Affectation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4139951" y="63720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Projet</a:t>
            </a:r>
            <a:endParaRPr lang="fr-FR" dirty="0"/>
          </a:p>
        </p:txBody>
      </p:sp>
      <p:cxnSp>
        <p:nvCxnSpPr>
          <p:cNvPr id="32" name="Connecteur droit avec flèche 31"/>
          <p:cNvCxnSpPr>
            <a:endCxn id="26" idx="0"/>
          </p:cNvCxnSpPr>
          <p:nvPr/>
        </p:nvCxnSpPr>
        <p:spPr>
          <a:xfrm flipH="1" flipV="1">
            <a:off x="4680012" y="6074712"/>
            <a:ext cx="3600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2" idx="2"/>
            <a:endCxn id="39" idx="3"/>
          </p:cNvCxnSpPr>
          <p:nvPr/>
        </p:nvCxnSpPr>
        <p:spPr>
          <a:xfrm flipV="1">
            <a:off x="2591780" y="4714043"/>
            <a:ext cx="901908" cy="784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rganigramme : Opération manuelle 25"/>
          <p:cNvSpPr/>
          <p:nvPr/>
        </p:nvSpPr>
        <p:spPr>
          <a:xfrm rot="10800000">
            <a:off x="3923928" y="5498648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139952" y="5653697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Num_Projet</a:t>
            </a:r>
            <a:endParaRPr lang="fr-FR" sz="1200" dirty="0"/>
          </a:p>
        </p:txBody>
      </p:sp>
      <p:cxnSp>
        <p:nvCxnSpPr>
          <p:cNvPr id="38" name="Connecteur droit avec flèche 37"/>
          <p:cNvCxnSpPr/>
          <p:nvPr/>
        </p:nvCxnSpPr>
        <p:spPr>
          <a:xfrm flipH="1" flipV="1">
            <a:off x="2555775" y="6074712"/>
            <a:ext cx="3600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/>
          <p:cNvSpPr/>
          <p:nvPr/>
        </p:nvSpPr>
        <p:spPr>
          <a:xfrm>
            <a:off x="3419871" y="4283804"/>
            <a:ext cx="504056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solidFill>
                  <a:schemeClr val="tx2"/>
                </a:solidFill>
              </a:rPr>
              <a:t>÷</a:t>
            </a:r>
            <a:endParaRPr lang="fr-FR" sz="4000" b="1" dirty="0">
              <a:solidFill>
                <a:schemeClr val="tx2"/>
              </a:solidFill>
            </a:endParaRPr>
          </a:p>
        </p:txBody>
      </p:sp>
      <p:cxnSp>
        <p:nvCxnSpPr>
          <p:cNvPr id="41" name="Connecteur droit avec flèche 40"/>
          <p:cNvCxnSpPr>
            <a:endCxn id="39" idx="5"/>
          </p:cNvCxnSpPr>
          <p:nvPr/>
        </p:nvCxnSpPr>
        <p:spPr>
          <a:xfrm flipH="1" flipV="1">
            <a:off x="3850110" y="4714043"/>
            <a:ext cx="793897" cy="786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9" idx="0"/>
          </p:cNvCxnSpPr>
          <p:nvPr/>
        </p:nvCxnSpPr>
        <p:spPr>
          <a:xfrm flipV="1">
            <a:off x="3671899" y="3717032"/>
            <a:ext cx="684077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139952" y="2989401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tx2"/>
                </a:solidFill>
                <a:latin typeface="Cambria"/>
              </a:rPr>
              <a:t>⋈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148064" y="42838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Employé</a:t>
            </a:r>
            <a:endParaRPr lang="fr-FR" dirty="0"/>
          </a:p>
        </p:txBody>
      </p:sp>
      <p:cxnSp>
        <p:nvCxnSpPr>
          <p:cNvPr id="20" name="Connecteur droit avec flèche 19"/>
          <p:cNvCxnSpPr>
            <a:stCxn id="19" idx="0"/>
          </p:cNvCxnSpPr>
          <p:nvPr/>
        </p:nvCxnSpPr>
        <p:spPr>
          <a:xfrm flipH="1" flipV="1">
            <a:off x="4716016" y="3717032"/>
            <a:ext cx="1008112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rganigramme : Opération manuelle 23"/>
          <p:cNvSpPr/>
          <p:nvPr/>
        </p:nvSpPr>
        <p:spPr>
          <a:xfrm rot="10800000">
            <a:off x="3779912" y="2492896"/>
            <a:ext cx="1512168" cy="576064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995936" y="2647945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Nom, Prénom</a:t>
            </a:r>
            <a:endParaRPr lang="fr-FR" sz="1200" dirty="0"/>
          </a:p>
        </p:txBody>
      </p:sp>
      <p:cxnSp>
        <p:nvCxnSpPr>
          <p:cNvPr id="29" name="Connecteur droit avec flèche 28"/>
          <p:cNvCxnSpPr>
            <a:endCxn id="24" idx="0"/>
          </p:cNvCxnSpPr>
          <p:nvPr/>
        </p:nvCxnSpPr>
        <p:spPr>
          <a:xfrm flipH="1" flipV="1">
            <a:off x="4535996" y="3068960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24" idx="2"/>
          </p:cNvCxnSpPr>
          <p:nvPr/>
        </p:nvCxnSpPr>
        <p:spPr>
          <a:xfrm flipV="1">
            <a:off x="4535996" y="2204864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2" grpId="0"/>
      <p:bldP spid="30" grpId="0"/>
      <p:bldP spid="26" grpId="0" animBg="1"/>
      <p:bldP spid="28" grpId="0"/>
      <p:bldP spid="39" grpId="0" animBg="1"/>
      <p:bldP spid="18" grpId="0"/>
      <p:bldP spid="19" grpId="0"/>
      <p:bldP spid="24" grpId="0" animBg="1"/>
      <p:bldP spid="2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équivalences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Soient R et S deux relations:</a:t>
            </a:r>
          </a:p>
          <a:p>
            <a:endParaRPr lang="fr-FR" dirty="0" smtClean="0"/>
          </a:p>
          <a:p>
            <a:r>
              <a:rPr lang="fr-FR" dirty="0" smtClean="0"/>
              <a:t>R </a:t>
            </a:r>
            <a:r>
              <a:rPr lang="fr-FR" dirty="0" smtClean="0">
                <a:sym typeface="Symbol"/>
              </a:rPr>
              <a:t></a:t>
            </a:r>
            <a:r>
              <a:rPr lang="fr-FR" dirty="0" smtClean="0"/>
              <a:t> S = R - (R - S)</a:t>
            </a:r>
          </a:p>
          <a:p>
            <a:r>
              <a:rPr lang="fr-FR" dirty="0" smtClean="0"/>
              <a:t>σ</a:t>
            </a:r>
            <a:r>
              <a:rPr lang="fr-FR" sz="1600" dirty="0" smtClean="0"/>
              <a:t> condition1 </a:t>
            </a:r>
            <a:r>
              <a:rPr lang="fr-FR" sz="1600" dirty="0" smtClean="0">
                <a:solidFill>
                  <a:srgbClr val="FF0000"/>
                </a:solidFill>
              </a:rPr>
              <a:t>et</a:t>
            </a:r>
            <a:r>
              <a:rPr lang="fr-FR" sz="1600" dirty="0" smtClean="0"/>
              <a:t> condition2</a:t>
            </a:r>
            <a:r>
              <a:rPr lang="fr-FR" dirty="0" smtClean="0"/>
              <a:t>(R) = σ</a:t>
            </a:r>
            <a:r>
              <a:rPr lang="fr-FR" sz="1600" dirty="0" smtClean="0"/>
              <a:t> condition1</a:t>
            </a:r>
            <a:r>
              <a:rPr lang="fr-FR" dirty="0" smtClean="0"/>
              <a:t>(R) </a:t>
            </a:r>
            <a:r>
              <a:rPr lang="fr-FR" dirty="0" smtClean="0">
                <a:solidFill>
                  <a:srgbClr val="FF0000"/>
                </a:solidFill>
                <a:sym typeface="Symbol"/>
              </a:rPr>
              <a:t></a:t>
            </a:r>
            <a:r>
              <a:rPr lang="fr-FR" dirty="0" smtClean="0"/>
              <a:t> σ</a:t>
            </a:r>
            <a:r>
              <a:rPr lang="fr-FR" sz="1600" dirty="0" smtClean="0"/>
              <a:t> condition2</a:t>
            </a:r>
            <a:r>
              <a:rPr lang="fr-FR" sz="2800" dirty="0" smtClean="0"/>
              <a:t>(</a:t>
            </a:r>
            <a:r>
              <a:rPr lang="fr-FR" dirty="0" smtClean="0"/>
              <a:t>R) </a:t>
            </a:r>
          </a:p>
          <a:p>
            <a:r>
              <a:rPr lang="fr-FR" dirty="0" smtClean="0"/>
              <a:t>σ</a:t>
            </a:r>
            <a:r>
              <a:rPr lang="fr-FR" sz="1600" dirty="0" smtClean="0"/>
              <a:t> condition1 </a:t>
            </a:r>
            <a:r>
              <a:rPr lang="fr-FR" sz="1600" dirty="0" smtClean="0">
                <a:solidFill>
                  <a:srgbClr val="FF0000"/>
                </a:solidFill>
              </a:rPr>
              <a:t>ou</a:t>
            </a:r>
            <a:r>
              <a:rPr lang="fr-FR" sz="1600" dirty="0" smtClean="0"/>
              <a:t> condition2</a:t>
            </a:r>
            <a:r>
              <a:rPr lang="fr-FR" dirty="0" smtClean="0"/>
              <a:t>(R) = σ</a:t>
            </a:r>
            <a:r>
              <a:rPr lang="fr-FR" sz="1600" dirty="0" smtClean="0"/>
              <a:t>condition1</a:t>
            </a:r>
            <a:r>
              <a:rPr lang="fr-FR" dirty="0" smtClean="0"/>
              <a:t>(R) </a:t>
            </a:r>
            <a:r>
              <a:rPr lang="fr-FR" dirty="0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fr-FR" dirty="0" smtClean="0"/>
              <a:t> σ </a:t>
            </a:r>
            <a:r>
              <a:rPr lang="fr-FR" sz="1600" dirty="0" smtClean="0"/>
              <a:t>condition2</a:t>
            </a:r>
            <a:r>
              <a:rPr lang="fr-FR" sz="2800" dirty="0" smtClean="0"/>
              <a:t>(R) </a:t>
            </a:r>
          </a:p>
          <a:p>
            <a:r>
              <a:rPr lang="fr-FR" dirty="0" smtClean="0"/>
              <a:t>R </a:t>
            </a:r>
            <a:r>
              <a:rPr lang="fr-FR" dirty="0" smtClean="0">
                <a:latin typeface="Cambria"/>
              </a:rPr>
              <a:t>⋈</a:t>
            </a:r>
            <a:r>
              <a:rPr lang="el-GR" sz="1600" dirty="0" smtClean="0"/>
              <a:t>θ</a:t>
            </a:r>
            <a:r>
              <a:rPr lang="fr-FR" dirty="0" smtClean="0"/>
              <a:t> S = </a:t>
            </a:r>
            <a:r>
              <a:rPr lang="el-GR" dirty="0" smtClean="0"/>
              <a:t>σ</a:t>
            </a:r>
            <a:r>
              <a:rPr lang="el-GR" sz="1600" dirty="0" smtClean="0"/>
              <a:t>θ</a:t>
            </a:r>
            <a:r>
              <a:rPr lang="fr-FR" sz="1600" dirty="0" smtClean="0"/>
              <a:t> </a:t>
            </a:r>
            <a:r>
              <a:rPr lang="fr-FR" dirty="0" smtClean="0"/>
              <a:t>(R x S)</a:t>
            </a:r>
          </a:p>
          <a:p>
            <a:r>
              <a:rPr lang="fr-FR" dirty="0" smtClean="0"/>
              <a:t>R </a:t>
            </a:r>
            <a:r>
              <a:rPr lang="fr-FR" sz="2800" dirty="0" smtClean="0"/>
              <a:t>÷ S = </a:t>
            </a:r>
            <a:r>
              <a:rPr lang="el-GR" sz="2800" dirty="0" smtClean="0">
                <a:latin typeface="Cambria"/>
              </a:rPr>
              <a:t>π</a:t>
            </a:r>
            <a:r>
              <a:rPr lang="fr-FR" sz="2800" baseline="-25000" dirty="0" smtClean="0">
                <a:latin typeface="Cambria"/>
              </a:rPr>
              <a:t>(R/S)</a:t>
            </a:r>
            <a:r>
              <a:rPr lang="fr-FR" sz="2800" dirty="0" smtClean="0">
                <a:latin typeface="Cambria"/>
              </a:rPr>
              <a:t>(R) - </a:t>
            </a:r>
            <a:r>
              <a:rPr lang="el-GR" sz="2800" dirty="0" smtClean="0">
                <a:latin typeface="Cambria"/>
              </a:rPr>
              <a:t>π</a:t>
            </a:r>
            <a:r>
              <a:rPr lang="fr-FR" sz="2800" baseline="-25000" dirty="0" smtClean="0">
                <a:latin typeface="Cambria"/>
              </a:rPr>
              <a:t>(R/S) </a:t>
            </a:r>
            <a:r>
              <a:rPr lang="fr-FR" sz="2800" dirty="0" smtClean="0">
                <a:latin typeface="Cambria"/>
              </a:rPr>
              <a:t>(((</a:t>
            </a:r>
            <a:r>
              <a:rPr lang="el-GR" sz="2800" dirty="0" smtClean="0">
                <a:latin typeface="Cambria"/>
              </a:rPr>
              <a:t>π</a:t>
            </a:r>
            <a:r>
              <a:rPr lang="fr-FR" sz="2800" baseline="-25000" dirty="0" smtClean="0">
                <a:latin typeface="Cambria"/>
              </a:rPr>
              <a:t>(R/S)</a:t>
            </a:r>
            <a:r>
              <a:rPr lang="fr-FR" sz="2800" dirty="0" smtClean="0">
                <a:latin typeface="Cambria"/>
              </a:rPr>
              <a:t>(R)) x S) - R)</a:t>
            </a:r>
            <a:br>
              <a:rPr lang="fr-FR" sz="2800" dirty="0" smtClean="0">
                <a:latin typeface="Cambria"/>
              </a:rPr>
            </a:br>
            <a:r>
              <a:rPr lang="fr-FR" sz="2000" dirty="0" smtClean="0">
                <a:latin typeface="Cambria"/>
              </a:rPr>
              <a:t>R/S: attributs de R n’appartenant pas à S</a:t>
            </a:r>
            <a:endParaRPr lang="fr-FR" sz="2800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Notation fonctionnelle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35480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 smtClean="0"/>
              <a:t>En plus de la notation algébrique et graphique (arbres algébriques) présentés précédemment, Il possible d'utiliser une notation fonctionnelle pour exprimer les opérations de l'algèbre relationnelle.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Notation fonctionnelle des opérateurs algébriques: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/>
            <a:r>
              <a:rPr lang="fr-FR" sz="2000" dirty="0" smtClean="0"/>
              <a:t>PROJECT(liste attributs, relation)</a:t>
            </a:r>
          </a:p>
          <a:p>
            <a:pPr marL="0" indent="0"/>
            <a:r>
              <a:rPr lang="fr-FR" sz="2000" dirty="0" smtClean="0"/>
              <a:t>RESTRICT(prédicat, relation) </a:t>
            </a:r>
            <a:r>
              <a:rPr lang="fr-FR" sz="2000" dirty="0" smtClean="0">
                <a:sym typeface="Wingdings" pitchFamily="2" charset="2"/>
              </a:rPr>
              <a:t>Sélection, Restriction</a:t>
            </a:r>
            <a:endParaRPr lang="fr-FR" sz="2000" dirty="0" smtClean="0"/>
          </a:p>
          <a:p>
            <a:pPr marL="0" indent="0"/>
            <a:r>
              <a:rPr lang="fr-FR" sz="2000" dirty="0" smtClean="0"/>
              <a:t>UNION(relation1, relation2)</a:t>
            </a:r>
          </a:p>
          <a:p>
            <a:pPr marL="0" indent="0"/>
            <a:r>
              <a:rPr lang="fr-FR" sz="2000" dirty="0" smtClean="0"/>
              <a:t>INTERSECT(relation1, relation2)</a:t>
            </a:r>
          </a:p>
          <a:p>
            <a:pPr marL="0" indent="0"/>
            <a:r>
              <a:rPr lang="fr-FR" sz="2000" dirty="0" smtClean="0"/>
              <a:t>EXCEPT(relation1, relation2) </a:t>
            </a:r>
            <a:r>
              <a:rPr lang="fr-FR" sz="2000" dirty="0" smtClean="0">
                <a:sym typeface="Wingdings" pitchFamily="2" charset="2"/>
              </a:rPr>
              <a:t> Différence</a:t>
            </a:r>
            <a:endParaRPr lang="fr-FR" sz="2000" dirty="0" smtClean="0"/>
          </a:p>
          <a:p>
            <a:pPr marL="0" indent="0"/>
            <a:r>
              <a:rPr lang="fr-FR" sz="2000" dirty="0" smtClean="0"/>
              <a:t>JOIN(condition, relation1, relation2)</a:t>
            </a:r>
          </a:p>
          <a:p>
            <a:pPr marL="0" indent="0"/>
            <a:r>
              <a:rPr lang="fr-FR" sz="2000" dirty="0" smtClean="0"/>
              <a:t>…</a:t>
            </a:r>
          </a:p>
          <a:p>
            <a:pPr marL="0" indent="0"/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Exemple:  </a:t>
            </a:r>
          </a:p>
          <a:p>
            <a:pPr marL="0" indent="0">
              <a:buNone/>
            </a:pPr>
            <a:r>
              <a:rPr lang="fr-FR" sz="2000" dirty="0" smtClean="0"/>
              <a:t>Quels sont les noms et prénoms des développeurs ?</a:t>
            </a:r>
          </a:p>
          <a:p>
            <a:pPr marL="0" indent="0">
              <a:buNone/>
            </a:pPr>
            <a:r>
              <a:rPr lang="fr-FR" sz="2000" dirty="0" smtClean="0"/>
              <a:t>PROJECT(Nom, Prénom, RESTRICT(Fonction='développeur', Employé))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/>
            <a:r>
              <a:rPr lang="fr-FR" dirty="0" smtClean="0"/>
              <a:t>Opérateurs ensemblistes:</a:t>
            </a:r>
          </a:p>
          <a:p>
            <a:pPr marL="880110" lvl="1" indent="-514350"/>
            <a:r>
              <a:rPr lang="fr-FR" dirty="0" smtClean="0"/>
              <a:t>Union</a:t>
            </a:r>
          </a:p>
          <a:p>
            <a:pPr marL="880110" lvl="1" indent="-514350"/>
            <a:r>
              <a:rPr lang="fr-FR" dirty="0" smtClean="0"/>
              <a:t>Intersection</a:t>
            </a:r>
          </a:p>
          <a:p>
            <a:pPr marL="880110" lvl="1" indent="-514350"/>
            <a:r>
              <a:rPr lang="fr-FR" dirty="0" smtClean="0"/>
              <a:t>Différence</a:t>
            </a:r>
          </a:p>
          <a:p>
            <a:pPr marL="880110" lvl="1" indent="-514350"/>
            <a:r>
              <a:rPr lang="fr-FR" dirty="0" smtClean="0"/>
              <a:t>Produit cartésien</a:t>
            </a:r>
          </a:p>
          <a:p>
            <a:pPr marL="514350" indent="-514350"/>
            <a:endParaRPr lang="fr-FR" dirty="0" smtClean="0"/>
          </a:p>
          <a:p>
            <a:pPr marL="514350" indent="-514350"/>
            <a:endParaRPr lang="fr-FR" dirty="0" smtClean="0"/>
          </a:p>
          <a:p>
            <a:pPr marL="514350" indent="-514350"/>
            <a:r>
              <a:rPr lang="fr-FR" dirty="0" smtClean="0"/>
              <a:t>Opérateurs relationnels:</a:t>
            </a:r>
          </a:p>
          <a:p>
            <a:pPr marL="880110" lvl="1" indent="-514350"/>
            <a:r>
              <a:rPr lang="fr-FR" dirty="0" smtClean="0"/>
              <a:t>Sélection</a:t>
            </a:r>
          </a:p>
          <a:p>
            <a:pPr marL="880110" lvl="1" indent="-514350"/>
            <a:r>
              <a:rPr lang="fr-FR" dirty="0" smtClean="0"/>
              <a:t>Projection</a:t>
            </a:r>
          </a:p>
          <a:p>
            <a:pPr marL="880110" lvl="1" indent="-514350"/>
            <a:r>
              <a:rPr lang="fr-FR" dirty="0" err="1" smtClean="0"/>
              <a:t>Renommage</a:t>
            </a:r>
            <a:endParaRPr lang="fr-FR" dirty="0" smtClean="0"/>
          </a:p>
          <a:p>
            <a:pPr marL="880110" lvl="1" indent="-514350"/>
            <a:r>
              <a:rPr lang="fr-FR" dirty="0" smtClean="0"/>
              <a:t>Jointures</a:t>
            </a:r>
          </a:p>
          <a:p>
            <a:pPr marL="880110" lvl="1" indent="-514350"/>
            <a:r>
              <a:rPr lang="fr-FR" dirty="0" smtClean="0"/>
              <a:t>Division</a:t>
            </a:r>
          </a:p>
          <a:p>
            <a:pPr>
              <a:buNone/>
            </a:pPr>
            <a:endParaRPr lang="fr-FR" dirty="0" smtClean="0"/>
          </a:p>
          <a:p>
            <a:pPr marL="514350" indent="-51435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Employé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7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2641478"/>
          <a:ext cx="8640960" cy="21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Affectation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67544" y="2482102"/>
          <a:ext cx="8280920" cy="317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Début_Affect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Fin_Affect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Supérieur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08/03/2011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28/06/2011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1009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17/12/2011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1053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19/08/2011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581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L'opérateur Projection permet de conserver certains attributs (colonnes) uniquement.</a:t>
            </a:r>
          </a:p>
          <a:p>
            <a:pPr marL="0" indent="0">
              <a:buNone/>
            </a:pPr>
            <a:r>
              <a:rPr lang="fr-FR" dirty="0" smtClean="0"/>
              <a:t>Symbole: </a:t>
            </a:r>
            <a:r>
              <a:rPr lang="el-GR" sz="3600" dirty="0" smtClean="0">
                <a:solidFill>
                  <a:srgbClr val="FF0000"/>
                </a:solidFill>
              </a:rPr>
              <a:t>π</a:t>
            </a:r>
            <a:endParaRPr lang="fr-FR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Nombre de relations opérandes : 1 (opérateur unaire)</a:t>
            </a:r>
          </a:p>
          <a:p>
            <a:pPr marL="0" indent="0">
              <a:buNone/>
            </a:pPr>
            <a:r>
              <a:rPr lang="fr-FR" dirty="0" smtClean="0"/>
              <a:t>Les attributs spécifiés dans la liste des attributs à projeter sont conservés dans la relation résultat.</a:t>
            </a:r>
          </a:p>
          <a:p>
            <a:pPr marL="0" indent="0">
              <a:buNone/>
            </a:pPr>
            <a:r>
              <a:rPr lang="fr-FR" dirty="0" smtClean="0"/>
              <a:t>Exemple: </a:t>
            </a:r>
            <a:r>
              <a:rPr lang="el-GR" dirty="0" smtClean="0"/>
              <a:t>π</a:t>
            </a:r>
            <a:r>
              <a:rPr lang="fr-FR" dirty="0" smtClean="0"/>
              <a:t> </a:t>
            </a:r>
            <a:r>
              <a:rPr lang="fr-FR" sz="1400" dirty="0" smtClean="0"/>
              <a:t>Nom, Prénom</a:t>
            </a:r>
            <a:r>
              <a:rPr lang="fr-FR" dirty="0" smtClean="0"/>
              <a:t> (Employé)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9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660232" y="0"/>
          <a:ext cx="2448272" cy="180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33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6" name="Groupe 18"/>
          <p:cNvGrpSpPr/>
          <p:nvPr/>
        </p:nvGrpSpPr>
        <p:grpSpPr>
          <a:xfrm rot="10800000">
            <a:off x="6883112" y="4427820"/>
            <a:ext cx="2232248" cy="2169532"/>
            <a:chOff x="2987824" y="3851756"/>
            <a:chExt cx="2232248" cy="2169532"/>
          </a:xfrm>
        </p:grpSpPr>
        <p:grpSp>
          <p:nvGrpSpPr>
            <p:cNvPr id="7" name="Groupe 4"/>
            <p:cNvGrpSpPr/>
            <p:nvPr/>
          </p:nvGrpSpPr>
          <p:grpSpPr>
            <a:xfrm>
              <a:off x="2987824" y="4149080"/>
              <a:ext cx="2232248" cy="1584176"/>
              <a:chOff x="6084168" y="4797152"/>
              <a:chExt cx="2232248" cy="1584176"/>
            </a:xfrm>
          </p:grpSpPr>
          <p:sp>
            <p:nvSpPr>
              <p:cNvPr id="23" name="Organigramme : Opération manuelle 22"/>
              <p:cNvSpPr/>
              <p:nvPr/>
            </p:nvSpPr>
            <p:spPr>
              <a:xfrm>
                <a:off x="6084168" y="5301208"/>
                <a:ext cx="2232248" cy="648072"/>
              </a:xfrm>
              <a:prstGeom prst="flowChartManualOperation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4" name="Connecteur droit avec flèche 23"/>
              <p:cNvCxnSpPr>
                <a:endCxn id="23" idx="0"/>
              </p:cNvCxnSpPr>
              <p:nvPr/>
            </p:nvCxnSpPr>
            <p:spPr>
              <a:xfrm>
                <a:off x="7164288" y="4797152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>
                <a:stCxn id="23" idx="2"/>
              </p:cNvCxnSpPr>
              <p:nvPr/>
            </p:nvCxnSpPr>
            <p:spPr>
              <a:xfrm>
                <a:off x="7200292" y="5949280"/>
                <a:ext cx="36004" cy="4320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ZoneTexte 20"/>
            <p:cNvSpPr txBox="1"/>
            <p:nvPr/>
          </p:nvSpPr>
          <p:spPr>
            <a:xfrm rot="10800000">
              <a:off x="3354720" y="385175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Relation</a:t>
              </a:r>
              <a:endParaRPr lang="fr-FR" dirty="0"/>
            </a:p>
          </p:txBody>
        </p:sp>
        <p:sp>
          <p:nvSpPr>
            <p:cNvPr id="22" name="ZoneTexte 21"/>
            <p:cNvSpPr txBox="1"/>
            <p:nvPr/>
          </p:nvSpPr>
          <p:spPr>
            <a:xfrm rot="10800000">
              <a:off x="3426728" y="565195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7524328" y="5157193"/>
            <a:ext cx="108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Attribut 1, Attribut 2, .., Attribut n  </a:t>
            </a:r>
          </a:p>
          <a:p>
            <a:endParaRPr lang="fr-FR" sz="1200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6660232" y="-27384"/>
          <a:ext cx="2448272" cy="209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33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833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467544" y="5805264"/>
            <a:ext cx="58326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Les </a:t>
            </a:r>
            <a:r>
              <a:rPr lang="fr-FR" sz="2800" dirty="0" err="1" smtClean="0"/>
              <a:t>tuples</a:t>
            </a:r>
            <a:r>
              <a:rPr lang="fr-FR" sz="2800" dirty="0" smtClean="0"/>
              <a:t> en double sont supprimés.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39132</TotalTime>
  <Words>4050</Words>
  <Application>Microsoft Office PowerPoint</Application>
  <PresentationFormat>Affichage à l'écran (4:3)</PresentationFormat>
  <Paragraphs>2182</Paragraphs>
  <Slides>67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67</vt:i4>
      </vt:variant>
    </vt:vector>
  </HeadingPairs>
  <TitlesOfParts>
    <vt:vector size="75" baseType="lpstr">
      <vt:lpstr>Calibri</vt:lpstr>
      <vt:lpstr>Cambria</vt:lpstr>
      <vt:lpstr>Constantia</vt:lpstr>
      <vt:lpstr>Symbol</vt:lpstr>
      <vt:lpstr>Times New Roman</vt:lpstr>
      <vt:lpstr>Wingdings</vt:lpstr>
      <vt:lpstr>Wingdings 2</vt:lpstr>
      <vt:lpstr>Débit</vt:lpstr>
      <vt:lpstr>Algèbre relationnelle</vt:lpstr>
      <vt:lpstr>Introduction</vt:lpstr>
      <vt:lpstr>Introduction</vt:lpstr>
      <vt:lpstr>Schéma Exemple</vt:lpstr>
      <vt:lpstr>Schéma Exemple</vt:lpstr>
      <vt:lpstr>Relation Projet</vt:lpstr>
      <vt:lpstr>Relation Employé</vt:lpstr>
      <vt:lpstr>Relation Affectation</vt:lpstr>
      <vt:lpstr>Projection</vt:lpstr>
      <vt:lpstr>Renommage</vt:lpstr>
      <vt:lpstr>Exemple de renommage</vt:lpstr>
      <vt:lpstr>Sélection (ou restriction)</vt:lpstr>
      <vt:lpstr>Sélection (ou restriction)</vt:lpstr>
      <vt:lpstr>Combinaison d’opérateurs</vt:lpstr>
      <vt:lpstr>Combinaison d ‘opérateurs</vt:lpstr>
      <vt:lpstr>Ordre des opérateurs</vt:lpstr>
      <vt:lpstr>Union</vt:lpstr>
      <vt:lpstr>Union</vt:lpstr>
      <vt:lpstr>Relation retraité</vt:lpstr>
      <vt:lpstr>Résultat de l'union</vt:lpstr>
      <vt:lpstr>Intersection</vt:lpstr>
      <vt:lpstr>Résultat de l'intersection</vt:lpstr>
      <vt:lpstr>Différence</vt:lpstr>
      <vt:lpstr>Résultat de la différence</vt:lpstr>
      <vt:lpstr>Résultat de la différence</vt:lpstr>
      <vt:lpstr>Différence</vt:lpstr>
      <vt:lpstr>Produit cartésien</vt:lpstr>
      <vt:lpstr>Résultat du produit cartésien</vt:lpstr>
      <vt:lpstr>Jointure naturelle</vt:lpstr>
      <vt:lpstr>Exemple</vt:lpstr>
      <vt:lpstr>Relation Projet</vt:lpstr>
      <vt:lpstr>Relation Affectation</vt:lpstr>
      <vt:lpstr>Présentation PowerPoint</vt:lpstr>
      <vt:lpstr>Présentation PowerPoint</vt:lpstr>
      <vt:lpstr>Présentation PowerPoint</vt:lpstr>
      <vt:lpstr>Thêta-Jointure</vt:lpstr>
      <vt:lpstr>Exemple</vt:lpstr>
      <vt:lpstr>Relation Employé</vt:lpstr>
      <vt:lpstr>ρNum_Employé-&gt;NE(π Num_Employé, Nom, Prénom (Empolyé))</vt:lpstr>
      <vt:lpstr>Affectation  ⋈ Supérieur = NE   ρNum_Employé-&gt;NE(π Num_Employé, Nom, Prénom (Empolyé)</vt:lpstr>
      <vt:lpstr>Semi-Jointure</vt:lpstr>
      <vt:lpstr>Jointure externe</vt:lpstr>
      <vt:lpstr>Relation Employé</vt:lpstr>
      <vt:lpstr>Relation Affectation</vt:lpstr>
      <vt:lpstr>Jointure naturelle (interne)</vt:lpstr>
      <vt:lpstr>Jointure naturelle (interne)</vt:lpstr>
      <vt:lpstr>Jointure externe gauche </vt:lpstr>
      <vt:lpstr>Jointure externe gauche</vt:lpstr>
      <vt:lpstr>Division</vt:lpstr>
      <vt:lpstr>Exemple de division</vt:lpstr>
      <vt:lpstr>Mémo (algèbre relationnelle)</vt:lpstr>
      <vt:lpstr>Mémo (algèbre relationnelle)</vt:lpstr>
      <vt:lpstr>Mémo (algèbre relationnelle)</vt:lpstr>
      <vt:lpstr>Mémo (algèbre relationnelle)</vt:lpstr>
      <vt:lpstr>Exercice</vt:lpstr>
      <vt:lpstr>Solution</vt:lpstr>
      <vt:lpstr>Solution</vt:lpstr>
      <vt:lpstr>Solution</vt:lpstr>
      <vt:lpstr>Solution</vt:lpstr>
      <vt:lpstr>Solution</vt:lpstr>
      <vt:lpstr>Solution</vt:lpstr>
      <vt:lpstr>Solution</vt:lpstr>
      <vt:lpstr>Solution</vt:lpstr>
      <vt:lpstr>Solution</vt:lpstr>
      <vt:lpstr>Quelques équivalences</vt:lpstr>
      <vt:lpstr>Notation fonctionnelle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Algèbre relationnelle</dc:title>
  <dc:creator>M</dc:creator>
  <cp:lastModifiedBy>khelifa</cp:lastModifiedBy>
  <cp:revision>1276</cp:revision>
  <dcterms:created xsi:type="dcterms:W3CDTF">2012-02-12T05:33:38Z</dcterms:created>
  <dcterms:modified xsi:type="dcterms:W3CDTF">2021-05-16T11:36:15Z</dcterms:modified>
</cp:coreProperties>
</file>