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FF1-FDA7-4E75-91FD-4849836D3C19}" type="datetimeFigureOut">
              <a:rPr lang="fr-FR" smtClean="0"/>
              <a:pPr/>
              <a:t>28/02/2022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8A9-4E34-4AA0-9D64-59823BB241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FF1-FDA7-4E75-91FD-4849836D3C19}" type="datetimeFigureOut">
              <a:rPr lang="fr-FR" smtClean="0"/>
              <a:pPr/>
              <a:t>28/02/2022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8A9-4E34-4AA0-9D64-59823BB241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FF1-FDA7-4E75-91FD-4849836D3C19}" type="datetimeFigureOut">
              <a:rPr lang="fr-FR" smtClean="0"/>
              <a:pPr/>
              <a:t>28/02/2022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8A9-4E34-4AA0-9D64-59823BB241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FF1-FDA7-4E75-91FD-4849836D3C19}" type="datetimeFigureOut">
              <a:rPr lang="fr-FR" smtClean="0"/>
              <a:pPr/>
              <a:t>28/02/2022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8A9-4E34-4AA0-9D64-59823BB241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FF1-FDA7-4E75-91FD-4849836D3C19}" type="datetimeFigureOut">
              <a:rPr lang="fr-FR" smtClean="0"/>
              <a:pPr/>
              <a:t>28/02/2022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8A9-4E34-4AA0-9D64-59823BB241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FF1-FDA7-4E75-91FD-4849836D3C19}" type="datetimeFigureOut">
              <a:rPr lang="fr-FR" smtClean="0"/>
              <a:pPr/>
              <a:t>28/02/2022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8A9-4E34-4AA0-9D64-59823BB241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FF1-FDA7-4E75-91FD-4849836D3C19}" type="datetimeFigureOut">
              <a:rPr lang="fr-FR" smtClean="0"/>
              <a:pPr/>
              <a:t>28/02/2022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8A9-4E34-4AA0-9D64-59823BB241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FF1-FDA7-4E75-91FD-4849836D3C19}" type="datetimeFigureOut">
              <a:rPr lang="fr-FR" smtClean="0"/>
              <a:pPr/>
              <a:t>28/02/2022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8A9-4E34-4AA0-9D64-59823BB241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FF1-FDA7-4E75-91FD-4849836D3C19}" type="datetimeFigureOut">
              <a:rPr lang="fr-FR" smtClean="0"/>
              <a:pPr/>
              <a:t>28/02/2022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8A9-4E34-4AA0-9D64-59823BB241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FF1-FDA7-4E75-91FD-4849836D3C19}" type="datetimeFigureOut">
              <a:rPr lang="fr-FR" smtClean="0"/>
              <a:pPr/>
              <a:t>28/02/2022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8A9-4E34-4AA0-9D64-59823BB241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FF1-FDA7-4E75-91FD-4849836D3C19}" type="datetimeFigureOut">
              <a:rPr lang="fr-FR" smtClean="0"/>
              <a:pPr/>
              <a:t>28/02/2022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8A9-4E34-4AA0-9D64-59823BB241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8FF1-FDA7-4E75-91FD-4849836D3C19}" type="datetimeFigureOut">
              <a:rPr lang="fr-FR" smtClean="0"/>
              <a:pPr/>
              <a:t>28/02/2022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B28A9-4E34-4AA0-9D64-59823BB241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Energie solaire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Book Antiqua" pitchFamily="18" charset="0"/>
              </a:rPr>
              <a:t>Le </a:t>
            </a:r>
            <a:r>
              <a:rPr lang="fr-FR" sz="3200" b="1" dirty="0" smtClean="0">
                <a:solidFill>
                  <a:srgbClr val="FF0000"/>
                </a:solidFill>
                <a:latin typeface="Book Antiqua" pitchFamily="18" charset="0"/>
              </a:rPr>
              <a:t>Soleil</a:t>
            </a:r>
            <a:endParaRPr lang="fr-FR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sz="4300" dirty="0" smtClean="0">
                <a:latin typeface="Book Antiqua" pitchFamily="18" charset="0"/>
              </a:rPr>
              <a:t>émet</a:t>
            </a:r>
            <a:r>
              <a:rPr lang="fr-FR" sz="4400" dirty="0" smtClean="0">
                <a:latin typeface="Book Antiqua" pitchFamily="18" charset="0"/>
              </a:rPr>
              <a:t> </a:t>
            </a:r>
            <a:r>
              <a:rPr lang="fr-FR" sz="4300" dirty="0" smtClean="0">
                <a:solidFill>
                  <a:srgbClr val="00B0F0"/>
                </a:solidFill>
                <a:latin typeface="Book Antiqua" pitchFamily="18" charset="0"/>
              </a:rPr>
              <a:t>rayonnements</a:t>
            </a:r>
            <a:r>
              <a:rPr lang="fr-FR" sz="4300" dirty="0" smtClean="0">
                <a:latin typeface="Book Antiqua" pitchFamily="18" charset="0"/>
              </a:rPr>
              <a:t> </a:t>
            </a:r>
            <a:r>
              <a:rPr lang="fr-FR" sz="4300" dirty="0">
                <a:latin typeface="Book Antiqua" pitchFamily="18" charset="0"/>
              </a:rPr>
              <a:t>qui sont convertis en lumière et en </a:t>
            </a:r>
            <a:r>
              <a:rPr lang="fr-FR" sz="4300" dirty="0" smtClean="0">
                <a:latin typeface="Book Antiqua" pitchFamily="18" charset="0"/>
              </a:rPr>
              <a:t>chaleur. </a:t>
            </a:r>
          </a:p>
          <a:p>
            <a:pPr algn="just"/>
            <a:r>
              <a:rPr lang="fr-FR" sz="4300" dirty="0">
                <a:latin typeface="Book Antiqua" pitchFamily="18" charset="0"/>
              </a:rPr>
              <a:t>rayonnement de </a:t>
            </a:r>
            <a:r>
              <a:rPr lang="fr-FR" sz="4300" dirty="0">
                <a:solidFill>
                  <a:srgbClr val="00B0F0"/>
                </a:solidFill>
                <a:latin typeface="Book Antiqua" pitchFamily="18" charset="0"/>
              </a:rPr>
              <a:t>courte longueur </a:t>
            </a:r>
            <a:r>
              <a:rPr lang="fr-FR" sz="4300" dirty="0">
                <a:latin typeface="Book Antiqua" pitchFamily="18" charset="0"/>
              </a:rPr>
              <a:t>d'onde (lumière visible), </a:t>
            </a:r>
            <a:r>
              <a:rPr lang="fr-FR" sz="4300" dirty="0">
                <a:solidFill>
                  <a:srgbClr val="00B0F0"/>
                </a:solidFill>
                <a:latin typeface="Book Antiqua" pitchFamily="18" charset="0"/>
              </a:rPr>
              <a:t>rayonnement de grande </a:t>
            </a:r>
            <a:r>
              <a:rPr lang="fr-FR" sz="4300" dirty="0">
                <a:latin typeface="Book Antiqua" pitchFamily="18" charset="0"/>
              </a:rPr>
              <a:t>longueur d'onde (chaleur) et énergie chimique (molécules organiques</a:t>
            </a:r>
            <a:r>
              <a:rPr lang="fr-FR" sz="4300" dirty="0" smtClean="0">
                <a:latin typeface="Book Antiqua" pitchFamily="18" charset="0"/>
              </a:rPr>
              <a:t>)</a:t>
            </a:r>
            <a:endParaRPr lang="fr-FR" sz="4300" dirty="0">
              <a:latin typeface="Book Antiqua" pitchFamily="18" charset="0"/>
            </a:endParaRPr>
          </a:p>
          <a:p>
            <a:pPr algn="just"/>
            <a:r>
              <a:rPr lang="fr-FR" sz="4300" dirty="0" smtClean="0">
                <a:latin typeface="Book Antiqua" pitchFamily="18" charset="0"/>
              </a:rPr>
              <a:t>C’est </a:t>
            </a:r>
            <a:r>
              <a:rPr lang="fr-FR" sz="4300" dirty="0">
                <a:latin typeface="Book Antiqua" pitchFamily="18" charset="0"/>
              </a:rPr>
              <a:t>au cœur de notre étoile vieille de </a:t>
            </a:r>
            <a:r>
              <a:rPr lang="fr-FR" sz="4300" dirty="0">
                <a:solidFill>
                  <a:srgbClr val="FF0000"/>
                </a:solidFill>
                <a:latin typeface="Book Antiqua" pitchFamily="18" charset="0"/>
              </a:rPr>
              <a:t>5</a:t>
            </a:r>
            <a:r>
              <a:rPr lang="fr-FR" sz="4300" dirty="0">
                <a:latin typeface="Book Antiqua" pitchFamily="18" charset="0"/>
              </a:rPr>
              <a:t> </a:t>
            </a:r>
            <a:r>
              <a:rPr lang="fr-FR" sz="4300" dirty="0">
                <a:solidFill>
                  <a:srgbClr val="FF0000"/>
                </a:solidFill>
                <a:latin typeface="Book Antiqua" pitchFamily="18" charset="0"/>
              </a:rPr>
              <a:t>milliards d’années </a:t>
            </a:r>
            <a:r>
              <a:rPr lang="fr-FR" sz="4300" dirty="0">
                <a:latin typeface="Book Antiqua" pitchFamily="18" charset="0"/>
              </a:rPr>
              <a:t>que </a:t>
            </a:r>
            <a:r>
              <a:rPr lang="fr-FR" sz="4300" dirty="0">
                <a:solidFill>
                  <a:srgbClr val="00B050"/>
                </a:solidFill>
                <a:latin typeface="Book Antiqua" pitchFamily="18" charset="0"/>
              </a:rPr>
              <a:t>4 atomes d’hydrogène </a:t>
            </a:r>
            <a:r>
              <a:rPr lang="fr-FR" sz="4300" dirty="0">
                <a:latin typeface="Book Antiqua" pitchFamily="18" charset="0"/>
              </a:rPr>
              <a:t>fusionnent pour donner </a:t>
            </a:r>
            <a:r>
              <a:rPr lang="fr-FR" sz="4300" dirty="0">
                <a:solidFill>
                  <a:srgbClr val="00B050"/>
                </a:solidFill>
                <a:latin typeface="Book Antiqua" pitchFamily="18" charset="0"/>
              </a:rPr>
              <a:t>1 atome d’Hélium </a:t>
            </a:r>
            <a:r>
              <a:rPr lang="fr-FR" sz="4300" dirty="0">
                <a:latin typeface="Book Antiqua" pitchFamily="18" charset="0"/>
              </a:rPr>
              <a:t>et une phénoménale quantité d’énergie.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rtl="0"/>
            <a:r>
              <a:rPr lang="fr-FR" sz="2800" b="1" dirty="0">
                <a:latin typeface="Book Antiqua" pitchFamily="18" charset="0"/>
              </a:rPr>
              <a:t>Une inégale répartition de l’énergie solaire en fonction de la latitude 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b="1" dirty="0"/>
              <a:t> </a:t>
            </a:r>
            <a:r>
              <a:rPr lang="fr-FR" sz="1400" dirty="0"/>
              <a:t/>
            </a:r>
            <a:br>
              <a:rPr lang="fr-FR" sz="1400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920880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Book Antiqua" pitchFamily="18" charset="0"/>
              </a:rPr>
              <a:t>L’énergie solaire à l’origine des mouvements atmosphériques</a:t>
            </a:r>
            <a:endParaRPr lang="fr-FR" sz="3200" dirty="0">
              <a:latin typeface="Book Antiqua" pitchFamily="18" charset="0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8229600" cy="393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>
                <a:latin typeface="Book Antiqua" pitchFamily="18" charset="0"/>
              </a:rPr>
              <a:t>L’énergie solaire à l’origine des courants Océaniques</a:t>
            </a:r>
            <a:r>
              <a:rPr lang="fr-FR" b="1" dirty="0"/>
              <a:t> 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1634"/>
            <a:ext cx="8229600" cy="44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27584" y="623731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Book Antiqua" pitchFamily="18" charset="0"/>
              </a:rPr>
              <a:t>Les mouvements d’eau affectant les masses d’eaux superficielles </a:t>
            </a:r>
            <a:endParaRPr lang="fr-FR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>
                <a:latin typeface="Book Antiqua" pitchFamily="18" charset="0"/>
              </a:rPr>
              <a:t>Les mouvements affectant les masses d’eau profondes</a:t>
            </a:r>
            <a:r>
              <a:rPr lang="fr-FR" b="1" dirty="0"/>
              <a:t> 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115" y="1600200"/>
            <a:ext cx="75697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632848" cy="47148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59632" y="587727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ook Antiqua" pitchFamily="18" charset="0"/>
              </a:rPr>
              <a:t>Figure : Transferts </a:t>
            </a:r>
            <a:r>
              <a:rPr lang="fr-FR" b="1" dirty="0" smtClean="0">
                <a:latin typeface="Book Antiqua" pitchFamily="18" charset="0"/>
              </a:rPr>
              <a:t>d’énergie dans la conversion photosynthétique</a:t>
            </a:r>
            <a:r>
              <a:rPr lang="fr-FR" dirty="0" smtClean="0"/>
              <a:t>.</a:t>
            </a:r>
          </a:p>
          <a:p>
            <a:r>
              <a:rPr lang="fr-FR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latin typeface="Book Antiqua" pitchFamily="18" charset="0"/>
              </a:rPr>
              <a:t>Le rôle biologique de l’énergie solaire</a:t>
            </a:r>
            <a:r>
              <a:rPr lang="fr-FR" b="1" dirty="0"/>
              <a:t> 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348880"/>
            <a:ext cx="4287990" cy="3744416"/>
          </a:xfrm>
          <a:prstGeom prst="rect">
            <a:avLst/>
          </a:prstGeom>
        </p:spPr>
      </p:pic>
      <p:pic>
        <p:nvPicPr>
          <p:cNvPr id="5" name="image1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2492896"/>
            <a:ext cx="3986784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Book Antiqua" pitchFamily="18" charset="0"/>
              </a:rPr>
              <a:t>L’énergie auxiliaire </a:t>
            </a:r>
            <a:endParaRPr lang="fr-FR" sz="3200" dirty="0">
              <a:latin typeface="Book Antiqua" pitchFamily="18" charset="0"/>
            </a:endParaRPr>
          </a:p>
        </p:txBody>
      </p:sp>
      <p:pic>
        <p:nvPicPr>
          <p:cNvPr id="4" name="image13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3578" y="1600200"/>
            <a:ext cx="715684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123</Words>
  <Application>Microsoft Office PowerPoint</Application>
  <PresentationFormat>Affichage à l'écran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Energie solaire</vt:lpstr>
      <vt:lpstr>Le Soleil</vt:lpstr>
      <vt:lpstr>Une inégale répartition de l’énergie solaire en fonction de la latitude    </vt:lpstr>
      <vt:lpstr>L’énergie solaire à l’origine des mouvements atmosphériques</vt:lpstr>
      <vt:lpstr>L’énergie solaire à l’origine des courants Océaniques </vt:lpstr>
      <vt:lpstr>Les mouvements affectant les masses d’eau profondes </vt:lpstr>
      <vt:lpstr>Diapositive 7</vt:lpstr>
      <vt:lpstr>Le rôle biologique de l’énergie solaire </vt:lpstr>
      <vt:lpstr>L’énergie auxiliaire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 solaire</dc:title>
  <dc:creator>windows 7</dc:creator>
  <cp:lastModifiedBy>windows 7</cp:lastModifiedBy>
  <cp:revision>4</cp:revision>
  <dcterms:created xsi:type="dcterms:W3CDTF">2022-02-20T16:55:10Z</dcterms:created>
  <dcterms:modified xsi:type="dcterms:W3CDTF">2022-02-28T15:27:15Z</dcterms:modified>
</cp:coreProperties>
</file>