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A162-1E62-4F52-9AAE-4F3B9208DDD3}" type="datetimeFigureOut">
              <a:rPr lang="fr-FR" smtClean="0"/>
              <a:pPr/>
              <a:t>04/03/2022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6A70-9C40-4362-90B8-2911F7BC4C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Dynamique des populations </a:t>
            </a:r>
            <a:br>
              <a:rPr lang="fr-FR" dirty="0" smtClean="0"/>
            </a:br>
            <a:r>
              <a:rPr lang="fr-FR" dirty="0" smtClean="0"/>
              <a:t>Partie 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44624"/>
            <a:ext cx="806489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Trois type d’utilisation du </a:t>
            </a:r>
            <a:r>
              <a:rPr lang="fr-FR" sz="3200" b="1" dirty="0" smtClean="0">
                <a:solidFill>
                  <a:srgbClr val="FF0000"/>
                </a:solidFill>
              </a:rPr>
              <a:t>milieu</a:t>
            </a:r>
          </a:p>
          <a:p>
            <a:endParaRPr lang="fr-FR" sz="2800" b="1" dirty="0">
              <a:solidFill>
                <a:srgbClr val="FF0000"/>
              </a:solidFill>
            </a:endParaRPr>
          </a:p>
          <a:p>
            <a:pPr lvl="0"/>
            <a:r>
              <a:rPr lang="fr-FR" sz="3200" dirty="0"/>
              <a:t>L’environnement est donc déﬁni </a:t>
            </a:r>
            <a:r>
              <a:rPr lang="fr-FR" sz="3200" b="1" dirty="0">
                <a:solidFill>
                  <a:srgbClr val="FF0000"/>
                </a:solidFill>
              </a:rPr>
              <a:t>par rapport </a:t>
            </a:r>
            <a:r>
              <a:rPr lang="fr-FR" sz="3200" dirty="0"/>
              <a:t>au type d’organisme étudié</a:t>
            </a:r>
          </a:p>
          <a:p>
            <a:pPr lvl="0"/>
            <a:r>
              <a:rPr lang="fr-FR" sz="3200" dirty="0"/>
              <a:t>Problème d’échelle</a:t>
            </a:r>
          </a:p>
          <a:p>
            <a:pPr lvl="0"/>
            <a:r>
              <a:rPr lang="fr-FR" sz="3200" dirty="0"/>
              <a:t>Unité de temps : la durée moyenne qui sépare deux générations successives</a:t>
            </a:r>
          </a:p>
          <a:p>
            <a:pPr lvl="1"/>
            <a:r>
              <a:rPr lang="fr-FR" sz="3200" b="1" dirty="0">
                <a:solidFill>
                  <a:srgbClr val="FF0000"/>
                </a:solidFill>
              </a:rPr>
              <a:t>Temps de génération</a:t>
            </a:r>
            <a:r>
              <a:rPr lang="fr-FR" sz="3200" dirty="0"/>
              <a:t>, T</a:t>
            </a:r>
          </a:p>
          <a:p>
            <a:pPr lvl="0"/>
            <a:r>
              <a:rPr lang="fr-FR" sz="3200" dirty="0"/>
              <a:t>Unité d’espace : la </a:t>
            </a:r>
            <a:r>
              <a:rPr lang="fr-FR" sz="3200" dirty="0" err="1"/>
              <a:t>superﬁcie</a:t>
            </a:r>
            <a:r>
              <a:rPr lang="fr-FR" sz="3200" dirty="0"/>
              <a:t> moyenne du domaine vital (espace ou s’inscrivent toutes les activités d’un même individu)</a:t>
            </a:r>
          </a:p>
          <a:p>
            <a:pPr lvl="0"/>
            <a:r>
              <a:rPr lang="fr-FR" sz="3200" dirty="0"/>
              <a:t>Notion de </a:t>
            </a:r>
            <a:r>
              <a:rPr lang="fr-FR" sz="3200" b="1" dirty="0">
                <a:solidFill>
                  <a:srgbClr val="FF0000"/>
                </a:solidFill>
              </a:rPr>
              <a:t>prévisibilité</a:t>
            </a:r>
            <a:r>
              <a:rPr lang="fr-FR" sz="3200" b="1" dirty="0"/>
              <a:t> </a:t>
            </a:r>
            <a:r>
              <a:rPr lang="fr-FR" sz="3200" dirty="0"/>
              <a:t>de l’environnement</a:t>
            </a:r>
          </a:p>
          <a:p>
            <a:r>
              <a:rPr lang="fr-FR" sz="3200" dirty="0"/>
              <a:t>Dans l’espace, dans le temps</a:t>
            </a:r>
            <a:endParaRPr lang="fr-FR" sz="32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25913"/>
            <a:ext cx="8820472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00" dirty="0">
                <a:solidFill>
                  <a:srgbClr val="FF0000"/>
                </a:solidFill>
              </a:rPr>
              <a:t>Facteurs immédiats </a:t>
            </a:r>
            <a:r>
              <a:rPr lang="fr-FR" sz="3100" dirty="0"/>
              <a:t>/ ultimes</a:t>
            </a:r>
          </a:p>
          <a:p>
            <a:pPr lvl="0" algn="just"/>
            <a:r>
              <a:rPr lang="fr-FR" sz="3100" dirty="0"/>
              <a:t>En: </a:t>
            </a:r>
            <a:r>
              <a:rPr lang="fr-FR" sz="3100" i="1" dirty="0" err="1"/>
              <a:t>proximate</a:t>
            </a:r>
            <a:r>
              <a:rPr lang="fr-FR" sz="3100" i="1" dirty="0"/>
              <a:t> </a:t>
            </a:r>
            <a:r>
              <a:rPr lang="fr-FR" sz="3100" i="1" dirty="0" err="1"/>
              <a:t>factors</a:t>
            </a:r>
            <a:r>
              <a:rPr lang="fr-FR" sz="3100" i="1" dirty="0"/>
              <a:t> / </a:t>
            </a:r>
            <a:r>
              <a:rPr lang="fr-FR" sz="3100" i="1" dirty="0" err="1"/>
              <a:t>ultimate</a:t>
            </a:r>
            <a:r>
              <a:rPr lang="fr-FR" sz="3100" i="1" dirty="0"/>
              <a:t> </a:t>
            </a:r>
            <a:r>
              <a:rPr lang="fr-FR" sz="3100" i="1" dirty="0" err="1"/>
              <a:t>factors</a:t>
            </a:r>
            <a:endParaRPr lang="fr-FR" sz="3100" dirty="0"/>
          </a:p>
          <a:p>
            <a:pPr lvl="0" algn="just">
              <a:buFont typeface="Arial" pitchFamily="34" charset="0"/>
              <a:buChar char="•"/>
            </a:pPr>
            <a:r>
              <a:rPr lang="fr-FR" sz="3100" dirty="0" smtClean="0"/>
              <a:t>   Facteurs</a:t>
            </a:r>
            <a:r>
              <a:rPr lang="fr-FR" sz="3100" dirty="0" smtClean="0">
                <a:solidFill>
                  <a:srgbClr val="FF0000"/>
                </a:solidFill>
              </a:rPr>
              <a:t> </a:t>
            </a:r>
            <a:r>
              <a:rPr lang="fr-FR" sz="3100" b="1" dirty="0">
                <a:solidFill>
                  <a:srgbClr val="FF0000"/>
                </a:solidFill>
              </a:rPr>
              <a:t>immédiats </a:t>
            </a:r>
            <a:r>
              <a:rPr lang="fr-FR" sz="3100" dirty="0"/>
              <a:t>: déclenchent règlent ou perturbent actuellement le déroulement de processus biologique (comment)</a:t>
            </a:r>
          </a:p>
          <a:p>
            <a:pPr lvl="1" algn="just"/>
            <a:r>
              <a:rPr lang="fr-FR" sz="3100" dirty="0"/>
              <a:t>Longueur de jour, seuil thermique, déclenchement de comportement reproductif</a:t>
            </a:r>
          </a:p>
          <a:p>
            <a:pPr lvl="0" algn="just">
              <a:buFont typeface="Arial" pitchFamily="34" charset="0"/>
              <a:buChar char="•"/>
            </a:pPr>
            <a:r>
              <a:rPr lang="fr-FR" sz="3100" dirty="0" smtClean="0"/>
              <a:t>       Facteurs </a:t>
            </a:r>
            <a:r>
              <a:rPr lang="fr-FR" sz="3100" b="1" dirty="0">
                <a:solidFill>
                  <a:srgbClr val="FF0000"/>
                </a:solidFill>
              </a:rPr>
              <a:t>ultimes</a:t>
            </a:r>
            <a:r>
              <a:rPr lang="fr-FR" sz="3100" b="1" dirty="0"/>
              <a:t> </a:t>
            </a:r>
            <a:r>
              <a:rPr lang="fr-FR" sz="3100" dirty="0"/>
              <a:t>: facteurs qui, au cours de l’évolution, ont déterminé et maintiennent les modalités dudit processus (pourquoi)</a:t>
            </a:r>
          </a:p>
          <a:p>
            <a:pPr lvl="1" algn="just"/>
            <a:r>
              <a:rPr lang="fr-FR" sz="3100" dirty="0"/>
              <a:t>L’</a:t>
            </a:r>
            <a:r>
              <a:rPr lang="fr-FR" sz="3100" dirty="0" err="1"/>
              <a:t>aﬄux</a:t>
            </a:r>
            <a:r>
              <a:rPr lang="fr-FR" sz="3100" dirty="0"/>
              <a:t> printanier de nourriture (coïncider la naissance avec)</a:t>
            </a:r>
          </a:p>
          <a:p>
            <a:pPr lvl="0" algn="just"/>
            <a:r>
              <a:rPr lang="fr-FR" sz="3100" dirty="0"/>
              <a:t>Distinction pas toujours évident. Deux points de </a:t>
            </a:r>
            <a:r>
              <a:rPr lang="fr-FR" sz="3100" dirty="0" smtClean="0"/>
              <a:t>vue.</a:t>
            </a:r>
            <a:endParaRPr lang="fr-FR" sz="31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11560" y="1052101"/>
            <a:ext cx="7920880" cy="2027237"/>
            <a:chOff x="377" y="146"/>
            <a:chExt cx="8605" cy="319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" y="146"/>
              <a:ext cx="8605" cy="3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7043" y="2609"/>
              <a:ext cx="1699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	</a:t>
              </a:r>
              <a:r>
                <a: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	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15616" y="3428365"/>
            <a:ext cx="7200800" cy="2369185"/>
            <a:chOff x="363" y="728"/>
            <a:chExt cx="9017" cy="3732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3" y="1468"/>
              <a:ext cx="8975" cy="2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AutoShape 9"/>
            <p:cNvSpPr>
              <a:spLocks/>
            </p:cNvSpPr>
            <p:nvPr/>
          </p:nvSpPr>
          <p:spPr bwMode="auto">
            <a:xfrm>
              <a:off x="2986" y="728"/>
              <a:ext cx="6394" cy="3439"/>
            </a:xfrm>
            <a:custGeom>
              <a:avLst/>
              <a:gdLst/>
              <a:ahLst/>
              <a:cxnLst>
                <a:cxn ang="0">
                  <a:pos x="867" y="474"/>
                </a:cxn>
                <a:cxn ang="0">
                  <a:pos x="489" y="0"/>
                </a:cxn>
                <a:cxn ang="0">
                  <a:pos x="0" y="390"/>
                </a:cxn>
                <a:cxn ang="0">
                  <a:pos x="379" y="864"/>
                </a:cxn>
                <a:cxn ang="0">
                  <a:pos x="867" y="474"/>
                </a:cxn>
                <a:cxn ang="0">
                  <a:pos x="4643" y="562"/>
                </a:cxn>
                <a:cxn ang="0">
                  <a:pos x="4264" y="87"/>
                </a:cxn>
                <a:cxn ang="0">
                  <a:pos x="3776" y="477"/>
                </a:cxn>
                <a:cxn ang="0">
                  <a:pos x="4155" y="952"/>
                </a:cxn>
                <a:cxn ang="0">
                  <a:pos x="4643" y="562"/>
                </a:cxn>
                <a:cxn ang="0">
                  <a:pos x="6393" y="2905"/>
                </a:cxn>
                <a:cxn ang="0">
                  <a:pos x="3847" y="2905"/>
                </a:cxn>
                <a:cxn ang="0">
                  <a:pos x="3847" y="3438"/>
                </a:cxn>
                <a:cxn ang="0">
                  <a:pos x="6393" y="3438"/>
                </a:cxn>
                <a:cxn ang="0">
                  <a:pos x="6393" y="2905"/>
                </a:cxn>
              </a:cxnLst>
              <a:rect l="0" t="0" r="r" b="b"/>
              <a:pathLst>
                <a:path w="6394" h="3439">
                  <a:moveTo>
                    <a:pt x="867" y="474"/>
                  </a:moveTo>
                  <a:lnTo>
                    <a:pt x="489" y="0"/>
                  </a:lnTo>
                  <a:lnTo>
                    <a:pt x="0" y="390"/>
                  </a:lnTo>
                  <a:lnTo>
                    <a:pt x="379" y="864"/>
                  </a:lnTo>
                  <a:lnTo>
                    <a:pt x="867" y="474"/>
                  </a:lnTo>
                  <a:close/>
                  <a:moveTo>
                    <a:pt x="4643" y="562"/>
                  </a:moveTo>
                  <a:lnTo>
                    <a:pt x="4264" y="87"/>
                  </a:lnTo>
                  <a:lnTo>
                    <a:pt x="3776" y="477"/>
                  </a:lnTo>
                  <a:lnTo>
                    <a:pt x="4155" y="952"/>
                  </a:lnTo>
                  <a:lnTo>
                    <a:pt x="4643" y="562"/>
                  </a:lnTo>
                  <a:close/>
                  <a:moveTo>
                    <a:pt x="6393" y="2905"/>
                  </a:moveTo>
                  <a:lnTo>
                    <a:pt x="3847" y="2905"/>
                  </a:lnTo>
                  <a:lnTo>
                    <a:pt x="3847" y="3438"/>
                  </a:lnTo>
                  <a:lnTo>
                    <a:pt x="6393" y="3438"/>
                  </a:lnTo>
                  <a:lnTo>
                    <a:pt x="6393" y="29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04788" y="180975"/>
            <a:ext cx="8939212" cy="6589713"/>
            <a:chOff x="322" y="285"/>
            <a:chExt cx="14079" cy="1037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" y="284"/>
              <a:ext cx="10195" cy="2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64" y="2303"/>
              <a:ext cx="7936" cy="8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611560" y="980728"/>
            <a:ext cx="7502525" cy="5292725"/>
            <a:chOff x="0" y="0"/>
            <a:chExt cx="11815" cy="8334"/>
          </a:xfrm>
        </p:grpSpPr>
        <p:pic>
          <p:nvPicPr>
            <p:cNvPr id="3086" name="Picture 1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7" y="85"/>
              <a:ext cx="4712" cy="1016"/>
            </a:xfrm>
            <a:prstGeom prst="rect">
              <a:avLst/>
            </a:prstGeom>
            <a:noFill/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0" y="1433"/>
              <a:ext cx="7886" cy="5657"/>
            </a:xfrm>
            <a:prstGeom prst="rect">
              <a:avLst/>
            </a:prstGeom>
            <a:noFill/>
          </p:spPr>
        </p:pic>
        <p:sp>
          <p:nvSpPr>
            <p:cNvPr id="3084" name="AutoShape 12"/>
            <p:cNvSpPr>
              <a:spLocks/>
            </p:cNvSpPr>
            <p:nvPr/>
          </p:nvSpPr>
          <p:spPr bwMode="auto">
            <a:xfrm>
              <a:off x="5683" y="4786"/>
              <a:ext cx="5245" cy="2703"/>
            </a:xfrm>
            <a:custGeom>
              <a:avLst/>
              <a:gdLst/>
              <a:ahLst/>
              <a:cxnLst>
                <a:cxn ang="0">
                  <a:pos x="3605" y="1591"/>
                </a:cxn>
                <a:cxn ang="0">
                  <a:pos x="0" y="1591"/>
                </a:cxn>
                <a:cxn ang="0">
                  <a:pos x="0" y="2702"/>
                </a:cxn>
                <a:cxn ang="0">
                  <a:pos x="3605" y="2702"/>
                </a:cxn>
                <a:cxn ang="0">
                  <a:pos x="3605" y="1591"/>
                </a:cxn>
                <a:cxn ang="0">
                  <a:pos x="5245" y="0"/>
                </a:cxn>
                <a:cxn ang="0">
                  <a:pos x="4000" y="0"/>
                </a:cxn>
                <a:cxn ang="0">
                  <a:pos x="4000" y="2702"/>
                </a:cxn>
                <a:cxn ang="0">
                  <a:pos x="5245" y="2702"/>
                </a:cxn>
                <a:cxn ang="0">
                  <a:pos x="5245" y="0"/>
                </a:cxn>
              </a:cxnLst>
              <a:rect l="0" t="0" r="r" b="b"/>
              <a:pathLst>
                <a:path w="5245" h="2703">
                  <a:moveTo>
                    <a:pt x="3605" y="1591"/>
                  </a:moveTo>
                  <a:lnTo>
                    <a:pt x="0" y="1591"/>
                  </a:lnTo>
                  <a:lnTo>
                    <a:pt x="0" y="2702"/>
                  </a:lnTo>
                  <a:lnTo>
                    <a:pt x="3605" y="2702"/>
                  </a:lnTo>
                  <a:lnTo>
                    <a:pt x="3605" y="1591"/>
                  </a:lnTo>
                  <a:close/>
                  <a:moveTo>
                    <a:pt x="5245" y="0"/>
                  </a:moveTo>
                  <a:lnTo>
                    <a:pt x="4000" y="0"/>
                  </a:lnTo>
                  <a:lnTo>
                    <a:pt x="4000" y="2702"/>
                  </a:lnTo>
                  <a:lnTo>
                    <a:pt x="5245" y="2702"/>
                  </a:lnTo>
                  <a:lnTo>
                    <a:pt x="52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2" y="0"/>
              <a:ext cx="8477" cy="4144"/>
            </a:xfrm>
            <a:prstGeom prst="rect">
              <a:avLst/>
            </a:prstGeom>
            <a:noFill/>
          </p:spPr>
        </p:pic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700" y="58"/>
              <a:ext cx="7958" cy="3960"/>
            </a:xfrm>
            <a:custGeom>
              <a:avLst/>
              <a:gdLst/>
              <a:ahLst/>
              <a:cxnLst>
                <a:cxn ang="0">
                  <a:pos x="7082" y="3921"/>
                </a:cxn>
                <a:cxn ang="0">
                  <a:pos x="7347" y="3775"/>
                </a:cxn>
                <a:cxn ang="0">
                  <a:pos x="7474" y="3675"/>
                </a:cxn>
                <a:cxn ang="0">
                  <a:pos x="7475" y="3673"/>
                </a:cxn>
                <a:cxn ang="0">
                  <a:pos x="7546" y="3603"/>
                </a:cxn>
                <a:cxn ang="0">
                  <a:pos x="7586" y="3536"/>
                </a:cxn>
                <a:cxn ang="0">
                  <a:pos x="7627" y="3451"/>
                </a:cxn>
                <a:cxn ang="0">
                  <a:pos x="7689" y="3326"/>
                </a:cxn>
                <a:cxn ang="0">
                  <a:pos x="7771" y="3126"/>
                </a:cxn>
                <a:cxn ang="0">
                  <a:pos x="7862" y="2839"/>
                </a:cxn>
                <a:cxn ang="0">
                  <a:pos x="7866" y="2808"/>
                </a:cxn>
                <a:cxn ang="0">
                  <a:pos x="7865" y="2844"/>
                </a:cxn>
                <a:cxn ang="0">
                  <a:pos x="7891" y="2703"/>
                </a:cxn>
                <a:cxn ang="0">
                  <a:pos x="7907" y="2591"/>
                </a:cxn>
                <a:cxn ang="0">
                  <a:pos x="7905" y="2576"/>
                </a:cxn>
                <a:cxn ang="0">
                  <a:pos x="7930" y="2478"/>
                </a:cxn>
                <a:cxn ang="0">
                  <a:pos x="7939" y="2013"/>
                </a:cxn>
                <a:cxn ang="0">
                  <a:pos x="7819" y="1544"/>
                </a:cxn>
                <a:cxn ang="0">
                  <a:pos x="7709" y="1295"/>
                </a:cxn>
                <a:cxn ang="0">
                  <a:pos x="7396" y="865"/>
                </a:cxn>
                <a:cxn ang="0">
                  <a:pos x="7112" y="648"/>
                </a:cxn>
                <a:cxn ang="0">
                  <a:pos x="6844" y="495"/>
                </a:cxn>
                <a:cxn ang="0">
                  <a:pos x="6460" y="358"/>
                </a:cxn>
                <a:cxn ang="0">
                  <a:pos x="6184" y="309"/>
                </a:cxn>
                <a:cxn ang="0">
                  <a:pos x="5877" y="265"/>
                </a:cxn>
                <a:cxn ang="0">
                  <a:pos x="5461" y="209"/>
                </a:cxn>
                <a:cxn ang="0">
                  <a:pos x="5425" y="200"/>
                </a:cxn>
                <a:cxn ang="0">
                  <a:pos x="5372" y="196"/>
                </a:cxn>
                <a:cxn ang="0">
                  <a:pos x="5185" y="160"/>
                </a:cxn>
                <a:cxn ang="0">
                  <a:pos x="5069" y="129"/>
                </a:cxn>
                <a:cxn ang="0">
                  <a:pos x="4854" y="94"/>
                </a:cxn>
                <a:cxn ang="0">
                  <a:pos x="4474" y="53"/>
                </a:cxn>
                <a:cxn ang="0">
                  <a:pos x="4224" y="21"/>
                </a:cxn>
                <a:cxn ang="0">
                  <a:pos x="1837" y="6"/>
                </a:cxn>
                <a:cxn ang="0">
                  <a:pos x="1557" y="36"/>
                </a:cxn>
                <a:cxn ang="0">
                  <a:pos x="1551" y="39"/>
                </a:cxn>
                <a:cxn ang="0">
                  <a:pos x="1532" y="41"/>
                </a:cxn>
                <a:cxn ang="0">
                  <a:pos x="1416" y="74"/>
                </a:cxn>
                <a:cxn ang="0">
                  <a:pos x="1407" y="76"/>
                </a:cxn>
                <a:cxn ang="0">
                  <a:pos x="1335" y="93"/>
                </a:cxn>
                <a:cxn ang="0">
                  <a:pos x="1142" y="160"/>
                </a:cxn>
                <a:cxn ang="0">
                  <a:pos x="1140" y="158"/>
                </a:cxn>
                <a:cxn ang="0">
                  <a:pos x="1096" y="173"/>
                </a:cxn>
                <a:cxn ang="0">
                  <a:pos x="1004" y="226"/>
                </a:cxn>
                <a:cxn ang="0">
                  <a:pos x="884" y="279"/>
                </a:cxn>
                <a:cxn ang="0">
                  <a:pos x="782" y="336"/>
                </a:cxn>
                <a:cxn ang="0">
                  <a:pos x="700" y="385"/>
                </a:cxn>
                <a:cxn ang="0">
                  <a:pos x="632" y="424"/>
                </a:cxn>
                <a:cxn ang="0">
                  <a:pos x="534" y="498"/>
                </a:cxn>
                <a:cxn ang="0">
                  <a:pos x="415" y="566"/>
                </a:cxn>
                <a:cxn ang="0">
                  <a:pos x="441" y="560"/>
                </a:cxn>
                <a:cxn ang="0">
                  <a:pos x="315" y="663"/>
                </a:cxn>
                <a:cxn ang="0">
                  <a:pos x="222" y="755"/>
                </a:cxn>
                <a:cxn ang="0">
                  <a:pos x="50" y="901"/>
                </a:cxn>
                <a:cxn ang="0">
                  <a:pos x="0" y="998"/>
                </a:cxn>
              </a:cxnLst>
              <a:rect l="0" t="0" r="r" b="b"/>
              <a:pathLst>
                <a:path w="7958" h="3960">
                  <a:moveTo>
                    <a:pt x="6937" y="3960"/>
                  </a:moveTo>
                  <a:lnTo>
                    <a:pt x="7016" y="3934"/>
                  </a:lnTo>
                  <a:lnTo>
                    <a:pt x="7050" y="3928"/>
                  </a:lnTo>
                  <a:lnTo>
                    <a:pt x="7082" y="3921"/>
                  </a:lnTo>
                  <a:lnTo>
                    <a:pt x="7144" y="3894"/>
                  </a:lnTo>
                  <a:lnTo>
                    <a:pt x="7216" y="3856"/>
                  </a:lnTo>
                  <a:lnTo>
                    <a:pt x="7289" y="3815"/>
                  </a:lnTo>
                  <a:lnTo>
                    <a:pt x="7347" y="3775"/>
                  </a:lnTo>
                  <a:lnTo>
                    <a:pt x="7401" y="3735"/>
                  </a:lnTo>
                  <a:lnTo>
                    <a:pt x="7462" y="3688"/>
                  </a:lnTo>
                  <a:lnTo>
                    <a:pt x="7479" y="3674"/>
                  </a:lnTo>
                  <a:lnTo>
                    <a:pt x="7474" y="3675"/>
                  </a:lnTo>
                  <a:lnTo>
                    <a:pt x="7421" y="3708"/>
                  </a:lnTo>
                  <a:lnTo>
                    <a:pt x="7427" y="3704"/>
                  </a:lnTo>
                  <a:lnTo>
                    <a:pt x="7445" y="3693"/>
                  </a:lnTo>
                  <a:lnTo>
                    <a:pt x="7475" y="3673"/>
                  </a:lnTo>
                  <a:lnTo>
                    <a:pt x="7520" y="3643"/>
                  </a:lnTo>
                  <a:lnTo>
                    <a:pt x="7536" y="3618"/>
                  </a:lnTo>
                  <a:lnTo>
                    <a:pt x="7545" y="3605"/>
                  </a:lnTo>
                  <a:lnTo>
                    <a:pt x="7546" y="3603"/>
                  </a:lnTo>
                  <a:lnTo>
                    <a:pt x="7546" y="3601"/>
                  </a:lnTo>
                  <a:lnTo>
                    <a:pt x="7550" y="3594"/>
                  </a:lnTo>
                  <a:lnTo>
                    <a:pt x="7562" y="3574"/>
                  </a:lnTo>
                  <a:lnTo>
                    <a:pt x="7586" y="3536"/>
                  </a:lnTo>
                  <a:lnTo>
                    <a:pt x="7612" y="3496"/>
                  </a:lnTo>
                  <a:lnTo>
                    <a:pt x="7624" y="3463"/>
                  </a:lnTo>
                  <a:lnTo>
                    <a:pt x="7627" y="3450"/>
                  </a:lnTo>
                  <a:lnTo>
                    <a:pt x="7627" y="3451"/>
                  </a:lnTo>
                  <a:lnTo>
                    <a:pt x="7625" y="3460"/>
                  </a:lnTo>
                  <a:lnTo>
                    <a:pt x="7624" y="3468"/>
                  </a:lnTo>
                  <a:lnTo>
                    <a:pt x="7659" y="3404"/>
                  </a:lnTo>
                  <a:lnTo>
                    <a:pt x="7689" y="3326"/>
                  </a:lnTo>
                  <a:lnTo>
                    <a:pt x="7712" y="3265"/>
                  </a:lnTo>
                  <a:lnTo>
                    <a:pt x="7722" y="3239"/>
                  </a:lnTo>
                  <a:lnTo>
                    <a:pt x="7731" y="3219"/>
                  </a:lnTo>
                  <a:lnTo>
                    <a:pt x="7771" y="3126"/>
                  </a:lnTo>
                  <a:lnTo>
                    <a:pt x="7811" y="3046"/>
                  </a:lnTo>
                  <a:lnTo>
                    <a:pt x="7851" y="2928"/>
                  </a:lnTo>
                  <a:lnTo>
                    <a:pt x="7857" y="2875"/>
                  </a:lnTo>
                  <a:lnTo>
                    <a:pt x="7862" y="2839"/>
                  </a:lnTo>
                  <a:lnTo>
                    <a:pt x="7865" y="2816"/>
                  </a:lnTo>
                  <a:lnTo>
                    <a:pt x="7866" y="2805"/>
                  </a:lnTo>
                  <a:lnTo>
                    <a:pt x="7866" y="2803"/>
                  </a:lnTo>
                  <a:lnTo>
                    <a:pt x="7866" y="2808"/>
                  </a:lnTo>
                  <a:lnTo>
                    <a:pt x="7864" y="2828"/>
                  </a:lnTo>
                  <a:lnTo>
                    <a:pt x="7862" y="2845"/>
                  </a:lnTo>
                  <a:lnTo>
                    <a:pt x="7864" y="2848"/>
                  </a:lnTo>
                  <a:lnTo>
                    <a:pt x="7865" y="2844"/>
                  </a:lnTo>
                  <a:lnTo>
                    <a:pt x="7869" y="2829"/>
                  </a:lnTo>
                  <a:lnTo>
                    <a:pt x="7874" y="2801"/>
                  </a:lnTo>
                  <a:lnTo>
                    <a:pt x="7881" y="2760"/>
                  </a:lnTo>
                  <a:lnTo>
                    <a:pt x="7891" y="2703"/>
                  </a:lnTo>
                  <a:lnTo>
                    <a:pt x="7897" y="2660"/>
                  </a:lnTo>
                  <a:lnTo>
                    <a:pt x="7902" y="2628"/>
                  </a:lnTo>
                  <a:lnTo>
                    <a:pt x="7905" y="2606"/>
                  </a:lnTo>
                  <a:lnTo>
                    <a:pt x="7907" y="2591"/>
                  </a:lnTo>
                  <a:lnTo>
                    <a:pt x="7906" y="2580"/>
                  </a:lnTo>
                  <a:lnTo>
                    <a:pt x="7905" y="2583"/>
                  </a:lnTo>
                  <a:lnTo>
                    <a:pt x="7902" y="2585"/>
                  </a:lnTo>
                  <a:lnTo>
                    <a:pt x="7905" y="2576"/>
                  </a:lnTo>
                  <a:lnTo>
                    <a:pt x="7909" y="2565"/>
                  </a:lnTo>
                  <a:lnTo>
                    <a:pt x="7914" y="2545"/>
                  </a:lnTo>
                  <a:lnTo>
                    <a:pt x="7920" y="2516"/>
                  </a:lnTo>
                  <a:lnTo>
                    <a:pt x="7930" y="2478"/>
                  </a:lnTo>
                  <a:lnTo>
                    <a:pt x="7947" y="2359"/>
                  </a:lnTo>
                  <a:lnTo>
                    <a:pt x="7955" y="2299"/>
                  </a:lnTo>
                  <a:lnTo>
                    <a:pt x="7957" y="2239"/>
                  </a:lnTo>
                  <a:lnTo>
                    <a:pt x="7939" y="2013"/>
                  </a:lnTo>
                  <a:lnTo>
                    <a:pt x="7904" y="1789"/>
                  </a:lnTo>
                  <a:lnTo>
                    <a:pt x="7881" y="1713"/>
                  </a:lnTo>
                  <a:lnTo>
                    <a:pt x="7840" y="1601"/>
                  </a:lnTo>
                  <a:lnTo>
                    <a:pt x="7819" y="1544"/>
                  </a:lnTo>
                  <a:lnTo>
                    <a:pt x="7797" y="1494"/>
                  </a:lnTo>
                  <a:lnTo>
                    <a:pt x="7781" y="1454"/>
                  </a:lnTo>
                  <a:lnTo>
                    <a:pt x="7771" y="1430"/>
                  </a:lnTo>
                  <a:lnTo>
                    <a:pt x="7709" y="1295"/>
                  </a:lnTo>
                  <a:lnTo>
                    <a:pt x="7646" y="1170"/>
                  </a:lnTo>
                  <a:lnTo>
                    <a:pt x="7572" y="1053"/>
                  </a:lnTo>
                  <a:lnTo>
                    <a:pt x="7480" y="940"/>
                  </a:lnTo>
                  <a:lnTo>
                    <a:pt x="7396" y="865"/>
                  </a:lnTo>
                  <a:lnTo>
                    <a:pt x="7307" y="795"/>
                  </a:lnTo>
                  <a:lnTo>
                    <a:pt x="7246" y="746"/>
                  </a:lnTo>
                  <a:lnTo>
                    <a:pt x="7196" y="708"/>
                  </a:lnTo>
                  <a:lnTo>
                    <a:pt x="7112" y="648"/>
                  </a:lnTo>
                  <a:lnTo>
                    <a:pt x="7027" y="595"/>
                  </a:lnTo>
                  <a:lnTo>
                    <a:pt x="6975" y="565"/>
                  </a:lnTo>
                  <a:lnTo>
                    <a:pt x="6910" y="530"/>
                  </a:lnTo>
                  <a:lnTo>
                    <a:pt x="6844" y="495"/>
                  </a:lnTo>
                  <a:lnTo>
                    <a:pt x="6769" y="459"/>
                  </a:lnTo>
                  <a:lnTo>
                    <a:pt x="6691" y="424"/>
                  </a:lnTo>
                  <a:lnTo>
                    <a:pt x="6619" y="398"/>
                  </a:lnTo>
                  <a:lnTo>
                    <a:pt x="6460" y="358"/>
                  </a:lnTo>
                  <a:lnTo>
                    <a:pt x="6394" y="350"/>
                  </a:lnTo>
                  <a:lnTo>
                    <a:pt x="6327" y="345"/>
                  </a:lnTo>
                  <a:lnTo>
                    <a:pt x="6261" y="328"/>
                  </a:lnTo>
                  <a:lnTo>
                    <a:pt x="6184" y="309"/>
                  </a:lnTo>
                  <a:lnTo>
                    <a:pt x="6106" y="290"/>
                  </a:lnTo>
                  <a:lnTo>
                    <a:pt x="6036" y="279"/>
                  </a:lnTo>
                  <a:lnTo>
                    <a:pt x="5957" y="271"/>
                  </a:lnTo>
                  <a:lnTo>
                    <a:pt x="5877" y="265"/>
                  </a:lnTo>
                  <a:lnTo>
                    <a:pt x="5771" y="251"/>
                  </a:lnTo>
                  <a:lnTo>
                    <a:pt x="5520" y="225"/>
                  </a:lnTo>
                  <a:lnTo>
                    <a:pt x="5485" y="215"/>
                  </a:lnTo>
                  <a:lnTo>
                    <a:pt x="5461" y="209"/>
                  </a:lnTo>
                  <a:lnTo>
                    <a:pt x="5444" y="204"/>
                  </a:lnTo>
                  <a:lnTo>
                    <a:pt x="5434" y="200"/>
                  </a:lnTo>
                  <a:lnTo>
                    <a:pt x="5426" y="199"/>
                  </a:lnTo>
                  <a:lnTo>
                    <a:pt x="5425" y="200"/>
                  </a:lnTo>
                  <a:lnTo>
                    <a:pt x="5420" y="201"/>
                  </a:lnTo>
                  <a:lnTo>
                    <a:pt x="5410" y="201"/>
                  </a:lnTo>
                  <a:lnTo>
                    <a:pt x="5395" y="199"/>
                  </a:lnTo>
                  <a:lnTo>
                    <a:pt x="5372" y="196"/>
                  </a:lnTo>
                  <a:lnTo>
                    <a:pt x="5340" y="190"/>
                  </a:lnTo>
                  <a:lnTo>
                    <a:pt x="5296" y="183"/>
                  </a:lnTo>
                  <a:lnTo>
                    <a:pt x="5241" y="173"/>
                  </a:lnTo>
                  <a:lnTo>
                    <a:pt x="5185" y="160"/>
                  </a:lnTo>
                  <a:lnTo>
                    <a:pt x="5144" y="151"/>
                  </a:lnTo>
                  <a:lnTo>
                    <a:pt x="5115" y="143"/>
                  </a:lnTo>
                  <a:lnTo>
                    <a:pt x="5091" y="135"/>
                  </a:lnTo>
                  <a:lnTo>
                    <a:pt x="5069" y="129"/>
                  </a:lnTo>
                  <a:lnTo>
                    <a:pt x="5041" y="121"/>
                  </a:lnTo>
                  <a:lnTo>
                    <a:pt x="5002" y="115"/>
                  </a:lnTo>
                  <a:lnTo>
                    <a:pt x="4950" y="106"/>
                  </a:lnTo>
                  <a:lnTo>
                    <a:pt x="4854" y="94"/>
                  </a:lnTo>
                  <a:lnTo>
                    <a:pt x="4764" y="84"/>
                  </a:lnTo>
                  <a:lnTo>
                    <a:pt x="4674" y="75"/>
                  </a:lnTo>
                  <a:lnTo>
                    <a:pt x="4580" y="66"/>
                  </a:lnTo>
                  <a:lnTo>
                    <a:pt x="4474" y="53"/>
                  </a:lnTo>
                  <a:lnTo>
                    <a:pt x="4355" y="40"/>
                  </a:lnTo>
                  <a:lnTo>
                    <a:pt x="4311" y="34"/>
                  </a:lnTo>
                  <a:lnTo>
                    <a:pt x="4277" y="29"/>
                  </a:lnTo>
                  <a:lnTo>
                    <a:pt x="4224" y="21"/>
                  </a:lnTo>
                  <a:lnTo>
                    <a:pt x="4162" y="16"/>
                  </a:lnTo>
                  <a:lnTo>
                    <a:pt x="4062" y="14"/>
                  </a:lnTo>
                  <a:lnTo>
                    <a:pt x="1984" y="0"/>
                  </a:lnTo>
                  <a:lnTo>
                    <a:pt x="1837" y="6"/>
                  </a:lnTo>
                  <a:lnTo>
                    <a:pt x="1692" y="14"/>
                  </a:lnTo>
                  <a:lnTo>
                    <a:pt x="1612" y="26"/>
                  </a:lnTo>
                  <a:lnTo>
                    <a:pt x="1580" y="33"/>
                  </a:lnTo>
                  <a:lnTo>
                    <a:pt x="1557" y="36"/>
                  </a:lnTo>
                  <a:lnTo>
                    <a:pt x="1544" y="39"/>
                  </a:lnTo>
                  <a:lnTo>
                    <a:pt x="1536" y="41"/>
                  </a:lnTo>
                  <a:lnTo>
                    <a:pt x="1539" y="41"/>
                  </a:lnTo>
                  <a:lnTo>
                    <a:pt x="1551" y="39"/>
                  </a:lnTo>
                  <a:lnTo>
                    <a:pt x="1562" y="38"/>
                  </a:lnTo>
                  <a:lnTo>
                    <a:pt x="1560" y="38"/>
                  </a:lnTo>
                  <a:lnTo>
                    <a:pt x="1550" y="39"/>
                  </a:lnTo>
                  <a:lnTo>
                    <a:pt x="1532" y="41"/>
                  </a:lnTo>
                  <a:lnTo>
                    <a:pt x="1505" y="46"/>
                  </a:lnTo>
                  <a:lnTo>
                    <a:pt x="1467" y="53"/>
                  </a:lnTo>
                  <a:lnTo>
                    <a:pt x="1437" y="65"/>
                  </a:lnTo>
                  <a:lnTo>
                    <a:pt x="1416" y="74"/>
                  </a:lnTo>
                  <a:lnTo>
                    <a:pt x="1395" y="83"/>
                  </a:lnTo>
                  <a:lnTo>
                    <a:pt x="1392" y="84"/>
                  </a:lnTo>
                  <a:lnTo>
                    <a:pt x="1400" y="80"/>
                  </a:lnTo>
                  <a:lnTo>
                    <a:pt x="1407" y="76"/>
                  </a:lnTo>
                  <a:lnTo>
                    <a:pt x="1405" y="74"/>
                  </a:lnTo>
                  <a:lnTo>
                    <a:pt x="1385" y="79"/>
                  </a:lnTo>
                  <a:lnTo>
                    <a:pt x="1364" y="84"/>
                  </a:lnTo>
                  <a:lnTo>
                    <a:pt x="1335" y="93"/>
                  </a:lnTo>
                  <a:lnTo>
                    <a:pt x="1269" y="119"/>
                  </a:lnTo>
                  <a:lnTo>
                    <a:pt x="1189" y="146"/>
                  </a:lnTo>
                  <a:lnTo>
                    <a:pt x="1161" y="154"/>
                  </a:lnTo>
                  <a:lnTo>
                    <a:pt x="1142" y="160"/>
                  </a:lnTo>
                  <a:lnTo>
                    <a:pt x="1122" y="165"/>
                  </a:lnTo>
                  <a:lnTo>
                    <a:pt x="1121" y="164"/>
                  </a:lnTo>
                  <a:lnTo>
                    <a:pt x="1130" y="161"/>
                  </a:lnTo>
                  <a:lnTo>
                    <a:pt x="1140" y="158"/>
                  </a:lnTo>
                  <a:lnTo>
                    <a:pt x="1144" y="156"/>
                  </a:lnTo>
                  <a:lnTo>
                    <a:pt x="1131" y="160"/>
                  </a:lnTo>
                  <a:lnTo>
                    <a:pt x="1117" y="165"/>
                  </a:lnTo>
                  <a:lnTo>
                    <a:pt x="1096" y="173"/>
                  </a:lnTo>
                  <a:lnTo>
                    <a:pt x="1056" y="199"/>
                  </a:lnTo>
                  <a:lnTo>
                    <a:pt x="1036" y="205"/>
                  </a:lnTo>
                  <a:lnTo>
                    <a:pt x="1016" y="213"/>
                  </a:lnTo>
                  <a:lnTo>
                    <a:pt x="1004" y="226"/>
                  </a:lnTo>
                  <a:lnTo>
                    <a:pt x="990" y="239"/>
                  </a:lnTo>
                  <a:lnTo>
                    <a:pt x="950" y="251"/>
                  </a:lnTo>
                  <a:lnTo>
                    <a:pt x="917" y="264"/>
                  </a:lnTo>
                  <a:lnTo>
                    <a:pt x="884" y="279"/>
                  </a:lnTo>
                  <a:lnTo>
                    <a:pt x="857" y="299"/>
                  </a:lnTo>
                  <a:lnTo>
                    <a:pt x="831" y="318"/>
                  </a:lnTo>
                  <a:lnTo>
                    <a:pt x="809" y="328"/>
                  </a:lnTo>
                  <a:lnTo>
                    <a:pt x="782" y="336"/>
                  </a:lnTo>
                  <a:lnTo>
                    <a:pt x="761" y="343"/>
                  </a:lnTo>
                  <a:lnTo>
                    <a:pt x="752" y="345"/>
                  </a:lnTo>
                  <a:lnTo>
                    <a:pt x="715" y="373"/>
                  </a:lnTo>
                  <a:lnTo>
                    <a:pt x="700" y="385"/>
                  </a:lnTo>
                  <a:lnTo>
                    <a:pt x="696" y="386"/>
                  </a:lnTo>
                  <a:lnTo>
                    <a:pt x="700" y="383"/>
                  </a:lnTo>
                  <a:lnTo>
                    <a:pt x="702" y="380"/>
                  </a:lnTo>
                  <a:lnTo>
                    <a:pt x="632" y="424"/>
                  </a:lnTo>
                  <a:lnTo>
                    <a:pt x="580" y="464"/>
                  </a:lnTo>
                  <a:lnTo>
                    <a:pt x="567" y="478"/>
                  </a:lnTo>
                  <a:lnTo>
                    <a:pt x="554" y="490"/>
                  </a:lnTo>
                  <a:lnTo>
                    <a:pt x="534" y="498"/>
                  </a:lnTo>
                  <a:lnTo>
                    <a:pt x="514" y="504"/>
                  </a:lnTo>
                  <a:lnTo>
                    <a:pt x="447" y="543"/>
                  </a:lnTo>
                  <a:lnTo>
                    <a:pt x="427" y="556"/>
                  </a:lnTo>
                  <a:lnTo>
                    <a:pt x="415" y="566"/>
                  </a:lnTo>
                  <a:lnTo>
                    <a:pt x="406" y="575"/>
                  </a:lnTo>
                  <a:lnTo>
                    <a:pt x="414" y="573"/>
                  </a:lnTo>
                  <a:lnTo>
                    <a:pt x="429" y="566"/>
                  </a:lnTo>
                  <a:lnTo>
                    <a:pt x="441" y="560"/>
                  </a:lnTo>
                  <a:lnTo>
                    <a:pt x="446" y="563"/>
                  </a:lnTo>
                  <a:lnTo>
                    <a:pt x="394" y="609"/>
                  </a:lnTo>
                  <a:lnTo>
                    <a:pt x="355" y="623"/>
                  </a:lnTo>
                  <a:lnTo>
                    <a:pt x="315" y="663"/>
                  </a:lnTo>
                  <a:lnTo>
                    <a:pt x="295" y="675"/>
                  </a:lnTo>
                  <a:lnTo>
                    <a:pt x="275" y="689"/>
                  </a:lnTo>
                  <a:lnTo>
                    <a:pt x="249" y="721"/>
                  </a:lnTo>
                  <a:lnTo>
                    <a:pt x="222" y="755"/>
                  </a:lnTo>
                  <a:lnTo>
                    <a:pt x="130" y="848"/>
                  </a:lnTo>
                  <a:lnTo>
                    <a:pt x="116" y="863"/>
                  </a:lnTo>
                  <a:lnTo>
                    <a:pt x="102" y="874"/>
                  </a:lnTo>
                  <a:lnTo>
                    <a:pt x="50" y="901"/>
                  </a:lnTo>
                  <a:lnTo>
                    <a:pt x="24" y="940"/>
                  </a:lnTo>
                  <a:lnTo>
                    <a:pt x="10" y="973"/>
                  </a:lnTo>
                  <a:lnTo>
                    <a:pt x="2" y="993"/>
                  </a:lnTo>
                  <a:lnTo>
                    <a:pt x="0" y="998"/>
                  </a:lnTo>
                </a:path>
              </a:pathLst>
            </a:custGeom>
            <a:noFill/>
            <a:ln w="25400">
              <a:solidFill>
                <a:srgbClr val="6095C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675" y="868"/>
              <a:ext cx="183" cy="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224"/>
                </a:cxn>
                <a:cxn ang="0">
                  <a:pos x="182" y="83"/>
                </a:cxn>
                <a:cxn ang="0">
                  <a:pos x="0" y="0"/>
                </a:cxn>
              </a:cxnLst>
              <a:rect l="0" t="0" r="r" b="b"/>
              <a:pathLst>
                <a:path w="183" h="224">
                  <a:moveTo>
                    <a:pt x="0" y="0"/>
                  </a:moveTo>
                  <a:lnTo>
                    <a:pt x="9" y="224"/>
                  </a:lnTo>
                  <a:lnTo>
                    <a:pt x="182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95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54" y="6436"/>
              <a:ext cx="4468" cy="1898"/>
            </a:xfrm>
            <a:prstGeom prst="rect">
              <a:avLst/>
            </a:prstGeom>
            <a:noFill/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38" y="4385"/>
              <a:ext cx="8477" cy="3941"/>
            </a:xfrm>
            <a:prstGeom prst="rect">
              <a:avLst/>
            </a:prstGeom>
            <a:noFill/>
          </p:spPr>
        </p:pic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768" y="4442"/>
              <a:ext cx="7957" cy="3762"/>
            </a:xfrm>
            <a:custGeom>
              <a:avLst/>
              <a:gdLst/>
              <a:ahLst/>
              <a:cxnLst>
                <a:cxn ang="0">
                  <a:pos x="7081" y="37"/>
                </a:cxn>
                <a:cxn ang="0">
                  <a:pos x="7346" y="176"/>
                </a:cxn>
                <a:cxn ang="0">
                  <a:pos x="7472" y="271"/>
                </a:cxn>
                <a:cxn ang="0">
                  <a:pos x="7419" y="239"/>
                </a:cxn>
                <a:cxn ang="0">
                  <a:pos x="7519" y="301"/>
                </a:cxn>
                <a:cxn ang="0">
                  <a:pos x="7545" y="340"/>
                </a:cxn>
                <a:cxn ang="0">
                  <a:pos x="7611" y="440"/>
                </a:cxn>
                <a:cxn ang="0">
                  <a:pos x="7624" y="475"/>
                </a:cxn>
                <a:cxn ang="0">
                  <a:pos x="7687" y="602"/>
                </a:cxn>
                <a:cxn ang="0">
                  <a:pos x="7810" y="867"/>
                </a:cxn>
                <a:cxn ang="0">
                  <a:pos x="7864" y="1086"/>
                </a:cxn>
                <a:cxn ang="0">
                  <a:pos x="7862" y="1076"/>
                </a:cxn>
                <a:cxn ang="0">
                  <a:pos x="7867" y="1075"/>
                </a:cxn>
                <a:cxn ang="0">
                  <a:pos x="7896" y="1235"/>
                </a:cxn>
                <a:cxn ang="0">
                  <a:pos x="7905" y="1311"/>
                </a:cxn>
                <a:cxn ang="0">
                  <a:pos x="7907" y="1326"/>
                </a:cxn>
                <a:cxn ang="0">
                  <a:pos x="7946" y="1521"/>
                </a:cxn>
                <a:cxn ang="0">
                  <a:pos x="7902" y="2062"/>
                </a:cxn>
                <a:cxn ang="0">
                  <a:pos x="7796" y="2342"/>
                </a:cxn>
                <a:cxn ang="0">
                  <a:pos x="7645" y="2650"/>
                </a:cxn>
                <a:cxn ang="0">
                  <a:pos x="7306" y="3006"/>
                </a:cxn>
                <a:cxn ang="0">
                  <a:pos x="7026" y="3196"/>
                </a:cxn>
                <a:cxn ang="0">
                  <a:pos x="6690" y="3359"/>
                </a:cxn>
                <a:cxn ang="0">
                  <a:pos x="6326" y="3434"/>
                </a:cxn>
                <a:cxn ang="0">
                  <a:pos x="6035" y="3497"/>
                </a:cxn>
                <a:cxn ang="0">
                  <a:pos x="5484" y="3557"/>
                </a:cxn>
                <a:cxn ang="0">
                  <a:pos x="5425" y="3572"/>
                </a:cxn>
                <a:cxn ang="0">
                  <a:pos x="5394" y="3572"/>
                </a:cxn>
                <a:cxn ang="0">
                  <a:pos x="5114" y="3625"/>
                </a:cxn>
                <a:cxn ang="0">
                  <a:pos x="4852" y="3672"/>
                </a:cxn>
                <a:cxn ang="0">
                  <a:pos x="4472" y="3711"/>
                </a:cxn>
                <a:cxn ang="0">
                  <a:pos x="4222" y="3741"/>
                </a:cxn>
                <a:cxn ang="0">
                  <a:pos x="1691" y="3749"/>
                </a:cxn>
                <a:cxn ang="0">
                  <a:pos x="1542" y="3724"/>
                </a:cxn>
                <a:cxn ang="0">
                  <a:pos x="1561" y="3726"/>
                </a:cxn>
                <a:cxn ang="0">
                  <a:pos x="1504" y="3717"/>
                </a:cxn>
                <a:cxn ang="0">
                  <a:pos x="1362" y="3681"/>
                </a:cxn>
                <a:cxn ang="0">
                  <a:pos x="1121" y="3605"/>
                </a:cxn>
                <a:cxn ang="0">
                  <a:pos x="1142" y="3612"/>
                </a:cxn>
                <a:cxn ang="0">
                  <a:pos x="1055" y="3572"/>
                </a:cxn>
                <a:cxn ang="0">
                  <a:pos x="989" y="3535"/>
                </a:cxn>
                <a:cxn ang="0">
                  <a:pos x="856" y="3477"/>
                </a:cxn>
                <a:cxn ang="0">
                  <a:pos x="760" y="3436"/>
                </a:cxn>
                <a:cxn ang="0">
                  <a:pos x="695" y="3395"/>
                </a:cxn>
                <a:cxn ang="0">
                  <a:pos x="675" y="3386"/>
                </a:cxn>
                <a:cxn ang="0">
                  <a:pos x="552" y="3296"/>
                </a:cxn>
                <a:cxn ang="0">
                  <a:pos x="426" y="3231"/>
                </a:cxn>
                <a:cxn ang="0">
                  <a:pos x="427" y="3224"/>
                </a:cxn>
                <a:cxn ang="0">
                  <a:pos x="314" y="3132"/>
                </a:cxn>
                <a:cxn ang="0">
                  <a:pos x="129" y="2956"/>
                </a:cxn>
                <a:cxn ang="0">
                  <a:pos x="22" y="2867"/>
                </a:cxn>
              </a:cxnLst>
              <a:rect l="0" t="0" r="r" b="b"/>
              <a:pathLst>
                <a:path w="7957" h="3762">
                  <a:moveTo>
                    <a:pt x="6936" y="0"/>
                  </a:moveTo>
                  <a:lnTo>
                    <a:pt x="7015" y="25"/>
                  </a:lnTo>
                  <a:lnTo>
                    <a:pt x="7049" y="30"/>
                  </a:lnTo>
                  <a:lnTo>
                    <a:pt x="7081" y="37"/>
                  </a:lnTo>
                  <a:lnTo>
                    <a:pt x="7142" y="64"/>
                  </a:lnTo>
                  <a:lnTo>
                    <a:pt x="7215" y="99"/>
                  </a:lnTo>
                  <a:lnTo>
                    <a:pt x="7287" y="139"/>
                  </a:lnTo>
                  <a:lnTo>
                    <a:pt x="7346" y="176"/>
                  </a:lnTo>
                  <a:lnTo>
                    <a:pt x="7400" y="214"/>
                  </a:lnTo>
                  <a:lnTo>
                    <a:pt x="7461" y="259"/>
                  </a:lnTo>
                  <a:lnTo>
                    <a:pt x="7477" y="272"/>
                  </a:lnTo>
                  <a:lnTo>
                    <a:pt x="7472" y="271"/>
                  </a:lnTo>
                  <a:lnTo>
                    <a:pt x="7451" y="259"/>
                  </a:lnTo>
                  <a:lnTo>
                    <a:pt x="7427" y="245"/>
                  </a:lnTo>
                  <a:lnTo>
                    <a:pt x="7420" y="240"/>
                  </a:lnTo>
                  <a:lnTo>
                    <a:pt x="7419" y="239"/>
                  </a:lnTo>
                  <a:lnTo>
                    <a:pt x="7426" y="244"/>
                  </a:lnTo>
                  <a:lnTo>
                    <a:pt x="7444" y="254"/>
                  </a:lnTo>
                  <a:lnTo>
                    <a:pt x="7474" y="272"/>
                  </a:lnTo>
                  <a:lnTo>
                    <a:pt x="7519" y="301"/>
                  </a:lnTo>
                  <a:lnTo>
                    <a:pt x="7535" y="325"/>
                  </a:lnTo>
                  <a:lnTo>
                    <a:pt x="7544" y="336"/>
                  </a:lnTo>
                  <a:lnTo>
                    <a:pt x="7545" y="339"/>
                  </a:lnTo>
                  <a:lnTo>
                    <a:pt x="7545" y="340"/>
                  </a:lnTo>
                  <a:lnTo>
                    <a:pt x="7549" y="347"/>
                  </a:lnTo>
                  <a:lnTo>
                    <a:pt x="7561" y="366"/>
                  </a:lnTo>
                  <a:lnTo>
                    <a:pt x="7585" y="402"/>
                  </a:lnTo>
                  <a:lnTo>
                    <a:pt x="7611" y="440"/>
                  </a:lnTo>
                  <a:lnTo>
                    <a:pt x="7622" y="472"/>
                  </a:lnTo>
                  <a:lnTo>
                    <a:pt x="7626" y="485"/>
                  </a:lnTo>
                  <a:lnTo>
                    <a:pt x="7626" y="484"/>
                  </a:lnTo>
                  <a:lnTo>
                    <a:pt x="7624" y="475"/>
                  </a:lnTo>
                  <a:lnTo>
                    <a:pt x="7622" y="467"/>
                  </a:lnTo>
                  <a:lnTo>
                    <a:pt x="7625" y="467"/>
                  </a:lnTo>
                  <a:lnTo>
                    <a:pt x="7657" y="529"/>
                  </a:lnTo>
                  <a:lnTo>
                    <a:pt x="7687" y="602"/>
                  </a:lnTo>
                  <a:lnTo>
                    <a:pt x="7711" y="660"/>
                  </a:lnTo>
                  <a:lnTo>
                    <a:pt x="7730" y="704"/>
                  </a:lnTo>
                  <a:lnTo>
                    <a:pt x="7770" y="792"/>
                  </a:lnTo>
                  <a:lnTo>
                    <a:pt x="7810" y="867"/>
                  </a:lnTo>
                  <a:lnTo>
                    <a:pt x="7850" y="981"/>
                  </a:lnTo>
                  <a:lnTo>
                    <a:pt x="7856" y="1031"/>
                  </a:lnTo>
                  <a:lnTo>
                    <a:pt x="7861" y="1065"/>
                  </a:lnTo>
                  <a:lnTo>
                    <a:pt x="7864" y="1086"/>
                  </a:lnTo>
                  <a:lnTo>
                    <a:pt x="7865" y="1097"/>
                  </a:lnTo>
                  <a:lnTo>
                    <a:pt x="7865" y="1099"/>
                  </a:lnTo>
                  <a:lnTo>
                    <a:pt x="7865" y="1095"/>
                  </a:lnTo>
                  <a:lnTo>
                    <a:pt x="7862" y="1076"/>
                  </a:lnTo>
                  <a:lnTo>
                    <a:pt x="7861" y="1059"/>
                  </a:lnTo>
                  <a:lnTo>
                    <a:pt x="7862" y="1056"/>
                  </a:lnTo>
                  <a:lnTo>
                    <a:pt x="7864" y="1061"/>
                  </a:lnTo>
                  <a:lnTo>
                    <a:pt x="7867" y="1075"/>
                  </a:lnTo>
                  <a:lnTo>
                    <a:pt x="7872" y="1100"/>
                  </a:lnTo>
                  <a:lnTo>
                    <a:pt x="7880" y="1140"/>
                  </a:lnTo>
                  <a:lnTo>
                    <a:pt x="7890" y="1195"/>
                  </a:lnTo>
                  <a:lnTo>
                    <a:pt x="7896" y="1235"/>
                  </a:lnTo>
                  <a:lnTo>
                    <a:pt x="7901" y="1265"/>
                  </a:lnTo>
                  <a:lnTo>
                    <a:pt x="7904" y="1286"/>
                  </a:lnTo>
                  <a:lnTo>
                    <a:pt x="7906" y="1300"/>
                  </a:lnTo>
                  <a:lnTo>
                    <a:pt x="7905" y="1311"/>
                  </a:lnTo>
                  <a:lnTo>
                    <a:pt x="7904" y="1309"/>
                  </a:lnTo>
                  <a:lnTo>
                    <a:pt x="7901" y="1306"/>
                  </a:lnTo>
                  <a:lnTo>
                    <a:pt x="7904" y="1314"/>
                  </a:lnTo>
                  <a:lnTo>
                    <a:pt x="7907" y="1326"/>
                  </a:lnTo>
                  <a:lnTo>
                    <a:pt x="7912" y="1344"/>
                  </a:lnTo>
                  <a:lnTo>
                    <a:pt x="7919" y="1371"/>
                  </a:lnTo>
                  <a:lnTo>
                    <a:pt x="7929" y="1409"/>
                  </a:lnTo>
                  <a:lnTo>
                    <a:pt x="7946" y="1521"/>
                  </a:lnTo>
                  <a:lnTo>
                    <a:pt x="7954" y="1577"/>
                  </a:lnTo>
                  <a:lnTo>
                    <a:pt x="7956" y="1635"/>
                  </a:lnTo>
                  <a:lnTo>
                    <a:pt x="7937" y="1850"/>
                  </a:lnTo>
                  <a:lnTo>
                    <a:pt x="7902" y="2062"/>
                  </a:lnTo>
                  <a:lnTo>
                    <a:pt x="7880" y="2135"/>
                  </a:lnTo>
                  <a:lnTo>
                    <a:pt x="7839" y="2240"/>
                  </a:lnTo>
                  <a:lnTo>
                    <a:pt x="7817" y="2294"/>
                  </a:lnTo>
                  <a:lnTo>
                    <a:pt x="7796" y="2342"/>
                  </a:lnTo>
                  <a:lnTo>
                    <a:pt x="7780" y="2380"/>
                  </a:lnTo>
                  <a:lnTo>
                    <a:pt x="7770" y="2402"/>
                  </a:lnTo>
                  <a:lnTo>
                    <a:pt x="7707" y="2530"/>
                  </a:lnTo>
                  <a:lnTo>
                    <a:pt x="7645" y="2650"/>
                  </a:lnTo>
                  <a:lnTo>
                    <a:pt x="7571" y="2761"/>
                  </a:lnTo>
                  <a:lnTo>
                    <a:pt x="7479" y="2867"/>
                  </a:lnTo>
                  <a:lnTo>
                    <a:pt x="7395" y="2940"/>
                  </a:lnTo>
                  <a:lnTo>
                    <a:pt x="7306" y="3006"/>
                  </a:lnTo>
                  <a:lnTo>
                    <a:pt x="7245" y="3052"/>
                  </a:lnTo>
                  <a:lnTo>
                    <a:pt x="7195" y="3089"/>
                  </a:lnTo>
                  <a:lnTo>
                    <a:pt x="7111" y="3146"/>
                  </a:lnTo>
                  <a:lnTo>
                    <a:pt x="7026" y="3196"/>
                  </a:lnTo>
                  <a:lnTo>
                    <a:pt x="6909" y="3257"/>
                  </a:lnTo>
                  <a:lnTo>
                    <a:pt x="6842" y="3291"/>
                  </a:lnTo>
                  <a:lnTo>
                    <a:pt x="6767" y="3326"/>
                  </a:lnTo>
                  <a:lnTo>
                    <a:pt x="6690" y="3359"/>
                  </a:lnTo>
                  <a:lnTo>
                    <a:pt x="6617" y="3384"/>
                  </a:lnTo>
                  <a:lnTo>
                    <a:pt x="6459" y="3421"/>
                  </a:lnTo>
                  <a:lnTo>
                    <a:pt x="6392" y="3429"/>
                  </a:lnTo>
                  <a:lnTo>
                    <a:pt x="6326" y="3434"/>
                  </a:lnTo>
                  <a:lnTo>
                    <a:pt x="6260" y="3450"/>
                  </a:lnTo>
                  <a:lnTo>
                    <a:pt x="6182" y="3469"/>
                  </a:lnTo>
                  <a:lnTo>
                    <a:pt x="6105" y="3485"/>
                  </a:lnTo>
                  <a:lnTo>
                    <a:pt x="6035" y="3497"/>
                  </a:lnTo>
                  <a:lnTo>
                    <a:pt x="5876" y="3510"/>
                  </a:lnTo>
                  <a:lnTo>
                    <a:pt x="5770" y="3522"/>
                  </a:lnTo>
                  <a:lnTo>
                    <a:pt x="5519" y="3547"/>
                  </a:lnTo>
                  <a:lnTo>
                    <a:pt x="5484" y="3557"/>
                  </a:lnTo>
                  <a:lnTo>
                    <a:pt x="5460" y="3564"/>
                  </a:lnTo>
                  <a:lnTo>
                    <a:pt x="5442" y="3569"/>
                  </a:lnTo>
                  <a:lnTo>
                    <a:pt x="5432" y="3571"/>
                  </a:lnTo>
                  <a:lnTo>
                    <a:pt x="5425" y="3572"/>
                  </a:lnTo>
                  <a:lnTo>
                    <a:pt x="5424" y="3571"/>
                  </a:lnTo>
                  <a:lnTo>
                    <a:pt x="5419" y="3570"/>
                  </a:lnTo>
                  <a:lnTo>
                    <a:pt x="5409" y="3571"/>
                  </a:lnTo>
                  <a:lnTo>
                    <a:pt x="5394" y="3572"/>
                  </a:lnTo>
                  <a:lnTo>
                    <a:pt x="5371" y="3575"/>
                  </a:lnTo>
                  <a:lnTo>
                    <a:pt x="5295" y="3587"/>
                  </a:lnTo>
                  <a:lnTo>
                    <a:pt x="5184" y="3609"/>
                  </a:lnTo>
                  <a:lnTo>
                    <a:pt x="5114" y="3625"/>
                  </a:lnTo>
                  <a:lnTo>
                    <a:pt x="5090" y="3632"/>
                  </a:lnTo>
                  <a:lnTo>
                    <a:pt x="5067" y="3639"/>
                  </a:lnTo>
                  <a:lnTo>
                    <a:pt x="5001" y="3652"/>
                  </a:lnTo>
                  <a:lnTo>
                    <a:pt x="4852" y="3672"/>
                  </a:lnTo>
                  <a:lnTo>
                    <a:pt x="4762" y="3681"/>
                  </a:lnTo>
                  <a:lnTo>
                    <a:pt x="4672" y="3690"/>
                  </a:lnTo>
                  <a:lnTo>
                    <a:pt x="4579" y="3699"/>
                  </a:lnTo>
                  <a:lnTo>
                    <a:pt x="4472" y="3711"/>
                  </a:lnTo>
                  <a:lnTo>
                    <a:pt x="4354" y="3724"/>
                  </a:lnTo>
                  <a:lnTo>
                    <a:pt x="4310" y="3729"/>
                  </a:lnTo>
                  <a:lnTo>
                    <a:pt x="4276" y="3734"/>
                  </a:lnTo>
                  <a:lnTo>
                    <a:pt x="4222" y="3741"/>
                  </a:lnTo>
                  <a:lnTo>
                    <a:pt x="4161" y="3746"/>
                  </a:lnTo>
                  <a:lnTo>
                    <a:pt x="4061" y="3749"/>
                  </a:lnTo>
                  <a:lnTo>
                    <a:pt x="1982" y="3761"/>
                  </a:lnTo>
                  <a:lnTo>
                    <a:pt x="1691" y="3749"/>
                  </a:lnTo>
                  <a:lnTo>
                    <a:pt x="1611" y="3736"/>
                  </a:lnTo>
                  <a:lnTo>
                    <a:pt x="1579" y="3730"/>
                  </a:lnTo>
                  <a:lnTo>
                    <a:pt x="1556" y="3726"/>
                  </a:lnTo>
                  <a:lnTo>
                    <a:pt x="1542" y="3724"/>
                  </a:lnTo>
                  <a:lnTo>
                    <a:pt x="1535" y="3722"/>
                  </a:lnTo>
                  <a:lnTo>
                    <a:pt x="1537" y="3722"/>
                  </a:lnTo>
                  <a:lnTo>
                    <a:pt x="1550" y="3724"/>
                  </a:lnTo>
                  <a:lnTo>
                    <a:pt x="1561" y="3726"/>
                  </a:lnTo>
                  <a:lnTo>
                    <a:pt x="1559" y="3725"/>
                  </a:lnTo>
                  <a:lnTo>
                    <a:pt x="1549" y="3724"/>
                  </a:lnTo>
                  <a:lnTo>
                    <a:pt x="1531" y="3721"/>
                  </a:lnTo>
                  <a:lnTo>
                    <a:pt x="1504" y="3717"/>
                  </a:lnTo>
                  <a:lnTo>
                    <a:pt x="1466" y="3711"/>
                  </a:lnTo>
                  <a:lnTo>
                    <a:pt x="1436" y="3700"/>
                  </a:lnTo>
                  <a:lnTo>
                    <a:pt x="1415" y="3692"/>
                  </a:lnTo>
                  <a:lnTo>
                    <a:pt x="1362" y="3681"/>
                  </a:lnTo>
                  <a:lnTo>
                    <a:pt x="1334" y="3674"/>
                  </a:lnTo>
                  <a:lnTo>
                    <a:pt x="1267" y="3647"/>
                  </a:lnTo>
                  <a:lnTo>
                    <a:pt x="1187" y="3622"/>
                  </a:lnTo>
                  <a:lnTo>
                    <a:pt x="1121" y="3605"/>
                  </a:lnTo>
                  <a:lnTo>
                    <a:pt x="1120" y="3605"/>
                  </a:lnTo>
                  <a:lnTo>
                    <a:pt x="1129" y="3607"/>
                  </a:lnTo>
                  <a:lnTo>
                    <a:pt x="1139" y="3611"/>
                  </a:lnTo>
                  <a:lnTo>
                    <a:pt x="1142" y="3612"/>
                  </a:lnTo>
                  <a:lnTo>
                    <a:pt x="1130" y="3609"/>
                  </a:lnTo>
                  <a:lnTo>
                    <a:pt x="1116" y="3604"/>
                  </a:lnTo>
                  <a:lnTo>
                    <a:pt x="1095" y="3597"/>
                  </a:lnTo>
                  <a:lnTo>
                    <a:pt x="1055" y="3572"/>
                  </a:lnTo>
                  <a:lnTo>
                    <a:pt x="1035" y="3566"/>
                  </a:lnTo>
                  <a:lnTo>
                    <a:pt x="1015" y="3560"/>
                  </a:lnTo>
                  <a:lnTo>
                    <a:pt x="1002" y="3547"/>
                  </a:lnTo>
                  <a:lnTo>
                    <a:pt x="989" y="3535"/>
                  </a:lnTo>
                  <a:lnTo>
                    <a:pt x="970" y="3527"/>
                  </a:lnTo>
                  <a:lnTo>
                    <a:pt x="949" y="3522"/>
                  </a:lnTo>
                  <a:lnTo>
                    <a:pt x="882" y="3497"/>
                  </a:lnTo>
                  <a:lnTo>
                    <a:pt x="856" y="3477"/>
                  </a:lnTo>
                  <a:lnTo>
                    <a:pt x="830" y="3459"/>
                  </a:lnTo>
                  <a:lnTo>
                    <a:pt x="807" y="3450"/>
                  </a:lnTo>
                  <a:lnTo>
                    <a:pt x="781" y="3442"/>
                  </a:lnTo>
                  <a:lnTo>
                    <a:pt x="760" y="3436"/>
                  </a:lnTo>
                  <a:lnTo>
                    <a:pt x="751" y="3434"/>
                  </a:lnTo>
                  <a:lnTo>
                    <a:pt x="714" y="3407"/>
                  </a:lnTo>
                  <a:lnTo>
                    <a:pt x="699" y="3396"/>
                  </a:lnTo>
                  <a:lnTo>
                    <a:pt x="695" y="3395"/>
                  </a:lnTo>
                  <a:lnTo>
                    <a:pt x="699" y="3397"/>
                  </a:lnTo>
                  <a:lnTo>
                    <a:pt x="701" y="3400"/>
                  </a:lnTo>
                  <a:lnTo>
                    <a:pt x="696" y="3399"/>
                  </a:lnTo>
                  <a:lnTo>
                    <a:pt x="675" y="3386"/>
                  </a:lnTo>
                  <a:lnTo>
                    <a:pt x="631" y="3359"/>
                  </a:lnTo>
                  <a:lnTo>
                    <a:pt x="579" y="3321"/>
                  </a:lnTo>
                  <a:lnTo>
                    <a:pt x="566" y="3307"/>
                  </a:lnTo>
                  <a:lnTo>
                    <a:pt x="552" y="3296"/>
                  </a:lnTo>
                  <a:lnTo>
                    <a:pt x="532" y="3289"/>
                  </a:lnTo>
                  <a:lnTo>
                    <a:pt x="512" y="3284"/>
                  </a:lnTo>
                  <a:lnTo>
                    <a:pt x="446" y="3245"/>
                  </a:lnTo>
                  <a:lnTo>
                    <a:pt x="426" y="3231"/>
                  </a:lnTo>
                  <a:lnTo>
                    <a:pt x="414" y="3222"/>
                  </a:lnTo>
                  <a:lnTo>
                    <a:pt x="405" y="3215"/>
                  </a:lnTo>
                  <a:lnTo>
                    <a:pt x="412" y="3217"/>
                  </a:lnTo>
                  <a:lnTo>
                    <a:pt x="427" y="3224"/>
                  </a:lnTo>
                  <a:lnTo>
                    <a:pt x="440" y="3229"/>
                  </a:lnTo>
                  <a:lnTo>
                    <a:pt x="392" y="3182"/>
                  </a:lnTo>
                  <a:lnTo>
                    <a:pt x="354" y="3170"/>
                  </a:lnTo>
                  <a:lnTo>
                    <a:pt x="314" y="3132"/>
                  </a:lnTo>
                  <a:lnTo>
                    <a:pt x="274" y="3107"/>
                  </a:lnTo>
                  <a:lnTo>
                    <a:pt x="247" y="3075"/>
                  </a:lnTo>
                  <a:lnTo>
                    <a:pt x="221" y="3044"/>
                  </a:lnTo>
                  <a:lnTo>
                    <a:pt x="129" y="2956"/>
                  </a:lnTo>
                  <a:lnTo>
                    <a:pt x="115" y="2942"/>
                  </a:lnTo>
                  <a:lnTo>
                    <a:pt x="101" y="2931"/>
                  </a:lnTo>
                  <a:lnTo>
                    <a:pt x="49" y="2906"/>
                  </a:lnTo>
                  <a:lnTo>
                    <a:pt x="22" y="2867"/>
                  </a:lnTo>
                  <a:lnTo>
                    <a:pt x="9" y="2837"/>
                  </a:lnTo>
                  <a:lnTo>
                    <a:pt x="1" y="2819"/>
                  </a:lnTo>
                  <a:lnTo>
                    <a:pt x="0" y="2816"/>
                  </a:lnTo>
                </a:path>
              </a:pathLst>
            </a:custGeom>
            <a:noFill/>
            <a:ln w="25400">
              <a:solidFill>
                <a:srgbClr val="6095C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748" y="7222"/>
              <a:ext cx="181" cy="2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23"/>
                </a:cxn>
                <a:cxn ang="0">
                  <a:pos x="180" y="136"/>
                </a:cxn>
                <a:cxn ang="0">
                  <a:pos x="3" y="0"/>
                </a:cxn>
              </a:cxnLst>
              <a:rect l="0" t="0" r="r" b="b"/>
              <a:pathLst>
                <a:path w="181" h="224">
                  <a:moveTo>
                    <a:pt x="3" y="0"/>
                  </a:moveTo>
                  <a:lnTo>
                    <a:pt x="0" y="223"/>
                  </a:lnTo>
                  <a:lnTo>
                    <a:pt x="180" y="13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095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2866"/>
              <a:ext cx="2710" cy="3404"/>
            </a:xfrm>
            <a:prstGeom prst="rect">
              <a:avLst/>
            </a:prstGeom>
            <a:noFill/>
          </p:spPr>
        </p:pic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92" y="2928"/>
              <a:ext cx="2242" cy="2887"/>
            </a:xfrm>
            <a:custGeom>
              <a:avLst/>
              <a:gdLst/>
              <a:ahLst/>
              <a:cxnLst>
                <a:cxn ang="0">
                  <a:pos x="2171" y="10"/>
                </a:cxn>
                <a:cxn ang="0">
                  <a:pos x="2077" y="21"/>
                </a:cxn>
                <a:cxn ang="0">
                  <a:pos x="1987" y="47"/>
                </a:cxn>
                <a:cxn ang="0">
                  <a:pos x="1901" y="111"/>
                </a:cxn>
                <a:cxn ang="0">
                  <a:pos x="1717" y="211"/>
                </a:cxn>
                <a:cxn ang="0">
                  <a:pos x="1568" y="281"/>
                </a:cxn>
                <a:cxn ang="0">
                  <a:pos x="1468" y="315"/>
                </a:cxn>
                <a:cxn ang="0">
                  <a:pos x="1367" y="364"/>
                </a:cxn>
                <a:cxn ang="0">
                  <a:pos x="1213" y="464"/>
                </a:cxn>
                <a:cxn ang="0">
                  <a:pos x="1035" y="590"/>
                </a:cxn>
                <a:cxn ang="0">
                  <a:pos x="875" y="704"/>
                </a:cxn>
                <a:cxn ang="0">
                  <a:pos x="770" y="780"/>
                </a:cxn>
                <a:cxn ang="0">
                  <a:pos x="712" y="825"/>
                </a:cxn>
                <a:cxn ang="0">
                  <a:pos x="692" y="845"/>
                </a:cxn>
                <a:cxn ang="0">
                  <a:pos x="713" y="837"/>
                </a:cxn>
                <a:cxn ang="0">
                  <a:pos x="796" y="791"/>
                </a:cxn>
                <a:cxn ang="0">
                  <a:pos x="876" y="742"/>
                </a:cxn>
                <a:cxn ang="0">
                  <a:pos x="883" y="736"/>
                </a:cxn>
                <a:cxn ang="0">
                  <a:pos x="840" y="764"/>
                </a:cxn>
                <a:cxn ang="0">
                  <a:pos x="752" y="819"/>
                </a:cxn>
                <a:cxn ang="0">
                  <a:pos x="613" y="906"/>
                </a:cxn>
                <a:cxn ang="0">
                  <a:pos x="413" y="1034"/>
                </a:cxn>
                <a:cxn ang="0">
                  <a:pos x="325" y="1184"/>
                </a:cxn>
                <a:cxn ang="0">
                  <a:pos x="290" y="1244"/>
                </a:cxn>
                <a:cxn ang="0">
                  <a:pos x="291" y="1242"/>
                </a:cxn>
                <a:cxn ang="0">
                  <a:pos x="308" y="1209"/>
                </a:cxn>
                <a:cxn ang="0">
                  <a:pos x="326" y="1164"/>
                </a:cxn>
                <a:cxn ang="0">
                  <a:pos x="276" y="1212"/>
                </a:cxn>
                <a:cxn ang="0">
                  <a:pos x="172" y="1345"/>
                </a:cxn>
                <a:cxn ang="0">
                  <a:pos x="62" y="1515"/>
                </a:cxn>
                <a:cxn ang="0">
                  <a:pos x="17" y="1589"/>
                </a:cxn>
                <a:cxn ang="0">
                  <a:pos x="0" y="1620"/>
                </a:cxn>
                <a:cxn ang="0">
                  <a:pos x="11" y="1735"/>
                </a:cxn>
                <a:cxn ang="0">
                  <a:pos x="68" y="2000"/>
                </a:cxn>
                <a:cxn ang="0">
                  <a:pos x="166" y="2107"/>
                </a:cxn>
                <a:cxn ang="0">
                  <a:pos x="210" y="2177"/>
                </a:cxn>
                <a:cxn ang="0">
                  <a:pos x="268" y="2242"/>
                </a:cxn>
                <a:cxn ang="0">
                  <a:pos x="416" y="2341"/>
                </a:cxn>
                <a:cxn ang="0">
                  <a:pos x="517" y="2414"/>
                </a:cxn>
                <a:cxn ang="0">
                  <a:pos x="595" y="2490"/>
                </a:cxn>
                <a:cxn ang="0">
                  <a:pos x="792" y="2586"/>
                </a:cxn>
                <a:cxn ang="0">
                  <a:pos x="1068" y="2655"/>
                </a:cxn>
                <a:cxn ang="0">
                  <a:pos x="1182" y="2677"/>
                </a:cxn>
                <a:cxn ang="0">
                  <a:pos x="1232" y="2687"/>
                </a:cxn>
                <a:cxn ang="0">
                  <a:pos x="1242" y="2690"/>
                </a:cxn>
                <a:cxn ang="0">
                  <a:pos x="1233" y="2686"/>
                </a:cxn>
                <a:cxn ang="0">
                  <a:pos x="1258" y="2689"/>
                </a:cxn>
                <a:cxn ang="0">
                  <a:pos x="1333" y="2700"/>
                </a:cxn>
                <a:cxn ang="0">
                  <a:pos x="1482" y="2724"/>
                </a:cxn>
                <a:cxn ang="0">
                  <a:pos x="1862" y="2792"/>
                </a:cxn>
                <a:cxn ang="0">
                  <a:pos x="2068" y="2861"/>
                </a:cxn>
              </a:cxnLst>
              <a:rect l="0" t="0" r="r" b="b"/>
              <a:pathLst>
                <a:path w="2242" h="2887">
                  <a:moveTo>
                    <a:pt x="2241" y="0"/>
                  </a:moveTo>
                  <a:lnTo>
                    <a:pt x="2171" y="10"/>
                  </a:lnTo>
                  <a:lnTo>
                    <a:pt x="2117" y="16"/>
                  </a:lnTo>
                  <a:lnTo>
                    <a:pt x="2077" y="21"/>
                  </a:lnTo>
                  <a:lnTo>
                    <a:pt x="2013" y="29"/>
                  </a:lnTo>
                  <a:lnTo>
                    <a:pt x="1987" y="47"/>
                  </a:lnTo>
                  <a:lnTo>
                    <a:pt x="1976" y="57"/>
                  </a:lnTo>
                  <a:lnTo>
                    <a:pt x="1901" y="111"/>
                  </a:lnTo>
                  <a:lnTo>
                    <a:pt x="1792" y="172"/>
                  </a:lnTo>
                  <a:lnTo>
                    <a:pt x="1717" y="211"/>
                  </a:lnTo>
                  <a:lnTo>
                    <a:pt x="1656" y="242"/>
                  </a:lnTo>
                  <a:lnTo>
                    <a:pt x="1568" y="281"/>
                  </a:lnTo>
                  <a:lnTo>
                    <a:pt x="1511" y="302"/>
                  </a:lnTo>
                  <a:lnTo>
                    <a:pt x="1468" y="315"/>
                  </a:lnTo>
                  <a:lnTo>
                    <a:pt x="1426" y="332"/>
                  </a:lnTo>
                  <a:lnTo>
                    <a:pt x="1367" y="364"/>
                  </a:lnTo>
                  <a:lnTo>
                    <a:pt x="1276" y="422"/>
                  </a:lnTo>
                  <a:lnTo>
                    <a:pt x="1213" y="464"/>
                  </a:lnTo>
                  <a:lnTo>
                    <a:pt x="1137" y="517"/>
                  </a:lnTo>
                  <a:lnTo>
                    <a:pt x="1035" y="590"/>
                  </a:lnTo>
                  <a:lnTo>
                    <a:pt x="947" y="651"/>
                  </a:lnTo>
                  <a:lnTo>
                    <a:pt x="875" y="704"/>
                  </a:lnTo>
                  <a:lnTo>
                    <a:pt x="816" y="746"/>
                  </a:lnTo>
                  <a:lnTo>
                    <a:pt x="770" y="780"/>
                  </a:lnTo>
                  <a:lnTo>
                    <a:pt x="736" y="806"/>
                  </a:lnTo>
                  <a:lnTo>
                    <a:pt x="712" y="825"/>
                  </a:lnTo>
                  <a:lnTo>
                    <a:pt x="698" y="837"/>
                  </a:lnTo>
                  <a:lnTo>
                    <a:pt x="692" y="845"/>
                  </a:lnTo>
                  <a:lnTo>
                    <a:pt x="693" y="846"/>
                  </a:lnTo>
                  <a:lnTo>
                    <a:pt x="713" y="837"/>
                  </a:lnTo>
                  <a:lnTo>
                    <a:pt x="751" y="817"/>
                  </a:lnTo>
                  <a:lnTo>
                    <a:pt x="796" y="791"/>
                  </a:lnTo>
                  <a:lnTo>
                    <a:pt x="840" y="764"/>
                  </a:lnTo>
                  <a:lnTo>
                    <a:pt x="876" y="742"/>
                  </a:lnTo>
                  <a:lnTo>
                    <a:pt x="892" y="731"/>
                  </a:lnTo>
                  <a:lnTo>
                    <a:pt x="883" y="736"/>
                  </a:lnTo>
                  <a:lnTo>
                    <a:pt x="867" y="747"/>
                  </a:lnTo>
                  <a:lnTo>
                    <a:pt x="840" y="764"/>
                  </a:lnTo>
                  <a:lnTo>
                    <a:pt x="802" y="787"/>
                  </a:lnTo>
                  <a:lnTo>
                    <a:pt x="752" y="819"/>
                  </a:lnTo>
                  <a:lnTo>
                    <a:pt x="690" y="857"/>
                  </a:lnTo>
                  <a:lnTo>
                    <a:pt x="613" y="906"/>
                  </a:lnTo>
                  <a:lnTo>
                    <a:pt x="521" y="965"/>
                  </a:lnTo>
                  <a:lnTo>
                    <a:pt x="413" y="1034"/>
                  </a:lnTo>
                  <a:lnTo>
                    <a:pt x="361" y="1122"/>
                  </a:lnTo>
                  <a:lnTo>
                    <a:pt x="325" y="1184"/>
                  </a:lnTo>
                  <a:lnTo>
                    <a:pt x="301" y="1224"/>
                  </a:lnTo>
                  <a:lnTo>
                    <a:pt x="290" y="1244"/>
                  </a:lnTo>
                  <a:lnTo>
                    <a:pt x="287" y="1249"/>
                  </a:lnTo>
                  <a:lnTo>
                    <a:pt x="291" y="1242"/>
                  </a:lnTo>
                  <a:lnTo>
                    <a:pt x="298" y="1227"/>
                  </a:lnTo>
                  <a:lnTo>
                    <a:pt x="308" y="1209"/>
                  </a:lnTo>
                  <a:lnTo>
                    <a:pt x="325" y="1174"/>
                  </a:lnTo>
                  <a:lnTo>
                    <a:pt x="326" y="1164"/>
                  </a:lnTo>
                  <a:lnTo>
                    <a:pt x="320" y="1165"/>
                  </a:lnTo>
                  <a:lnTo>
                    <a:pt x="276" y="1212"/>
                  </a:lnTo>
                  <a:lnTo>
                    <a:pt x="232" y="1266"/>
                  </a:lnTo>
                  <a:lnTo>
                    <a:pt x="172" y="1345"/>
                  </a:lnTo>
                  <a:lnTo>
                    <a:pt x="118" y="1424"/>
                  </a:lnTo>
                  <a:lnTo>
                    <a:pt x="62" y="1515"/>
                  </a:lnTo>
                  <a:lnTo>
                    <a:pt x="37" y="1556"/>
                  </a:lnTo>
                  <a:lnTo>
                    <a:pt x="17" y="1589"/>
                  </a:lnTo>
                  <a:lnTo>
                    <a:pt x="5" y="1611"/>
                  </a:lnTo>
                  <a:lnTo>
                    <a:pt x="0" y="1620"/>
                  </a:lnTo>
                  <a:lnTo>
                    <a:pt x="2" y="1644"/>
                  </a:lnTo>
                  <a:lnTo>
                    <a:pt x="11" y="1735"/>
                  </a:lnTo>
                  <a:lnTo>
                    <a:pt x="37" y="1911"/>
                  </a:lnTo>
                  <a:lnTo>
                    <a:pt x="68" y="2000"/>
                  </a:lnTo>
                  <a:lnTo>
                    <a:pt x="137" y="2069"/>
                  </a:lnTo>
                  <a:lnTo>
                    <a:pt x="166" y="2107"/>
                  </a:lnTo>
                  <a:lnTo>
                    <a:pt x="186" y="2136"/>
                  </a:lnTo>
                  <a:lnTo>
                    <a:pt x="210" y="2177"/>
                  </a:lnTo>
                  <a:lnTo>
                    <a:pt x="222" y="2196"/>
                  </a:lnTo>
                  <a:lnTo>
                    <a:pt x="268" y="2242"/>
                  </a:lnTo>
                  <a:lnTo>
                    <a:pt x="362" y="2310"/>
                  </a:lnTo>
                  <a:lnTo>
                    <a:pt x="416" y="2341"/>
                  </a:lnTo>
                  <a:lnTo>
                    <a:pt x="470" y="2375"/>
                  </a:lnTo>
                  <a:lnTo>
                    <a:pt x="517" y="2414"/>
                  </a:lnTo>
                  <a:lnTo>
                    <a:pt x="558" y="2456"/>
                  </a:lnTo>
                  <a:lnTo>
                    <a:pt x="595" y="2490"/>
                  </a:lnTo>
                  <a:lnTo>
                    <a:pt x="690" y="2551"/>
                  </a:lnTo>
                  <a:lnTo>
                    <a:pt x="792" y="2586"/>
                  </a:lnTo>
                  <a:lnTo>
                    <a:pt x="931" y="2622"/>
                  </a:lnTo>
                  <a:lnTo>
                    <a:pt x="1068" y="2655"/>
                  </a:lnTo>
                  <a:lnTo>
                    <a:pt x="1135" y="2669"/>
                  </a:lnTo>
                  <a:lnTo>
                    <a:pt x="1182" y="2677"/>
                  </a:lnTo>
                  <a:lnTo>
                    <a:pt x="1213" y="2684"/>
                  </a:lnTo>
                  <a:lnTo>
                    <a:pt x="1232" y="2687"/>
                  </a:lnTo>
                  <a:lnTo>
                    <a:pt x="1241" y="2690"/>
                  </a:lnTo>
                  <a:lnTo>
                    <a:pt x="1242" y="2690"/>
                  </a:lnTo>
                  <a:lnTo>
                    <a:pt x="1236" y="2687"/>
                  </a:lnTo>
                  <a:lnTo>
                    <a:pt x="1233" y="2686"/>
                  </a:lnTo>
                  <a:lnTo>
                    <a:pt x="1241" y="2686"/>
                  </a:lnTo>
                  <a:lnTo>
                    <a:pt x="1258" y="2689"/>
                  </a:lnTo>
                  <a:lnTo>
                    <a:pt x="1288" y="2692"/>
                  </a:lnTo>
                  <a:lnTo>
                    <a:pt x="1333" y="2700"/>
                  </a:lnTo>
                  <a:lnTo>
                    <a:pt x="1397" y="2710"/>
                  </a:lnTo>
                  <a:lnTo>
                    <a:pt x="1482" y="2724"/>
                  </a:lnTo>
                  <a:lnTo>
                    <a:pt x="1655" y="2759"/>
                  </a:lnTo>
                  <a:lnTo>
                    <a:pt x="1862" y="2792"/>
                  </a:lnTo>
                  <a:lnTo>
                    <a:pt x="1965" y="2829"/>
                  </a:lnTo>
                  <a:lnTo>
                    <a:pt x="2068" y="2861"/>
                  </a:lnTo>
                  <a:lnTo>
                    <a:pt x="2167" y="2886"/>
                  </a:lnTo>
                </a:path>
              </a:pathLst>
            </a:custGeom>
            <a:noFill/>
            <a:ln w="25400">
              <a:solidFill>
                <a:srgbClr val="6095C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4" name="Freeform 2"/>
            <p:cNvSpPr>
              <a:spLocks/>
            </p:cNvSpPr>
            <p:nvPr/>
          </p:nvSpPr>
          <p:spPr bwMode="auto">
            <a:xfrm>
              <a:off x="2080" y="5678"/>
              <a:ext cx="219" cy="194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0" y="194"/>
                </a:cxn>
                <a:cxn ang="0">
                  <a:pos x="219" y="146"/>
                </a:cxn>
                <a:cxn ang="0">
                  <a:pos x="50" y="0"/>
                </a:cxn>
              </a:cxnLst>
              <a:rect l="0" t="0" r="r" b="b"/>
              <a:pathLst>
                <a:path w="219" h="194">
                  <a:moveTo>
                    <a:pt x="50" y="0"/>
                  </a:moveTo>
                  <a:lnTo>
                    <a:pt x="0" y="194"/>
                  </a:lnTo>
                  <a:lnTo>
                    <a:pt x="219" y="14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095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55576" y="836712"/>
            <a:ext cx="77048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  <a:tab pos="647700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                               POPULATION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  <a:tab pos="647700" algn="l"/>
              </a:tabLst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rlito"/>
              <a:cs typeface="Carlito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Système écologique = populations interconnectées +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46113" algn="l"/>
                <a:tab pos="647700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environnement physico-­‐chimique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rlito"/>
                <a:cs typeface="Carlito"/>
              </a:rPr>
              <a:t>Individus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éphémères,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rlito"/>
                <a:cs typeface="Carlito"/>
              </a:rPr>
              <a:t>population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permanente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Population :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Transmission héréditaire des caractères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Variabilité génétique et phénotypique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Adaptation aux changements de l’environnement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113" algn="l"/>
                <a:tab pos="647700" algn="l"/>
              </a:tabLs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rlito"/>
                <a:cs typeface="Carlito"/>
              </a:rPr>
              <a:t>C’est donc la population et non l’individu, la pièce élémentaire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0040" y="523121"/>
            <a:ext cx="853244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>
                <a:solidFill>
                  <a:srgbClr val="FF0000"/>
                </a:solidFill>
              </a:rPr>
              <a:t>Population : </a:t>
            </a:r>
            <a:r>
              <a:rPr lang="fr-FR" sz="3200" dirty="0"/>
              <a:t>ensemble d’individus de même </a:t>
            </a:r>
            <a:r>
              <a:rPr lang="fr-FR" sz="3200" dirty="0" smtClean="0"/>
              <a:t>espèce</a:t>
            </a:r>
          </a:p>
          <a:p>
            <a:pPr lvl="0" algn="just"/>
            <a:endParaRPr lang="fr-FR" sz="3200" dirty="0"/>
          </a:p>
          <a:p>
            <a:pPr lvl="0" algn="just">
              <a:buFont typeface="Wingdings" pitchFamily="2" charset="2"/>
              <a:buChar char="§"/>
            </a:pPr>
            <a:r>
              <a:rPr lang="fr-FR" sz="3200" dirty="0" smtClean="0"/>
              <a:t>Les </a:t>
            </a:r>
            <a:r>
              <a:rPr lang="fr-FR" sz="3200" dirty="0"/>
              <a:t>limites dépendent de l’objectif de </a:t>
            </a:r>
            <a:r>
              <a:rPr lang="fr-FR" sz="3200" dirty="0" smtClean="0"/>
              <a:t>l’étude,</a:t>
            </a:r>
            <a:endParaRPr lang="fr-FR" sz="3200" dirty="0"/>
          </a:p>
          <a:p>
            <a:pPr lvl="0" algn="just">
              <a:buFont typeface="Wingdings" pitchFamily="2" charset="2"/>
              <a:buChar char="§"/>
            </a:pPr>
            <a:r>
              <a:rPr lang="fr-FR" sz="3200" dirty="0"/>
              <a:t>Les individus communiquent, interagissent</a:t>
            </a:r>
          </a:p>
          <a:p>
            <a:pPr lvl="1" algn="just"/>
            <a:r>
              <a:rPr lang="fr-FR" sz="3200" dirty="0"/>
              <a:t>S’apparier pour reproduction, concurrence pour l’utilisation des ressources (nourriture, site de ponte, abris, partenaires), coopérer (ressource, anti-­‐prédateur), transmettre parasites, …</a:t>
            </a:r>
          </a:p>
          <a:p>
            <a:pPr lvl="0" algn="just"/>
            <a:r>
              <a:rPr lang="fr-FR" sz="3200" b="1" dirty="0">
                <a:solidFill>
                  <a:srgbClr val="FF0000"/>
                </a:solidFill>
              </a:rPr>
              <a:t>Population = système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88640"/>
            <a:ext cx="813690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                    Le </a:t>
            </a:r>
            <a:r>
              <a:rPr lang="fr-FR" sz="3200" dirty="0"/>
              <a:t>système « population </a:t>
            </a:r>
            <a:r>
              <a:rPr lang="fr-FR" sz="3200" dirty="0" smtClean="0"/>
              <a:t>»</a:t>
            </a:r>
          </a:p>
          <a:p>
            <a:pPr>
              <a:buFontTx/>
              <a:buChar char="-"/>
            </a:pPr>
            <a:r>
              <a:rPr lang="fr-FR" sz="3200" dirty="0" smtClean="0"/>
              <a:t>l’effectif </a:t>
            </a:r>
          </a:p>
          <a:p>
            <a:pPr>
              <a:buFontTx/>
              <a:buChar char="-"/>
            </a:pPr>
            <a:r>
              <a:rPr lang="fr-FR" sz="3200" dirty="0" smtClean="0"/>
              <a:t>La distribution spatiale des individus </a:t>
            </a:r>
          </a:p>
          <a:p>
            <a:pPr>
              <a:buFontTx/>
              <a:buChar char="-"/>
            </a:pPr>
            <a:r>
              <a:rPr lang="fr-FR" sz="3200" dirty="0"/>
              <a:t> </a:t>
            </a:r>
            <a:r>
              <a:rPr lang="fr-FR" sz="3200" dirty="0" smtClean="0"/>
              <a:t>la structure d’</a:t>
            </a:r>
            <a:r>
              <a:rPr lang="fr-FR" sz="3200" dirty="0" err="1" smtClean="0"/>
              <a:t>age</a:t>
            </a:r>
            <a:endParaRPr lang="fr-FR" sz="3200" dirty="0" smtClean="0"/>
          </a:p>
          <a:p>
            <a:pPr>
              <a:buFontTx/>
              <a:buChar char="-"/>
            </a:pPr>
            <a:r>
              <a:rPr lang="fr-FR" sz="3200" dirty="0"/>
              <a:t> </a:t>
            </a:r>
            <a:r>
              <a:rPr lang="fr-FR" sz="3200" dirty="0" smtClean="0"/>
              <a:t>la structure génétique</a:t>
            </a:r>
          </a:p>
          <a:p>
            <a:pPr>
              <a:buFontTx/>
              <a:buChar char="-"/>
            </a:pPr>
            <a:r>
              <a:rPr lang="fr-FR" sz="3200" dirty="0" smtClean="0"/>
              <a:t>L’organisation sociale </a:t>
            </a:r>
            <a:endParaRPr lang="fr-FR" sz="3200" dirty="0"/>
          </a:p>
          <a:p>
            <a:r>
              <a:rPr lang="fr-FR" sz="3200" dirty="0"/>
              <a:t> </a:t>
            </a:r>
          </a:p>
          <a:p>
            <a:r>
              <a:rPr lang="fr-FR" sz="3200" dirty="0"/>
              <a:t> </a:t>
            </a:r>
          </a:p>
          <a:p>
            <a:r>
              <a:rPr lang="fr-FR" sz="3200" dirty="0" smtClean="0"/>
              <a:t>Les </a:t>
            </a:r>
            <a:r>
              <a:rPr lang="fr-FR" sz="3200" dirty="0"/>
              <a:t>variables d’état :</a:t>
            </a:r>
          </a:p>
          <a:p>
            <a:r>
              <a:rPr lang="fr-FR" sz="3200" dirty="0" smtClean="0"/>
              <a:t>Variables </a:t>
            </a:r>
            <a:r>
              <a:rPr lang="fr-FR" sz="3200" dirty="0" err="1"/>
              <a:t>aﬀectées</a:t>
            </a:r>
            <a:r>
              <a:rPr lang="fr-FR" sz="3200" dirty="0"/>
              <a:t> par les processus démographiques</a:t>
            </a:r>
          </a:p>
          <a:p>
            <a:r>
              <a:rPr lang="fr-FR" sz="3200" dirty="0" smtClean="0"/>
              <a:t> </a:t>
            </a:r>
            <a:r>
              <a:rPr lang="fr-FR" sz="3200" dirty="0"/>
              <a:t>cinétique, = </a:t>
            </a:r>
            <a:r>
              <a:rPr lang="fr-FR" sz="3200" b="1" dirty="0"/>
              <a:t>dynamique de la population</a:t>
            </a:r>
            <a:endParaRPr lang="fr-FR" sz="32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548680"/>
            <a:ext cx="81369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Processus démographiques</a:t>
            </a:r>
          </a:p>
          <a:p>
            <a:pPr lvl="0"/>
            <a:r>
              <a:rPr lang="fr-FR" sz="3200" dirty="0"/>
              <a:t>Processus démographiques</a:t>
            </a:r>
          </a:p>
          <a:p>
            <a:pPr lvl="1">
              <a:buFont typeface="Arial" pitchFamily="34" charset="0"/>
              <a:buChar char="•"/>
            </a:pPr>
            <a:r>
              <a:rPr lang="fr-FR" sz="3200" dirty="0"/>
              <a:t>Natalité</a:t>
            </a:r>
          </a:p>
          <a:p>
            <a:pPr lvl="1">
              <a:buFont typeface="Arial" pitchFamily="34" charset="0"/>
              <a:buChar char="•"/>
            </a:pPr>
            <a:r>
              <a:rPr lang="fr-FR" sz="3200" dirty="0"/>
              <a:t>Mortalité</a:t>
            </a:r>
          </a:p>
          <a:p>
            <a:pPr lvl="1">
              <a:buFont typeface="Arial" pitchFamily="34" charset="0"/>
              <a:buChar char="•"/>
            </a:pPr>
            <a:r>
              <a:rPr lang="fr-FR" sz="3200" dirty="0"/>
              <a:t>Emigration</a:t>
            </a:r>
          </a:p>
          <a:p>
            <a:pPr lvl="1">
              <a:buFont typeface="Arial" pitchFamily="34" charset="0"/>
              <a:buChar char="•"/>
            </a:pPr>
            <a:r>
              <a:rPr lang="fr-FR" sz="3200" dirty="0"/>
              <a:t>Immigration</a:t>
            </a:r>
          </a:p>
          <a:p>
            <a:pPr lvl="1"/>
            <a:r>
              <a:rPr lang="fr-FR" sz="3200" dirty="0"/>
              <a:t>(Croissance individuelle)</a:t>
            </a:r>
          </a:p>
          <a:p>
            <a:pPr lvl="0"/>
            <a:r>
              <a:rPr lang="fr-FR" sz="3200" dirty="0"/>
              <a:t>Dépendent des propriétés des individus, l’</a:t>
            </a:r>
            <a:r>
              <a:rPr lang="fr-FR" sz="3200" dirty="0" err="1"/>
              <a:t>eﬀectif</a:t>
            </a:r>
            <a:r>
              <a:rPr lang="fr-FR" sz="3200" dirty="0"/>
              <a:t>, et de l’environnement :</a:t>
            </a:r>
          </a:p>
          <a:p>
            <a:pPr lvl="1"/>
            <a:r>
              <a:rPr lang="fr-FR" sz="3200" b="1" dirty="0"/>
              <a:t>système population-­‐environnement</a:t>
            </a:r>
            <a:endParaRPr lang="fr-FR" sz="32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692696"/>
            <a:ext cx="784887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>
                <a:solidFill>
                  <a:srgbClr val="FF0000"/>
                </a:solidFill>
              </a:rPr>
              <a:t>Métapopulation </a:t>
            </a:r>
            <a:r>
              <a:rPr lang="fr-FR" sz="2800" dirty="0">
                <a:solidFill>
                  <a:srgbClr val="FF0000"/>
                </a:solidFill>
              </a:rPr>
              <a:t>: </a:t>
            </a:r>
            <a:r>
              <a:rPr lang="fr-FR" sz="2800" dirty="0"/>
              <a:t>un ensemble de populations de même espèce séparées dans l’espace mais connectées par des </a:t>
            </a:r>
            <a:r>
              <a:rPr lang="fr-FR" sz="2800" dirty="0" err="1"/>
              <a:t>ﬂux</a:t>
            </a:r>
            <a:r>
              <a:rPr lang="fr-FR" sz="2800" dirty="0"/>
              <a:t> d’individus ou de propagules (pollen, graines, spores)</a:t>
            </a:r>
          </a:p>
          <a:p>
            <a:pPr lvl="1"/>
            <a:r>
              <a:rPr lang="fr-FR" sz="2800" dirty="0"/>
              <a:t>Unité génétique</a:t>
            </a:r>
          </a:p>
          <a:p>
            <a:pPr lvl="1"/>
            <a:r>
              <a:rPr lang="fr-FR" sz="2800" b="1" dirty="0"/>
              <a:t>Extinction/recolonisation</a:t>
            </a:r>
            <a:endParaRPr lang="fr-FR" sz="2800" dirty="0"/>
          </a:p>
          <a:p>
            <a:pPr lvl="0"/>
            <a:r>
              <a:rPr lang="fr-FR" sz="2800" dirty="0"/>
              <a:t>« Population fragmentée », i.e., est </a:t>
            </a:r>
            <a:r>
              <a:rPr lang="fr-FR" sz="2800" i="1" dirty="0"/>
              <a:t>devenu </a:t>
            </a:r>
            <a:r>
              <a:rPr lang="fr-FR" sz="2800" dirty="0"/>
              <a:t>fragmentée</a:t>
            </a:r>
          </a:p>
          <a:p>
            <a:pPr lvl="0"/>
            <a:r>
              <a:rPr lang="fr-FR" sz="2800" dirty="0"/>
              <a:t>« Sous-­‐populations », « Patch »</a:t>
            </a:r>
          </a:p>
          <a:p>
            <a:pPr lvl="0"/>
            <a:r>
              <a:rPr lang="fr-FR" sz="2800" dirty="0"/>
              <a:t>« Sources vs puits »</a:t>
            </a:r>
          </a:p>
          <a:p>
            <a:pPr lvl="0"/>
            <a:r>
              <a:rPr lang="fr-FR" sz="2800" dirty="0"/>
              <a:t>1980s, prise de conscience de l’hétérogénéité et fragmentation, extinctions</a:t>
            </a:r>
          </a:p>
          <a:p>
            <a:pPr lvl="0"/>
            <a:r>
              <a:rPr lang="fr-FR" sz="2800" dirty="0"/>
              <a:t>Etude de </a:t>
            </a:r>
            <a:r>
              <a:rPr lang="fr-FR" sz="2800" b="1" dirty="0">
                <a:solidFill>
                  <a:srgbClr val="FF0000"/>
                </a:solidFill>
              </a:rPr>
              <a:t>dispersion</a:t>
            </a:r>
            <a:endParaRPr lang="fr-FR" sz="28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55576" y="260648"/>
            <a:ext cx="770485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L’environnement de la population</a:t>
            </a:r>
          </a:p>
          <a:p>
            <a:pPr lvl="0"/>
            <a:r>
              <a:rPr lang="fr-FR" sz="2400" dirty="0"/>
              <a:t>Nécessite connaître la </a:t>
            </a:r>
            <a:r>
              <a:rPr lang="fr-FR" sz="2400" b="1" dirty="0"/>
              <a:t>biologie </a:t>
            </a:r>
            <a:r>
              <a:rPr lang="fr-FR" sz="2400" dirty="0"/>
              <a:t>de l’organisme</a:t>
            </a:r>
          </a:p>
          <a:p>
            <a:pPr lvl="1"/>
            <a:r>
              <a:rPr lang="fr-FR" sz="2400" dirty="0"/>
              <a:t>Capacités sensorielles, exigences </a:t>
            </a:r>
            <a:r>
              <a:rPr lang="fr-FR" sz="2400" dirty="0" err="1"/>
              <a:t>écophysiologiques</a:t>
            </a:r>
            <a:r>
              <a:rPr lang="fr-FR" sz="2400" dirty="0"/>
              <a:t>, comportement, …</a:t>
            </a:r>
          </a:p>
          <a:p>
            <a:pPr lvl="1"/>
            <a:r>
              <a:rPr lang="fr-FR" sz="2400" dirty="0"/>
              <a:t>Ecologie : connaissance de la population et celle de son environnement</a:t>
            </a:r>
          </a:p>
          <a:p>
            <a:pPr lvl="0"/>
            <a:r>
              <a:rPr lang="fr-FR" sz="2400" b="1" dirty="0">
                <a:solidFill>
                  <a:srgbClr val="FF0000"/>
                </a:solidFill>
              </a:rPr>
              <a:t>Environnement </a:t>
            </a:r>
            <a:r>
              <a:rPr lang="fr-FR" sz="2400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fr-FR" sz="2400" dirty="0"/>
              <a:t>Cadre climatique, physico-­‐chimique</a:t>
            </a:r>
          </a:p>
          <a:p>
            <a:pPr lvl="1"/>
            <a:r>
              <a:rPr lang="fr-FR" sz="2400" dirty="0"/>
              <a:t>Source de nourriture (espèces proies, éléments minéraux, matière organique morte, selon les cas)</a:t>
            </a:r>
          </a:p>
          <a:p>
            <a:pPr lvl="1"/>
            <a:r>
              <a:rPr lang="fr-FR" sz="2400" dirty="0"/>
              <a:t>Ennemis naturelles (prédateurs, parasites, herbivores)</a:t>
            </a:r>
          </a:p>
          <a:p>
            <a:pPr lvl="1"/>
            <a:r>
              <a:rPr lang="fr-FR" sz="2400" dirty="0"/>
              <a:t>Nombreuses autres populations qui peuvent interagir</a:t>
            </a:r>
          </a:p>
          <a:p>
            <a:pPr lvl="2"/>
            <a:r>
              <a:rPr lang="fr-FR" sz="2400" dirty="0"/>
              <a:t>Négative (compétition), Positive (mutualisme, symbiose)</a:t>
            </a:r>
          </a:p>
          <a:p>
            <a:pPr lvl="1"/>
            <a:r>
              <a:rPr lang="fr-FR" sz="2400" dirty="0"/>
              <a:t>Espèces qui </a:t>
            </a:r>
            <a:r>
              <a:rPr lang="fr-FR" sz="2400" dirty="0" err="1" smtClean="0"/>
              <a:t>modiﬁent</a:t>
            </a:r>
            <a:r>
              <a:rPr lang="fr-FR" sz="2400" dirty="0" smtClean="0"/>
              <a:t>  </a:t>
            </a:r>
            <a:r>
              <a:rPr lang="fr-FR" sz="2400" dirty="0"/>
              <a:t>l’environnement</a:t>
            </a:r>
          </a:p>
          <a:p>
            <a:pPr lvl="1"/>
            <a:r>
              <a:rPr lang="fr-FR" sz="2400" dirty="0"/>
              <a:t>Les congénères et leurs </a:t>
            </a:r>
            <a:r>
              <a:rPr lang="fr-FR" sz="2400" dirty="0" err="1"/>
              <a:t>eﬀets</a:t>
            </a:r>
            <a:endParaRPr lang="fr-FR" sz="24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692696"/>
            <a:ext cx="79928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dirty="0"/>
              <a:t>Moyennes et variabilité des facteurs</a:t>
            </a:r>
          </a:p>
          <a:p>
            <a:pPr lvl="1"/>
            <a:r>
              <a:rPr lang="fr-FR" sz="3200" dirty="0"/>
              <a:t>Dans l’espace, le temps,</a:t>
            </a:r>
          </a:p>
          <a:p>
            <a:pPr lvl="1"/>
            <a:r>
              <a:rPr lang="fr-FR" sz="3200" dirty="0"/>
              <a:t>Amplitude, fréquence, prévisibilité</a:t>
            </a:r>
          </a:p>
          <a:p>
            <a:pPr lvl="0"/>
            <a:r>
              <a:rPr lang="fr-FR" sz="3200" dirty="0"/>
              <a:t>Hétérogénéité</a:t>
            </a:r>
          </a:p>
          <a:p>
            <a:pPr lvl="1"/>
            <a:r>
              <a:rPr lang="fr-FR" sz="3200" dirty="0"/>
              <a:t>Types de patches dans l’environnement</a:t>
            </a:r>
          </a:p>
          <a:p>
            <a:pPr lvl="1"/>
            <a:r>
              <a:rPr lang="fr-FR" sz="3200" dirty="0"/>
              <a:t>Distribution dans l’espace</a:t>
            </a:r>
          </a:p>
          <a:p>
            <a:pPr lvl="1"/>
            <a:r>
              <a:rPr lang="fr-FR" sz="3200" dirty="0"/>
              <a:t>Mouvement des individus dans l’espace</a:t>
            </a:r>
          </a:p>
          <a:p>
            <a:pPr lvl="0"/>
            <a:r>
              <a:rPr lang="fr-FR" sz="3200" dirty="0" err="1"/>
              <a:t>Levins</a:t>
            </a:r>
            <a:r>
              <a:rPr lang="fr-FR" sz="3200" dirty="0"/>
              <a:t> (1962), </a:t>
            </a:r>
            <a:r>
              <a:rPr lang="fr-FR" sz="3200" dirty="0" err="1"/>
              <a:t>MacArthur</a:t>
            </a:r>
            <a:r>
              <a:rPr lang="fr-FR" sz="3200" dirty="0"/>
              <a:t> and </a:t>
            </a:r>
            <a:r>
              <a:rPr lang="fr-FR" sz="3200" dirty="0" err="1"/>
              <a:t>Levins</a:t>
            </a:r>
            <a:r>
              <a:rPr lang="fr-FR" sz="3200" dirty="0"/>
              <a:t> (1964) :</a:t>
            </a:r>
          </a:p>
          <a:p>
            <a:pPr lvl="0"/>
            <a:r>
              <a:rPr lang="fr-FR" sz="3200" dirty="0"/>
              <a:t>environnements à gros grain</a:t>
            </a:r>
          </a:p>
          <a:p>
            <a:pPr lvl="0"/>
            <a:r>
              <a:rPr lang="fr-FR" sz="3200" dirty="0"/>
              <a:t>environnements à grain </a:t>
            </a:r>
            <a:r>
              <a:rPr lang="fr-FR" sz="3200" dirty="0" err="1"/>
              <a:t>ﬁn</a:t>
            </a:r>
            <a:endParaRPr lang="fr-FR" sz="32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3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4525" y="1119187"/>
            <a:ext cx="5314950" cy="4619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505</Words>
  <Application>Microsoft Office PowerPoint</Application>
  <PresentationFormat>Affichage à l'écran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Dynamique des populations  Partie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Dynamique des populations  Partie 1</dc:title>
  <dc:creator>windows 7</dc:creator>
  <cp:lastModifiedBy>Star</cp:lastModifiedBy>
  <cp:revision>7</cp:revision>
  <dcterms:created xsi:type="dcterms:W3CDTF">2020-03-03T17:18:58Z</dcterms:created>
  <dcterms:modified xsi:type="dcterms:W3CDTF">2022-03-04T17:14:36Z</dcterms:modified>
</cp:coreProperties>
</file>