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D47A-13F4-471C-888D-FBEEC9B3B6BC}" type="datetimeFigureOut">
              <a:rPr lang="fr-FR" smtClean="0"/>
              <a:pPr/>
              <a:t>08/03/2020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7A4A-E3AA-4278-8F2B-FE94F869A4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1631702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Dynamique des Populations</a:t>
            </a:r>
          </a:p>
          <a:p>
            <a:pPr algn="ctr"/>
            <a:r>
              <a:rPr lang="fr-FR" sz="3200" dirty="0" smtClean="0"/>
              <a:t>Partie 3 </a:t>
            </a:r>
            <a:endParaRPr lang="fr-F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781550" cy="26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3645024"/>
            <a:ext cx="4563045" cy="22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16832"/>
            <a:ext cx="3528392" cy="314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131840" y="616530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     </a:t>
            </a:r>
            <a:r>
              <a:rPr lang="fr-FR" sz="2400" b="1" dirty="0" smtClean="0"/>
              <a:t>Exploitative</a:t>
            </a:r>
            <a:r>
              <a:rPr lang="fr-FR" sz="2400" dirty="0" smtClean="0"/>
              <a:t> </a:t>
            </a:r>
            <a:r>
              <a:rPr lang="fr-FR" sz="2400" b="1" dirty="0" smtClean="0"/>
              <a:t>compétition</a:t>
            </a:r>
            <a:endParaRPr lang="fr-FR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764704"/>
            <a:ext cx="58143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           Compétition (3)</a:t>
            </a:r>
          </a:p>
          <a:p>
            <a:endParaRPr lang="fr-FR" sz="3200" dirty="0" smtClean="0"/>
          </a:p>
          <a:p>
            <a:r>
              <a:rPr lang="fr-FR" sz="3600" dirty="0" smtClean="0"/>
              <a:t>• Intraspécifique</a:t>
            </a:r>
          </a:p>
          <a:p>
            <a:r>
              <a:rPr lang="fr-FR" sz="3600" dirty="0" smtClean="0"/>
              <a:t>• Interspécifique</a:t>
            </a:r>
            <a:endParaRPr lang="fr-F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1772816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                </a:t>
            </a:r>
            <a:r>
              <a:rPr lang="fr-FR" sz="3600" dirty="0" smtClean="0"/>
              <a:t>Croissance </a:t>
            </a:r>
            <a:r>
              <a:rPr lang="fr-FR" sz="3600" dirty="0" smtClean="0"/>
              <a:t>et régulation des populations</a:t>
            </a:r>
          </a:p>
          <a:p>
            <a:r>
              <a:rPr lang="fr-FR" sz="2400" dirty="0" smtClean="0"/>
              <a:t>• Effectif peut :</a:t>
            </a:r>
          </a:p>
          <a:p>
            <a:r>
              <a:rPr lang="fr-FR" sz="2400" dirty="0" smtClean="0"/>
              <a:t>– croitre,</a:t>
            </a:r>
          </a:p>
          <a:p>
            <a:r>
              <a:rPr lang="fr-FR" sz="2400" dirty="0" smtClean="0"/>
              <a:t>– rester stationnaire,</a:t>
            </a:r>
          </a:p>
          <a:p>
            <a:r>
              <a:rPr lang="fr-FR" sz="2400" dirty="0" smtClean="0"/>
              <a:t>– fluctuer,</a:t>
            </a:r>
          </a:p>
          <a:p>
            <a:r>
              <a:rPr lang="fr-FR" sz="2400" dirty="0" smtClean="0"/>
              <a:t>– décroitre</a:t>
            </a:r>
          </a:p>
          <a:p>
            <a:r>
              <a:rPr lang="fr-FR" sz="2400" dirty="0" smtClean="0"/>
              <a:t>jusqu’à </a:t>
            </a:r>
            <a:r>
              <a:rPr lang="fr-FR" sz="2400" dirty="0" smtClean="0"/>
              <a:t>l’extinction</a:t>
            </a:r>
            <a:endParaRPr lang="fr-FR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908720"/>
            <a:ext cx="69847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• </a:t>
            </a:r>
            <a:r>
              <a:rPr lang="fr-FR" sz="2800" dirty="0" err="1" smtClean="0"/>
              <a:t>Depend</a:t>
            </a:r>
            <a:r>
              <a:rPr lang="fr-FR" sz="2800" dirty="0" smtClean="0"/>
              <a:t> des conditions de l’environnement,</a:t>
            </a:r>
          </a:p>
          <a:p>
            <a:r>
              <a:rPr lang="fr-FR" sz="2800" dirty="0" smtClean="0"/>
              <a:t>individus, population</a:t>
            </a:r>
          </a:p>
          <a:p>
            <a:r>
              <a:rPr lang="fr-FR" sz="2800" dirty="0" smtClean="0"/>
              <a:t>• «</a:t>
            </a:r>
            <a:r>
              <a:rPr lang="fr-FR" sz="2800" b="1" dirty="0" smtClean="0"/>
              <a:t>Dynamique</a:t>
            </a:r>
            <a:r>
              <a:rPr lang="fr-FR" sz="2800" dirty="0" smtClean="0"/>
              <a:t> Des  populations</a:t>
            </a:r>
          </a:p>
          <a:p>
            <a:r>
              <a:rPr lang="fr-FR" sz="2800" dirty="0" smtClean="0"/>
              <a:t>• </a:t>
            </a:r>
            <a:r>
              <a:rPr lang="fr-FR" sz="2800" b="1" dirty="0" smtClean="0"/>
              <a:t>Limitation  </a:t>
            </a:r>
            <a:r>
              <a:rPr lang="fr-FR" sz="2800" dirty="0" smtClean="0"/>
              <a:t>de</a:t>
            </a:r>
            <a:r>
              <a:rPr lang="fr-FR" sz="2800" b="1" dirty="0" smtClean="0"/>
              <a:t> </a:t>
            </a:r>
            <a:r>
              <a:rPr lang="fr-FR" sz="2800" dirty="0" smtClean="0"/>
              <a:t>la</a:t>
            </a:r>
            <a:r>
              <a:rPr lang="fr-FR" sz="2800" b="1" dirty="0" smtClean="0"/>
              <a:t> </a:t>
            </a:r>
            <a:r>
              <a:rPr lang="fr-FR" sz="2800" dirty="0" smtClean="0"/>
              <a:t>croissance</a:t>
            </a:r>
            <a:r>
              <a:rPr lang="fr-FR" sz="2800" b="1" dirty="0" smtClean="0"/>
              <a:t> </a:t>
            </a:r>
            <a:r>
              <a:rPr lang="fr-FR" sz="2800" dirty="0" smtClean="0"/>
              <a:t>(Malthus).</a:t>
            </a:r>
          </a:p>
          <a:p>
            <a:r>
              <a:rPr lang="fr-FR" sz="2800" dirty="0" smtClean="0"/>
              <a:t>Pourquoi?</a:t>
            </a:r>
          </a:p>
          <a:p>
            <a:r>
              <a:rPr lang="fr-FR" sz="2800" dirty="0" smtClean="0"/>
              <a:t>• Fluctuations autour d’une valeur moyenne,</a:t>
            </a:r>
          </a:p>
          <a:p>
            <a:r>
              <a:rPr lang="fr-FR" sz="2800" dirty="0" smtClean="0"/>
              <a:t>Amplitude modeste : </a:t>
            </a:r>
            <a:r>
              <a:rPr lang="fr-FR" sz="2800" b="1" dirty="0" smtClean="0"/>
              <a:t>stabilité</a:t>
            </a:r>
            <a:r>
              <a:rPr lang="fr-FR" sz="2800" dirty="0" smtClean="0"/>
              <a:t> ?</a:t>
            </a:r>
          </a:p>
          <a:p>
            <a:r>
              <a:rPr lang="fr-FR" sz="2800" dirty="0" smtClean="0"/>
              <a:t>• Quels mécanismes de stabilisation?</a:t>
            </a:r>
          </a:p>
          <a:p>
            <a:r>
              <a:rPr lang="fr-FR" sz="2800" dirty="0" smtClean="0"/>
              <a:t>• Densité dépendance : </a:t>
            </a:r>
            <a:r>
              <a:rPr lang="fr-FR" sz="2800" b="1" dirty="0" smtClean="0"/>
              <a:t>régulation</a:t>
            </a:r>
            <a:r>
              <a:rPr lang="fr-FR" sz="2800" dirty="0" smtClean="0"/>
              <a:t> de la  population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730601" cy="67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24193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88840"/>
            <a:ext cx="2305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501008"/>
            <a:ext cx="2181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295900"/>
            <a:ext cx="2047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37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09120"/>
            <a:ext cx="2933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838842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33137"/>
            <a:ext cx="806489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Compétition</a:t>
            </a:r>
          </a:p>
          <a:p>
            <a:r>
              <a:rPr lang="fr-FR" sz="2800" dirty="0" smtClean="0"/>
              <a:t>• Quand deux ou + d’organismes ou</a:t>
            </a:r>
          </a:p>
          <a:p>
            <a:r>
              <a:rPr lang="fr-FR" sz="2800" dirty="0" smtClean="0"/>
              <a:t>Populations utilisent des </a:t>
            </a:r>
            <a:r>
              <a:rPr lang="fr-FR" sz="2800" b="1" dirty="0" smtClean="0"/>
              <a:t>ressources</a:t>
            </a:r>
            <a:endParaRPr lang="fr-FR" sz="2800" dirty="0" smtClean="0"/>
          </a:p>
          <a:p>
            <a:r>
              <a:rPr lang="fr-FR" sz="2800" dirty="0" smtClean="0"/>
              <a:t>Communes  présentes en quantité limité</a:t>
            </a:r>
          </a:p>
          <a:p>
            <a:r>
              <a:rPr lang="fr-FR" sz="2800" dirty="0" smtClean="0"/>
              <a:t>• Ou, si les ressources ne sont pas </a:t>
            </a:r>
            <a:r>
              <a:rPr lang="fr-FR" sz="2800" dirty="0" err="1" smtClean="0"/>
              <a:t>limitantes</a:t>
            </a:r>
            <a:r>
              <a:rPr lang="fr-FR" sz="2800" dirty="0" smtClean="0"/>
              <a:t>,</a:t>
            </a:r>
          </a:p>
          <a:p>
            <a:r>
              <a:rPr lang="fr-FR" sz="2800" dirty="0" smtClean="0"/>
              <a:t>Quand les organismes ou populations se</a:t>
            </a:r>
          </a:p>
          <a:p>
            <a:r>
              <a:rPr lang="fr-FR" sz="2800" dirty="0" smtClean="0"/>
              <a:t>Nuisent (en cherchant)</a:t>
            </a:r>
          </a:p>
          <a:p>
            <a:r>
              <a:rPr lang="fr-FR" sz="2800" dirty="0" smtClean="0"/>
              <a:t>• Ressources : eau, aliments, éléments minéraux, sites de ponte, nidification, partenaires, …</a:t>
            </a:r>
          </a:p>
          <a:p>
            <a:r>
              <a:rPr lang="fr-FR" sz="2800" dirty="0" smtClean="0"/>
              <a:t>• Deux types de </a:t>
            </a:r>
            <a:r>
              <a:rPr lang="fr-FR" sz="2800" dirty="0" smtClean="0"/>
              <a:t>compétition </a:t>
            </a:r>
            <a:r>
              <a:rPr lang="fr-FR" sz="2800" dirty="0" smtClean="0"/>
              <a:t>:</a:t>
            </a:r>
          </a:p>
          <a:p>
            <a:r>
              <a:rPr lang="fr-FR" sz="2800" dirty="0" smtClean="0"/>
              <a:t>Action directe entre les individus/ populations</a:t>
            </a:r>
          </a:p>
          <a:p>
            <a:r>
              <a:rPr lang="fr-FR" sz="2800" dirty="0" smtClean="0"/>
              <a:t>En concurrence ?</a:t>
            </a:r>
          </a:p>
          <a:p>
            <a:r>
              <a:rPr lang="fr-FR" sz="2800" dirty="0" smtClean="0"/>
              <a:t>– Oui : compétition par </a:t>
            </a:r>
            <a:r>
              <a:rPr lang="fr-FR" sz="2800" b="1" dirty="0" smtClean="0"/>
              <a:t>interférence</a:t>
            </a:r>
            <a:endParaRPr lang="fr-FR" sz="2800" dirty="0" smtClean="0"/>
          </a:p>
          <a:p>
            <a:r>
              <a:rPr lang="fr-FR" sz="2800" dirty="0" smtClean="0"/>
              <a:t>– Non :compétition par </a:t>
            </a:r>
            <a:r>
              <a:rPr lang="fr-FR" sz="2800" b="1" dirty="0" smtClean="0"/>
              <a:t>exploitation</a:t>
            </a: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88640"/>
            <a:ext cx="806489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                             </a:t>
            </a:r>
            <a:r>
              <a:rPr lang="fr-FR" sz="3200" dirty="0" err="1" smtClean="0"/>
              <a:t>Competition</a:t>
            </a:r>
            <a:r>
              <a:rPr lang="fr-FR" sz="3200" dirty="0" smtClean="0"/>
              <a:t> </a:t>
            </a:r>
            <a:r>
              <a:rPr lang="fr-FR" sz="3200" dirty="0" smtClean="0"/>
              <a:t>(2)</a:t>
            </a:r>
          </a:p>
          <a:p>
            <a:r>
              <a:rPr lang="fr-FR" sz="3200" dirty="0" smtClean="0"/>
              <a:t>• Par interférence</a:t>
            </a:r>
          </a:p>
          <a:p>
            <a:r>
              <a:rPr lang="fr-FR" sz="3200" dirty="0" smtClean="0"/>
              <a:t>– Active : comportement agressif :</a:t>
            </a:r>
          </a:p>
          <a:p>
            <a:r>
              <a:rPr lang="fr-FR" sz="3200" dirty="0" smtClean="0"/>
              <a:t>Défense territoire, d’un proie, d’un partenaire)</a:t>
            </a:r>
          </a:p>
          <a:p>
            <a:r>
              <a:rPr lang="fr-FR" sz="3200" dirty="0" smtClean="0"/>
              <a:t>– Passive : par l’intermédiaire de substances chimiques (</a:t>
            </a:r>
            <a:r>
              <a:rPr lang="fr-FR" sz="3200" dirty="0" smtClean="0"/>
              <a:t>organismes aquatique</a:t>
            </a:r>
            <a:r>
              <a:rPr lang="fr-FR" sz="3200" dirty="0" smtClean="0"/>
              <a:t>, micro--‐</a:t>
            </a:r>
            <a:r>
              <a:rPr lang="fr-FR" sz="3200" dirty="0" smtClean="0"/>
              <a:t>organismes,  plantes</a:t>
            </a:r>
            <a:r>
              <a:rPr lang="fr-FR" sz="3200" dirty="0" smtClean="0"/>
              <a:t>)</a:t>
            </a:r>
          </a:p>
          <a:p>
            <a:r>
              <a:rPr lang="fr-FR" sz="3200" dirty="0" smtClean="0"/>
              <a:t>• Par exploitation</a:t>
            </a:r>
          </a:p>
          <a:p>
            <a:r>
              <a:rPr lang="fr-FR" sz="3200" dirty="0" smtClean="0"/>
              <a:t>– Compétition résulte du fait que</a:t>
            </a:r>
          </a:p>
          <a:p>
            <a:r>
              <a:rPr lang="fr-FR" sz="3200" dirty="0" smtClean="0"/>
              <a:t>l’utilisation des ressources </a:t>
            </a:r>
            <a:r>
              <a:rPr lang="fr-FR" sz="3200" dirty="0" smtClean="0"/>
              <a:t>communes diminue </a:t>
            </a:r>
            <a:r>
              <a:rPr lang="fr-FR" sz="3200" dirty="0" smtClean="0"/>
              <a:t>leur disponibilité</a:t>
            </a:r>
          </a:p>
          <a:p>
            <a:r>
              <a:rPr lang="fr-FR" sz="3200" dirty="0" smtClean="0"/>
              <a:t>– Dégradation de l’environnement</a:t>
            </a:r>
          </a:p>
          <a:p>
            <a:r>
              <a:rPr lang="fr-FR" sz="3200" dirty="0" smtClean="0"/>
              <a:t>(en termes de ressources)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60486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47910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230</Words>
  <Application>Microsoft Office PowerPoint</Application>
  <PresentationFormat>Affichage à l'écran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windows 7</dc:creator>
  <cp:lastModifiedBy>windows 7</cp:lastModifiedBy>
  <cp:revision>9</cp:revision>
  <dcterms:created xsi:type="dcterms:W3CDTF">2020-03-03T19:15:01Z</dcterms:created>
  <dcterms:modified xsi:type="dcterms:W3CDTF">2020-03-08T19:50:26Z</dcterms:modified>
</cp:coreProperties>
</file>