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 id="271" r:id="rId17"/>
    <p:sldId id="272" r:id="rId18"/>
    <p:sldId id="273" r:id="rId19"/>
    <p:sldId id="274" r:id="rId20"/>
    <p:sldId id="275" r:id="rId21"/>
    <p:sldId id="276" r:id="rId22"/>
    <p:sldId id="277" r:id="rId23"/>
    <p:sldId id="287" r:id="rId24"/>
    <p:sldId id="286" r:id="rId25"/>
    <p:sldId id="278" r:id="rId26"/>
    <p:sldId id="280" r:id="rId27"/>
    <p:sldId id="281" r:id="rId28"/>
    <p:sldId id="288" r:id="rId29"/>
    <p:sldId id="284" r:id="rId30"/>
    <p:sldId id="283" r:id="rId31"/>
    <p:sldId id="289" r:id="rId32"/>
    <p:sldId id="282"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F6A99E5-77E7-4C18-AD28-5D03DFB39969}"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EBE737-40A3-4937-9495-074D6DF7E0D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6A99E5-77E7-4C18-AD28-5D03DFB39969}"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EBE737-40A3-4937-9495-074D6DF7E0D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6A99E5-77E7-4C18-AD28-5D03DFB39969}"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EBE737-40A3-4937-9495-074D6DF7E0D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6A99E5-77E7-4C18-AD28-5D03DFB39969}"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EBE737-40A3-4937-9495-074D6DF7E0D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F6A99E5-77E7-4C18-AD28-5D03DFB39969}" type="datetimeFigureOut">
              <a:rPr lang="fr-FR" smtClean="0"/>
              <a:pPr/>
              <a:t>27/02/2022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EBE737-40A3-4937-9495-074D6DF7E0D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F6A99E5-77E7-4C18-AD28-5D03DFB39969}" type="datetimeFigureOut">
              <a:rPr lang="fr-FR" smtClean="0"/>
              <a:pPr/>
              <a:t>27/02/2022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EBE737-40A3-4937-9495-074D6DF7E0D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F6A99E5-77E7-4C18-AD28-5D03DFB39969}" type="datetimeFigureOut">
              <a:rPr lang="fr-FR" smtClean="0"/>
              <a:pPr/>
              <a:t>27/02/2022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8EBE737-40A3-4937-9495-074D6DF7E0D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F6A99E5-77E7-4C18-AD28-5D03DFB39969}" type="datetimeFigureOut">
              <a:rPr lang="fr-FR" smtClean="0"/>
              <a:pPr/>
              <a:t>27/02/2022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8EBE737-40A3-4937-9495-074D6DF7E0D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F6A99E5-77E7-4C18-AD28-5D03DFB39969}" type="datetimeFigureOut">
              <a:rPr lang="fr-FR" smtClean="0"/>
              <a:pPr/>
              <a:t>27/02/2022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8EBE737-40A3-4937-9495-074D6DF7E0D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F6A99E5-77E7-4C18-AD28-5D03DFB39969}" type="datetimeFigureOut">
              <a:rPr lang="fr-FR" smtClean="0"/>
              <a:pPr/>
              <a:t>27/02/2022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EBE737-40A3-4937-9495-074D6DF7E0D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F6A99E5-77E7-4C18-AD28-5D03DFB39969}" type="datetimeFigureOut">
              <a:rPr lang="fr-FR" smtClean="0"/>
              <a:pPr/>
              <a:t>27/02/2022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EBE737-40A3-4937-9495-074D6DF7E0D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A99E5-77E7-4C18-AD28-5D03DFB39969}" type="datetimeFigureOut">
              <a:rPr lang="fr-FR" smtClean="0"/>
              <a:pPr/>
              <a:t>27/02/2022</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BE737-40A3-4937-9495-074D6DF7E0D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500043"/>
            <a:ext cx="7772400" cy="3100408"/>
          </a:xfrm>
        </p:spPr>
        <p:txBody>
          <a:bodyPr>
            <a:normAutofit fontScale="90000"/>
          </a:bodyPr>
          <a:lstStyle/>
          <a:p>
            <a:r>
              <a:rPr lang="fr-FR" sz="2800" b="1" dirty="0" smtClean="0"/>
              <a:t>Université Ahmed ZABANA Relizane</a:t>
            </a:r>
            <a:br>
              <a:rPr lang="fr-FR" sz="2800" b="1" dirty="0" smtClean="0"/>
            </a:br>
            <a:r>
              <a:rPr lang="fr-FR" sz="2800" b="1" dirty="0" smtClean="0"/>
              <a:t>Département  d’Agronomie</a:t>
            </a:r>
            <a:r>
              <a:rPr lang="fr-FR" b="1" dirty="0"/>
              <a:t/>
            </a:r>
            <a:br>
              <a:rPr lang="fr-FR" b="1" dirty="0"/>
            </a:br>
            <a:r>
              <a:rPr lang="fr-FR" sz="3100" b="1" dirty="0" smtClean="0"/>
              <a:t>M1 Biochimie de la Nutrition</a:t>
            </a:r>
            <a:br>
              <a:rPr lang="fr-FR" sz="3100" b="1" dirty="0" smtClean="0"/>
            </a:br>
            <a:r>
              <a:rPr lang="fr-FR" b="1" dirty="0" smtClean="0"/>
              <a:t/>
            </a:r>
            <a:br>
              <a:rPr lang="fr-FR" b="1" dirty="0" smtClean="0"/>
            </a:br>
            <a:r>
              <a:rPr lang="fr-FR" b="1" dirty="0" smtClean="0"/>
              <a:t>Les amidons</a:t>
            </a:r>
            <a:r>
              <a:rPr lang="fr-FR" b="1" dirty="0"/>
              <a:t> : Technologies &amp; qualités nutritionnelles </a:t>
            </a:r>
            <a:r>
              <a:rPr lang="fr-FR" dirty="0"/>
              <a:t/>
            </a:r>
            <a:br>
              <a:rPr lang="fr-FR" dirty="0"/>
            </a:br>
            <a:endParaRPr lang="fr-FR" dirty="0"/>
          </a:p>
        </p:txBody>
      </p:sp>
      <p:sp>
        <p:nvSpPr>
          <p:cNvPr id="3" name="Sous-titre 2"/>
          <p:cNvSpPr>
            <a:spLocks noGrp="1"/>
          </p:cNvSpPr>
          <p:nvPr>
            <p:ph type="subTitle" idx="1"/>
          </p:nvPr>
        </p:nvSpPr>
        <p:spPr>
          <a:xfrm>
            <a:off x="1371600" y="3886201"/>
            <a:ext cx="6400800" cy="2186006"/>
          </a:xfrm>
        </p:spPr>
        <p:txBody>
          <a:bodyPr>
            <a:normAutofit fontScale="55000" lnSpcReduction="20000"/>
          </a:bodyPr>
          <a:lstStyle/>
          <a:p>
            <a:endParaRPr lang="fr-FR" dirty="0" smtClean="0">
              <a:solidFill>
                <a:schemeClr val="tx1"/>
              </a:solidFill>
            </a:endParaRPr>
          </a:p>
          <a:p>
            <a:endParaRPr lang="fr-FR" dirty="0" smtClean="0">
              <a:solidFill>
                <a:schemeClr val="tx1"/>
              </a:solidFill>
            </a:endParaRPr>
          </a:p>
          <a:p>
            <a:endParaRPr lang="fr-FR" dirty="0">
              <a:solidFill>
                <a:schemeClr val="tx1"/>
              </a:solidFill>
            </a:endParaRPr>
          </a:p>
          <a:p>
            <a:r>
              <a:rPr lang="fr-FR" sz="5100" b="1" dirty="0" smtClean="0">
                <a:solidFill>
                  <a:schemeClr val="tx1"/>
                </a:solidFill>
              </a:rPr>
              <a:t>Chargée de cours: BOUAMAR Sarah</a:t>
            </a:r>
          </a:p>
          <a:p>
            <a:endParaRPr lang="fr-FR" sz="5100" b="1" dirty="0">
              <a:solidFill>
                <a:schemeClr val="tx1"/>
              </a:solidFill>
            </a:endParaRPr>
          </a:p>
          <a:p>
            <a:r>
              <a:rPr lang="fr-FR" sz="5100" b="1" dirty="0" smtClean="0">
                <a:solidFill>
                  <a:schemeClr val="tx1"/>
                </a:solidFill>
              </a:rPr>
              <a:t>2021 / 2022</a:t>
            </a:r>
            <a:endParaRPr lang="fr-FR" sz="5100" b="1" dirty="0">
              <a:solidFill>
                <a:schemeClr val="tx1"/>
              </a:solidFill>
            </a:endParaRPr>
          </a:p>
        </p:txBody>
      </p:sp>
      <p:pic>
        <p:nvPicPr>
          <p:cNvPr id="1026" name="Picture 2" descr="C:\Users\ben\Desktop\index.png"/>
          <p:cNvPicPr>
            <a:picLocks noChangeAspect="1" noChangeArrowheads="1"/>
          </p:cNvPicPr>
          <p:nvPr/>
        </p:nvPicPr>
        <p:blipFill>
          <a:blip r:embed="rId2"/>
          <a:srcRect/>
          <a:stretch>
            <a:fillRect/>
          </a:stretch>
        </p:blipFill>
        <p:spPr bwMode="auto">
          <a:xfrm>
            <a:off x="142845" y="357166"/>
            <a:ext cx="1214415" cy="1214414"/>
          </a:xfrm>
          <a:prstGeom prst="rect">
            <a:avLst/>
          </a:prstGeom>
          <a:noFill/>
        </p:spPr>
      </p:pic>
      <p:pic>
        <p:nvPicPr>
          <p:cNvPr id="1027" name="Picture 3" descr="C:\Users\ben\Desktop\index.png"/>
          <p:cNvPicPr>
            <a:picLocks noChangeAspect="1" noChangeArrowheads="1"/>
          </p:cNvPicPr>
          <p:nvPr/>
        </p:nvPicPr>
        <p:blipFill>
          <a:blip r:embed="rId2"/>
          <a:srcRect/>
          <a:stretch>
            <a:fillRect/>
          </a:stretch>
        </p:blipFill>
        <p:spPr bwMode="auto">
          <a:xfrm>
            <a:off x="7710503" y="285728"/>
            <a:ext cx="1285884" cy="1285884"/>
          </a:xfrm>
          <a:prstGeom prst="rect">
            <a:avLst/>
          </a:prstGeom>
          <a:noFill/>
        </p:spPr>
      </p:pic>
      <p:sp>
        <p:nvSpPr>
          <p:cNvPr id="1031" name="AutoShape 7" descr="Les amidons, Groupe nutrition du Collectif 5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2" name="Picture 8" descr="C:\Users\ben\Desktop\amidons-400.jpg"/>
          <p:cNvPicPr>
            <a:picLocks noChangeAspect="1" noChangeArrowheads="1"/>
          </p:cNvPicPr>
          <p:nvPr/>
        </p:nvPicPr>
        <p:blipFill>
          <a:blip r:embed="rId3"/>
          <a:srcRect/>
          <a:stretch>
            <a:fillRect/>
          </a:stretch>
        </p:blipFill>
        <p:spPr bwMode="auto">
          <a:xfrm>
            <a:off x="500033" y="3429001"/>
            <a:ext cx="2308011" cy="1119385"/>
          </a:xfrm>
          <a:prstGeom prst="rect">
            <a:avLst/>
          </a:prstGeom>
          <a:noFill/>
        </p:spPr>
      </p:pic>
      <p:pic>
        <p:nvPicPr>
          <p:cNvPr id="1033" name="Picture 9" descr="C:\Users\ben\Desktop\STARKE.png"/>
          <p:cNvPicPr>
            <a:picLocks noChangeAspect="1" noChangeArrowheads="1"/>
          </p:cNvPicPr>
          <p:nvPr/>
        </p:nvPicPr>
        <p:blipFill>
          <a:blip r:embed="rId4"/>
          <a:srcRect/>
          <a:stretch>
            <a:fillRect/>
          </a:stretch>
        </p:blipFill>
        <p:spPr bwMode="auto">
          <a:xfrm>
            <a:off x="6786577" y="3357562"/>
            <a:ext cx="2009763" cy="116680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2357423" y="500042"/>
            <a:ext cx="3778653" cy="2090163"/>
          </a:xfrm>
          <a:prstGeom prst="rect">
            <a:avLst/>
          </a:prstGeom>
          <a:noFill/>
          <a:ln w="9525">
            <a:noFill/>
            <a:miter lim="800000"/>
            <a:headEnd/>
            <a:tailEnd/>
          </a:ln>
        </p:spPr>
      </p:pic>
      <p:pic>
        <p:nvPicPr>
          <p:cNvPr id="18435" name="Image 3"/>
          <p:cNvPicPr>
            <a:picLocks noChangeAspect="1" noChangeArrowheads="1"/>
          </p:cNvPicPr>
          <p:nvPr/>
        </p:nvPicPr>
        <p:blipFill>
          <a:blip r:embed="rId2"/>
          <a:srcRect/>
          <a:stretch>
            <a:fillRect/>
          </a:stretch>
        </p:blipFill>
        <p:spPr bwMode="auto">
          <a:xfrm>
            <a:off x="-24539" y="3857628"/>
            <a:ext cx="2939163" cy="1428760"/>
          </a:xfrm>
          <a:prstGeom prst="rect">
            <a:avLst/>
          </a:prstGeom>
          <a:noFill/>
        </p:spPr>
      </p:pic>
      <p:pic>
        <p:nvPicPr>
          <p:cNvPr id="18434" name="Image 5"/>
          <p:cNvPicPr>
            <a:picLocks noChangeAspect="1" noChangeArrowheads="1"/>
          </p:cNvPicPr>
          <p:nvPr/>
        </p:nvPicPr>
        <p:blipFill>
          <a:blip r:embed="rId3"/>
          <a:srcRect/>
          <a:stretch>
            <a:fillRect/>
          </a:stretch>
        </p:blipFill>
        <p:spPr bwMode="auto">
          <a:xfrm>
            <a:off x="3286117" y="3929067"/>
            <a:ext cx="2476519" cy="1428760"/>
          </a:xfrm>
          <a:prstGeom prst="rect">
            <a:avLst/>
          </a:prstGeom>
          <a:noFill/>
        </p:spPr>
      </p:pic>
      <p:pic>
        <p:nvPicPr>
          <p:cNvPr id="18433" name="Image 6"/>
          <p:cNvPicPr>
            <a:picLocks noChangeAspect="1" noChangeArrowheads="1"/>
          </p:cNvPicPr>
          <p:nvPr/>
        </p:nvPicPr>
        <p:blipFill>
          <a:blip r:embed="rId3"/>
          <a:srcRect/>
          <a:stretch>
            <a:fillRect/>
          </a:stretch>
        </p:blipFill>
        <p:spPr bwMode="auto">
          <a:xfrm>
            <a:off x="6143637" y="3813667"/>
            <a:ext cx="2428892" cy="1401284"/>
          </a:xfrm>
          <a:prstGeom prst="rect">
            <a:avLst/>
          </a:prstGeom>
          <a:noFill/>
        </p:spPr>
      </p:pic>
      <p:sp>
        <p:nvSpPr>
          <p:cNvPr id="18437" name="AutoShape 5"/>
          <p:cNvSpPr>
            <a:spLocks noChangeShapeType="1"/>
          </p:cNvSpPr>
          <p:nvPr/>
        </p:nvSpPr>
        <p:spPr bwMode="auto">
          <a:xfrm flipV="1">
            <a:off x="2714612" y="4572008"/>
            <a:ext cx="571504" cy="214314"/>
          </a:xfrm>
          <a:prstGeom prst="straightConnector1">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436" name="AutoShape 4"/>
          <p:cNvSpPr>
            <a:spLocks noChangeShapeType="1"/>
          </p:cNvSpPr>
          <p:nvPr/>
        </p:nvSpPr>
        <p:spPr bwMode="auto">
          <a:xfrm flipH="1">
            <a:off x="5572132" y="4429133"/>
            <a:ext cx="500063" cy="357190"/>
          </a:xfrm>
          <a:prstGeom prst="straightConnector1">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439" name="AutoShape 7"/>
          <p:cNvSpPr>
            <a:spLocks/>
          </p:cNvSpPr>
          <p:nvPr/>
        </p:nvSpPr>
        <p:spPr bwMode="auto">
          <a:xfrm>
            <a:off x="3357555" y="3929067"/>
            <a:ext cx="141287" cy="1357322"/>
          </a:xfrm>
          <a:prstGeom prst="leftBracket">
            <a:avLst>
              <a:gd name="adj" fmla="val 6676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438" name="AutoShape 6"/>
          <p:cNvSpPr>
            <a:spLocks/>
          </p:cNvSpPr>
          <p:nvPr/>
        </p:nvSpPr>
        <p:spPr bwMode="auto">
          <a:xfrm>
            <a:off x="5286381" y="4000504"/>
            <a:ext cx="71439" cy="1357322"/>
          </a:xfrm>
          <a:prstGeom prst="rightBracket">
            <a:avLst>
              <a:gd name="adj" fmla="val 7818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440" name="Rectangle 8"/>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1" name="Rectangle 9"/>
          <p:cNvSpPr>
            <a:spLocks noChangeArrowheads="1"/>
          </p:cNvSpPr>
          <p:nvPr/>
        </p:nvSpPr>
        <p:spPr bwMode="auto">
          <a:xfrm>
            <a:off x="1" y="457200"/>
            <a:ext cx="18473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2" name="Rectangle 10"/>
          <p:cNvSpPr>
            <a:spLocks noChangeArrowheads="1"/>
          </p:cNvSpPr>
          <p:nvPr/>
        </p:nvSpPr>
        <p:spPr bwMode="auto">
          <a:xfrm>
            <a:off x="1" y="457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8443" name="Rectangle 11"/>
          <p:cNvSpPr>
            <a:spLocks noChangeArrowheads="1"/>
          </p:cNvSpPr>
          <p:nvPr/>
        </p:nvSpPr>
        <p:spPr bwMode="auto">
          <a:xfrm>
            <a:off x="0" y="2457451"/>
            <a:ext cx="22313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4" name="Rectangle 12"/>
          <p:cNvSpPr>
            <a:spLocks noChangeArrowheads="1"/>
          </p:cNvSpPr>
          <p:nvPr/>
        </p:nvSpPr>
        <p:spPr bwMode="auto">
          <a:xfrm>
            <a:off x="1" y="34575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ZoneTexte 16"/>
          <p:cNvSpPr txBox="1"/>
          <p:nvPr/>
        </p:nvSpPr>
        <p:spPr>
          <a:xfrm>
            <a:off x="1643041" y="2714621"/>
            <a:ext cx="5643603" cy="769441"/>
          </a:xfrm>
          <a:prstGeom prst="rect">
            <a:avLst/>
          </a:prstGeom>
          <a:noFill/>
        </p:spPr>
        <p:txBody>
          <a:bodyPr wrap="square" rtlCol="0">
            <a:spAutoFit/>
          </a:bodyPr>
          <a:lstStyle/>
          <a:p>
            <a:pPr algn="ctr"/>
            <a:r>
              <a:rPr lang="fr-FR" sz="2400" b="1" dirty="0" smtClean="0">
                <a:solidFill>
                  <a:srgbClr val="00B0F0"/>
                </a:solidFill>
              </a:rPr>
              <a:t>D-</a:t>
            </a:r>
            <a:r>
              <a:rPr lang="fr-FR" sz="2400" b="1" dirty="0" err="1" smtClean="0">
                <a:solidFill>
                  <a:srgbClr val="00B0F0"/>
                </a:solidFill>
              </a:rPr>
              <a:t>glucopyranose</a:t>
            </a:r>
            <a:endParaRPr lang="fr-FR" sz="2400" dirty="0">
              <a:solidFill>
                <a:srgbClr val="00B0F0"/>
              </a:solidFill>
            </a:endParaRPr>
          </a:p>
          <a:p>
            <a:endParaRPr lang="fr-FR" sz="2000" dirty="0">
              <a:solidFill>
                <a:srgbClr val="00B0F0"/>
              </a:solidFill>
            </a:endParaRPr>
          </a:p>
        </p:txBody>
      </p:sp>
      <p:sp>
        <p:nvSpPr>
          <p:cNvPr id="18" name="ZoneTexte 17"/>
          <p:cNvSpPr txBox="1"/>
          <p:nvPr/>
        </p:nvSpPr>
        <p:spPr>
          <a:xfrm>
            <a:off x="2071670" y="6000769"/>
            <a:ext cx="5214975" cy="830997"/>
          </a:xfrm>
          <a:prstGeom prst="rect">
            <a:avLst/>
          </a:prstGeom>
          <a:noFill/>
        </p:spPr>
        <p:txBody>
          <a:bodyPr wrap="square" rtlCol="0">
            <a:spAutoFit/>
          </a:bodyPr>
          <a:lstStyle/>
          <a:p>
            <a:pPr algn="ctr"/>
            <a:r>
              <a:rPr lang="fr-FR" sz="2400" b="1" dirty="0" smtClean="0"/>
              <a:t>Figure 3: Structure chimique de l’Amylose</a:t>
            </a:r>
            <a:endParaRPr lang="fr-F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6215082"/>
          </a:xfrm>
        </p:spPr>
        <p:txBody>
          <a:bodyPr>
            <a:normAutofit fontScale="77500" lnSpcReduction="20000"/>
          </a:bodyPr>
          <a:lstStyle/>
          <a:p>
            <a:pPr algn="just">
              <a:buFont typeface="Wingdings 2" pitchFamily="18" charset="2"/>
              <a:buChar char="ã"/>
            </a:pPr>
            <a:r>
              <a:rPr lang="fr-FR" dirty="0" smtClean="0"/>
              <a:t>Son </a:t>
            </a:r>
            <a:r>
              <a:rPr lang="fr-FR" dirty="0"/>
              <a:t>poids moléculaire varie de 100 à 1000 </a:t>
            </a:r>
            <a:r>
              <a:rPr lang="fr-FR" dirty="0" err="1"/>
              <a:t>kDa</a:t>
            </a:r>
            <a:r>
              <a:rPr lang="fr-FR" dirty="0"/>
              <a:t>. </a:t>
            </a:r>
            <a:endParaRPr lang="fr-FR" dirty="0" smtClean="0"/>
          </a:p>
          <a:p>
            <a:pPr algn="just">
              <a:buNone/>
            </a:pPr>
            <a:endParaRPr lang="fr-FR" dirty="0" smtClean="0"/>
          </a:p>
          <a:p>
            <a:pPr algn="just">
              <a:buFont typeface="Wingdings 2" pitchFamily="18" charset="2"/>
              <a:buChar char="ã"/>
            </a:pPr>
            <a:r>
              <a:rPr lang="fr-FR" dirty="0" smtClean="0"/>
              <a:t>Elle </a:t>
            </a:r>
            <a:r>
              <a:rPr lang="fr-FR" dirty="0"/>
              <a:t>prend la forme d’une hélice gauche, constituée par 500 à 600 unités de glucose. </a:t>
            </a:r>
            <a:endParaRPr lang="fr-FR" dirty="0" smtClean="0"/>
          </a:p>
          <a:p>
            <a:pPr algn="just">
              <a:buNone/>
            </a:pPr>
            <a:endParaRPr lang="fr-FR" dirty="0" smtClean="0"/>
          </a:p>
          <a:p>
            <a:pPr algn="just">
              <a:buFont typeface="Wingdings 2" pitchFamily="18" charset="2"/>
              <a:buChar char="ã"/>
            </a:pPr>
            <a:r>
              <a:rPr lang="fr-FR" dirty="0" smtClean="0"/>
              <a:t>Chaque </a:t>
            </a:r>
            <a:r>
              <a:rPr lang="fr-FR" dirty="0"/>
              <a:t>hélice compte 6 résidus de glucose par tour. </a:t>
            </a:r>
            <a:endParaRPr lang="fr-FR" dirty="0" smtClean="0"/>
          </a:p>
          <a:p>
            <a:pPr algn="just">
              <a:buNone/>
            </a:pPr>
            <a:endParaRPr lang="fr-FR" dirty="0" smtClean="0"/>
          </a:p>
          <a:p>
            <a:pPr algn="just">
              <a:buFont typeface="Wingdings 2" pitchFamily="18" charset="2"/>
              <a:buChar char="ã"/>
            </a:pPr>
            <a:r>
              <a:rPr lang="fr-FR" dirty="0" smtClean="0"/>
              <a:t>Les </a:t>
            </a:r>
            <a:r>
              <a:rPr lang="fr-FR" dirty="0"/>
              <a:t>chaines d’amylose peuvent ainsi former un double </a:t>
            </a:r>
            <a:r>
              <a:rPr lang="fr-FR" dirty="0" smtClean="0"/>
              <a:t>hélice.</a:t>
            </a:r>
          </a:p>
          <a:p>
            <a:pPr algn="just">
              <a:buNone/>
            </a:pPr>
            <a:endParaRPr lang="fr-FR" dirty="0" smtClean="0"/>
          </a:p>
          <a:p>
            <a:pPr algn="just">
              <a:buFont typeface="Wingdings 2" pitchFamily="18" charset="2"/>
              <a:buChar char="ã"/>
            </a:pPr>
            <a:r>
              <a:rPr lang="fr-FR" dirty="0" smtClean="0"/>
              <a:t>les </a:t>
            </a:r>
            <a:r>
              <a:rPr lang="fr-FR" dirty="0"/>
              <a:t>portions linéaires d’amylose en s’enroulant en hélice forment une cavité </a:t>
            </a:r>
            <a:r>
              <a:rPr lang="fr-FR" dirty="0" smtClean="0"/>
              <a:t>hydrophobe.</a:t>
            </a:r>
          </a:p>
          <a:p>
            <a:pPr algn="just">
              <a:buNone/>
            </a:pPr>
            <a:endParaRPr lang="fr-FR" dirty="0" smtClean="0"/>
          </a:p>
          <a:p>
            <a:pPr algn="just">
              <a:buFont typeface="Wingdings 2" pitchFamily="18" charset="2"/>
              <a:buChar char="ã"/>
            </a:pPr>
            <a:r>
              <a:rPr lang="fr-FR" dirty="0" smtClean="0"/>
              <a:t> </a:t>
            </a:r>
            <a:r>
              <a:rPr lang="fr-FR" dirty="0"/>
              <a:t>Les structures secondaires et tertiaires de la molécule sont stabilisées par des ponts hydrogènes et par des forces de Van der </a:t>
            </a:r>
            <a:r>
              <a:rPr lang="fr-FR" dirty="0" err="1"/>
              <a:t>Waals</a:t>
            </a:r>
            <a:r>
              <a:rPr lang="fr-FR" b="1" dirty="0"/>
              <a:t>.</a:t>
            </a:r>
            <a:endParaRPr lang="fr-FR" dirty="0"/>
          </a:p>
          <a:p>
            <a:pPr algn="just">
              <a:buNone/>
            </a:pPr>
            <a:r>
              <a:rPr lang="fr-FR" b="1" dirty="0"/>
              <a:t> </a:t>
            </a:r>
            <a:endParaRPr lang="fr-FR" dirty="0"/>
          </a:p>
          <a:p>
            <a:pPr algn="just"/>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ben\Desktop\images.png"/>
          <p:cNvPicPr>
            <a:picLocks noGrp="1" noChangeAspect="1" noChangeArrowheads="1"/>
          </p:cNvPicPr>
          <p:nvPr>
            <p:ph idx="1"/>
          </p:nvPr>
        </p:nvPicPr>
        <p:blipFill>
          <a:blip r:embed="rId2"/>
          <a:srcRect/>
          <a:stretch>
            <a:fillRect/>
          </a:stretch>
        </p:blipFill>
        <p:spPr bwMode="auto">
          <a:xfrm>
            <a:off x="1643042" y="889655"/>
            <a:ext cx="6072231" cy="4298319"/>
          </a:xfrm>
          <a:prstGeom prst="rect">
            <a:avLst/>
          </a:prstGeom>
          <a:noFill/>
        </p:spPr>
      </p:pic>
      <p:sp>
        <p:nvSpPr>
          <p:cNvPr id="5" name="ZoneTexte 4"/>
          <p:cNvSpPr txBox="1"/>
          <p:nvPr/>
        </p:nvSpPr>
        <p:spPr>
          <a:xfrm>
            <a:off x="2000232" y="5786455"/>
            <a:ext cx="5429288" cy="461665"/>
          </a:xfrm>
          <a:prstGeom prst="rect">
            <a:avLst/>
          </a:prstGeom>
          <a:noFill/>
        </p:spPr>
        <p:txBody>
          <a:bodyPr wrap="square" rtlCol="0">
            <a:spAutoFit/>
          </a:bodyPr>
          <a:lstStyle/>
          <a:p>
            <a:r>
              <a:rPr lang="fr-FR" sz="2400" b="1" dirty="0" smtClean="0"/>
              <a:t>Figure 4: Structure linéaire de l’amylose</a:t>
            </a:r>
            <a:endParaRPr lang="fr-FR"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7"/>
            <a:ext cx="8229600" cy="5715040"/>
          </a:xfrm>
        </p:spPr>
        <p:txBody>
          <a:bodyPr>
            <a:normAutofit fontScale="85000" lnSpcReduction="20000"/>
          </a:bodyPr>
          <a:lstStyle/>
          <a:p>
            <a:pPr algn="just">
              <a:buNone/>
            </a:pPr>
            <a:r>
              <a:rPr lang="fr-FR" dirty="0" smtClean="0"/>
              <a:t> </a:t>
            </a:r>
            <a:r>
              <a:rPr lang="fr-FR" dirty="0" smtClean="0">
                <a:sym typeface="Wingdings 2"/>
              </a:rPr>
              <a:t></a:t>
            </a:r>
            <a:r>
              <a:rPr lang="fr-FR" dirty="0" smtClean="0"/>
              <a:t> </a:t>
            </a:r>
            <a:r>
              <a:rPr lang="fr-FR" sz="2800" dirty="0" smtClean="0"/>
              <a:t>On </a:t>
            </a:r>
            <a:r>
              <a:rPr lang="fr-FR" sz="2800" dirty="0"/>
              <a:t>appelle </a:t>
            </a:r>
            <a:r>
              <a:rPr lang="fr-FR" sz="2800" dirty="0" smtClean="0"/>
              <a:t>l’ensemble </a:t>
            </a:r>
            <a:r>
              <a:rPr lang="fr-FR" sz="2800" b="1" u="sng" dirty="0" err="1" smtClean="0">
                <a:solidFill>
                  <a:srgbClr val="FF0000"/>
                </a:solidFill>
              </a:rPr>
              <a:t>amylopectine</a:t>
            </a:r>
            <a:r>
              <a:rPr lang="fr-FR" sz="2800" b="1" u="sng" dirty="0" smtClean="0">
                <a:solidFill>
                  <a:srgbClr val="FF0000"/>
                </a:solidFill>
              </a:rPr>
              <a:t> </a:t>
            </a:r>
            <a:r>
              <a:rPr lang="fr-FR" sz="2800" dirty="0"/>
              <a:t>qui représente </a:t>
            </a:r>
            <a:r>
              <a:rPr lang="fr-FR" sz="2800" dirty="0">
                <a:solidFill>
                  <a:srgbClr val="FF0000"/>
                </a:solidFill>
              </a:rPr>
              <a:t>70</a:t>
            </a:r>
            <a:r>
              <a:rPr lang="fr-FR" sz="2800" dirty="0"/>
              <a:t> à </a:t>
            </a:r>
            <a:r>
              <a:rPr lang="fr-FR" sz="2800" dirty="0">
                <a:solidFill>
                  <a:srgbClr val="FF0000"/>
                </a:solidFill>
              </a:rPr>
              <a:t>80 % </a:t>
            </a:r>
            <a:r>
              <a:rPr lang="fr-FR" sz="2800" dirty="0"/>
              <a:t>de </a:t>
            </a:r>
            <a:r>
              <a:rPr lang="fr-FR" sz="2800" dirty="0" smtClean="0"/>
              <a:t>l’amidon. </a:t>
            </a:r>
          </a:p>
          <a:p>
            <a:pPr algn="just">
              <a:buNone/>
            </a:pPr>
            <a:endParaRPr lang="fr-FR" sz="2800" dirty="0"/>
          </a:p>
          <a:p>
            <a:pPr algn="just">
              <a:buNone/>
            </a:pPr>
            <a:r>
              <a:rPr lang="fr-FR" sz="2800" dirty="0" smtClean="0"/>
              <a:t> </a:t>
            </a:r>
            <a:r>
              <a:rPr lang="fr-FR" sz="2800" dirty="0" smtClean="0">
                <a:sym typeface="Wingdings 2"/>
              </a:rPr>
              <a:t></a:t>
            </a:r>
            <a:r>
              <a:rPr lang="fr-FR" sz="2800" dirty="0" smtClean="0"/>
              <a:t> L’</a:t>
            </a:r>
            <a:r>
              <a:rPr lang="fr-FR" sz="2800" dirty="0" err="1" smtClean="0"/>
              <a:t>amylopectine</a:t>
            </a:r>
            <a:r>
              <a:rPr lang="fr-FR" sz="2800" dirty="0" smtClean="0"/>
              <a:t> </a:t>
            </a:r>
            <a:r>
              <a:rPr lang="fr-FR" sz="2800" dirty="0"/>
              <a:t>est composée d’une multitude de ramifications de 20 à 40 unités glucose liées en </a:t>
            </a:r>
            <a:r>
              <a:rPr lang="en-US" sz="2800" dirty="0"/>
              <a:t>α</a:t>
            </a:r>
            <a:r>
              <a:rPr lang="fr-FR" sz="2800" dirty="0"/>
              <a:t>-(1,4), greffées sur une chaine plus longue par des liaisons </a:t>
            </a:r>
            <a:r>
              <a:rPr lang="en-US" sz="2800" dirty="0"/>
              <a:t>α</a:t>
            </a:r>
            <a:r>
              <a:rPr lang="fr-FR" sz="2800" dirty="0"/>
              <a:t>-(</a:t>
            </a:r>
            <a:r>
              <a:rPr lang="fr-FR" sz="2800" dirty="0" smtClean="0"/>
              <a:t>1,6), pour </a:t>
            </a:r>
            <a:r>
              <a:rPr lang="fr-FR" sz="2800" dirty="0"/>
              <a:t>former une sorte d’arborescence</a:t>
            </a:r>
            <a:r>
              <a:rPr lang="fr-FR" sz="2800" dirty="0" smtClean="0"/>
              <a:t>.</a:t>
            </a:r>
          </a:p>
          <a:p>
            <a:pPr algn="just">
              <a:buNone/>
            </a:pPr>
            <a:endParaRPr lang="fr-FR" sz="2800" dirty="0" smtClean="0"/>
          </a:p>
          <a:p>
            <a:pPr algn="just">
              <a:buFont typeface="Wingdings 2" pitchFamily="18" charset="2"/>
              <a:buChar char="ã"/>
            </a:pPr>
            <a:r>
              <a:rPr lang="fr-FR" sz="2800" dirty="0" smtClean="0"/>
              <a:t>l’Amylopectine </a:t>
            </a:r>
            <a:r>
              <a:rPr lang="fr-FR" sz="2800" dirty="0"/>
              <a:t>peut être représentée par un ensemble de grappes de chaînes courtes (S) reliées entre elles par des chaînes plus longues (L). </a:t>
            </a:r>
            <a:endParaRPr lang="fr-FR" sz="2800" dirty="0" smtClean="0"/>
          </a:p>
          <a:p>
            <a:pPr algn="just">
              <a:buNone/>
            </a:pPr>
            <a:endParaRPr lang="fr-FR" sz="2800" dirty="0" smtClean="0"/>
          </a:p>
          <a:p>
            <a:pPr algn="just">
              <a:buFont typeface="Wingdings 2" pitchFamily="18" charset="2"/>
              <a:buChar char="ã"/>
            </a:pPr>
            <a:r>
              <a:rPr lang="fr-FR" sz="2800" dirty="0"/>
              <a:t>La base de l’organisation de la molécule repose sur trois types de chaînes (définies par le degré de polymérisation): Les chaînes courtes de degré de polymérisation (DP) voisin de 15-20, forment les arborescences terminales. Les chaînes longues (DP 40-45</a:t>
            </a:r>
            <a:r>
              <a:rPr lang="fr-FR" sz="2800" dirty="0" smtClean="0"/>
              <a:t>).</a:t>
            </a:r>
          </a:p>
          <a:p>
            <a:pPr algn="just">
              <a:buNone/>
            </a:pPr>
            <a:endParaRPr lang="fr-F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857225" y="928671"/>
            <a:ext cx="2692991" cy="1575188"/>
          </a:xfrm>
          <a:prstGeom prst="rect">
            <a:avLst/>
          </a:prstGeom>
          <a:noFill/>
          <a:ln w="9525">
            <a:noFill/>
            <a:miter lim="800000"/>
            <a:headEnd/>
            <a:tailEnd/>
          </a:ln>
        </p:spPr>
      </p:pic>
      <p:pic>
        <p:nvPicPr>
          <p:cNvPr id="5" name="Image 4"/>
          <p:cNvPicPr/>
          <p:nvPr/>
        </p:nvPicPr>
        <p:blipFill>
          <a:blip r:embed="rId2"/>
          <a:srcRect/>
          <a:stretch>
            <a:fillRect/>
          </a:stretch>
        </p:blipFill>
        <p:spPr bwMode="auto">
          <a:xfrm>
            <a:off x="3643307" y="1785927"/>
            <a:ext cx="2428892" cy="1428760"/>
          </a:xfrm>
          <a:prstGeom prst="rect">
            <a:avLst/>
          </a:prstGeom>
          <a:noFill/>
          <a:ln w="9525">
            <a:noFill/>
            <a:miter lim="800000"/>
            <a:headEnd/>
            <a:tailEnd/>
          </a:ln>
        </p:spPr>
      </p:pic>
      <p:pic>
        <p:nvPicPr>
          <p:cNvPr id="6" name="Image 5"/>
          <p:cNvPicPr/>
          <p:nvPr/>
        </p:nvPicPr>
        <p:blipFill>
          <a:blip r:embed="rId2"/>
          <a:srcRect/>
          <a:stretch>
            <a:fillRect/>
          </a:stretch>
        </p:blipFill>
        <p:spPr bwMode="auto">
          <a:xfrm>
            <a:off x="6215074" y="2714620"/>
            <a:ext cx="2357455" cy="1500198"/>
          </a:xfrm>
          <a:prstGeom prst="rect">
            <a:avLst/>
          </a:prstGeom>
          <a:noFill/>
          <a:ln w="9525">
            <a:noFill/>
            <a:miter lim="800000"/>
            <a:headEnd/>
            <a:tailEnd/>
          </a:ln>
        </p:spPr>
      </p:pic>
      <p:pic>
        <p:nvPicPr>
          <p:cNvPr id="7" name="Image 6"/>
          <p:cNvPicPr/>
          <p:nvPr/>
        </p:nvPicPr>
        <p:blipFill>
          <a:blip r:embed="rId2"/>
          <a:srcRect/>
          <a:stretch>
            <a:fillRect/>
          </a:stretch>
        </p:blipFill>
        <p:spPr bwMode="auto">
          <a:xfrm>
            <a:off x="928664" y="3071811"/>
            <a:ext cx="2395913" cy="1571636"/>
          </a:xfrm>
          <a:prstGeom prst="rect">
            <a:avLst/>
          </a:prstGeom>
          <a:noFill/>
          <a:ln w="9525">
            <a:noFill/>
            <a:miter lim="800000"/>
            <a:headEnd/>
            <a:tailEnd/>
          </a:ln>
        </p:spPr>
      </p:pic>
      <p:pic>
        <p:nvPicPr>
          <p:cNvPr id="8" name="Image 7"/>
          <p:cNvPicPr/>
          <p:nvPr/>
        </p:nvPicPr>
        <p:blipFill>
          <a:blip r:embed="rId2"/>
          <a:srcRect/>
          <a:stretch>
            <a:fillRect/>
          </a:stretch>
        </p:blipFill>
        <p:spPr bwMode="auto">
          <a:xfrm>
            <a:off x="3357555" y="3714752"/>
            <a:ext cx="2181599" cy="1594761"/>
          </a:xfrm>
          <a:prstGeom prst="rect">
            <a:avLst/>
          </a:prstGeom>
          <a:noFill/>
          <a:ln w="9525">
            <a:noFill/>
            <a:miter lim="800000"/>
            <a:headEnd/>
            <a:tailEnd/>
          </a:ln>
        </p:spPr>
      </p:pic>
      <p:pic>
        <p:nvPicPr>
          <p:cNvPr id="9" name="Image 8"/>
          <p:cNvPicPr/>
          <p:nvPr/>
        </p:nvPicPr>
        <p:blipFill>
          <a:blip r:embed="rId2"/>
          <a:srcRect/>
          <a:stretch>
            <a:fillRect/>
          </a:stretch>
        </p:blipFill>
        <p:spPr bwMode="auto">
          <a:xfrm>
            <a:off x="5929323" y="4429133"/>
            <a:ext cx="2286016" cy="1451885"/>
          </a:xfrm>
          <a:prstGeom prst="rect">
            <a:avLst/>
          </a:prstGeom>
          <a:noFill/>
          <a:ln w="9525">
            <a:noFill/>
            <a:miter lim="800000"/>
            <a:headEnd/>
            <a:tailEnd/>
          </a:ln>
        </p:spPr>
      </p:pic>
      <p:cxnSp>
        <p:nvCxnSpPr>
          <p:cNvPr id="11" name="Connecteur droit 10"/>
          <p:cNvCxnSpPr/>
          <p:nvPr/>
        </p:nvCxnSpPr>
        <p:spPr>
          <a:xfrm>
            <a:off x="3214679" y="1928803"/>
            <a:ext cx="428628" cy="28575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necteur droit 12"/>
          <p:cNvCxnSpPr/>
          <p:nvPr/>
        </p:nvCxnSpPr>
        <p:spPr>
          <a:xfrm rot="16200000" flipH="1">
            <a:off x="5786446" y="2714621"/>
            <a:ext cx="428628" cy="42862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Connecteur droit 17"/>
          <p:cNvCxnSpPr/>
          <p:nvPr/>
        </p:nvCxnSpPr>
        <p:spPr>
          <a:xfrm rot="10800000" flipV="1">
            <a:off x="4000496" y="2786059"/>
            <a:ext cx="1428760" cy="114300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Connecteur droit 19"/>
          <p:cNvCxnSpPr/>
          <p:nvPr/>
        </p:nvCxnSpPr>
        <p:spPr>
          <a:xfrm rot="10800000" flipV="1">
            <a:off x="6500827" y="3857629"/>
            <a:ext cx="1428760" cy="7143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Parenthèse ouvrante 20"/>
          <p:cNvSpPr/>
          <p:nvPr/>
        </p:nvSpPr>
        <p:spPr>
          <a:xfrm>
            <a:off x="3571869" y="1500174"/>
            <a:ext cx="142876" cy="171451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Parenthèse fermante 21"/>
          <p:cNvSpPr/>
          <p:nvPr/>
        </p:nvSpPr>
        <p:spPr>
          <a:xfrm>
            <a:off x="5429257" y="1500175"/>
            <a:ext cx="142876" cy="178595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Parenthèse ouvrante 22"/>
          <p:cNvSpPr/>
          <p:nvPr/>
        </p:nvSpPr>
        <p:spPr>
          <a:xfrm>
            <a:off x="3357554" y="3571876"/>
            <a:ext cx="71439" cy="178595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Parenthèse fermante 23"/>
          <p:cNvSpPr/>
          <p:nvPr/>
        </p:nvSpPr>
        <p:spPr>
          <a:xfrm>
            <a:off x="5143505" y="3857628"/>
            <a:ext cx="142876" cy="164307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6" name="Connecteur droit 25"/>
          <p:cNvCxnSpPr/>
          <p:nvPr/>
        </p:nvCxnSpPr>
        <p:spPr>
          <a:xfrm>
            <a:off x="3071801" y="4071943"/>
            <a:ext cx="214315" cy="7143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Connecteur droit 27"/>
          <p:cNvCxnSpPr/>
          <p:nvPr/>
        </p:nvCxnSpPr>
        <p:spPr>
          <a:xfrm>
            <a:off x="5357817" y="4714884"/>
            <a:ext cx="500067" cy="14287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9" name="ZoneTexte 28"/>
          <p:cNvSpPr txBox="1"/>
          <p:nvPr/>
        </p:nvSpPr>
        <p:spPr>
          <a:xfrm>
            <a:off x="6572265" y="1285860"/>
            <a:ext cx="1785951" cy="400110"/>
          </a:xfrm>
          <a:prstGeom prst="rect">
            <a:avLst/>
          </a:prstGeom>
          <a:noFill/>
        </p:spPr>
        <p:txBody>
          <a:bodyPr wrap="square" rtlCol="0">
            <a:spAutoFit/>
          </a:bodyPr>
          <a:lstStyle/>
          <a:p>
            <a:r>
              <a:rPr lang="fr-FR" sz="2000" b="1" dirty="0" smtClean="0"/>
              <a:t>Liaison </a:t>
            </a:r>
            <a:r>
              <a:rPr lang="fr-FR" sz="2000" b="1" dirty="0" smtClean="0">
                <a:latin typeface="Century Schoolbook"/>
              </a:rPr>
              <a:t> (1-4)</a:t>
            </a:r>
            <a:endParaRPr lang="fr-FR" sz="2000" b="1" dirty="0"/>
          </a:p>
        </p:txBody>
      </p:sp>
      <p:sp>
        <p:nvSpPr>
          <p:cNvPr id="30" name="ZoneTexte 29"/>
          <p:cNvSpPr txBox="1"/>
          <p:nvPr/>
        </p:nvSpPr>
        <p:spPr>
          <a:xfrm>
            <a:off x="6858016" y="2000240"/>
            <a:ext cx="2000264" cy="400110"/>
          </a:xfrm>
          <a:prstGeom prst="rect">
            <a:avLst/>
          </a:prstGeom>
          <a:noFill/>
        </p:spPr>
        <p:txBody>
          <a:bodyPr wrap="square" rtlCol="0">
            <a:spAutoFit/>
          </a:bodyPr>
          <a:lstStyle/>
          <a:p>
            <a:r>
              <a:rPr lang="fr-FR" sz="2000" b="1" dirty="0" smtClean="0"/>
              <a:t>Liaison </a:t>
            </a:r>
            <a:r>
              <a:rPr lang="fr-FR" sz="2000" b="1" dirty="0" smtClean="0">
                <a:latin typeface="Century Schoolbook"/>
              </a:rPr>
              <a:t></a:t>
            </a:r>
            <a:r>
              <a:rPr lang="fr-FR" sz="2000" b="1" dirty="0" smtClean="0"/>
              <a:t> (1-6)</a:t>
            </a:r>
            <a:endParaRPr lang="fr-FR" sz="2000" b="1" dirty="0"/>
          </a:p>
        </p:txBody>
      </p:sp>
      <p:cxnSp>
        <p:nvCxnSpPr>
          <p:cNvPr id="32" name="Connecteur droit avec flèche 31"/>
          <p:cNvCxnSpPr>
            <a:stCxn id="29" idx="1"/>
          </p:cNvCxnSpPr>
          <p:nvPr/>
        </p:nvCxnSpPr>
        <p:spPr>
          <a:xfrm rot="10800000" flipV="1">
            <a:off x="5929325" y="1485914"/>
            <a:ext cx="642941" cy="122870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Connecteur droit avec flèche 33"/>
          <p:cNvCxnSpPr>
            <a:stCxn id="30" idx="1"/>
          </p:cNvCxnSpPr>
          <p:nvPr/>
        </p:nvCxnSpPr>
        <p:spPr>
          <a:xfrm rot="10800000" flipV="1">
            <a:off x="4857752" y="2200295"/>
            <a:ext cx="2000264" cy="12287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ZoneTexte 34"/>
          <p:cNvSpPr txBox="1"/>
          <p:nvPr/>
        </p:nvSpPr>
        <p:spPr>
          <a:xfrm>
            <a:off x="1714481" y="6143645"/>
            <a:ext cx="6072231" cy="461665"/>
          </a:xfrm>
          <a:prstGeom prst="rect">
            <a:avLst/>
          </a:prstGeom>
          <a:noFill/>
        </p:spPr>
        <p:txBody>
          <a:bodyPr wrap="square" rtlCol="0">
            <a:spAutoFit/>
          </a:bodyPr>
          <a:lstStyle/>
          <a:p>
            <a:r>
              <a:rPr lang="fr-FR" sz="2400" b="1" dirty="0" smtClean="0"/>
              <a:t>Figure 5: Structure chimique de l’</a:t>
            </a:r>
            <a:r>
              <a:rPr lang="fr-FR" sz="2400" b="1" dirty="0" err="1" smtClean="0"/>
              <a:t>amylopectine</a:t>
            </a:r>
            <a:r>
              <a:rPr lang="fr-FR" sz="2400" b="1" dirty="0" smtClean="0"/>
              <a:t> </a:t>
            </a:r>
            <a:endParaRPr lang="fr-FR"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ben\Desktop\320px-Amylopectine2.PNG"/>
          <p:cNvPicPr>
            <a:picLocks noGrp="1" noChangeAspect="1" noChangeArrowheads="1"/>
          </p:cNvPicPr>
          <p:nvPr>
            <p:ph idx="1"/>
          </p:nvPr>
        </p:nvPicPr>
        <p:blipFill>
          <a:blip r:embed="rId2"/>
          <a:srcRect/>
          <a:stretch>
            <a:fillRect/>
          </a:stretch>
        </p:blipFill>
        <p:spPr bwMode="auto">
          <a:xfrm>
            <a:off x="1071539" y="928671"/>
            <a:ext cx="6858048" cy="421484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ben\Desktop\Amylose-and-Amylopectin.jpg"/>
          <p:cNvPicPr>
            <a:picLocks noGrp="1" noChangeAspect="1" noChangeArrowheads="1"/>
          </p:cNvPicPr>
          <p:nvPr>
            <p:ph idx="1"/>
          </p:nvPr>
        </p:nvPicPr>
        <p:blipFill>
          <a:blip r:embed="rId2"/>
          <a:srcRect/>
          <a:stretch>
            <a:fillRect/>
          </a:stretch>
        </p:blipFill>
        <p:spPr bwMode="auto">
          <a:xfrm>
            <a:off x="785787" y="1214422"/>
            <a:ext cx="7405924" cy="3857252"/>
          </a:xfrm>
          <a:prstGeom prst="rect">
            <a:avLst/>
          </a:prstGeom>
          <a:noFill/>
        </p:spPr>
      </p:pic>
      <p:sp>
        <p:nvSpPr>
          <p:cNvPr id="5" name="ZoneTexte 4"/>
          <p:cNvSpPr txBox="1"/>
          <p:nvPr/>
        </p:nvSpPr>
        <p:spPr>
          <a:xfrm>
            <a:off x="571473" y="5429265"/>
            <a:ext cx="8143932" cy="830997"/>
          </a:xfrm>
          <a:prstGeom prst="rect">
            <a:avLst/>
          </a:prstGeom>
          <a:noFill/>
        </p:spPr>
        <p:txBody>
          <a:bodyPr wrap="square" rtlCol="0">
            <a:spAutoFit/>
          </a:bodyPr>
          <a:lstStyle/>
          <a:p>
            <a:pPr algn="ctr"/>
            <a:r>
              <a:rPr lang="fr-FR" sz="2400" b="1" dirty="0" smtClean="0"/>
              <a:t>Figure 6: Différence structurales entre l’amylose et l’</a:t>
            </a:r>
            <a:r>
              <a:rPr lang="fr-FR" sz="2400" b="1" dirty="0" err="1" smtClean="0"/>
              <a:t>amylopectine</a:t>
            </a:r>
            <a:endParaRPr lang="fr-FR"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857233"/>
            <a:ext cx="8329643" cy="5768997"/>
          </a:xfrm>
        </p:spPr>
        <p:txBody>
          <a:bodyPr>
            <a:normAutofit fontScale="77500" lnSpcReduction="20000"/>
          </a:bodyPr>
          <a:lstStyle/>
          <a:p>
            <a:pPr algn="just">
              <a:buFont typeface="Wingdings 2" pitchFamily="18" charset="2"/>
              <a:buChar char="ã"/>
            </a:pPr>
            <a:r>
              <a:rPr lang="fr-FR" dirty="0" smtClean="0"/>
              <a:t>La structure </a:t>
            </a:r>
            <a:r>
              <a:rPr lang="fr-FR" dirty="0"/>
              <a:t>des grains d'amidon est faite de couches concentriques alternativement claires et sombres entourant un centre plus foncé appelé </a:t>
            </a:r>
            <a:r>
              <a:rPr lang="fr-FR" dirty="0">
                <a:solidFill>
                  <a:srgbClr val="FF0000"/>
                </a:solidFill>
              </a:rPr>
              <a:t>«hile » </a:t>
            </a:r>
            <a:r>
              <a:rPr lang="fr-FR" dirty="0"/>
              <a:t>qui est le centre initial de croissance du </a:t>
            </a:r>
            <a:r>
              <a:rPr lang="fr-FR" dirty="0" smtClean="0"/>
              <a:t>grain.</a:t>
            </a:r>
          </a:p>
          <a:p>
            <a:pPr algn="just">
              <a:buNone/>
            </a:pPr>
            <a:endParaRPr lang="fr-FR" dirty="0" smtClean="0"/>
          </a:p>
          <a:p>
            <a:pPr algn="just">
              <a:buNone/>
            </a:pPr>
            <a:r>
              <a:rPr lang="fr-FR" dirty="0" smtClean="0">
                <a:sym typeface="Wingdings 2"/>
              </a:rPr>
              <a:t> </a:t>
            </a:r>
            <a:r>
              <a:rPr lang="fr-FR" dirty="0" smtClean="0"/>
              <a:t>Ces </a:t>
            </a:r>
            <a:r>
              <a:rPr lang="fr-FR" dirty="0"/>
              <a:t>stries correspondent à </a:t>
            </a:r>
            <a:r>
              <a:rPr lang="fr-FR" dirty="0" smtClean="0"/>
              <a:t>une</a:t>
            </a:r>
            <a:r>
              <a:rPr lang="fr-FR" dirty="0"/>
              <a:t> succession de zones dites </a:t>
            </a:r>
            <a:r>
              <a:rPr lang="fr-FR" dirty="0" smtClean="0">
                <a:solidFill>
                  <a:srgbClr val="FF0000"/>
                </a:solidFill>
              </a:rPr>
              <a:t>« </a:t>
            </a:r>
            <a:r>
              <a:rPr lang="fr-FR" dirty="0">
                <a:solidFill>
                  <a:srgbClr val="FF0000"/>
                </a:solidFill>
              </a:rPr>
              <a:t>amorphes </a:t>
            </a:r>
            <a:r>
              <a:rPr lang="fr-FR" dirty="0" smtClean="0">
                <a:solidFill>
                  <a:srgbClr val="FF0000"/>
                </a:solidFill>
              </a:rPr>
              <a:t>»</a:t>
            </a:r>
            <a:r>
              <a:rPr lang="fr-FR" dirty="0" smtClean="0"/>
              <a:t>, </a:t>
            </a:r>
            <a:r>
              <a:rPr lang="fr-FR" dirty="0"/>
              <a:t>et de zones présentant une structure </a:t>
            </a:r>
            <a:r>
              <a:rPr lang="fr-FR" dirty="0" smtClean="0">
                <a:solidFill>
                  <a:srgbClr val="92D050"/>
                </a:solidFill>
              </a:rPr>
              <a:t>semicristalline</a:t>
            </a:r>
            <a:r>
              <a:rPr lang="fr-FR" dirty="0" smtClean="0"/>
              <a:t> </a:t>
            </a:r>
            <a:r>
              <a:rPr lang="fr-FR" dirty="0"/>
              <a:t>comportant une alternance de lamelles </a:t>
            </a:r>
            <a:r>
              <a:rPr lang="fr-FR" dirty="0">
                <a:solidFill>
                  <a:srgbClr val="92D050"/>
                </a:solidFill>
              </a:rPr>
              <a:t>cristallines.</a:t>
            </a:r>
          </a:p>
          <a:p>
            <a:pPr algn="just">
              <a:buNone/>
            </a:pPr>
            <a:r>
              <a:rPr lang="fr-FR" dirty="0">
                <a:solidFill>
                  <a:srgbClr val="92D050"/>
                </a:solidFill>
              </a:rPr>
              <a:t> </a:t>
            </a:r>
          </a:p>
          <a:p>
            <a:pPr algn="just">
              <a:buFont typeface="Wingdings 2" pitchFamily="18" charset="2"/>
              <a:buChar char="ã"/>
            </a:pPr>
            <a:r>
              <a:rPr lang="fr-FR" dirty="0"/>
              <a:t>L</a:t>
            </a:r>
            <a:r>
              <a:rPr lang="fr-FR" dirty="0" smtClean="0"/>
              <a:t>es lamelles cristallines = des chaînes courtes (</a:t>
            </a:r>
            <a:r>
              <a:rPr lang="fr-FR" dirty="0" err="1" smtClean="0"/>
              <a:t>Shot</a:t>
            </a:r>
            <a:r>
              <a:rPr lang="fr-FR" dirty="0" smtClean="0"/>
              <a:t>) S de Degré de Polymérisation (DP) d’environ 15, de l’</a:t>
            </a:r>
            <a:r>
              <a:rPr lang="fr-FR" dirty="0" err="1" smtClean="0"/>
              <a:t>amylopectine</a:t>
            </a:r>
            <a:r>
              <a:rPr lang="fr-FR" dirty="0" smtClean="0"/>
              <a:t>.</a:t>
            </a:r>
          </a:p>
          <a:p>
            <a:pPr algn="just">
              <a:buNone/>
            </a:pPr>
            <a:endParaRPr lang="fr-FR" dirty="0" smtClean="0"/>
          </a:p>
          <a:p>
            <a:pPr algn="just">
              <a:buFont typeface="Wingdings 2" pitchFamily="18" charset="2"/>
              <a:buChar char="ã"/>
            </a:pPr>
            <a:r>
              <a:rPr lang="fr-FR" dirty="0" smtClean="0"/>
              <a:t>Lamelles amorphes = en majorité des points de jonction des molécules d’</a:t>
            </a:r>
            <a:r>
              <a:rPr lang="fr-FR" dirty="0" err="1" smtClean="0"/>
              <a:t>amylopectine</a:t>
            </a:r>
            <a:r>
              <a:rPr lang="fr-FR" dirty="0" smtClean="0"/>
              <a:t> et éventuellement d’amylose.</a:t>
            </a:r>
          </a:p>
          <a:p>
            <a:pPr>
              <a:buNone/>
            </a:pPr>
            <a:endParaRPr lang="fr-FR" dirty="0"/>
          </a:p>
        </p:txBody>
      </p:sp>
      <p:sp>
        <p:nvSpPr>
          <p:cNvPr id="5" name="ZoneTexte 4"/>
          <p:cNvSpPr txBox="1"/>
          <p:nvPr/>
        </p:nvSpPr>
        <p:spPr>
          <a:xfrm>
            <a:off x="1285853" y="214291"/>
            <a:ext cx="6357983" cy="461665"/>
          </a:xfrm>
          <a:prstGeom prst="rect">
            <a:avLst/>
          </a:prstGeom>
          <a:noFill/>
        </p:spPr>
        <p:txBody>
          <a:bodyPr wrap="square" rtlCol="0">
            <a:spAutoFit/>
          </a:bodyPr>
          <a:lstStyle/>
          <a:p>
            <a:pPr algn="ctr"/>
            <a:r>
              <a:rPr lang="fr-FR" sz="2400" b="1" dirty="0" smtClean="0">
                <a:solidFill>
                  <a:srgbClr val="00B0F0"/>
                </a:solidFill>
              </a:rPr>
              <a:t>2.  Structure physique de l’amidon</a:t>
            </a:r>
            <a:endParaRPr lang="fr-FR" sz="2400" b="1" dirty="0">
              <a:solidFill>
                <a:srgbClr val="00B0F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L&amp;#39;amidon: une structure mystérieuse – Science in School"/>
          <p:cNvPicPr>
            <a:picLocks noGrp="1"/>
          </p:cNvPicPr>
          <p:nvPr>
            <p:ph idx="1"/>
          </p:nvPr>
        </p:nvPicPr>
        <p:blipFill>
          <a:blip r:embed="rId2"/>
          <a:srcRect/>
          <a:stretch>
            <a:fillRect/>
          </a:stretch>
        </p:blipFill>
        <p:spPr bwMode="auto">
          <a:xfrm>
            <a:off x="1428728" y="642918"/>
            <a:ext cx="6858048" cy="4791888"/>
          </a:xfrm>
          <a:prstGeom prst="rect">
            <a:avLst/>
          </a:prstGeom>
          <a:noFill/>
          <a:ln w="9525">
            <a:noFill/>
            <a:miter lim="800000"/>
            <a:headEnd/>
            <a:tailEnd/>
          </a:ln>
        </p:spPr>
      </p:pic>
      <p:sp>
        <p:nvSpPr>
          <p:cNvPr id="5" name="ZoneTexte 4"/>
          <p:cNvSpPr txBox="1"/>
          <p:nvPr/>
        </p:nvSpPr>
        <p:spPr>
          <a:xfrm>
            <a:off x="1500167" y="5500703"/>
            <a:ext cx="6572296" cy="461665"/>
          </a:xfrm>
          <a:prstGeom prst="rect">
            <a:avLst/>
          </a:prstGeom>
          <a:noFill/>
        </p:spPr>
        <p:txBody>
          <a:bodyPr wrap="square" rtlCol="0">
            <a:spAutoFit/>
          </a:bodyPr>
          <a:lstStyle/>
          <a:p>
            <a:r>
              <a:rPr lang="fr-FR" sz="2400" b="1" dirty="0" smtClean="0"/>
              <a:t>Figure 7 </a:t>
            </a:r>
            <a:r>
              <a:rPr lang="fr-FR" sz="2400" b="1" dirty="0"/>
              <a:t> : structure physique de grain d’amidon</a:t>
            </a:r>
            <a:endParaRPr lang="fr-F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pPr lvl="1" algn="ctr" rtl="0">
              <a:spcBef>
                <a:spcPct val="0"/>
              </a:spcBef>
            </a:pPr>
            <a:r>
              <a:rPr lang="fr-FR" sz="2400" b="1" dirty="0">
                <a:solidFill>
                  <a:srgbClr val="00B0F0"/>
                </a:solidFill>
              </a:rPr>
              <a:t>Classification des amidons</a:t>
            </a:r>
            <a:r>
              <a:rPr lang="fr-FR" sz="1600" dirty="0"/>
              <a:t/>
            </a:r>
            <a:br>
              <a:rPr lang="fr-FR" sz="1600" dirty="0"/>
            </a:br>
            <a:endParaRPr lang="fr-FR" dirty="0"/>
          </a:p>
        </p:txBody>
      </p:sp>
      <p:sp>
        <p:nvSpPr>
          <p:cNvPr id="3" name="Espace réservé du contenu 2"/>
          <p:cNvSpPr>
            <a:spLocks noGrp="1"/>
          </p:cNvSpPr>
          <p:nvPr>
            <p:ph idx="1"/>
          </p:nvPr>
        </p:nvSpPr>
        <p:spPr>
          <a:xfrm>
            <a:off x="285721" y="714356"/>
            <a:ext cx="8644000" cy="5929355"/>
          </a:xfrm>
        </p:spPr>
        <p:txBody>
          <a:bodyPr>
            <a:normAutofit fontScale="47500" lnSpcReduction="20000"/>
          </a:bodyPr>
          <a:lstStyle/>
          <a:p>
            <a:pPr>
              <a:buNone/>
            </a:pPr>
            <a:r>
              <a:rPr lang="fr-FR" sz="4400" dirty="0" smtClean="0">
                <a:sym typeface="Wingdings 2"/>
              </a:rPr>
              <a:t>  </a:t>
            </a:r>
            <a:r>
              <a:rPr lang="fr-FR" sz="4400" dirty="0" smtClean="0"/>
              <a:t> </a:t>
            </a:r>
            <a:r>
              <a:rPr lang="fr-FR" sz="5100" dirty="0"/>
              <a:t>Les amidons sont classés en fonction de la nature de leur spectre de diffraction X. exemple :</a:t>
            </a:r>
          </a:p>
          <a:p>
            <a:pPr>
              <a:buNone/>
            </a:pPr>
            <a:endParaRPr lang="fr-FR" sz="5100" dirty="0"/>
          </a:p>
          <a:p>
            <a:pPr lvl="0">
              <a:buFont typeface="Wingdings" pitchFamily="2" charset="2"/>
              <a:buChar char="Ø"/>
            </a:pPr>
            <a:r>
              <a:rPr lang="fr-FR" sz="5100" dirty="0"/>
              <a:t>Amidons des céréales : généralement de Type </a:t>
            </a:r>
            <a:r>
              <a:rPr lang="fr-FR" sz="5100" dirty="0" smtClean="0"/>
              <a:t>A </a:t>
            </a:r>
            <a:r>
              <a:rPr lang="fr-FR" sz="5100" dirty="0" smtClean="0">
                <a:solidFill>
                  <a:srgbClr val="00B050"/>
                </a:solidFill>
              </a:rPr>
              <a:t>(</a:t>
            </a:r>
            <a:r>
              <a:rPr lang="fr-FR" sz="5100" dirty="0">
                <a:solidFill>
                  <a:srgbClr val="00B050"/>
                </a:solidFill>
              </a:rPr>
              <a:t>grands pics aux tours de 15°, 17°, 18° et 23</a:t>
            </a:r>
            <a:r>
              <a:rPr lang="fr-FR" sz="5100" dirty="0" smtClean="0">
                <a:solidFill>
                  <a:srgbClr val="00B050"/>
                </a:solidFill>
              </a:rPr>
              <a:t>°)</a:t>
            </a:r>
            <a:endParaRPr lang="fr-FR" sz="5100" dirty="0">
              <a:solidFill>
                <a:srgbClr val="00B050"/>
              </a:solidFill>
            </a:endParaRPr>
          </a:p>
          <a:p>
            <a:pPr>
              <a:buFont typeface="Wingdings" pitchFamily="2" charset="2"/>
              <a:buChar char="Ø"/>
            </a:pPr>
            <a:r>
              <a:rPr lang="fr-FR" sz="5100" dirty="0" smtClean="0"/>
              <a:t> Amidons </a:t>
            </a:r>
            <a:r>
              <a:rPr lang="fr-FR" sz="5100" dirty="0"/>
              <a:t>des tubercules et légumineuses : de type B et C </a:t>
            </a:r>
            <a:r>
              <a:rPr lang="fr-FR" sz="5100" dirty="0" smtClean="0"/>
              <a:t>respectivement </a:t>
            </a:r>
            <a:r>
              <a:rPr lang="fr-FR" sz="5100" dirty="0" smtClean="0">
                <a:solidFill>
                  <a:srgbClr val="00B050"/>
                </a:solidFill>
              </a:rPr>
              <a:t>(</a:t>
            </a:r>
            <a:r>
              <a:rPr lang="fr-FR" sz="5100" dirty="0">
                <a:solidFill>
                  <a:srgbClr val="00B050"/>
                </a:solidFill>
              </a:rPr>
              <a:t>grands pics aux tours de 5° </a:t>
            </a:r>
            <a:r>
              <a:rPr lang="fr-FR" sz="5100" dirty="0" smtClean="0">
                <a:solidFill>
                  <a:srgbClr val="00B050"/>
                </a:solidFill>
              </a:rPr>
              <a:t>et 17</a:t>
            </a:r>
            <a:r>
              <a:rPr lang="fr-FR" sz="5100" dirty="0">
                <a:solidFill>
                  <a:srgbClr val="00B050"/>
                </a:solidFill>
              </a:rPr>
              <a:t>° et de petits pics aux tours de 22° et 24</a:t>
            </a:r>
            <a:r>
              <a:rPr lang="fr-FR" sz="5100" dirty="0" smtClean="0">
                <a:solidFill>
                  <a:srgbClr val="00B050"/>
                </a:solidFill>
              </a:rPr>
              <a:t>°).</a:t>
            </a:r>
            <a:endParaRPr lang="fr-FR" sz="5100" dirty="0"/>
          </a:p>
          <a:p>
            <a:pPr>
              <a:buNone/>
            </a:pPr>
            <a:endParaRPr lang="fr-FR" sz="5100" dirty="0"/>
          </a:p>
          <a:p>
            <a:pPr>
              <a:buNone/>
            </a:pPr>
            <a:r>
              <a:rPr lang="fr-FR" sz="5100" dirty="0" smtClean="0">
                <a:sym typeface="Wingdings 2"/>
              </a:rPr>
              <a:t>   </a:t>
            </a:r>
            <a:r>
              <a:rPr lang="fr-FR" sz="5100" dirty="0" smtClean="0"/>
              <a:t>Exception </a:t>
            </a:r>
            <a:r>
              <a:rPr lang="fr-FR" sz="5100" dirty="0"/>
              <a:t>à cette classification :</a:t>
            </a:r>
          </a:p>
          <a:p>
            <a:pPr>
              <a:buNone/>
            </a:pPr>
            <a:endParaRPr lang="fr-FR" sz="5100" dirty="0"/>
          </a:p>
          <a:p>
            <a:pPr lvl="0">
              <a:buFont typeface="Wingdings" pitchFamily="2" charset="2"/>
              <a:buChar char="Ø"/>
            </a:pPr>
            <a:r>
              <a:rPr lang="fr-FR" sz="5100" dirty="0" err="1"/>
              <a:t>Amylomaïs</a:t>
            </a:r>
            <a:r>
              <a:rPr lang="fr-FR" sz="5100" dirty="0"/>
              <a:t> = céréale teneur élevée en amylose (type B)</a:t>
            </a:r>
          </a:p>
          <a:p>
            <a:pPr>
              <a:buNone/>
            </a:pPr>
            <a:r>
              <a:rPr lang="fr-FR" sz="5100" dirty="0"/>
              <a:t> </a:t>
            </a:r>
          </a:p>
          <a:p>
            <a:pPr>
              <a:buNone/>
            </a:pPr>
            <a:r>
              <a:rPr lang="fr-FR" sz="5100" dirty="0" smtClean="0">
                <a:sym typeface="Wingdings 2"/>
              </a:rPr>
              <a:t>  </a:t>
            </a:r>
            <a:r>
              <a:rPr lang="fr-FR" sz="5100" dirty="0" smtClean="0"/>
              <a:t>D’autres </a:t>
            </a:r>
            <a:r>
              <a:rPr lang="fr-FR" sz="5100" dirty="0"/>
              <a:t>types cristallins peuvent apparaître lors des traitements </a:t>
            </a:r>
            <a:r>
              <a:rPr lang="fr-FR" sz="5100" dirty="0" smtClean="0"/>
              <a:t>technologiques </a:t>
            </a:r>
            <a:r>
              <a:rPr lang="fr-FR" sz="5100" dirty="0" smtClean="0">
                <a:solidFill>
                  <a:srgbClr val="00B050"/>
                </a:solidFill>
              </a:rPr>
              <a:t>(V)</a:t>
            </a:r>
            <a:r>
              <a:rPr lang="fr-FR" sz="5100" dirty="0" smtClean="0"/>
              <a:t>.</a:t>
            </a:r>
            <a:endParaRPr lang="fr-FR" sz="5100" dirty="0"/>
          </a:p>
          <a:p>
            <a:pPr>
              <a:buNone/>
            </a:pPr>
            <a:r>
              <a:rPr lang="fr-FR" dirty="0"/>
              <a:t/>
            </a:r>
            <a:br>
              <a:rPr lang="fr-FR" dirty="0"/>
            </a:b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00B0F0"/>
                </a:solidFill>
              </a:rPr>
              <a:t>Introduction</a:t>
            </a:r>
            <a:endParaRPr lang="fr-FR" sz="3200" b="1" dirty="0">
              <a:solidFill>
                <a:srgbClr val="00B0F0"/>
              </a:solidFill>
            </a:endParaRPr>
          </a:p>
        </p:txBody>
      </p:sp>
      <p:sp>
        <p:nvSpPr>
          <p:cNvPr id="3" name="Espace réservé du contenu 2"/>
          <p:cNvSpPr>
            <a:spLocks noGrp="1"/>
          </p:cNvSpPr>
          <p:nvPr>
            <p:ph idx="1"/>
          </p:nvPr>
        </p:nvSpPr>
        <p:spPr>
          <a:xfrm>
            <a:off x="457200" y="1071546"/>
            <a:ext cx="8229600" cy="5357850"/>
          </a:xfrm>
        </p:spPr>
        <p:txBody>
          <a:bodyPr>
            <a:normAutofit fontScale="77500" lnSpcReduction="20000"/>
          </a:bodyPr>
          <a:lstStyle/>
          <a:p>
            <a:pPr algn="just">
              <a:buNone/>
            </a:pPr>
            <a:r>
              <a:rPr lang="fr-FR" dirty="0" smtClean="0">
                <a:sym typeface="Wingdings 2"/>
              </a:rPr>
              <a:t> </a:t>
            </a:r>
            <a:r>
              <a:rPr lang="fr-FR" dirty="0" smtClean="0"/>
              <a:t>L’amidon </a:t>
            </a:r>
            <a:r>
              <a:rPr lang="fr-FR" dirty="0"/>
              <a:t>est un polysaccharide présent naturellement dans les céréales,  les légumineuses et les racines</a:t>
            </a:r>
            <a:r>
              <a:rPr lang="fr-FR" dirty="0" smtClean="0"/>
              <a:t>.</a:t>
            </a:r>
          </a:p>
          <a:p>
            <a:pPr algn="just"/>
            <a:endParaRPr lang="fr-FR" dirty="0" smtClean="0"/>
          </a:p>
          <a:p>
            <a:pPr algn="just">
              <a:buNone/>
            </a:pPr>
            <a:r>
              <a:rPr lang="fr-FR" dirty="0" smtClean="0">
                <a:sym typeface="Wingdings 2"/>
              </a:rPr>
              <a:t> </a:t>
            </a:r>
            <a:r>
              <a:rPr lang="fr-FR" dirty="0" smtClean="0"/>
              <a:t>D’une </a:t>
            </a:r>
            <a:r>
              <a:rPr lang="fr-FR" dirty="0"/>
              <a:t>manière générale, ce glucide est l’une des principales sources d’énergie de l’alimentation humaine et </a:t>
            </a:r>
            <a:r>
              <a:rPr lang="fr-FR" dirty="0" smtClean="0"/>
              <a:t>animale.</a:t>
            </a:r>
          </a:p>
          <a:p>
            <a:pPr algn="just">
              <a:buNone/>
            </a:pPr>
            <a:endParaRPr lang="fr-FR" dirty="0" smtClean="0"/>
          </a:p>
          <a:p>
            <a:pPr algn="just">
              <a:buNone/>
            </a:pPr>
            <a:r>
              <a:rPr lang="fr-FR" dirty="0">
                <a:sym typeface="Wingdings 2"/>
              </a:rPr>
              <a:t></a:t>
            </a:r>
            <a:r>
              <a:rPr lang="fr-FR" dirty="0"/>
              <a:t> Tous ces aliments </a:t>
            </a:r>
            <a:r>
              <a:rPr lang="fr-FR" dirty="0" smtClean="0"/>
              <a:t>(exceptions</a:t>
            </a:r>
            <a:r>
              <a:rPr lang="fr-FR" dirty="0"/>
              <a:t> : banane) sont consommés après traitements technologiques ou ménagers simples</a:t>
            </a:r>
          </a:p>
          <a:p>
            <a:pPr algn="just">
              <a:buNone/>
            </a:pPr>
            <a:endParaRPr lang="fr-FR" dirty="0" smtClean="0"/>
          </a:p>
          <a:p>
            <a:pPr algn="just">
              <a:buNone/>
            </a:pPr>
            <a:endParaRPr lang="fr-FR" dirty="0" smtClean="0"/>
          </a:p>
          <a:p>
            <a:pPr algn="just">
              <a:buNone/>
            </a:pPr>
            <a:r>
              <a:rPr lang="fr-FR" dirty="0" smtClean="0">
                <a:sym typeface="Wingdings 2"/>
              </a:rPr>
              <a:t> </a:t>
            </a:r>
            <a:r>
              <a:rPr lang="fr-FR" dirty="0" smtClean="0"/>
              <a:t>Il </a:t>
            </a:r>
            <a:r>
              <a:rPr lang="fr-FR" dirty="0"/>
              <a:t>possède beaucoup de propriétés physiques et chimiques intrinsèques qui le diffèrent d’autres ingrédients alimentaires, ce sont ces propriétés qui lui donnent sa grande diversité d’application technologiques. </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1928794" y="214290"/>
            <a:ext cx="6572296" cy="5143536"/>
          </a:xfrm>
          <a:prstGeom prst="rect">
            <a:avLst/>
          </a:prstGeom>
          <a:noFill/>
          <a:ln w="9525">
            <a:noFill/>
            <a:miter lim="800000"/>
            <a:headEnd/>
            <a:tailEnd/>
          </a:ln>
        </p:spPr>
      </p:pic>
      <p:sp>
        <p:nvSpPr>
          <p:cNvPr id="10" name="ZoneTexte 9"/>
          <p:cNvSpPr txBox="1"/>
          <p:nvPr/>
        </p:nvSpPr>
        <p:spPr>
          <a:xfrm>
            <a:off x="500034" y="1857364"/>
            <a:ext cx="1571636" cy="1569660"/>
          </a:xfrm>
          <a:prstGeom prst="rect">
            <a:avLst/>
          </a:prstGeom>
          <a:noFill/>
        </p:spPr>
        <p:txBody>
          <a:bodyPr wrap="square" rtlCol="0">
            <a:spAutoFit/>
          </a:bodyPr>
          <a:lstStyle/>
          <a:p>
            <a:pPr algn="ctr"/>
            <a:r>
              <a:rPr lang="fr-FR" sz="2400" b="1" dirty="0"/>
              <a:t>Intensité de la diffraction</a:t>
            </a:r>
            <a:endParaRPr lang="fr-FR" sz="2400" dirty="0"/>
          </a:p>
          <a:p>
            <a:endParaRPr lang="fr-FR" sz="2400" dirty="0"/>
          </a:p>
        </p:txBody>
      </p:sp>
      <p:sp>
        <p:nvSpPr>
          <p:cNvPr id="11" name="ZoneTexte 10"/>
          <p:cNvSpPr txBox="1"/>
          <p:nvPr/>
        </p:nvSpPr>
        <p:spPr>
          <a:xfrm>
            <a:off x="4000496" y="5214950"/>
            <a:ext cx="4000528" cy="738664"/>
          </a:xfrm>
          <a:prstGeom prst="rect">
            <a:avLst/>
          </a:prstGeom>
          <a:noFill/>
        </p:spPr>
        <p:txBody>
          <a:bodyPr wrap="square" rtlCol="0">
            <a:spAutoFit/>
          </a:bodyPr>
          <a:lstStyle/>
          <a:p>
            <a:r>
              <a:rPr lang="fr-FR" sz="2400" b="1" dirty="0"/>
              <a:t>Angle de diffraction 2θ</a:t>
            </a:r>
            <a:endParaRPr lang="fr-FR" sz="2400" dirty="0"/>
          </a:p>
          <a:p>
            <a:endParaRPr lang="fr-FR" dirty="0"/>
          </a:p>
        </p:txBody>
      </p:sp>
      <p:sp>
        <p:nvSpPr>
          <p:cNvPr id="12" name="ZoneTexte 11"/>
          <p:cNvSpPr txBox="1"/>
          <p:nvPr/>
        </p:nvSpPr>
        <p:spPr>
          <a:xfrm>
            <a:off x="500034" y="5934670"/>
            <a:ext cx="8643966" cy="1107996"/>
          </a:xfrm>
          <a:prstGeom prst="rect">
            <a:avLst/>
          </a:prstGeom>
          <a:noFill/>
        </p:spPr>
        <p:txBody>
          <a:bodyPr wrap="square" rtlCol="0">
            <a:spAutoFit/>
          </a:bodyPr>
          <a:lstStyle/>
          <a:p>
            <a:pPr algn="ctr"/>
            <a:r>
              <a:rPr lang="fr-FR" sz="2400" b="1" dirty="0"/>
              <a:t>Figure </a:t>
            </a:r>
            <a:r>
              <a:rPr lang="fr-FR" sz="2400" b="1" dirty="0" smtClean="0"/>
              <a:t>8</a:t>
            </a:r>
            <a:r>
              <a:rPr lang="fr-FR" sz="2400" b="1" dirty="0"/>
              <a:t> : Diagrammes de diffraction des rayons X des types cristallins A, B, C et V</a:t>
            </a:r>
            <a:endParaRPr lang="fr-FR" sz="2400" dirty="0"/>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285861"/>
            <a:ext cx="8229600" cy="4071966"/>
          </a:xfrm>
          <a:solidFill>
            <a:schemeClr val="accent3">
              <a:lumMod val="20000"/>
              <a:lumOff val="80000"/>
            </a:schemeClr>
          </a:solidFill>
          <a:ln>
            <a:solidFill>
              <a:srgbClr val="92D050"/>
            </a:solidFill>
          </a:ln>
        </p:spPr>
        <p:txBody>
          <a:bodyPr>
            <a:normAutofit lnSpcReduction="10000"/>
          </a:bodyPr>
          <a:lstStyle/>
          <a:p>
            <a:pPr algn="just">
              <a:buFont typeface="Wingdings" pitchFamily="2" charset="2"/>
              <a:buChar char="ü"/>
            </a:pPr>
            <a:r>
              <a:rPr lang="fr-FR" dirty="0" smtClean="0"/>
              <a:t>    L’allure </a:t>
            </a:r>
            <a:r>
              <a:rPr lang="fr-FR" dirty="0"/>
              <a:t>du spectre de diffraction des rayons X de l’amidon dépend de la teneur en eau des grains au cours de la mesure. Plus l’amidon est hydraté, plus les raies du spectre s’affinent jusqu’à une certaine limite. L’eau fait donc partie intégrante de l’organisation cristalline de l’amidon.</a:t>
            </a:r>
          </a:p>
          <a:p>
            <a:pPr>
              <a:buNone/>
            </a:pPr>
            <a:r>
              <a:rPr lang="fr-FR" dirty="0"/>
              <a:t> </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00B0F0"/>
                </a:solidFill>
              </a:rPr>
              <a:t>Physico-chimie des traitements </a:t>
            </a:r>
            <a:r>
              <a:rPr lang="fr-FR" b="1" dirty="0" smtClean="0">
                <a:solidFill>
                  <a:srgbClr val="00B0F0"/>
                </a:solidFill>
              </a:rPr>
              <a:t>hydrothermiques</a:t>
            </a:r>
            <a:br>
              <a:rPr lang="fr-FR" b="1" dirty="0" smtClean="0">
                <a:solidFill>
                  <a:srgbClr val="00B0F0"/>
                </a:solidFill>
              </a:rPr>
            </a:br>
            <a:endParaRPr lang="fr-FR" dirty="0">
              <a:solidFill>
                <a:srgbClr val="00B0F0"/>
              </a:solidFill>
            </a:endParaRPr>
          </a:p>
        </p:txBody>
      </p:sp>
      <p:sp>
        <p:nvSpPr>
          <p:cNvPr id="3" name="Espace réservé du contenu 2"/>
          <p:cNvSpPr>
            <a:spLocks noGrp="1"/>
          </p:cNvSpPr>
          <p:nvPr>
            <p:ph idx="1"/>
          </p:nvPr>
        </p:nvSpPr>
        <p:spPr>
          <a:xfrm>
            <a:off x="285720" y="1500174"/>
            <a:ext cx="8229600" cy="5026029"/>
          </a:xfrm>
        </p:spPr>
        <p:txBody>
          <a:bodyPr>
            <a:normAutofit lnSpcReduction="10000"/>
          </a:bodyPr>
          <a:lstStyle/>
          <a:p>
            <a:pPr algn="ctr">
              <a:buNone/>
            </a:pPr>
            <a:r>
              <a:rPr lang="fr-FR" sz="3600" dirty="0" smtClean="0">
                <a:solidFill>
                  <a:srgbClr val="00B0F0"/>
                </a:solidFill>
                <a:sym typeface="Wingdings 2"/>
              </a:rPr>
              <a:t>Effet de l’eau</a:t>
            </a:r>
          </a:p>
          <a:p>
            <a:pPr>
              <a:buNone/>
            </a:pPr>
            <a:r>
              <a:rPr lang="fr-FR" dirty="0" smtClean="0">
                <a:sym typeface="Wingdings 2"/>
              </a:rPr>
              <a:t></a:t>
            </a:r>
            <a:r>
              <a:rPr lang="fr-FR" dirty="0" smtClean="0"/>
              <a:t> </a:t>
            </a:r>
            <a:r>
              <a:rPr lang="fr-FR" dirty="0" smtClean="0"/>
              <a:t>Les grains d’amidons sont :</a:t>
            </a:r>
          </a:p>
          <a:p>
            <a:pPr lvl="0" algn="just"/>
            <a:r>
              <a:rPr lang="fr-FR" dirty="0" smtClean="0"/>
              <a:t>Strictement insoluble dans l’eau à l’état natif à température ambiante</a:t>
            </a:r>
          </a:p>
          <a:p>
            <a:pPr lvl="0" algn="just"/>
            <a:r>
              <a:rPr lang="fr-FR" dirty="0" smtClean="0"/>
              <a:t>Digérés lentement par les enzymes </a:t>
            </a:r>
            <a:r>
              <a:rPr lang="fr-FR" dirty="0" err="1" smtClean="0"/>
              <a:t>amylolytiques</a:t>
            </a:r>
            <a:r>
              <a:rPr lang="fr-FR" dirty="0" smtClean="0"/>
              <a:t> </a:t>
            </a:r>
            <a:r>
              <a:rPr lang="fr-FR" dirty="0" smtClean="0"/>
              <a:t>(</a:t>
            </a:r>
            <a:r>
              <a:rPr lang="fr-FR" dirty="0" smtClean="0">
                <a:latin typeface="Century Schoolbook"/>
              </a:rPr>
              <a:t></a:t>
            </a:r>
            <a:r>
              <a:rPr lang="fr-FR" dirty="0" smtClean="0"/>
              <a:t> </a:t>
            </a:r>
            <a:r>
              <a:rPr lang="fr-FR" dirty="0" smtClean="0"/>
              <a:t>- amylase et </a:t>
            </a:r>
            <a:r>
              <a:rPr lang="fr-FR" dirty="0" err="1" smtClean="0"/>
              <a:t>glucamylase</a:t>
            </a:r>
            <a:r>
              <a:rPr lang="fr-FR" dirty="0" smtClean="0"/>
              <a:t> notamment</a:t>
            </a:r>
            <a:r>
              <a:rPr lang="fr-FR" dirty="0" smtClean="0"/>
              <a:t>)</a:t>
            </a:r>
          </a:p>
          <a:p>
            <a:pPr lvl="0" algn="just"/>
            <a:r>
              <a:rPr lang="fr-FR" dirty="0" smtClean="0"/>
              <a:t>Les quantités d’eau absorbées sont de l’ordre de 40 à 54%. Cette absorption s’accompagne d’un gonflement radial des granules. </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285860"/>
            <a:ext cx="8229600" cy="4525963"/>
          </a:xfrm>
        </p:spPr>
        <p:txBody>
          <a:bodyPr/>
          <a:lstStyle/>
          <a:p>
            <a:pPr algn="just"/>
            <a:r>
              <a:rPr lang="fr-FR" dirty="0" smtClean="0"/>
              <a:t>L’eau serait essentiellement absorbée par les parties dites </a:t>
            </a:r>
            <a:r>
              <a:rPr lang="fr-FR" dirty="0" smtClean="0">
                <a:solidFill>
                  <a:srgbClr val="92D050"/>
                </a:solidFill>
              </a:rPr>
              <a:t>« amorphes » </a:t>
            </a:r>
            <a:r>
              <a:rPr lang="fr-FR" dirty="0" smtClean="0"/>
              <a:t>du granule et le gonflement de ces zones provoquerait l’expansion radiale des granules. </a:t>
            </a:r>
          </a:p>
          <a:p>
            <a:pPr algn="just">
              <a:buNone/>
            </a:pPr>
            <a:endParaRPr lang="fr-FR" dirty="0" smtClean="0"/>
          </a:p>
          <a:p>
            <a:pPr algn="just"/>
            <a:r>
              <a:rPr lang="fr-FR" dirty="0" smtClean="0"/>
              <a:t>L’étude localise où le gonflement de la fraction amorphe est simulé pour des amidons à teneur croissante en </a:t>
            </a:r>
            <a:r>
              <a:rPr lang="fr-FR" dirty="0" smtClean="0"/>
              <a:t>amylose.</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642910" y="214290"/>
            <a:ext cx="7640170" cy="5547727"/>
          </a:xfrm>
          <a:prstGeom prst="rect">
            <a:avLst/>
          </a:prstGeom>
          <a:noFill/>
          <a:ln w="9525">
            <a:noFill/>
            <a:miter lim="800000"/>
            <a:headEnd/>
            <a:tailEnd/>
          </a:ln>
          <a:effectLst/>
        </p:spPr>
      </p:pic>
      <p:sp>
        <p:nvSpPr>
          <p:cNvPr id="5" name="ZoneTexte 4"/>
          <p:cNvSpPr txBox="1"/>
          <p:nvPr/>
        </p:nvSpPr>
        <p:spPr>
          <a:xfrm>
            <a:off x="857224" y="6000768"/>
            <a:ext cx="7786742" cy="646331"/>
          </a:xfrm>
          <a:prstGeom prst="rect">
            <a:avLst/>
          </a:prstGeom>
          <a:noFill/>
        </p:spPr>
        <p:txBody>
          <a:bodyPr wrap="square" rtlCol="0">
            <a:spAutoFit/>
          </a:bodyPr>
          <a:lstStyle/>
          <a:p>
            <a:pPr algn="ctr"/>
            <a:r>
              <a:rPr lang="fr-FR" b="1" dirty="0" smtClean="0"/>
              <a:t>Figure 6 : Comportement des granules d’amidons à teneurs croissantes en amylose </a:t>
            </a:r>
            <a:r>
              <a:rPr lang="fr-FR" b="1" dirty="0" smtClean="0"/>
              <a:t>sous différents </a:t>
            </a:r>
            <a:r>
              <a:rPr lang="fr-FR" b="1" dirty="0" smtClean="0"/>
              <a:t>traitements</a:t>
            </a:r>
            <a:endParaRPr lang="fr-F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F0"/>
                </a:solidFill>
              </a:rPr>
              <a:t>Effet de la température</a:t>
            </a:r>
            <a:endParaRPr lang="fr-FR" dirty="0">
              <a:solidFill>
                <a:srgbClr val="00B0F0"/>
              </a:solidFill>
            </a:endParaRPr>
          </a:p>
        </p:txBody>
      </p:sp>
      <p:sp>
        <p:nvSpPr>
          <p:cNvPr id="3" name="Espace réservé du contenu 2"/>
          <p:cNvSpPr>
            <a:spLocks noGrp="1"/>
          </p:cNvSpPr>
          <p:nvPr>
            <p:ph idx="1"/>
          </p:nvPr>
        </p:nvSpPr>
        <p:spPr>
          <a:xfrm>
            <a:off x="428596" y="1214422"/>
            <a:ext cx="8258204" cy="5357850"/>
          </a:xfrm>
        </p:spPr>
        <p:txBody>
          <a:bodyPr>
            <a:normAutofit/>
          </a:bodyPr>
          <a:lstStyle/>
          <a:p>
            <a:pPr algn="just">
              <a:buNone/>
            </a:pPr>
            <a:r>
              <a:rPr lang="fr-FR" dirty="0" smtClean="0">
                <a:sym typeface="Wingdings 2"/>
              </a:rPr>
              <a:t></a:t>
            </a:r>
            <a:r>
              <a:rPr lang="fr-FR" dirty="0" smtClean="0"/>
              <a:t> </a:t>
            </a:r>
            <a:r>
              <a:rPr lang="fr-FR" sz="2800" dirty="0" smtClean="0"/>
              <a:t>L’effet du chauffage </a:t>
            </a:r>
            <a:r>
              <a:rPr lang="fr-FR" sz="2800" dirty="0" smtClean="0"/>
              <a:t>entraîne</a:t>
            </a:r>
            <a:r>
              <a:rPr lang="fr-FR" sz="2800" dirty="0" smtClean="0"/>
              <a:t> </a:t>
            </a:r>
            <a:r>
              <a:rPr lang="fr-FR" sz="2800" dirty="0" smtClean="0"/>
              <a:t>:</a:t>
            </a:r>
            <a:endParaRPr lang="fr-FR" sz="2800" dirty="0" smtClean="0"/>
          </a:p>
          <a:p>
            <a:pPr lvl="0" algn="just"/>
            <a:r>
              <a:rPr lang="fr-FR" sz="2800" dirty="0" smtClean="0"/>
              <a:t>Perte de structure cristalline </a:t>
            </a:r>
            <a:r>
              <a:rPr lang="fr-FR" sz="2800" dirty="0" smtClean="0"/>
              <a:t>(</a:t>
            </a:r>
            <a:r>
              <a:rPr lang="fr-FR" sz="2800" dirty="0" smtClean="0"/>
              <a:t>croix de biréfringence en lumière polarisée </a:t>
            </a:r>
            <a:r>
              <a:rPr lang="fr-FR" sz="2800" dirty="0" smtClean="0"/>
              <a:t>spectre </a:t>
            </a:r>
            <a:r>
              <a:rPr lang="fr-FR" sz="2800" dirty="0" smtClean="0"/>
              <a:t>de diffraction des rayons X</a:t>
            </a:r>
            <a:r>
              <a:rPr lang="fr-FR" sz="2800" dirty="0" smtClean="0"/>
              <a:t>)</a:t>
            </a:r>
          </a:p>
          <a:p>
            <a:pPr lvl="0" algn="just">
              <a:buNone/>
            </a:pPr>
            <a:endParaRPr lang="fr-FR" dirty="0" smtClean="0"/>
          </a:p>
          <a:p>
            <a:pPr lvl="0" algn="just">
              <a:buNone/>
            </a:pPr>
            <a:endParaRPr lang="fr-FR" dirty="0" smtClean="0"/>
          </a:p>
          <a:p>
            <a:endParaRPr lang="fr-FR" dirty="0"/>
          </a:p>
        </p:txBody>
      </p:sp>
      <p:pic>
        <p:nvPicPr>
          <p:cNvPr id="2050" name="Picture 2" descr="C:\Users\ben\Desktop\img-5.jpg"/>
          <p:cNvPicPr>
            <a:picLocks noChangeAspect="1" noChangeArrowheads="1"/>
          </p:cNvPicPr>
          <p:nvPr/>
        </p:nvPicPr>
        <p:blipFill>
          <a:blip r:embed="rId2"/>
          <a:srcRect/>
          <a:stretch>
            <a:fillRect/>
          </a:stretch>
        </p:blipFill>
        <p:spPr bwMode="auto">
          <a:xfrm>
            <a:off x="2000232" y="3214686"/>
            <a:ext cx="5072098" cy="314327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57299"/>
            <a:ext cx="8229600" cy="4768866"/>
          </a:xfrm>
        </p:spPr>
        <p:txBody>
          <a:bodyPr>
            <a:normAutofit fontScale="92500" lnSpcReduction="20000"/>
          </a:bodyPr>
          <a:lstStyle/>
          <a:p>
            <a:pPr lvl="0" algn="just"/>
            <a:r>
              <a:rPr lang="fr-FR" dirty="0" smtClean="0"/>
              <a:t>Apparition d’un endotherme de fusion des cristallites en analyse </a:t>
            </a:r>
            <a:r>
              <a:rPr lang="fr-FR" dirty="0" err="1" smtClean="0"/>
              <a:t>enthalpique</a:t>
            </a:r>
            <a:r>
              <a:rPr lang="fr-FR" dirty="0" smtClean="0"/>
              <a:t> différentielle = </a:t>
            </a:r>
            <a:r>
              <a:rPr lang="fr-FR" dirty="0" smtClean="0">
                <a:solidFill>
                  <a:srgbClr val="FF0000"/>
                </a:solidFill>
              </a:rPr>
              <a:t>phase de gélatinisation ou empesage  de l’amidon</a:t>
            </a:r>
            <a:r>
              <a:rPr lang="fr-FR" dirty="0" smtClean="0"/>
              <a:t>. Hydratation progressive suivie du gonflement des grains d’amidon et solubilisation de l’amylose ensuite de l’</a:t>
            </a:r>
            <a:r>
              <a:rPr lang="fr-FR" dirty="0" err="1" smtClean="0"/>
              <a:t>amylopectine</a:t>
            </a:r>
            <a:r>
              <a:rPr lang="fr-FR" dirty="0" smtClean="0"/>
              <a:t> avec augmentation de la viscosité apparente de la suspension.</a:t>
            </a:r>
          </a:p>
          <a:p>
            <a:pPr lvl="0" algn="just">
              <a:buNone/>
            </a:pPr>
            <a:endParaRPr lang="fr-FR" dirty="0" smtClean="0"/>
          </a:p>
          <a:p>
            <a:pPr lvl="0" algn="just"/>
            <a:r>
              <a:rPr lang="fr-FR" dirty="0" smtClean="0"/>
              <a:t>Plus l’amidon est riche en amylose plus la température de gélatinisation est élevée (au delà de </a:t>
            </a:r>
            <a:r>
              <a:rPr lang="fr-FR" dirty="0" smtClean="0">
                <a:solidFill>
                  <a:srgbClr val="00B050"/>
                </a:solidFill>
              </a:rPr>
              <a:t>60°C</a:t>
            </a:r>
            <a:r>
              <a:rPr lang="fr-FR" dirty="0" smtClean="0"/>
              <a:t> voire </a:t>
            </a:r>
            <a:r>
              <a:rPr lang="fr-FR" dirty="0" smtClean="0">
                <a:solidFill>
                  <a:srgbClr val="00B050"/>
                </a:solidFill>
              </a:rPr>
              <a:t>120</a:t>
            </a:r>
            <a:r>
              <a:rPr lang="fr-FR" dirty="0" smtClean="0"/>
              <a:t> à </a:t>
            </a:r>
            <a:r>
              <a:rPr lang="fr-FR" dirty="0" smtClean="0">
                <a:solidFill>
                  <a:srgbClr val="00B050"/>
                </a:solidFill>
              </a:rPr>
              <a:t>140 °C</a:t>
            </a:r>
            <a:r>
              <a:rPr lang="fr-FR" dirty="0" smtClean="0"/>
              <a:t>)</a:t>
            </a:r>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rgbClr val="00B0F0"/>
                </a:solidFill>
              </a:rPr>
              <a:t>Transformations hydrothermiques de l’amidon</a:t>
            </a:r>
            <a:r>
              <a:rPr lang="fr-FR" dirty="0" smtClean="0"/>
              <a:t/>
            </a:r>
            <a:br>
              <a:rPr lang="fr-FR" dirty="0" smtClean="0"/>
            </a:br>
            <a:r>
              <a:rPr lang="fr-FR" dirty="0" smtClean="0">
                <a:solidFill>
                  <a:srgbClr val="00B0F0"/>
                </a:solidFill>
              </a:rPr>
              <a:t>La rétrogradation </a:t>
            </a:r>
            <a:r>
              <a:rPr lang="fr-FR" b="1" dirty="0" smtClean="0">
                <a:solidFill>
                  <a:srgbClr val="00B0F0"/>
                </a:solidFill>
              </a:rPr>
              <a:t>et gélification</a:t>
            </a:r>
            <a:endParaRPr lang="fr-FR" dirty="0">
              <a:solidFill>
                <a:srgbClr val="00B0F0"/>
              </a:solidFill>
            </a:endParaRPr>
          </a:p>
        </p:txBody>
      </p:sp>
      <p:sp>
        <p:nvSpPr>
          <p:cNvPr id="3" name="Espace réservé du contenu 2"/>
          <p:cNvSpPr>
            <a:spLocks noGrp="1"/>
          </p:cNvSpPr>
          <p:nvPr>
            <p:ph idx="1"/>
          </p:nvPr>
        </p:nvSpPr>
        <p:spPr/>
        <p:txBody>
          <a:bodyPr>
            <a:normAutofit lnSpcReduction="10000"/>
          </a:bodyPr>
          <a:lstStyle/>
          <a:p>
            <a:pPr algn="just">
              <a:buNone/>
            </a:pPr>
            <a:r>
              <a:rPr lang="fr-FR" dirty="0" smtClean="0">
                <a:sym typeface="Wingdings 2"/>
              </a:rPr>
              <a:t> </a:t>
            </a:r>
            <a:r>
              <a:rPr lang="fr-FR" dirty="0" smtClean="0"/>
              <a:t> </a:t>
            </a:r>
            <a:r>
              <a:rPr lang="fr-FR" dirty="0" smtClean="0">
                <a:solidFill>
                  <a:srgbClr val="FF0000"/>
                </a:solidFill>
              </a:rPr>
              <a:t>La rétrogradation</a:t>
            </a:r>
          </a:p>
          <a:p>
            <a:pPr algn="just">
              <a:buNone/>
            </a:pPr>
            <a:r>
              <a:rPr lang="fr-FR" dirty="0" smtClean="0">
                <a:solidFill>
                  <a:srgbClr val="FF0000"/>
                </a:solidFill>
              </a:rPr>
              <a:t> </a:t>
            </a:r>
            <a:r>
              <a:rPr lang="fr-FR" dirty="0" smtClean="0"/>
              <a:t>désigne les réorganisations structurales (ou recristallisation) qui s’opèrent lors du refroidissement d’une dispersion d’amidon déstructuré lorsque la température de traitement est </a:t>
            </a:r>
            <a:r>
              <a:rPr lang="fr-FR" dirty="0" smtClean="0"/>
              <a:t>supérieure à </a:t>
            </a:r>
            <a:r>
              <a:rPr lang="fr-FR" dirty="0" smtClean="0">
                <a:solidFill>
                  <a:srgbClr val="00B050"/>
                </a:solidFill>
              </a:rPr>
              <a:t>100°C</a:t>
            </a:r>
            <a:r>
              <a:rPr lang="fr-FR" dirty="0" smtClean="0"/>
              <a:t>.</a:t>
            </a:r>
          </a:p>
          <a:p>
            <a:pPr algn="just"/>
            <a:r>
              <a:rPr lang="fr-FR" dirty="0" smtClean="0"/>
              <a:t> Au </a:t>
            </a:r>
            <a:r>
              <a:rPr lang="fr-FR" dirty="0" smtClean="0"/>
              <a:t>cours du refroidissement, les macromolécules se réorganisent, ce qui donne lieu au phénomène de rétrogradation.</a:t>
            </a:r>
          </a:p>
          <a:p>
            <a:pPr algn="just">
              <a:buNone/>
            </a:pP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pPr algn="just">
              <a:buNone/>
            </a:pPr>
            <a:r>
              <a:rPr lang="fr-FR" dirty="0" smtClean="0">
                <a:sym typeface="Wingdings 2"/>
              </a:rPr>
              <a:t></a:t>
            </a:r>
            <a:r>
              <a:rPr lang="fr-FR" dirty="0" smtClean="0"/>
              <a:t> </a:t>
            </a:r>
            <a:r>
              <a:rPr lang="fr-FR" dirty="0" smtClean="0">
                <a:solidFill>
                  <a:srgbClr val="FF0000"/>
                </a:solidFill>
              </a:rPr>
              <a:t>La rétrogradation </a:t>
            </a:r>
            <a:r>
              <a:rPr lang="fr-FR" dirty="0" smtClean="0"/>
              <a:t>est un phénomène apparaissant:</a:t>
            </a:r>
          </a:p>
          <a:p>
            <a:pPr lvl="0" algn="just"/>
            <a:r>
              <a:rPr lang="fr-FR" dirty="0" smtClean="0"/>
              <a:t>Lors du refroidissement après traitement de type industriel (cuisson, extrusion, </a:t>
            </a:r>
            <a:r>
              <a:rPr lang="fr-FR" dirty="0" err="1" smtClean="0"/>
              <a:t>floconnage</a:t>
            </a:r>
            <a:r>
              <a:rPr lang="fr-FR" dirty="0" smtClean="0"/>
              <a:t>…)</a:t>
            </a:r>
          </a:p>
          <a:p>
            <a:pPr lvl="0" algn="just">
              <a:buNone/>
            </a:pPr>
            <a:endParaRPr lang="fr-FR" dirty="0" smtClean="0"/>
          </a:p>
          <a:p>
            <a:pPr lvl="0" algn="just"/>
            <a:r>
              <a:rPr lang="fr-FR" dirty="0" smtClean="0"/>
              <a:t>Lors de la conservation au frigo ou au congélateur avec apparition d’une nouvelle réorganisation et formation de trois types de cristallites : cristallites d’amylose, d’</a:t>
            </a:r>
            <a:r>
              <a:rPr lang="fr-FR" dirty="0" err="1" smtClean="0"/>
              <a:t>amylopectine</a:t>
            </a:r>
            <a:r>
              <a:rPr lang="fr-FR" dirty="0" smtClean="0"/>
              <a:t> et cristallites mixtes au niveau des zones d’accolement des portions de chaînes d’amylose et d’</a:t>
            </a:r>
            <a:r>
              <a:rPr lang="fr-FR" dirty="0" err="1" smtClean="0"/>
              <a:t>amylopectine</a:t>
            </a:r>
            <a:r>
              <a:rPr lang="fr-FR" dirty="0" smtClean="0"/>
              <a:t>. Le spectre en spectroscopie de diffraction des rayons X est de type B quelque soit le type d’amidon initial.</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smtClean="0">
                <a:sym typeface="Wingdings 2"/>
              </a:rPr>
              <a:t></a:t>
            </a:r>
            <a:r>
              <a:rPr lang="fr-FR" dirty="0" smtClean="0">
                <a:solidFill>
                  <a:srgbClr val="FF0000"/>
                </a:solidFill>
              </a:rPr>
              <a:t>La gélification </a:t>
            </a:r>
            <a:endParaRPr lang="fr-FR" dirty="0" smtClean="0">
              <a:solidFill>
                <a:srgbClr val="FF0000"/>
              </a:solidFill>
            </a:endParaRPr>
          </a:p>
          <a:p>
            <a:pPr algn="just">
              <a:buNone/>
            </a:pPr>
            <a:r>
              <a:rPr lang="fr-FR" dirty="0" smtClean="0">
                <a:solidFill>
                  <a:srgbClr val="FF0000"/>
                </a:solidFill>
              </a:rPr>
              <a:t> </a:t>
            </a:r>
            <a:r>
              <a:rPr lang="fr-FR" dirty="0" smtClean="0">
                <a:solidFill>
                  <a:srgbClr val="FF0000"/>
                </a:solidFill>
              </a:rPr>
              <a:t>  </a:t>
            </a:r>
            <a:r>
              <a:rPr lang="fr-FR" dirty="0" smtClean="0"/>
              <a:t>de </a:t>
            </a:r>
            <a:r>
              <a:rPr lang="fr-FR" dirty="0" smtClean="0"/>
              <a:t>l’amidon est un phénomène essentiellement initié par un abaissement de température, induisant elle-même une diminution de solubilité des polymères. Les gels ainsi obtenus sont des structures poreuses</a:t>
            </a:r>
          </a:p>
          <a:p>
            <a:pP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57233"/>
            <a:ext cx="8229600" cy="5500725"/>
          </a:xfrm>
        </p:spPr>
        <p:txBody>
          <a:bodyPr>
            <a:normAutofit fontScale="77500" lnSpcReduction="20000"/>
          </a:bodyPr>
          <a:lstStyle/>
          <a:p>
            <a:pPr algn="just">
              <a:buNone/>
            </a:pPr>
            <a:r>
              <a:rPr lang="fr-FR" dirty="0">
                <a:sym typeface="Wingdings 2"/>
              </a:rPr>
              <a:t></a:t>
            </a:r>
            <a:r>
              <a:rPr lang="fr-FR" dirty="0" smtClean="0"/>
              <a:t>Sous </a:t>
            </a:r>
            <a:r>
              <a:rPr lang="fr-FR" dirty="0"/>
              <a:t>sa forme natif, il est largement utilisé comme </a:t>
            </a:r>
            <a:r>
              <a:rPr lang="fr-FR" dirty="0" smtClean="0"/>
              <a:t>une matière sucrante, agent </a:t>
            </a:r>
            <a:r>
              <a:rPr lang="fr-FR" dirty="0"/>
              <a:t>de texture : épaississant, liant, stabilisant, rétenteur d’eau, gélifiant, ou encore comme agent d’encapsulation</a:t>
            </a:r>
            <a:r>
              <a:rPr lang="fr-FR" dirty="0" smtClean="0"/>
              <a:t>.</a:t>
            </a:r>
          </a:p>
          <a:p>
            <a:pPr algn="just">
              <a:buNone/>
            </a:pPr>
            <a:endParaRPr lang="fr-FR" dirty="0" smtClean="0"/>
          </a:p>
          <a:p>
            <a:pPr algn="just">
              <a:buNone/>
            </a:pPr>
            <a:r>
              <a:rPr lang="fr-FR" dirty="0">
                <a:sym typeface="Wingdings 2"/>
              </a:rPr>
              <a:t></a:t>
            </a:r>
            <a:r>
              <a:rPr lang="fr-FR" dirty="0" smtClean="0"/>
              <a:t>ces </a:t>
            </a:r>
            <a:r>
              <a:rPr lang="fr-FR" dirty="0"/>
              <a:t>amidons natifs supportent mal les traitements ménagers simple tels que : les températures élevées, les cuissons prolongées, l’appertisation, etc.… </a:t>
            </a:r>
            <a:endParaRPr lang="fr-FR" dirty="0" smtClean="0"/>
          </a:p>
          <a:p>
            <a:pPr algn="just">
              <a:buNone/>
            </a:pPr>
            <a:endParaRPr lang="fr-FR" dirty="0" smtClean="0"/>
          </a:p>
          <a:p>
            <a:pPr algn="just">
              <a:buNone/>
            </a:pPr>
            <a:r>
              <a:rPr lang="fr-FR" dirty="0">
                <a:sym typeface="Wingdings 2"/>
              </a:rPr>
              <a:t></a:t>
            </a:r>
            <a:r>
              <a:rPr lang="fr-FR" dirty="0" smtClean="0"/>
              <a:t>la </a:t>
            </a:r>
            <a:r>
              <a:rPr lang="fr-FR" dirty="0"/>
              <a:t>modification de l’amidon, il est possible de restructurer la quasi-totalité des amidons. Ceci peut se faire par divers agents de modification (physiques, chimiques et enzymatiques</a:t>
            </a:r>
            <a:r>
              <a:rPr lang="fr-FR" dirty="0" smtClean="0"/>
              <a:t>).</a:t>
            </a:r>
          </a:p>
          <a:p>
            <a:pPr algn="just">
              <a:buNone/>
            </a:pPr>
            <a:endParaRPr lang="fr-FR" dirty="0" smtClean="0"/>
          </a:p>
          <a:p>
            <a:pPr algn="just">
              <a:buNone/>
            </a:pPr>
            <a:r>
              <a:rPr lang="fr-FR" dirty="0">
                <a:sym typeface="Wingdings 2"/>
              </a:rPr>
              <a:t></a:t>
            </a:r>
            <a:r>
              <a:rPr lang="fr-FR" dirty="0" smtClean="0"/>
              <a:t>Orientation </a:t>
            </a:r>
            <a:r>
              <a:rPr lang="fr-FR" dirty="0"/>
              <a:t>du devenir digestif puis métabolique vers des voies plus ou moins énergétiques des amidons modifiés.</a:t>
            </a:r>
          </a:p>
          <a:p>
            <a:endParaRPr lang="fr-FR" dirty="0" smtClean="0"/>
          </a:p>
          <a:p>
            <a:endParaRPr lang="fr-FR" dirty="0"/>
          </a:p>
          <a:p>
            <a:pPr>
              <a:buNone/>
            </a:pP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428596" y="1643050"/>
            <a:ext cx="8229600" cy="2959581"/>
          </a:xfrm>
          <a:prstGeom prst="rect">
            <a:avLst/>
          </a:prstGeom>
          <a:noFill/>
          <a:ln w="9525">
            <a:noFill/>
            <a:miter lim="800000"/>
            <a:headEnd/>
            <a:tailEnd/>
          </a:ln>
        </p:spPr>
      </p:pic>
      <p:sp>
        <p:nvSpPr>
          <p:cNvPr id="5" name="ZoneTexte 4"/>
          <p:cNvSpPr txBox="1"/>
          <p:nvPr/>
        </p:nvSpPr>
        <p:spPr>
          <a:xfrm>
            <a:off x="1285852" y="5214950"/>
            <a:ext cx="6286544" cy="923330"/>
          </a:xfrm>
          <a:prstGeom prst="rect">
            <a:avLst/>
          </a:prstGeom>
          <a:noFill/>
        </p:spPr>
        <p:txBody>
          <a:bodyPr wrap="square" rtlCol="0">
            <a:spAutoFit/>
          </a:bodyPr>
          <a:lstStyle/>
          <a:p>
            <a:pPr algn="ctr"/>
            <a:r>
              <a:rPr lang="fr-FR" b="1" dirty="0" smtClean="0"/>
              <a:t>Figure </a:t>
            </a:r>
            <a:r>
              <a:rPr lang="fr-FR" b="1" dirty="0" smtClean="0"/>
              <a:t> </a:t>
            </a:r>
            <a:r>
              <a:rPr lang="fr-FR" b="1" dirty="0" smtClean="0"/>
              <a:t>: Différents états du grain d’amidon placé en présence d’un excès d’eau </a:t>
            </a:r>
            <a:r>
              <a:rPr lang="fr-FR" b="1" dirty="0" smtClean="0"/>
              <a:t>et soumis </a:t>
            </a:r>
            <a:r>
              <a:rPr lang="fr-FR" b="1" dirty="0" smtClean="0"/>
              <a:t>au chauffage-refroidissement</a:t>
            </a:r>
            <a:endParaRPr lang="fr-FR" dirty="0" smtClean="0"/>
          </a:p>
          <a:p>
            <a:endParaRPr lang="fr-FR" dirty="0"/>
          </a:p>
        </p:txBody>
      </p:sp>
      <p:cxnSp>
        <p:nvCxnSpPr>
          <p:cNvPr id="7" name="Connecteur droit avec flèche 6"/>
          <p:cNvCxnSpPr/>
          <p:nvPr/>
        </p:nvCxnSpPr>
        <p:spPr>
          <a:xfrm rot="5400000" flipH="1" flipV="1">
            <a:off x="4394199" y="4179099"/>
            <a:ext cx="927900" cy="7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ZoneTexte 11"/>
          <p:cNvSpPr txBox="1"/>
          <p:nvPr/>
        </p:nvSpPr>
        <p:spPr>
          <a:xfrm>
            <a:off x="3929058" y="4714884"/>
            <a:ext cx="1928826" cy="400110"/>
          </a:xfrm>
          <a:prstGeom prst="rect">
            <a:avLst/>
          </a:prstGeom>
          <a:solidFill>
            <a:srgbClr val="FF0000"/>
          </a:solidFill>
        </p:spPr>
        <p:txBody>
          <a:bodyPr wrap="square" rtlCol="0">
            <a:spAutoFit/>
          </a:bodyPr>
          <a:lstStyle/>
          <a:p>
            <a:pPr algn="ctr"/>
            <a:r>
              <a:rPr lang="fr-FR" sz="2000" b="1" dirty="0" smtClean="0"/>
              <a:t>Gélatinisation</a:t>
            </a:r>
            <a:endParaRPr lang="fr-FR" sz="2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214422"/>
            <a:ext cx="8229600" cy="4525963"/>
          </a:xfrm>
        </p:spPr>
        <p:txBody>
          <a:bodyPr>
            <a:normAutofit fontScale="92500" lnSpcReduction="20000"/>
          </a:bodyPr>
          <a:lstStyle/>
          <a:p>
            <a:r>
              <a:rPr lang="fr-FR" dirty="0" smtClean="0"/>
              <a:t>Le comportement des granules d’amidon varie en fonction de la température. Aux températures inférieures à celle de la gélatinisation seul le phénomène de gonflement est observé tandis qu’aux températures plus élevées (température de gélatinisation) l’amidon passe successivement par trois états : gonflé, gélatinisé et solubilisé (ou empois). </a:t>
            </a:r>
            <a:endParaRPr lang="fr-FR" dirty="0" smtClean="0"/>
          </a:p>
          <a:p>
            <a:pPr>
              <a:buNone/>
            </a:pPr>
            <a:endParaRPr lang="fr-FR" dirty="0" smtClean="0"/>
          </a:p>
          <a:p>
            <a:r>
              <a:rPr lang="fr-FR" dirty="0" smtClean="0"/>
              <a:t>Au cours du refroidissement l’amidon va donner un gel.</a:t>
            </a:r>
          </a:p>
          <a:p>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rgbClr val="00B0F0"/>
                </a:solidFill>
              </a:rPr>
              <a:t>Traitements technologiques de l’amidon</a:t>
            </a:r>
            <a:r>
              <a:rPr lang="fr-FR" b="1" dirty="0" smtClean="0"/>
              <a:t/>
            </a:r>
            <a:br>
              <a:rPr lang="fr-FR" b="1" dirty="0" smtClean="0"/>
            </a:br>
            <a:r>
              <a:rPr lang="fr-FR" dirty="0" smtClean="0"/>
              <a:t>______________________________________</a:t>
            </a:r>
            <a:endParaRPr lang="fr-FR" dirty="0"/>
          </a:p>
        </p:txBody>
      </p:sp>
      <p:sp>
        <p:nvSpPr>
          <p:cNvPr id="3" name="Espace réservé du contenu 2"/>
          <p:cNvSpPr>
            <a:spLocks noGrp="1"/>
          </p:cNvSpPr>
          <p:nvPr>
            <p:ph idx="1"/>
          </p:nvPr>
        </p:nvSpPr>
        <p:spPr/>
        <p:txBody>
          <a:bodyPr>
            <a:normAutofit/>
          </a:bodyPr>
          <a:lstStyle/>
          <a:p>
            <a:pPr algn="ctr">
              <a:buNone/>
            </a:pPr>
            <a:r>
              <a:rPr lang="fr-FR" dirty="0" smtClean="0"/>
              <a:t> Matières </a:t>
            </a:r>
            <a:r>
              <a:rPr lang="fr-FR" dirty="0" smtClean="0"/>
              <a:t>premières</a:t>
            </a:r>
          </a:p>
          <a:p>
            <a:pPr>
              <a:buNone/>
            </a:pPr>
            <a:endParaRPr lang="fr-FR" dirty="0" smtClean="0"/>
          </a:p>
          <a:p>
            <a:pPr algn="ctr">
              <a:buNone/>
            </a:pPr>
            <a:r>
              <a:rPr lang="fr-FR" dirty="0" smtClean="0"/>
              <a:t>    Raffinage </a:t>
            </a:r>
            <a:r>
              <a:rPr lang="fr-FR" dirty="0" smtClean="0"/>
              <a:t>et isolement des tissus amylacés avec suppression </a:t>
            </a:r>
            <a:r>
              <a:rPr lang="fr-FR" dirty="0" smtClean="0"/>
              <a:t>des Enveloppes </a:t>
            </a:r>
            <a:r>
              <a:rPr lang="fr-FR" dirty="0" smtClean="0"/>
              <a:t>ou cuticules avant consommation</a:t>
            </a:r>
          </a:p>
          <a:p>
            <a:pPr algn="ctr">
              <a:buNone/>
            </a:pPr>
            <a:r>
              <a:rPr lang="fr-FR" dirty="0" smtClean="0"/>
              <a:t/>
            </a:r>
            <a:br>
              <a:rPr lang="fr-FR" dirty="0" smtClean="0"/>
            </a:br>
            <a:r>
              <a:rPr lang="fr-FR" dirty="0" smtClean="0"/>
              <a:t>Broyage ou concassage et obtention de farine ou fécule (tubercules)</a:t>
            </a:r>
          </a:p>
          <a:p>
            <a:endParaRPr lang="fr-FR" dirty="0"/>
          </a:p>
        </p:txBody>
      </p:sp>
      <p:sp>
        <p:nvSpPr>
          <p:cNvPr id="4" name="Flèche vers le bas 3"/>
          <p:cNvSpPr/>
          <p:nvPr/>
        </p:nvSpPr>
        <p:spPr>
          <a:xfrm>
            <a:off x="4286248" y="2143116"/>
            <a:ext cx="484632" cy="785818"/>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 name="Flèche vers le bas 4"/>
          <p:cNvSpPr/>
          <p:nvPr/>
        </p:nvSpPr>
        <p:spPr>
          <a:xfrm>
            <a:off x="4357686" y="4214818"/>
            <a:ext cx="484632" cy="785818"/>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428604"/>
            <a:ext cx="8115328" cy="725470"/>
          </a:xfrm>
        </p:spPr>
        <p:txBody>
          <a:bodyPr>
            <a:normAutofit fontScale="90000"/>
          </a:bodyPr>
          <a:lstStyle/>
          <a:p>
            <a:r>
              <a:rPr lang="fr-FR" sz="3100" b="1" dirty="0">
                <a:solidFill>
                  <a:srgbClr val="00B0F0"/>
                </a:solidFill>
              </a:rPr>
              <a:t>Grain d’amidon : Physico-chimie des traitements hydrothermiques</a:t>
            </a:r>
            <a:r>
              <a:rPr lang="fr-FR" dirty="0"/>
              <a:t/>
            </a:r>
            <a:br>
              <a:rPr lang="fr-FR" dirty="0"/>
            </a:br>
            <a:endParaRPr lang="fr-FR" dirty="0"/>
          </a:p>
        </p:txBody>
      </p:sp>
      <p:sp>
        <p:nvSpPr>
          <p:cNvPr id="3" name="Espace réservé du contenu 2"/>
          <p:cNvSpPr>
            <a:spLocks noGrp="1"/>
          </p:cNvSpPr>
          <p:nvPr>
            <p:ph idx="1"/>
          </p:nvPr>
        </p:nvSpPr>
        <p:spPr>
          <a:xfrm>
            <a:off x="357159" y="1142985"/>
            <a:ext cx="8372476" cy="5500726"/>
          </a:xfrm>
        </p:spPr>
        <p:txBody>
          <a:bodyPr>
            <a:normAutofit fontScale="62500" lnSpcReduction="20000"/>
          </a:bodyPr>
          <a:lstStyle/>
          <a:p>
            <a:pPr algn="just">
              <a:buNone/>
            </a:pPr>
            <a:r>
              <a:rPr lang="fr-FR" dirty="0">
                <a:sym typeface="Wingdings 2"/>
              </a:rPr>
              <a:t></a:t>
            </a:r>
            <a:r>
              <a:rPr lang="fr-FR" dirty="0"/>
              <a:t>  Etat natif de l’amidon </a:t>
            </a:r>
            <a:r>
              <a:rPr lang="fr-FR" dirty="0" smtClean="0"/>
              <a:t>bio synthétisés: </a:t>
            </a:r>
            <a:r>
              <a:rPr lang="fr-FR" dirty="0"/>
              <a:t>Formes et tailles </a:t>
            </a:r>
            <a:r>
              <a:rPr lang="fr-FR" dirty="0" smtClean="0"/>
              <a:t>variables, </a:t>
            </a:r>
            <a:r>
              <a:rPr lang="fr-FR" dirty="0"/>
              <a:t>dépendent de son origine botanique </a:t>
            </a:r>
          </a:p>
          <a:p>
            <a:pPr algn="just">
              <a:buNone/>
            </a:pPr>
            <a:r>
              <a:rPr lang="fr-FR" dirty="0"/>
              <a:t> </a:t>
            </a:r>
          </a:p>
          <a:p>
            <a:pPr algn="just">
              <a:buNone/>
            </a:pPr>
            <a:r>
              <a:rPr lang="fr-FR" dirty="0">
                <a:sym typeface="Wingdings 2"/>
              </a:rPr>
              <a:t></a:t>
            </a:r>
            <a:r>
              <a:rPr lang="fr-FR" dirty="0"/>
              <a:t>  Amidon = Amylose + Amylopectine en structure semicristalline</a:t>
            </a:r>
          </a:p>
          <a:p>
            <a:pPr algn="just">
              <a:buNone/>
            </a:pPr>
            <a:r>
              <a:rPr lang="fr-FR" dirty="0"/>
              <a:t> </a:t>
            </a:r>
          </a:p>
          <a:p>
            <a:pPr algn="just">
              <a:buNone/>
            </a:pPr>
            <a:r>
              <a:rPr lang="fr-FR" dirty="0">
                <a:sym typeface="Wingdings 2"/>
              </a:rPr>
              <a:t></a:t>
            </a:r>
            <a:r>
              <a:rPr lang="fr-FR" dirty="0"/>
              <a:t> Amylose : P.M élevé, essentiellement linéaire avec quelques branchements</a:t>
            </a:r>
          </a:p>
          <a:p>
            <a:pPr algn="just">
              <a:buNone/>
            </a:pPr>
            <a:endParaRPr lang="fr-FR" dirty="0"/>
          </a:p>
          <a:p>
            <a:pPr algn="just">
              <a:buNone/>
            </a:pPr>
            <a:r>
              <a:rPr lang="fr-FR" dirty="0">
                <a:sym typeface="Wingdings 2"/>
              </a:rPr>
              <a:t></a:t>
            </a:r>
            <a:r>
              <a:rPr lang="fr-FR" dirty="0"/>
              <a:t> Amylopectine : P.M élevé 10</a:t>
            </a:r>
            <a:r>
              <a:rPr lang="fr-FR" baseline="30000" dirty="0"/>
              <a:t>7</a:t>
            </a:r>
            <a:r>
              <a:rPr lang="fr-FR" dirty="0"/>
              <a:t> à 10</a:t>
            </a:r>
            <a:r>
              <a:rPr lang="fr-FR" baseline="30000" dirty="0"/>
              <a:t>9</a:t>
            </a:r>
            <a:r>
              <a:rPr lang="fr-FR" dirty="0"/>
              <a:t>, nombreuses chaînes (10 à 50 glucoses) </a:t>
            </a:r>
            <a:r>
              <a:rPr lang="fr-FR" dirty="0" smtClean="0">
                <a:latin typeface="Century Schoolbook"/>
              </a:rPr>
              <a:t></a:t>
            </a:r>
            <a:r>
              <a:rPr lang="fr-FR" dirty="0" smtClean="0"/>
              <a:t>-</a:t>
            </a:r>
            <a:r>
              <a:rPr lang="fr-FR" dirty="0"/>
              <a:t>1,4 et faible </a:t>
            </a:r>
            <a:r>
              <a:rPr lang="fr-FR" dirty="0" smtClean="0"/>
              <a:t>% </a:t>
            </a:r>
            <a:r>
              <a:rPr lang="fr-FR" dirty="0" err="1" smtClean="0"/>
              <a:t>age</a:t>
            </a:r>
            <a:r>
              <a:rPr lang="fr-FR" dirty="0" smtClean="0"/>
              <a:t> </a:t>
            </a:r>
            <a:r>
              <a:rPr lang="fr-FR" dirty="0"/>
              <a:t>d</a:t>
            </a:r>
            <a:r>
              <a:rPr lang="fr-FR" dirty="0" smtClean="0"/>
              <a:t>’</a:t>
            </a:r>
            <a:r>
              <a:rPr lang="fr-FR" dirty="0" smtClean="0">
                <a:latin typeface="Century Schoolbook"/>
              </a:rPr>
              <a:t></a:t>
            </a:r>
            <a:r>
              <a:rPr lang="fr-FR" dirty="0" smtClean="0"/>
              <a:t>-</a:t>
            </a:r>
            <a:r>
              <a:rPr lang="fr-FR" dirty="0"/>
              <a:t>1,6 (4 à 5%) formant branchements.</a:t>
            </a:r>
          </a:p>
          <a:p>
            <a:pPr algn="just">
              <a:buNone/>
            </a:pPr>
            <a:r>
              <a:rPr lang="fr-FR" dirty="0"/>
              <a:t> </a:t>
            </a:r>
          </a:p>
          <a:p>
            <a:pPr algn="just">
              <a:buFont typeface="Wingdings 2"/>
              <a:buChar char="ã"/>
            </a:pPr>
            <a:r>
              <a:rPr lang="fr-FR" dirty="0" smtClean="0"/>
              <a:t>La </a:t>
            </a:r>
            <a:r>
              <a:rPr lang="fr-FR" dirty="0"/>
              <a:t>plupart des amidons consommés par l’homme  contiennent 15 à 30% d’amylose (Légumineuses sont les plus riches</a:t>
            </a:r>
            <a:r>
              <a:rPr lang="fr-FR" dirty="0" smtClean="0"/>
              <a:t>)</a:t>
            </a:r>
          </a:p>
          <a:p>
            <a:pPr algn="just">
              <a:buNone/>
            </a:pPr>
            <a:endParaRPr lang="fr-FR" dirty="0" smtClean="0"/>
          </a:p>
          <a:p>
            <a:pPr algn="just">
              <a:buFont typeface="Wingdings 2"/>
              <a:buChar char="ã"/>
            </a:pPr>
            <a:r>
              <a:rPr lang="fr-FR" dirty="0"/>
              <a:t>Il représente une fraction pondérale importante dans un grand nombre de matières premières agricoles comme les céréales (30% à 70%), les tubercules (60% à 90%) et les légumineuses (25% à 50</a:t>
            </a:r>
            <a:r>
              <a:rPr lang="fr-FR" dirty="0" smtClean="0"/>
              <a:t>%)</a:t>
            </a:r>
          </a:p>
          <a:p>
            <a:pPr algn="just">
              <a:buNone/>
            </a:pPr>
            <a:endParaRPr lang="fr-FR" dirty="0" smtClean="0"/>
          </a:p>
          <a:p>
            <a:pPr algn="just">
              <a:buFont typeface="Wingdings 2"/>
              <a:buChar char="ã"/>
            </a:pPr>
            <a:r>
              <a:rPr lang="fr-FR" dirty="0"/>
              <a:t>Les amidons natifs correspondent au produit brut, extrait sans modification de structure moléculaire. </a:t>
            </a:r>
          </a:p>
          <a:p>
            <a:pPr algn="just">
              <a:buFont typeface="Wingdings 2"/>
              <a:buChar char="ã"/>
            </a:pPr>
            <a:endParaRPr lang="fr-FR" dirty="0"/>
          </a:p>
          <a:p>
            <a:pPr algn="just"/>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457200" y="714357"/>
            <a:ext cx="8229600" cy="4923503"/>
          </a:xfrm>
          <a:prstGeom prst="rect">
            <a:avLst/>
          </a:prstGeom>
          <a:noFill/>
          <a:ln w="9525">
            <a:noFill/>
            <a:miter lim="800000"/>
            <a:headEnd/>
            <a:tailEnd/>
          </a:ln>
        </p:spPr>
      </p:pic>
      <p:sp>
        <p:nvSpPr>
          <p:cNvPr id="6" name="ZoneTexte 5"/>
          <p:cNvSpPr txBox="1"/>
          <p:nvPr/>
        </p:nvSpPr>
        <p:spPr>
          <a:xfrm>
            <a:off x="285720" y="5857893"/>
            <a:ext cx="8858280" cy="1015663"/>
          </a:xfrm>
          <a:prstGeom prst="rect">
            <a:avLst/>
          </a:prstGeom>
          <a:noFill/>
        </p:spPr>
        <p:txBody>
          <a:bodyPr wrap="square" rtlCol="0">
            <a:spAutoFit/>
          </a:bodyPr>
          <a:lstStyle/>
          <a:p>
            <a:pPr algn="ctr"/>
            <a:r>
              <a:rPr lang="fr-FR" sz="2000" b="1" dirty="0"/>
              <a:t>Figure 1 : Formes et tailles des granules d’amidon de maïs, blé, riz, pomme de </a:t>
            </a:r>
            <a:r>
              <a:rPr lang="fr-FR" sz="2000" b="1" dirty="0" smtClean="0"/>
              <a:t>terre, manioc </a:t>
            </a:r>
            <a:r>
              <a:rPr lang="fr-FR" sz="2000" b="1" dirty="0"/>
              <a:t>et de pois (MEB grossissement × 280) </a:t>
            </a:r>
          </a:p>
          <a:p>
            <a:endParaRPr lang="fr-F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Les glycanes de réserve : amidon et glycogène = poly(1-4)αd-glucose. Motif  de base : maltose. - PDF Free Download"/>
          <p:cNvPicPr>
            <a:picLocks noGrp="1"/>
          </p:cNvPicPr>
          <p:nvPr>
            <p:ph idx="1"/>
          </p:nvPr>
        </p:nvPicPr>
        <p:blipFill>
          <a:blip r:embed="rId2"/>
          <a:srcRect/>
          <a:stretch>
            <a:fillRect/>
          </a:stretch>
        </p:blipFill>
        <p:spPr bwMode="auto">
          <a:xfrm>
            <a:off x="2428860" y="1071546"/>
            <a:ext cx="3929091" cy="4000528"/>
          </a:xfrm>
          <a:prstGeom prst="rect">
            <a:avLst/>
          </a:prstGeom>
          <a:noFill/>
          <a:ln w="9525">
            <a:noFill/>
            <a:miter lim="800000"/>
            <a:headEnd/>
            <a:tailEnd/>
          </a:ln>
        </p:spPr>
      </p:pic>
      <p:sp>
        <p:nvSpPr>
          <p:cNvPr id="5" name="ZoneTexte 4"/>
          <p:cNvSpPr txBox="1"/>
          <p:nvPr/>
        </p:nvSpPr>
        <p:spPr>
          <a:xfrm>
            <a:off x="2500299" y="5643578"/>
            <a:ext cx="4000528" cy="400110"/>
          </a:xfrm>
          <a:prstGeom prst="rect">
            <a:avLst/>
          </a:prstGeom>
          <a:noFill/>
        </p:spPr>
        <p:txBody>
          <a:bodyPr wrap="square" rtlCol="0">
            <a:spAutoFit/>
          </a:bodyPr>
          <a:lstStyle/>
          <a:p>
            <a:r>
              <a:rPr lang="fr-FR" sz="2000" b="1" dirty="0" smtClean="0"/>
              <a:t>Figure 2: Grain d’amidon MEB</a:t>
            </a:r>
            <a:endParaRPr lang="fr-FR"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1" algn="ctr" rtl="0">
              <a:spcBef>
                <a:spcPct val="0"/>
              </a:spcBef>
            </a:pPr>
            <a:r>
              <a:rPr lang="fr-FR" sz="2800" b="1" dirty="0">
                <a:solidFill>
                  <a:srgbClr val="00B0F0"/>
                </a:solidFill>
              </a:rPr>
              <a:t>Présentation physicochimique de l’amidon</a:t>
            </a:r>
            <a:r>
              <a:rPr lang="fr-FR" sz="2800" dirty="0">
                <a:solidFill>
                  <a:srgbClr val="00B0F0"/>
                </a:solidFill>
              </a:rPr>
              <a:t/>
            </a:r>
            <a:br>
              <a:rPr lang="fr-FR" sz="2800" dirty="0">
                <a:solidFill>
                  <a:srgbClr val="00B0F0"/>
                </a:solidFill>
              </a:rPr>
            </a:br>
            <a:r>
              <a:rPr lang="fr-FR" sz="2800" dirty="0" smtClean="0">
                <a:solidFill>
                  <a:srgbClr val="00B0F0"/>
                </a:solidFill>
              </a:rPr>
              <a:t>1.   </a:t>
            </a:r>
            <a:r>
              <a:rPr lang="fr-FR" sz="2800" b="1" dirty="0" smtClean="0">
                <a:solidFill>
                  <a:srgbClr val="00B0F0"/>
                </a:solidFill>
              </a:rPr>
              <a:t>Structure </a:t>
            </a:r>
            <a:r>
              <a:rPr lang="fr-FR" sz="2800" b="1" dirty="0">
                <a:solidFill>
                  <a:srgbClr val="00B0F0"/>
                </a:solidFill>
              </a:rPr>
              <a:t>chimique de l’amidon</a:t>
            </a:r>
            <a:endParaRPr lang="fr-FR" sz="2800" dirty="0">
              <a:solidFill>
                <a:srgbClr val="00B0F0"/>
              </a:solidFill>
            </a:endParaRPr>
          </a:p>
        </p:txBody>
      </p:sp>
      <p:sp>
        <p:nvSpPr>
          <p:cNvPr id="3" name="Espace réservé du contenu 2"/>
          <p:cNvSpPr>
            <a:spLocks noGrp="1"/>
          </p:cNvSpPr>
          <p:nvPr>
            <p:ph idx="1"/>
          </p:nvPr>
        </p:nvSpPr>
        <p:spPr>
          <a:xfrm>
            <a:off x="428597" y="1600201"/>
            <a:ext cx="8258204" cy="4525963"/>
          </a:xfrm>
        </p:spPr>
        <p:txBody>
          <a:bodyPr>
            <a:normAutofit fontScale="85000" lnSpcReduction="10000"/>
          </a:bodyPr>
          <a:lstStyle/>
          <a:p>
            <a:pPr algn="just">
              <a:buNone/>
            </a:pPr>
            <a:r>
              <a:rPr lang="fr-FR" dirty="0"/>
              <a:t> </a:t>
            </a:r>
            <a:r>
              <a:rPr lang="fr-FR" dirty="0" smtClean="0">
                <a:sym typeface="Wingdings 2"/>
              </a:rPr>
              <a:t></a:t>
            </a:r>
            <a:r>
              <a:rPr lang="fr-FR" dirty="0" smtClean="0"/>
              <a:t>   Les </a:t>
            </a:r>
            <a:r>
              <a:rPr lang="fr-FR" dirty="0"/>
              <a:t>granules d’amidon sont des particules blanches semi-cristallines, insolubles dans l’eau à température ambiante et dont la taille varie entre 2 et 100 </a:t>
            </a:r>
            <a:r>
              <a:rPr lang="en-US" dirty="0"/>
              <a:t>μ</a:t>
            </a:r>
            <a:r>
              <a:rPr lang="fr-FR" dirty="0"/>
              <a:t>m. </a:t>
            </a:r>
            <a:endParaRPr lang="fr-FR" dirty="0" smtClean="0"/>
          </a:p>
          <a:p>
            <a:pPr algn="just">
              <a:buNone/>
            </a:pPr>
            <a:endParaRPr lang="fr-FR" dirty="0" smtClean="0"/>
          </a:p>
          <a:p>
            <a:pPr algn="just">
              <a:buNone/>
            </a:pPr>
            <a:r>
              <a:rPr lang="fr-FR" dirty="0"/>
              <a:t> </a:t>
            </a:r>
            <a:r>
              <a:rPr lang="fr-FR" dirty="0" smtClean="0">
                <a:sym typeface="Wingdings 2"/>
              </a:rPr>
              <a:t></a:t>
            </a:r>
            <a:r>
              <a:rPr lang="fr-FR" dirty="0" smtClean="0"/>
              <a:t> La </a:t>
            </a:r>
            <a:r>
              <a:rPr lang="fr-FR" dirty="0"/>
              <a:t>taille et la forme (polyédrique, </a:t>
            </a:r>
            <a:r>
              <a:rPr lang="fr-FR" dirty="0" smtClean="0"/>
              <a:t>sphérique, lenticulaire </a:t>
            </a:r>
            <a:r>
              <a:rPr lang="fr-FR" dirty="0"/>
              <a:t>...) de ses granules dépend significativement de l’origine botanique</a:t>
            </a:r>
            <a:r>
              <a:rPr lang="fr-FR" b="1" dirty="0"/>
              <a:t>. </a:t>
            </a:r>
            <a:endParaRPr lang="fr-FR" b="1" dirty="0" smtClean="0"/>
          </a:p>
          <a:p>
            <a:pPr algn="just">
              <a:buNone/>
            </a:pPr>
            <a:endParaRPr lang="fr-FR" b="1" dirty="0" smtClean="0"/>
          </a:p>
          <a:p>
            <a:pPr algn="just">
              <a:buNone/>
            </a:pPr>
            <a:r>
              <a:rPr lang="fr-FR" dirty="0" smtClean="0">
                <a:sym typeface="Wingdings 2"/>
              </a:rPr>
              <a:t></a:t>
            </a:r>
            <a:r>
              <a:rPr lang="fr-FR" dirty="0" smtClean="0"/>
              <a:t> La </a:t>
            </a:r>
            <a:r>
              <a:rPr lang="fr-FR" dirty="0"/>
              <a:t>teneur, la structure, l’organisation des molécules d’amylose et d’</a:t>
            </a:r>
            <a:r>
              <a:rPr lang="fr-FR" dirty="0" err="1"/>
              <a:t>amylopectine</a:t>
            </a:r>
            <a:r>
              <a:rPr lang="fr-FR" dirty="0"/>
              <a:t> et le degré de cristallinité varient aussi d’une espèce végétale à une autre.</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4423"/>
            <a:ext cx="8229600" cy="4911741"/>
          </a:xfrm>
        </p:spPr>
        <p:txBody>
          <a:bodyPr>
            <a:normAutofit fontScale="77500" lnSpcReduction="20000"/>
          </a:bodyPr>
          <a:lstStyle/>
          <a:p>
            <a:pPr algn="just">
              <a:buFont typeface="Wingdings 2" pitchFamily="18" charset="2"/>
              <a:buChar char="ã"/>
            </a:pPr>
            <a:r>
              <a:rPr lang="fr-FR" dirty="0" smtClean="0"/>
              <a:t>La </a:t>
            </a:r>
            <a:r>
              <a:rPr lang="fr-FR" dirty="0"/>
              <a:t>teneur en eau des grains d'amidon natif </a:t>
            </a:r>
            <a:r>
              <a:rPr lang="fr-FR" dirty="0" smtClean="0"/>
              <a:t>est généralement </a:t>
            </a:r>
            <a:r>
              <a:rPr lang="fr-FR" dirty="0"/>
              <a:t>d'environ 10%. </a:t>
            </a:r>
            <a:endParaRPr lang="fr-FR" dirty="0" smtClean="0"/>
          </a:p>
          <a:p>
            <a:pPr algn="just">
              <a:buFont typeface="Wingdings 2" pitchFamily="18" charset="2"/>
              <a:buChar char="ã"/>
            </a:pPr>
            <a:endParaRPr lang="fr-FR" dirty="0"/>
          </a:p>
          <a:p>
            <a:pPr algn="just">
              <a:buFont typeface="Wingdings 2" pitchFamily="18" charset="2"/>
              <a:buChar char="ã"/>
            </a:pPr>
            <a:r>
              <a:rPr lang="fr-FR" dirty="0" smtClean="0"/>
              <a:t>L'amylose </a:t>
            </a:r>
            <a:r>
              <a:rPr lang="fr-FR" dirty="0"/>
              <a:t>et l'</a:t>
            </a:r>
            <a:r>
              <a:rPr lang="fr-FR" dirty="0" err="1"/>
              <a:t>amylopectine</a:t>
            </a:r>
            <a:r>
              <a:rPr lang="fr-FR" dirty="0"/>
              <a:t> représentent 98-99% du poids sec des granules</a:t>
            </a:r>
            <a:r>
              <a:rPr lang="fr-FR" b="1" dirty="0"/>
              <a:t>. </a:t>
            </a:r>
            <a:endParaRPr lang="fr-FR" b="1" dirty="0" smtClean="0"/>
          </a:p>
          <a:p>
            <a:pPr algn="just">
              <a:buFont typeface="Wingdings 2" pitchFamily="18" charset="2"/>
              <a:buChar char="ã"/>
            </a:pPr>
            <a:endParaRPr lang="fr-FR" b="1" dirty="0"/>
          </a:p>
          <a:p>
            <a:pPr algn="just">
              <a:buFont typeface="Wingdings 2" pitchFamily="18" charset="2"/>
              <a:buChar char="ã"/>
            </a:pPr>
            <a:r>
              <a:rPr lang="fr-FR" dirty="0" smtClean="0"/>
              <a:t>Des </a:t>
            </a:r>
            <a:r>
              <a:rPr lang="fr-FR" dirty="0"/>
              <a:t>substances non glucidiques se trouvent présentes dans les amidons, quelque soit le degré de purification</a:t>
            </a:r>
            <a:r>
              <a:rPr lang="fr-FR" dirty="0" smtClean="0"/>
              <a:t>.</a:t>
            </a:r>
          </a:p>
          <a:p>
            <a:pPr algn="just">
              <a:buFont typeface="Wingdings 2" pitchFamily="18" charset="2"/>
              <a:buChar char="ã"/>
            </a:pPr>
            <a:endParaRPr lang="fr-FR" dirty="0"/>
          </a:p>
          <a:p>
            <a:pPr algn="just">
              <a:buFont typeface="Wingdings 2" pitchFamily="18" charset="2"/>
              <a:buChar char="ã"/>
            </a:pPr>
            <a:r>
              <a:rPr lang="fr-FR" dirty="0" smtClean="0"/>
              <a:t> </a:t>
            </a:r>
            <a:r>
              <a:rPr lang="fr-FR" dirty="0"/>
              <a:t>Ce sont essentiellement des lipides (0,5 % de la matière sèche) auxquelles s’ajoutent des protéines (0,2 %) et des matières minérales (0,2%)</a:t>
            </a:r>
            <a:r>
              <a:rPr lang="fr-FR" b="1" dirty="0"/>
              <a:t>. </a:t>
            </a:r>
            <a:r>
              <a:rPr lang="fr-FR" dirty="0"/>
              <a:t>Le rapport exact de chacun des composants dépend de l’espèce et de la variété d’amidon.</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7"/>
            <a:ext cx="8229600" cy="5411807"/>
          </a:xfrm>
        </p:spPr>
        <p:txBody>
          <a:bodyPr>
            <a:normAutofit fontScale="70000" lnSpcReduction="20000"/>
          </a:bodyPr>
          <a:lstStyle/>
          <a:p>
            <a:pPr lvl="3">
              <a:buNone/>
            </a:pPr>
            <a:r>
              <a:rPr lang="fr-FR" sz="3800" dirty="0" smtClean="0">
                <a:solidFill>
                  <a:srgbClr val="00B0F0"/>
                </a:solidFill>
                <a:sym typeface="Wingdings 2"/>
              </a:rPr>
              <a:t> </a:t>
            </a:r>
            <a:r>
              <a:rPr lang="fr-FR" sz="3800" b="1" dirty="0" smtClean="0">
                <a:solidFill>
                  <a:srgbClr val="00B0F0"/>
                </a:solidFill>
              </a:rPr>
              <a:t>Fraction </a:t>
            </a:r>
            <a:r>
              <a:rPr lang="fr-FR" sz="3800" b="1" dirty="0">
                <a:solidFill>
                  <a:srgbClr val="00B0F0"/>
                </a:solidFill>
              </a:rPr>
              <a:t>glucidique</a:t>
            </a:r>
            <a:r>
              <a:rPr lang="fr-FR" sz="3400" b="1" dirty="0">
                <a:solidFill>
                  <a:srgbClr val="00B0F0"/>
                </a:solidFill>
              </a:rPr>
              <a:t> </a:t>
            </a:r>
            <a:endParaRPr lang="fr-FR" sz="3400" dirty="0">
              <a:solidFill>
                <a:srgbClr val="00B0F0"/>
              </a:solidFill>
            </a:endParaRPr>
          </a:p>
          <a:p>
            <a:pPr>
              <a:buNone/>
            </a:pPr>
            <a:endParaRPr lang="fr-FR" sz="2800" dirty="0"/>
          </a:p>
          <a:p>
            <a:pPr algn="just">
              <a:buFont typeface="Wingdings 2" pitchFamily="18" charset="2"/>
              <a:buChar char="ã"/>
            </a:pPr>
            <a:r>
              <a:rPr lang="fr-FR" dirty="0" smtClean="0"/>
              <a:t>L’amidon </a:t>
            </a:r>
            <a:r>
              <a:rPr lang="fr-FR" dirty="0"/>
              <a:t>est constitué de chaines polymérisées de glucose : les unités </a:t>
            </a:r>
            <a:r>
              <a:rPr lang="fr-FR" dirty="0" err="1" smtClean="0"/>
              <a:t>D.glucopyranose</a:t>
            </a:r>
            <a:r>
              <a:rPr lang="fr-FR" dirty="0" smtClean="0"/>
              <a:t>.</a:t>
            </a:r>
          </a:p>
          <a:p>
            <a:pPr algn="just">
              <a:buNone/>
            </a:pPr>
            <a:endParaRPr lang="fr-FR" dirty="0" smtClean="0"/>
          </a:p>
          <a:p>
            <a:pPr algn="just">
              <a:buFont typeface="Wingdings 2" pitchFamily="18" charset="2"/>
              <a:buChar char="ã"/>
            </a:pPr>
            <a:r>
              <a:rPr lang="fr-FR" dirty="0" smtClean="0">
                <a:sym typeface="Wingdings 2"/>
              </a:rPr>
              <a:t>S</a:t>
            </a:r>
            <a:r>
              <a:rPr lang="fr-FR" dirty="0" smtClean="0"/>
              <a:t>ont </a:t>
            </a:r>
            <a:r>
              <a:rPr lang="fr-FR" dirty="0"/>
              <a:t>reliées principalement par des liaisons </a:t>
            </a:r>
            <a:r>
              <a:rPr lang="en-US" dirty="0"/>
              <a:t>α</a:t>
            </a:r>
            <a:r>
              <a:rPr lang="fr-FR" dirty="0"/>
              <a:t>- (1 ,4) selon des chaînes linéaires. </a:t>
            </a:r>
            <a:r>
              <a:rPr lang="fr-FR" dirty="0" smtClean="0"/>
              <a:t>De </a:t>
            </a:r>
            <a:r>
              <a:rPr lang="fr-FR" dirty="0"/>
              <a:t>plus, il existe environ 5% de ramifications en </a:t>
            </a:r>
            <a:r>
              <a:rPr lang="en-US" dirty="0"/>
              <a:t>α</a:t>
            </a:r>
            <a:r>
              <a:rPr lang="fr-FR" dirty="0"/>
              <a:t>- (1,6). </a:t>
            </a:r>
            <a:endParaRPr lang="fr-FR" dirty="0" smtClean="0"/>
          </a:p>
          <a:p>
            <a:pPr algn="just">
              <a:buNone/>
            </a:pPr>
            <a:endParaRPr lang="fr-FR" dirty="0" smtClean="0"/>
          </a:p>
          <a:p>
            <a:pPr algn="just">
              <a:buFont typeface="Wingdings 2" pitchFamily="18" charset="2"/>
              <a:buChar char="ã"/>
            </a:pPr>
            <a:r>
              <a:rPr lang="fr-FR" dirty="0" smtClean="0"/>
              <a:t>Ainsi</a:t>
            </a:r>
            <a:r>
              <a:rPr lang="fr-FR" dirty="0"/>
              <a:t>, les chaînes de glucose peuvent être de deux types : les unes sont de longues chaînes flexibles linéaires. Elles sont constituées de plusieurs milliers de D-glucose liés en </a:t>
            </a:r>
            <a:r>
              <a:rPr lang="en-US" dirty="0"/>
              <a:t>α</a:t>
            </a:r>
            <a:r>
              <a:rPr lang="fr-FR" dirty="0"/>
              <a:t>-(1,4) avec une faible quantité (moins de 0,5 %) de liaisons </a:t>
            </a:r>
            <a:r>
              <a:rPr lang="en-US" dirty="0"/>
              <a:t>α</a:t>
            </a:r>
            <a:r>
              <a:rPr lang="fr-FR" dirty="0"/>
              <a:t>- (</a:t>
            </a:r>
            <a:r>
              <a:rPr lang="fr-FR" dirty="0" smtClean="0"/>
              <a:t>1,6).</a:t>
            </a:r>
          </a:p>
          <a:p>
            <a:pPr algn="just">
              <a:buNone/>
            </a:pPr>
            <a:endParaRPr lang="fr-FR" dirty="0" smtClean="0"/>
          </a:p>
          <a:p>
            <a:pPr algn="just">
              <a:buFont typeface="Wingdings 2" pitchFamily="18" charset="2"/>
              <a:buChar char="ã"/>
            </a:pPr>
            <a:r>
              <a:rPr lang="fr-FR" dirty="0" smtClean="0"/>
              <a:t> Avec </a:t>
            </a:r>
            <a:r>
              <a:rPr lang="fr-FR" dirty="0"/>
              <a:t>un degré de polymérisation de 100 à 10000 unités de glucose</a:t>
            </a:r>
            <a:r>
              <a:rPr lang="fr-FR" b="1" dirty="0"/>
              <a:t>. </a:t>
            </a:r>
            <a:r>
              <a:rPr lang="fr-FR" dirty="0"/>
              <a:t>Elles forment ce qu’on appelle couramment </a:t>
            </a:r>
            <a:r>
              <a:rPr lang="fr-FR" b="1" u="sng" dirty="0">
                <a:solidFill>
                  <a:srgbClr val="FF0000"/>
                </a:solidFill>
              </a:rPr>
              <a:t>l’amylose</a:t>
            </a:r>
            <a:r>
              <a:rPr lang="fr-FR" dirty="0"/>
              <a:t> qui représente de </a:t>
            </a:r>
            <a:r>
              <a:rPr lang="fr-FR" dirty="0">
                <a:solidFill>
                  <a:srgbClr val="FF0000"/>
                </a:solidFill>
              </a:rPr>
              <a:t>18</a:t>
            </a:r>
            <a:r>
              <a:rPr lang="fr-FR" dirty="0"/>
              <a:t> à </a:t>
            </a:r>
            <a:r>
              <a:rPr lang="fr-FR" dirty="0">
                <a:solidFill>
                  <a:srgbClr val="FF0000"/>
                </a:solidFill>
              </a:rPr>
              <a:t>30%</a:t>
            </a:r>
            <a:r>
              <a:rPr lang="fr-FR" dirty="0"/>
              <a:t> des amidons. </a:t>
            </a:r>
            <a:endParaRPr lang="fr-FR" sz="2800" dirty="0"/>
          </a:p>
          <a:p>
            <a:pPr algn="just">
              <a:buNone/>
            </a:pPr>
            <a:endParaRPr lang="fr-FR" sz="2800" dirty="0"/>
          </a:p>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1186</Words>
  <Application>Microsoft Office PowerPoint</Application>
  <PresentationFormat>Affichage à l'écran (4:3)</PresentationFormat>
  <Paragraphs>153</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Université Ahmed ZABANA Relizane Département  d’Agronomie M1 Biochimie de la Nutrition  Les amidons : Technologies &amp; qualités nutritionnelles  </vt:lpstr>
      <vt:lpstr>Introduction</vt:lpstr>
      <vt:lpstr>Diapositive 3</vt:lpstr>
      <vt:lpstr>Grain d’amidon : Physico-chimie des traitements hydrothermiques </vt:lpstr>
      <vt:lpstr>Diapositive 5</vt:lpstr>
      <vt:lpstr>Diapositive 6</vt:lpstr>
      <vt:lpstr>Présentation physicochimique de l’amidon 1.   Structure chimique de l’amidon</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Classification des amidons </vt:lpstr>
      <vt:lpstr>Diapositive 20</vt:lpstr>
      <vt:lpstr>Diapositive 21</vt:lpstr>
      <vt:lpstr>Physico-chimie des traitements hydrothermiques </vt:lpstr>
      <vt:lpstr>Diapositive 23</vt:lpstr>
      <vt:lpstr>Diapositive 24</vt:lpstr>
      <vt:lpstr>Effet de la température</vt:lpstr>
      <vt:lpstr>Diapositive 26</vt:lpstr>
      <vt:lpstr>Transformations hydrothermiques de l’amidon La rétrogradation et gélification</vt:lpstr>
      <vt:lpstr>Diapositive 28</vt:lpstr>
      <vt:lpstr>Diapositive 29</vt:lpstr>
      <vt:lpstr>Diapositive 30</vt:lpstr>
      <vt:lpstr>Diapositive 31</vt:lpstr>
      <vt:lpstr>Traitements technologiques de l’amidon ______________________________________</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Université Ahmed ZABANA Relizane Département  d’Agronomie M1 Biochimie de la Nutrition  Les amidons : Technologies &amp; qualités nutritionnelles  </dc:title>
  <dc:creator>ben</dc:creator>
  <cp:lastModifiedBy>ben</cp:lastModifiedBy>
  <cp:revision>5</cp:revision>
  <dcterms:created xsi:type="dcterms:W3CDTF">2022-02-20T13:28:15Z</dcterms:created>
  <dcterms:modified xsi:type="dcterms:W3CDTF">2022-02-27T20:18:04Z</dcterms:modified>
</cp:coreProperties>
</file>