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10080625" cy="7559675"/>
  <p:notesSz cx="7102475" cy="1023302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416" y="-102"/>
      </p:cViewPr>
      <p:guideLst>
        <p:guide orient="horz" pos="2381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 rtl="1"/>
            <a:endParaRPr lang="fr-FR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2091240"/>
          </a:xfrm>
          <a:prstGeom prst="rect">
            <a:avLst/>
          </a:prstGeom>
        </p:spPr>
        <p:txBody>
          <a:bodyPr lIns="0" tIns="0" rIns="0" bIns="0"/>
          <a:lstStyle/>
          <a:p>
            <a:pPr algn="r" rtl="1"/>
            <a:endParaRPr lang="fr-F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tIns="0" rIns="0" bIns="0"/>
          <a:lstStyle/>
          <a:p>
            <a:pPr algn="r" rtl="1"/>
            <a:endParaRPr lang="fr-F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 rtl="1"/>
            <a:endParaRPr lang="fr-FR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pPr algn="r" rtl="1"/>
            <a:endParaRPr lang="fr-F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pPr algn="r" rtl="1"/>
            <a:endParaRPr lang="fr-F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pPr algn="r" rtl="1"/>
            <a:endParaRPr lang="fr-F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pPr algn="r" rtl="1"/>
            <a:endParaRPr lang="fr-F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 rtl="1"/>
            <a:endParaRPr lang="fr-FR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/>
          <a:lstStyle/>
          <a:p>
            <a:pPr algn="r" rtl="1"/>
            <a:endParaRPr lang="fr-F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/>
          <a:lstStyle/>
          <a:p>
            <a:pPr algn="r" rtl="1"/>
            <a:endParaRPr lang="fr-F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7" name="Image 36"/>
          <p:cNvPicPr/>
          <p:nvPr/>
        </p:nvPicPr>
        <p:blipFill>
          <a:blip r:embed="rId2"/>
          <a:stretch/>
        </p:blipFill>
        <p:spPr>
          <a:xfrm>
            <a:off x="2292120" y="1768680"/>
            <a:ext cx="5495040" cy="4384440"/>
          </a:xfrm>
          <a:prstGeom prst="rect">
            <a:avLst/>
          </a:prstGeom>
          <a:ln>
            <a:noFill/>
          </a:ln>
        </p:spPr>
      </p:pic>
      <p:pic>
        <p:nvPicPr>
          <p:cNvPr id="38" name="Image 37"/>
          <p:cNvPicPr/>
          <p:nvPr/>
        </p:nvPicPr>
        <p:blipFill>
          <a:blip r:embed="rId2"/>
          <a:stretch/>
        </p:blipFill>
        <p:spPr>
          <a:xfrm>
            <a:off x="2292120" y="1768680"/>
            <a:ext cx="5495040" cy="4384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 rtl="1"/>
            <a:endParaRPr lang="fr-FR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 rtl="1"/>
            <a:endParaRPr lang="fr-F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 rtl="1"/>
            <a:endParaRPr lang="fr-FR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/>
          <a:lstStyle/>
          <a:p>
            <a:pPr algn="r" rtl="1"/>
            <a:endParaRPr lang="fr-F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 rtl="1"/>
            <a:endParaRPr lang="fr-FR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440"/>
          </a:xfrm>
          <a:prstGeom prst="rect">
            <a:avLst/>
          </a:prstGeom>
        </p:spPr>
        <p:txBody>
          <a:bodyPr lIns="0" tIns="0" rIns="0" bIns="0"/>
          <a:lstStyle/>
          <a:p>
            <a:pPr algn="r" rtl="1"/>
            <a:endParaRPr lang="fr-F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440"/>
          </a:xfrm>
          <a:prstGeom prst="rect">
            <a:avLst/>
          </a:prstGeom>
        </p:spPr>
        <p:txBody>
          <a:bodyPr lIns="0" tIns="0" rIns="0" bIns="0"/>
          <a:lstStyle/>
          <a:p>
            <a:pPr algn="r" rtl="1"/>
            <a:endParaRPr lang="fr-F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 rtl="1"/>
            <a:endParaRPr lang="fr-FR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640" cy="585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 rtl="1"/>
            <a:endParaRPr lang="fr-F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 rtl="1"/>
            <a:endParaRPr lang="fr-FR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pPr algn="r" rtl="1"/>
            <a:endParaRPr lang="fr-F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pPr algn="r" rtl="1"/>
            <a:endParaRPr lang="fr-F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440"/>
          </a:xfrm>
          <a:prstGeom prst="rect">
            <a:avLst/>
          </a:prstGeom>
        </p:spPr>
        <p:txBody>
          <a:bodyPr lIns="0" tIns="0" rIns="0" bIns="0"/>
          <a:lstStyle/>
          <a:p>
            <a:pPr algn="r" rtl="1"/>
            <a:endParaRPr lang="fr-F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 rtl="1"/>
            <a:endParaRPr lang="fr-FR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440"/>
          </a:xfrm>
          <a:prstGeom prst="rect">
            <a:avLst/>
          </a:prstGeom>
        </p:spPr>
        <p:txBody>
          <a:bodyPr lIns="0" tIns="0" rIns="0" bIns="0"/>
          <a:lstStyle/>
          <a:p>
            <a:pPr algn="r" rtl="1"/>
            <a:endParaRPr lang="fr-F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pPr algn="r" rtl="1"/>
            <a:endParaRPr lang="fr-F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pPr algn="r" rtl="1"/>
            <a:endParaRPr lang="fr-F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 rtl="1"/>
            <a:endParaRPr lang="fr-FR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pPr algn="r" rtl="1"/>
            <a:endParaRPr lang="fr-F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pPr algn="r" rtl="1"/>
            <a:endParaRPr lang="fr-F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tIns="0" rIns="0" bIns="0"/>
          <a:lstStyle/>
          <a:p>
            <a:pPr algn="r" rtl="1"/>
            <a:endParaRPr lang="fr-F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 rtl="1"/>
            <a:r>
              <a:rPr lang="fr-FR" sz="4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 algn="r" rtl="1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</a:p>
          <a:p>
            <a:pPr marL="864000" lvl="1" indent="-324000" algn="r" rtl="1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</a:p>
          <a:p>
            <a:pPr marL="1296000" lvl="2" indent="-288000" algn="r" rtl="1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</a:p>
          <a:p>
            <a:pPr marL="1728000" lvl="3" indent="-216000" algn="r" rtl="1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</a:p>
          <a:p>
            <a:pPr marL="2160000" lvl="4" indent="-216000" algn="r" rtl="1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</a:p>
          <a:p>
            <a:pPr marL="2592000" lvl="5" indent="-216000" algn="r" rtl="1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</a:p>
          <a:p>
            <a:pPr marL="3024000" lvl="6" indent="-216000" algn="r" rtl="1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pPr algn="r" rtl="1"/>
            <a:r>
              <a:rPr lang="en-US" sz="1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&lt;date/heure&gt;</a:t>
            </a:r>
            <a:endParaRPr lang="fr-FR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lIns="0" tIns="0" rIns="0" bIns="0"/>
          <a:lstStyle/>
          <a:p>
            <a:pPr algn="ctr" rtl="1"/>
            <a:r>
              <a:rPr lang="fr-FR" sz="1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&lt;pied de page&gt;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pPr algn="r" rtl="1"/>
            <a:fld id="{378909FA-2B27-4F2A-B9F6-C8566FE49A16}" type="slidenum">
              <a:rPr lang="fr-FR" sz="1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 rtl="1"/>
              <a:t>‹N°›</a:t>
            </a:fld>
            <a:endParaRPr lang="fr-FR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Shape 1"/>
          <p:cNvSpPr txBox="1"/>
          <p:nvPr/>
        </p:nvSpPr>
        <p:spPr>
          <a:xfrm>
            <a:off x="504000" y="301320"/>
            <a:ext cx="9071640" cy="922680"/>
          </a:xfrm>
          <a:prstGeom prst="rect">
            <a:avLst/>
          </a:prstGeom>
          <a:solidFill>
            <a:srgbClr val="FFFF99"/>
          </a:solidFill>
          <a:ln>
            <a:solidFill>
              <a:srgbClr val="660066"/>
            </a:solidFill>
          </a:ln>
        </p:spPr>
        <p:txBody>
          <a:bodyPr lIns="0" tIns="0" rIns="0" bIns="0" anchor="ctr"/>
          <a:lstStyle/>
          <a:p>
            <a:pPr algn="ctr" rtl="1"/>
            <a:r>
              <a:rPr lang="fr-FR" sz="27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Concepts de langage de programmation graphique</a:t>
            </a:r>
            <a:endParaRPr lang="fr-FR" sz="27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40" name="TextShape 2"/>
          <p:cNvSpPr txBox="1"/>
          <p:nvPr/>
        </p:nvSpPr>
        <p:spPr>
          <a:xfrm>
            <a:off x="504000" y="1296360"/>
            <a:ext cx="9071640" cy="5039640"/>
          </a:xfrm>
          <a:prstGeom prst="rect">
            <a:avLst/>
          </a:prstGeom>
          <a:solidFill>
            <a:srgbClr val="FFFF66"/>
          </a:solidFill>
          <a:ln>
            <a:solidFill>
              <a:srgbClr val="660066"/>
            </a:solidFill>
          </a:ln>
        </p:spPr>
        <p:txBody>
          <a:bodyPr lIns="0" tIns="0" rIns="0" bIns="0" anchor="ctr"/>
          <a:lstStyle/>
          <a:p>
            <a:r>
              <a:rPr lang="fr-FR" sz="2600" b="1" strike="noStrike" spc="-1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Objectif </a:t>
            </a:r>
            <a:endParaRPr lang="fr-FR" sz="2600" b="1" strike="noStrike" spc="-1">
              <a:solidFill>
                <a:srgbClr val="003300"/>
              </a:solidFill>
              <a:uFill>
                <a:solidFill>
                  <a:srgbClr val="FFFFFF"/>
                </a:solidFill>
              </a:uFill>
              <a:latin typeface="Century Gothic"/>
              <a:cs typeface="Arial"/>
            </a:endParaRPr>
          </a:p>
          <a:p>
            <a:r>
              <a:rPr lang="fr-FR" sz="2600" b="1" strike="noStrike" spc="-1">
                <a:solidFill>
                  <a:srgbClr val="0033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Être capable de créer un Instrument virtuel, différencier la face avant du diagramme</a:t>
            </a:r>
            <a:endParaRPr lang="fr-FR" sz="2600" b="1" strike="noStrike" spc="-1">
              <a:solidFill>
                <a:srgbClr val="003300"/>
              </a:solidFill>
              <a:uFill>
                <a:solidFill>
                  <a:srgbClr val="FFFFFF"/>
                </a:solidFill>
              </a:uFill>
              <a:latin typeface="Century Gothic"/>
              <a:cs typeface="Arial"/>
            </a:endParaRPr>
          </a:p>
          <a:p>
            <a:r>
              <a:rPr lang="fr-FR" sz="2600" b="1" strike="noStrike" spc="-1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Bases théoriques </a:t>
            </a:r>
            <a:r>
              <a:rPr lang="fr-FR" sz="2600" b="1" strike="noStrike" spc="-1">
                <a:solidFill>
                  <a:srgbClr val="0033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: Les bases de Labview, le VI</a:t>
            </a:r>
            <a:endParaRPr lang="fr-FR" sz="2600" b="1" strike="noStrike" spc="-1">
              <a:solidFill>
                <a:srgbClr val="003300"/>
              </a:solidFill>
              <a:uFill>
                <a:solidFill>
                  <a:srgbClr val="FFFFFF"/>
                </a:solidFill>
              </a:uFill>
              <a:latin typeface="Century Gothic"/>
              <a:cs typeface="Arial"/>
            </a:endParaRPr>
          </a:p>
          <a:p>
            <a:r>
              <a:rPr lang="fr-FR" sz="2600" b="1" strike="noStrike" spc="-1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Outil : </a:t>
            </a:r>
            <a:r>
              <a:rPr lang="fr-FR" sz="2600" b="1" strike="noStrike" spc="-1">
                <a:solidFill>
                  <a:srgbClr val="0033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Labview</a:t>
            </a:r>
            <a:endParaRPr lang="fr-FR" sz="2600" b="1" strike="noStrike" spc="-1">
              <a:solidFill>
                <a:srgbClr val="003300"/>
              </a:solidFill>
              <a:uFill>
                <a:solidFill>
                  <a:srgbClr val="FFFFFF"/>
                </a:solidFill>
              </a:uFill>
              <a:latin typeface="Century Gothic"/>
              <a:cs typeface="Arial"/>
            </a:endParaRPr>
          </a:p>
          <a:p>
            <a:r>
              <a:rPr lang="fr-FR" sz="2600" b="1" strike="noStrike" spc="-1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Synthèse et validation :</a:t>
            </a:r>
            <a:r>
              <a:rPr lang="fr-FR" sz="2600" b="1" strike="noStrike" spc="-1">
                <a:solidFill>
                  <a:srgbClr val="0033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endParaRPr lang="fr-FR" sz="2600" b="1" strike="noStrike" spc="-1">
              <a:solidFill>
                <a:srgbClr val="003300"/>
              </a:solidFill>
              <a:uFill>
                <a:solidFill>
                  <a:srgbClr val="FFFFFF"/>
                </a:solidFill>
              </a:uFill>
              <a:latin typeface="Century Gothic"/>
              <a:cs typeface="Arial"/>
            </a:endParaRPr>
          </a:p>
          <a:p>
            <a:r>
              <a:rPr lang="fr-FR" sz="2600" b="1" strike="noStrike" spc="-1">
                <a:solidFill>
                  <a:srgbClr val="0033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Être capable de recréer en autonomie les modèles proposés.</a:t>
            </a:r>
            <a:endParaRPr lang="fr-FR" sz="2600" b="1" strike="noStrike" spc="-1">
              <a:solidFill>
                <a:srgbClr val="003300"/>
              </a:solidFill>
              <a:uFill>
                <a:solidFill>
                  <a:srgbClr val="FFFFFF"/>
                </a:solidFill>
              </a:uFill>
              <a:latin typeface="Century Gothic"/>
              <a:cs typeface="Arial"/>
            </a:endParaRPr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xtShape 1"/>
          <p:cNvSpPr txBox="1"/>
          <p:nvPr/>
        </p:nvSpPr>
        <p:spPr>
          <a:xfrm>
            <a:off x="1296000" y="288000"/>
            <a:ext cx="8208000" cy="720000"/>
          </a:xfrm>
          <a:prstGeom prst="rect">
            <a:avLst/>
          </a:prstGeom>
          <a:solidFill>
            <a:srgbClr val="CCFF66"/>
          </a:solidFill>
          <a:ln>
            <a:solidFill>
              <a:srgbClr val="3333FF"/>
            </a:solidFill>
          </a:ln>
        </p:spPr>
        <p:txBody>
          <a:bodyPr lIns="0" tIns="0" rIns="0" bIns="0" anchor="ctr"/>
          <a:lstStyle/>
          <a:p>
            <a:pPr algn="ctr"/>
            <a:r>
              <a:rPr lang="fr-FR" sz="2600" b="1" strike="noStrike" spc="-1">
                <a:solidFill>
                  <a:srgbClr val="990000"/>
                </a:solidFill>
                <a:uFill>
                  <a:solidFill>
                    <a:srgbClr val="FFFFFF"/>
                  </a:solidFill>
                </a:uFill>
                <a:latin typeface="Cambria"/>
                <a:cs typeface="Arial"/>
              </a:rPr>
              <a:t>Vocabulaire LabVIEW</a:t>
            </a:r>
            <a:endParaRPr lang="fr-FR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TextShape 2"/>
          <p:cNvSpPr txBox="1"/>
          <p:nvPr/>
        </p:nvSpPr>
        <p:spPr>
          <a:xfrm>
            <a:off x="432360" y="1307880"/>
            <a:ext cx="9071640" cy="5532120"/>
          </a:xfrm>
          <a:prstGeom prst="rect">
            <a:avLst/>
          </a:prstGeom>
          <a:solidFill>
            <a:srgbClr val="66FFFF">
              <a:alpha val="50000"/>
            </a:srgbClr>
          </a:solidFill>
          <a:ln>
            <a:solidFill>
              <a:srgbClr val="993366"/>
            </a:solidFill>
          </a:ln>
        </p:spPr>
        <p:txBody>
          <a:bodyPr lIns="0" tIns="0" rIns="0" bIns="0"/>
          <a:lstStyle/>
          <a:p>
            <a:endParaRPr lang="fr-F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lang="fr-F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fr-F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lang="fr-F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9" name="Image 68"/>
          <p:cNvPicPr/>
          <p:nvPr/>
        </p:nvPicPr>
        <p:blipFill>
          <a:blip r:embed="rId2" cstate="print"/>
          <a:stretch/>
        </p:blipFill>
        <p:spPr>
          <a:xfrm>
            <a:off x="323280" y="417960"/>
            <a:ext cx="684720" cy="626400"/>
          </a:xfrm>
          <a:prstGeom prst="rect">
            <a:avLst/>
          </a:prstGeom>
          <a:ln>
            <a:noFill/>
          </a:ln>
        </p:spPr>
      </p:pic>
      <p:pic>
        <p:nvPicPr>
          <p:cNvPr id="70" name="Image 69"/>
          <p:cNvPicPr/>
          <p:nvPr/>
        </p:nvPicPr>
        <p:blipFill>
          <a:blip r:embed="rId3"/>
          <a:srcRect r="23304" b="23576"/>
          <a:stretch/>
        </p:blipFill>
        <p:spPr>
          <a:xfrm>
            <a:off x="471240" y="1338840"/>
            <a:ext cx="5426328" cy="2512435"/>
          </a:xfrm>
          <a:prstGeom prst="rect">
            <a:avLst/>
          </a:prstGeom>
          <a:ln>
            <a:noFill/>
          </a:ln>
        </p:spPr>
      </p:pic>
      <p:pic>
        <p:nvPicPr>
          <p:cNvPr id="71" name="Image 70"/>
          <p:cNvPicPr/>
          <p:nvPr/>
        </p:nvPicPr>
        <p:blipFill>
          <a:blip r:embed="rId4"/>
          <a:srcRect r="24513" b="23203"/>
          <a:stretch/>
        </p:blipFill>
        <p:spPr>
          <a:xfrm>
            <a:off x="2254680" y="3861000"/>
            <a:ext cx="6786160" cy="2990671"/>
          </a:xfrm>
          <a:prstGeom prst="rect">
            <a:avLst/>
          </a:prstGeom>
          <a:ln>
            <a:noFill/>
          </a:ln>
        </p:spPr>
      </p:pic>
      <p:sp>
        <p:nvSpPr>
          <p:cNvPr id="7" name="ZoneTexte 6"/>
          <p:cNvSpPr txBox="1"/>
          <p:nvPr/>
        </p:nvSpPr>
        <p:spPr>
          <a:xfrm>
            <a:off x="6111882" y="2136763"/>
            <a:ext cx="18573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 smtClean="0">
                <a:latin typeface="Century Gothic" pitchFamily="34" charset="0"/>
              </a:rPr>
              <a:t>Face avant</a:t>
            </a:r>
            <a:endParaRPr lang="fr-FR" sz="2200" b="1" dirty="0">
              <a:latin typeface="Century Gothic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82594" y="4422779"/>
            <a:ext cx="18573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 smtClean="0">
                <a:latin typeface="Century Gothic" pitchFamily="34" charset="0"/>
              </a:rPr>
              <a:t>Diagramme</a:t>
            </a:r>
            <a:endParaRPr lang="fr-FR" sz="2200" b="1" dirty="0">
              <a:latin typeface="Century Gothic" pitchFamily="34" charset="0"/>
            </a:endParaRPr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Shape 1"/>
          <p:cNvSpPr txBox="1"/>
          <p:nvPr/>
        </p:nvSpPr>
        <p:spPr>
          <a:xfrm>
            <a:off x="1296000" y="288000"/>
            <a:ext cx="8208000" cy="720000"/>
          </a:xfrm>
          <a:prstGeom prst="rect">
            <a:avLst/>
          </a:prstGeom>
          <a:solidFill>
            <a:srgbClr val="CCFF66"/>
          </a:solidFill>
          <a:ln>
            <a:solidFill>
              <a:srgbClr val="3333FF"/>
            </a:solidFill>
          </a:ln>
        </p:spPr>
        <p:txBody>
          <a:bodyPr lIns="0" tIns="0" rIns="0" bIns="0" anchor="ctr"/>
          <a:lstStyle/>
          <a:p>
            <a:pPr algn="ctr">
              <a:lnSpc>
                <a:spcPct val="115000"/>
              </a:lnSpc>
            </a:pPr>
            <a:r>
              <a:rPr lang="fr-FR" sz="25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entury Gothic"/>
                <a:cs typeface="Century Gothic"/>
              </a:rPr>
              <a:t>Composantes d’un VI</a:t>
            </a:r>
            <a:endParaRPr lang="fr-FR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" name="TextShape 2"/>
          <p:cNvSpPr txBox="1"/>
          <p:nvPr/>
        </p:nvSpPr>
        <p:spPr>
          <a:xfrm>
            <a:off x="273600" y="1163880"/>
            <a:ext cx="9216000" cy="5676120"/>
          </a:xfrm>
          <a:prstGeom prst="rect">
            <a:avLst/>
          </a:prstGeom>
          <a:solidFill>
            <a:srgbClr val="66FFFF">
              <a:alpha val="50000"/>
            </a:srgbClr>
          </a:solidFill>
          <a:ln>
            <a:solidFill>
              <a:srgbClr val="993366"/>
            </a:solidFill>
          </a:ln>
        </p:spPr>
        <p:txBody>
          <a:bodyPr lIns="0" tIns="0" rIns="0" bIns="0"/>
          <a:lstStyle/>
          <a:p>
            <a:pPr>
              <a:lnSpc>
                <a:spcPct val="115000"/>
              </a:lnSpc>
            </a:pPr>
            <a:r>
              <a:rPr lang="fr-FR" sz="2600" b="1" strike="noStrike" spc="-1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Les VI se composent de trois éléments principaux :</a:t>
            </a:r>
            <a:endParaRPr lang="fr-F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lang="fr-FR" sz="2600" b="1" strike="noStrike" spc="-1">
                <a:solidFill>
                  <a:srgbClr val="FF00CC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Face avant</a:t>
            </a:r>
            <a:r>
              <a:rPr lang="fr-FR" sz="2600" b="1" strike="noStrike" spc="-1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
•Interface utilisateur   «Contrôles » = entrées       «Indicateurs » = sorties</a:t>
            </a:r>
            <a:endParaRPr lang="fr-F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lang="fr-FR" sz="2600" b="1" strike="noStrike" spc="-1">
                <a:solidFill>
                  <a:srgbClr val="FF00CC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Diagramme</a:t>
            </a:r>
            <a:r>
              <a:rPr lang="fr-FR" sz="2600" b="1" strike="noStrike" spc="-1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
•Fenêtre de programmation et d’affichage du code source Interaction entre face avant et diagramme : Ctrl+E</a:t>
            </a:r>
            <a:endParaRPr lang="fr-F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50000"/>
              </a:lnSpc>
            </a:pPr>
            <a:r>
              <a:rPr lang="fr-FR" sz="2600" b="1" strike="noStrike" spc="-1">
                <a:solidFill>
                  <a:srgbClr val="CC00CC"/>
                </a:solidFill>
                <a:uFill>
                  <a:solidFill>
                    <a:srgbClr val="FFFFFF"/>
                  </a:solidFill>
                </a:uFill>
                <a:latin typeface="Garamond"/>
                <a:cs typeface="Garamond"/>
              </a:rPr>
              <a:t>-Icône/Connecteur</a:t>
            </a:r>
            <a:endParaRPr lang="fr-F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4" name="Image 73"/>
          <p:cNvPicPr/>
          <p:nvPr/>
        </p:nvPicPr>
        <p:blipFill>
          <a:blip r:embed="rId2" cstate="print"/>
          <a:stretch/>
        </p:blipFill>
        <p:spPr>
          <a:xfrm>
            <a:off x="251280" y="273960"/>
            <a:ext cx="756720" cy="692280"/>
          </a:xfrm>
          <a:prstGeom prst="rect">
            <a:avLst/>
          </a:prstGeom>
          <a:ln>
            <a:noFill/>
          </a:ln>
        </p:spPr>
      </p:pic>
      <p:pic>
        <p:nvPicPr>
          <p:cNvPr id="75" name="Image 74"/>
          <p:cNvPicPr/>
          <p:nvPr/>
        </p:nvPicPr>
        <p:blipFill>
          <a:blip r:embed="rId3"/>
          <a:srcRect r="21791" b="25315"/>
          <a:stretch/>
        </p:blipFill>
        <p:spPr>
          <a:xfrm>
            <a:off x="3668400" y="5112000"/>
            <a:ext cx="2657796" cy="1168167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extShape 1"/>
          <p:cNvSpPr txBox="1"/>
          <p:nvPr/>
        </p:nvSpPr>
        <p:spPr>
          <a:xfrm>
            <a:off x="1296000" y="288000"/>
            <a:ext cx="8208000" cy="720000"/>
          </a:xfrm>
          <a:prstGeom prst="rect">
            <a:avLst/>
          </a:prstGeom>
          <a:solidFill>
            <a:srgbClr val="CCFF66"/>
          </a:solidFill>
          <a:ln>
            <a:solidFill>
              <a:srgbClr val="3333FF"/>
            </a:solidFill>
          </a:ln>
        </p:spPr>
        <p:txBody>
          <a:bodyPr lIns="0" tIns="0" rIns="0" bIns="0" anchor="ctr"/>
          <a:lstStyle/>
          <a:p>
            <a:pPr algn="ctr">
              <a:lnSpc>
                <a:spcPct val="115000"/>
              </a:lnSpc>
            </a:pPr>
            <a:r>
              <a:rPr lang="fr-FR" sz="25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entury Gothic"/>
                <a:cs typeface="Century Gothic"/>
              </a:rPr>
              <a:t>Face avant d’un VI </a:t>
            </a:r>
            <a:r>
              <a:rPr lang="fr-FR" sz="2500" b="1" strike="noStrike" spc="-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entury Gothic"/>
                <a:cs typeface="Century Gothic"/>
              </a:rPr>
              <a:t>(Front panel)</a:t>
            </a:r>
            <a:endParaRPr lang="fr-FR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" name="TextShape 2"/>
          <p:cNvSpPr txBox="1"/>
          <p:nvPr/>
        </p:nvSpPr>
        <p:spPr>
          <a:xfrm>
            <a:off x="468280" y="1279507"/>
            <a:ext cx="9071640" cy="5715040"/>
          </a:xfrm>
          <a:prstGeom prst="rect">
            <a:avLst/>
          </a:prstGeom>
          <a:solidFill>
            <a:srgbClr val="66FFFF">
              <a:alpha val="50000"/>
            </a:srgbClr>
          </a:solidFill>
          <a:ln>
            <a:solidFill>
              <a:srgbClr val="993366"/>
            </a:solidFill>
          </a:ln>
        </p:spPr>
        <p:txBody>
          <a:bodyPr lIns="0" tIns="0" rIns="0" bIns="0"/>
          <a:lstStyle/>
          <a:p>
            <a:pPr>
              <a:lnSpc>
                <a:spcPct val="115000"/>
              </a:lnSpc>
            </a:pPr>
            <a:r>
              <a:rPr lang="fr-FR" sz="2600" b="1" strike="noStrike" spc="-1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Dans la </a:t>
            </a:r>
            <a:r>
              <a:rPr lang="fr-FR" sz="2800" b="1" u="sng" strike="noStrike" spc="-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mbria"/>
                <a:cs typeface="Garamond"/>
              </a:rPr>
              <a:t>face-avant</a:t>
            </a:r>
            <a:r>
              <a:rPr lang="fr-FR" sz="2800" b="1" strike="noStrike" spc="-1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Cambria"/>
                <a:cs typeface="Arial"/>
              </a:rPr>
              <a:t> </a:t>
            </a:r>
            <a:r>
              <a:rPr lang="fr-FR" sz="2600" b="1" strike="noStrike" spc="-1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nous trouverons tous les éléments interactifs du VI (commandes et indicateurs).</a:t>
            </a:r>
            <a:endParaRPr lang="fr-F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64000" lvl="1" indent="-324000" rtl="1"/>
            <a:r>
              <a:rPr lang="fr-FR" sz="2600" b="1" strike="noStrike" spc="-1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endParaRPr lang="fr-FR" sz="2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8" name="Image 77"/>
          <p:cNvPicPr/>
          <p:nvPr/>
        </p:nvPicPr>
        <p:blipFill>
          <a:blip r:embed="rId2" cstate="print"/>
          <a:stretch/>
        </p:blipFill>
        <p:spPr>
          <a:xfrm>
            <a:off x="323280" y="417960"/>
            <a:ext cx="972720" cy="889920"/>
          </a:xfrm>
          <a:prstGeom prst="rect">
            <a:avLst/>
          </a:prstGeom>
          <a:ln>
            <a:noFill/>
          </a:ln>
        </p:spPr>
      </p:pic>
      <p:pic>
        <p:nvPicPr>
          <p:cNvPr id="79" name="Image 78"/>
          <p:cNvPicPr/>
          <p:nvPr/>
        </p:nvPicPr>
        <p:blipFill>
          <a:blip r:embed="rId3"/>
          <a:srcRect r="23989" b="24834"/>
          <a:stretch/>
        </p:blipFill>
        <p:spPr>
          <a:xfrm>
            <a:off x="682594" y="2208201"/>
            <a:ext cx="8572560" cy="4714908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extShape 1"/>
          <p:cNvSpPr txBox="1"/>
          <p:nvPr/>
        </p:nvSpPr>
        <p:spPr>
          <a:xfrm>
            <a:off x="1296000" y="288000"/>
            <a:ext cx="8208000" cy="720000"/>
          </a:xfrm>
          <a:prstGeom prst="rect">
            <a:avLst/>
          </a:prstGeom>
          <a:solidFill>
            <a:srgbClr val="CCFF66"/>
          </a:solidFill>
          <a:ln>
            <a:solidFill>
              <a:srgbClr val="3333FF"/>
            </a:solidFill>
          </a:ln>
        </p:spPr>
        <p:txBody>
          <a:bodyPr lIns="0" tIns="0" rIns="0" bIns="0" anchor="ctr"/>
          <a:lstStyle/>
          <a:p>
            <a:pPr algn="ctr">
              <a:lnSpc>
                <a:spcPct val="115000"/>
              </a:lnSpc>
            </a:pPr>
            <a:r>
              <a:rPr lang="fr-FR" sz="25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entury Gothic"/>
                <a:cs typeface="Century Gothic"/>
              </a:rPr>
              <a:t>Diagramme d’un VI</a:t>
            </a:r>
            <a:endParaRPr lang="fr-FR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1" name="TextShape 2"/>
          <p:cNvSpPr txBox="1"/>
          <p:nvPr/>
        </p:nvSpPr>
        <p:spPr>
          <a:xfrm>
            <a:off x="396842" y="1279507"/>
            <a:ext cx="9071640" cy="5643602"/>
          </a:xfrm>
          <a:prstGeom prst="rect">
            <a:avLst/>
          </a:prstGeom>
          <a:solidFill>
            <a:srgbClr val="66FFFF">
              <a:alpha val="50000"/>
            </a:srgbClr>
          </a:solidFill>
          <a:ln>
            <a:solidFill>
              <a:srgbClr val="993366"/>
            </a:solidFill>
          </a:ln>
        </p:spPr>
        <p:txBody>
          <a:bodyPr lIns="0" tIns="0" rIns="0" bIns="0"/>
          <a:lstStyle/>
          <a:p>
            <a:r>
              <a:rPr lang="fr-FR" sz="2600" b="1" strike="noStrike" spc="-1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Dans le diagramme nous trouverons tous les éléments propres au code développé (structures, fonctions, constantes,…).</a:t>
            </a:r>
            <a:endParaRPr lang="fr-F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2" name="Image 81"/>
          <p:cNvPicPr/>
          <p:nvPr/>
        </p:nvPicPr>
        <p:blipFill>
          <a:blip r:embed="rId2" cstate="print"/>
          <a:stretch/>
        </p:blipFill>
        <p:spPr>
          <a:xfrm>
            <a:off x="288000" y="324000"/>
            <a:ext cx="786960" cy="720000"/>
          </a:xfrm>
          <a:prstGeom prst="rect">
            <a:avLst/>
          </a:prstGeom>
          <a:ln>
            <a:noFill/>
          </a:ln>
        </p:spPr>
      </p:pic>
      <p:pic>
        <p:nvPicPr>
          <p:cNvPr id="83" name="Image 82"/>
          <p:cNvPicPr/>
          <p:nvPr/>
        </p:nvPicPr>
        <p:blipFill>
          <a:blip r:embed="rId3"/>
          <a:srcRect r="24970" b="26180"/>
          <a:stretch/>
        </p:blipFill>
        <p:spPr>
          <a:xfrm>
            <a:off x="504000" y="2448000"/>
            <a:ext cx="8822592" cy="4260795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Shape 1"/>
          <p:cNvSpPr txBox="1"/>
          <p:nvPr/>
        </p:nvSpPr>
        <p:spPr>
          <a:xfrm>
            <a:off x="1296000" y="288000"/>
            <a:ext cx="8208000" cy="720000"/>
          </a:xfrm>
          <a:prstGeom prst="rect">
            <a:avLst/>
          </a:prstGeom>
          <a:solidFill>
            <a:srgbClr val="CCFF66"/>
          </a:solidFill>
          <a:ln>
            <a:solidFill>
              <a:srgbClr val="3333FF"/>
            </a:solidFill>
          </a:ln>
        </p:spPr>
        <p:txBody>
          <a:bodyPr lIns="0" tIns="0" rIns="0" bIns="0" anchor="ctr"/>
          <a:lstStyle/>
          <a:p>
            <a:pPr algn="ctr">
              <a:lnSpc>
                <a:spcPct val="115000"/>
              </a:lnSpc>
            </a:pPr>
            <a:r>
              <a:rPr lang="fr-FR" sz="25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entury Gothic"/>
                <a:cs typeface="Century Gothic"/>
              </a:rPr>
              <a:t>Icône/connecteur d’un VI</a:t>
            </a:r>
            <a:endParaRPr lang="fr-FR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5" name="TextShape 2"/>
          <p:cNvSpPr txBox="1"/>
          <p:nvPr/>
        </p:nvSpPr>
        <p:spPr>
          <a:xfrm>
            <a:off x="432360" y="1307880"/>
            <a:ext cx="9071640" cy="5460120"/>
          </a:xfrm>
          <a:prstGeom prst="rect">
            <a:avLst/>
          </a:prstGeom>
          <a:solidFill>
            <a:srgbClr val="99FFFF">
              <a:alpha val="50000"/>
            </a:srgbClr>
          </a:solidFill>
          <a:ln>
            <a:solidFill>
              <a:srgbClr val="993366"/>
            </a:solidFill>
          </a:ln>
        </p:spPr>
        <p:txBody>
          <a:bodyPr lIns="0" tIns="0" rIns="0" bIns="0"/>
          <a:lstStyle/>
          <a:p>
            <a:pPr>
              <a:lnSpc>
                <a:spcPct val="115000"/>
              </a:lnSpc>
            </a:pPr>
            <a:r>
              <a:rPr lang="fr-FR" sz="2400" b="1" strike="noStrike" spc="-1" dirty="0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Chaque VI affiche une icône, dans le coin supérieur droit des fenêtres de la face-avant et du diagramme. Une icône est une représentation graphique d’un VI qui permet de l’identifier au sein d’un autre VI.</a:t>
            </a:r>
            <a:endParaRPr lang="fr-FR" sz="32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lang="fr-FR" sz="32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lang="fr-FR" sz="32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lang="fr-FR" sz="2400" b="1" strike="noStrike" spc="-1" dirty="0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Un connecteur est un ensemble de terminaux correspondant aux commandes et aux indicateurs du VI qui sont accessibles.</a:t>
            </a:r>
            <a:endParaRPr lang="fr-FR" sz="32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6" name="Image 85"/>
          <p:cNvPicPr/>
          <p:nvPr/>
        </p:nvPicPr>
        <p:blipFill>
          <a:blip r:embed="rId2" cstate="print"/>
          <a:stretch/>
        </p:blipFill>
        <p:spPr>
          <a:xfrm>
            <a:off x="323280" y="417960"/>
            <a:ext cx="684720" cy="626400"/>
          </a:xfrm>
          <a:prstGeom prst="rect">
            <a:avLst/>
          </a:prstGeom>
          <a:ln>
            <a:noFill/>
          </a:ln>
        </p:spPr>
      </p:pic>
      <p:pic>
        <p:nvPicPr>
          <p:cNvPr id="87" name="Image 86"/>
          <p:cNvPicPr/>
          <p:nvPr/>
        </p:nvPicPr>
        <p:blipFill>
          <a:blip r:embed="rId3"/>
          <a:srcRect r="27258" b="23863"/>
          <a:stretch/>
        </p:blipFill>
        <p:spPr>
          <a:xfrm>
            <a:off x="3713760" y="2808000"/>
            <a:ext cx="2255246" cy="1114713"/>
          </a:xfrm>
          <a:prstGeom prst="rect">
            <a:avLst/>
          </a:prstGeom>
          <a:ln>
            <a:noFill/>
          </a:ln>
        </p:spPr>
      </p:pic>
      <p:pic>
        <p:nvPicPr>
          <p:cNvPr id="88" name="Image 87"/>
          <p:cNvPicPr/>
          <p:nvPr/>
        </p:nvPicPr>
        <p:blipFill>
          <a:blip r:embed="rId4"/>
          <a:srcRect r="31264" b="28922"/>
          <a:stretch/>
        </p:blipFill>
        <p:spPr>
          <a:xfrm>
            <a:off x="4464000" y="5112000"/>
            <a:ext cx="1147816" cy="1168167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Shape 1"/>
          <p:cNvSpPr txBox="1"/>
          <p:nvPr/>
        </p:nvSpPr>
        <p:spPr>
          <a:xfrm>
            <a:off x="1296000" y="288000"/>
            <a:ext cx="8208000" cy="504000"/>
          </a:xfrm>
          <a:prstGeom prst="rect">
            <a:avLst/>
          </a:prstGeom>
          <a:solidFill>
            <a:srgbClr val="CCFF66"/>
          </a:solidFill>
          <a:ln>
            <a:solidFill>
              <a:srgbClr val="3333FF"/>
            </a:solidFill>
          </a:ln>
        </p:spPr>
        <p:txBody>
          <a:bodyPr lIns="0" tIns="0" rIns="0" bIns="0" anchor="ctr"/>
          <a:lstStyle/>
          <a:p>
            <a:pPr algn="ctr">
              <a:lnSpc>
                <a:spcPct val="115000"/>
              </a:lnSpc>
            </a:pPr>
            <a:r>
              <a:rPr lang="fr-FR" sz="25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entury Gothic"/>
                <a:cs typeface="Century Gothic"/>
              </a:rPr>
              <a:t>Environnement LabVIEW</a:t>
            </a:r>
            <a:endParaRPr lang="fr-FR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0" name="TextShape 2"/>
          <p:cNvSpPr txBox="1"/>
          <p:nvPr/>
        </p:nvSpPr>
        <p:spPr>
          <a:xfrm>
            <a:off x="432360" y="936000"/>
            <a:ext cx="9071640" cy="5904000"/>
          </a:xfrm>
          <a:prstGeom prst="rect">
            <a:avLst/>
          </a:prstGeom>
          <a:solidFill>
            <a:srgbClr val="99FFFF">
              <a:alpha val="50000"/>
            </a:srgbClr>
          </a:solidFill>
          <a:ln>
            <a:solidFill>
              <a:srgbClr val="993366"/>
            </a:solidFill>
          </a:ln>
        </p:spPr>
        <p:txBody>
          <a:bodyPr lIns="0" tIns="0" rIns="0" bIns="0"/>
          <a:lstStyle/>
          <a:p>
            <a:pPr>
              <a:lnSpc>
                <a:spcPct val="115000"/>
              </a:lnSpc>
            </a:pPr>
            <a:r>
              <a:rPr lang="fr-FR" sz="25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entury Gothic"/>
                <a:cs typeface="Century Gothic"/>
              </a:rPr>
              <a:t>Ouvrir un VI : Modèles de VI</a:t>
            </a:r>
            <a:endParaRPr lang="fr-F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lang="fr-FR" sz="2400" b="1" strike="noStrike" spc="-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mbria"/>
                <a:cs typeface="Garamond"/>
              </a:rPr>
              <a:t>Des modèles de VI déjà pré-codés sont disponibles.</a:t>
            </a:r>
            <a:endParaRPr lang="fr-F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15000"/>
              </a:lnSpc>
            </a:pPr>
            <a:endParaRPr lang="fr-F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1" name="Image 90"/>
          <p:cNvPicPr/>
          <p:nvPr/>
        </p:nvPicPr>
        <p:blipFill>
          <a:blip r:embed="rId2" cstate="print"/>
          <a:stretch/>
        </p:blipFill>
        <p:spPr>
          <a:xfrm>
            <a:off x="323280" y="237600"/>
            <a:ext cx="684720" cy="626400"/>
          </a:xfrm>
          <a:prstGeom prst="rect">
            <a:avLst/>
          </a:prstGeom>
          <a:ln>
            <a:noFill/>
          </a:ln>
        </p:spPr>
      </p:pic>
      <p:pic>
        <p:nvPicPr>
          <p:cNvPr id="92" name="Image 91"/>
          <p:cNvPicPr/>
          <p:nvPr/>
        </p:nvPicPr>
        <p:blipFill>
          <a:blip r:embed="rId3"/>
          <a:srcRect r="23662" b="24098"/>
          <a:stretch/>
        </p:blipFill>
        <p:spPr>
          <a:xfrm>
            <a:off x="968346" y="1779120"/>
            <a:ext cx="8429684" cy="5072551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Shape 1"/>
          <p:cNvSpPr txBox="1"/>
          <p:nvPr/>
        </p:nvSpPr>
        <p:spPr>
          <a:xfrm>
            <a:off x="1296000" y="288000"/>
            <a:ext cx="8208000" cy="504000"/>
          </a:xfrm>
          <a:prstGeom prst="rect">
            <a:avLst/>
          </a:prstGeom>
          <a:solidFill>
            <a:srgbClr val="CCFF66"/>
          </a:solidFill>
          <a:ln>
            <a:solidFill>
              <a:srgbClr val="3333FF"/>
            </a:solidFill>
          </a:ln>
        </p:spPr>
        <p:txBody>
          <a:bodyPr lIns="0" tIns="0" rIns="0" bIns="0" anchor="ctr"/>
          <a:lstStyle/>
          <a:p>
            <a:pPr algn="ctr">
              <a:lnSpc>
                <a:spcPct val="115000"/>
              </a:lnSpc>
            </a:pPr>
            <a:r>
              <a:rPr lang="fr-FR" sz="25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entury Gothic"/>
                <a:cs typeface="Century Gothic"/>
              </a:rPr>
              <a:t>Environnement LabVIEW</a:t>
            </a:r>
            <a:endParaRPr lang="fr-FR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4" name="TextShape 2"/>
          <p:cNvSpPr txBox="1"/>
          <p:nvPr/>
        </p:nvSpPr>
        <p:spPr>
          <a:xfrm>
            <a:off x="432360" y="936000"/>
            <a:ext cx="9071640" cy="5904000"/>
          </a:xfrm>
          <a:prstGeom prst="rect">
            <a:avLst/>
          </a:prstGeom>
          <a:solidFill>
            <a:srgbClr val="99FFFF">
              <a:alpha val="50000"/>
            </a:srgbClr>
          </a:solidFill>
          <a:ln>
            <a:solidFill>
              <a:srgbClr val="993366"/>
            </a:solidFill>
          </a:ln>
        </p:spPr>
        <p:txBody>
          <a:bodyPr lIns="0" tIns="0" rIns="0" bIns="0"/>
          <a:lstStyle/>
          <a:p>
            <a:pPr>
              <a:lnSpc>
                <a:spcPct val="115000"/>
              </a:lnSpc>
            </a:pPr>
            <a:r>
              <a:rPr lang="fr-FR" sz="25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entury Gothic"/>
                <a:cs typeface="Century Gothic"/>
              </a:rPr>
              <a:t>Ouvrir un VI :</a:t>
            </a:r>
            <a:endParaRPr lang="fr-F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15000"/>
              </a:lnSpc>
            </a:pPr>
            <a:endParaRPr lang="fr-F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5" name="Image 94"/>
          <p:cNvPicPr/>
          <p:nvPr/>
        </p:nvPicPr>
        <p:blipFill>
          <a:blip r:embed="rId2" cstate="print"/>
          <a:stretch/>
        </p:blipFill>
        <p:spPr>
          <a:xfrm>
            <a:off x="323280" y="237600"/>
            <a:ext cx="684720" cy="626400"/>
          </a:xfrm>
          <a:prstGeom prst="rect">
            <a:avLst/>
          </a:prstGeom>
          <a:ln>
            <a:noFill/>
          </a:ln>
        </p:spPr>
      </p:pic>
      <p:pic>
        <p:nvPicPr>
          <p:cNvPr id="96" name="Image 95"/>
          <p:cNvPicPr/>
          <p:nvPr/>
        </p:nvPicPr>
        <p:blipFill>
          <a:blip r:embed="rId3"/>
          <a:srcRect r="23047" b="24602"/>
          <a:stretch/>
        </p:blipFill>
        <p:spPr>
          <a:xfrm>
            <a:off x="666000" y="1300680"/>
            <a:ext cx="8732030" cy="5479553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Shape 1"/>
          <p:cNvSpPr txBox="1"/>
          <p:nvPr/>
        </p:nvSpPr>
        <p:spPr>
          <a:xfrm>
            <a:off x="1296000" y="288000"/>
            <a:ext cx="8208000" cy="504000"/>
          </a:xfrm>
          <a:prstGeom prst="rect">
            <a:avLst/>
          </a:prstGeom>
          <a:solidFill>
            <a:srgbClr val="CCFF66"/>
          </a:solidFill>
          <a:ln>
            <a:solidFill>
              <a:srgbClr val="3333FF"/>
            </a:solidFill>
          </a:ln>
        </p:spPr>
        <p:txBody>
          <a:bodyPr lIns="0" tIns="0" rIns="0" bIns="0" anchor="ctr"/>
          <a:lstStyle/>
          <a:p>
            <a:pPr algn="ctr">
              <a:lnSpc>
                <a:spcPct val="115000"/>
              </a:lnSpc>
            </a:pPr>
            <a:r>
              <a:rPr lang="fr-FR" sz="25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entury Gothic"/>
                <a:cs typeface="Century Gothic"/>
              </a:rPr>
              <a:t>Environnement LabVIEW</a:t>
            </a:r>
            <a:endParaRPr lang="fr-FR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8" name="TextShape 2"/>
          <p:cNvSpPr txBox="1"/>
          <p:nvPr/>
        </p:nvSpPr>
        <p:spPr>
          <a:xfrm>
            <a:off x="432360" y="936000"/>
            <a:ext cx="9071640" cy="5904000"/>
          </a:xfrm>
          <a:prstGeom prst="rect">
            <a:avLst/>
          </a:prstGeom>
          <a:solidFill>
            <a:srgbClr val="99FFFF">
              <a:alpha val="50000"/>
            </a:srgbClr>
          </a:solidFill>
          <a:ln>
            <a:solidFill>
              <a:srgbClr val="993366"/>
            </a:solidFill>
          </a:ln>
        </p:spPr>
        <p:txBody>
          <a:bodyPr lIns="0" tIns="0" rIns="0" bIns="0"/>
          <a:lstStyle/>
          <a:p>
            <a:pPr>
              <a:lnSpc>
                <a:spcPct val="115000"/>
              </a:lnSpc>
            </a:pPr>
            <a:r>
              <a:rPr lang="fr-FR" sz="25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entury Gothic"/>
                <a:cs typeface="Century Gothic"/>
              </a:rPr>
              <a:t>Ouvrir un VI :</a:t>
            </a:r>
            <a:endParaRPr lang="fr-F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15000"/>
              </a:lnSpc>
            </a:pPr>
            <a:endParaRPr lang="fr-F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9" name="Image 98"/>
          <p:cNvPicPr/>
          <p:nvPr/>
        </p:nvPicPr>
        <p:blipFill>
          <a:blip r:embed="rId2" cstate="print"/>
          <a:stretch/>
        </p:blipFill>
        <p:spPr>
          <a:xfrm>
            <a:off x="323280" y="237600"/>
            <a:ext cx="684720" cy="626400"/>
          </a:xfrm>
          <a:prstGeom prst="rect">
            <a:avLst/>
          </a:prstGeom>
          <a:ln>
            <a:noFill/>
          </a:ln>
        </p:spPr>
      </p:pic>
      <p:pic>
        <p:nvPicPr>
          <p:cNvPr id="100" name="Image 99"/>
          <p:cNvPicPr/>
          <p:nvPr/>
        </p:nvPicPr>
        <p:blipFill>
          <a:blip r:embed="rId3"/>
          <a:srcRect r="24470" b="25292"/>
          <a:stretch/>
        </p:blipFill>
        <p:spPr>
          <a:xfrm>
            <a:off x="936000" y="1296000"/>
            <a:ext cx="8390592" cy="5341357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1296000" y="288000"/>
            <a:ext cx="8208000" cy="504000"/>
          </a:xfrm>
          <a:prstGeom prst="rect">
            <a:avLst/>
          </a:prstGeom>
          <a:solidFill>
            <a:srgbClr val="CCFF66"/>
          </a:solidFill>
          <a:ln>
            <a:solidFill>
              <a:srgbClr val="3333FF"/>
            </a:solidFill>
          </a:ln>
        </p:spPr>
        <p:txBody>
          <a:bodyPr lIns="0" tIns="0" rIns="0" bIns="0" anchor="ctr"/>
          <a:lstStyle/>
          <a:p>
            <a:pPr algn="ctr">
              <a:lnSpc>
                <a:spcPct val="115000"/>
              </a:lnSpc>
            </a:pPr>
            <a:r>
              <a:rPr lang="fr-FR" sz="25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entury Gothic"/>
                <a:cs typeface="Century Gothic"/>
              </a:rPr>
              <a:t>Palettes de commandes</a:t>
            </a:r>
            <a:endParaRPr lang="fr-FR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2" name="TextShape 2"/>
          <p:cNvSpPr txBox="1"/>
          <p:nvPr/>
        </p:nvSpPr>
        <p:spPr>
          <a:xfrm>
            <a:off x="468360" y="936000"/>
            <a:ext cx="9071640" cy="5904000"/>
          </a:xfrm>
          <a:prstGeom prst="rect">
            <a:avLst/>
          </a:prstGeom>
          <a:solidFill>
            <a:srgbClr val="99FFFF">
              <a:alpha val="50000"/>
            </a:srgbClr>
          </a:solidFill>
          <a:ln>
            <a:solidFill>
              <a:srgbClr val="993366"/>
            </a:solidFill>
          </a:ln>
        </p:spPr>
        <p:txBody>
          <a:bodyPr lIns="0" tIns="0" rIns="0" bIns="0"/>
          <a:lstStyle/>
          <a:p>
            <a:pPr>
              <a:lnSpc>
                <a:spcPct val="115000"/>
              </a:lnSpc>
            </a:pPr>
            <a:r>
              <a:rPr lang="fr-FR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cs typeface="Garamond"/>
              </a:rPr>
              <a:t>Palette de </a:t>
            </a:r>
            <a:r>
              <a:rPr lang="fr-FR" sz="2400" b="1" strike="noStrike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entury Gothic"/>
                <a:cs typeface="Garamond"/>
              </a:rPr>
              <a:t>commandes</a:t>
            </a:r>
            <a:r>
              <a:rPr lang="fr-FR" sz="2400" b="1" strike="noStrike" spc="-1" dirty="0">
                <a:solidFill>
                  <a:srgbClr val="CBA105"/>
                </a:solidFill>
                <a:uFill>
                  <a:solidFill>
                    <a:srgbClr val="FFFFFF"/>
                  </a:solidFill>
                </a:uFill>
                <a:latin typeface="Century Gothic"/>
                <a:cs typeface="Garamond"/>
              </a:rPr>
              <a:t> </a:t>
            </a:r>
            <a:r>
              <a:rPr lang="fr-FR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cs typeface="Garamond"/>
              </a:rPr>
              <a:t>(disponible à partir de la fenêtre  </a:t>
            </a:r>
            <a:r>
              <a:rPr lang="fr-FR" sz="2400" b="1" strike="noStrike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entury Gothic"/>
                <a:cs typeface="Garamond"/>
              </a:rPr>
              <a:t>face avant</a:t>
            </a:r>
            <a:r>
              <a:rPr lang="fr-FR" sz="2400" b="1" strike="noStrike" spc="-1" dirty="0">
                <a:solidFill>
                  <a:srgbClr val="CBA105"/>
                </a:solidFill>
                <a:uFill>
                  <a:solidFill>
                    <a:srgbClr val="FFFFFF"/>
                  </a:solidFill>
                </a:uFill>
                <a:latin typeface="Century Gothic"/>
                <a:cs typeface="Garamond"/>
              </a:rPr>
              <a:t> </a:t>
            </a:r>
            <a:r>
              <a:rPr lang="fr-FR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cs typeface="Garamond"/>
              </a:rPr>
              <a:t>par un clic droit avec la souris ou dans la barre des menus : “Fenêtre”).</a:t>
            </a:r>
            <a:endParaRPr lang="fr-FR" sz="32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lang="fr-FR" sz="32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3" name="Image 102"/>
          <p:cNvPicPr/>
          <p:nvPr/>
        </p:nvPicPr>
        <p:blipFill>
          <a:blip r:embed="rId2" cstate="print"/>
          <a:stretch/>
        </p:blipFill>
        <p:spPr>
          <a:xfrm>
            <a:off x="323280" y="237600"/>
            <a:ext cx="684720" cy="626400"/>
          </a:xfrm>
          <a:prstGeom prst="rect">
            <a:avLst/>
          </a:prstGeom>
          <a:ln>
            <a:noFill/>
          </a:ln>
        </p:spPr>
      </p:pic>
      <p:pic>
        <p:nvPicPr>
          <p:cNvPr id="104" name="Image 103"/>
          <p:cNvPicPr/>
          <p:nvPr/>
        </p:nvPicPr>
        <p:blipFill>
          <a:blip r:embed="rId3"/>
          <a:srcRect r="24593" b="25423"/>
          <a:stretch/>
        </p:blipFill>
        <p:spPr>
          <a:xfrm>
            <a:off x="611156" y="2279639"/>
            <a:ext cx="8715436" cy="4357718"/>
          </a:xfrm>
          <a:prstGeom prst="rect">
            <a:avLst/>
          </a:prstGeom>
          <a:ln>
            <a:noFill/>
          </a:ln>
        </p:spPr>
      </p:pic>
      <p:sp>
        <p:nvSpPr>
          <p:cNvPr id="105" name="CustomShape 3"/>
          <p:cNvSpPr/>
          <p:nvPr/>
        </p:nvSpPr>
        <p:spPr>
          <a:xfrm>
            <a:off x="1296000" y="2664000"/>
            <a:ext cx="1008000" cy="648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Rectangle 6"/>
          <p:cNvSpPr/>
          <p:nvPr/>
        </p:nvSpPr>
        <p:spPr>
          <a:xfrm>
            <a:off x="641636" y="2636829"/>
            <a:ext cx="928694" cy="7143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Shape 1"/>
          <p:cNvSpPr txBox="1"/>
          <p:nvPr/>
        </p:nvSpPr>
        <p:spPr>
          <a:xfrm>
            <a:off x="1296000" y="288000"/>
            <a:ext cx="8208000" cy="504000"/>
          </a:xfrm>
          <a:prstGeom prst="rect">
            <a:avLst/>
          </a:prstGeom>
          <a:solidFill>
            <a:srgbClr val="CCFF66"/>
          </a:solidFill>
          <a:ln>
            <a:solidFill>
              <a:srgbClr val="3333FF"/>
            </a:solidFill>
          </a:ln>
        </p:spPr>
        <p:txBody>
          <a:bodyPr lIns="0" tIns="0" rIns="0" bIns="0" anchor="ctr"/>
          <a:lstStyle/>
          <a:p>
            <a:pPr algn="ctr">
              <a:lnSpc>
                <a:spcPct val="115000"/>
              </a:lnSpc>
            </a:pPr>
            <a:r>
              <a:rPr lang="fr-FR" sz="25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entury Gothic"/>
                <a:cs typeface="Century Gothic"/>
              </a:rPr>
              <a:t>Palettes de commandes</a:t>
            </a:r>
            <a:endParaRPr lang="fr-FR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7" name="TextShape 2"/>
          <p:cNvSpPr txBox="1"/>
          <p:nvPr/>
        </p:nvSpPr>
        <p:spPr>
          <a:xfrm>
            <a:off x="539718" y="922317"/>
            <a:ext cx="9071640" cy="5904000"/>
          </a:xfrm>
          <a:prstGeom prst="rect">
            <a:avLst/>
          </a:prstGeom>
          <a:solidFill>
            <a:srgbClr val="99FFFF">
              <a:alpha val="50000"/>
            </a:srgbClr>
          </a:solidFill>
          <a:ln>
            <a:solidFill>
              <a:srgbClr val="993366"/>
            </a:solidFill>
          </a:ln>
        </p:spPr>
        <p:txBody>
          <a:bodyPr lIns="0" tIns="0" rIns="0" bIns="0"/>
          <a:lstStyle/>
          <a:p>
            <a:pPr>
              <a:lnSpc>
                <a:spcPct val="115000"/>
              </a:lnSpc>
            </a:pPr>
            <a:r>
              <a:rPr lang="fr-FR" sz="2400" b="1" strike="noStrike" spc="-1">
                <a:solidFill>
                  <a:srgbClr val="1F497C"/>
                </a:solidFill>
                <a:uFill>
                  <a:solidFill>
                    <a:srgbClr val="FFFFFF"/>
                  </a:solidFill>
                </a:uFill>
                <a:latin typeface="Century Gothic"/>
                <a:cs typeface="Garamond"/>
              </a:rPr>
              <a:t>Dans cette palette nous trouverons tous les éléments nécessaires à la création de la </a:t>
            </a:r>
            <a:r>
              <a:rPr lang="fr-FR" sz="24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entury Gothic"/>
                <a:cs typeface="Garamond"/>
              </a:rPr>
              <a:t>face-avant</a:t>
            </a:r>
            <a:r>
              <a:rPr lang="fr-FR" sz="2400" b="1" strike="noStrike" spc="-1">
                <a:solidFill>
                  <a:srgbClr val="1F497C"/>
                </a:solidFill>
                <a:uFill>
                  <a:solidFill>
                    <a:srgbClr val="FFFFFF"/>
                  </a:solidFill>
                </a:uFill>
                <a:latin typeface="Century Gothic"/>
                <a:cs typeface="Garamond"/>
              </a:rPr>
              <a:t> (commandes et indicateurs).</a:t>
            </a:r>
            <a:endParaRPr lang="fr-F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8" name="Image 107"/>
          <p:cNvPicPr/>
          <p:nvPr/>
        </p:nvPicPr>
        <p:blipFill>
          <a:blip r:embed="rId2" cstate="print"/>
          <a:stretch/>
        </p:blipFill>
        <p:spPr>
          <a:xfrm>
            <a:off x="323280" y="237600"/>
            <a:ext cx="684720" cy="626400"/>
          </a:xfrm>
          <a:prstGeom prst="rect">
            <a:avLst/>
          </a:prstGeom>
          <a:ln>
            <a:noFill/>
          </a:ln>
        </p:spPr>
      </p:pic>
      <p:pic>
        <p:nvPicPr>
          <p:cNvPr id="109" name="Image 108"/>
          <p:cNvPicPr/>
          <p:nvPr/>
        </p:nvPicPr>
        <p:blipFill>
          <a:blip r:embed="rId3"/>
          <a:srcRect r="24622" b="25856"/>
          <a:stretch/>
        </p:blipFill>
        <p:spPr>
          <a:xfrm>
            <a:off x="682594" y="2279639"/>
            <a:ext cx="8786874" cy="4429156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Shape 1"/>
          <p:cNvSpPr txBox="1"/>
          <p:nvPr/>
        </p:nvSpPr>
        <p:spPr>
          <a:xfrm>
            <a:off x="360000" y="1368000"/>
            <a:ext cx="9360000" cy="5400000"/>
          </a:xfrm>
          <a:prstGeom prst="rect">
            <a:avLst/>
          </a:prstGeom>
          <a:solidFill>
            <a:srgbClr val="66FFFF"/>
          </a:solidFill>
          <a:ln>
            <a:solidFill>
              <a:srgbClr val="579D1C"/>
            </a:solidFill>
          </a:ln>
        </p:spPr>
        <p:txBody>
          <a:bodyPr lIns="0" tIns="0" rIns="0" bIns="0"/>
          <a:lstStyle/>
          <a:p>
            <a:pPr marL="432000" indent="-324000">
              <a:lnSpc>
                <a:spcPct val="115000"/>
              </a:lnSpc>
            </a:pPr>
            <a:r>
              <a:rPr lang="fr-FR" sz="2600" b="1" strike="noStrike" spc="-1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Semestre</a:t>
            </a:r>
            <a:r>
              <a:rPr lang="fr-FR" sz="2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: 2</a:t>
            </a:r>
            <a:endParaRPr lang="fr-FR" sz="26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  <a:cs typeface="Cambria"/>
            </a:endParaRPr>
          </a:p>
          <a:p>
            <a:pPr marL="432000" indent="-324000">
              <a:lnSpc>
                <a:spcPct val="115000"/>
              </a:lnSpc>
            </a:pPr>
            <a:r>
              <a:rPr lang="fr-FR" sz="2600" b="1" strike="noStrike" spc="-1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Unité d’enseignement: </a:t>
            </a:r>
            <a:r>
              <a:rPr lang="fr-FR" sz="2600" b="1" strike="noStrike" spc="-1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UEM 1.2</a:t>
            </a:r>
            <a:endParaRPr lang="fr-FR" sz="26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  <a:cs typeface="Cambria"/>
            </a:endParaRPr>
          </a:p>
          <a:p>
            <a:pPr marL="432000" indent="-324000">
              <a:lnSpc>
                <a:spcPct val="115000"/>
              </a:lnSpc>
            </a:pPr>
            <a:r>
              <a:rPr lang="fr-FR" sz="2600" b="1" strike="noStrike" spc="-1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Matière: </a:t>
            </a:r>
            <a:r>
              <a:rPr lang="fr-FR" sz="2600" b="1" strike="noStrike" spc="-1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Concepts et langage de Programmation graphique</a:t>
            </a:r>
            <a:endParaRPr lang="fr-FR" sz="26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  <a:cs typeface="Cambria"/>
            </a:endParaRPr>
          </a:p>
          <a:p>
            <a:pPr marL="432000" indent="-324000">
              <a:lnSpc>
                <a:spcPct val="115000"/>
              </a:lnSpc>
            </a:pPr>
            <a:r>
              <a:rPr lang="fr-FR" sz="2600" b="1" strike="noStrike" spc="-1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VHS:</a:t>
            </a:r>
            <a:r>
              <a:rPr lang="fr-FR" sz="2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fr-FR" sz="2600" b="1" strike="noStrike" spc="-1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37h30 (Cours: 1h30, TP: 1h00)</a:t>
            </a:r>
            <a:endParaRPr lang="fr-FR" sz="26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  <a:cs typeface="Cambria"/>
            </a:endParaRPr>
          </a:p>
          <a:p>
            <a:pPr marL="432000" indent="-324000">
              <a:lnSpc>
                <a:spcPct val="115000"/>
              </a:lnSpc>
            </a:pPr>
            <a:r>
              <a:rPr lang="fr-FR" sz="2600" b="1" strike="noStrike" spc="-1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Crédits:</a:t>
            </a:r>
            <a:r>
              <a:rPr lang="fr-FR" sz="2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fr-FR" sz="2600" b="1" strike="noStrike" spc="-1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3</a:t>
            </a:r>
            <a:endParaRPr lang="fr-FR" sz="26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  <a:cs typeface="Cambria"/>
            </a:endParaRPr>
          </a:p>
          <a:p>
            <a:pPr marL="432000" indent="-324000">
              <a:lnSpc>
                <a:spcPct val="115000"/>
              </a:lnSpc>
            </a:pPr>
            <a:r>
              <a:rPr lang="fr-FR" sz="2600" b="1" strike="noStrike" spc="-1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Coefficient:</a:t>
            </a:r>
            <a:r>
              <a:rPr lang="fr-FR" sz="2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fr-FR" sz="2600" b="1" strike="noStrike" spc="-1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2</a:t>
            </a:r>
            <a:endParaRPr lang="fr-FR" sz="26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  <a:cs typeface="Cambria"/>
            </a:endParaRPr>
          </a:p>
        </p:txBody>
      </p:sp>
      <p:sp>
        <p:nvSpPr>
          <p:cNvPr id="42" name="TextShape 2"/>
          <p:cNvSpPr txBox="1"/>
          <p:nvPr/>
        </p:nvSpPr>
        <p:spPr>
          <a:xfrm>
            <a:off x="360000" y="301320"/>
            <a:ext cx="9360000" cy="850680"/>
          </a:xfrm>
          <a:prstGeom prst="rect">
            <a:avLst/>
          </a:prstGeom>
          <a:solidFill>
            <a:srgbClr val="FFFF99"/>
          </a:solidFill>
          <a:ln>
            <a:solidFill>
              <a:srgbClr val="660066"/>
            </a:solidFill>
          </a:ln>
        </p:spPr>
        <p:txBody>
          <a:bodyPr lIns="0" tIns="0" rIns="0" bIns="0" anchor="ctr"/>
          <a:lstStyle/>
          <a:p>
            <a:pPr algn="ctr" rtl="1"/>
            <a:r>
              <a:rPr lang="fr-FR" sz="26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Concepts de langage de programmation graphique</a:t>
            </a:r>
            <a:endParaRPr lang="fr-FR" sz="26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extShape 1"/>
          <p:cNvSpPr txBox="1"/>
          <p:nvPr/>
        </p:nvSpPr>
        <p:spPr>
          <a:xfrm>
            <a:off x="1296000" y="288000"/>
            <a:ext cx="8208000" cy="504000"/>
          </a:xfrm>
          <a:prstGeom prst="rect">
            <a:avLst/>
          </a:prstGeom>
          <a:solidFill>
            <a:srgbClr val="CCFF66"/>
          </a:solidFill>
          <a:ln>
            <a:solidFill>
              <a:srgbClr val="3333FF"/>
            </a:solidFill>
          </a:ln>
        </p:spPr>
        <p:txBody>
          <a:bodyPr lIns="0" tIns="0" rIns="0" bIns="0" anchor="ctr"/>
          <a:lstStyle/>
          <a:p>
            <a:pPr algn="ctr">
              <a:lnSpc>
                <a:spcPct val="115000"/>
              </a:lnSpc>
            </a:pPr>
            <a:r>
              <a:rPr lang="fr-FR" sz="25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entury Gothic"/>
                <a:cs typeface="Century Gothic"/>
              </a:rPr>
              <a:t>Palettes de fonctions.</a:t>
            </a:r>
            <a:endParaRPr lang="fr-FR" sz="1300" b="1" u="sng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  <a:cs typeface="Century Gothic"/>
            </a:endParaRPr>
          </a:p>
        </p:txBody>
      </p:sp>
      <p:sp>
        <p:nvSpPr>
          <p:cNvPr id="111" name="TextShape 2"/>
          <p:cNvSpPr txBox="1"/>
          <p:nvPr/>
        </p:nvSpPr>
        <p:spPr>
          <a:xfrm>
            <a:off x="360000" y="936000"/>
            <a:ext cx="9144000" cy="5904000"/>
          </a:xfrm>
          <a:prstGeom prst="rect">
            <a:avLst/>
          </a:prstGeom>
          <a:solidFill>
            <a:srgbClr val="99FFFF">
              <a:alpha val="50000"/>
            </a:srgbClr>
          </a:solidFill>
          <a:ln>
            <a:solidFill>
              <a:srgbClr val="993366"/>
            </a:solidFill>
          </a:ln>
        </p:spPr>
        <p:txBody>
          <a:bodyPr lIns="0" tIns="0" rIns="0" bIns="0"/>
          <a:lstStyle/>
          <a:p>
            <a:pPr marL="448200">
              <a:lnSpc>
                <a:spcPct val="115000"/>
              </a:lnSpc>
            </a:pPr>
            <a:r>
              <a:rPr lang="fr-FR" sz="2500" b="1" strike="noStrike" spc="-1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Century Gothic"/>
                <a:cs typeface="Century Gothic"/>
              </a:rPr>
              <a:t>Palettes  de fonctions (disponible à partir  de la fenêtre diagramme par  un clic droit avec la souris ou  dans lala barre des menus : “Fenêtre”).</a:t>
            </a:r>
            <a:endParaRPr lang="fr-FR" sz="1300" b="1" strike="noStrike" spc="-1">
              <a:solidFill>
                <a:srgbClr val="0000CC"/>
              </a:solidFill>
              <a:uFill>
                <a:solidFill>
                  <a:srgbClr val="FFFFFF"/>
                </a:solidFill>
              </a:uFill>
              <a:latin typeface="Garamond"/>
              <a:cs typeface="Garamond"/>
            </a:endParaRPr>
          </a:p>
        </p:txBody>
      </p:sp>
      <p:pic>
        <p:nvPicPr>
          <p:cNvPr id="112" name="Image 111"/>
          <p:cNvPicPr/>
          <p:nvPr/>
        </p:nvPicPr>
        <p:blipFill>
          <a:blip r:embed="rId2" cstate="print"/>
          <a:stretch/>
        </p:blipFill>
        <p:spPr>
          <a:xfrm>
            <a:off x="323280" y="237600"/>
            <a:ext cx="684720" cy="626400"/>
          </a:xfrm>
          <a:prstGeom prst="rect">
            <a:avLst/>
          </a:prstGeom>
          <a:ln>
            <a:noFill/>
          </a:ln>
        </p:spPr>
      </p:pic>
      <p:pic>
        <p:nvPicPr>
          <p:cNvPr id="5" name="Image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5470" y="2279639"/>
            <a:ext cx="8001056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extShape 1"/>
          <p:cNvSpPr txBox="1"/>
          <p:nvPr/>
        </p:nvSpPr>
        <p:spPr>
          <a:xfrm>
            <a:off x="1296000" y="288000"/>
            <a:ext cx="8208000" cy="504000"/>
          </a:xfrm>
          <a:prstGeom prst="rect">
            <a:avLst/>
          </a:prstGeom>
          <a:solidFill>
            <a:srgbClr val="CCFF66"/>
          </a:solidFill>
          <a:ln>
            <a:solidFill>
              <a:srgbClr val="3333FF"/>
            </a:solidFill>
          </a:ln>
        </p:spPr>
        <p:txBody>
          <a:bodyPr lIns="0" tIns="0" rIns="0" bIns="0" anchor="ctr"/>
          <a:lstStyle/>
          <a:p>
            <a:pPr algn="ctr">
              <a:lnSpc>
                <a:spcPct val="115000"/>
              </a:lnSpc>
            </a:pPr>
            <a:r>
              <a:rPr lang="fr-FR" sz="25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entury Gothic"/>
                <a:cs typeface="Century Gothic"/>
              </a:rPr>
              <a:t>Environnement LabVIEW</a:t>
            </a:r>
            <a:endParaRPr lang="fr-FR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4" name="TextShape 2"/>
          <p:cNvSpPr txBox="1"/>
          <p:nvPr/>
        </p:nvSpPr>
        <p:spPr>
          <a:xfrm>
            <a:off x="432360" y="936000"/>
            <a:ext cx="9071640" cy="5904000"/>
          </a:xfrm>
          <a:prstGeom prst="rect">
            <a:avLst/>
          </a:prstGeom>
          <a:solidFill>
            <a:srgbClr val="99FFFF">
              <a:alpha val="50000"/>
            </a:srgbClr>
          </a:solidFill>
          <a:ln>
            <a:solidFill>
              <a:srgbClr val="993366"/>
            </a:solidFill>
          </a:ln>
        </p:spPr>
        <p:txBody>
          <a:bodyPr lIns="0" tIns="0" rIns="0" bIns="0"/>
          <a:lstStyle/>
          <a:p>
            <a:pPr>
              <a:lnSpc>
                <a:spcPct val="115000"/>
              </a:lnSpc>
            </a:pPr>
            <a:endParaRPr lang="fr-F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15000"/>
              </a:lnSpc>
            </a:pPr>
            <a:endParaRPr lang="fr-F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5" name="Image 114"/>
          <p:cNvPicPr/>
          <p:nvPr/>
        </p:nvPicPr>
        <p:blipFill>
          <a:blip r:embed="rId2" cstate="print"/>
          <a:stretch/>
        </p:blipFill>
        <p:spPr>
          <a:xfrm>
            <a:off x="323280" y="237600"/>
            <a:ext cx="684720" cy="626400"/>
          </a:xfrm>
          <a:prstGeom prst="rect">
            <a:avLst/>
          </a:prstGeom>
          <a:ln>
            <a:noFill/>
          </a:ln>
        </p:spPr>
      </p:pic>
      <p:pic>
        <p:nvPicPr>
          <p:cNvPr id="5" name="Image 4"/>
          <p:cNvPicPr/>
          <p:nvPr/>
        </p:nvPicPr>
        <p:blipFill>
          <a:blip r:embed="rId3"/>
          <a:srcRect t="6462"/>
          <a:stretch>
            <a:fillRect/>
          </a:stretch>
        </p:blipFill>
        <p:spPr bwMode="auto">
          <a:xfrm>
            <a:off x="682594" y="2565391"/>
            <a:ext cx="8643998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539718" y="1136631"/>
            <a:ext cx="8786874" cy="124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5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Dans cette palette nous trouverons tous les éléments nécessaires à la création du code graphique dans la fenêtre diagramme (fonctions de base, VI Express,…).</a:t>
            </a:r>
            <a:endParaRPr kumimoji="0" lang="fr-FR" sz="25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Shape 1"/>
          <p:cNvSpPr txBox="1"/>
          <p:nvPr/>
        </p:nvSpPr>
        <p:spPr>
          <a:xfrm>
            <a:off x="1296000" y="288000"/>
            <a:ext cx="8208000" cy="504000"/>
          </a:xfrm>
          <a:prstGeom prst="rect">
            <a:avLst/>
          </a:prstGeom>
          <a:solidFill>
            <a:srgbClr val="CCFF66"/>
          </a:solidFill>
          <a:ln>
            <a:solidFill>
              <a:srgbClr val="3333FF"/>
            </a:solidFill>
          </a:ln>
        </p:spPr>
        <p:txBody>
          <a:bodyPr lIns="0" tIns="0" rIns="0" bIns="0" anchor="ctr"/>
          <a:lstStyle/>
          <a:p>
            <a:pPr algn="ctr">
              <a:lnSpc>
                <a:spcPct val="115000"/>
              </a:lnSpc>
            </a:pPr>
            <a:r>
              <a:rPr lang="fr-FR" sz="2600" b="1" dirty="0">
                <a:solidFill>
                  <a:srgbClr val="FF0000"/>
                </a:solidFill>
                <a:latin typeface="Century Gothic" pitchFamily="34" charset="0"/>
              </a:rPr>
              <a:t>Palette d’outils</a:t>
            </a:r>
            <a:r>
              <a:rPr lang="fr-FR" sz="2600" dirty="0" smtClean="0">
                <a:solidFill>
                  <a:srgbClr val="FF0000"/>
                </a:solidFill>
                <a:latin typeface="Century Gothic" pitchFamily="34" charset="0"/>
              </a:rPr>
              <a:t> </a:t>
            </a:r>
            <a:endParaRPr lang="fr-FR" sz="2600" strike="noStrike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Century Gothic" pitchFamily="34" charset="0"/>
            </a:endParaRPr>
          </a:p>
        </p:txBody>
      </p:sp>
      <p:sp>
        <p:nvSpPr>
          <p:cNvPr id="117" name="TextShape 2"/>
          <p:cNvSpPr txBox="1"/>
          <p:nvPr/>
        </p:nvSpPr>
        <p:spPr>
          <a:xfrm>
            <a:off x="432360" y="935999"/>
            <a:ext cx="9071640" cy="6272861"/>
          </a:xfrm>
          <a:prstGeom prst="rect">
            <a:avLst/>
          </a:prstGeom>
          <a:solidFill>
            <a:srgbClr val="99FFFF">
              <a:alpha val="50000"/>
            </a:srgbClr>
          </a:solidFill>
          <a:ln>
            <a:solidFill>
              <a:srgbClr val="993366"/>
            </a:solidFill>
          </a:ln>
        </p:spPr>
        <p:txBody>
          <a:bodyPr lIns="0" tIns="0" rIns="0" bIns="0"/>
          <a:lstStyle/>
          <a:p>
            <a:pPr>
              <a:lnSpc>
                <a:spcPct val="115000"/>
              </a:lnSpc>
            </a:pPr>
            <a:r>
              <a:rPr lang="fr-FR" sz="2600" b="1" dirty="0">
                <a:solidFill>
                  <a:srgbClr val="0000FF"/>
                </a:solidFill>
              </a:rPr>
              <a:t>Utilisée pour agir sur les objets de la face avant et du</a:t>
            </a:r>
            <a:br>
              <a:rPr lang="fr-FR" sz="2600" b="1" dirty="0">
                <a:solidFill>
                  <a:srgbClr val="0000FF"/>
                </a:solidFill>
              </a:rPr>
            </a:br>
            <a:r>
              <a:rPr lang="fr-FR" sz="2600" b="1" dirty="0">
                <a:solidFill>
                  <a:srgbClr val="0000FF"/>
                </a:solidFill>
              </a:rPr>
              <a:t>diagramme (disponible dans la barre des menus : “ Fenêtre”).</a:t>
            </a:r>
            <a:r>
              <a:rPr lang="fr-FR" sz="2600" dirty="0" smtClean="0">
                <a:solidFill>
                  <a:srgbClr val="0000FF"/>
                </a:solidFill>
              </a:rPr>
              <a:t> </a:t>
            </a:r>
            <a:r>
              <a:rPr lang="fr-FR" sz="3200" dirty="0" smtClean="0"/>
              <a:t/>
            </a:r>
            <a:br>
              <a:rPr lang="fr-FR" sz="3200" dirty="0" smtClean="0"/>
            </a:br>
            <a:endParaRPr lang="fr-FR" sz="32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8" name="Image 117"/>
          <p:cNvPicPr/>
          <p:nvPr/>
        </p:nvPicPr>
        <p:blipFill>
          <a:blip r:embed="rId2" cstate="print"/>
          <a:stretch/>
        </p:blipFill>
        <p:spPr>
          <a:xfrm>
            <a:off x="323280" y="237600"/>
            <a:ext cx="684720" cy="626400"/>
          </a:xfrm>
          <a:prstGeom prst="rect">
            <a:avLst/>
          </a:prstGeom>
          <a:ln>
            <a:noFill/>
          </a:ln>
        </p:spPr>
      </p:pic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54824" y="2208200"/>
            <a:ext cx="2571768" cy="468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156" y="2351077"/>
            <a:ext cx="6072230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Shape 1"/>
          <p:cNvSpPr txBox="1"/>
          <p:nvPr/>
        </p:nvSpPr>
        <p:spPr>
          <a:xfrm>
            <a:off x="1296000" y="288000"/>
            <a:ext cx="8208000" cy="504000"/>
          </a:xfrm>
          <a:prstGeom prst="rect">
            <a:avLst/>
          </a:prstGeom>
          <a:solidFill>
            <a:srgbClr val="CCFF66"/>
          </a:solidFill>
          <a:ln>
            <a:solidFill>
              <a:srgbClr val="3333FF"/>
            </a:solidFill>
          </a:ln>
        </p:spPr>
        <p:txBody>
          <a:bodyPr lIns="0" tIns="0" rIns="0" bIns="0" anchor="ctr"/>
          <a:lstStyle/>
          <a:p>
            <a:pPr algn="ctr">
              <a:lnSpc>
                <a:spcPct val="115000"/>
              </a:lnSpc>
            </a:pPr>
            <a:r>
              <a:rPr lang="fr-FR" sz="2600" b="1" dirty="0">
                <a:solidFill>
                  <a:srgbClr val="FF0000"/>
                </a:solidFill>
                <a:latin typeface="Century Gothic" pitchFamily="34" charset="0"/>
              </a:rPr>
              <a:t>Palette d’outils</a:t>
            </a:r>
            <a:r>
              <a:rPr lang="fr-FR" sz="2600" dirty="0" smtClean="0">
                <a:solidFill>
                  <a:srgbClr val="FF0000"/>
                </a:solidFill>
                <a:latin typeface="Century Gothic" pitchFamily="34" charset="0"/>
              </a:rPr>
              <a:t> </a:t>
            </a:r>
            <a:endParaRPr lang="fr-FR" sz="2600" strike="noStrike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Century Gothic" pitchFamily="34" charset="0"/>
            </a:endParaRPr>
          </a:p>
        </p:txBody>
      </p:sp>
      <p:sp>
        <p:nvSpPr>
          <p:cNvPr id="117" name="TextShape 2"/>
          <p:cNvSpPr txBox="1"/>
          <p:nvPr/>
        </p:nvSpPr>
        <p:spPr>
          <a:xfrm>
            <a:off x="432360" y="936000"/>
            <a:ext cx="9071640" cy="5904000"/>
          </a:xfrm>
          <a:prstGeom prst="rect">
            <a:avLst/>
          </a:prstGeom>
          <a:solidFill>
            <a:srgbClr val="99FFFF">
              <a:alpha val="50000"/>
            </a:srgbClr>
          </a:solidFill>
          <a:ln>
            <a:solidFill>
              <a:srgbClr val="993366"/>
            </a:solidFill>
          </a:ln>
        </p:spPr>
        <p:txBody>
          <a:bodyPr lIns="0" tIns="0" rIns="0" bIns="0"/>
          <a:lstStyle/>
          <a:p>
            <a:pPr>
              <a:lnSpc>
                <a:spcPct val="115000"/>
              </a:lnSpc>
            </a:pPr>
            <a:r>
              <a:rPr lang="fr-FR" sz="2600" b="1" dirty="0">
                <a:solidFill>
                  <a:srgbClr val="0000FF"/>
                </a:solidFill>
              </a:rPr>
              <a:t>Utilisée pour agir sur les objets de la face avant et du</a:t>
            </a:r>
            <a:br>
              <a:rPr lang="fr-FR" sz="2600" b="1" dirty="0">
                <a:solidFill>
                  <a:srgbClr val="0000FF"/>
                </a:solidFill>
              </a:rPr>
            </a:br>
            <a:r>
              <a:rPr lang="fr-FR" sz="2600" b="1" dirty="0">
                <a:solidFill>
                  <a:srgbClr val="0000FF"/>
                </a:solidFill>
              </a:rPr>
              <a:t>diagramme (disponible dans la barre des menus : “ Fenêtre”).</a:t>
            </a:r>
            <a:r>
              <a:rPr lang="fr-FR" sz="2600" dirty="0" smtClean="0">
                <a:solidFill>
                  <a:srgbClr val="0000FF"/>
                </a:solidFill>
              </a:rPr>
              <a:t> </a:t>
            </a:r>
            <a:r>
              <a:rPr lang="fr-FR" sz="3200" dirty="0" smtClean="0"/>
              <a:t/>
            </a:r>
            <a:br>
              <a:rPr lang="fr-FR" sz="3200" dirty="0" smtClean="0"/>
            </a:br>
            <a:endParaRPr lang="fr-FR" sz="32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8" name="Image 117"/>
          <p:cNvPicPr/>
          <p:nvPr/>
        </p:nvPicPr>
        <p:blipFill>
          <a:blip r:embed="rId2" cstate="print"/>
          <a:stretch/>
        </p:blipFill>
        <p:spPr>
          <a:xfrm>
            <a:off x="323280" y="237600"/>
            <a:ext cx="684720" cy="626400"/>
          </a:xfrm>
          <a:prstGeom prst="rect">
            <a:avLst/>
          </a:prstGeom>
          <a:ln>
            <a:noFill/>
          </a:ln>
        </p:spPr>
      </p:pic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54824" y="2208201"/>
            <a:ext cx="2328871" cy="4239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4032" y="2422515"/>
            <a:ext cx="4786346" cy="4184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Shape 1"/>
          <p:cNvSpPr txBox="1"/>
          <p:nvPr/>
        </p:nvSpPr>
        <p:spPr>
          <a:xfrm>
            <a:off x="1296000" y="288000"/>
            <a:ext cx="8208000" cy="504000"/>
          </a:xfrm>
          <a:prstGeom prst="rect">
            <a:avLst/>
          </a:prstGeom>
          <a:solidFill>
            <a:srgbClr val="CCFF66"/>
          </a:solidFill>
          <a:ln>
            <a:solidFill>
              <a:srgbClr val="3333FF"/>
            </a:solidFill>
          </a:ln>
        </p:spPr>
        <p:txBody>
          <a:bodyPr lIns="0" tIns="0" rIns="0" bIns="0" anchor="ctr"/>
          <a:lstStyle/>
          <a:p>
            <a:pPr algn="ctr"/>
            <a:r>
              <a:rPr lang="fr-FR" sz="2800" b="1" dirty="0" smtClean="0">
                <a:solidFill>
                  <a:srgbClr val="FF0000"/>
                </a:solidFill>
              </a:rPr>
              <a:t>11</a:t>
            </a:r>
            <a:r>
              <a:rPr lang="fr-FR" sz="2800" b="1" dirty="0" smtClean="0">
                <a:solidFill>
                  <a:srgbClr val="FF0000"/>
                </a:solidFill>
              </a:rPr>
              <a:t>. Barre d’outils de la </a:t>
            </a:r>
            <a:r>
              <a:rPr lang="fr-FR" sz="2800" b="1" dirty="0" smtClean="0">
                <a:solidFill>
                  <a:srgbClr val="FF0000"/>
                </a:solidFill>
              </a:rPr>
              <a:t>face-avant (1)</a:t>
            </a:r>
            <a:endParaRPr lang="fr-FR" sz="2600" strike="noStrike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Century Gothic" pitchFamily="34" charset="0"/>
            </a:endParaRPr>
          </a:p>
        </p:txBody>
      </p:sp>
      <p:sp>
        <p:nvSpPr>
          <p:cNvPr id="117" name="TextShape 2"/>
          <p:cNvSpPr txBox="1"/>
          <p:nvPr/>
        </p:nvSpPr>
        <p:spPr>
          <a:xfrm>
            <a:off x="468280" y="993755"/>
            <a:ext cx="9071640" cy="5904000"/>
          </a:xfrm>
          <a:prstGeom prst="rect">
            <a:avLst/>
          </a:prstGeom>
          <a:solidFill>
            <a:srgbClr val="99FFFF">
              <a:alpha val="50000"/>
            </a:srgbClr>
          </a:solidFill>
          <a:ln>
            <a:solidFill>
              <a:srgbClr val="993366"/>
            </a:solidFill>
          </a:ln>
        </p:spPr>
        <p:txBody>
          <a:bodyPr lIns="0" tIns="0" rIns="0" bIns="0"/>
          <a:lstStyle/>
          <a:p>
            <a:pPr>
              <a:lnSpc>
                <a:spcPct val="115000"/>
              </a:lnSpc>
            </a:pPr>
            <a:r>
              <a:rPr lang="fr-FR" sz="3200" dirty="0" smtClean="0"/>
              <a:t/>
            </a:r>
            <a:br>
              <a:rPr lang="fr-FR" sz="3200" dirty="0" smtClean="0"/>
            </a:br>
            <a:endParaRPr lang="fr-FR" sz="32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8" name="Image 117"/>
          <p:cNvPicPr/>
          <p:nvPr/>
        </p:nvPicPr>
        <p:blipFill>
          <a:blip r:embed="rId2" cstate="print"/>
          <a:stretch/>
        </p:blipFill>
        <p:spPr>
          <a:xfrm>
            <a:off x="323280" y="237600"/>
            <a:ext cx="684720" cy="626400"/>
          </a:xfrm>
          <a:prstGeom prst="rect">
            <a:avLst/>
          </a:prstGeom>
          <a:ln>
            <a:noFill/>
          </a:ln>
        </p:spPr>
      </p:pic>
      <p:pic>
        <p:nvPicPr>
          <p:cNvPr id="7" name="Image 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18" y="1779573"/>
            <a:ext cx="9001188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5969006" y="1065193"/>
            <a:ext cx="2714644" cy="571504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600" b="1" i="0" u="none" strike="noStrike" cap="none" normalizeH="0" baseline="0" dirty="0" smtClean="0">
                <a:ln>
                  <a:noFill/>
                </a:ln>
                <a:solidFill>
                  <a:srgbClr val="2A527A"/>
                </a:solidFill>
                <a:effectLst/>
                <a:latin typeface="Garamond" pitchFamily="18" charset="0"/>
                <a:ea typeface="Arial" pitchFamily="34" charset="0"/>
                <a:cs typeface="Arial" pitchFamily="34" charset="0"/>
              </a:rPr>
              <a:t>Aide contextuelle</a:t>
            </a:r>
            <a:endParaRPr kumimoji="0" lang="fr-FR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27" name="AutoShape 3"/>
          <p:cNvCxnSpPr>
            <a:cxnSpLocks noChangeShapeType="1"/>
          </p:cNvCxnSpPr>
          <p:nvPr/>
        </p:nvCxnSpPr>
        <p:spPr bwMode="auto">
          <a:xfrm>
            <a:off x="8683650" y="1493821"/>
            <a:ext cx="500066" cy="357190"/>
          </a:xfrm>
          <a:prstGeom prst="straightConnector1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</p:spPr>
      </p:cxnSp>
      <p:pic>
        <p:nvPicPr>
          <p:cNvPr id="12" name="Image 11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3966" y="2636829"/>
            <a:ext cx="8572560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Shape 1"/>
          <p:cNvSpPr txBox="1"/>
          <p:nvPr/>
        </p:nvSpPr>
        <p:spPr>
          <a:xfrm>
            <a:off x="1296000" y="288000"/>
            <a:ext cx="8208000" cy="504000"/>
          </a:xfrm>
          <a:prstGeom prst="rect">
            <a:avLst/>
          </a:prstGeom>
          <a:solidFill>
            <a:srgbClr val="CCFF66"/>
          </a:solidFill>
          <a:ln>
            <a:solidFill>
              <a:srgbClr val="3333FF"/>
            </a:solidFill>
          </a:ln>
        </p:spPr>
        <p:txBody>
          <a:bodyPr lIns="0" tIns="0" rIns="0" bIns="0" anchor="ctr"/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</a:rPr>
              <a:t>11. Barre d’outils de la </a:t>
            </a:r>
            <a:r>
              <a:rPr lang="fr-FR" sz="2400" b="1" dirty="0" smtClean="0">
                <a:solidFill>
                  <a:srgbClr val="FF0000"/>
                </a:solidFill>
              </a:rPr>
              <a:t>face-avant (2)</a:t>
            </a:r>
            <a:endParaRPr lang="fr-FR" sz="2400" spc="-1" dirty="0" smtClean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Century Gothic" pitchFamily="34" charset="0"/>
            </a:endParaRPr>
          </a:p>
        </p:txBody>
      </p:sp>
      <p:sp>
        <p:nvSpPr>
          <p:cNvPr id="117" name="TextShape 2"/>
          <p:cNvSpPr txBox="1"/>
          <p:nvPr/>
        </p:nvSpPr>
        <p:spPr>
          <a:xfrm>
            <a:off x="432360" y="936000"/>
            <a:ext cx="9071640" cy="5904000"/>
          </a:xfrm>
          <a:prstGeom prst="rect">
            <a:avLst/>
          </a:prstGeom>
          <a:solidFill>
            <a:srgbClr val="99FFFF">
              <a:alpha val="50000"/>
            </a:srgbClr>
          </a:solidFill>
          <a:ln>
            <a:solidFill>
              <a:srgbClr val="993366"/>
            </a:solidFill>
          </a:ln>
        </p:spPr>
        <p:txBody>
          <a:bodyPr lIns="0" tIns="0" rIns="0" bIns="0"/>
          <a:lstStyle/>
          <a:p>
            <a:pPr>
              <a:lnSpc>
                <a:spcPct val="115000"/>
              </a:lnSpc>
            </a:pPr>
            <a:endParaRPr lang="fr-FR" sz="32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8" name="Image 117"/>
          <p:cNvPicPr/>
          <p:nvPr/>
        </p:nvPicPr>
        <p:blipFill>
          <a:blip r:embed="rId2" cstate="print"/>
          <a:stretch/>
        </p:blipFill>
        <p:spPr>
          <a:xfrm>
            <a:off x="323280" y="237600"/>
            <a:ext cx="684720" cy="626400"/>
          </a:xfrm>
          <a:prstGeom prst="rect">
            <a:avLst/>
          </a:prstGeom>
          <a:ln>
            <a:noFill/>
          </a:ln>
        </p:spPr>
      </p:pic>
      <p:pic>
        <p:nvPicPr>
          <p:cNvPr id="7" name="Image 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032" y="2279639"/>
            <a:ext cx="8429684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7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156" y="1136631"/>
            <a:ext cx="8858312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Shape 1"/>
          <p:cNvSpPr txBox="1"/>
          <p:nvPr/>
        </p:nvSpPr>
        <p:spPr>
          <a:xfrm>
            <a:off x="1296000" y="288000"/>
            <a:ext cx="8208000" cy="504000"/>
          </a:xfrm>
          <a:prstGeom prst="rect">
            <a:avLst/>
          </a:prstGeom>
          <a:solidFill>
            <a:srgbClr val="CCFF66"/>
          </a:solidFill>
          <a:ln>
            <a:solidFill>
              <a:srgbClr val="3333FF"/>
            </a:solidFill>
          </a:ln>
        </p:spPr>
        <p:txBody>
          <a:bodyPr lIns="0" tIns="0" rIns="0" bIns="0" anchor="ctr"/>
          <a:lstStyle/>
          <a:p>
            <a:pPr algn="ctr"/>
            <a:r>
              <a:rPr lang="fr-FR" sz="2800" b="1" dirty="0" smtClean="0">
                <a:solidFill>
                  <a:srgbClr val="FF0000"/>
                </a:solidFill>
              </a:rPr>
              <a:t>12. Barre d’outils du diagramme.</a:t>
            </a:r>
            <a:endParaRPr lang="fr-FR" sz="2800" dirty="0">
              <a:solidFill>
                <a:srgbClr val="FF0000"/>
              </a:solidFill>
            </a:endParaRPr>
          </a:p>
        </p:txBody>
      </p:sp>
      <p:sp>
        <p:nvSpPr>
          <p:cNvPr id="117" name="TextShape 2"/>
          <p:cNvSpPr txBox="1"/>
          <p:nvPr/>
        </p:nvSpPr>
        <p:spPr>
          <a:xfrm>
            <a:off x="432360" y="936000"/>
            <a:ext cx="9071640" cy="5904000"/>
          </a:xfrm>
          <a:prstGeom prst="rect">
            <a:avLst/>
          </a:prstGeom>
          <a:solidFill>
            <a:srgbClr val="99FFFF">
              <a:alpha val="50000"/>
            </a:srgbClr>
          </a:solidFill>
          <a:ln>
            <a:solidFill>
              <a:srgbClr val="993366"/>
            </a:solidFill>
          </a:ln>
        </p:spPr>
        <p:txBody>
          <a:bodyPr lIns="0" tIns="0" rIns="0" bIns="0"/>
          <a:lstStyle/>
          <a:p>
            <a:pPr>
              <a:lnSpc>
                <a:spcPct val="115000"/>
              </a:lnSpc>
            </a:pPr>
            <a:endParaRPr lang="fr-FR" sz="32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8" name="Image 117"/>
          <p:cNvPicPr/>
          <p:nvPr/>
        </p:nvPicPr>
        <p:blipFill>
          <a:blip r:embed="rId2" cstate="print"/>
          <a:stretch/>
        </p:blipFill>
        <p:spPr>
          <a:xfrm>
            <a:off x="323280" y="237600"/>
            <a:ext cx="684720" cy="626400"/>
          </a:xfrm>
          <a:prstGeom prst="rect">
            <a:avLst/>
          </a:prstGeom>
          <a:ln>
            <a:noFill/>
          </a:ln>
        </p:spPr>
      </p:pic>
      <p:pic>
        <p:nvPicPr>
          <p:cNvPr id="7" name="Image 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18" y="1136631"/>
            <a:ext cx="892975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7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18" y="1993887"/>
            <a:ext cx="8858312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Shape 1"/>
          <p:cNvSpPr txBox="1"/>
          <p:nvPr/>
        </p:nvSpPr>
        <p:spPr>
          <a:xfrm>
            <a:off x="1296000" y="288000"/>
            <a:ext cx="8208000" cy="504000"/>
          </a:xfrm>
          <a:prstGeom prst="rect">
            <a:avLst/>
          </a:prstGeom>
          <a:solidFill>
            <a:srgbClr val="CCFF66"/>
          </a:solidFill>
          <a:ln>
            <a:solidFill>
              <a:srgbClr val="3333FF"/>
            </a:solidFill>
          </a:ln>
        </p:spPr>
        <p:txBody>
          <a:bodyPr lIns="0" tIns="0" rIns="0" bIns="0" anchor="ctr"/>
          <a:lstStyle/>
          <a:p>
            <a:pPr algn="ctr">
              <a:lnSpc>
                <a:spcPct val="115000"/>
              </a:lnSpc>
            </a:pPr>
            <a:r>
              <a:rPr lang="fr-FR" sz="2600" b="1" dirty="0">
                <a:solidFill>
                  <a:srgbClr val="FF0000"/>
                </a:solidFill>
                <a:latin typeface="Century Gothic" pitchFamily="34" charset="0"/>
              </a:rPr>
              <a:t>Palette d’outils</a:t>
            </a:r>
            <a:r>
              <a:rPr lang="fr-FR" sz="2600" dirty="0" smtClean="0">
                <a:solidFill>
                  <a:srgbClr val="FF0000"/>
                </a:solidFill>
                <a:latin typeface="Century Gothic" pitchFamily="34" charset="0"/>
              </a:rPr>
              <a:t> </a:t>
            </a:r>
            <a:endParaRPr lang="fr-FR" sz="2600" strike="noStrike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Century Gothic" pitchFamily="34" charset="0"/>
            </a:endParaRPr>
          </a:p>
        </p:txBody>
      </p:sp>
      <p:sp>
        <p:nvSpPr>
          <p:cNvPr id="117" name="TextShape 2"/>
          <p:cNvSpPr txBox="1"/>
          <p:nvPr/>
        </p:nvSpPr>
        <p:spPr>
          <a:xfrm>
            <a:off x="432360" y="936000"/>
            <a:ext cx="9071640" cy="5904000"/>
          </a:xfrm>
          <a:prstGeom prst="rect">
            <a:avLst/>
          </a:prstGeom>
          <a:solidFill>
            <a:srgbClr val="99FFFF">
              <a:alpha val="50000"/>
            </a:srgbClr>
          </a:solidFill>
          <a:ln>
            <a:solidFill>
              <a:srgbClr val="993366"/>
            </a:solidFill>
          </a:ln>
        </p:spPr>
        <p:txBody>
          <a:bodyPr lIns="0" tIns="0" rIns="0" bIns="0"/>
          <a:lstStyle/>
          <a:p>
            <a:pPr>
              <a:lnSpc>
                <a:spcPct val="115000"/>
              </a:lnSpc>
            </a:pPr>
            <a:endParaRPr lang="fr-FR" sz="32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8" name="Image 117"/>
          <p:cNvPicPr/>
          <p:nvPr/>
        </p:nvPicPr>
        <p:blipFill>
          <a:blip r:embed="rId2" cstate="print"/>
          <a:stretch/>
        </p:blipFill>
        <p:spPr>
          <a:xfrm>
            <a:off x="323280" y="237600"/>
            <a:ext cx="684720" cy="6264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Shape 1"/>
          <p:cNvSpPr txBox="1"/>
          <p:nvPr/>
        </p:nvSpPr>
        <p:spPr>
          <a:xfrm>
            <a:off x="1296000" y="288000"/>
            <a:ext cx="8208000" cy="504000"/>
          </a:xfrm>
          <a:prstGeom prst="rect">
            <a:avLst/>
          </a:prstGeom>
          <a:solidFill>
            <a:srgbClr val="CCFF66"/>
          </a:solidFill>
          <a:ln>
            <a:solidFill>
              <a:srgbClr val="3333FF"/>
            </a:solidFill>
          </a:ln>
        </p:spPr>
        <p:txBody>
          <a:bodyPr lIns="0" tIns="0" rIns="0" bIns="0" anchor="ctr"/>
          <a:lstStyle/>
          <a:p>
            <a:pPr algn="ctr">
              <a:lnSpc>
                <a:spcPct val="115000"/>
              </a:lnSpc>
            </a:pPr>
            <a:r>
              <a:rPr lang="fr-FR" sz="2600" b="1" dirty="0">
                <a:solidFill>
                  <a:srgbClr val="FF0000"/>
                </a:solidFill>
                <a:latin typeface="Century Gothic" pitchFamily="34" charset="0"/>
              </a:rPr>
              <a:t>Palette d’outils</a:t>
            </a:r>
            <a:r>
              <a:rPr lang="fr-FR" sz="2600" dirty="0" smtClean="0">
                <a:solidFill>
                  <a:srgbClr val="FF0000"/>
                </a:solidFill>
                <a:latin typeface="Century Gothic" pitchFamily="34" charset="0"/>
              </a:rPr>
              <a:t> </a:t>
            </a:r>
            <a:endParaRPr lang="fr-FR" sz="2600" strike="noStrike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Century Gothic" pitchFamily="34" charset="0"/>
            </a:endParaRPr>
          </a:p>
        </p:txBody>
      </p:sp>
      <p:sp>
        <p:nvSpPr>
          <p:cNvPr id="117" name="TextShape 2"/>
          <p:cNvSpPr txBox="1"/>
          <p:nvPr/>
        </p:nvSpPr>
        <p:spPr>
          <a:xfrm>
            <a:off x="432360" y="936000"/>
            <a:ext cx="9071640" cy="5904000"/>
          </a:xfrm>
          <a:prstGeom prst="rect">
            <a:avLst/>
          </a:prstGeom>
          <a:solidFill>
            <a:srgbClr val="99FFFF">
              <a:alpha val="50000"/>
            </a:srgbClr>
          </a:solidFill>
          <a:ln>
            <a:solidFill>
              <a:srgbClr val="993366"/>
            </a:solidFill>
          </a:ln>
        </p:spPr>
        <p:txBody>
          <a:bodyPr lIns="0" tIns="0" rIns="0" bIns="0"/>
          <a:lstStyle/>
          <a:p>
            <a:pPr>
              <a:lnSpc>
                <a:spcPct val="115000"/>
              </a:lnSpc>
            </a:pPr>
            <a:endParaRPr lang="fr-FR" sz="32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8" name="Image 117"/>
          <p:cNvPicPr/>
          <p:nvPr/>
        </p:nvPicPr>
        <p:blipFill>
          <a:blip r:embed="rId2" cstate="print"/>
          <a:stretch/>
        </p:blipFill>
        <p:spPr>
          <a:xfrm>
            <a:off x="323280" y="237600"/>
            <a:ext cx="684720" cy="6264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Shape 1"/>
          <p:cNvSpPr txBox="1"/>
          <p:nvPr/>
        </p:nvSpPr>
        <p:spPr>
          <a:xfrm>
            <a:off x="504000" y="301320"/>
            <a:ext cx="9071640" cy="706680"/>
          </a:xfrm>
          <a:prstGeom prst="rect">
            <a:avLst/>
          </a:prstGeom>
          <a:solidFill>
            <a:srgbClr val="FFFF99"/>
          </a:solidFill>
          <a:ln>
            <a:solidFill>
              <a:srgbClr val="993366"/>
            </a:solidFill>
          </a:ln>
        </p:spPr>
        <p:txBody>
          <a:bodyPr lIns="0" tIns="0" rIns="0" bIns="0" anchor="ctr"/>
          <a:lstStyle/>
          <a:p>
            <a:pPr algn="ctr" rtl="1"/>
            <a:r>
              <a:rPr lang="fr-FR" sz="26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Concepts de langage de programmation graphique</a:t>
            </a:r>
            <a:endParaRPr lang="fr-FR" sz="26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TextShape 2"/>
          <p:cNvSpPr txBox="1"/>
          <p:nvPr/>
        </p:nvSpPr>
        <p:spPr>
          <a:xfrm>
            <a:off x="518400" y="1830960"/>
            <a:ext cx="9071640" cy="4865040"/>
          </a:xfrm>
          <a:prstGeom prst="rect">
            <a:avLst/>
          </a:prstGeom>
          <a:solidFill>
            <a:srgbClr val="99FFFF"/>
          </a:solidFill>
          <a:ln>
            <a:solidFill>
              <a:srgbClr val="0000FF"/>
            </a:solidFill>
          </a:ln>
        </p:spPr>
        <p:txBody>
          <a:bodyPr lIns="0" tIns="0" rIns="0" bIns="0" anchor="ctr"/>
          <a:lstStyle/>
          <a:p>
            <a:pPr algn="just">
              <a:lnSpc>
                <a:spcPct val="115000"/>
              </a:lnSpc>
            </a:pPr>
            <a:endParaRPr lang="fr-F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lang="fr-FR" sz="2600" b="1" strike="noStrike" spc="-1">
                <a:solidFill>
                  <a:srgbClr val="330099"/>
                </a:solidFill>
                <a:uFill>
                  <a:solidFill>
                    <a:srgbClr val="FFFFFF"/>
                  </a:solidFill>
                </a:uFill>
                <a:latin typeface="Century Gothic"/>
                <a:cs typeface="Cambria"/>
              </a:rPr>
              <a:t>Ce cours permettra à l’étudiant de se familiariser avec l’environnement de programmation graphique LabVIEW et avec les fonctionnalités LabVIEW de base, </a:t>
            </a:r>
            <a:endParaRPr lang="fr-F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lang="fr-F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lang="fr-FR" sz="2600" b="1" strike="noStrike" spc="-1">
                <a:solidFill>
                  <a:srgbClr val="330099"/>
                </a:solidFill>
                <a:uFill>
                  <a:solidFill>
                    <a:srgbClr val="FFFFFF"/>
                  </a:solidFill>
                </a:uFill>
                <a:latin typeface="Century Gothic"/>
                <a:cs typeface="Cambria"/>
              </a:rPr>
              <a:t> Construire des applications d’acquisition de données et de contrôle d’instruments.</a:t>
            </a:r>
            <a:endParaRPr lang="fr-F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fr-F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fr-F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TextShape 3"/>
          <p:cNvSpPr txBox="1"/>
          <p:nvPr/>
        </p:nvSpPr>
        <p:spPr>
          <a:xfrm>
            <a:off x="504360" y="1093680"/>
            <a:ext cx="9071640" cy="706680"/>
          </a:xfrm>
          <a:prstGeom prst="rect">
            <a:avLst/>
          </a:prstGeom>
          <a:solidFill>
            <a:srgbClr val="FF9900"/>
          </a:solidFill>
          <a:ln>
            <a:solidFill>
              <a:srgbClr val="993366"/>
            </a:solidFill>
          </a:ln>
        </p:spPr>
        <p:txBody>
          <a:bodyPr lIns="0" tIns="0" rIns="0" bIns="0" anchor="ctr"/>
          <a:lstStyle/>
          <a:p>
            <a:pPr algn="ctr">
              <a:lnSpc>
                <a:spcPct val="115000"/>
              </a:lnSpc>
            </a:pPr>
            <a:r>
              <a:rPr lang="fr-FR" sz="2800" b="1" strike="noStrike" spc="-1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Cambria"/>
                <a:cs typeface="Cambria"/>
              </a:rPr>
              <a:t>Objectifs de l’enseignement</a:t>
            </a:r>
            <a:endParaRPr lang="fr-FR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Shape 1"/>
          <p:cNvSpPr txBox="1"/>
          <p:nvPr/>
        </p:nvSpPr>
        <p:spPr>
          <a:xfrm>
            <a:off x="504000" y="301320"/>
            <a:ext cx="9071640" cy="922680"/>
          </a:xfrm>
          <a:prstGeom prst="rect">
            <a:avLst/>
          </a:prstGeom>
          <a:solidFill>
            <a:srgbClr val="FFFFCC"/>
          </a:solidFill>
          <a:ln>
            <a:solidFill>
              <a:srgbClr val="660033"/>
            </a:solidFill>
          </a:ln>
        </p:spPr>
        <p:txBody>
          <a:bodyPr lIns="0" tIns="0" rIns="0" bIns="0" anchor="ctr"/>
          <a:lstStyle/>
          <a:p>
            <a:pPr algn="ctr" rtl="1"/>
            <a:r>
              <a:rPr lang="fr-FR" sz="26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Concepts de langage de programmation graphique</a:t>
            </a:r>
            <a:endParaRPr lang="fr-FR" sz="26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47" name="TextShape 2"/>
          <p:cNvSpPr txBox="1"/>
          <p:nvPr/>
        </p:nvSpPr>
        <p:spPr>
          <a:xfrm>
            <a:off x="504000" y="2016000"/>
            <a:ext cx="9072000" cy="4320000"/>
          </a:xfrm>
          <a:prstGeom prst="rect">
            <a:avLst/>
          </a:prstGeom>
          <a:solidFill>
            <a:srgbClr val="66FFFF"/>
          </a:solidFill>
          <a:ln>
            <a:solidFill>
              <a:srgbClr val="0000FF"/>
            </a:solidFill>
          </a:ln>
        </p:spPr>
        <p:txBody>
          <a:bodyPr lIns="0" tIns="0" rIns="0" bIns="0" anchor="ctr"/>
          <a:lstStyle/>
          <a:p>
            <a:pPr>
              <a:lnSpc>
                <a:spcPct val="115000"/>
              </a:lnSpc>
            </a:pPr>
            <a:r>
              <a:rPr lang="fr-FR" sz="2800" b="1" strike="noStrike" spc="-1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Cambria"/>
                <a:cs typeface="Cambria"/>
              </a:rPr>
              <a:t> </a:t>
            </a:r>
            <a:r>
              <a:rPr lang="fr-FR" sz="2600" b="1" strike="noStrike" spc="-1">
                <a:solidFill>
                  <a:srgbClr val="990066"/>
                </a:solidFill>
                <a:uFill>
                  <a:solidFill>
                    <a:srgbClr val="FFFFFF"/>
                  </a:solidFill>
                </a:uFill>
                <a:latin typeface="Arial"/>
                <a:cs typeface="Cambria"/>
              </a:rPr>
              <a:t>L'étudiant devra posséder les connaissances suivantes :</a:t>
            </a:r>
            <a:endParaRPr lang="fr-FR" sz="2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lang="fr-FR" sz="2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lang="fr-FR" sz="2600" b="1" strike="noStrike" spc="-1">
                <a:solidFill>
                  <a:srgbClr val="990066"/>
                </a:solidFill>
                <a:uFill>
                  <a:solidFill>
                    <a:srgbClr val="FFFFFF"/>
                  </a:solidFill>
                </a:uFill>
                <a:latin typeface="Arial"/>
                <a:cs typeface="Cambria"/>
              </a:rPr>
              <a:t> une connaissance d'un environnement informatique est préférable. </a:t>
            </a:r>
            <a:endParaRPr lang="fr-FR" sz="2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lang="fr-FR" sz="2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lang="fr-FR" sz="2600" b="1" strike="noStrike" spc="-1">
                <a:solidFill>
                  <a:srgbClr val="990066"/>
                </a:solidFill>
                <a:uFill>
                  <a:solidFill>
                    <a:srgbClr val="FFFFFF"/>
                  </a:solidFill>
                </a:uFill>
                <a:latin typeface="Arial"/>
                <a:cs typeface="Cambria"/>
              </a:rPr>
              <a:t>Pas de connaissance en programmation nécessaire</a:t>
            </a:r>
            <a:endParaRPr lang="fr-FR" sz="2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" name="TextShape 3"/>
          <p:cNvSpPr txBox="1"/>
          <p:nvPr/>
        </p:nvSpPr>
        <p:spPr>
          <a:xfrm>
            <a:off x="504360" y="301680"/>
            <a:ext cx="9071640" cy="922680"/>
          </a:xfrm>
          <a:prstGeom prst="rect">
            <a:avLst/>
          </a:prstGeom>
          <a:solidFill>
            <a:srgbClr val="FFFFCC"/>
          </a:solidFill>
          <a:ln>
            <a:solidFill>
              <a:srgbClr val="660033"/>
            </a:solidFill>
          </a:ln>
        </p:spPr>
        <p:txBody>
          <a:bodyPr lIns="0" tIns="0" rIns="0" bIns="0" anchor="ctr"/>
          <a:lstStyle/>
          <a:p>
            <a:pPr algn="ctr" rtl="1"/>
            <a:r>
              <a:rPr lang="fr-FR" sz="26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Concepts de langage de programmation graphique</a:t>
            </a:r>
            <a:endParaRPr lang="fr-FR" sz="26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49" name="TextShape 4"/>
          <p:cNvSpPr txBox="1"/>
          <p:nvPr/>
        </p:nvSpPr>
        <p:spPr>
          <a:xfrm>
            <a:off x="504360" y="301680"/>
            <a:ext cx="9071640" cy="922680"/>
          </a:xfrm>
          <a:prstGeom prst="rect">
            <a:avLst/>
          </a:prstGeom>
          <a:solidFill>
            <a:srgbClr val="FFFFCC"/>
          </a:solidFill>
          <a:ln>
            <a:solidFill>
              <a:srgbClr val="660033"/>
            </a:solidFill>
          </a:ln>
        </p:spPr>
        <p:txBody>
          <a:bodyPr lIns="0" tIns="0" rIns="0" bIns="0" anchor="ctr"/>
          <a:lstStyle/>
          <a:p>
            <a:pPr algn="ctr" rtl="1"/>
            <a:r>
              <a:rPr lang="fr-FR" sz="26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Concepts de langage de programmation graphique</a:t>
            </a:r>
            <a:endParaRPr lang="fr-FR" sz="26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50" name="TextShape 5"/>
          <p:cNvSpPr txBox="1"/>
          <p:nvPr/>
        </p:nvSpPr>
        <p:spPr>
          <a:xfrm>
            <a:off x="504720" y="1310040"/>
            <a:ext cx="9071640" cy="633960"/>
          </a:xfrm>
          <a:prstGeom prst="rect">
            <a:avLst/>
          </a:prstGeom>
          <a:solidFill>
            <a:srgbClr val="CCFF66"/>
          </a:solidFill>
          <a:ln>
            <a:solidFill>
              <a:srgbClr val="660033"/>
            </a:solidFill>
          </a:ln>
        </p:spPr>
        <p:txBody>
          <a:bodyPr lIns="0" tIns="0" rIns="0" bIns="0" anchor="ctr"/>
          <a:lstStyle/>
          <a:p>
            <a:pPr algn="ctr">
              <a:lnSpc>
                <a:spcPct val="115000"/>
              </a:lnSpc>
            </a:pPr>
            <a:r>
              <a:rPr lang="fr-FR" sz="2800" b="1" strike="noStrike" spc="-1">
                <a:solidFill>
                  <a:srgbClr val="003300"/>
                </a:solidFill>
                <a:uFill>
                  <a:solidFill>
                    <a:srgbClr val="FFFFFF"/>
                  </a:solidFill>
                </a:uFill>
                <a:latin typeface="Cambria"/>
                <a:cs typeface="Cambria"/>
              </a:rPr>
              <a:t>Connaissances préalables recommandées </a:t>
            </a:r>
            <a:endParaRPr lang="fr-FR" sz="4400" strike="noStrike" spc="-1">
              <a:solidFill>
                <a:srgbClr val="0033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Shape 1"/>
          <p:cNvSpPr txBox="1"/>
          <p:nvPr/>
        </p:nvSpPr>
        <p:spPr>
          <a:xfrm>
            <a:off x="504000" y="301320"/>
            <a:ext cx="9071640" cy="922680"/>
          </a:xfrm>
          <a:prstGeom prst="rect">
            <a:avLst/>
          </a:prstGeom>
          <a:solidFill>
            <a:srgbClr val="FFFFCC"/>
          </a:solidFill>
          <a:ln>
            <a:solidFill>
              <a:srgbClr val="660033"/>
            </a:solidFill>
          </a:ln>
        </p:spPr>
        <p:txBody>
          <a:bodyPr lIns="0" tIns="0" rIns="0" bIns="0" anchor="ctr"/>
          <a:lstStyle/>
          <a:p>
            <a:pPr algn="ctr">
              <a:lnSpc>
                <a:spcPct val="115000"/>
              </a:lnSpc>
            </a:pPr>
            <a:r>
              <a:rPr lang="fr-FR" sz="32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Introduction</a:t>
            </a:r>
            <a:endParaRPr lang="fr-FR" sz="3200" strike="noStrike" spc="-1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TextShape 2"/>
          <p:cNvSpPr txBox="1"/>
          <p:nvPr/>
        </p:nvSpPr>
        <p:spPr>
          <a:xfrm>
            <a:off x="504000" y="1728000"/>
            <a:ext cx="9072000" cy="5040000"/>
          </a:xfrm>
          <a:prstGeom prst="rect">
            <a:avLst/>
          </a:prstGeom>
          <a:solidFill>
            <a:srgbClr val="66FFFF"/>
          </a:solidFill>
          <a:ln>
            <a:solidFill>
              <a:srgbClr val="0000FF"/>
            </a:solidFill>
          </a:ln>
        </p:spPr>
        <p:txBody>
          <a:bodyPr lIns="0" tIns="0" rIns="0" bIns="0" anchor="ctr"/>
          <a:lstStyle/>
          <a:p>
            <a:pPr algn="just">
              <a:lnSpc>
                <a:spcPct val="115000"/>
              </a:lnSpc>
            </a:pPr>
            <a:endParaRPr lang="fr-FR" sz="25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  <a:cs typeface="Cambria"/>
            </a:endParaRPr>
          </a:p>
          <a:p>
            <a:pPr algn="just">
              <a:lnSpc>
                <a:spcPct val="115000"/>
              </a:lnSpc>
            </a:pPr>
            <a:r>
              <a:rPr lang="fr-FR" sz="2500" b="1" strike="noStrike" spc="-1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Les programmes LabVIEW sont appelés instruments virtuels, ou VIs, </a:t>
            </a:r>
            <a:endParaRPr lang="fr-FR" sz="25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  <a:cs typeface="Cambria"/>
            </a:endParaRPr>
          </a:p>
          <a:p>
            <a:pPr algn="just">
              <a:lnSpc>
                <a:spcPct val="115000"/>
              </a:lnSpc>
            </a:pPr>
            <a:endParaRPr lang="fr-FR" sz="25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  <a:cs typeface="Cambria"/>
            </a:endParaRPr>
          </a:p>
          <a:p>
            <a:pPr algn="just">
              <a:lnSpc>
                <a:spcPct val="115000"/>
              </a:lnSpc>
            </a:pPr>
            <a:r>
              <a:rPr lang="fr-FR" sz="2500" b="1" strike="noStrike" spc="-1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LabVIEW contient une grande gamme d’outils pour l’acquisition, l’analyse, l’affichage et l’enregistrement des données, </a:t>
            </a:r>
            <a:endParaRPr lang="fr-FR" sz="25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  <a:cs typeface="Cambria"/>
            </a:endParaRPr>
          </a:p>
          <a:p>
            <a:pPr algn="just">
              <a:lnSpc>
                <a:spcPct val="115000"/>
              </a:lnSpc>
            </a:pPr>
            <a:endParaRPr lang="fr-FR" sz="25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  <a:cs typeface="Cambria"/>
            </a:endParaRPr>
          </a:p>
          <a:p>
            <a:pPr algn="just">
              <a:lnSpc>
                <a:spcPct val="115000"/>
              </a:lnSpc>
            </a:pPr>
            <a:r>
              <a:rPr lang="fr-FR" sz="2500" b="1" strike="noStrike" spc="-1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ainsi que des outils pour vous aider à mettre au point votre programme.</a:t>
            </a:r>
            <a:endParaRPr lang="fr-FR" sz="25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  <a:cs typeface="Cambria"/>
            </a:endParaRPr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Shape 1"/>
          <p:cNvSpPr txBox="1"/>
          <p:nvPr/>
        </p:nvSpPr>
        <p:spPr>
          <a:xfrm>
            <a:off x="1440000" y="301320"/>
            <a:ext cx="8352000" cy="850680"/>
          </a:xfrm>
          <a:prstGeom prst="rect">
            <a:avLst/>
          </a:prstGeom>
          <a:solidFill>
            <a:srgbClr val="CCFF66"/>
          </a:solidFill>
          <a:ln>
            <a:solidFill>
              <a:srgbClr val="3333FF"/>
            </a:solidFill>
          </a:ln>
        </p:spPr>
        <p:txBody>
          <a:bodyPr lIns="0" tIns="0" rIns="0" bIns="0" anchor="ctr"/>
          <a:lstStyle/>
          <a:p>
            <a:pPr algn="ctr" rtl="1"/>
            <a:r>
              <a:rPr lang="fr-FR" sz="26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Introduction</a:t>
            </a:r>
            <a:endParaRPr lang="fr-FR" sz="26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TextShape 2"/>
          <p:cNvSpPr txBox="1"/>
          <p:nvPr/>
        </p:nvSpPr>
        <p:spPr>
          <a:xfrm>
            <a:off x="288000" y="1512000"/>
            <a:ext cx="9576000" cy="3168000"/>
          </a:xfrm>
          <a:prstGeom prst="rect">
            <a:avLst/>
          </a:prstGeom>
          <a:solidFill>
            <a:srgbClr val="66FFFF">
              <a:alpha val="50000"/>
            </a:srgbClr>
          </a:solidFill>
          <a:ln>
            <a:solidFill>
              <a:srgbClr val="993366"/>
            </a:solidFill>
          </a:ln>
        </p:spPr>
        <p:txBody>
          <a:bodyPr lIns="0" tIns="0" rIns="0" bIns="0"/>
          <a:lstStyle/>
          <a:p>
            <a:pPr marL="864000" lvl="1" indent="-324000" rtl="1"/>
            <a:r>
              <a:rPr lang="fr-FR" sz="2600" b="1" strike="noStrike" spc="-1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Malgun Gothic"/>
              </a:rPr>
              <a:t>LabVIEW</a:t>
            </a:r>
          </a:p>
          <a:p>
            <a:pPr marL="864000" lvl="1" indent="-324000" rtl="1"/>
            <a:r>
              <a:rPr lang="fr-FR" sz="26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Malgun Gothic"/>
              </a:rPr>
              <a:t>(Lab</a:t>
            </a:r>
            <a:r>
              <a:rPr lang="fr-FR" sz="2600" b="1" strike="noStrike" spc="-1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Malgun Gothic"/>
              </a:rPr>
              <a:t>oratory </a:t>
            </a:r>
            <a:r>
              <a:rPr lang="fr-FR" sz="26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Malgun Gothic"/>
              </a:rPr>
              <a:t>V</a:t>
            </a:r>
            <a:r>
              <a:rPr lang="fr-FR" sz="2600" b="1" strike="noStrike" spc="-1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Malgun Gothic"/>
              </a:rPr>
              <a:t>irtual Instrument </a:t>
            </a:r>
            <a:r>
              <a:rPr lang="fr-FR" sz="26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Malgun Gothic"/>
              </a:rPr>
              <a:t>E</a:t>
            </a:r>
            <a:r>
              <a:rPr lang="fr-FR" sz="2600" b="1" strike="noStrike" spc="-1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Malgun Gothic"/>
              </a:rPr>
              <a:t>ngineering </a:t>
            </a:r>
            <a:r>
              <a:rPr lang="fr-FR" sz="26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Malgun Gothic"/>
              </a:rPr>
              <a:t>W</a:t>
            </a:r>
            <a:r>
              <a:rPr lang="fr-FR" sz="2600" b="1" strike="noStrike" spc="-1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Malgun Gothic"/>
              </a:rPr>
              <a:t>orkbench)</a:t>
            </a:r>
          </a:p>
          <a:p>
            <a:pPr marL="864000" lvl="1" indent="-324000" rtl="1"/>
            <a:r>
              <a:rPr lang="fr-FR" sz="2600" b="1" strike="noStrike" spc="-1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Malgun Gothic"/>
              </a:rPr>
              <a:t> est un environnement de développement graphique qui permet de créer des applications modulaires (notion de sous VI) et extensibles, pour la conception d'applications de mesure, de contrôle et de test</a:t>
            </a:r>
          </a:p>
        </p:txBody>
      </p:sp>
      <p:pic>
        <p:nvPicPr>
          <p:cNvPr id="55" name="Image 54"/>
          <p:cNvPicPr/>
          <p:nvPr/>
        </p:nvPicPr>
        <p:blipFill>
          <a:blip r:embed="rId2"/>
          <a:stretch/>
        </p:blipFill>
        <p:spPr>
          <a:xfrm>
            <a:off x="3837960" y="4968000"/>
            <a:ext cx="2045880" cy="1872000"/>
          </a:xfrm>
          <a:prstGeom prst="rect">
            <a:avLst/>
          </a:prstGeom>
          <a:ln>
            <a:noFill/>
          </a:ln>
        </p:spPr>
      </p:pic>
      <p:pic>
        <p:nvPicPr>
          <p:cNvPr id="56" name="Image 55"/>
          <p:cNvPicPr/>
          <p:nvPr/>
        </p:nvPicPr>
        <p:blipFill>
          <a:blip r:embed="rId3" cstate="print"/>
          <a:stretch/>
        </p:blipFill>
        <p:spPr>
          <a:xfrm>
            <a:off x="486000" y="288000"/>
            <a:ext cx="954000" cy="873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Shape 1"/>
          <p:cNvSpPr txBox="1"/>
          <p:nvPr/>
        </p:nvSpPr>
        <p:spPr>
          <a:xfrm>
            <a:off x="1274760" y="301320"/>
            <a:ext cx="8300880" cy="922680"/>
          </a:xfrm>
          <a:prstGeom prst="rect">
            <a:avLst/>
          </a:prstGeom>
          <a:solidFill>
            <a:srgbClr val="CCFF66"/>
          </a:solidFill>
          <a:ln>
            <a:solidFill>
              <a:srgbClr val="3333FF"/>
            </a:solidFill>
          </a:ln>
        </p:spPr>
        <p:txBody>
          <a:bodyPr lIns="0" tIns="0" rIns="0" bIns="0" anchor="ctr"/>
          <a:lstStyle/>
          <a:p>
            <a:pPr algn="ctr" rtl="1"/>
            <a:r>
              <a:rPr lang="fr-FR" sz="26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Concepts de langage de programmation graphique</a:t>
            </a:r>
            <a:endParaRPr lang="fr-FR" sz="26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TextShape 2"/>
          <p:cNvSpPr txBox="1"/>
          <p:nvPr/>
        </p:nvSpPr>
        <p:spPr>
          <a:xfrm>
            <a:off x="504000" y="1493821"/>
            <a:ext cx="9071640" cy="3429024"/>
          </a:xfrm>
          <a:prstGeom prst="rect">
            <a:avLst/>
          </a:prstGeom>
          <a:solidFill>
            <a:srgbClr val="66FFFF">
              <a:alpha val="50000"/>
            </a:srgbClr>
          </a:solidFill>
          <a:ln>
            <a:solidFill>
              <a:srgbClr val="993366"/>
            </a:solidFill>
          </a:ln>
        </p:spPr>
        <p:txBody>
          <a:bodyPr lIns="0" tIns="0" rIns="0" bIns="0"/>
          <a:lstStyle/>
          <a:p>
            <a:pPr marL="190800" lvl="1" indent="-216000" algn="ctr" rtl="1"/>
            <a:r>
              <a:rPr lang="fr-FR" sz="2500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entury Gothic" pitchFamily="34" charset="0"/>
              </a:rPr>
              <a:t>National Instruments (NI)</a:t>
            </a:r>
          </a:p>
          <a:p>
            <a:pPr marL="190800" lvl="1" indent="-216000" rtl="1"/>
            <a:r>
              <a:rPr lang="fr-FR" sz="2500" b="1" strike="noStrike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entury Gothic" pitchFamily="34" charset="0"/>
              </a:rPr>
              <a:t>Société à l'origine de la programmation graphique et, par conséquent, de LabVIEW</a:t>
            </a:r>
            <a:endParaRPr lang="fr-FR" sz="25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 pitchFamily="34" charset="0"/>
            </a:endParaRPr>
          </a:p>
          <a:p>
            <a:pPr marL="190800" lvl="1" indent="-216000" rtl="1"/>
            <a:r>
              <a:rPr lang="fr-FR" sz="2500" b="1" strike="noStrike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entury Gothic" pitchFamily="34" charset="0"/>
              </a:rPr>
              <a:t> </a:t>
            </a:r>
            <a:endParaRPr lang="fr-FR" sz="25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 pitchFamily="34" charset="0"/>
            </a:endParaRPr>
          </a:p>
          <a:p>
            <a:pPr marL="190800" lvl="1" indent="-216000" rtl="1"/>
            <a:r>
              <a:rPr lang="fr-FR" sz="2500" b="1" strike="noStrike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entury Gothic" pitchFamily="34" charset="0"/>
              </a:rPr>
              <a:t>NI est classé parmi les 100 meilleurs entreprises américaines.</a:t>
            </a:r>
            <a:endParaRPr lang="fr-FR" sz="25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 pitchFamily="34" charset="0"/>
            </a:endParaRPr>
          </a:p>
        </p:txBody>
      </p:sp>
      <p:pic>
        <p:nvPicPr>
          <p:cNvPr id="59" name="Image 58"/>
          <p:cNvPicPr/>
          <p:nvPr/>
        </p:nvPicPr>
        <p:blipFill>
          <a:blip r:embed="rId2"/>
          <a:stretch/>
        </p:blipFill>
        <p:spPr>
          <a:xfrm>
            <a:off x="2611420" y="5351473"/>
            <a:ext cx="4176000" cy="1054440"/>
          </a:xfrm>
          <a:prstGeom prst="rect">
            <a:avLst/>
          </a:prstGeom>
          <a:ln>
            <a:noFill/>
          </a:ln>
        </p:spPr>
      </p:pic>
      <p:pic>
        <p:nvPicPr>
          <p:cNvPr id="60" name="Image 59"/>
          <p:cNvPicPr/>
          <p:nvPr/>
        </p:nvPicPr>
        <p:blipFill>
          <a:blip r:embed="rId3" cstate="print"/>
          <a:stretch/>
        </p:blipFill>
        <p:spPr>
          <a:xfrm>
            <a:off x="252000" y="301320"/>
            <a:ext cx="1022760" cy="936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Shape 1"/>
          <p:cNvSpPr txBox="1"/>
          <p:nvPr/>
        </p:nvSpPr>
        <p:spPr>
          <a:xfrm>
            <a:off x="2016000" y="576000"/>
            <a:ext cx="7559640" cy="850680"/>
          </a:xfrm>
          <a:prstGeom prst="rect">
            <a:avLst/>
          </a:prstGeom>
          <a:solidFill>
            <a:srgbClr val="CCFF66"/>
          </a:solidFill>
          <a:ln>
            <a:solidFill>
              <a:srgbClr val="3333FF"/>
            </a:solidFill>
          </a:ln>
        </p:spPr>
        <p:txBody>
          <a:bodyPr lIns="0" tIns="0" rIns="0" bIns="0" anchor="ctr"/>
          <a:lstStyle/>
          <a:p>
            <a:pPr algn="ctr" rtl="1"/>
            <a:r>
              <a:rPr lang="fr-FR" sz="2500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Concepts de langage de programmation graphique</a:t>
            </a:r>
            <a:endParaRPr lang="fr-FR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TextShape 2"/>
          <p:cNvSpPr txBox="1"/>
          <p:nvPr/>
        </p:nvSpPr>
        <p:spPr>
          <a:xfrm>
            <a:off x="288000" y="1728000"/>
            <a:ext cx="9360000" cy="5040000"/>
          </a:xfrm>
          <a:prstGeom prst="rect">
            <a:avLst/>
          </a:prstGeom>
          <a:solidFill>
            <a:srgbClr val="66FFFF">
              <a:alpha val="50000"/>
            </a:srgbClr>
          </a:solidFill>
          <a:ln>
            <a:solidFill>
              <a:srgbClr val="993366"/>
            </a:solidFill>
          </a:ln>
        </p:spPr>
        <p:txBody>
          <a:bodyPr lIns="0" tIns="0" rIns="0" bIns="0"/>
          <a:lstStyle/>
          <a:p>
            <a:r>
              <a:rPr lang="fr-FR" sz="2600" b="1" strike="noStrike" spc="-1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Historique</a:t>
            </a:r>
            <a:endParaRPr lang="fr-F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fr-FR" sz="2600" b="1" strike="noStrike" spc="-1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1986  LabVIEW 1.0 pour Macintosh.</a:t>
            </a:r>
            <a:endParaRPr lang="fr-F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fr-FR" sz="2600" b="1" strike="noStrike" spc="-1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1992 LabVIEW pour Windows</a:t>
            </a:r>
            <a:endParaRPr lang="fr-F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fr-FR" sz="2600" b="1" strike="noStrike" spc="-1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2000 LabVIEW 6i Applications internet</a:t>
            </a:r>
            <a:endParaRPr lang="fr-F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fr-FR" sz="2600" b="1" strike="noStrike" spc="-1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labVIEW 2009 : éditeur d'icône amélioré, graphes 3D,</a:t>
            </a:r>
            <a:endParaRPr lang="fr-F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fr-FR" sz="2600" b="1" strike="noStrike" spc="-1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LabVIEW 2017 : LabVIEW 2017 ; LabVIEW NXG 1.0</a:t>
            </a:r>
            <a:endParaRPr lang="fr-F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r>
              <a:rPr lang="fr-FR" sz="2600" b="1" strike="noStrike" spc="-1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LabVIEW 2018 : LabVIEW NXG 3.0</a:t>
            </a:r>
            <a:endParaRPr lang="fr-FR" sz="10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mbria"/>
              <a:cs typeface="Cambria"/>
            </a:endParaRPr>
          </a:p>
          <a:p>
            <a:pPr algn="just">
              <a:lnSpc>
                <a:spcPct val="150000"/>
              </a:lnSpc>
            </a:pPr>
            <a:r>
              <a:rPr lang="fr-FR" sz="2600" b="1" strike="noStrike" spc="-1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LabVIEW 2019, première version avec formalisme pour Sets and Maps</a:t>
            </a:r>
            <a:endParaRPr lang="fr-FR" sz="10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mbria"/>
              <a:cs typeface="Cambria"/>
            </a:endParaRPr>
          </a:p>
          <a:p>
            <a:endParaRPr lang="fr-F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64000" lvl="1" indent="-324000" rtl="1"/>
            <a:r>
              <a:rPr lang="fr-FR" sz="2600" b="1" strike="noStrike" spc="-1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endParaRPr lang="fr-FR" sz="2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3" name="Image 62"/>
          <p:cNvPicPr/>
          <p:nvPr/>
        </p:nvPicPr>
        <p:blipFill>
          <a:blip r:embed="rId2"/>
          <a:stretch/>
        </p:blipFill>
        <p:spPr>
          <a:xfrm>
            <a:off x="323280" y="417960"/>
            <a:ext cx="1260720" cy="1153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Shape 1"/>
          <p:cNvSpPr txBox="1"/>
          <p:nvPr/>
        </p:nvSpPr>
        <p:spPr>
          <a:xfrm>
            <a:off x="1296000" y="288000"/>
            <a:ext cx="8208000" cy="720000"/>
          </a:xfrm>
          <a:prstGeom prst="rect">
            <a:avLst/>
          </a:prstGeom>
          <a:solidFill>
            <a:srgbClr val="CCFF66"/>
          </a:solidFill>
          <a:ln>
            <a:solidFill>
              <a:srgbClr val="3333FF"/>
            </a:solidFill>
          </a:ln>
        </p:spPr>
        <p:txBody>
          <a:bodyPr lIns="0" tIns="0" rIns="0" bIns="0" anchor="ctr"/>
          <a:lstStyle/>
          <a:p>
            <a:pPr algn="ctr"/>
            <a:r>
              <a:rPr lang="fr-FR" sz="2600" b="1" strike="noStrike" spc="-1">
                <a:solidFill>
                  <a:srgbClr val="990000"/>
                </a:solidFill>
                <a:uFill>
                  <a:solidFill>
                    <a:srgbClr val="FFFFFF"/>
                  </a:solidFill>
                </a:uFill>
                <a:latin typeface="Cambria"/>
                <a:cs typeface="Arial"/>
              </a:rPr>
              <a:t>Vocabulaire LabVIEW</a:t>
            </a:r>
            <a:endParaRPr lang="fr-FR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TextShape 2"/>
          <p:cNvSpPr txBox="1"/>
          <p:nvPr/>
        </p:nvSpPr>
        <p:spPr>
          <a:xfrm>
            <a:off x="432360" y="1307880"/>
            <a:ext cx="9071640" cy="5532120"/>
          </a:xfrm>
          <a:prstGeom prst="rect">
            <a:avLst/>
          </a:prstGeom>
          <a:solidFill>
            <a:srgbClr val="66FFFF">
              <a:alpha val="50000"/>
            </a:srgbClr>
          </a:solidFill>
          <a:ln>
            <a:solidFill>
              <a:srgbClr val="993366"/>
            </a:solidFill>
          </a:ln>
        </p:spPr>
        <p:txBody>
          <a:bodyPr lIns="0" tIns="0" rIns="0" bIns="0"/>
          <a:lstStyle/>
          <a:p>
            <a:endParaRPr lang="fr-F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lang="fr-FR" sz="3000" b="1" strike="noStrike" spc="-1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Cambria"/>
                <a:cs typeface="Arial"/>
              </a:rPr>
              <a:t>Les programmes LabVIEW appelés Instruments Virtuels ou Virtual Instruments (VI).</a:t>
            </a:r>
            <a:endParaRPr lang="fr-F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lang="fr-F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lang="fr-FR" sz="3000" b="1" strike="noStrike" spc="-1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Cambria"/>
                <a:cs typeface="Arial"/>
              </a:rPr>
              <a:t>On parle d’instruments virtuels car leur apparence et leur fonctionnement sont semblables à ceux d’instruments réels, tels que les oscilloscopes et les multimètres.</a:t>
            </a:r>
            <a:endParaRPr lang="fr-F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fr-F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fr-F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lang="fr-F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6" name="Image 65"/>
          <p:cNvPicPr/>
          <p:nvPr/>
        </p:nvPicPr>
        <p:blipFill>
          <a:blip r:embed="rId2" cstate="print"/>
          <a:stretch/>
        </p:blipFill>
        <p:spPr>
          <a:xfrm>
            <a:off x="323280" y="417960"/>
            <a:ext cx="684720" cy="6264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648</Words>
  <Application>LibreOffice/5.0.6.3$Windows_x86 LibreOffice_project/490fc03b25318460cfc54456516ea2519c11d1aa</Application>
  <PresentationFormat>Personnalisé</PresentationFormat>
  <Paragraphs>108</Paragraphs>
  <Slides>28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29" baseType="lpstr">
      <vt:lpstr>Office Theme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cp:lastModifiedBy>acer</cp:lastModifiedBy>
  <cp:revision>25</cp:revision>
  <dcterms:created xsi:type="dcterms:W3CDTF">2022-02-17T12:53:41Z</dcterms:created>
  <dcterms:modified xsi:type="dcterms:W3CDTF">2022-03-08T23:59:38Z</dcterms:modified>
  <dc:language>ar-DZ</dc:language>
</cp:coreProperties>
</file>