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300" r:id="rId2"/>
    <p:sldId id="274" r:id="rId3"/>
    <p:sldId id="301" r:id="rId4"/>
    <p:sldId id="302" r:id="rId5"/>
    <p:sldId id="303" r:id="rId6"/>
    <p:sldId id="304"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272" r:id="rId21"/>
  </p:sldIdLst>
  <p:sldSz cx="9144000" cy="6858000" type="screen4x3"/>
  <p:notesSz cx="9144000" cy="6858000"/>
  <p:defaultTextStyle>
    <a:defPPr>
      <a:defRPr lang="fr-FR"/>
    </a:defPPr>
    <a:lvl1pPr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1pPr>
    <a:lvl2pPr marL="4572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2pPr>
    <a:lvl3pPr marL="9144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3pPr>
    <a:lvl4pPr marL="13716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4pPr>
    <a:lvl5pPr marL="18288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EB15"/>
    <a:srgbClr val="D2E51B"/>
    <a:srgbClr val="8A5B1C"/>
    <a:srgbClr val="FF0000"/>
    <a:srgbClr val="B84218"/>
    <a:srgbClr val="DEBF2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3098" autoAdjust="0"/>
    <p:restoredTop sz="90929"/>
  </p:normalViewPr>
  <p:slideViewPr>
    <p:cSldViewPr>
      <p:cViewPr>
        <p:scale>
          <a:sx n="112" d="100"/>
          <a:sy n="112" d="100"/>
        </p:scale>
        <p:origin x="78" y="14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1920" y="-96"/>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EC61A56B-1DA8-4B87-A076-C1E4DBEAEC0E}" type="datetimeFigureOut">
              <a:rPr lang="fr-FR" smtClean="0"/>
              <a:pPr/>
              <a:t>26/05/2021</a:t>
            </a:fld>
            <a:endParaRPr lang="fr-FR"/>
          </a:p>
        </p:txBody>
      </p:sp>
      <p:sp>
        <p:nvSpPr>
          <p:cNvPr id="4" name="Espace réservé de l'image des diapositives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B4AF1222-7D3D-4A71-9218-DEA41E98F21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B4AF1222-7D3D-4A71-9218-DEA41E98F21C}"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pPr>
              <a:defRPr/>
            </a:pPr>
            <a:endParaRPr lang="fr-FR"/>
          </a:p>
        </p:txBody>
      </p:sp>
      <p:sp>
        <p:nvSpPr>
          <p:cNvPr id="19" name="Espace réservé du pied de page 18"/>
          <p:cNvSpPr>
            <a:spLocks noGrp="1"/>
          </p:cNvSpPr>
          <p:nvPr>
            <p:ph type="ftr" sz="quarter" idx="11"/>
          </p:nvPr>
        </p:nvSpPr>
        <p:spPr/>
        <p:txBody>
          <a:bodyPr/>
          <a:lstStyle/>
          <a:p>
            <a:pPr>
              <a:defRPr/>
            </a:pPr>
            <a:endParaRPr lang="fr-FR"/>
          </a:p>
        </p:txBody>
      </p:sp>
      <p:sp>
        <p:nvSpPr>
          <p:cNvPr id="27" name="Espace réservé du numéro de diapositive 26"/>
          <p:cNvSpPr>
            <a:spLocks noGrp="1"/>
          </p:cNvSpPr>
          <p:nvPr>
            <p:ph type="sldNum" sz="quarter" idx="12"/>
          </p:nvPr>
        </p:nvSpPr>
        <p:spPr/>
        <p:txBody>
          <a:bodyPr/>
          <a:lstStyle/>
          <a:p>
            <a:pPr>
              <a:defRPr/>
            </a:pPr>
            <a:fld id="{34875B95-5E9A-4283-94CD-69BA4FFF381E}" type="slidenum">
              <a:rPr lang="fr-FR" smtClean="0"/>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84C8E627-ED96-46CC-BA3C-BB02F0BB65CC}" type="slidenum">
              <a:rPr lang="fr-FR" smtClean="0"/>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0CDB02CF-2A2C-4939-86AC-D72B75EA64E8}" type="slidenum">
              <a:rPr lang="fr-FR" smtClean="0"/>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1288EA98-4C85-41FF-AB84-E678E5ACB5D2}" type="slidenum">
              <a:rPr lang="fr-FR" smtClean="0"/>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4BD2F3ED-C6CE-4622-A184-C881366B9940}" type="slidenum">
              <a:rPr lang="fr-FR" smtClean="0"/>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8B3D9496-23E6-4B92-A135-F8ED828E5043}" type="slidenum">
              <a:rPr lang="fr-FR" smtClean="0"/>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pPr>
              <a:defRPr/>
            </a:pPr>
            <a:endParaRPr lang="fr-FR"/>
          </a:p>
        </p:txBody>
      </p:sp>
      <p:sp>
        <p:nvSpPr>
          <p:cNvPr id="8" name="Espace réservé du pied de page 7"/>
          <p:cNvSpPr>
            <a:spLocks noGrp="1"/>
          </p:cNvSpPr>
          <p:nvPr>
            <p:ph type="ftr" sz="quarter" idx="11"/>
          </p:nvPr>
        </p:nvSpPr>
        <p:spPr/>
        <p:txBody>
          <a:bodyPr/>
          <a:lstStyle/>
          <a:p>
            <a:pPr>
              <a:defRPr/>
            </a:pPr>
            <a:endParaRPr lang="fr-FR"/>
          </a:p>
        </p:txBody>
      </p:sp>
      <p:sp>
        <p:nvSpPr>
          <p:cNvPr id="9" name="Espace réservé du numéro de diapositive 8"/>
          <p:cNvSpPr>
            <a:spLocks noGrp="1"/>
          </p:cNvSpPr>
          <p:nvPr>
            <p:ph type="sldNum" sz="quarter" idx="12"/>
          </p:nvPr>
        </p:nvSpPr>
        <p:spPr/>
        <p:txBody>
          <a:bodyPr/>
          <a:lstStyle/>
          <a:p>
            <a:pPr>
              <a:defRPr/>
            </a:pPr>
            <a:fld id="{C23631B9-1B76-4511-8C7B-9ACC57862535}" type="slidenum">
              <a:rPr lang="fr-FR" smtClean="0"/>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endParaRPr lang="fr-FR"/>
          </a:p>
        </p:txBody>
      </p:sp>
      <p:sp>
        <p:nvSpPr>
          <p:cNvPr id="4" name="Espace réservé du pied de page 3"/>
          <p:cNvSpPr>
            <a:spLocks noGrp="1"/>
          </p:cNvSpPr>
          <p:nvPr>
            <p:ph type="ftr" sz="quarter" idx="11"/>
          </p:nvPr>
        </p:nvSpPr>
        <p:spPr/>
        <p:txBody>
          <a:bodyPr/>
          <a:lstStyle/>
          <a:p>
            <a:pPr>
              <a:defRPr/>
            </a:pPr>
            <a:endParaRPr lang="fr-FR"/>
          </a:p>
        </p:txBody>
      </p:sp>
      <p:sp>
        <p:nvSpPr>
          <p:cNvPr id="5" name="Espace réservé du numéro de diapositive 4"/>
          <p:cNvSpPr>
            <a:spLocks noGrp="1"/>
          </p:cNvSpPr>
          <p:nvPr>
            <p:ph type="sldNum" sz="quarter" idx="12"/>
          </p:nvPr>
        </p:nvSpPr>
        <p:spPr/>
        <p:txBody>
          <a:bodyPr/>
          <a:lstStyle/>
          <a:p>
            <a:pPr>
              <a:defRPr/>
            </a:pPr>
            <a:fld id="{AD04A168-CDC7-49B1-953D-CC0397E70362}" type="slidenum">
              <a:rPr lang="fr-FR" smtClean="0"/>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fr-FR"/>
          </a:p>
        </p:txBody>
      </p:sp>
      <p:sp>
        <p:nvSpPr>
          <p:cNvPr id="3" name="Espace réservé du pied de page 2"/>
          <p:cNvSpPr>
            <a:spLocks noGrp="1"/>
          </p:cNvSpPr>
          <p:nvPr>
            <p:ph type="ftr" sz="quarter" idx="11"/>
          </p:nvPr>
        </p:nvSpPr>
        <p:spPr/>
        <p:txBody>
          <a:bodyPr/>
          <a:lstStyle/>
          <a:p>
            <a:pPr>
              <a:defRPr/>
            </a:pPr>
            <a:endParaRPr lang="fr-FR"/>
          </a:p>
        </p:txBody>
      </p:sp>
      <p:sp>
        <p:nvSpPr>
          <p:cNvPr id="4" name="Espace réservé du numéro de diapositive 3"/>
          <p:cNvSpPr>
            <a:spLocks noGrp="1"/>
          </p:cNvSpPr>
          <p:nvPr>
            <p:ph type="sldNum" sz="quarter" idx="12"/>
          </p:nvPr>
        </p:nvSpPr>
        <p:spPr/>
        <p:txBody>
          <a:bodyPr/>
          <a:lstStyle/>
          <a:p>
            <a:pPr>
              <a:defRPr/>
            </a:pPr>
            <a:fld id="{125D7CDB-ADF7-4D9F-BF60-D3D77C036E1E}" type="slidenum">
              <a:rPr lang="fr-FR" smtClean="0"/>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25558685-D4D4-4002-A46F-A7A2FB0E4278}" type="slidenum">
              <a:rPr lang="fr-FR" smtClean="0"/>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pPr>
              <a:defRPr/>
            </a:pPr>
            <a:fld id="{84A4EA51-C93F-4FDE-AFA1-25B23E8907D5}" type="slidenum">
              <a:rPr lang="fr-FR" smtClean="0"/>
              <a:pPr>
                <a:defRPr/>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C21A624-2C55-4ED1-986B-52544362A3FE}" type="slidenum">
              <a:rPr lang="fr-FR" smtClean="0"/>
              <a:pPr>
                <a:defRPr/>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3400" y="1371600"/>
            <a:ext cx="8382000" cy="4389120"/>
          </a:xfrm>
        </p:spPr>
        <p:txBody>
          <a:bodyPr>
            <a:normAutofit/>
          </a:bodyPr>
          <a:lstStyle/>
          <a:p>
            <a:pPr algn="ctr"/>
            <a:r>
              <a:rPr lang="fr-FR" sz="4400" dirty="0" smtClean="0">
                <a:latin typeface="Times New Roman" pitchFamily="18" charset="0"/>
                <a:cs typeface="Times New Roman" pitchFamily="18" charset="0"/>
              </a:rPr>
              <a:t>LES CAPTEURS INTELLIGENTS</a:t>
            </a:r>
            <a:br>
              <a:rPr lang="fr-FR" sz="4400" dirty="0" smtClean="0">
                <a:latin typeface="Times New Roman" pitchFamily="18" charset="0"/>
                <a:cs typeface="Times New Roman" pitchFamily="18" charset="0"/>
              </a:rPr>
            </a:br>
            <a:r>
              <a:rPr lang="fr-FR" sz="4400" dirty="0" smtClean="0">
                <a:latin typeface="Times New Roman" pitchFamily="18" charset="0"/>
                <a:cs typeface="Times New Roman" pitchFamily="18" charset="0"/>
              </a:rPr>
              <a:t> </a:t>
            </a:r>
            <a:br>
              <a:rPr lang="fr-FR" sz="4400" dirty="0" smtClean="0">
                <a:latin typeface="Times New Roman" pitchFamily="18" charset="0"/>
                <a:cs typeface="Times New Roman" pitchFamily="18" charset="0"/>
              </a:rPr>
            </a:br>
            <a:r>
              <a:rPr lang="fr-FR" sz="4400" dirty="0" smtClean="0">
                <a:latin typeface="Times New Roman" pitchFamily="18" charset="0"/>
                <a:cs typeface="Times New Roman" pitchFamily="18" charset="0"/>
              </a:rPr>
              <a:t>DOMMAINES D’APPLICATION</a:t>
            </a:r>
            <a:endParaRPr lang="fr-FR" sz="44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a:t>
            </a:fld>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57200"/>
            <a:ext cx="8229600" cy="609600"/>
          </a:xfrm>
        </p:spPr>
        <p:txBody>
          <a:bodyPr>
            <a:normAutofit fontScale="90000"/>
          </a:bodyPr>
          <a:lstStyle/>
          <a:p>
            <a:r>
              <a:rPr lang="fr-FR" sz="4000" b="1" dirty="0" smtClean="0">
                <a:latin typeface="Times New Roman" pitchFamily="18" charset="0"/>
                <a:cs typeface="Times New Roman" pitchFamily="18" charset="0"/>
              </a:rPr>
              <a:t>Les capteurs magnétiques</a:t>
            </a:r>
            <a:endParaRPr lang="fr-FR" sz="40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676400"/>
            <a:ext cx="8229600" cy="4389120"/>
          </a:xfrm>
        </p:spPr>
        <p:txBody>
          <a:bodyPr/>
          <a:lstStyle/>
          <a:p>
            <a:pPr algn="just">
              <a:lnSpc>
                <a:spcPct val="150000"/>
              </a:lnSpc>
            </a:pPr>
            <a:r>
              <a:rPr lang="fr-FR" dirty="0" smtClean="0">
                <a:latin typeface="Times New Roman" pitchFamily="18" charset="0"/>
                <a:cs typeface="Times New Roman" pitchFamily="18" charset="0"/>
              </a:rPr>
              <a:t>Le capteur magnétique est apparu au cours des années 1990. La terre est entourée d’un champ magnétique considéré comme constant à notre échelle. Le but de ce capteur est d’analyser les fluctuations de ce champ. En effet, quand une masse métallique, comme un véhicule, circule, elle modifie localement ce champ.</a:t>
            </a:r>
            <a:endParaRPr lang="fr-FR"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10</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762000"/>
          </a:xfrm>
        </p:spPr>
        <p:txBody>
          <a:bodyPr>
            <a:normAutofit/>
          </a:bodyPr>
          <a:lstStyle/>
          <a:p>
            <a:r>
              <a:rPr lang="fr-FR" sz="4000" b="1" dirty="0" smtClean="0">
                <a:latin typeface="Times New Roman" pitchFamily="18" charset="0"/>
                <a:cs typeface="Times New Roman" pitchFamily="18" charset="0"/>
              </a:rPr>
              <a:t>Le capteur phonique</a:t>
            </a:r>
            <a:endParaRPr lang="fr-FR" sz="40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295400"/>
            <a:ext cx="8229600" cy="4389120"/>
          </a:xfrm>
        </p:spPr>
        <p:txBody>
          <a:bodyPr>
            <a:normAutofit fontScale="92500" lnSpcReduction="20000"/>
          </a:bodyPr>
          <a:lstStyle/>
          <a:p>
            <a:pPr algn="just">
              <a:lnSpc>
                <a:spcPct val="150000"/>
              </a:lnSpc>
            </a:pPr>
            <a:r>
              <a:rPr lang="fr-FR" dirty="0" smtClean="0"/>
              <a:t>Ce capteur étudie les ondes sonores générées par la circulation. A l’aide de capteurs acoustiques passifs, il mesure le bruit environnant puis effectue par tranche de quelques minutes des enregistrements. En évaluant la dynamique du signal, l’état du trafic est estimé (fluide, saturé, bloqué). Il est également possible de connaître la vitesse moyenne des véhicules en considérant une longueur prédéfinie des véhicules. La position sur la chaussée du véhicule n’est que très approximative.</a:t>
            </a:r>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11</a:t>
            </a:fld>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229600" cy="762000"/>
          </a:xfrm>
        </p:spPr>
        <p:txBody>
          <a:bodyPr>
            <a:normAutofit fontScale="90000"/>
          </a:bodyPr>
          <a:lstStyle/>
          <a:p>
            <a:r>
              <a:rPr lang="fr-FR" dirty="0" smtClean="0">
                <a:latin typeface="Times New Roman" pitchFamily="18" charset="0"/>
                <a:cs typeface="Times New Roman" pitchFamily="18" charset="0"/>
              </a:rPr>
              <a:t>véhicules intelligents</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554480"/>
            <a:ext cx="8229600" cy="4389120"/>
          </a:xfrm>
        </p:spPr>
        <p:txBody>
          <a:bodyPr>
            <a:normAutofit fontScale="85000" lnSpcReduction="10000"/>
          </a:bodyPr>
          <a:lstStyle/>
          <a:p>
            <a:r>
              <a:rPr lang="fr-FR" b="1" dirty="0" smtClean="0"/>
              <a:t>Capteur de vitesse :</a:t>
            </a:r>
          </a:p>
          <a:p>
            <a:pPr algn="just"/>
            <a:r>
              <a:rPr lang="fr-FR" dirty="0" smtClean="0"/>
              <a:t>Sur une voiture, la roue possède des dents aimantées, séparées d’intervalles identiques. Deux peuvent être retirés pour permettre au capteur de déterminer la position des pistons du moteur</a:t>
            </a:r>
            <a:r>
              <a:rPr lang="fr-FR" dirty="0" smtClean="0"/>
              <a:t>.</a:t>
            </a:r>
          </a:p>
          <a:p>
            <a:pPr algn="just"/>
            <a:endParaRPr lang="fr-FR" dirty="0" smtClean="0"/>
          </a:p>
          <a:p>
            <a:pPr algn="just"/>
            <a:r>
              <a:rPr lang="fr-FR" dirty="0" smtClean="0"/>
              <a:t>Le principe du capteur à effet Hall est le suivant : lorsque qu’une dent passe, il délivre une petite tension (pôle nord) et lorsque que c’est un creux, il ne délivre rien</a:t>
            </a:r>
            <a:r>
              <a:rPr lang="fr-FR" dirty="0" smtClean="0"/>
              <a:t>.</a:t>
            </a:r>
          </a:p>
          <a:p>
            <a:pPr algn="just"/>
            <a:endParaRPr lang="fr-FR" dirty="0" smtClean="0"/>
          </a:p>
          <a:p>
            <a:pPr algn="just"/>
            <a:r>
              <a:rPr lang="fr-FR" dirty="0" smtClean="0"/>
              <a:t>Le capteur donne au calculateur les informations de tension et de position des pistons, qui va pouvoir calculer la vitesse ainsi que par exemple le moment d’injection et l’avance à l’allumage.</a:t>
            </a:r>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12</a:t>
            </a:fld>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228600"/>
            <a:ext cx="8686800" cy="1143000"/>
          </a:xfrm>
        </p:spPr>
        <p:txBody>
          <a:bodyPr>
            <a:noAutofit/>
          </a:bodyPr>
          <a:lstStyle/>
          <a:p>
            <a:r>
              <a:rPr lang="fr-FR" sz="4000" b="1" dirty="0" smtClean="0">
                <a:latin typeface="Times New Roman" pitchFamily="18" charset="0"/>
                <a:cs typeface="Times New Roman" pitchFamily="18" charset="0"/>
              </a:rPr>
              <a:t>Capteurs d’informations sur le véhicule</a:t>
            </a:r>
            <a:endParaRPr lang="fr-FR" sz="40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676400"/>
            <a:ext cx="8229600" cy="4389120"/>
          </a:xfrm>
        </p:spPr>
        <p:txBody>
          <a:bodyPr>
            <a:normAutofit fontScale="92500" lnSpcReduction="10000"/>
          </a:bodyPr>
          <a:lstStyle/>
          <a:p>
            <a:pPr algn="just"/>
            <a:r>
              <a:rPr lang="fr-FR" b="1" dirty="0" smtClean="0">
                <a:latin typeface="Times New Roman" pitchFamily="18" charset="0"/>
                <a:cs typeface="Times New Roman" pitchFamily="18" charset="0"/>
              </a:rPr>
              <a:t>Les </a:t>
            </a:r>
            <a:r>
              <a:rPr lang="fr-FR" b="1" dirty="0" smtClean="0">
                <a:latin typeface="Times New Roman" pitchFamily="18" charset="0"/>
                <a:cs typeface="Times New Roman" pitchFamily="18" charset="0"/>
              </a:rPr>
              <a:t>capteurs de température :</a:t>
            </a:r>
          </a:p>
          <a:p>
            <a:pPr algn="just"/>
            <a:r>
              <a:rPr lang="fr-FR" dirty="0" smtClean="0">
                <a:latin typeface="Times New Roman" pitchFamily="18" charset="0"/>
                <a:cs typeface="Times New Roman" pitchFamily="18" charset="0"/>
              </a:rPr>
              <a:t>Il en existe trois types :</a:t>
            </a:r>
          </a:p>
          <a:p>
            <a:pPr algn="just"/>
            <a:r>
              <a:rPr lang="fr-FR" dirty="0" smtClean="0">
                <a:latin typeface="Times New Roman" pitchFamily="18" charset="0"/>
                <a:cs typeface="Times New Roman" pitchFamily="18" charset="0"/>
              </a:rPr>
              <a:t>Température </a:t>
            </a:r>
            <a:r>
              <a:rPr lang="fr-FR" dirty="0" smtClean="0">
                <a:latin typeface="Times New Roman" pitchFamily="18" charset="0"/>
                <a:cs typeface="Times New Roman" pitchFamily="18" charset="0"/>
              </a:rPr>
              <a:t>d’air d’admission et température d’eau moteur : ces données sont importantes pour le bon fonctionnement du véhicule</a:t>
            </a:r>
            <a:r>
              <a:rPr lang="fr-FR" dirty="0" smtClean="0">
                <a:latin typeface="Times New Roman" pitchFamily="18" charset="0"/>
                <a:cs typeface="Times New Roman" pitchFamily="18" charset="0"/>
              </a:rPr>
              <a:t>.</a:t>
            </a:r>
          </a:p>
          <a:p>
            <a:pPr algn="just"/>
            <a:r>
              <a:rPr lang="fr-FR" dirty="0" smtClean="0">
                <a:latin typeface="Times New Roman" pitchFamily="18" charset="0"/>
                <a:cs typeface="Times New Roman" pitchFamily="18" charset="0"/>
              </a:rPr>
              <a:t>Capteurs </a:t>
            </a:r>
            <a:r>
              <a:rPr lang="fr-FR" dirty="0" smtClean="0">
                <a:latin typeface="Times New Roman" pitchFamily="18" charset="0"/>
                <a:cs typeface="Times New Roman" pitchFamily="18" charset="0"/>
              </a:rPr>
              <a:t>CTP : Coefficient de Température Positif : dans ce cas, le capteur est une résistance dont la valeur augmente avec la température, et le courant qui passe donne la valeur de la température.</a:t>
            </a:r>
          </a:p>
          <a:p>
            <a:pPr algn="just"/>
            <a:r>
              <a:rPr lang="fr-FR" dirty="0" smtClean="0">
                <a:latin typeface="Times New Roman" pitchFamily="18" charset="0"/>
                <a:cs typeface="Times New Roman" pitchFamily="18" charset="0"/>
              </a:rPr>
              <a:t>Capteurs </a:t>
            </a:r>
            <a:r>
              <a:rPr lang="fr-FR" dirty="0" smtClean="0">
                <a:latin typeface="Times New Roman" pitchFamily="18" charset="0"/>
                <a:cs typeface="Times New Roman" pitchFamily="18" charset="0"/>
              </a:rPr>
              <a:t>CTN : Coefficient de Température Négatif : à l’inverse, plus la température augmente, plus la résistance de celui-ci diminue, mais le principe est le même</a:t>
            </a:r>
            <a:r>
              <a:rPr lang="fr-FR" dirty="0" smtClean="0"/>
              <a:t>.</a:t>
            </a:r>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13</a:t>
            </a:fld>
            <a:endParaRPr lang="fr-F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62712"/>
            <a:ext cx="8229600" cy="627888"/>
          </a:xfrm>
        </p:spPr>
        <p:txBody>
          <a:bodyPr>
            <a:normAutofit fontScale="90000"/>
          </a:bodyPr>
          <a:lstStyle/>
          <a:p>
            <a:r>
              <a:rPr lang="fr-FR" sz="4000" b="1" dirty="0" smtClean="0">
                <a:latin typeface="Times New Roman" pitchFamily="18" charset="0"/>
                <a:cs typeface="Times New Roman" pitchFamily="18" charset="0"/>
              </a:rPr>
              <a:t>Les capteurs de pression</a:t>
            </a:r>
            <a:endParaRPr lang="fr-FR" sz="40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371600"/>
            <a:ext cx="8229600" cy="4389120"/>
          </a:xfrm>
        </p:spPr>
        <p:txBody>
          <a:bodyPr/>
          <a:lstStyle/>
          <a:p>
            <a:pPr algn="just"/>
            <a:r>
              <a:rPr lang="fr-FR" dirty="0" smtClean="0">
                <a:latin typeface="Times New Roman" pitchFamily="18" charset="0"/>
                <a:cs typeface="Times New Roman" pitchFamily="18" charset="0"/>
              </a:rPr>
              <a:t>On </a:t>
            </a:r>
            <a:r>
              <a:rPr lang="fr-FR" dirty="0" smtClean="0">
                <a:latin typeface="Times New Roman" pitchFamily="18" charset="0"/>
                <a:cs typeface="Times New Roman" pitchFamily="18" charset="0"/>
              </a:rPr>
              <a:t>en distingue deux sortes </a:t>
            </a:r>
            <a:r>
              <a:rPr lang="fr-FR" dirty="0" smtClean="0">
                <a:latin typeface="Times New Roman" pitchFamily="18" charset="0"/>
                <a:cs typeface="Times New Roman" pitchFamily="18" charset="0"/>
              </a:rPr>
              <a:t>:</a:t>
            </a:r>
          </a:p>
          <a:p>
            <a:pPr algn="just"/>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 Les matériaux piézo-électrique (comme le quartz) permettent une mesure de la pression, car ils y réagissent en changeant le courant qui les parcours</a:t>
            </a:r>
            <a:r>
              <a:rPr lang="fr-FR" dirty="0" smtClean="0">
                <a:latin typeface="Times New Roman" pitchFamily="18" charset="0"/>
                <a:cs typeface="Times New Roman" pitchFamily="18" charset="0"/>
              </a:rPr>
              <a:t>.</a:t>
            </a:r>
          </a:p>
          <a:p>
            <a:pPr algn="just"/>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 La pression des pneus, ou du carburant dans le moteur, peuvent par exemple être déterminées de cette façon</a:t>
            </a:r>
            <a:r>
              <a:rPr lang="fr-FR" dirty="0" smtClean="0">
                <a:latin typeface="Times New Roman" pitchFamily="18" charset="0"/>
                <a:cs typeface="Times New Roman" pitchFamily="18" charset="0"/>
              </a:rPr>
              <a:t>.</a:t>
            </a:r>
          </a:p>
          <a:p>
            <a:pPr algn="just"/>
            <a:endParaRPr lang="fr-FR"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14</a:t>
            </a:fld>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685800"/>
          </a:xfrm>
        </p:spPr>
        <p:txBody>
          <a:bodyPr>
            <a:normAutofit/>
          </a:bodyPr>
          <a:lstStyle/>
          <a:p>
            <a:r>
              <a:rPr lang="fr-FR" sz="4000" b="1" dirty="0" smtClean="0">
                <a:latin typeface="Times New Roman" pitchFamily="18" charset="0"/>
                <a:cs typeface="Times New Roman" pitchFamily="18" charset="0"/>
              </a:rPr>
              <a:t>Les capteurs spécifiques</a:t>
            </a:r>
            <a:endParaRPr lang="fr-FR" sz="40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371600"/>
            <a:ext cx="8229600" cy="4389120"/>
          </a:xfrm>
        </p:spPr>
        <p:txBody>
          <a:bodyPr/>
          <a:lstStyle/>
          <a:p>
            <a:pPr algn="just">
              <a:lnSpc>
                <a:spcPct val="150000"/>
              </a:lnSpc>
            </a:pPr>
            <a:r>
              <a:rPr lang="fr-FR"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Le capteur d’oxygène, situé dans les pots d’échappement, sert à déterminer la quantité d’oxygène présent.</a:t>
            </a:r>
          </a:p>
          <a:p>
            <a:pPr algn="just">
              <a:lnSpc>
                <a:spcPct val="150000"/>
              </a:lnSpc>
            </a:pPr>
            <a:r>
              <a:rPr lang="fr-FR" dirty="0" smtClean="0">
                <a:latin typeface="Times New Roman" pitchFamily="18" charset="0"/>
                <a:cs typeface="Times New Roman" pitchFamily="18" charset="0"/>
              </a:rPr>
              <a:t>- Il est constitué de céramique et d’électrodes ; il fonctionne comme une pile à concentration d’oxygène.</a:t>
            </a:r>
          </a:p>
          <a:p>
            <a:pPr algn="just">
              <a:lnSpc>
                <a:spcPct val="150000"/>
              </a:lnSpc>
            </a:pPr>
            <a:r>
              <a:rPr lang="fr-FR" dirty="0" smtClean="0">
                <a:latin typeface="Times New Roman" pitchFamily="18" charset="0"/>
                <a:cs typeface="Times New Roman" pitchFamily="18" charset="0"/>
              </a:rPr>
              <a:t>- Il fournit une tension, qui est d’environ 1 V quand il y a trop d’oxygène, 0.1 V quand il y en a trop peu.</a:t>
            </a:r>
            <a:endParaRPr lang="fr-FR"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15</a:t>
            </a:fld>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8600" y="381000"/>
            <a:ext cx="8458200" cy="627888"/>
          </a:xfrm>
        </p:spPr>
        <p:txBody>
          <a:bodyPr>
            <a:noAutofit/>
          </a:bodyPr>
          <a:lstStyle/>
          <a:p>
            <a:r>
              <a:rPr lang="fr-FR" sz="4000" b="1" dirty="0" smtClean="0">
                <a:latin typeface="Times New Roman" pitchFamily="18" charset="0"/>
                <a:cs typeface="Times New Roman" pitchFamily="18" charset="0"/>
              </a:rPr>
              <a:t>Capteur de type magnéto-résistif (MR)</a:t>
            </a:r>
            <a:endParaRPr lang="fr-FR" sz="40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371600"/>
            <a:ext cx="8229600" cy="4389120"/>
          </a:xfrm>
        </p:spPr>
        <p:txBody>
          <a:bodyPr>
            <a:normAutofit fontScale="92500" lnSpcReduction="10000"/>
          </a:bodyPr>
          <a:lstStyle/>
          <a:p>
            <a:pPr algn="just"/>
            <a:r>
              <a:rPr lang="fr-FR" dirty="0" smtClean="0">
                <a:latin typeface="Times New Roman" pitchFamily="18" charset="0"/>
                <a:cs typeface="Times New Roman" pitchFamily="18" charset="0"/>
              </a:rPr>
              <a:t>Ce </a:t>
            </a:r>
            <a:r>
              <a:rPr lang="fr-FR" dirty="0" smtClean="0">
                <a:latin typeface="Times New Roman" pitchFamily="18" charset="0"/>
                <a:cs typeface="Times New Roman" pitchFamily="18" charset="0"/>
              </a:rPr>
              <a:t>capteur est composé d'un élément dit magnéto-résistif, revêtu d'une alternance de couches de Permalloy (alliage magnétique de fer (15%) et de nickel (80%)) et de silicium. Ces couches modifient la résistance ohmique en fonction de l'intensité et de la direction du champ magnétique (face Nord ou Sud). L'élément magnéto-résistif est incorporé dans un pont de Wheatstone afin d'en mesurer sa résistance. Une mesure de tension est effectuée au passage des champs magnétiques. La variation de tension entraine la formation d'un courant dont l'intensité varie entre deux valeurs : 7 ou 14 mA. Ces différentes valeurs d'intensité vont alors créer une tension en créneaux. La fréquence de cette tension représente la vitesse de rotation de la roue.</a:t>
            </a:r>
            <a:endParaRPr lang="fr-FR"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16</a:t>
            </a:fld>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81000"/>
            <a:ext cx="8229600" cy="704088"/>
          </a:xfrm>
        </p:spPr>
        <p:txBody>
          <a:bodyPr>
            <a:normAutofit/>
          </a:bodyPr>
          <a:lstStyle/>
          <a:p>
            <a:r>
              <a:rPr lang="fr-FR" sz="4000" b="1" dirty="0" smtClean="0">
                <a:latin typeface="Times New Roman" pitchFamily="18" charset="0"/>
                <a:cs typeface="Times New Roman" pitchFamily="18" charset="0"/>
              </a:rPr>
              <a:t>Capteur de type optoélectronique</a:t>
            </a:r>
            <a:endParaRPr lang="fr-FR" sz="40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371600"/>
            <a:ext cx="8229600" cy="4389120"/>
          </a:xfrm>
        </p:spPr>
        <p:txBody>
          <a:bodyPr>
            <a:normAutofit lnSpcReduction="10000"/>
          </a:bodyPr>
          <a:lstStyle/>
          <a:p>
            <a:pPr algn="just"/>
            <a:r>
              <a:rPr lang="fr-FR" dirty="0" smtClean="0">
                <a:latin typeface="Times New Roman" pitchFamily="18" charset="0"/>
                <a:cs typeface="Times New Roman" pitchFamily="18" charset="0"/>
              </a:rPr>
              <a:t>Ce </a:t>
            </a:r>
            <a:r>
              <a:rPr lang="fr-FR" dirty="0" smtClean="0">
                <a:latin typeface="Times New Roman" pitchFamily="18" charset="0"/>
                <a:cs typeface="Times New Roman" pitchFamily="18" charset="0"/>
              </a:rPr>
              <a:t>type de capteur est composé d'un disque avec fenêtres (comprendre un disque troué), d'une diode capable d'émettre un signal lumineux, ainsi que d'un récepteur optique. Le capteur </a:t>
            </a:r>
            <a:r>
              <a:rPr lang="fr-FR" dirty="0" err="1" smtClean="0">
                <a:latin typeface="Times New Roman" pitchFamily="18" charset="0"/>
                <a:cs typeface="Times New Roman" pitchFamily="18" charset="0"/>
              </a:rPr>
              <a:t>opto</a:t>
            </a:r>
            <a:r>
              <a:rPr lang="fr-FR" dirty="0" smtClean="0">
                <a:latin typeface="Times New Roman" pitchFamily="18" charset="0"/>
                <a:cs typeface="Times New Roman" pitchFamily="18" charset="0"/>
              </a:rPr>
              <a:t>-électrique est notamment utilisé dans la mesure de variations d'angles. Lorsque le disque tourne, il y a alternance de signaux au niveau du récepteur, et chaque nouveau signal lumineux correspond à un angle parcouru (qui est fonction du nombre de trous sur le disque). Il suffit alors de compter ce nombre de signaux lumineux afin de donner une mesure de l'angle. Afin de déterminer le sens de l'angle, le disque est percé de deux rangées de </a:t>
            </a:r>
            <a:r>
              <a:rPr lang="fr-FR" dirty="0" smtClean="0">
                <a:latin typeface="Times New Roman" pitchFamily="18" charset="0"/>
                <a:cs typeface="Times New Roman" pitchFamily="18" charset="0"/>
              </a:rPr>
              <a:t>trous.</a:t>
            </a:r>
            <a:endParaRPr lang="fr-FR"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17</a:t>
            </a:fld>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04800"/>
            <a:ext cx="8229600" cy="685800"/>
          </a:xfrm>
        </p:spPr>
        <p:txBody>
          <a:bodyPr>
            <a:normAutofit/>
          </a:bodyPr>
          <a:lstStyle/>
          <a:p>
            <a:r>
              <a:rPr lang="fr-FR" sz="4000" b="1" dirty="0" smtClean="0">
                <a:latin typeface="Times New Roman" pitchFamily="18" charset="0"/>
                <a:cs typeface="Times New Roman" pitchFamily="18" charset="0"/>
              </a:rPr>
              <a:t>Radar</a:t>
            </a:r>
            <a:endParaRPr lang="fr-FR" sz="40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859280"/>
            <a:ext cx="8229600" cy="4389120"/>
          </a:xfrm>
        </p:spPr>
        <p:txBody>
          <a:bodyPr/>
          <a:lstStyle/>
          <a:p>
            <a:pPr algn="just">
              <a:lnSpc>
                <a:spcPct val="150000"/>
              </a:lnSpc>
            </a:pPr>
            <a:r>
              <a:rPr lang="fr-FR" dirty="0" smtClean="0"/>
              <a:t>Les </a:t>
            </a:r>
            <a:r>
              <a:rPr lang="fr-FR" dirty="0" smtClean="0"/>
              <a:t>systèmes radars sont composés de deux éléments essentiels : un émetteur et un récepteur d'ondes. Si un obstacle se trouve sur le chemin de l'onde émise, un signal est réfléchit. En analysant ce signal, l'objet peut être localisé, et sa vitesse de déplacement peut être calculée en utilisant l'effet Doppler.</a:t>
            </a:r>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18</a:t>
            </a:fld>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 y="381000"/>
            <a:ext cx="8534400" cy="685800"/>
          </a:xfrm>
        </p:spPr>
        <p:txBody>
          <a:bodyPr>
            <a:noAutofit/>
          </a:bodyPr>
          <a:lstStyle/>
          <a:p>
            <a:r>
              <a:rPr lang="fr-FR" sz="4000" b="1" dirty="0" smtClean="0">
                <a:latin typeface="Times New Roman" pitchFamily="18" charset="0"/>
                <a:cs typeface="Times New Roman" pitchFamily="18" charset="0"/>
              </a:rPr>
              <a:t>Laser couplé à un système de </a:t>
            </a:r>
            <a:r>
              <a:rPr lang="fr-FR" sz="4000" b="1" dirty="0" smtClean="0">
                <a:latin typeface="Times New Roman" pitchFamily="18" charset="0"/>
                <a:cs typeface="Times New Roman" pitchFamily="18" charset="0"/>
              </a:rPr>
              <a:t>détection</a:t>
            </a:r>
            <a:endParaRPr lang="fr-FR" sz="4000"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a:bodyPr>
          <a:lstStyle/>
          <a:p>
            <a:pPr algn="just">
              <a:lnSpc>
                <a:spcPct val="150000"/>
              </a:lnSpc>
            </a:pPr>
            <a:r>
              <a:rPr lang="fr-FR" dirty="0" smtClean="0"/>
              <a:t>Basé </a:t>
            </a:r>
            <a:r>
              <a:rPr lang="fr-FR" dirty="0" smtClean="0"/>
              <a:t>sur le même principe de fonctionnement que le radar, le laser est également utilisé sur les véhicules intelligents. Le laser émet une onde lumineuse qui, quand elle rencontre un objet, est en partie rétrodiffusée vers le système de détection. Il est alors possible d'estimer la distance à laquelle se situe l'objet. </a:t>
            </a:r>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19</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8600" y="762000"/>
            <a:ext cx="8382000" cy="4495800"/>
          </a:xfrm>
        </p:spPr>
        <p:txBody>
          <a:bodyPr>
            <a:normAutofit fontScale="90000"/>
          </a:bodyPr>
          <a:lstStyle/>
          <a:p>
            <a:pPr algn="just"/>
            <a:r>
              <a:rPr lang="fr-FR" sz="2000" b="1" dirty="0" smtClean="0">
                <a:solidFill>
                  <a:schemeClr val="tx1"/>
                </a:solidFill>
                <a:latin typeface="Times New Roman" pitchFamily="18" charset="0"/>
                <a:cs typeface="Times New Roman" pitchFamily="18" charset="0"/>
              </a:rPr>
              <a:t>Domaines D’applications Des Capteurs Intelligents </a:t>
            </a:r>
            <a:br>
              <a:rPr lang="fr-FR" sz="2000" b="1" dirty="0" smtClean="0">
                <a:solidFill>
                  <a:schemeClr val="tx1"/>
                </a:solidFill>
                <a:latin typeface="Times New Roman" pitchFamily="18" charset="0"/>
                <a:cs typeface="Times New Roman" pitchFamily="18" charset="0"/>
              </a:rPr>
            </a:br>
            <a:r>
              <a:rPr lang="fr-FR" sz="2000" b="1" dirty="0" smtClean="0">
                <a:solidFill>
                  <a:schemeClr val="tx1"/>
                </a:solidFill>
                <a:latin typeface="Times New Roman" pitchFamily="18" charset="0"/>
                <a:cs typeface="Times New Roman" pitchFamily="18" charset="0"/>
              </a:rPr>
              <a:t/>
            </a:r>
            <a:br>
              <a:rPr lang="fr-FR" sz="2000" b="1" dirty="0" smtClean="0">
                <a:solidFill>
                  <a:schemeClr val="tx1"/>
                </a:solidFill>
                <a:latin typeface="Times New Roman" pitchFamily="18" charset="0"/>
                <a:cs typeface="Times New Roman" pitchFamily="18" charset="0"/>
              </a:rPr>
            </a:br>
            <a:r>
              <a:rPr lang="fr-FR" sz="2000" dirty="0" smtClean="0">
                <a:solidFill>
                  <a:schemeClr val="tx1"/>
                </a:solidFill>
                <a:latin typeface="Times New Roman" pitchFamily="18" charset="0"/>
                <a:cs typeface="Times New Roman" pitchFamily="18" charset="0"/>
              </a:rPr>
              <a:t>On dénombre quatre grands domaines d’application dans lesquels les capteurs intelligents sont plus particulièrement usités:</a:t>
            </a:r>
            <a:br>
              <a:rPr lang="fr-FR" sz="2000" dirty="0" smtClean="0">
                <a:solidFill>
                  <a:schemeClr val="tx1"/>
                </a:solidFill>
                <a:latin typeface="Times New Roman" pitchFamily="18" charset="0"/>
                <a:cs typeface="Times New Roman" pitchFamily="18" charset="0"/>
              </a:rPr>
            </a:br>
            <a:r>
              <a:rPr lang="fr-FR" sz="2000" dirty="0" smtClean="0">
                <a:solidFill>
                  <a:schemeClr val="tx1"/>
                </a:solidFill>
                <a:latin typeface="Times New Roman" pitchFamily="18" charset="0"/>
                <a:cs typeface="Times New Roman" pitchFamily="18" charset="0"/>
              </a:rPr>
              <a:t/>
            </a:r>
            <a:br>
              <a:rPr lang="fr-FR" sz="2000" dirty="0" smtClean="0">
                <a:solidFill>
                  <a:schemeClr val="tx1"/>
                </a:solidFill>
                <a:latin typeface="Times New Roman" pitchFamily="18" charset="0"/>
                <a:cs typeface="Times New Roman" pitchFamily="18" charset="0"/>
              </a:rPr>
            </a:br>
            <a:r>
              <a:rPr lang="fr-FR" sz="2000" dirty="0" smtClean="0">
                <a:solidFill>
                  <a:schemeClr val="tx1"/>
                </a:solidFill>
                <a:latin typeface="Times New Roman" pitchFamily="18" charset="0"/>
                <a:cs typeface="Times New Roman" pitchFamily="18" charset="0"/>
              </a:rPr>
              <a:t>1-L’industrie manufacturière, caractérisée par des contraintes temps-réel fortes et des contraintes environnementales variables suivant le type d’application.</a:t>
            </a:r>
            <a:br>
              <a:rPr lang="fr-FR" sz="2000" dirty="0" smtClean="0">
                <a:solidFill>
                  <a:schemeClr val="tx1"/>
                </a:solidFill>
                <a:latin typeface="Times New Roman" pitchFamily="18" charset="0"/>
                <a:cs typeface="Times New Roman" pitchFamily="18" charset="0"/>
              </a:rPr>
            </a:br>
            <a:r>
              <a:rPr lang="fr-FR" sz="2000" dirty="0" smtClean="0">
                <a:solidFill>
                  <a:schemeClr val="tx1"/>
                </a:solidFill>
                <a:latin typeface="Times New Roman" pitchFamily="18" charset="0"/>
                <a:cs typeface="Times New Roman" pitchFamily="18" charset="0"/>
              </a:rPr>
              <a:t/>
            </a:r>
            <a:br>
              <a:rPr lang="fr-FR" sz="2000" dirty="0" smtClean="0">
                <a:solidFill>
                  <a:schemeClr val="tx1"/>
                </a:solidFill>
                <a:latin typeface="Times New Roman" pitchFamily="18" charset="0"/>
                <a:cs typeface="Times New Roman" pitchFamily="18" charset="0"/>
              </a:rPr>
            </a:br>
            <a:r>
              <a:rPr lang="fr-FR" sz="2000" dirty="0" smtClean="0">
                <a:solidFill>
                  <a:schemeClr val="tx1"/>
                </a:solidFill>
                <a:latin typeface="Times New Roman" pitchFamily="18" charset="0"/>
                <a:cs typeface="Times New Roman" pitchFamily="18" charset="0"/>
              </a:rPr>
              <a:t>2-L’industrie des « processus continus », caractérisée par des contraintes temps-réel plutôt faibles mais qui doit satisfaire des contraintes environnementales fortes (processus chimiques, thermiques, …).</a:t>
            </a:r>
            <a:br>
              <a:rPr lang="fr-FR" sz="2000" dirty="0" smtClean="0">
                <a:solidFill>
                  <a:schemeClr val="tx1"/>
                </a:solidFill>
                <a:latin typeface="Times New Roman" pitchFamily="18" charset="0"/>
                <a:cs typeface="Times New Roman" pitchFamily="18" charset="0"/>
              </a:rPr>
            </a:br>
            <a:r>
              <a:rPr lang="fr-FR" sz="2000" dirty="0" smtClean="0">
                <a:solidFill>
                  <a:schemeClr val="tx1"/>
                </a:solidFill>
                <a:latin typeface="Times New Roman" pitchFamily="18" charset="0"/>
                <a:cs typeface="Times New Roman" pitchFamily="18" charset="0"/>
              </a:rPr>
              <a:t/>
            </a:r>
            <a:br>
              <a:rPr lang="fr-FR" sz="2000" dirty="0" smtClean="0">
                <a:solidFill>
                  <a:schemeClr val="tx1"/>
                </a:solidFill>
                <a:latin typeface="Times New Roman" pitchFamily="18" charset="0"/>
                <a:cs typeface="Times New Roman" pitchFamily="18" charset="0"/>
              </a:rPr>
            </a:br>
            <a:r>
              <a:rPr lang="fr-FR" sz="2000" dirty="0" smtClean="0">
                <a:solidFill>
                  <a:schemeClr val="tx1"/>
                </a:solidFill>
                <a:latin typeface="Times New Roman" pitchFamily="18" charset="0"/>
                <a:cs typeface="Times New Roman" pitchFamily="18" charset="0"/>
              </a:rPr>
              <a:t>3-Les systèmes embarqués, qui doivent également satisfaire des contraintes temporelles très variables suivant les applications, mais des contraintes relatives à l’environnement très fortes,</a:t>
            </a:r>
            <a:br>
              <a:rPr lang="fr-FR" sz="2000" dirty="0" smtClean="0">
                <a:solidFill>
                  <a:schemeClr val="tx1"/>
                </a:solidFill>
                <a:latin typeface="Times New Roman" pitchFamily="18" charset="0"/>
                <a:cs typeface="Times New Roman" pitchFamily="18" charset="0"/>
              </a:rPr>
            </a:br>
            <a:r>
              <a:rPr lang="fr-FR" sz="2000" dirty="0" smtClean="0">
                <a:solidFill>
                  <a:schemeClr val="tx1"/>
                </a:solidFill>
                <a:latin typeface="Times New Roman" pitchFamily="18" charset="0"/>
                <a:cs typeface="Times New Roman" pitchFamily="18" charset="0"/>
              </a:rPr>
              <a:t/>
            </a:r>
            <a:br>
              <a:rPr lang="fr-FR" sz="2000" dirty="0" smtClean="0">
                <a:solidFill>
                  <a:schemeClr val="tx1"/>
                </a:solidFill>
                <a:latin typeface="Times New Roman" pitchFamily="18" charset="0"/>
                <a:cs typeface="Times New Roman" pitchFamily="18" charset="0"/>
              </a:rPr>
            </a:br>
            <a:r>
              <a:rPr lang="fr-FR" sz="2000" dirty="0" smtClean="0">
                <a:solidFill>
                  <a:schemeClr val="tx1"/>
                </a:solidFill>
                <a:latin typeface="Times New Roman" pitchFamily="18" charset="0"/>
                <a:cs typeface="Times New Roman" pitchFamily="18" charset="0"/>
              </a:rPr>
              <a:t>4-Enfin, le tertiaire, qui est le plus souvent le moins contraignant tant au niveau </a:t>
            </a:r>
            <a:r>
              <a:rPr lang="fr-FR" sz="2000" dirty="0" err="1" smtClean="0">
                <a:solidFill>
                  <a:schemeClr val="tx1"/>
                </a:solidFill>
                <a:latin typeface="Times New Roman" pitchFamily="18" charset="0"/>
                <a:cs typeface="Times New Roman" pitchFamily="18" charset="0"/>
              </a:rPr>
              <a:t>tempsréel</a:t>
            </a:r>
            <a:r>
              <a:rPr lang="fr-FR" sz="2000" dirty="0" smtClean="0">
                <a:solidFill>
                  <a:schemeClr val="tx1"/>
                </a:solidFill>
                <a:latin typeface="Times New Roman" pitchFamily="18" charset="0"/>
                <a:cs typeface="Times New Roman" pitchFamily="18" charset="0"/>
              </a:rPr>
              <a:t> qu’environnemental.</a:t>
            </a:r>
            <a:r>
              <a:rPr lang="fr-FR" sz="2000" dirty="0" smtClean="0">
                <a:latin typeface="Times New Roman" pitchFamily="18" charset="0"/>
                <a:cs typeface="Times New Roman" pitchFamily="18" charset="0"/>
              </a:rPr>
              <a:t/>
            </a:r>
            <a:br>
              <a:rPr lang="fr-FR" sz="2000" dirty="0" smtClean="0">
                <a:latin typeface="Times New Roman" pitchFamily="18" charset="0"/>
                <a:cs typeface="Times New Roman" pitchFamily="18" charset="0"/>
              </a:rPr>
            </a:br>
            <a:endParaRPr lang="fr-FR" sz="2000" dirty="0">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pPr>
              <a:defRPr/>
            </a:pPr>
            <a:fld id="{AD04A168-CDC7-49B1-953D-CC0397E70362}" type="slidenum">
              <a:rPr lang="fr-FR" smtClean="0"/>
              <a:pPr>
                <a:defRPr/>
              </a:pPr>
              <a:t>2</a:t>
            </a:fld>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352800" y="3048000"/>
            <a:ext cx="3657600" cy="1143000"/>
          </a:xfrm>
        </p:spPr>
        <p:txBody>
          <a:bodyPr>
            <a:normAutofit fontScale="90000"/>
          </a:bodyPr>
          <a:lstStyle/>
          <a:p>
            <a:pPr algn="l" eaLnBrk="1" hangingPunct="1"/>
            <a:r>
              <a:rPr lang="fr-FR" sz="3000" smtClean="0"/>
              <a:t>Merci</a:t>
            </a:r>
            <a:br>
              <a:rPr lang="fr-FR" sz="3000" smtClean="0"/>
            </a:br>
            <a:r>
              <a:rPr lang="fr-FR" sz="3000" smtClean="0"/>
              <a:t>    de votre</a:t>
            </a:r>
            <a:br>
              <a:rPr lang="fr-FR" sz="3000" smtClean="0"/>
            </a:br>
            <a:r>
              <a:rPr lang="fr-FR" sz="3000" smtClean="0"/>
              <a:t>        Attention</a:t>
            </a:r>
          </a:p>
        </p:txBody>
      </p:sp>
      <p:sp>
        <p:nvSpPr>
          <p:cNvPr id="3" name="Espace réservé du numéro de diapositive 2"/>
          <p:cNvSpPr>
            <a:spLocks noGrp="1"/>
          </p:cNvSpPr>
          <p:nvPr>
            <p:ph type="sldNum" sz="quarter" idx="12"/>
          </p:nvPr>
        </p:nvSpPr>
        <p:spPr/>
        <p:txBody>
          <a:bodyPr/>
          <a:lstStyle/>
          <a:p>
            <a:pPr>
              <a:defRPr/>
            </a:pPr>
            <a:fld id="{AD04A168-CDC7-49B1-953D-CC0397E70362}" type="slidenum">
              <a:rPr lang="fr-FR" smtClean="0"/>
              <a:pPr>
                <a:defRPr/>
              </a:pPr>
              <a:t>20</a:t>
            </a:fld>
            <a:endParaRPr lang="fr-F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88" fill="hold" grpId="0" nodeType="after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strVal val="4/3*#ppt_w"/>
                                          </p:val>
                                        </p:tav>
                                        <p:tav tm="100000">
                                          <p:val>
                                            <p:strVal val="#ppt_w"/>
                                          </p:val>
                                        </p:tav>
                                      </p:tavLst>
                                    </p:anim>
                                    <p:anim calcmode="lin" valueType="num">
                                      <p:cBhvr>
                                        <p:cTn id="8" dur="500" fill="hold"/>
                                        <p:tgtEl>
                                          <p:spTgt spid="18434"/>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2000"/>
            <a:ext cx="8229600" cy="4876800"/>
          </a:xfrm>
        </p:spPr>
        <p:txBody>
          <a:bodyPr>
            <a:normAutofit fontScale="92500" lnSpcReduction="10000"/>
          </a:bodyPr>
          <a:lstStyle/>
          <a:p>
            <a:pPr algn="just"/>
            <a:r>
              <a:rPr lang="fr-FR" dirty="0" smtClean="0"/>
              <a:t>Les deux premiers domaines d’applications concernent plus particulièrement les capteurs et les actionneurs intelligents. </a:t>
            </a:r>
          </a:p>
          <a:p>
            <a:pPr algn="just"/>
            <a:r>
              <a:rPr lang="fr-FR" dirty="0" smtClean="0"/>
              <a:t>Les systèmes embarqués sont similaires aux deux précédents et sont en plus assujettis à des contraintes d’encombrement et de consommation énergétique très fortes (espace disponible, poids, puissance, consommation, …). </a:t>
            </a:r>
          </a:p>
          <a:p>
            <a:pPr algn="just"/>
            <a:r>
              <a:rPr lang="fr-FR" dirty="0" smtClean="0"/>
              <a:t>Le tertiaire ne vise pas un type d’applications bien identifiées, tout au contraire des trois premiers. En effet, le tertiaire est très varié. On peut y trouver par exemple tout ce qui concerne les problèmes de détection utilitaire (incendie, intrusion, …etc.).</a:t>
            </a:r>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3</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914400"/>
            <a:ext cx="8229600" cy="533400"/>
          </a:xfrm>
        </p:spPr>
        <p:txBody>
          <a:bodyPr>
            <a:normAutofit fontScale="90000"/>
          </a:bodyPr>
          <a:lstStyle/>
          <a:p>
            <a:r>
              <a:rPr lang="fr-FR" sz="3600" b="1" dirty="0" smtClean="0">
                <a:latin typeface="Times New Roman" pitchFamily="18" charset="0"/>
                <a:cs typeface="Times New Roman" pitchFamily="18" charset="0"/>
              </a:rPr>
              <a:t>La Conception Des Capteurs Intelligents</a:t>
            </a:r>
            <a:endParaRPr lang="fr-FR" sz="3600"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lnSpcReduction="10000"/>
          </a:bodyPr>
          <a:lstStyle/>
          <a:p>
            <a:pPr algn="just"/>
            <a:r>
              <a:rPr lang="fr-FR" dirty="0" smtClean="0"/>
              <a:t>La problématique de base dans la conception des instruments intelligents en général et des capteurs intelligents en particulier consiste à identifier la meilleure technique pour le développement d’un capteur adapté à un problème donné.</a:t>
            </a:r>
          </a:p>
          <a:p>
            <a:pPr algn="just"/>
            <a:r>
              <a:rPr lang="fr-FR" dirty="0" smtClean="0"/>
              <a:t>En effet, le processus de développement est étroitement lié à l’approche adoptée pour la conception qui est à son tour issue de la manière avec laquelle nous percevons les choses.</a:t>
            </a:r>
          </a:p>
          <a:p>
            <a:pPr algn="just"/>
            <a:r>
              <a:rPr lang="fr-FR" dirty="0" smtClean="0"/>
              <a:t>Généralement, les approches de conception font partie de l’un de ces trois points de vue :</a:t>
            </a:r>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4</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3000"/>
            <a:ext cx="8229600" cy="4648200"/>
          </a:xfrm>
        </p:spPr>
        <p:txBody>
          <a:bodyPr/>
          <a:lstStyle/>
          <a:p>
            <a:pPr algn="just"/>
            <a:r>
              <a:rPr lang="fr-FR" b="1" dirty="0" smtClean="0">
                <a:latin typeface="Times New Roman" pitchFamily="18" charset="0"/>
                <a:cs typeface="Times New Roman" pitchFamily="18" charset="0"/>
              </a:rPr>
              <a:t>FAIRE : </a:t>
            </a:r>
            <a:r>
              <a:rPr lang="fr-FR" dirty="0" smtClean="0">
                <a:latin typeface="Times New Roman" pitchFamily="18" charset="0"/>
                <a:cs typeface="Times New Roman" pitchFamily="18" charset="0"/>
              </a:rPr>
              <a:t>On modélise ici ce que le système fait. Ce sont les approches orientées fonctions ou traitements.</a:t>
            </a:r>
          </a:p>
          <a:p>
            <a:pPr algn="just"/>
            <a:endParaRPr lang="fr-FR" dirty="0" smtClean="0">
              <a:latin typeface="Times New Roman" pitchFamily="18" charset="0"/>
              <a:cs typeface="Times New Roman" pitchFamily="18" charset="0"/>
            </a:endParaRPr>
          </a:p>
          <a:p>
            <a:pPr algn="just"/>
            <a:r>
              <a:rPr lang="fr-FR" b="1" dirty="0" smtClean="0">
                <a:latin typeface="Times New Roman" pitchFamily="18" charset="0"/>
                <a:cs typeface="Times New Roman" pitchFamily="18" charset="0"/>
              </a:rPr>
              <a:t>ETRE : </a:t>
            </a:r>
            <a:r>
              <a:rPr lang="fr-FR" dirty="0" smtClean="0">
                <a:latin typeface="Times New Roman" pitchFamily="18" charset="0"/>
                <a:cs typeface="Times New Roman" pitchFamily="18" charset="0"/>
              </a:rPr>
              <a:t>On modélise alors ce que le système est. Ce sont les approches orientées données.</a:t>
            </a:r>
          </a:p>
          <a:p>
            <a:pPr algn="just"/>
            <a:endParaRPr lang="fr-FR" dirty="0" smtClean="0">
              <a:latin typeface="Times New Roman" pitchFamily="18" charset="0"/>
              <a:cs typeface="Times New Roman" pitchFamily="18" charset="0"/>
            </a:endParaRPr>
          </a:p>
          <a:p>
            <a:pPr algn="just"/>
            <a:r>
              <a:rPr lang="fr-FR" b="1" dirty="0" smtClean="0">
                <a:latin typeface="Times New Roman" pitchFamily="18" charset="0"/>
                <a:cs typeface="Times New Roman" pitchFamily="18" charset="0"/>
              </a:rPr>
              <a:t>DEVENIR : </a:t>
            </a:r>
            <a:r>
              <a:rPr lang="fr-FR" dirty="0" smtClean="0">
                <a:latin typeface="Times New Roman" pitchFamily="18" charset="0"/>
                <a:cs typeface="Times New Roman" pitchFamily="18" charset="0"/>
              </a:rPr>
              <a:t>On modélise plutôt ce que le système devient. Ce sont les approches orientées comportement ou état.</a:t>
            </a:r>
            <a:endParaRPr lang="fr-FR"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5</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57200"/>
            <a:ext cx="8229600" cy="1143000"/>
          </a:xfrm>
        </p:spPr>
        <p:txBody>
          <a:bodyPr>
            <a:noAutofit/>
          </a:bodyPr>
          <a:lstStyle/>
          <a:p>
            <a:r>
              <a:rPr lang="fr-FR" sz="4000" b="1" dirty="0" smtClean="0">
                <a:latin typeface="Times New Roman" pitchFamily="18" charset="0"/>
                <a:cs typeface="Times New Roman" pitchFamily="18" charset="0"/>
              </a:rPr>
              <a:t/>
            </a:r>
            <a:br>
              <a:rPr lang="fr-FR" sz="4000" b="1" dirty="0" smtClean="0">
                <a:latin typeface="Times New Roman" pitchFamily="18" charset="0"/>
                <a:cs typeface="Times New Roman" pitchFamily="18" charset="0"/>
              </a:rPr>
            </a:br>
            <a:r>
              <a:rPr lang="fr-FR" sz="4000" b="1" dirty="0" smtClean="0">
                <a:latin typeface="Times New Roman" pitchFamily="18" charset="0"/>
                <a:cs typeface="Times New Roman" pitchFamily="18" charset="0"/>
              </a:rPr>
              <a:t/>
            </a:r>
            <a:br>
              <a:rPr lang="fr-FR" sz="4000" b="1" dirty="0" smtClean="0">
                <a:latin typeface="Times New Roman" pitchFamily="18" charset="0"/>
                <a:cs typeface="Times New Roman" pitchFamily="18" charset="0"/>
              </a:rPr>
            </a:br>
            <a:r>
              <a:rPr lang="fr-FR" sz="4000" b="1" dirty="0" smtClean="0">
                <a:latin typeface="Times New Roman" pitchFamily="18" charset="0"/>
                <a:cs typeface="Times New Roman" pitchFamily="18" charset="0"/>
              </a:rPr>
              <a:t>Les capteurs actifs sans contact </a:t>
            </a:r>
            <a:br>
              <a:rPr lang="fr-FR" sz="4000" b="1" dirty="0" smtClean="0">
                <a:latin typeface="Times New Roman" pitchFamily="18" charset="0"/>
                <a:cs typeface="Times New Roman" pitchFamily="18" charset="0"/>
              </a:rPr>
            </a:br>
            <a:endParaRPr lang="fr-FR" sz="40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630680"/>
            <a:ext cx="8229600" cy="4389120"/>
          </a:xfrm>
        </p:spPr>
        <p:txBody>
          <a:bodyPr/>
          <a:lstStyle/>
          <a:p>
            <a:r>
              <a:rPr lang="fr-FR" b="1" dirty="0" smtClean="0"/>
              <a:t>Présentation :</a:t>
            </a:r>
          </a:p>
          <a:p>
            <a:pPr algn="just"/>
            <a:r>
              <a:rPr lang="fr-FR" dirty="0" smtClean="0"/>
              <a:t>Ils sont constitués d’un émetteur et d’un récepteur. L’émetteur envoie une onde qui sera reçue ensuite par le récepteur. </a:t>
            </a:r>
          </a:p>
          <a:p>
            <a:pPr algn="just"/>
            <a:r>
              <a:rPr lang="fr-FR" dirty="0" smtClean="0"/>
              <a:t>L’onde est de nature différente : elle est soit électromagnétique soit acoustique. Dans le cas des capteurs infrarouges ou du radar, elle est électromagnétique. </a:t>
            </a:r>
          </a:p>
          <a:p>
            <a:pPr algn="just"/>
            <a:r>
              <a:rPr lang="fr-FR" dirty="0" smtClean="0"/>
              <a:t>Seule une longueur d’onde différente les distingue. Pour les capteurs à ultrasons, l’onde est acoustique.</a:t>
            </a:r>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b="1" dirty="0" smtClean="0">
                <a:latin typeface="Times New Roman" pitchFamily="18" charset="0"/>
                <a:cs typeface="Times New Roman" pitchFamily="18" charset="0"/>
              </a:rPr>
              <a:t>Le capteur à infrarouge </a:t>
            </a:r>
            <a:br>
              <a:rPr lang="fr-FR" sz="4000" b="1" dirty="0" smtClean="0">
                <a:latin typeface="Times New Roman" pitchFamily="18" charset="0"/>
                <a:cs typeface="Times New Roman" pitchFamily="18" charset="0"/>
              </a:rPr>
            </a:br>
            <a:endParaRPr lang="fr-FR" sz="40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524000"/>
            <a:ext cx="8229600" cy="4389120"/>
          </a:xfrm>
        </p:spPr>
        <p:txBody>
          <a:bodyPr>
            <a:normAutofit fontScale="70000" lnSpcReduction="20000"/>
          </a:bodyPr>
          <a:lstStyle/>
          <a:p>
            <a:pPr algn="just">
              <a:lnSpc>
                <a:spcPct val="170000"/>
              </a:lnSpc>
            </a:pPr>
            <a:r>
              <a:rPr lang="fr-FR" dirty="0" smtClean="0"/>
              <a:t>L’émetteur envoie une onde infrarouge dont la largeur de bande est fine. Dans le cas du mode barrage, la portée s’étend jusqu’à 200 m. Leur temps de réponse est très rapide (10 ms).</a:t>
            </a:r>
          </a:p>
          <a:p>
            <a:pPr algn="just">
              <a:lnSpc>
                <a:spcPct val="170000"/>
              </a:lnSpc>
            </a:pPr>
            <a:r>
              <a:rPr lang="fr-FR" dirty="0" smtClean="0"/>
              <a:t>En utilisant deux capteurs infrarouges actifs, la vitesse est obtenue avec une précision de 5%.</a:t>
            </a:r>
          </a:p>
          <a:p>
            <a:pPr algn="just">
              <a:lnSpc>
                <a:spcPct val="170000"/>
              </a:lnSpc>
            </a:pPr>
            <a:r>
              <a:rPr lang="fr-FR" dirty="0" smtClean="0"/>
              <a:t>En cas d’utilisation prolongée du système de mesure à infrarouge, il est nécessaire de nettoyer le système. Des saletés peuvent limiter leur passage. De plus, le mauvais temps limite les capacités de détection des infrarouges. De même, un soleil trop intense peut entraîner de fausses détections en raison de la réflexion des rayons lumineux ou de leur arrivée directe sur le capteur.</a:t>
            </a:r>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7</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81000"/>
            <a:ext cx="8229600" cy="1066800"/>
          </a:xfrm>
        </p:spPr>
        <p:txBody>
          <a:bodyPr>
            <a:noAutofit/>
          </a:bodyPr>
          <a:lstStyle/>
          <a:p>
            <a:r>
              <a:rPr lang="fr-FR" sz="4000" b="1" dirty="0" smtClean="0">
                <a:latin typeface="Times New Roman" pitchFamily="18" charset="0"/>
                <a:cs typeface="Times New Roman" pitchFamily="18" charset="0"/>
              </a:rPr>
              <a:t>Le radar : capteur à micro-ondes </a:t>
            </a:r>
            <a:br>
              <a:rPr lang="fr-FR" sz="4000" b="1" dirty="0" smtClean="0">
                <a:latin typeface="Times New Roman" pitchFamily="18" charset="0"/>
                <a:cs typeface="Times New Roman" pitchFamily="18" charset="0"/>
              </a:rPr>
            </a:br>
            <a:endParaRPr lang="fr-FR" sz="40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219200"/>
            <a:ext cx="8229600" cy="4389120"/>
          </a:xfrm>
        </p:spPr>
        <p:txBody>
          <a:bodyPr>
            <a:normAutofit fontScale="85000" lnSpcReduction="10000"/>
          </a:bodyPr>
          <a:lstStyle/>
          <a:p>
            <a:pPr algn="just">
              <a:lnSpc>
                <a:spcPct val="150000"/>
              </a:lnSpc>
            </a:pPr>
            <a:r>
              <a:rPr lang="fr-FR" sz="2000" dirty="0" smtClean="0">
                <a:latin typeface="Times New Roman" pitchFamily="18" charset="0"/>
                <a:cs typeface="Times New Roman" pitchFamily="18" charset="0"/>
              </a:rPr>
              <a:t>Inventés peu avant la Deuxième Guerre mondiale, les radars ont été initialement développés pour détecter des objets. Ce mot provient de la combinaison de « Radio </a:t>
            </a:r>
            <a:r>
              <a:rPr lang="fr-FR" sz="2000" dirty="0" err="1" smtClean="0">
                <a:latin typeface="Times New Roman" pitchFamily="18" charset="0"/>
                <a:cs typeface="Times New Roman" pitchFamily="18" charset="0"/>
              </a:rPr>
              <a:t>Detection</a:t>
            </a:r>
            <a:r>
              <a:rPr lang="fr-FR" sz="2000" dirty="0" smtClean="0">
                <a:latin typeface="Times New Roman" pitchFamily="18" charset="0"/>
                <a:cs typeface="Times New Roman" pitchFamily="18" charset="0"/>
              </a:rPr>
              <a:t> And </a:t>
            </a:r>
            <a:r>
              <a:rPr lang="fr-FR" sz="2000" dirty="0" err="1" smtClean="0">
                <a:latin typeface="Times New Roman" pitchFamily="18" charset="0"/>
                <a:cs typeface="Times New Roman" pitchFamily="18" charset="0"/>
              </a:rPr>
              <a:t>Ranging</a:t>
            </a:r>
            <a:r>
              <a:rPr lang="fr-FR" sz="2000" dirty="0" smtClean="0">
                <a:latin typeface="Times New Roman" pitchFamily="18" charset="0"/>
                <a:cs typeface="Times New Roman" pitchFamily="18" charset="0"/>
              </a:rPr>
              <a:t> ». C’est un capteur à ondes électromagnétiques dans la gamme des micro-ondes dont la fréquence varie entre 1 GHz et 300 GHz (c’est-à-dire une longueur d’onde comprise entre 1 cm et 30 cm). Néanmoins, les radars les plus performants utilisent des fréquences atteignant 77 GHz. La gestion du trafic fait appel à des radars dont la fréquence retenue est de 10,525 GHz dans la bande X (entre 8 GHz et 12 GHz). Les derniers modèles de radars fonctionnent à 76 GHz (contre 24 GHz actuellement). Les versions récentes des radars à micro-ondes de la gendarmerie ont une portée 350 m. Suivant la longueur d’onde utilisée, il peut détecter un objet jusqu’à 500 km (cas des radars pour les avions).</a:t>
            </a:r>
            <a:endParaRPr lang="fr-FR" sz="20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8</a:t>
            </a:fld>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04800"/>
            <a:ext cx="8229600" cy="914400"/>
          </a:xfrm>
        </p:spPr>
        <p:txBody>
          <a:bodyPr>
            <a:normAutofit/>
          </a:bodyPr>
          <a:lstStyle/>
          <a:p>
            <a:r>
              <a:rPr lang="fr-FR" sz="4000" b="1" dirty="0" smtClean="0">
                <a:latin typeface="Times New Roman" pitchFamily="18" charset="0"/>
                <a:cs typeface="Times New Roman" pitchFamily="18" charset="0"/>
              </a:rPr>
              <a:t>Les capteurs passifs sans contact</a:t>
            </a:r>
            <a:endParaRPr lang="fr-FR" sz="40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676400"/>
            <a:ext cx="8229600" cy="4389120"/>
          </a:xfrm>
        </p:spPr>
        <p:txBody>
          <a:bodyPr/>
          <a:lstStyle/>
          <a:p>
            <a:pPr algn="just"/>
            <a:r>
              <a:rPr lang="fr-FR" dirty="0" smtClean="0">
                <a:latin typeface="Times New Roman" pitchFamily="18" charset="0"/>
                <a:cs typeface="Times New Roman" pitchFamily="18" charset="0"/>
              </a:rPr>
              <a:t>Ces capteurs se distinguent par le simple emploi d’un récepteur basé sur l’onde étudiée.</a:t>
            </a:r>
          </a:p>
          <a:p>
            <a:endParaRPr lang="fr-FR" dirty="0" smtClean="0"/>
          </a:p>
          <a:p>
            <a:pPr algn="just"/>
            <a:r>
              <a:rPr lang="fr-FR" b="1" dirty="0" smtClean="0"/>
              <a:t>Les capteurs passifs à infrarouge :</a:t>
            </a:r>
          </a:p>
          <a:p>
            <a:pPr algn="just"/>
            <a:endParaRPr lang="fr-FR" b="1" dirty="0" smtClean="0"/>
          </a:p>
          <a:p>
            <a:pPr algn="just"/>
            <a:r>
              <a:rPr lang="fr-FR" dirty="0" smtClean="0"/>
              <a:t>Ils détectent la chaleur émise par tous les corps. Ils sont déployés pour repérer les piétons ou bien la chaleur émise par un moteur en tenant compte de l’apport d’énergie provoqué par le véhicule en mouvement</a:t>
            </a:r>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9</a:t>
            </a:fld>
            <a:endParaRPr lang="fr-F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2026</TotalTime>
  <Words>1570</Words>
  <Application>Microsoft Office PowerPoint</Application>
  <PresentationFormat>Affichage à l'écran (4:3)</PresentationFormat>
  <Paragraphs>88</Paragraphs>
  <Slides>20</Slides>
  <Notes>1</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Débit</vt:lpstr>
      <vt:lpstr>Diapositive 1</vt:lpstr>
      <vt:lpstr>Domaines D’applications Des Capteurs Intelligents   On dénombre quatre grands domaines d’application dans lesquels les capteurs intelligents sont plus particulièrement usités:  1-L’industrie manufacturière, caractérisée par des contraintes temps-réel fortes et des contraintes environnementales variables suivant le type d’application.  2-L’industrie des « processus continus », caractérisée par des contraintes temps-réel plutôt faibles mais qui doit satisfaire des contraintes environnementales fortes (processus chimiques, thermiques, …).  3-Les systèmes embarqués, qui doivent également satisfaire des contraintes temporelles très variables suivant les applications, mais des contraintes relatives à l’environnement très fortes,  4-Enfin, le tertiaire, qui est le plus souvent le moins contraignant tant au niveau tempsréel qu’environnemental. </vt:lpstr>
      <vt:lpstr>Diapositive 3</vt:lpstr>
      <vt:lpstr>La Conception Des Capteurs Intelligents</vt:lpstr>
      <vt:lpstr>Diapositive 5</vt:lpstr>
      <vt:lpstr>  Les capteurs actifs sans contact  </vt:lpstr>
      <vt:lpstr>Le capteur à infrarouge  </vt:lpstr>
      <vt:lpstr>Le radar : capteur à micro-ondes  </vt:lpstr>
      <vt:lpstr>Les capteurs passifs sans contact</vt:lpstr>
      <vt:lpstr>Les capteurs magnétiques</vt:lpstr>
      <vt:lpstr>Le capteur phonique</vt:lpstr>
      <vt:lpstr>véhicules intelligents</vt:lpstr>
      <vt:lpstr>Capteurs d’informations sur le véhicule</vt:lpstr>
      <vt:lpstr>Les capteurs de pression</vt:lpstr>
      <vt:lpstr>Les capteurs spécifiques</vt:lpstr>
      <vt:lpstr>Capteur de type magnéto-résistif (MR)</vt:lpstr>
      <vt:lpstr>Capteur de type optoélectronique</vt:lpstr>
      <vt:lpstr>Radar</vt:lpstr>
      <vt:lpstr>Laser couplé à un système de détection</vt:lpstr>
      <vt:lpstr>Merci     de votre         Attention</vt:lpstr>
    </vt:vector>
  </TitlesOfParts>
  <Company>Privée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Applications à l’environnement et l’énergie</dc:title>
  <dc:creator>VISSAULT_Emeric</dc:creator>
  <cp:lastModifiedBy>Invité</cp:lastModifiedBy>
  <cp:revision>186</cp:revision>
  <dcterms:created xsi:type="dcterms:W3CDTF">2007-03-22T09:47:20Z</dcterms:created>
  <dcterms:modified xsi:type="dcterms:W3CDTF">2021-05-26T19:16:20Z</dcterms:modified>
</cp:coreProperties>
</file>