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Lst>
  <p:sldSz cx="9144000" cy="6858000" type="screen4x3"/>
  <p:notesSz cx="9144000" cy="6858000"/>
  <p:defaultTextStyle>
    <a:defPPr>
      <a:defRPr lang="fr-FR"/>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B15"/>
    <a:srgbClr val="D2E51B"/>
    <a:srgbClr val="8A5B1C"/>
    <a:srgbClr val="FF0000"/>
    <a:srgbClr val="B84218"/>
    <a:srgbClr val="DEBF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098" autoAdjust="0"/>
    <p:restoredTop sz="90929"/>
  </p:normalViewPr>
  <p:slideViewPr>
    <p:cSldViewPr>
      <p:cViewPr>
        <p:scale>
          <a:sx n="112" d="100"/>
          <a:sy n="112" d="100"/>
        </p:scale>
        <p:origin x="7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20"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EC61A56B-1DA8-4B87-A076-C1E4DBEAEC0E}" type="datetimeFigureOut">
              <a:rPr lang="fr-FR" smtClean="0"/>
              <a:pPr/>
              <a:t>29/05/2021</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4AF1222-7D3D-4A71-9218-DEA41E98F2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34875B95-5E9A-4283-94CD-69BA4FFF381E}" type="slidenum">
              <a:rPr lang="fr-FR" smtClean="0"/>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84C8E627-ED96-46CC-BA3C-BB02F0BB65C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0CDB02CF-2A2C-4939-86AC-D72B75EA64E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1288EA98-4C85-41FF-AB84-E678E5ACB5D2}"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D2F3ED-C6CE-4622-A184-C881366B9940}" type="slidenum">
              <a:rPr lang="fr-FR" smtClean="0"/>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3D9496-23E6-4B92-A135-F8ED828E5043}"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23631B9-1B76-4511-8C7B-9ACC57862535}"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D04A168-CDC7-49B1-953D-CC0397E70362}"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125D7CDB-ADF7-4D9F-BF60-D3D77C036E1E}"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5558685-D4D4-4002-A46F-A7A2FB0E4278}"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4A4EA51-C93F-4FDE-AFA1-25B23E8907D5}" type="slidenum">
              <a:rPr lang="fr-FR" smtClean="0"/>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C21A624-2C55-4ED1-986B-52544362A3FE}"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8000" dirty="0" smtClean="0">
                <a:latin typeface="Times New Roman" pitchFamily="18" charset="0"/>
                <a:cs typeface="Times New Roman" pitchFamily="18" charset="0"/>
              </a:rPr>
              <a:t>Mesures Electroniques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et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Electriques </a:t>
            </a:r>
            <a:endParaRPr lang="fr-FR" sz="8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34875B95-5E9A-4283-94CD-69BA4FFF381E}" type="slidenum">
              <a:rPr lang="fr-FR" smtClean="0"/>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5410200"/>
            <a:ext cx="6324600" cy="487362"/>
          </a:xfrm>
        </p:spPr>
        <p:txBody>
          <a:bodyPr>
            <a:normAutofit/>
          </a:bodyPr>
          <a:lstStyle/>
          <a:p>
            <a:r>
              <a:rPr lang="fr-FR" sz="1600" b="1" dirty="0" smtClean="0">
                <a:latin typeface="Times New Roman" pitchFamily="18" charset="0"/>
                <a:cs typeface="Times New Roman" pitchFamily="18" charset="0"/>
              </a:rPr>
              <a:t>Figure .6 : Schéma de principe de la méthode de comparaison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457200"/>
            <a:ext cx="8229600" cy="4525963"/>
          </a:xfrm>
        </p:spPr>
        <p:txBody>
          <a:bodyPr>
            <a:normAutofit/>
          </a:bodyPr>
          <a:lstStyle/>
          <a:p>
            <a:pPr algn="ctr"/>
            <a:r>
              <a:rPr lang="fr-FR" sz="2400" b="1" dirty="0" smtClean="0">
                <a:latin typeface="Times New Roman" pitchFamily="18" charset="0"/>
                <a:cs typeface="Times New Roman" pitchFamily="18" charset="0"/>
              </a:rPr>
              <a:t>3.3.3 Mesure de la résistance à l’aide de la méthode de comparaison </a:t>
            </a:r>
          </a:p>
          <a:p>
            <a:pPr algn="just"/>
            <a:r>
              <a:rPr lang="fr-FR" sz="2400" dirty="0" smtClean="0">
                <a:latin typeface="Times New Roman" pitchFamily="18" charset="0"/>
                <a:cs typeface="Times New Roman" pitchFamily="18" charset="0"/>
              </a:rPr>
              <a:t>Elle constitue à faire traverser par le courant la résistance à mesurer et une résistance connue R. </a:t>
            </a:r>
          </a:p>
          <a:p>
            <a:r>
              <a:rPr lang="fr-FR" sz="2400" dirty="0" smtClean="0">
                <a:latin typeface="Times New Roman" pitchFamily="18" charset="0"/>
                <a:cs typeface="Times New Roman" pitchFamily="18" charset="0"/>
              </a:rPr>
              <a:t>La méthode de comparaison de par sa simplicité et sa bonne précision, est recommandée pour la mesure des faibles résistances (généralement inférieures à1</a:t>
            </a:r>
            <a:r>
              <a:rPr lang="el-GR" sz="2400" dirty="0" smtClean="0">
                <a:latin typeface="Times New Roman" pitchFamily="18" charset="0"/>
                <a:cs typeface="Times New Roman" pitchFamily="18" charset="0"/>
              </a:rPr>
              <a:t>Ω </a:t>
            </a:r>
            <a:r>
              <a:rPr lang="fr-FR" sz="2400" dirty="0" smtClean="0">
                <a:latin typeface="Times New Roman" pitchFamily="18" charset="0"/>
                <a:cs typeface="Times New Roman" pitchFamily="18" charset="0"/>
              </a:rPr>
              <a:t>).</a:t>
            </a:r>
            <a:endParaRPr lang="el-GR" sz="2400" dirty="0" smtClean="0">
              <a:latin typeface="Times New Roman" pitchFamily="18" charset="0"/>
              <a:cs typeface="Times New Roman" pitchFamily="18" charset="0"/>
            </a:endParaRPr>
          </a:p>
          <a:p>
            <a:endParaRPr lang="fr-FR" sz="2400" dirty="0" smtClean="0"/>
          </a:p>
          <a:p>
            <a:pPr algn="just"/>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10</a:t>
            </a:fld>
            <a:endParaRPr lang="fr-FR"/>
          </a:p>
        </p:txBody>
      </p:sp>
      <p:pic>
        <p:nvPicPr>
          <p:cNvPr id="7170" name="Picture 2"/>
          <p:cNvPicPr>
            <a:picLocks noChangeAspect="1" noChangeArrowheads="1"/>
          </p:cNvPicPr>
          <p:nvPr/>
        </p:nvPicPr>
        <p:blipFill>
          <a:blip r:embed="rId2"/>
          <a:srcRect/>
          <a:stretch>
            <a:fillRect/>
          </a:stretch>
        </p:blipFill>
        <p:spPr bwMode="auto">
          <a:xfrm>
            <a:off x="2233613" y="3505200"/>
            <a:ext cx="4676775" cy="1733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84237"/>
            <a:ext cx="8229600" cy="4983163"/>
          </a:xfrm>
        </p:spPr>
        <p:txBody>
          <a:bodyPr>
            <a:noAutofit/>
          </a:bodyPr>
          <a:lstStyle/>
          <a:p>
            <a:pPr algn="ctr"/>
            <a:r>
              <a:rPr lang="fr-FR" sz="2400" b="1" dirty="0" smtClean="0">
                <a:latin typeface="Times New Roman" pitchFamily="18" charset="0"/>
                <a:cs typeface="Times New Roman" pitchFamily="18" charset="0"/>
              </a:rPr>
              <a:t>3.3.4 Comparaison des précisions obtenues </a:t>
            </a:r>
          </a:p>
          <a:p>
            <a:pPr algn="just"/>
            <a:r>
              <a:rPr lang="fr-FR" sz="2400" dirty="0" smtClean="0">
                <a:latin typeface="Times New Roman" pitchFamily="18" charset="0"/>
                <a:cs typeface="Times New Roman" pitchFamily="18" charset="0"/>
              </a:rPr>
              <a:t>La méthode la plus </a:t>
            </a:r>
            <a:r>
              <a:rPr lang="fr-FR" sz="2400" smtClean="0">
                <a:latin typeface="Times New Roman" pitchFamily="18" charset="0"/>
                <a:cs typeface="Times New Roman" pitchFamily="18" charset="0"/>
              </a:rPr>
              <a:t>précise testée </a:t>
            </a:r>
            <a:r>
              <a:rPr lang="fr-FR" sz="2400" dirty="0" smtClean="0">
                <a:latin typeface="Times New Roman" pitchFamily="18" charset="0"/>
                <a:cs typeface="Times New Roman" pitchFamily="18" charset="0"/>
              </a:rPr>
              <a:t>est la méthode du pont de Wheatstone avec des incertitudes très faible. Ce n’est pas étonnant car les résistances testées se trouvent dans la large gamme où cette méthode est précise (1Ω – 1MΩ). </a:t>
            </a:r>
          </a:p>
          <a:p>
            <a:pPr algn="just"/>
            <a:r>
              <a:rPr lang="fr-FR" sz="2400" dirty="0" smtClean="0">
                <a:latin typeface="Times New Roman" pitchFamily="18" charset="0"/>
                <a:cs typeface="Times New Roman" pitchFamily="18" charset="0"/>
              </a:rPr>
              <a:t>La méthode de l’ohmmètre est très rapide à mettre en </a:t>
            </a:r>
            <a:r>
              <a:rPr lang="fr-FR" sz="2400" dirty="0" err="1" smtClean="0">
                <a:latin typeface="Times New Roman" pitchFamily="18" charset="0"/>
                <a:cs typeface="Times New Roman" pitchFamily="18" charset="0"/>
              </a:rPr>
              <a:t>oeuvre</a:t>
            </a:r>
            <a:r>
              <a:rPr lang="fr-FR" sz="2400" dirty="0" smtClean="0">
                <a:latin typeface="Times New Roman" pitchFamily="18" charset="0"/>
                <a:cs typeface="Times New Roman" pitchFamily="18" charset="0"/>
              </a:rPr>
              <a:t> et est plutôt précise (bien que moins précise que le pont de Wheatstone), c’est une méthode directe. La méthode la moins précise est la méthode « Volt-Ampère-métrique » car elle ajoute l’incertitude de l’ampèremètre et du voltmètre, et de plus nous avons fait des simplifications sur les calculs ce qui est source d’erreur.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5600" y="5715000"/>
            <a:ext cx="2971800" cy="533400"/>
          </a:xfrm>
        </p:spPr>
        <p:txBody>
          <a:bodyPr>
            <a:normAutofit/>
          </a:bodyPr>
          <a:lstStyle/>
          <a:p>
            <a:r>
              <a:rPr lang="fr-FR" sz="1600" b="1" dirty="0" smtClean="0">
                <a:latin typeface="Times New Roman" pitchFamily="18" charset="0"/>
                <a:cs typeface="Times New Roman" pitchFamily="18" charset="0"/>
              </a:rPr>
              <a:t>Figure.7 : Montage aval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228601"/>
            <a:ext cx="8229600" cy="3657600"/>
          </a:xfrm>
        </p:spPr>
        <p:txBody>
          <a:bodyPr>
            <a:normAutofit/>
          </a:bodyPr>
          <a:lstStyle/>
          <a:p>
            <a:pPr algn="ctr"/>
            <a:r>
              <a:rPr lang="fr-FR" sz="1800" b="1" dirty="0" smtClean="0">
                <a:latin typeface="Times New Roman" pitchFamily="18" charset="0"/>
                <a:cs typeface="Times New Roman" pitchFamily="18" charset="0"/>
              </a:rPr>
              <a:t>3.4 MESURES DES IMPEDANCES </a:t>
            </a:r>
          </a:p>
          <a:p>
            <a:pPr algn="ctr"/>
            <a:endParaRPr lang="fr-FR" sz="1800" b="1" dirty="0" smtClean="0">
              <a:latin typeface="Times New Roman" pitchFamily="18" charset="0"/>
              <a:cs typeface="Times New Roman" pitchFamily="18" charset="0"/>
            </a:endParaRPr>
          </a:p>
          <a:p>
            <a:pPr algn="ctr"/>
            <a:r>
              <a:rPr lang="fr-FR" sz="1800" b="1" dirty="0" smtClean="0">
                <a:latin typeface="Times New Roman" pitchFamily="18" charset="0"/>
                <a:cs typeface="Times New Roman" pitchFamily="18" charset="0"/>
              </a:rPr>
              <a:t>3.4.1 Méthode voltampère-métrique </a:t>
            </a:r>
          </a:p>
          <a:p>
            <a:pPr algn="just"/>
            <a:r>
              <a:rPr lang="fr-FR" sz="1800" dirty="0" smtClean="0">
                <a:latin typeface="Times New Roman" pitchFamily="18" charset="0"/>
                <a:cs typeface="Times New Roman" pitchFamily="18" charset="0"/>
              </a:rPr>
              <a:t>La méthode voltampère-métrique (montage aval et amont) permet de mesurer à la fréquence industrielle l’impédance Z. </a:t>
            </a:r>
          </a:p>
          <a:p>
            <a:pPr algn="just"/>
            <a:r>
              <a:rPr lang="fr-FR" sz="1800" b="1" i="1" dirty="0" smtClean="0">
                <a:latin typeface="Times New Roman" pitchFamily="18" charset="0"/>
                <a:cs typeface="Times New Roman" pitchFamily="18" charset="0"/>
              </a:rPr>
              <a:t>3.4.1.1 Mesure de l’inductance d’une bobine </a:t>
            </a:r>
          </a:p>
          <a:p>
            <a:pPr algn="just"/>
            <a:r>
              <a:rPr lang="fr-FR" sz="1800" dirty="0" smtClean="0">
                <a:latin typeface="Times New Roman" pitchFamily="18" charset="0"/>
                <a:cs typeface="Times New Roman" pitchFamily="18" charset="0"/>
              </a:rPr>
              <a:t>L’impédance d’une bobine 𝑍𝐿=𝑅+𝑗𝐿⍵est généralement faible𝑍𝐿≪𝑍𝑉. Le montage aval est alors le plus convenable. </a:t>
            </a:r>
          </a:p>
          <a:p>
            <a:pPr algn="just"/>
            <a:r>
              <a:rPr lang="fr-FR" sz="1800" dirty="0" smtClean="0">
                <a:latin typeface="Times New Roman" pitchFamily="18" charset="0"/>
                <a:cs typeface="Times New Roman" pitchFamily="18" charset="0"/>
              </a:rPr>
              <a:t>Pour mesurer l’inductance d’une bobine réelle, on effectue deux essais pratiques : </a:t>
            </a:r>
          </a:p>
          <a:p>
            <a:pPr algn="just"/>
            <a:r>
              <a:rPr lang="fr-FR" sz="1800" dirty="0" smtClean="0">
                <a:latin typeface="Times New Roman" pitchFamily="18" charset="0"/>
                <a:cs typeface="Times New Roman" pitchFamily="18" charset="0"/>
              </a:rPr>
              <a:t>➢ Essai en courant continu pour déterminer la résistance interne de la bobine ri. </a:t>
            </a:r>
          </a:p>
          <a:p>
            <a:pPr algn="just"/>
            <a:r>
              <a:rPr lang="fr-FR" sz="1800" dirty="0" smtClean="0">
                <a:latin typeface="Times New Roman" pitchFamily="18" charset="0"/>
                <a:cs typeface="Times New Roman" pitchFamily="18" charset="0"/>
              </a:rPr>
              <a:t>➢ Essai </a:t>
            </a:r>
            <a:r>
              <a:rPr lang="fr-FR" sz="1800" b="1" dirty="0" smtClean="0">
                <a:latin typeface="Times New Roman" pitchFamily="18" charset="0"/>
                <a:cs typeface="Times New Roman" pitchFamily="18" charset="0"/>
              </a:rPr>
              <a:t>en courant alternatif pour déterminer le module de l’impédance 𝑍𝐿. </a:t>
            </a:r>
          </a:p>
          <a:p>
            <a:pPr algn="just"/>
            <a:endParaRPr lang="fr-FR" sz="18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12</a:t>
            </a:fld>
            <a:endParaRPr lang="fr-FR"/>
          </a:p>
        </p:txBody>
      </p:sp>
      <p:pic>
        <p:nvPicPr>
          <p:cNvPr id="8194" name="Picture 2"/>
          <p:cNvPicPr>
            <a:picLocks noChangeAspect="1" noChangeArrowheads="1"/>
          </p:cNvPicPr>
          <p:nvPr/>
        </p:nvPicPr>
        <p:blipFill>
          <a:blip r:embed="rId2"/>
          <a:srcRect/>
          <a:stretch>
            <a:fillRect/>
          </a:stretch>
        </p:blipFill>
        <p:spPr bwMode="auto">
          <a:xfrm>
            <a:off x="2238375" y="3810000"/>
            <a:ext cx="4667250" cy="152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43200" y="5334000"/>
            <a:ext cx="3733800" cy="563562"/>
          </a:xfrm>
        </p:spPr>
        <p:txBody>
          <a:bodyPr>
            <a:normAutofit/>
          </a:bodyPr>
          <a:lstStyle/>
          <a:p>
            <a:r>
              <a:rPr lang="fr-FR" sz="1600" b="1" dirty="0" smtClean="0">
                <a:latin typeface="Times New Roman" pitchFamily="18" charset="0"/>
                <a:cs typeface="Times New Roman" pitchFamily="18" charset="0"/>
              </a:rPr>
              <a:t>Figure .8: Montage amont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609600"/>
            <a:ext cx="8229600" cy="4525963"/>
          </a:xfrm>
        </p:spPr>
        <p:txBody>
          <a:bodyPr>
            <a:normAutofit/>
          </a:bodyPr>
          <a:lstStyle/>
          <a:p>
            <a:r>
              <a:rPr lang="fr-FR" sz="2400" b="1" i="1" dirty="0" smtClean="0">
                <a:latin typeface="Times New Roman" pitchFamily="18" charset="0"/>
                <a:cs typeface="Times New Roman" pitchFamily="18" charset="0"/>
              </a:rPr>
              <a:t>3.4.1.2 Mesure d’une capacité </a:t>
            </a:r>
          </a:p>
          <a:p>
            <a:pPr algn="just"/>
            <a:r>
              <a:rPr lang="fr-FR" sz="2400" dirty="0" smtClean="0">
                <a:latin typeface="Times New Roman" pitchFamily="18" charset="0"/>
                <a:cs typeface="Times New Roman" pitchFamily="18" charset="0"/>
              </a:rPr>
              <a:t>Dans la plupart des cas l’impédance du condensateur est assez élevée (𝑍𝐶≫𝑍𝑉). </a:t>
            </a:r>
            <a:r>
              <a:rPr lang="fr-FR" sz="2400" smtClean="0">
                <a:latin typeface="Times New Roman" pitchFamily="18" charset="0"/>
                <a:cs typeface="Times New Roman" pitchFamily="18" charset="0"/>
              </a:rPr>
              <a:t>Le montage </a:t>
            </a:r>
            <a:r>
              <a:rPr lang="fr-FR" sz="2400" dirty="0" smtClean="0">
                <a:latin typeface="Times New Roman" pitchFamily="18" charset="0"/>
                <a:cs typeface="Times New Roman" pitchFamily="18" charset="0"/>
              </a:rPr>
              <a:t>amont est alors le plus convenable.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13</a:t>
            </a:fld>
            <a:endParaRPr lang="fr-FR"/>
          </a:p>
        </p:txBody>
      </p:sp>
      <p:pic>
        <p:nvPicPr>
          <p:cNvPr id="9218" name="Picture 2"/>
          <p:cNvPicPr>
            <a:picLocks noChangeAspect="1" noChangeArrowheads="1"/>
          </p:cNvPicPr>
          <p:nvPr/>
        </p:nvPicPr>
        <p:blipFill>
          <a:blip r:embed="rId2"/>
          <a:srcRect/>
          <a:stretch>
            <a:fillRect/>
          </a:stretch>
        </p:blipFill>
        <p:spPr bwMode="auto">
          <a:xfrm>
            <a:off x="2705100" y="2286000"/>
            <a:ext cx="3733800" cy="2495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5943600"/>
            <a:ext cx="5943600" cy="487362"/>
          </a:xfrm>
        </p:spPr>
        <p:txBody>
          <a:bodyPr>
            <a:normAutofit/>
          </a:bodyPr>
          <a:lstStyle/>
          <a:p>
            <a:r>
              <a:rPr lang="fr-FR" sz="1600" b="1" dirty="0" smtClean="0">
                <a:latin typeface="Times New Roman" pitchFamily="18" charset="0"/>
                <a:cs typeface="Times New Roman" pitchFamily="18" charset="0"/>
              </a:rPr>
              <a:t>Figure.9 : Schéma de principe du pont à courant alternatif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76200"/>
            <a:ext cx="8229600" cy="4525963"/>
          </a:xfrm>
        </p:spPr>
        <p:txBody>
          <a:bodyPr>
            <a:normAutofit/>
          </a:bodyPr>
          <a:lstStyle/>
          <a:p>
            <a:pPr algn="ctr"/>
            <a:r>
              <a:rPr lang="fr-FR" sz="2400" b="1" dirty="0" smtClean="0">
                <a:latin typeface="Times New Roman" pitchFamily="18" charset="0"/>
                <a:cs typeface="Times New Roman" pitchFamily="18" charset="0"/>
              </a:rPr>
              <a:t>3.4.2  Pont à courant alternatif </a:t>
            </a:r>
          </a:p>
          <a:p>
            <a:pPr algn="just"/>
            <a:r>
              <a:rPr lang="fr-FR" sz="2400" dirty="0" smtClean="0">
                <a:latin typeface="Times New Roman" pitchFamily="18" charset="0"/>
                <a:cs typeface="Times New Roman" pitchFamily="18" charset="0"/>
              </a:rPr>
              <a:t>A la place du générateur continu, on utilise un générateur basse fréquence et on remplace les résistances par des impédances. Les calculs restent valides, à condition de remplacer les résistances par des impédances complexes. </a:t>
            </a:r>
          </a:p>
          <a:p>
            <a:pPr algn="just"/>
            <a:r>
              <a:rPr lang="fr-FR" sz="2400" dirty="0" smtClean="0">
                <a:latin typeface="Times New Roman" pitchFamily="18" charset="0"/>
                <a:cs typeface="Times New Roman" pitchFamily="18" charset="0"/>
              </a:rPr>
              <a:t>Dans la plupart des cas on utilise les ponts de type Wheatstone à basse fréquence ou à fréquence acoustique (16 à 20KHz). </a:t>
            </a:r>
          </a:p>
          <a:p>
            <a:pPr algn="just"/>
            <a:r>
              <a:rPr lang="fr-FR" sz="2400" dirty="0" smtClean="0">
                <a:latin typeface="Times New Roman" pitchFamily="18" charset="0"/>
                <a:cs typeface="Times New Roman" pitchFamily="18" charset="0"/>
              </a:rPr>
              <a:t>L’équilibre du pont est réalisé quand les produits en croix des impédances sont égaux (égalité entre parties réelles et parties imaginaires). </a:t>
            </a:r>
          </a:p>
          <a:p>
            <a:pPr algn="just"/>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14</a:t>
            </a:fld>
            <a:endParaRPr lang="fr-FR"/>
          </a:p>
        </p:txBody>
      </p:sp>
      <p:pic>
        <p:nvPicPr>
          <p:cNvPr id="10242" name="Picture 2"/>
          <p:cNvPicPr>
            <a:picLocks noChangeAspect="1" noChangeArrowheads="1"/>
          </p:cNvPicPr>
          <p:nvPr/>
        </p:nvPicPr>
        <p:blipFill>
          <a:blip r:embed="rId2"/>
          <a:srcRect/>
          <a:stretch>
            <a:fillRect/>
          </a:stretch>
        </p:blipFill>
        <p:spPr bwMode="auto">
          <a:xfrm>
            <a:off x="2228850" y="3962400"/>
            <a:ext cx="4686300" cy="1857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3600" y="5715000"/>
            <a:ext cx="4876800" cy="533400"/>
          </a:xfrm>
        </p:spPr>
        <p:txBody>
          <a:bodyPr>
            <a:normAutofit/>
          </a:bodyPr>
          <a:lstStyle/>
          <a:p>
            <a:r>
              <a:rPr lang="fr-FR" sz="1600" b="1" dirty="0" smtClean="0">
                <a:latin typeface="Times New Roman" pitchFamily="18" charset="0"/>
                <a:cs typeface="Times New Roman" pitchFamily="18" charset="0"/>
              </a:rPr>
              <a:t>Figure .10 : Schéma de principe du pont de Sauty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304800"/>
            <a:ext cx="8229600" cy="4525963"/>
          </a:xfrm>
        </p:spPr>
        <p:txBody>
          <a:bodyPr>
            <a:normAutofit/>
          </a:bodyPr>
          <a:lstStyle/>
          <a:p>
            <a:pPr algn="just"/>
            <a:r>
              <a:rPr lang="fr-FR" sz="2400" b="1" i="1" dirty="0" smtClean="0">
                <a:latin typeface="Times New Roman" pitchFamily="18" charset="0"/>
                <a:cs typeface="Times New Roman" pitchFamily="18" charset="0"/>
              </a:rPr>
              <a:t>a) Pont de SAUTY </a:t>
            </a:r>
          </a:p>
          <a:p>
            <a:pPr algn="just"/>
            <a:r>
              <a:rPr lang="fr-FR" sz="2400" dirty="0" smtClean="0">
                <a:latin typeface="Times New Roman" pitchFamily="18" charset="0"/>
                <a:cs typeface="Times New Roman" pitchFamily="18" charset="0"/>
              </a:rPr>
              <a:t>Ce pont convient pour la mesure des impédances capacitives à grandes arguments, c'est-à-dire les condensateurs de bonne qualité. </a:t>
            </a:r>
          </a:p>
          <a:p>
            <a:r>
              <a:rPr lang="fr-FR" sz="2400" dirty="0" smtClean="0">
                <a:latin typeface="Times New Roman" pitchFamily="18" charset="0"/>
                <a:cs typeface="Times New Roman" pitchFamily="18" charset="0"/>
              </a:rPr>
              <a:t>A l’équilibre du pont on peut écrire : </a:t>
            </a:r>
          </a:p>
          <a:p>
            <a:r>
              <a:rPr lang="fr-FR" sz="2400" dirty="0" smtClean="0">
                <a:latin typeface="Times New Roman" pitchFamily="18" charset="0"/>
                <a:cs typeface="Times New Roman" pitchFamily="18" charset="0"/>
              </a:rPr>
              <a:t>                                                       𝑅𝑥=𝑅.(𝑅3/𝑅4 )</a:t>
            </a:r>
          </a:p>
          <a:p>
            <a:r>
              <a:rPr lang="fr-FR" sz="2400" dirty="0" smtClean="0">
                <a:latin typeface="Times New Roman" pitchFamily="18" charset="0"/>
                <a:cs typeface="Times New Roman" pitchFamily="18" charset="0"/>
              </a:rPr>
              <a:t>                                                    et 𝐶𝑥=𝐶.(𝑅4/𝑅3)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15</a:t>
            </a:fld>
            <a:endParaRPr lang="fr-FR"/>
          </a:p>
        </p:txBody>
      </p:sp>
      <p:pic>
        <p:nvPicPr>
          <p:cNvPr id="11266" name="Picture 2"/>
          <p:cNvPicPr>
            <a:picLocks noChangeAspect="1" noChangeArrowheads="1"/>
          </p:cNvPicPr>
          <p:nvPr/>
        </p:nvPicPr>
        <p:blipFill>
          <a:blip r:embed="rId2"/>
          <a:srcRect/>
          <a:stretch>
            <a:fillRect/>
          </a:stretch>
        </p:blipFill>
        <p:spPr bwMode="auto">
          <a:xfrm>
            <a:off x="1143000" y="3352800"/>
            <a:ext cx="6572250" cy="22621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5486400"/>
            <a:ext cx="5334000" cy="487362"/>
          </a:xfrm>
        </p:spPr>
        <p:txBody>
          <a:bodyPr>
            <a:normAutofit/>
          </a:bodyPr>
          <a:lstStyle/>
          <a:p>
            <a:r>
              <a:rPr lang="fr-FR" sz="1600" b="1" dirty="0" smtClean="0">
                <a:latin typeface="Times New Roman" pitchFamily="18" charset="0"/>
                <a:cs typeface="Times New Roman" pitchFamily="18" charset="0"/>
              </a:rPr>
              <a:t>Figure .11 : Schéma de principe du pont d’OWEN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457200"/>
            <a:ext cx="8229600" cy="4525963"/>
          </a:xfrm>
        </p:spPr>
        <p:txBody>
          <a:bodyPr>
            <a:normAutofit/>
          </a:bodyPr>
          <a:lstStyle/>
          <a:p>
            <a:pPr algn="just"/>
            <a:r>
              <a:rPr lang="fr-FR" sz="2400" b="1" i="1" dirty="0" smtClean="0">
                <a:latin typeface="Times New Roman" pitchFamily="18" charset="0"/>
                <a:cs typeface="Times New Roman" pitchFamily="18" charset="0"/>
              </a:rPr>
              <a:t>b) Pont d’OWEN </a:t>
            </a:r>
          </a:p>
          <a:p>
            <a:pPr algn="just"/>
            <a:r>
              <a:rPr lang="fr-FR" sz="2400" dirty="0" smtClean="0">
                <a:latin typeface="Times New Roman" pitchFamily="18" charset="0"/>
                <a:cs typeface="Times New Roman" pitchFamily="18" charset="0"/>
              </a:rPr>
              <a:t>Ce pont convient pour la mesure des impédances capacitives à faibles arguments, c'est-à-dire les </a:t>
            </a:r>
            <a:r>
              <a:rPr lang="fr-FR" sz="2400" dirty="0" smtClean="0">
                <a:latin typeface="Times New Roman" pitchFamily="18" charset="0"/>
                <a:cs typeface="Times New Roman" pitchFamily="18" charset="0"/>
              </a:rPr>
              <a:t>condensateurs à </a:t>
            </a:r>
            <a:r>
              <a:rPr lang="fr-FR" sz="2400" dirty="0" smtClean="0">
                <a:latin typeface="Times New Roman" pitchFamily="18" charset="0"/>
                <a:cs typeface="Times New Roman" pitchFamily="18" charset="0"/>
              </a:rPr>
              <a:t>fortes pertes.</a:t>
            </a:r>
          </a:p>
          <a:p>
            <a:r>
              <a:rPr lang="fr-FR" sz="2400" dirty="0" smtClean="0">
                <a:latin typeface="Times New Roman" pitchFamily="18" charset="0"/>
                <a:cs typeface="Times New Roman" pitchFamily="18" charset="0"/>
              </a:rPr>
              <a:t>A l’équilibre du pont on peut écrire : </a:t>
            </a:r>
          </a:p>
          <a:p>
            <a:r>
              <a:rPr lang="fr-FR" sz="2400" dirty="0" smtClean="0">
                <a:latin typeface="Times New Roman" pitchFamily="18" charset="0"/>
                <a:cs typeface="Times New Roman" pitchFamily="18" charset="0"/>
              </a:rPr>
              <a:t>                                                          𝑅𝑥=𝑅3.(𝐶4/𝐶) </a:t>
            </a:r>
          </a:p>
          <a:p>
            <a:r>
              <a:rPr lang="fr-FR" sz="2400" dirty="0" smtClean="0">
                <a:latin typeface="Times New Roman" pitchFamily="18" charset="0"/>
                <a:cs typeface="Times New Roman" pitchFamily="18" charset="0"/>
              </a:rPr>
              <a:t>                                                       et 𝐿𝑥=𝑅3.𝑅.𝐶4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16</a:t>
            </a:fld>
            <a:endParaRPr lang="fr-FR"/>
          </a:p>
        </p:txBody>
      </p:sp>
      <p:pic>
        <p:nvPicPr>
          <p:cNvPr id="12290" name="Picture 2"/>
          <p:cNvPicPr>
            <a:picLocks noChangeAspect="1" noChangeArrowheads="1"/>
          </p:cNvPicPr>
          <p:nvPr/>
        </p:nvPicPr>
        <p:blipFill>
          <a:blip r:embed="rId2"/>
          <a:srcRect/>
          <a:stretch>
            <a:fillRect/>
          </a:stretch>
        </p:blipFill>
        <p:spPr bwMode="auto">
          <a:xfrm>
            <a:off x="1181100" y="3538537"/>
            <a:ext cx="6781800" cy="20240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5400" y="5761038"/>
            <a:ext cx="5715000" cy="487362"/>
          </a:xfrm>
        </p:spPr>
        <p:txBody>
          <a:bodyPr>
            <a:normAutofit/>
          </a:bodyPr>
          <a:lstStyle/>
          <a:p>
            <a:r>
              <a:rPr lang="fr-FR" sz="1600" b="1" dirty="0" smtClean="0">
                <a:latin typeface="Times New Roman" pitchFamily="18" charset="0"/>
                <a:cs typeface="Times New Roman" pitchFamily="18" charset="0"/>
              </a:rPr>
              <a:t>Figure .12 : Schéma de principe du pont de Maxwell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381001"/>
            <a:ext cx="8229600" cy="2895600"/>
          </a:xfrm>
        </p:spPr>
        <p:txBody>
          <a:bodyPr>
            <a:normAutofit/>
          </a:bodyPr>
          <a:lstStyle/>
          <a:p>
            <a:r>
              <a:rPr lang="fr-FR" sz="2400" b="1" i="1" dirty="0" smtClean="0">
                <a:latin typeface="Times New Roman" pitchFamily="18" charset="0"/>
                <a:cs typeface="Times New Roman" pitchFamily="18" charset="0"/>
              </a:rPr>
              <a:t>c) Pont de MAXWELL </a:t>
            </a:r>
          </a:p>
          <a:p>
            <a:r>
              <a:rPr lang="fr-FR" sz="2400" dirty="0" smtClean="0">
                <a:latin typeface="Times New Roman" pitchFamily="18" charset="0"/>
                <a:cs typeface="Times New Roman" pitchFamily="18" charset="0"/>
              </a:rPr>
              <a:t>Ce pont convient pour la mesure des impédances inductives à faibles arguments.</a:t>
            </a:r>
          </a:p>
          <a:p>
            <a:r>
              <a:rPr lang="fr-FR" sz="2400" dirty="0" smtClean="0">
                <a:latin typeface="Times New Roman" pitchFamily="18" charset="0"/>
                <a:cs typeface="Times New Roman" pitchFamily="18" charset="0"/>
              </a:rPr>
              <a:t>A l’équilibre du pont on peut écrire : </a:t>
            </a:r>
          </a:p>
          <a:p>
            <a:r>
              <a:rPr lang="fr-FR" sz="2400" dirty="0" smtClean="0">
                <a:latin typeface="Times New Roman" pitchFamily="18" charset="0"/>
                <a:cs typeface="Times New Roman" pitchFamily="18" charset="0"/>
              </a:rPr>
              <a:t>                                                 𝑅𝑥=𝑅2.(𝑅3/𝑅4) </a:t>
            </a:r>
          </a:p>
          <a:p>
            <a:r>
              <a:rPr lang="fr-FR" sz="2400" dirty="0" smtClean="0">
                <a:latin typeface="Times New Roman" pitchFamily="18" charset="0"/>
                <a:cs typeface="Times New Roman" pitchFamily="18" charset="0"/>
              </a:rPr>
              <a:t>                                              et 𝐿𝑥=𝑅3.𝑅2.𝐶4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17</a:t>
            </a:fld>
            <a:endParaRPr lang="fr-FR"/>
          </a:p>
        </p:txBody>
      </p:sp>
      <p:pic>
        <p:nvPicPr>
          <p:cNvPr id="13314" name="Picture 2"/>
          <p:cNvPicPr>
            <a:picLocks noChangeAspect="1" noChangeArrowheads="1"/>
          </p:cNvPicPr>
          <p:nvPr/>
        </p:nvPicPr>
        <p:blipFill>
          <a:blip r:embed="rId2"/>
          <a:srcRect/>
          <a:stretch>
            <a:fillRect/>
          </a:stretch>
        </p:blipFill>
        <p:spPr bwMode="auto">
          <a:xfrm>
            <a:off x="833438" y="3124200"/>
            <a:ext cx="7477125" cy="23193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latin typeface="Times New Roman" pitchFamily="18" charset="0"/>
                <a:cs typeface="Times New Roman" pitchFamily="18" charset="0"/>
              </a:rPr>
              <a:t/>
            </a:r>
            <a:br>
              <a:rPr lang="fr-FR" b="1" i="1" dirty="0" smtClean="0">
                <a:latin typeface="Times New Roman" pitchFamily="18" charset="0"/>
                <a:cs typeface="Times New Roman" pitchFamily="18" charset="0"/>
              </a:rPr>
            </a:br>
            <a:r>
              <a:rPr lang="fr-FR" b="1" i="1" dirty="0" smtClean="0">
                <a:latin typeface="Times New Roman" pitchFamily="18" charset="0"/>
                <a:cs typeface="Times New Roman" pitchFamily="18" charset="0"/>
              </a:rPr>
              <a:t>3.5 CONCLUSION </a:t>
            </a:r>
            <a:r>
              <a:rPr lang="fr-FR" b="1" i="1" dirty="0" smtClean="0"/>
              <a:t/>
            </a:r>
            <a:br>
              <a:rPr lang="fr-FR" b="1" i="1" dirty="0" smtClean="0"/>
            </a:br>
            <a:endParaRPr lang="fr-FR" dirty="0"/>
          </a:p>
        </p:txBody>
      </p:sp>
      <p:sp>
        <p:nvSpPr>
          <p:cNvPr id="3" name="Espace réservé du contenu 2"/>
          <p:cNvSpPr>
            <a:spLocks noGrp="1"/>
          </p:cNvSpPr>
          <p:nvPr>
            <p:ph idx="1"/>
          </p:nvPr>
        </p:nvSpPr>
        <p:spPr>
          <a:xfrm>
            <a:off x="457200" y="2514600"/>
            <a:ext cx="8229600" cy="2590800"/>
          </a:xfrm>
        </p:spPr>
        <p:txBody>
          <a:bodyPr/>
          <a:lstStyle/>
          <a:p>
            <a:pPr algn="ctr"/>
            <a:r>
              <a:rPr lang="fr-FR" dirty="0" smtClean="0">
                <a:latin typeface="Times New Roman" pitchFamily="18" charset="0"/>
                <a:cs typeface="Times New Roman" pitchFamily="18" charset="0"/>
              </a:rPr>
              <a:t>Ce chapitre était consacré à la mesure des résistances et des impédances respectivement en courant continu et en courant alternatif. </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18</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1143000"/>
          </a:xfrm>
        </p:spPr>
        <p:txBody>
          <a:bodyPr>
            <a:normAutofit fontScale="90000"/>
          </a:bodyPr>
          <a:lstStyle/>
          <a:p>
            <a:r>
              <a:rPr lang="fr-FR" sz="3600" dirty="0" smtClean="0"/>
              <a:t/>
            </a:r>
            <a:br>
              <a:rPr lang="fr-FR" sz="3600" dirty="0" smtClean="0"/>
            </a:br>
            <a:r>
              <a:rPr lang="fr-FR" sz="3200" b="1" dirty="0" smtClean="0">
                <a:latin typeface="Times New Roman" pitchFamily="18" charset="0"/>
                <a:cs typeface="Times New Roman" pitchFamily="18" charset="0"/>
              </a:rPr>
              <a:t>CHAPITRE 3 : MESURE DES RESISTANCES ET DES IMPEDANCES </a:t>
            </a:r>
            <a:r>
              <a:rPr lang="fr-FR" sz="36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ctr">
              <a:lnSpc>
                <a:spcPct val="150000"/>
              </a:lnSpc>
            </a:pPr>
            <a:r>
              <a:rPr lang="fr-FR" sz="2400" b="1" dirty="0" smtClean="0">
                <a:latin typeface="Times New Roman" pitchFamily="18" charset="0"/>
                <a:cs typeface="Times New Roman" pitchFamily="18" charset="0"/>
              </a:rPr>
              <a:t>3. MESURE DES RESISTANCES </a:t>
            </a:r>
          </a:p>
          <a:p>
            <a:pPr>
              <a:lnSpc>
                <a:spcPct val="150000"/>
              </a:lnSpc>
            </a:pPr>
            <a:r>
              <a:rPr lang="fr-FR" sz="2000" b="1" dirty="0" smtClean="0">
                <a:latin typeface="Times New Roman" pitchFamily="18" charset="0"/>
                <a:cs typeface="Times New Roman" pitchFamily="18" charset="0"/>
              </a:rPr>
              <a:t>3.1 INTRODUCTION </a:t>
            </a:r>
          </a:p>
          <a:p>
            <a:pPr>
              <a:lnSpc>
                <a:spcPct val="150000"/>
              </a:lnSpc>
            </a:pPr>
            <a:r>
              <a:rPr lang="fr-FR" sz="2000" dirty="0" smtClean="0">
                <a:latin typeface="Times New Roman" pitchFamily="18" charset="0"/>
                <a:cs typeface="Times New Roman" pitchFamily="18" charset="0"/>
              </a:rPr>
              <a:t>La mesure des résistances se fait en courant continu le plus souvent. Les méthodes et les appareils utilisés dépendent de la nature de la résistance mesurée et de son ordre de grandeur. On distingue: </a:t>
            </a:r>
          </a:p>
          <a:p>
            <a:pPr>
              <a:lnSpc>
                <a:spcPct val="150000"/>
              </a:lnSpc>
            </a:pPr>
            <a:r>
              <a:rPr lang="fr-FR" sz="2000" dirty="0" smtClean="0">
                <a:latin typeface="Times New Roman" pitchFamily="18" charset="0"/>
                <a:cs typeface="Times New Roman" pitchFamily="18" charset="0"/>
              </a:rPr>
              <a:t>➢ Les résistances de faibles valeurs : généralement inférieures à1Ω, </a:t>
            </a:r>
          </a:p>
          <a:p>
            <a:pPr>
              <a:lnSpc>
                <a:spcPct val="150000"/>
              </a:lnSpc>
            </a:pPr>
            <a:r>
              <a:rPr lang="fr-FR" sz="2000" dirty="0" smtClean="0">
                <a:latin typeface="Times New Roman" pitchFamily="18" charset="0"/>
                <a:cs typeface="Times New Roman" pitchFamily="18" charset="0"/>
              </a:rPr>
              <a:t>➢ Les résistances de moyennes valeurs : de 1Ω à1MΩ, </a:t>
            </a:r>
          </a:p>
          <a:p>
            <a:pPr>
              <a:lnSpc>
                <a:spcPct val="150000"/>
              </a:lnSpc>
            </a:pPr>
            <a:r>
              <a:rPr lang="fr-FR" sz="2000" dirty="0" smtClean="0">
                <a:latin typeface="Times New Roman" pitchFamily="18" charset="0"/>
                <a:cs typeface="Times New Roman" pitchFamily="18" charset="0"/>
              </a:rPr>
              <a:t>➢ Les résistances de grandes valeurs : généralement supérieures à1MΩ </a:t>
            </a:r>
          </a:p>
          <a:p>
            <a:pPr algn="just"/>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4191000"/>
            <a:ext cx="5791200" cy="533400"/>
          </a:xfrm>
        </p:spPr>
        <p:txBody>
          <a:bodyPr>
            <a:normAutofit/>
          </a:bodyPr>
          <a:lstStyle/>
          <a:p>
            <a:r>
              <a:rPr lang="fr-FR" sz="1600" b="1" dirty="0" smtClean="0">
                <a:latin typeface="Times New Roman" pitchFamily="18" charset="0"/>
                <a:cs typeface="Times New Roman" pitchFamily="18" charset="0"/>
              </a:rPr>
              <a:t>Figure 1. Schéma de principe d’un ohmmètre à aiguille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457200"/>
            <a:ext cx="8229600" cy="4525963"/>
          </a:xfrm>
        </p:spPr>
        <p:txBody>
          <a:bodyPr>
            <a:normAutofit/>
          </a:bodyPr>
          <a:lstStyle/>
          <a:p>
            <a:r>
              <a:rPr lang="fr-FR" sz="2400" b="1" dirty="0" smtClean="0">
                <a:latin typeface="Times New Roman" pitchFamily="18" charset="0"/>
                <a:cs typeface="Times New Roman" pitchFamily="18" charset="0"/>
              </a:rPr>
              <a:t>3.2. Ohmmètres</a:t>
            </a:r>
          </a:p>
          <a:p>
            <a:r>
              <a:rPr lang="fr-FR" sz="2400" b="1" dirty="0" smtClean="0">
                <a:latin typeface="Times New Roman" pitchFamily="18" charset="0"/>
                <a:cs typeface="Times New Roman" pitchFamily="18" charset="0"/>
              </a:rPr>
              <a:t>3.2.1 Ohmmètres à déviation </a:t>
            </a:r>
          </a:p>
          <a:p>
            <a:r>
              <a:rPr lang="fr-FR" sz="2400" dirty="0" smtClean="0">
                <a:latin typeface="Times New Roman" pitchFamily="18" charset="0"/>
                <a:cs typeface="Times New Roman" pitchFamily="18" charset="0"/>
              </a:rPr>
              <a:t>L’ohmmètre est réalisé à partir d’un : </a:t>
            </a:r>
          </a:p>
          <a:p>
            <a:r>
              <a:rPr lang="fr-FR" sz="2400" dirty="0" smtClean="0">
                <a:latin typeface="Times New Roman" pitchFamily="18" charset="0"/>
                <a:cs typeface="Times New Roman" pitchFamily="18" charset="0"/>
              </a:rPr>
              <a:t>• Un équipage à cadre mobile (</a:t>
            </a:r>
            <a:r>
              <a:rPr lang="fr-FR" sz="2400" dirty="0" err="1" smtClean="0">
                <a:latin typeface="Times New Roman" pitchFamily="18" charset="0"/>
                <a:cs typeface="Times New Roman" pitchFamily="18" charset="0"/>
              </a:rPr>
              <a:t>Rg</a:t>
            </a:r>
            <a:r>
              <a:rPr lang="fr-FR" sz="2400" dirty="0" smtClean="0">
                <a:latin typeface="Times New Roman" pitchFamily="18" charset="0"/>
                <a:cs typeface="Times New Roman" pitchFamily="18" charset="0"/>
              </a:rPr>
              <a:t>), </a:t>
            </a:r>
          </a:p>
          <a:p>
            <a:r>
              <a:rPr lang="fr-FR" sz="2400" dirty="0" smtClean="0">
                <a:latin typeface="Times New Roman" pitchFamily="18" charset="0"/>
                <a:cs typeface="Times New Roman" pitchFamily="18" charset="0"/>
              </a:rPr>
              <a:t>• Une résistance ajustable r (pour le réglage externe du zéro), </a:t>
            </a:r>
          </a:p>
          <a:p>
            <a:r>
              <a:rPr lang="fr-FR" sz="2400" dirty="0" smtClean="0">
                <a:latin typeface="Times New Roman" pitchFamily="18" charset="0"/>
                <a:cs typeface="Times New Roman" pitchFamily="18" charset="0"/>
              </a:rPr>
              <a:t>• Une pile interne de force électromotrice </a:t>
            </a:r>
            <a:r>
              <a:rPr lang="fr-FR" sz="2400" dirty="0" err="1" smtClean="0">
                <a:latin typeface="Times New Roman" pitchFamily="18" charset="0"/>
                <a:cs typeface="Times New Roman" pitchFamily="18" charset="0"/>
              </a:rPr>
              <a:t>Eg</a:t>
            </a:r>
            <a:r>
              <a:rPr lang="fr-FR" sz="2400" dirty="0" smtClean="0">
                <a:latin typeface="Times New Roman" pitchFamily="18" charset="0"/>
                <a:cs typeface="Times New Roman" pitchFamily="18" charset="0"/>
              </a:rPr>
              <a:t> alimentant le circuit. </a:t>
            </a:r>
          </a:p>
          <a:p>
            <a:endParaRPr lang="fr-FR" dirty="0" smtClean="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3</a:t>
            </a:fld>
            <a:endParaRPr lang="fr-FR"/>
          </a:p>
        </p:txBody>
      </p:sp>
      <p:pic>
        <p:nvPicPr>
          <p:cNvPr id="1027" name="Picture 3"/>
          <p:cNvPicPr>
            <a:picLocks noChangeAspect="1" noChangeArrowheads="1"/>
          </p:cNvPicPr>
          <p:nvPr/>
        </p:nvPicPr>
        <p:blipFill>
          <a:blip r:embed="rId2"/>
          <a:srcRect/>
          <a:stretch>
            <a:fillRect/>
          </a:stretch>
        </p:blipFill>
        <p:spPr bwMode="auto">
          <a:xfrm>
            <a:off x="1371600" y="3657600"/>
            <a:ext cx="6400800" cy="1752600"/>
          </a:xfrm>
          <a:prstGeom prst="rect">
            <a:avLst/>
          </a:prstGeom>
          <a:noFill/>
          <a:ln w="9525">
            <a:noFill/>
            <a:miter lim="800000"/>
            <a:headEnd/>
            <a:tailEnd/>
          </a:ln>
          <a:effectLst/>
        </p:spPr>
      </p:pic>
      <p:sp>
        <p:nvSpPr>
          <p:cNvPr id="7" name="Rectangle 6"/>
          <p:cNvSpPr/>
          <p:nvPr/>
        </p:nvSpPr>
        <p:spPr>
          <a:xfrm>
            <a:off x="2286000" y="5528846"/>
            <a:ext cx="5791200" cy="338554"/>
          </a:xfrm>
          <a:prstGeom prst="rect">
            <a:avLst/>
          </a:prstGeom>
        </p:spPr>
        <p:txBody>
          <a:bodyPr wrap="square">
            <a:spAutoFit/>
          </a:bodyPr>
          <a:lstStyle/>
          <a:p>
            <a:r>
              <a:rPr lang="fr-FR" sz="1600" b="1" dirty="0" smtClean="0">
                <a:latin typeface="Times New Roman" pitchFamily="18" charset="0"/>
                <a:cs typeface="Times New Roman" pitchFamily="18" charset="0"/>
              </a:rPr>
              <a:t>Figure .1 Schéma de principe d’un ohmmètre à aiguille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09600"/>
            <a:ext cx="8229600" cy="4373563"/>
          </a:xfrm>
        </p:spPr>
        <p:txBody>
          <a:bodyPr>
            <a:normAutofit/>
          </a:bodyPr>
          <a:lstStyle/>
          <a:p>
            <a:r>
              <a:rPr lang="fr-FR" sz="2400" b="1" dirty="0" smtClean="0">
                <a:latin typeface="Times New Roman" pitchFamily="18" charset="0"/>
                <a:cs typeface="Times New Roman" pitchFamily="18" charset="0"/>
              </a:rPr>
              <a:t>3.2.2 Ohmmètre numérique </a:t>
            </a:r>
          </a:p>
          <a:p>
            <a:pPr algn="just"/>
            <a:r>
              <a:rPr lang="fr-FR" sz="2400" dirty="0" smtClean="0">
                <a:latin typeface="Times New Roman" pitchFamily="18" charset="0"/>
                <a:cs typeface="Times New Roman" pitchFamily="18" charset="0"/>
              </a:rPr>
              <a:t>L’ohmmètre numérique est constitué par un générateur électronique de courant et un voltmètre à courant continu dont l’indication est affichée d’une manière numérique ( digitale ) (Figure 2.). </a:t>
            </a:r>
          </a:p>
          <a:p>
            <a:endParaRPr lang="fr-FR" sz="2400"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4</a:t>
            </a:fld>
            <a:endParaRPr lang="fr-FR"/>
          </a:p>
        </p:txBody>
      </p:sp>
      <p:pic>
        <p:nvPicPr>
          <p:cNvPr id="2051" name="Picture 3"/>
          <p:cNvPicPr>
            <a:picLocks noChangeAspect="1" noChangeArrowheads="1"/>
          </p:cNvPicPr>
          <p:nvPr/>
        </p:nvPicPr>
        <p:blipFill>
          <a:blip r:embed="rId2"/>
          <a:srcRect/>
          <a:stretch>
            <a:fillRect/>
          </a:stretch>
        </p:blipFill>
        <p:spPr bwMode="auto">
          <a:xfrm>
            <a:off x="1828800" y="2743200"/>
            <a:ext cx="5286375" cy="2447925"/>
          </a:xfrm>
          <a:prstGeom prst="rect">
            <a:avLst/>
          </a:prstGeom>
          <a:noFill/>
          <a:ln w="9525">
            <a:noFill/>
            <a:miter lim="800000"/>
            <a:headEnd/>
            <a:tailEnd/>
          </a:ln>
          <a:effectLst/>
        </p:spPr>
      </p:pic>
      <p:sp>
        <p:nvSpPr>
          <p:cNvPr id="7" name="Rectangle 6"/>
          <p:cNvSpPr/>
          <p:nvPr/>
        </p:nvSpPr>
        <p:spPr>
          <a:xfrm>
            <a:off x="1981200" y="5410200"/>
            <a:ext cx="5181600" cy="338554"/>
          </a:xfrm>
          <a:prstGeom prst="rect">
            <a:avLst/>
          </a:prstGeom>
        </p:spPr>
        <p:txBody>
          <a:bodyPr wrap="square">
            <a:spAutoFit/>
          </a:bodyPr>
          <a:lstStyle/>
          <a:p>
            <a:r>
              <a:rPr lang="fr-FR" sz="1600" b="1" dirty="0" smtClean="0">
                <a:latin typeface="Times New Roman" pitchFamily="18" charset="0"/>
                <a:cs typeface="Times New Roman" pitchFamily="18" charset="0"/>
              </a:rPr>
              <a:t>Figure .2 Schéma de principe d’un ohmmètre numérique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85800"/>
            <a:ext cx="8229600" cy="4525963"/>
          </a:xfrm>
        </p:spPr>
        <p:txBody>
          <a:bodyPr>
            <a:normAutofit fontScale="92500" lnSpcReduction="10000"/>
          </a:bodyPr>
          <a:lstStyle/>
          <a:p>
            <a:pPr algn="just"/>
            <a:r>
              <a:rPr lang="fr-FR" sz="2400" dirty="0" smtClean="0">
                <a:latin typeface="Times New Roman" pitchFamily="18" charset="0"/>
                <a:cs typeface="Times New Roman" pitchFamily="18" charset="0"/>
              </a:rPr>
              <a:t>Si le courant de mesure I est constant, on voit que la résistance inconnue </a:t>
            </a:r>
            <a:r>
              <a:rPr lang="fr-FR" sz="2400" dirty="0" err="1" smtClean="0">
                <a:latin typeface="Times New Roman" pitchFamily="18" charset="0"/>
                <a:cs typeface="Times New Roman" pitchFamily="18" charset="0"/>
              </a:rPr>
              <a:t>Rx</a:t>
            </a:r>
            <a:r>
              <a:rPr lang="fr-FR" sz="2400" dirty="0" smtClean="0">
                <a:latin typeface="Times New Roman" pitchFamily="18" charset="0"/>
                <a:cs typeface="Times New Roman" pitchFamily="18" charset="0"/>
              </a:rPr>
              <a:t> est directement proportionnelle à la tension U entre ses bornes. Il suffit alors de convertir l’indication du voltmètre en ohms (Ω). </a:t>
            </a:r>
          </a:p>
          <a:p>
            <a:pPr algn="just"/>
            <a:r>
              <a:rPr lang="fr-FR" sz="2400" dirty="0" smtClean="0">
                <a:latin typeface="Times New Roman" pitchFamily="18" charset="0"/>
                <a:cs typeface="Times New Roman" pitchFamily="18" charset="0"/>
              </a:rPr>
              <a:t>Les appareils actuels sont plus élaborés et utilisent des amplificateurs opérationnels, ce qui permet d’envoyer un courant de mesure plus faible et plus stable. Avec un faible courant, les phénomènes thermoélectriques de contact sont négligeables, donc la mesure est plus précise.</a:t>
            </a:r>
          </a:p>
          <a:p>
            <a:pPr algn="just"/>
            <a:r>
              <a:rPr lang="fr-FR" sz="2600" dirty="0" smtClean="0">
                <a:latin typeface="Times New Roman" pitchFamily="18" charset="0"/>
                <a:cs typeface="Times New Roman" pitchFamily="18" charset="0"/>
              </a:rPr>
              <a:t>La précision des appareils numériques se présente généralement sous la forme suivante : </a:t>
            </a:r>
          </a:p>
          <a:p>
            <a:pPr algn="just"/>
            <a:r>
              <a:rPr lang="fr-FR" sz="2600" dirty="0" smtClean="0">
                <a:latin typeface="Times New Roman" pitchFamily="18" charset="0"/>
                <a:cs typeface="Times New Roman" pitchFamily="18" charset="0"/>
              </a:rPr>
              <a:t>± </a:t>
            </a:r>
            <a:r>
              <a:rPr lang="fr-FR" sz="2600" b="1" dirty="0" smtClean="0">
                <a:latin typeface="Times New Roman" pitchFamily="18" charset="0"/>
                <a:cs typeface="Times New Roman" pitchFamily="18" charset="0"/>
              </a:rPr>
              <a:t>( …% of </a:t>
            </a:r>
            <a:r>
              <a:rPr lang="fr-FR" sz="2600" b="1" dirty="0" err="1" smtClean="0">
                <a:latin typeface="Times New Roman" pitchFamily="18" charset="0"/>
                <a:cs typeface="Times New Roman" pitchFamily="18" charset="0"/>
              </a:rPr>
              <a:t>reading</a:t>
            </a:r>
            <a:r>
              <a:rPr lang="fr-FR" sz="2600" b="1" dirty="0" smtClean="0">
                <a:latin typeface="Times New Roman" pitchFamily="18" charset="0"/>
                <a:cs typeface="Times New Roman" pitchFamily="18" charset="0"/>
              </a:rPr>
              <a:t> + … digit ) digit : résolution de l’appareil. </a:t>
            </a:r>
            <a:r>
              <a:rPr lang="fr-FR" sz="2600" dirty="0" smtClean="0">
                <a:latin typeface="Times New Roman" pitchFamily="18" charset="0"/>
                <a:cs typeface="Times New Roman" pitchFamily="18" charset="0"/>
              </a:rPr>
              <a:t> </a:t>
            </a:r>
            <a:endParaRPr lang="fr-FR" sz="26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4525963"/>
          </a:xfrm>
        </p:spPr>
        <p:txBody>
          <a:bodyPr>
            <a:normAutofit fontScale="92500" lnSpcReduction="20000"/>
          </a:bodyPr>
          <a:lstStyle/>
          <a:p>
            <a:pPr algn="ctr"/>
            <a:r>
              <a:rPr lang="fr-FR" sz="2400" b="1" dirty="0" smtClean="0">
                <a:latin typeface="Times New Roman" pitchFamily="18" charset="0"/>
                <a:cs typeface="Times New Roman" pitchFamily="18" charset="0"/>
              </a:rPr>
              <a:t>3.3.1 Méthode voltampère métrique </a:t>
            </a:r>
          </a:p>
          <a:p>
            <a:pPr algn="just">
              <a:lnSpc>
                <a:spcPct val="150000"/>
              </a:lnSpc>
            </a:pPr>
            <a:r>
              <a:rPr lang="fr-FR" sz="2400" dirty="0" smtClean="0">
                <a:latin typeface="Times New Roman" pitchFamily="18" charset="0"/>
                <a:cs typeface="Times New Roman" pitchFamily="18" charset="0"/>
              </a:rPr>
              <a:t>Cette méthode utilise la loi d’Ohm (V =R. I). On cherche la résistance R à partir de la tension V aux bornes de la résistance et de l’intensité I du courant dans le circuit. </a:t>
            </a:r>
          </a:p>
          <a:p>
            <a:pPr algn="just">
              <a:lnSpc>
                <a:spcPct val="150000"/>
              </a:lnSpc>
            </a:pPr>
            <a:r>
              <a:rPr lang="fr-FR" sz="2400" dirty="0" smtClean="0">
                <a:latin typeface="Times New Roman" pitchFamily="18" charset="0"/>
                <a:cs typeface="Times New Roman" pitchFamily="18" charset="0"/>
              </a:rPr>
              <a:t>Selon la résistance on choisit le montage « aval » ou « amont ». Il s’agit d’un montage dans lequel un générateur de tension E débite un courant I dans la résistance </a:t>
            </a:r>
            <a:r>
              <a:rPr lang="fr-FR" sz="2400" dirty="0" err="1" smtClean="0">
                <a:latin typeface="Times New Roman" pitchFamily="18" charset="0"/>
                <a:cs typeface="Times New Roman" pitchFamily="18" charset="0"/>
              </a:rPr>
              <a:t>Rx</a:t>
            </a:r>
            <a:r>
              <a:rPr lang="fr-FR" sz="2400" dirty="0" smtClean="0">
                <a:latin typeface="Times New Roman" pitchFamily="18" charset="0"/>
                <a:cs typeface="Times New Roman" pitchFamily="18" charset="0"/>
              </a:rPr>
              <a:t> à mesurer ; selon l’emplacement du voltmètre (</a:t>
            </a:r>
            <a:r>
              <a:rPr lang="fr-FR" sz="2400" b="1" dirty="0" smtClean="0">
                <a:latin typeface="Times New Roman" pitchFamily="18" charset="0"/>
                <a:cs typeface="Times New Roman" pitchFamily="18" charset="0"/>
              </a:rPr>
              <a:t>avant ou après l’ampèremètre utilisé pour mesurer I) utilisé pour mesurer V, deux montages sont utilisés les montages aval et amont.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71800" y="5837238"/>
            <a:ext cx="3124200" cy="487362"/>
          </a:xfrm>
        </p:spPr>
        <p:txBody>
          <a:bodyPr>
            <a:normAutofit fontScale="90000"/>
          </a:bodyPr>
          <a:lstStyle/>
          <a:p>
            <a:r>
              <a:rPr lang="fr-FR" sz="1800" b="1" dirty="0" smtClean="0">
                <a:latin typeface="Times New Roman" pitchFamily="18" charset="0"/>
                <a:cs typeface="Times New Roman" pitchFamily="18" charset="0"/>
              </a:rPr>
              <a:t/>
            </a:r>
            <a:br>
              <a:rPr lang="fr-FR" sz="1800" b="1"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
            </a:r>
            <a:br>
              <a:rPr lang="fr-FR" sz="1800" b="1" dirty="0" smtClean="0">
                <a:latin typeface="Times New Roman" pitchFamily="18" charset="0"/>
                <a:cs typeface="Times New Roman" pitchFamily="18" charset="0"/>
              </a:rPr>
            </a:br>
            <a:r>
              <a:rPr lang="fr-FR" sz="1800" b="1" dirty="0" smtClean="0">
                <a:latin typeface="Times New Roman" pitchFamily="18" charset="0"/>
                <a:cs typeface="Times New Roman" pitchFamily="18" charset="0"/>
              </a:rPr>
              <a:t>Figure .3 : Montage aval </a:t>
            </a:r>
            <a:r>
              <a:rPr lang="fr-FR" sz="18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57200" y="457200"/>
            <a:ext cx="8229600" cy="4525963"/>
          </a:xfrm>
        </p:spPr>
        <p:txBody>
          <a:bodyPr>
            <a:normAutofit/>
          </a:bodyPr>
          <a:lstStyle/>
          <a:p>
            <a:r>
              <a:rPr lang="fr-FR" sz="2400" b="1" dirty="0" smtClean="0">
                <a:latin typeface="Times New Roman" pitchFamily="18" charset="0"/>
                <a:cs typeface="Times New Roman" pitchFamily="18" charset="0"/>
              </a:rPr>
              <a:t>a. Montage aval </a:t>
            </a:r>
          </a:p>
          <a:p>
            <a:pPr algn="just"/>
            <a:r>
              <a:rPr lang="fr-FR" sz="2400" dirty="0" smtClean="0">
                <a:latin typeface="Times New Roman" pitchFamily="18" charset="0"/>
                <a:cs typeface="Times New Roman" pitchFamily="18" charset="0"/>
              </a:rPr>
              <a:t>Pour le montage aval, l’ampèremètre est placé avant le voltmètre.</a:t>
            </a:r>
          </a:p>
          <a:p>
            <a:pPr algn="just"/>
            <a:r>
              <a:rPr lang="fr-FR" sz="2400" dirty="0" smtClean="0">
                <a:latin typeface="Times New Roman" pitchFamily="18" charset="0"/>
                <a:cs typeface="Times New Roman" pitchFamily="18" charset="0"/>
              </a:rPr>
              <a:t>Comme la résistance du voltmètre est importante, on peut dire que le montage aval est utilisé pour mesurer les </a:t>
            </a:r>
            <a:r>
              <a:rPr lang="fr-FR" sz="2400" b="1" dirty="0" smtClean="0">
                <a:latin typeface="Times New Roman" pitchFamily="18" charset="0"/>
                <a:cs typeface="Times New Roman" pitchFamily="18" charset="0"/>
              </a:rPr>
              <a:t>résistances de faibles valeurs. </a:t>
            </a:r>
            <a:endParaRPr lang="fr-FR" sz="2400" dirty="0" smtClean="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7</a:t>
            </a:fld>
            <a:endParaRPr lang="fr-FR"/>
          </a:p>
        </p:txBody>
      </p:sp>
      <p:pic>
        <p:nvPicPr>
          <p:cNvPr id="3074" name="Picture 2"/>
          <p:cNvPicPr>
            <a:picLocks noChangeAspect="1" noChangeArrowheads="1"/>
          </p:cNvPicPr>
          <p:nvPr/>
        </p:nvPicPr>
        <p:blipFill>
          <a:blip r:embed="rId2"/>
          <a:srcRect/>
          <a:stretch>
            <a:fillRect/>
          </a:stretch>
        </p:blipFill>
        <p:spPr bwMode="auto">
          <a:xfrm>
            <a:off x="2747963" y="2971800"/>
            <a:ext cx="3648075" cy="2381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76600" y="5638800"/>
            <a:ext cx="2971800" cy="533400"/>
          </a:xfrm>
        </p:spPr>
        <p:txBody>
          <a:bodyPr>
            <a:normAutofit/>
          </a:bodyPr>
          <a:lstStyle/>
          <a:p>
            <a:r>
              <a:rPr lang="fr-FR" sz="1600" b="1" dirty="0" smtClean="0">
                <a:latin typeface="Times New Roman" pitchFamily="18" charset="0"/>
                <a:cs typeface="Times New Roman" pitchFamily="18" charset="0"/>
              </a:rPr>
              <a:t>Figure .4 : Montage amont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457200"/>
            <a:ext cx="8229600" cy="4525963"/>
          </a:xfrm>
        </p:spPr>
        <p:txBody>
          <a:bodyPr>
            <a:normAutofit/>
          </a:bodyPr>
          <a:lstStyle/>
          <a:p>
            <a:r>
              <a:rPr lang="fr-FR" sz="2400" b="1" dirty="0" smtClean="0">
                <a:latin typeface="Times New Roman" pitchFamily="18" charset="0"/>
                <a:cs typeface="Times New Roman" pitchFamily="18" charset="0"/>
              </a:rPr>
              <a:t>b. Montage amont </a:t>
            </a:r>
          </a:p>
          <a:p>
            <a:r>
              <a:rPr lang="fr-FR" sz="2400" dirty="0" smtClean="0">
                <a:latin typeface="Times New Roman" pitchFamily="18" charset="0"/>
                <a:cs typeface="Times New Roman" pitchFamily="18" charset="0"/>
              </a:rPr>
              <a:t>Pour le montage amont, l’ampèremètre est placé avant le voltmètre.</a:t>
            </a:r>
          </a:p>
          <a:p>
            <a:pPr algn="just"/>
            <a:r>
              <a:rPr lang="fr-FR" sz="2400" dirty="0" smtClean="0">
                <a:latin typeface="Times New Roman" pitchFamily="18" charset="0"/>
                <a:cs typeface="Times New Roman" pitchFamily="18" charset="0"/>
              </a:rPr>
              <a:t>Comme la résistance de l’ampèremètre est de faible valeur, on peut dire que le montage amont est utilisé pour mesurer les </a:t>
            </a:r>
            <a:r>
              <a:rPr lang="fr-FR" sz="2400" b="1" dirty="0" smtClean="0">
                <a:latin typeface="Times New Roman" pitchFamily="18" charset="0"/>
                <a:cs typeface="Times New Roman" pitchFamily="18" charset="0"/>
              </a:rPr>
              <a:t>résistances de valeurs élevées. </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8</a:t>
            </a:fld>
            <a:endParaRPr lang="fr-FR"/>
          </a:p>
        </p:txBody>
      </p:sp>
      <p:pic>
        <p:nvPicPr>
          <p:cNvPr id="5122" name="Picture 2"/>
          <p:cNvPicPr>
            <a:picLocks noChangeAspect="1" noChangeArrowheads="1"/>
          </p:cNvPicPr>
          <p:nvPr/>
        </p:nvPicPr>
        <p:blipFill>
          <a:blip r:embed="rId2"/>
          <a:srcRect/>
          <a:stretch>
            <a:fillRect/>
          </a:stretch>
        </p:blipFill>
        <p:spPr bwMode="auto">
          <a:xfrm>
            <a:off x="2667000" y="3276600"/>
            <a:ext cx="4152900" cy="2000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200" y="5837238"/>
            <a:ext cx="5715000" cy="487362"/>
          </a:xfrm>
        </p:spPr>
        <p:txBody>
          <a:bodyPr>
            <a:normAutofit/>
          </a:bodyPr>
          <a:lstStyle/>
          <a:p>
            <a:r>
              <a:rPr lang="fr-FR" sz="1600" b="1" dirty="0" smtClean="0">
                <a:latin typeface="Times New Roman" pitchFamily="18" charset="0"/>
                <a:cs typeface="Times New Roman" pitchFamily="18" charset="0"/>
              </a:rPr>
              <a:t>Figure 5. : Schéma de principe du pont de Wheatstone </a:t>
            </a:r>
            <a:endParaRPr lang="fr-FR" sz="1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533400"/>
            <a:ext cx="8229600" cy="4525963"/>
          </a:xfrm>
        </p:spPr>
        <p:txBody>
          <a:bodyPr>
            <a:normAutofit/>
          </a:bodyPr>
          <a:lstStyle/>
          <a:p>
            <a:pPr algn="ctr"/>
            <a:r>
              <a:rPr lang="fr-FR" sz="2400" b="1" dirty="0" smtClean="0">
                <a:latin typeface="Times New Roman" pitchFamily="18" charset="0"/>
                <a:cs typeface="Times New Roman" pitchFamily="18" charset="0"/>
              </a:rPr>
              <a:t>3.3.2 Mesure des résistances avec le pont de Wheatstone</a:t>
            </a:r>
          </a:p>
          <a:p>
            <a:r>
              <a:rPr lang="fr-FR" sz="2400" dirty="0" smtClean="0">
                <a:latin typeface="Times New Roman" pitchFamily="18" charset="0"/>
                <a:cs typeface="Times New Roman" pitchFamily="18" charset="0"/>
              </a:rPr>
              <a:t>G : Galvanomètre. </a:t>
            </a:r>
          </a:p>
          <a:p>
            <a:r>
              <a:rPr lang="fr-FR" sz="2400" dirty="0" smtClean="0">
                <a:latin typeface="Times New Roman" pitchFamily="18" charset="0"/>
                <a:cs typeface="Times New Roman" pitchFamily="18" charset="0"/>
              </a:rPr>
              <a:t>L’équilibre se traduit par 𝐼𝐺=0⇒(𝐼1=𝐼2 𝑒𝑡 𝐼3=𝐼4)</a:t>
            </a:r>
          </a:p>
          <a:p>
            <a:r>
              <a:rPr lang="fr-FR" sz="2400" dirty="0" smtClean="0">
                <a:latin typeface="Times New Roman" pitchFamily="18" charset="0"/>
                <a:cs typeface="Times New Roman" pitchFamily="18" charset="0"/>
              </a:rPr>
              <a:t>                                        (𝑈𝐴𝐶=𝑈𝐴𝐷 𝑒𝑡 𝑈𝐶𝐵=𝑈𝐷𝐵) </a:t>
            </a:r>
          </a:p>
          <a:p>
            <a:r>
              <a:rPr lang="fr-FR" sz="2400" dirty="0" smtClean="0">
                <a:latin typeface="Times New Roman" pitchFamily="18" charset="0"/>
                <a:cs typeface="Times New Roman" pitchFamily="18" charset="0"/>
              </a:rPr>
              <a:t>                                                 ⇒ 𝑅1𝑅4=𝑅2𝑅3 </a:t>
            </a:r>
          </a:p>
          <a:p>
            <a:r>
              <a:rPr lang="fr-FR" sz="2400" dirty="0" smtClean="0">
                <a:latin typeface="Times New Roman" pitchFamily="18" charset="0"/>
                <a:cs typeface="Times New Roman" pitchFamily="18" charset="0"/>
              </a:rPr>
              <a:t>L’équation d’équilibre est symétrique par rapport aux quatre résistances du pont. Ce qui nous permet de placer la résistance 𝑅𝑋 dans n’importe quelle branche</a:t>
            </a:r>
            <a:r>
              <a:rPr lang="fr-FR" sz="2400" dirty="0" smtClean="0"/>
              <a:t>. </a:t>
            </a:r>
            <a:r>
              <a:rPr lang="fr-FR" sz="2400" b="1" dirty="0" smtClean="0">
                <a:latin typeface="Times New Roman" pitchFamily="18" charset="0"/>
                <a:cs typeface="Times New Roman" pitchFamily="18" charset="0"/>
              </a:rPr>
              <a:t> </a:t>
            </a:r>
          </a:p>
          <a:p>
            <a:endParaRPr lang="fr-FR" sz="2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9</a:t>
            </a:fld>
            <a:endParaRPr lang="fr-FR"/>
          </a:p>
        </p:txBody>
      </p:sp>
      <p:pic>
        <p:nvPicPr>
          <p:cNvPr id="6146" name="Picture 2"/>
          <p:cNvPicPr>
            <a:picLocks noChangeAspect="1" noChangeArrowheads="1"/>
          </p:cNvPicPr>
          <p:nvPr/>
        </p:nvPicPr>
        <p:blipFill>
          <a:blip r:embed="rId2"/>
          <a:srcRect/>
          <a:stretch>
            <a:fillRect/>
          </a:stretch>
        </p:blipFill>
        <p:spPr bwMode="auto">
          <a:xfrm>
            <a:off x="1895475" y="4133850"/>
            <a:ext cx="5114925" cy="1733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2181</TotalTime>
  <Words>1246</Words>
  <Application>Microsoft Office PowerPoint</Application>
  <PresentationFormat>Affichage à l'écran (4:3)</PresentationFormat>
  <Paragraphs>104</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Mesures Electroniques  et  Electriques </vt:lpstr>
      <vt:lpstr> CHAPITRE 3 : MESURE DES RESISTANCES ET DES IMPEDANCES   </vt:lpstr>
      <vt:lpstr>Figure 1. Schéma de principe d’un ohmmètre à aiguille </vt:lpstr>
      <vt:lpstr>Diapositive 4</vt:lpstr>
      <vt:lpstr>Diapositive 5</vt:lpstr>
      <vt:lpstr>Diapositive 6</vt:lpstr>
      <vt:lpstr>  Figure .3 : Montage aval   </vt:lpstr>
      <vt:lpstr>Figure .4 : Montage amont </vt:lpstr>
      <vt:lpstr>Figure 5. : Schéma de principe du pont de Wheatstone </vt:lpstr>
      <vt:lpstr>Figure .6 : Schéma de principe de la méthode de comparaison </vt:lpstr>
      <vt:lpstr>Diapositive 11</vt:lpstr>
      <vt:lpstr>Figure.7 : Montage aval </vt:lpstr>
      <vt:lpstr>Figure .8: Montage amont </vt:lpstr>
      <vt:lpstr>Figure.9 : Schéma de principe du pont à courant alternatif </vt:lpstr>
      <vt:lpstr>Figure .10 : Schéma de principe du pont de Sauty </vt:lpstr>
      <vt:lpstr>Figure .11 : Schéma de principe du pont d’OWEN </vt:lpstr>
      <vt:lpstr>Figure .12 : Schéma de principe du pont de Maxwell </vt:lpstr>
      <vt:lpstr> 3.5 CONCLUSION  </vt:lpstr>
    </vt:vector>
  </TitlesOfParts>
  <Company>Privée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à l’environnement et l’énergie</dc:title>
  <dc:creator>VISSAULT_Emeric</dc:creator>
  <cp:lastModifiedBy>Invité</cp:lastModifiedBy>
  <cp:revision>247</cp:revision>
  <dcterms:created xsi:type="dcterms:W3CDTF">2007-03-22T09:47:20Z</dcterms:created>
  <dcterms:modified xsi:type="dcterms:W3CDTF">2021-05-29T16:51:33Z</dcterms:modified>
</cp:coreProperties>
</file>