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sldIdLst>
    <p:sldId id="256" r:id="rId2"/>
    <p:sldId id="257" r:id="rId3"/>
    <p:sldId id="286" r:id="rId4"/>
    <p:sldId id="287" r:id="rId5"/>
    <p:sldId id="288" r:id="rId6"/>
    <p:sldId id="289" r:id="rId7"/>
    <p:sldId id="290" r:id="rId8"/>
    <p:sldId id="291" r:id="rId9"/>
    <p:sldId id="292" r:id="rId10"/>
    <p:sldId id="293" r:id="rId11"/>
    <p:sldId id="294" r:id="rId12"/>
    <p:sldId id="295" r:id="rId13"/>
    <p:sldId id="296" r:id="rId14"/>
  </p:sldIdLst>
  <p:sldSz cx="9144000" cy="6858000" type="screen4x3"/>
  <p:notesSz cx="9144000" cy="6858000"/>
  <p:defaultTextStyle>
    <a:defPPr>
      <a:defRPr lang="fr-FR"/>
    </a:defPPr>
    <a:lvl1pPr algn="l"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Rockwell Extra Bold" pitchFamily="18" charset="0"/>
        <a:ea typeface="+mn-ea"/>
        <a:cs typeface="+mn-cs"/>
      </a:defRPr>
    </a:lvl1pPr>
    <a:lvl2pPr marL="457200" algn="l"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Rockwell Extra Bold" pitchFamily="18" charset="0"/>
        <a:ea typeface="+mn-ea"/>
        <a:cs typeface="+mn-cs"/>
      </a:defRPr>
    </a:lvl2pPr>
    <a:lvl3pPr marL="914400" algn="l"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Rockwell Extra Bold" pitchFamily="18" charset="0"/>
        <a:ea typeface="+mn-ea"/>
        <a:cs typeface="+mn-cs"/>
      </a:defRPr>
    </a:lvl3pPr>
    <a:lvl4pPr marL="1371600" algn="l"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Rockwell Extra Bold" pitchFamily="18" charset="0"/>
        <a:ea typeface="+mn-ea"/>
        <a:cs typeface="+mn-cs"/>
      </a:defRPr>
    </a:lvl4pPr>
    <a:lvl5pPr marL="1828800" algn="l"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Rockwell Extra Bold" pitchFamily="18"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Rockwell Extra Bold" pitchFamily="18"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Rockwell Extra Bold" pitchFamily="18"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Rockwell Extra Bold" pitchFamily="18"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Rockwell Extra Bol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DEB15"/>
    <a:srgbClr val="D2E51B"/>
    <a:srgbClr val="8A5B1C"/>
    <a:srgbClr val="FF0000"/>
    <a:srgbClr val="B84218"/>
    <a:srgbClr val="DEBF2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23098" autoAdjust="0"/>
    <p:restoredTop sz="90929"/>
  </p:normalViewPr>
  <p:slideViewPr>
    <p:cSldViewPr>
      <p:cViewPr>
        <p:scale>
          <a:sx n="112" d="100"/>
          <a:sy n="112" d="100"/>
        </p:scale>
        <p:origin x="78"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4" d="100"/>
          <a:sy n="74" d="100"/>
        </p:scale>
        <p:origin x="-1920" y="-96"/>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EC61A56B-1DA8-4B87-A076-C1E4DBEAEC0E}" type="datetimeFigureOut">
              <a:rPr lang="fr-FR" smtClean="0"/>
              <a:pPr/>
              <a:t>04/06/2021</a:t>
            </a:fld>
            <a:endParaRPr lang="fr-FR"/>
          </a:p>
        </p:txBody>
      </p:sp>
      <p:sp>
        <p:nvSpPr>
          <p:cNvPr id="4" name="Espace réservé de l'image des diapositives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B4AF1222-7D3D-4A71-9218-DEA41E98F21C}"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pPr>
              <a:defRPr/>
            </a:pPr>
            <a:endParaRPr lang="fr-FR"/>
          </a:p>
        </p:txBody>
      </p:sp>
      <p:sp>
        <p:nvSpPr>
          <p:cNvPr id="5" name="Espace réservé du pied de page 4"/>
          <p:cNvSpPr>
            <a:spLocks noGrp="1"/>
          </p:cNvSpPr>
          <p:nvPr>
            <p:ph type="ftr" sz="quarter" idx="11"/>
          </p:nvPr>
        </p:nvSpPr>
        <p:spPr/>
        <p:txBody>
          <a:bodyPr/>
          <a:lstStyle/>
          <a:p>
            <a:pPr>
              <a:defRPr/>
            </a:pPr>
            <a:endParaRPr lang="fr-FR"/>
          </a:p>
        </p:txBody>
      </p:sp>
      <p:sp>
        <p:nvSpPr>
          <p:cNvPr id="6" name="Espace réservé du numéro de diapositive 5"/>
          <p:cNvSpPr>
            <a:spLocks noGrp="1"/>
          </p:cNvSpPr>
          <p:nvPr>
            <p:ph type="sldNum" sz="quarter" idx="12"/>
          </p:nvPr>
        </p:nvSpPr>
        <p:spPr/>
        <p:txBody>
          <a:bodyPr/>
          <a:lstStyle/>
          <a:p>
            <a:pPr>
              <a:defRPr/>
            </a:pPr>
            <a:fld id="{34875B95-5E9A-4283-94CD-69BA4FFF381E}" type="slidenum">
              <a:rPr lang="fr-FR" smtClean="0"/>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pPr>
              <a:defRPr/>
            </a:pPr>
            <a:endParaRPr lang="fr-FR"/>
          </a:p>
        </p:txBody>
      </p:sp>
      <p:sp>
        <p:nvSpPr>
          <p:cNvPr id="5" name="Espace réservé du pied de page 4"/>
          <p:cNvSpPr>
            <a:spLocks noGrp="1"/>
          </p:cNvSpPr>
          <p:nvPr>
            <p:ph type="ftr" sz="quarter" idx="11"/>
          </p:nvPr>
        </p:nvSpPr>
        <p:spPr/>
        <p:txBody>
          <a:bodyPr/>
          <a:lstStyle/>
          <a:p>
            <a:pPr>
              <a:defRPr/>
            </a:pPr>
            <a:endParaRPr lang="fr-FR"/>
          </a:p>
        </p:txBody>
      </p:sp>
      <p:sp>
        <p:nvSpPr>
          <p:cNvPr id="6" name="Espace réservé du numéro de diapositive 5"/>
          <p:cNvSpPr>
            <a:spLocks noGrp="1"/>
          </p:cNvSpPr>
          <p:nvPr>
            <p:ph type="sldNum" sz="quarter" idx="12"/>
          </p:nvPr>
        </p:nvSpPr>
        <p:spPr/>
        <p:txBody>
          <a:bodyPr/>
          <a:lstStyle/>
          <a:p>
            <a:pPr>
              <a:defRPr/>
            </a:pPr>
            <a:fld id="{84C8E627-ED96-46CC-BA3C-BB02F0BB65CC}" type="slidenum">
              <a:rPr lang="fr-FR" smtClean="0"/>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pPr>
              <a:defRPr/>
            </a:pPr>
            <a:endParaRPr lang="fr-FR"/>
          </a:p>
        </p:txBody>
      </p:sp>
      <p:sp>
        <p:nvSpPr>
          <p:cNvPr id="5" name="Espace réservé du pied de page 4"/>
          <p:cNvSpPr>
            <a:spLocks noGrp="1"/>
          </p:cNvSpPr>
          <p:nvPr>
            <p:ph type="ftr" sz="quarter" idx="11"/>
          </p:nvPr>
        </p:nvSpPr>
        <p:spPr/>
        <p:txBody>
          <a:bodyPr/>
          <a:lstStyle/>
          <a:p>
            <a:pPr>
              <a:defRPr/>
            </a:pPr>
            <a:endParaRPr lang="fr-FR"/>
          </a:p>
        </p:txBody>
      </p:sp>
      <p:sp>
        <p:nvSpPr>
          <p:cNvPr id="6" name="Espace réservé du numéro de diapositive 5"/>
          <p:cNvSpPr>
            <a:spLocks noGrp="1"/>
          </p:cNvSpPr>
          <p:nvPr>
            <p:ph type="sldNum" sz="quarter" idx="12"/>
          </p:nvPr>
        </p:nvSpPr>
        <p:spPr/>
        <p:txBody>
          <a:bodyPr/>
          <a:lstStyle/>
          <a:p>
            <a:pPr>
              <a:defRPr/>
            </a:pPr>
            <a:fld id="{0CDB02CF-2A2C-4939-86AC-D72B75EA64E8}" type="slidenum">
              <a:rPr lang="fr-FR" smtClean="0"/>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pPr>
              <a:defRPr/>
            </a:pPr>
            <a:endParaRPr lang="fr-FR"/>
          </a:p>
        </p:txBody>
      </p:sp>
      <p:sp>
        <p:nvSpPr>
          <p:cNvPr id="5" name="Espace réservé du pied de page 4"/>
          <p:cNvSpPr>
            <a:spLocks noGrp="1"/>
          </p:cNvSpPr>
          <p:nvPr>
            <p:ph type="ftr" sz="quarter" idx="11"/>
          </p:nvPr>
        </p:nvSpPr>
        <p:spPr/>
        <p:txBody>
          <a:bodyPr/>
          <a:lstStyle/>
          <a:p>
            <a:pPr>
              <a:defRPr/>
            </a:pPr>
            <a:endParaRPr lang="fr-FR"/>
          </a:p>
        </p:txBody>
      </p:sp>
      <p:sp>
        <p:nvSpPr>
          <p:cNvPr id="6" name="Espace réservé du numéro de diapositive 5"/>
          <p:cNvSpPr>
            <a:spLocks noGrp="1"/>
          </p:cNvSpPr>
          <p:nvPr>
            <p:ph type="sldNum" sz="quarter" idx="12"/>
          </p:nvPr>
        </p:nvSpPr>
        <p:spPr/>
        <p:txBody>
          <a:bodyPr/>
          <a:lstStyle/>
          <a:p>
            <a:pPr>
              <a:defRPr/>
            </a:pPr>
            <a:fld id="{1288EA98-4C85-41FF-AB84-E678E5ACB5D2}" type="slidenum">
              <a:rPr lang="fr-FR" smtClean="0"/>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pPr>
              <a:defRPr/>
            </a:pPr>
            <a:endParaRPr lang="fr-FR"/>
          </a:p>
        </p:txBody>
      </p:sp>
      <p:sp>
        <p:nvSpPr>
          <p:cNvPr id="5" name="Espace réservé du pied de page 4"/>
          <p:cNvSpPr>
            <a:spLocks noGrp="1"/>
          </p:cNvSpPr>
          <p:nvPr>
            <p:ph type="ftr" sz="quarter" idx="11"/>
          </p:nvPr>
        </p:nvSpPr>
        <p:spPr/>
        <p:txBody>
          <a:bodyPr/>
          <a:lstStyle/>
          <a:p>
            <a:pPr>
              <a:defRPr/>
            </a:pPr>
            <a:endParaRPr lang="fr-FR"/>
          </a:p>
        </p:txBody>
      </p:sp>
      <p:sp>
        <p:nvSpPr>
          <p:cNvPr id="6" name="Espace réservé du numéro de diapositive 5"/>
          <p:cNvSpPr>
            <a:spLocks noGrp="1"/>
          </p:cNvSpPr>
          <p:nvPr>
            <p:ph type="sldNum" sz="quarter" idx="12"/>
          </p:nvPr>
        </p:nvSpPr>
        <p:spPr/>
        <p:txBody>
          <a:bodyPr/>
          <a:lstStyle/>
          <a:p>
            <a:pPr>
              <a:defRPr/>
            </a:pPr>
            <a:fld id="{4BD2F3ED-C6CE-4622-A184-C881366B9940}" type="slidenum">
              <a:rPr lang="fr-FR" smtClean="0"/>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pPr>
              <a:defRPr/>
            </a:pPr>
            <a:endParaRPr lang="fr-FR"/>
          </a:p>
        </p:txBody>
      </p:sp>
      <p:sp>
        <p:nvSpPr>
          <p:cNvPr id="6" name="Espace réservé du pied de page 5"/>
          <p:cNvSpPr>
            <a:spLocks noGrp="1"/>
          </p:cNvSpPr>
          <p:nvPr>
            <p:ph type="ftr" sz="quarter" idx="11"/>
          </p:nvPr>
        </p:nvSpPr>
        <p:spPr/>
        <p:txBody>
          <a:bodyPr/>
          <a:lstStyle/>
          <a:p>
            <a:pPr>
              <a:defRPr/>
            </a:pPr>
            <a:endParaRPr lang="fr-FR"/>
          </a:p>
        </p:txBody>
      </p:sp>
      <p:sp>
        <p:nvSpPr>
          <p:cNvPr id="7" name="Espace réservé du numéro de diapositive 6"/>
          <p:cNvSpPr>
            <a:spLocks noGrp="1"/>
          </p:cNvSpPr>
          <p:nvPr>
            <p:ph type="sldNum" sz="quarter" idx="12"/>
          </p:nvPr>
        </p:nvSpPr>
        <p:spPr/>
        <p:txBody>
          <a:bodyPr/>
          <a:lstStyle/>
          <a:p>
            <a:pPr>
              <a:defRPr/>
            </a:pPr>
            <a:fld id="{8B3D9496-23E6-4B92-A135-F8ED828E5043}" type="slidenum">
              <a:rPr lang="fr-FR" smtClean="0"/>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pPr>
              <a:defRPr/>
            </a:pPr>
            <a:endParaRPr lang="fr-FR"/>
          </a:p>
        </p:txBody>
      </p:sp>
      <p:sp>
        <p:nvSpPr>
          <p:cNvPr id="8" name="Espace réservé du pied de page 7"/>
          <p:cNvSpPr>
            <a:spLocks noGrp="1"/>
          </p:cNvSpPr>
          <p:nvPr>
            <p:ph type="ftr" sz="quarter" idx="11"/>
          </p:nvPr>
        </p:nvSpPr>
        <p:spPr/>
        <p:txBody>
          <a:bodyPr/>
          <a:lstStyle/>
          <a:p>
            <a:pPr>
              <a:defRPr/>
            </a:pPr>
            <a:endParaRPr lang="fr-FR"/>
          </a:p>
        </p:txBody>
      </p:sp>
      <p:sp>
        <p:nvSpPr>
          <p:cNvPr id="9" name="Espace réservé du numéro de diapositive 8"/>
          <p:cNvSpPr>
            <a:spLocks noGrp="1"/>
          </p:cNvSpPr>
          <p:nvPr>
            <p:ph type="sldNum" sz="quarter" idx="12"/>
          </p:nvPr>
        </p:nvSpPr>
        <p:spPr/>
        <p:txBody>
          <a:bodyPr/>
          <a:lstStyle/>
          <a:p>
            <a:pPr>
              <a:defRPr/>
            </a:pPr>
            <a:fld id="{C23631B9-1B76-4511-8C7B-9ACC57862535}" type="slidenum">
              <a:rPr lang="fr-FR" smtClean="0"/>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pPr>
              <a:defRPr/>
            </a:pPr>
            <a:endParaRPr lang="fr-FR"/>
          </a:p>
        </p:txBody>
      </p:sp>
      <p:sp>
        <p:nvSpPr>
          <p:cNvPr id="4" name="Espace réservé du pied de page 3"/>
          <p:cNvSpPr>
            <a:spLocks noGrp="1"/>
          </p:cNvSpPr>
          <p:nvPr>
            <p:ph type="ftr" sz="quarter" idx="11"/>
          </p:nvPr>
        </p:nvSpPr>
        <p:spPr/>
        <p:txBody>
          <a:bodyPr/>
          <a:lstStyle/>
          <a:p>
            <a:pPr>
              <a:defRPr/>
            </a:pPr>
            <a:endParaRPr lang="fr-FR"/>
          </a:p>
        </p:txBody>
      </p:sp>
      <p:sp>
        <p:nvSpPr>
          <p:cNvPr id="5" name="Espace réservé du numéro de diapositive 4"/>
          <p:cNvSpPr>
            <a:spLocks noGrp="1"/>
          </p:cNvSpPr>
          <p:nvPr>
            <p:ph type="sldNum" sz="quarter" idx="12"/>
          </p:nvPr>
        </p:nvSpPr>
        <p:spPr/>
        <p:txBody>
          <a:bodyPr/>
          <a:lstStyle/>
          <a:p>
            <a:pPr>
              <a:defRPr/>
            </a:pPr>
            <a:fld id="{AD04A168-CDC7-49B1-953D-CC0397E70362}" type="slidenum">
              <a:rPr lang="fr-FR" smtClean="0"/>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defRPr/>
            </a:pPr>
            <a:endParaRPr lang="fr-FR"/>
          </a:p>
        </p:txBody>
      </p:sp>
      <p:sp>
        <p:nvSpPr>
          <p:cNvPr id="3" name="Espace réservé du pied de page 2"/>
          <p:cNvSpPr>
            <a:spLocks noGrp="1"/>
          </p:cNvSpPr>
          <p:nvPr>
            <p:ph type="ftr" sz="quarter" idx="11"/>
          </p:nvPr>
        </p:nvSpPr>
        <p:spPr/>
        <p:txBody>
          <a:bodyPr/>
          <a:lstStyle/>
          <a:p>
            <a:pPr>
              <a:defRPr/>
            </a:pPr>
            <a:endParaRPr lang="fr-FR"/>
          </a:p>
        </p:txBody>
      </p:sp>
      <p:sp>
        <p:nvSpPr>
          <p:cNvPr id="4" name="Espace réservé du numéro de diapositive 3"/>
          <p:cNvSpPr>
            <a:spLocks noGrp="1"/>
          </p:cNvSpPr>
          <p:nvPr>
            <p:ph type="sldNum" sz="quarter" idx="12"/>
          </p:nvPr>
        </p:nvSpPr>
        <p:spPr/>
        <p:txBody>
          <a:bodyPr/>
          <a:lstStyle/>
          <a:p>
            <a:pPr>
              <a:defRPr/>
            </a:pPr>
            <a:fld id="{125D7CDB-ADF7-4D9F-BF60-D3D77C036E1E}" type="slidenum">
              <a:rPr lang="fr-FR" smtClean="0"/>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pPr>
              <a:defRPr/>
            </a:pPr>
            <a:endParaRPr lang="fr-FR"/>
          </a:p>
        </p:txBody>
      </p:sp>
      <p:sp>
        <p:nvSpPr>
          <p:cNvPr id="6" name="Espace réservé du pied de page 5"/>
          <p:cNvSpPr>
            <a:spLocks noGrp="1"/>
          </p:cNvSpPr>
          <p:nvPr>
            <p:ph type="ftr" sz="quarter" idx="11"/>
          </p:nvPr>
        </p:nvSpPr>
        <p:spPr/>
        <p:txBody>
          <a:bodyPr/>
          <a:lstStyle/>
          <a:p>
            <a:pPr>
              <a:defRPr/>
            </a:pPr>
            <a:endParaRPr lang="fr-FR"/>
          </a:p>
        </p:txBody>
      </p:sp>
      <p:sp>
        <p:nvSpPr>
          <p:cNvPr id="7" name="Espace réservé du numéro de diapositive 6"/>
          <p:cNvSpPr>
            <a:spLocks noGrp="1"/>
          </p:cNvSpPr>
          <p:nvPr>
            <p:ph type="sldNum" sz="quarter" idx="12"/>
          </p:nvPr>
        </p:nvSpPr>
        <p:spPr/>
        <p:txBody>
          <a:bodyPr/>
          <a:lstStyle/>
          <a:p>
            <a:pPr>
              <a:defRPr/>
            </a:pPr>
            <a:fld id="{25558685-D4D4-4002-A46F-A7A2FB0E4278}" type="slidenum">
              <a:rPr lang="fr-FR" smtClean="0"/>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pPr>
              <a:defRPr/>
            </a:pPr>
            <a:endParaRPr lang="fr-FR"/>
          </a:p>
        </p:txBody>
      </p:sp>
      <p:sp>
        <p:nvSpPr>
          <p:cNvPr id="6" name="Espace réservé du pied de page 5"/>
          <p:cNvSpPr>
            <a:spLocks noGrp="1"/>
          </p:cNvSpPr>
          <p:nvPr>
            <p:ph type="ftr" sz="quarter" idx="11"/>
          </p:nvPr>
        </p:nvSpPr>
        <p:spPr/>
        <p:txBody>
          <a:bodyPr/>
          <a:lstStyle/>
          <a:p>
            <a:pPr>
              <a:defRPr/>
            </a:pPr>
            <a:endParaRPr lang="fr-FR"/>
          </a:p>
        </p:txBody>
      </p:sp>
      <p:sp>
        <p:nvSpPr>
          <p:cNvPr id="7" name="Espace réservé du numéro de diapositive 6"/>
          <p:cNvSpPr>
            <a:spLocks noGrp="1"/>
          </p:cNvSpPr>
          <p:nvPr>
            <p:ph type="sldNum" sz="quarter" idx="12"/>
          </p:nvPr>
        </p:nvSpPr>
        <p:spPr/>
        <p:txBody>
          <a:bodyPr/>
          <a:lstStyle/>
          <a:p>
            <a:pPr>
              <a:defRPr/>
            </a:pPr>
            <a:fld id="{84A4EA51-C93F-4FDE-AFA1-25B23E8907D5}" type="slidenum">
              <a:rPr lang="fr-FR" smtClean="0"/>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FC21A624-2C55-4ED1-986B-52544362A3FE}" type="slidenum">
              <a:rPr lang="fr-FR" smtClean="0"/>
              <a:pPr>
                <a:defRPr/>
              </a:pPr>
              <a:t>‹N°›</a:t>
            </a:fld>
            <a:endParaRPr lang="fr-F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Autofit/>
          </a:bodyPr>
          <a:lstStyle/>
          <a:p>
            <a:r>
              <a:rPr lang="fr-FR" sz="8000" dirty="0" smtClean="0">
                <a:latin typeface="Times New Roman" pitchFamily="18" charset="0"/>
                <a:cs typeface="Times New Roman" pitchFamily="18" charset="0"/>
              </a:rPr>
              <a:t>Mesures Electroniques </a:t>
            </a:r>
            <a:br>
              <a:rPr lang="fr-FR" sz="8000" dirty="0" smtClean="0">
                <a:latin typeface="Times New Roman" pitchFamily="18" charset="0"/>
                <a:cs typeface="Times New Roman" pitchFamily="18" charset="0"/>
              </a:rPr>
            </a:br>
            <a:r>
              <a:rPr lang="fr-FR" sz="8000" dirty="0" smtClean="0">
                <a:latin typeface="Times New Roman" pitchFamily="18" charset="0"/>
                <a:cs typeface="Times New Roman" pitchFamily="18" charset="0"/>
              </a:rPr>
              <a:t>et </a:t>
            </a:r>
            <a:br>
              <a:rPr lang="fr-FR" sz="8000" dirty="0" smtClean="0">
                <a:latin typeface="Times New Roman" pitchFamily="18" charset="0"/>
                <a:cs typeface="Times New Roman" pitchFamily="18" charset="0"/>
              </a:rPr>
            </a:br>
            <a:r>
              <a:rPr lang="fr-FR" sz="8000" dirty="0" smtClean="0">
                <a:latin typeface="Times New Roman" pitchFamily="18" charset="0"/>
                <a:cs typeface="Times New Roman" pitchFamily="18" charset="0"/>
              </a:rPr>
              <a:t>Electriques </a:t>
            </a:r>
            <a:endParaRPr lang="fr-FR" sz="8000" dirty="0">
              <a:latin typeface="Times New Roman" pitchFamily="18" charset="0"/>
              <a:cs typeface="Times New Roman" pitchFamily="18" charset="0"/>
            </a:endParaRPr>
          </a:p>
        </p:txBody>
      </p:sp>
      <p:sp>
        <p:nvSpPr>
          <p:cNvPr id="4" name="Espace réservé du numéro de diapositive 3"/>
          <p:cNvSpPr>
            <a:spLocks noGrp="1"/>
          </p:cNvSpPr>
          <p:nvPr>
            <p:ph type="sldNum" sz="quarter" idx="12"/>
          </p:nvPr>
        </p:nvSpPr>
        <p:spPr/>
        <p:txBody>
          <a:bodyPr/>
          <a:lstStyle/>
          <a:p>
            <a:pPr>
              <a:defRPr/>
            </a:pPr>
            <a:fld id="{34875B95-5E9A-4283-94CD-69BA4FFF381E}" type="slidenum">
              <a:rPr lang="fr-FR" smtClean="0"/>
              <a:pPr>
                <a:defRPr/>
              </a:pPr>
              <a:t>1</a:t>
            </a:fld>
            <a:endParaRPr lang="fr-F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38200"/>
            <a:ext cx="8229600" cy="5287963"/>
          </a:xfrm>
        </p:spPr>
        <p:txBody>
          <a:bodyPr>
            <a:normAutofit/>
          </a:bodyPr>
          <a:lstStyle/>
          <a:p>
            <a:pPr algn="just"/>
            <a:r>
              <a:rPr lang="fr-FR" sz="2400" b="1" dirty="0" smtClean="0">
                <a:latin typeface="Times New Roman" pitchFamily="18" charset="0"/>
                <a:cs typeface="Times New Roman" pitchFamily="18" charset="0"/>
              </a:rPr>
              <a:t>4.3.2 Réalisation d’un voltmètre </a:t>
            </a:r>
          </a:p>
          <a:p>
            <a:pPr algn="just"/>
            <a:endParaRPr lang="fr-FR" sz="2400" b="1" dirty="0" smtClean="0">
              <a:latin typeface="Times New Roman" pitchFamily="18" charset="0"/>
              <a:cs typeface="Times New Roman" pitchFamily="18" charset="0"/>
            </a:endParaRPr>
          </a:p>
          <a:p>
            <a:pPr algn="just"/>
            <a:r>
              <a:rPr lang="fr-FR" sz="2400" dirty="0" smtClean="0">
                <a:latin typeface="Times New Roman" pitchFamily="18" charset="0"/>
                <a:cs typeface="Times New Roman" pitchFamily="18" charset="0"/>
              </a:rPr>
              <a:t>Il </a:t>
            </a:r>
            <a:r>
              <a:rPr lang="fr-FR" sz="2400" dirty="0" smtClean="0">
                <a:latin typeface="Times New Roman" pitchFamily="18" charset="0"/>
                <a:cs typeface="Times New Roman" pitchFamily="18" charset="0"/>
              </a:rPr>
              <a:t>est réalisé à partir : </a:t>
            </a:r>
          </a:p>
          <a:p>
            <a:pPr algn="just"/>
            <a:r>
              <a:rPr lang="fr-FR" sz="2400" dirty="0" smtClean="0">
                <a:latin typeface="Times New Roman" pitchFamily="18" charset="0"/>
                <a:cs typeface="Times New Roman" pitchFamily="18" charset="0"/>
              </a:rPr>
              <a:t>➢ D’un galvanomètre de résistance interne 𝑅</a:t>
            </a:r>
            <a:r>
              <a:rPr lang="fr-FR" sz="1600" dirty="0" smtClean="0">
                <a:latin typeface="Times New Roman" pitchFamily="18" charset="0"/>
                <a:cs typeface="Times New Roman" pitchFamily="18" charset="0"/>
              </a:rPr>
              <a:t>𝐺</a:t>
            </a:r>
            <a:r>
              <a:rPr lang="fr-FR" sz="2400" dirty="0" smtClean="0">
                <a:latin typeface="Times New Roman" pitchFamily="18" charset="0"/>
                <a:cs typeface="Times New Roman" pitchFamily="18" charset="0"/>
              </a:rPr>
              <a:t> et de courant maximal 𝐼</a:t>
            </a:r>
            <a:r>
              <a:rPr lang="fr-FR" sz="1600" dirty="0" smtClean="0">
                <a:latin typeface="Times New Roman" pitchFamily="18" charset="0"/>
                <a:cs typeface="Times New Roman" pitchFamily="18" charset="0"/>
              </a:rPr>
              <a:t>𝐺</a:t>
            </a:r>
            <a:r>
              <a:rPr lang="fr-FR" sz="2400" dirty="0" smtClean="0">
                <a:latin typeface="Times New Roman" pitchFamily="18" charset="0"/>
                <a:cs typeface="Times New Roman" pitchFamily="18" charset="0"/>
              </a:rPr>
              <a:t>. </a:t>
            </a:r>
          </a:p>
          <a:p>
            <a:pPr algn="just"/>
            <a:r>
              <a:rPr lang="fr-FR" sz="2400" dirty="0" smtClean="0">
                <a:latin typeface="Times New Roman" pitchFamily="18" charset="0"/>
                <a:cs typeface="Times New Roman" pitchFamily="18" charset="0"/>
              </a:rPr>
              <a:t>➢ Des résistances de précision ou un choix de résistances fixes et ajustables. </a:t>
            </a:r>
          </a:p>
          <a:p>
            <a:pPr algn="just"/>
            <a:r>
              <a:rPr lang="fr-FR" sz="2400" dirty="0" smtClean="0">
                <a:latin typeface="Times New Roman" pitchFamily="18" charset="0"/>
                <a:cs typeface="Times New Roman" pitchFamily="18" charset="0"/>
              </a:rPr>
              <a:t>Pour mesurer des tensions plus fortes, on augmente la résistance de l’appareil en ajoutant, en série avec le cadre, une résistance additionnelle. </a:t>
            </a:r>
            <a:endParaRPr lang="fr-FR" sz="2400" dirty="0">
              <a:latin typeface="Times New Roman" pitchFamily="18" charset="0"/>
              <a:cs typeface="Times New Roman" pitchFamily="18" charset="0"/>
            </a:endParaRPr>
          </a:p>
        </p:txBody>
      </p:sp>
      <p:sp>
        <p:nvSpPr>
          <p:cNvPr id="4" name="Espace réservé du numéro de diapositive 3"/>
          <p:cNvSpPr>
            <a:spLocks noGrp="1"/>
          </p:cNvSpPr>
          <p:nvPr>
            <p:ph type="sldNum" sz="quarter" idx="12"/>
          </p:nvPr>
        </p:nvSpPr>
        <p:spPr/>
        <p:txBody>
          <a:bodyPr/>
          <a:lstStyle/>
          <a:p>
            <a:pPr>
              <a:defRPr/>
            </a:pPr>
            <a:fld id="{1288EA98-4C85-41FF-AB84-E678E5ACB5D2}" type="slidenum">
              <a:rPr lang="fr-FR" smtClean="0"/>
              <a:pPr>
                <a:defRPr/>
              </a:pPr>
              <a:t>10</a:t>
            </a:fld>
            <a:endParaRPr lang="fr-F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92162"/>
          </a:xfrm>
        </p:spPr>
        <p:txBody>
          <a:bodyPr>
            <a:normAutofit fontScale="90000"/>
          </a:bodyPr>
          <a:lstStyle/>
          <a:p>
            <a:r>
              <a:rPr lang="fr-FR" sz="2400" b="1" dirty="0" smtClean="0">
                <a:latin typeface="Times New Roman" pitchFamily="18" charset="0"/>
                <a:cs typeface="Times New Roman" pitchFamily="18" charset="0"/>
              </a:rPr>
              <a:t>4.3.2.1 Calcul de la </a:t>
            </a:r>
            <a:r>
              <a:rPr lang="fr-FR" sz="2400" b="1" dirty="0" smtClean="0">
                <a:latin typeface="Times New Roman" pitchFamily="18" charset="0"/>
                <a:cs typeface="Times New Roman" pitchFamily="18" charset="0"/>
              </a:rPr>
              <a:t>résistance</a:t>
            </a:r>
            <a:br>
              <a:rPr lang="fr-FR" sz="2400" b="1" dirty="0" smtClean="0">
                <a:latin typeface="Times New Roman" pitchFamily="18" charset="0"/>
                <a:cs typeface="Times New Roman" pitchFamily="18" charset="0"/>
              </a:rPr>
            </a:br>
            <a:r>
              <a:rPr lang="fr-FR" sz="2400" b="1" dirty="0" smtClean="0">
                <a:latin typeface="Times New Roman" pitchFamily="18" charset="0"/>
                <a:cs typeface="Times New Roman" pitchFamily="18" charset="0"/>
              </a:rPr>
              <a:t> </a:t>
            </a:r>
            <a:r>
              <a:rPr lang="fr-FR" sz="2400" b="1" dirty="0" smtClean="0">
                <a:latin typeface="Times New Roman" pitchFamily="18" charset="0"/>
                <a:cs typeface="Times New Roman" pitchFamily="18" charset="0"/>
              </a:rPr>
              <a:t>additionnelle ou multiplicateur </a:t>
            </a:r>
            <a:endParaRPr lang="fr-FR" sz="24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457200" y="1417637"/>
            <a:ext cx="8229600" cy="4525963"/>
          </a:xfrm>
        </p:spPr>
        <p:txBody>
          <a:bodyPr>
            <a:normAutofit fontScale="77500" lnSpcReduction="20000"/>
          </a:bodyPr>
          <a:lstStyle/>
          <a:p>
            <a:pPr algn="just"/>
            <a:r>
              <a:rPr lang="fr-FR" dirty="0" smtClean="0">
                <a:latin typeface="Times New Roman" pitchFamily="18" charset="0"/>
                <a:cs typeface="Times New Roman" pitchFamily="18" charset="0"/>
              </a:rPr>
              <a:t>Le multiplicateur (la résistance Ra en série avec le galvanomètre) limite la valeur du courant pour que le mouvement du cadre (déflection) ne dépasse pas la valeur maximale. </a:t>
            </a:r>
            <a:endParaRPr lang="fr-FR" dirty="0" smtClean="0">
              <a:latin typeface="Times New Roman" pitchFamily="18" charset="0"/>
              <a:cs typeface="Times New Roman" pitchFamily="18" charset="0"/>
            </a:endParaRPr>
          </a:p>
          <a:p>
            <a:pPr algn="just"/>
            <a:endParaRPr lang="fr-FR" dirty="0" smtClean="0">
              <a:latin typeface="Times New Roman" pitchFamily="18" charset="0"/>
              <a:cs typeface="Times New Roman" pitchFamily="18" charset="0"/>
            </a:endParaRPr>
          </a:p>
          <a:p>
            <a:pPr algn="just"/>
            <a:r>
              <a:rPr lang="fr-FR" dirty="0" smtClean="0">
                <a:latin typeface="Times New Roman" pitchFamily="18" charset="0"/>
                <a:cs typeface="Times New Roman" pitchFamily="18" charset="0"/>
              </a:rPr>
              <a:t>• </a:t>
            </a:r>
            <a:r>
              <a:rPr lang="fr-FR" b="1" i="1" dirty="0" smtClean="0">
                <a:latin typeface="Times New Roman" pitchFamily="18" charset="0"/>
                <a:cs typeface="Times New Roman" pitchFamily="18" charset="0"/>
              </a:rPr>
              <a:t>Résistance additionnelle </a:t>
            </a:r>
          </a:p>
          <a:p>
            <a:pPr algn="just"/>
            <a:r>
              <a:rPr lang="fr-FR" dirty="0" smtClean="0">
                <a:latin typeface="Times New Roman" pitchFamily="18" charset="0"/>
                <a:cs typeface="Times New Roman" pitchFamily="18" charset="0"/>
              </a:rPr>
              <a:t>On </a:t>
            </a:r>
            <a:r>
              <a:rPr lang="fr-FR" dirty="0" smtClean="0">
                <a:latin typeface="Times New Roman" pitchFamily="18" charset="0"/>
                <a:cs typeface="Times New Roman" pitchFamily="18" charset="0"/>
              </a:rPr>
              <a:t>a : 𝑈=(𝑅</a:t>
            </a:r>
            <a:r>
              <a:rPr lang="fr-FR" sz="2100" dirty="0" smtClean="0">
                <a:latin typeface="Times New Roman" pitchFamily="18" charset="0"/>
                <a:cs typeface="Times New Roman" pitchFamily="18" charset="0"/>
              </a:rPr>
              <a:t>𝐺</a:t>
            </a:r>
            <a:r>
              <a:rPr lang="fr-FR" dirty="0" smtClean="0">
                <a:latin typeface="Times New Roman" pitchFamily="18" charset="0"/>
                <a:cs typeface="Times New Roman" pitchFamily="18" charset="0"/>
              </a:rPr>
              <a:t>+𝑅</a:t>
            </a:r>
            <a:r>
              <a:rPr lang="fr-FR" sz="2100" dirty="0" smtClean="0">
                <a:latin typeface="Times New Roman" pitchFamily="18" charset="0"/>
                <a:cs typeface="Times New Roman" pitchFamily="18" charset="0"/>
              </a:rPr>
              <a:t>𝑎</a:t>
            </a:r>
            <a:r>
              <a:rPr lang="fr-FR" dirty="0" smtClean="0">
                <a:latin typeface="Times New Roman" pitchFamily="18" charset="0"/>
                <a:cs typeface="Times New Roman" pitchFamily="18" charset="0"/>
              </a:rPr>
              <a:t>).𝐼</a:t>
            </a:r>
            <a:r>
              <a:rPr lang="fr-FR" sz="2100" dirty="0" smtClean="0">
                <a:latin typeface="Times New Roman" pitchFamily="18" charset="0"/>
                <a:cs typeface="Times New Roman" pitchFamily="18" charset="0"/>
              </a:rPr>
              <a:t>𝐺</a:t>
            </a:r>
            <a:r>
              <a:rPr lang="fr-FR" dirty="0" smtClean="0">
                <a:latin typeface="Times New Roman" pitchFamily="18" charset="0"/>
                <a:cs typeface="Times New Roman" pitchFamily="18" charset="0"/>
              </a:rPr>
              <a:t> </a:t>
            </a:r>
          </a:p>
          <a:p>
            <a:pPr algn="just"/>
            <a:r>
              <a:rPr lang="fr-FR" dirty="0" smtClean="0">
                <a:latin typeface="Times New Roman" pitchFamily="18" charset="0"/>
                <a:cs typeface="Times New Roman" pitchFamily="18" charset="0"/>
              </a:rPr>
              <a:t>Où : 𝑅</a:t>
            </a:r>
            <a:r>
              <a:rPr lang="fr-FR" sz="2100" dirty="0" smtClean="0">
                <a:latin typeface="Times New Roman" pitchFamily="18" charset="0"/>
                <a:cs typeface="Times New Roman" pitchFamily="18" charset="0"/>
              </a:rPr>
              <a:t>𝐺</a:t>
            </a:r>
            <a:r>
              <a:rPr lang="fr-FR" dirty="0" smtClean="0">
                <a:latin typeface="Times New Roman" pitchFamily="18" charset="0"/>
                <a:cs typeface="Times New Roman" pitchFamily="18" charset="0"/>
              </a:rPr>
              <a:t>+𝑅</a:t>
            </a:r>
            <a:r>
              <a:rPr lang="fr-FR" sz="2100" dirty="0" smtClean="0">
                <a:latin typeface="Times New Roman" pitchFamily="18" charset="0"/>
                <a:cs typeface="Times New Roman" pitchFamily="18" charset="0"/>
              </a:rPr>
              <a:t>𝑎</a:t>
            </a:r>
            <a:r>
              <a:rPr lang="fr-FR" dirty="0" smtClean="0">
                <a:latin typeface="Times New Roman" pitchFamily="18" charset="0"/>
                <a:cs typeface="Times New Roman" pitchFamily="18" charset="0"/>
              </a:rPr>
              <a:t>=𝑅</a:t>
            </a:r>
            <a:r>
              <a:rPr lang="fr-FR" sz="2100" dirty="0" smtClean="0">
                <a:latin typeface="Times New Roman" pitchFamily="18" charset="0"/>
                <a:cs typeface="Times New Roman" pitchFamily="18" charset="0"/>
              </a:rPr>
              <a:t>𝑇</a:t>
            </a:r>
            <a:r>
              <a:rPr lang="fr-FR" dirty="0" smtClean="0">
                <a:latin typeface="Times New Roman" pitchFamily="18" charset="0"/>
                <a:cs typeface="Times New Roman" pitchFamily="18" charset="0"/>
              </a:rPr>
              <a:t> </a:t>
            </a:r>
          </a:p>
          <a:p>
            <a:pPr algn="just"/>
            <a:r>
              <a:rPr lang="fr-FR" dirty="0" smtClean="0">
                <a:latin typeface="Times New Roman" pitchFamily="18" charset="0"/>
                <a:cs typeface="Times New Roman" pitchFamily="18" charset="0"/>
              </a:rPr>
              <a:t>Avec : </a:t>
            </a:r>
          </a:p>
          <a:p>
            <a:pPr algn="just"/>
            <a:r>
              <a:rPr lang="fr-FR" dirty="0" smtClean="0">
                <a:latin typeface="Times New Roman" pitchFamily="18" charset="0"/>
                <a:cs typeface="Times New Roman" pitchFamily="18" charset="0"/>
              </a:rPr>
              <a:t>U : La tension pleine échelle du voltmètre. </a:t>
            </a:r>
          </a:p>
          <a:p>
            <a:pPr algn="just"/>
            <a:r>
              <a:rPr lang="fr-FR" dirty="0" smtClean="0">
                <a:latin typeface="Times New Roman" pitchFamily="18" charset="0"/>
                <a:cs typeface="Times New Roman" pitchFamily="18" charset="0"/>
              </a:rPr>
              <a:t>R</a:t>
            </a:r>
            <a:r>
              <a:rPr lang="fr-FR" sz="2100" dirty="0" smtClean="0">
                <a:latin typeface="Times New Roman" pitchFamily="18" charset="0"/>
                <a:cs typeface="Times New Roman" pitchFamily="18" charset="0"/>
              </a:rPr>
              <a:t>T</a:t>
            </a:r>
            <a:r>
              <a:rPr lang="fr-FR" dirty="0" smtClean="0">
                <a:latin typeface="Times New Roman" pitchFamily="18" charset="0"/>
                <a:cs typeface="Times New Roman" pitchFamily="18" charset="0"/>
              </a:rPr>
              <a:t> : Résistance totale </a:t>
            </a:r>
          </a:p>
          <a:p>
            <a:pPr algn="just"/>
            <a:r>
              <a:rPr lang="fr-FR" dirty="0" smtClean="0">
                <a:latin typeface="Times New Roman" pitchFamily="18" charset="0"/>
                <a:cs typeface="Times New Roman" pitchFamily="18" charset="0"/>
              </a:rPr>
              <a:t>D’où : 𝑅</a:t>
            </a:r>
            <a:r>
              <a:rPr lang="fr-FR" sz="2100" dirty="0" smtClean="0">
                <a:latin typeface="Times New Roman" pitchFamily="18" charset="0"/>
                <a:cs typeface="Times New Roman" pitchFamily="18" charset="0"/>
              </a:rPr>
              <a:t>𝑎</a:t>
            </a:r>
            <a:r>
              <a:rPr lang="fr-FR" dirty="0" smtClean="0">
                <a:latin typeface="Times New Roman" pitchFamily="18" charset="0"/>
                <a:cs typeface="Times New Roman" pitchFamily="18" charset="0"/>
              </a:rPr>
              <a:t>=(𝑈/𝐼</a:t>
            </a:r>
            <a:r>
              <a:rPr lang="fr-FR" sz="2100" dirty="0" smtClean="0">
                <a:latin typeface="Times New Roman" pitchFamily="18" charset="0"/>
                <a:cs typeface="Times New Roman" pitchFamily="18" charset="0"/>
              </a:rPr>
              <a:t>𝐺</a:t>
            </a:r>
            <a:r>
              <a:rPr lang="fr-FR" dirty="0" smtClean="0">
                <a:latin typeface="Times New Roman" pitchFamily="18" charset="0"/>
                <a:cs typeface="Times New Roman" pitchFamily="18" charset="0"/>
              </a:rPr>
              <a:t>)−</a:t>
            </a:r>
            <a:r>
              <a:rPr lang="fr-FR" dirty="0" smtClean="0">
                <a:latin typeface="Times New Roman" pitchFamily="18" charset="0"/>
                <a:cs typeface="Times New Roman" pitchFamily="18" charset="0"/>
              </a:rPr>
              <a:t>𝑅</a:t>
            </a:r>
            <a:r>
              <a:rPr lang="fr-FR" sz="2100" dirty="0" smtClean="0">
                <a:latin typeface="Times New Roman" pitchFamily="18" charset="0"/>
                <a:cs typeface="Times New Roman" pitchFamily="18" charset="0"/>
              </a:rPr>
              <a:t>𝐺</a:t>
            </a:r>
            <a:r>
              <a:rPr lang="fr-FR" dirty="0" smtClean="0">
                <a:latin typeface="Times New Roman" pitchFamily="18" charset="0"/>
                <a:cs typeface="Times New Roman" pitchFamily="18" charset="0"/>
              </a:rPr>
              <a:t> </a:t>
            </a:r>
          </a:p>
        </p:txBody>
      </p:sp>
      <p:sp>
        <p:nvSpPr>
          <p:cNvPr id="4" name="Espace réservé du numéro de diapositive 3"/>
          <p:cNvSpPr>
            <a:spLocks noGrp="1"/>
          </p:cNvSpPr>
          <p:nvPr>
            <p:ph type="sldNum" sz="quarter" idx="12"/>
          </p:nvPr>
        </p:nvSpPr>
        <p:spPr/>
        <p:txBody>
          <a:bodyPr/>
          <a:lstStyle/>
          <a:p>
            <a:pPr>
              <a:defRPr/>
            </a:pPr>
            <a:fld id="{1288EA98-4C85-41FF-AB84-E678E5ACB5D2}" type="slidenum">
              <a:rPr lang="fr-FR" smtClean="0"/>
              <a:pPr>
                <a:defRPr/>
              </a:pPr>
              <a:t>11</a:t>
            </a:fld>
            <a:endParaRPr lang="fr-FR"/>
          </a:p>
        </p:txBody>
      </p:sp>
      <p:pic>
        <p:nvPicPr>
          <p:cNvPr id="5122" name="Picture 2"/>
          <p:cNvPicPr>
            <a:picLocks noChangeAspect="1" noChangeArrowheads="1"/>
          </p:cNvPicPr>
          <p:nvPr/>
        </p:nvPicPr>
        <p:blipFill>
          <a:blip r:embed="rId2"/>
          <a:srcRect/>
          <a:stretch>
            <a:fillRect/>
          </a:stretch>
        </p:blipFill>
        <p:spPr bwMode="auto">
          <a:xfrm>
            <a:off x="5715000" y="2457450"/>
            <a:ext cx="3200400" cy="17335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57200"/>
            <a:ext cx="8229600" cy="4525963"/>
          </a:xfrm>
        </p:spPr>
        <p:txBody>
          <a:bodyPr>
            <a:normAutofit lnSpcReduction="10000"/>
          </a:bodyPr>
          <a:lstStyle/>
          <a:p>
            <a:endParaRPr lang="fr-FR" sz="2400" dirty="0" smtClean="0">
              <a:latin typeface="Times New Roman" pitchFamily="18" charset="0"/>
              <a:cs typeface="Times New Roman" pitchFamily="18" charset="0"/>
            </a:endParaRPr>
          </a:p>
          <a:p>
            <a:pPr algn="just"/>
            <a:r>
              <a:rPr lang="fr-FR" sz="2400" dirty="0" smtClean="0">
                <a:latin typeface="Times New Roman" pitchFamily="18" charset="0"/>
                <a:cs typeface="Times New Roman" pitchFamily="18" charset="0"/>
              </a:rPr>
              <a:t>• </a:t>
            </a:r>
            <a:r>
              <a:rPr lang="fr-FR" sz="2400" b="1" i="1" dirty="0" smtClean="0">
                <a:latin typeface="Times New Roman" pitchFamily="18" charset="0"/>
                <a:cs typeface="Times New Roman" pitchFamily="18" charset="0"/>
              </a:rPr>
              <a:t>Résistance caractéristique </a:t>
            </a:r>
          </a:p>
          <a:p>
            <a:pPr algn="just"/>
            <a:endParaRPr lang="fr-FR" sz="2400" dirty="0" smtClean="0">
              <a:latin typeface="Times New Roman" pitchFamily="18" charset="0"/>
              <a:cs typeface="Times New Roman" pitchFamily="18" charset="0"/>
            </a:endParaRPr>
          </a:p>
          <a:p>
            <a:pPr algn="just"/>
            <a:r>
              <a:rPr lang="fr-FR" sz="2400" dirty="0" smtClean="0">
                <a:latin typeface="Times New Roman" pitchFamily="18" charset="0"/>
                <a:cs typeface="Times New Roman" pitchFamily="18" charset="0"/>
              </a:rPr>
              <a:t>On </a:t>
            </a:r>
            <a:r>
              <a:rPr lang="fr-FR" sz="2400" dirty="0" smtClean="0">
                <a:latin typeface="Times New Roman" pitchFamily="18" charset="0"/>
                <a:cs typeface="Times New Roman" pitchFamily="18" charset="0"/>
              </a:rPr>
              <a:t>a : 𝑅</a:t>
            </a:r>
            <a:r>
              <a:rPr lang="fr-FR" sz="1600" dirty="0" smtClean="0">
                <a:latin typeface="Times New Roman" pitchFamily="18" charset="0"/>
                <a:cs typeface="Times New Roman" pitchFamily="18" charset="0"/>
              </a:rPr>
              <a:t>𝑐</a:t>
            </a:r>
            <a:r>
              <a:rPr lang="fr-FR" sz="2400" dirty="0" smtClean="0">
                <a:latin typeface="Times New Roman" pitchFamily="18" charset="0"/>
                <a:cs typeface="Times New Roman" pitchFamily="18" charset="0"/>
              </a:rPr>
              <a:t>=𝑅</a:t>
            </a:r>
            <a:r>
              <a:rPr lang="fr-FR" sz="1600" dirty="0" smtClean="0">
                <a:latin typeface="Times New Roman" pitchFamily="18" charset="0"/>
                <a:cs typeface="Times New Roman" pitchFamily="18" charset="0"/>
              </a:rPr>
              <a:t>𝐺</a:t>
            </a:r>
            <a:r>
              <a:rPr lang="fr-FR" sz="2400" dirty="0" smtClean="0">
                <a:latin typeface="Times New Roman" pitchFamily="18" charset="0"/>
                <a:cs typeface="Times New Roman" pitchFamily="18" charset="0"/>
              </a:rPr>
              <a:t>/</a:t>
            </a:r>
            <a:r>
              <a:rPr lang="fr-FR" sz="2400" dirty="0" smtClean="0">
                <a:latin typeface="Times New Roman" pitchFamily="18" charset="0"/>
                <a:cs typeface="Times New Roman" pitchFamily="18" charset="0"/>
              </a:rPr>
              <a:t>𝑈</a:t>
            </a:r>
            <a:r>
              <a:rPr lang="fr-FR" sz="1200" dirty="0" smtClean="0">
                <a:latin typeface="Times New Roman" pitchFamily="18" charset="0"/>
                <a:cs typeface="Times New Roman" pitchFamily="18" charset="0"/>
              </a:rPr>
              <a:t>𝑚V</a:t>
            </a:r>
            <a:r>
              <a:rPr lang="fr-FR" sz="2400" dirty="0" smtClean="0">
                <a:latin typeface="Times New Roman" pitchFamily="18" charset="0"/>
                <a:cs typeface="Times New Roman" pitchFamily="18" charset="0"/>
              </a:rPr>
              <a:t>=</a:t>
            </a:r>
            <a:r>
              <a:rPr lang="fr-FR" sz="2400" dirty="0" smtClean="0">
                <a:latin typeface="Times New Roman" pitchFamily="18" charset="0"/>
                <a:cs typeface="Times New Roman" pitchFamily="18" charset="0"/>
              </a:rPr>
              <a:t>𝑅</a:t>
            </a:r>
            <a:r>
              <a:rPr lang="fr-FR" sz="1600" dirty="0" smtClean="0">
                <a:latin typeface="Times New Roman" pitchFamily="18" charset="0"/>
                <a:cs typeface="Times New Roman" pitchFamily="18" charset="0"/>
              </a:rPr>
              <a:t>𝐺</a:t>
            </a:r>
            <a:r>
              <a:rPr lang="fr-FR" sz="2400" dirty="0" smtClean="0">
                <a:latin typeface="Times New Roman" pitchFamily="18" charset="0"/>
                <a:cs typeface="Times New Roman" pitchFamily="18" charset="0"/>
              </a:rPr>
              <a:t>/(</a:t>
            </a:r>
            <a:r>
              <a:rPr lang="fr-FR" sz="2400" dirty="0" smtClean="0">
                <a:latin typeface="Times New Roman" pitchFamily="18" charset="0"/>
                <a:cs typeface="Times New Roman" pitchFamily="18" charset="0"/>
              </a:rPr>
              <a:t>𝑅</a:t>
            </a:r>
            <a:r>
              <a:rPr lang="fr-FR" sz="1600" dirty="0" smtClean="0">
                <a:latin typeface="Times New Roman" pitchFamily="18" charset="0"/>
                <a:cs typeface="Times New Roman" pitchFamily="18" charset="0"/>
              </a:rPr>
              <a:t>𝐺</a:t>
            </a:r>
            <a:r>
              <a:rPr lang="fr-FR" sz="2400" dirty="0" smtClean="0">
                <a:latin typeface="Times New Roman" pitchFamily="18" charset="0"/>
                <a:cs typeface="Times New Roman" pitchFamily="18" charset="0"/>
              </a:rPr>
              <a:t>.𝐼</a:t>
            </a:r>
            <a:r>
              <a:rPr lang="fr-FR" sz="1600" dirty="0" smtClean="0">
                <a:latin typeface="Times New Roman" pitchFamily="18" charset="0"/>
                <a:cs typeface="Times New Roman" pitchFamily="18" charset="0"/>
              </a:rPr>
              <a:t>𝐺</a:t>
            </a:r>
            <a:r>
              <a:rPr lang="fr-FR" sz="2400" dirty="0" smtClean="0">
                <a:latin typeface="Times New Roman" pitchFamily="18" charset="0"/>
                <a:cs typeface="Times New Roman" pitchFamily="18" charset="0"/>
              </a:rPr>
              <a:t>) </a:t>
            </a:r>
          </a:p>
          <a:p>
            <a:r>
              <a:rPr lang="fr-FR" sz="2400" dirty="0" smtClean="0">
                <a:latin typeface="Times New Roman" pitchFamily="18" charset="0"/>
                <a:cs typeface="Times New Roman" pitchFamily="18" charset="0"/>
              </a:rPr>
              <a:t>D’où </a:t>
            </a:r>
            <a:r>
              <a:rPr lang="fr-FR" sz="2400" dirty="0" smtClean="0">
                <a:latin typeface="Times New Roman" pitchFamily="18" charset="0"/>
                <a:cs typeface="Times New Roman" pitchFamily="18" charset="0"/>
              </a:rPr>
              <a:t>: 𝑅</a:t>
            </a:r>
            <a:r>
              <a:rPr lang="fr-FR" sz="1600" dirty="0" smtClean="0">
                <a:latin typeface="Times New Roman" pitchFamily="18" charset="0"/>
                <a:cs typeface="Times New Roman" pitchFamily="18" charset="0"/>
              </a:rPr>
              <a:t>𝑐</a:t>
            </a:r>
            <a:r>
              <a:rPr lang="fr-FR" sz="2400" dirty="0" smtClean="0">
                <a:latin typeface="Times New Roman" pitchFamily="18" charset="0"/>
                <a:cs typeface="Times New Roman" pitchFamily="18" charset="0"/>
              </a:rPr>
              <a:t>=(1/𝐼</a:t>
            </a:r>
            <a:r>
              <a:rPr lang="fr-FR" sz="1600" dirty="0" smtClean="0">
                <a:latin typeface="Times New Roman" pitchFamily="18" charset="0"/>
                <a:cs typeface="Times New Roman" pitchFamily="18" charset="0"/>
              </a:rPr>
              <a:t>𝐺</a:t>
            </a:r>
            <a:r>
              <a:rPr lang="fr-FR" sz="2400" dirty="0" smtClean="0">
                <a:latin typeface="Times New Roman" pitchFamily="18" charset="0"/>
                <a:cs typeface="Times New Roman" pitchFamily="18" charset="0"/>
              </a:rPr>
              <a:t>) </a:t>
            </a:r>
            <a:r>
              <a:rPr lang="fr-FR" sz="1600" dirty="0" smtClean="0">
                <a:latin typeface="Times New Roman" pitchFamily="18" charset="0"/>
                <a:cs typeface="Times New Roman" pitchFamily="18" charset="0"/>
              </a:rPr>
              <a:t>[</a:t>
            </a:r>
            <a:r>
              <a:rPr lang="el-GR" sz="1600" dirty="0" smtClean="0">
                <a:latin typeface="Times New Roman" pitchFamily="18" charset="0"/>
                <a:cs typeface="Times New Roman" pitchFamily="18" charset="0"/>
              </a:rPr>
              <a:t>Ω/</a:t>
            </a:r>
            <a:r>
              <a:rPr lang="fr-FR" sz="1600" dirty="0" smtClean="0">
                <a:latin typeface="Times New Roman" pitchFamily="18" charset="0"/>
                <a:cs typeface="Times New Roman" pitchFamily="18" charset="0"/>
              </a:rPr>
              <a:t>V</a:t>
            </a:r>
            <a:r>
              <a:rPr lang="fr-FR" sz="1600" dirty="0" smtClean="0">
                <a:latin typeface="Times New Roman" pitchFamily="18" charset="0"/>
                <a:cs typeface="Times New Roman" pitchFamily="18" charset="0"/>
              </a:rPr>
              <a:t>]</a:t>
            </a:r>
          </a:p>
          <a:p>
            <a:r>
              <a:rPr lang="fr-FR" sz="2400" dirty="0" smtClean="0">
                <a:latin typeface="Times New Roman" pitchFamily="18" charset="0"/>
                <a:cs typeface="Times New Roman" pitchFamily="18" charset="0"/>
              </a:rPr>
              <a:t> </a:t>
            </a:r>
            <a:endParaRPr lang="fr-FR" sz="2400" dirty="0" smtClean="0">
              <a:latin typeface="Times New Roman" pitchFamily="18" charset="0"/>
              <a:cs typeface="Times New Roman" pitchFamily="18" charset="0"/>
            </a:endParaRPr>
          </a:p>
          <a:p>
            <a:r>
              <a:rPr lang="fr-FR" sz="2400" b="1" i="1" dirty="0" smtClean="0">
                <a:latin typeface="Times New Roman" pitchFamily="18" charset="0"/>
                <a:cs typeface="Times New Roman" pitchFamily="18" charset="0"/>
              </a:rPr>
              <a:t>• </a:t>
            </a:r>
            <a:r>
              <a:rPr lang="fr-FR" sz="2400" b="1" i="1" dirty="0" smtClean="0">
                <a:latin typeface="Times New Roman" pitchFamily="18" charset="0"/>
                <a:cs typeface="Times New Roman" pitchFamily="18" charset="0"/>
              </a:rPr>
              <a:t>Résistance </a:t>
            </a:r>
            <a:r>
              <a:rPr lang="fr-FR" sz="2400" b="1" i="1" dirty="0" smtClean="0">
                <a:latin typeface="Times New Roman" pitchFamily="18" charset="0"/>
                <a:cs typeface="Times New Roman" pitchFamily="18" charset="0"/>
              </a:rPr>
              <a:t>totale </a:t>
            </a:r>
          </a:p>
          <a:p>
            <a:endParaRPr lang="fr-FR" sz="2400" dirty="0" smtClean="0">
              <a:latin typeface="Times New Roman" pitchFamily="18" charset="0"/>
              <a:cs typeface="Times New Roman" pitchFamily="18" charset="0"/>
            </a:endParaRPr>
          </a:p>
          <a:p>
            <a:r>
              <a:rPr lang="fr-FR" sz="2400" dirty="0" smtClean="0">
                <a:latin typeface="Times New Roman" pitchFamily="18" charset="0"/>
                <a:cs typeface="Times New Roman" pitchFamily="18" charset="0"/>
              </a:rPr>
              <a:t>𝑅</a:t>
            </a:r>
            <a:r>
              <a:rPr lang="fr-FR" sz="1600" dirty="0" smtClean="0">
                <a:latin typeface="Times New Roman" pitchFamily="18" charset="0"/>
                <a:cs typeface="Times New Roman" pitchFamily="18" charset="0"/>
              </a:rPr>
              <a:t>𝑇</a:t>
            </a:r>
            <a:r>
              <a:rPr lang="fr-FR" sz="2400" dirty="0" smtClean="0">
                <a:latin typeface="Times New Roman" pitchFamily="18" charset="0"/>
                <a:cs typeface="Times New Roman" pitchFamily="18" charset="0"/>
              </a:rPr>
              <a:t>= 𝑅</a:t>
            </a:r>
            <a:r>
              <a:rPr lang="fr-FR" sz="1600" dirty="0" smtClean="0">
                <a:latin typeface="Times New Roman" pitchFamily="18" charset="0"/>
                <a:cs typeface="Times New Roman" pitchFamily="18" charset="0"/>
              </a:rPr>
              <a:t>𝑐</a:t>
            </a:r>
            <a:r>
              <a:rPr lang="fr-FR" sz="2400" dirty="0" smtClean="0">
                <a:latin typeface="Times New Roman" pitchFamily="18" charset="0"/>
                <a:cs typeface="Times New Roman" pitchFamily="18" charset="0"/>
              </a:rPr>
              <a:t> </a:t>
            </a:r>
            <a:r>
              <a:rPr lang="fr-FR" sz="2400" dirty="0" smtClean="0">
                <a:latin typeface="Times New Roman" pitchFamily="18" charset="0"/>
                <a:cs typeface="Times New Roman" pitchFamily="18" charset="0"/>
              </a:rPr>
              <a:t>. 𝑙𝑒 </a:t>
            </a:r>
            <a:r>
              <a:rPr lang="fr-FR" sz="2400" dirty="0" smtClean="0">
                <a:latin typeface="Times New Roman" pitchFamily="18" charset="0"/>
                <a:cs typeface="Times New Roman" pitchFamily="18" charset="0"/>
              </a:rPr>
              <a:t>𝑝𝑙𝑢𝑠 𝑔𝑟𝑎𝑛𝑑 𝑐𝑎𝑙𝑖𝑏𝑟𝑒 </a:t>
            </a:r>
          </a:p>
          <a:p>
            <a:r>
              <a:rPr lang="fr-FR" sz="2400" dirty="0" smtClean="0">
                <a:latin typeface="Times New Roman" pitchFamily="18" charset="0"/>
                <a:cs typeface="Times New Roman" pitchFamily="18" charset="0"/>
              </a:rPr>
              <a:t>Ainsi la résistance additionnelle Ra est aussi obtenue par : </a:t>
            </a:r>
            <a:endParaRPr lang="fr-FR" sz="2400" dirty="0" smtClean="0">
              <a:latin typeface="Times New Roman" pitchFamily="18" charset="0"/>
              <a:cs typeface="Times New Roman" pitchFamily="18" charset="0"/>
            </a:endParaRPr>
          </a:p>
          <a:p>
            <a:r>
              <a:rPr lang="fr-FR" sz="2400" dirty="0" smtClean="0">
                <a:latin typeface="Times New Roman" pitchFamily="18" charset="0"/>
                <a:cs typeface="Times New Roman" pitchFamily="18" charset="0"/>
              </a:rPr>
              <a:t>𝑅</a:t>
            </a:r>
            <a:r>
              <a:rPr lang="fr-FR" sz="1600" dirty="0" smtClean="0">
                <a:latin typeface="Times New Roman" pitchFamily="18" charset="0"/>
                <a:cs typeface="Times New Roman" pitchFamily="18" charset="0"/>
              </a:rPr>
              <a:t>𝑎</a:t>
            </a:r>
            <a:r>
              <a:rPr lang="fr-FR" sz="2400" dirty="0" smtClean="0">
                <a:latin typeface="Times New Roman" pitchFamily="18" charset="0"/>
                <a:cs typeface="Times New Roman" pitchFamily="18" charset="0"/>
              </a:rPr>
              <a:t>= </a:t>
            </a:r>
            <a:r>
              <a:rPr lang="fr-FR" sz="2400" dirty="0" smtClean="0">
                <a:latin typeface="Times New Roman" pitchFamily="18" charset="0"/>
                <a:cs typeface="Times New Roman" pitchFamily="18" charset="0"/>
              </a:rPr>
              <a:t>(𝑅</a:t>
            </a:r>
            <a:r>
              <a:rPr lang="fr-FR" sz="1600" dirty="0" smtClean="0">
                <a:latin typeface="Times New Roman" pitchFamily="18" charset="0"/>
                <a:cs typeface="Times New Roman" pitchFamily="18" charset="0"/>
              </a:rPr>
              <a:t>𝑐</a:t>
            </a:r>
            <a:r>
              <a:rPr lang="fr-FR" sz="2400" dirty="0" smtClean="0">
                <a:latin typeface="Times New Roman" pitchFamily="18" charset="0"/>
                <a:cs typeface="Times New Roman" pitchFamily="18" charset="0"/>
              </a:rPr>
              <a:t> </a:t>
            </a:r>
            <a:r>
              <a:rPr lang="fr-FR" sz="2400" dirty="0" smtClean="0">
                <a:latin typeface="Times New Roman" pitchFamily="18" charset="0"/>
                <a:cs typeface="Times New Roman" pitchFamily="18" charset="0"/>
              </a:rPr>
              <a:t>.</a:t>
            </a:r>
            <a:r>
              <a:rPr lang="fr-FR" sz="2400" dirty="0" smtClean="0">
                <a:latin typeface="Times New Roman" pitchFamily="18" charset="0"/>
                <a:cs typeface="Times New Roman" pitchFamily="18" charset="0"/>
              </a:rPr>
              <a:t>𝑈)−</a:t>
            </a:r>
            <a:r>
              <a:rPr lang="fr-FR" sz="2400" dirty="0" smtClean="0">
                <a:latin typeface="Times New Roman" pitchFamily="18" charset="0"/>
                <a:cs typeface="Times New Roman" pitchFamily="18" charset="0"/>
              </a:rPr>
              <a:t>𝑅</a:t>
            </a:r>
            <a:r>
              <a:rPr lang="fr-FR" sz="1600" dirty="0" smtClean="0">
                <a:latin typeface="Times New Roman" pitchFamily="18" charset="0"/>
                <a:cs typeface="Times New Roman" pitchFamily="18" charset="0"/>
              </a:rPr>
              <a:t>𝐺</a:t>
            </a:r>
            <a:r>
              <a:rPr lang="fr-FR" sz="2400" dirty="0" smtClean="0">
                <a:latin typeface="Times New Roman" pitchFamily="18" charset="0"/>
                <a:cs typeface="Times New Roman" pitchFamily="18" charset="0"/>
              </a:rPr>
              <a:t> </a:t>
            </a:r>
            <a:endParaRPr lang="fr-FR" sz="2400" dirty="0">
              <a:latin typeface="Times New Roman" pitchFamily="18" charset="0"/>
              <a:cs typeface="Times New Roman" pitchFamily="18" charset="0"/>
            </a:endParaRPr>
          </a:p>
        </p:txBody>
      </p:sp>
      <p:sp>
        <p:nvSpPr>
          <p:cNvPr id="4" name="Espace réservé du numéro de diapositive 3"/>
          <p:cNvSpPr>
            <a:spLocks noGrp="1"/>
          </p:cNvSpPr>
          <p:nvPr>
            <p:ph type="sldNum" sz="quarter" idx="12"/>
          </p:nvPr>
        </p:nvSpPr>
        <p:spPr/>
        <p:txBody>
          <a:bodyPr/>
          <a:lstStyle/>
          <a:p>
            <a:pPr>
              <a:defRPr/>
            </a:pPr>
            <a:fld id="{1288EA98-4C85-41FF-AB84-E678E5ACB5D2}" type="slidenum">
              <a:rPr lang="fr-FR" smtClean="0"/>
              <a:pPr>
                <a:defRPr/>
              </a:pPr>
              <a:t>12</a:t>
            </a:fld>
            <a:endParaRPr lang="fr-F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just">
              <a:lnSpc>
                <a:spcPct val="150000"/>
              </a:lnSpc>
            </a:pPr>
            <a:r>
              <a:rPr lang="fr-FR" sz="2400" b="1" dirty="0" smtClean="0">
                <a:latin typeface="Times New Roman" pitchFamily="18" charset="0"/>
                <a:cs typeface="Times New Roman" pitchFamily="18" charset="0"/>
              </a:rPr>
              <a:t>4.3.4 Conclusion </a:t>
            </a:r>
          </a:p>
          <a:p>
            <a:pPr algn="just">
              <a:lnSpc>
                <a:spcPct val="150000"/>
              </a:lnSpc>
            </a:pPr>
            <a:r>
              <a:rPr lang="fr-FR" sz="2400" dirty="0" smtClean="0">
                <a:latin typeface="Times New Roman" pitchFamily="18" charset="0"/>
                <a:cs typeface="Times New Roman" pitchFamily="18" charset="0"/>
              </a:rPr>
              <a:t>Ce chapitre </a:t>
            </a:r>
            <a:r>
              <a:rPr lang="fr-FR" sz="2400" dirty="0" smtClean="0">
                <a:latin typeface="Times New Roman" pitchFamily="18" charset="0"/>
                <a:cs typeface="Times New Roman" pitchFamily="18" charset="0"/>
              </a:rPr>
              <a:t>était consacré </a:t>
            </a:r>
            <a:r>
              <a:rPr lang="fr-FR" sz="2400" dirty="0" smtClean="0">
                <a:latin typeface="Times New Roman" pitchFamily="18" charset="0"/>
                <a:cs typeface="Times New Roman" pitchFamily="18" charset="0"/>
              </a:rPr>
              <a:t>à la réalisation du voltmètre et de l’ampèremètre à partir du galvanomètre et l’ohmmètre à aiguille. </a:t>
            </a:r>
            <a:endParaRPr lang="fr-FR" sz="2400" dirty="0">
              <a:latin typeface="Times New Roman" pitchFamily="18" charset="0"/>
              <a:cs typeface="Times New Roman" pitchFamily="18" charset="0"/>
            </a:endParaRPr>
          </a:p>
        </p:txBody>
      </p:sp>
      <p:sp>
        <p:nvSpPr>
          <p:cNvPr id="4" name="Espace réservé du numéro de diapositive 3"/>
          <p:cNvSpPr>
            <a:spLocks noGrp="1"/>
          </p:cNvSpPr>
          <p:nvPr>
            <p:ph type="sldNum" sz="quarter" idx="12"/>
          </p:nvPr>
        </p:nvSpPr>
        <p:spPr/>
        <p:txBody>
          <a:bodyPr/>
          <a:lstStyle/>
          <a:p>
            <a:pPr>
              <a:defRPr/>
            </a:pPr>
            <a:fld id="{1288EA98-4C85-41FF-AB84-E678E5ACB5D2}" type="slidenum">
              <a:rPr lang="fr-FR" smtClean="0"/>
              <a:pPr>
                <a:defRPr/>
              </a:pPr>
              <a:t>13</a:t>
            </a:fld>
            <a:endParaRPr lang="fr-F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04800"/>
            <a:ext cx="8229600" cy="1143000"/>
          </a:xfrm>
        </p:spPr>
        <p:txBody>
          <a:bodyPr>
            <a:normAutofit fontScale="90000"/>
          </a:bodyPr>
          <a:lstStyle/>
          <a:p>
            <a:r>
              <a:rPr lang="fr-FR" sz="3600" dirty="0" smtClean="0"/>
              <a:t/>
            </a:r>
            <a:br>
              <a:rPr lang="fr-FR" sz="3600" dirty="0" smtClean="0"/>
            </a:br>
            <a:r>
              <a:rPr lang="fr-FR" sz="2800" b="1" dirty="0" smtClean="0">
                <a:latin typeface="Times New Roman" pitchFamily="18" charset="0"/>
                <a:cs typeface="Times New Roman" pitchFamily="18" charset="0"/>
              </a:rPr>
              <a:t>CHAPITRE 4 : LES APPAREILS ANALOGIQUES </a:t>
            </a:r>
            <a:r>
              <a:rPr lang="fr-FR" dirty="0" smtClean="0">
                <a:latin typeface="Times New Roman" pitchFamily="18" charset="0"/>
                <a:cs typeface="Times New Roman" pitchFamily="18" charset="0"/>
              </a:rPr>
              <a:t/>
            </a:r>
            <a:br>
              <a:rPr lang="fr-FR" dirty="0" smtClean="0">
                <a:latin typeface="Times New Roman" pitchFamily="18" charset="0"/>
                <a:cs typeface="Times New Roman" pitchFamily="18" charset="0"/>
              </a:rPr>
            </a:br>
            <a:endParaRPr lang="fr-FR" dirty="0">
              <a:latin typeface="Times New Roman" pitchFamily="18" charset="0"/>
              <a:cs typeface="Times New Roman" pitchFamily="18" charset="0"/>
            </a:endParaRPr>
          </a:p>
        </p:txBody>
      </p:sp>
      <p:sp>
        <p:nvSpPr>
          <p:cNvPr id="3" name="Espace réservé du contenu 2"/>
          <p:cNvSpPr>
            <a:spLocks noGrp="1"/>
          </p:cNvSpPr>
          <p:nvPr>
            <p:ph idx="1"/>
          </p:nvPr>
        </p:nvSpPr>
        <p:spPr/>
        <p:txBody>
          <a:bodyPr>
            <a:normAutofit/>
          </a:bodyPr>
          <a:lstStyle/>
          <a:p>
            <a:pPr algn="just">
              <a:lnSpc>
                <a:spcPct val="150000"/>
              </a:lnSpc>
            </a:pPr>
            <a:r>
              <a:rPr lang="fr-FR" sz="2000" b="1" dirty="0" smtClean="0">
                <a:latin typeface="Times New Roman" pitchFamily="18" charset="0"/>
                <a:cs typeface="Times New Roman" pitchFamily="18" charset="0"/>
              </a:rPr>
              <a:t>4.1 </a:t>
            </a:r>
            <a:r>
              <a:rPr lang="fr-FR" sz="2000" b="1" dirty="0" smtClean="0">
                <a:latin typeface="Times New Roman" pitchFamily="18" charset="0"/>
                <a:cs typeface="Times New Roman" pitchFamily="18" charset="0"/>
              </a:rPr>
              <a:t>INTRODUCTION </a:t>
            </a:r>
          </a:p>
          <a:p>
            <a:pPr algn="just">
              <a:lnSpc>
                <a:spcPct val="150000"/>
              </a:lnSpc>
            </a:pPr>
            <a:r>
              <a:rPr lang="fr-FR" sz="2000" dirty="0" smtClean="0">
                <a:latin typeface="Times New Roman" pitchFamily="18" charset="0"/>
                <a:cs typeface="Times New Roman" pitchFamily="18" charset="0"/>
              </a:rPr>
              <a:t>Un appareil de mesure comprend généralement un ou plusieurs inducteurs fixes (aimant permanant ou électroaimant) agissant sur un équipage à cadre mobile autour d’un axe fixe. C’est un appareil à déviation ou à aiguille. Les appareils de mesure électriques analogiques sont en général conçus à partir du galvanomètre à cadre mobile. </a:t>
            </a:r>
            <a:endParaRPr lang="fr-FR" sz="2000" dirty="0">
              <a:latin typeface="Times New Roman" pitchFamily="18" charset="0"/>
              <a:cs typeface="Times New Roman" pitchFamily="18" charset="0"/>
            </a:endParaRPr>
          </a:p>
          <a:p>
            <a:pPr algn="just"/>
            <a:endParaRPr lang="fr-FR" sz="2000" dirty="0">
              <a:latin typeface="Times New Roman" pitchFamily="18" charset="0"/>
              <a:cs typeface="Times New Roman" pitchFamily="18" charset="0"/>
            </a:endParaRPr>
          </a:p>
        </p:txBody>
      </p:sp>
      <p:sp>
        <p:nvSpPr>
          <p:cNvPr id="4" name="Espace réservé du numéro de diapositive 3"/>
          <p:cNvSpPr>
            <a:spLocks noGrp="1"/>
          </p:cNvSpPr>
          <p:nvPr>
            <p:ph type="sldNum" sz="quarter" idx="12"/>
          </p:nvPr>
        </p:nvSpPr>
        <p:spPr/>
        <p:txBody>
          <a:bodyPr/>
          <a:lstStyle/>
          <a:p>
            <a:pPr>
              <a:defRPr/>
            </a:pPr>
            <a:fld id="{1288EA98-4C85-41FF-AB84-E678E5ACB5D2}" type="slidenum">
              <a:rPr lang="fr-FR" smtClean="0"/>
              <a:pPr>
                <a:defRPr/>
              </a:pPr>
              <a:t>2</a:t>
            </a:fld>
            <a:endParaRPr lang="fr-F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761038"/>
            <a:ext cx="8229600" cy="334962"/>
          </a:xfrm>
        </p:spPr>
        <p:txBody>
          <a:bodyPr>
            <a:normAutofit fontScale="90000"/>
          </a:bodyPr>
          <a:lstStyle/>
          <a:p>
            <a:r>
              <a:rPr lang="fr-FR" sz="2000" b="1" dirty="0" smtClean="0">
                <a:latin typeface="Times New Roman" pitchFamily="18" charset="0"/>
                <a:cs typeface="Times New Roman" pitchFamily="18" charset="0"/>
              </a:rPr>
              <a:t>Figure </a:t>
            </a:r>
            <a:r>
              <a:rPr lang="fr-FR" sz="2000" b="1" dirty="0" smtClean="0">
                <a:latin typeface="Times New Roman" pitchFamily="18" charset="0"/>
                <a:cs typeface="Times New Roman" pitchFamily="18" charset="0"/>
              </a:rPr>
              <a:t>1 </a:t>
            </a:r>
            <a:r>
              <a:rPr lang="fr-FR" sz="2000" b="1" dirty="0" smtClean="0">
                <a:latin typeface="Times New Roman" pitchFamily="18" charset="0"/>
                <a:cs typeface="Times New Roman" pitchFamily="18" charset="0"/>
              </a:rPr>
              <a:t>: Galvanomètre à cadre mobile </a:t>
            </a:r>
            <a:endParaRPr lang="fr-FR" sz="20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457200" y="685800"/>
            <a:ext cx="8229600" cy="3886200"/>
          </a:xfrm>
        </p:spPr>
        <p:txBody>
          <a:bodyPr>
            <a:normAutofit fontScale="55000" lnSpcReduction="20000"/>
          </a:bodyPr>
          <a:lstStyle/>
          <a:p>
            <a:pPr algn="just"/>
            <a:r>
              <a:rPr lang="it-IT" b="1" dirty="0" smtClean="0">
                <a:latin typeface="Times New Roman" pitchFamily="18" charset="0"/>
                <a:cs typeface="Times New Roman" pitchFamily="18" charset="0"/>
              </a:rPr>
              <a:t>4.2 GALVANOMETRE A CADRE MOBILE </a:t>
            </a:r>
            <a:endParaRPr lang="it-IT" b="1" dirty="0" smtClean="0">
              <a:latin typeface="Times New Roman" pitchFamily="18" charset="0"/>
              <a:cs typeface="Times New Roman" pitchFamily="18" charset="0"/>
            </a:endParaRPr>
          </a:p>
          <a:p>
            <a:pPr algn="just"/>
            <a:endParaRPr lang="it-IT" b="1" dirty="0" smtClean="0">
              <a:latin typeface="Times New Roman" pitchFamily="18" charset="0"/>
              <a:cs typeface="Times New Roman" pitchFamily="18" charset="0"/>
            </a:endParaRPr>
          </a:p>
          <a:p>
            <a:pPr algn="just"/>
            <a:r>
              <a:rPr lang="fr-FR" dirty="0" smtClean="0">
                <a:latin typeface="Times New Roman" pitchFamily="18" charset="0"/>
                <a:cs typeface="Times New Roman" pitchFamily="18" charset="0"/>
              </a:rPr>
              <a:t>Une bobine rectangulaire (cadre) montée sur pivot et munie d’un noyau de fer doux est placée dans l’entrefer d’un aimant. Une aiguille est fixée au cadre. </a:t>
            </a:r>
          </a:p>
          <a:p>
            <a:pPr algn="just"/>
            <a:r>
              <a:rPr lang="fr-FR" dirty="0" smtClean="0">
                <a:latin typeface="Times New Roman" pitchFamily="18" charset="0"/>
                <a:cs typeface="Times New Roman" pitchFamily="18" charset="0"/>
              </a:rPr>
              <a:t>En l’absence de courant, des ressorts spiraux maintiennent le cadre dans une position telle que l’aiguille indique zéro. </a:t>
            </a:r>
          </a:p>
          <a:p>
            <a:pPr algn="just"/>
            <a:r>
              <a:rPr lang="fr-FR" dirty="0" smtClean="0">
                <a:latin typeface="Times New Roman" pitchFamily="18" charset="0"/>
                <a:cs typeface="Times New Roman" pitchFamily="18" charset="0"/>
              </a:rPr>
              <a:t>Lorsqu’un courant traverse le cadre, un couple magnétique entraine la rotation de l’équipage mobile (cadre, noyau et aiguille). Les ressorts spiraux s’opposent à cette rotation et le cadre atteint une position d’équilibre après avoir tourné d’un angle proportionnel à l’intensité du courant qui la traverse. Compte tenu que l’enroulement de la bobine d’un mouvement basique est petit et léger, il ne peut transporter que des courants très faibles. Quand des courants relativement élevés sont à mesurer, il est nécessaire de shunter la plus grande partie du courant à travers une résistance qu’on appelle shunt. </a:t>
            </a:r>
            <a:endParaRPr lang="fr-FR" dirty="0">
              <a:latin typeface="Times New Roman" pitchFamily="18" charset="0"/>
              <a:cs typeface="Times New Roman" pitchFamily="18" charset="0"/>
            </a:endParaRPr>
          </a:p>
        </p:txBody>
      </p:sp>
      <p:sp>
        <p:nvSpPr>
          <p:cNvPr id="4" name="Espace réservé du numéro de diapositive 3"/>
          <p:cNvSpPr>
            <a:spLocks noGrp="1"/>
          </p:cNvSpPr>
          <p:nvPr>
            <p:ph type="sldNum" sz="quarter" idx="12"/>
          </p:nvPr>
        </p:nvSpPr>
        <p:spPr/>
        <p:txBody>
          <a:bodyPr/>
          <a:lstStyle/>
          <a:p>
            <a:pPr>
              <a:defRPr/>
            </a:pPr>
            <a:fld id="{1288EA98-4C85-41FF-AB84-E678E5ACB5D2}" type="slidenum">
              <a:rPr lang="fr-FR" smtClean="0"/>
              <a:pPr>
                <a:defRPr/>
              </a:pPr>
              <a:t>3</a:t>
            </a:fld>
            <a:endParaRPr lang="fr-FR"/>
          </a:p>
        </p:txBody>
      </p:sp>
      <p:pic>
        <p:nvPicPr>
          <p:cNvPr id="1026" name="Picture 2"/>
          <p:cNvPicPr>
            <a:picLocks noChangeAspect="1" noChangeArrowheads="1"/>
          </p:cNvPicPr>
          <p:nvPr/>
        </p:nvPicPr>
        <p:blipFill>
          <a:blip r:embed="rId2"/>
          <a:srcRect/>
          <a:stretch>
            <a:fillRect/>
          </a:stretch>
        </p:blipFill>
        <p:spPr bwMode="auto">
          <a:xfrm>
            <a:off x="1447800" y="4114800"/>
            <a:ext cx="6143625" cy="1143000"/>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3237"/>
            <a:ext cx="8229600" cy="4525963"/>
          </a:xfrm>
        </p:spPr>
        <p:txBody>
          <a:bodyPr>
            <a:normAutofit/>
          </a:bodyPr>
          <a:lstStyle/>
          <a:p>
            <a:endParaRPr lang="fr-FR" dirty="0" smtClean="0"/>
          </a:p>
          <a:p>
            <a:pPr algn="just">
              <a:lnSpc>
                <a:spcPct val="150000"/>
              </a:lnSpc>
            </a:pPr>
            <a:r>
              <a:rPr lang="fr-FR" sz="2200" dirty="0" smtClean="0">
                <a:latin typeface="Times New Roman" pitchFamily="18" charset="0"/>
                <a:cs typeface="Times New Roman" pitchFamily="18" charset="0"/>
              </a:rPr>
              <a:t>1- Aimant permanant, </a:t>
            </a:r>
          </a:p>
          <a:p>
            <a:pPr algn="just">
              <a:lnSpc>
                <a:spcPct val="150000"/>
              </a:lnSpc>
            </a:pPr>
            <a:r>
              <a:rPr lang="fr-FR" sz="2200" dirty="0" smtClean="0">
                <a:latin typeface="Times New Roman" pitchFamily="18" charset="0"/>
                <a:cs typeface="Times New Roman" pitchFamily="18" charset="0"/>
              </a:rPr>
              <a:t>2- Noyau en fer doux pour guider les lignes de force de l’aimant permanant, </a:t>
            </a:r>
          </a:p>
          <a:p>
            <a:pPr algn="just">
              <a:lnSpc>
                <a:spcPct val="150000"/>
              </a:lnSpc>
            </a:pPr>
            <a:r>
              <a:rPr lang="fr-FR" sz="2200" dirty="0" smtClean="0">
                <a:latin typeface="Times New Roman" pitchFamily="18" charset="0"/>
                <a:cs typeface="Times New Roman" pitchFamily="18" charset="0"/>
              </a:rPr>
              <a:t>3- Noyau en fer doux pour guider les lignes de force de la bobine siège du courant mesuré </a:t>
            </a:r>
          </a:p>
          <a:p>
            <a:pPr algn="just">
              <a:lnSpc>
                <a:spcPct val="150000"/>
              </a:lnSpc>
            </a:pPr>
            <a:r>
              <a:rPr lang="fr-FR" sz="2200" dirty="0" smtClean="0">
                <a:latin typeface="Times New Roman" pitchFamily="18" charset="0"/>
                <a:cs typeface="Times New Roman" pitchFamily="18" charset="0"/>
              </a:rPr>
              <a:t>4- Bobine à cadre mobile dans laquelle circule le courant mesuré </a:t>
            </a:r>
          </a:p>
          <a:p>
            <a:pPr algn="just">
              <a:lnSpc>
                <a:spcPct val="150000"/>
              </a:lnSpc>
            </a:pPr>
            <a:r>
              <a:rPr lang="fr-FR" sz="2200" dirty="0" smtClean="0">
                <a:latin typeface="Times New Roman" pitchFamily="18" charset="0"/>
                <a:cs typeface="Times New Roman" pitchFamily="18" charset="0"/>
              </a:rPr>
              <a:t>5- Cadre en aluminium, support de la bobine. </a:t>
            </a:r>
          </a:p>
          <a:p>
            <a:endParaRPr lang="fr-FR" dirty="0"/>
          </a:p>
        </p:txBody>
      </p:sp>
      <p:sp>
        <p:nvSpPr>
          <p:cNvPr id="4" name="Espace réservé du numéro de diapositive 3"/>
          <p:cNvSpPr>
            <a:spLocks noGrp="1"/>
          </p:cNvSpPr>
          <p:nvPr>
            <p:ph type="sldNum" sz="quarter" idx="12"/>
          </p:nvPr>
        </p:nvSpPr>
        <p:spPr/>
        <p:txBody>
          <a:bodyPr/>
          <a:lstStyle/>
          <a:p>
            <a:pPr>
              <a:defRPr/>
            </a:pPr>
            <a:fld id="{1288EA98-4C85-41FF-AB84-E678E5ACB5D2}" type="slidenum">
              <a:rPr lang="fr-FR" smtClean="0"/>
              <a:pPr>
                <a:defRPr/>
              </a:pPr>
              <a:t>4</a:t>
            </a:fld>
            <a:endParaRPr lang="fr-F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33400"/>
            <a:ext cx="8229600" cy="884238"/>
          </a:xfrm>
        </p:spPr>
        <p:txBody>
          <a:bodyPr>
            <a:normAutofit fontScale="90000"/>
          </a:bodyPr>
          <a:lstStyle/>
          <a:p>
            <a:r>
              <a:rPr lang="fr-FR" sz="2700" b="1" dirty="0" smtClean="0">
                <a:latin typeface="Times New Roman" pitchFamily="18" charset="0"/>
                <a:cs typeface="Times New Roman" pitchFamily="18" charset="0"/>
              </a:rPr>
              <a:t>4.3 </a:t>
            </a:r>
            <a:r>
              <a:rPr lang="fr-FR" sz="2700" b="1" dirty="0" smtClean="0">
                <a:latin typeface="Times New Roman" pitchFamily="18" charset="0"/>
                <a:cs typeface="Times New Roman" pitchFamily="18" charset="0"/>
              </a:rPr>
              <a:t>Réalisation d’un ampèremètre </a:t>
            </a:r>
            <a:r>
              <a:rPr lang="fr-FR" b="1" dirty="0" smtClean="0"/>
              <a:t/>
            </a:r>
            <a:br>
              <a:rPr lang="fr-FR" b="1" dirty="0" smtClean="0"/>
            </a:br>
            <a:endParaRPr lang="fr-FR" dirty="0"/>
          </a:p>
        </p:txBody>
      </p:sp>
      <p:sp>
        <p:nvSpPr>
          <p:cNvPr id="3" name="Espace réservé du contenu 2"/>
          <p:cNvSpPr>
            <a:spLocks noGrp="1"/>
          </p:cNvSpPr>
          <p:nvPr>
            <p:ph idx="1"/>
          </p:nvPr>
        </p:nvSpPr>
        <p:spPr/>
        <p:txBody>
          <a:bodyPr>
            <a:normAutofit/>
          </a:bodyPr>
          <a:lstStyle/>
          <a:p>
            <a:pPr algn="just"/>
            <a:r>
              <a:rPr lang="fr-FR" sz="2400" dirty="0" smtClean="0">
                <a:latin typeface="Times New Roman" pitchFamily="18" charset="0"/>
                <a:cs typeface="Times New Roman" pitchFamily="18" charset="0"/>
              </a:rPr>
              <a:t>En </a:t>
            </a:r>
            <a:r>
              <a:rPr lang="fr-FR" sz="2400" dirty="0" smtClean="0">
                <a:latin typeface="Times New Roman" pitchFamily="18" charset="0"/>
                <a:cs typeface="Times New Roman" pitchFamily="18" charset="0"/>
              </a:rPr>
              <a:t>montant des résistances en dérivation avec le galvanomètre on obtient un ampèremètre. On distingue deux types d’ampèremètres : </a:t>
            </a:r>
          </a:p>
          <a:p>
            <a:pPr algn="just"/>
            <a:r>
              <a:rPr lang="fr-FR" sz="2400" dirty="0" smtClean="0">
                <a:latin typeface="Times New Roman" pitchFamily="18" charset="0"/>
                <a:cs typeface="Times New Roman" pitchFamily="18" charset="0"/>
              </a:rPr>
              <a:t>Ampèremètre à shunt universel (</a:t>
            </a:r>
            <a:r>
              <a:rPr lang="fr-FR" sz="2400" dirty="0" smtClean="0">
                <a:latin typeface="Times New Roman" pitchFamily="18" charset="0"/>
                <a:cs typeface="Times New Roman" pitchFamily="18" charset="0"/>
              </a:rPr>
              <a:t>figure.2) </a:t>
            </a:r>
            <a:endParaRPr lang="fr-FR" sz="2400" dirty="0" smtClean="0">
              <a:latin typeface="Times New Roman" pitchFamily="18" charset="0"/>
              <a:cs typeface="Times New Roman" pitchFamily="18" charset="0"/>
            </a:endParaRPr>
          </a:p>
          <a:p>
            <a:pPr algn="just"/>
            <a:r>
              <a:rPr lang="fr-FR" sz="2400" dirty="0" smtClean="0">
                <a:latin typeface="Times New Roman" pitchFamily="18" charset="0"/>
                <a:cs typeface="Times New Roman" pitchFamily="18" charset="0"/>
              </a:rPr>
              <a:t>Ampèremètre multi- gammes (</a:t>
            </a:r>
            <a:r>
              <a:rPr lang="fr-FR" sz="2400" dirty="0" smtClean="0">
                <a:latin typeface="Times New Roman" pitchFamily="18" charset="0"/>
                <a:cs typeface="Times New Roman" pitchFamily="18" charset="0"/>
              </a:rPr>
              <a:t>figure.3</a:t>
            </a:r>
            <a:r>
              <a:rPr lang="fr-FR" sz="2400" dirty="0" smtClean="0">
                <a:latin typeface="Times New Roman" pitchFamily="18" charset="0"/>
                <a:cs typeface="Times New Roman" pitchFamily="18" charset="0"/>
              </a:rPr>
              <a:t>) </a:t>
            </a:r>
          </a:p>
          <a:p>
            <a:pPr algn="just"/>
            <a:endParaRPr lang="fr-FR" sz="2400" dirty="0" smtClean="0">
              <a:latin typeface="Times New Roman" pitchFamily="18" charset="0"/>
              <a:cs typeface="Times New Roman" pitchFamily="18" charset="0"/>
            </a:endParaRPr>
          </a:p>
          <a:p>
            <a:pPr algn="just"/>
            <a:r>
              <a:rPr lang="fr-FR" sz="2400" dirty="0" smtClean="0">
                <a:latin typeface="Times New Roman" pitchFamily="18" charset="0"/>
                <a:cs typeface="Times New Roman" pitchFamily="18" charset="0"/>
              </a:rPr>
              <a:t>Pour changer le calibre, on utilise des shunts. Ce sont des résistances additionnelles branchées en dérivation. Plus le calibre est grand, plus la résistance du shunt est faible pour dériver une plus grande partie du courant. </a:t>
            </a:r>
            <a:endParaRPr lang="fr-FR" sz="2400" dirty="0">
              <a:latin typeface="Times New Roman" pitchFamily="18" charset="0"/>
              <a:cs typeface="Times New Roman" pitchFamily="18" charset="0"/>
            </a:endParaRPr>
          </a:p>
        </p:txBody>
      </p:sp>
      <p:sp>
        <p:nvSpPr>
          <p:cNvPr id="4" name="Espace réservé du numéro de diapositive 3"/>
          <p:cNvSpPr>
            <a:spLocks noGrp="1"/>
          </p:cNvSpPr>
          <p:nvPr>
            <p:ph type="sldNum" sz="quarter" idx="12"/>
          </p:nvPr>
        </p:nvSpPr>
        <p:spPr/>
        <p:txBody>
          <a:bodyPr/>
          <a:lstStyle/>
          <a:p>
            <a:pPr>
              <a:defRPr/>
            </a:pPr>
            <a:fld id="{1288EA98-4C85-41FF-AB84-E678E5ACB5D2}" type="slidenum">
              <a:rPr lang="fr-FR" smtClean="0"/>
              <a:pPr>
                <a:defRPr/>
              </a:pPr>
              <a:t>5</a:t>
            </a:fld>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267200"/>
            <a:ext cx="8229600" cy="1447800"/>
          </a:xfrm>
        </p:spPr>
        <p:txBody>
          <a:bodyPr>
            <a:normAutofit fontScale="90000"/>
          </a:bodyPr>
          <a:lstStyle/>
          <a:p>
            <a:pPr algn="l"/>
            <a:r>
              <a:rPr lang="fr-FR" sz="2000" b="1" dirty="0" smtClean="0">
                <a:latin typeface="Times New Roman" pitchFamily="18" charset="0"/>
                <a:cs typeface="Times New Roman" pitchFamily="18" charset="0"/>
              </a:rPr>
              <a:t>                                  Figure 2 </a:t>
            </a:r>
            <a:r>
              <a:rPr lang="fr-FR" sz="2000" b="1" dirty="0" smtClean="0">
                <a:latin typeface="Times New Roman" pitchFamily="18" charset="0"/>
                <a:cs typeface="Times New Roman" pitchFamily="18" charset="0"/>
              </a:rPr>
              <a:t>: Ampèremètre à shunt </a:t>
            </a:r>
            <a:r>
              <a:rPr lang="fr-FR" sz="2000" b="1" dirty="0" smtClean="0">
                <a:latin typeface="Times New Roman" pitchFamily="18" charset="0"/>
                <a:cs typeface="Times New Roman" pitchFamily="18" charset="0"/>
              </a:rPr>
              <a:t>universel</a:t>
            </a:r>
            <a:br>
              <a:rPr lang="fr-FR" sz="2000" b="1" dirty="0" smtClean="0">
                <a:latin typeface="Times New Roman" pitchFamily="18" charset="0"/>
                <a:cs typeface="Times New Roman" pitchFamily="18" charset="0"/>
              </a:rPr>
            </a:br>
            <a:r>
              <a:rPr lang="fr-FR" sz="2000" b="1" dirty="0" smtClean="0">
                <a:latin typeface="Times New Roman" pitchFamily="18" charset="0"/>
                <a:cs typeface="Times New Roman" pitchFamily="18" charset="0"/>
              </a:rPr>
              <a:t/>
            </a:r>
            <a:br>
              <a:rPr lang="fr-FR" sz="2000" b="1" dirty="0" smtClean="0">
                <a:latin typeface="Times New Roman" pitchFamily="18" charset="0"/>
                <a:cs typeface="Times New Roman" pitchFamily="18" charset="0"/>
              </a:rPr>
            </a:br>
            <a:r>
              <a:rPr lang="fr-FR" sz="2000" b="1" dirty="0" smtClean="0">
                <a:latin typeface="Times New Roman" pitchFamily="18" charset="0"/>
                <a:cs typeface="Times New Roman" pitchFamily="18" charset="0"/>
              </a:rPr>
              <a:t/>
            </a:r>
            <a:br>
              <a:rPr lang="fr-FR" sz="2000" b="1" dirty="0" smtClean="0">
                <a:latin typeface="Times New Roman" pitchFamily="18" charset="0"/>
                <a:cs typeface="Times New Roman" pitchFamily="18" charset="0"/>
              </a:rPr>
            </a:br>
            <a:r>
              <a:rPr lang="fr-FR" sz="2200" dirty="0" smtClean="0">
                <a:latin typeface="Times New Roman" pitchFamily="18" charset="0"/>
                <a:cs typeface="Times New Roman" pitchFamily="18" charset="0"/>
              </a:rPr>
              <a:t>𝑅𝐺 : Résistance interne du galvanomètre. </a:t>
            </a:r>
            <a:br>
              <a:rPr lang="fr-FR" sz="2200" dirty="0" smtClean="0">
                <a:latin typeface="Times New Roman" pitchFamily="18" charset="0"/>
                <a:cs typeface="Times New Roman" pitchFamily="18" charset="0"/>
              </a:rPr>
            </a:br>
            <a:r>
              <a:rPr lang="fr-FR" sz="2200" dirty="0" smtClean="0">
                <a:latin typeface="Times New Roman" pitchFamily="18" charset="0"/>
                <a:cs typeface="Times New Roman" pitchFamily="18" charset="0"/>
              </a:rPr>
              <a:t>𝑅𝑠𝑖 : Shunts </a:t>
            </a:r>
            <a:r>
              <a:rPr lang="fr-FR" sz="2200" b="1" dirty="0" smtClean="0">
                <a:latin typeface="Times New Roman" pitchFamily="18" charset="0"/>
                <a:cs typeface="Times New Roman" pitchFamily="18" charset="0"/>
              </a:rPr>
              <a:t> </a:t>
            </a:r>
            <a:endParaRPr lang="fr-FR" sz="2200" dirty="0">
              <a:latin typeface="Times New Roman" pitchFamily="18" charset="0"/>
              <a:cs typeface="Times New Roman" pitchFamily="18" charset="0"/>
            </a:endParaRPr>
          </a:p>
        </p:txBody>
      </p:sp>
      <p:sp>
        <p:nvSpPr>
          <p:cNvPr id="4" name="Espace réservé du numéro de diapositive 3"/>
          <p:cNvSpPr>
            <a:spLocks noGrp="1"/>
          </p:cNvSpPr>
          <p:nvPr>
            <p:ph type="sldNum" sz="quarter" idx="12"/>
          </p:nvPr>
        </p:nvSpPr>
        <p:spPr/>
        <p:txBody>
          <a:bodyPr/>
          <a:lstStyle/>
          <a:p>
            <a:pPr>
              <a:defRPr/>
            </a:pPr>
            <a:fld id="{1288EA98-4C85-41FF-AB84-E678E5ACB5D2}" type="slidenum">
              <a:rPr lang="fr-FR" smtClean="0"/>
              <a:pPr>
                <a:defRPr/>
              </a:pPr>
              <a:t>6</a:t>
            </a:fld>
            <a:endParaRPr lang="fr-FR"/>
          </a:p>
        </p:txBody>
      </p:sp>
      <p:pic>
        <p:nvPicPr>
          <p:cNvPr id="2050" name="Picture 2"/>
          <p:cNvPicPr>
            <a:picLocks noGrp="1" noChangeAspect="1" noChangeArrowheads="1"/>
          </p:cNvPicPr>
          <p:nvPr>
            <p:ph idx="1"/>
          </p:nvPr>
        </p:nvPicPr>
        <p:blipFill>
          <a:blip r:embed="rId2"/>
          <a:srcRect/>
          <a:stretch>
            <a:fillRect/>
          </a:stretch>
        </p:blipFill>
        <p:spPr bwMode="auto">
          <a:xfrm>
            <a:off x="2047875" y="304800"/>
            <a:ext cx="5048250" cy="3505200"/>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495800"/>
            <a:ext cx="8229600" cy="838200"/>
          </a:xfrm>
        </p:spPr>
        <p:txBody>
          <a:bodyPr>
            <a:normAutofit/>
          </a:bodyPr>
          <a:lstStyle/>
          <a:p>
            <a:r>
              <a:rPr lang="fr-FR" sz="2000" b="1" dirty="0" smtClean="0">
                <a:latin typeface="Times New Roman" pitchFamily="18" charset="0"/>
                <a:cs typeface="Times New Roman" pitchFamily="18" charset="0"/>
              </a:rPr>
              <a:t>Figure </a:t>
            </a:r>
            <a:r>
              <a:rPr lang="fr-FR" sz="2000" b="1" dirty="0" smtClean="0">
                <a:latin typeface="Times New Roman" pitchFamily="18" charset="0"/>
                <a:cs typeface="Times New Roman" pitchFamily="18" charset="0"/>
              </a:rPr>
              <a:t>3</a:t>
            </a:r>
            <a:r>
              <a:rPr lang="fr-FR" sz="2000" b="1" dirty="0" smtClean="0">
                <a:latin typeface="Times New Roman" pitchFamily="18" charset="0"/>
                <a:cs typeface="Times New Roman" pitchFamily="18" charset="0"/>
              </a:rPr>
              <a:t>. Ampèremètre </a:t>
            </a:r>
            <a:r>
              <a:rPr lang="fr-FR" sz="2000" b="1" dirty="0" smtClean="0">
                <a:latin typeface="Times New Roman" pitchFamily="18" charset="0"/>
                <a:cs typeface="Times New Roman" pitchFamily="18" charset="0"/>
              </a:rPr>
              <a:t>multi-gammes</a:t>
            </a:r>
            <a:br>
              <a:rPr lang="fr-FR" sz="2000" b="1" dirty="0" smtClean="0">
                <a:latin typeface="Times New Roman" pitchFamily="18" charset="0"/>
                <a:cs typeface="Times New Roman" pitchFamily="18" charset="0"/>
              </a:rPr>
            </a:br>
            <a:r>
              <a:rPr lang="fr-FR" sz="2000" b="1" dirty="0" smtClean="0">
                <a:latin typeface="Times New Roman" pitchFamily="18" charset="0"/>
                <a:cs typeface="Times New Roman" pitchFamily="18" charset="0"/>
              </a:rPr>
              <a:t> </a:t>
            </a:r>
            <a:endParaRPr lang="fr-FR" sz="2000" dirty="0">
              <a:latin typeface="Times New Roman" pitchFamily="18" charset="0"/>
              <a:cs typeface="Times New Roman" pitchFamily="18" charset="0"/>
            </a:endParaRPr>
          </a:p>
        </p:txBody>
      </p:sp>
      <p:sp>
        <p:nvSpPr>
          <p:cNvPr id="4" name="Espace réservé du numéro de diapositive 3"/>
          <p:cNvSpPr>
            <a:spLocks noGrp="1"/>
          </p:cNvSpPr>
          <p:nvPr>
            <p:ph type="sldNum" sz="quarter" idx="12"/>
          </p:nvPr>
        </p:nvSpPr>
        <p:spPr/>
        <p:txBody>
          <a:bodyPr/>
          <a:lstStyle/>
          <a:p>
            <a:pPr>
              <a:defRPr/>
            </a:pPr>
            <a:fld id="{1288EA98-4C85-41FF-AB84-E678E5ACB5D2}" type="slidenum">
              <a:rPr lang="fr-FR" smtClean="0"/>
              <a:pPr>
                <a:defRPr/>
              </a:pPr>
              <a:t>7</a:t>
            </a:fld>
            <a:endParaRPr lang="fr-FR"/>
          </a:p>
        </p:txBody>
      </p:sp>
      <p:pic>
        <p:nvPicPr>
          <p:cNvPr id="3074" name="Picture 2"/>
          <p:cNvPicPr>
            <a:picLocks noGrp="1" noChangeAspect="1" noChangeArrowheads="1"/>
          </p:cNvPicPr>
          <p:nvPr>
            <p:ph idx="1"/>
          </p:nvPr>
        </p:nvPicPr>
        <p:blipFill>
          <a:blip r:embed="rId2"/>
          <a:srcRect/>
          <a:stretch>
            <a:fillRect/>
          </a:stretch>
        </p:blipFill>
        <p:spPr bwMode="auto">
          <a:xfrm>
            <a:off x="2843212" y="457200"/>
            <a:ext cx="3457575" cy="3552825"/>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85800"/>
            <a:ext cx="8229600" cy="4525963"/>
          </a:xfrm>
        </p:spPr>
        <p:txBody>
          <a:bodyPr/>
          <a:lstStyle/>
          <a:p>
            <a:r>
              <a:rPr lang="fr-FR" sz="2000" b="1" dirty="0" smtClean="0">
                <a:latin typeface="Times New Roman" pitchFamily="18" charset="0"/>
                <a:cs typeface="Times New Roman" pitchFamily="18" charset="0"/>
              </a:rPr>
              <a:t>4.3.1 Calcul du shunt </a:t>
            </a:r>
            <a:endParaRPr lang="fr-FR" sz="2000" b="1" dirty="0" smtClean="0">
              <a:latin typeface="Times New Roman" pitchFamily="18" charset="0"/>
              <a:cs typeface="Times New Roman" pitchFamily="18" charset="0"/>
            </a:endParaRPr>
          </a:p>
          <a:p>
            <a:endParaRPr lang="fr-FR" dirty="0"/>
          </a:p>
        </p:txBody>
      </p:sp>
      <p:sp>
        <p:nvSpPr>
          <p:cNvPr id="4" name="Espace réservé du numéro de diapositive 3"/>
          <p:cNvSpPr>
            <a:spLocks noGrp="1"/>
          </p:cNvSpPr>
          <p:nvPr>
            <p:ph type="sldNum" sz="quarter" idx="12"/>
          </p:nvPr>
        </p:nvSpPr>
        <p:spPr/>
        <p:txBody>
          <a:bodyPr/>
          <a:lstStyle/>
          <a:p>
            <a:pPr>
              <a:defRPr/>
            </a:pPr>
            <a:fld id="{1288EA98-4C85-41FF-AB84-E678E5ACB5D2}" type="slidenum">
              <a:rPr lang="fr-FR" smtClean="0"/>
              <a:pPr>
                <a:defRPr/>
              </a:pPr>
              <a:t>8</a:t>
            </a:fld>
            <a:endParaRPr lang="fr-FR"/>
          </a:p>
        </p:txBody>
      </p:sp>
      <p:pic>
        <p:nvPicPr>
          <p:cNvPr id="4099" name="Picture 3"/>
          <p:cNvPicPr>
            <a:picLocks noChangeAspect="1" noChangeArrowheads="1"/>
          </p:cNvPicPr>
          <p:nvPr/>
        </p:nvPicPr>
        <p:blipFill>
          <a:blip r:embed="rId2"/>
          <a:srcRect/>
          <a:stretch>
            <a:fillRect/>
          </a:stretch>
        </p:blipFill>
        <p:spPr bwMode="auto">
          <a:xfrm>
            <a:off x="2686050" y="2371725"/>
            <a:ext cx="3771900" cy="2114550"/>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33400"/>
            <a:ext cx="8229600" cy="4983163"/>
          </a:xfrm>
        </p:spPr>
        <p:txBody>
          <a:bodyPr>
            <a:normAutofit/>
          </a:bodyPr>
          <a:lstStyle/>
          <a:p>
            <a:pPr algn="just"/>
            <a:r>
              <a:rPr lang="fr-FR" sz="2400" dirty="0" smtClean="0">
                <a:latin typeface="Times New Roman" pitchFamily="18" charset="0"/>
                <a:cs typeface="Times New Roman" pitchFamily="18" charset="0"/>
              </a:rPr>
              <a:t>On a: 𝑅</a:t>
            </a:r>
            <a:r>
              <a:rPr lang="fr-FR" sz="1600" dirty="0" smtClean="0">
                <a:latin typeface="Times New Roman" pitchFamily="18" charset="0"/>
                <a:cs typeface="Times New Roman" pitchFamily="18" charset="0"/>
              </a:rPr>
              <a:t>𝐺</a:t>
            </a:r>
            <a:r>
              <a:rPr lang="fr-FR" sz="2400" dirty="0" smtClean="0">
                <a:latin typeface="Times New Roman" pitchFamily="18" charset="0"/>
                <a:cs typeface="Times New Roman" pitchFamily="18" charset="0"/>
              </a:rPr>
              <a:t>.𝐼</a:t>
            </a:r>
            <a:r>
              <a:rPr lang="fr-FR" sz="1600" dirty="0" smtClean="0">
                <a:latin typeface="Times New Roman" pitchFamily="18" charset="0"/>
                <a:cs typeface="Times New Roman" pitchFamily="18" charset="0"/>
              </a:rPr>
              <a:t>𝐺</a:t>
            </a:r>
            <a:r>
              <a:rPr lang="fr-FR" sz="2400" dirty="0" smtClean="0">
                <a:latin typeface="Times New Roman" pitchFamily="18" charset="0"/>
                <a:cs typeface="Times New Roman" pitchFamily="18" charset="0"/>
              </a:rPr>
              <a:t>=𝑅</a:t>
            </a:r>
            <a:r>
              <a:rPr lang="fr-FR" sz="1600" dirty="0" smtClean="0">
                <a:latin typeface="Times New Roman" pitchFamily="18" charset="0"/>
                <a:cs typeface="Times New Roman" pitchFamily="18" charset="0"/>
              </a:rPr>
              <a:t>𝑆</a:t>
            </a:r>
            <a:r>
              <a:rPr lang="fr-FR" sz="2400" dirty="0" smtClean="0">
                <a:latin typeface="Times New Roman" pitchFamily="18" charset="0"/>
                <a:cs typeface="Times New Roman" pitchFamily="18" charset="0"/>
              </a:rPr>
              <a:t>.𝐼</a:t>
            </a:r>
            <a:r>
              <a:rPr lang="fr-FR" sz="1600" dirty="0" smtClean="0">
                <a:latin typeface="Times New Roman" pitchFamily="18" charset="0"/>
                <a:cs typeface="Times New Roman" pitchFamily="18" charset="0"/>
              </a:rPr>
              <a:t>𝑆</a:t>
            </a:r>
            <a:r>
              <a:rPr lang="fr-FR" sz="2400" dirty="0" smtClean="0">
                <a:latin typeface="Times New Roman" pitchFamily="18" charset="0"/>
                <a:cs typeface="Times New Roman" pitchFamily="18" charset="0"/>
              </a:rPr>
              <a:t> </a:t>
            </a:r>
          </a:p>
          <a:p>
            <a:pPr algn="just"/>
            <a:r>
              <a:rPr lang="fr-FR" sz="2400" dirty="0" smtClean="0">
                <a:latin typeface="Times New Roman" pitchFamily="18" charset="0"/>
                <a:cs typeface="Times New Roman" pitchFamily="18" charset="0"/>
              </a:rPr>
              <a:t>Or: 𝐼=𝐼</a:t>
            </a:r>
            <a:r>
              <a:rPr lang="fr-FR" sz="1600" dirty="0" smtClean="0">
                <a:latin typeface="Times New Roman" pitchFamily="18" charset="0"/>
                <a:cs typeface="Times New Roman" pitchFamily="18" charset="0"/>
              </a:rPr>
              <a:t>𝐺</a:t>
            </a:r>
            <a:r>
              <a:rPr lang="fr-FR" sz="2400" dirty="0" smtClean="0">
                <a:latin typeface="Times New Roman" pitchFamily="18" charset="0"/>
                <a:cs typeface="Times New Roman" pitchFamily="18" charset="0"/>
              </a:rPr>
              <a:t>+𝐼</a:t>
            </a:r>
            <a:r>
              <a:rPr lang="fr-FR" sz="1600" dirty="0" smtClean="0">
                <a:latin typeface="Times New Roman" pitchFamily="18" charset="0"/>
                <a:cs typeface="Times New Roman" pitchFamily="18" charset="0"/>
              </a:rPr>
              <a:t>𝑆</a:t>
            </a:r>
            <a:r>
              <a:rPr lang="fr-FR" sz="2400" dirty="0" smtClean="0">
                <a:latin typeface="Times New Roman" pitchFamily="18" charset="0"/>
                <a:cs typeface="Times New Roman" pitchFamily="18" charset="0"/>
              </a:rPr>
              <a:t>=𝐼</a:t>
            </a:r>
            <a:r>
              <a:rPr lang="fr-FR" sz="1600" dirty="0" smtClean="0">
                <a:latin typeface="Times New Roman" pitchFamily="18" charset="0"/>
                <a:cs typeface="Times New Roman" pitchFamily="18" charset="0"/>
              </a:rPr>
              <a:t>𝑐𝑎𝑙 </a:t>
            </a:r>
          </a:p>
          <a:p>
            <a:pPr algn="just"/>
            <a:r>
              <a:rPr lang="fr-FR" sz="2400" dirty="0" smtClean="0">
                <a:latin typeface="Times New Roman" pitchFamily="18" charset="0"/>
                <a:cs typeface="Times New Roman" pitchFamily="18" charset="0"/>
              </a:rPr>
              <a:t>⇒𝑅</a:t>
            </a:r>
            <a:r>
              <a:rPr lang="fr-FR" sz="1600" dirty="0" smtClean="0">
                <a:latin typeface="Times New Roman" pitchFamily="18" charset="0"/>
                <a:cs typeface="Times New Roman" pitchFamily="18" charset="0"/>
              </a:rPr>
              <a:t>𝐺</a:t>
            </a:r>
            <a:r>
              <a:rPr lang="fr-FR" sz="2400" dirty="0" smtClean="0">
                <a:latin typeface="Times New Roman" pitchFamily="18" charset="0"/>
                <a:cs typeface="Times New Roman" pitchFamily="18" charset="0"/>
              </a:rPr>
              <a:t>.𝐼</a:t>
            </a:r>
            <a:r>
              <a:rPr lang="fr-FR" sz="1600" dirty="0" smtClean="0">
                <a:latin typeface="Times New Roman" pitchFamily="18" charset="0"/>
                <a:cs typeface="Times New Roman" pitchFamily="18" charset="0"/>
              </a:rPr>
              <a:t>𝐺</a:t>
            </a:r>
            <a:r>
              <a:rPr lang="fr-FR" sz="2400" dirty="0" smtClean="0">
                <a:latin typeface="Times New Roman" pitchFamily="18" charset="0"/>
                <a:cs typeface="Times New Roman" pitchFamily="18" charset="0"/>
              </a:rPr>
              <a:t>=𝑅</a:t>
            </a:r>
            <a:r>
              <a:rPr lang="fr-FR" sz="1600" dirty="0" smtClean="0">
                <a:latin typeface="Times New Roman" pitchFamily="18" charset="0"/>
                <a:cs typeface="Times New Roman" pitchFamily="18" charset="0"/>
              </a:rPr>
              <a:t>𝑆</a:t>
            </a:r>
            <a:r>
              <a:rPr lang="fr-FR" sz="2400" dirty="0" smtClean="0">
                <a:latin typeface="Times New Roman" pitchFamily="18" charset="0"/>
                <a:cs typeface="Times New Roman" pitchFamily="18" charset="0"/>
              </a:rPr>
              <a:t>.(𝐼−𝐼</a:t>
            </a:r>
            <a:r>
              <a:rPr lang="fr-FR" sz="1600" dirty="0" smtClean="0">
                <a:latin typeface="Times New Roman" pitchFamily="18" charset="0"/>
                <a:cs typeface="Times New Roman" pitchFamily="18" charset="0"/>
              </a:rPr>
              <a:t>𝐺</a:t>
            </a:r>
            <a:r>
              <a:rPr lang="fr-FR" sz="2400" dirty="0" smtClean="0">
                <a:latin typeface="Times New Roman" pitchFamily="18" charset="0"/>
                <a:cs typeface="Times New Roman" pitchFamily="18" charset="0"/>
              </a:rPr>
              <a:t>) </a:t>
            </a:r>
          </a:p>
          <a:p>
            <a:pPr algn="just"/>
            <a:r>
              <a:rPr lang="fr-FR" sz="2400" dirty="0" smtClean="0">
                <a:latin typeface="Times New Roman" pitchFamily="18" charset="0"/>
                <a:cs typeface="Times New Roman" pitchFamily="18" charset="0"/>
              </a:rPr>
              <a:t>D’ou </a:t>
            </a:r>
            <a:r>
              <a:rPr lang="fr-FR" sz="2400" dirty="0" smtClean="0">
                <a:latin typeface="Times New Roman" pitchFamily="18" charset="0"/>
                <a:cs typeface="Times New Roman" pitchFamily="18" charset="0"/>
              </a:rPr>
              <a:t>: 𝑅</a:t>
            </a:r>
            <a:r>
              <a:rPr lang="fr-FR" sz="1600" dirty="0" smtClean="0">
                <a:latin typeface="Times New Roman" pitchFamily="18" charset="0"/>
                <a:cs typeface="Times New Roman" pitchFamily="18" charset="0"/>
              </a:rPr>
              <a:t>𝑆</a:t>
            </a:r>
            <a:r>
              <a:rPr lang="fr-FR" sz="2400" dirty="0" smtClean="0">
                <a:latin typeface="Times New Roman" pitchFamily="18" charset="0"/>
                <a:cs typeface="Times New Roman" pitchFamily="18" charset="0"/>
              </a:rPr>
              <a:t>=𝑅</a:t>
            </a:r>
            <a:r>
              <a:rPr lang="fr-FR" sz="1600" dirty="0" smtClean="0">
                <a:latin typeface="Times New Roman" pitchFamily="18" charset="0"/>
                <a:cs typeface="Times New Roman" pitchFamily="18" charset="0"/>
              </a:rPr>
              <a:t>𝐺</a:t>
            </a:r>
            <a:r>
              <a:rPr lang="fr-FR" sz="2400" dirty="0" smtClean="0">
                <a:latin typeface="Times New Roman" pitchFamily="18" charset="0"/>
                <a:cs typeface="Times New Roman" pitchFamily="18" charset="0"/>
              </a:rPr>
              <a:t>.</a:t>
            </a:r>
            <a:r>
              <a:rPr lang="fr-FR" sz="2400" dirty="0" smtClean="0">
                <a:latin typeface="Times New Roman" pitchFamily="18" charset="0"/>
                <a:cs typeface="Times New Roman" pitchFamily="18" charset="0"/>
              </a:rPr>
              <a:t>𝐼</a:t>
            </a:r>
            <a:r>
              <a:rPr lang="fr-FR" sz="1600" dirty="0" smtClean="0">
                <a:latin typeface="Times New Roman" pitchFamily="18" charset="0"/>
                <a:cs typeface="Times New Roman" pitchFamily="18" charset="0"/>
              </a:rPr>
              <a:t>𝐺</a:t>
            </a:r>
            <a:r>
              <a:rPr lang="fr-FR" sz="2400" dirty="0" smtClean="0">
                <a:latin typeface="Times New Roman" pitchFamily="18" charset="0"/>
                <a:cs typeface="Times New Roman" pitchFamily="18" charset="0"/>
              </a:rPr>
              <a:t>/(</a:t>
            </a:r>
            <a:r>
              <a:rPr lang="fr-FR" sz="2400" dirty="0" smtClean="0">
                <a:latin typeface="Times New Roman" pitchFamily="18" charset="0"/>
                <a:cs typeface="Times New Roman" pitchFamily="18" charset="0"/>
              </a:rPr>
              <a:t>𝐼−𝐼</a:t>
            </a:r>
            <a:r>
              <a:rPr lang="fr-FR" sz="1600" dirty="0" smtClean="0">
                <a:latin typeface="Times New Roman" pitchFamily="18" charset="0"/>
                <a:cs typeface="Times New Roman" pitchFamily="18" charset="0"/>
              </a:rPr>
              <a:t>𝐺</a:t>
            </a:r>
            <a:r>
              <a:rPr lang="fr-FR" sz="2400" dirty="0" smtClean="0">
                <a:latin typeface="Times New Roman" pitchFamily="18" charset="0"/>
                <a:cs typeface="Times New Roman" pitchFamily="18" charset="0"/>
              </a:rPr>
              <a:t>) </a:t>
            </a:r>
          </a:p>
          <a:p>
            <a:pPr algn="just"/>
            <a:endParaRPr lang="fr-FR" sz="2400" dirty="0" smtClean="0">
              <a:latin typeface="Times New Roman" pitchFamily="18" charset="0"/>
              <a:cs typeface="Times New Roman" pitchFamily="18" charset="0"/>
            </a:endParaRPr>
          </a:p>
          <a:p>
            <a:pPr algn="just"/>
            <a:r>
              <a:rPr lang="fr-FR" sz="2400" dirty="0" smtClean="0">
                <a:latin typeface="Times New Roman" pitchFamily="18" charset="0"/>
                <a:cs typeface="Times New Roman" pitchFamily="18" charset="0"/>
              </a:rPr>
              <a:t>En </a:t>
            </a:r>
            <a:r>
              <a:rPr lang="fr-FR" sz="2400" dirty="0" smtClean="0">
                <a:latin typeface="Times New Roman" pitchFamily="18" charset="0"/>
                <a:cs typeface="Times New Roman" pitchFamily="18" charset="0"/>
              </a:rPr>
              <a:t>posant : </a:t>
            </a:r>
          </a:p>
          <a:p>
            <a:pPr algn="just"/>
            <a:r>
              <a:rPr lang="fr-FR" sz="2400" dirty="0" smtClean="0">
                <a:latin typeface="Times New Roman" pitchFamily="18" charset="0"/>
                <a:cs typeface="Times New Roman" pitchFamily="18" charset="0"/>
              </a:rPr>
              <a:t>𝑚=</a:t>
            </a:r>
            <a:r>
              <a:rPr lang="fr-FR" sz="2400" dirty="0" smtClean="0">
                <a:latin typeface="Times New Roman" pitchFamily="18" charset="0"/>
                <a:cs typeface="Times New Roman" pitchFamily="18" charset="0"/>
              </a:rPr>
              <a:t>𝐼/𝐼</a:t>
            </a:r>
            <a:r>
              <a:rPr lang="fr-FR" sz="1600" dirty="0" smtClean="0">
                <a:latin typeface="Times New Roman" pitchFamily="18" charset="0"/>
                <a:cs typeface="Times New Roman" pitchFamily="18" charset="0"/>
              </a:rPr>
              <a:t>𝐺</a:t>
            </a:r>
            <a:r>
              <a:rPr lang="fr-FR" sz="2400" dirty="0" smtClean="0">
                <a:latin typeface="Times New Roman" pitchFamily="18" charset="0"/>
                <a:cs typeface="Times New Roman" pitchFamily="18" charset="0"/>
              </a:rPr>
              <a:t> </a:t>
            </a:r>
            <a:r>
              <a:rPr lang="fr-FR" sz="2400" dirty="0" smtClean="0">
                <a:latin typeface="Times New Roman" pitchFamily="18" charset="0"/>
                <a:cs typeface="Times New Roman" pitchFamily="18" charset="0"/>
              </a:rPr>
              <a:t>: facteur multiplicateur </a:t>
            </a:r>
          </a:p>
          <a:p>
            <a:pPr algn="just"/>
            <a:endParaRPr lang="fr-FR" sz="2400" dirty="0" smtClean="0">
              <a:latin typeface="Times New Roman" pitchFamily="18" charset="0"/>
              <a:cs typeface="Times New Roman" pitchFamily="18" charset="0"/>
            </a:endParaRPr>
          </a:p>
          <a:p>
            <a:pPr algn="just"/>
            <a:r>
              <a:rPr lang="fr-FR" sz="2400" dirty="0" smtClean="0">
                <a:latin typeface="Times New Roman" pitchFamily="18" charset="0"/>
                <a:cs typeface="Times New Roman" pitchFamily="18" charset="0"/>
              </a:rPr>
              <a:t>On </a:t>
            </a:r>
            <a:r>
              <a:rPr lang="fr-FR" sz="2400" dirty="0" smtClean="0">
                <a:latin typeface="Times New Roman" pitchFamily="18" charset="0"/>
                <a:cs typeface="Times New Roman" pitchFamily="18" charset="0"/>
              </a:rPr>
              <a:t>aura : 𝑅</a:t>
            </a:r>
            <a:r>
              <a:rPr lang="fr-FR" sz="1600" dirty="0" smtClean="0">
                <a:latin typeface="Times New Roman" pitchFamily="18" charset="0"/>
                <a:cs typeface="Times New Roman" pitchFamily="18" charset="0"/>
              </a:rPr>
              <a:t>𝑆</a:t>
            </a:r>
            <a:r>
              <a:rPr lang="fr-FR" sz="2400" dirty="0" smtClean="0">
                <a:latin typeface="Times New Roman" pitchFamily="18" charset="0"/>
                <a:cs typeface="Times New Roman" pitchFamily="18" charset="0"/>
              </a:rPr>
              <a:t>=</a:t>
            </a:r>
            <a:r>
              <a:rPr lang="fr-FR" sz="2400" dirty="0" smtClean="0">
                <a:latin typeface="Times New Roman" pitchFamily="18" charset="0"/>
                <a:cs typeface="Times New Roman" pitchFamily="18" charset="0"/>
              </a:rPr>
              <a:t>𝑅</a:t>
            </a:r>
            <a:r>
              <a:rPr lang="fr-FR" sz="1600" dirty="0" smtClean="0">
                <a:latin typeface="Times New Roman" pitchFamily="18" charset="0"/>
                <a:cs typeface="Times New Roman" pitchFamily="18" charset="0"/>
              </a:rPr>
              <a:t>𝐺</a:t>
            </a:r>
            <a:r>
              <a:rPr lang="fr-FR" sz="2400" dirty="0" smtClean="0">
                <a:latin typeface="Times New Roman" pitchFamily="18" charset="0"/>
                <a:cs typeface="Times New Roman" pitchFamily="18" charset="0"/>
              </a:rPr>
              <a:t>/(𝑚</a:t>
            </a:r>
            <a:r>
              <a:rPr lang="fr-FR" sz="2400" dirty="0" smtClean="0">
                <a:latin typeface="Times New Roman" pitchFamily="18" charset="0"/>
                <a:cs typeface="Times New Roman" pitchFamily="18" charset="0"/>
              </a:rPr>
              <a:t>−</a:t>
            </a:r>
            <a:r>
              <a:rPr lang="fr-FR" sz="2400" dirty="0" smtClean="0">
                <a:latin typeface="Times New Roman" pitchFamily="18" charset="0"/>
                <a:cs typeface="Times New Roman" pitchFamily="18" charset="0"/>
              </a:rPr>
              <a:t>1) </a:t>
            </a:r>
            <a:endParaRPr lang="fr-FR" sz="2400" dirty="0" smtClean="0">
              <a:latin typeface="Times New Roman" pitchFamily="18" charset="0"/>
              <a:cs typeface="Times New Roman" pitchFamily="18" charset="0"/>
            </a:endParaRPr>
          </a:p>
          <a:p>
            <a:pPr algn="just"/>
            <a:r>
              <a:rPr lang="fr-FR" sz="2400" dirty="0" smtClean="0">
                <a:latin typeface="Times New Roman" pitchFamily="18" charset="0"/>
                <a:cs typeface="Times New Roman" pitchFamily="18" charset="0"/>
              </a:rPr>
              <a:t>Pour chaque valeur pleine échelle de mesure de courant I, on détermine le R</a:t>
            </a:r>
            <a:r>
              <a:rPr lang="fr-FR" sz="1600" dirty="0" smtClean="0">
                <a:latin typeface="Times New Roman" pitchFamily="18" charset="0"/>
                <a:cs typeface="Times New Roman" pitchFamily="18" charset="0"/>
              </a:rPr>
              <a:t>S</a:t>
            </a:r>
            <a:r>
              <a:rPr lang="fr-FR" sz="2400" dirty="0" smtClean="0">
                <a:latin typeface="Times New Roman" pitchFamily="18" charset="0"/>
                <a:cs typeface="Times New Roman" pitchFamily="18" charset="0"/>
              </a:rPr>
              <a:t> correspondant en utilisant l’expression R</a:t>
            </a:r>
            <a:r>
              <a:rPr lang="fr-FR" sz="1600" dirty="0" smtClean="0">
                <a:latin typeface="Times New Roman" pitchFamily="18" charset="0"/>
                <a:cs typeface="Times New Roman" pitchFamily="18" charset="0"/>
              </a:rPr>
              <a:t>S</a:t>
            </a:r>
            <a:r>
              <a:rPr lang="fr-FR" sz="2400" dirty="0" smtClean="0">
                <a:latin typeface="Times New Roman" pitchFamily="18" charset="0"/>
                <a:cs typeface="Times New Roman" pitchFamily="18" charset="0"/>
              </a:rPr>
              <a:t>. </a:t>
            </a:r>
            <a:endParaRPr lang="fr-FR" sz="2400" dirty="0">
              <a:latin typeface="Times New Roman" pitchFamily="18" charset="0"/>
              <a:cs typeface="Times New Roman" pitchFamily="18" charset="0"/>
            </a:endParaRPr>
          </a:p>
        </p:txBody>
      </p:sp>
      <p:sp>
        <p:nvSpPr>
          <p:cNvPr id="4" name="Espace réservé du numéro de diapositive 3"/>
          <p:cNvSpPr>
            <a:spLocks noGrp="1"/>
          </p:cNvSpPr>
          <p:nvPr>
            <p:ph type="sldNum" sz="quarter" idx="12"/>
          </p:nvPr>
        </p:nvSpPr>
        <p:spPr/>
        <p:txBody>
          <a:bodyPr/>
          <a:lstStyle/>
          <a:p>
            <a:pPr>
              <a:defRPr/>
            </a:pPr>
            <a:fld id="{1288EA98-4C85-41FF-AB84-E678E5ACB5D2}" type="slidenum">
              <a:rPr lang="fr-FR" smtClean="0"/>
              <a:pPr>
                <a:defRPr/>
              </a:pPr>
              <a:t>9</a:t>
            </a:fld>
            <a:endParaRPr lang="fr-F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2264</TotalTime>
  <Words>707</Words>
  <Application>Microsoft Office PowerPoint</Application>
  <PresentationFormat>Affichage à l'écran (4:3)</PresentationFormat>
  <Paragraphs>77</Paragraphs>
  <Slides>13</Slides>
  <Notes>0</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Thème Office</vt:lpstr>
      <vt:lpstr>Mesures Electroniques  et  Electriques </vt:lpstr>
      <vt:lpstr> CHAPITRE 4 : LES APPAREILS ANALOGIQUES  </vt:lpstr>
      <vt:lpstr>Figure 1 : Galvanomètre à cadre mobile </vt:lpstr>
      <vt:lpstr>Diapositive 4</vt:lpstr>
      <vt:lpstr>4.3 Réalisation d’un ampèremètre  </vt:lpstr>
      <vt:lpstr>                                  Figure 2 : Ampèremètre à shunt universel   𝑅𝐺 : Résistance interne du galvanomètre.  𝑅𝑠𝑖 : Shunts  </vt:lpstr>
      <vt:lpstr>Figure 3. Ampèremètre multi-gammes  </vt:lpstr>
      <vt:lpstr>Diapositive 8</vt:lpstr>
      <vt:lpstr>Diapositive 9</vt:lpstr>
      <vt:lpstr>Diapositive 10</vt:lpstr>
      <vt:lpstr>4.3.2.1 Calcul de la résistance  additionnelle ou multiplicateur </vt:lpstr>
      <vt:lpstr>Diapositive 12</vt:lpstr>
      <vt:lpstr>Diapositive 13</vt:lpstr>
    </vt:vector>
  </TitlesOfParts>
  <Company>Privée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Applications à l’environnement et l’énergie</dc:title>
  <dc:creator>VISSAULT_Emeric</dc:creator>
  <cp:lastModifiedBy>Invité</cp:lastModifiedBy>
  <cp:revision>269</cp:revision>
  <dcterms:created xsi:type="dcterms:W3CDTF">2007-03-22T09:47:20Z</dcterms:created>
  <dcterms:modified xsi:type="dcterms:W3CDTF">2021-06-04T21:25:21Z</dcterms:modified>
</cp:coreProperties>
</file>