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302" r:id="rId2"/>
    <p:sldId id="303" r:id="rId3"/>
    <p:sldId id="304" r:id="rId4"/>
    <p:sldId id="305" r:id="rId5"/>
    <p:sldId id="320" r:id="rId6"/>
    <p:sldId id="306" r:id="rId7"/>
    <p:sldId id="312" r:id="rId8"/>
    <p:sldId id="313" r:id="rId9"/>
    <p:sldId id="314" r:id="rId10"/>
    <p:sldId id="315" r:id="rId11"/>
    <p:sldId id="316" r:id="rId12"/>
    <p:sldId id="317" r:id="rId13"/>
    <p:sldId id="318" r:id="rId14"/>
    <p:sldId id="319" r:id="rId15"/>
    <p:sldId id="321" r:id="rId16"/>
    <p:sldId id="322" r:id="rId17"/>
    <p:sldId id="323" r:id="rId18"/>
    <p:sldId id="324" r:id="rId19"/>
    <p:sldId id="325" r:id="rId20"/>
    <p:sldId id="326" r:id="rId21"/>
    <p:sldId id="327" r:id="rId22"/>
    <p:sldId id="329" r:id="rId23"/>
    <p:sldId id="258" r:id="rId24"/>
    <p:sldId id="259" r:id="rId25"/>
    <p:sldId id="260" r:id="rId26"/>
    <p:sldId id="261" r:id="rId27"/>
    <p:sldId id="262" r:id="rId28"/>
    <p:sldId id="263" r:id="rId29"/>
    <p:sldId id="269" r:id="rId30"/>
    <p:sldId id="266" r:id="rId31"/>
    <p:sldId id="332" r:id="rId32"/>
    <p:sldId id="334" r:id="rId33"/>
    <p:sldId id="335" r:id="rId34"/>
    <p:sldId id="336" r:id="rId35"/>
    <p:sldId id="337" r:id="rId36"/>
    <p:sldId id="338" r:id="rId37"/>
    <p:sldId id="270" r:id="rId38"/>
    <p:sldId id="271" r:id="rId39"/>
    <p:sldId id="278" r:id="rId40"/>
    <p:sldId id="279" r:id="rId41"/>
    <p:sldId id="280" r:id="rId42"/>
    <p:sldId id="281" r:id="rId43"/>
    <p:sldId id="282" r:id="rId44"/>
    <p:sldId id="283" r:id="rId45"/>
    <p:sldId id="284" r:id="rId46"/>
    <p:sldId id="285" r:id="rId47"/>
    <p:sldId id="286"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DE50DA-E200-4914-9667-FF44D942E882}" type="doc">
      <dgm:prSet loTypeId="urn:microsoft.com/office/officeart/2005/8/layout/chevron2" loCatId="list" qsTypeId="urn:microsoft.com/office/officeart/2005/8/quickstyle/simple1" qsCatId="simple" csTypeId="urn:microsoft.com/office/officeart/2005/8/colors/colorful2" csCatId="colorful" phldr="1"/>
      <dgm:spPr/>
      <dgm:t>
        <a:bodyPr/>
        <a:lstStyle/>
        <a:p>
          <a:endParaRPr lang="fr-FR"/>
        </a:p>
      </dgm:t>
    </dgm:pt>
    <dgm:pt modelId="{8F02175C-28DB-4144-BA74-BCEDB1082C3A}">
      <dgm:prSet phldrT="[Texte]">
        <dgm:style>
          <a:lnRef idx="1">
            <a:schemeClr val="accent3"/>
          </a:lnRef>
          <a:fillRef idx="3">
            <a:schemeClr val="accent3"/>
          </a:fillRef>
          <a:effectRef idx="2">
            <a:schemeClr val="accent3"/>
          </a:effectRef>
          <a:fontRef idx="minor">
            <a:schemeClr val="lt1"/>
          </a:fontRef>
        </dgm:style>
      </dgm:prSet>
      <dgm:spPr/>
      <dgm:t>
        <a:bodyPr/>
        <a:lstStyle/>
        <a:p>
          <a:r>
            <a:rPr lang="fr-FR" dirty="0" smtClean="0">
              <a:solidFill>
                <a:schemeClr val="tx1"/>
              </a:solidFill>
            </a:rPr>
            <a:t>1</a:t>
          </a:r>
          <a:endParaRPr lang="fr-FR" dirty="0">
            <a:solidFill>
              <a:schemeClr val="tx1"/>
            </a:solidFill>
          </a:endParaRPr>
        </a:p>
      </dgm:t>
    </dgm:pt>
    <dgm:pt modelId="{51DFC69B-A809-4211-A498-AF3DC713A7EE}" type="parTrans" cxnId="{6AE88DAE-7293-4FB7-9BC8-7D1092F6D5E3}">
      <dgm:prSet/>
      <dgm:spPr/>
      <dgm:t>
        <a:bodyPr/>
        <a:lstStyle/>
        <a:p>
          <a:endParaRPr lang="fr-FR"/>
        </a:p>
      </dgm:t>
    </dgm:pt>
    <dgm:pt modelId="{DC1AB6EA-B68E-4B90-9373-2EFD559CDDA0}" type="sibTrans" cxnId="{6AE88DAE-7293-4FB7-9BC8-7D1092F6D5E3}">
      <dgm:prSet/>
      <dgm:spPr/>
      <dgm:t>
        <a:bodyPr/>
        <a:lstStyle/>
        <a:p>
          <a:endParaRPr lang="fr-FR"/>
        </a:p>
      </dgm:t>
    </dgm:pt>
    <dgm:pt modelId="{A68FB907-A78C-462E-AF49-38F8BF402DB2}">
      <dgm:prSet phldrT="[Texte]"/>
      <dgm:spPr/>
      <dgm:t>
        <a:bodyPr/>
        <a:lstStyle/>
        <a:p>
          <a:r>
            <a:rPr lang="fr-FR" dirty="0" smtClean="0"/>
            <a:t>Satisfaire aux conditions imposées par les consommateurs.</a:t>
          </a:r>
          <a:endParaRPr lang="fr-FR" dirty="0"/>
        </a:p>
      </dgm:t>
    </dgm:pt>
    <dgm:pt modelId="{B9F07794-D2EC-4906-AF49-F7D674D28620}" type="parTrans" cxnId="{D94A9E88-BBCB-492A-AA94-0A81F0F323E1}">
      <dgm:prSet/>
      <dgm:spPr/>
      <dgm:t>
        <a:bodyPr/>
        <a:lstStyle/>
        <a:p>
          <a:endParaRPr lang="fr-FR"/>
        </a:p>
      </dgm:t>
    </dgm:pt>
    <dgm:pt modelId="{5F788427-499A-4ABC-8DFE-C36C111F98EF}" type="sibTrans" cxnId="{D94A9E88-BBCB-492A-AA94-0A81F0F323E1}">
      <dgm:prSet/>
      <dgm:spPr/>
      <dgm:t>
        <a:bodyPr/>
        <a:lstStyle/>
        <a:p>
          <a:endParaRPr lang="fr-FR"/>
        </a:p>
      </dgm:t>
    </dgm:pt>
    <dgm:pt modelId="{4D08E945-D31B-4418-BD50-F4543A113FEF}">
      <dgm:prSet phldrT="[Texte]">
        <dgm:style>
          <a:lnRef idx="1">
            <a:schemeClr val="accent2"/>
          </a:lnRef>
          <a:fillRef idx="3">
            <a:schemeClr val="accent2"/>
          </a:fillRef>
          <a:effectRef idx="2">
            <a:schemeClr val="accent2"/>
          </a:effectRef>
          <a:fontRef idx="minor">
            <a:schemeClr val="lt1"/>
          </a:fontRef>
        </dgm:style>
      </dgm:prSet>
      <dgm:spPr/>
      <dgm:t>
        <a:bodyPr/>
        <a:lstStyle/>
        <a:p>
          <a:r>
            <a:rPr lang="fr-FR" dirty="0" smtClean="0">
              <a:solidFill>
                <a:schemeClr val="tx1"/>
              </a:solidFill>
            </a:rPr>
            <a:t>2</a:t>
          </a:r>
          <a:endParaRPr lang="fr-FR" dirty="0">
            <a:solidFill>
              <a:schemeClr val="tx1"/>
            </a:solidFill>
          </a:endParaRPr>
        </a:p>
      </dgm:t>
    </dgm:pt>
    <dgm:pt modelId="{96B182EB-6437-4A1C-B85C-29438AD1CB88}" type="parTrans" cxnId="{BCEF4BC1-8EAA-4C3A-A9CD-275A812467E4}">
      <dgm:prSet/>
      <dgm:spPr/>
      <dgm:t>
        <a:bodyPr/>
        <a:lstStyle/>
        <a:p>
          <a:endParaRPr lang="fr-FR"/>
        </a:p>
      </dgm:t>
    </dgm:pt>
    <dgm:pt modelId="{D280B1DF-E1D1-4F4C-B145-FDBB608203E7}" type="sibTrans" cxnId="{BCEF4BC1-8EAA-4C3A-A9CD-275A812467E4}">
      <dgm:prSet/>
      <dgm:spPr/>
      <dgm:t>
        <a:bodyPr/>
        <a:lstStyle/>
        <a:p>
          <a:endParaRPr lang="fr-FR"/>
        </a:p>
      </dgm:t>
    </dgm:pt>
    <dgm:pt modelId="{A0EE0B64-7805-488D-ABB7-E46068E05B64}">
      <dgm:prSet phldrT="[Texte]"/>
      <dgm:spPr/>
      <dgm:t>
        <a:bodyPr/>
        <a:lstStyle/>
        <a:p>
          <a:r>
            <a:rPr lang="fr-FR" dirty="0" smtClean="0"/>
            <a:t>prémunir les industries alimentaires contre les risques de confiscation et de refoulement.</a:t>
          </a:r>
          <a:endParaRPr lang="fr-FR" dirty="0"/>
        </a:p>
      </dgm:t>
    </dgm:pt>
    <dgm:pt modelId="{0DC6D4D7-3D46-4EBD-87F1-C4DD68834FA9}" type="parTrans" cxnId="{0B8DA444-D6FB-4C53-B47D-B89F27E31ED9}">
      <dgm:prSet/>
      <dgm:spPr/>
      <dgm:t>
        <a:bodyPr/>
        <a:lstStyle/>
        <a:p>
          <a:endParaRPr lang="fr-FR"/>
        </a:p>
      </dgm:t>
    </dgm:pt>
    <dgm:pt modelId="{ACBCF6E1-1F93-415A-A09F-287CD209021B}" type="sibTrans" cxnId="{0B8DA444-D6FB-4C53-B47D-B89F27E31ED9}">
      <dgm:prSet/>
      <dgm:spPr/>
      <dgm:t>
        <a:bodyPr/>
        <a:lstStyle/>
        <a:p>
          <a:endParaRPr lang="fr-FR"/>
        </a:p>
      </dgm:t>
    </dgm:pt>
    <dgm:pt modelId="{500B7D4F-B5DD-4486-AE24-EE89769773B6}">
      <dgm:prSet phldrT="[Texte]">
        <dgm:style>
          <a:lnRef idx="1">
            <a:schemeClr val="accent1"/>
          </a:lnRef>
          <a:fillRef idx="3">
            <a:schemeClr val="accent1"/>
          </a:fillRef>
          <a:effectRef idx="2">
            <a:schemeClr val="accent1"/>
          </a:effectRef>
          <a:fontRef idx="minor">
            <a:schemeClr val="lt1"/>
          </a:fontRef>
        </dgm:style>
      </dgm:prSet>
      <dgm:spPr/>
      <dgm:t>
        <a:bodyPr/>
        <a:lstStyle/>
        <a:p>
          <a:r>
            <a:rPr lang="fr-FR" dirty="0" smtClean="0">
              <a:solidFill>
                <a:schemeClr val="tx1"/>
              </a:solidFill>
            </a:rPr>
            <a:t>3</a:t>
          </a:r>
          <a:endParaRPr lang="fr-FR" dirty="0">
            <a:solidFill>
              <a:schemeClr val="tx1"/>
            </a:solidFill>
          </a:endParaRPr>
        </a:p>
      </dgm:t>
    </dgm:pt>
    <dgm:pt modelId="{3640AD71-1FAC-4825-B3C7-21B865371FEE}" type="parTrans" cxnId="{7762BBB6-A883-4E3B-92A8-AA3260F9C4DE}">
      <dgm:prSet/>
      <dgm:spPr/>
      <dgm:t>
        <a:bodyPr/>
        <a:lstStyle/>
        <a:p>
          <a:endParaRPr lang="fr-FR"/>
        </a:p>
      </dgm:t>
    </dgm:pt>
    <dgm:pt modelId="{D39B7812-B27A-49B4-B6D0-E031B614E053}" type="sibTrans" cxnId="{7762BBB6-A883-4E3B-92A8-AA3260F9C4DE}">
      <dgm:prSet/>
      <dgm:spPr/>
      <dgm:t>
        <a:bodyPr/>
        <a:lstStyle/>
        <a:p>
          <a:endParaRPr lang="fr-FR"/>
        </a:p>
      </dgm:t>
    </dgm:pt>
    <dgm:pt modelId="{1206F1E0-B60C-43FB-A14B-DFF364BAE2F2}">
      <dgm:prSet phldrT="[Texte]"/>
      <dgm:spPr/>
      <dgm:t>
        <a:bodyPr/>
        <a:lstStyle/>
        <a:p>
          <a:r>
            <a:rPr lang="fr-FR" dirty="0" smtClean="0"/>
            <a:t>Empêcher les activités illicites. </a:t>
          </a:r>
          <a:endParaRPr lang="fr-FR" dirty="0"/>
        </a:p>
      </dgm:t>
    </dgm:pt>
    <dgm:pt modelId="{B63114A1-3945-431F-9AA2-1004053A339E}" type="parTrans" cxnId="{FDFAE641-36D8-45E2-8BD7-3EB448D16E0F}">
      <dgm:prSet/>
      <dgm:spPr/>
      <dgm:t>
        <a:bodyPr/>
        <a:lstStyle/>
        <a:p>
          <a:endParaRPr lang="fr-FR"/>
        </a:p>
      </dgm:t>
    </dgm:pt>
    <dgm:pt modelId="{60FB4B19-D948-4E26-B7AC-6211CC908A36}" type="sibTrans" cxnId="{FDFAE641-36D8-45E2-8BD7-3EB448D16E0F}">
      <dgm:prSet/>
      <dgm:spPr/>
      <dgm:t>
        <a:bodyPr/>
        <a:lstStyle/>
        <a:p>
          <a:endParaRPr lang="fr-FR"/>
        </a:p>
      </dgm:t>
    </dgm:pt>
    <dgm:pt modelId="{0CAB6AA9-104D-4ABF-A782-BB12612CF2F7}">
      <dgm:prSet phldrT="[Texte]">
        <dgm:style>
          <a:lnRef idx="1">
            <a:schemeClr val="accent4"/>
          </a:lnRef>
          <a:fillRef idx="3">
            <a:schemeClr val="accent4"/>
          </a:fillRef>
          <a:effectRef idx="2">
            <a:schemeClr val="accent4"/>
          </a:effectRef>
          <a:fontRef idx="minor">
            <a:schemeClr val="lt1"/>
          </a:fontRef>
        </dgm:style>
      </dgm:prSet>
      <dgm:spPr/>
      <dgm:t>
        <a:bodyPr/>
        <a:lstStyle/>
        <a:p>
          <a:r>
            <a:rPr lang="fr-FR" dirty="0" smtClean="0">
              <a:solidFill>
                <a:schemeClr val="tx1"/>
              </a:solidFill>
            </a:rPr>
            <a:t>5</a:t>
          </a:r>
          <a:endParaRPr lang="fr-FR" dirty="0">
            <a:solidFill>
              <a:schemeClr val="tx1"/>
            </a:solidFill>
          </a:endParaRPr>
        </a:p>
      </dgm:t>
    </dgm:pt>
    <dgm:pt modelId="{C2F9BE94-0BDC-4524-B9A4-12FC3608ED85}" type="parTrans" cxnId="{4D001ABA-8698-4B14-B5D8-BDB4412A5436}">
      <dgm:prSet/>
      <dgm:spPr/>
      <dgm:t>
        <a:bodyPr/>
        <a:lstStyle/>
        <a:p>
          <a:endParaRPr lang="fr-FR"/>
        </a:p>
      </dgm:t>
    </dgm:pt>
    <dgm:pt modelId="{CCC306E0-C3A9-4CC6-8891-E00B118EC25F}" type="sibTrans" cxnId="{4D001ABA-8698-4B14-B5D8-BDB4412A5436}">
      <dgm:prSet/>
      <dgm:spPr/>
      <dgm:t>
        <a:bodyPr/>
        <a:lstStyle/>
        <a:p>
          <a:endParaRPr lang="fr-FR"/>
        </a:p>
      </dgm:t>
    </dgm:pt>
    <dgm:pt modelId="{5BBF8B8E-C189-4928-B097-CC2A3109A53D}">
      <dgm:prSet phldrT="[Texte]">
        <dgm:style>
          <a:lnRef idx="1">
            <a:schemeClr val="accent6"/>
          </a:lnRef>
          <a:fillRef idx="3">
            <a:schemeClr val="accent6"/>
          </a:fillRef>
          <a:effectRef idx="2">
            <a:schemeClr val="accent6"/>
          </a:effectRef>
          <a:fontRef idx="minor">
            <a:schemeClr val="lt1"/>
          </a:fontRef>
        </dgm:style>
      </dgm:prSet>
      <dgm:spPr/>
      <dgm:t>
        <a:bodyPr/>
        <a:lstStyle/>
        <a:p>
          <a:r>
            <a:rPr lang="fr-FR" dirty="0" smtClean="0">
              <a:solidFill>
                <a:schemeClr val="tx1"/>
              </a:solidFill>
            </a:rPr>
            <a:t>4</a:t>
          </a:r>
          <a:endParaRPr lang="fr-FR" dirty="0">
            <a:solidFill>
              <a:schemeClr val="tx1"/>
            </a:solidFill>
          </a:endParaRPr>
        </a:p>
      </dgm:t>
    </dgm:pt>
    <dgm:pt modelId="{6694F20D-7C01-4C0F-BD79-4020DC9CDECB}" type="parTrans" cxnId="{A2A46801-7B35-4688-8B4E-80FD31E00496}">
      <dgm:prSet/>
      <dgm:spPr/>
      <dgm:t>
        <a:bodyPr/>
        <a:lstStyle/>
        <a:p>
          <a:endParaRPr lang="fr-FR"/>
        </a:p>
      </dgm:t>
    </dgm:pt>
    <dgm:pt modelId="{41E53912-D4FD-44E3-873C-F1F0068D43EC}" type="sibTrans" cxnId="{A2A46801-7B35-4688-8B4E-80FD31E00496}">
      <dgm:prSet/>
      <dgm:spPr/>
      <dgm:t>
        <a:bodyPr/>
        <a:lstStyle/>
        <a:p>
          <a:endParaRPr lang="fr-FR"/>
        </a:p>
      </dgm:t>
    </dgm:pt>
    <dgm:pt modelId="{E60EE59C-1209-4D08-867F-6D376FA1F793}">
      <dgm:prSet/>
      <dgm:spPr/>
      <dgm:t>
        <a:bodyPr/>
        <a:lstStyle/>
        <a:p>
          <a:r>
            <a:rPr lang="fr-FR" dirty="0" smtClean="0"/>
            <a:t>Se forger d’une bonne réputation.</a:t>
          </a:r>
          <a:endParaRPr lang="fr-FR" dirty="0"/>
        </a:p>
      </dgm:t>
    </dgm:pt>
    <dgm:pt modelId="{8FFDA609-9816-4BA4-8340-E9C8E9E37D08}" type="parTrans" cxnId="{86926119-52E0-44F7-9D2D-3292963EB00E}">
      <dgm:prSet/>
      <dgm:spPr/>
      <dgm:t>
        <a:bodyPr/>
        <a:lstStyle/>
        <a:p>
          <a:endParaRPr lang="fr-FR"/>
        </a:p>
      </dgm:t>
    </dgm:pt>
    <dgm:pt modelId="{541105D1-964C-4285-B7EA-5F9B61A31AAF}" type="sibTrans" cxnId="{86926119-52E0-44F7-9D2D-3292963EB00E}">
      <dgm:prSet/>
      <dgm:spPr/>
      <dgm:t>
        <a:bodyPr/>
        <a:lstStyle/>
        <a:p>
          <a:endParaRPr lang="fr-FR"/>
        </a:p>
      </dgm:t>
    </dgm:pt>
    <dgm:pt modelId="{5D56E903-A5A7-4E7C-979E-D4EF24CF8DEA}">
      <dgm:prSet/>
      <dgm:spPr/>
      <dgm:t>
        <a:bodyPr/>
        <a:lstStyle/>
        <a:p>
          <a:r>
            <a:rPr lang="fr-FR" dirty="0" smtClean="0"/>
            <a:t>Concurrencer avec succès les fournisseurs de la même denrée alimentaire.</a:t>
          </a:r>
          <a:endParaRPr lang="fr-FR" dirty="0"/>
        </a:p>
      </dgm:t>
    </dgm:pt>
    <dgm:pt modelId="{1CB33194-D67A-47EB-B636-A7ED07190371}" type="parTrans" cxnId="{FF527E41-130A-458C-A7F5-D587B6B66FD1}">
      <dgm:prSet/>
      <dgm:spPr/>
      <dgm:t>
        <a:bodyPr/>
        <a:lstStyle/>
        <a:p>
          <a:endParaRPr lang="fr-FR"/>
        </a:p>
      </dgm:t>
    </dgm:pt>
    <dgm:pt modelId="{309D51BD-9C88-4D8B-AE2C-61BC9D4EF7B0}" type="sibTrans" cxnId="{FF527E41-130A-458C-A7F5-D587B6B66FD1}">
      <dgm:prSet/>
      <dgm:spPr/>
      <dgm:t>
        <a:bodyPr/>
        <a:lstStyle/>
        <a:p>
          <a:endParaRPr lang="fr-FR"/>
        </a:p>
      </dgm:t>
    </dgm:pt>
    <dgm:pt modelId="{A0D78590-FAF9-4357-A20F-6244B773EA1A}" type="pres">
      <dgm:prSet presAssocID="{CADE50DA-E200-4914-9667-FF44D942E882}" presName="linearFlow" presStyleCnt="0">
        <dgm:presLayoutVars>
          <dgm:dir/>
          <dgm:animLvl val="lvl"/>
          <dgm:resizeHandles val="exact"/>
        </dgm:presLayoutVars>
      </dgm:prSet>
      <dgm:spPr/>
      <dgm:t>
        <a:bodyPr/>
        <a:lstStyle/>
        <a:p>
          <a:endParaRPr lang="fr-FR"/>
        </a:p>
      </dgm:t>
    </dgm:pt>
    <dgm:pt modelId="{10ECC18C-FD96-4CBD-A153-1F3A7847B532}" type="pres">
      <dgm:prSet presAssocID="{8F02175C-28DB-4144-BA74-BCEDB1082C3A}" presName="composite" presStyleCnt="0"/>
      <dgm:spPr/>
    </dgm:pt>
    <dgm:pt modelId="{AB563AF3-7679-4A1A-8698-13AC843F88A5}" type="pres">
      <dgm:prSet presAssocID="{8F02175C-28DB-4144-BA74-BCEDB1082C3A}" presName="parentText" presStyleLbl="alignNode1" presStyleIdx="0" presStyleCnt="5">
        <dgm:presLayoutVars>
          <dgm:chMax val="1"/>
          <dgm:bulletEnabled val="1"/>
        </dgm:presLayoutVars>
      </dgm:prSet>
      <dgm:spPr/>
      <dgm:t>
        <a:bodyPr/>
        <a:lstStyle/>
        <a:p>
          <a:endParaRPr lang="fr-FR"/>
        </a:p>
      </dgm:t>
    </dgm:pt>
    <dgm:pt modelId="{A1FB6296-4393-4EA5-8F45-AEC8DDF383B2}" type="pres">
      <dgm:prSet presAssocID="{8F02175C-28DB-4144-BA74-BCEDB1082C3A}" presName="descendantText" presStyleLbl="alignAcc1" presStyleIdx="0" presStyleCnt="5">
        <dgm:presLayoutVars>
          <dgm:bulletEnabled val="1"/>
        </dgm:presLayoutVars>
      </dgm:prSet>
      <dgm:spPr/>
      <dgm:t>
        <a:bodyPr/>
        <a:lstStyle/>
        <a:p>
          <a:endParaRPr lang="fr-FR"/>
        </a:p>
      </dgm:t>
    </dgm:pt>
    <dgm:pt modelId="{58DE8DE4-264C-44B0-ACA9-1BE318624B3E}" type="pres">
      <dgm:prSet presAssocID="{DC1AB6EA-B68E-4B90-9373-2EFD559CDDA0}" presName="sp" presStyleCnt="0"/>
      <dgm:spPr/>
    </dgm:pt>
    <dgm:pt modelId="{F75C6D5A-5AE3-4282-8AE3-A5F114463856}" type="pres">
      <dgm:prSet presAssocID="{4D08E945-D31B-4418-BD50-F4543A113FEF}" presName="composite" presStyleCnt="0"/>
      <dgm:spPr/>
    </dgm:pt>
    <dgm:pt modelId="{1B62DF0D-00A4-46E3-B98B-C14963055799}" type="pres">
      <dgm:prSet presAssocID="{4D08E945-D31B-4418-BD50-F4543A113FEF}" presName="parentText" presStyleLbl="alignNode1" presStyleIdx="1" presStyleCnt="5">
        <dgm:presLayoutVars>
          <dgm:chMax val="1"/>
          <dgm:bulletEnabled val="1"/>
        </dgm:presLayoutVars>
      </dgm:prSet>
      <dgm:spPr/>
      <dgm:t>
        <a:bodyPr/>
        <a:lstStyle/>
        <a:p>
          <a:endParaRPr lang="fr-FR"/>
        </a:p>
      </dgm:t>
    </dgm:pt>
    <dgm:pt modelId="{B66D6BFD-CDE4-4B40-8780-755419E6E50E}" type="pres">
      <dgm:prSet presAssocID="{4D08E945-D31B-4418-BD50-F4543A113FEF}" presName="descendantText" presStyleLbl="alignAcc1" presStyleIdx="1" presStyleCnt="5">
        <dgm:presLayoutVars>
          <dgm:bulletEnabled val="1"/>
        </dgm:presLayoutVars>
      </dgm:prSet>
      <dgm:spPr/>
      <dgm:t>
        <a:bodyPr/>
        <a:lstStyle/>
        <a:p>
          <a:endParaRPr lang="fr-FR"/>
        </a:p>
      </dgm:t>
    </dgm:pt>
    <dgm:pt modelId="{55E65DE2-06A6-4C3E-AFC9-F70554D71341}" type="pres">
      <dgm:prSet presAssocID="{D280B1DF-E1D1-4F4C-B145-FDBB608203E7}" presName="sp" presStyleCnt="0"/>
      <dgm:spPr/>
    </dgm:pt>
    <dgm:pt modelId="{0B7AF4DA-64C9-48E5-AFF8-E7AB3B07FB48}" type="pres">
      <dgm:prSet presAssocID="{500B7D4F-B5DD-4486-AE24-EE89769773B6}" presName="composite" presStyleCnt="0"/>
      <dgm:spPr/>
    </dgm:pt>
    <dgm:pt modelId="{7029EB4E-97C4-48CB-820B-FBE9EFC949DE}" type="pres">
      <dgm:prSet presAssocID="{500B7D4F-B5DD-4486-AE24-EE89769773B6}" presName="parentText" presStyleLbl="alignNode1" presStyleIdx="2" presStyleCnt="5">
        <dgm:presLayoutVars>
          <dgm:chMax val="1"/>
          <dgm:bulletEnabled val="1"/>
        </dgm:presLayoutVars>
      </dgm:prSet>
      <dgm:spPr/>
      <dgm:t>
        <a:bodyPr/>
        <a:lstStyle/>
        <a:p>
          <a:endParaRPr lang="fr-FR"/>
        </a:p>
      </dgm:t>
    </dgm:pt>
    <dgm:pt modelId="{3B041D4D-9669-4FB9-A406-D09479E65108}" type="pres">
      <dgm:prSet presAssocID="{500B7D4F-B5DD-4486-AE24-EE89769773B6}" presName="descendantText" presStyleLbl="alignAcc1" presStyleIdx="2" presStyleCnt="5">
        <dgm:presLayoutVars>
          <dgm:bulletEnabled val="1"/>
        </dgm:presLayoutVars>
      </dgm:prSet>
      <dgm:spPr/>
      <dgm:t>
        <a:bodyPr/>
        <a:lstStyle/>
        <a:p>
          <a:endParaRPr lang="fr-FR"/>
        </a:p>
      </dgm:t>
    </dgm:pt>
    <dgm:pt modelId="{880FB4F6-35D8-461E-B72D-388755EAD57A}" type="pres">
      <dgm:prSet presAssocID="{D39B7812-B27A-49B4-B6D0-E031B614E053}" presName="sp" presStyleCnt="0"/>
      <dgm:spPr/>
    </dgm:pt>
    <dgm:pt modelId="{2B388C5D-BB68-4D0F-B8EA-59D17DA2ADFA}" type="pres">
      <dgm:prSet presAssocID="{5BBF8B8E-C189-4928-B097-CC2A3109A53D}" presName="composite" presStyleCnt="0"/>
      <dgm:spPr/>
    </dgm:pt>
    <dgm:pt modelId="{8BE96E55-27EA-4D64-AE51-C67BC95C6EAA}" type="pres">
      <dgm:prSet presAssocID="{5BBF8B8E-C189-4928-B097-CC2A3109A53D}" presName="parentText" presStyleLbl="alignNode1" presStyleIdx="3" presStyleCnt="5">
        <dgm:presLayoutVars>
          <dgm:chMax val="1"/>
          <dgm:bulletEnabled val="1"/>
        </dgm:presLayoutVars>
      </dgm:prSet>
      <dgm:spPr/>
      <dgm:t>
        <a:bodyPr/>
        <a:lstStyle/>
        <a:p>
          <a:endParaRPr lang="fr-FR"/>
        </a:p>
      </dgm:t>
    </dgm:pt>
    <dgm:pt modelId="{083062D3-E9B4-491A-AB32-1294FEA68E03}" type="pres">
      <dgm:prSet presAssocID="{5BBF8B8E-C189-4928-B097-CC2A3109A53D}" presName="descendantText" presStyleLbl="alignAcc1" presStyleIdx="3" presStyleCnt="5">
        <dgm:presLayoutVars>
          <dgm:bulletEnabled val="1"/>
        </dgm:presLayoutVars>
      </dgm:prSet>
      <dgm:spPr/>
      <dgm:t>
        <a:bodyPr/>
        <a:lstStyle/>
        <a:p>
          <a:endParaRPr lang="fr-FR"/>
        </a:p>
      </dgm:t>
    </dgm:pt>
    <dgm:pt modelId="{D0E134DF-3050-44FC-B115-045E2E7AF276}" type="pres">
      <dgm:prSet presAssocID="{41E53912-D4FD-44E3-873C-F1F0068D43EC}" presName="sp" presStyleCnt="0"/>
      <dgm:spPr/>
    </dgm:pt>
    <dgm:pt modelId="{771EFCAB-F9B9-4943-BE2B-7A9D44D780F4}" type="pres">
      <dgm:prSet presAssocID="{0CAB6AA9-104D-4ABF-A782-BB12612CF2F7}" presName="composite" presStyleCnt="0"/>
      <dgm:spPr/>
    </dgm:pt>
    <dgm:pt modelId="{05C845E7-D29B-43B3-9D2D-8DCDE98EC242}" type="pres">
      <dgm:prSet presAssocID="{0CAB6AA9-104D-4ABF-A782-BB12612CF2F7}" presName="parentText" presStyleLbl="alignNode1" presStyleIdx="4" presStyleCnt="5">
        <dgm:presLayoutVars>
          <dgm:chMax val="1"/>
          <dgm:bulletEnabled val="1"/>
        </dgm:presLayoutVars>
      </dgm:prSet>
      <dgm:spPr/>
      <dgm:t>
        <a:bodyPr/>
        <a:lstStyle/>
        <a:p>
          <a:endParaRPr lang="fr-FR"/>
        </a:p>
      </dgm:t>
    </dgm:pt>
    <dgm:pt modelId="{A8A864E3-EC59-4FD7-8FE3-B1227F4D8663}" type="pres">
      <dgm:prSet presAssocID="{0CAB6AA9-104D-4ABF-A782-BB12612CF2F7}" presName="descendantText" presStyleLbl="alignAcc1" presStyleIdx="4" presStyleCnt="5">
        <dgm:presLayoutVars>
          <dgm:bulletEnabled val="1"/>
        </dgm:presLayoutVars>
      </dgm:prSet>
      <dgm:spPr/>
      <dgm:t>
        <a:bodyPr/>
        <a:lstStyle/>
        <a:p>
          <a:endParaRPr lang="fr-FR"/>
        </a:p>
      </dgm:t>
    </dgm:pt>
  </dgm:ptLst>
  <dgm:cxnLst>
    <dgm:cxn modelId="{FF527E41-130A-458C-A7F5-D587B6B66FD1}" srcId="{5BBF8B8E-C189-4928-B097-CC2A3109A53D}" destId="{5D56E903-A5A7-4E7C-979E-D4EF24CF8DEA}" srcOrd="0" destOrd="0" parTransId="{1CB33194-D67A-47EB-B636-A7ED07190371}" sibTransId="{309D51BD-9C88-4D8B-AE2C-61BC9D4EF7B0}"/>
    <dgm:cxn modelId="{FFCE5601-A9EA-4076-A32F-5F1B8E7B45D1}" type="presOf" srcId="{4D08E945-D31B-4418-BD50-F4543A113FEF}" destId="{1B62DF0D-00A4-46E3-B98B-C14963055799}" srcOrd="0" destOrd="0" presId="urn:microsoft.com/office/officeart/2005/8/layout/chevron2"/>
    <dgm:cxn modelId="{FDFAE641-36D8-45E2-8BD7-3EB448D16E0F}" srcId="{0CAB6AA9-104D-4ABF-A782-BB12612CF2F7}" destId="{1206F1E0-B60C-43FB-A14B-DFF364BAE2F2}" srcOrd="0" destOrd="0" parTransId="{B63114A1-3945-431F-9AA2-1004053A339E}" sibTransId="{60FB4B19-D948-4E26-B7AC-6211CC908A36}"/>
    <dgm:cxn modelId="{03BCED18-0AE9-40B3-92C9-5A28471AE683}" type="presOf" srcId="{1206F1E0-B60C-43FB-A14B-DFF364BAE2F2}" destId="{A8A864E3-EC59-4FD7-8FE3-B1227F4D8663}" srcOrd="0" destOrd="0" presId="urn:microsoft.com/office/officeart/2005/8/layout/chevron2"/>
    <dgm:cxn modelId="{6C4299DD-0997-4B10-9785-3B8C23179224}" type="presOf" srcId="{A0EE0B64-7805-488D-ABB7-E46068E05B64}" destId="{B66D6BFD-CDE4-4B40-8780-755419E6E50E}" srcOrd="0" destOrd="0" presId="urn:microsoft.com/office/officeart/2005/8/layout/chevron2"/>
    <dgm:cxn modelId="{489BA613-E798-404F-9D74-7812B1253D0E}" type="presOf" srcId="{8F02175C-28DB-4144-BA74-BCEDB1082C3A}" destId="{AB563AF3-7679-4A1A-8698-13AC843F88A5}" srcOrd="0" destOrd="0" presId="urn:microsoft.com/office/officeart/2005/8/layout/chevron2"/>
    <dgm:cxn modelId="{0B8DA444-D6FB-4C53-B47D-B89F27E31ED9}" srcId="{4D08E945-D31B-4418-BD50-F4543A113FEF}" destId="{A0EE0B64-7805-488D-ABB7-E46068E05B64}" srcOrd="0" destOrd="0" parTransId="{0DC6D4D7-3D46-4EBD-87F1-C4DD68834FA9}" sibTransId="{ACBCF6E1-1F93-415A-A09F-287CD209021B}"/>
    <dgm:cxn modelId="{A2A46801-7B35-4688-8B4E-80FD31E00496}" srcId="{CADE50DA-E200-4914-9667-FF44D942E882}" destId="{5BBF8B8E-C189-4928-B097-CC2A3109A53D}" srcOrd="3" destOrd="0" parTransId="{6694F20D-7C01-4C0F-BD79-4020DC9CDECB}" sibTransId="{41E53912-D4FD-44E3-873C-F1F0068D43EC}"/>
    <dgm:cxn modelId="{D94A9E88-BBCB-492A-AA94-0A81F0F323E1}" srcId="{8F02175C-28DB-4144-BA74-BCEDB1082C3A}" destId="{A68FB907-A78C-462E-AF49-38F8BF402DB2}" srcOrd="0" destOrd="0" parTransId="{B9F07794-D2EC-4906-AF49-F7D674D28620}" sibTransId="{5F788427-499A-4ABC-8DFE-C36C111F98EF}"/>
    <dgm:cxn modelId="{AF5DB389-3FDD-489E-9E3F-62BD5257D882}" type="presOf" srcId="{5D56E903-A5A7-4E7C-979E-D4EF24CF8DEA}" destId="{083062D3-E9B4-491A-AB32-1294FEA68E03}" srcOrd="0" destOrd="0" presId="urn:microsoft.com/office/officeart/2005/8/layout/chevron2"/>
    <dgm:cxn modelId="{96E8B8BB-A0FF-45F5-AD8B-3E11C351B571}" type="presOf" srcId="{CADE50DA-E200-4914-9667-FF44D942E882}" destId="{A0D78590-FAF9-4357-A20F-6244B773EA1A}" srcOrd="0" destOrd="0" presId="urn:microsoft.com/office/officeart/2005/8/layout/chevron2"/>
    <dgm:cxn modelId="{7762BBB6-A883-4E3B-92A8-AA3260F9C4DE}" srcId="{CADE50DA-E200-4914-9667-FF44D942E882}" destId="{500B7D4F-B5DD-4486-AE24-EE89769773B6}" srcOrd="2" destOrd="0" parTransId="{3640AD71-1FAC-4825-B3C7-21B865371FEE}" sibTransId="{D39B7812-B27A-49B4-B6D0-E031B614E053}"/>
    <dgm:cxn modelId="{DCB8FF40-B64A-48C4-B449-EFDC1DED9825}" type="presOf" srcId="{5BBF8B8E-C189-4928-B097-CC2A3109A53D}" destId="{8BE96E55-27EA-4D64-AE51-C67BC95C6EAA}" srcOrd="0" destOrd="0" presId="urn:microsoft.com/office/officeart/2005/8/layout/chevron2"/>
    <dgm:cxn modelId="{8937F7D6-E4D5-4017-BD82-F897E0632B8E}" type="presOf" srcId="{A68FB907-A78C-462E-AF49-38F8BF402DB2}" destId="{A1FB6296-4393-4EA5-8F45-AEC8DDF383B2}" srcOrd="0" destOrd="0" presId="urn:microsoft.com/office/officeart/2005/8/layout/chevron2"/>
    <dgm:cxn modelId="{6AE88DAE-7293-4FB7-9BC8-7D1092F6D5E3}" srcId="{CADE50DA-E200-4914-9667-FF44D942E882}" destId="{8F02175C-28DB-4144-BA74-BCEDB1082C3A}" srcOrd="0" destOrd="0" parTransId="{51DFC69B-A809-4211-A498-AF3DC713A7EE}" sibTransId="{DC1AB6EA-B68E-4B90-9373-2EFD559CDDA0}"/>
    <dgm:cxn modelId="{7C53C608-AE4D-4401-B2F0-2F5C2A26AF3E}" type="presOf" srcId="{0CAB6AA9-104D-4ABF-A782-BB12612CF2F7}" destId="{05C845E7-D29B-43B3-9D2D-8DCDE98EC242}" srcOrd="0" destOrd="0" presId="urn:microsoft.com/office/officeart/2005/8/layout/chevron2"/>
    <dgm:cxn modelId="{BCEF4BC1-8EAA-4C3A-A9CD-275A812467E4}" srcId="{CADE50DA-E200-4914-9667-FF44D942E882}" destId="{4D08E945-D31B-4418-BD50-F4543A113FEF}" srcOrd="1" destOrd="0" parTransId="{96B182EB-6437-4A1C-B85C-29438AD1CB88}" sibTransId="{D280B1DF-E1D1-4F4C-B145-FDBB608203E7}"/>
    <dgm:cxn modelId="{86926119-52E0-44F7-9D2D-3292963EB00E}" srcId="{500B7D4F-B5DD-4486-AE24-EE89769773B6}" destId="{E60EE59C-1209-4D08-867F-6D376FA1F793}" srcOrd="0" destOrd="0" parTransId="{8FFDA609-9816-4BA4-8340-E9C8E9E37D08}" sibTransId="{541105D1-964C-4285-B7EA-5F9B61A31AAF}"/>
    <dgm:cxn modelId="{4D001ABA-8698-4B14-B5D8-BDB4412A5436}" srcId="{CADE50DA-E200-4914-9667-FF44D942E882}" destId="{0CAB6AA9-104D-4ABF-A782-BB12612CF2F7}" srcOrd="4" destOrd="0" parTransId="{C2F9BE94-0BDC-4524-B9A4-12FC3608ED85}" sibTransId="{CCC306E0-C3A9-4CC6-8891-E00B118EC25F}"/>
    <dgm:cxn modelId="{E42718E4-B406-444A-AF18-97FB4C494F31}" type="presOf" srcId="{500B7D4F-B5DD-4486-AE24-EE89769773B6}" destId="{7029EB4E-97C4-48CB-820B-FBE9EFC949DE}" srcOrd="0" destOrd="0" presId="urn:microsoft.com/office/officeart/2005/8/layout/chevron2"/>
    <dgm:cxn modelId="{4C202161-B527-444A-9B48-C2367C2C7649}" type="presOf" srcId="{E60EE59C-1209-4D08-867F-6D376FA1F793}" destId="{3B041D4D-9669-4FB9-A406-D09479E65108}" srcOrd="0" destOrd="0" presId="urn:microsoft.com/office/officeart/2005/8/layout/chevron2"/>
    <dgm:cxn modelId="{07A6A3BF-3AB6-4E59-BCB2-244E88196D29}" type="presParOf" srcId="{A0D78590-FAF9-4357-A20F-6244B773EA1A}" destId="{10ECC18C-FD96-4CBD-A153-1F3A7847B532}" srcOrd="0" destOrd="0" presId="urn:microsoft.com/office/officeart/2005/8/layout/chevron2"/>
    <dgm:cxn modelId="{60AEBF11-73C4-4996-BC13-2E129320EA6D}" type="presParOf" srcId="{10ECC18C-FD96-4CBD-A153-1F3A7847B532}" destId="{AB563AF3-7679-4A1A-8698-13AC843F88A5}" srcOrd="0" destOrd="0" presId="urn:microsoft.com/office/officeart/2005/8/layout/chevron2"/>
    <dgm:cxn modelId="{603334AB-FF47-4973-B78B-0C1A0A23A137}" type="presParOf" srcId="{10ECC18C-FD96-4CBD-A153-1F3A7847B532}" destId="{A1FB6296-4393-4EA5-8F45-AEC8DDF383B2}" srcOrd="1" destOrd="0" presId="urn:microsoft.com/office/officeart/2005/8/layout/chevron2"/>
    <dgm:cxn modelId="{7AB85019-3800-4699-9C37-38D0E90CCB1D}" type="presParOf" srcId="{A0D78590-FAF9-4357-A20F-6244B773EA1A}" destId="{58DE8DE4-264C-44B0-ACA9-1BE318624B3E}" srcOrd="1" destOrd="0" presId="urn:microsoft.com/office/officeart/2005/8/layout/chevron2"/>
    <dgm:cxn modelId="{3E02D0DD-C62B-4679-9019-7EBAD43CB4B0}" type="presParOf" srcId="{A0D78590-FAF9-4357-A20F-6244B773EA1A}" destId="{F75C6D5A-5AE3-4282-8AE3-A5F114463856}" srcOrd="2" destOrd="0" presId="urn:microsoft.com/office/officeart/2005/8/layout/chevron2"/>
    <dgm:cxn modelId="{6A0BFBE3-4FBD-4470-AB57-98126D30B19A}" type="presParOf" srcId="{F75C6D5A-5AE3-4282-8AE3-A5F114463856}" destId="{1B62DF0D-00A4-46E3-B98B-C14963055799}" srcOrd="0" destOrd="0" presId="urn:microsoft.com/office/officeart/2005/8/layout/chevron2"/>
    <dgm:cxn modelId="{928AA1E6-974B-4ADB-99D4-A003469C668B}" type="presParOf" srcId="{F75C6D5A-5AE3-4282-8AE3-A5F114463856}" destId="{B66D6BFD-CDE4-4B40-8780-755419E6E50E}" srcOrd="1" destOrd="0" presId="urn:microsoft.com/office/officeart/2005/8/layout/chevron2"/>
    <dgm:cxn modelId="{72A3D05E-DCAE-44B6-ADE8-E7479C5DBEAB}" type="presParOf" srcId="{A0D78590-FAF9-4357-A20F-6244B773EA1A}" destId="{55E65DE2-06A6-4C3E-AFC9-F70554D71341}" srcOrd="3" destOrd="0" presId="urn:microsoft.com/office/officeart/2005/8/layout/chevron2"/>
    <dgm:cxn modelId="{98943E45-A4B0-4B84-B794-56F1D58C2492}" type="presParOf" srcId="{A0D78590-FAF9-4357-A20F-6244B773EA1A}" destId="{0B7AF4DA-64C9-48E5-AFF8-E7AB3B07FB48}" srcOrd="4" destOrd="0" presId="urn:microsoft.com/office/officeart/2005/8/layout/chevron2"/>
    <dgm:cxn modelId="{342303F2-B6E0-41D1-B1EC-EC9F5D3A726B}" type="presParOf" srcId="{0B7AF4DA-64C9-48E5-AFF8-E7AB3B07FB48}" destId="{7029EB4E-97C4-48CB-820B-FBE9EFC949DE}" srcOrd="0" destOrd="0" presId="urn:microsoft.com/office/officeart/2005/8/layout/chevron2"/>
    <dgm:cxn modelId="{90B106C6-4E87-4980-9459-DD29064C4ACB}" type="presParOf" srcId="{0B7AF4DA-64C9-48E5-AFF8-E7AB3B07FB48}" destId="{3B041D4D-9669-4FB9-A406-D09479E65108}" srcOrd="1" destOrd="0" presId="urn:microsoft.com/office/officeart/2005/8/layout/chevron2"/>
    <dgm:cxn modelId="{D886A90E-FC7D-4EF7-84A2-0831537014C9}" type="presParOf" srcId="{A0D78590-FAF9-4357-A20F-6244B773EA1A}" destId="{880FB4F6-35D8-461E-B72D-388755EAD57A}" srcOrd="5" destOrd="0" presId="urn:microsoft.com/office/officeart/2005/8/layout/chevron2"/>
    <dgm:cxn modelId="{4F42AD45-C8CC-4E85-BBD4-8263D6ED27B7}" type="presParOf" srcId="{A0D78590-FAF9-4357-A20F-6244B773EA1A}" destId="{2B388C5D-BB68-4D0F-B8EA-59D17DA2ADFA}" srcOrd="6" destOrd="0" presId="urn:microsoft.com/office/officeart/2005/8/layout/chevron2"/>
    <dgm:cxn modelId="{2B7DB24C-622F-4102-B65C-DF624EC1F5BC}" type="presParOf" srcId="{2B388C5D-BB68-4D0F-B8EA-59D17DA2ADFA}" destId="{8BE96E55-27EA-4D64-AE51-C67BC95C6EAA}" srcOrd="0" destOrd="0" presId="urn:microsoft.com/office/officeart/2005/8/layout/chevron2"/>
    <dgm:cxn modelId="{15FE7DE6-44B8-478E-882E-1C3D9E6E04A5}" type="presParOf" srcId="{2B388C5D-BB68-4D0F-B8EA-59D17DA2ADFA}" destId="{083062D3-E9B4-491A-AB32-1294FEA68E03}" srcOrd="1" destOrd="0" presId="urn:microsoft.com/office/officeart/2005/8/layout/chevron2"/>
    <dgm:cxn modelId="{683961AE-966A-437C-9824-B9A5F7630AC2}" type="presParOf" srcId="{A0D78590-FAF9-4357-A20F-6244B773EA1A}" destId="{D0E134DF-3050-44FC-B115-045E2E7AF276}" srcOrd="7" destOrd="0" presId="urn:microsoft.com/office/officeart/2005/8/layout/chevron2"/>
    <dgm:cxn modelId="{583B28D6-F7F8-4A64-B854-29805A080596}" type="presParOf" srcId="{A0D78590-FAF9-4357-A20F-6244B773EA1A}" destId="{771EFCAB-F9B9-4943-BE2B-7A9D44D780F4}" srcOrd="8" destOrd="0" presId="urn:microsoft.com/office/officeart/2005/8/layout/chevron2"/>
    <dgm:cxn modelId="{80EA1E1B-386B-4F30-A041-563CA8865600}" type="presParOf" srcId="{771EFCAB-F9B9-4943-BE2B-7A9D44D780F4}" destId="{05C845E7-D29B-43B3-9D2D-8DCDE98EC242}" srcOrd="0" destOrd="0" presId="urn:microsoft.com/office/officeart/2005/8/layout/chevron2"/>
    <dgm:cxn modelId="{EA43D681-CFB5-48C8-890F-1542F8205B97}" type="presParOf" srcId="{771EFCAB-F9B9-4943-BE2B-7A9D44D780F4}" destId="{A8A864E3-EC59-4FD7-8FE3-B1227F4D8663}"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563AF3-7679-4A1A-8698-13AC843F88A5}">
      <dsp:nvSpPr>
        <dsp:cNvPr id="0" name=""/>
        <dsp:cNvSpPr/>
      </dsp:nvSpPr>
      <dsp:spPr>
        <a:xfrm rot="5400000">
          <a:off x="-146421" y="147425"/>
          <a:ext cx="976146" cy="683302"/>
        </a:xfrm>
        <a:prstGeom prst="chevron">
          <a:avLst/>
        </a:prstGeom>
        <a:solidFill>
          <a:schemeClr val="accent3">
            <a:tint val="95000"/>
          </a:schemeClr>
        </a:solidFill>
        <a:ln w="9525" cap="flat" cmpd="sng" algn="ctr">
          <a:solidFill>
            <a:schemeClr val="accent3"/>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3">
              <a:shade val="70000"/>
              <a:satMod val="105000"/>
            </a:schemeClr>
          </a:contourClr>
        </a:sp3d>
      </dsp:spPr>
      <dsp:style>
        <a:lnRef idx="1">
          <a:schemeClr val="accent3"/>
        </a:lnRef>
        <a:fillRef idx="3">
          <a:schemeClr val="accent3"/>
        </a:fillRef>
        <a:effectRef idx="2">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1</a:t>
          </a:r>
          <a:endParaRPr lang="fr-FR" sz="2000" kern="1200" dirty="0">
            <a:solidFill>
              <a:schemeClr val="tx1"/>
            </a:solidFill>
          </a:endParaRPr>
        </a:p>
      </dsp:txBody>
      <dsp:txXfrm rot="5400000">
        <a:off x="-146421" y="147425"/>
        <a:ext cx="976146" cy="683302"/>
      </dsp:txXfrm>
    </dsp:sp>
    <dsp:sp modelId="{A1FB6296-4393-4EA5-8F45-AEC8DDF383B2}">
      <dsp:nvSpPr>
        <dsp:cNvPr id="0" name=""/>
        <dsp:cNvSpPr/>
      </dsp:nvSpPr>
      <dsp:spPr>
        <a:xfrm rot="5400000">
          <a:off x="4200867" y="-3516561"/>
          <a:ext cx="634495" cy="7669625"/>
        </a:xfrm>
        <a:prstGeom prst="round2SameRect">
          <a:avLst/>
        </a:prstGeom>
        <a:solidFill>
          <a:schemeClr val="lt1">
            <a:alpha val="90000"/>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smtClean="0"/>
            <a:t>Satisfaire aux conditions imposées par les consommateurs.</a:t>
          </a:r>
          <a:endParaRPr lang="fr-FR" sz="2100" kern="1200" dirty="0"/>
        </a:p>
      </dsp:txBody>
      <dsp:txXfrm rot="5400000">
        <a:off x="4200867" y="-3516561"/>
        <a:ext cx="634495" cy="7669625"/>
      </dsp:txXfrm>
    </dsp:sp>
    <dsp:sp modelId="{1B62DF0D-00A4-46E3-B98B-C14963055799}">
      <dsp:nvSpPr>
        <dsp:cNvPr id="0" name=""/>
        <dsp:cNvSpPr/>
      </dsp:nvSpPr>
      <dsp:spPr>
        <a:xfrm rot="5400000">
          <a:off x="-146421" y="1004953"/>
          <a:ext cx="976146" cy="683302"/>
        </a:xfrm>
        <a:prstGeom prst="chevron">
          <a:avLst/>
        </a:prstGeom>
        <a:solidFill>
          <a:schemeClr val="accent2">
            <a:tint val="95000"/>
          </a:schemeClr>
        </a:solidFill>
        <a:ln w="9525" cap="flat" cmpd="sng" algn="ctr">
          <a:solidFill>
            <a:schemeClr val="accent2"/>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2">
              <a:shade val="70000"/>
              <a:satMod val="105000"/>
            </a:schemeClr>
          </a:contourClr>
        </a:sp3d>
      </dsp:spPr>
      <dsp:style>
        <a:lnRef idx="1">
          <a:schemeClr val="accent2"/>
        </a:lnRef>
        <a:fillRef idx="3">
          <a:schemeClr val="accent2"/>
        </a:fillRef>
        <a:effectRef idx="2">
          <a:schemeClr val="accent2"/>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2</a:t>
          </a:r>
          <a:endParaRPr lang="fr-FR" sz="2000" kern="1200" dirty="0">
            <a:solidFill>
              <a:schemeClr val="tx1"/>
            </a:solidFill>
          </a:endParaRPr>
        </a:p>
      </dsp:txBody>
      <dsp:txXfrm rot="5400000">
        <a:off x="-146421" y="1004953"/>
        <a:ext cx="976146" cy="683302"/>
      </dsp:txXfrm>
    </dsp:sp>
    <dsp:sp modelId="{B66D6BFD-CDE4-4B40-8780-755419E6E50E}">
      <dsp:nvSpPr>
        <dsp:cNvPr id="0" name=""/>
        <dsp:cNvSpPr/>
      </dsp:nvSpPr>
      <dsp:spPr>
        <a:xfrm rot="5400000">
          <a:off x="4200867" y="-2659034"/>
          <a:ext cx="634495" cy="7669625"/>
        </a:xfrm>
        <a:prstGeom prst="round2SameRect">
          <a:avLst/>
        </a:prstGeom>
        <a:solidFill>
          <a:schemeClr val="lt1">
            <a:alpha val="90000"/>
            <a:hueOff val="0"/>
            <a:satOff val="0"/>
            <a:lumOff val="0"/>
            <a:alphaOff val="0"/>
          </a:schemeClr>
        </a:solidFill>
        <a:ln w="11429" cap="flat" cmpd="sng" algn="ctr">
          <a:solidFill>
            <a:schemeClr val="accent2">
              <a:hueOff val="1932342"/>
              <a:satOff val="-20663"/>
              <a:lumOff val="5392"/>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smtClean="0"/>
            <a:t>prémunir les industries alimentaires contre les risques de confiscation et de refoulement.</a:t>
          </a:r>
          <a:endParaRPr lang="fr-FR" sz="2100" kern="1200" dirty="0"/>
        </a:p>
      </dsp:txBody>
      <dsp:txXfrm rot="5400000">
        <a:off x="4200867" y="-2659034"/>
        <a:ext cx="634495" cy="7669625"/>
      </dsp:txXfrm>
    </dsp:sp>
    <dsp:sp modelId="{7029EB4E-97C4-48CB-820B-FBE9EFC949DE}">
      <dsp:nvSpPr>
        <dsp:cNvPr id="0" name=""/>
        <dsp:cNvSpPr/>
      </dsp:nvSpPr>
      <dsp:spPr>
        <a:xfrm rot="5400000">
          <a:off x="-146421" y="1862480"/>
          <a:ext cx="976146" cy="683302"/>
        </a:xfrm>
        <a:prstGeom prst="chevron">
          <a:avLst/>
        </a:prstGeom>
        <a:solidFill>
          <a:schemeClr val="accent1">
            <a:tint val="95000"/>
          </a:schemeClr>
        </a:solidFill>
        <a:ln w="9525" cap="flat" cmpd="sng" algn="ctr">
          <a:solidFill>
            <a:schemeClr val="accent1"/>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1">
              <a:shade val="70000"/>
              <a:satMod val="105000"/>
            </a:schemeClr>
          </a:contourClr>
        </a:sp3d>
      </dsp:spPr>
      <dsp:style>
        <a:lnRef idx="1">
          <a:schemeClr val="accent1"/>
        </a:lnRef>
        <a:fillRef idx="3">
          <a:schemeClr val="accent1"/>
        </a:fillRef>
        <a:effectRef idx="2">
          <a:schemeClr val="accent1"/>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3</a:t>
          </a:r>
          <a:endParaRPr lang="fr-FR" sz="2000" kern="1200" dirty="0">
            <a:solidFill>
              <a:schemeClr val="tx1"/>
            </a:solidFill>
          </a:endParaRPr>
        </a:p>
      </dsp:txBody>
      <dsp:txXfrm rot="5400000">
        <a:off x="-146421" y="1862480"/>
        <a:ext cx="976146" cy="683302"/>
      </dsp:txXfrm>
    </dsp:sp>
    <dsp:sp modelId="{3B041D4D-9669-4FB9-A406-D09479E65108}">
      <dsp:nvSpPr>
        <dsp:cNvPr id="0" name=""/>
        <dsp:cNvSpPr/>
      </dsp:nvSpPr>
      <dsp:spPr>
        <a:xfrm rot="5400000">
          <a:off x="4200867" y="-1801506"/>
          <a:ext cx="634495" cy="7669625"/>
        </a:xfrm>
        <a:prstGeom prst="round2SameRect">
          <a:avLst/>
        </a:prstGeom>
        <a:solidFill>
          <a:schemeClr val="lt1">
            <a:alpha val="90000"/>
            <a:hueOff val="0"/>
            <a:satOff val="0"/>
            <a:lumOff val="0"/>
            <a:alphaOff val="0"/>
          </a:schemeClr>
        </a:solidFill>
        <a:ln w="11429" cap="flat" cmpd="sng" algn="ctr">
          <a:solidFill>
            <a:schemeClr val="accent2">
              <a:hueOff val="3864684"/>
              <a:satOff val="-41326"/>
              <a:lumOff val="10784"/>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smtClean="0"/>
            <a:t>Se forger d’une bonne réputation.</a:t>
          </a:r>
          <a:endParaRPr lang="fr-FR" sz="2100" kern="1200" dirty="0"/>
        </a:p>
      </dsp:txBody>
      <dsp:txXfrm rot="5400000">
        <a:off x="4200867" y="-1801506"/>
        <a:ext cx="634495" cy="7669625"/>
      </dsp:txXfrm>
    </dsp:sp>
    <dsp:sp modelId="{8BE96E55-27EA-4D64-AE51-C67BC95C6EAA}">
      <dsp:nvSpPr>
        <dsp:cNvPr id="0" name=""/>
        <dsp:cNvSpPr/>
      </dsp:nvSpPr>
      <dsp:spPr>
        <a:xfrm rot="5400000">
          <a:off x="-146421" y="2720008"/>
          <a:ext cx="976146" cy="683302"/>
        </a:xfrm>
        <a:prstGeom prst="chevron">
          <a:avLst/>
        </a:prstGeom>
        <a:solidFill>
          <a:schemeClr val="accent6">
            <a:tint val="95000"/>
          </a:schemeClr>
        </a:solidFill>
        <a:ln w="9525" cap="flat" cmpd="sng" algn="ctr">
          <a:solidFill>
            <a:schemeClr val="accent6"/>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6">
              <a:shade val="70000"/>
              <a:satMod val="105000"/>
            </a:schemeClr>
          </a:contourClr>
        </a:sp3d>
      </dsp:spPr>
      <dsp:style>
        <a:lnRef idx="1">
          <a:schemeClr val="accent6"/>
        </a:lnRef>
        <a:fillRef idx="3">
          <a:schemeClr val="accent6"/>
        </a:fillRef>
        <a:effectRef idx="2">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4</a:t>
          </a:r>
          <a:endParaRPr lang="fr-FR" sz="2000" kern="1200" dirty="0">
            <a:solidFill>
              <a:schemeClr val="tx1"/>
            </a:solidFill>
          </a:endParaRPr>
        </a:p>
      </dsp:txBody>
      <dsp:txXfrm rot="5400000">
        <a:off x="-146421" y="2720008"/>
        <a:ext cx="976146" cy="683302"/>
      </dsp:txXfrm>
    </dsp:sp>
    <dsp:sp modelId="{083062D3-E9B4-491A-AB32-1294FEA68E03}">
      <dsp:nvSpPr>
        <dsp:cNvPr id="0" name=""/>
        <dsp:cNvSpPr/>
      </dsp:nvSpPr>
      <dsp:spPr>
        <a:xfrm rot="5400000">
          <a:off x="4200867" y="-943978"/>
          <a:ext cx="634495" cy="7669625"/>
        </a:xfrm>
        <a:prstGeom prst="round2SameRect">
          <a:avLst/>
        </a:prstGeom>
        <a:solidFill>
          <a:schemeClr val="lt1">
            <a:alpha val="90000"/>
            <a:hueOff val="0"/>
            <a:satOff val="0"/>
            <a:lumOff val="0"/>
            <a:alphaOff val="0"/>
          </a:schemeClr>
        </a:solidFill>
        <a:ln w="11429" cap="flat" cmpd="sng" algn="ctr">
          <a:solidFill>
            <a:schemeClr val="accent2">
              <a:hueOff val="5797025"/>
              <a:satOff val="-61990"/>
              <a:lumOff val="16177"/>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smtClean="0"/>
            <a:t>Concurrencer avec succès les fournisseurs de la même denrée alimentaire.</a:t>
          </a:r>
          <a:endParaRPr lang="fr-FR" sz="2100" kern="1200" dirty="0"/>
        </a:p>
      </dsp:txBody>
      <dsp:txXfrm rot="5400000">
        <a:off x="4200867" y="-943978"/>
        <a:ext cx="634495" cy="7669625"/>
      </dsp:txXfrm>
    </dsp:sp>
    <dsp:sp modelId="{05C845E7-D29B-43B3-9D2D-8DCDE98EC242}">
      <dsp:nvSpPr>
        <dsp:cNvPr id="0" name=""/>
        <dsp:cNvSpPr/>
      </dsp:nvSpPr>
      <dsp:spPr>
        <a:xfrm rot="5400000">
          <a:off x="-146421" y="3577536"/>
          <a:ext cx="976146" cy="683302"/>
        </a:xfrm>
        <a:prstGeom prst="chevron">
          <a:avLst/>
        </a:prstGeom>
        <a:solidFill>
          <a:schemeClr val="accent4">
            <a:tint val="95000"/>
          </a:schemeClr>
        </a:solidFill>
        <a:ln w="9525" cap="flat" cmpd="sng" algn="ctr">
          <a:solidFill>
            <a:schemeClr val="accent4"/>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shade val="70000"/>
              <a:satMod val="105000"/>
            </a:schemeClr>
          </a:contourClr>
        </a:sp3d>
      </dsp:spPr>
      <dsp:style>
        <a:lnRef idx="1">
          <a:schemeClr val="accent4"/>
        </a:lnRef>
        <a:fillRef idx="3">
          <a:schemeClr val="accent4"/>
        </a:fillRef>
        <a:effectRef idx="2">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solidFill>
                <a:schemeClr val="tx1"/>
              </a:solidFill>
            </a:rPr>
            <a:t>5</a:t>
          </a:r>
          <a:endParaRPr lang="fr-FR" sz="2000" kern="1200" dirty="0">
            <a:solidFill>
              <a:schemeClr val="tx1"/>
            </a:solidFill>
          </a:endParaRPr>
        </a:p>
      </dsp:txBody>
      <dsp:txXfrm rot="5400000">
        <a:off x="-146421" y="3577536"/>
        <a:ext cx="976146" cy="683302"/>
      </dsp:txXfrm>
    </dsp:sp>
    <dsp:sp modelId="{A8A864E3-EC59-4FD7-8FE3-B1227F4D8663}">
      <dsp:nvSpPr>
        <dsp:cNvPr id="0" name=""/>
        <dsp:cNvSpPr/>
      </dsp:nvSpPr>
      <dsp:spPr>
        <a:xfrm rot="5400000">
          <a:off x="4200867" y="-86450"/>
          <a:ext cx="634495" cy="7669625"/>
        </a:xfrm>
        <a:prstGeom prst="round2SameRect">
          <a:avLst/>
        </a:prstGeom>
        <a:solidFill>
          <a:schemeClr val="lt1">
            <a:alpha val="90000"/>
            <a:hueOff val="0"/>
            <a:satOff val="0"/>
            <a:lumOff val="0"/>
            <a:alphaOff val="0"/>
          </a:schemeClr>
        </a:solidFill>
        <a:ln w="11429" cap="flat" cmpd="sng" algn="ctr">
          <a:solidFill>
            <a:schemeClr val="accent2">
              <a:hueOff val="7729367"/>
              <a:satOff val="-82653"/>
              <a:lumOff val="21569"/>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smtClean="0"/>
            <a:t>Empêcher les activités illicites. </a:t>
          </a:r>
          <a:endParaRPr lang="fr-FR" sz="2100" kern="1200" dirty="0"/>
        </a:p>
      </dsp:txBody>
      <dsp:txXfrm rot="5400000">
        <a:off x="4200867" y="-86450"/>
        <a:ext cx="634495" cy="766962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1CE799DB-E469-42AA-906A-3D0B0FBEF0CC}" type="datetimeFigureOut">
              <a:rPr lang="fr-FR" smtClean="0"/>
              <a:pPr/>
              <a:t>15/03/2022</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B057BEC-C8E1-4EF1-9EE9-6F4C44144667}" type="slidenum">
              <a:rPr lang="fr-FR" smtClean="0"/>
              <a:pPr/>
              <a:t>‹N°›</a:t>
            </a:fld>
            <a:endParaRPr lang="fr-F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Cliquez pour modifier le style du titre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CE799DB-E469-42AA-906A-3D0B0FBEF0CC}" type="datetimeFigureOut">
              <a:rPr lang="fr-FR" smtClean="0"/>
              <a:pPr/>
              <a:t>15/03/2022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B057BEC-C8E1-4EF1-9EE9-6F4C44144667}"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AB057BEC-C8E1-4EF1-9EE9-6F4C44144667}" type="slidenum">
              <a:rPr lang="fr-FR" smtClean="0"/>
              <a:pPr/>
              <a:t>‹N°›</a:t>
            </a:fld>
            <a:endParaRPr lang="fr-FR"/>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1CE799DB-E469-42AA-906A-3D0B0FBEF0CC}" type="datetimeFigureOut">
              <a:rPr lang="fr-FR" smtClean="0"/>
              <a:pPr/>
              <a:t>15/03/2022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Cliquez pour modifier le style du titre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1CE799DB-E469-42AA-906A-3D0B0FBEF0CC}" type="datetimeFigureOut">
              <a:rPr lang="fr-FR" smtClean="0"/>
              <a:pPr/>
              <a:t>15/03/2022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4361688" y="1026372"/>
            <a:ext cx="457200" cy="441325"/>
          </a:xfrm>
        </p:spPr>
        <p:txBody>
          <a:bodyPr/>
          <a:lstStyle/>
          <a:p>
            <a:fld id="{AB057BEC-C8E1-4EF1-9EE9-6F4C44144667}" type="slidenum">
              <a:rPr lang="fr-FR" smtClean="0"/>
              <a:pPr/>
              <a:t>‹N°›</a:t>
            </a:fld>
            <a:endParaRPr lang="fr-FR"/>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lang="fr-FR"/>
          </a:p>
        </p:txBody>
      </p:sp>
      <p:sp>
        <p:nvSpPr>
          <p:cNvPr id="4" name="Espace réservé de la date 3"/>
          <p:cNvSpPr>
            <a:spLocks noGrp="1"/>
          </p:cNvSpPr>
          <p:nvPr>
            <p:ph type="dt" sz="half" idx="10"/>
          </p:nvPr>
        </p:nvSpPr>
        <p:spPr/>
        <p:txBody>
          <a:bodyPr/>
          <a:lstStyle/>
          <a:p>
            <a:fld id="{1CE799DB-E469-42AA-906A-3D0B0FBEF0CC}" type="datetimeFigureOut">
              <a:rPr lang="fr-FR" smtClean="0"/>
              <a:pPr/>
              <a:t>15/03/2022</a:t>
            </a:fld>
            <a:endParaRPr lang="fr-FR"/>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B057BEC-C8E1-4EF1-9EE9-6F4C44144667}" type="slidenum">
              <a:rPr lang="fr-FR" smtClean="0"/>
              <a:pPr/>
              <a:t>‹N°›</a:t>
            </a:fld>
            <a:endParaRPr lang="fr-F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Cliquez pour modifier le style du titre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1CE799DB-E469-42AA-906A-3D0B0FBEF0CC}" type="datetimeFigureOut">
              <a:rPr lang="fr-FR" smtClean="0"/>
              <a:pPr/>
              <a:t>15/03/2022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B057BEC-C8E1-4EF1-9EE9-6F4C44144667}" type="slidenum">
              <a:rPr lang="fr-FR" smtClean="0"/>
              <a:pPr/>
              <a:t>‹N°›</a:t>
            </a:fld>
            <a:endParaRPr lang="fr-FR"/>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1CE799DB-E469-42AA-906A-3D0B0FBEF0CC}" type="datetimeFigureOut">
              <a:rPr lang="fr-FR" smtClean="0"/>
              <a:pPr/>
              <a:t>15/03/2022</a:t>
            </a:fld>
            <a:endParaRPr lang="fr-FR"/>
          </a:p>
        </p:txBody>
      </p:sp>
      <p:sp>
        <p:nvSpPr>
          <p:cNvPr id="8" name="Espace réservé du pied de page 7"/>
          <p:cNvSpPr>
            <a:spLocks noGrp="1"/>
          </p:cNvSpPr>
          <p:nvPr>
            <p:ph type="ftr" sz="quarter" idx="11"/>
          </p:nvPr>
        </p:nvSpPr>
        <p:spPr>
          <a:xfrm>
            <a:off x="304800" y="6409944"/>
            <a:ext cx="3581400" cy="365760"/>
          </a:xfrm>
        </p:spPr>
        <p:txBody>
          <a:bodyPr/>
          <a:lstStyle/>
          <a:p>
            <a:endParaRPr lang="fr-FR"/>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AB057BEC-C8E1-4EF1-9EE9-6F4C44144667}" type="slidenum">
              <a:rPr lang="fr-FR" smtClean="0"/>
              <a:pPr/>
              <a:t>‹N°›</a:t>
            </a:fld>
            <a:endParaRPr lang="fr-FR"/>
          </a:p>
        </p:txBody>
      </p:sp>
      <p:sp>
        <p:nvSpPr>
          <p:cNvPr id="23" name="Titre 22"/>
          <p:cNvSpPr>
            <a:spLocks noGrp="1"/>
          </p:cNvSpPr>
          <p:nvPr>
            <p:ph type="title"/>
          </p:nvPr>
        </p:nvSpPr>
        <p:spPr/>
        <p:txBody>
          <a:bodyPr rtlCol="0" anchor="b" anchorCtr="0"/>
          <a:lstStyle/>
          <a:p>
            <a:r>
              <a:rPr kumimoji="0" lang="fr-FR" smtClean="0"/>
              <a:t>Cliquez pour modifier le style du titre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1CE799DB-E469-42AA-906A-3D0B0FBEF0CC}" type="datetimeFigureOut">
              <a:rPr lang="fr-FR" smtClean="0"/>
              <a:pPr/>
              <a:t>15/03/2022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4343400" y="1036020"/>
            <a:ext cx="457200" cy="441325"/>
          </a:xfrm>
        </p:spPr>
        <p:txBody>
          <a:bodyPr/>
          <a:lstStyle/>
          <a:p>
            <a:fld id="{AB057BEC-C8E1-4EF1-9EE9-6F4C44144667}"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1CE799DB-E469-42AA-906A-3D0B0FBEF0CC}" type="datetimeFigureOut">
              <a:rPr lang="fr-FR" smtClean="0"/>
              <a:pPr/>
              <a:t>15/03/2022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B057BEC-C8E1-4EF1-9EE9-6F4C44144667}"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B057BEC-C8E1-4EF1-9EE9-6F4C44144667}" type="slidenum">
              <a:rPr lang="fr-FR" smtClean="0"/>
              <a:pPr/>
              <a:t>‹N°›</a:t>
            </a:fld>
            <a:endParaRPr lang="fr-F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1CE799DB-E469-42AA-906A-3D0B0FBEF0CC}" type="datetimeFigureOut">
              <a:rPr lang="fr-FR" smtClean="0"/>
              <a:pPr/>
              <a:t>15/03/2022</a:t>
            </a:fld>
            <a:endParaRPr lang="fr-FR"/>
          </a:p>
        </p:txBody>
      </p:sp>
      <p:sp>
        <p:nvSpPr>
          <p:cNvPr id="6" name="Espace réservé du pied de page 5"/>
          <p:cNvSpPr>
            <a:spLocks noGrp="1"/>
          </p:cNvSpPr>
          <p:nvPr>
            <p:ph type="ftr" sz="quarter" idx="11"/>
          </p:nvPr>
        </p:nvSpPr>
        <p:spPr>
          <a:xfrm>
            <a:off x="301752" y="6410848"/>
            <a:ext cx="3383280" cy="365760"/>
          </a:xfrm>
        </p:spPr>
        <p:txBody>
          <a:bodyPr/>
          <a:lstStyle/>
          <a:p>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AB057BEC-C8E1-4EF1-9EE9-6F4C44144667}" type="slidenum">
              <a:rPr lang="fr-FR" smtClean="0"/>
              <a:pPr/>
              <a:t>‹N°›</a:t>
            </a:fld>
            <a:endParaRPr lang="fr-FR"/>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1CE799DB-E469-42AA-906A-3D0B0FBEF0CC}" type="datetimeFigureOut">
              <a:rPr lang="fr-FR" smtClean="0"/>
              <a:pPr/>
              <a:t>15/03/2022</a:t>
            </a:fld>
            <a:endParaRPr lang="fr-FR"/>
          </a:p>
        </p:txBody>
      </p:sp>
      <p:sp>
        <p:nvSpPr>
          <p:cNvPr id="6" name="Espace réservé du pied de page 5"/>
          <p:cNvSpPr>
            <a:spLocks noGrp="1"/>
          </p:cNvSpPr>
          <p:nvPr>
            <p:ph type="ftr" sz="quarter" idx="11"/>
          </p:nvPr>
        </p:nvSpPr>
        <p:spPr>
          <a:xfrm>
            <a:off x="301752" y="6410848"/>
            <a:ext cx="3584448" cy="365760"/>
          </a:xfrm>
        </p:spPr>
        <p:txBody>
          <a:bodyPr/>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CE799DB-E469-42AA-906A-3D0B0FBEF0CC}" type="datetimeFigureOut">
              <a:rPr lang="fr-FR" smtClean="0"/>
              <a:pPr/>
              <a:t>15/03/2022</a:t>
            </a:fld>
            <a:endParaRPr lang="fr-F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fr-F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B057BEC-C8E1-4EF1-9EE9-6F4C44144667}" type="slidenum">
              <a:rPr lang="fr-FR" smtClean="0"/>
              <a:pPr/>
              <a:t>‹N°›</a:t>
            </a:fld>
            <a:endParaRPr lang="fr-F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print">
            <a:lum bright="10000"/>
          </a:blip>
          <a:srcRect/>
          <a:stretch>
            <a:fillRect/>
          </a:stretch>
        </p:blipFill>
        <p:spPr bwMode="auto">
          <a:xfrm>
            <a:off x="1" y="4971703"/>
            <a:ext cx="2843808" cy="1886297"/>
          </a:xfrm>
          <a:prstGeom prst="ellipse">
            <a:avLst/>
          </a:prstGeom>
          <a:ln>
            <a:noFill/>
          </a:ln>
          <a:effectLst>
            <a:softEdge rad="112500"/>
          </a:effectLst>
        </p:spPr>
      </p:pic>
      <p:pic>
        <p:nvPicPr>
          <p:cNvPr id="2050" name="Image 1" descr="المديرية المركزية لجامعة غليزان - Home | Facebook"/>
          <p:cNvPicPr>
            <a:picLocks noChangeAspect="1" noChangeArrowheads="1"/>
          </p:cNvPicPr>
          <p:nvPr/>
        </p:nvPicPr>
        <p:blipFill>
          <a:blip r:embed="rId3" cstate="print"/>
          <a:srcRect/>
          <a:stretch>
            <a:fillRect/>
          </a:stretch>
        </p:blipFill>
        <p:spPr bwMode="auto">
          <a:xfrm>
            <a:off x="0" y="0"/>
            <a:ext cx="1114425" cy="1114425"/>
          </a:xfrm>
          <a:prstGeom prst="rect">
            <a:avLst/>
          </a:prstGeom>
          <a:noFill/>
        </p:spPr>
      </p:pic>
      <p:pic>
        <p:nvPicPr>
          <p:cNvPr id="2049" name="Image 2" descr="المديرية المركزية لجامعة غليزان - Home | Facebook"/>
          <p:cNvPicPr>
            <a:picLocks noChangeAspect="1" noChangeArrowheads="1"/>
          </p:cNvPicPr>
          <p:nvPr/>
        </p:nvPicPr>
        <p:blipFill>
          <a:blip r:embed="rId3" cstate="print"/>
          <a:srcRect/>
          <a:stretch>
            <a:fillRect/>
          </a:stretch>
        </p:blipFill>
        <p:spPr bwMode="auto">
          <a:xfrm>
            <a:off x="8029575" y="0"/>
            <a:ext cx="1114425" cy="1114425"/>
          </a:xfrm>
          <a:prstGeom prst="rect">
            <a:avLst/>
          </a:prstGeom>
          <a:noFill/>
        </p:spPr>
      </p:pic>
      <p:sp>
        <p:nvSpPr>
          <p:cNvPr id="2051"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052" name="Rectangle 4"/>
          <p:cNvSpPr>
            <a:spLocks noChangeArrowheads="1"/>
          </p:cNvSpPr>
          <p:nvPr/>
        </p:nvSpPr>
        <p:spPr bwMode="auto">
          <a:xfrm>
            <a:off x="1125768" y="24081"/>
            <a:ext cx="6892464" cy="132343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Université de </a:t>
            </a:r>
            <a:r>
              <a:rPr kumimoji="0" lang="fr-FR" sz="2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Relizane</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Faculté des sciences et de la technologie</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Département des sciences agronomiques</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Master I : 2021-2022 /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Agroalimentaire et contrôle de qualité</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Organigramme : Multidocument 7"/>
          <p:cNvSpPr/>
          <p:nvPr/>
        </p:nvSpPr>
        <p:spPr>
          <a:xfrm>
            <a:off x="467544" y="1988840"/>
            <a:ext cx="8136904" cy="2952328"/>
          </a:xfrm>
          <a:prstGeom prst="flowChartMultidocumen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solidFill>
                  <a:schemeClr val="tx1"/>
                </a:solidFill>
              </a:rPr>
              <a:t>Analyses des matières alimentaires</a:t>
            </a:r>
            <a:endParaRPr lang="fr-FR" sz="3600" dirty="0">
              <a:solidFill>
                <a:schemeClr val="tx1"/>
              </a:solidFill>
            </a:endParaRPr>
          </a:p>
        </p:txBody>
      </p:sp>
      <p:sp>
        <p:nvSpPr>
          <p:cNvPr id="9" name="Rectangle 8"/>
          <p:cNvSpPr/>
          <p:nvPr/>
        </p:nvSpPr>
        <p:spPr>
          <a:xfrm>
            <a:off x="4747027" y="5229200"/>
            <a:ext cx="4145453" cy="830997"/>
          </a:xfrm>
          <a:prstGeom prst="rect">
            <a:avLst/>
          </a:prstGeom>
        </p:spPr>
        <p:txBody>
          <a:bodyPr wrap="square">
            <a:spAutoFit/>
          </a:bodyPr>
          <a:lstStyle/>
          <a:p>
            <a:pPr algn="ctr"/>
            <a:r>
              <a:rPr lang="fr-FR" sz="2400" dirty="0" smtClean="0"/>
              <a:t>Enseignante: Dr </a:t>
            </a:r>
            <a:r>
              <a:rPr lang="fr-FR" sz="2400" dirty="0" err="1" smtClean="0"/>
              <a:t>Boukhennoufa</a:t>
            </a:r>
            <a:r>
              <a:rPr lang="fr-FR" sz="2400" dirty="0" smtClean="0"/>
              <a:t> A</a:t>
            </a:r>
            <a:endParaRPr lang="fr-FR" sz="2400" dirty="0"/>
          </a:p>
        </p:txBody>
      </p:sp>
      <p:sp>
        <p:nvSpPr>
          <p:cNvPr id="10" name="Rectangle 9"/>
          <p:cNvSpPr/>
          <p:nvPr/>
        </p:nvSpPr>
        <p:spPr>
          <a:xfrm>
            <a:off x="3123168" y="6488668"/>
            <a:ext cx="3201389" cy="369332"/>
          </a:xfrm>
          <a:prstGeom prst="rect">
            <a:avLst/>
          </a:prstGeom>
        </p:spPr>
        <p:txBody>
          <a:bodyPr wrap="none">
            <a:spAutoFit/>
          </a:bodyPr>
          <a:lstStyle/>
          <a:p>
            <a:pPr algn="ctr"/>
            <a:r>
              <a:rPr lang="fr-FR" b="1" dirty="0" smtClean="0"/>
              <a:t>Année universitaire :2021/2022</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225" name="Rectangle 1"/>
          <p:cNvSpPr>
            <a:spLocks noChangeArrowheads="1"/>
          </p:cNvSpPr>
          <p:nvPr/>
        </p:nvSpPr>
        <p:spPr bwMode="auto">
          <a:xfrm>
            <a:off x="0" y="836712"/>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180975" algn="l"/>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autre part, Le journal officiel de la 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publique Alg</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rienne Arrêt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interminist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riel du 2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Moharram</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1438 correspondant au 4 octobre 2016 fixant les crit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res microbiologiques des denr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alimentaires (JORA, 39).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2226" name="Picture 2"/>
          <p:cNvPicPr>
            <a:picLocks noChangeAspect="1" noChangeArrowheads="1"/>
          </p:cNvPicPr>
          <p:nvPr/>
        </p:nvPicPr>
        <p:blipFill>
          <a:blip r:embed="rId2" cstate="print"/>
          <a:srcRect/>
          <a:stretch>
            <a:fillRect/>
          </a:stretch>
        </p:blipFill>
        <p:spPr bwMode="auto">
          <a:xfrm>
            <a:off x="0" y="2420888"/>
            <a:ext cx="4464496" cy="3326482"/>
          </a:xfrm>
          <a:prstGeom prst="rect">
            <a:avLst/>
          </a:prstGeom>
          <a:noFill/>
          <a:ln w="9525">
            <a:noFill/>
            <a:miter lim="800000"/>
            <a:headEnd/>
            <a:tailEnd/>
          </a:ln>
        </p:spPr>
      </p:pic>
      <p:pic>
        <p:nvPicPr>
          <p:cNvPr id="6" name="Image 5"/>
          <p:cNvPicPr>
            <a:picLocks noChangeAspect="1"/>
          </p:cNvPicPr>
          <p:nvPr/>
        </p:nvPicPr>
        <p:blipFill>
          <a:blip r:embed="rId3" cstate="print"/>
          <a:stretch>
            <a:fillRect/>
          </a:stretch>
        </p:blipFill>
        <p:spPr>
          <a:xfrm>
            <a:off x="4334824" y="2204864"/>
            <a:ext cx="4809176" cy="3388110"/>
          </a:xfrm>
          <a:prstGeom prst="rect">
            <a:avLst/>
          </a:prstGeom>
        </p:spPr>
      </p:pic>
      <p:sp>
        <p:nvSpPr>
          <p:cNvPr id="5" name="Parchemin vertical 4"/>
          <p:cNvSpPr/>
          <p:nvPr/>
        </p:nvSpPr>
        <p:spPr>
          <a:xfrm>
            <a:off x="0" y="692696"/>
            <a:ext cx="9144000" cy="5688632"/>
          </a:xfrm>
          <a:prstGeom prst="verticalScroll">
            <a:avLst>
              <a:gd name="adj" fmla="val 4343"/>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smtClean="0">
                <a:solidFill>
                  <a:schemeClr val="tx1"/>
                </a:solidFill>
              </a:rPr>
              <a:t>Les catégories des denrées alimentaires auxquelles s’appliquent les dispositions du présent arrêté sont :</a:t>
            </a:r>
          </a:p>
          <a:p>
            <a:pPr lvl="0" algn="just"/>
            <a:r>
              <a:rPr lang="fr-FR" sz="2400" dirty="0" smtClean="0">
                <a:solidFill>
                  <a:schemeClr val="tx1"/>
                </a:solidFill>
              </a:rPr>
              <a:t>-les viandes rouges et blanches ainsi que leurs dérivés ;</a:t>
            </a:r>
          </a:p>
          <a:p>
            <a:pPr lvl="0" algn="just"/>
            <a:r>
              <a:rPr lang="fr-FR" sz="2400" dirty="0" smtClean="0">
                <a:solidFill>
                  <a:schemeClr val="tx1"/>
                </a:solidFill>
              </a:rPr>
              <a:t>-le lait et les produits laitiers </a:t>
            </a:r>
          </a:p>
          <a:p>
            <a:pPr lvl="0" algn="just"/>
            <a:r>
              <a:rPr lang="fr-FR" sz="2400" dirty="0" smtClean="0">
                <a:solidFill>
                  <a:schemeClr val="tx1"/>
                </a:solidFill>
              </a:rPr>
              <a:t>-les produits de la pêche et de l’aquaculture ;</a:t>
            </a:r>
          </a:p>
          <a:p>
            <a:pPr lvl="0" algn="just"/>
            <a:r>
              <a:rPr lang="fr-FR" sz="2400" dirty="0" smtClean="0">
                <a:solidFill>
                  <a:schemeClr val="tx1"/>
                </a:solidFill>
              </a:rPr>
              <a:t>-les graisses animales et végétales ;</a:t>
            </a:r>
          </a:p>
          <a:p>
            <a:pPr lvl="0" algn="just"/>
            <a:r>
              <a:rPr lang="fr-FR" sz="2400" dirty="0" smtClean="0">
                <a:solidFill>
                  <a:schemeClr val="tx1"/>
                </a:solidFill>
              </a:rPr>
              <a:t>-les conserves et les semi-conserves ;</a:t>
            </a:r>
          </a:p>
          <a:p>
            <a:pPr lvl="0" algn="just"/>
            <a:r>
              <a:rPr lang="fr-FR" sz="2400" dirty="0" smtClean="0">
                <a:solidFill>
                  <a:schemeClr val="tx1"/>
                </a:solidFill>
              </a:rPr>
              <a:t>-les aliments pour nourrissons et enfants en bas âge;</a:t>
            </a:r>
          </a:p>
          <a:p>
            <a:pPr lvl="0" algn="just"/>
            <a:r>
              <a:rPr lang="fr-FR" sz="2400" dirty="0" smtClean="0">
                <a:solidFill>
                  <a:schemeClr val="tx1"/>
                </a:solidFill>
              </a:rPr>
              <a:t>-les céréales et les produits dérivés;</a:t>
            </a:r>
          </a:p>
          <a:p>
            <a:pPr lvl="0" algn="just"/>
            <a:r>
              <a:rPr lang="fr-FR" sz="2400" dirty="0" smtClean="0">
                <a:solidFill>
                  <a:schemeClr val="tx1"/>
                </a:solidFill>
              </a:rPr>
              <a:t>-les plats préparés ; </a:t>
            </a:r>
            <a:r>
              <a:rPr lang="fr-FR" sz="2400" dirty="0" err="1" smtClean="0">
                <a:solidFill>
                  <a:schemeClr val="tx1"/>
                </a:solidFill>
              </a:rPr>
              <a:t>etc</a:t>
            </a:r>
            <a:r>
              <a:rPr lang="fr-FR" sz="2400" dirty="0" smtClean="0">
                <a:solidFill>
                  <a:schemeClr val="tx1"/>
                </a:solidFill>
              </a:rPr>
              <a:t>…</a:t>
            </a:r>
          </a:p>
          <a:p>
            <a:pPr algn="ct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p:cNvPicPr>
            <a:picLocks noChangeAspect="1"/>
          </p:cNvPicPr>
          <p:nvPr/>
        </p:nvPicPr>
        <p:blipFill>
          <a:blip r:embed="rId2" cstate="print"/>
          <a:stretch>
            <a:fillRect/>
          </a:stretch>
        </p:blipFill>
        <p:spPr>
          <a:xfrm>
            <a:off x="388034" y="1"/>
            <a:ext cx="8755966" cy="3861048"/>
          </a:xfrm>
          <a:prstGeom prst="rect">
            <a:avLst/>
          </a:prstGeom>
        </p:spPr>
      </p:pic>
      <p:pic>
        <p:nvPicPr>
          <p:cNvPr id="5" name="Image 4"/>
          <p:cNvPicPr>
            <a:picLocks noChangeAspect="1"/>
          </p:cNvPicPr>
          <p:nvPr/>
        </p:nvPicPr>
        <p:blipFill>
          <a:blip r:embed="rId3" cstate="print"/>
          <a:stretch>
            <a:fillRect/>
          </a:stretch>
        </p:blipFill>
        <p:spPr>
          <a:xfrm>
            <a:off x="0" y="4221088"/>
            <a:ext cx="9144000" cy="17832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177" name="Rectangle 1"/>
          <p:cNvSpPr>
            <a:spLocks noChangeArrowheads="1"/>
          </p:cNvSpPr>
          <p:nvPr/>
        </p:nvSpPr>
        <p:spPr bwMode="auto">
          <a:xfrm>
            <a:off x="0" y="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80975" algn="l"/>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Services de contrôle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180975" algn="l"/>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 certain nombre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organismes et de structures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appui sp</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cialis</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ont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par le minist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du commerce au niveau de la direction g</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rale de la concurrence et des prix, tel que</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0178" name="Picture 2"/>
          <p:cNvPicPr>
            <a:picLocks noChangeAspect="1" noChangeArrowheads="1"/>
          </p:cNvPicPr>
          <p:nvPr/>
        </p:nvPicPr>
        <p:blipFill>
          <a:blip r:embed="rId2" cstate="print"/>
          <a:srcRect/>
          <a:stretch>
            <a:fillRect/>
          </a:stretch>
        </p:blipFill>
        <p:spPr bwMode="auto">
          <a:xfrm>
            <a:off x="467544" y="1844824"/>
            <a:ext cx="2952328" cy="1949177"/>
          </a:xfrm>
          <a:prstGeom prst="rect">
            <a:avLst/>
          </a:prstGeom>
          <a:noFill/>
          <a:ln w="9525">
            <a:noFill/>
            <a:miter lim="800000"/>
            <a:headEnd/>
            <a:tailEnd/>
          </a:ln>
        </p:spPr>
      </p:pic>
      <p:sp>
        <p:nvSpPr>
          <p:cNvPr id="50179" name="Rectangle 3"/>
          <p:cNvSpPr>
            <a:spLocks noChangeArrowheads="1"/>
          </p:cNvSpPr>
          <p:nvPr/>
        </p:nvSpPr>
        <p:spPr bwMode="auto">
          <a:xfrm>
            <a:off x="3491880" y="1628800"/>
            <a:ext cx="5652120" cy="2677656"/>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centre alg</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rien de contrôle de la qualit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 de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emballage (C.A.C.Q.E.), cr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par le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cret ex</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cutif n° 89-147 du 08 Ao</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û</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1989 qui fixe son organisation et son fonctionnement, et auquel est rattach</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un conseil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orientation scientifique et technique.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2" cstate="print"/>
          <a:srcRect/>
          <a:stretch>
            <a:fillRect/>
          </a:stretch>
        </p:blipFill>
        <p:spPr bwMode="auto">
          <a:xfrm>
            <a:off x="395536" y="4653136"/>
            <a:ext cx="2952328" cy="1949177"/>
          </a:xfrm>
          <a:prstGeom prst="rect">
            <a:avLst/>
          </a:prstGeom>
          <a:noFill/>
          <a:ln w="9525">
            <a:noFill/>
            <a:miter lim="800000"/>
            <a:headEnd/>
            <a:tailEnd/>
          </a:ln>
        </p:spPr>
      </p:pic>
      <p:sp>
        <p:nvSpPr>
          <p:cNvPr id="50180" name="Rectangle 4"/>
          <p:cNvSpPr>
            <a:spLocks noChangeArrowheads="1"/>
          </p:cNvSpPr>
          <p:nvPr/>
        </p:nvSpPr>
        <p:spPr bwMode="auto">
          <a:xfrm>
            <a:off x="3419872" y="4653136"/>
            <a:ext cx="5724128" cy="1631216"/>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publication du décret exécutif n° 91-192 du 1er Juin 1991, relatif aux laboratoires d’analyses de la qualité, dont l’objectif est d’organiser les conditions et les modalités d’ouverture et d'agrément de ces laboratoires.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153" name="Rectangle 1"/>
          <p:cNvSpPr>
            <a:spLocks noChangeArrowheads="1"/>
          </p:cNvSpPr>
          <p:nvPr/>
        </p:nvSpPr>
        <p:spPr bwMode="auto">
          <a:xfrm>
            <a:off x="0" y="0"/>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80975" algn="l"/>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gislation alimentaire internationale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180975" algn="l"/>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Dans le monde plusieurs grandes agences ou autorit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jouent un rôle important en mati</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laboration,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valuation et contrôle de la mise en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œ</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uvre des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gislations alimentaires, dont notamment :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9154" name="Picture 2"/>
          <p:cNvPicPr>
            <a:picLocks noChangeAspect="1" noChangeArrowheads="1"/>
          </p:cNvPicPr>
          <p:nvPr/>
        </p:nvPicPr>
        <p:blipFill>
          <a:blip r:embed="rId2" cstate="print"/>
          <a:srcRect/>
          <a:stretch>
            <a:fillRect/>
          </a:stretch>
        </p:blipFill>
        <p:spPr bwMode="auto">
          <a:xfrm>
            <a:off x="539552" y="2060848"/>
            <a:ext cx="2876550" cy="1675432"/>
          </a:xfrm>
          <a:prstGeom prst="rect">
            <a:avLst/>
          </a:prstGeom>
          <a:noFill/>
          <a:ln w="9525">
            <a:noFill/>
            <a:miter lim="800000"/>
            <a:headEnd/>
            <a:tailEnd/>
          </a:ln>
        </p:spPr>
      </p:pic>
      <p:sp>
        <p:nvSpPr>
          <p:cNvPr id="7" name="Ellipse 6"/>
          <p:cNvSpPr/>
          <p:nvPr/>
        </p:nvSpPr>
        <p:spPr>
          <a:xfrm>
            <a:off x="1331640" y="1556792"/>
            <a:ext cx="1152128" cy="72008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smtClean="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rPr>
              <a:t>1</a:t>
            </a:r>
            <a:endParaRPr lang="fr-FR" sz="3600" b="1" dirty="0">
              <a:ln w="18000">
                <a:solidFill>
                  <a:schemeClr val="accent2">
                    <a:satMod val="140000"/>
                  </a:schemeClr>
                </a:solidFill>
                <a:prstDash val="solid"/>
                <a:miter lim="800000"/>
              </a:ln>
              <a:solidFill>
                <a:schemeClr val="accent2"/>
              </a:solidFill>
              <a:effectLst>
                <a:outerShdw blurRad="25500" dist="23000" dir="7020000" algn="tl">
                  <a:srgbClr val="000000">
                    <a:alpha val="50000"/>
                  </a:srgbClr>
                </a:outerShdw>
              </a:effectLst>
            </a:endParaRPr>
          </a:p>
        </p:txBody>
      </p:sp>
      <p:sp>
        <p:nvSpPr>
          <p:cNvPr id="49155" name="Rectangle 3"/>
          <p:cNvSpPr>
            <a:spLocks noChangeArrowheads="1"/>
          </p:cNvSpPr>
          <p:nvPr/>
        </p:nvSpPr>
        <p:spPr bwMode="auto">
          <a:xfrm>
            <a:off x="3635896" y="1628800"/>
            <a:ext cx="514806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a:t>
            </a:r>
            <a:r>
              <a:rPr kumimoji="0" lang="fr-FR"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CXS 1-1985: Norme g</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rale pour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tiquetage des denr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alimentaires pr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emball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CXS 3-1981: Norme pour le saumon en conserve.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CXS 12-1981: Norme pour le miel.</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56" name="Rectangle 4"/>
          <p:cNvSpPr>
            <a:spLocks noChangeArrowheads="1"/>
          </p:cNvSpPr>
          <p:nvPr/>
        </p:nvSpPr>
        <p:spPr bwMode="auto">
          <a:xfrm>
            <a:off x="3851920" y="4437112"/>
            <a:ext cx="486003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AFNOR</a:t>
            </a:r>
            <a:r>
              <a:rPr kumimoji="0" lang="fr-FR"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(Association fran</a:t>
            </a:r>
            <a:r>
              <a:rPr kumimoji="0" lang="fr-FR" sz="2400" b="0" i="1"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fr-FR" sz="24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aise de normalisation),</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en 1926, une association 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gie par la loi de 1901, compos</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de pr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de 2500 entreprises adh</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rentes.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9158" name="Picture 6"/>
          <p:cNvPicPr>
            <a:picLocks noChangeAspect="1" noChangeArrowheads="1"/>
          </p:cNvPicPr>
          <p:nvPr/>
        </p:nvPicPr>
        <p:blipFill>
          <a:blip r:embed="rId3" cstate="print"/>
          <a:srcRect/>
          <a:stretch>
            <a:fillRect/>
          </a:stretch>
        </p:blipFill>
        <p:spPr bwMode="auto">
          <a:xfrm>
            <a:off x="611560" y="4653136"/>
            <a:ext cx="2880320" cy="1584176"/>
          </a:xfrm>
          <a:prstGeom prst="rect">
            <a:avLst/>
          </a:prstGeom>
          <a:noFill/>
          <a:ln w="9525">
            <a:solidFill>
              <a:srgbClr val="7030A0"/>
            </a:solidFill>
            <a:miter lim="800000"/>
            <a:headEnd/>
            <a:tailEnd/>
          </a:ln>
        </p:spPr>
      </p:pic>
      <p:sp>
        <p:nvSpPr>
          <p:cNvPr id="12" name="Ellipse 11"/>
          <p:cNvSpPr/>
          <p:nvPr/>
        </p:nvSpPr>
        <p:spPr>
          <a:xfrm>
            <a:off x="1475656" y="4221088"/>
            <a:ext cx="1152128" cy="720080"/>
          </a:xfrm>
          <a:prstGeom prst="ellipse">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3200" b="1" dirty="0" smtClean="0">
                <a:ln w="11430"/>
                <a:solidFill>
                  <a:srgbClr val="7030A0"/>
                </a:solidFill>
                <a:effectLst>
                  <a:outerShdw blurRad="50800" dist="39000" dir="5460000" algn="tl">
                    <a:srgbClr val="000000">
                      <a:alpha val="38000"/>
                    </a:srgbClr>
                  </a:outerShdw>
                </a:effectLst>
              </a:rPr>
              <a:t>2</a:t>
            </a:r>
            <a:endParaRPr lang="fr-FR" sz="3200" b="1" dirty="0">
              <a:ln w="11430"/>
              <a:solidFill>
                <a:srgbClr val="7030A0"/>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8129" name="Picture 1"/>
          <p:cNvPicPr>
            <a:picLocks noChangeAspect="1" noChangeArrowheads="1"/>
          </p:cNvPicPr>
          <p:nvPr/>
        </p:nvPicPr>
        <p:blipFill>
          <a:blip r:embed="rId2" cstate="print"/>
          <a:srcRect/>
          <a:stretch>
            <a:fillRect/>
          </a:stretch>
        </p:blipFill>
        <p:spPr bwMode="auto">
          <a:xfrm>
            <a:off x="395536" y="836712"/>
            <a:ext cx="2160240" cy="1584176"/>
          </a:xfrm>
          <a:prstGeom prst="rect">
            <a:avLst/>
          </a:prstGeom>
          <a:noFill/>
          <a:ln w="9525">
            <a:solidFill>
              <a:srgbClr val="00B0F0"/>
            </a:solidFill>
            <a:miter lim="800000"/>
            <a:headEnd/>
            <a:tailEnd/>
          </a:ln>
        </p:spPr>
      </p:pic>
      <p:sp>
        <p:nvSpPr>
          <p:cNvPr id="48130" name="Rectangle 2"/>
          <p:cNvSpPr>
            <a:spLocks noChangeArrowheads="1"/>
          </p:cNvSpPr>
          <p:nvPr/>
        </p:nvSpPr>
        <p:spPr bwMode="auto">
          <a:xfrm>
            <a:off x="2627784" y="0"/>
            <a:ext cx="651621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ISO</a:t>
            </a:r>
            <a:r>
              <a:rPr kumimoji="0" lang="fr-FR"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(Organisation internationale de normalisation</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Cr</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en 1957,</a:t>
            </a:r>
            <a:r>
              <a:rPr kumimoji="0" lang="fr-FR"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ISO 26000 (2010) : Lignes directrices relatives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responsabilit</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soci</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tale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ISO 31000 (2009) : Management du risque - Principes et lignes directrices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ISO 14001 (2004) : Syst</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mes de management environnemental - Exigences et lignes directrices pour son utilisation</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ISO 9001 norme relative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l'assurance qualit</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Ellipse 4"/>
          <p:cNvSpPr/>
          <p:nvPr/>
        </p:nvSpPr>
        <p:spPr>
          <a:xfrm>
            <a:off x="971600" y="332656"/>
            <a:ext cx="936104" cy="576064"/>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2400" b="1" dirty="0" smtClean="0">
                <a:ln w="11430"/>
                <a:solidFill>
                  <a:srgbClr val="00B0F0"/>
                </a:solidFill>
                <a:effectLst>
                  <a:outerShdw blurRad="50800" dist="39000" dir="5460000" algn="tl">
                    <a:srgbClr val="000000">
                      <a:alpha val="38000"/>
                    </a:srgbClr>
                  </a:outerShdw>
                </a:effectLst>
              </a:rPr>
              <a:t>3</a:t>
            </a:r>
            <a:endParaRPr lang="fr-FR" sz="2400" b="1" dirty="0">
              <a:ln w="11430"/>
              <a:solidFill>
                <a:srgbClr val="00B0F0"/>
              </a:solidFill>
              <a:effectLst>
                <a:outerShdw blurRad="50800" dist="39000" dir="5460000" algn="tl">
                  <a:srgbClr val="000000">
                    <a:alpha val="38000"/>
                  </a:srgbClr>
                </a:outerShdw>
              </a:effectLst>
            </a:endParaRPr>
          </a:p>
        </p:txBody>
      </p:sp>
      <p:pic>
        <p:nvPicPr>
          <p:cNvPr id="48131" name="Picture 3"/>
          <p:cNvPicPr>
            <a:picLocks noChangeAspect="1" noChangeArrowheads="1"/>
          </p:cNvPicPr>
          <p:nvPr/>
        </p:nvPicPr>
        <p:blipFill>
          <a:blip r:embed="rId3" cstate="print"/>
          <a:srcRect/>
          <a:stretch>
            <a:fillRect/>
          </a:stretch>
        </p:blipFill>
        <p:spPr bwMode="auto">
          <a:xfrm>
            <a:off x="539552" y="3933056"/>
            <a:ext cx="2016224" cy="1704975"/>
          </a:xfrm>
          <a:prstGeom prst="rect">
            <a:avLst/>
          </a:prstGeom>
          <a:noFill/>
          <a:ln w="9525">
            <a:solidFill>
              <a:srgbClr val="002060"/>
            </a:solidFill>
            <a:miter lim="800000"/>
            <a:headEnd/>
            <a:tailEnd/>
          </a:ln>
        </p:spPr>
      </p:pic>
      <p:sp>
        <p:nvSpPr>
          <p:cNvPr id="7" name="Ellipse 6"/>
          <p:cNvSpPr/>
          <p:nvPr/>
        </p:nvSpPr>
        <p:spPr>
          <a:xfrm>
            <a:off x="1115616" y="3501008"/>
            <a:ext cx="792088" cy="504056"/>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rPr>
              <a:t>4</a:t>
            </a:r>
            <a:endParaRPr lang="fr-FR" sz="2800" b="1" dirty="0">
              <a:ln w="18000">
                <a:solidFill>
                  <a:schemeClr val="accent2">
                    <a:satMod val="140000"/>
                  </a:schemeClr>
                </a:solidFill>
                <a:prstDash val="solid"/>
                <a:miter lim="800000"/>
              </a:ln>
              <a:solidFill>
                <a:srgbClr val="002060"/>
              </a:solidFill>
              <a:effectLst>
                <a:outerShdw blurRad="25500" dist="23000" dir="7020000" algn="tl">
                  <a:srgbClr val="000000">
                    <a:alpha val="50000"/>
                  </a:srgbClr>
                </a:outerShdw>
              </a:effectLst>
            </a:endParaRPr>
          </a:p>
        </p:txBody>
      </p:sp>
      <p:sp>
        <p:nvSpPr>
          <p:cNvPr id="8" name="Rectangle 7"/>
          <p:cNvSpPr/>
          <p:nvPr/>
        </p:nvSpPr>
        <p:spPr>
          <a:xfrm>
            <a:off x="2915816" y="3861048"/>
            <a:ext cx="4572000" cy="1815882"/>
          </a:xfrm>
          <a:prstGeom prst="rect">
            <a:avLst/>
          </a:prstGeom>
        </p:spPr>
        <p:txBody>
          <a:bodyPr>
            <a:spAutoFit/>
          </a:bodyPr>
          <a:lstStyle/>
          <a:p>
            <a:pPr algn="ctr"/>
            <a:r>
              <a:rPr lang="fr-FR" sz="2800" dirty="0" smtClean="0"/>
              <a:t>Agence fédérale pour la sécurité de la chaine alimentaire AFSCA (Belgique) </a:t>
            </a:r>
            <a:endParaRPr lang="fr-FR"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609" name="Rectangle 1"/>
          <p:cNvSpPr>
            <a:spLocks noChangeArrowheads="1"/>
          </p:cNvSpPr>
          <p:nvPr/>
        </p:nvSpPr>
        <p:spPr bwMode="auto">
          <a:xfrm>
            <a:off x="3851920" y="980728"/>
            <a:ext cx="493204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-Agence fran</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aise de s</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curit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sanitaire des aliments AFSSA, devenue l'agence nationale de s</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curit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sanitaire des aliments ANSES au 1er juillet 2010 (France).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8610" name="Picture 2"/>
          <p:cNvPicPr>
            <a:picLocks noChangeAspect="1" noChangeArrowheads="1"/>
          </p:cNvPicPr>
          <p:nvPr/>
        </p:nvPicPr>
        <p:blipFill>
          <a:blip r:embed="rId2" cstate="print"/>
          <a:srcRect/>
          <a:stretch>
            <a:fillRect/>
          </a:stretch>
        </p:blipFill>
        <p:spPr bwMode="auto">
          <a:xfrm>
            <a:off x="971600" y="764704"/>
            <a:ext cx="2160240" cy="1872208"/>
          </a:xfrm>
          <a:prstGeom prst="rect">
            <a:avLst/>
          </a:prstGeom>
          <a:noFill/>
          <a:ln w="9525">
            <a:solidFill>
              <a:schemeClr val="accent6"/>
            </a:solidFill>
            <a:miter lim="800000"/>
            <a:headEnd/>
            <a:tailEnd/>
          </a:ln>
        </p:spPr>
      </p:pic>
      <p:sp>
        <p:nvSpPr>
          <p:cNvPr id="68611" name="Rectangle 3"/>
          <p:cNvSpPr>
            <a:spLocks noChangeArrowheads="1"/>
          </p:cNvSpPr>
          <p:nvPr/>
        </p:nvSpPr>
        <p:spPr bwMode="auto">
          <a:xfrm>
            <a:off x="3851920" y="3861048"/>
            <a:ext cx="478802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-Agence canadienne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inspection des aliments ACIA (Canada)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8612" name="Picture 4"/>
          <p:cNvPicPr>
            <a:picLocks noChangeAspect="1" noChangeArrowheads="1"/>
          </p:cNvPicPr>
          <p:nvPr/>
        </p:nvPicPr>
        <p:blipFill>
          <a:blip r:embed="rId3" cstate="print"/>
          <a:srcRect/>
          <a:stretch>
            <a:fillRect/>
          </a:stretch>
        </p:blipFill>
        <p:spPr bwMode="auto">
          <a:xfrm>
            <a:off x="827584" y="3429000"/>
            <a:ext cx="2190750" cy="1438275"/>
          </a:xfrm>
          <a:prstGeom prst="rect">
            <a:avLst/>
          </a:prstGeom>
          <a:noFill/>
          <a:ln w="9525">
            <a:solidFill>
              <a:srgbClr val="FF0000"/>
            </a:solidFill>
            <a:miter lim="800000"/>
            <a:headEnd/>
            <a:tailEnd/>
          </a:ln>
        </p:spPr>
      </p:pic>
      <p:sp>
        <p:nvSpPr>
          <p:cNvPr id="7" name="Ellipse 6"/>
          <p:cNvSpPr/>
          <p:nvPr/>
        </p:nvSpPr>
        <p:spPr>
          <a:xfrm>
            <a:off x="1547664" y="332656"/>
            <a:ext cx="864096" cy="504056"/>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5</a:t>
            </a:r>
            <a:endParaRPr lang="fr-FR"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8" name="Ellipse 7"/>
          <p:cNvSpPr/>
          <p:nvPr/>
        </p:nvSpPr>
        <p:spPr>
          <a:xfrm>
            <a:off x="1475656" y="2924944"/>
            <a:ext cx="1008112"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accent1">
                    <a:lumMod val="50000"/>
                  </a:schemeClr>
                </a:solidFill>
              </a:rPr>
              <a:t>6</a:t>
            </a:r>
            <a:endParaRPr lang="fr-FR" sz="2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79512" y="2276872"/>
            <a:ext cx="8748464" cy="1323439"/>
          </a:xfrm>
          <a:prstGeom prst="rect">
            <a:avLst/>
          </a:prstGeom>
          <a:noFill/>
          <a:ln>
            <a:solidFill>
              <a:schemeClr val="accent4">
                <a:lumMod val="75000"/>
              </a:schemeClr>
            </a:solidFill>
          </a:ln>
        </p:spPr>
        <p:txBody>
          <a:bodyPr wrap="square" lIns="91440" tIns="45720" rIns="91440" bIns="45720">
            <a:spAutoFit/>
          </a:bodyPr>
          <a:lstStyle/>
          <a:p>
            <a:pPr algn="ctr"/>
            <a:r>
              <a:rPr lang="fr-FR" sz="4000" b="1" dirty="0" smtClean="0">
                <a:effectLst>
                  <a:reflection blurRad="6350" stA="55000" endA="50" endPos="85000" dir="5400000" sy="-100000" algn="bl" rotWithShape="0"/>
                </a:effectLst>
              </a:rPr>
              <a:t>Répression des fraudes alimentaires</a:t>
            </a:r>
            <a:endParaRPr lang="fr-FR"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reflection blurRad="6350" stA="55000" endA="50" endPos="85000" dir="5400000" sy="-100000" algn="bl" rotWithShape="0"/>
              </a:effectLst>
            </a:endParaRPr>
          </a:p>
        </p:txBody>
      </p:sp>
      <p:pic>
        <p:nvPicPr>
          <p:cNvPr id="67585" name="Picture 1"/>
          <p:cNvPicPr>
            <a:picLocks noChangeAspect="1" noChangeArrowheads="1"/>
          </p:cNvPicPr>
          <p:nvPr/>
        </p:nvPicPr>
        <p:blipFill>
          <a:blip r:embed="rId2" cstate="print"/>
          <a:srcRect/>
          <a:stretch>
            <a:fillRect/>
          </a:stretch>
        </p:blipFill>
        <p:spPr bwMode="auto">
          <a:xfrm>
            <a:off x="5508104" y="332656"/>
            <a:ext cx="2843758" cy="1867073"/>
          </a:xfrm>
          <a:prstGeom prst="ellipse">
            <a:avLst/>
          </a:prstGeom>
          <a:ln>
            <a:noFill/>
          </a:ln>
          <a:effectLst>
            <a:softEdge rad="112500"/>
          </a:effectLst>
        </p:spPr>
      </p:pic>
      <p:pic>
        <p:nvPicPr>
          <p:cNvPr id="67586" name="Picture 2"/>
          <p:cNvPicPr>
            <a:picLocks noChangeAspect="1" noChangeArrowheads="1"/>
          </p:cNvPicPr>
          <p:nvPr/>
        </p:nvPicPr>
        <p:blipFill>
          <a:blip r:embed="rId3" cstate="print"/>
          <a:srcRect/>
          <a:stretch>
            <a:fillRect/>
          </a:stretch>
        </p:blipFill>
        <p:spPr bwMode="auto">
          <a:xfrm>
            <a:off x="899592" y="4293096"/>
            <a:ext cx="2736304" cy="20882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6561" name="Rectangle 1"/>
          <p:cNvSpPr>
            <a:spLocks noChangeArrowheads="1"/>
          </p:cNvSpPr>
          <p:nvPr/>
        </p:nvSpPr>
        <p:spPr bwMode="auto">
          <a:xfrm>
            <a:off x="0" y="692696"/>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514475" algn="l"/>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Histoire des fraudes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1514475" algn="l"/>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fraudes ont exist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tous temps.  Les personnes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pourvues de loyaut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pensent toujours qu</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ils 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alisent un b</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fice illicite appr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ciable apr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la livraison des produis de qualit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inf</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rieure ou de quantit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moindre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ceux qu</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ils devraient livrer.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6562" name="Picture 2"/>
          <p:cNvPicPr>
            <a:picLocks noChangeAspect="1" noChangeArrowheads="1"/>
          </p:cNvPicPr>
          <p:nvPr/>
        </p:nvPicPr>
        <p:blipFill>
          <a:blip r:embed="rId2" cstate="print"/>
          <a:srcRect/>
          <a:stretch>
            <a:fillRect/>
          </a:stretch>
        </p:blipFill>
        <p:spPr bwMode="auto">
          <a:xfrm>
            <a:off x="6444208" y="0"/>
            <a:ext cx="2157259" cy="1152127"/>
          </a:xfrm>
          <a:prstGeom prst="rect">
            <a:avLst/>
          </a:prstGeom>
          <a:ln>
            <a:noFill/>
          </a:ln>
          <a:effectLst>
            <a:softEdge rad="112500"/>
          </a:effectLst>
        </p:spPr>
      </p:pic>
      <p:sp>
        <p:nvSpPr>
          <p:cNvPr id="66563" name="Rectangle 3"/>
          <p:cNvSpPr>
            <a:spLocks noChangeArrowheads="1"/>
          </p:cNvSpPr>
          <p:nvPr/>
        </p:nvSpPr>
        <p:spPr bwMode="auto">
          <a:xfrm>
            <a:off x="0" y="2852936"/>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finition de la fraude alimentaire</a:t>
            </a:r>
            <a:endPar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fraude alimentaire est un  terme collectif, désignant la substitution, l’ajout, représentation erronée intentionnelle d’une denrée, des ingrédients alimentaires et d’emballage alimentaire. Des déclarations fausses ou trompeuses en vue d’un gain économique.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179512" y="4908823"/>
            <a:ext cx="2952328" cy="1949177"/>
          </a:xfrm>
          <a:prstGeom prst="rect">
            <a:avLst/>
          </a:prstGeom>
          <a:noFill/>
          <a:ln w="9525">
            <a:noFill/>
            <a:miter lim="800000"/>
            <a:headEnd/>
            <a:tailEnd/>
          </a:ln>
        </p:spPr>
      </p:pic>
      <p:sp>
        <p:nvSpPr>
          <p:cNvPr id="7" name="Rectangle 6"/>
          <p:cNvSpPr/>
          <p:nvPr/>
        </p:nvSpPr>
        <p:spPr>
          <a:xfrm>
            <a:off x="3563888" y="4797152"/>
            <a:ext cx="4572000" cy="1015663"/>
          </a:xfrm>
          <a:prstGeom prst="rect">
            <a:avLst/>
          </a:prstGeom>
        </p:spPr>
        <p:txBody>
          <a:bodyPr>
            <a:spAutoFit/>
          </a:bodyPr>
          <a:lstStyle/>
          <a:p>
            <a:pPr algn="ctr"/>
            <a:r>
              <a:rPr lang="fr-FR" sz="2000" dirty="0" smtClean="0"/>
              <a:t>Les produis présentant plus de risque : l’huile d’olive et les produits biologiques. </a:t>
            </a:r>
            <a:endParaRPr lang="fr-FR" sz="2000" dirty="0"/>
          </a:p>
        </p:txBody>
      </p:sp>
      <p:pic>
        <p:nvPicPr>
          <p:cNvPr id="66564" name="Picture 4"/>
          <p:cNvPicPr>
            <a:picLocks noChangeAspect="1" noChangeArrowheads="1"/>
          </p:cNvPicPr>
          <p:nvPr/>
        </p:nvPicPr>
        <p:blipFill>
          <a:blip r:embed="rId4" cstate="print"/>
          <a:srcRect/>
          <a:stretch>
            <a:fillRect/>
          </a:stretch>
        </p:blipFill>
        <p:spPr bwMode="auto">
          <a:xfrm>
            <a:off x="3491880" y="5759110"/>
            <a:ext cx="1440160" cy="1098890"/>
          </a:xfrm>
          <a:prstGeom prst="rect">
            <a:avLst/>
          </a:prstGeom>
          <a:noFill/>
          <a:ln w="9525">
            <a:noFill/>
            <a:miter lim="800000"/>
            <a:headEnd/>
            <a:tailEnd/>
          </a:ln>
        </p:spPr>
      </p:pic>
      <p:pic>
        <p:nvPicPr>
          <p:cNvPr id="66565" name="Picture 5"/>
          <p:cNvPicPr>
            <a:picLocks noChangeAspect="1" noChangeArrowheads="1"/>
          </p:cNvPicPr>
          <p:nvPr/>
        </p:nvPicPr>
        <p:blipFill>
          <a:blip r:embed="rId5" cstate="print"/>
          <a:srcRect/>
          <a:stretch>
            <a:fillRect/>
          </a:stretch>
        </p:blipFill>
        <p:spPr bwMode="auto">
          <a:xfrm>
            <a:off x="6732241" y="5656190"/>
            <a:ext cx="1872208" cy="12018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537" name="Rectangle 1"/>
          <p:cNvSpPr>
            <a:spLocks noChangeArrowheads="1"/>
          </p:cNvSpPr>
          <p:nvPr/>
        </p:nvSpPr>
        <p:spPr bwMode="auto">
          <a:xfrm>
            <a:off x="0" y="-61555"/>
            <a:ext cx="9144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Caract</a:t>
            </a:r>
            <a:r>
              <a:rPr kumimoji="0" lang="fr-FR" sz="20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ristiques de la fraude alimentaire</a:t>
            </a:r>
            <a:endPar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fraude alimentaire peut essentiellement se réaliser, soit par une tromperie proprement dite, soit par la falsification d'un produit </a:t>
            </a:r>
            <a:r>
              <a:rPr kumimoji="0" lang="fr-FR" sz="2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7" name="Organigramme : Terminateur 6"/>
          <p:cNvSpPr/>
          <p:nvPr/>
        </p:nvSpPr>
        <p:spPr>
          <a:xfrm>
            <a:off x="755576" y="1412776"/>
            <a:ext cx="2880320" cy="792088"/>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Agency FB" pitchFamily="34" charset="0"/>
                <a:cs typeface="Times New Roman" pitchFamily="18" charset="0"/>
              </a:rPr>
              <a:t>Tromperie</a:t>
            </a:r>
            <a:endParaRPr lang="fr-FR" sz="2800" dirty="0">
              <a:solidFill>
                <a:schemeClr val="tx1"/>
              </a:solidFill>
              <a:latin typeface="Agency FB" pitchFamily="34" charset="0"/>
              <a:cs typeface="Times New Roman" pitchFamily="18" charset="0"/>
            </a:endParaRPr>
          </a:p>
        </p:txBody>
      </p:sp>
      <p:sp>
        <p:nvSpPr>
          <p:cNvPr id="8" name="Organigramme : Terminateur 7"/>
          <p:cNvSpPr/>
          <p:nvPr/>
        </p:nvSpPr>
        <p:spPr>
          <a:xfrm>
            <a:off x="5148064" y="1412776"/>
            <a:ext cx="2880320" cy="792088"/>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latin typeface="Agency FB" pitchFamily="34" charset="0"/>
                <a:cs typeface="Times New Roman" pitchFamily="18" charset="0"/>
              </a:rPr>
              <a:t>Falsification</a:t>
            </a:r>
            <a:endParaRPr lang="fr-FR" sz="2800" dirty="0">
              <a:solidFill>
                <a:schemeClr val="tx1"/>
              </a:solidFill>
              <a:latin typeface="Agency FB" pitchFamily="34" charset="0"/>
              <a:cs typeface="Times New Roman" pitchFamily="18" charset="0"/>
            </a:endParaRPr>
          </a:p>
        </p:txBody>
      </p:sp>
      <p:cxnSp>
        <p:nvCxnSpPr>
          <p:cNvPr id="10" name="Connecteur droit avec flèche 9"/>
          <p:cNvCxnSpPr/>
          <p:nvPr/>
        </p:nvCxnSpPr>
        <p:spPr>
          <a:xfrm flipH="1">
            <a:off x="3275856" y="1052736"/>
            <a:ext cx="86409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4644008" y="1052736"/>
            <a:ext cx="86409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0" y="2420888"/>
            <a:ext cx="4716016" cy="4437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solidFill>
                  <a:schemeClr val="tx1"/>
                </a:solidFill>
              </a:rPr>
              <a:t>-Tromperie sur la nature de la marchandise, ce sera le cas de fourniture de vinaigre pour du vin, de margarine pour du beurre, etc.</a:t>
            </a:r>
          </a:p>
          <a:p>
            <a:r>
              <a:rPr lang="fr-FR" dirty="0" smtClean="0">
                <a:solidFill>
                  <a:schemeClr val="tx1"/>
                </a:solidFill>
              </a:rPr>
              <a:t>-Tromperie sur les qualités substantielles. Le fardage des sacs ou cageots de fruits, qui consistent à placer les denrées très belles sur le dessus du récipient et des denrées inférieures ou manquant de maturité au-dessous.</a:t>
            </a:r>
          </a:p>
          <a:p>
            <a:r>
              <a:rPr lang="fr-FR" dirty="0" smtClean="0">
                <a:solidFill>
                  <a:schemeClr val="tx1"/>
                </a:solidFill>
              </a:rPr>
              <a:t>-Tromperies sur la composition et la teneur en principes utiles de la marchandise. </a:t>
            </a:r>
          </a:p>
          <a:p>
            <a:r>
              <a:rPr lang="fr-FR" dirty="0" smtClean="0">
                <a:solidFill>
                  <a:schemeClr val="tx1"/>
                </a:solidFill>
              </a:rPr>
              <a:t>-Tromperie sur l'espèce ou sur l'origine.</a:t>
            </a:r>
          </a:p>
          <a:p>
            <a:r>
              <a:rPr lang="fr-FR" dirty="0" smtClean="0">
                <a:solidFill>
                  <a:schemeClr val="tx1"/>
                </a:solidFill>
              </a:rPr>
              <a:t>-La tromperie sur la quantité.</a:t>
            </a:r>
          </a:p>
          <a:p>
            <a:pPr algn="ctr"/>
            <a:endParaRPr lang="fr-FR" dirty="0">
              <a:solidFill>
                <a:schemeClr val="tx1"/>
              </a:solidFill>
            </a:endParaRPr>
          </a:p>
        </p:txBody>
      </p:sp>
      <p:sp>
        <p:nvSpPr>
          <p:cNvPr id="16" name="Rectangle 15"/>
          <p:cNvSpPr/>
          <p:nvPr/>
        </p:nvSpPr>
        <p:spPr>
          <a:xfrm>
            <a:off x="4860032" y="2924944"/>
            <a:ext cx="4283968" cy="36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smtClean="0">
                <a:solidFill>
                  <a:schemeClr val="tx1"/>
                </a:solidFill>
              </a:rPr>
              <a:t>- </a:t>
            </a:r>
            <a:r>
              <a:rPr lang="fr-FR" dirty="0" smtClean="0">
                <a:solidFill>
                  <a:schemeClr val="tx1"/>
                </a:solidFill>
              </a:rPr>
              <a:t>Par addition (cas le plus fréquent): le fraudeur mélange un corps différent et de moindre valeur à la denrée, tel sera le cas du mouillage de lait, du mélange de margarine à du beurre,</a:t>
            </a:r>
          </a:p>
          <a:p>
            <a:r>
              <a:rPr lang="fr-FR" dirty="0" smtClean="0">
                <a:solidFill>
                  <a:schemeClr val="tx1"/>
                </a:solidFill>
              </a:rPr>
              <a:t>  -Par soustraction: ce procédé consiste à enlever une partie de la composition   du véritable produit, en général celle qui a le plus de valeur. L'écrémage du lait en est l'exemple le plus typique.</a:t>
            </a:r>
          </a:p>
          <a:p>
            <a:r>
              <a:rPr lang="fr-FR" dirty="0" smtClean="0">
                <a:solidFill>
                  <a:schemeClr val="tx1"/>
                </a:solidFill>
              </a:rPr>
              <a:t>Enfin, la falsification peut se réaliser en fabriquant un faux produit au moyen de substances n'entrant pas normalement dans sa composition.</a:t>
            </a:r>
          </a:p>
          <a:p>
            <a:pPr algn="ctr"/>
            <a:endParaRPr lang="fr-F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384"/>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745" name="Rectangle 1"/>
          <p:cNvSpPr>
            <a:spLocks noChangeArrowheads="1"/>
          </p:cNvSpPr>
          <p:nvPr/>
        </p:nvSpPr>
        <p:spPr bwMode="auto">
          <a:xfrm>
            <a:off x="0" y="75983"/>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pression des fraudes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L'intervention du service repose sur des textes législatifs et réglementaires, mais il fait appel également aux normes professionnelles</a:t>
            </a:r>
            <a:r>
              <a:rPr kumimoji="0" lang="fr-FR" sz="2400" b="0" i="0" u="none" strike="noStrike" cap="none" normalizeH="0" baseline="0" dirty="0" smtClean="0">
                <a:ln>
                  <a:noFill/>
                </a:ln>
                <a:solidFill>
                  <a:schemeClr val="tx1"/>
                </a:solidFill>
                <a:effectLst/>
                <a:latin typeface="Arial" pitchFamily="34" charset="0"/>
                <a:cs typeface="Arial" pitchFamily="34" charset="0"/>
              </a:rPr>
              <a:t> </a:t>
            </a:r>
          </a:p>
        </p:txBody>
      </p:sp>
      <p:sp>
        <p:nvSpPr>
          <p:cNvPr id="5" name="Rectangle 4"/>
          <p:cNvSpPr/>
          <p:nvPr/>
        </p:nvSpPr>
        <p:spPr>
          <a:xfrm>
            <a:off x="1187624" y="2204864"/>
            <a:ext cx="6624736" cy="1569660"/>
          </a:xfrm>
          <a:prstGeom prst="rect">
            <a:avLst/>
          </a:prstGeom>
          <a:ln>
            <a:solidFill>
              <a:srgbClr val="FF0000"/>
            </a:solidFill>
          </a:ln>
        </p:spPr>
        <p:txBody>
          <a:bodyPr wrap="square">
            <a:spAutoFit/>
          </a:bodyPr>
          <a:lstStyle/>
          <a:p>
            <a:pPr algn="ctr"/>
            <a:r>
              <a:rPr lang="fr-FR" sz="2400" dirty="0" smtClean="0"/>
              <a:t>Le dispositif mis en place pour assurer les missions de contrôle de la qualité et de la répression des fraudes repose essentiellement sur la loi n° 89 – 02 du 7 février 1989 </a:t>
            </a:r>
            <a:endParaRPr lang="fr-FR" sz="2400" dirty="0"/>
          </a:p>
        </p:txBody>
      </p:sp>
      <p:sp>
        <p:nvSpPr>
          <p:cNvPr id="6" name="Flèche vers le bas 5"/>
          <p:cNvSpPr/>
          <p:nvPr/>
        </p:nvSpPr>
        <p:spPr>
          <a:xfrm>
            <a:off x="3923928" y="1700808"/>
            <a:ext cx="1224136" cy="57606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483768" y="4653136"/>
            <a:ext cx="4572000" cy="1569660"/>
          </a:xfrm>
          <a:prstGeom prst="rect">
            <a:avLst/>
          </a:prstGeom>
        </p:spPr>
        <p:txBody>
          <a:bodyPr>
            <a:spAutoFit/>
          </a:bodyPr>
          <a:lstStyle/>
          <a:p>
            <a:pPr algn="ctr"/>
            <a:r>
              <a:rPr lang="fr-FR" sz="2400" dirty="0" smtClean="0">
                <a:latin typeface="Times New Roman" pitchFamily="18" charset="0"/>
                <a:cs typeface="Times New Roman" pitchFamily="18" charset="0"/>
              </a:rPr>
              <a:t>Il est à noter aussi que, le commerce des produits falsifiés est interdit au même titre que celui des denrées corrompues ou toxiques</a:t>
            </a:r>
            <a:endParaRPr lang="fr-FR" sz="2400" dirty="0">
              <a:latin typeface="Times New Roman" pitchFamily="18" charset="0"/>
              <a:cs typeface="Times New Roman" pitchFamily="18" charset="0"/>
            </a:endParaRPr>
          </a:p>
        </p:txBody>
      </p:sp>
      <p:pic>
        <p:nvPicPr>
          <p:cNvPr id="31746" name="Picture 2"/>
          <p:cNvPicPr>
            <a:picLocks noChangeAspect="1" noChangeArrowheads="1"/>
          </p:cNvPicPr>
          <p:nvPr/>
        </p:nvPicPr>
        <p:blipFill>
          <a:blip r:embed="rId2" cstate="print"/>
          <a:srcRect/>
          <a:stretch>
            <a:fillRect/>
          </a:stretch>
        </p:blipFill>
        <p:spPr bwMode="auto">
          <a:xfrm rot="19296197">
            <a:off x="107579" y="4502794"/>
            <a:ext cx="2752725" cy="130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5816" y="332656"/>
            <a:ext cx="3248005" cy="646331"/>
          </a:xfrm>
          <a:prstGeom prst="rect">
            <a:avLst/>
          </a:prstGeom>
        </p:spPr>
        <p:txBody>
          <a:bodyPr wrap="none">
            <a:spAutoFit/>
          </a:bodyPr>
          <a:lstStyle/>
          <a:p>
            <a:r>
              <a:rPr lang="fr-FR" sz="3600" b="1" dirty="0" smtClean="0">
                <a:latin typeface="Algerian" pitchFamily="82" charset="0"/>
              </a:rPr>
              <a:t>Introduction</a:t>
            </a:r>
            <a:endParaRPr lang="fr-FR" sz="3600" dirty="0">
              <a:latin typeface="Algerian" pitchFamily="82" charset="0"/>
            </a:endParaRPr>
          </a:p>
        </p:txBody>
      </p:sp>
      <p:pic>
        <p:nvPicPr>
          <p:cNvPr id="1026" name="Picture 2"/>
          <p:cNvPicPr>
            <a:picLocks noChangeAspect="1" noChangeArrowheads="1"/>
          </p:cNvPicPr>
          <p:nvPr/>
        </p:nvPicPr>
        <p:blipFill>
          <a:blip r:embed="rId2" cstate="print"/>
          <a:srcRect/>
          <a:stretch>
            <a:fillRect/>
          </a:stretch>
        </p:blipFill>
        <p:spPr bwMode="auto">
          <a:xfrm>
            <a:off x="6191672" y="0"/>
            <a:ext cx="2952328" cy="1944216"/>
          </a:xfrm>
          <a:prstGeom prst="ellipse">
            <a:avLst/>
          </a:prstGeom>
          <a:ln>
            <a:noFill/>
          </a:ln>
          <a:effectLst>
            <a:softEdge rad="112500"/>
          </a:effectLst>
        </p:spPr>
      </p:pic>
      <p:sp>
        <p:nvSpPr>
          <p:cNvPr id="1027" name="Rectangle 3"/>
          <p:cNvSpPr>
            <a:spLocks noChangeArrowheads="1"/>
          </p:cNvSpPr>
          <p:nvPr/>
        </p:nvSpPr>
        <p:spPr bwMode="auto">
          <a:xfrm>
            <a:off x="179512" y="2996952"/>
            <a:ext cx="896448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 physiologie humaine, les aliments sont des substances consomm</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naturel ou apr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cuisson, susceptible de fournir les mat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riaux de croissance, de 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parer l'usure des tissus, de subvenir aux besoins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nerg</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tiques et de former les substances de 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serve de l'organisme.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8"/>
          <p:cNvSpPr/>
          <p:nvPr/>
        </p:nvSpPr>
        <p:spPr>
          <a:xfrm>
            <a:off x="611560" y="1772816"/>
            <a:ext cx="3427541" cy="923330"/>
          </a:xfrm>
          <a:prstGeom prst="rect">
            <a:avLst/>
          </a:prstGeom>
          <a:noFill/>
        </p:spPr>
        <p:txBody>
          <a:bodyPr wrap="none" lIns="91440" tIns="45720" rIns="91440" bIns="45720">
            <a:spAutoFit/>
          </a:bodyPr>
          <a:lstStyle/>
          <a:p>
            <a:pPr algn="ctr"/>
            <a:r>
              <a:rPr lang="fr-F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Aliment?</a:t>
            </a:r>
            <a:endParaRPr lang="fr-F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028" name="Picture 4"/>
          <p:cNvPicPr>
            <a:picLocks noChangeAspect="1" noChangeArrowheads="1"/>
          </p:cNvPicPr>
          <p:nvPr/>
        </p:nvPicPr>
        <p:blipFill>
          <a:blip r:embed="rId3" cstate="print"/>
          <a:srcRect/>
          <a:stretch>
            <a:fillRect/>
          </a:stretch>
        </p:blipFill>
        <p:spPr bwMode="auto">
          <a:xfrm>
            <a:off x="323528" y="260648"/>
            <a:ext cx="2063675" cy="1267576"/>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3491880" y="4725144"/>
            <a:ext cx="288032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p:cNvSpPr/>
          <p:nvPr/>
        </p:nvSpPr>
        <p:spPr>
          <a:xfrm>
            <a:off x="539552" y="0"/>
            <a:ext cx="5771067" cy="523220"/>
          </a:xfrm>
          <a:prstGeom prst="rect">
            <a:avLst/>
          </a:prstGeom>
        </p:spPr>
        <p:txBody>
          <a:bodyPr wrap="none">
            <a:spAutoFit/>
          </a:bodyPr>
          <a:lstStyle/>
          <a:p>
            <a:r>
              <a:rPr lang="fr-FR" sz="2800" b="1" dirty="0" smtClean="0">
                <a:latin typeface="Times New Roman" pitchFamily="18" charset="0"/>
                <a:cs typeface="Times New Roman" pitchFamily="18" charset="0"/>
              </a:rPr>
              <a:t>son caractère informatif et éducatif</a:t>
            </a:r>
            <a:r>
              <a:rPr lang="fr-FR" sz="2800" dirty="0" smtClean="0">
                <a:latin typeface="Times New Roman" pitchFamily="18" charset="0"/>
                <a:cs typeface="Times New Roman" pitchFamily="18" charset="0"/>
              </a:rPr>
              <a:t> :</a:t>
            </a:r>
            <a:endParaRPr lang="fr-FR" sz="2800" dirty="0">
              <a:latin typeface="Times New Roman" pitchFamily="18" charset="0"/>
              <a:cs typeface="Times New Roman" pitchFamily="18" charset="0"/>
            </a:endParaRPr>
          </a:p>
        </p:txBody>
      </p:sp>
      <p:sp>
        <p:nvSpPr>
          <p:cNvPr id="5" name="Rectangle 4"/>
          <p:cNvSpPr/>
          <p:nvPr/>
        </p:nvSpPr>
        <p:spPr>
          <a:xfrm>
            <a:off x="179512" y="764704"/>
            <a:ext cx="8964488" cy="369332"/>
          </a:xfrm>
          <a:prstGeom prst="rect">
            <a:avLst/>
          </a:prstGeom>
        </p:spPr>
        <p:txBody>
          <a:bodyPr wrap="square">
            <a:spAutoFit/>
          </a:bodyPr>
          <a:lstStyle/>
          <a:p>
            <a:r>
              <a:rPr lang="fr-FR" b="1" dirty="0" smtClean="0"/>
              <a:t>1.L'étiquetage informatif </a:t>
            </a:r>
            <a:r>
              <a:rPr lang="fr-FR" dirty="0" smtClean="0"/>
              <a:t>est</a:t>
            </a:r>
            <a:r>
              <a:rPr lang="fr-FR" b="1" dirty="0" smtClean="0"/>
              <a:t> </a:t>
            </a:r>
            <a:r>
              <a:rPr lang="fr-FR" dirty="0" smtClean="0"/>
              <a:t>essentielle pour l'information du public. </a:t>
            </a:r>
            <a:endParaRPr lang="fr-FR" dirty="0"/>
          </a:p>
        </p:txBody>
      </p:sp>
      <p:pic>
        <p:nvPicPr>
          <p:cNvPr id="30721" name="Picture 1"/>
          <p:cNvPicPr>
            <a:picLocks noChangeAspect="1" noChangeArrowheads="1"/>
          </p:cNvPicPr>
          <p:nvPr/>
        </p:nvPicPr>
        <p:blipFill>
          <a:blip r:embed="rId2" cstate="print"/>
          <a:srcRect/>
          <a:stretch>
            <a:fillRect/>
          </a:stretch>
        </p:blipFill>
        <p:spPr bwMode="auto">
          <a:xfrm>
            <a:off x="611560" y="1556792"/>
            <a:ext cx="4185245" cy="2412851"/>
          </a:xfrm>
          <a:prstGeom prst="rect">
            <a:avLst/>
          </a:prstGeom>
          <a:noFill/>
          <a:ln w="9525">
            <a:noFill/>
            <a:miter lim="800000"/>
            <a:headEnd/>
            <a:tailEnd/>
          </a:ln>
        </p:spPr>
      </p:pic>
      <p:sp>
        <p:nvSpPr>
          <p:cNvPr id="6" name="Rectangle 5"/>
          <p:cNvSpPr/>
          <p:nvPr/>
        </p:nvSpPr>
        <p:spPr>
          <a:xfrm>
            <a:off x="5076056" y="1412776"/>
            <a:ext cx="3779912" cy="3046988"/>
          </a:xfrm>
          <a:prstGeom prst="rect">
            <a:avLst/>
          </a:prstGeom>
        </p:spPr>
        <p:txBody>
          <a:bodyPr wrap="square">
            <a:spAutoFit/>
          </a:bodyPr>
          <a:lstStyle/>
          <a:p>
            <a:r>
              <a:rPr lang="fr-FR" sz="2400" dirty="0" smtClean="0"/>
              <a:t>-l'indication du poids net en matière de denrées alimentaire.</a:t>
            </a:r>
          </a:p>
          <a:p>
            <a:r>
              <a:rPr lang="fr-FR" sz="2400" dirty="0" smtClean="0"/>
              <a:t> -l'indication de pays d'origine ou de fabrication.</a:t>
            </a:r>
          </a:p>
          <a:p>
            <a:r>
              <a:rPr lang="fr-FR" sz="2400" dirty="0" smtClean="0"/>
              <a:t>-la date de fabrication.</a:t>
            </a:r>
          </a:p>
          <a:p>
            <a:r>
              <a:rPr lang="fr-FR" sz="2400" dirty="0" smtClean="0"/>
              <a:t>- la liste des ingrédients…, </a:t>
            </a:r>
            <a:endParaRPr lang="fr-FR" sz="2400" dirty="0"/>
          </a:p>
        </p:txBody>
      </p:sp>
      <p:sp>
        <p:nvSpPr>
          <p:cNvPr id="7" name="Rectangle 6"/>
          <p:cNvSpPr/>
          <p:nvPr/>
        </p:nvSpPr>
        <p:spPr>
          <a:xfrm>
            <a:off x="323528" y="4509120"/>
            <a:ext cx="8280920" cy="369332"/>
          </a:xfrm>
          <a:prstGeom prst="rect">
            <a:avLst/>
          </a:prstGeom>
        </p:spPr>
        <p:txBody>
          <a:bodyPr wrap="square">
            <a:spAutoFit/>
          </a:bodyPr>
          <a:lstStyle/>
          <a:p>
            <a:r>
              <a:rPr lang="fr-FR" dirty="0" smtClean="0"/>
              <a:t>2.</a:t>
            </a:r>
            <a:r>
              <a:rPr lang="fr-FR" b="1" dirty="0" smtClean="0"/>
              <a:t>Les contrôles préalables sur les substances ajoutées aux aliments</a:t>
            </a:r>
            <a:r>
              <a:rPr lang="fr-FR" dirty="0" smtClean="0"/>
              <a:t> </a:t>
            </a:r>
            <a:endParaRPr lang="fr-FR" dirty="0"/>
          </a:p>
        </p:txBody>
      </p:sp>
      <p:sp>
        <p:nvSpPr>
          <p:cNvPr id="8" name="Rectangle 7"/>
          <p:cNvSpPr/>
          <p:nvPr/>
        </p:nvSpPr>
        <p:spPr>
          <a:xfrm>
            <a:off x="323528" y="5013176"/>
            <a:ext cx="3736920" cy="369332"/>
          </a:xfrm>
          <a:prstGeom prst="rect">
            <a:avLst/>
          </a:prstGeom>
        </p:spPr>
        <p:txBody>
          <a:bodyPr wrap="none">
            <a:spAutoFit/>
          </a:bodyPr>
          <a:lstStyle/>
          <a:p>
            <a:r>
              <a:rPr lang="fr-FR" b="1" dirty="0" smtClean="0"/>
              <a:t>3. Le contrôle à la production </a:t>
            </a:r>
            <a:endParaRPr lang="fr-FR" dirty="0"/>
          </a:p>
        </p:txBody>
      </p:sp>
      <p:sp>
        <p:nvSpPr>
          <p:cNvPr id="9" name="Rectangle 8"/>
          <p:cNvSpPr/>
          <p:nvPr/>
        </p:nvSpPr>
        <p:spPr>
          <a:xfrm>
            <a:off x="323528" y="5517232"/>
            <a:ext cx="4095993" cy="369332"/>
          </a:xfrm>
          <a:prstGeom prst="rect">
            <a:avLst/>
          </a:prstGeom>
        </p:spPr>
        <p:txBody>
          <a:bodyPr wrap="none">
            <a:spAutoFit/>
          </a:bodyPr>
          <a:lstStyle/>
          <a:p>
            <a:r>
              <a:rPr lang="fr-FR" b="1" dirty="0" smtClean="0"/>
              <a:t>4. Les contrôles bactériologiques</a:t>
            </a:r>
            <a:endParaRPr lang="fr-FR" dirty="0"/>
          </a:p>
        </p:txBody>
      </p:sp>
      <p:sp>
        <p:nvSpPr>
          <p:cNvPr id="10" name="Rectangle 9"/>
          <p:cNvSpPr/>
          <p:nvPr/>
        </p:nvSpPr>
        <p:spPr>
          <a:xfrm>
            <a:off x="323528" y="6021288"/>
            <a:ext cx="8568952" cy="369332"/>
          </a:xfrm>
          <a:prstGeom prst="rect">
            <a:avLst/>
          </a:prstGeom>
        </p:spPr>
        <p:txBody>
          <a:bodyPr wrap="square">
            <a:spAutoFit/>
          </a:bodyPr>
          <a:lstStyle/>
          <a:p>
            <a:r>
              <a:rPr lang="fr-FR" b="1" dirty="0" smtClean="0"/>
              <a:t>5. Direction du contrôle de la qualité et de la consommation </a:t>
            </a:r>
            <a:endParaRPr lang="fr-FR" dirty="0"/>
          </a:p>
        </p:txBody>
      </p:sp>
      <p:sp>
        <p:nvSpPr>
          <p:cNvPr id="11" name="Rectangle 10"/>
          <p:cNvSpPr/>
          <p:nvPr/>
        </p:nvSpPr>
        <p:spPr>
          <a:xfrm>
            <a:off x="467544" y="548680"/>
            <a:ext cx="8424936" cy="56886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2400" dirty="0" smtClean="0">
              <a:solidFill>
                <a:schemeClr val="tx1"/>
              </a:solidFill>
              <a:latin typeface="Times New Roman" pitchFamily="18" charset="0"/>
              <a:cs typeface="Times New Roman" pitchFamily="18" charset="0"/>
            </a:endParaRPr>
          </a:p>
          <a:p>
            <a:endParaRPr lang="fr-FR" sz="2400" dirty="0" smtClean="0">
              <a:solidFill>
                <a:schemeClr val="tx1"/>
              </a:solidFill>
              <a:latin typeface="Times New Roman" pitchFamily="18" charset="0"/>
              <a:cs typeface="Times New Roman" pitchFamily="18" charset="0"/>
            </a:endParaRPr>
          </a:p>
          <a:p>
            <a:endParaRPr lang="fr-FR" sz="2400" dirty="0" smtClean="0">
              <a:solidFill>
                <a:schemeClr val="tx1"/>
              </a:solidFill>
              <a:latin typeface="Times New Roman" pitchFamily="18" charset="0"/>
              <a:cs typeface="Times New Roman" pitchFamily="18" charset="0"/>
            </a:endParaRPr>
          </a:p>
          <a:p>
            <a:endParaRPr lang="fr-FR" sz="2400" dirty="0" smtClean="0">
              <a:solidFill>
                <a:schemeClr val="tx1"/>
              </a:solidFill>
              <a:latin typeface="Times New Roman" pitchFamily="18" charset="0"/>
              <a:cs typeface="Times New Roman" pitchFamily="18" charset="0"/>
            </a:endParaRPr>
          </a:p>
          <a:p>
            <a:endParaRPr lang="fr-FR" sz="2400" dirty="0" smtClean="0">
              <a:solidFill>
                <a:schemeClr val="tx1"/>
              </a:solidFill>
              <a:latin typeface="Times New Roman" pitchFamily="18" charset="0"/>
              <a:cs typeface="Times New Roman" pitchFamily="18" charset="0"/>
            </a:endParaRPr>
          </a:p>
          <a:p>
            <a:endParaRPr lang="fr-FR" sz="2400" dirty="0" smtClean="0">
              <a:solidFill>
                <a:schemeClr val="tx1"/>
              </a:solidFill>
              <a:latin typeface="Times New Roman" pitchFamily="18" charset="0"/>
              <a:cs typeface="Times New Roman" pitchFamily="18" charset="0"/>
            </a:endParaRPr>
          </a:p>
          <a:p>
            <a:pPr algn="just"/>
            <a:r>
              <a:rPr lang="fr-FR" sz="2400" dirty="0" smtClean="0">
                <a:solidFill>
                  <a:schemeClr val="tx1"/>
                </a:solidFill>
                <a:latin typeface="Times New Roman" pitchFamily="18" charset="0"/>
                <a:cs typeface="Times New Roman" pitchFamily="18" charset="0"/>
              </a:rPr>
              <a:t>Il s’agit de l’organisation des structures de contrôle sur le terrain ainsi que le Centre Algérien du Contrôle de la Qualité et de l’Emballage (CACQE) dont la mission principale est de gérer le réseau de laboratoires de la répression des fraudes.</a:t>
            </a:r>
            <a:r>
              <a:rPr lang="fr-FR" sz="2400" dirty="0" smtClean="0"/>
              <a:t> ·</a:t>
            </a:r>
          </a:p>
          <a:p>
            <a:endParaRPr lang="fr-FR" sz="2400" dirty="0" smtClean="0"/>
          </a:p>
          <a:p>
            <a:pPr algn="ctr"/>
            <a:r>
              <a:rPr lang="fr-FR" sz="2400" dirty="0" smtClean="0"/>
              <a:t> </a:t>
            </a:r>
            <a:r>
              <a:rPr lang="fr-FR" sz="2400" dirty="0" smtClean="0">
                <a:solidFill>
                  <a:schemeClr val="tx1"/>
                </a:solidFill>
              </a:rPr>
              <a:t>LABORATOIRE D’ALGER (Régional) Adresse : </a:t>
            </a:r>
          </a:p>
          <a:p>
            <a:pPr algn="ctr"/>
            <a:r>
              <a:rPr lang="fr-FR" sz="2400" dirty="0" smtClean="0">
                <a:solidFill>
                  <a:schemeClr val="tx1"/>
                </a:solidFill>
              </a:rPr>
              <a:t>Chemin Rurale N°8 </a:t>
            </a:r>
            <a:r>
              <a:rPr lang="fr-FR" sz="2400" dirty="0" err="1" smtClean="0">
                <a:solidFill>
                  <a:schemeClr val="tx1"/>
                </a:solidFill>
              </a:rPr>
              <a:t>Haouche</a:t>
            </a:r>
            <a:r>
              <a:rPr lang="fr-FR" sz="2400" dirty="0" smtClean="0">
                <a:solidFill>
                  <a:schemeClr val="tx1"/>
                </a:solidFill>
              </a:rPr>
              <a:t> Hadda -El </a:t>
            </a:r>
            <a:r>
              <a:rPr lang="fr-FR" sz="2400" dirty="0" err="1" smtClean="0">
                <a:solidFill>
                  <a:schemeClr val="tx1"/>
                </a:solidFill>
              </a:rPr>
              <a:t>HarrachTel</a:t>
            </a:r>
            <a:r>
              <a:rPr lang="fr-FR" sz="2400" dirty="0" smtClean="0">
                <a:solidFill>
                  <a:schemeClr val="tx1"/>
                </a:solidFill>
              </a:rPr>
              <a:t> : 021.52.33.91 Fax : 021.52.08.73 </a:t>
            </a:r>
          </a:p>
          <a:p>
            <a:pPr algn="ctr"/>
            <a:r>
              <a:rPr lang="fr-FR" sz="2400" dirty="0" smtClean="0">
                <a:solidFill>
                  <a:schemeClr val="tx1"/>
                </a:solidFill>
              </a:rPr>
              <a:t>· · LABORATOIRE DE CHLEF Adresse : Rue du 20 Août BP 204 CHLEF Tel : 027.77.52.58 </a:t>
            </a:r>
            <a:r>
              <a:rPr lang="fr-FR" sz="2400" dirty="0" smtClean="0"/>
              <a:t>Fax : 027.77.52.57 </a:t>
            </a:r>
          </a:p>
          <a:p>
            <a:pPr algn="ctr"/>
            <a:endParaRPr lang="fr-FR" sz="2400" dirty="0" smtClean="0">
              <a:solidFill>
                <a:schemeClr val="tx1"/>
              </a:solidFill>
              <a:latin typeface="Times New Roman" pitchFamily="18" charset="0"/>
              <a:cs typeface="Times New Roman" pitchFamily="18" charset="0"/>
            </a:endParaRPr>
          </a:p>
          <a:p>
            <a:pPr algn="ctr"/>
            <a:endParaRPr lang="fr-FR" sz="2400" dirty="0" smtClean="0">
              <a:solidFill>
                <a:schemeClr val="tx1"/>
              </a:solidFill>
              <a:latin typeface="Times New Roman" pitchFamily="18" charset="0"/>
              <a:cs typeface="Times New Roman" pitchFamily="18" charset="0"/>
            </a:endParaRPr>
          </a:p>
          <a:p>
            <a:pPr algn="ctr"/>
            <a:endParaRPr lang="fr-FR" sz="2400" dirty="0" smtClean="0">
              <a:solidFill>
                <a:schemeClr val="tx1"/>
              </a:solidFill>
              <a:latin typeface="Times New Roman" pitchFamily="18" charset="0"/>
              <a:cs typeface="Times New Roman" pitchFamily="18" charset="0"/>
            </a:endParaRPr>
          </a:p>
          <a:p>
            <a:pPr algn="ctr"/>
            <a:endParaRPr lang="fr-FR" sz="2400" dirty="0" smtClean="0">
              <a:solidFill>
                <a:schemeClr val="tx1"/>
              </a:solidFill>
              <a:latin typeface="Times New Roman" pitchFamily="18" charset="0"/>
              <a:cs typeface="Times New Roman" pitchFamily="18" charset="0"/>
            </a:endParaRPr>
          </a:p>
          <a:p>
            <a:pPr algn="ctr"/>
            <a:endParaRPr lang="fr-FR" sz="2400" dirty="0" smtClean="0">
              <a:solidFill>
                <a:schemeClr val="tx1"/>
              </a:solidFill>
              <a:latin typeface="Times New Roman" pitchFamily="18" charset="0"/>
              <a:cs typeface="Times New Roman" pitchFamily="18" charset="0"/>
            </a:endParaRPr>
          </a:p>
          <a:p>
            <a:pPr algn="ctr"/>
            <a:endParaRPr lang="fr-FR" dirty="0"/>
          </a:p>
        </p:txBody>
      </p:sp>
      <p:pic>
        <p:nvPicPr>
          <p:cNvPr id="30722" name="Picture 2"/>
          <p:cNvPicPr>
            <a:picLocks noChangeAspect="1" noChangeArrowheads="1"/>
          </p:cNvPicPr>
          <p:nvPr/>
        </p:nvPicPr>
        <p:blipFill>
          <a:blip r:embed="rId3" cstate="print"/>
          <a:srcRect/>
          <a:stretch>
            <a:fillRect/>
          </a:stretch>
        </p:blipFill>
        <p:spPr bwMode="auto">
          <a:xfrm>
            <a:off x="7164288" y="4941169"/>
            <a:ext cx="1428750" cy="12241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489" name="Rectangle 1"/>
          <p:cNvSpPr>
            <a:spLocks noChangeArrowheads="1"/>
          </p:cNvSpPr>
          <p:nvPr/>
        </p:nvSpPr>
        <p:spPr bwMode="auto">
          <a:xfrm>
            <a:off x="-324544" y="2564904"/>
            <a:ext cx="10137851"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Chapitre II</a:t>
            </a:r>
            <a:r>
              <a:rPr kumimoji="0" lang="fr-FR" sz="3200" b="1" i="0" u="sng"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Op</a:t>
            </a:r>
            <a:r>
              <a:rPr kumimoji="0" lang="fr-FR" sz="3200" b="1" i="0" u="sng"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rations pr</a:t>
            </a:r>
            <a:r>
              <a:rPr kumimoji="0" lang="fr-FR" sz="3200" b="1" i="0" u="sng"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liminaires au contrôle alimentaire</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619672" y="2780928"/>
            <a:ext cx="5688632" cy="904746"/>
          </a:xfrm>
          <a:prstGeom prst="rect">
            <a:avLst/>
          </a:prstGeom>
        </p:spPr>
        <p:txBody>
          <a:bodyPr wrap="none">
            <a:prstTxWarp prst="textDeflate">
              <a:avLst/>
            </a:prstTxWarp>
            <a:spAutoFit/>
          </a:bodyPr>
          <a:lstStyle/>
          <a:p>
            <a:r>
              <a:rPr lang="fr-FR" b="1" dirty="0" smtClean="0"/>
              <a:t>Echantillonnage</a:t>
            </a:r>
            <a:endParaRPr lang="fr-FR" dirty="0"/>
          </a:p>
        </p:txBody>
      </p:sp>
      <p:cxnSp>
        <p:nvCxnSpPr>
          <p:cNvPr id="7" name="Connecteur droit 6"/>
          <p:cNvCxnSpPr/>
          <p:nvPr/>
        </p:nvCxnSpPr>
        <p:spPr>
          <a:xfrm>
            <a:off x="683568" y="404664"/>
            <a:ext cx="0" cy="5976664"/>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251520" y="1052736"/>
            <a:ext cx="7884368"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pic>
        <p:nvPicPr>
          <p:cNvPr id="72706" name="Picture 2"/>
          <p:cNvPicPr>
            <a:picLocks noChangeAspect="1" noChangeArrowheads="1"/>
          </p:cNvPicPr>
          <p:nvPr/>
        </p:nvPicPr>
        <p:blipFill>
          <a:blip r:embed="rId2" cstate="print"/>
          <a:srcRect/>
          <a:stretch>
            <a:fillRect/>
          </a:stretch>
        </p:blipFill>
        <p:spPr bwMode="auto">
          <a:xfrm>
            <a:off x="3635896" y="3789040"/>
            <a:ext cx="2592288"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14282" y="357166"/>
            <a:ext cx="8715436"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Echantillon</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lang="fr-FR" sz="1200" dirty="0">
              <a:latin typeface="Times New Roman" pitchFamily="18" charset="0"/>
              <a:ea typeface="Calibri" pitchFamily="34"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Ensemble d'un ou de plusieurs individus ou</a:t>
            </a:r>
            <a:r>
              <a:rPr kumimoji="0" lang="fr-FR" sz="3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unités</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prélevés dans un lot et destinés à fournir des informations sur ce lot.</a:t>
            </a:r>
            <a:endParaRPr kumimoji="0" lang="fr-FR"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23553" name="Rectangle 1"/>
          <p:cNvSpPr>
            <a:spLocks noChangeArrowheads="1"/>
          </p:cNvSpPr>
          <p:nvPr/>
        </p:nvSpPr>
        <p:spPr bwMode="auto">
          <a:xfrm>
            <a:off x="179512" y="3212976"/>
            <a:ext cx="896448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Echantillon de laboratoire</a:t>
            </a:r>
            <a:endPar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Partie ou quantité représentative de l'échantillon global destinée au laboratoire</a:t>
            </a:r>
            <a:r>
              <a:rPr kumimoji="0" lang="fr-FR"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4282" y="571480"/>
            <a:ext cx="8715436" cy="5715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285720" y="785794"/>
            <a:ext cx="8643998" cy="642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smtClean="0">
                <a:solidFill>
                  <a:schemeClr val="tx1"/>
                </a:solidFill>
              </a:rPr>
              <a:t>5.3.Les </a:t>
            </a:r>
            <a:r>
              <a:rPr lang="fr-FR" sz="2800" b="1" dirty="0">
                <a:solidFill>
                  <a:schemeClr val="tx1"/>
                </a:solidFill>
              </a:rPr>
              <a:t>types d’échantillonnage </a:t>
            </a:r>
            <a:endParaRPr lang="fr-FR" sz="2800" dirty="0">
              <a:solidFill>
                <a:schemeClr val="tx1"/>
              </a:solidFill>
            </a:endParaRPr>
          </a:p>
        </p:txBody>
      </p:sp>
      <p:sp>
        <p:nvSpPr>
          <p:cNvPr id="8" name="Rectangle 7"/>
          <p:cNvSpPr/>
          <p:nvPr/>
        </p:nvSpPr>
        <p:spPr>
          <a:xfrm>
            <a:off x="357158" y="1714488"/>
            <a:ext cx="8572560" cy="1714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b="1" dirty="0" smtClean="0">
                <a:solidFill>
                  <a:schemeClr val="tx1"/>
                </a:solidFill>
                <a:latin typeface="Times New Roman" pitchFamily="18" charset="0"/>
                <a:cs typeface="Times New Roman" pitchFamily="18" charset="0"/>
              </a:rPr>
              <a:t>5.3.1.Echantillonnage </a:t>
            </a:r>
            <a:r>
              <a:rPr lang="fr-FR" sz="2400" b="1" dirty="0">
                <a:solidFill>
                  <a:schemeClr val="tx1"/>
                </a:solidFill>
                <a:latin typeface="Times New Roman" pitchFamily="18" charset="0"/>
                <a:cs typeface="Times New Roman" pitchFamily="18" charset="0"/>
              </a:rPr>
              <a:t>aléatoire simple :</a:t>
            </a:r>
            <a:endParaRPr lang="fr-FR" sz="2400" dirty="0">
              <a:solidFill>
                <a:schemeClr val="tx1"/>
              </a:solidFill>
              <a:latin typeface="Times New Roman" pitchFamily="18" charset="0"/>
              <a:cs typeface="Times New Roman" pitchFamily="18" charset="0"/>
            </a:endParaRPr>
          </a:p>
          <a:p>
            <a:pPr algn="just"/>
            <a:r>
              <a:rPr lang="fr-FR" sz="2400" dirty="0">
                <a:solidFill>
                  <a:schemeClr val="tx1"/>
                </a:solidFill>
                <a:latin typeface="Times New Roman" pitchFamily="18" charset="0"/>
                <a:cs typeface="Times New Roman" pitchFamily="18" charset="0"/>
              </a:rPr>
              <a:t>Un échantillon choisit de telle sorte que chaque unité de la population à la même probabilité d'être sélectionnée dans l'échantillon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215082"/>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t>Exemple </a:t>
            </a:r>
            <a:r>
              <a:rPr lang="fr-FR" b="1" dirty="0" smtClean="0"/>
              <a:t>:</a:t>
            </a:r>
            <a:endParaRPr lang="fr-FR" dirty="0"/>
          </a:p>
        </p:txBody>
      </p:sp>
      <p:sp>
        <p:nvSpPr>
          <p:cNvPr id="5" name="Rectangle 4"/>
          <p:cNvSpPr/>
          <p:nvPr/>
        </p:nvSpPr>
        <p:spPr>
          <a:xfrm>
            <a:off x="0" y="357166"/>
            <a:ext cx="9144000" cy="2571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rgbClr val="FF0000"/>
                </a:solidFill>
              </a:rPr>
              <a:t>Exemple : </a:t>
            </a:r>
            <a:endParaRPr lang="fr-FR" sz="2400" dirty="0">
              <a:solidFill>
                <a:srgbClr val="FF0000"/>
              </a:solidFill>
            </a:endParaRPr>
          </a:p>
          <a:p>
            <a:pPr algn="just"/>
            <a:r>
              <a:rPr lang="fr-FR" sz="2400" dirty="0">
                <a:solidFill>
                  <a:schemeClr val="tx1"/>
                </a:solidFill>
              </a:rPr>
              <a:t>Une </a:t>
            </a:r>
            <a:r>
              <a:rPr lang="fr-FR" sz="2400" dirty="0" smtClean="0">
                <a:solidFill>
                  <a:schemeClr val="tx1"/>
                </a:solidFill>
              </a:rPr>
              <a:t>marchandise italienne </a:t>
            </a:r>
            <a:r>
              <a:rPr lang="fr-FR" sz="2400" dirty="0">
                <a:solidFill>
                  <a:schemeClr val="tx1"/>
                </a:solidFill>
              </a:rPr>
              <a:t>de carcasse </a:t>
            </a:r>
            <a:r>
              <a:rPr lang="fr-FR" sz="2400" dirty="0" smtClean="0">
                <a:solidFill>
                  <a:schemeClr val="tx1"/>
                </a:solidFill>
              </a:rPr>
              <a:t>bovine. </a:t>
            </a:r>
            <a:r>
              <a:rPr lang="fr-FR" sz="2400" dirty="0">
                <a:solidFill>
                  <a:schemeClr val="tx1"/>
                </a:solidFill>
              </a:rPr>
              <a:t>Au  tout point d’accès, les denrées alimentaires doivent être analysées. Mais tout d’abord il faut procéder une étape d’échantillonnage. La question qui se pose. Comment prélever un échantillon aléatoire et </a:t>
            </a:r>
            <a:r>
              <a:rPr lang="fr-FR" sz="2400" dirty="0" smtClean="0">
                <a:solidFill>
                  <a:schemeClr val="tx1"/>
                </a:solidFill>
              </a:rPr>
              <a:t>simple????????  </a:t>
            </a:r>
            <a:endParaRPr lang="fr-FR" sz="2400" dirty="0">
              <a:solidFill>
                <a:schemeClr val="tx1"/>
              </a:solidFill>
            </a:endParaRPr>
          </a:p>
        </p:txBody>
      </p:sp>
      <p:sp>
        <p:nvSpPr>
          <p:cNvPr id="6" name="Rectangle 5"/>
          <p:cNvSpPr/>
          <p:nvPr/>
        </p:nvSpPr>
        <p:spPr>
          <a:xfrm>
            <a:off x="0" y="3357562"/>
            <a:ext cx="9144000" cy="1928826"/>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smtClean="0">
                <a:solidFill>
                  <a:schemeClr val="tx1"/>
                </a:solidFill>
                <a:latin typeface="Times New Roman" pitchFamily="18" charset="0"/>
                <a:cs typeface="Times New Roman" pitchFamily="18" charset="0"/>
              </a:rPr>
              <a:t>           Supposer un conteneur compte 500 carcasses et que vous devez mener une analyse sur la qualité de cette viande. Et vous déterminez un échantillon de 10 carcasses devrait suffire à cette analyse</a:t>
            </a:r>
          </a:p>
          <a:p>
            <a:pPr algn="ctr"/>
            <a:endParaRPr lang="fr-FR" dirty="0"/>
          </a:p>
        </p:txBody>
      </p:sp>
      <p:sp>
        <p:nvSpPr>
          <p:cNvPr id="7" name="Flèche droite rayée 6"/>
          <p:cNvSpPr/>
          <p:nvPr/>
        </p:nvSpPr>
        <p:spPr>
          <a:xfrm>
            <a:off x="285720" y="3571876"/>
            <a:ext cx="500066" cy="500066"/>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à coins arrondis 10"/>
          <p:cNvSpPr/>
          <p:nvPr/>
        </p:nvSpPr>
        <p:spPr>
          <a:xfrm>
            <a:off x="500034" y="1285860"/>
            <a:ext cx="8358246" cy="33575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Pour </a:t>
            </a:r>
            <a:r>
              <a:rPr lang="fr-FR" sz="3200" dirty="0">
                <a:solidFill>
                  <a:schemeClr val="tx1"/>
                </a:solidFill>
              </a:rPr>
              <a:t>obtenir votre échantillon, Vous attribuez à chaque </a:t>
            </a:r>
            <a:r>
              <a:rPr lang="fr-FR" sz="3200" dirty="0" smtClean="0">
                <a:solidFill>
                  <a:schemeClr val="tx1"/>
                </a:solidFill>
              </a:rPr>
              <a:t>unité </a:t>
            </a:r>
            <a:r>
              <a:rPr lang="fr-FR" sz="3200" dirty="0">
                <a:solidFill>
                  <a:schemeClr val="tx1"/>
                </a:solidFill>
              </a:rPr>
              <a:t>un numéro entre 1 et 500. Pour le sélectionner. Vous utilisez un micro ordinateur qui va générer au hasard 10 chiffres entre 1 et 500. Et chaque numéro aurait la même </a:t>
            </a:r>
            <a:r>
              <a:rPr lang="fr-FR" sz="3200" dirty="0" smtClean="0">
                <a:solidFill>
                  <a:schemeClr val="tx1"/>
                </a:solidFill>
              </a:rPr>
              <a:t>chance.</a:t>
            </a:r>
            <a:endParaRPr lang="fr-FR"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285728"/>
            <a:ext cx="878687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5.3.2. Echantillonnage syst</a:t>
            </a:r>
            <a:r>
              <a:rPr kumimoji="0" lang="fr-FR" sz="32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matique</a:t>
            </a:r>
          </a:p>
          <a:p>
            <a:pPr marL="0" marR="0" lvl="0" indent="0" algn="justLow"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fr-FR" sz="3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chantillonnage syst</a:t>
            </a:r>
            <a:r>
              <a:rPr kumimoji="0" lang="fr-FR" sz="3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matique est un </a:t>
            </a:r>
            <a:r>
              <a:rPr kumimoji="0" lang="fr-FR" sz="3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chantillonnage al</a:t>
            </a:r>
            <a:r>
              <a:rPr kumimoji="0" lang="fr-FR" sz="3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atoire. Les individus sont pr</a:t>
            </a:r>
            <a:r>
              <a:rPr kumimoji="0" lang="fr-FR" sz="3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lev</a:t>
            </a:r>
            <a:r>
              <a:rPr kumimoji="0" lang="fr-FR" sz="3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dans la population </a:t>
            </a:r>
            <a:r>
              <a:rPr kumimoji="0" lang="fr-FR" sz="32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des intervalles fixes.</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14282" y="3429000"/>
            <a:ext cx="8929718" cy="27146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rgbClr val="FF0000"/>
                </a:solidFill>
              </a:rPr>
              <a:t>Exemple :</a:t>
            </a:r>
            <a:endParaRPr lang="fr-FR" sz="2400" dirty="0">
              <a:solidFill>
                <a:srgbClr val="FF0000"/>
              </a:solidFill>
            </a:endParaRPr>
          </a:p>
          <a:p>
            <a:r>
              <a:rPr lang="fr-FR" sz="2400" dirty="0">
                <a:solidFill>
                  <a:schemeClr val="tx1"/>
                </a:solidFill>
              </a:rPr>
              <a:t>Supposer que vous diriger une unité d’entreposage des boites de conserves. Et Vous voulez contrôler la qualité de ces produits. Vous toujours attribuez des chiffres à toute pièce.  Et vous voulez en prélever 20 pièces systématiques de 1000. Pour se faire vous déterminer ce que serait votre intervalle d’échantillonnage. </a:t>
            </a:r>
          </a:p>
          <a:p>
            <a:pPr algn="ct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282" y="500042"/>
            <a:ext cx="8715436" cy="114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N= La taille de la population</a:t>
            </a:r>
          </a:p>
          <a:p>
            <a:r>
              <a:rPr lang="fr-FR" sz="2400" dirty="0">
                <a:solidFill>
                  <a:schemeClr val="tx1"/>
                </a:solidFill>
              </a:rPr>
              <a:t>n : La taille de l’échantillon</a:t>
            </a:r>
          </a:p>
        </p:txBody>
      </p:sp>
      <p:sp>
        <p:nvSpPr>
          <p:cNvPr id="5" name="Rectangle 4"/>
          <p:cNvSpPr/>
          <p:nvPr/>
        </p:nvSpPr>
        <p:spPr>
          <a:xfrm>
            <a:off x="0" y="2571744"/>
            <a:ext cx="9144000"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solidFill>
                  <a:schemeClr val="tx1"/>
                </a:solidFill>
              </a:rPr>
              <a:t>K</a:t>
            </a:r>
            <a:r>
              <a:rPr lang="fr-FR" sz="2400" dirty="0">
                <a:solidFill>
                  <a:schemeClr val="tx1"/>
                </a:solidFill>
              </a:rPr>
              <a:t> =  N/n               </a:t>
            </a:r>
            <a:r>
              <a:rPr lang="fr-FR" sz="2400" b="1" dirty="0" smtClean="0">
                <a:solidFill>
                  <a:schemeClr val="tx1"/>
                </a:solidFill>
              </a:rPr>
              <a:t>K</a:t>
            </a:r>
            <a:r>
              <a:rPr lang="fr-FR" sz="2400" dirty="0" smtClean="0">
                <a:solidFill>
                  <a:schemeClr val="tx1"/>
                </a:solidFill>
              </a:rPr>
              <a:t>=1000/</a:t>
            </a:r>
            <a:r>
              <a:rPr lang="ar-SA" sz="2400" dirty="0" smtClean="0">
                <a:solidFill>
                  <a:schemeClr val="tx1"/>
                </a:solidFill>
              </a:rPr>
              <a:t>2</a:t>
            </a:r>
            <a:r>
              <a:rPr lang="fr-FR" sz="2400" dirty="0" smtClean="0">
                <a:solidFill>
                  <a:schemeClr val="tx1"/>
                </a:solidFill>
              </a:rPr>
              <a:t>0 </a:t>
            </a:r>
            <a:r>
              <a:rPr lang="fr-FR" sz="2400" dirty="0">
                <a:solidFill>
                  <a:schemeClr val="tx1"/>
                </a:solidFill>
              </a:rPr>
              <a:t>= </a:t>
            </a:r>
            <a:r>
              <a:rPr lang="ar-SA" sz="2400" dirty="0" smtClean="0">
                <a:solidFill>
                  <a:schemeClr val="tx1"/>
                </a:solidFill>
              </a:rPr>
              <a:t>5</a:t>
            </a:r>
            <a:r>
              <a:rPr lang="fr-FR" sz="2400" dirty="0" smtClean="0">
                <a:solidFill>
                  <a:schemeClr val="tx1"/>
                </a:solidFill>
              </a:rPr>
              <a:t>0 </a:t>
            </a:r>
            <a:r>
              <a:rPr lang="fr-FR" sz="2400" dirty="0">
                <a:solidFill>
                  <a:schemeClr val="tx1"/>
                </a:solidFill>
              </a:rPr>
              <a:t>	</a:t>
            </a:r>
            <a:r>
              <a:rPr lang="fr-FR" sz="2400" b="1" dirty="0">
                <a:solidFill>
                  <a:schemeClr val="tx1"/>
                </a:solidFill>
              </a:rPr>
              <a:t>K</a:t>
            </a:r>
            <a:r>
              <a:rPr lang="fr-FR" sz="2400" dirty="0">
                <a:solidFill>
                  <a:schemeClr val="tx1"/>
                </a:solidFill>
              </a:rPr>
              <a:t>= 50 </a:t>
            </a:r>
          </a:p>
          <a:p>
            <a:r>
              <a:rPr lang="fr-FR" sz="2400" dirty="0">
                <a:solidFill>
                  <a:schemeClr val="tx1"/>
                </a:solidFill>
              </a:rPr>
              <a:t>Vous devez par la suite choisir un numéro au hasard entre 1 et 50. Si 5. </a:t>
            </a:r>
          </a:p>
          <a:p>
            <a:r>
              <a:rPr lang="fr-FR" sz="2400" dirty="0">
                <a:solidFill>
                  <a:schemeClr val="tx1"/>
                </a:solidFill>
              </a:rPr>
              <a:t>On sélectionnerait alors la cinquième boite. Et chaque 50</a:t>
            </a:r>
            <a:r>
              <a:rPr lang="fr-FR" sz="2400" baseline="30000" dirty="0">
                <a:solidFill>
                  <a:schemeClr val="tx1"/>
                </a:solidFill>
              </a:rPr>
              <a:t>ème</a:t>
            </a:r>
            <a:r>
              <a:rPr lang="fr-FR" sz="2400" dirty="0">
                <a:solidFill>
                  <a:schemeClr val="tx1"/>
                </a:solidFill>
              </a:rPr>
              <a:t> boite par la suite. </a:t>
            </a:r>
          </a:p>
          <a:p>
            <a:r>
              <a:rPr lang="fr-FR" sz="2400" dirty="0">
                <a:solidFill>
                  <a:schemeClr val="tx1"/>
                </a:solidFill>
              </a:rPr>
              <a:t>5, 55, 105, 155, 205, 255, 305, 355, 405, 455, 505, 555, 605, 655, 705, 755, 805,855, 905,955. </a:t>
            </a:r>
          </a:p>
          <a:p>
            <a:pPr algn="ctr"/>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85720" y="0"/>
            <a:ext cx="857256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ea typeface="Calibri" pitchFamily="34" charset="0"/>
                <a:cs typeface="Times New Roman" pitchFamily="18" charset="0"/>
              </a:rPr>
              <a:t>5.3.3. </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Echantillonnage par grappes</a:t>
            </a:r>
          </a:p>
          <a:p>
            <a:pPr marL="0" marR="0" lvl="0" indent="0" algn="just" defTabSz="914400" rtl="0" eaLnBrk="1" fontAlgn="base" latinLnBrk="0" hangingPunct="1">
              <a:lnSpc>
                <a:spcPct val="100000"/>
              </a:lnSpc>
              <a:spcBef>
                <a:spcPct val="0"/>
              </a:spcBef>
              <a:spcAft>
                <a:spcPct val="0"/>
              </a:spcAft>
              <a:buClrTx/>
              <a:buSzTx/>
              <a:buFontTx/>
              <a:buNone/>
              <a:tabLst/>
            </a:pPr>
            <a:endParaRPr lang="fr-FR" sz="2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technique d’échantillonnage en grappe entraine la division de la population en groupe ou en  grappes. Suivant cette technique, on sélectionne au hasard un certain nombre de grappe pour présenter la population totale.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14282" y="3500438"/>
            <a:ext cx="8572560" cy="10715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000" b="1" dirty="0" smtClean="0">
                <a:solidFill>
                  <a:schemeClr val="tx1"/>
                </a:solidFill>
              </a:rPr>
              <a:t>5.3.4. L'échantillonnage </a:t>
            </a:r>
            <a:r>
              <a:rPr lang="fr-FR" sz="2000" b="1" dirty="0">
                <a:solidFill>
                  <a:schemeClr val="tx1"/>
                </a:solidFill>
              </a:rPr>
              <a:t>par quotas</a:t>
            </a:r>
            <a:r>
              <a:rPr lang="fr-FR" sz="2000" b="1" dirty="0"/>
              <a:t>:</a:t>
            </a:r>
            <a:endParaRPr lang="fr-FR" sz="2000" dirty="0"/>
          </a:p>
          <a:p>
            <a:pPr algn="ctr"/>
            <a:endParaRPr lang="fr-FR" dirty="0"/>
          </a:p>
        </p:txBody>
      </p:sp>
      <p:sp>
        <p:nvSpPr>
          <p:cNvPr id="6" name="Rectangle 5"/>
          <p:cNvSpPr/>
          <p:nvPr/>
        </p:nvSpPr>
        <p:spPr>
          <a:xfrm>
            <a:off x="142844" y="4357694"/>
            <a:ext cx="8786874" cy="1143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a:solidFill>
                  <a:schemeClr val="tx1"/>
                </a:solidFill>
                <a:latin typeface="Times New Roman" pitchFamily="18" charset="0"/>
                <a:cs typeface="Times New Roman" pitchFamily="18" charset="0"/>
              </a:rPr>
              <a:t>l'échantillonnage par quota est une méthode d'échantillonnage non aléatoire. L'échantillon est choisi de façon à constituer une image aussi fidèle que possible de la population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293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626" name="Picture 2"/>
          <p:cNvPicPr>
            <a:picLocks noChangeAspect="1" noChangeArrowheads="1"/>
          </p:cNvPicPr>
          <p:nvPr/>
        </p:nvPicPr>
        <p:blipFill>
          <a:blip r:embed="rId2" cstate="print"/>
          <a:srcRect/>
          <a:stretch>
            <a:fillRect/>
          </a:stretch>
        </p:blipFill>
        <p:spPr bwMode="auto">
          <a:xfrm>
            <a:off x="0" y="1214422"/>
            <a:ext cx="9144000" cy="5357826"/>
          </a:xfrm>
          <a:prstGeom prst="rect">
            <a:avLst/>
          </a:prstGeom>
          <a:noFill/>
          <a:ln w="9525">
            <a:noFill/>
            <a:miter lim="800000"/>
            <a:headEnd/>
            <a:tailEnd/>
          </a:ln>
          <a:effectLst/>
        </p:spPr>
      </p:pic>
      <p:sp>
        <p:nvSpPr>
          <p:cNvPr id="6" name="Rectangle 5"/>
          <p:cNvSpPr/>
          <p:nvPr/>
        </p:nvSpPr>
        <p:spPr>
          <a:xfrm>
            <a:off x="0" y="285728"/>
            <a:ext cx="8286808" cy="92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rgbClr val="FF0000"/>
                </a:solidFill>
              </a:rPr>
              <a:t>Exemple </a:t>
            </a:r>
            <a:r>
              <a:rPr lang="fr-FR" sz="2400" dirty="0">
                <a:solidFill>
                  <a:schemeClr val="tx1"/>
                </a:solidFill>
              </a:rPr>
              <a:t>: Voici un conteneur de boite de conserve. </a:t>
            </a:r>
          </a:p>
          <a:p>
            <a:pPr algn="ct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179512" y="105108"/>
            <a:ext cx="878497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consommateur risque d</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être confront</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tout moment </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une foule de probl</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mes, suite </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ingestion des aliments frais ou transform</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avari</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et qui sont comme suit</a:t>
            </a:r>
            <a:r>
              <a:rPr kumimoji="0" lang="fr-FR" sz="2000"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p:txBody>
      </p:sp>
      <p:sp>
        <p:nvSpPr>
          <p:cNvPr id="45058" name="Rectangle 2"/>
          <p:cNvSpPr>
            <a:spLocks noChangeArrowheads="1"/>
          </p:cNvSpPr>
          <p:nvPr/>
        </p:nvSpPr>
        <p:spPr bwMode="auto">
          <a:xfrm>
            <a:off x="251520" y="1648544"/>
            <a:ext cx="889248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non-respect des prescriptions relatives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tiquetage.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d</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composition du produit.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pr</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sence d'impuret</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d'origine animale et la d</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rioration des produits.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-L'utilisation d'additifs prohib</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-Une contamination par les m</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taux lourds.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-Des taux excessifs de r</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sidus de pesticides.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pr</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sence de mycotoxines.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-L'infestation par des moisissures.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contamination microbiologique.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gonflement ou l'endommagement des bo</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î</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tes de conserve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5059" name="Picture 3"/>
          <p:cNvPicPr>
            <a:picLocks noChangeAspect="1" noChangeArrowheads="1"/>
          </p:cNvPicPr>
          <p:nvPr/>
        </p:nvPicPr>
        <p:blipFill>
          <a:blip r:embed="rId2" cstate="print"/>
          <a:srcRect/>
          <a:stretch>
            <a:fillRect/>
          </a:stretch>
        </p:blipFill>
        <p:spPr bwMode="auto">
          <a:xfrm>
            <a:off x="251520" y="5157192"/>
            <a:ext cx="1440160" cy="955810"/>
          </a:xfrm>
          <a:prstGeom prst="rect">
            <a:avLst/>
          </a:prstGeom>
          <a:noFill/>
          <a:ln w="9525">
            <a:noFill/>
            <a:miter lim="800000"/>
            <a:headEnd/>
            <a:tailEnd/>
          </a:ln>
        </p:spPr>
      </p:pic>
      <p:pic>
        <p:nvPicPr>
          <p:cNvPr id="45061" name="Picture 5"/>
          <p:cNvPicPr>
            <a:picLocks noChangeAspect="1" noChangeArrowheads="1"/>
          </p:cNvPicPr>
          <p:nvPr/>
        </p:nvPicPr>
        <p:blipFill>
          <a:blip r:embed="rId3" cstate="print"/>
          <a:srcRect/>
          <a:stretch>
            <a:fillRect/>
          </a:stretch>
        </p:blipFill>
        <p:spPr bwMode="auto">
          <a:xfrm>
            <a:off x="2987824" y="5157192"/>
            <a:ext cx="1440160" cy="936104"/>
          </a:xfrm>
          <a:prstGeom prst="rect">
            <a:avLst/>
          </a:prstGeom>
          <a:noFill/>
          <a:ln w="9525">
            <a:noFill/>
            <a:miter lim="800000"/>
            <a:headEnd/>
            <a:tailEnd/>
          </a:ln>
        </p:spPr>
      </p:pic>
      <p:pic>
        <p:nvPicPr>
          <p:cNvPr id="45062" name="Picture 6"/>
          <p:cNvPicPr>
            <a:picLocks noChangeAspect="1" noChangeArrowheads="1"/>
          </p:cNvPicPr>
          <p:nvPr/>
        </p:nvPicPr>
        <p:blipFill>
          <a:blip r:embed="rId4" cstate="print"/>
          <a:srcRect/>
          <a:stretch>
            <a:fillRect/>
          </a:stretch>
        </p:blipFill>
        <p:spPr bwMode="auto">
          <a:xfrm>
            <a:off x="1691680" y="5157192"/>
            <a:ext cx="1296144" cy="936104"/>
          </a:xfrm>
          <a:prstGeom prst="rect">
            <a:avLst/>
          </a:prstGeom>
          <a:noFill/>
          <a:ln w="9525">
            <a:noFill/>
            <a:miter lim="800000"/>
            <a:headEnd/>
            <a:tailEnd/>
          </a:ln>
        </p:spPr>
      </p:pic>
      <p:pic>
        <p:nvPicPr>
          <p:cNvPr id="45063" name="Picture 7"/>
          <p:cNvPicPr>
            <a:picLocks noChangeAspect="1" noChangeArrowheads="1"/>
          </p:cNvPicPr>
          <p:nvPr/>
        </p:nvPicPr>
        <p:blipFill>
          <a:blip r:embed="rId5" cstate="print"/>
          <a:srcRect/>
          <a:stretch>
            <a:fillRect/>
          </a:stretch>
        </p:blipFill>
        <p:spPr bwMode="auto">
          <a:xfrm>
            <a:off x="5796136" y="5157192"/>
            <a:ext cx="1650678" cy="933017"/>
          </a:xfrm>
          <a:prstGeom prst="rect">
            <a:avLst/>
          </a:prstGeom>
          <a:noFill/>
          <a:ln w="9525">
            <a:noFill/>
            <a:miter lim="800000"/>
            <a:headEnd/>
            <a:tailEnd/>
          </a:ln>
        </p:spPr>
      </p:pic>
      <p:pic>
        <p:nvPicPr>
          <p:cNvPr id="45064" name="Picture 8"/>
          <p:cNvPicPr>
            <a:picLocks noChangeAspect="1" noChangeArrowheads="1"/>
          </p:cNvPicPr>
          <p:nvPr/>
        </p:nvPicPr>
        <p:blipFill>
          <a:blip r:embed="rId6" cstate="print"/>
          <a:srcRect/>
          <a:stretch>
            <a:fillRect/>
          </a:stretch>
        </p:blipFill>
        <p:spPr bwMode="auto">
          <a:xfrm>
            <a:off x="4427984" y="5157193"/>
            <a:ext cx="1414264" cy="936104"/>
          </a:xfrm>
          <a:prstGeom prst="rect">
            <a:avLst/>
          </a:prstGeom>
          <a:noFill/>
          <a:ln w="9525">
            <a:noFill/>
            <a:miter lim="800000"/>
            <a:headEnd/>
            <a:tailEnd/>
          </a:ln>
        </p:spPr>
      </p:pic>
      <p:pic>
        <p:nvPicPr>
          <p:cNvPr id="45065" name="Picture 9"/>
          <p:cNvPicPr>
            <a:picLocks noChangeAspect="1" noChangeArrowheads="1"/>
          </p:cNvPicPr>
          <p:nvPr/>
        </p:nvPicPr>
        <p:blipFill>
          <a:blip r:embed="rId7" cstate="print"/>
          <a:srcRect/>
          <a:stretch>
            <a:fillRect/>
          </a:stretch>
        </p:blipFill>
        <p:spPr bwMode="auto">
          <a:xfrm>
            <a:off x="7333308" y="5157192"/>
            <a:ext cx="1631180"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79512" y="260648"/>
            <a:ext cx="871543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190625" algn="l"/>
              </a:tabLst>
            </a:pPr>
            <a:endPar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Low" defTabSz="914400" rtl="0" eaLnBrk="1" fontAlgn="base" latinLnBrk="0" hangingPunct="1">
              <a:lnSpc>
                <a:spcPct val="100000"/>
              </a:lnSpc>
              <a:spcBef>
                <a:spcPct val="0"/>
              </a:spcBef>
              <a:spcAft>
                <a:spcPct val="0"/>
              </a:spcAft>
              <a:buClrTx/>
              <a:buSzTx/>
              <a:buFontTx/>
              <a:buNone/>
              <a:tabLst>
                <a:tab pos="1190625" algn="l"/>
              </a:tabLst>
            </a:pP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Échantillonnage du lait</a:t>
            </a:r>
          </a:p>
          <a:p>
            <a:pPr marL="0" marR="0" lvl="0" indent="0" algn="justLow" defTabSz="914400" rtl="0" eaLnBrk="1" fontAlgn="base" latinLnBrk="0" hangingPunct="1">
              <a:lnSpc>
                <a:spcPct val="100000"/>
              </a:lnSpc>
              <a:spcBef>
                <a:spcPct val="0"/>
              </a:spcBef>
              <a:spcAft>
                <a:spcPct val="0"/>
              </a:spcAft>
              <a:buClrTx/>
              <a:buSzTx/>
              <a:buFontTx/>
              <a:buNone/>
              <a:tabLst>
                <a:tab pos="1190625" algn="l"/>
              </a:tabLst>
            </a:pP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tab pos="1190625" algn="l"/>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 le lait est contenu dans une bouteille ou un paquet vendu au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tail, l'un des laits non ouverts est utilis</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comme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chantillon. Si le lait se trouve dans un 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cipient large, il est soigneusement m</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lang</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 collect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mani</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aseptique avec une louche st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rile et transf</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dans des sacs en plastique st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riles et transport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directement au laboratoire par temps froid. Il doit être conserv</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 ° C et analys</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dans les 24 heures.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4337" name="Picture 1"/>
          <p:cNvPicPr>
            <a:picLocks noChangeAspect="1" noChangeArrowheads="1"/>
          </p:cNvPicPr>
          <p:nvPr/>
        </p:nvPicPr>
        <p:blipFill>
          <a:blip r:embed="rId2" cstate="print"/>
          <a:srcRect/>
          <a:stretch>
            <a:fillRect/>
          </a:stretch>
        </p:blipFill>
        <p:spPr bwMode="auto">
          <a:xfrm>
            <a:off x="3131840" y="4365104"/>
            <a:ext cx="2664296" cy="17281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0113" name="Rectangle 1"/>
          <p:cNvSpPr>
            <a:spLocks noChangeArrowheads="1"/>
          </p:cNvSpPr>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190625" algn="l"/>
              </a:tabLst>
            </a:pPr>
            <a:r>
              <a:rPr kumimoji="0" lang="fr-FR" sz="20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chantillonnage de l'eau</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119062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chantillonnage de l'eau peut être effectu</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 utilisant les m</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thodes suivantes</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18"/>
          <p:cNvSpPr/>
          <p:nvPr/>
        </p:nvSpPr>
        <p:spPr>
          <a:xfrm>
            <a:off x="179512" y="1412776"/>
            <a:ext cx="3024336" cy="592522"/>
          </a:xfrm>
          <a:custGeom>
            <a:avLst/>
            <a:gdLst>
              <a:gd name="f0" fmla="val 10800000"/>
              <a:gd name="f1" fmla="val 5400000"/>
              <a:gd name="f2" fmla="val 16200000"/>
              <a:gd name="f3" fmla="val w"/>
              <a:gd name="f4" fmla="val h"/>
              <a:gd name="f5" fmla="val ss"/>
              <a:gd name="f6" fmla="val 0"/>
              <a:gd name="f7" fmla="*/ 5419351 1 1725033"/>
              <a:gd name="f8" fmla="val 45"/>
              <a:gd name="f9" fmla="val 378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a:solidFill>
              <a:srgbClr val="A5A5A5"/>
            </a:solidFill>
            <a:prstDash val="solid"/>
            <a:miter/>
          </a:ln>
        </p:spPr>
        <p:txBody>
          <a:bodyPr vert="horz" wrap="non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200" b="0" i="0" u="none" strike="noStrike" kern="1200" cap="none" spc="0" baseline="0" dirty="0">
                <a:solidFill>
                  <a:srgbClr val="000000"/>
                </a:solidFill>
                <a:uFillTx/>
                <a:latin typeface="Times New Roman" pitchFamily="18"/>
                <a:ea typeface="宋体" pitchFamily="2"/>
                <a:cs typeface="Times New Roman" pitchFamily="18"/>
              </a:rPr>
              <a:t> </a:t>
            </a:r>
            <a:r>
              <a:rPr lang="fr-FR" sz="3200" b="0" i="0" u="none" strike="noStrike" kern="1200" cap="none" spc="0" baseline="0" dirty="0" smtClean="0">
                <a:solidFill>
                  <a:srgbClr val="000000"/>
                </a:solidFill>
                <a:uFillTx/>
                <a:latin typeface="Times New Roman" pitchFamily="18"/>
                <a:ea typeface="宋体" pitchFamily="2"/>
                <a:cs typeface="Times New Roman" pitchFamily="18"/>
              </a:rPr>
              <a:t>  1. Les flacons</a:t>
            </a:r>
            <a:endParaRPr lang="en-US" sz="3200" b="0" i="0" u="none" strike="noStrike" kern="1200" cap="none" spc="0" baseline="0" dirty="0">
              <a:solidFill>
                <a:srgbClr val="000000"/>
              </a:solidFill>
              <a:uFillTx/>
              <a:latin typeface="Times New Roman" pitchFamily="18"/>
              <a:ea typeface="宋体" pitchFamily="2"/>
              <a:cs typeface="Times New Roman" pitchFamily="18"/>
            </a:endParaRPr>
          </a:p>
        </p:txBody>
      </p:sp>
      <p:sp>
        <p:nvSpPr>
          <p:cNvPr id="9" name="Rectangle 8"/>
          <p:cNvSpPr/>
          <p:nvPr/>
        </p:nvSpPr>
        <p:spPr>
          <a:xfrm>
            <a:off x="3275856" y="836712"/>
            <a:ext cx="5184576" cy="1815882"/>
          </a:xfrm>
          <a:prstGeom prst="rect">
            <a:avLst/>
          </a:prstGeom>
          <a:ln>
            <a:solidFill>
              <a:schemeClr val="tx1"/>
            </a:solidFill>
          </a:ln>
        </p:spPr>
        <p:txBody>
          <a:bodyPr wrap="square">
            <a:spAutoFit/>
          </a:bodyPr>
          <a:lstStyle/>
          <a:p>
            <a:pPr algn="ctr"/>
            <a:r>
              <a:rPr lang="fr-FR" sz="2400" b="1" dirty="0" smtClean="0"/>
              <a:t>Flacons</a:t>
            </a:r>
            <a:r>
              <a:rPr lang="fr-FR" sz="2200" b="1" dirty="0" smtClean="0"/>
              <a:t>:</a:t>
            </a:r>
            <a:r>
              <a:rPr lang="fr-FR" sz="2200" dirty="0" smtClean="0"/>
              <a:t> Les échantillons pour les tests microbiologiques sont collectés dans des flacons neutres propres, stérilisés et à col étroit d'une capacité de 250, 500 ou 1000 ml.</a:t>
            </a:r>
            <a:endParaRPr lang="fr-FR" sz="2200" dirty="0"/>
          </a:p>
        </p:txBody>
      </p:sp>
      <p:sp>
        <p:nvSpPr>
          <p:cNvPr id="10" name="AutoShape 18"/>
          <p:cNvSpPr/>
          <p:nvPr/>
        </p:nvSpPr>
        <p:spPr>
          <a:xfrm>
            <a:off x="0" y="3501008"/>
            <a:ext cx="3024336" cy="592522"/>
          </a:xfrm>
          <a:custGeom>
            <a:avLst/>
            <a:gdLst>
              <a:gd name="f0" fmla="val 10800000"/>
              <a:gd name="f1" fmla="val 5400000"/>
              <a:gd name="f2" fmla="val 16200000"/>
              <a:gd name="f3" fmla="val w"/>
              <a:gd name="f4" fmla="val h"/>
              <a:gd name="f5" fmla="val ss"/>
              <a:gd name="f6" fmla="val 0"/>
              <a:gd name="f7" fmla="*/ 5419351 1 1725033"/>
              <a:gd name="f8" fmla="val 45"/>
              <a:gd name="f9" fmla="val 378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a:solidFill>
              <a:srgbClr val="A5A5A5"/>
            </a:solidFill>
            <a:prstDash val="solid"/>
            <a:miter/>
          </a:ln>
        </p:spPr>
        <p:txBody>
          <a:bodyPr vert="horz" wrap="none" lIns="91440" tIns="45720" rIns="91440" bIns="45720" anchor="ctr" anchorCtr="0" compatLnSpc="1"/>
          <a:lstStyle/>
          <a:p>
            <a:pPr>
              <a:defRPr sz="1800" b="0" i="0" u="none" strike="noStrike" kern="0" cap="none" spc="0" baseline="0">
                <a:solidFill>
                  <a:srgbClr val="000000"/>
                </a:solidFill>
                <a:uFillTx/>
              </a:defRPr>
            </a:pPr>
            <a:r>
              <a:rPr lang="fr-FR" sz="3200" b="0" i="0" u="none" strike="noStrike" kern="1200" cap="none" spc="0" baseline="0" dirty="0">
                <a:solidFill>
                  <a:srgbClr val="000000"/>
                </a:solidFill>
                <a:uFillTx/>
                <a:latin typeface="Times New Roman" pitchFamily="18"/>
                <a:ea typeface="宋体" pitchFamily="2"/>
                <a:cs typeface="Times New Roman" pitchFamily="18"/>
              </a:rPr>
              <a:t> </a:t>
            </a:r>
            <a:r>
              <a:rPr lang="fr-FR" sz="3200" b="0" i="0" u="none" strike="noStrike" kern="1200" cap="none" spc="0" baseline="0" dirty="0" smtClean="0">
                <a:solidFill>
                  <a:srgbClr val="000000"/>
                </a:solidFill>
                <a:uFillTx/>
                <a:latin typeface="Times New Roman" pitchFamily="18"/>
                <a:ea typeface="宋体" pitchFamily="2"/>
                <a:cs typeface="Times New Roman" pitchFamily="18"/>
              </a:rPr>
              <a:t>  </a:t>
            </a:r>
          </a:p>
          <a:p>
            <a:pPr algn="ctr">
              <a:defRPr sz="1800" b="0" i="0" u="none" strike="noStrike" kern="0" cap="none" spc="0" baseline="0">
                <a:solidFill>
                  <a:srgbClr val="000000"/>
                </a:solidFill>
                <a:uFillTx/>
              </a:defRPr>
            </a:pPr>
            <a:r>
              <a:rPr lang="fr-FR" sz="3200" i="0" u="none" strike="noStrike" kern="1200" cap="none" spc="0" baseline="0" dirty="0" smtClean="0">
                <a:solidFill>
                  <a:srgbClr val="000000"/>
                </a:solidFill>
                <a:uFillTx/>
                <a:latin typeface="Times New Roman" pitchFamily="18"/>
                <a:ea typeface="宋体" pitchFamily="2"/>
                <a:cs typeface="Times New Roman" pitchFamily="18"/>
              </a:rPr>
              <a:t>2. </a:t>
            </a:r>
            <a:r>
              <a:rPr lang="fr-FR" sz="3200" dirty="0" smtClean="0"/>
              <a:t>Robinet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dirty="0">
              <a:solidFill>
                <a:srgbClr val="000000"/>
              </a:solidFill>
              <a:uFillTx/>
              <a:latin typeface="Times New Roman" pitchFamily="18"/>
              <a:ea typeface="宋体" pitchFamily="2"/>
              <a:cs typeface="Times New Roman" pitchFamily="18"/>
            </a:endParaRPr>
          </a:p>
        </p:txBody>
      </p:sp>
      <p:sp>
        <p:nvSpPr>
          <p:cNvPr id="11" name="Rectangle 10"/>
          <p:cNvSpPr/>
          <p:nvPr/>
        </p:nvSpPr>
        <p:spPr>
          <a:xfrm>
            <a:off x="3419872" y="2780928"/>
            <a:ext cx="4788024" cy="2123658"/>
          </a:xfrm>
          <a:prstGeom prst="rect">
            <a:avLst/>
          </a:prstGeom>
          <a:ln>
            <a:solidFill>
              <a:schemeClr val="tx1"/>
            </a:solidFill>
          </a:ln>
        </p:spPr>
        <p:txBody>
          <a:bodyPr wrap="square">
            <a:spAutoFit/>
          </a:bodyPr>
          <a:lstStyle/>
          <a:p>
            <a:pPr algn="ctr"/>
            <a:r>
              <a:rPr lang="fr-FR" sz="2200" dirty="0" smtClean="0"/>
              <a:t>Le robinet  doit être flambé par briquet, ou par application de l’alcool dans le cas des robinets en plastique. Le robinet est complètement ouvert et l'eau peut couler pendant deux à trois minutes, </a:t>
            </a:r>
            <a:endParaRPr lang="fr-FR" sz="2200" dirty="0"/>
          </a:p>
        </p:txBody>
      </p:sp>
      <p:sp>
        <p:nvSpPr>
          <p:cNvPr id="13" name="AutoShape 18"/>
          <p:cNvSpPr/>
          <p:nvPr/>
        </p:nvSpPr>
        <p:spPr>
          <a:xfrm>
            <a:off x="251520" y="5877272"/>
            <a:ext cx="3024336" cy="592522"/>
          </a:xfrm>
          <a:custGeom>
            <a:avLst/>
            <a:gdLst>
              <a:gd name="f0" fmla="val 10800000"/>
              <a:gd name="f1" fmla="val 5400000"/>
              <a:gd name="f2" fmla="val 16200000"/>
              <a:gd name="f3" fmla="val w"/>
              <a:gd name="f4" fmla="val h"/>
              <a:gd name="f5" fmla="val ss"/>
              <a:gd name="f6" fmla="val 0"/>
              <a:gd name="f7" fmla="*/ 5419351 1 1725033"/>
              <a:gd name="f8" fmla="val 45"/>
              <a:gd name="f9" fmla="val 3782"/>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a:solidFill>
              <a:srgbClr val="A5A5A5"/>
            </a:solidFill>
            <a:prstDash val="solid"/>
            <a:miter/>
          </a:ln>
        </p:spPr>
        <p:txBody>
          <a:bodyPr vert="horz" wrap="none" lIns="91440" tIns="45720" rIns="91440" bIns="45720" anchor="ctr" anchorCtr="0" compatLnSpc="1"/>
          <a:lstStyle/>
          <a:p>
            <a:pPr>
              <a:defRPr sz="1800" b="0" i="0" u="none" strike="noStrike" kern="0" cap="none" spc="0" baseline="0">
                <a:solidFill>
                  <a:srgbClr val="000000"/>
                </a:solidFill>
                <a:uFillTx/>
              </a:defRPr>
            </a:pPr>
            <a:r>
              <a:rPr lang="fr-FR" sz="3200" b="0" i="0" u="none" strike="noStrike" kern="1200" cap="none" spc="0" baseline="0" dirty="0">
                <a:solidFill>
                  <a:srgbClr val="000000"/>
                </a:solidFill>
                <a:uFillTx/>
                <a:latin typeface="Times New Roman" pitchFamily="18"/>
                <a:ea typeface="宋体" pitchFamily="2"/>
                <a:cs typeface="Times New Roman" pitchFamily="18"/>
              </a:rPr>
              <a:t> </a:t>
            </a:r>
            <a:r>
              <a:rPr lang="fr-FR" sz="3200" b="0" i="0" u="none" strike="noStrike" kern="1200" cap="none" spc="0" baseline="0" dirty="0" smtClean="0">
                <a:solidFill>
                  <a:srgbClr val="000000"/>
                </a:solidFill>
                <a:uFillTx/>
                <a:latin typeface="Times New Roman" pitchFamily="18"/>
                <a:ea typeface="宋体" pitchFamily="2"/>
                <a:cs typeface="Times New Roman" pitchFamily="18"/>
              </a:rPr>
              <a:t>  </a:t>
            </a:r>
          </a:p>
          <a:p>
            <a:pPr algn="ctr">
              <a:defRPr sz="1800" b="0" i="0" u="none" strike="noStrike" kern="0" cap="none" spc="0" baseline="0">
                <a:solidFill>
                  <a:srgbClr val="000000"/>
                </a:solidFill>
                <a:uFillTx/>
              </a:defRPr>
            </a:pPr>
            <a:r>
              <a:rPr lang="fr-FR" sz="3200" i="0" u="none" strike="noStrike" kern="1200" cap="none" spc="0" baseline="0" dirty="0" smtClean="0">
                <a:solidFill>
                  <a:srgbClr val="000000"/>
                </a:solidFill>
                <a:uFillTx/>
                <a:latin typeface="Times New Roman" pitchFamily="18"/>
                <a:ea typeface="宋体" pitchFamily="2"/>
                <a:cs typeface="Times New Roman" pitchFamily="18"/>
              </a:rPr>
              <a:t>3. </a:t>
            </a:r>
            <a:r>
              <a:rPr lang="fr-FR" sz="3200" dirty="0" smtClean="0"/>
              <a:t>Eau de source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3200" b="0" i="0" u="none" strike="noStrike" kern="1200" cap="none" spc="0" baseline="0" dirty="0">
              <a:solidFill>
                <a:srgbClr val="000000"/>
              </a:solidFill>
              <a:uFillTx/>
              <a:latin typeface="Times New Roman" pitchFamily="18"/>
              <a:ea typeface="宋体" pitchFamily="2"/>
              <a:cs typeface="Times New Roman" pitchFamily="18"/>
            </a:endParaRPr>
          </a:p>
        </p:txBody>
      </p:sp>
      <p:pic>
        <p:nvPicPr>
          <p:cNvPr id="90114" name="Picture 2"/>
          <p:cNvPicPr>
            <a:picLocks noChangeAspect="1" noChangeArrowheads="1"/>
          </p:cNvPicPr>
          <p:nvPr/>
        </p:nvPicPr>
        <p:blipFill>
          <a:blip r:embed="rId2" cstate="print"/>
          <a:srcRect/>
          <a:stretch>
            <a:fillRect/>
          </a:stretch>
        </p:blipFill>
        <p:spPr bwMode="auto">
          <a:xfrm>
            <a:off x="5940152" y="5157192"/>
            <a:ext cx="2088232" cy="1700808"/>
          </a:xfrm>
          <a:prstGeom prst="rect">
            <a:avLst/>
          </a:prstGeom>
          <a:noFill/>
          <a:ln w="9525">
            <a:noFill/>
            <a:miter lim="800000"/>
            <a:headEnd/>
            <a:tailEnd/>
          </a:ln>
        </p:spPr>
      </p:pic>
      <p:sp>
        <p:nvSpPr>
          <p:cNvPr id="15" name="Flèche droite à entaille 14"/>
          <p:cNvSpPr/>
          <p:nvPr/>
        </p:nvSpPr>
        <p:spPr>
          <a:xfrm>
            <a:off x="4067944" y="5517232"/>
            <a:ext cx="1008112" cy="1080120"/>
          </a:xfrm>
          <a:prstGeom prst="notch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0115" name="Picture 3"/>
          <p:cNvPicPr>
            <a:picLocks noChangeAspect="1" noChangeArrowheads="1"/>
          </p:cNvPicPr>
          <p:nvPr/>
        </p:nvPicPr>
        <p:blipFill>
          <a:blip r:embed="rId3" cstate="print"/>
          <a:srcRect/>
          <a:stretch>
            <a:fillRect/>
          </a:stretch>
        </p:blipFill>
        <p:spPr bwMode="auto">
          <a:xfrm>
            <a:off x="1115616" y="2060848"/>
            <a:ext cx="1368152" cy="1325397"/>
          </a:xfrm>
          <a:prstGeom prst="rect">
            <a:avLst/>
          </a:prstGeom>
          <a:noFill/>
          <a:ln w="9525">
            <a:noFill/>
            <a:miter lim="800000"/>
            <a:headEnd/>
            <a:tailEnd/>
          </a:ln>
        </p:spPr>
      </p:pic>
      <p:pic>
        <p:nvPicPr>
          <p:cNvPr id="90116" name="Picture 4"/>
          <p:cNvPicPr>
            <a:picLocks noChangeAspect="1" noChangeArrowheads="1"/>
          </p:cNvPicPr>
          <p:nvPr/>
        </p:nvPicPr>
        <p:blipFill>
          <a:blip r:embed="rId4" cstate="print"/>
          <a:srcRect/>
          <a:stretch>
            <a:fillRect/>
          </a:stretch>
        </p:blipFill>
        <p:spPr bwMode="auto">
          <a:xfrm>
            <a:off x="1187624" y="4149080"/>
            <a:ext cx="1847850" cy="1514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strVal val="0"/>
                                          </p:val>
                                        </p:tav>
                                        <p:tav tm="100000">
                                          <p:val>
                                            <p:strVal val="#ppt_w"/>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str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065" name="Rectangle 1"/>
          <p:cNvSpPr>
            <a:spLocks noChangeArrowheads="1"/>
          </p:cNvSpPr>
          <p:nvPr/>
        </p:nvSpPr>
        <p:spPr bwMode="auto">
          <a:xfrm>
            <a:off x="0" y="476672"/>
            <a:ext cx="91440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tab pos="269875" algn="l"/>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Directement </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partir d'une source: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269875" algn="l"/>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Des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chantillons provenant d'une rivi</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d'un ruisseau, d'un lac ou d'un 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servoir sont pr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lev</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en tenant la bouteille dans la main pr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de sa base. La bouteille doit tourner jusqu'</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 que le col pointe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rement vers le haut, la bouche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tant dirig</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contre le flux. S'il n'y a pas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coulement, comme dans un 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servoir, un courant doit être cr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artificiellement en poussant la bouteille horizontalement vers l'avant dans une direction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loign</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de la main et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chantillon doit être maintenu dans l'obscurit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1-4 ° C.</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041" name="Rectangle 1"/>
          <p:cNvSpPr>
            <a:spLocks noChangeArrowheads="1"/>
          </p:cNvSpPr>
          <p:nvPr/>
        </p:nvSpPr>
        <p:spPr bwMode="auto">
          <a:xfrm>
            <a:off x="0" y="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Echantillonnage des produits solides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Il est recommander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homog</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iser si possible avant le pr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vement,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utiliser les ustensiles appropri</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de remplir les contenants aux trois quarts du volume et de v</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rifier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tanch</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Les sacs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Whirl</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Pak</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sont pr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conis</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tel que pr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cis</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pour les produits liquides et semi-solides (Voir la figure suivante).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p:cNvPicPr/>
          <p:nvPr/>
        </p:nvPicPr>
        <p:blipFill>
          <a:blip r:embed="rId2" cstate="print"/>
          <a:srcRect/>
          <a:stretch>
            <a:fillRect/>
          </a:stretch>
        </p:blipFill>
        <p:spPr bwMode="auto">
          <a:xfrm>
            <a:off x="2771800" y="2492896"/>
            <a:ext cx="3861026" cy="2572369"/>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017" name="Rectangle 1"/>
          <p:cNvSpPr>
            <a:spLocks noChangeArrowheads="1"/>
          </p:cNvSpPr>
          <p:nvPr/>
        </p:nvSpPr>
        <p:spPr bwMode="auto">
          <a:xfrm>
            <a:off x="0" y="188640"/>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Produits congel</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 instruments coupants doivent être utilis</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tels que : couteau, sonde ou m</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 st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rilis</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si requis. Pour les essais microbiologiques,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moins de sp</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cifications contraires, les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chantillons congel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peuvent parvenir au laboratoire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congel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pourvu que la temp</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rature soit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gale ou inf</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rieure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4°C pendant la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cong</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lation. La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cong</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lation peut se faire pendant le transport. La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cong</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lation et la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recong</a:t>
            </a:r>
            <a:r>
              <a:rPr kumimoji="0" lang="fr-FR" sz="2400" b="0" i="0" u="none" strike="noStrike" cap="none" normalizeH="0" baseline="0" dirty="0" err="1"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lation</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doivent être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vit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en ce qui concerne les essais microbiologiques. La glace s</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 ne doit être utilis</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que dans le cas o</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ù</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de cong</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lation est n</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cessaire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validit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du 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sultat.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993" name="Rectangle 1"/>
          <p:cNvSpPr>
            <a:spLocks noChangeArrowheads="1"/>
          </p:cNvSpPr>
          <p:nvPr/>
        </p:nvSpPr>
        <p:spPr bwMode="auto">
          <a:xfrm>
            <a:off x="0" y="0"/>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vement </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surface des carcasses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Carcasse de viande rouge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 pr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vement se fait en choisissant au hasard, dans le local de refroidissement, une demi-carcasse ou une carcasse un minimum de 12 heures et un maximum de 24 heures apr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l'abattage. Une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ponge st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rile est hydrat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avec 10 ml de tampon neutralisant de transport puis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pos</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sur la surface de travail en frottant toute la surface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tester;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ponge est ensuite introduite dans le sac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Whirl</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Pak</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 sac est ferm</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 tenant des deux côt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par les attaches jaunes, le tourner sur lui-même quatre fois.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4994" name="Picture 2"/>
          <p:cNvPicPr>
            <a:picLocks noChangeAspect="1" noChangeArrowheads="1"/>
          </p:cNvPicPr>
          <p:nvPr/>
        </p:nvPicPr>
        <p:blipFill>
          <a:blip r:embed="rId2" cstate="print"/>
          <a:srcRect/>
          <a:stretch>
            <a:fillRect/>
          </a:stretch>
        </p:blipFill>
        <p:spPr bwMode="auto">
          <a:xfrm>
            <a:off x="683568" y="3717032"/>
            <a:ext cx="1800200" cy="1708934"/>
          </a:xfrm>
          <a:prstGeom prst="rect">
            <a:avLst/>
          </a:prstGeom>
          <a:noFill/>
          <a:ln w="9525">
            <a:noFill/>
            <a:miter lim="800000"/>
            <a:headEnd/>
            <a:tailEnd/>
          </a:ln>
        </p:spPr>
      </p:pic>
      <p:sp>
        <p:nvSpPr>
          <p:cNvPr id="5" name="Flèche droite 4"/>
          <p:cNvSpPr/>
          <p:nvPr/>
        </p:nvSpPr>
        <p:spPr>
          <a:xfrm>
            <a:off x="2555776" y="4077072"/>
            <a:ext cx="792088"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4995" name="Picture 3"/>
          <p:cNvPicPr>
            <a:picLocks noChangeAspect="1" noChangeArrowheads="1"/>
          </p:cNvPicPr>
          <p:nvPr/>
        </p:nvPicPr>
        <p:blipFill>
          <a:blip r:embed="rId3" cstate="print"/>
          <a:srcRect/>
          <a:stretch>
            <a:fillRect/>
          </a:stretch>
        </p:blipFill>
        <p:spPr bwMode="auto">
          <a:xfrm>
            <a:off x="3419872" y="3645024"/>
            <a:ext cx="1783457" cy="1872208"/>
          </a:xfrm>
          <a:prstGeom prst="rect">
            <a:avLst/>
          </a:prstGeom>
          <a:noFill/>
          <a:ln w="9525">
            <a:noFill/>
            <a:miter lim="800000"/>
            <a:headEnd/>
            <a:tailEnd/>
          </a:ln>
        </p:spPr>
      </p:pic>
      <p:sp>
        <p:nvSpPr>
          <p:cNvPr id="7" name="Flèche droite 6"/>
          <p:cNvSpPr/>
          <p:nvPr/>
        </p:nvSpPr>
        <p:spPr>
          <a:xfrm>
            <a:off x="5508104" y="4149080"/>
            <a:ext cx="792088"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4996" name="Picture 4"/>
          <p:cNvPicPr>
            <a:picLocks noChangeAspect="1" noChangeArrowheads="1"/>
          </p:cNvPicPr>
          <p:nvPr/>
        </p:nvPicPr>
        <p:blipFill>
          <a:blip r:embed="rId4" cstate="print"/>
          <a:srcRect/>
          <a:stretch>
            <a:fillRect/>
          </a:stretch>
        </p:blipFill>
        <p:spPr bwMode="auto">
          <a:xfrm>
            <a:off x="6444208" y="3573016"/>
            <a:ext cx="2016224" cy="2016224"/>
          </a:xfrm>
          <a:prstGeom prst="rect">
            <a:avLst/>
          </a:prstGeom>
          <a:noFill/>
          <a:ln w="9525">
            <a:noFill/>
            <a:miter lim="800000"/>
            <a:headEnd/>
            <a:tailEnd/>
          </a:ln>
        </p:spPr>
      </p:pic>
      <p:sp>
        <p:nvSpPr>
          <p:cNvPr id="9" name="Rectangle 8"/>
          <p:cNvSpPr/>
          <p:nvPr/>
        </p:nvSpPr>
        <p:spPr>
          <a:xfrm>
            <a:off x="0" y="5733256"/>
            <a:ext cx="9144000" cy="830997"/>
          </a:xfrm>
          <a:prstGeom prst="rect">
            <a:avLst/>
          </a:prstGeom>
        </p:spPr>
        <p:txBody>
          <a:bodyPr wrap="square">
            <a:spAutoFit/>
          </a:bodyPr>
          <a:lstStyle/>
          <a:p>
            <a:pPr algn="just"/>
            <a:r>
              <a:rPr lang="fr-FR" sz="2400" dirty="0" smtClean="0">
                <a:latin typeface="Times New Roman" pitchFamily="18" charset="0"/>
                <a:ea typeface="Calibri" pitchFamily="34" charset="0"/>
                <a:cs typeface="Times New Roman" pitchFamily="18" charset="0"/>
              </a:rPr>
              <a:t>En fonction de la nature de la carcasse, le pr</a:t>
            </a:r>
            <a:r>
              <a:rPr lang="fr-FR" sz="2400" dirty="0" smtClean="0">
                <a:latin typeface="Calibri"/>
                <a:ea typeface="Calibri" pitchFamily="34" charset="0"/>
                <a:cs typeface="Times New Roman" pitchFamily="18" charset="0"/>
              </a:rPr>
              <a:t>é</a:t>
            </a:r>
            <a:r>
              <a:rPr lang="fr-FR" sz="2400" dirty="0" smtClean="0">
                <a:latin typeface="Times New Roman" pitchFamily="18" charset="0"/>
                <a:ea typeface="Calibri" pitchFamily="34" charset="0"/>
                <a:cs typeface="Times New Roman" pitchFamily="18" charset="0"/>
              </a:rPr>
              <a:t>l</a:t>
            </a:r>
            <a:r>
              <a:rPr lang="fr-FR" sz="2400" dirty="0" smtClean="0">
                <a:latin typeface="Calibri"/>
                <a:ea typeface="Calibri" pitchFamily="34" charset="0"/>
                <a:cs typeface="Times New Roman" pitchFamily="18" charset="0"/>
              </a:rPr>
              <a:t>è</a:t>
            </a:r>
            <a:r>
              <a:rPr lang="fr-FR" sz="2400" dirty="0" smtClean="0">
                <a:latin typeface="Times New Roman" pitchFamily="18" charset="0"/>
                <a:ea typeface="Calibri" pitchFamily="34" charset="0"/>
                <a:cs typeface="Times New Roman" pitchFamily="18" charset="0"/>
              </a:rPr>
              <a:t>vement doit être fait en respectant les consignes suivantes </a:t>
            </a:r>
            <a:endParaRPr lang="fr-FR" sz="2400" dirty="0"/>
          </a:p>
        </p:txBody>
      </p:sp>
      <p:pic>
        <p:nvPicPr>
          <p:cNvPr id="10" name="Image 4"/>
          <p:cNvPicPr>
            <a:picLocks noChangeAspect="1" noChangeArrowheads="1"/>
          </p:cNvPicPr>
          <p:nvPr/>
        </p:nvPicPr>
        <p:blipFill>
          <a:blip r:embed="rId5" cstate="print"/>
          <a:srcRect/>
          <a:stretch>
            <a:fillRect/>
          </a:stretch>
        </p:blipFill>
        <p:spPr bwMode="auto">
          <a:xfrm>
            <a:off x="251520" y="980728"/>
            <a:ext cx="8568952" cy="489654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971" name="Rectangle 3"/>
          <p:cNvSpPr>
            <a:spLocks noChangeArrowheads="1"/>
          </p:cNvSpPr>
          <p:nvPr/>
        </p:nvSpPr>
        <p:spPr bwMode="auto">
          <a:xfrm>
            <a:off x="0" y="18002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3972" name="Rectangle 4"/>
          <p:cNvSpPr>
            <a:spLocks noChangeArrowheads="1"/>
          </p:cNvSpPr>
          <p:nvPr/>
        </p:nvSpPr>
        <p:spPr bwMode="auto">
          <a:xfrm>
            <a:off x="0" y="260648"/>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Carcasse de volailles </a:t>
            </a:r>
            <a:endPar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just" eaLnBrk="0" fontAlgn="base" hangingPunct="0">
              <a:spcBef>
                <a:spcPct val="0"/>
              </a:spcBef>
              <a:spcAft>
                <a:spcPct val="0"/>
              </a:spcAf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Une carcasse de volaille entière doit être choisie, après le refroidissement, à la fin de la période d'égouttage ou au dernier point facilement accessible avant l'emballage. La volaille est déposée dans un sac stérile dans lequel est ajoutée de l’eau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peptonnée</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tamponnée. La quantité ajoutée est de 400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mL</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pour les carcasses de poulet et de 600 </a:t>
            </a:r>
            <a:r>
              <a:rPr kumimoji="0" lang="fr-FR"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mL</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pour les carcasses de dinde et d’oie. La carcasse est agitée pendant une minute. Le liquide de rinçage est ensuite </a:t>
            </a:r>
            <a:r>
              <a:rPr lang="fr-FR" sz="2400" dirty="0" smtClean="0"/>
              <a:t>remis dans son contenant original et acheminé au laboratoire alors que la carcasse est retournée en entreposage.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428604"/>
            <a:ext cx="8858312" cy="461665"/>
          </a:xfrm>
          <a:prstGeom prst="rect">
            <a:avLst/>
          </a:prstGeom>
        </p:spPr>
        <p:txBody>
          <a:bodyPr wrap="square">
            <a:spAutoFit/>
          </a:bodyPr>
          <a:lstStyle/>
          <a:p>
            <a:r>
              <a:rPr lang="fr-FR" sz="2400" b="1" dirty="0" smtClean="0">
                <a:latin typeface="Times New Roman" pitchFamily="18" charset="0"/>
                <a:cs typeface="Times New Roman" pitchFamily="18" charset="0"/>
              </a:rPr>
              <a:t>Méthodes </a:t>
            </a:r>
            <a:r>
              <a:rPr lang="fr-FR" sz="2400" b="1" dirty="0" smtClean="0">
                <a:latin typeface="Times New Roman" pitchFamily="18" charset="0"/>
                <a:cs typeface="Times New Roman" pitchFamily="18" charset="0"/>
              </a:rPr>
              <a:t>de dosage des différents constituants alimentaires</a:t>
            </a:r>
            <a:endParaRPr lang="fr-FR" sz="2400" dirty="0">
              <a:latin typeface="Times New Roman" pitchFamily="18" charset="0"/>
              <a:cs typeface="Times New Roman" pitchFamily="18" charset="0"/>
            </a:endParaRPr>
          </a:p>
        </p:txBody>
      </p:sp>
      <p:sp>
        <p:nvSpPr>
          <p:cNvPr id="4097" name="Rectangle 1"/>
          <p:cNvSpPr>
            <a:spLocks noChangeArrowheads="1"/>
          </p:cNvSpPr>
          <p:nvPr/>
        </p:nvSpPr>
        <p:spPr bwMode="auto">
          <a:xfrm>
            <a:off x="214282" y="1285860"/>
            <a:ext cx="1721946" cy="76944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80975" algn="l"/>
              </a:tabLst>
            </a:pPr>
            <a:r>
              <a:rPr kumimoji="0" lang="fr-FR" sz="4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Eau</a:t>
            </a:r>
            <a:endParaRPr kumimoji="0" lang="fr-FR" sz="4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285720" y="2143116"/>
            <a:ext cx="8643998" cy="3046988"/>
          </a:xfrm>
          <a:prstGeom prst="rect">
            <a:avLst/>
          </a:prstGeom>
        </p:spPr>
        <p:txBody>
          <a:bodyPr wrap="square">
            <a:spAutoFit/>
          </a:bodyPr>
          <a:lstStyle/>
          <a:p>
            <a:pPr algn="just"/>
            <a:r>
              <a:rPr lang="fr-FR" sz="3200" dirty="0" smtClean="0"/>
              <a:t>L’eau joue un rôle clé en tant que constituant de tous les aliments, non seulement en tant que solvant et matière de remplissage, mais également en tant que moyen de maintenir la structure et les fonctions des macromolécules et des cellules.</a:t>
            </a:r>
            <a:endParaRPr lang="fr-FR" sz="3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3073" name="Picture 1"/>
          <p:cNvPicPr>
            <a:picLocks noChangeAspect="1" noChangeArrowheads="1"/>
          </p:cNvPicPr>
          <p:nvPr/>
        </p:nvPicPr>
        <p:blipFill>
          <a:blip r:embed="rId2" cstate="print">
            <a:lum bright="10000"/>
          </a:blip>
          <a:srcRect/>
          <a:stretch>
            <a:fillRect/>
          </a:stretch>
        </p:blipFill>
        <p:spPr bwMode="auto">
          <a:xfrm>
            <a:off x="0" y="0"/>
            <a:ext cx="9143999" cy="6858000"/>
          </a:xfrm>
          <a:prstGeom prst="rect">
            <a:avLst/>
          </a:prstGeom>
          <a:noFill/>
          <a:ln w="9525">
            <a:noFill/>
            <a:miter lim="800000"/>
            <a:headEnd/>
            <a:tailEnd/>
          </a:ln>
          <a:effectLst/>
        </p:spPr>
      </p:pic>
      <p:sp>
        <p:nvSpPr>
          <p:cNvPr id="5" name="Rectangle à coins arrondis 4"/>
          <p:cNvSpPr/>
          <p:nvPr/>
        </p:nvSpPr>
        <p:spPr>
          <a:xfrm>
            <a:off x="285720" y="0"/>
            <a:ext cx="8572560" cy="22860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smtClean="0">
                <a:solidFill>
                  <a:schemeClr val="tx1"/>
                </a:solidFill>
              </a:rPr>
              <a:t>Plusieurs méthodes de détermination de la teneur en eau des denrées alimentaires sont disponibles. Généralement, elles peuvent être divisées en deux groupes : méthode directe et indirecte</a:t>
            </a:r>
            <a:r>
              <a:rPr lang="fr-FR" dirty="0" smtClean="0"/>
              <a:t>.</a:t>
            </a:r>
            <a:endParaRPr lang="fr-FR" dirty="0"/>
          </a:p>
        </p:txBody>
      </p:sp>
      <p:sp>
        <p:nvSpPr>
          <p:cNvPr id="6" name="Rectangle à coins arrondis 5"/>
          <p:cNvSpPr/>
          <p:nvPr/>
        </p:nvSpPr>
        <p:spPr>
          <a:xfrm>
            <a:off x="1214414" y="2285992"/>
            <a:ext cx="2643206" cy="1428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Méthode directe </a:t>
            </a:r>
            <a:endParaRPr lang="fr-FR" sz="3200" dirty="0">
              <a:solidFill>
                <a:schemeClr val="tx1"/>
              </a:solidFill>
            </a:endParaRPr>
          </a:p>
        </p:txBody>
      </p:sp>
      <p:sp>
        <p:nvSpPr>
          <p:cNvPr id="7" name="Rectangle à coins arrondis 6"/>
          <p:cNvSpPr/>
          <p:nvPr/>
        </p:nvSpPr>
        <p:spPr>
          <a:xfrm>
            <a:off x="4643438" y="2285992"/>
            <a:ext cx="2643206" cy="1428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solidFill>
                  <a:schemeClr val="tx1"/>
                </a:solidFill>
              </a:rPr>
              <a:t>Méthode indirecte </a:t>
            </a:r>
            <a:endParaRPr lang="fr-FR" sz="3200" dirty="0">
              <a:solidFill>
                <a:schemeClr val="tx1"/>
              </a:solidFill>
            </a:endParaRPr>
          </a:p>
        </p:txBody>
      </p:sp>
      <p:sp>
        <p:nvSpPr>
          <p:cNvPr id="8" name="Flèche droite rayée 7"/>
          <p:cNvSpPr/>
          <p:nvPr/>
        </p:nvSpPr>
        <p:spPr>
          <a:xfrm rot="5400000">
            <a:off x="1964513" y="3464719"/>
            <a:ext cx="1071570" cy="1285884"/>
          </a:xfrm>
          <a:prstGeom prst="strip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rayée 8"/>
          <p:cNvSpPr/>
          <p:nvPr/>
        </p:nvSpPr>
        <p:spPr>
          <a:xfrm rot="5400000">
            <a:off x="5536413" y="3464719"/>
            <a:ext cx="1071570" cy="1285884"/>
          </a:xfrm>
          <a:prstGeom prst="strip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0" y="4643446"/>
            <a:ext cx="4357686" cy="22145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smtClean="0">
              <a:solidFill>
                <a:schemeClr val="tx1"/>
              </a:solidFill>
              <a:latin typeface="Times New Roman" pitchFamily="18" charset="0"/>
              <a:cs typeface="Times New Roman" pitchFamily="18" charset="0"/>
            </a:endParaRPr>
          </a:p>
          <a:p>
            <a:pPr algn="ctr"/>
            <a:r>
              <a:rPr lang="fr-FR" sz="2400" dirty="0" smtClean="0">
                <a:solidFill>
                  <a:schemeClr val="tx1"/>
                </a:solidFill>
                <a:latin typeface="Times New Roman" pitchFamily="18" charset="0"/>
                <a:cs typeface="Times New Roman" pitchFamily="18" charset="0"/>
              </a:rPr>
              <a:t>-séparations physiques de l’eau (Séchage et distillation).</a:t>
            </a:r>
          </a:p>
          <a:p>
            <a:pPr algn="ctr"/>
            <a:r>
              <a:rPr lang="fr-FR" sz="2400" dirty="0" smtClean="0">
                <a:solidFill>
                  <a:schemeClr val="tx1"/>
                </a:solidFill>
                <a:latin typeface="Times New Roman" pitchFamily="18" charset="0"/>
                <a:cs typeface="Times New Roman" pitchFamily="18" charset="0"/>
              </a:rPr>
              <a:t>-réactions chimiques des molécules d’eau (Titrage </a:t>
            </a:r>
            <a:r>
              <a:rPr lang="fr-FR" sz="2400" dirty="0" err="1" smtClean="0">
                <a:solidFill>
                  <a:schemeClr val="tx1"/>
                </a:solidFill>
                <a:latin typeface="Times New Roman" pitchFamily="18" charset="0"/>
                <a:cs typeface="Times New Roman" pitchFamily="18" charset="0"/>
              </a:rPr>
              <a:t>Karl–Fischer</a:t>
            </a:r>
            <a:r>
              <a:rPr lang="fr-FR" sz="2400" dirty="0" smtClean="0">
                <a:solidFill>
                  <a:schemeClr val="tx1"/>
                </a:solidFill>
                <a:latin typeface="Times New Roman" pitchFamily="18" charset="0"/>
                <a:cs typeface="Times New Roman" pitchFamily="18" charset="0"/>
              </a:rPr>
              <a:t> [KFT], Carbure de calcium). </a:t>
            </a:r>
          </a:p>
          <a:p>
            <a:pPr algn="ctr"/>
            <a:endParaRPr lang="fr-FR" dirty="0"/>
          </a:p>
        </p:txBody>
      </p:sp>
      <p:sp>
        <p:nvSpPr>
          <p:cNvPr id="11" name="Rectangle 10"/>
          <p:cNvSpPr/>
          <p:nvPr/>
        </p:nvSpPr>
        <p:spPr>
          <a:xfrm>
            <a:off x="4429124" y="4643446"/>
            <a:ext cx="4357718" cy="22145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latin typeface="Times New Roman" pitchFamily="18" charset="0"/>
                <a:cs typeface="Times New Roman" pitchFamily="18" charset="0"/>
              </a:rPr>
              <a:t>-méthodes spectroscopiques</a:t>
            </a:r>
            <a:endParaRPr lang="fr-FR"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3073" name="Picture 1"/>
          <p:cNvPicPr>
            <a:picLocks noChangeAspect="1" noChangeArrowheads="1"/>
          </p:cNvPicPr>
          <p:nvPr/>
        </p:nvPicPr>
        <p:blipFill>
          <a:blip r:embed="rId2" cstate="print">
            <a:lum bright="10000"/>
          </a:blip>
          <a:srcRect/>
          <a:stretch>
            <a:fillRect/>
          </a:stretch>
        </p:blipFill>
        <p:spPr bwMode="auto">
          <a:xfrm>
            <a:off x="0" y="0"/>
            <a:ext cx="9143999" cy="6858000"/>
          </a:xfrm>
          <a:prstGeom prst="rect">
            <a:avLst/>
          </a:prstGeom>
          <a:noFill/>
          <a:ln w="9525">
            <a:noFill/>
            <a:miter lim="800000"/>
            <a:headEnd/>
            <a:tailEnd/>
          </a:ln>
          <a:effectLst/>
        </p:spPr>
      </p:pic>
      <p:sp>
        <p:nvSpPr>
          <p:cNvPr id="5" name="Rectangle à coins arrondis 4"/>
          <p:cNvSpPr/>
          <p:nvPr/>
        </p:nvSpPr>
        <p:spPr>
          <a:xfrm>
            <a:off x="214282" y="214290"/>
            <a:ext cx="5786478" cy="78581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endParaRPr lang="fr-FR" sz="2800" b="1" dirty="0" smtClean="0">
              <a:solidFill>
                <a:schemeClr val="tx1"/>
              </a:solidFill>
              <a:latin typeface="Times New Roman" pitchFamily="18" charset="0"/>
              <a:cs typeface="Times New Roman" pitchFamily="18" charset="0"/>
            </a:endParaRPr>
          </a:p>
          <a:p>
            <a:pPr marL="514350" indent="-514350"/>
            <a:r>
              <a:rPr lang="fr-FR" sz="2800" b="1" dirty="0" smtClean="0">
                <a:solidFill>
                  <a:schemeClr val="tx1"/>
                </a:solidFill>
                <a:latin typeface="Times New Roman" pitchFamily="18" charset="0"/>
                <a:cs typeface="Times New Roman" pitchFamily="18" charset="0"/>
              </a:rPr>
              <a:t>1.1. La méthode directe</a:t>
            </a:r>
          </a:p>
          <a:p>
            <a:pPr marL="514350" indent="-514350"/>
            <a:r>
              <a:rPr lang="fr-FR" sz="2800" b="1" dirty="0" smtClean="0">
                <a:solidFill>
                  <a:schemeClr val="tx1"/>
                </a:solidFill>
                <a:latin typeface="Times New Roman" pitchFamily="18" charset="0"/>
                <a:cs typeface="Times New Roman" pitchFamily="18" charset="0"/>
              </a:rPr>
              <a:t> </a:t>
            </a:r>
            <a:endParaRPr lang="fr-FR" sz="2800" b="1" dirty="0">
              <a:solidFill>
                <a:schemeClr val="tx1"/>
              </a:solidFill>
              <a:latin typeface="Times New Roman" pitchFamily="18" charset="0"/>
              <a:cs typeface="Times New Roman" pitchFamily="18" charset="0"/>
            </a:endParaRPr>
          </a:p>
        </p:txBody>
      </p:sp>
      <p:sp>
        <p:nvSpPr>
          <p:cNvPr id="7" name="Rectangle 6"/>
          <p:cNvSpPr/>
          <p:nvPr/>
        </p:nvSpPr>
        <p:spPr>
          <a:xfrm>
            <a:off x="0" y="1000108"/>
            <a:ext cx="9144000" cy="52864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14282" y="1000108"/>
            <a:ext cx="4572032" cy="785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fr-FR" sz="2400" b="1" dirty="0" smtClean="0">
                <a:solidFill>
                  <a:schemeClr val="tx1"/>
                </a:solidFill>
                <a:latin typeface="Times New Roman" pitchFamily="18" charset="0"/>
                <a:cs typeface="Times New Roman" pitchFamily="18" charset="0"/>
              </a:rPr>
              <a:t>1.1.1. Méthode de séchage</a:t>
            </a:r>
            <a:r>
              <a:rPr lang="fr-FR" b="1" dirty="0" smtClean="0">
                <a:solidFill>
                  <a:schemeClr val="tx1"/>
                </a:solidFill>
                <a:latin typeface="Times New Roman" pitchFamily="18" charset="0"/>
                <a:cs typeface="Times New Roman" pitchFamily="18" charset="0"/>
              </a:rPr>
              <a:t> </a:t>
            </a:r>
            <a:endParaRPr lang="fr-FR" sz="1600" dirty="0" smtClean="0">
              <a:solidFill>
                <a:schemeClr val="tx1"/>
              </a:solidFill>
              <a:latin typeface="Times New Roman" pitchFamily="18" charset="0"/>
              <a:cs typeface="Times New Roman" pitchFamily="18" charset="0"/>
            </a:endParaRPr>
          </a:p>
          <a:p>
            <a:pPr algn="ctr"/>
            <a:endParaRPr lang="fr-FR" dirty="0"/>
          </a:p>
        </p:txBody>
      </p:sp>
      <p:sp>
        <p:nvSpPr>
          <p:cNvPr id="9" name="Rectangle 8"/>
          <p:cNvSpPr/>
          <p:nvPr/>
        </p:nvSpPr>
        <p:spPr>
          <a:xfrm>
            <a:off x="142844" y="1285860"/>
            <a:ext cx="3929090"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1.1.1.1. Séchage au four </a:t>
            </a:r>
            <a:endParaRPr lang="fr-FR" sz="2400" b="1" dirty="0">
              <a:solidFill>
                <a:schemeClr val="tx1"/>
              </a:solidFill>
            </a:endParaRPr>
          </a:p>
        </p:txBody>
      </p:sp>
      <p:sp>
        <p:nvSpPr>
          <p:cNvPr id="34818" name="Rectangle 2"/>
          <p:cNvSpPr>
            <a:spLocks noChangeArrowheads="1"/>
          </p:cNvSpPr>
          <p:nvPr/>
        </p:nvSpPr>
        <p:spPr bwMode="auto">
          <a:xfrm>
            <a:off x="0" y="2071678"/>
            <a:ext cx="91440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Principe </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 s</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chage au four est bas</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sur le fait que le point d</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bullition de l</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eau est de 100°C (Ceci s</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applique </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eau pure au niveau de la mer). Mais la pr</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sence des solut</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rehausse le point d</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bullition. Si 1 mole d</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un solut</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est dissoute dans  un litre d</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eau le point d</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bullition devrait être augment</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 0,512°C. Le point d</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bullition continue d</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augmenter pendant le processus de s</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chage </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mesure que l</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chantillon devient plus concentr</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 raison de l</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limination progressive de l</a:t>
            </a:r>
            <a:r>
              <a:rPr kumimoji="0" lang="fr-FR"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eau.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260648"/>
            <a:ext cx="8964488" cy="1015663"/>
          </a:xfrm>
          <a:prstGeom prst="rect">
            <a:avLst/>
          </a:prstGeom>
        </p:spPr>
        <p:txBody>
          <a:bodyPr wrap="square">
            <a:spAutoFit/>
          </a:bodyPr>
          <a:lstStyle/>
          <a:p>
            <a:pPr algn="just"/>
            <a:r>
              <a:rPr lang="fr-FR" sz="2000" dirty="0" smtClean="0"/>
              <a:t>Le gain financier des pays est étroitement lié à la commercialisation des aliments, de ce fait les pays ont crée des services de contrôle de la qualité des produits alimentaires et des systèmes d’inspection, afin essentiellement de :</a:t>
            </a:r>
            <a:endParaRPr lang="fr-FR" sz="2000" dirty="0"/>
          </a:p>
        </p:txBody>
      </p:sp>
      <p:graphicFrame>
        <p:nvGraphicFramePr>
          <p:cNvPr id="5" name="Diagramme 4"/>
          <p:cNvGraphicFramePr/>
          <p:nvPr/>
        </p:nvGraphicFramePr>
        <p:xfrm>
          <a:off x="395536" y="1397000"/>
          <a:ext cx="8352928"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3073" name="Picture 1"/>
          <p:cNvPicPr>
            <a:picLocks noChangeAspect="1" noChangeArrowheads="1"/>
          </p:cNvPicPr>
          <p:nvPr/>
        </p:nvPicPr>
        <p:blipFill>
          <a:blip r:embed="rId2" cstate="print">
            <a:lum bright="10000"/>
          </a:blip>
          <a:srcRect/>
          <a:stretch>
            <a:fillRect/>
          </a:stretch>
        </p:blipFill>
        <p:spPr bwMode="auto">
          <a:xfrm>
            <a:off x="1" y="0"/>
            <a:ext cx="9143999" cy="6858000"/>
          </a:xfrm>
          <a:prstGeom prst="rect">
            <a:avLst/>
          </a:prstGeom>
          <a:noFill/>
          <a:ln w="9525">
            <a:noFill/>
            <a:miter lim="800000"/>
            <a:headEnd/>
            <a:tailEnd/>
          </a:ln>
          <a:effectLst/>
        </p:spPr>
      </p:pic>
      <p:sp>
        <p:nvSpPr>
          <p:cNvPr id="5" name="Rectangle 4"/>
          <p:cNvSpPr/>
          <p:nvPr/>
        </p:nvSpPr>
        <p:spPr>
          <a:xfrm>
            <a:off x="285720" y="357166"/>
            <a:ext cx="8572528" cy="621510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33793" name="Rectangle 1"/>
          <p:cNvSpPr>
            <a:spLocks noChangeArrowheads="1"/>
          </p:cNvSpPr>
          <p:nvPr/>
        </p:nvSpPr>
        <p:spPr bwMode="auto">
          <a:xfrm>
            <a:off x="357158" y="571480"/>
            <a:ext cx="8501122"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tab pos="269875" algn="l"/>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Mode op</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ratoire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3795" name="Picture 3"/>
          <p:cNvPicPr>
            <a:picLocks noChangeAspect="1" noChangeArrowheads="1"/>
          </p:cNvPicPr>
          <p:nvPr/>
        </p:nvPicPr>
        <p:blipFill>
          <a:blip r:embed="rId3" cstate="print"/>
          <a:srcRect/>
          <a:stretch>
            <a:fillRect/>
          </a:stretch>
        </p:blipFill>
        <p:spPr bwMode="auto">
          <a:xfrm>
            <a:off x="428596" y="1142985"/>
            <a:ext cx="8358246"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3073" name="Picture 1"/>
          <p:cNvPicPr>
            <a:picLocks noChangeAspect="1" noChangeArrowheads="1"/>
          </p:cNvPicPr>
          <p:nvPr/>
        </p:nvPicPr>
        <p:blipFill>
          <a:blip r:embed="rId2" cstate="print">
            <a:lum bright="10000"/>
          </a:blip>
          <a:srcRect/>
          <a:stretch>
            <a:fillRect/>
          </a:stretch>
        </p:blipFill>
        <p:spPr bwMode="auto">
          <a:xfrm>
            <a:off x="0" y="0"/>
            <a:ext cx="9143999" cy="6858000"/>
          </a:xfrm>
          <a:prstGeom prst="rect">
            <a:avLst/>
          </a:prstGeom>
          <a:noFill/>
          <a:ln w="9525">
            <a:noFill/>
            <a:miter lim="800000"/>
            <a:headEnd/>
            <a:tailEnd/>
          </a:ln>
          <a:effectLst/>
        </p:spPr>
      </p:pic>
      <p:sp>
        <p:nvSpPr>
          <p:cNvPr id="5" name="Rectangle 4"/>
          <p:cNvSpPr/>
          <p:nvPr/>
        </p:nvSpPr>
        <p:spPr>
          <a:xfrm>
            <a:off x="214282" y="214290"/>
            <a:ext cx="8643966" cy="650085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12" name="Rectangle 11"/>
          <p:cNvSpPr/>
          <p:nvPr/>
        </p:nvSpPr>
        <p:spPr>
          <a:xfrm>
            <a:off x="285720" y="428604"/>
            <a:ext cx="8572560" cy="9286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smtClean="0">
                <a:solidFill>
                  <a:schemeClr val="tx1"/>
                </a:solidFill>
                <a:latin typeface="Times New Roman" pitchFamily="18" charset="0"/>
                <a:cs typeface="Times New Roman" pitchFamily="18" charset="0"/>
              </a:rPr>
              <a:t>Les résultats doivent être exprimés selon les formules suivantes :</a:t>
            </a:r>
          </a:p>
          <a:p>
            <a:pPr algn="ctr"/>
            <a:endParaRPr lang="fr-FR" dirty="0"/>
          </a:p>
        </p:txBody>
      </p:sp>
      <p:pic>
        <p:nvPicPr>
          <p:cNvPr id="32774" name="Picture 6"/>
          <p:cNvPicPr>
            <a:picLocks noChangeAspect="1" noChangeArrowheads="1"/>
          </p:cNvPicPr>
          <p:nvPr/>
        </p:nvPicPr>
        <p:blipFill>
          <a:blip r:embed="rId3" cstate="print"/>
          <a:srcRect/>
          <a:stretch>
            <a:fillRect/>
          </a:stretch>
        </p:blipFill>
        <p:spPr bwMode="auto">
          <a:xfrm>
            <a:off x="428596" y="1214422"/>
            <a:ext cx="8072494" cy="3214710"/>
          </a:xfrm>
          <a:prstGeom prst="rect">
            <a:avLst/>
          </a:prstGeom>
          <a:noFill/>
          <a:ln w="9525">
            <a:noFill/>
            <a:miter lim="800000"/>
            <a:headEnd/>
            <a:tailEnd/>
          </a:ln>
          <a:effectLst/>
        </p:spPr>
      </p:pic>
      <p:sp>
        <p:nvSpPr>
          <p:cNvPr id="14" name="Rectangle 13"/>
          <p:cNvSpPr/>
          <p:nvPr/>
        </p:nvSpPr>
        <p:spPr>
          <a:xfrm>
            <a:off x="285720" y="4643446"/>
            <a:ext cx="8572560" cy="1500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b="1" dirty="0" smtClean="0">
                <a:solidFill>
                  <a:schemeClr val="tx1"/>
                </a:solidFill>
              </a:rPr>
              <a:t>Remarque : </a:t>
            </a:r>
            <a:r>
              <a:rPr lang="fr-FR" sz="2400" dirty="0" smtClean="0">
                <a:solidFill>
                  <a:schemeClr val="tx1"/>
                </a:solidFill>
              </a:rPr>
              <a:t>Les denrées alimentaires contiennent souvent des composés volatils tels que les acides organiques, des alcools, des aldéhydes et des composants aromatiques qui peuvent également être perdus  pendant le processus de séchage.</a:t>
            </a:r>
            <a:r>
              <a:rPr lang="fr-FR" sz="2400" b="1" dirty="0" smtClean="0">
                <a:solidFill>
                  <a:schemeClr val="tx1"/>
                </a:solidFill>
              </a:rPr>
              <a:t> </a:t>
            </a:r>
            <a:endParaRPr lang="fr-FR" sz="2400" dirty="0" smtClean="0">
              <a:solidFill>
                <a:schemeClr val="tx1"/>
              </a:solidFill>
            </a:endParaRPr>
          </a:p>
          <a:p>
            <a:pPr algn="ctr"/>
            <a:endParaRPr lang="fr-F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3073" name="Picture 1"/>
          <p:cNvPicPr>
            <a:picLocks noChangeAspect="1" noChangeArrowheads="1"/>
          </p:cNvPicPr>
          <p:nvPr/>
        </p:nvPicPr>
        <p:blipFill>
          <a:blip r:embed="rId2" cstate="print">
            <a:lum bright="10000"/>
          </a:blip>
          <a:srcRect/>
          <a:stretch>
            <a:fillRect/>
          </a:stretch>
        </p:blipFill>
        <p:spPr bwMode="auto">
          <a:xfrm>
            <a:off x="0" y="0"/>
            <a:ext cx="9143999" cy="6858000"/>
          </a:xfrm>
          <a:prstGeom prst="rect">
            <a:avLst/>
          </a:prstGeom>
          <a:noFill/>
          <a:ln w="9525">
            <a:noFill/>
            <a:miter lim="800000"/>
            <a:headEnd/>
            <a:tailEnd/>
          </a:ln>
          <a:effectLst/>
        </p:spPr>
      </p:pic>
      <p:sp>
        <p:nvSpPr>
          <p:cNvPr id="5" name="Rectangle 4"/>
          <p:cNvSpPr/>
          <p:nvPr/>
        </p:nvSpPr>
        <p:spPr>
          <a:xfrm>
            <a:off x="285720" y="285728"/>
            <a:ext cx="8572528" cy="62151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p:cNvSpPr/>
          <p:nvPr/>
        </p:nvSpPr>
        <p:spPr>
          <a:xfrm>
            <a:off x="285720" y="285728"/>
            <a:ext cx="4572032" cy="714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solidFill>
                  <a:schemeClr val="tx1"/>
                </a:solidFill>
              </a:rPr>
              <a:t>1.1.1.2. Séchage sous vide </a:t>
            </a:r>
            <a:endParaRPr lang="fr-FR" sz="2400" b="1" dirty="0">
              <a:solidFill>
                <a:schemeClr val="tx1"/>
              </a:solidFill>
            </a:endParaRPr>
          </a:p>
        </p:txBody>
      </p:sp>
      <p:sp>
        <p:nvSpPr>
          <p:cNvPr id="9" name="Rectangle 8"/>
          <p:cNvSpPr/>
          <p:nvPr/>
        </p:nvSpPr>
        <p:spPr>
          <a:xfrm>
            <a:off x="285720" y="857232"/>
            <a:ext cx="8572560" cy="1000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smtClean="0">
                <a:solidFill>
                  <a:schemeClr val="tx1"/>
                </a:solidFill>
                <a:latin typeface="Times New Roman" pitchFamily="18" charset="0"/>
                <a:cs typeface="Times New Roman" pitchFamily="18" charset="0"/>
              </a:rPr>
              <a:t>Le séchage sous vide implique un séchage dans un environnement à pression réduite</a:t>
            </a:r>
            <a:endParaRPr lang="fr-FR" sz="2400" dirty="0">
              <a:solidFill>
                <a:schemeClr val="tx1"/>
              </a:solidFill>
              <a:latin typeface="Times New Roman" pitchFamily="18" charset="0"/>
              <a:cs typeface="Times New Roman" pitchFamily="18" charset="0"/>
            </a:endParaRPr>
          </a:p>
        </p:txBody>
      </p:sp>
      <p:sp>
        <p:nvSpPr>
          <p:cNvPr id="10" name="Flèche à angle droit 9"/>
          <p:cNvSpPr/>
          <p:nvPr/>
        </p:nvSpPr>
        <p:spPr>
          <a:xfrm rot="5400000">
            <a:off x="1000100" y="1785926"/>
            <a:ext cx="571504" cy="571504"/>
          </a:xfrm>
          <a:prstGeom prst="ben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643042" y="1857364"/>
            <a:ext cx="6286544" cy="571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Ce qui abaisse le point d’ébullition de l’eau</a:t>
            </a:r>
            <a:endParaRPr lang="fr-FR" sz="2400" dirty="0">
              <a:solidFill>
                <a:schemeClr val="tx1"/>
              </a:solidFill>
            </a:endParaRPr>
          </a:p>
        </p:txBody>
      </p:sp>
      <p:sp>
        <p:nvSpPr>
          <p:cNvPr id="12" name="Flèche à angle droit 11"/>
          <p:cNvSpPr/>
          <p:nvPr/>
        </p:nvSpPr>
        <p:spPr>
          <a:xfrm rot="5400000">
            <a:off x="1000100" y="2500306"/>
            <a:ext cx="571504" cy="571504"/>
          </a:xfrm>
          <a:prstGeom prst="ben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857356" y="2571744"/>
            <a:ext cx="6715172"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smtClean="0">
                <a:solidFill>
                  <a:schemeClr val="tx1"/>
                </a:solidFill>
                <a:latin typeface="Times New Roman" pitchFamily="18" charset="0"/>
                <a:cs typeface="Times New Roman" pitchFamily="18" charset="0"/>
              </a:rPr>
              <a:t>une élimination plus complète de l’eau et des substances volatiles sans décompositions des échantillons</a:t>
            </a:r>
            <a:endParaRPr lang="fr-FR" sz="2400" dirty="0">
              <a:solidFill>
                <a:schemeClr val="tx1"/>
              </a:solidFill>
              <a:latin typeface="Times New Roman" pitchFamily="18" charset="0"/>
              <a:cs typeface="Times New Roman" pitchFamily="18" charset="0"/>
            </a:endParaRPr>
          </a:p>
        </p:txBody>
      </p:sp>
      <p:sp>
        <p:nvSpPr>
          <p:cNvPr id="14" name="Flèche à angle droit 13"/>
          <p:cNvSpPr/>
          <p:nvPr/>
        </p:nvSpPr>
        <p:spPr>
          <a:xfrm rot="5400000">
            <a:off x="1000100" y="3786190"/>
            <a:ext cx="571504" cy="571504"/>
          </a:xfrm>
          <a:prstGeom prst="ben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928794" y="4000504"/>
            <a:ext cx="6643734" cy="135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smtClean="0">
                <a:solidFill>
                  <a:schemeClr val="tx1"/>
                </a:solidFill>
              </a:rPr>
              <a:t>De plus l’absence d’air minimise les réactions oxydatives lors du séchage, surtout des échantillons riches en matières grasses.</a:t>
            </a:r>
            <a:r>
              <a:rPr lang="fr-FR" dirty="0" smtClean="0"/>
              <a:t>.</a:t>
            </a:r>
            <a:endParaRPr lang="fr-F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3073" name="Picture 1"/>
          <p:cNvPicPr>
            <a:picLocks noChangeAspect="1" noChangeArrowheads="1"/>
          </p:cNvPicPr>
          <p:nvPr/>
        </p:nvPicPr>
        <p:blipFill>
          <a:blip r:embed="rId2" cstate="print">
            <a:lum bright="10000"/>
          </a:blip>
          <a:srcRect/>
          <a:stretch>
            <a:fillRect/>
          </a:stretch>
        </p:blipFill>
        <p:spPr bwMode="auto">
          <a:xfrm>
            <a:off x="0" y="0"/>
            <a:ext cx="9143999" cy="6858000"/>
          </a:xfrm>
          <a:prstGeom prst="rect">
            <a:avLst/>
          </a:prstGeom>
          <a:noFill/>
          <a:ln w="9525">
            <a:noFill/>
            <a:miter lim="800000"/>
            <a:headEnd/>
            <a:tailEnd/>
          </a:ln>
          <a:effectLst/>
        </p:spPr>
      </p:pic>
      <p:sp>
        <p:nvSpPr>
          <p:cNvPr id="5" name="Rectangle 4"/>
          <p:cNvSpPr/>
          <p:nvPr/>
        </p:nvSpPr>
        <p:spPr>
          <a:xfrm>
            <a:off x="285720" y="285728"/>
            <a:ext cx="8572528" cy="62151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28596" y="428604"/>
            <a:ext cx="8286808" cy="1857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smtClean="0">
                <a:solidFill>
                  <a:schemeClr val="tx1"/>
                </a:solidFill>
              </a:rPr>
              <a:t>Les méthodes officielles recommandaient généralement que la teneur en humidité  des aliments puisse être déterminée par chauffage à 98°C à une pression de 25-100  mm Hg pendant 2 à 6 heures. </a:t>
            </a:r>
            <a:endParaRPr lang="fr-FR" sz="2400" dirty="0">
              <a:solidFill>
                <a:schemeClr val="tx1"/>
              </a:solidFill>
            </a:endParaRPr>
          </a:p>
        </p:txBody>
      </p:sp>
      <p:sp>
        <p:nvSpPr>
          <p:cNvPr id="7" name="Rectangle 6"/>
          <p:cNvSpPr/>
          <p:nvPr/>
        </p:nvSpPr>
        <p:spPr>
          <a:xfrm>
            <a:off x="500034" y="2285992"/>
            <a:ext cx="8215370" cy="24288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b="1" dirty="0" smtClean="0">
                <a:solidFill>
                  <a:srgbClr val="FF0000"/>
                </a:solidFill>
                <a:latin typeface="Times New Roman" pitchFamily="18" charset="0"/>
                <a:cs typeface="Times New Roman" pitchFamily="18" charset="0"/>
              </a:rPr>
              <a:t>Remarque: </a:t>
            </a:r>
            <a:r>
              <a:rPr lang="fr-FR" sz="2400" dirty="0" smtClean="0">
                <a:solidFill>
                  <a:schemeClr val="tx1"/>
                </a:solidFill>
                <a:latin typeface="Times New Roman" pitchFamily="18" charset="0"/>
                <a:cs typeface="Times New Roman" pitchFamily="18" charset="0"/>
              </a:rPr>
              <a:t>Des températures plus basses sont couramment appliquées pour les produits alimentaires sensibles à la chaleur afin de prévenir la décomposition, en particulier pour les aliments riches en sucre (confiture, fruits, produits de confiserie…etc.)</a:t>
            </a:r>
          </a:p>
          <a:p>
            <a:pPr algn="ctr"/>
            <a:endParaRPr lang="fr-F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3073" name="Picture 1"/>
          <p:cNvPicPr>
            <a:picLocks noChangeAspect="1" noChangeArrowheads="1"/>
          </p:cNvPicPr>
          <p:nvPr/>
        </p:nvPicPr>
        <p:blipFill>
          <a:blip r:embed="rId2" cstate="print">
            <a:lum bright="10000"/>
          </a:blip>
          <a:srcRect/>
          <a:stretch>
            <a:fillRect/>
          </a:stretch>
        </p:blipFill>
        <p:spPr bwMode="auto">
          <a:xfrm>
            <a:off x="0" y="0"/>
            <a:ext cx="9143999" cy="6858000"/>
          </a:xfrm>
          <a:prstGeom prst="rect">
            <a:avLst/>
          </a:prstGeom>
          <a:noFill/>
          <a:ln w="9525">
            <a:noFill/>
            <a:miter lim="800000"/>
            <a:headEnd/>
            <a:tailEnd/>
          </a:ln>
          <a:effectLst/>
        </p:spPr>
      </p:pic>
      <p:sp>
        <p:nvSpPr>
          <p:cNvPr id="5" name="Rectangle 4"/>
          <p:cNvSpPr/>
          <p:nvPr/>
        </p:nvSpPr>
        <p:spPr>
          <a:xfrm>
            <a:off x="285720" y="285728"/>
            <a:ext cx="8572528" cy="6572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153" name="Rectangle 1"/>
          <p:cNvSpPr>
            <a:spLocks noChangeArrowheads="1"/>
          </p:cNvSpPr>
          <p:nvPr/>
        </p:nvSpPr>
        <p:spPr bwMode="auto">
          <a:xfrm>
            <a:off x="-1000164" y="500042"/>
            <a:ext cx="607219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371600" marR="0" lvl="3" indent="0" defTabSz="914400" rtl="0" eaLnBrk="1" fontAlgn="base" latinLnBrk="0" hangingPunct="1">
              <a:lnSpc>
                <a:spcPct val="100000"/>
              </a:lnSpc>
              <a:spcBef>
                <a:spcPct val="0"/>
              </a:spcBef>
              <a:spcAft>
                <a:spcPct val="0"/>
              </a:spcAft>
              <a:buClrTx/>
              <a:buSzTx/>
              <a:tabLst>
                <a:tab pos="450850" algn="l"/>
                <a:tab pos="539750" algn="l"/>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1.1.1.3. S</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chage micro-ondes</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428596" y="1071546"/>
            <a:ext cx="8286808"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smtClean="0">
                <a:solidFill>
                  <a:schemeClr val="tx1"/>
                </a:solidFill>
              </a:rPr>
              <a:t>Cette méthode est très importante, ce qui peut impliquer la conversion de l’énergie électromagnétique en énergie thermique par l’interaction directe du rayonnement avec les molécules polaires de l’échantillon (l’eau). </a:t>
            </a:r>
            <a:endParaRPr lang="fr-FR" sz="2400" dirty="0">
              <a:solidFill>
                <a:schemeClr val="tx1"/>
              </a:solidFill>
            </a:endParaRPr>
          </a:p>
        </p:txBody>
      </p:sp>
      <p:pic>
        <p:nvPicPr>
          <p:cNvPr id="8" name="Image 7"/>
          <p:cNvPicPr/>
          <p:nvPr/>
        </p:nvPicPr>
        <p:blipFill>
          <a:blip r:embed="rId3" cstate="print"/>
          <a:srcRect/>
          <a:stretch>
            <a:fillRect/>
          </a:stretch>
        </p:blipFill>
        <p:spPr bwMode="auto">
          <a:xfrm>
            <a:off x="285720" y="2571744"/>
            <a:ext cx="8429684" cy="3971931"/>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3073" name="Picture 1"/>
          <p:cNvPicPr>
            <a:picLocks noChangeAspect="1" noChangeArrowheads="1"/>
          </p:cNvPicPr>
          <p:nvPr/>
        </p:nvPicPr>
        <p:blipFill>
          <a:blip r:embed="rId2" cstate="print">
            <a:lum bright="10000"/>
          </a:blip>
          <a:srcRect/>
          <a:stretch>
            <a:fillRect/>
          </a:stretch>
        </p:blipFill>
        <p:spPr bwMode="auto">
          <a:xfrm>
            <a:off x="0" y="0"/>
            <a:ext cx="9143999" cy="6858000"/>
          </a:xfrm>
          <a:prstGeom prst="rect">
            <a:avLst/>
          </a:prstGeom>
          <a:noFill/>
          <a:ln w="9525">
            <a:noFill/>
            <a:miter lim="800000"/>
            <a:headEnd/>
            <a:tailEnd/>
          </a:ln>
          <a:effectLst/>
        </p:spPr>
      </p:pic>
      <p:sp>
        <p:nvSpPr>
          <p:cNvPr id="5" name="Rectangle 4"/>
          <p:cNvSpPr/>
          <p:nvPr/>
        </p:nvSpPr>
        <p:spPr>
          <a:xfrm>
            <a:off x="285720" y="285728"/>
            <a:ext cx="8572528" cy="6572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428596" y="571480"/>
            <a:ext cx="8286808" cy="1285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smtClean="0">
                <a:solidFill>
                  <a:schemeClr val="tx1"/>
                </a:solidFill>
                <a:latin typeface="Times New Roman" pitchFamily="18" charset="0"/>
                <a:cs typeface="Times New Roman" pitchFamily="18" charset="0"/>
              </a:rPr>
              <a:t>Cependant le temps de séchage des échantillons à analyser est lié directement à la puissance des micro-ondes émises. </a:t>
            </a:r>
            <a:endParaRPr lang="fr-FR" sz="2400" dirty="0">
              <a:solidFill>
                <a:schemeClr val="tx1"/>
              </a:solidFill>
              <a:latin typeface="Times New Roman" pitchFamily="18" charset="0"/>
              <a:cs typeface="Times New Roman" pitchFamily="18" charset="0"/>
            </a:endParaRPr>
          </a:p>
        </p:txBody>
      </p:sp>
      <p:pic>
        <p:nvPicPr>
          <p:cNvPr id="7" name="Image 6"/>
          <p:cNvPicPr/>
          <p:nvPr/>
        </p:nvPicPr>
        <p:blipFill>
          <a:blip r:embed="rId3" cstate="print"/>
          <a:srcRect/>
          <a:stretch>
            <a:fillRect/>
          </a:stretch>
        </p:blipFill>
        <p:spPr bwMode="auto">
          <a:xfrm>
            <a:off x="571472" y="1933574"/>
            <a:ext cx="8072494" cy="3995755"/>
          </a:xfrm>
          <a:prstGeom prst="rect">
            <a:avLst/>
          </a:prstGeom>
          <a:noFill/>
          <a:ln w="9525">
            <a:solidFill>
              <a:schemeClr val="tx1"/>
            </a:solidFill>
            <a:miter lim="800000"/>
            <a:headEnd/>
            <a:tailEnd/>
          </a:ln>
        </p:spPr>
      </p:pic>
      <p:sp>
        <p:nvSpPr>
          <p:cNvPr id="8" name="Rectangle 7"/>
          <p:cNvSpPr/>
          <p:nvPr/>
        </p:nvSpPr>
        <p:spPr>
          <a:xfrm>
            <a:off x="642910" y="6072206"/>
            <a:ext cx="8143932" cy="7857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r>
              <a:rPr lang="fr-FR" b="1" dirty="0" smtClean="0">
                <a:solidFill>
                  <a:schemeClr val="tx1"/>
                </a:solidFill>
              </a:rPr>
              <a:t>Figure : </a:t>
            </a:r>
            <a:r>
              <a:rPr lang="fr-FR" dirty="0" smtClean="0">
                <a:solidFill>
                  <a:schemeClr val="tx1"/>
                </a:solidFill>
              </a:rPr>
              <a:t>Durée de séchage en fonction de différentes puissances de micro-ondes   </a:t>
            </a:r>
          </a:p>
          <a:p>
            <a:pPr algn="ctr"/>
            <a:endParaRPr lang="fr-F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sz="quarter" idx="1"/>
          </p:nvPr>
        </p:nvSpPr>
        <p:spPr/>
        <p:txBody>
          <a:bodyPr/>
          <a:lstStyle/>
          <a:p>
            <a:endParaRPr lang="fr-FR"/>
          </a:p>
        </p:txBody>
      </p:sp>
      <p:pic>
        <p:nvPicPr>
          <p:cNvPr id="3073" name="Picture 1"/>
          <p:cNvPicPr>
            <a:picLocks noChangeAspect="1" noChangeArrowheads="1"/>
          </p:cNvPicPr>
          <p:nvPr/>
        </p:nvPicPr>
        <p:blipFill>
          <a:blip r:embed="rId2" cstate="print">
            <a:lum bright="10000"/>
          </a:blip>
          <a:srcRect/>
          <a:stretch>
            <a:fillRect/>
          </a:stretch>
        </p:blipFill>
        <p:spPr bwMode="auto">
          <a:xfrm>
            <a:off x="0" y="0"/>
            <a:ext cx="9143999" cy="6858000"/>
          </a:xfrm>
          <a:prstGeom prst="rect">
            <a:avLst/>
          </a:prstGeom>
          <a:noFill/>
          <a:ln w="9525">
            <a:noFill/>
            <a:miter lim="800000"/>
            <a:headEnd/>
            <a:tailEnd/>
          </a:ln>
          <a:effectLst/>
        </p:spPr>
      </p:pic>
      <p:sp>
        <p:nvSpPr>
          <p:cNvPr id="5" name="Rectangle 4"/>
          <p:cNvSpPr/>
          <p:nvPr/>
        </p:nvSpPr>
        <p:spPr>
          <a:xfrm>
            <a:off x="285720" y="142852"/>
            <a:ext cx="8572528" cy="671514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85720" y="428604"/>
            <a:ext cx="8143932" cy="714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3"/>
            <a:r>
              <a:rPr lang="fr-FR" sz="2400" b="1" dirty="0" smtClean="0">
                <a:solidFill>
                  <a:schemeClr val="tx1"/>
                </a:solidFill>
                <a:latin typeface="Times New Roman" pitchFamily="18" charset="0"/>
                <a:ea typeface="Calibri" pitchFamily="34" charset="0"/>
                <a:cs typeface="Times New Roman" pitchFamily="18" charset="0"/>
              </a:rPr>
              <a:t>1.1.2. </a:t>
            </a:r>
            <a:r>
              <a:rPr lang="fr-FR" sz="2400" b="1" dirty="0" smtClean="0">
                <a:solidFill>
                  <a:schemeClr val="tx1"/>
                </a:solidFill>
              </a:rPr>
              <a:t>La méthode de distillation </a:t>
            </a:r>
            <a:endParaRPr lang="fr-FR" sz="2400" dirty="0" smtClean="0">
              <a:solidFill>
                <a:schemeClr val="tx1"/>
              </a:solidFill>
            </a:endParaRPr>
          </a:p>
          <a:p>
            <a:pPr marL="0" lvl="3"/>
            <a:endParaRPr lang="fr-FR" sz="2400" dirty="0" smtClean="0">
              <a:solidFill>
                <a:schemeClr val="tx1"/>
              </a:solidFill>
              <a:latin typeface="Arial" pitchFamily="34" charset="0"/>
              <a:cs typeface="Arial" pitchFamily="34" charset="0"/>
            </a:endParaRPr>
          </a:p>
          <a:p>
            <a:pPr algn="ctr"/>
            <a:endParaRPr lang="fr-FR" dirty="0"/>
          </a:p>
        </p:txBody>
      </p:sp>
      <p:sp>
        <p:nvSpPr>
          <p:cNvPr id="7" name="Rectangle 6"/>
          <p:cNvSpPr/>
          <p:nvPr/>
        </p:nvSpPr>
        <p:spPr>
          <a:xfrm>
            <a:off x="428596" y="785794"/>
            <a:ext cx="8358246" cy="1428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400" dirty="0" smtClean="0">
                <a:solidFill>
                  <a:schemeClr val="tx1"/>
                </a:solidFill>
              </a:rPr>
              <a:t>Cette méthode est basée sur la distillation simultanée de l’eau d’un échantillon avec un solvant non miscible et la mesure du volume d’eau libérée dans un montage convenable </a:t>
            </a:r>
            <a:endParaRPr lang="fr-FR" sz="2400" dirty="0">
              <a:solidFill>
                <a:schemeClr val="tx1"/>
              </a:solidFill>
            </a:endParaRPr>
          </a:p>
        </p:txBody>
      </p:sp>
      <p:pic>
        <p:nvPicPr>
          <p:cNvPr id="47105" name="Picture 1"/>
          <p:cNvPicPr>
            <a:picLocks noChangeAspect="1" noChangeArrowheads="1"/>
          </p:cNvPicPr>
          <p:nvPr/>
        </p:nvPicPr>
        <p:blipFill>
          <a:blip r:embed="rId3" cstate="print"/>
          <a:srcRect/>
          <a:stretch>
            <a:fillRect/>
          </a:stretch>
        </p:blipFill>
        <p:spPr bwMode="auto">
          <a:xfrm>
            <a:off x="928662" y="2147888"/>
            <a:ext cx="7358114" cy="47101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a:t>
            </a:r>
            <a:endParaRPr lang="fr-FR" dirty="0"/>
          </a:p>
        </p:txBody>
      </p:sp>
      <p:sp>
        <p:nvSpPr>
          <p:cNvPr id="3" name="Espace réservé du contenu 2"/>
          <p:cNvSpPr>
            <a:spLocks noGrp="1"/>
          </p:cNvSpPr>
          <p:nvPr>
            <p:ph sz="quarter" idx="1"/>
          </p:nvPr>
        </p:nvSpPr>
        <p:spPr/>
        <p:txBody>
          <a:bodyPr/>
          <a:lstStyle/>
          <a:p>
            <a:endParaRPr lang="fr-FR"/>
          </a:p>
        </p:txBody>
      </p:sp>
      <p:pic>
        <p:nvPicPr>
          <p:cNvPr id="3073" name="Picture 1"/>
          <p:cNvPicPr>
            <a:picLocks noChangeAspect="1" noChangeArrowheads="1"/>
          </p:cNvPicPr>
          <p:nvPr/>
        </p:nvPicPr>
        <p:blipFill>
          <a:blip r:embed="rId2" cstate="print">
            <a:lum bright="10000"/>
          </a:blip>
          <a:srcRect/>
          <a:stretch>
            <a:fillRect/>
          </a:stretch>
        </p:blipFill>
        <p:spPr bwMode="auto">
          <a:xfrm>
            <a:off x="0" y="0"/>
            <a:ext cx="9143999" cy="6858000"/>
          </a:xfrm>
          <a:prstGeom prst="rect">
            <a:avLst/>
          </a:prstGeom>
          <a:noFill/>
          <a:ln w="9525">
            <a:noFill/>
            <a:miter lim="800000"/>
            <a:headEnd/>
            <a:tailEnd/>
          </a:ln>
          <a:effectLst/>
        </p:spPr>
      </p:pic>
      <p:sp>
        <p:nvSpPr>
          <p:cNvPr id="5" name="Rectangle 4"/>
          <p:cNvSpPr/>
          <p:nvPr/>
        </p:nvSpPr>
        <p:spPr>
          <a:xfrm>
            <a:off x="285720" y="285728"/>
            <a:ext cx="8572528" cy="621510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285720" y="500042"/>
            <a:ext cx="8501122" cy="1214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dirty="0" smtClean="0"/>
              <a:t> </a:t>
            </a:r>
            <a:endParaRPr lang="fr-FR" sz="2400" dirty="0" smtClean="0">
              <a:solidFill>
                <a:schemeClr val="tx1"/>
              </a:solidFill>
              <a:latin typeface="Times New Roman" pitchFamily="18" charset="0"/>
              <a:cs typeface="Times New Roman" pitchFamily="18" charset="0"/>
            </a:endParaRPr>
          </a:p>
          <a:p>
            <a:pPr algn="just"/>
            <a:r>
              <a:rPr lang="fr-FR" sz="2400" dirty="0" smtClean="0">
                <a:solidFill>
                  <a:schemeClr val="tx1"/>
                </a:solidFill>
                <a:latin typeface="Times New Roman" pitchFamily="18" charset="0"/>
                <a:cs typeface="Times New Roman" pitchFamily="18" charset="0"/>
              </a:rPr>
              <a:t>La teneur en humidité de l’échantillon exprimée en pourcentage est calculée à l’aide de l’équation suivante :</a:t>
            </a:r>
          </a:p>
          <a:p>
            <a:pPr algn="ctr"/>
            <a:endParaRPr lang="fr-FR" dirty="0"/>
          </a:p>
        </p:txBody>
      </p:sp>
      <p:pic>
        <p:nvPicPr>
          <p:cNvPr id="46081" name="Picture 1"/>
          <p:cNvPicPr>
            <a:picLocks noChangeAspect="1" noChangeArrowheads="1"/>
          </p:cNvPicPr>
          <p:nvPr/>
        </p:nvPicPr>
        <p:blipFill>
          <a:blip r:embed="rId3" cstate="print"/>
          <a:srcRect/>
          <a:stretch>
            <a:fillRect/>
          </a:stretch>
        </p:blipFill>
        <p:spPr bwMode="auto">
          <a:xfrm>
            <a:off x="714348" y="2000240"/>
            <a:ext cx="7500989" cy="25003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323528" y="2204864"/>
            <a:ext cx="8460432"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Chapitre I</a:t>
            </a:r>
            <a:r>
              <a:rPr kumimoji="0" lang="fr-FR" sz="3200" b="1" i="0" u="sng"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Buts de l</a:t>
            </a:r>
            <a:r>
              <a:rPr kumimoji="0" lang="fr-FR" sz="3200" b="1"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analyse alimentaire, point de vue hygi</a:t>
            </a:r>
            <a:r>
              <a:rPr kumimoji="0" lang="fr-FR" sz="3200" b="1" i="0" u="sng"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nique, nutritionnels, aspect l</a:t>
            </a:r>
            <a:r>
              <a:rPr kumimoji="0" lang="fr-FR" sz="3200" b="1" i="0" u="sng"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32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gal et contrôle de la qualit</a:t>
            </a:r>
            <a:r>
              <a:rPr kumimoji="0" lang="fr-FR" sz="3200" b="1" i="0" u="sng" strike="noStrike" cap="none" normalizeH="0" baseline="0" dirty="0" smtClean="0">
                <a:ln>
                  <a:noFill/>
                </a:ln>
                <a:solidFill>
                  <a:schemeClr val="tx1"/>
                </a:solidFill>
                <a:effectLst/>
                <a:latin typeface="Calibri"/>
                <a:ea typeface="Calibri" pitchFamily="34" charset="0"/>
                <a:cs typeface="Times New Roman" pitchFamily="18" charset="0"/>
              </a:rPr>
              <a:t>é</a:t>
            </a:r>
            <a:endParaRPr kumimoji="0" lang="fr-FR"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082" name="Picture 2"/>
          <p:cNvPicPr>
            <a:picLocks noChangeAspect="1" noChangeArrowheads="1"/>
          </p:cNvPicPr>
          <p:nvPr/>
        </p:nvPicPr>
        <p:blipFill>
          <a:blip r:embed="rId2" cstate="print"/>
          <a:srcRect/>
          <a:stretch>
            <a:fillRect/>
          </a:stretch>
        </p:blipFill>
        <p:spPr bwMode="auto">
          <a:xfrm>
            <a:off x="2123728" y="2132856"/>
            <a:ext cx="4992960" cy="3875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179512" y="980728"/>
            <a:ext cx="8773556"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fr-FR" sz="5400" b="1" cap="none" spc="0" dirty="0" smtClean="0">
                <a:ln/>
                <a:effectLst/>
              </a:rPr>
              <a:t>Législation  Alimentaire</a:t>
            </a:r>
            <a:endParaRPr lang="fr-FR" sz="5400" b="1" cap="none" spc="0" dirty="0">
              <a:ln/>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297" name="Rectangle 1"/>
          <p:cNvSpPr>
            <a:spLocks noChangeArrowheads="1"/>
          </p:cNvSpPr>
          <p:nvPr/>
        </p:nvSpPr>
        <p:spPr bwMode="auto">
          <a:xfrm>
            <a:off x="0" y="62998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269875" algn="l"/>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finition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269875" algn="l"/>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gislation est l'ensemble des lois et des r</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glements en vigueur dans un pays (ex : la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gislation Alg</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rienne) ou bien ceux relatifs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un domaine particulier (ex : la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gislation du travail, du commerce). Elle comprend la Constitution, les lois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dict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par le pouvoir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gislatif. La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gislation est aussi la science de la connaissance des lois.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5298" name="Rectangle 2"/>
          <p:cNvSpPr>
            <a:spLocks noChangeArrowheads="1"/>
          </p:cNvSpPr>
          <p:nvPr/>
        </p:nvSpPr>
        <p:spPr bwMode="auto">
          <a:xfrm>
            <a:off x="0" y="3429000"/>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gislation alimentaire</a:t>
            </a:r>
            <a:endPar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 notion de «législation alimentaire» désigne l'ensemble des lois et des règlements régissant la production, la vente, le transport, la transformation et l'élimination des denrées alimentaires. Plus précisément, elle représente l'ensemble des dispositions législatives, réglementaires et administratives régissant directement ou indirectement les denrées alimentaires en général et leur sécurité en particulier</a:t>
            </a:r>
            <a:r>
              <a:rPr lang="fr-FR" sz="2400" dirty="0" smtClean="0">
                <a:latin typeface="Arial" pitchFamily="34" charset="0"/>
                <a:cs typeface="Arial" pitchFamily="34" charset="0"/>
              </a:rPr>
              <a:t>.</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des produits halieutiques</a:t>
            </a:r>
            <a:endParaRPr lang="fr-FR" dirty="0"/>
          </a:p>
        </p:txBody>
      </p:sp>
      <p:sp>
        <p:nvSpPr>
          <p:cNvPr id="3" name="Rectangle 2"/>
          <p:cNvSpPr/>
          <p:nvPr/>
        </p:nvSpPr>
        <p:spPr>
          <a:xfrm>
            <a:off x="0" y="260648"/>
            <a:ext cx="9144000" cy="523220"/>
          </a:xfrm>
          <a:prstGeom prst="rect">
            <a:avLst/>
          </a:prstGeom>
        </p:spPr>
        <p:txBody>
          <a:bodyPr wrap="square">
            <a:spAutoFit/>
          </a:bodyPr>
          <a:lstStyle/>
          <a:p>
            <a:r>
              <a:rPr lang="fr-FR" sz="2800" b="1" dirty="0" smtClean="0"/>
              <a:t>Application de la réglementation alimentaire </a:t>
            </a:r>
            <a:endParaRPr lang="fr-FR" sz="2800" dirty="0"/>
          </a:p>
        </p:txBody>
      </p:sp>
      <p:sp>
        <p:nvSpPr>
          <p:cNvPr id="5" name="Rectangle 4"/>
          <p:cNvSpPr/>
          <p:nvPr/>
        </p:nvSpPr>
        <p:spPr>
          <a:xfrm>
            <a:off x="0" y="1052736"/>
            <a:ext cx="9144000" cy="1569660"/>
          </a:xfrm>
          <a:prstGeom prst="rect">
            <a:avLst/>
          </a:prstGeom>
        </p:spPr>
        <p:txBody>
          <a:bodyPr wrap="square">
            <a:spAutoFit/>
          </a:bodyPr>
          <a:lstStyle/>
          <a:p>
            <a:pPr algn="just"/>
            <a:r>
              <a:rPr lang="fr-FR" sz="2400" dirty="0" smtClean="0"/>
              <a:t>Le contrôle des produits alimentaires a été considéré comme entrant dans le champ de compétence du ministère en charge de la santé (dans la mesure où la sécurité sanitaire des produits alimentaires se rapporte à la santé humaine), </a:t>
            </a:r>
            <a:endParaRPr lang="fr-FR" sz="2400" dirty="0"/>
          </a:p>
        </p:txBody>
      </p:sp>
      <p:pic>
        <p:nvPicPr>
          <p:cNvPr id="54273" name="Picture 1"/>
          <p:cNvPicPr>
            <a:picLocks noChangeAspect="1" noChangeArrowheads="1"/>
          </p:cNvPicPr>
          <p:nvPr/>
        </p:nvPicPr>
        <p:blipFill>
          <a:blip r:embed="rId2" cstate="print"/>
          <a:srcRect/>
          <a:stretch>
            <a:fillRect/>
          </a:stretch>
        </p:blipFill>
        <p:spPr bwMode="auto">
          <a:xfrm>
            <a:off x="683568" y="3645024"/>
            <a:ext cx="2952328" cy="1419225"/>
          </a:xfrm>
          <a:prstGeom prst="rect">
            <a:avLst/>
          </a:prstGeom>
          <a:noFill/>
          <a:ln w="9525">
            <a:noFill/>
            <a:miter lim="800000"/>
            <a:headEnd/>
            <a:tailEnd/>
          </a:ln>
        </p:spPr>
      </p:pic>
      <p:sp>
        <p:nvSpPr>
          <p:cNvPr id="6" name="Organigramme : Terminateur 5"/>
          <p:cNvSpPr/>
          <p:nvPr/>
        </p:nvSpPr>
        <p:spPr>
          <a:xfrm>
            <a:off x="251520" y="2996952"/>
            <a:ext cx="3888432" cy="648072"/>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Inspection des viandes</a:t>
            </a:r>
            <a:endParaRPr lang="fr-FR" sz="2400" dirty="0">
              <a:solidFill>
                <a:schemeClr val="tx1"/>
              </a:solidFill>
            </a:endParaRPr>
          </a:p>
        </p:txBody>
      </p:sp>
      <p:sp>
        <p:nvSpPr>
          <p:cNvPr id="7" name="Flèche vers le bas 6"/>
          <p:cNvSpPr/>
          <p:nvPr/>
        </p:nvSpPr>
        <p:spPr>
          <a:xfrm>
            <a:off x="1475656" y="5013176"/>
            <a:ext cx="136815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395536" y="5589240"/>
            <a:ext cx="3384376"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Services vétérinaires. Ces services se situent généralement au sein du ministère de l'agriculture</a:t>
            </a:r>
            <a:endParaRPr lang="fr-FR" sz="2000" dirty="0">
              <a:solidFill>
                <a:schemeClr val="tx1"/>
              </a:solidFill>
            </a:endParaRPr>
          </a:p>
        </p:txBody>
      </p:sp>
      <p:sp>
        <p:nvSpPr>
          <p:cNvPr id="9" name="Organigramme : Terminateur 8"/>
          <p:cNvSpPr/>
          <p:nvPr/>
        </p:nvSpPr>
        <p:spPr>
          <a:xfrm>
            <a:off x="4572000" y="2924944"/>
            <a:ext cx="3888432" cy="648072"/>
          </a:xfrm>
          <a:prstGeom prst="flowChartTermina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latin typeface="Times New Roman" pitchFamily="18" charset="0"/>
                <a:cs typeface="Times New Roman" pitchFamily="18" charset="0"/>
              </a:rPr>
              <a:t>Les produits halieutiques</a:t>
            </a:r>
            <a:endParaRPr lang="fr-FR" sz="2400" dirty="0">
              <a:solidFill>
                <a:schemeClr val="tx1"/>
              </a:solidFill>
              <a:latin typeface="Times New Roman" pitchFamily="18" charset="0"/>
              <a:cs typeface="Times New Roman" pitchFamily="18" charset="0"/>
            </a:endParaRPr>
          </a:p>
        </p:txBody>
      </p:sp>
      <p:pic>
        <p:nvPicPr>
          <p:cNvPr id="54274" name="Picture 2"/>
          <p:cNvPicPr>
            <a:picLocks noChangeAspect="1" noChangeArrowheads="1"/>
          </p:cNvPicPr>
          <p:nvPr/>
        </p:nvPicPr>
        <p:blipFill>
          <a:blip r:embed="rId3" cstate="print"/>
          <a:srcRect/>
          <a:stretch>
            <a:fillRect/>
          </a:stretch>
        </p:blipFill>
        <p:spPr bwMode="auto">
          <a:xfrm>
            <a:off x="5076056" y="3573016"/>
            <a:ext cx="2880320" cy="1362075"/>
          </a:xfrm>
          <a:prstGeom prst="rect">
            <a:avLst/>
          </a:prstGeom>
          <a:noFill/>
          <a:ln w="9525">
            <a:noFill/>
            <a:miter lim="800000"/>
            <a:headEnd/>
            <a:tailEnd/>
          </a:ln>
        </p:spPr>
      </p:pic>
      <p:sp>
        <p:nvSpPr>
          <p:cNvPr id="11" name="Flèche vers le bas 10"/>
          <p:cNvSpPr/>
          <p:nvPr/>
        </p:nvSpPr>
        <p:spPr>
          <a:xfrm>
            <a:off x="5796136" y="4941168"/>
            <a:ext cx="1368152" cy="576064"/>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12" name="Rectangle 11"/>
          <p:cNvSpPr/>
          <p:nvPr/>
        </p:nvSpPr>
        <p:spPr>
          <a:xfrm>
            <a:off x="4860032" y="5445224"/>
            <a:ext cx="3384376" cy="10801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Ministère de la pèche</a:t>
            </a:r>
            <a:endParaRPr lang="fr-FR" sz="20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249" name="Rectangle 1"/>
          <p:cNvSpPr>
            <a:spLocks noChangeArrowheads="1"/>
          </p:cNvSpPr>
          <p:nvPr/>
        </p:nvSpPr>
        <p:spPr bwMode="auto">
          <a:xfrm>
            <a:off x="0" y="-30777"/>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180975" algn="l"/>
              </a:tabLst>
            </a:pP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gislation alimentaire alg</a:t>
            </a:r>
            <a:r>
              <a:rPr kumimoji="0" lang="fr-FR" sz="2400" b="1"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rienne</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tab pos="180975" algn="l"/>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Ces derni</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res ann</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 le ph</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nom</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intoxications alimentaires, falsification des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tiquetages, et prolif</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ration des produits contrefaits a pris une ampleur inqui</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tante par leurs cons</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quences sur la sant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du consommateur. Cela a incit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 l</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gislateur Alg</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rien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diter tout un arsenal de textes (lois, d</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cret </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pour prot</a:t>
            </a:r>
            <a:r>
              <a:rPr kumimoji="0" lang="fr-FR" sz="24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ger le consommateur. </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3250" name="Rectangle 2"/>
          <p:cNvSpPr>
            <a:spLocks noChangeArrowheads="1"/>
          </p:cNvSpPr>
          <p:nvPr/>
        </p:nvSpPr>
        <p:spPr bwMode="auto">
          <a:xfrm>
            <a:off x="0" y="2348880"/>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La loi sur la sant</a:t>
            </a:r>
            <a:r>
              <a:rPr kumimoji="0" lang="fr-FR" sz="2000" b="0" i="0" u="none" strike="noStrike" cap="none" normalizeH="0" baseline="0" dirty="0" smtClean="0">
                <a:ln>
                  <a:noFill/>
                </a:ln>
                <a:solidFill>
                  <a:srgbClr val="FF0000"/>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loi n° 85-05 du 16 f</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vrier 1985, modifi</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et compl</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relative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protection et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promotion de la sant</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La loi v</a:t>
            </a:r>
            <a:r>
              <a:rPr kumimoji="0" lang="fr-FR" sz="2000" b="0" i="0" u="none" strike="noStrike" cap="none" normalizeH="0" baseline="0" dirty="0" smtClean="0">
                <a:ln>
                  <a:noFill/>
                </a:ln>
                <a:solidFill>
                  <a:srgbClr val="FF0000"/>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a:t>
            </a:r>
            <a:r>
              <a:rPr kumimoji="0" lang="fr-FR" sz="2000" b="0" i="0" u="none" strike="noStrike" cap="none" normalizeH="0" baseline="0" dirty="0" smtClean="0">
                <a:ln>
                  <a:noFill/>
                </a:ln>
                <a:solidFill>
                  <a:srgbClr val="FF0000"/>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rinaire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loi n° 88-08 du 26 janvier 1988 relative aux activit</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de m</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decine v</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rinaire et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protection de la sant</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animale</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La loi phytosanitaire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loi n° 87-17 du 1er ao</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û</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1987 relative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 protection phytosanitaire</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La loi relative aux r</a:t>
            </a:r>
            <a:r>
              <a:rPr kumimoji="0" lang="fr-FR" sz="2000" b="0" i="0" u="none" strike="noStrike" cap="none" normalizeH="0" baseline="0" dirty="0" smtClean="0">
                <a:ln>
                  <a:noFill/>
                </a:ln>
                <a:solidFill>
                  <a:srgbClr val="FF0000"/>
                </a:solidFill>
                <a:effectLst/>
                <a:latin typeface="Calibri"/>
                <a:ea typeface="Calibri" pitchFamily="34" charset="0"/>
                <a:cs typeface="Times New Roman" pitchFamily="18" charset="0"/>
              </a:rPr>
              <a:t>è</a:t>
            </a:r>
            <a:r>
              <a:rPr kumimoji="0" lang="fr-FR"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gles g</a:t>
            </a:r>
            <a:r>
              <a:rPr kumimoji="0" lang="fr-FR" sz="2000" b="0" i="0" u="none" strike="noStrike" cap="none" normalizeH="0" baseline="0" dirty="0" smtClean="0">
                <a:ln>
                  <a:noFill/>
                </a:ln>
                <a:solidFill>
                  <a:srgbClr val="FF0000"/>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n</a:t>
            </a:r>
            <a:r>
              <a:rPr kumimoji="0" lang="fr-FR" sz="2000" b="0" i="0" u="none" strike="noStrike" cap="none" normalizeH="0" baseline="0" dirty="0" smtClean="0">
                <a:ln>
                  <a:noFill/>
                </a:ln>
                <a:solidFill>
                  <a:srgbClr val="FF0000"/>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rales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 protection du consommateur : Loi n° 89-02 du 7 f</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vrier 1989 relative aux r</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gles g</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rales de protection du consommateur</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La loi 09-03 du 25 février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2009 relative à la protection du consommateur et à la répression des fraudes qui s’applique à tout bien ou service offert à la consommation à titre onéreux ou gratuit, par tout intervenant et à tous les stades du processus de mise à la consommation. Ce texte, destiné à remplacer la loi de 1989.</a:t>
            </a:r>
            <a:r>
              <a:rPr kumimoji="0" lang="fr-FR" sz="20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2082</TotalTime>
  <Words>3000</Words>
  <Application>Microsoft Office PowerPoint</Application>
  <PresentationFormat>Affichage à l'écran (4:3)</PresentationFormat>
  <Paragraphs>232</Paragraphs>
  <Slides>47</Slides>
  <Notes>0</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Civil</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SOHA.COM</dc:creator>
  <cp:lastModifiedBy>FAYSAL</cp:lastModifiedBy>
  <cp:revision>125</cp:revision>
  <dcterms:created xsi:type="dcterms:W3CDTF">2020-03-02T16:50:58Z</dcterms:created>
  <dcterms:modified xsi:type="dcterms:W3CDTF">2022-03-15T21:07:43Z</dcterms:modified>
</cp:coreProperties>
</file>