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56" r:id="rId4"/>
    <p:sldId id="257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964CD-3577-4A9F-ABC9-080F9B3E4857}" type="datetimeFigureOut">
              <a:rPr lang="fr-FR" smtClean="0"/>
              <a:t>02/06/2021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585AA-9EFE-45E9-A329-BABBF126081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585AA-9EFE-45E9-A329-BABBF1260818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E378-DD1C-42B9-9E30-9DF17EB05277}" type="datetimeFigureOut">
              <a:rPr lang="fr-FR" smtClean="0"/>
              <a:t>02/06/2021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8FED-CFDC-442A-A714-019C3447D1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E378-DD1C-42B9-9E30-9DF17EB05277}" type="datetimeFigureOut">
              <a:rPr lang="fr-FR" smtClean="0"/>
              <a:t>02/06/2021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8FED-CFDC-442A-A714-019C3447D1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E378-DD1C-42B9-9E30-9DF17EB05277}" type="datetimeFigureOut">
              <a:rPr lang="fr-FR" smtClean="0"/>
              <a:t>02/06/2021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8FED-CFDC-442A-A714-019C3447D1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E378-DD1C-42B9-9E30-9DF17EB05277}" type="datetimeFigureOut">
              <a:rPr lang="fr-FR" smtClean="0"/>
              <a:t>02/06/2021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8FED-CFDC-442A-A714-019C3447D1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E378-DD1C-42B9-9E30-9DF17EB05277}" type="datetimeFigureOut">
              <a:rPr lang="fr-FR" smtClean="0"/>
              <a:t>02/06/2021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8FED-CFDC-442A-A714-019C3447D1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E378-DD1C-42B9-9E30-9DF17EB05277}" type="datetimeFigureOut">
              <a:rPr lang="fr-FR" smtClean="0"/>
              <a:t>02/06/2021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8FED-CFDC-442A-A714-019C3447D1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E378-DD1C-42B9-9E30-9DF17EB05277}" type="datetimeFigureOut">
              <a:rPr lang="fr-FR" smtClean="0"/>
              <a:t>02/06/2021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8FED-CFDC-442A-A714-019C3447D1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E378-DD1C-42B9-9E30-9DF17EB05277}" type="datetimeFigureOut">
              <a:rPr lang="fr-FR" smtClean="0"/>
              <a:t>02/06/2021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8FED-CFDC-442A-A714-019C3447D1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E378-DD1C-42B9-9E30-9DF17EB05277}" type="datetimeFigureOut">
              <a:rPr lang="fr-FR" smtClean="0"/>
              <a:t>02/06/2021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8FED-CFDC-442A-A714-019C3447D1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E378-DD1C-42B9-9E30-9DF17EB05277}" type="datetimeFigureOut">
              <a:rPr lang="fr-FR" smtClean="0"/>
              <a:t>02/06/2021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8FED-CFDC-442A-A714-019C3447D1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AE378-DD1C-42B9-9E30-9DF17EB05277}" type="datetimeFigureOut">
              <a:rPr lang="fr-FR" smtClean="0"/>
              <a:t>02/06/2021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8FED-CFDC-442A-A714-019C3447D15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AE378-DD1C-42B9-9E30-9DF17EB05277}" type="datetimeFigureOut">
              <a:rPr lang="fr-FR" smtClean="0"/>
              <a:t>02/06/2021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C8FED-CFDC-442A-A714-019C3447D15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60649"/>
            <a:ext cx="8229600" cy="648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rgbClr val="FF0000"/>
                </a:solidFill>
              </a:rPr>
              <a:t>4. L’essai d’usure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8267700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346050"/>
          </a:xfrm>
        </p:spPr>
        <p:txBody>
          <a:bodyPr>
            <a:normAutofit fontScale="90000"/>
          </a:bodyPr>
          <a:lstStyle/>
          <a:p>
            <a:pPr algn="just"/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Essai d’usure</a:t>
            </a:r>
            <a:endParaRPr lang="fr-FR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64704"/>
            <a:ext cx="854495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720080"/>
          </a:xfrm>
        </p:spPr>
        <p:txBody>
          <a:bodyPr>
            <a:normAutofit/>
          </a:bodyPr>
          <a:lstStyle/>
          <a:p>
            <a:pPr algn="l"/>
            <a:r>
              <a:rPr lang="fr-FR" sz="2800" b="1" dirty="0" smtClean="0"/>
              <a:t>II.2Propriétés </a:t>
            </a:r>
            <a:r>
              <a:rPr lang="fr-FR" sz="2800" b="1" dirty="0"/>
              <a:t>Physico-chimiques </a:t>
            </a:r>
            <a:endParaRPr lang="fr-FR" sz="2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980728"/>
            <a:ext cx="864096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buClrTx/>
              <a:buSzTx/>
              <a:buFontTx/>
              <a:buNone/>
              <a:tabLst/>
            </a:pPr>
            <a:r>
              <a:rPr kumimoji="0" lang="fr-F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biomatériau ne doit pas être toxique : il utilise des produits </a:t>
            </a:r>
            <a:r>
              <a:rPr kumimoji="0" lang="fr-FR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inertes </a:t>
            </a:r>
            <a:r>
              <a:rPr kumimoji="0" lang="fr-F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qui n’entraînent pas de risques toxiques et qui sont bien acceptés par le receveur. </a:t>
            </a:r>
          </a:p>
          <a:p>
            <a:pPr algn="just" eaLnBrk="0" fontAlgn="base" hangingPunct="0">
              <a:lnSpc>
                <a:spcPct val="150000"/>
              </a:lnSpc>
            </a:pPr>
            <a:r>
              <a:rPr kumimoji="0" lang="fr-F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Actuellement, en médecine, la </a:t>
            </a:r>
            <a:r>
              <a:rPr kumimoji="0" lang="fr-FR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biocompatibilité</a:t>
            </a:r>
            <a:r>
              <a:rPr kumimoji="0" lang="fr-F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des implants est une condition indispensable à leur usage. </a:t>
            </a: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Si les cellules ne sont pas endommagées par le biomatériau ou par des produits libérés par la corrosion ou le frottement, le matériau est considéré comme compatible avec l’organisme.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buClrTx/>
              <a:buSzTx/>
              <a:buFontTx/>
              <a:buNone/>
              <a:tabLst/>
            </a:pPr>
            <a:endParaRPr kumimoji="0" lang="fr-FR" sz="13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300" b="1" dirty="0">
                <a:latin typeface="Times New Roman" pitchFamily="18" charset="0"/>
                <a:cs typeface="Times New Roman" pitchFamily="18" charset="0"/>
              </a:rPr>
              <a:t>Les propriétés chimiques </a:t>
            </a: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comme </a:t>
            </a:r>
            <a:r>
              <a:rPr lang="fr-FR" sz="1300" b="1" dirty="0">
                <a:latin typeface="Times New Roman" pitchFamily="18" charset="0"/>
                <a:cs typeface="Times New Roman" pitchFamily="18" charset="0"/>
              </a:rPr>
              <a:t>l’oxydation</a:t>
            </a: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300" b="1" dirty="0">
                <a:latin typeface="Times New Roman" pitchFamily="18" charset="0"/>
                <a:cs typeface="Times New Roman" pitchFamily="18" charset="0"/>
              </a:rPr>
              <a:t>la corrosion </a:t>
            </a: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ou </a:t>
            </a:r>
            <a:r>
              <a:rPr lang="fr-FR" sz="1300" b="1" dirty="0">
                <a:latin typeface="Times New Roman" pitchFamily="18" charset="0"/>
                <a:cs typeface="Times New Roman" pitchFamily="18" charset="0"/>
              </a:rPr>
              <a:t>la résistance à l’usure</a:t>
            </a: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, doivent être prises en compte et connues. A l’interface du biomatériau et des tissus environnants, des réactions se déroulent. Elles ont des répercussions sur les cellules des tissus.</a:t>
            </a:r>
          </a:p>
          <a:p>
            <a:pPr>
              <a:lnSpc>
                <a:spcPct val="150000"/>
              </a:lnSpc>
            </a:pP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fr-FR" sz="1300" b="1" dirty="0">
                <a:latin typeface="Times New Roman" pitchFamily="18" charset="0"/>
                <a:cs typeface="Times New Roman" pitchFamily="18" charset="0"/>
              </a:rPr>
              <a:t>L’implant </a:t>
            </a: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est un « </a:t>
            </a:r>
            <a:r>
              <a:rPr lang="fr-FR" sz="1300" b="1" dirty="0">
                <a:latin typeface="Times New Roman" pitchFamily="18" charset="0"/>
                <a:cs typeface="Times New Roman" pitchFamily="18" charset="0"/>
              </a:rPr>
              <a:t>corps étranger </a:t>
            </a: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» qui ne doit pas non plus être endommagé par les fluides corporels (la présence de multiples protéines, d'enzymes d'origine bactérienne ou cellulaire) ou par les mécanismes de défense de l’organisme. </a:t>
            </a:r>
            <a:endParaRPr lang="fr-FR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fr-FR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A l’interface du biomatériau et des tissus environnants, des réactions se déroulent. Elles ont des répercussions sur les cellules des tissus hôtes et peuvent être à l’origine de nombreuses irritations (inflammations, allergies) ou au contraire, avoir un effet stimulant pour la régénération des tissus environnants.</a:t>
            </a:r>
          </a:p>
          <a:p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III. Interaction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Biomatériaux- organismes vivants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Les interactions entre l’environnement biologique tels que les tissus durs ou mous environnant l’implant, le sang et le liquide corporel peuvent provoquer à l’interface des biomatériaux de nombreuses réactions non désirées (inflammatoires, mutagènes, carcinogènes…). Elles permettent de distinguer trois sortes de matériaux 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fr-FR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Les matériaux </a:t>
            </a:r>
            <a:r>
              <a:rPr lang="fr-FR" sz="1300" b="1" dirty="0">
                <a:latin typeface="Times New Roman" pitchFamily="18" charset="0"/>
                <a:cs typeface="Times New Roman" pitchFamily="18" charset="0"/>
              </a:rPr>
              <a:t>bio-inertes</a:t>
            </a: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 qui s’intègrent dans l’os sans interposition de couche fibreuse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fr-FR" sz="13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matériaux </a:t>
            </a:r>
            <a:r>
              <a:rPr lang="fr-FR" sz="1300" b="1" dirty="0">
                <a:latin typeface="Times New Roman" pitchFamily="18" charset="0"/>
                <a:cs typeface="Times New Roman" pitchFamily="18" charset="0"/>
              </a:rPr>
              <a:t>bio-tolérés </a:t>
            </a: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qui s’intègrent dans l’os avec interposition d’une couche tissulaire fibreuse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1300" dirty="0" smtClean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matériaux </a:t>
            </a:r>
            <a:r>
              <a:rPr lang="fr-FR" sz="1300" b="1" dirty="0" err="1">
                <a:latin typeface="Times New Roman" pitchFamily="18" charset="0"/>
                <a:cs typeface="Times New Roman" pitchFamily="18" charset="0"/>
              </a:rPr>
              <a:t>bio-actifs</a:t>
            </a: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 qui réagissent « positivement » à leur environnement biologique en permettant des réactions spécifiques à l’interface implant-tissu receveur. A leur contact, il se forme un os </a:t>
            </a:r>
            <a:r>
              <a:rPr lang="fr-FR" sz="1300" b="1" dirty="0" err="1">
                <a:latin typeface="Times New Roman" pitchFamily="18" charset="0"/>
                <a:cs typeface="Times New Roman" pitchFamily="18" charset="0"/>
              </a:rPr>
              <a:t>néo-formé</a:t>
            </a:r>
            <a:r>
              <a:rPr lang="fr-FR" sz="1300" dirty="0">
                <a:latin typeface="Times New Roman" pitchFamily="18" charset="0"/>
                <a:cs typeface="Times New Roman" pitchFamily="18" charset="0"/>
              </a:rPr>
              <a:t>, avec l’établissement par des processus physico-chimiques, d’une continuité entre le matériau et la matrice osseuse.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300" b="1" cap="small" dirty="0">
                <a:latin typeface="Times New Roman" pitchFamily="18" charset="0"/>
                <a:cs typeface="Times New Roman" pitchFamily="18" charset="0"/>
              </a:rPr>
              <a:t>ces matériaux sont tous biocompatibles ; ils ne libèrent pas de substances toxiques et n’endommagent pas non plus les tissus environnants. </a:t>
            </a:r>
            <a:endParaRPr lang="fr-FR" sz="1300" b="1" cap="sm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endParaRPr lang="fr-FR" sz="13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définitions</a:t>
            </a:r>
            <a:endParaRPr lang="fr-FR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33" y="1412776"/>
            <a:ext cx="8629171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215</Words>
  <Application>Microsoft Office PowerPoint</Application>
  <PresentationFormat>Affichage à l'écran (4:3)</PresentationFormat>
  <Paragraphs>19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C. Essai d’usure</vt:lpstr>
      <vt:lpstr>II.2Propriétés Physico-chimiques </vt:lpstr>
      <vt:lpstr>III. Interaction Biomatériaux- organismes vivants </vt:lpstr>
      <vt:lpstr>Quelques définitions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II.2Propriétés Physico-chimiques </dc:title>
  <dc:creator>DJAMEL</dc:creator>
  <cp:lastModifiedBy>DJAMEL</cp:lastModifiedBy>
  <cp:revision>3</cp:revision>
  <dcterms:created xsi:type="dcterms:W3CDTF">2021-06-02T12:22:03Z</dcterms:created>
  <dcterms:modified xsi:type="dcterms:W3CDTF">2021-06-02T14:38:07Z</dcterms:modified>
</cp:coreProperties>
</file>