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73"/>
  </p:notesMasterIdLst>
  <p:handoutMasterIdLst>
    <p:handoutMasterId r:id="rId74"/>
  </p:handoutMasterIdLst>
  <p:sldIdLst>
    <p:sldId id="292" r:id="rId4"/>
    <p:sldId id="256" r:id="rId5"/>
    <p:sldId id="257" r:id="rId6"/>
    <p:sldId id="258" r:id="rId7"/>
    <p:sldId id="259" r:id="rId8"/>
    <p:sldId id="260" r:id="rId9"/>
    <p:sldId id="261" r:id="rId10"/>
    <p:sldId id="358" r:id="rId11"/>
    <p:sldId id="282" r:id="rId12"/>
    <p:sldId id="289" r:id="rId13"/>
    <p:sldId id="283" r:id="rId14"/>
    <p:sldId id="291" r:id="rId15"/>
    <p:sldId id="263" r:id="rId16"/>
    <p:sldId id="264" r:id="rId17"/>
    <p:sldId id="265" r:id="rId18"/>
    <p:sldId id="266" r:id="rId19"/>
    <p:sldId id="267" r:id="rId20"/>
    <p:sldId id="278" r:id="rId21"/>
    <p:sldId id="268" r:id="rId22"/>
    <p:sldId id="286" r:id="rId23"/>
    <p:sldId id="287" r:id="rId24"/>
    <p:sldId id="269" r:id="rId25"/>
    <p:sldId id="279" r:id="rId26"/>
    <p:sldId id="270" r:id="rId27"/>
    <p:sldId id="280" r:id="rId28"/>
    <p:sldId id="271" r:id="rId29"/>
    <p:sldId id="281" r:id="rId30"/>
    <p:sldId id="272" r:id="rId31"/>
    <p:sldId id="288" r:id="rId32"/>
    <p:sldId id="273" r:id="rId33"/>
    <p:sldId id="347" r:id="rId34"/>
    <p:sldId id="348" r:id="rId35"/>
    <p:sldId id="349" r:id="rId36"/>
    <p:sldId id="350" r:id="rId37"/>
    <p:sldId id="351" r:id="rId38"/>
    <p:sldId id="352" r:id="rId39"/>
    <p:sldId id="298" r:id="rId40"/>
    <p:sldId id="299" r:id="rId41"/>
    <p:sldId id="300" r:id="rId42"/>
    <p:sldId id="301" r:id="rId43"/>
    <p:sldId id="302" r:id="rId44"/>
    <p:sldId id="303" r:id="rId45"/>
    <p:sldId id="305" r:id="rId46"/>
    <p:sldId id="306" r:id="rId47"/>
    <p:sldId id="307" r:id="rId48"/>
    <p:sldId id="308"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33" r:id="rId66"/>
    <p:sldId id="332" r:id="rId67"/>
    <p:sldId id="328" r:id="rId68"/>
    <p:sldId id="329" r:id="rId69"/>
    <p:sldId id="330" r:id="rId70"/>
    <p:sldId id="335" r:id="rId71"/>
    <p:sldId id="331" r:id="rId72"/>
  </p:sldIdLst>
  <p:sldSz cx="9144000" cy="6858000" type="screen4x3"/>
  <p:notesSz cx="7099300" cy="10234613"/>
  <p:defaultTextStyle>
    <a:defPPr>
      <a:defRPr lang="en-GB"/>
    </a:defPPr>
    <a:lvl1pPr algn="r" defTabSz="449263" rtl="1" fontAlgn="base">
      <a:lnSpc>
        <a:spcPct val="87000"/>
      </a:lnSpc>
      <a:spcBef>
        <a:spcPct val="0"/>
      </a:spcBef>
      <a:spcAft>
        <a:spcPct val="0"/>
      </a:spcAft>
      <a:buClr>
        <a:srgbClr val="000000"/>
      </a:buClr>
      <a:buSzPct val="100000"/>
      <a:buFont typeface="Arial" charset="0"/>
      <a:defRPr kern="1200">
        <a:solidFill>
          <a:schemeClr val="tx1"/>
        </a:solidFill>
        <a:latin typeface="Arial" charset="0"/>
        <a:ea typeface="+mn-ea"/>
        <a:cs typeface="Arial" charset="0"/>
      </a:defRPr>
    </a:lvl1pPr>
    <a:lvl2pPr marL="457200" algn="r" defTabSz="449263" rtl="1" fontAlgn="base">
      <a:lnSpc>
        <a:spcPct val="87000"/>
      </a:lnSpc>
      <a:spcBef>
        <a:spcPct val="0"/>
      </a:spcBef>
      <a:spcAft>
        <a:spcPct val="0"/>
      </a:spcAft>
      <a:buClr>
        <a:srgbClr val="000000"/>
      </a:buClr>
      <a:buSzPct val="100000"/>
      <a:buFont typeface="Arial" charset="0"/>
      <a:defRPr kern="1200">
        <a:solidFill>
          <a:schemeClr val="tx1"/>
        </a:solidFill>
        <a:latin typeface="Arial" charset="0"/>
        <a:ea typeface="+mn-ea"/>
        <a:cs typeface="Arial" charset="0"/>
      </a:defRPr>
    </a:lvl2pPr>
    <a:lvl3pPr marL="914400" algn="r" defTabSz="449263" rtl="1" fontAlgn="base">
      <a:lnSpc>
        <a:spcPct val="87000"/>
      </a:lnSpc>
      <a:spcBef>
        <a:spcPct val="0"/>
      </a:spcBef>
      <a:spcAft>
        <a:spcPct val="0"/>
      </a:spcAft>
      <a:buClr>
        <a:srgbClr val="000000"/>
      </a:buClr>
      <a:buSzPct val="100000"/>
      <a:buFont typeface="Arial" charset="0"/>
      <a:defRPr kern="1200">
        <a:solidFill>
          <a:schemeClr val="tx1"/>
        </a:solidFill>
        <a:latin typeface="Arial" charset="0"/>
        <a:ea typeface="+mn-ea"/>
        <a:cs typeface="Arial" charset="0"/>
      </a:defRPr>
    </a:lvl3pPr>
    <a:lvl4pPr marL="1371600" algn="r" defTabSz="449263" rtl="1" fontAlgn="base">
      <a:lnSpc>
        <a:spcPct val="87000"/>
      </a:lnSpc>
      <a:spcBef>
        <a:spcPct val="0"/>
      </a:spcBef>
      <a:spcAft>
        <a:spcPct val="0"/>
      </a:spcAft>
      <a:buClr>
        <a:srgbClr val="000000"/>
      </a:buClr>
      <a:buSzPct val="100000"/>
      <a:buFont typeface="Arial" charset="0"/>
      <a:defRPr kern="1200">
        <a:solidFill>
          <a:schemeClr val="tx1"/>
        </a:solidFill>
        <a:latin typeface="Arial" charset="0"/>
        <a:ea typeface="+mn-ea"/>
        <a:cs typeface="Arial" charset="0"/>
      </a:defRPr>
    </a:lvl4pPr>
    <a:lvl5pPr marL="1828800" algn="r" defTabSz="449263" rtl="1" fontAlgn="base">
      <a:lnSpc>
        <a:spcPct val="87000"/>
      </a:lnSpc>
      <a:spcBef>
        <a:spcPct val="0"/>
      </a:spcBef>
      <a:spcAft>
        <a:spcPct val="0"/>
      </a:spcAft>
      <a:buClr>
        <a:srgbClr val="000000"/>
      </a:buClr>
      <a:buSzPct val="100000"/>
      <a:buFont typeface="Arial" charset="0"/>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CC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8" autoAdjust="0"/>
  </p:normalViewPr>
  <p:slideViewPr>
    <p:cSldViewPr>
      <p:cViewPr varScale="1">
        <p:scale>
          <a:sx n="68" d="100"/>
          <a:sy n="68" d="100"/>
        </p:scale>
        <p:origin x="-1446"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015F8-282A-464A-8BE1-3319844C6EC5}" type="doc">
      <dgm:prSet loTypeId="urn:microsoft.com/office/officeart/2005/8/layout/orgChart1" loCatId="hierarchy" qsTypeId="urn:microsoft.com/office/officeart/2005/8/quickstyle/simple1" qsCatId="simple" csTypeId="urn:microsoft.com/office/officeart/2005/8/colors/accent1_2" csCatId="accent1"/>
      <dgm:spPr/>
    </dgm:pt>
    <dgm:pt modelId="{CDC1CE95-5D1D-49D1-83B2-2BE8CD7E5E1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Information </a:t>
          </a:r>
        </a:p>
      </dgm:t>
    </dgm:pt>
    <dgm:pt modelId="{2DABEBF7-256B-40AD-B660-1FE0095CE020}" type="parTrans" cxnId="{D789685C-1128-4378-88DD-69B37C618CA8}">
      <dgm:prSet/>
      <dgm:spPr/>
    </dgm:pt>
    <dgm:pt modelId="{D5605613-36DB-4B86-81C3-31D7B674E62B}" type="sibTrans" cxnId="{D789685C-1128-4378-88DD-69B37C618CA8}">
      <dgm:prSet/>
      <dgm:spPr/>
    </dgm:pt>
    <dgm:pt modelId="{9464719A-9798-4940-87BF-B0CF6F9F49E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Instructions </a:t>
          </a:r>
        </a:p>
      </dgm:t>
    </dgm:pt>
    <dgm:pt modelId="{33CF9201-E8C7-4182-BFF6-2FF4CB01BC70}" type="parTrans" cxnId="{6AA6670C-496E-4F0C-B394-CC166593B414}">
      <dgm:prSet/>
      <dgm:spPr/>
    </dgm:pt>
    <dgm:pt modelId="{1D6DC308-5046-4E18-84FD-4C9AC22EA681}" type="sibTrans" cxnId="{6AA6670C-496E-4F0C-B394-CC166593B414}">
      <dgm:prSet/>
      <dgm:spPr/>
    </dgm:pt>
    <dgm:pt modelId="{79B48566-FE47-4761-AA8C-59DB68C7DDC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Données </a:t>
          </a:r>
        </a:p>
      </dgm:t>
    </dgm:pt>
    <dgm:pt modelId="{759DBAAD-157D-46D7-B92E-626EE7C43E9D}" type="parTrans" cxnId="{6ADD4FD1-0A7D-4C82-B3B9-8E64FFC03370}">
      <dgm:prSet/>
      <dgm:spPr/>
    </dgm:pt>
    <dgm:pt modelId="{08493186-A1DD-4087-BB93-C19D948AB721}" type="sibTrans" cxnId="{6ADD4FD1-0A7D-4C82-B3B9-8E64FFC03370}">
      <dgm:prSet/>
      <dgm:spPr/>
    </dgm:pt>
    <dgm:pt modelId="{9D28BB10-78F1-47C6-AFFE-7DAC1BDD3A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Caractère </a:t>
          </a:r>
        </a:p>
      </dgm:t>
    </dgm:pt>
    <dgm:pt modelId="{B39DFABB-8D5D-4678-B870-ED8A202F5D0C}" type="parTrans" cxnId="{8F5317FF-0EFF-4A5A-B2B7-DE746DD4B6BE}">
      <dgm:prSet/>
      <dgm:spPr/>
    </dgm:pt>
    <dgm:pt modelId="{660A0116-5C65-4650-83DF-C1E261FABDF8}" type="sibTrans" cxnId="{8F5317FF-0EFF-4A5A-B2B7-DE746DD4B6BE}">
      <dgm:prSet/>
      <dgm:spPr/>
    </dgm:pt>
    <dgm:pt modelId="{8192C994-365A-4F5F-B18D-7EE4CCF041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Numérique </a:t>
          </a:r>
        </a:p>
      </dgm:t>
    </dgm:pt>
    <dgm:pt modelId="{DA4F8531-93FD-4AC3-8E01-01DB81B3A3AD}" type="parTrans" cxnId="{68CC860E-69D9-4C8D-A3EB-CC3463BF52D5}">
      <dgm:prSet/>
      <dgm:spPr/>
    </dgm:pt>
    <dgm:pt modelId="{40AB3A53-ECAD-427A-B026-C21AC979042B}" type="sibTrans" cxnId="{68CC860E-69D9-4C8D-A3EB-CC3463BF52D5}">
      <dgm:prSet/>
      <dgm:spPr/>
    </dgm:pt>
    <dgm:pt modelId="{72798F8C-3102-4878-AB76-00AA695A473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Entiers </a:t>
          </a:r>
        </a:p>
      </dgm:t>
    </dgm:pt>
    <dgm:pt modelId="{FA13DE76-1335-4631-B890-44B4FA29565C}" type="parTrans" cxnId="{51C65FA9-4535-4A7B-92D7-60B549DEE3E1}">
      <dgm:prSet/>
      <dgm:spPr/>
    </dgm:pt>
    <dgm:pt modelId="{E8D04139-208B-4DCC-BEA9-25ECFC86E7CC}" type="sibTrans" cxnId="{51C65FA9-4535-4A7B-92D7-60B549DEE3E1}">
      <dgm:prSet/>
      <dgm:spPr/>
    </dgm:pt>
    <dgm:pt modelId="{BD589813-2F1C-4B17-9C0A-BC4EB0F89BD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Non signés</a:t>
          </a:r>
        </a:p>
      </dgm:t>
    </dgm:pt>
    <dgm:pt modelId="{BA382223-A51C-4B94-9130-B671948FF3FE}" type="parTrans" cxnId="{7653B0B0-F232-493F-B00F-612891A3F7C6}">
      <dgm:prSet/>
      <dgm:spPr/>
    </dgm:pt>
    <dgm:pt modelId="{EB46C84A-7F45-4292-B890-CA705521659E}" type="sibTrans" cxnId="{7653B0B0-F232-493F-B00F-612891A3F7C6}">
      <dgm:prSet/>
      <dgm:spPr/>
    </dgm:pt>
    <dgm:pt modelId="{9752A818-97B3-4329-9156-D29CDC7929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Signés</a:t>
          </a:r>
        </a:p>
      </dgm:t>
    </dgm:pt>
    <dgm:pt modelId="{BC183D8C-5055-4BC5-8957-FAA38E4D1FB7}" type="parTrans" cxnId="{C87A79D7-EBFE-4133-8950-030C25B3A0A3}">
      <dgm:prSet/>
      <dgm:spPr/>
    </dgm:pt>
    <dgm:pt modelId="{8787EE19-5AD7-4D13-A2D1-BC594971BB5E}" type="sibTrans" cxnId="{C87A79D7-EBFE-4133-8950-030C25B3A0A3}">
      <dgm:prSet/>
      <dgm:spPr/>
    </dgm:pt>
    <dgm:pt modelId="{A89C9D05-0237-43F9-802F-468D69D3A5C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smtClean="0">
              <a:ln>
                <a:noFill/>
              </a:ln>
              <a:solidFill>
                <a:schemeClr val="tx1"/>
              </a:solidFill>
              <a:effectLst/>
              <a:latin typeface="Arial" panose="020B0604020202020204" pitchFamily="34" charset="0"/>
            </a:rPr>
            <a:t>Réels</a:t>
          </a:r>
          <a:r>
            <a:rPr kumimoji="0" lang="fr-FR" b="0" i="0" u="none" strike="noStrike" cap="none" normalizeH="0" baseline="0" smtClean="0">
              <a:ln>
                <a:noFill/>
              </a:ln>
              <a:solidFill>
                <a:schemeClr val="tx1"/>
              </a:solidFill>
              <a:effectLst/>
              <a:latin typeface="Arial" panose="020B0604020202020204" pitchFamily="34" charset="0"/>
            </a:rPr>
            <a:t> </a:t>
          </a:r>
        </a:p>
      </dgm:t>
    </dgm:pt>
    <dgm:pt modelId="{221240C6-FC12-4C35-A573-46FDD5E7DF3E}" type="parTrans" cxnId="{1F4B8A67-3F63-4836-8C51-0A6F410A35AE}">
      <dgm:prSet/>
      <dgm:spPr/>
    </dgm:pt>
    <dgm:pt modelId="{89EA097A-53E0-4B6E-9519-E239B9F820BA}" type="sibTrans" cxnId="{1F4B8A67-3F63-4836-8C51-0A6F410A35AE}">
      <dgm:prSet/>
      <dgm:spPr/>
    </dgm:pt>
    <dgm:pt modelId="{8ED86E68-7607-41EC-934D-A06EA460FF74}" type="pres">
      <dgm:prSet presAssocID="{ECD015F8-282A-464A-8BE1-3319844C6EC5}" presName="hierChild1" presStyleCnt="0">
        <dgm:presLayoutVars>
          <dgm:orgChart val="1"/>
          <dgm:chPref val="1"/>
          <dgm:dir/>
          <dgm:animOne val="branch"/>
          <dgm:animLvl val="lvl"/>
          <dgm:resizeHandles/>
        </dgm:presLayoutVars>
      </dgm:prSet>
      <dgm:spPr/>
    </dgm:pt>
    <dgm:pt modelId="{1D240425-2B6A-4742-BC8C-44FA97A3711C}" type="pres">
      <dgm:prSet presAssocID="{CDC1CE95-5D1D-49D1-83B2-2BE8CD7E5E13}" presName="hierRoot1" presStyleCnt="0">
        <dgm:presLayoutVars>
          <dgm:hierBranch/>
        </dgm:presLayoutVars>
      </dgm:prSet>
      <dgm:spPr/>
    </dgm:pt>
    <dgm:pt modelId="{12EF27B2-E4CE-416B-8176-54CAFBDE60F4}" type="pres">
      <dgm:prSet presAssocID="{CDC1CE95-5D1D-49D1-83B2-2BE8CD7E5E13}" presName="rootComposite1" presStyleCnt="0"/>
      <dgm:spPr/>
    </dgm:pt>
    <dgm:pt modelId="{D64E6B74-AD3B-4D06-A34E-4B3DE6B8CBF6}" type="pres">
      <dgm:prSet presAssocID="{CDC1CE95-5D1D-49D1-83B2-2BE8CD7E5E13}" presName="rootText1" presStyleLbl="node0" presStyleIdx="0" presStyleCnt="1">
        <dgm:presLayoutVars>
          <dgm:chPref val="3"/>
        </dgm:presLayoutVars>
      </dgm:prSet>
      <dgm:spPr/>
      <dgm:t>
        <a:bodyPr/>
        <a:lstStyle/>
        <a:p>
          <a:endParaRPr lang="fr-FR"/>
        </a:p>
      </dgm:t>
    </dgm:pt>
    <dgm:pt modelId="{FAB7BFE6-31F2-4CA5-9F4D-ED393CBA1B1C}" type="pres">
      <dgm:prSet presAssocID="{CDC1CE95-5D1D-49D1-83B2-2BE8CD7E5E13}" presName="rootConnector1" presStyleLbl="node1" presStyleIdx="0" presStyleCnt="0"/>
      <dgm:spPr/>
      <dgm:t>
        <a:bodyPr/>
        <a:lstStyle/>
        <a:p>
          <a:endParaRPr lang="fr-FR"/>
        </a:p>
      </dgm:t>
    </dgm:pt>
    <dgm:pt modelId="{4DCD57F1-EF49-484A-AC08-04796BCEC441}" type="pres">
      <dgm:prSet presAssocID="{CDC1CE95-5D1D-49D1-83B2-2BE8CD7E5E13}" presName="hierChild2" presStyleCnt="0"/>
      <dgm:spPr/>
    </dgm:pt>
    <dgm:pt modelId="{77F5276A-11C5-4235-8774-D07F7308D05A}" type="pres">
      <dgm:prSet presAssocID="{33CF9201-E8C7-4182-BFF6-2FF4CB01BC70}" presName="Name35" presStyleLbl="parChTrans1D2" presStyleIdx="0" presStyleCnt="2"/>
      <dgm:spPr/>
    </dgm:pt>
    <dgm:pt modelId="{814D6FB2-2B85-4984-B8C1-FA6C6295628A}" type="pres">
      <dgm:prSet presAssocID="{9464719A-9798-4940-87BF-B0CF6F9F49E1}" presName="hierRoot2" presStyleCnt="0">
        <dgm:presLayoutVars>
          <dgm:hierBranch/>
        </dgm:presLayoutVars>
      </dgm:prSet>
      <dgm:spPr/>
    </dgm:pt>
    <dgm:pt modelId="{CB1667A3-045A-40EF-A4D5-4ACD6DA9B5E2}" type="pres">
      <dgm:prSet presAssocID="{9464719A-9798-4940-87BF-B0CF6F9F49E1}" presName="rootComposite" presStyleCnt="0"/>
      <dgm:spPr/>
    </dgm:pt>
    <dgm:pt modelId="{D8075E05-56F6-455E-95E4-B045867063E4}" type="pres">
      <dgm:prSet presAssocID="{9464719A-9798-4940-87BF-B0CF6F9F49E1}" presName="rootText" presStyleLbl="node2" presStyleIdx="0" presStyleCnt="2">
        <dgm:presLayoutVars>
          <dgm:chPref val="3"/>
        </dgm:presLayoutVars>
      </dgm:prSet>
      <dgm:spPr/>
      <dgm:t>
        <a:bodyPr/>
        <a:lstStyle/>
        <a:p>
          <a:endParaRPr lang="fr-FR"/>
        </a:p>
      </dgm:t>
    </dgm:pt>
    <dgm:pt modelId="{8D9F48A9-7446-4909-A906-3C52420DCDBA}" type="pres">
      <dgm:prSet presAssocID="{9464719A-9798-4940-87BF-B0CF6F9F49E1}" presName="rootConnector" presStyleLbl="node2" presStyleIdx="0" presStyleCnt="2"/>
      <dgm:spPr/>
      <dgm:t>
        <a:bodyPr/>
        <a:lstStyle/>
        <a:p>
          <a:endParaRPr lang="fr-FR"/>
        </a:p>
      </dgm:t>
    </dgm:pt>
    <dgm:pt modelId="{1A10C33F-FACD-4C87-9717-922EACF37C63}" type="pres">
      <dgm:prSet presAssocID="{9464719A-9798-4940-87BF-B0CF6F9F49E1}" presName="hierChild4" presStyleCnt="0"/>
      <dgm:spPr/>
    </dgm:pt>
    <dgm:pt modelId="{5DEF1DF8-3C98-4DC4-BDFD-4EF746330D64}" type="pres">
      <dgm:prSet presAssocID="{9464719A-9798-4940-87BF-B0CF6F9F49E1}" presName="hierChild5" presStyleCnt="0"/>
      <dgm:spPr/>
    </dgm:pt>
    <dgm:pt modelId="{52DCD2A7-7A09-4306-A162-8AF3532535B9}" type="pres">
      <dgm:prSet presAssocID="{759DBAAD-157D-46D7-B92E-626EE7C43E9D}" presName="Name35" presStyleLbl="parChTrans1D2" presStyleIdx="1" presStyleCnt="2"/>
      <dgm:spPr/>
    </dgm:pt>
    <dgm:pt modelId="{CE57F63D-7F4B-498A-8615-2AD360CBBB20}" type="pres">
      <dgm:prSet presAssocID="{79B48566-FE47-4761-AA8C-59DB68C7DDC5}" presName="hierRoot2" presStyleCnt="0">
        <dgm:presLayoutVars>
          <dgm:hierBranch/>
        </dgm:presLayoutVars>
      </dgm:prSet>
      <dgm:spPr/>
    </dgm:pt>
    <dgm:pt modelId="{9927FE83-007C-41AB-9895-2967B32BB1D9}" type="pres">
      <dgm:prSet presAssocID="{79B48566-FE47-4761-AA8C-59DB68C7DDC5}" presName="rootComposite" presStyleCnt="0"/>
      <dgm:spPr/>
    </dgm:pt>
    <dgm:pt modelId="{B03F430C-CE6A-4844-B916-F3795AC78C7A}" type="pres">
      <dgm:prSet presAssocID="{79B48566-FE47-4761-AA8C-59DB68C7DDC5}" presName="rootText" presStyleLbl="node2" presStyleIdx="1" presStyleCnt="2">
        <dgm:presLayoutVars>
          <dgm:chPref val="3"/>
        </dgm:presLayoutVars>
      </dgm:prSet>
      <dgm:spPr/>
      <dgm:t>
        <a:bodyPr/>
        <a:lstStyle/>
        <a:p>
          <a:endParaRPr lang="fr-FR"/>
        </a:p>
      </dgm:t>
    </dgm:pt>
    <dgm:pt modelId="{91F75D95-0CC0-44AB-99F4-EEBB05A893DA}" type="pres">
      <dgm:prSet presAssocID="{79B48566-FE47-4761-AA8C-59DB68C7DDC5}" presName="rootConnector" presStyleLbl="node2" presStyleIdx="1" presStyleCnt="2"/>
      <dgm:spPr/>
      <dgm:t>
        <a:bodyPr/>
        <a:lstStyle/>
        <a:p>
          <a:endParaRPr lang="fr-FR"/>
        </a:p>
      </dgm:t>
    </dgm:pt>
    <dgm:pt modelId="{C64686ED-0D25-49F4-A0A0-580D1ECAEF7A}" type="pres">
      <dgm:prSet presAssocID="{79B48566-FE47-4761-AA8C-59DB68C7DDC5}" presName="hierChild4" presStyleCnt="0"/>
      <dgm:spPr/>
    </dgm:pt>
    <dgm:pt modelId="{7D05D348-433E-416A-AB9F-363009169682}" type="pres">
      <dgm:prSet presAssocID="{B39DFABB-8D5D-4678-B870-ED8A202F5D0C}" presName="Name35" presStyleLbl="parChTrans1D3" presStyleIdx="0" presStyleCnt="2"/>
      <dgm:spPr/>
    </dgm:pt>
    <dgm:pt modelId="{41AF6A39-ABEC-4CF8-BBC6-7BCFE549B0BF}" type="pres">
      <dgm:prSet presAssocID="{9D28BB10-78F1-47C6-AFFE-7DAC1BDD3AFF}" presName="hierRoot2" presStyleCnt="0">
        <dgm:presLayoutVars>
          <dgm:hierBranch val="r"/>
        </dgm:presLayoutVars>
      </dgm:prSet>
      <dgm:spPr/>
    </dgm:pt>
    <dgm:pt modelId="{6B2CD4AC-E424-4F93-B4C3-2C7DA380BE59}" type="pres">
      <dgm:prSet presAssocID="{9D28BB10-78F1-47C6-AFFE-7DAC1BDD3AFF}" presName="rootComposite" presStyleCnt="0"/>
      <dgm:spPr/>
    </dgm:pt>
    <dgm:pt modelId="{F940A08F-660C-405A-ADAD-1ED0879D4C07}" type="pres">
      <dgm:prSet presAssocID="{9D28BB10-78F1-47C6-AFFE-7DAC1BDD3AFF}" presName="rootText" presStyleLbl="node3" presStyleIdx="0" presStyleCnt="2">
        <dgm:presLayoutVars>
          <dgm:chPref val="3"/>
        </dgm:presLayoutVars>
      </dgm:prSet>
      <dgm:spPr/>
      <dgm:t>
        <a:bodyPr/>
        <a:lstStyle/>
        <a:p>
          <a:endParaRPr lang="fr-FR"/>
        </a:p>
      </dgm:t>
    </dgm:pt>
    <dgm:pt modelId="{AC2F05A8-4302-4972-B8EE-FFD229837095}" type="pres">
      <dgm:prSet presAssocID="{9D28BB10-78F1-47C6-AFFE-7DAC1BDD3AFF}" presName="rootConnector" presStyleLbl="node3" presStyleIdx="0" presStyleCnt="2"/>
      <dgm:spPr/>
      <dgm:t>
        <a:bodyPr/>
        <a:lstStyle/>
        <a:p>
          <a:endParaRPr lang="fr-FR"/>
        </a:p>
      </dgm:t>
    </dgm:pt>
    <dgm:pt modelId="{CD0439F2-049D-42E7-8662-486E29741239}" type="pres">
      <dgm:prSet presAssocID="{9D28BB10-78F1-47C6-AFFE-7DAC1BDD3AFF}" presName="hierChild4" presStyleCnt="0"/>
      <dgm:spPr/>
    </dgm:pt>
    <dgm:pt modelId="{269A7DF9-18B3-44CA-8958-5300B5EA7FCB}" type="pres">
      <dgm:prSet presAssocID="{9D28BB10-78F1-47C6-AFFE-7DAC1BDD3AFF}" presName="hierChild5" presStyleCnt="0"/>
      <dgm:spPr/>
    </dgm:pt>
    <dgm:pt modelId="{25E669CF-15A5-441F-96DB-134E77ADA47D}" type="pres">
      <dgm:prSet presAssocID="{DA4F8531-93FD-4AC3-8E01-01DB81B3A3AD}" presName="Name35" presStyleLbl="parChTrans1D3" presStyleIdx="1" presStyleCnt="2"/>
      <dgm:spPr/>
    </dgm:pt>
    <dgm:pt modelId="{C206DFC5-B030-477C-9289-A8DA2C2DD42C}" type="pres">
      <dgm:prSet presAssocID="{8192C994-365A-4F5F-B18D-7EE4CCF04116}" presName="hierRoot2" presStyleCnt="0">
        <dgm:presLayoutVars>
          <dgm:hierBranch val="r"/>
        </dgm:presLayoutVars>
      </dgm:prSet>
      <dgm:spPr/>
    </dgm:pt>
    <dgm:pt modelId="{6E22F368-2F85-44B5-9280-7F02404A60C9}" type="pres">
      <dgm:prSet presAssocID="{8192C994-365A-4F5F-B18D-7EE4CCF04116}" presName="rootComposite" presStyleCnt="0"/>
      <dgm:spPr/>
    </dgm:pt>
    <dgm:pt modelId="{BE2E1E23-A5F5-43D4-81BB-260D77CC9229}" type="pres">
      <dgm:prSet presAssocID="{8192C994-365A-4F5F-B18D-7EE4CCF04116}" presName="rootText" presStyleLbl="node3" presStyleIdx="1" presStyleCnt="2">
        <dgm:presLayoutVars>
          <dgm:chPref val="3"/>
        </dgm:presLayoutVars>
      </dgm:prSet>
      <dgm:spPr/>
      <dgm:t>
        <a:bodyPr/>
        <a:lstStyle/>
        <a:p>
          <a:endParaRPr lang="fr-FR"/>
        </a:p>
      </dgm:t>
    </dgm:pt>
    <dgm:pt modelId="{ACF0D5CA-83BC-495B-AC44-2F1D414F3915}" type="pres">
      <dgm:prSet presAssocID="{8192C994-365A-4F5F-B18D-7EE4CCF04116}" presName="rootConnector" presStyleLbl="node3" presStyleIdx="1" presStyleCnt="2"/>
      <dgm:spPr/>
      <dgm:t>
        <a:bodyPr/>
        <a:lstStyle/>
        <a:p>
          <a:endParaRPr lang="fr-FR"/>
        </a:p>
      </dgm:t>
    </dgm:pt>
    <dgm:pt modelId="{AA673045-9AE6-47C7-9C53-6BD3CA391F6B}" type="pres">
      <dgm:prSet presAssocID="{8192C994-365A-4F5F-B18D-7EE4CCF04116}" presName="hierChild4" presStyleCnt="0"/>
      <dgm:spPr/>
    </dgm:pt>
    <dgm:pt modelId="{70CDB1EB-ED2B-47A4-AB4C-FB626F454216}" type="pres">
      <dgm:prSet presAssocID="{FA13DE76-1335-4631-B890-44B4FA29565C}" presName="Name50" presStyleLbl="parChTrans1D4" presStyleIdx="0" presStyleCnt="4"/>
      <dgm:spPr/>
    </dgm:pt>
    <dgm:pt modelId="{D48908E1-7EC0-4C10-A630-A043D9F10B5B}" type="pres">
      <dgm:prSet presAssocID="{72798F8C-3102-4878-AB76-00AA695A473C}" presName="hierRoot2" presStyleCnt="0">
        <dgm:presLayoutVars>
          <dgm:hierBranch val="r"/>
        </dgm:presLayoutVars>
      </dgm:prSet>
      <dgm:spPr/>
    </dgm:pt>
    <dgm:pt modelId="{912F24C3-09CF-4D19-9DC4-ADAA8FACBC64}" type="pres">
      <dgm:prSet presAssocID="{72798F8C-3102-4878-AB76-00AA695A473C}" presName="rootComposite" presStyleCnt="0"/>
      <dgm:spPr/>
    </dgm:pt>
    <dgm:pt modelId="{2322AA70-DBF3-4A8D-8C10-4F99379388A5}" type="pres">
      <dgm:prSet presAssocID="{72798F8C-3102-4878-AB76-00AA695A473C}" presName="rootText" presStyleLbl="node4" presStyleIdx="0" presStyleCnt="4">
        <dgm:presLayoutVars>
          <dgm:chPref val="3"/>
        </dgm:presLayoutVars>
      </dgm:prSet>
      <dgm:spPr/>
      <dgm:t>
        <a:bodyPr/>
        <a:lstStyle/>
        <a:p>
          <a:endParaRPr lang="fr-FR"/>
        </a:p>
      </dgm:t>
    </dgm:pt>
    <dgm:pt modelId="{B9FBBF03-72A2-4239-808E-A3BDC71C8D51}" type="pres">
      <dgm:prSet presAssocID="{72798F8C-3102-4878-AB76-00AA695A473C}" presName="rootConnector" presStyleLbl="node4" presStyleIdx="0" presStyleCnt="4"/>
      <dgm:spPr/>
      <dgm:t>
        <a:bodyPr/>
        <a:lstStyle/>
        <a:p>
          <a:endParaRPr lang="fr-FR"/>
        </a:p>
      </dgm:t>
    </dgm:pt>
    <dgm:pt modelId="{B7B99B34-3B08-46AE-8FFC-41FB802B0C55}" type="pres">
      <dgm:prSet presAssocID="{72798F8C-3102-4878-AB76-00AA695A473C}" presName="hierChild4" presStyleCnt="0"/>
      <dgm:spPr/>
    </dgm:pt>
    <dgm:pt modelId="{A357CDBC-8366-47B5-9EDF-4455D0E9F1FC}" type="pres">
      <dgm:prSet presAssocID="{BA382223-A51C-4B94-9130-B671948FF3FE}" presName="Name50" presStyleLbl="parChTrans1D4" presStyleIdx="1" presStyleCnt="4"/>
      <dgm:spPr/>
    </dgm:pt>
    <dgm:pt modelId="{A9F76678-B432-4D45-8DA5-BB45D069E362}" type="pres">
      <dgm:prSet presAssocID="{BD589813-2F1C-4B17-9C0A-BC4EB0F89BDD}" presName="hierRoot2" presStyleCnt="0">
        <dgm:presLayoutVars>
          <dgm:hierBranch val="r"/>
        </dgm:presLayoutVars>
      </dgm:prSet>
      <dgm:spPr/>
    </dgm:pt>
    <dgm:pt modelId="{F24C2C7B-1A96-4297-B924-4161BF332DB1}" type="pres">
      <dgm:prSet presAssocID="{BD589813-2F1C-4B17-9C0A-BC4EB0F89BDD}" presName="rootComposite" presStyleCnt="0"/>
      <dgm:spPr/>
    </dgm:pt>
    <dgm:pt modelId="{6B68D468-21D8-49B7-A745-F72F4D909F0B}" type="pres">
      <dgm:prSet presAssocID="{BD589813-2F1C-4B17-9C0A-BC4EB0F89BDD}" presName="rootText" presStyleLbl="node4" presStyleIdx="1" presStyleCnt="4">
        <dgm:presLayoutVars>
          <dgm:chPref val="3"/>
        </dgm:presLayoutVars>
      </dgm:prSet>
      <dgm:spPr/>
      <dgm:t>
        <a:bodyPr/>
        <a:lstStyle/>
        <a:p>
          <a:endParaRPr lang="fr-FR"/>
        </a:p>
      </dgm:t>
    </dgm:pt>
    <dgm:pt modelId="{5107BE7A-C4AA-4765-8C37-8FE267223027}" type="pres">
      <dgm:prSet presAssocID="{BD589813-2F1C-4B17-9C0A-BC4EB0F89BDD}" presName="rootConnector" presStyleLbl="node4" presStyleIdx="1" presStyleCnt="4"/>
      <dgm:spPr/>
      <dgm:t>
        <a:bodyPr/>
        <a:lstStyle/>
        <a:p>
          <a:endParaRPr lang="fr-FR"/>
        </a:p>
      </dgm:t>
    </dgm:pt>
    <dgm:pt modelId="{1A2C8B78-32CD-4197-BAF6-948F95A4E281}" type="pres">
      <dgm:prSet presAssocID="{BD589813-2F1C-4B17-9C0A-BC4EB0F89BDD}" presName="hierChild4" presStyleCnt="0"/>
      <dgm:spPr/>
    </dgm:pt>
    <dgm:pt modelId="{E74E073A-4567-41C0-A94A-DBC6B2BCE8E0}" type="pres">
      <dgm:prSet presAssocID="{BD589813-2F1C-4B17-9C0A-BC4EB0F89BDD}" presName="hierChild5" presStyleCnt="0"/>
      <dgm:spPr/>
    </dgm:pt>
    <dgm:pt modelId="{C0CE7EB6-A0E8-48EF-B255-74EA0C73A5B2}" type="pres">
      <dgm:prSet presAssocID="{BC183D8C-5055-4BC5-8957-FAA38E4D1FB7}" presName="Name50" presStyleLbl="parChTrans1D4" presStyleIdx="2" presStyleCnt="4"/>
      <dgm:spPr/>
    </dgm:pt>
    <dgm:pt modelId="{849B0AC5-9D86-4AAB-BEE9-ED44847D7728}" type="pres">
      <dgm:prSet presAssocID="{9752A818-97B3-4329-9156-D29CDC792979}" presName="hierRoot2" presStyleCnt="0">
        <dgm:presLayoutVars>
          <dgm:hierBranch val="r"/>
        </dgm:presLayoutVars>
      </dgm:prSet>
      <dgm:spPr/>
    </dgm:pt>
    <dgm:pt modelId="{E32304D1-3208-4C93-9171-94ECB959614A}" type="pres">
      <dgm:prSet presAssocID="{9752A818-97B3-4329-9156-D29CDC792979}" presName="rootComposite" presStyleCnt="0"/>
      <dgm:spPr/>
    </dgm:pt>
    <dgm:pt modelId="{B888EED7-06D8-4DD5-BA2C-C19727488779}" type="pres">
      <dgm:prSet presAssocID="{9752A818-97B3-4329-9156-D29CDC792979}" presName="rootText" presStyleLbl="node4" presStyleIdx="2" presStyleCnt="4">
        <dgm:presLayoutVars>
          <dgm:chPref val="3"/>
        </dgm:presLayoutVars>
      </dgm:prSet>
      <dgm:spPr/>
      <dgm:t>
        <a:bodyPr/>
        <a:lstStyle/>
        <a:p>
          <a:endParaRPr lang="fr-FR"/>
        </a:p>
      </dgm:t>
    </dgm:pt>
    <dgm:pt modelId="{0813765E-7E02-446D-8E7D-2472DBE96E4E}" type="pres">
      <dgm:prSet presAssocID="{9752A818-97B3-4329-9156-D29CDC792979}" presName="rootConnector" presStyleLbl="node4" presStyleIdx="2" presStyleCnt="4"/>
      <dgm:spPr/>
      <dgm:t>
        <a:bodyPr/>
        <a:lstStyle/>
        <a:p>
          <a:endParaRPr lang="fr-FR"/>
        </a:p>
      </dgm:t>
    </dgm:pt>
    <dgm:pt modelId="{0772744A-E458-417E-A5BB-5FF5ABE95FB5}" type="pres">
      <dgm:prSet presAssocID="{9752A818-97B3-4329-9156-D29CDC792979}" presName="hierChild4" presStyleCnt="0"/>
      <dgm:spPr/>
    </dgm:pt>
    <dgm:pt modelId="{08FDD98D-9715-42AC-8ABF-85E6C139C398}" type="pres">
      <dgm:prSet presAssocID="{9752A818-97B3-4329-9156-D29CDC792979}" presName="hierChild5" presStyleCnt="0"/>
      <dgm:spPr/>
    </dgm:pt>
    <dgm:pt modelId="{41DA9923-C103-4B09-A17C-415DFCED31F1}" type="pres">
      <dgm:prSet presAssocID="{72798F8C-3102-4878-AB76-00AA695A473C}" presName="hierChild5" presStyleCnt="0"/>
      <dgm:spPr/>
    </dgm:pt>
    <dgm:pt modelId="{83727D94-6FFA-48F1-801C-81249862FCC0}" type="pres">
      <dgm:prSet presAssocID="{221240C6-FC12-4C35-A573-46FDD5E7DF3E}" presName="Name50" presStyleLbl="parChTrans1D4" presStyleIdx="3" presStyleCnt="4"/>
      <dgm:spPr/>
    </dgm:pt>
    <dgm:pt modelId="{401E3846-FB94-4AEE-9C6F-73007314A709}" type="pres">
      <dgm:prSet presAssocID="{A89C9D05-0237-43F9-802F-468D69D3A5CB}" presName="hierRoot2" presStyleCnt="0">
        <dgm:presLayoutVars>
          <dgm:hierBranch val="r"/>
        </dgm:presLayoutVars>
      </dgm:prSet>
      <dgm:spPr/>
    </dgm:pt>
    <dgm:pt modelId="{8AB6E1B9-2EE5-4BEE-94F1-89B85D1C1006}" type="pres">
      <dgm:prSet presAssocID="{A89C9D05-0237-43F9-802F-468D69D3A5CB}" presName="rootComposite" presStyleCnt="0"/>
      <dgm:spPr/>
    </dgm:pt>
    <dgm:pt modelId="{B75BCC81-9120-4AC2-9244-A30051BF659C}" type="pres">
      <dgm:prSet presAssocID="{A89C9D05-0237-43F9-802F-468D69D3A5CB}" presName="rootText" presStyleLbl="node4" presStyleIdx="3" presStyleCnt="4">
        <dgm:presLayoutVars>
          <dgm:chPref val="3"/>
        </dgm:presLayoutVars>
      </dgm:prSet>
      <dgm:spPr/>
      <dgm:t>
        <a:bodyPr/>
        <a:lstStyle/>
        <a:p>
          <a:endParaRPr lang="fr-FR"/>
        </a:p>
      </dgm:t>
    </dgm:pt>
    <dgm:pt modelId="{B3EE4E86-61E3-4B1F-81DD-EADD914C40E9}" type="pres">
      <dgm:prSet presAssocID="{A89C9D05-0237-43F9-802F-468D69D3A5CB}" presName="rootConnector" presStyleLbl="node4" presStyleIdx="3" presStyleCnt="4"/>
      <dgm:spPr/>
      <dgm:t>
        <a:bodyPr/>
        <a:lstStyle/>
        <a:p>
          <a:endParaRPr lang="fr-FR"/>
        </a:p>
      </dgm:t>
    </dgm:pt>
    <dgm:pt modelId="{711D4255-7704-4484-BDAE-D1E53EB96087}" type="pres">
      <dgm:prSet presAssocID="{A89C9D05-0237-43F9-802F-468D69D3A5CB}" presName="hierChild4" presStyleCnt="0"/>
      <dgm:spPr/>
    </dgm:pt>
    <dgm:pt modelId="{BAAA3AA6-AD41-45A7-AE25-1606C52A5B3A}" type="pres">
      <dgm:prSet presAssocID="{A89C9D05-0237-43F9-802F-468D69D3A5CB}" presName="hierChild5" presStyleCnt="0"/>
      <dgm:spPr/>
    </dgm:pt>
    <dgm:pt modelId="{A0DEE142-0F4C-42DA-AF76-9D0CCC564A32}" type="pres">
      <dgm:prSet presAssocID="{8192C994-365A-4F5F-B18D-7EE4CCF04116}" presName="hierChild5" presStyleCnt="0"/>
      <dgm:spPr/>
    </dgm:pt>
    <dgm:pt modelId="{76F3F6FD-7317-4165-9B18-12804FB79AEE}" type="pres">
      <dgm:prSet presAssocID="{79B48566-FE47-4761-AA8C-59DB68C7DDC5}" presName="hierChild5" presStyleCnt="0"/>
      <dgm:spPr/>
    </dgm:pt>
    <dgm:pt modelId="{1426F66C-C23D-4A9B-B346-2851718FCB05}" type="pres">
      <dgm:prSet presAssocID="{CDC1CE95-5D1D-49D1-83B2-2BE8CD7E5E13}" presName="hierChild3" presStyleCnt="0"/>
      <dgm:spPr/>
    </dgm:pt>
  </dgm:ptLst>
  <dgm:cxnLst>
    <dgm:cxn modelId="{A23CDDBB-B710-45A8-AFDE-31ED49A5525E}" type="presOf" srcId="{DA4F8531-93FD-4AC3-8E01-01DB81B3A3AD}" destId="{25E669CF-15A5-441F-96DB-134E77ADA47D}" srcOrd="0" destOrd="0" presId="urn:microsoft.com/office/officeart/2005/8/layout/orgChart1"/>
    <dgm:cxn modelId="{51CABB66-D146-4338-A313-C1B6D1FBFA8B}" type="presOf" srcId="{9752A818-97B3-4329-9156-D29CDC792979}" destId="{0813765E-7E02-446D-8E7D-2472DBE96E4E}" srcOrd="1" destOrd="0" presId="urn:microsoft.com/office/officeart/2005/8/layout/orgChart1"/>
    <dgm:cxn modelId="{754DDA6E-B737-463D-BFC3-0430673F159D}" type="presOf" srcId="{72798F8C-3102-4878-AB76-00AA695A473C}" destId="{2322AA70-DBF3-4A8D-8C10-4F99379388A5}" srcOrd="0" destOrd="0" presId="urn:microsoft.com/office/officeart/2005/8/layout/orgChart1"/>
    <dgm:cxn modelId="{9BB5D6C7-EA6D-4736-84DE-67A94DCDAAC5}" type="presOf" srcId="{72798F8C-3102-4878-AB76-00AA695A473C}" destId="{B9FBBF03-72A2-4239-808E-A3BDC71C8D51}" srcOrd="1" destOrd="0" presId="urn:microsoft.com/office/officeart/2005/8/layout/orgChart1"/>
    <dgm:cxn modelId="{8627A091-8D12-4928-BA03-D43D08F2C8C2}" type="presOf" srcId="{CDC1CE95-5D1D-49D1-83B2-2BE8CD7E5E13}" destId="{D64E6B74-AD3B-4D06-A34E-4B3DE6B8CBF6}" srcOrd="0" destOrd="0" presId="urn:microsoft.com/office/officeart/2005/8/layout/orgChart1"/>
    <dgm:cxn modelId="{337B4848-6069-4CEE-A018-97C1C520E374}" type="presOf" srcId="{9464719A-9798-4940-87BF-B0CF6F9F49E1}" destId="{D8075E05-56F6-455E-95E4-B045867063E4}" srcOrd="0" destOrd="0" presId="urn:microsoft.com/office/officeart/2005/8/layout/orgChart1"/>
    <dgm:cxn modelId="{39202583-A0B0-4E96-AE07-DE79F5FDCE64}" type="presOf" srcId="{9D28BB10-78F1-47C6-AFFE-7DAC1BDD3AFF}" destId="{F940A08F-660C-405A-ADAD-1ED0879D4C07}" srcOrd="0" destOrd="0" presId="urn:microsoft.com/office/officeart/2005/8/layout/orgChart1"/>
    <dgm:cxn modelId="{9D7411F1-4408-4F01-924C-F01E8A86FD92}" type="presOf" srcId="{79B48566-FE47-4761-AA8C-59DB68C7DDC5}" destId="{91F75D95-0CC0-44AB-99F4-EEBB05A893DA}" srcOrd="1" destOrd="0" presId="urn:microsoft.com/office/officeart/2005/8/layout/orgChart1"/>
    <dgm:cxn modelId="{6AA6670C-496E-4F0C-B394-CC166593B414}" srcId="{CDC1CE95-5D1D-49D1-83B2-2BE8CD7E5E13}" destId="{9464719A-9798-4940-87BF-B0CF6F9F49E1}" srcOrd="0" destOrd="0" parTransId="{33CF9201-E8C7-4182-BFF6-2FF4CB01BC70}" sibTransId="{1D6DC308-5046-4E18-84FD-4C9AC22EA681}"/>
    <dgm:cxn modelId="{C87A79D7-EBFE-4133-8950-030C25B3A0A3}" srcId="{72798F8C-3102-4878-AB76-00AA695A473C}" destId="{9752A818-97B3-4329-9156-D29CDC792979}" srcOrd="1" destOrd="0" parTransId="{BC183D8C-5055-4BC5-8957-FAA38E4D1FB7}" sibTransId="{8787EE19-5AD7-4D13-A2D1-BC594971BB5E}"/>
    <dgm:cxn modelId="{4204BE3B-0769-4186-AAFA-B35EB6A30CC0}" type="presOf" srcId="{B39DFABB-8D5D-4678-B870-ED8A202F5D0C}" destId="{7D05D348-433E-416A-AB9F-363009169682}" srcOrd="0" destOrd="0" presId="urn:microsoft.com/office/officeart/2005/8/layout/orgChart1"/>
    <dgm:cxn modelId="{7D29BFB0-2822-49E8-A268-0C7076596675}" type="presOf" srcId="{FA13DE76-1335-4631-B890-44B4FA29565C}" destId="{70CDB1EB-ED2B-47A4-AB4C-FB626F454216}" srcOrd="0" destOrd="0" presId="urn:microsoft.com/office/officeart/2005/8/layout/orgChart1"/>
    <dgm:cxn modelId="{B522745A-3F2E-421C-BA4E-B13C7F0F13F4}" type="presOf" srcId="{9752A818-97B3-4329-9156-D29CDC792979}" destId="{B888EED7-06D8-4DD5-BA2C-C19727488779}" srcOrd="0" destOrd="0" presId="urn:microsoft.com/office/officeart/2005/8/layout/orgChart1"/>
    <dgm:cxn modelId="{51C65FA9-4535-4A7B-92D7-60B549DEE3E1}" srcId="{8192C994-365A-4F5F-B18D-7EE4CCF04116}" destId="{72798F8C-3102-4878-AB76-00AA695A473C}" srcOrd="0" destOrd="0" parTransId="{FA13DE76-1335-4631-B890-44B4FA29565C}" sibTransId="{E8D04139-208B-4DCC-BEA9-25ECFC86E7CC}"/>
    <dgm:cxn modelId="{52A2C8B7-CE23-4E28-B1FF-CDF5DA17C7BB}" type="presOf" srcId="{221240C6-FC12-4C35-A573-46FDD5E7DF3E}" destId="{83727D94-6FFA-48F1-801C-81249862FCC0}" srcOrd="0" destOrd="0" presId="urn:microsoft.com/office/officeart/2005/8/layout/orgChart1"/>
    <dgm:cxn modelId="{EDE2D6A3-814F-45CB-AC15-D3DF7CF860B0}" type="presOf" srcId="{8192C994-365A-4F5F-B18D-7EE4CCF04116}" destId="{ACF0D5CA-83BC-495B-AC44-2F1D414F3915}" srcOrd="1" destOrd="0" presId="urn:microsoft.com/office/officeart/2005/8/layout/orgChart1"/>
    <dgm:cxn modelId="{6E422EF9-F72D-4EC7-A8FE-CCCD3EA17E10}" type="presOf" srcId="{9D28BB10-78F1-47C6-AFFE-7DAC1BDD3AFF}" destId="{AC2F05A8-4302-4972-B8EE-FFD229837095}" srcOrd="1" destOrd="0" presId="urn:microsoft.com/office/officeart/2005/8/layout/orgChart1"/>
    <dgm:cxn modelId="{2531309A-0894-49A6-BD43-F65BFC2EEE45}" type="presOf" srcId="{ECD015F8-282A-464A-8BE1-3319844C6EC5}" destId="{8ED86E68-7607-41EC-934D-A06EA460FF74}" srcOrd="0" destOrd="0" presId="urn:microsoft.com/office/officeart/2005/8/layout/orgChart1"/>
    <dgm:cxn modelId="{D66148E9-5005-4B6D-A5F2-FF13C310675E}" type="presOf" srcId="{CDC1CE95-5D1D-49D1-83B2-2BE8CD7E5E13}" destId="{FAB7BFE6-31F2-4CA5-9F4D-ED393CBA1B1C}" srcOrd="1" destOrd="0" presId="urn:microsoft.com/office/officeart/2005/8/layout/orgChart1"/>
    <dgm:cxn modelId="{66D77678-361D-4B93-AF10-A693EA89D0C8}" type="presOf" srcId="{A89C9D05-0237-43F9-802F-468D69D3A5CB}" destId="{B75BCC81-9120-4AC2-9244-A30051BF659C}" srcOrd="0" destOrd="0" presId="urn:microsoft.com/office/officeart/2005/8/layout/orgChart1"/>
    <dgm:cxn modelId="{A87E0448-9FE5-4E7F-8FD0-C9AB8EC690A8}" type="presOf" srcId="{9464719A-9798-4940-87BF-B0CF6F9F49E1}" destId="{8D9F48A9-7446-4909-A906-3C52420DCDBA}" srcOrd="1" destOrd="0" presId="urn:microsoft.com/office/officeart/2005/8/layout/orgChart1"/>
    <dgm:cxn modelId="{874F7836-8D87-419B-81FA-B5CE32676236}" type="presOf" srcId="{A89C9D05-0237-43F9-802F-468D69D3A5CB}" destId="{B3EE4E86-61E3-4B1F-81DD-EADD914C40E9}" srcOrd="1" destOrd="0" presId="urn:microsoft.com/office/officeart/2005/8/layout/orgChart1"/>
    <dgm:cxn modelId="{68CC860E-69D9-4C8D-A3EB-CC3463BF52D5}" srcId="{79B48566-FE47-4761-AA8C-59DB68C7DDC5}" destId="{8192C994-365A-4F5F-B18D-7EE4CCF04116}" srcOrd="1" destOrd="0" parTransId="{DA4F8531-93FD-4AC3-8E01-01DB81B3A3AD}" sibTransId="{40AB3A53-ECAD-427A-B026-C21AC979042B}"/>
    <dgm:cxn modelId="{8F5317FF-0EFF-4A5A-B2B7-DE746DD4B6BE}" srcId="{79B48566-FE47-4761-AA8C-59DB68C7DDC5}" destId="{9D28BB10-78F1-47C6-AFFE-7DAC1BDD3AFF}" srcOrd="0" destOrd="0" parTransId="{B39DFABB-8D5D-4678-B870-ED8A202F5D0C}" sibTransId="{660A0116-5C65-4650-83DF-C1E261FABDF8}"/>
    <dgm:cxn modelId="{6ADD4FD1-0A7D-4C82-B3B9-8E64FFC03370}" srcId="{CDC1CE95-5D1D-49D1-83B2-2BE8CD7E5E13}" destId="{79B48566-FE47-4761-AA8C-59DB68C7DDC5}" srcOrd="1" destOrd="0" parTransId="{759DBAAD-157D-46D7-B92E-626EE7C43E9D}" sibTransId="{08493186-A1DD-4087-BB93-C19D948AB721}"/>
    <dgm:cxn modelId="{01BB9068-8857-488D-ADE1-38E937EA2C4E}" type="presOf" srcId="{8192C994-365A-4F5F-B18D-7EE4CCF04116}" destId="{BE2E1E23-A5F5-43D4-81BB-260D77CC9229}" srcOrd="0" destOrd="0" presId="urn:microsoft.com/office/officeart/2005/8/layout/orgChart1"/>
    <dgm:cxn modelId="{C860C9E5-3619-4C13-8000-9E730C72A9BF}" type="presOf" srcId="{759DBAAD-157D-46D7-B92E-626EE7C43E9D}" destId="{52DCD2A7-7A09-4306-A162-8AF3532535B9}" srcOrd="0" destOrd="0" presId="urn:microsoft.com/office/officeart/2005/8/layout/orgChart1"/>
    <dgm:cxn modelId="{1F4B8A67-3F63-4836-8C51-0A6F410A35AE}" srcId="{8192C994-365A-4F5F-B18D-7EE4CCF04116}" destId="{A89C9D05-0237-43F9-802F-468D69D3A5CB}" srcOrd="1" destOrd="0" parTransId="{221240C6-FC12-4C35-A573-46FDD5E7DF3E}" sibTransId="{89EA097A-53E0-4B6E-9519-E239B9F820BA}"/>
    <dgm:cxn modelId="{D789685C-1128-4378-88DD-69B37C618CA8}" srcId="{ECD015F8-282A-464A-8BE1-3319844C6EC5}" destId="{CDC1CE95-5D1D-49D1-83B2-2BE8CD7E5E13}" srcOrd="0" destOrd="0" parTransId="{2DABEBF7-256B-40AD-B660-1FE0095CE020}" sibTransId="{D5605613-36DB-4B86-81C3-31D7B674E62B}"/>
    <dgm:cxn modelId="{7653B0B0-F232-493F-B00F-612891A3F7C6}" srcId="{72798F8C-3102-4878-AB76-00AA695A473C}" destId="{BD589813-2F1C-4B17-9C0A-BC4EB0F89BDD}" srcOrd="0" destOrd="0" parTransId="{BA382223-A51C-4B94-9130-B671948FF3FE}" sibTransId="{EB46C84A-7F45-4292-B890-CA705521659E}"/>
    <dgm:cxn modelId="{9FA4DF3F-2EEF-45C1-B6F0-584BC8D4C87B}" type="presOf" srcId="{79B48566-FE47-4761-AA8C-59DB68C7DDC5}" destId="{B03F430C-CE6A-4844-B916-F3795AC78C7A}" srcOrd="0" destOrd="0" presId="urn:microsoft.com/office/officeart/2005/8/layout/orgChart1"/>
    <dgm:cxn modelId="{1D5DCF2A-7865-461D-BCBC-E239CE89E10D}" type="presOf" srcId="{BA382223-A51C-4B94-9130-B671948FF3FE}" destId="{A357CDBC-8366-47B5-9EDF-4455D0E9F1FC}" srcOrd="0" destOrd="0" presId="urn:microsoft.com/office/officeart/2005/8/layout/orgChart1"/>
    <dgm:cxn modelId="{4C76FDFC-5CE9-435A-988D-4707EEDA2D61}" type="presOf" srcId="{BD589813-2F1C-4B17-9C0A-BC4EB0F89BDD}" destId="{6B68D468-21D8-49B7-A745-F72F4D909F0B}" srcOrd="0" destOrd="0" presId="urn:microsoft.com/office/officeart/2005/8/layout/orgChart1"/>
    <dgm:cxn modelId="{32FF98BE-57B7-4CEB-BDFD-BDB21C1EE85B}" type="presOf" srcId="{BD589813-2F1C-4B17-9C0A-BC4EB0F89BDD}" destId="{5107BE7A-C4AA-4765-8C37-8FE267223027}" srcOrd="1" destOrd="0" presId="urn:microsoft.com/office/officeart/2005/8/layout/orgChart1"/>
    <dgm:cxn modelId="{95664C47-A593-4E6D-8AFA-A127651D3093}" type="presOf" srcId="{33CF9201-E8C7-4182-BFF6-2FF4CB01BC70}" destId="{77F5276A-11C5-4235-8774-D07F7308D05A}" srcOrd="0" destOrd="0" presId="urn:microsoft.com/office/officeart/2005/8/layout/orgChart1"/>
    <dgm:cxn modelId="{B2B76868-2DCB-4682-A8A8-64EED529B28C}" type="presOf" srcId="{BC183D8C-5055-4BC5-8957-FAA38E4D1FB7}" destId="{C0CE7EB6-A0E8-48EF-B255-74EA0C73A5B2}" srcOrd="0" destOrd="0" presId="urn:microsoft.com/office/officeart/2005/8/layout/orgChart1"/>
    <dgm:cxn modelId="{675B0D55-8866-42DC-9E5E-BEBBF114A892}" type="presParOf" srcId="{8ED86E68-7607-41EC-934D-A06EA460FF74}" destId="{1D240425-2B6A-4742-BC8C-44FA97A3711C}" srcOrd="0" destOrd="0" presId="urn:microsoft.com/office/officeart/2005/8/layout/orgChart1"/>
    <dgm:cxn modelId="{2E6C20B6-BAC5-4A52-9D62-7628D3D161E9}" type="presParOf" srcId="{1D240425-2B6A-4742-BC8C-44FA97A3711C}" destId="{12EF27B2-E4CE-416B-8176-54CAFBDE60F4}" srcOrd="0" destOrd="0" presId="urn:microsoft.com/office/officeart/2005/8/layout/orgChart1"/>
    <dgm:cxn modelId="{7503D72C-60DE-4D65-8B94-559FBDDF3A9E}" type="presParOf" srcId="{12EF27B2-E4CE-416B-8176-54CAFBDE60F4}" destId="{D64E6B74-AD3B-4D06-A34E-4B3DE6B8CBF6}" srcOrd="0" destOrd="0" presId="urn:microsoft.com/office/officeart/2005/8/layout/orgChart1"/>
    <dgm:cxn modelId="{43FC0153-DC48-4A3D-8011-428572C16844}" type="presParOf" srcId="{12EF27B2-E4CE-416B-8176-54CAFBDE60F4}" destId="{FAB7BFE6-31F2-4CA5-9F4D-ED393CBA1B1C}" srcOrd="1" destOrd="0" presId="urn:microsoft.com/office/officeart/2005/8/layout/orgChart1"/>
    <dgm:cxn modelId="{34017AF7-57B3-41A0-B318-746C5BB059B6}" type="presParOf" srcId="{1D240425-2B6A-4742-BC8C-44FA97A3711C}" destId="{4DCD57F1-EF49-484A-AC08-04796BCEC441}" srcOrd="1" destOrd="0" presId="urn:microsoft.com/office/officeart/2005/8/layout/orgChart1"/>
    <dgm:cxn modelId="{23D11543-27D5-4DEE-B9DA-B358FFE1E027}" type="presParOf" srcId="{4DCD57F1-EF49-484A-AC08-04796BCEC441}" destId="{77F5276A-11C5-4235-8774-D07F7308D05A}" srcOrd="0" destOrd="0" presId="urn:microsoft.com/office/officeart/2005/8/layout/orgChart1"/>
    <dgm:cxn modelId="{85D095AB-C673-453D-A2B1-68BC5B995044}" type="presParOf" srcId="{4DCD57F1-EF49-484A-AC08-04796BCEC441}" destId="{814D6FB2-2B85-4984-B8C1-FA6C6295628A}" srcOrd="1" destOrd="0" presId="urn:microsoft.com/office/officeart/2005/8/layout/orgChart1"/>
    <dgm:cxn modelId="{3EA078C2-C35D-4EE0-A9FD-D7E225F384FE}" type="presParOf" srcId="{814D6FB2-2B85-4984-B8C1-FA6C6295628A}" destId="{CB1667A3-045A-40EF-A4D5-4ACD6DA9B5E2}" srcOrd="0" destOrd="0" presId="urn:microsoft.com/office/officeart/2005/8/layout/orgChart1"/>
    <dgm:cxn modelId="{842A2BBC-B530-4AF7-883B-109612821E45}" type="presParOf" srcId="{CB1667A3-045A-40EF-A4D5-4ACD6DA9B5E2}" destId="{D8075E05-56F6-455E-95E4-B045867063E4}" srcOrd="0" destOrd="0" presId="urn:microsoft.com/office/officeart/2005/8/layout/orgChart1"/>
    <dgm:cxn modelId="{590EA445-0FA5-46F4-81F6-4A6D3639BB48}" type="presParOf" srcId="{CB1667A3-045A-40EF-A4D5-4ACD6DA9B5E2}" destId="{8D9F48A9-7446-4909-A906-3C52420DCDBA}" srcOrd="1" destOrd="0" presId="urn:microsoft.com/office/officeart/2005/8/layout/orgChart1"/>
    <dgm:cxn modelId="{86E00998-9AAD-4B71-B143-3E34C0465DE3}" type="presParOf" srcId="{814D6FB2-2B85-4984-B8C1-FA6C6295628A}" destId="{1A10C33F-FACD-4C87-9717-922EACF37C63}" srcOrd="1" destOrd="0" presId="urn:microsoft.com/office/officeart/2005/8/layout/orgChart1"/>
    <dgm:cxn modelId="{55B545EB-2F88-440C-9005-D67D67ED0437}" type="presParOf" srcId="{814D6FB2-2B85-4984-B8C1-FA6C6295628A}" destId="{5DEF1DF8-3C98-4DC4-BDFD-4EF746330D64}" srcOrd="2" destOrd="0" presId="urn:microsoft.com/office/officeart/2005/8/layout/orgChart1"/>
    <dgm:cxn modelId="{79D7505A-1699-48F0-B995-0C131A577392}" type="presParOf" srcId="{4DCD57F1-EF49-484A-AC08-04796BCEC441}" destId="{52DCD2A7-7A09-4306-A162-8AF3532535B9}" srcOrd="2" destOrd="0" presId="urn:microsoft.com/office/officeart/2005/8/layout/orgChart1"/>
    <dgm:cxn modelId="{13677AFC-CA8B-42E0-820F-A7CBF1060557}" type="presParOf" srcId="{4DCD57F1-EF49-484A-AC08-04796BCEC441}" destId="{CE57F63D-7F4B-498A-8615-2AD360CBBB20}" srcOrd="3" destOrd="0" presId="urn:microsoft.com/office/officeart/2005/8/layout/orgChart1"/>
    <dgm:cxn modelId="{D91ECE3A-5647-4AAF-A2A7-7A9E69C5079D}" type="presParOf" srcId="{CE57F63D-7F4B-498A-8615-2AD360CBBB20}" destId="{9927FE83-007C-41AB-9895-2967B32BB1D9}" srcOrd="0" destOrd="0" presId="urn:microsoft.com/office/officeart/2005/8/layout/orgChart1"/>
    <dgm:cxn modelId="{E0190532-726F-4F9D-BD95-249DF59CFDC1}" type="presParOf" srcId="{9927FE83-007C-41AB-9895-2967B32BB1D9}" destId="{B03F430C-CE6A-4844-B916-F3795AC78C7A}" srcOrd="0" destOrd="0" presId="urn:microsoft.com/office/officeart/2005/8/layout/orgChart1"/>
    <dgm:cxn modelId="{AEDFD87A-B302-429C-8B9E-DC520B6BEE0A}" type="presParOf" srcId="{9927FE83-007C-41AB-9895-2967B32BB1D9}" destId="{91F75D95-0CC0-44AB-99F4-EEBB05A893DA}" srcOrd="1" destOrd="0" presId="urn:microsoft.com/office/officeart/2005/8/layout/orgChart1"/>
    <dgm:cxn modelId="{920B29E2-CBDD-4E6F-B6C4-248152975FE0}" type="presParOf" srcId="{CE57F63D-7F4B-498A-8615-2AD360CBBB20}" destId="{C64686ED-0D25-49F4-A0A0-580D1ECAEF7A}" srcOrd="1" destOrd="0" presId="urn:microsoft.com/office/officeart/2005/8/layout/orgChart1"/>
    <dgm:cxn modelId="{A00461E5-1074-4986-8360-397C56D767B8}" type="presParOf" srcId="{C64686ED-0D25-49F4-A0A0-580D1ECAEF7A}" destId="{7D05D348-433E-416A-AB9F-363009169682}" srcOrd="0" destOrd="0" presId="urn:microsoft.com/office/officeart/2005/8/layout/orgChart1"/>
    <dgm:cxn modelId="{6BB452DE-9944-40AA-AAEB-D37469C24F02}" type="presParOf" srcId="{C64686ED-0D25-49F4-A0A0-580D1ECAEF7A}" destId="{41AF6A39-ABEC-4CF8-BBC6-7BCFE549B0BF}" srcOrd="1" destOrd="0" presId="urn:microsoft.com/office/officeart/2005/8/layout/orgChart1"/>
    <dgm:cxn modelId="{0AD67E19-448F-4C6F-AAFE-ABFA6B58E619}" type="presParOf" srcId="{41AF6A39-ABEC-4CF8-BBC6-7BCFE549B0BF}" destId="{6B2CD4AC-E424-4F93-B4C3-2C7DA380BE59}" srcOrd="0" destOrd="0" presId="urn:microsoft.com/office/officeart/2005/8/layout/orgChart1"/>
    <dgm:cxn modelId="{EF597374-C1F8-4C70-A272-8922A5559801}" type="presParOf" srcId="{6B2CD4AC-E424-4F93-B4C3-2C7DA380BE59}" destId="{F940A08F-660C-405A-ADAD-1ED0879D4C07}" srcOrd="0" destOrd="0" presId="urn:microsoft.com/office/officeart/2005/8/layout/orgChart1"/>
    <dgm:cxn modelId="{A17AD3A1-7923-40D1-B172-CD036919E86B}" type="presParOf" srcId="{6B2CD4AC-E424-4F93-B4C3-2C7DA380BE59}" destId="{AC2F05A8-4302-4972-B8EE-FFD229837095}" srcOrd="1" destOrd="0" presId="urn:microsoft.com/office/officeart/2005/8/layout/orgChart1"/>
    <dgm:cxn modelId="{C0010B54-4C16-4791-A8E1-D5D7F00D9013}" type="presParOf" srcId="{41AF6A39-ABEC-4CF8-BBC6-7BCFE549B0BF}" destId="{CD0439F2-049D-42E7-8662-486E29741239}" srcOrd="1" destOrd="0" presId="urn:microsoft.com/office/officeart/2005/8/layout/orgChart1"/>
    <dgm:cxn modelId="{5C002EBC-0A15-40CE-8B44-A8B40D10B68C}" type="presParOf" srcId="{41AF6A39-ABEC-4CF8-BBC6-7BCFE549B0BF}" destId="{269A7DF9-18B3-44CA-8958-5300B5EA7FCB}" srcOrd="2" destOrd="0" presId="urn:microsoft.com/office/officeart/2005/8/layout/orgChart1"/>
    <dgm:cxn modelId="{6D710808-F641-4371-88DD-D0632D1E3C3F}" type="presParOf" srcId="{C64686ED-0D25-49F4-A0A0-580D1ECAEF7A}" destId="{25E669CF-15A5-441F-96DB-134E77ADA47D}" srcOrd="2" destOrd="0" presId="urn:microsoft.com/office/officeart/2005/8/layout/orgChart1"/>
    <dgm:cxn modelId="{46889618-8AE9-4062-A792-2679CD4E447B}" type="presParOf" srcId="{C64686ED-0D25-49F4-A0A0-580D1ECAEF7A}" destId="{C206DFC5-B030-477C-9289-A8DA2C2DD42C}" srcOrd="3" destOrd="0" presId="urn:microsoft.com/office/officeart/2005/8/layout/orgChart1"/>
    <dgm:cxn modelId="{157462F6-BB33-411D-B71A-FDDAE6402BD5}" type="presParOf" srcId="{C206DFC5-B030-477C-9289-A8DA2C2DD42C}" destId="{6E22F368-2F85-44B5-9280-7F02404A60C9}" srcOrd="0" destOrd="0" presId="urn:microsoft.com/office/officeart/2005/8/layout/orgChart1"/>
    <dgm:cxn modelId="{9F58715B-1C22-4FEC-B686-720A78C636F3}" type="presParOf" srcId="{6E22F368-2F85-44B5-9280-7F02404A60C9}" destId="{BE2E1E23-A5F5-43D4-81BB-260D77CC9229}" srcOrd="0" destOrd="0" presId="urn:microsoft.com/office/officeart/2005/8/layout/orgChart1"/>
    <dgm:cxn modelId="{D8BBA537-7934-4660-AC18-C4A581D8945F}" type="presParOf" srcId="{6E22F368-2F85-44B5-9280-7F02404A60C9}" destId="{ACF0D5CA-83BC-495B-AC44-2F1D414F3915}" srcOrd="1" destOrd="0" presId="urn:microsoft.com/office/officeart/2005/8/layout/orgChart1"/>
    <dgm:cxn modelId="{5E5C49C1-BA6F-45BD-8DA3-A759FB9FF20E}" type="presParOf" srcId="{C206DFC5-B030-477C-9289-A8DA2C2DD42C}" destId="{AA673045-9AE6-47C7-9C53-6BD3CA391F6B}" srcOrd="1" destOrd="0" presId="urn:microsoft.com/office/officeart/2005/8/layout/orgChart1"/>
    <dgm:cxn modelId="{AE849AE2-56D2-4F93-9DA6-8ECC79298E75}" type="presParOf" srcId="{AA673045-9AE6-47C7-9C53-6BD3CA391F6B}" destId="{70CDB1EB-ED2B-47A4-AB4C-FB626F454216}" srcOrd="0" destOrd="0" presId="urn:microsoft.com/office/officeart/2005/8/layout/orgChart1"/>
    <dgm:cxn modelId="{FE79C752-60AB-407E-9075-FEF9D321B53F}" type="presParOf" srcId="{AA673045-9AE6-47C7-9C53-6BD3CA391F6B}" destId="{D48908E1-7EC0-4C10-A630-A043D9F10B5B}" srcOrd="1" destOrd="0" presId="urn:microsoft.com/office/officeart/2005/8/layout/orgChart1"/>
    <dgm:cxn modelId="{81E874FD-8E79-4790-9DBD-34CBDF90D7D4}" type="presParOf" srcId="{D48908E1-7EC0-4C10-A630-A043D9F10B5B}" destId="{912F24C3-09CF-4D19-9DC4-ADAA8FACBC64}" srcOrd="0" destOrd="0" presId="urn:microsoft.com/office/officeart/2005/8/layout/orgChart1"/>
    <dgm:cxn modelId="{770AC828-7B09-43CB-8C67-C567E2CC2D15}" type="presParOf" srcId="{912F24C3-09CF-4D19-9DC4-ADAA8FACBC64}" destId="{2322AA70-DBF3-4A8D-8C10-4F99379388A5}" srcOrd="0" destOrd="0" presId="urn:microsoft.com/office/officeart/2005/8/layout/orgChart1"/>
    <dgm:cxn modelId="{F688E12D-182E-42DB-BB0F-8F306589EF5F}" type="presParOf" srcId="{912F24C3-09CF-4D19-9DC4-ADAA8FACBC64}" destId="{B9FBBF03-72A2-4239-808E-A3BDC71C8D51}" srcOrd="1" destOrd="0" presId="urn:microsoft.com/office/officeart/2005/8/layout/orgChart1"/>
    <dgm:cxn modelId="{B6C1875F-C389-4B6B-B7C3-D61364DA7B02}" type="presParOf" srcId="{D48908E1-7EC0-4C10-A630-A043D9F10B5B}" destId="{B7B99B34-3B08-46AE-8FFC-41FB802B0C55}" srcOrd="1" destOrd="0" presId="urn:microsoft.com/office/officeart/2005/8/layout/orgChart1"/>
    <dgm:cxn modelId="{D027AFFD-C18C-4EB4-BDB8-A726E6AC0F16}" type="presParOf" srcId="{B7B99B34-3B08-46AE-8FFC-41FB802B0C55}" destId="{A357CDBC-8366-47B5-9EDF-4455D0E9F1FC}" srcOrd="0" destOrd="0" presId="urn:microsoft.com/office/officeart/2005/8/layout/orgChart1"/>
    <dgm:cxn modelId="{FCB3314C-988E-4D09-8FB5-022A88AD8B6F}" type="presParOf" srcId="{B7B99B34-3B08-46AE-8FFC-41FB802B0C55}" destId="{A9F76678-B432-4D45-8DA5-BB45D069E362}" srcOrd="1" destOrd="0" presId="urn:microsoft.com/office/officeart/2005/8/layout/orgChart1"/>
    <dgm:cxn modelId="{7E631652-80EE-48F5-BF5D-B8997F9722EE}" type="presParOf" srcId="{A9F76678-B432-4D45-8DA5-BB45D069E362}" destId="{F24C2C7B-1A96-4297-B924-4161BF332DB1}" srcOrd="0" destOrd="0" presId="urn:microsoft.com/office/officeart/2005/8/layout/orgChart1"/>
    <dgm:cxn modelId="{C1DC3C6A-2F78-4A08-9895-DB26AA236888}" type="presParOf" srcId="{F24C2C7B-1A96-4297-B924-4161BF332DB1}" destId="{6B68D468-21D8-49B7-A745-F72F4D909F0B}" srcOrd="0" destOrd="0" presId="urn:microsoft.com/office/officeart/2005/8/layout/orgChart1"/>
    <dgm:cxn modelId="{336C6E6E-AB9E-4D5E-A772-EB32C71E8878}" type="presParOf" srcId="{F24C2C7B-1A96-4297-B924-4161BF332DB1}" destId="{5107BE7A-C4AA-4765-8C37-8FE267223027}" srcOrd="1" destOrd="0" presId="urn:microsoft.com/office/officeart/2005/8/layout/orgChart1"/>
    <dgm:cxn modelId="{A3963692-DFAB-4B05-A026-EA1B94A525C5}" type="presParOf" srcId="{A9F76678-B432-4D45-8DA5-BB45D069E362}" destId="{1A2C8B78-32CD-4197-BAF6-948F95A4E281}" srcOrd="1" destOrd="0" presId="urn:microsoft.com/office/officeart/2005/8/layout/orgChart1"/>
    <dgm:cxn modelId="{382DAFFF-3A38-4BAD-950C-8D3535D09B90}" type="presParOf" srcId="{A9F76678-B432-4D45-8DA5-BB45D069E362}" destId="{E74E073A-4567-41C0-A94A-DBC6B2BCE8E0}" srcOrd="2" destOrd="0" presId="urn:microsoft.com/office/officeart/2005/8/layout/orgChart1"/>
    <dgm:cxn modelId="{8B55ABF5-8478-416A-9E13-E4FEF8354D2B}" type="presParOf" srcId="{B7B99B34-3B08-46AE-8FFC-41FB802B0C55}" destId="{C0CE7EB6-A0E8-48EF-B255-74EA0C73A5B2}" srcOrd="2" destOrd="0" presId="urn:microsoft.com/office/officeart/2005/8/layout/orgChart1"/>
    <dgm:cxn modelId="{CBAB9EC0-B0DA-46DF-921D-D2E6AE14F29B}" type="presParOf" srcId="{B7B99B34-3B08-46AE-8FFC-41FB802B0C55}" destId="{849B0AC5-9D86-4AAB-BEE9-ED44847D7728}" srcOrd="3" destOrd="0" presId="urn:microsoft.com/office/officeart/2005/8/layout/orgChart1"/>
    <dgm:cxn modelId="{60FE9A07-E2CB-4AF9-BA80-D69941EDAB66}" type="presParOf" srcId="{849B0AC5-9D86-4AAB-BEE9-ED44847D7728}" destId="{E32304D1-3208-4C93-9171-94ECB959614A}" srcOrd="0" destOrd="0" presId="urn:microsoft.com/office/officeart/2005/8/layout/orgChart1"/>
    <dgm:cxn modelId="{1EA22386-957F-4E3B-80D8-D106B6A1F209}" type="presParOf" srcId="{E32304D1-3208-4C93-9171-94ECB959614A}" destId="{B888EED7-06D8-4DD5-BA2C-C19727488779}" srcOrd="0" destOrd="0" presId="urn:microsoft.com/office/officeart/2005/8/layout/orgChart1"/>
    <dgm:cxn modelId="{823CB922-5786-4C51-A62D-E445522F0F05}" type="presParOf" srcId="{E32304D1-3208-4C93-9171-94ECB959614A}" destId="{0813765E-7E02-446D-8E7D-2472DBE96E4E}" srcOrd="1" destOrd="0" presId="urn:microsoft.com/office/officeart/2005/8/layout/orgChart1"/>
    <dgm:cxn modelId="{4122A018-DD25-4D24-AF72-D817A5017EE8}" type="presParOf" srcId="{849B0AC5-9D86-4AAB-BEE9-ED44847D7728}" destId="{0772744A-E458-417E-A5BB-5FF5ABE95FB5}" srcOrd="1" destOrd="0" presId="urn:microsoft.com/office/officeart/2005/8/layout/orgChart1"/>
    <dgm:cxn modelId="{FD5A2607-9985-424C-86AC-193833943A38}" type="presParOf" srcId="{849B0AC5-9D86-4AAB-BEE9-ED44847D7728}" destId="{08FDD98D-9715-42AC-8ABF-85E6C139C398}" srcOrd="2" destOrd="0" presId="urn:microsoft.com/office/officeart/2005/8/layout/orgChart1"/>
    <dgm:cxn modelId="{FA691D82-2ECD-4F6E-8F0D-C81D2A63AC66}" type="presParOf" srcId="{D48908E1-7EC0-4C10-A630-A043D9F10B5B}" destId="{41DA9923-C103-4B09-A17C-415DFCED31F1}" srcOrd="2" destOrd="0" presId="urn:microsoft.com/office/officeart/2005/8/layout/orgChart1"/>
    <dgm:cxn modelId="{6B88F9C8-19D3-46FF-BC23-222C20A8B214}" type="presParOf" srcId="{AA673045-9AE6-47C7-9C53-6BD3CA391F6B}" destId="{83727D94-6FFA-48F1-801C-81249862FCC0}" srcOrd="2" destOrd="0" presId="urn:microsoft.com/office/officeart/2005/8/layout/orgChart1"/>
    <dgm:cxn modelId="{358BB280-0F8D-4A12-992D-201355BF723A}" type="presParOf" srcId="{AA673045-9AE6-47C7-9C53-6BD3CA391F6B}" destId="{401E3846-FB94-4AEE-9C6F-73007314A709}" srcOrd="3" destOrd="0" presId="urn:microsoft.com/office/officeart/2005/8/layout/orgChart1"/>
    <dgm:cxn modelId="{BA1AE94C-AD04-45D2-937A-E193F0AE23B5}" type="presParOf" srcId="{401E3846-FB94-4AEE-9C6F-73007314A709}" destId="{8AB6E1B9-2EE5-4BEE-94F1-89B85D1C1006}" srcOrd="0" destOrd="0" presId="urn:microsoft.com/office/officeart/2005/8/layout/orgChart1"/>
    <dgm:cxn modelId="{678CBE01-1C48-4878-9A88-AA2F4990BCA1}" type="presParOf" srcId="{8AB6E1B9-2EE5-4BEE-94F1-89B85D1C1006}" destId="{B75BCC81-9120-4AC2-9244-A30051BF659C}" srcOrd="0" destOrd="0" presId="urn:microsoft.com/office/officeart/2005/8/layout/orgChart1"/>
    <dgm:cxn modelId="{952965F3-4292-4CF4-A3B9-44B33F2C457B}" type="presParOf" srcId="{8AB6E1B9-2EE5-4BEE-94F1-89B85D1C1006}" destId="{B3EE4E86-61E3-4B1F-81DD-EADD914C40E9}" srcOrd="1" destOrd="0" presId="urn:microsoft.com/office/officeart/2005/8/layout/orgChart1"/>
    <dgm:cxn modelId="{CBCA8327-FE40-4245-8F2C-319B6792280D}" type="presParOf" srcId="{401E3846-FB94-4AEE-9C6F-73007314A709}" destId="{711D4255-7704-4484-BDAE-D1E53EB96087}" srcOrd="1" destOrd="0" presId="urn:microsoft.com/office/officeart/2005/8/layout/orgChart1"/>
    <dgm:cxn modelId="{D55369FA-60AA-4E3B-97D3-91DEF27649B6}" type="presParOf" srcId="{401E3846-FB94-4AEE-9C6F-73007314A709}" destId="{BAAA3AA6-AD41-45A7-AE25-1606C52A5B3A}" srcOrd="2" destOrd="0" presId="urn:microsoft.com/office/officeart/2005/8/layout/orgChart1"/>
    <dgm:cxn modelId="{EFAC5453-501B-48A6-B092-C898682A4C9A}" type="presParOf" srcId="{C206DFC5-B030-477C-9289-A8DA2C2DD42C}" destId="{A0DEE142-0F4C-42DA-AF76-9D0CCC564A32}" srcOrd="2" destOrd="0" presId="urn:microsoft.com/office/officeart/2005/8/layout/orgChart1"/>
    <dgm:cxn modelId="{10BA6AD2-DB17-4166-AEEE-444EC23BA3A6}" type="presParOf" srcId="{CE57F63D-7F4B-498A-8615-2AD360CBBB20}" destId="{76F3F6FD-7317-4165-9B18-12804FB79AEE}" srcOrd="2" destOrd="0" presId="urn:microsoft.com/office/officeart/2005/8/layout/orgChart1"/>
    <dgm:cxn modelId="{716CF1FC-E337-4F72-AE78-6517A4D3BC42}" type="presParOf" srcId="{1D240425-2B6A-4742-BC8C-44FA97A3711C}" destId="{1426F66C-C23D-4A9B-B346-2851718FCB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27D94-6FFA-48F1-801C-81249862FCC0}">
      <dsp:nvSpPr>
        <dsp:cNvPr id="0" name=""/>
        <dsp:cNvSpPr/>
      </dsp:nvSpPr>
      <dsp:spPr>
        <a:xfrm>
          <a:off x="4396763" y="2105355"/>
          <a:ext cx="164250" cy="2836057"/>
        </a:xfrm>
        <a:custGeom>
          <a:avLst/>
          <a:gdLst/>
          <a:ahLst/>
          <a:cxnLst/>
          <a:rect l="0" t="0" r="0" b="0"/>
          <a:pathLst>
            <a:path>
              <a:moveTo>
                <a:pt x="0" y="0"/>
              </a:moveTo>
              <a:lnTo>
                <a:pt x="0" y="2836057"/>
              </a:lnTo>
              <a:lnTo>
                <a:pt x="164250" y="28360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E7EB6-A0E8-48EF-B255-74EA0C73A5B2}">
      <dsp:nvSpPr>
        <dsp:cNvPr id="0" name=""/>
        <dsp:cNvSpPr/>
      </dsp:nvSpPr>
      <dsp:spPr>
        <a:xfrm>
          <a:off x="4670513" y="2882807"/>
          <a:ext cx="164250" cy="1281153"/>
        </a:xfrm>
        <a:custGeom>
          <a:avLst/>
          <a:gdLst/>
          <a:ahLst/>
          <a:cxnLst/>
          <a:rect l="0" t="0" r="0" b="0"/>
          <a:pathLst>
            <a:path>
              <a:moveTo>
                <a:pt x="0" y="0"/>
              </a:moveTo>
              <a:lnTo>
                <a:pt x="0" y="1281153"/>
              </a:lnTo>
              <a:lnTo>
                <a:pt x="164250" y="128115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57CDBC-8366-47B5-9EDF-4455D0E9F1FC}">
      <dsp:nvSpPr>
        <dsp:cNvPr id="0" name=""/>
        <dsp:cNvSpPr/>
      </dsp:nvSpPr>
      <dsp:spPr>
        <a:xfrm>
          <a:off x="4670513" y="2882807"/>
          <a:ext cx="164250" cy="503701"/>
        </a:xfrm>
        <a:custGeom>
          <a:avLst/>
          <a:gdLst/>
          <a:ahLst/>
          <a:cxnLst/>
          <a:rect l="0" t="0" r="0" b="0"/>
          <a:pathLst>
            <a:path>
              <a:moveTo>
                <a:pt x="0" y="0"/>
              </a:moveTo>
              <a:lnTo>
                <a:pt x="0" y="503701"/>
              </a:lnTo>
              <a:lnTo>
                <a:pt x="164250" y="503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CDB1EB-ED2B-47A4-AB4C-FB626F454216}">
      <dsp:nvSpPr>
        <dsp:cNvPr id="0" name=""/>
        <dsp:cNvSpPr/>
      </dsp:nvSpPr>
      <dsp:spPr>
        <a:xfrm>
          <a:off x="4396763" y="2105355"/>
          <a:ext cx="164250" cy="503701"/>
        </a:xfrm>
        <a:custGeom>
          <a:avLst/>
          <a:gdLst/>
          <a:ahLst/>
          <a:cxnLst/>
          <a:rect l="0" t="0" r="0" b="0"/>
          <a:pathLst>
            <a:path>
              <a:moveTo>
                <a:pt x="0" y="0"/>
              </a:moveTo>
              <a:lnTo>
                <a:pt x="0" y="503701"/>
              </a:lnTo>
              <a:lnTo>
                <a:pt x="164250" y="5037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E669CF-15A5-441F-96DB-134E77ADA47D}">
      <dsp:nvSpPr>
        <dsp:cNvPr id="0" name=""/>
        <dsp:cNvSpPr/>
      </dsp:nvSpPr>
      <dsp:spPr>
        <a:xfrm>
          <a:off x="4172287" y="1327903"/>
          <a:ext cx="662476" cy="229950"/>
        </a:xfrm>
        <a:custGeom>
          <a:avLst/>
          <a:gdLst/>
          <a:ahLst/>
          <a:cxnLst/>
          <a:rect l="0" t="0" r="0" b="0"/>
          <a:pathLst>
            <a:path>
              <a:moveTo>
                <a:pt x="0" y="0"/>
              </a:moveTo>
              <a:lnTo>
                <a:pt x="0" y="114975"/>
              </a:lnTo>
              <a:lnTo>
                <a:pt x="662476" y="114975"/>
              </a:lnTo>
              <a:lnTo>
                <a:pt x="662476" y="229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05D348-433E-416A-AB9F-363009169682}">
      <dsp:nvSpPr>
        <dsp:cNvPr id="0" name=""/>
        <dsp:cNvSpPr/>
      </dsp:nvSpPr>
      <dsp:spPr>
        <a:xfrm>
          <a:off x="3509810" y="1327903"/>
          <a:ext cx="662476" cy="229950"/>
        </a:xfrm>
        <a:custGeom>
          <a:avLst/>
          <a:gdLst/>
          <a:ahLst/>
          <a:cxnLst/>
          <a:rect l="0" t="0" r="0" b="0"/>
          <a:pathLst>
            <a:path>
              <a:moveTo>
                <a:pt x="662476" y="0"/>
              </a:moveTo>
              <a:lnTo>
                <a:pt x="662476" y="114975"/>
              </a:lnTo>
              <a:lnTo>
                <a:pt x="0" y="114975"/>
              </a:lnTo>
              <a:lnTo>
                <a:pt x="0" y="2299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DCD2A7-7A09-4306-A162-8AF3532535B9}">
      <dsp:nvSpPr>
        <dsp:cNvPr id="0" name=""/>
        <dsp:cNvSpPr/>
      </dsp:nvSpPr>
      <dsp:spPr>
        <a:xfrm>
          <a:off x="3509810" y="550450"/>
          <a:ext cx="662476" cy="229950"/>
        </a:xfrm>
        <a:custGeom>
          <a:avLst/>
          <a:gdLst/>
          <a:ahLst/>
          <a:cxnLst/>
          <a:rect l="0" t="0" r="0" b="0"/>
          <a:pathLst>
            <a:path>
              <a:moveTo>
                <a:pt x="0" y="0"/>
              </a:moveTo>
              <a:lnTo>
                <a:pt x="0" y="114975"/>
              </a:lnTo>
              <a:lnTo>
                <a:pt x="662476" y="114975"/>
              </a:lnTo>
              <a:lnTo>
                <a:pt x="662476" y="229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5276A-11C5-4235-8774-D07F7308D05A}">
      <dsp:nvSpPr>
        <dsp:cNvPr id="0" name=""/>
        <dsp:cNvSpPr/>
      </dsp:nvSpPr>
      <dsp:spPr>
        <a:xfrm>
          <a:off x="2847334" y="550450"/>
          <a:ext cx="662476" cy="229950"/>
        </a:xfrm>
        <a:custGeom>
          <a:avLst/>
          <a:gdLst/>
          <a:ahLst/>
          <a:cxnLst/>
          <a:rect l="0" t="0" r="0" b="0"/>
          <a:pathLst>
            <a:path>
              <a:moveTo>
                <a:pt x="662476" y="0"/>
              </a:moveTo>
              <a:lnTo>
                <a:pt x="662476" y="114975"/>
              </a:lnTo>
              <a:lnTo>
                <a:pt x="0" y="114975"/>
              </a:lnTo>
              <a:lnTo>
                <a:pt x="0" y="2299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4E6B74-AD3B-4D06-A34E-4B3DE6B8CBF6}">
      <dsp:nvSpPr>
        <dsp:cNvPr id="0" name=""/>
        <dsp:cNvSpPr/>
      </dsp:nvSpPr>
      <dsp:spPr>
        <a:xfrm>
          <a:off x="2962309" y="2949"/>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Information </a:t>
          </a:r>
        </a:p>
      </dsp:txBody>
      <dsp:txXfrm>
        <a:off x="2962309" y="2949"/>
        <a:ext cx="1095002" cy="547501"/>
      </dsp:txXfrm>
    </dsp:sp>
    <dsp:sp modelId="{D8075E05-56F6-455E-95E4-B045867063E4}">
      <dsp:nvSpPr>
        <dsp:cNvPr id="0" name=""/>
        <dsp:cNvSpPr/>
      </dsp:nvSpPr>
      <dsp:spPr>
        <a:xfrm>
          <a:off x="2299832" y="780401"/>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Instructions </a:t>
          </a:r>
        </a:p>
      </dsp:txBody>
      <dsp:txXfrm>
        <a:off x="2299832" y="780401"/>
        <a:ext cx="1095002" cy="547501"/>
      </dsp:txXfrm>
    </dsp:sp>
    <dsp:sp modelId="{B03F430C-CE6A-4844-B916-F3795AC78C7A}">
      <dsp:nvSpPr>
        <dsp:cNvPr id="0" name=""/>
        <dsp:cNvSpPr/>
      </dsp:nvSpPr>
      <dsp:spPr>
        <a:xfrm>
          <a:off x="3624786" y="780401"/>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Données </a:t>
          </a:r>
        </a:p>
      </dsp:txBody>
      <dsp:txXfrm>
        <a:off x="3624786" y="780401"/>
        <a:ext cx="1095002" cy="547501"/>
      </dsp:txXfrm>
    </dsp:sp>
    <dsp:sp modelId="{F940A08F-660C-405A-ADAD-1ED0879D4C07}">
      <dsp:nvSpPr>
        <dsp:cNvPr id="0" name=""/>
        <dsp:cNvSpPr/>
      </dsp:nvSpPr>
      <dsp:spPr>
        <a:xfrm>
          <a:off x="2962309" y="1557853"/>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Caractère </a:t>
          </a:r>
        </a:p>
      </dsp:txBody>
      <dsp:txXfrm>
        <a:off x="2962309" y="1557853"/>
        <a:ext cx="1095002" cy="547501"/>
      </dsp:txXfrm>
    </dsp:sp>
    <dsp:sp modelId="{BE2E1E23-A5F5-43D4-81BB-260D77CC9229}">
      <dsp:nvSpPr>
        <dsp:cNvPr id="0" name=""/>
        <dsp:cNvSpPr/>
      </dsp:nvSpPr>
      <dsp:spPr>
        <a:xfrm>
          <a:off x="4287262" y="1557853"/>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Numérique </a:t>
          </a:r>
        </a:p>
      </dsp:txBody>
      <dsp:txXfrm>
        <a:off x="4287262" y="1557853"/>
        <a:ext cx="1095002" cy="547501"/>
      </dsp:txXfrm>
    </dsp:sp>
    <dsp:sp modelId="{2322AA70-DBF3-4A8D-8C10-4F99379388A5}">
      <dsp:nvSpPr>
        <dsp:cNvPr id="0" name=""/>
        <dsp:cNvSpPr/>
      </dsp:nvSpPr>
      <dsp:spPr>
        <a:xfrm>
          <a:off x="4561013" y="2335305"/>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Entiers </a:t>
          </a:r>
        </a:p>
      </dsp:txBody>
      <dsp:txXfrm>
        <a:off x="4561013" y="2335305"/>
        <a:ext cx="1095002" cy="547501"/>
      </dsp:txXfrm>
    </dsp:sp>
    <dsp:sp modelId="{6B68D468-21D8-49B7-A745-F72F4D909F0B}">
      <dsp:nvSpPr>
        <dsp:cNvPr id="0" name=""/>
        <dsp:cNvSpPr/>
      </dsp:nvSpPr>
      <dsp:spPr>
        <a:xfrm>
          <a:off x="4834764" y="3112757"/>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Non signés</a:t>
          </a:r>
        </a:p>
      </dsp:txBody>
      <dsp:txXfrm>
        <a:off x="4834764" y="3112757"/>
        <a:ext cx="1095002" cy="547501"/>
      </dsp:txXfrm>
    </dsp:sp>
    <dsp:sp modelId="{B888EED7-06D8-4DD5-BA2C-C19727488779}">
      <dsp:nvSpPr>
        <dsp:cNvPr id="0" name=""/>
        <dsp:cNvSpPr/>
      </dsp:nvSpPr>
      <dsp:spPr>
        <a:xfrm>
          <a:off x="4834764" y="3890209"/>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Signés</a:t>
          </a:r>
        </a:p>
      </dsp:txBody>
      <dsp:txXfrm>
        <a:off x="4834764" y="3890209"/>
        <a:ext cx="1095002" cy="547501"/>
      </dsp:txXfrm>
    </dsp:sp>
    <dsp:sp modelId="{B75BCC81-9120-4AC2-9244-A30051BF659C}">
      <dsp:nvSpPr>
        <dsp:cNvPr id="0" name=""/>
        <dsp:cNvSpPr/>
      </dsp:nvSpPr>
      <dsp:spPr>
        <a:xfrm>
          <a:off x="4561013" y="4667662"/>
          <a:ext cx="1095002" cy="5475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kern="1200" cap="none" normalizeH="0" baseline="0" smtClean="0">
              <a:ln>
                <a:noFill/>
              </a:ln>
              <a:solidFill>
                <a:schemeClr val="tx1"/>
              </a:solidFill>
              <a:effectLst/>
              <a:latin typeface="Arial" panose="020B0604020202020204" pitchFamily="34" charset="0"/>
            </a:rPr>
            <a:t>Réels</a:t>
          </a:r>
          <a:r>
            <a:rPr kumimoji="0" lang="fr-FR" sz="1400" b="0" i="0" u="none" strike="noStrike" kern="1200" cap="none" normalizeH="0" baseline="0" smtClean="0">
              <a:ln>
                <a:noFill/>
              </a:ln>
              <a:solidFill>
                <a:schemeClr val="tx1"/>
              </a:solidFill>
              <a:effectLst/>
              <a:latin typeface="Arial" panose="020B0604020202020204" pitchFamily="34" charset="0"/>
            </a:rPr>
            <a:t> </a:t>
          </a:r>
        </a:p>
      </dsp:txBody>
      <dsp:txXfrm>
        <a:off x="4561013" y="4667662"/>
        <a:ext cx="1095002" cy="5475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rgbClr val="000000"/>
                </a:solidFill>
                <a:latin typeface="Times New Roman" pitchFamily="18" charset="0"/>
                <a:cs typeface="Times New Roman" pitchFamily="18" charset="0"/>
              </a:defRPr>
            </a:lvl1pPr>
          </a:lstStyle>
          <a:p>
            <a:pPr>
              <a:defRPr/>
            </a:pPr>
            <a:endParaRPr lang="fr-FR"/>
          </a:p>
        </p:txBody>
      </p:sp>
      <p:sp>
        <p:nvSpPr>
          <p:cNvPr id="11981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Times New Roman" pitchFamily="18" charset="0"/>
                <a:cs typeface="Times New Roman" pitchFamily="18" charset="0"/>
              </a:defRPr>
            </a:lvl1pPr>
          </a:lstStyle>
          <a:p>
            <a:pPr>
              <a:defRPr/>
            </a:pPr>
            <a:endParaRPr lang="fr-FR"/>
          </a:p>
        </p:txBody>
      </p:sp>
      <p:sp>
        <p:nvSpPr>
          <p:cNvPr id="11981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rgbClr val="000000"/>
                </a:solidFill>
                <a:latin typeface="Times New Roman" pitchFamily="18" charset="0"/>
                <a:cs typeface="Times New Roman" pitchFamily="18" charset="0"/>
              </a:defRPr>
            </a:lvl1pPr>
          </a:lstStyle>
          <a:p>
            <a:pPr>
              <a:defRPr/>
            </a:pPr>
            <a:endParaRPr lang="fr-FR"/>
          </a:p>
        </p:txBody>
      </p:sp>
      <p:sp>
        <p:nvSpPr>
          <p:cNvPr id="11981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Times New Roman" pitchFamily="18" charset="0"/>
                <a:cs typeface="Times New Roman" pitchFamily="18" charset="0"/>
              </a:defRPr>
            </a:lvl1pPr>
          </a:lstStyle>
          <a:p>
            <a:pPr>
              <a:defRPr/>
            </a:pPr>
            <a:fld id="{C8038DF1-AAC1-4BF7-84FF-AF75C6593EF6}" type="slidenum">
              <a:rPr lang="fr-FR"/>
              <a:pPr>
                <a:defRPr/>
              </a:pPr>
              <a:t>‹N°›</a:t>
            </a:fld>
            <a:endParaRPr lang="fr-FR" dirty="0"/>
          </a:p>
        </p:txBody>
      </p:sp>
    </p:spTree>
    <p:extLst>
      <p:ext uri="{BB962C8B-B14F-4D97-AF65-F5344CB8AC3E}">
        <p14:creationId xmlns:p14="http://schemas.microsoft.com/office/powerpoint/2010/main" val="154233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099300" cy="10234613"/>
          </a:xfrm>
          <a:prstGeom prst="roundRect">
            <a:avLst>
              <a:gd name="adj" fmla="val 19"/>
            </a:avLst>
          </a:prstGeom>
          <a:solidFill>
            <a:srgbClr val="FFFFFF"/>
          </a:solidFill>
          <a:ln w="9360">
            <a:noFill/>
            <a:miter lim="800000"/>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4098" name="AutoShape 2"/>
          <p:cNvSpPr>
            <a:spLocks noChangeArrowheads="1"/>
          </p:cNvSpPr>
          <p:nvPr/>
        </p:nvSpPr>
        <p:spPr bwMode="auto">
          <a:xfrm>
            <a:off x="0" y="0"/>
            <a:ext cx="7099300" cy="10234613"/>
          </a:xfrm>
          <a:prstGeom prst="roundRect">
            <a:avLst>
              <a:gd name="adj" fmla="val 19"/>
            </a:avLst>
          </a:prstGeom>
          <a:solidFill>
            <a:srgbClr val="FFFFFF"/>
          </a:solid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4099" name="Text Box 3"/>
          <p:cNvSpPr txBox="1">
            <a:spLocks noChangeArrowheads="1"/>
          </p:cNvSpPr>
          <p:nvPr/>
        </p:nvSpPr>
        <p:spPr bwMode="auto">
          <a:xfrm>
            <a:off x="0" y="0"/>
            <a:ext cx="3076575" cy="511175"/>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4100" name="Text Box 4"/>
          <p:cNvSpPr txBox="1">
            <a:spLocks noChangeArrowheads="1"/>
          </p:cNvSpPr>
          <p:nvPr/>
        </p:nvSpPr>
        <p:spPr bwMode="auto">
          <a:xfrm>
            <a:off x="4021138" y="0"/>
            <a:ext cx="3076575" cy="511175"/>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43014" name="Rectangle 5"/>
          <p:cNvSpPr>
            <a:spLocks noGrp="1" noRot="1" noChangeAspect="1" noChangeArrowheads="1"/>
          </p:cNvSpPr>
          <p:nvPr>
            <p:ph type="sldImg"/>
          </p:nvPr>
        </p:nvSpPr>
        <p:spPr bwMode="auto">
          <a:xfrm>
            <a:off x="990600" y="768350"/>
            <a:ext cx="5114925" cy="3836988"/>
          </a:xfrm>
          <a:prstGeom prst="rect">
            <a:avLst/>
          </a:prstGeom>
          <a:noFill/>
          <a:ln w="9360">
            <a:solidFill>
              <a:srgbClr val="000000"/>
            </a:solidFill>
            <a:miter lim="800000"/>
            <a:headEnd/>
            <a:tailEnd/>
          </a:ln>
        </p:spPr>
      </p:sp>
      <p:sp>
        <p:nvSpPr>
          <p:cNvPr id="4102" name="Rectangle 6"/>
          <p:cNvSpPr>
            <a:spLocks noGrp="1" noChangeArrowheads="1"/>
          </p:cNvSpPr>
          <p:nvPr>
            <p:ph type="body"/>
          </p:nvPr>
        </p:nvSpPr>
        <p:spPr bwMode="auto">
          <a:xfrm>
            <a:off x="709613" y="4860925"/>
            <a:ext cx="5676900" cy="4602163"/>
          </a:xfrm>
          <a:prstGeom prst="rect">
            <a:avLst/>
          </a:prstGeom>
          <a:noFill/>
          <a:ln w="9525">
            <a:noFill/>
            <a:round/>
            <a:headEnd/>
            <a:tailEnd/>
          </a:ln>
          <a:effectLst/>
        </p:spPr>
        <p:txBody>
          <a:bodyPr vert="horz" wrap="square" lIns="99000" tIns="49680" rIns="99000" bIns="49680" numCol="1" anchor="t" anchorCtr="0" compatLnSpc="1">
            <a:prstTxWarp prst="textNoShape">
              <a:avLst/>
            </a:prstTxWarp>
          </a:bodyPr>
          <a:lstStyle/>
          <a:p>
            <a:pPr lvl="0"/>
            <a:endParaRPr lang="fr-FR" noProof="0" smtClean="0"/>
          </a:p>
        </p:txBody>
      </p:sp>
      <p:sp>
        <p:nvSpPr>
          <p:cNvPr id="4103" name="Text Box 7"/>
          <p:cNvSpPr txBox="1">
            <a:spLocks noChangeArrowheads="1"/>
          </p:cNvSpPr>
          <p:nvPr/>
        </p:nvSpPr>
        <p:spPr bwMode="auto">
          <a:xfrm>
            <a:off x="0" y="9721850"/>
            <a:ext cx="3076575" cy="511175"/>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4104" name="Rectangle 8"/>
          <p:cNvSpPr>
            <a:spLocks noGrp="1" noChangeArrowheads="1"/>
          </p:cNvSpPr>
          <p:nvPr>
            <p:ph type="sldNum"/>
          </p:nvPr>
        </p:nvSpPr>
        <p:spPr bwMode="auto">
          <a:xfrm>
            <a:off x="4021138" y="9721850"/>
            <a:ext cx="3073400" cy="509588"/>
          </a:xfrm>
          <a:prstGeom prst="rect">
            <a:avLst/>
          </a:prstGeom>
          <a:noFill/>
          <a:ln w="9525">
            <a:noFill/>
            <a:round/>
            <a:headEnd/>
            <a:tailEnd/>
          </a:ln>
          <a:effectLst/>
        </p:spPr>
        <p:txBody>
          <a:bodyPr vert="horz" wrap="square" lIns="99000" tIns="49680" rIns="99000" bIns="49680" numCol="1" anchor="b" anchorCtr="0" compatLnSpc="1">
            <a:prstTxWarp prst="textNoShape">
              <a:avLst/>
            </a:prstTxWarp>
          </a:bodyPr>
          <a:lstStyle>
            <a:lvl1pPr algn="l" rtl="0">
              <a:lnSpc>
                <a:spcPct val="100000"/>
              </a:lnSpc>
              <a:buFont typeface="StarSymbol" charset="0"/>
              <a:buNone/>
              <a:tabLst>
                <a:tab pos="723900" algn="l"/>
                <a:tab pos="1447800" algn="l"/>
                <a:tab pos="2171700" algn="l"/>
                <a:tab pos="2895600" algn="l"/>
              </a:tabLst>
              <a:defRPr sz="1300">
                <a:solidFill>
                  <a:srgbClr val="000000"/>
                </a:solidFill>
                <a:latin typeface="Times New Roman" pitchFamily="18" charset="0"/>
                <a:ea typeface="Arial Unicode MS" pitchFamily="34" charset="-128"/>
                <a:cs typeface="Arial Unicode MS" pitchFamily="34" charset="-128"/>
              </a:defRPr>
            </a:lvl1pPr>
          </a:lstStyle>
          <a:p>
            <a:pPr>
              <a:defRPr/>
            </a:pPr>
            <a:fld id="{79BE5DFB-1CA8-420C-B23C-0F546A678B71}" type="slidenum">
              <a:rPr lang="en-GB"/>
              <a:pPr>
                <a:defRPr/>
              </a:pPr>
              <a:t>‹N°›</a:t>
            </a:fld>
            <a:endParaRPr lang="en-GB"/>
          </a:p>
        </p:txBody>
      </p:sp>
    </p:spTree>
    <p:extLst>
      <p:ext uri="{BB962C8B-B14F-4D97-AF65-F5344CB8AC3E}">
        <p14:creationId xmlns:p14="http://schemas.microsoft.com/office/powerpoint/2010/main" val="252493580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xfrm>
            <a:off x="1039813" y="793750"/>
            <a:ext cx="5019675" cy="3765550"/>
          </a:xfrm>
          <a:ln/>
        </p:spPr>
      </p:sp>
      <p:sp>
        <p:nvSpPr>
          <p:cNvPr id="44035" name="Espace réservé des commentaires 2"/>
          <p:cNvSpPr>
            <a:spLocks noGrp="1"/>
          </p:cNvSpPr>
          <p:nvPr>
            <p:ph type="body" idx="1"/>
          </p:nvPr>
        </p:nvSpPr>
        <p:spPr>
          <a:noFill/>
          <a:ln/>
        </p:spPr>
        <p:txBody>
          <a:bodyPr/>
          <a:lstStyle/>
          <a:p>
            <a:pPr eaLnBrk="1" hangingPunct="1">
              <a:spcBef>
                <a:spcPct val="0"/>
              </a:spcBef>
            </a:pPr>
            <a:endParaRPr lang="fr-FR" smtClean="0"/>
          </a:p>
        </p:txBody>
      </p:sp>
      <p:sp>
        <p:nvSpPr>
          <p:cNvPr id="44036" name="Espace réservé du numéro de diapositive 3"/>
          <p:cNvSpPr>
            <a:spLocks noGrp="1"/>
          </p:cNvSpPr>
          <p:nvPr>
            <p:ph type="sldNum" sz="quarter"/>
          </p:nvPr>
        </p:nvSpPr>
        <p:spPr>
          <a:noFill/>
        </p:spPr>
        <p:txBody>
          <a:bodyPr/>
          <a:lstStyle/>
          <a:p>
            <a:fld id="{E194985A-89D0-40B1-8A7A-B870F3DDF83C}" type="slidenum">
              <a:rPr lang="fr-FR" smtClean="0"/>
              <a:pPr/>
              <a:t>1</a:t>
            </a:fld>
            <a:endParaRPr lang="fr-FR" smtClean="0"/>
          </a:p>
        </p:txBody>
      </p:sp>
    </p:spTree>
    <p:extLst>
      <p:ext uri="{BB962C8B-B14F-4D97-AF65-F5344CB8AC3E}">
        <p14:creationId xmlns:p14="http://schemas.microsoft.com/office/powerpoint/2010/main" val="355517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Grp="1" noChangeArrowheads="1"/>
          </p:cNvSpPr>
          <p:nvPr>
            <p:ph type="sldNum" sz="quarter"/>
          </p:nvPr>
        </p:nvSpPr>
        <p:spPr>
          <a:noFill/>
        </p:spPr>
        <p:txBody>
          <a:bodyPr/>
          <a:lstStyle/>
          <a:p>
            <a:fld id="{2AA84192-F1B9-42EB-9705-2D4299A08D35}" type="slidenum">
              <a:rPr lang="en-GB" smtClean="0"/>
              <a:pPr/>
              <a:t>13</a:t>
            </a:fld>
            <a:endParaRPr lang="en-GB"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445570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Grp="1" noChangeArrowheads="1"/>
          </p:cNvSpPr>
          <p:nvPr>
            <p:ph type="sldNum" sz="quarter"/>
          </p:nvPr>
        </p:nvSpPr>
        <p:spPr>
          <a:noFill/>
        </p:spPr>
        <p:txBody>
          <a:bodyPr/>
          <a:lstStyle/>
          <a:p>
            <a:fld id="{039AE350-33DA-46BD-AD16-661C234A8907}" type="slidenum">
              <a:rPr lang="en-GB" smtClean="0"/>
              <a:pPr/>
              <a:t>14</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226620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sldNum" sz="quarter"/>
          </p:nvPr>
        </p:nvSpPr>
        <p:spPr>
          <a:noFill/>
        </p:spPr>
        <p:txBody>
          <a:bodyPr/>
          <a:lstStyle/>
          <a:p>
            <a:fld id="{08BB25A1-F668-4FF2-B1AF-6BDBB0A39A03}" type="slidenum">
              <a:rPr lang="en-GB" smtClean="0"/>
              <a:pPr/>
              <a:t>15</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84169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sldNum" sz="quarter"/>
          </p:nvPr>
        </p:nvSpPr>
        <p:spPr>
          <a:noFill/>
        </p:spPr>
        <p:txBody>
          <a:bodyPr/>
          <a:lstStyle/>
          <a:p>
            <a:fld id="{023E53E3-B7CC-4199-AAB4-0DDF17B5688C}" type="slidenum">
              <a:rPr lang="en-GB" smtClean="0"/>
              <a:pPr/>
              <a:t>16</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64938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sldNum" sz="quarter"/>
          </p:nvPr>
        </p:nvSpPr>
        <p:spPr>
          <a:noFill/>
        </p:spPr>
        <p:txBody>
          <a:bodyPr/>
          <a:lstStyle/>
          <a:p>
            <a:fld id="{E2E15393-5BDE-4992-A78A-4A36CA0E641E}" type="slidenum">
              <a:rPr lang="en-GB" smtClean="0"/>
              <a:pPr/>
              <a:t>17</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56398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sldNum" sz="quarter"/>
          </p:nvPr>
        </p:nvSpPr>
        <p:spPr>
          <a:noFill/>
        </p:spPr>
        <p:txBody>
          <a:bodyPr/>
          <a:lstStyle/>
          <a:p>
            <a:fld id="{6C7DF41C-F0AD-4D61-B1C2-1277B664E8D2}" type="slidenum">
              <a:rPr lang="en-GB" smtClean="0"/>
              <a:pPr/>
              <a:t>19</a:t>
            </a:fld>
            <a:endParaRPr lang="en-GB"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260478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8"/>
          <p:cNvSpPr>
            <a:spLocks noGrp="1" noChangeArrowheads="1"/>
          </p:cNvSpPr>
          <p:nvPr>
            <p:ph type="sldNum" sz="quarter"/>
          </p:nvPr>
        </p:nvSpPr>
        <p:spPr>
          <a:noFill/>
        </p:spPr>
        <p:txBody>
          <a:bodyPr/>
          <a:lstStyle/>
          <a:p>
            <a:fld id="{70EA8DDD-61AD-4A6D-960F-D64F0D08C4F8}" type="slidenum">
              <a:rPr lang="en-GB" smtClean="0"/>
              <a:pPr/>
              <a:t>22</a:t>
            </a:fld>
            <a:endParaRPr lang="en-GB"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98253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noFill/>
        </p:spPr>
        <p:txBody>
          <a:bodyPr/>
          <a:lstStyle/>
          <a:p>
            <a:fld id="{ED639C7A-4C15-4103-A5B1-06F413D3356C}" type="slidenum">
              <a:rPr lang="en-GB" smtClean="0"/>
              <a:pPr/>
              <a:t>24</a:t>
            </a:fld>
            <a:endParaRPr lang="en-GB"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573392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p:spPr>
        <p:txBody>
          <a:bodyPr/>
          <a:lstStyle/>
          <a:p>
            <a:fld id="{FE464746-5AA3-4EA0-82E8-213999EB7FA0}" type="slidenum">
              <a:rPr lang="en-GB" smtClean="0"/>
              <a:pPr/>
              <a:t>26</a:t>
            </a:fld>
            <a:endParaRPr lang="en-GB"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16315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8"/>
          <p:cNvSpPr>
            <a:spLocks noGrp="1" noChangeArrowheads="1"/>
          </p:cNvSpPr>
          <p:nvPr>
            <p:ph type="sldNum" sz="quarter"/>
          </p:nvPr>
        </p:nvSpPr>
        <p:spPr>
          <a:noFill/>
        </p:spPr>
        <p:txBody>
          <a:bodyPr/>
          <a:lstStyle/>
          <a:p>
            <a:fld id="{4F308D67-7D63-4344-9F09-5A4FD9764C2A}" type="slidenum">
              <a:rPr lang="en-GB" smtClean="0"/>
              <a:pPr/>
              <a:t>27</a:t>
            </a:fld>
            <a:endParaRPr lang="en-GB"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91885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8"/>
          <p:cNvSpPr>
            <a:spLocks noGrp="1" noChangeArrowheads="1"/>
          </p:cNvSpPr>
          <p:nvPr>
            <p:ph type="sldNum" sz="quarter"/>
          </p:nvPr>
        </p:nvSpPr>
        <p:spPr>
          <a:noFill/>
        </p:spPr>
        <p:txBody>
          <a:bodyPr/>
          <a:lstStyle/>
          <a:p>
            <a:fld id="{FA79F40D-52F8-4ADE-BD11-BECB11DA8B77}" type="slidenum">
              <a:rPr lang="en-GB" smtClean="0"/>
              <a:pPr/>
              <a:t>2</a:t>
            </a:fld>
            <a:endParaRPr lang="en-GB" smtClean="0"/>
          </a:p>
        </p:txBody>
      </p:sp>
      <p:sp>
        <p:nvSpPr>
          <p:cNvPr id="45059" name="Text Box 1"/>
          <p:cNvSpPr txBox="1">
            <a:spLocks noChangeArrowheads="1"/>
          </p:cNvSpPr>
          <p:nvPr/>
        </p:nvSpPr>
        <p:spPr bwMode="auto">
          <a:xfrm>
            <a:off x="990600" y="768350"/>
            <a:ext cx="5118100" cy="3838575"/>
          </a:xfrm>
          <a:prstGeom prst="rect">
            <a:avLst/>
          </a:prstGeom>
          <a:solidFill>
            <a:srgbClr val="FFFFFF"/>
          </a:solidFill>
          <a:ln w="9525">
            <a:solidFill>
              <a:srgbClr val="00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45060" name="Rectangle 2"/>
          <p:cNvSpPr>
            <a:spLocks noGrp="1" noChangeArrowheads="1"/>
          </p:cNvSpPr>
          <p:nvPr>
            <p:ph type="body"/>
          </p:nvPr>
        </p:nvSpPr>
        <p:spPr>
          <a:xfrm>
            <a:off x="709613" y="4860925"/>
            <a:ext cx="5678487" cy="4605338"/>
          </a:xfrm>
          <a:noFill/>
          <a:ln/>
        </p:spPr>
        <p:txBody>
          <a:bodyPr wrap="none" anchor="ctr"/>
          <a:lstStyle/>
          <a:p>
            <a:endParaRPr lang="fr-FR" smtClean="0"/>
          </a:p>
        </p:txBody>
      </p:sp>
    </p:spTree>
    <p:extLst>
      <p:ext uri="{BB962C8B-B14F-4D97-AF65-F5344CB8AC3E}">
        <p14:creationId xmlns:p14="http://schemas.microsoft.com/office/powerpoint/2010/main" val="96826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sldNum" sz="quarter"/>
          </p:nvPr>
        </p:nvSpPr>
        <p:spPr>
          <a:noFill/>
        </p:spPr>
        <p:txBody>
          <a:bodyPr/>
          <a:lstStyle/>
          <a:p>
            <a:fld id="{7435A072-FD44-4C19-8C5F-018589B8B6B3}" type="slidenum">
              <a:rPr lang="en-GB" smtClean="0"/>
              <a:pPr/>
              <a:t>28</a:t>
            </a:fld>
            <a:endParaRPr lang="en-GB"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1446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8"/>
          <p:cNvSpPr>
            <a:spLocks noGrp="1" noChangeArrowheads="1"/>
          </p:cNvSpPr>
          <p:nvPr>
            <p:ph type="sldNum" sz="quarter"/>
          </p:nvPr>
        </p:nvSpPr>
        <p:spPr>
          <a:noFill/>
        </p:spPr>
        <p:txBody>
          <a:bodyPr/>
          <a:lstStyle/>
          <a:p>
            <a:fld id="{CCC8295A-0C1A-4647-9CEC-6D16ADFAAB81}" type="slidenum">
              <a:rPr lang="en-GB" smtClean="0"/>
              <a:pPr/>
              <a:t>29</a:t>
            </a:fld>
            <a:endParaRPr lang="en-GB"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83036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8"/>
          <p:cNvSpPr>
            <a:spLocks noGrp="1" noChangeArrowheads="1"/>
          </p:cNvSpPr>
          <p:nvPr>
            <p:ph type="sldNum" sz="quarter"/>
          </p:nvPr>
        </p:nvSpPr>
        <p:spPr>
          <a:noFill/>
        </p:spPr>
        <p:txBody>
          <a:bodyPr/>
          <a:lstStyle/>
          <a:p>
            <a:fld id="{221BF7B2-A0EB-4915-8C1C-9E878CA0937A}" type="slidenum">
              <a:rPr lang="en-GB" smtClean="0"/>
              <a:pPr/>
              <a:t>30</a:t>
            </a:fld>
            <a:endParaRPr lang="en-GB"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275205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xfrm>
            <a:off x="1039813" y="793750"/>
            <a:ext cx="5019675" cy="3765550"/>
          </a:xfrm>
          <a:ln/>
        </p:spPr>
      </p:sp>
      <p:sp>
        <p:nvSpPr>
          <p:cNvPr id="71683" name="Espace réservé des commentaires 2"/>
          <p:cNvSpPr>
            <a:spLocks noGrp="1"/>
          </p:cNvSpPr>
          <p:nvPr>
            <p:ph type="body" idx="1"/>
          </p:nvPr>
        </p:nvSpPr>
        <p:spPr>
          <a:noFill/>
          <a:ln/>
        </p:spPr>
        <p:txBody>
          <a:bodyPr/>
          <a:lstStyle/>
          <a:p>
            <a:pPr eaLnBrk="1" hangingPunct="1"/>
            <a:endParaRPr lang="fr-FR" smtClean="0"/>
          </a:p>
        </p:txBody>
      </p:sp>
      <p:sp>
        <p:nvSpPr>
          <p:cNvPr id="71684" name="Espace réservé du numéro de diapositive 3"/>
          <p:cNvSpPr>
            <a:spLocks noGrp="1"/>
          </p:cNvSpPr>
          <p:nvPr>
            <p:ph type="sldNum" sz="quarter"/>
          </p:nvPr>
        </p:nvSpPr>
        <p:spPr>
          <a:noFill/>
        </p:spPr>
        <p:txBody>
          <a:bodyPr/>
          <a:lstStyle/>
          <a:p>
            <a:fld id="{1C39BA11-9A96-4A9D-A51B-8219C6344B3A}" type="slidenum">
              <a:rPr lang="fr-FR" smtClean="0"/>
              <a:pPr/>
              <a:t>69</a:t>
            </a:fld>
            <a:endParaRPr lang="fr-FR" smtClean="0"/>
          </a:p>
        </p:txBody>
      </p:sp>
    </p:spTree>
    <p:extLst>
      <p:ext uri="{BB962C8B-B14F-4D97-AF65-F5344CB8AC3E}">
        <p14:creationId xmlns:p14="http://schemas.microsoft.com/office/powerpoint/2010/main" val="125872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8"/>
          <p:cNvSpPr>
            <a:spLocks noGrp="1" noChangeArrowheads="1"/>
          </p:cNvSpPr>
          <p:nvPr>
            <p:ph type="sldNum" sz="quarter"/>
          </p:nvPr>
        </p:nvSpPr>
        <p:spPr>
          <a:noFill/>
        </p:spPr>
        <p:txBody>
          <a:bodyPr/>
          <a:lstStyle/>
          <a:p>
            <a:fld id="{1ECCB6D5-BE92-472E-BC19-A2EF87238276}" type="slidenum">
              <a:rPr lang="en-GB" smtClean="0"/>
              <a:pPr/>
              <a:t>3</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11903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p:spPr>
        <p:txBody>
          <a:bodyPr/>
          <a:lstStyle/>
          <a:p>
            <a:fld id="{8E03759F-0303-4B5F-B18C-6EE76217AB76}" type="slidenum">
              <a:rPr lang="en-GB" smtClean="0"/>
              <a:pPr/>
              <a:t>4</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04267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8"/>
          <p:cNvSpPr>
            <a:spLocks noGrp="1" noChangeArrowheads="1"/>
          </p:cNvSpPr>
          <p:nvPr>
            <p:ph type="sldNum" sz="quarter"/>
          </p:nvPr>
        </p:nvSpPr>
        <p:spPr>
          <a:noFill/>
        </p:spPr>
        <p:txBody>
          <a:bodyPr/>
          <a:lstStyle/>
          <a:p>
            <a:fld id="{043CC446-9991-4F16-9547-04A367D93925}" type="slidenum">
              <a:rPr lang="en-GB" smtClean="0"/>
              <a:pPr/>
              <a:t>5</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17685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Grp="1" noChangeArrowheads="1"/>
          </p:cNvSpPr>
          <p:nvPr>
            <p:ph type="sldNum" sz="quarter"/>
          </p:nvPr>
        </p:nvSpPr>
        <p:spPr>
          <a:noFill/>
        </p:spPr>
        <p:txBody>
          <a:bodyPr/>
          <a:lstStyle/>
          <a:p>
            <a:fld id="{B1C2F89A-E6F4-4CF2-AF20-145C40450E34}" type="slidenum">
              <a:rPr lang="en-GB" smtClean="0"/>
              <a:pPr/>
              <a:t>6</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319807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sldNum" sz="quarter"/>
          </p:nvPr>
        </p:nvSpPr>
        <p:spPr>
          <a:noFill/>
        </p:spPr>
        <p:txBody>
          <a:bodyPr/>
          <a:lstStyle/>
          <a:p>
            <a:fld id="{B3A745DB-84C7-44D7-A2F3-67EAB7438EF1}" type="slidenum">
              <a:rPr lang="en-GB" smtClean="0"/>
              <a:pPr/>
              <a:t>7</a:t>
            </a:fld>
            <a:endParaRPr lang="en-GB"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39178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Grp="1" noChangeArrowheads="1"/>
          </p:cNvSpPr>
          <p:nvPr>
            <p:ph type="sldNum" sz="quarter"/>
          </p:nvPr>
        </p:nvSpPr>
        <p:spPr>
          <a:noFill/>
        </p:spPr>
        <p:txBody>
          <a:bodyPr/>
          <a:lstStyle/>
          <a:p>
            <a:fld id="{DF429677-D925-4AA2-A554-052A421755B4}" type="slidenum">
              <a:rPr lang="en-GB" smtClean="0"/>
              <a:pPr/>
              <a:t>11</a:t>
            </a:fld>
            <a:endParaRPr lang="en-GB"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2864184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noFill/>
        </p:spPr>
        <p:txBody>
          <a:bodyPr/>
          <a:lstStyle/>
          <a:p>
            <a:fld id="{A2ED4825-28AE-4297-8AF4-84C7C875E89F}" type="slidenum">
              <a:rPr lang="en-GB" smtClean="0"/>
              <a:pPr/>
              <a:t>12</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fr-FR" smtClean="0"/>
          </a:p>
        </p:txBody>
      </p:sp>
    </p:spTree>
    <p:extLst>
      <p:ext uri="{BB962C8B-B14F-4D97-AF65-F5344CB8AC3E}">
        <p14:creationId xmlns:p14="http://schemas.microsoft.com/office/powerpoint/2010/main" val="427702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C5099EF6-3850-47AB-9C88-336D76AB8967}"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4C0ED817-615D-4B0F-82DB-F67D497A645C}"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144463"/>
            <a:ext cx="1873250" cy="61007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435100" y="144463"/>
            <a:ext cx="5470525" cy="61007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8E92847A-19BF-4059-9E64-0E1AA11E9250}"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10"/>
          <p:cNvSpPr>
            <a:spLocks noGrp="1" noChangeArrowheads="1"/>
          </p:cNvSpPr>
          <p:nvPr>
            <p:ph type="sldNum" idx="10"/>
          </p:nvPr>
        </p:nvSpPr>
        <p:spPr>
          <a:ln/>
        </p:spPr>
        <p:txBody>
          <a:bodyPr/>
          <a:lstStyle>
            <a:lvl1pPr>
              <a:defRPr/>
            </a:lvl1pPr>
          </a:lstStyle>
          <a:p>
            <a:pPr>
              <a:defRPr/>
            </a:pPr>
            <a:fld id="{FE05D6BA-ADED-4BE5-A2AF-7BE6A1D35D20}"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p:ph type="sldNum" idx="10"/>
          </p:nvPr>
        </p:nvSpPr>
        <p:spPr>
          <a:ln/>
        </p:spPr>
        <p:txBody>
          <a:bodyPr/>
          <a:lstStyle>
            <a:lvl1pPr>
              <a:defRPr/>
            </a:lvl1pPr>
          </a:lstStyle>
          <a:p>
            <a:pPr>
              <a:defRPr/>
            </a:pPr>
            <a:fld id="{1D6B5B56-129C-4E91-B6C6-5522757BFE83}" type="slidenum">
              <a:rPr lang="en-GB"/>
              <a:pPr>
                <a:defRPr/>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0"/>
          <p:cNvSpPr>
            <a:spLocks noGrp="1" noChangeArrowheads="1"/>
          </p:cNvSpPr>
          <p:nvPr>
            <p:ph type="sldNum" idx="10"/>
          </p:nvPr>
        </p:nvSpPr>
        <p:spPr>
          <a:ln/>
        </p:spPr>
        <p:txBody>
          <a:bodyPr/>
          <a:lstStyle>
            <a:lvl1pPr>
              <a:defRPr/>
            </a:lvl1pPr>
          </a:lstStyle>
          <a:p>
            <a:pPr>
              <a:defRPr/>
            </a:pPr>
            <a:fld id="{2478580F-EAFF-4D6F-90B2-925DCCD2D94D}" type="slidenum">
              <a:rPr lang="en-GB"/>
              <a:pPr>
                <a:defRPr/>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435100" y="1447800"/>
            <a:ext cx="3671888"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59388" y="1447800"/>
            <a:ext cx="3671887"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0"/>
          <p:cNvSpPr>
            <a:spLocks noGrp="1" noChangeArrowheads="1"/>
          </p:cNvSpPr>
          <p:nvPr>
            <p:ph type="sldNum" idx="10"/>
          </p:nvPr>
        </p:nvSpPr>
        <p:spPr>
          <a:ln/>
        </p:spPr>
        <p:txBody>
          <a:bodyPr/>
          <a:lstStyle>
            <a:lvl1pPr>
              <a:defRPr/>
            </a:lvl1pPr>
          </a:lstStyle>
          <a:p>
            <a:pPr>
              <a:defRPr/>
            </a:pPr>
            <a:fld id="{D2F5C634-2A75-4119-853B-21A58FF815EC}" type="slidenum">
              <a:rPr lang="en-GB"/>
              <a:pPr>
                <a:defRPr/>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0"/>
          <p:cNvSpPr>
            <a:spLocks noGrp="1" noChangeArrowheads="1"/>
          </p:cNvSpPr>
          <p:nvPr>
            <p:ph type="sldNum" idx="10"/>
          </p:nvPr>
        </p:nvSpPr>
        <p:spPr>
          <a:ln/>
        </p:spPr>
        <p:txBody>
          <a:bodyPr/>
          <a:lstStyle>
            <a:lvl1pPr>
              <a:defRPr/>
            </a:lvl1pPr>
          </a:lstStyle>
          <a:p>
            <a:pPr>
              <a:defRPr/>
            </a:pPr>
            <a:fld id="{E0675184-EFBE-427C-91FE-DEEDFC5C4450}" type="slidenum">
              <a:rPr lang="en-GB"/>
              <a:pPr>
                <a:defRPr/>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0"/>
          <p:cNvSpPr>
            <a:spLocks noGrp="1" noChangeArrowheads="1"/>
          </p:cNvSpPr>
          <p:nvPr>
            <p:ph type="sldNum" idx="10"/>
          </p:nvPr>
        </p:nvSpPr>
        <p:spPr>
          <a:ln/>
        </p:spPr>
        <p:txBody>
          <a:bodyPr/>
          <a:lstStyle>
            <a:lvl1pPr>
              <a:defRPr/>
            </a:lvl1pPr>
          </a:lstStyle>
          <a:p>
            <a:pPr>
              <a:defRPr/>
            </a:pPr>
            <a:fld id="{6FF3F820-D994-4F3C-8A5E-2363ADEC0454}" type="slidenum">
              <a:rPr lang="en-GB"/>
              <a:pPr>
                <a:defRPr/>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14619A80-133E-4DD3-864B-D30ED5F174D5}" type="slidenum">
              <a:rPr lang="en-GB"/>
              <a:pPr>
                <a:defRPr/>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0"/>
          <p:cNvSpPr>
            <a:spLocks noGrp="1" noChangeArrowheads="1"/>
          </p:cNvSpPr>
          <p:nvPr>
            <p:ph type="sldNum" idx="10"/>
          </p:nvPr>
        </p:nvSpPr>
        <p:spPr>
          <a:ln/>
        </p:spPr>
        <p:txBody>
          <a:bodyPr/>
          <a:lstStyle>
            <a:lvl1pPr>
              <a:defRPr/>
            </a:lvl1pPr>
          </a:lstStyle>
          <a:p>
            <a:pPr>
              <a:defRPr/>
            </a:pPr>
            <a:fld id="{C7B53967-8653-48EC-B49E-C3DB796538B6}"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
          <p:cNvSpPr>
            <a:spLocks noGrp="1" noChangeArrowheads="1"/>
          </p:cNvSpPr>
          <p:nvPr>
            <p:ph type="sldNum" idx="10"/>
          </p:nvPr>
        </p:nvSpPr>
        <p:spPr>
          <a:ln/>
        </p:spPr>
        <p:txBody>
          <a:bodyPr/>
          <a:lstStyle>
            <a:lvl1pPr>
              <a:defRPr/>
            </a:lvl1pPr>
          </a:lstStyle>
          <a:p>
            <a:pPr>
              <a:defRPr/>
            </a:pPr>
            <a:fld id="{1D79191C-7AED-4443-BFB3-7A5E08778491}"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0"/>
          <p:cNvSpPr>
            <a:spLocks noGrp="1" noChangeArrowheads="1"/>
          </p:cNvSpPr>
          <p:nvPr>
            <p:ph type="sldNum" idx="10"/>
          </p:nvPr>
        </p:nvSpPr>
        <p:spPr>
          <a:ln/>
        </p:spPr>
        <p:txBody>
          <a:bodyPr/>
          <a:lstStyle>
            <a:lvl1pPr>
              <a:defRPr/>
            </a:lvl1pPr>
          </a:lstStyle>
          <a:p>
            <a:pPr>
              <a:defRPr/>
            </a:pPr>
            <a:fld id="{756A6928-B343-448B-840D-553714D37FE9}" type="slidenum">
              <a:rPr lang="en-GB"/>
              <a:pPr>
                <a:defRPr/>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p:ph type="sldNum" idx="10"/>
          </p:nvPr>
        </p:nvSpPr>
        <p:spPr>
          <a:ln/>
        </p:spPr>
        <p:txBody>
          <a:bodyPr/>
          <a:lstStyle>
            <a:lvl1pPr>
              <a:defRPr/>
            </a:lvl1pPr>
          </a:lstStyle>
          <a:p>
            <a:pPr>
              <a:defRPr/>
            </a:pPr>
            <a:fld id="{9E67B699-DA77-4F50-85AB-66E65711FF8D}" type="slidenum">
              <a:rPr lang="en-GB"/>
              <a:pPr>
                <a:defRPr/>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144463"/>
            <a:ext cx="1873250" cy="610076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435100" y="144463"/>
            <a:ext cx="5470525" cy="61007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0"/>
          <p:cNvSpPr>
            <a:spLocks noGrp="1" noChangeArrowheads="1"/>
          </p:cNvSpPr>
          <p:nvPr>
            <p:ph type="sldNum" idx="10"/>
          </p:nvPr>
        </p:nvSpPr>
        <p:spPr>
          <a:ln/>
        </p:spPr>
        <p:txBody>
          <a:bodyPr/>
          <a:lstStyle>
            <a:lvl1pPr>
              <a:defRPr/>
            </a:lvl1pPr>
          </a:lstStyle>
          <a:p>
            <a:pPr>
              <a:defRPr/>
            </a:pPr>
            <a:fld id="{4618C718-4831-42AD-B522-339E83CA676B}" type="slidenum">
              <a:rPr lang="en-GB"/>
              <a:pPr>
                <a:defRPr/>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76D5508A-9A7F-4C20-84BF-30BAEAAC6C92}" type="slidenum">
              <a:rPr lang="en-GB"/>
              <a:pPr>
                <a:defRPr/>
              </a:pPr>
              <a:t>‹N°›</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5118E92-F16D-413E-AA51-98F89FD7C47E}" type="slidenum">
              <a:rPr lang="en-GB"/>
              <a:pPr>
                <a:defRPr/>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C0A357CE-6639-4EEB-99F7-E328E2116E67}" type="slidenum">
              <a:rPr lang="en-GB"/>
              <a:pPr>
                <a:defRPr/>
              </a:pPr>
              <a:t>‹N°›</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5DFC8CD5-5883-4145-926D-9EB1878C8710}" type="slidenum">
              <a:rPr lang="en-GB"/>
              <a:pPr>
                <a:defRPr/>
              </a:pPr>
              <a:t>‹N°›</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2E106AE1-5538-4543-9899-7FCBD67B8C3A}" type="slidenum">
              <a:rPr lang="en-GB"/>
              <a:pPr>
                <a:defRPr/>
              </a:pPr>
              <a:t>‹N°›</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208DDBAA-F5F9-40AE-92EA-223DF66329C9}" type="slidenum">
              <a:rPr lang="en-GB"/>
              <a:pPr>
                <a:defRPr/>
              </a:pPr>
              <a:t>‹N°›</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9FBB9D65-BD5D-45C0-924F-224FCA9BAAF0}"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
          <p:cNvSpPr>
            <a:spLocks noGrp="1" noChangeArrowheads="1"/>
          </p:cNvSpPr>
          <p:nvPr>
            <p:ph type="sldNum" idx="10"/>
          </p:nvPr>
        </p:nvSpPr>
        <p:spPr>
          <a:ln/>
        </p:spPr>
        <p:txBody>
          <a:bodyPr/>
          <a:lstStyle>
            <a:lvl1pPr>
              <a:defRPr/>
            </a:lvl1pPr>
          </a:lstStyle>
          <a:p>
            <a:pPr>
              <a:defRPr/>
            </a:pPr>
            <a:fld id="{D9630961-A605-4225-98BA-E94EB64E5481}"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E2D902-394D-469B-A890-92867F5DC206}" type="slidenum">
              <a:rPr lang="en-GB"/>
              <a:pPr>
                <a:defRPr/>
              </a:pPr>
              <a:t>‹N°›</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1B70B20D-097A-4E6D-B68D-0C57C7120F48}" type="slidenum">
              <a:rPr lang="en-GB"/>
              <a:pPr>
                <a:defRPr/>
              </a:pPr>
              <a:t>‹N°›</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A7362858-0E5C-4B5C-B111-E58544D41380}" type="slidenum">
              <a:rPr lang="en-GB"/>
              <a:pPr>
                <a:defRPr/>
              </a:pPr>
              <a:t>‹N°›</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28588"/>
            <a:ext cx="2055813" cy="599598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28588"/>
            <a:ext cx="6019800" cy="599598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27F4FA2-8A58-40B8-A8FC-0BA43782A88E}" type="slidenum">
              <a:rPr lang="en-GB"/>
              <a:pPr>
                <a:defRPr/>
              </a:pPr>
              <a:t>‹N°›</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43351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7013"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6613" y="1600200"/>
            <a:ext cx="4038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6613" y="3938588"/>
            <a:ext cx="4038600" cy="21859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3"/>
          <p:cNvSpPr>
            <a:spLocks noGrp="1" noChangeArrowheads="1"/>
          </p:cNvSpPr>
          <p:nvPr>
            <p:ph type="dt" idx="10"/>
          </p:nvPr>
        </p:nvSpPr>
        <p:spPr>
          <a:ln/>
        </p:spPr>
        <p:txBody>
          <a:bodyPr/>
          <a:lstStyle>
            <a:lvl1pPr>
              <a:defRPr/>
            </a:lvl1pPr>
          </a:lstStyle>
          <a:p>
            <a:pPr>
              <a:defRPr/>
            </a:pPr>
            <a:endParaRPr lang="en-GB"/>
          </a:p>
        </p:txBody>
      </p:sp>
      <p:sp>
        <p:nvSpPr>
          <p:cNvPr id="7" name="Rectangle 4"/>
          <p:cNvSpPr>
            <a:spLocks noGrp="1" noChangeArrowheads="1"/>
          </p:cNvSpPr>
          <p:nvPr>
            <p:ph type="ftr" idx="11"/>
          </p:nvPr>
        </p:nvSpPr>
        <p:spPr>
          <a:ln/>
        </p:spPr>
        <p:txBody>
          <a:bodyPr/>
          <a:lstStyle>
            <a:lvl1pPr>
              <a:defRPr/>
            </a:lvl1pPr>
          </a:lstStyle>
          <a:p>
            <a:pPr>
              <a:defRPr/>
            </a:pPr>
            <a:endParaRPr lang="en-GB"/>
          </a:p>
        </p:txBody>
      </p:sp>
      <p:sp>
        <p:nvSpPr>
          <p:cNvPr id="8" name="Rectangle 5"/>
          <p:cNvSpPr>
            <a:spLocks noGrp="1" noChangeArrowheads="1"/>
          </p:cNvSpPr>
          <p:nvPr>
            <p:ph type="sldNum" idx="12"/>
          </p:nvPr>
        </p:nvSpPr>
        <p:spPr>
          <a:ln/>
        </p:spPr>
        <p:txBody>
          <a:bodyPr/>
          <a:lstStyle>
            <a:lvl1pPr>
              <a:defRPr/>
            </a:lvl1pPr>
          </a:lstStyle>
          <a:p>
            <a:pPr>
              <a:defRPr/>
            </a:pPr>
            <a:fld id="{0E31B0DD-9A8D-40C4-BD56-A7A9E0E9F4A9}" type="slidenum">
              <a:rPr lang="en-GB"/>
              <a:pPr>
                <a:defRPr/>
              </a:pPr>
              <a:t>‹N°›</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433512"/>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7013"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43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2903AF9D-1BA1-4F4A-870D-FC77DFCA2D61}" type="slidenum">
              <a:rPr lang="en-GB"/>
              <a:pPr>
                <a:defRPr/>
              </a:pPr>
              <a:t>‹N°›</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433512"/>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8013" cy="4524375"/>
          </a:xfrm>
        </p:spPr>
        <p:txBody>
          <a:bodyPr/>
          <a:lstStyle/>
          <a:p>
            <a:pPr lvl="0"/>
            <a:endParaRPr lang="fr-FR" noProof="0" smtClean="0"/>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33D200B5-7000-40D5-8BB1-F8181D0059D0}" type="slidenum">
              <a:rPr lang="en-GB"/>
              <a:pPr>
                <a:defRPr/>
              </a:pPr>
              <a:t>‹N°›</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ED93DCF-F93C-4183-9CCF-C7A5122C3E6F}"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435100" y="1447800"/>
            <a:ext cx="3671888"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59388" y="1447800"/>
            <a:ext cx="3671887"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
          <p:cNvSpPr>
            <a:spLocks noGrp="1" noChangeArrowheads="1"/>
          </p:cNvSpPr>
          <p:nvPr>
            <p:ph type="sldNum" idx="10"/>
          </p:nvPr>
        </p:nvSpPr>
        <p:spPr>
          <a:ln/>
        </p:spPr>
        <p:txBody>
          <a:bodyPr/>
          <a:lstStyle>
            <a:lvl1pPr>
              <a:defRPr/>
            </a:lvl1pPr>
          </a:lstStyle>
          <a:p>
            <a:pPr>
              <a:defRPr/>
            </a:pPr>
            <a:fld id="{0E1E924B-5A4D-4232-94D6-A77B0899D1E8}"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
          <p:cNvSpPr>
            <a:spLocks noGrp="1" noChangeArrowheads="1"/>
          </p:cNvSpPr>
          <p:nvPr>
            <p:ph type="sldNum" idx="10"/>
          </p:nvPr>
        </p:nvSpPr>
        <p:spPr>
          <a:ln/>
        </p:spPr>
        <p:txBody>
          <a:bodyPr/>
          <a:lstStyle>
            <a:lvl1pPr>
              <a:defRPr/>
            </a:lvl1pPr>
          </a:lstStyle>
          <a:p>
            <a:pPr>
              <a:defRPr/>
            </a:pPr>
            <a:fld id="{505AD8CF-6931-4FE3-A270-CCB1A9196B28}"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7"/>
          <p:cNvSpPr>
            <a:spLocks noGrp="1" noChangeArrowheads="1"/>
          </p:cNvSpPr>
          <p:nvPr>
            <p:ph type="sldNum" idx="10"/>
          </p:nvPr>
        </p:nvSpPr>
        <p:spPr>
          <a:ln/>
        </p:spPr>
        <p:txBody>
          <a:bodyPr/>
          <a:lstStyle>
            <a:lvl1pPr>
              <a:defRPr/>
            </a:lvl1pPr>
          </a:lstStyle>
          <a:p>
            <a:pPr>
              <a:defRPr/>
            </a:pPr>
            <a:fld id="{3B7B2835-80E2-4A01-8902-CC73F83FCA03}"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53C09E0C-A0CE-45F6-AA56-3399A4FC96AD}"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2E0F380C-FC6A-4AEC-B225-C6E824E505B0}"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
          <p:cNvSpPr>
            <a:spLocks noGrp="1" noChangeArrowheads="1"/>
          </p:cNvSpPr>
          <p:nvPr>
            <p:ph type="sldNum" idx="10"/>
          </p:nvPr>
        </p:nvSpPr>
        <p:spPr>
          <a:ln/>
        </p:spPr>
        <p:txBody>
          <a:bodyPr/>
          <a:lstStyle>
            <a:lvl1pPr>
              <a:defRPr/>
            </a:lvl1pPr>
          </a:lstStyle>
          <a:p>
            <a:pPr>
              <a:defRPr/>
            </a:pPr>
            <a:fld id="{095E4E20-4939-46B6-99AC-F7F1D08AD3E0}"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NUL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14413" y="0"/>
            <a:ext cx="8129587" cy="6858000"/>
          </a:xfrm>
          <a:prstGeom prst="rect">
            <a:avLst/>
          </a:prstGeom>
          <a:solidFill>
            <a:srgbClr val="FFFFFF"/>
          </a:solid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1026" name="Rectangle 2"/>
          <p:cNvSpPr>
            <a:spLocks noChangeArrowheads="1"/>
          </p:cNvSpPr>
          <p:nvPr/>
        </p:nvSpPr>
        <p:spPr bwMode="auto">
          <a:xfrm>
            <a:off x="1014413" y="0"/>
            <a:ext cx="73025" cy="6858000"/>
          </a:xfrm>
          <a:prstGeom prst="rect">
            <a:avLst/>
          </a:prstGeom>
          <a:solidFill>
            <a:srgbClr val="FFFFFF"/>
          </a:solidFill>
          <a:ln w="9525">
            <a:noFill/>
            <a:round/>
            <a:headEnd/>
            <a:tailEnd/>
          </a:ln>
          <a:effectLst>
            <a:outerShdw dist="114543" dir="6567601" algn="ctr" rotWithShape="0">
              <a:srgbClr val="706B5F">
                <a:alpha val="25041"/>
              </a:srgbClr>
            </a:outerShdw>
          </a:effectLst>
        </p:spPr>
        <p:txBody>
          <a:bodyPr wrap="none" anchor="ctr"/>
          <a:lstStyle/>
          <a:p>
            <a:pPr>
              <a:defRPr/>
            </a:pPr>
            <a:endParaRPr lang="fr-FR" dirty="0">
              <a:latin typeface="Times New Roman" pitchFamily="18" charset="0"/>
              <a:cs typeface="Times New Roman" pitchFamily="18" charset="0"/>
            </a:endParaRPr>
          </a:p>
        </p:txBody>
      </p:sp>
      <p:sp>
        <p:nvSpPr>
          <p:cNvPr id="7172" name="Rectangle 3"/>
          <p:cNvSpPr>
            <a:spLocks noGrp="1" noChangeArrowheads="1"/>
          </p:cNvSpPr>
          <p:nvPr>
            <p:ph type="title"/>
          </p:nvPr>
        </p:nvSpPr>
        <p:spPr bwMode="auto">
          <a:xfrm>
            <a:off x="1435100" y="144463"/>
            <a:ext cx="7496175" cy="140176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7173" name="Rectangle 4"/>
          <p:cNvSpPr>
            <a:spLocks noGrp="1" noChangeArrowheads="1"/>
          </p:cNvSpPr>
          <p:nvPr>
            <p:ph type="body" idx="1"/>
          </p:nvPr>
        </p:nvSpPr>
        <p:spPr bwMode="auto">
          <a:xfrm>
            <a:off x="1435100" y="1447800"/>
            <a:ext cx="7496175" cy="47974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9" name="Text Box 5"/>
          <p:cNvSpPr txBox="1">
            <a:spLocks noChangeArrowheads="1"/>
          </p:cNvSpPr>
          <p:nvPr/>
        </p:nvSpPr>
        <p:spPr bwMode="auto">
          <a:xfrm>
            <a:off x="3581400" y="6303963"/>
            <a:ext cx="2133600" cy="476250"/>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1030" name="Text Box 6"/>
          <p:cNvSpPr txBox="1">
            <a:spLocks noChangeArrowheads="1"/>
          </p:cNvSpPr>
          <p:nvPr/>
        </p:nvSpPr>
        <p:spPr bwMode="auto">
          <a:xfrm>
            <a:off x="5715000" y="6303963"/>
            <a:ext cx="2895600" cy="476250"/>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1031" name="Rectangle 7"/>
          <p:cNvSpPr>
            <a:spLocks noGrp="1" noChangeArrowheads="1"/>
          </p:cNvSpPr>
          <p:nvPr>
            <p:ph type="sldNum"/>
          </p:nvPr>
        </p:nvSpPr>
        <p:spPr bwMode="auto">
          <a:xfrm>
            <a:off x="8613775" y="6303963"/>
            <a:ext cx="454025" cy="4746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rtl="0">
              <a:lnSpc>
                <a:spcPct val="100000"/>
              </a:lnSpc>
              <a:buClr>
                <a:srgbClr val="B5A788"/>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B5A788"/>
                </a:solidFill>
                <a:latin typeface="Times New Roman" pitchFamily="18" charset="0"/>
                <a:ea typeface="Arial Unicode MS" pitchFamily="34" charset="-128"/>
                <a:cs typeface="Arial Unicode MS" pitchFamily="34" charset="-128"/>
              </a:defRPr>
            </a:lvl1pPr>
          </a:lstStyle>
          <a:p>
            <a:pPr>
              <a:defRPr/>
            </a:pPr>
            <a:fld id="{919240D0-F784-48C2-8B25-16A401646CE8}"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mj-lt"/>
          <a:ea typeface="+mj-ea"/>
          <a:cs typeface="+mj-cs"/>
        </a:defRPr>
      </a:lvl1pPr>
      <a:lvl2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2pPr>
      <a:lvl3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3pPr>
      <a:lvl4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4pPr>
      <a:lvl5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5pPr>
      <a:lvl6pPr marL="4572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6pPr>
      <a:lvl7pPr marL="9144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7pPr>
      <a:lvl8pPr marL="13716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8pPr>
      <a:lvl9pPr marL="18288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9pPr>
    </p:titleStyle>
    <p:bodyStyle>
      <a:lvl1pPr marL="361950" indent="-282575" algn="l" defTabSz="449263" rtl="0" eaLnBrk="0" fontAlgn="base" hangingPunct="0">
        <a:lnSpc>
          <a:spcPct val="94000"/>
        </a:lnSpc>
        <a:spcBef>
          <a:spcPts val="600"/>
        </a:spcBef>
        <a:spcAft>
          <a:spcPct val="0"/>
        </a:spcAft>
        <a:buClr>
          <a:srgbClr val="3891A7"/>
        </a:buClr>
        <a:buSzPct val="80000"/>
        <a:buFont typeface="Wingdings 2" pitchFamily="18" charset="2"/>
        <a:buChar char=""/>
        <a:defRPr sz="3200">
          <a:solidFill>
            <a:srgbClr val="000000"/>
          </a:solidFill>
          <a:latin typeface="+mn-lt"/>
          <a:ea typeface="+mn-ea"/>
          <a:cs typeface="+mn-cs"/>
        </a:defRPr>
      </a:lvl1pPr>
      <a:lvl2pPr marL="636588" indent="-233363" algn="l" defTabSz="449263" rtl="0" eaLnBrk="0" fontAlgn="base" hangingPunct="0">
        <a:lnSpc>
          <a:spcPct val="94000"/>
        </a:lnSpc>
        <a:spcBef>
          <a:spcPts val="550"/>
        </a:spcBef>
        <a:spcAft>
          <a:spcPct val="0"/>
        </a:spcAft>
        <a:buClr>
          <a:srgbClr val="3891A7"/>
        </a:buClr>
        <a:buSzPct val="100000"/>
        <a:buFont typeface="Verdana" pitchFamily="34" charset="0"/>
        <a:buChar char="◦"/>
        <a:defRPr sz="2800">
          <a:solidFill>
            <a:srgbClr val="000000"/>
          </a:solidFill>
          <a:latin typeface="+mn-lt"/>
        </a:defRPr>
      </a:lvl2pPr>
      <a:lvl3pPr marL="882650" indent="-228600" algn="l" defTabSz="449263" rtl="0" eaLnBrk="0" fontAlgn="base" hangingPunct="0">
        <a:lnSpc>
          <a:spcPct val="94000"/>
        </a:lnSpc>
        <a:spcBef>
          <a:spcPts val="600"/>
        </a:spcBef>
        <a:spcAft>
          <a:spcPct val="0"/>
        </a:spcAft>
        <a:buClr>
          <a:srgbClr val="FEB80A"/>
        </a:buClr>
        <a:buSzPct val="100000"/>
        <a:buFont typeface="Wingdings 2" pitchFamily="18" charset="2"/>
        <a:buChar char=""/>
        <a:defRPr sz="2400">
          <a:solidFill>
            <a:srgbClr val="000000"/>
          </a:solidFill>
          <a:latin typeface="+mn-lt"/>
        </a:defRPr>
      </a:lvl3pPr>
      <a:lvl4pPr marL="1093788" indent="-171450" algn="l" defTabSz="449263" rtl="0" eaLnBrk="0" fontAlgn="base" hangingPunct="0">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4pPr>
      <a:lvl5pPr marL="1293813" indent="-180975" algn="l" defTabSz="449263" rtl="0" eaLnBrk="0" fontAlgn="base" hangingPunct="0">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5pPr>
      <a:lvl6pPr marL="17510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6pPr>
      <a:lvl7pPr marL="22082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7pPr>
      <a:lvl8pPr marL="26654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8pPr>
      <a:lvl9pPr marL="31226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8194" name="Group 1"/>
          <p:cNvGrpSpPr>
            <a:grpSpLocks/>
          </p:cNvGrpSpPr>
          <p:nvPr/>
        </p:nvGrpSpPr>
        <p:grpSpPr bwMode="auto">
          <a:xfrm>
            <a:off x="646113" y="969963"/>
            <a:ext cx="4800600" cy="4799012"/>
            <a:chOff x="407" y="611"/>
            <a:chExt cx="3024" cy="3023"/>
          </a:xfrm>
        </p:grpSpPr>
        <p:pic>
          <p:nvPicPr>
            <p:cNvPr id="8202" name="Picture 2"/>
            <p:cNvPicPr>
              <a:picLocks noChangeAspect="1" noChangeArrowheads="1"/>
            </p:cNvPicPr>
            <p:nvPr/>
          </p:nvPicPr>
          <p:blipFill>
            <a:blip r:embed="rId13"/>
            <a:srcRect/>
            <a:stretch>
              <a:fillRect/>
            </a:stretch>
          </p:blipFill>
          <p:spPr bwMode="auto">
            <a:xfrm>
              <a:off x="407" y="611"/>
              <a:ext cx="3025" cy="3024"/>
            </a:xfrm>
            <a:prstGeom prst="rect">
              <a:avLst/>
            </a:prstGeom>
            <a:noFill/>
            <a:ln w="9525">
              <a:noFill/>
              <a:round/>
              <a:headEnd/>
              <a:tailEnd/>
            </a:ln>
          </p:spPr>
        </p:pic>
        <p:sp>
          <p:nvSpPr>
            <p:cNvPr id="2051" name="Text Box 3"/>
            <p:cNvSpPr txBox="1">
              <a:spLocks noChangeArrowheads="1"/>
            </p:cNvSpPr>
            <p:nvPr/>
          </p:nvSpPr>
          <p:spPr bwMode="auto">
            <a:xfrm>
              <a:off x="480" y="672"/>
              <a:ext cx="2879" cy="2879"/>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grpSp>
      <p:sp>
        <p:nvSpPr>
          <p:cNvPr id="2052" name="AutoShape 4"/>
          <p:cNvSpPr>
            <a:spLocks noChangeArrowheads="1"/>
          </p:cNvSpPr>
          <p:nvPr/>
        </p:nvSpPr>
        <p:spPr bwMode="auto">
          <a:xfrm rot="19440000">
            <a:off x="396875" y="954088"/>
            <a:ext cx="685800" cy="204787"/>
          </a:xfrm>
          <a:prstGeom prst="flowChartProcess">
            <a:avLst/>
          </a:prstGeom>
          <a:solidFill>
            <a:srgbClr val="FBFBFB">
              <a:alpha val="45000"/>
            </a:srgbClr>
          </a:solidFill>
          <a:ln w="6480">
            <a:solidFill>
              <a:srgbClr val="FFFFFF"/>
            </a:solidFill>
            <a:miter lim="800000"/>
            <a:headEnd/>
            <a:tailEnd/>
          </a:ln>
          <a:effectLst>
            <a:outerShdw dist="25364" dir="3324463" algn="ctr" rotWithShape="0">
              <a:srgbClr val="EBDAB1">
                <a:alpha val="40033"/>
              </a:srgbClr>
            </a:outerShdw>
          </a:effectLst>
        </p:spPr>
        <p:txBody>
          <a:bodyPr wrap="none" anchor="ctr"/>
          <a:lstStyle/>
          <a:p>
            <a:pPr>
              <a:defRPr/>
            </a:pPr>
            <a:endParaRPr lang="fr-FR" dirty="0">
              <a:latin typeface="Times New Roman" pitchFamily="18" charset="0"/>
              <a:cs typeface="Times New Roman" pitchFamily="18" charset="0"/>
            </a:endParaRPr>
          </a:p>
        </p:txBody>
      </p:sp>
      <p:sp>
        <p:nvSpPr>
          <p:cNvPr id="2053" name="AutoShape 5"/>
          <p:cNvSpPr>
            <a:spLocks noChangeArrowheads="1"/>
          </p:cNvSpPr>
          <p:nvPr/>
        </p:nvSpPr>
        <p:spPr bwMode="auto">
          <a:xfrm rot="2100000" flipH="1">
            <a:off x="5003800" y="939800"/>
            <a:ext cx="649288" cy="204788"/>
          </a:xfrm>
          <a:prstGeom prst="flowChartProcess">
            <a:avLst/>
          </a:prstGeom>
          <a:solidFill>
            <a:srgbClr val="FBFBFB">
              <a:alpha val="45000"/>
            </a:srgbClr>
          </a:solidFill>
          <a:ln w="6480">
            <a:solidFill>
              <a:srgbClr val="FFFFFF"/>
            </a:solidFill>
            <a:miter lim="800000"/>
            <a:headEnd/>
            <a:tailEnd/>
          </a:ln>
          <a:effectLst>
            <a:outerShdw dist="25364" dir="3324463" algn="ctr" rotWithShape="0">
              <a:srgbClr val="E7DEC9">
                <a:alpha val="20044"/>
              </a:srgbClr>
            </a:outerShdw>
          </a:effectLst>
        </p:spPr>
        <p:txBody>
          <a:bodyPr wrap="none" anchor="ctr"/>
          <a:lstStyle/>
          <a:p>
            <a:pPr>
              <a:defRPr/>
            </a:pPr>
            <a:endParaRPr lang="fr-FR" dirty="0">
              <a:latin typeface="Times New Roman" pitchFamily="18" charset="0"/>
              <a:cs typeface="Times New Roman" pitchFamily="18" charset="0"/>
            </a:endParaRPr>
          </a:p>
        </p:txBody>
      </p:sp>
      <p:sp>
        <p:nvSpPr>
          <p:cNvPr id="8197" name="Rectangle 6"/>
          <p:cNvSpPr>
            <a:spLocks noGrp="1" noChangeArrowheads="1"/>
          </p:cNvSpPr>
          <p:nvPr>
            <p:ph type="title"/>
          </p:nvPr>
        </p:nvSpPr>
        <p:spPr bwMode="auto">
          <a:xfrm>
            <a:off x="1435100" y="144463"/>
            <a:ext cx="7496175" cy="140176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8198" name="Rectangle 7"/>
          <p:cNvSpPr>
            <a:spLocks noGrp="1" noChangeArrowheads="1"/>
          </p:cNvSpPr>
          <p:nvPr>
            <p:ph type="body" idx="1"/>
          </p:nvPr>
        </p:nvSpPr>
        <p:spPr bwMode="auto">
          <a:xfrm>
            <a:off x="1435100" y="1447800"/>
            <a:ext cx="7496175" cy="47974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2056" name="Text Box 8"/>
          <p:cNvSpPr txBox="1">
            <a:spLocks noChangeArrowheads="1"/>
          </p:cNvSpPr>
          <p:nvPr/>
        </p:nvSpPr>
        <p:spPr bwMode="auto">
          <a:xfrm>
            <a:off x="3581400" y="6303963"/>
            <a:ext cx="2133600" cy="476250"/>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2057" name="Text Box 9"/>
          <p:cNvSpPr txBox="1">
            <a:spLocks noChangeArrowheads="1"/>
          </p:cNvSpPr>
          <p:nvPr/>
        </p:nvSpPr>
        <p:spPr bwMode="auto">
          <a:xfrm>
            <a:off x="5715000" y="6303963"/>
            <a:ext cx="2895600" cy="476250"/>
          </a:xfrm>
          <a:prstGeom prst="rect">
            <a:avLst/>
          </a:prstGeom>
          <a:noFill/>
          <a:ln w="9525">
            <a:noFill/>
            <a:round/>
            <a:headEnd/>
            <a:tailEnd/>
          </a:ln>
          <a:effectLst/>
        </p:spPr>
        <p:txBody>
          <a:bodyPr wrap="none" anchor="ctr"/>
          <a:lstStyle/>
          <a:p>
            <a:pPr>
              <a:defRPr/>
            </a:pPr>
            <a:endParaRPr lang="fr-FR" dirty="0">
              <a:latin typeface="Times New Roman" pitchFamily="18" charset="0"/>
              <a:cs typeface="Times New Roman" pitchFamily="18" charset="0"/>
            </a:endParaRPr>
          </a:p>
        </p:txBody>
      </p:sp>
      <p:sp>
        <p:nvSpPr>
          <p:cNvPr id="2058" name="Rectangle 10"/>
          <p:cNvSpPr>
            <a:spLocks noGrp="1" noChangeArrowheads="1"/>
          </p:cNvSpPr>
          <p:nvPr>
            <p:ph type="sldNum"/>
          </p:nvPr>
        </p:nvSpPr>
        <p:spPr bwMode="auto">
          <a:xfrm>
            <a:off x="8613775" y="6303963"/>
            <a:ext cx="454025" cy="47466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rtl="0">
              <a:lnSpc>
                <a:spcPct val="100000"/>
              </a:lnSpc>
              <a:buClr>
                <a:srgbClr val="B5A788"/>
              </a:buClr>
              <a:defRPr sz="1200">
                <a:solidFill>
                  <a:srgbClr val="B5A788"/>
                </a:solidFill>
                <a:latin typeface="Times New Roman" pitchFamily="18" charset="0"/>
                <a:ea typeface="Arial Unicode MS" pitchFamily="34" charset="-128"/>
                <a:cs typeface="Arial Unicode MS" pitchFamily="34" charset="-128"/>
              </a:defRPr>
            </a:lvl1pPr>
          </a:lstStyle>
          <a:p>
            <a:pPr>
              <a:defRPr/>
            </a:pPr>
            <a:fld id="{D3AC4CFE-E395-4760-B633-97B58AE270F5}"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mj-lt"/>
          <a:ea typeface="+mj-ea"/>
          <a:cs typeface="+mj-cs"/>
        </a:defRPr>
      </a:lvl1pPr>
      <a:lvl2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2pPr>
      <a:lvl3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3pPr>
      <a:lvl4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4pPr>
      <a:lvl5pPr algn="l" defTabSz="449263" rtl="0" eaLnBrk="0" fontAlgn="base" hangingPunct="0">
        <a:lnSpc>
          <a:spcPct val="94000"/>
        </a:lnSpc>
        <a:spcBef>
          <a:spcPct val="0"/>
        </a:spcBef>
        <a:spcAft>
          <a:spcPct val="0"/>
        </a:spcAft>
        <a:buClr>
          <a:srgbClr val="572314"/>
        </a:buClr>
        <a:buSzPct val="100000"/>
        <a:buFont typeface="Gill Sans MT" pitchFamily="34" charset="0"/>
        <a:defRPr sz="4300">
          <a:solidFill>
            <a:srgbClr val="572314"/>
          </a:solidFill>
          <a:latin typeface="Gill Sans MT" charset="0"/>
        </a:defRPr>
      </a:lvl5pPr>
      <a:lvl6pPr marL="4572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6pPr>
      <a:lvl7pPr marL="9144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7pPr>
      <a:lvl8pPr marL="13716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8pPr>
      <a:lvl9pPr marL="1828800" algn="l" defTabSz="449263" rtl="0" fontAlgn="base">
        <a:lnSpc>
          <a:spcPct val="94000"/>
        </a:lnSpc>
        <a:spcBef>
          <a:spcPct val="0"/>
        </a:spcBef>
        <a:spcAft>
          <a:spcPct val="0"/>
        </a:spcAft>
        <a:buClr>
          <a:srgbClr val="572314"/>
        </a:buClr>
        <a:buSzPct val="100000"/>
        <a:buFont typeface="Gill Sans MT" charset="0"/>
        <a:defRPr sz="4300">
          <a:solidFill>
            <a:srgbClr val="572314"/>
          </a:solidFill>
          <a:latin typeface="Gill Sans MT" charset="0"/>
        </a:defRPr>
      </a:lvl9pPr>
    </p:titleStyle>
    <p:bodyStyle>
      <a:lvl1pPr marL="361950" indent="-282575" algn="l" defTabSz="449263" rtl="0" eaLnBrk="0" fontAlgn="base" hangingPunct="0">
        <a:lnSpc>
          <a:spcPct val="94000"/>
        </a:lnSpc>
        <a:spcBef>
          <a:spcPts val="600"/>
        </a:spcBef>
        <a:spcAft>
          <a:spcPct val="0"/>
        </a:spcAft>
        <a:buClr>
          <a:srgbClr val="3891A7"/>
        </a:buClr>
        <a:buSzPct val="80000"/>
        <a:buFont typeface="Wingdings 2" pitchFamily="18" charset="2"/>
        <a:buChar char=""/>
        <a:defRPr sz="3200">
          <a:solidFill>
            <a:srgbClr val="000000"/>
          </a:solidFill>
          <a:latin typeface="+mn-lt"/>
          <a:ea typeface="+mn-ea"/>
          <a:cs typeface="+mn-cs"/>
        </a:defRPr>
      </a:lvl1pPr>
      <a:lvl2pPr marL="636588" indent="-233363" algn="l" defTabSz="449263" rtl="0" eaLnBrk="0" fontAlgn="base" hangingPunct="0">
        <a:lnSpc>
          <a:spcPct val="94000"/>
        </a:lnSpc>
        <a:spcBef>
          <a:spcPts val="550"/>
        </a:spcBef>
        <a:spcAft>
          <a:spcPct val="0"/>
        </a:spcAft>
        <a:buClr>
          <a:srgbClr val="3891A7"/>
        </a:buClr>
        <a:buSzPct val="100000"/>
        <a:buFont typeface="Verdana" pitchFamily="34" charset="0"/>
        <a:buChar char="◦"/>
        <a:defRPr sz="2800">
          <a:solidFill>
            <a:srgbClr val="000000"/>
          </a:solidFill>
          <a:latin typeface="+mn-lt"/>
        </a:defRPr>
      </a:lvl2pPr>
      <a:lvl3pPr marL="882650" indent="-228600" algn="l" defTabSz="449263" rtl="0" eaLnBrk="0" fontAlgn="base" hangingPunct="0">
        <a:lnSpc>
          <a:spcPct val="94000"/>
        </a:lnSpc>
        <a:spcBef>
          <a:spcPts val="600"/>
        </a:spcBef>
        <a:spcAft>
          <a:spcPct val="0"/>
        </a:spcAft>
        <a:buClr>
          <a:srgbClr val="FEB80A"/>
        </a:buClr>
        <a:buSzPct val="100000"/>
        <a:buFont typeface="Wingdings 2" pitchFamily="18" charset="2"/>
        <a:buChar char=""/>
        <a:defRPr sz="2400">
          <a:solidFill>
            <a:srgbClr val="000000"/>
          </a:solidFill>
          <a:latin typeface="+mn-lt"/>
        </a:defRPr>
      </a:lvl3pPr>
      <a:lvl4pPr marL="1093788" indent="-171450" algn="l" defTabSz="449263" rtl="0" eaLnBrk="0" fontAlgn="base" hangingPunct="0">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4pPr>
      <a:lvl5pPr marL="1293813" indent="-180975" algn="l" defTabSz="449263" rtl="0" eaLnBrk="0" fontAlgn="base" hangingPunct="0">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5pPr>
      <a:lvl6pPr marL="17510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6pPr>
      <a:lvl7pPr marL="22082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7pPr>
      <a:lvl8pPr marL="26654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8pPr>
      <a:lvl9pPr marL="3122613" indent="-180975" algn="l" defTabSz="449263" rtl="0" fontAlgn="base">
        <a:lnSpc>
          <a:spcPct val="94000"/>
        </a:lnSpc>
        <a:spcBef>
          <a:spcPts val="500"/>
        </a:spcBef>
        <a:spcAft>
          <a:spcPct val="0"/>
        </a:spcAft>
        <a:buClr>
          <a:srgbClr val="C32D2E"/>
        </a:buClr>
        <a:buSzPct val="100000"/>
        <a:buFont typeface="Wingdings 2" pitchFamily="18" charset="2"/>
        <a:buChar char=""/>
        <a:defRPr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457200" y="128588"/>
            <a:ext cx="82280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9219"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3075"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rtl="0">
              <a:lnSpc>
                <a:spcPct val="100000"/>
              </a:lnSpc>
              <a:tabLst>
                <a:tab pos="723900" algn="l"/>
                <a:tab pos="1447800" algn="l"/>
              </a:tabLst>
              <a:defRPr sz="1400">
                <a:solidFill>
                  <a:srgbClr val="000000"/>
                </a:solidFill>
                <a:latin typeface="Times New Roman" pitchFamily="18" charset="0"/>
                <a:cs typeface="Tahoma" pitchFamily="34" charset="0"/>
              </a:defRPr>
            </a:lvl1pPr>
          </a:lstStyle>
          <a:p>
            <a:pPr>
              <a:defRPr/>
            </a:pPr>
            <a:endParaRPr lang="en-GB"/>
          </a:p>
        </p:txBody>
      </p:sp>
      <p:sp>
        <p:nvSpPr>
          <p:cNvPr id="3076"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rtl="0">
              <a:lnSpc>
                <a:spcPct val="100000"/>
              </a:lnSpc>
              <a:tabLst>
                <a:tab pos="723900" algn="l"/>
                <a:tab pos="1447800" algn="l"/>
                <a:tab pos="2171700" algn="l"/>
                <a:tab pos="2895600" algn="l"/>
              </a:tabLst>
              <a:defRPr sz="1400">
                <a:solidFill>
                  <a:srgbClr val="000000"/>
                </a:solidFill>
                <a:latin typeface="Times New Roman" pitchFamily="18" charset="0"/>
                <a:cs typeface="Tahoma" pitchFamily="34" charset="0"/>
              </a:defRPr>
            </a:lvl1pPr>
          </a:lstStyle>
          <a:p>
            <a:pPr>
              <a:defRPr/>
            </a:pPr>
            <a:endParaRPr lang="en-GB"/>
          </a:p>
        </p:txBody>
      </p:sp>
      <p:sp>
        <p:nvSpPr>
          <p:cNvPr id="3077"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rtl="0">
              <a:lnSpc>
                <a:spcPct val="100000"/>
              </a:lnSpc>
              <a:tabLst>
                <a:tab pos="723900" algn="l"/>
                <a:tab pos="1447800" algn="l"/>
              </a:tabLst>
              <a:defRPr sz="1400">
                <a:solidFill>
                  <a:srgbClr val="000000"/>
                </a:solidFill>
                <a:latin typeface="Times New Roman" pitchFamily="18" charset="0"/>
                <a:cs typeface="Tahoma" pitchFamily="34" charset="0"/>
              </a:defRPr>
            </a:lvl1pPr>
          </a:lstStyle>
          <a:p>
            <a:pPr>
              <a:defRPr/>
            </a:pPr>
            <a:fld id="{BD94990B-AC06-4571-A115-A8E042B79A3B}"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5pPr>
      <a:lvl6pPr marL="4572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5.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5.xml"/><Relationship Id="rId1" Type="http://schemas.openxmlformats.org/officeDocument/2006/relationships/vmlDrawing" Target="../drawings/vmlDrawing5.vml"/><Relationship Id="rId5" Type="http://schemas.openxmlformats.org/officeDocument/2006/relationships/image" Target="../media/image6.w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9.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wmf"/><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642910" y="426178"/>
            <a:ext cx="7994680" cy="1384995"/>
          </a:xfrm>
          <a:prstGeom prst="rect">
            <a:avLst/>
          </a:prstGeom>
          <a:solidFill>
            <a:schemeClr val="accent1">
              <a:lumMod val="20000"/>
              <a:lumOff val="80000"/>
            </a:schemeClr>
          </a:solidFill>
          <a:ln>
            <a:noFill/>
            <a:headEnd/>
            <a:tailEnd/>
          </a:ln>
          <a:effectLst>
            <a:glow rad="228600">
              <a:schemeClr val="accent2">
                <a:satMod val="175000"/>
                <a:alpha val="40000"/>
              </a:schemeClr>
            </a:glow>
            <a:outerShdw blurRad="44450" dist="27940" dir="5400000" algn="ctr">
              <a:srgbClr val="9999FF">
                <a:alpha val="31765"/>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lnSpc>
                <a:spcPct val="100000"/>
              </a:lnSpc>
              <a:defRPr/>
            </a:pPr>
            <a:r>
              <a:rPr lang="fr-FR" sz="2800" b="1" dirty="0" smtClean="0">
                <a:solidFill>
                  <a:schemeClr val="tx2"/>
                </a:solidFill>
              </a:rPr>
              <a:t>Université Ahmed </a:t>
            </a:r>
            <a:r>
              <a:rPr lang="fr-FR" sz="2800" b="1" dirty="0" err="1" smtClean="0">
                <a:solidFill>
                  <a:schemeClr val="tx2"/>
                </a:solidFill>
              </a:rPr>
              <a:t>Zabana</a:t>
            </a:r>
            <a:r>
              <a:rPr lang="fr-FR" sz="2800" b="1" dirty="0" smtClean="0">
                <a:solidFill>
                  <a:schemeClr val="tx2"/>
                </a:solidFill>
              </a:rPr>
              <a:t> </a:t>
            </a:r>
            <a:r>
              <a:rPr lang="fr-FR" sz="2800" b="1" dirty="0">
                <a:solidFill>
                  <a:schemeClr val="tx2"/>
                </a:solidFill>
              </a:rPr>
              <a:t>de Relizane</a:t>
            </a:r>
          </a:p>
          <a:p>
            <a:pPr algn="ctr">
              <a:lnSpc>
                <a:spcPct val="100000"/>
              </a:lnSpc>
              <a:defRPr/>
            </a:pPr>
            <a:r>
              <a:rPr lang="fr-FR" sz="2800" b="1" cap="small" smtClean="0">
                <a:solidFill>
                  <a:schemeClr val="tx2"/>
                </a:solidFill>
              </a:rPr>
              <a:t>Faculté des </a:t>
            </a:r>
            <a:r>
              <a:rPr lang="fr-FR" sz="2800" b="1" cap="small" dirty="0">
                <a:solidFill>
                  <a:schemeClr val="tx2"/>
                </a:solidFill>
              </a:rPr>
              <a:t>Sciences et Technologies</a:t>
            </a:r>
          </a:p>
          <a:p>
            <a:pPr algn="ctr">
              <a:lnSpc>
                <a:spcPct val="100000"/>
              </a:lnSpc>
              <a:defRPr/>
            </a:pPr>
            <a:r>
              <a:rPr lang="fr-FR" sz="2800" b="1" dirty="0">
                <a:solidFill>
                  <a:schemeClr val="tx2"/>
                </a:solidFill>
              </a:rPr>
              <a:t>Département </a:t>
            </a:r>
            <a:r>
              <a:rPr lang="fr-FR" sz="2800" b="1" dirty="0">
                <a:solidFill>
                  <a:schemeClr val="tx2"/>
                </a:solidFill>
                <a:latin typeface="Constantia" pitchFamily="18" charset="0"/>
                <a:cs typeface="Tahoma" pitchFamily="34" charset="0"/>
              </a:rPr>
              <a:t>de génie électrique</a:t>
            </a:r>
            <a:endParaRPr lang="fr-FR" sz="2800" dirty="0">
              <a:solidFill>
                <a:schemeClr val="tx2"/>
              </a:solidFill>
              <a:latin typeface="Constantia" pitchFamily="18" charset="0"/>
              <a:cs typeface="Tahoma" pitchFamily="34" charset="0"/>
            </a:endParaRPr>
          </a:p>
        </p:txBody>
      </p:sp>
      <p:sp>
        <p:nvSpPr>
          <p:cNvPr id="10245" name="Rectangle 9"/>
          <p:cNvSpPr>
            <a:spLocks noChangeArrowheads="1"/>
          </p:cNvSpPr>
          <p:nvPr/>
        </p:nvSpPr>
        <p:spPr bwMode="auto">
          <a:xfrm>
            <a:off x="1428728" y="2073266"/>
            <a:ext cx="6643734" cy="427040"/>
          </a:xfrm>
          <a:prstGeom prst="rect">
            <a:avLst/>
          </a:prstGeom>
          <a:solidFill>
            <a:srgbClr val="92D050"/>
          </a:solidFill>
          <a:ln w="9525">
            <a:noFill/>
            <a:miter lim="800000"/>
            <a:headEnd/>
            <a:tailEnd/>
          </a:ln>
        </p:spPr>
        <p:txBody>
          <a:bodyPr wrap="square">
            <a:spAutoFit/>
          </a:bodyPr>
          <a:lstStyle/>
          <a:p>
            <a:pPr algn="ctr"/>
            <a:r>
              <a:rPr lang="fr-FR" sz="2500" b="1" dirty="0" smtClean="0">
                <a:solidFill>
                  <a:srgbClr val="FF0000"/>
                </a:solidFill>
                <a:latin typeface="Comic Sans MS" pitchFamily="66" charset="0"/>
                <a:cs typeface="Times New Roman" pitchFamily="18" charset="0"/>
              </a:rPr>
              <a:t>Logique Combinatoire et Séquentielle</a:t>
            </a:r>
            <a:endParaRPr lang="fr-FR" sz="2500" b="1" dirty="0">
              <a:solidFill>
                <a:srgbClr val="FF0000"/>
              </a:solidFill>
              <a:latin typeface="Times New Roman" pitchFamily="18" charset="0"/>
              <a:cs typeface="Times New Roman" pitchFamily="18" charset="0"/>
            </a:endParaRPr>
          </a:p>
        </p:txBody>
      </p:sp>
      <p:sp>
        <p:nvSpPr>
          <p:cNvPr id="12" name="Rectangle 11"/>
          <p:cNvSpPr/>
          <p:nvPr/>
        </p:nvSpPr>
        <p:spPr>
          <a:xfrm>
            <a:off x="857224" y="3000372"/>
            <a:ext cx="7500990" cy="1246495"/>
          </a:xfrm>
          <a:prstGeom prst="rect">
            <a:avLst/>
          </a:prstGeom>
          <a:solidFill>
            <a:srgbClr val="CCECFF"/>
          </a:solidFill>
          <a:ln w="38100">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3">
            <a:schemeClr val="accent5"/>
          </a:fillRef>
          <a:effectRef idx="2">
            <a:schemeClr val="accent5"/>
          </a:effectRef>
          <a:fontRef idx="minor">
            <a:schemeClr val="lt1"/>
          </a:fontRef>
        </p:style>
        <p:txBody>
          <a:bodyPr wrap="square">
            <a:spAutoFit/>
          </a:bodyPr>
          <a:lstStyle/>
          <a:p>
            <a:pPr algn="ctr" fontAlgn="auto">
              <a:lnSpc>
                <a:spcPct val="150000"/>
              </a:lnSpc>
              <a:spcBef>
                <a:spcPts val="0"/>
              </a:spcBef>
              <a:spcAft>
                <a:spcPts val="0"/>
              </a:spcAft>
              <a:defRPr/>
            </a:pPr>
            <a:r>
              <a:rPr lang="fr-FR" sz="2500" b="1" dirty="0" smtClean="0">
                <a:solidFill>
                  <a:srgbClr val="FF0000"/>
                </a:solidFill>
              </a:rPr>
              <a:t>Chapitre II: </a:t>
            </a:r>
            <a:r>
              <a:rPr lang="fr-FR" sz="2500" b="1" dirty="0" smtClean="0">
                <a:solidFill>
                  <a:schemeClr val="tx1"/>
                </a:solidFill>
              </a:rPr>
              <a:t>Systèmes de numération et Codage de l’information    </a:t>
            </a:r>
            <a:r>
              <a:rPr lang="fr-FR" sz="2500" b="1" dirty="0" smtClean="0">
                <a:solidFill>
                  <a:srgbClr val="FF0000"/>
                </a:solidFill>
              </a:rPr>
              <a:t>(02  Semaines)</a:t>
            </a:r>
            <a:endParaRPr lang="fr-FR" sz="2500" b="1" dirty="0">
              <a:solidFill>
                <a:srgbClr val="FF0000"/>
              </a:solidFill>
              <a:latin typeface="Comic Sans MS" pitchFamily="66" charset="0"/>
            </a:endParaRPr>
          </a:p>
        </p:txBody>
      </p:sp>
      <p:sp>
        <p:nvSpPr>
          <p:cNvPr id="13" name="Rectangle 12"/>
          <p:cNvSpPr/>
          <p:nvPr/>
        </p:nvSpPr>
        <p:spPr>
          <a:xfrm>
            <a:off x="3500434" y="5857892"/>
            <a:ext cx="1572866" cy="3600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cmpd="dbl">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fontAlgn="auto">
              <a:spcBef>
                <a:spcPts val="0"/>
              </a:spcBef>
              <a:spcAft>
                <a:spcPts val="0"/>
              </a:spcAft>
              <a:defRPr/>
            </a:pPr>
            <a:r>
              <a:rPr lang="fr-FR" sz="2000" b="1" dirty="0" smtClean="0">
                <a:latin typeface="Comic Sans MS" pitchFamily="66" charset="0"/>
                <a:cs typeface="Times New Roman" pitchFamily="18" charset="0"/>
              </a:rPr>
              <a:t>2021/2022</a:t>
            </a:r>
            <a:endParaRPr lang="fr-FR" sz="2000" b="1" dirty="0">
              <a:latin typeface="Comic Sans MS" pitchFamily="66" charset="0"/>
              <a:cs typeface="Times New Roman" pitchFamily="18" charset="0"/>
            </a:endParaRPr>
          </a:p>
        </p:txBody>
      </p:sp>
      <p:sp>
        <p:nvSpPr>
          <p:cNvPr id="10252" name="Sous-titre 2"/>
          <p:cNvSpPr txBox="1">
            <a:spLocks/>
          </p:cNvSpPr>
          <p:nvPr/>
        </p:nvSpPr>
        <p:spPr bwMode="auto">
          <a:xfrm>
            <a:off x="1430891" y="4857752"/>
            <a:ext cx="5873750" cy="571512"/>
          </a:xfrm>
          <a:prstGeom prst="rect">
            <a:avLst/>
          </a:prstGeom>
          <a:noFill/>
          <a:ln w="9525">
            <a:noFill/>
            <a:miter lim="800000"/>
            <a:headEnd/>
            <a:tailEnd/>
          </a:ln>
        </p:spPr>
        <p:txBody>
          <a:bodyPr/>
          <a:lstStyle/>
          <a:p>
            <a:pPr algn="ctr">
              <a:spcBef>
                <a:spcPts val="250"/>
              </a:spcBef>
              <a:buClr>
                <a:schemeClr val="accent1"/>
              </a:buClr>
              <a:buSzPct val="80000"/>
              <a:buFont typeface="Wingdings 2" pitchFamily="18" charset="2"/>
              <a:buNone/>
            </a:pPr>
            <a:r>
              <a:rPr lang="fr-FR" sz="2500" b="1" i="1" dirty="0" smtClean="0">
                <a:solidFill>
                  <a:schemeClr val="tx2"/>
                </a:solidFill>
                <a:latin typeface="Comic Sans MS" pitchFamily="66" charset="0"/>
                <a:ea typeface="MS PGothic" pitchFamily="34" charset="-128"/>
                <a:cs typeface="Times New Roman" pitchFamily="18" charset="0"/>
              </a:rPr>
              <a:t>Dr. </a:t>
            </a:r>
            <a:r>
              <a:rPr lang="fr-FR" sz="2500" b="1" i="1" dirty="0" err="1" smtClean="0">
                <a:solidFill>
                  <a:schemeClr val="tx2"/>
                </a:solidFill>
                <a:latin typeface="Comic Sans MS" pitchFamily="66" charset="0"/>
                <a:ea typeface="MS PGothic" pitchFamily="34" charset="-128"/>
                <a:cs typeface="Times New Roman" pitchFamily="18" charset="0"/>
              </a:rPr>
              <a:t>Benaouda</a:t>
            </a:r>
            <a:r>
              <a:rPr lang="fr-FR" sz="2500" b="1" i="1" dirty="0" smtClean="0">
                <a:solidFill>
                  <a:schemeClr val="tx2"/>
                </a:solidFill>
                <a:latin typeface="Comic Sans MS" pitchFamily="66" charset="0"/>
                <a:ea typeface="MS PGothic" pitchFamily="34" charset="-128"/>
                <a:cs typeface="Times New Roman" pitchFamily="18" charset="0"/>
              </a:rPr>
              <a:t> </a:t>
            </a:r>
            <a:r>
              <a:rPr lang="fr-FR" sz="2500" b="1" i="1" dirty="0" err="1" smtClean="0">
                <a:solidFill>
                  <a:schemeClr val="tx2"/>
                </a:solidFill>
                <a:latin typeface="Comic Sans MS" pitchFamily="66" charset="0"/>
                <a:ea typeface="MS PGothic" pitchFamily="34" charset="-128"/>
                <a:cs typeface="Times New Roman" pitchFamily="18" charset="0"/>
              </a:rPr>
              <a:t>Imen</a:t>
            </a:r>
            <a:r>
              <a:rPr lang="fr-FR" sz="2500" b="1" i="1" dirty="0" smtClean="0">
                <a:solidFill>
                  <a:schemeClr val="tx2"/>
                </a:solidFill>
                <a:latin typeface="Comic Sans MS" pitchFamily="66" charset="0"/>
                <a:ea typeface="MS PGothic" pitchFamily="34" charset="-128"/>
                <a:cs typeface="Times New Roman" pitchFamily="18" charset="0"/>
              </a:rPr>
              <a:t> </a:t>
            </a:r>
            <a:endParaRPr lang="fr-FR" sz="2500" b="1" i="1" dirty="0">
              <a:solidFill>
                <a:schemeClr val="tx2"/>
              </a:solidFill>
              <a:latin typeface="Comic Sans MS" pitchFamily="66" charset="0"/>
              <a:ea typeface="MS PGothic" pitchFamily="34" charset="-128"/>
              <a:cs typeface="Times New Roman" pitchFamily="18" charset="0"/>
            </a:endParaRPr>
          </a:p>
        </p:txBody>
      </p:sp>
      <p:sp>
        <p:nvSpPr>
          <p:cNvPr id="10253" name="Espace réservé du numéro de diapositive 6"/>
          <p:cNvSpPr>
            <a:spLocks noGrp="1"/>
          </p:cNvSpPr>
          <p:nvPr>
            <p:ph type="sldNum" sz="quarter" idx="12"/>
          </p:nvPr>
        </p:nvSpPr>
        <p:spPr>
          <a:noFill/>
        </p:spPr>
        <p:txBody>
          <a:bodyPr/>
          <a:lstStyle/>
          <a:p>
            <a:fld id="{D726CEDC-9CCE-4B3A-B1D2-3812277A6597}" type="slidenum">
              <a:rPr lang="fr-BE" smtClean="0"/>
              <a:pPr/>
              <a:t>1</a:t>
            </a:fld>
            <a:endParaRPr lang="fr-BE" dirty="0" smtClean="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numéro de diapositive 5"/>
          <p:cNvSpPr>
            <a:spLocks noGrp="1"/>
          </p:cNvSpPr>
          <p:nvPr>
            <p:ph type="sldNum" sz="quarter" idx="12"/>
          </p:nvPr>
        </p:nvSpPr>
        <p:spPr>
          <a:noFill/>
        </p:spPr>
        <p:txBody>
          <a:bodyPr/>
          <a:lstStyle/>
          <a:p>
            <a:fld id="{35761082-6F87-4743-8AB0-9B5E23199E32}" type="slidenum">
              <a:rPr lang="en-GB" smtClean="0"/>
              <a:pPr/>
              <a:t>10</a:t>
            </a:fld>
            <a:endParaRPr lang="en-GB" smtClean="0"/>
          </a:p>
        </p:txBody>
      </p:sp>
      <p:grpSp>
        <p:nvGrpSpPr>
          <p:cNvPr id="17411" name="Groupe 30"/>
          <p:cNvGrpSpPr>
            <a:grpSpLocks/>
          </p:cNvGrpSpPr>
          <p:nvPr/>
        </p:nvGrpSpPr>
        <p:grpSpPr bwMode="auto">
          <a:xfrm>
            <a:off x="3629025" y="3983038"/>
            <a:ext cx="2657475" cy="1874837"/>
            <a:chOff x="2700338" y="2133600"/>
            <a:chExt cx="3246437" cy="2232025"/>
          </a:xfrm>
        </p:grpSpPr>
        <p:sp>
          <p:nvSpPr>
            <p:cNvPr id="17415" name="Oval 5"/>
            <p:cNvSpPr>
              <a:spLocks noChangeArrowheads="1"/>
            </p:cNvSpPr>
            <p:nvPr/>
          </p:nvSpPr>
          <p:spPr bwMode="auto">
            <a:xfrm>
              <a:off x="4848225" y="2916238"/>
              <a:ext cx="98425" cy="90487"/>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16" name="Oval 6"/>
            <p:cNvSpPr>
              <a:spLocks noChangeArrowheads="1"/>
            </p:cNvSpPr>
            <p:nvPr/>
          </p:nvSpPr>
          <p:spPr bwMode="auto">
            <a:xfrm>
              <a:off x="4702175" y="2778125"/>
              <a:ext cx="96838" cy="90488"/>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17" name="Oval 7"/>
            <p:cNvSpPr>
              <a:spLocks noChangeArrowheads="1"/>
            </p:cNvSpPr>
            <p:nvPr/>
          </p:nvSpPr>
          <p:spPr bwMode="auto">
            <a:xfrm>
              <a:off x="5551488" y="3078163"/>
              <a:ext cx="96837" cy="92075"/>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18" name="Oval 8"/>
            <p:cNvSpPr>
              <a:spLocks noChangeArrowheads="1"/>
            </p:cNvSpPr>
            <p:nvPr/>
          </p:nvSpPr>
          <p:spPr bwMode="auto">
            <a:xfrm>
              <a:off x="4603750" y="2732088"/>
              <a:ext cx="438150" cy="366712"/>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7419" name="Oval 9"/>
            <p:cNvSpPr>
              <a:spLocks noChangeArrowheads="1"/>
            </p:cNvSpPr>
            <p:nvPr/>
          </p:nvSpPr>
          <p:spPr bwMode="auto">
            <a:xfrm>
              <a:off x="4895850" y="3376613"/>
              <a:ext cx="98425" cy="90487"/>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0" name="Oval 10"/>
            <p:cNvSpPr>
              <a:spLocks noChangeArrowheads="1"/>
            </p:cNvSpPr>
            <p:nvPr/>
          </p:nvSpPr>
          <p:spPr bwMode="auto">
            <a:xfrm>
              <a:off x="4749800" y="3238500"/>
              <a:ext cx="98425" cy="90488"/>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1" name="Oval 11"/>
            <p:cNvSpPr>
              <a:spLocks noChangeArrowheads="1"/>
            </p:cNvSpPr>
            <p:nvPr/>
          </p:nvSpPr>
          <p:spPr bwMode="auto">
            <a:xfrm>
              <a:off x="4652963" y="3190875"/>
              <a:ext cx="438150" cy="368300"/>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7422" name="Oval 12"/>
            <p:cNvSpPr>
              <a:spLocks noChangeArrowheads="1"/>
            </p:cNvSpPr>
            <p:nvPr/>
          </p:nvSpPr>
          <p:spPr bwMode="auto">
            <a:xfrm>
              <a:off x="3236913" y="2732088"/>
              <a:ext cx="98425" cy="90487"/>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3" name="Oval 13"/>
            <p:cNvSpPr>
              <a:spLocks noChangeArrowheads="1"/>
            </p:cNvSpPr>
            <p:nvPr/>
          </p:nvSpPr>
          <p:spPr bwMode="auto">
            <a:xfrm>
              <a:off x="3090863" y="2593975"/>
              <a:ext cx="98425" cy="90488"/>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4" name="Oval 14"/>
            <p:cNvSpPr>
              <a:spLocks noChangeArrowheads="1"/>
            </p:cNvSpPr>
            <p:nvPr/>
          </p:nvSpPr>
          <p:spPr bwMode="auto">
            <a:xfrm>
              <a:off x="2992438" y="2546350"/>
              <a:ext cx="439737" cy="368300"/>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7425" name="Oval 15"/>
            <p:cNvSpPr>
              <a:spLocks noChangeArrowheads="1"/>
            </p:cNvSpPr>
            <p:nvPr/>
          </p:nvSpPr>
          <p:spPr bwMode="auto">
            <a:xfrm>
              <a:off x="3335338" y="3605213"/>
              <a:ext cx="96837" cy="90487"/>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6" name="Oval 16"/>
            <p:cNvSpPr>
              <a:spLocks noChangeArrowheads="1"/>
            </p:cNvSpPr>
            <p:nvPr/>
          </p:nvSpPr>
          <p:spPr bwMode="auto">
            <a:xfrm>
              <a:off x="3189288" y="3467100"/>
              <a:ext cx="96837" cy="92075"/>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7" name="Oval 17"/>
            <p:cNvSpPr>
              <a:spLocks noChangeArrowheads="1"/>
            </p:cNvSpPr>
            <p:nvPr/>
          </p:nvSpPr>
          <p:spPr bwMode="auto">
            <a:xfrm>
              <a:off x="3090863" y="3421063"/>
              <a:ext cx="438150" cy="366712"/>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7428" name="Oval 18"/>
            <p:cNvSpPr>
              <a:spLocks noChangeArrowheads="1"/>
            </p:cNvSpPr>
            <p:nvPr/>
          </p:nvSpPr>
          <p:spPr bwMode="auto">
            <a:xfrm>
              <a:off x="3822700" y="2686050"/>
              <a:ext cx="98425" cy="90488"/>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29" name="Oval 19"/>
            <p:cNvSpPr>
              <a:spLocks noChangeArrowheads="1"/>
            </p:cNvSpPr>
            <p:nvPr/>
          </p:nvSpPr>
          <p:spPr bwMode="auto">
            <a:xfrm>
              <a:off x="3676650" y="2547938"/>
              <a:ext cx="98425" cy="92075"/>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30" name="Oval 20"/>
            <p:cNvSpPr>
              <a:spLocks noChangeArrowheads="1"/>
            </p:cNvSpPr>
            <p:nvPr/>
          </p:nvSpPr>
          <p:spPr bwMode="auto">
            <a:xfrm>
              <a:off x="3578225" y="2501900"/>
              <a:ext cx="439738" cy="366713"/>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7431" name="Oval 21"/>
            <p:cNvSpPr>
              <a:spLocks noChangeArrowheads="1"/>
            </p:cNvSpPr>
            <p:nvPr/>
          </p:nvSpPr>
          <p:spPr bwMode="auto">
            <a:xfrm>
              <a:off x="3919538" y="3513138"/>
              <a:ext cx="98425" cy="90487"/>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32" name="Oval 22"/>
            <p:cNvSpPr>
              <a:spLocks noChangeArrowheads="1"/>
            </p:cNvSpPr>
            <p:nvPr/>
          </p:nvSpPr>
          <p:spPr bwMode="auto">
            <a:xfrm>
              <a:off x="3773488" y="3375025"/>
              <a:ext cx="98425" cy="90488"/>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33" name="Oval 23"/>
            <p:cNvSpPr>
              <a:spLocks noChangeArrowheads="1"/>
            </p:cNvSpPr>
            <p:nvPr/>
          </p:nvSpPr>
          <p:spPr bwMode="auto">
            <a:xfrm>
              <a:off x="3675063" y="3328988"/>
              <a:ext cx="439737" cy="366712"/>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7434" name="Oval 24"/>
            <p:cNvSpPr>
              <a:spLocks noChangeArrowheads="1"/>
            </p:cNvSpPr>
            <p:nvPr/>
          </p:nvSpPr>
          <p:spPr bwMode="auto">
            <a:xfrm>
              <a:off x="4500563" y="2492375"/>
              <a:ext cx="719137" cy="1368425"/>
            </a:xfrm>
            <a:prstGeom prst="ellipse">
              <a:avLst/>
            </a:prstGeom>
            <a:noFill/>
            <a:ln w="25400">
              <a:solidFill>
                <a:schemeClr val="accent2"/>
              </a:solidFill>
              <a:round/>
              <a:headEnd/>
              <a:tailEnd/>
            </a:ln>
          </p:spPr>
          <p:txBody>
            <a:bodyPr wrap="none" anchor="ctr"/>
            <a:lstStyle/>
            <a:p>
              <a:endParaRPr lang="fr-FR">
                <a:latin typeface="Times New Roman" pitchFamily="18" charset="0"/>
                <a:cs typeface="Times New Roman" pitchFamily="18" charset="0"/>
              </a:endParaRPr>
            </a:p>
          </p:txBody>
        </p:sp>
        <p:sp>
          <p:nvSpPr>
            <p:cNvPr id="17435" name="Oval 25"/>
            <p:cNvSpPr>
              <a:spLocks noChangeArrowheads="1"/>
            </p:cNvSpPr>
            <p:nvPr/>
          </p:nvSpPr>
          <p:spPr bwMode="auto">
            <a:xfrm>
              <a:off x="2916238" y="2349500"/>
              <a:ext cx="1268412" cy="688975"/>
            </a:xfrm>
            <a:prstGeom prst="ellipse">
              <a:avLst/>
            </a:prstGeom>
            <a:noFill/>
            <a:ln w="25400">
              <a:solidFill>
                <a:schemeClr val="accent2"/>
              </a:solidFill>
              <a:round/>
              <a:headEnd/>
              <a:tailEnd/>
            </a:ln>
          </p:spPr>
          <p:txBody>
            <a:bodyPr wrap="none" anchor="ctr"/>
            <a:lstStyle/>
            <a:p>
              <a:endParaRPr lang="fr-FR">
                <a:latin typeface="Times New Roman" pitchFamily="18" charset="0"/>
                <a:cs typeface="Times New Roman" pitchFamily="18" charset="0"/>
              </a:endParaRPr>
            </a:p>
          </p:txBody>
        </p:sp>
        <p:sp>
          <p:nvSpPr>
            <p:cNvPr id="17436" name="Oval 26"/>
            <p:cNvSpPr>
              <a:spLocks noChangeArrowheads="1"/>
            </p:cNvSpPr>
            <p:nvPr/>
          </p:nvSpPr>
          <p:spPr bwMode="auto">
            <a:xfrm>
              <a:off x="2916238" y="3190875"/>
              <a:ext cx="1344612" cy="742950"/>
            </a:xfrm>
            <a:prstGeom prst="ellipse">
              <a:avLst/>
            </a:prstGeom>
            <a:noFill/>
            <a:ln w="25400">
              <a:solidFill>
                <a:schemeClr val="accent2"/>
              </a:solidFill>
              <a:round/>
              <a:headEnd/>
              <a:tailEnd/>
            </a:ln>
          </p:spPr>
          <p:txBody>
            <a:bodyPr wrap="none" anchor="ctr"/>
            <a:lstStyle/>
            <a:p>
              <a:endParaRPr lang="fr-FR">
                <a:latin typeface="Times New Roman" pitchFamily="18" charset="0"/>
                <a:cs typeface="Times New Roman" pitchFamily="18" charset="0"/>
              </a:endParaRPr>
            </a:p>
          </p:txBody>
        </p:sp>
        <p:sp>
          <p:nvSpPr>
            <p:cNvPr id="17437" name="Oval 27"/>
            <p:cNvSpPr>
              <a:spLocks noChangeArrowheads="1"/>
            </p:cNvSpPr>
            <p:nvPr/>
          </p:nvSpPr>
          <p:spPr bwMode="auto">
            <a:xfrm>
              <a:off x="2700338" y="2133600"/>
              <a:ext cx="1727200" cy="2232025"/>
            </a:xfrm>
            <a:prstGeom prst="ellipse">
              <a:avLst/>
            </a:prstGeom>
            <a:noFill/>
            <a:ln w="25400">
              <a:solidFill>
                <a:srgbClr val="008000"/>
              </a:solidFill>
              <a:round/>
              <a:headEnd/>
              <a:tailEnd/>
            </a:ln>
          </p:spPr>
          <p:txBody>
            <a:bodyPr wrap="none" anchor="ctr"/>
            <a:lstStyle/>
            <a:p>
              <a:endParaRPr lang="fr-FR">
                <a:latin typeface="Times New Roman" pitchFamily="18" charset="0"/>
                <a:cs typeface="Times New Roman" pitchFamily="18" charset="0"/>
              </a:endParaRPr>
            </a:p>
          </p:txBody>
        </p:sp>
        <p:sp>
          <p:nvSpPr>
            <p:cNvPr id="17438" name="Oval 28"/>
            <p:cNvSpPr>
              <a:spLocks noChangeArrowheads="1"/>
            </p:cNvSpPr>
            <p:nvPr/>
          </p:nvSpPr>
          <p:spPr bwMode="auto">
            <a:xfrm>
              <a:off x="5745163" y="3078163"/>
              <a:ext cx="98425" cy="92075"/>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7439" name="Oval 29"/>
            <p:cNvSpPr>
              <a:spLocks noChangeArrowheads="1"/>
            </p:cNvSpPr>
            <p:nvPr/>
          </p:nvSpPr>
          <p:spPr bwMode="auto">
            <a:xfrm>
              <a:off x="5508625" y="2924175"/>
              <a:ext cx="438150" cy="368300"/>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grpSp>
      <p:sp>
        <p:nvSpPr>
          <p:cNvPr id="17412" name="Text Box 50"/>
          <p:cNvSpPr txBox="1">
            <a:spLocks noChangeArrowheads="1"/>
          </p:cNvSpPr>
          <p:nvPr/>
        </p:nvSpPr>
        <p:spPr bwMode="auto">
          <a:xfrm>
            <a:off x="217488" y="938213"/>
            <a:ext cx="8640762" cy="2754312"/>
          </a:xfrm>
          <a:prstGeom prst="rect">
            <a:avLst/>
          </a:prstGeom>
          <a:noFill/>
          <a:ln w="9525">
            <a:noFill/>
            <a:miter lim="800000"/>
            <a:headEnd/>
            <a:tailEnd/>
          </a:ln>
        </p:spPr>
        <p:txBody>
          <a:bodyPr>
            <a:spAutoFit/>
          </a:bodyPr>
          <a:lstStyle/>
          <a:p>
            <a:pPr marL="354013" indent="-354013" algn="just" rtl="0">
              <a:spcBef>
                <a:spcPct val="50000"/>
              </a:spcBef>
              <a:buFont typeface="Wingdings" pitchFamily="2" charset="2"/>
              <a:buChar char="§"/>
            </a:pPr>
            <a:r>
              <a:rPr lang="fr-FR" sz="2300" b="1">
                <a:latin typeface="Times New Roman" pitchFamily="18" charset="0"/>
                <a:cs typeface="Times New Roman" pitchFamily="18" charset="0"/>
              </a:rPr>
              <a:t>Maintenant on va former des groupes de 2  jetons ( </a:t>
            </a:r>
            <a:r>
              <a:rPr lang="fr-FR" sz="2300" b="1">
                <a:solidFill>
                  <a:srgbClr val="FF0000"/>
                </a:solidFill>
                <a:latin typeface="Times New Roman" pitchFamily="18" charset="0"/>
                <a:cs typeface="Times New Roman" pitchFamily="18" charset="0"/>
              </a:rPr>
              <a:t>on obtient 7 groupes</a:t>
            </a:r>
            <a:r>
              <a:rPr lang="fr-FR" sz="2300" b="1">
                <a:latin typeface="Times New Roman" pitchFamily="18" charset="0"/>
                <a:cs typeface="Times New Roman" pitchFamily="18" charset="0"/>
              </a:rPr>
              <a:t>)</a:t>
            </a:r>
          </a:p>
          <a:p>
            <a:pPr marL="354013" indent="-354013" algn="just" rtl="0">
              <a:spcBef>
                <a:spcPct val="50000"/>
              </a:spcBef>
              <a:buFont typeface="Wingdings" pitchFamily="2" charset="2"/>
              <a:buChar char="§"/>
            </a:pPr>
            <a:r>
              <a:rPr lang="fr-FR" sz="2300" b="1">
                <a:latin typeface="Times New Roman" pitchFamily="18" charset="0"/>
                <a:cs typeface="Times New Roman" pitchFamily="18" charset="0"/>
              </a:rPr>
              <a:t>Par la suite on va regrouper les 7 groupes 2 à 2 ( </a:t>
            </a:r>
            <a:r>
              <a:rPr lang="fr-FR" sz="2300" b="1">
                <a:solidFill>
                  <a:schemeClr val="accent2"/>
                </a:solidFill>
                <a:latin typeface="Times New Roman" pitchFamily="18" charset="0"/>
                <a:cs typeface="Times New Roman" pitchFamily="18" charset="0"/>
              </a:rPr>
              <a:t>on obtient 3 groupes</a:t>
            </a:r>
            <a:r>
              <a:rPr lang="fr-FR" sz="2300" b="1">
                <a:solidFill>
                  <a:srgbClr val="002060"/>
                </a:solidFill>
                <a:latin typeface="Times New Roman" pitchFamily="18" charset="0"/>
                <a:cs typeface="Times New Roman" pitchFamily="18" charset="0"/>
              </a:rPr>
              <a:t> </a:t>
            </a:r>
            <a:r>
              <a:rPr lang="fr-FR" sz="2300" b="1">
                <a:latin typeface="Times New Roman" pitchFamily="18" charset="0"/>
                <a:cs typeface="Times New Roman" pitchFamily="18" charset="0"/>
              </a:rPr>
              <a:t>).</a:t>
            </a:r>
          </a:p>
          <a:p>
            <a:pPr marL="354013" indent="-354013" algn="just" rtl="0">
              <a:spcBef>
                <a:spcPct val="50000"/>
              </a:spcBef>
              <a:buFont typeface="Wingdings" pitchFamily="2" charset="2"/>
              <a:buChar char="§"/>
            </a:pPr>
            <a:r>
              <a:rPr lang="fr-FR" sz="2300" b="1">
                <a:latin typeface="Times New Roman" pitchFamily="18" charset="0"/>
                <a:cs typeface="Times New Roman" pitchFamily="18" charset="0"/>
              </a:rPr>
              <a:t>On va regrouper ces derniers aussi 2 à 2 ( </a:t>
            </a:r>
            <a:r>
              <a:rPr lang="fr-FR" sz="2300" b="1">
                <a:solidFill>
                  <a:srgbClr val="00CC00"/>
                </a:solidFill>
                <a:latin typeface="Times New Roman" pitchFamily="18" charset="0"/>
                <a:cs typeface="Times New Roman" pitchFamily="18" charset="0"/>
              </a:rPr>
              <a:t>on obtient 1 seul groupe</a:t>
            </a:r>
            <a:r>
              <a:rPr lang="fr-FR" sz="2300" b="1">
                <a:latin typeface="Times New Roman" pitchFamily="18" charset="0"/>
                <a:cs typeface="Times New Roman" pitchFamily="18" charset="0"/>
              </a:rPr>
              <a:t> )</a:t>
            </a:r>
          </a:p>
          <a:p>
            <a:pPr marL="354013" indent="-354013" algn="just" rtl="0">
              <a:spcBef>
                <a:spcPct val="50000"/>
              </a:spcBef>
              <a:buFont typeface="Wingdings" pitchFamily="2" charset="2"/>
              <a:buChar char="§"/>
            </a:pPr>
            <a:r>
              <a:rPr lang="fr-FR" sz="2300" b="1">
                <a:latin typeface="Times New Roman" pitchFamily="18" charset="0"/>
                <a:cs typeface="Times New Roman" pitchFamily="18" charset="0"/>
              </a:rPr>
              <a:t>Le schéma illustre le principe :</a:t>
            </a:r>
          </a:p>
        </p:txBody>
      </p:sp>
      <p:sp>
        <p:nvSpPr>
          <p:cNvPr id="17413" name="Text Box 53"/>
          <p:cNvSpPr txBox="1">
            <a:spLocks noChangeArrowheads="1"/>
          </p:cNvSpPr>
          <p:nvPr/>
        </p:nvSpPr>
        <p:spPr bwMode="auto">
          <a:xfrm>
            <a:off x="8243888" y="6237288"/>
            <a:ext cx="576262" cy="331787"/>
          </a:xfrm>
          <a:prstGeom prst="rect">
            <a:avLst/>
          </a:prstGeom>
          <a:noFill/>
          <a:ln w="9525">
            <a:noFill/>
            <a:miter lim="800000"/>
            <a:headEnd/>
            <a:tailEnd/>
          </a:ln>
        </p:spPr>
        <p:txBody>
          <a:bodyPr>
            <a:spAutoFit/>
          </a:bodyPr>
          <a:lstStyle/>
          <a:p>
            <a:pPr>
              <a:spcBef>
                <a:spcPct val="50000"/>
              </a:spcBef>
            </a:pPr>
            <a:endParaRPr lang="fr-FR">
              <a:latin typeface="Times New Roman" pitchFamily="18" charset="0"/>
              <a:cs typeface="Times New Roman" pitchFamily="18" charset="0"/>
            </a:endParaRPr>
          </a:p>
        </p:txBody>
      </p:sp>
      <p:sp>
        <p:nvSpPr>
          <p:cNvPr id="17414" name="Rectangle 2"/>
          <p:cNvSpPr>
            <a:spLocks noGrp="1" noChangeArrowheads="1"/>
          </p:cNvSpPr>
          <p:nvPr>
            <p:ph type="title"/>
          </p:nvPr>
        </p:nvSpPr>
        <p:spPr>
          <a:xfrm>
            <a:off x="428625" y="147638"/>
            <a:ext cx="8228013" cy="781050"/>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II- Système binaire (système à base 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6"/>
          <p:cNvSpPr>
            <a:spLocks noGrp="1"/>
          </p:cNvSpPr>
          <p:nvPr>
            <p:ph type="sldNum" sz="quarter" idx="12"/>
          </p:nvPr>
        </p:nvSpPr>
        <p:spPr>
          <a:noFill/>
        </p:spPr>
        <p:txBody>
          <a:bodyPr/>
          <a:lstStyle/>
          <a:p>
            <a:fld id="{780F6819-18C5-46D3-B85A-B5249F50E6C6}" type="slidenum">
              <a:rPr lang="en-GB" smtClean="0"/>
              <a:pPr/>
              <a:t>11</a:t>
            </a:fld>
            <a:endParaRPr lang="en-GB" smtClean="0"/>
          </a:p>
        </p:txBody>
      </p:sp>
      <p:sp>
        <p:nvSpPr>
          <p:cNvPr id="22" name="Text Box 3"/>
          <p:cNvSpPr txBox="1">
            <a:spLocks noChangeArrowheads="1"/>
          </p:cNvSpPr>
          <p:nvPr/>
        </p:nvSpPr>
        <p:spPr bwMode="auto">
          <a:xfrm>
            <a:off x="428625" y="1357313"/>
            <a:ext cx="8358188" cy="4276725"/>
          </a:xfrm>
          <a:prstGeom prst="rect">
            <a:avLst/>
          </a:prstGeom>
          <a:noFill/>
          <a:ln w="9525">
            <a:noFill/>
            <a:miter lim="800000"/>
            <a:headEnd/>
            <a:tailEnd/>
          </a:ln>
        </p:spPr>
        <p:txBody>
          <a:bodyPr>
            <a:spAutoFit/>
          </a:bodyPr>
          <a:lstStyle/>
          <a:p>
            <a:pPr marL="265113" indent="-265113" algn="just" rtl="0">
              <a:lnSpc>
                <a:spcPct val="150000"/>
              </a:lnSpc>
              <a:buFont typeface="Wingdings" pitchFamily="2" charset="2"/>
              <a:buChar char="§"/>
              <a:defRPr/>
            </a:pPr>
            <a:r>
              <a:rPr lang="fr-FR" sz="2300" b="1" dirty="0">
                <a:latin typeface="Times New Roman" pitchFamily="18" charset="0"/>
                <a:cs typeface="Times New Roman" pitchFamily="18" charset="0"/>
              </a:rPr>
              <a:t>Nombre de jetons qui restent en dehors des groupes : </a:t>
            </a:r>
            <a:r>
              <a:rPr lang="fr-FR" sz="2300" b="1" dirty="0">
                <a:solidFill>
                  <a:srgbClr val="FF0000"/>
                </a:solidFill>
                <a:latin typeface="Times New Roman" pitchFamily="18" charset="0"/>
                <a:cs typeface="Times New Roman" pitchFamily="18" charset="0"/>
              </a:rPr>
              <a:t>0</a:t>
            </a:r>
          </a:p>
          <a:p>
            <a:pPr marL="265113" indent="-265113" algn="just" rtl="0">
              <a:lnSpc>
                <a:spcPct val="150000"/>
              </a:lnSpc>
              <a:buFont typeface="Wingdings" pitchFamily="2" charset="2"/>
              <a:buChar char="§"/>
              <a:defRPr/>
            </a:pPr>
            <a:r>
              <a:rPr lang="fr-FR" sz="2300" b="1" dirty="0">
                <a:latin typeface="Times New Roman" pitchFamily="18" charset="0"/>
                <a:cs typeface="Times New Roman" pitchFamily="18" charset="0"/>
              </a:rPr>
              <a:t>Nombre de groupes qui contiennent 2 jetons : </a:t>
            </a:r>
            <a:r>
              <a:rPr lang="fr-FR" sz="2300" b="1" dirty="0">
                <a:solidFill>
                  <a:srgbClr val="FF0000"/>
                </a:solidFill>
                <a:latin typeface="Times New Roman" pitchFamily="18" charset="0"/>
                <a:cs typeface="Times New Roman" pitchFamily="18" charset="0"/>
              </a:rPr>
              <a:t>1 </a:t>
            </a:r>
          </a:p>
          <a:p>
            <a:pPr marL="265113" indent="-265113" algn="just" rtl="0">
              <a:lnSpc>
                <a:spcPct val="150000"/>
              </a:lnSpc>
              <a:buFont typeface="Wingdings" pitchFamily="2" charset="2"/>
              <a:buChar char="§"/>
              <a:defRPr/>
            </a:pPr>
            <a:r>
              <a:rPr lang="fr-FR" sz="2300" b="1" dirty="0">
                <a:latin typeface="Times New Roman" pitchFamily="18" charset="0"/>
                <a:cs typeface="Times New Roman" pitchFamily="18" charset="0"/>
              </a:rPr>
              <a:t>Nombre de groupes qui contiennent 2 groupes de 2 jetons : </a:t>
            </a:r>
            <a:r>
              <a:rPr lang="fr-FR" sz="2300" b="1" dirty="0">
                <a:solidFill>
                  <a:srgbClr val="FF0000"/>
                </a:solidFill>
                <a:latin typeface="Times New Roman" pitchFamily="18" charset="0"/>
                <a:cs typeface="Times New Roman" pitchFamily="18" charset="0"/>
              </a:rPr>
              <a:t>1</a:t>
            </a:r>
          </a:p>
          <a:p>
            <a:pPr marL="265113" indent="-265113" algn="just" rtl="0">
              <a:lnSpc>
                <a:spcPct val="150000"/>
              </a:lnSpc>
              <a:buFont typeface="Wingdings" pitchFamily="2" charset="2"/>
              <a:buChar char="§"/>
              <a:defRPr/>
            </a:pPr>
            <a:r>
              <a:rPr lang="fr-FR" sz="2300" b="1" dirty="0">
                <a:latin typeface="Times New Roman" pitchFamily="18" charset="0"/>
                <a:cs typeface="Times New Roman" pitchFamily="18" charset="0"/>
              </a:rPr>
              <a:t>Nombre de groupes qui contiennent des groupes de 2 groupes de 4 jetons : </a:t>
            </a:r>
            <a:r>
              <a:rPr lang="fr-FR" sz="2300" b="1" dirty="0">
                <a:solidFill>
                  <a:srgbClr val="FF0000"/>
                </a:solidFill>
                <a:latin typeface="Times New Roman" pitchFamily="18" charset="0"/>
                <a:cs typeface="Times New Roman" pitchFamily="18" charset="0"/>
              </a:rPr>
              <a:t>1</a:t>
            </a:r>
          </a:p>
          <a:p>
            <a:pPr algn="just" rtl="0">
              <a:lnSpc>
                <a:spcPct val="150000"/>
              </a:lnSpc>
              <a:buFont typeface="Wingdings" pitchFamily="2" charset="2"/>
              <a:buChar char="Ø"/>
              <a:defRPr/>
            </a:pPr>
            <a:r>
              <a:rPr lang="fr-FR" sz="2300" b="1" dirty="0">
                <a:latin typeface="Times New Roman" pitchFamily="18" charset="0"/>
                <a:cs typeface="Times New Roman" pitchFamily="18" charset="0"/>
              </a:rPr>
              <a:t> Si on regroupe les différents chiffres on obtient :    </a:t>
            </a:r>
            <a:r>
              <a:rPr lang="fr-FR" sz="2300" b="1" dirty="0">
                <a:solidFill>
                  <a:srgbClr val="FF0000"/>
                </a:solidFill>
                <a:latin typeface="Times New Roman" pitchFamily="18" charset="0"/>
                <a:cs typeface="Times New Roman" pitchFamily="18" charset="0"/>
              </a:rPr>
              <a:t>1110</a:t>
            </a:r>
          </a:p>
          <a:p>
            <a:pPr algn="just" rtl="0">
              <a:lnSpc>
                <a:spcPct val="150000"/>
              </a:lnSpc>
              <a:defRPr/>
            </a:pPr>
            <a:endParaRPr lang="fr-FR" sz="2300" b="1" dirty="0">
              <a:solidFill>
                <a:srgbClr val="FF0000"/>
              </a:solidFill>
              <a:latin typeface="Times New Roman" pitchFamily="18" charset="0"/>
              <a:cs typeface="Times New Roman" pitchFamily="18" charset="0"/>
            </a:endParaRPr>
          </a:p>
          <a:p>
            <a:pPr algn="ctr" rtl="0">
              <a:lnSpc>
                <a:spcPct val="150000"/>
              </a:lnSpc>
              <a:defRPr/>
            </a:pPr>
            <a:r>
              <a:rPr lang="fr-FR" sz="2300" b="1" dirty="0">
                <a:solidFill>
                  <a:srgbClr val="002060"/>
                </a:solidFill>
                <a:latin typeface="Times New Roman" pitchFamily="18" charset="0"/>
                <a:cs typeface="Times New Roman" pitchFamily="18" charset="0"/>
              </a:rPr>
              <a:t>1110</a:t>
            </a:r>
            <a:r>
              <a:rPr lang="fr-FR" sz="2300" b="1" dirty="0">
                <a:solidFill>
                  <a:srgbClr val="FF0000"/>
                </a:solidFill>
                <a:latin typeface="Times New Roman" pitchFamily="18" charset="0"/>
                <a:cs typeface="Times New Roman" pitchFamily="18" charset="0"/>
              </a:rPr>
              <a:t> est la représentation de 14 dans la </a:t>
            </a:r>
            <a:r>
              <a:rPr lang="fr-FR" sz="2300" b="1" dirty="0">
                <a:solidFill>
                  <a:srgbClr val="002060"/>
                </a:solidFill>
                <a:latin typeface="Times New Roman" pitchFamily="18" charset="0"/>
                <a:cs typeface="Times New Roman" pitchFamily="18" charset="0"/>
              </a:rPr>
              <a:t>base 2</a:t>
            </a:r>
          </a:p>
        </p:txBody>
      </p:sp>
      <p:sp>
        <p:nvSpPr>
          <p:cNvPr id="18436" name="Rectangle 2"/>
          <p:cNvSpPr>
            <a:spLocks noGrp="1" noChangeArrowheads="1"/>
          </p:cNvSpPr>
          <p:nvPr>
            <p:ph type="title"/>
          </p:nvPr>
        </p:nvSpPr>
        <p:spPr>
          <a:xfrm>
            <a:off x="428625" y="147638"/>
            <a:ext cx="8228013" cy="781050"/>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II- Système binaire (système à base 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ce réservé du numéro de diapositive 6"/>
          <p:cNvSpPr>
            <a:spLocks noGrp="1"/>
          </p:cNvSpPr>
          <p:nvPr>
            <p:ph type="sldNum" sz="quarter" idx="12"/>
          </p:nvPr>
        </p:nvSpPr>
        <p:spPr>
          <a:noFill/>
        </p:spPr>
        <p:txBody>
          <a:bodyPr/>
          <a:lstStyle/>
          <a:p>
            <a:fld id="{EA6438C6-85BA-4889-AF9F-334EFFA4A006}" type="slidenum">
              <a:rPr lang="en-GB" smtClean="0"/>
              <a:pPr/>
              <a:t>12</a:t>
            </a:fld>
            <a:endParaRPr lang="en-GB" smtClean="0"/>
          </a:p>
        </p:txBody>
      </p:sp>
      <p:sp>
        <p:nvSpPr>
          <p:cNvPr id="2052" name="Rectangle 3"/>
          <p:cNvSpPr>
            <a:spLocks noGrp="1" noChangeArrowheads="1"/>
          </p:cNvSpPr>
          <p:nvPr>
            <p:ph type="body" sz="half" idx="1"/>
          </p:nvPr>
        </p:nvSpPr>
        <p:spPr>
          <a:xfrm>
            <a:off x="496888" y="1214438"/>
            <a:ext cx="8147050" cy="892175"/>
          </a:xfrm>
        </p:spPr>
        <p:txBody>
          <a:bodyPr/>
          <a:lstStyle/>
          <a:p>
            <a:pPr marL="342900" indent="-342900" algn="just" eaLnBrk="1" hangingPunct="1">
              <a:lnSpc>
                <a:spcPct val="100000"/>
              </a:lnSpc>
              <a:spcBef>
                <a:spcPct val="20000"/>
              </a:spcBef>
              <a:buFont typeface="Wingdings" pitchFamily="2" charset="2"/>
              <a:buChar char="§"/>
            </a:pPr>
            <a:r>
              <a:rPr lang="fr-FR" sz="2300" b="1" smtClean="0"/>
              <a:t>Dans le système binaire, pour exprimer n’importe quelle valeur on utilise uniquement 2 symboles :  { 0 , 1}</a:t>
            </a:r>
          </a:p>
        </p:txBody>
      </p:sp>
      <p:graphicFrame>
        <p:nvGraphicFramePr>
          <p:cNvPr id="2050" name="Object 4"/>
          <p:cNvGraphicFramePr>
            <a:graphicFrameLocks noGrp="1" noChangeAspect="1"/>
          </p:cNvGraphicFramePr>
          <p:nvPr>
            <p:ph sz="half" idx="2"/>
          </p:nvPr>
        </p:nvGraphicFramePr>
        <p:xfrm>
          <a:off x="142875" y="5072063"/>
          <a:ext cx="8821738" cy="939800"/>
        </p:xfrm>
        <a:graphic>
          <a:graphicData uri="http://schemas.openxmlformats.org/presentationml/2006/ole">
            <mc:AlternateContent xmlns:mc="http://schemas.openxmlformats.org/markup-compatibility/2006">
              <mc:Choice xmlns:v="urn:schemas-microsoft-com:vml" Requires="v">
                <p:oleObj spid="_x0000_s2109" name="Equation" r:id="rId4" imgW="4749480" imgH="482400" progId="Equation.3">
                  <p:embed/>
                </p:oleObj>
              </mc:Choice>
              <mc:Fallback>
                <p:oleObj name="Equation" r:id="rId4" imgW="4749480" imgH="4824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5072063"/>
                        <a:ext cx="8821738"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6"/>
          <p:cNvSpPr>
            <a:spLocks noChangeArrowheads="1"/>
          </p:cNvSpPr>
          <p:nvPr/>
        </p:nvSpPr>
        <p:spPr bwMode="auto">
          <a:xfrm>
            <a:off x="500063" y="4286250"/>
            <a:ext cx="8332787" cy="708025"/>
          </a:xfrm>
          <a:prstGeom prst="rect">
            <a:avLst/>
          </a:prstGeom>
          <a:noFill/>
          <a:ln w="9525">
            <a:noFill/>
            <a:miter lim="800000"/>
            <a:headEnd/>
            <a:tailEnd/>
          </a:ln>
        </p:spPr>
        <p:txBody>
          <a:bodyPr>
            <a:spAutoFit/>
          </a:bodyPr>
          <a:lstStyle/>
          <a:p>
            <a:pPr marL="265113" indent="-265113" algn="just" rtl="0">
              <a:buFont typeface="Wingdings" pitchFamily="2" charset="2"/>
              <a:buChar char="§"/>
            </a:pPr>
            <a:r>
              <a:rPr lang="fr-FR" sz="2300" b="1">
                <a:solidFill>
                  <a:srgbClr val="000000"/>
                </a:solidFill>
                <a:latin typeface="Times New Roman" pitchFamily="18" charset="0"/>
                <a:cs typeface="Times New Roman" pitchFamily="18" charset="0"/>
              </a:rPr>
              <a:t>Un nombre dans la base 2 peut être écrit aussi sous la forme polynomial:</a:t>
            </a:r>
          </a:p>
        </p:txBody>
      </p:sp>
      <p:grpSp>
        <p:nvGrpSpPr>
          <p:cNvPr id="2054" name="Groupe 23"/>
          <p:cNvGrpSpPr>
            <a:grpSpLocks/>
          </p:cNvGrpSpPr>
          <p:nvPr/>
        </p:nvGrpSpPr>
        <p:grpSpPr bwMode="auto">
          <a:xfrm>
            <a:off x="1547813" y="2214563"/>
            <a:ext cx="5608637" cy="717550"/>
            <a:chOff x="1547813" y="3568706"/>
            <a:chExt cx="5608645" cy="717551"/>
          </a:xfrm>
        </p:grpSpPr>
        <p:sp>
          <p:nvSpPr>
            <p:cNvPr id="2064" name="Rectangle 5"/>
            <p:cNvSpPr>
              <a:spLocks noChangeArrowheads="1"/>
            </p:cNvSpPr>
            <p:nvPr/>
          </p:nvSpPr>
          <p:spPr bwMode="auto">
            <a:xfrm>
              <a:off x="2916238" y="3640144"/>
              <a:ext cx="2519363" cy="622300"/>
            </a:xfrm>
            <a:prstGeom prst="rect">
              <a:avLst/>
            </a:prstGeom>
            <a:noFill/>
            <a:ln w="9525">
              <a:noFill/>
              <a:miter lim="800000"/>
              <a:headEnd/>
              <a:tailEnd/>
            </a:ln>
          </p:spPr>
          <p:txBody>
            <a:bodyPr>
              <a:spAutoFit/>
            </a:bodyPr>
            <a:lstStyle/>
            <a:p>
              <a:pPr algn="l"/>
              <a:r>
                <a:rPr lang="fr-FR" sz="2800">
                  <a:solidFill>
                    <a:srgbClr val="000000"/>
                  </a:solidFill>
                  <a:latin typeface="Times New Roman" pitchFamily="18" charset="0"/>
                  <a:cs typeface="Times New Roman" pitchFamily="18" charset="0"/>
                </a:rPr>
                <a:t>       ( 1101)</a:t>
              </a:r>
              <a:r>
                <a:rPr lang="fr-FR" sz="2800" b="1" baseline="-25000">
                  <a:solidFill>
                    <a:srgbClr val="FF0000"/>
                  </a:solidFill>
                  <a:latin typeface="Times New Roman" pitchFamily="18" charset="0"/>
                  <a:cs typeface="Times New Roman" pitchFamily="18" charset="0"/>
                </a:rPr>
                <a:t>2</a:t>
              </a:r>
            </a:p>
            <a:p>
              <a:pPr algn="l"/>
              <a:endParaRPr lang="fr-FR" baseline="-25000">
                <a:solidFill>
                  <a:srgbClr val="000000"/>
                </a:solidFill>
                <a:latin typeface="Times New Roman" pitchFamily="18" charset="0"/>
                <a:cs typeface="Times New Roman" pitchFamily="18" charset="0"/>
              </a:endParaRPr>
            </a:p>
          </p:txBody>
        </p:sp>
        <p:sp>
          <p:nvSpPr>
            <p:cNvPr id="2065" name="Line 7"/>
            <p:cNvSpPr>
              <a:spLocks noChangeShapeType="1"/>
            </p:cNvSpPr>
            <p:nvPr/>
          </p:nvSpPr>
          <p:spPr bwMode="auto">
            <a:xfrm flipV="1">
              <a:off x="4786314" y="3784606"/>
              <a:ext cx="936625" cy="215900"/>
            </a:xfrm>
            <a:prstGeom prst="line">
              <a:avLst/>
            </a:prstGeom>
            <a:noFill/>
            <a:ln w="25400">
              <a:solidFill>
                <a:schemeClr val="tx1"/>
              </a:solidFill>
              <a:round/>
              <a:headEnd type="triangle" w="med" len="med"/>
              <a:tailEnd/>
            </a:ln>
          </p:spPr>
          <p:txBody>
            <a:bodyPr/>
            <a:lstStyle/>
            <a:p>
              <a:endParaRPr lang="fr-FR"/>
            </a:p>
          </p:txBody>
        </p:sp>
        <p:sp>
          <p:nvSpPr>
            <p:cNvPr id="2066" name="Text Box 8"/>
            <p:cNvSpPr txBox="1">
              <a:spLocks noChangeArrowheads="1"/>
            </p:cNvSpPr>
            <p:nvPr/>
          </p:nvSpPr>
          <p:spPr bwMode="auto">
            <a:xfrm>
              <a:off x="5643570" y="3568706"/>
              <a:ext cx="1512888" cy="357188"/>
            </a:xfrm>
            <a:prstGeom prst="rect">
              <a:avLst/>
            </a:prstGeom>
            <a:noFill/>
            <a:ln w="9525">
              <a:noFill/>
              <a:miter lim="800000"/>
              <a:headEnd/>
              <a:tailEnd/>
            </a:ln>
          </p:spPr>
          <p:txBody>
            <a:bodyPr>
              <a:spAutoFit/>
            </a:bodyPr>
            <a:lstStyle/>
            <a:p>
              <a:pPr algn="l">
                <a:spcBef>
                  <a:spcPct val="50000"/>
                </a:spcBef>
              </a:pPr>
              <a:r>
                <a:rPr lang="fr-FR" sz="2000" b="1">
                  <a:latin typeface="Times New Roman" pitchFamily="18" charset="0"/>
                  <a:cs typeface="Times New Roman" pitchFamily="18" charset="0"/>
                </a:rPr>
                <a:t>La base </a:t>
              </a:r>
            </a:p>
          </p:txBody>
        </p:sp>
        <p:sp>
          <p:nvSpPr>
            <p:cNvPr id="2067" name="Rectangle 9"/>
            <p:cNvSpPr>
              <a:spLocks noChangeArrowheads="1"/>
            </p:cNvSpPr>
            <p:nvPr/>
          </p:nvSpPr>
          <p:spPr bwMode="auto">
            <a:xfrm>
              <a:off x="3786182" y="3640144"/>
              <a:ext cx="215900" cy="431800"/>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2068" name="Line 10"/>
            <p:cNvSpPr>
              <a:spLocks noChangeShapeType="1"/>
            </p:cNvSpPr>
            <p:nvPr/>
          </p:nvSpPr>
          <p:spPr bwMode="auto">
            <a:xfrm flipV="1">
              <a:off x="2555876" y="3929069"/>
              <a:ext cx="1368425" cy="142875"/>
            </a:xfrm>
            <a:prstGeom prst="line">
              <a:avLst/>
            </a:prstGeom>
            <a:noFill/>
            <a:ln w="25400">
              <a:solidFill>
                <a:schemeClr val="tx1"/>
              </a:solidFill>
              <a:round/>
              <a:headEnd/>
              <a:tailEnd type="triangle" w="med" len="med"/>
            </a:ln>
          </p:spPr>
          <p:txBody>
            <a:bodyPr/>
            <a:lstStyle/>
            <a:p>
              <a:endParaRPr lang="fr-FR"/>
            </a:p>
          </p:txBody>
        </p:sp>
        <p:sp>
          <p:nvSpPr>
            <p:cNvPr id="2069" name="Text Box 11"/>
            <p:cNvSpPr txBox="1">
              <a:spLocks noChangeArrowheads="1"/>
            </p:cNvSpPr>
            <p:nvPr/>
          </p:nvSpPr>
          <p:spPr bwMode="auto">
            <a:xfrm>
              <a:off x="1547813" y="3929069"/>
              <a:ext cx="1584325" cy="357188"/>
            </a:xfrm>
            <a:prstGeom prst="rect">
              <a:avLst/>
            </a:prstGeom>
            <a:noFill/>
            <a:ln w="9525">
              <a:noFill/>
              <a:miter lim="800000"/>
              <a:headEnd/>
              <a:tailEnd/>
            </a:ln>
          </p:spPr>
          <p:txBody>
            <a:bodyPr>
              <a:spAutoFit/>
            </a:bodyPr>
            <a:lstStyle/>
            <a:p>
              <a:pPr algn="l">
                <a:spcBef>
                  <a:spcPct val="50000"/>
                </a:spcBef>
              </a:pPr>
              <a:r>
                <a:rPr lang="fr-FR" sz="2000" b="1">
                  <a:latin typeface="Times New Roman" pitchFamily="18" charset="0"/>
                  <a:cs typeface="Times New Roman" pitchFamily="18" charset="0"/>
                </a:rPr>
                <a:t>Un bit </a:t>
              </a:r>
            </a:p>
          </p:txBody>
        </p:sp>
      </p:grpSp>
      <p:grpSp>
        <p:nvGrpSpPr>
          <p:cNvPr id="2055" name="Groupe 22"/>
          <p:cNvGrpSpPr>
            <a:grpSpLocks/>
          </p:cNvGrpSpPr>
          <p:nvPr/>
        </p:nvGrpSpPr>
        <p:grpSpPr bwMode="auto">
          <a:xfrm>
            <a:off x="692150" y="3214688"/>
            <a:ext cx="7737475" cy="788987"/>
            <a:chOff x="428596" y="4067186"/>
            <a:chExt cx="7737510" cy="788987"/>
          </a:xfrm>
        </p:grpSpPr>
        <p:sp>
          <p:nvSpPr>
            <p:cNvPr id="2057" name="Rectangle 15"/>
            <p:cNvSpPr>
              <a:spLocks noChangeArrowheads="1"/>
            </p:cNvSpPr>
            <p:nvPr/>
          </p:nvSpPr>
          <p:spPr bwMode="auto">
            <a:xfrm>
              <a:off x="2805084" y="4067186"/>
              <a:ext cx="2519363" cy="622300"/>
            </a:xfrm>
            <a:prstGeom prst="rect">
              <a:avLst/>
            </a:prstGeom>
            <a:noFill/>
            <a:ln w="9525">
              <a:noFill/>
              <a:miter lim="800000"/>
              <a:headEnd/>
              <a:tailEnd/>
            </a:ln>
          </p:spPr>
          <p:txBody>
            <a:bodyPr>
              <a:spAutoFit/>
            </a:bodyPr>
            <a:lstStyle/>
            <a:p>
              <a:pPr algn="l"/>
              <a:r>
                <a:rPr lang="fr-FR" sz="2800">
                  <a:solidFill>
                    <a:srgbClr val="000000"/>
                  </a:solidFill>
                  <a:latin typeface="Times New Roman" pitchFamily="18" charset="0"/>
                  <a:cs typeface="Times New Roman" pitchFamily="18" charset="0"/>
                </a:rPr>
                <a:t>       ( 1 1 0 1)</a:t>
              </a:r>
              <a:r>
                <a:rPr lang="fr-FR" sz="2800" b="1" baseline="-25000">
                  <a:solidFill>
                    <a:srgbClr val="FF0000"/>
                  </a:solidFill>
                  <a:latin typeface="Times New Roman" pitchFamily="18" charset="0"/>
                  <a:cs typeface="Times New Roman" pitchFamily="18" charset="0"/>
                </a:rPr>
                <a:t>2</a:t>
              </a:r>
            </a:p>
            <a:p>
              <a:pPr algn="l"/>
              <a:endParaRPr lang="fr-FR" baseline="-25000">
                <a:solidFill>
                  <a:srgbClr val="000000"/>
                </a:solidFill>
                <a:latin typeface="Times New Roman" pitchFamily="18" charset="0"/>
                <a:cs typeface="Times New Roman" pitchFamily="18" charset="0"/>
              </a:endParaRPr>
            </a:p>
          </p:txBody>
        </p:sp>
        <p:sp>
          <p:nvSpPr>
            <p:cNvPr id="2058" name="Line 16"/>
            <p:cNvSpPr>
              <a:spLocks noChangeShapeType="1"/>
            </p:cNvSpPr>
            <p:nvPr/>
          </p:nvSpPr>
          <p:spPr bwMode="auto">
            <a:xfrm>
              <a:off x="4643438" y="4143380"/>
              <a:ext cx="1081088" cy="215900"/>
            </a:xfrm>
            <a:prstGeom prst="line">
              <a:avLst/>
            </a:prstGeom>
            <a:noFill/>
            <a:ln w="25400">
              <a:solidFill>
                <a:schemeClr val="tx1"/>
              </a:solidFill>
              <a:round/>
              <a:headEnd type="triangle" w="med" len="med"/>
              <a:tailEnd/>
            </a:ln>
          </p:spPr>
          <p:txBody>
            <a:bodyPr/>
            <a:lstStyle/>
            <a:p>
              <a:endParaRPr lang="fr-FR"/>
            </a:p>
          </p:txBody>
        </p:sp>
        <p:sp>
          <p:nvSpPr>
            <p:cNvPr id="2059" name="Text Box 17"/>
            <p:cNvSpPr txBox="1">
              <a:spLocks noChangeArrowheads="1"/>
            </p:cNvSpPr>
            <p:nvPr/>
          </p:nvSpPr>
          <p:spPr bwMode="auto">
            <a:xfrm>
              <a:off x="428596" y="4498986"/>
              <a:ext cx="2808288" cy="357187"/>
            </a:xfrm>
            <a:prstGeom prst="rect">
              <a:avLst/>
            </a:prstGeom>
            <a:noFill/>
            <a:ln w="9525">
              <a:noFill/>
              <a:miter lim="800000"/>
              <a:headEnd/>
              <a:tailEnd/>
            </a:ln>
          </p:spPr>
          <p:txBody>
            <a:bodyPr>
              <a:spAutoFit/>
            </a:bodyPr>
            <a:lstStyle/>
            <a:p>
              <a:pPr algn="l">
                <a:spcBef>
                  <a:spcPct val="50000"/>
                </a:spcBef>
              </a:pPr>
              <a:r>
                <a:rPr lang="fr-FR" sz="2000" b="1">
                  <a:latin typeface="Times New Roman" pitchFamily="18" charset="0"/>
                  <a:cs typeface="Times New Roman" pitchFamily="18" charset="0"/>
                </a:rPr>
                <a:t>Le bits du poids forts</a:t>
              </a:r>
              <a:endParaRPr lang="fr-FR" b="1">
                <a:latin typeface="Times New Roman" pitchFamily="18" charset="0"/>
                <a:cs typeface="Times New Roman" pitchFamily="18" charset="0"/>
              </a:endParaRPr>
            </a:p>
          </p:txBody>
        </p:sp>
        <p:sp>
          <p:nvSpPr>
            <p:cNvPr id="2060" name="Rectangle 18"/>
            <p:cNvSpPr>
              <a:spLocks noChangeArrowheads="1"/>
            </p:cNvSpPr>
            <p:nvPr/>
          </p:nvSpPr>
          <p:spPr bwMode="auto">
            <a:xfrm>
              <a:off x="3687550" y="4081216"/>
              <a:ext cx="215900" cy="431800"/>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2061" name="Line 19"/>
            <p:cNvSpPr>
              <a:spLocks noChangeShapeType="1"/>
            </p:cNvSpPr>
            <p:nvPr/>
          </p:nvSpPr>
          <p:spPr bwMode="auto">
            <a:xfrm flipV="1">
              <a:off x="2444721" y="4356111"/>
              <a:ext cx="1368425" cy="142875"/>
            </a:xfrm>
            <a:prstGeom prst="line">
              <a:avLst/>
            </a:prstGeom>
            <a:noFill/>
            <a:ln w="25400">
              <a:solidFill>
                <a:schemeClr val="tx1"/>
              </a:solidFill>
              <a:round/>
              <a:headEnd/>
              <a:tailEnd type="triangle" w="med" len="med"/>
            </a:ln>
          </p:spPr>
          <p:txBody>
            <a:bodyPr/>
            <a:lstStyle/>
            <a:p>
              <a:endParaRPr lang="fr-FR"/>
            </a:p>
          </p:txBody>
        </p:sp>
        <p:sp>
          <p:nvSpPr>
            <p:cNvPr id="2062" name="Rectangle 21"/>
            <p:cNvSpPr>
              <a:spLocks noChangeArrowheads="1"/>
            </p:cNvSpPr>
            <p:nvPr/>
          </p:nvSpPr>
          <p:spPr bwMode="auto">
            <a:xfrm>
              <a:off x="4514518" y="4067186"/>
              <a:ext cx="215900" cy="431800"/>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2063" name="Text Box 22"/>
            <p:cNvSpPr txBox="1">
              <a:spLocks noChangeArrowheads="1"/>
            </p:cNvSpPr>
            <p:nvPr/>
          </p:nvSpPr>
          <p:spPr bwMode="auto">
            <a:xfrm>
              <a:off x="5357818" y="4429132"/>
              <a:ext cx="2808288" cy="357187"/>
            </a:xfrm>
            <a:prstGeom prst="rect">
              <a:avLst/>
            </a:prstGeom>
            <a:noFill/>
            <a:ln w="9525">
              <a:noFill/>
              <a:miter lim="800000"/>
              <a:headEnd/>
              <a:tailEnd/>
            </a:ln>
          </p:spPr>
          <p:txBody>
            <a:bodyPr>
              <a:spAutoFit/>
            </a:bodyPr>
            <a:lstStyle/>
            <a:p>
              <a:pPr algn="l">
                <a:spcBef>
                  <a:spcPct val="50000"/>
                </a:spcBef>
              </a:pPr>
              <a:r>
                <a:rPr lang="fr-FR" sz="2000" b="1">
                  <a:latin typeface="Times New Roman" pitchFamily="18" charset="0"/>
                  <a:cs typeface="Times New Roman" pitchFamily="18" charset="0"/>
                </a:rPr>
                <a:t>Le bits du poids faible </a:t>
              </a:r>
              <a:r>
                <a:rPr lang="fr-FR" b="1">
                  <a:latin typeface="Times New Roman" pitchFamily="18" charset="0"/>
                  <a:cs typeface="Times New Roman" pitchFamily="18" charset="0"/>
                </a:rPr>
                <a:t> </a:t>
              </a:r>
            </a:p>
          </p:txBody>
        </p:sp>
      </p:grpSp>
      <p:sp>
        <p:nvSpPr>
          <p:cNvPr id="2056" name="Rectangle 2"/>
          <p:cNvSpPr>
            <a:spLocks noGrp="1" noChangeArrowheads="1"/>
          </p:cNvSpPr>
          <p:nvPr>
            <p:ph type="title"/>
          </p:nvPr>
        </p:nvSpPr>
        <p:spPr>
          <a:xfrm>
            <a:off x="428625" y="147638"/>
            <a:ext cx="8228013" cy="781050"/>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II- Système binaire (système à base 2)</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7"/>
          <p:cNvSpPr>
            <a:spLocks noGrp="1"/>
          </p:cNvSpPr>
          <p:nvPr>
            <p:ph type="sldNum" sz="quarter" idx="12"/>
          </p:nvPr>
        </p:nvSpPr>
        <p:spPr>
          <a:noFill/>
        </p:spPr>
        <p:txBody>
          <a:bodyPr/>
          <a:lstStyle/>
          <a:p>
            <a:fld id="{8A728CBE-0745-4305-9849-B3EF76E2F890}" type="slidenum">
              <a:rPr lang="en-GB" smtClean="0"/>
              <a:pPr/>
              <a:t>13</a:t>
            </a:fld>
            <a:endParaRPr lang="en-GB" smtClean="0"/>
          </a:p>
        </p:txBody>
      </p:sp>
      <p:sp>
        <p:nvSpPr>
          <p:cNvPr id="242690" name="Rectangle 2"/>
          <p:cNvSpPr>
            <a:spLocks noGrp="1" noChangeArrowheads="1"/>
          </p:cNvSpPr>
          <p:nvPr>
            <p:ph type="title"/>
          </p:nvPr>
        </p:nvSpPr>
        <p:spPr>
          <a:xfrm>
            <a:off x="457200" y="142875"/>
            <a:ext cx="8228013" cy="919163"/>
          </a:xfrm>
          <a:solidFill>
            <a:schemeClr val="accent1">
              <a:lumMod val="20000"/>
              <a:lumOff val="80000"/>
            </a:schemeClr>
          </a:solidFill>
          <a:ln>
            <a:solidFill>
              <a:srgbClr val="000099"/>
            </a:solidFill>
          </a:ln>
        </p:spPr>
        <p:txBody>
          <a:bodyPr/>
          <a:lstStyle/>
          <a:p>
            <a:pPr eaLnBrk="1" hangingPunct="1">
              <a:defRPr/>
            </a:pPr>
            <a:r>
              <a:rPr lang="fr-FR" sz="3200" b="1" dirty="0" smtClean="0">
                <a:solidFill>
                  <a:srgbClr val="FF0000"/>
                </a:solidFill>
                <a:effectLst>
                  <a:outerShdw blurRad="38100" dist="38100" dir="2700000" algn="tl">
                    <a:srgbClr val="C0C0C0"/>
                  </a:outerShdw>
                </a:effectLst>
              </a:rPr>
              <a:t>II-1 </a:t>
            </a:r>
            <a:r>
              <a:rPr lang="fr-FR" sz="3200" b="1" dirty="0" smtClean="0">
                <a:solidFill>
                  <a:srgbClr val="FF0000"/>
                </a:solidFill>
              </a:rPr>
              <a:t>Comptage</a:t>
            </a:r>
            <a:r>
              <a:rPr lang="fr-FR" sz="3200" b="1" dirty="0" smtClean="0">
                <a:solidFill>
                  <a:srgbClr val="FF0000"/>
                </a:solidFill>
                <a:effectLst>
                  <a:outerShdw blurRad="38100" dist="38100" dir="2700000" algn="tl">
                    <a:srgbClr val="C0C0C0"/>
                  </a:outerShdw>
                </a:effectLst>
              </a:rPr>
              <a:t> en binaire</a:t>
            </a:r>
            <a:r>
              <a:rPr lang="fr-FR" dirty="0" smtClean="0">
                <a:solidFill>
                  <a:srgbClr val="FF0000"/>
                </a:solidFill>
              </a:rPr>
              <a:t> </a:t>
            </a:r>
          </a:p>
        </p:txBody>
      </p:sp>
      <p:sp>
        <p:nvSpPr>
          <p:cNvPr id="19460" name="Rectangle 3"/>
          <p:cNvSpPr>
            <a:spLocks noGrp="1" noChangeArrowheads="1"/>
          </p:cNvSpPr>
          <p:nvPr>
            <p:ph type="body" sz="half" idx="1"/>
          </p:nvPr>
        </p:nvSpPr>
        <p:spPr>
          <a:xfrm>
            <a:off x="457200" y="1600200"/>
            <a:ext cx="3178175" cy="460375"/>
          </a:xfrm>
          <a:ln>
            <a:solidFill>
              <a:srgbClr val="000099"/>
            </a:solidFill>
          </a:ln>
        </p:spPr>
        <p:txBody>
          <a:bodyPr/>
          <a:lstStyle/>
          <a:p>
            <a:pPr marL="342900" indent="-342900" eaLnBrk="1" hangingPunct="1">
              <a:lnSpc>
                <a:spcPct val="90000"/>
              </a:lnSpc>
              <a:spcBef>
                <a:spcPct val="20000"/>
              </a:spcBef>
              <a:buFont typeface="Arial" charset="0"/>
              <a:buNone/>
            </a:pPr>
            <a:r>
              <a:rPr lang="fr-FR" sz="2300" b="1" smtClean="0">
                <a:solidFill>
                  <a:srgbClr val="FF0000"/>
                </a:solidFill>
              </a:rPr>
              <a:t>Sur un seul bit : 0 , 1</a:t>
            </a:r>
          </a:p>
        </p:txBody>
      </p:sp>
      <p:graphicFrame>
        <p:nvGraphicFramePr>
          <p:cNvPr id="242756" name="Group 68"/>
          <p:cNvGraphicFramePr>
            <a:graphicFrameLocks noGrp="1"/>
          </p:cNvGraphicFramePr>
          <p:nvPr>
            <p:ph sz="quarter" idx="2"/>
          </p:nvPr>
        </p:nvGraphicFramePr>
        <p:xfrm>
          <a:off x="541338" y="3573463"/>
          <a:ext cx="2587625" cy="2185988"/>
        </p:xfrm>
        <a:graphic>
          <a:graphicData uri="http://schemas.openxmlformats.org/drawingml/2006/table">
            <a:tbl>
              <a:tblPr rtl="1"/>
              <a:tblGrid>
                <a:gridCol w="1293813"/>
                <a:gridCol w="1293812"/>
              </a:tblGrid>
              <a:tr h="430213">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Décimal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Binaire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5775">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2</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10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72" name="Text Box 22"/>
          <p:cNvSpPr txBox="1">
            <a:spLocks noChangeArrowheads="1"/>
          </p:cNvSpPr>
          <p:nvPr/>
        </p:nvSpPr>
        <p:spPr bwMode="auto">
          <a:xfrm>
            <a:off x="5643563" y="1628775"/>
            <a:ext cx="1498600" cy="400050"/>
          </a:xfrm>
          <a:prstGeom prst="rect">
            <a:avLst/>
          </a:prstGeom>
          <a:noFill/>
          <a:ln w="9525">
            <a:solidFill>
              <a:srgbClr val="000099"/>
            </a:solidFill>
            <a:miter lim="800000"/>
            <a:headEnd/>
            <a:tailEnd/>
          </a:ln>
        </p:spPr>
        <p:txBody>
          <a:bodyPr wrap="none">
            <a:spAutoFit/>
          </a:bodyPr>
          <a:lstStyle/>
          <a:p>
            <a:r>
              <a:rPr lang="fr-FR" sz="2300" b="1">
                <a:solidFill>
                  <a:srgbClr val="FF0000"/>
                </a:solidFill>
                <a:latin typeface="Times New Roman" pitchFamily="18" charset="0"/>
                <a:cs typeface="Times New Roman" pitchFamily="18" charset="0"/>
              </a:rPr>
              <a:t>Sur 3 Bits </a:t>
            </a:r>
          </a:p>
        </p:txBody>
      </p:sp>
      <p:graphicFrame>
        <p:nvGraphicFramePr>
          <p:cNvPr id="242768" name="Group 80"/>
          <p:cNvGraphicFramePr>
            <a:graphicFrameLocks noGrp="1"/>
          </p:cNvGraphicFramePr>
          <p:nvPr>
            <p:ph sz="quarter" idx="3"/>
          </p:nvPr>
        </p:nvGraphicFramePr>
        <p:xfrm>
          <a:off x="4933950" y="2133600"/>
          <a:ext cx="2994025" cy="3842512"/>
        </p:xfrm>
        <a:graphic>
          <a:graphicData uri="http://schemas.openxmlformats.org/drawingml/2006/table">
            <a:tbl>
              <a:tblPr rtl="1"/>
              <a:tblGrid>
                <a:gridCol w="1497012"/>
                <a:gridCol w="1497013"/>
              </a:tblGrid>
              <a:tr h="431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Décimal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Binaire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22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2</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3</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4</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5</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6</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000000"/>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000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001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010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011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100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101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110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111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4" name="Rectangle 56"/>
          <p:cNvSpPr>
            <a:spLocks noChangeArrowheads="1"/>
          </p:cNvSpPr>
          <p:nvPr/>
        </p:nvSpPr>
        <p:spPr bwMode="auto">
          <a:xfrm>
            <a:off x="825500" y="3071813"/>
            <a:ext cx="1817688" cy="400050"/>
          </a:xfrm>
          <a:prstGeom prst="rect">
            <a:avLst/>
          </a:prstGeom>
          <a:noFill/>
          <a:ln w="9525">
            <a:solidFill>
              <a:srgbClr val="000099"/>
            </a:solidFill>
            <a:miter lim="800000"/>
            <a:headEnd/>
            <a:tailEnd/>
          </a:ln>
        </p:spPr>
        <p:txBody>
          <a:bodyPr>
            <a:spAutoFit/>
          </a:bodyPr>
          <a:lstStyle/>
          <a:p>
            <a:pPr algn="ctr"/>
            <a:r>
              <a:rPr lang="fr-FR" sz="2300" b="1">
                <a:solidFill>
                  <a:srgbClr val="FF0000"/>
                </a:solidFill>
                <a:latin typeface="Times New Roman" pitchFamily="18" charset="0"/>
                <a:cs typeface="Times New Roman" pitchFamily="18" charset="0"/>
                <a:sym typeface="Wingdings" pitchFamily="2" charset="2"/>
              </a:rPr>
              <a:t>Sur 2 bits  </a:t>
            </a:r>
          </a:p>
        </p:txBody>
      </p:sp>
      <p:sp>
        <p:nvSpPr>
          <p:cNvPr id="19485" name="Text Box 81"/>
          <p:cNvSpPr txBox="1">
            <a:spLocks noChangeArrowheads="1"/>
          </p:cNvSpPr>
          <p:nvPr/>
        </p:nvSpPr>
        <p:spPr bwMode="auto">
          <a:xfrm>
            <a:off x="214313" y="5857875"/>
            <a:ext cx="2951162" cy="400050"/>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4 combinaisons= 2</a:t>
            </a:r>
            <a:r>
              <a:rPr lang="fr-FR" sz="2300" b="1" baseline="30000">
                <a:latin typeface="Times New Roman" pitchFamily="18" charset="0"/>
                <a:cs typeface="Times New Roman" pitchFamily="18" charset="0"/>
              </a:rPr>
              <a:t>2</a:t>
            </a:r>
          </a:p>
        </p:txBody>
      </p:sp>
      <p:sp>
        <p:nvSpPr>
          <p:cNvPr id="19486" name="Text Box 82"/>
          <p:cNvSpPr txBox="1">
            <a:spLocks noChangeArrowheads="1"/>
          </p:cNvSpPr>
          <p:nvPr/>
        </p:nvSpPr>
        <p:spPr bwMode="auto">
          <a:xfrm>
            <a:off x="4978400" y="6100763"/>
            <a:ext cx="2951163" cy="400050"/>
          </a:xfrm>
          <a:prstGeom prst="rect">
            <a:avLst/>
          </a:prstGeom>
          <a:noFill/>
          <a:ln w="9525">
            <a:noFill/>
            <a:miter lim="800000"/>
            <a:headEnd/>
            <a:tailEnd/>
          </a:ln>
        </p:spPr>
        <p:txBody>
          <a:bodyPr>
            <a:spAutoFit/>
          </a:bodyPr>
          <a:lstStyle/>
          <a:p>
            <a:pPr algn="ctr">
              <a:spcBef>
                <a:spcPct val="50000"/>
              </a:spcBef>
            </a:pPr>
            <a:r>
              <a:rPr lang="fr-FR" sz="2300" b="1">
                <a:latin typeface="Times New Roman" pitchFamily="18" charset="0"/>
                <a:cs typeface="Times New Roman" pitchFamily="18" charset="0"/>
              </a:rPr>
              <a:t>8 combinaisons= 2</a:t>
            </a:r>
            <a:r>
              <a:rPr lang="fr-FR" sz="2300" b="1" baseline="30000">
                <a:latin typeface="Times New Roman" pitchFamily="18" charset="0"/>
                <a:cs typeface="Times New Roman" pitchFamily="18" charset="0"/>
              </a:rPr>
              <a:t>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ce réservé du numéro de diapositive 6"/>
          <p:cNvSpPr>
            <a:spLocks noGrp="1"/>
          </p:cNvSpPr>
          <p:nvPr>
            <p:ph type="sldNum" sz="quarter" idx="12"/>
          </p:nvPr>
        </p:nvSpPr>
        <p:spPr>
          <a:noFill/>
        </p:spPr>
        <p:txBody>
          <a:bodyPr/>
          <a:lstStyle/>
          <a:p>
            <a:fld id="{1849CECD-89D2-4240-AE30-E96FD8D81070}" type="slidenum">
              <a:rPr lang="en-GB" smtClean="0"/>
              <a:pPr/>
              <a:t>14</a:t>
            </a:fld>
            <a:endParaRPr lang="en-GB" smtClean="0"/>
          </a:p>
        </p:txBody>
      </p:sp>
      <p:sp>
        <p:nvSpPr>
          <p:cNvPr id="3076" name="Rectangle 2"/>
          <p:cNvSpPr>
            <a:spLocks noGrp="1" noChangeArrowheads="1"/>
          </p:cNvSpPr>
          <p:nvPr>
            <p:ph type="title"/>
          </p:nvPr>
        </p:nvSpPr>
        <p:spPr>
          <a:xfrm>
            <a:off x="457200" y="142875"/>
            <a:ext cx="8228013" cy="776288"/>
          </a:xfrm>
          <a:solidFill>
            <a:schemeClr val="accent1">
              <a:lumMod val="20000"/>
              <a:lumOff val="80000"/>
            </a:schemeClr>
          </a:solidFill>
          <a:ln>
            <a:solidFill>
              <a:srgbClr val="000099"/>
            </a:solidFill>
          </a:ln>
        </p:spPr>
        <p:txBody>
          <a:bodyPr/>
          <a:lstStyle/>
          <a:p>
            <a:pPr eaLnBrk="1" hangingPunct="1"/>
            <a:r>
              <a:rPr lang="fr-FR" sz="3600" b="1" smtClean="0">
                <a:solidFill>
                  <a:srgbClr val="FF0000"/>
                </a:solidFill>
              </a:rPr>
              <a:t>II-2 Le système octal ( base 8 )</a:t>
            </a:r>
          </a:p>
        </p:txBody>
      </p:sp>
      <p:sp>
        <p:nvSpPr>
          <p:cNvPr id="3077" name="Rectangle 3"/>
          <p:cNvSpPr>
            <a:spLocks noGrp="1" noChangeArrowheads="1"/>
          </p:cNvSpPr>
          <p:nvPr>
            <p:ph type="body" sz="half" idx="1"/>
          </p:nvPr>
        </p:nvSpPr>
        <p:spPr>
          <a:xfrm>
            <a:off x="457200" y="1285875"/>
            <a:ext cx="8258175" cy="1785938"/>
          </a:xfrm>
        </p:spPr>
        <p:txBody>
          <a:bodyPr/>
          <a:lstStyle/>
          <a:p>
            <a:pPr marL="342900" indent="-342900" algn="just" eaLnBrk="1" hangingPunct="1">
              <a:lnSpc>
                <a:spcPct val="150000"/>
              </a:lnSpc>
              <a:spcBef>
                <a:spcPct val="20000"/>
              </a:spcBef>
              <a:buFont typeface="Wingdings" pitchFamily="2" charset="2"/>
              <a:buChar char="§"/>
            </a:pPr>
            <a:r>
              <a:rPr lang="fr-FR" sz="2300" b="1" smtClean="0"/>
              <a:t>8 symboles sont utilisés dans ce système: </a:t>
            </a:r>
          </a:p>
          <a:p>
            <a:pPr marL="342900" indent="-342900" algn="just" eaLnBrk="1" hangingPunct="1">
              <a:lnSpc>
                <a:spcPct val="150000"/>
              </a:lnSpc>
              <a:spcBef>
                <a:spcPct val="20000"/>
              </a:spcBef>
              <a:buFont typeface="Times New Roman" pitchFamily="18" charset="0"/>
              <a:buNone/>
            </a:pPr>
            <a:r>
              <a:rPr lang="fr-FR" sz="2300" b="1" smtClean="0"/>
              <a:t>                { 0 , 1 , 2 , 3 , 4 , 5 , 6 , 7 }</a:t>
            </a:r>
          </a:p>
          <a:p>
            <a:pPr marL="342900" indent="-342900" algn="just" eaLnBrk="1" hangingPunct="1">
              <a:lnSpc>
                <a:spcPct val="150000"/>
              </a:lnSpc>
              <a:spcBef>
                <a:spcPct val="20000"/>
              </a:spcBef>
              <a:buFont typeface="Arial" charset="0"/>
              <a:buNone/>
            </a:pPr>
            <a:r>
              <a:rPr lang="fr-FR" sz="2300" b="1" smtClean="0">
                <a:solidFill>
                  <a:srgbClr val="FF0000"/>
                </a:solidFill>
              </a:rPr>
              <a:t>Exemple 1 : </a:t>
            </a:r>
          </a:p>
        </p:txBody>
      </p:sp>
      <p:graphicFrame>
        <p:nvGraphicFramePr>
          <p:cNvPr id="3074" name="Object 4"/>
          <p:cNvGraphicFramePr>
            <a:graphicFrameLocks noGrp="1" noChangeAspect="1"/>
          </p:cNvGraphicFramePr>
          <p:nvPr>
            <p:ph sz="half" idx="2"/>
          </p:nvPr>
        </p:nvGraphicFramePr>
        <p:xfrm>
          <a:off x="1187450" y="3143250"/>
          <a:ext cx="6840538" cy="1366838"/>
        </p:xfrm>
        <a:graphic>
          <a:graphicData uri="http://schemas.openxmlformats.org/presentationml/2006/ole">
            <mc:AlternateContent xmlns:mc="http://schemas.openxmlformats.org/markup-compatibility/2006">
              <mc:Choice xmlns:v="urn:schemas-microsoft-com:vml" Requires="v">
                <p:oleObj spid="_x0000_s3133" name="Equation" r:id="rId4" imgW="2946240" imgH="723600" progId="Equation.3">
                  <p:embed/>
                </p:oleObj>
              </mc:Choice>
              <mc:Fallback>
                <p:oleObj name="Equation" r:id="rId4" imgW="2946240" imgH="723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143250"/>
                        <a:ext cx="6840538" cy="1366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7"/>
          <p:cNvSpPr txBox="1">
            <a:spLocks noChangeArrowheads="1"/>
          </p:cNvSpPr>
          <p:nvPr/>
        </p:nvSpPr>
        <p:spPr bwMode="auto">
          <a:xfrm>
            <a:off x="539750" y="4410075"/>
            <a:ext cx="8247063" cy="1620838"/>
          </a:xfrm>
          <a:prstGeom prst="rect">
            <a:avLst/>
          </a:prstGeom>
          <a:noFill/>
          <a:ln w="9525">
            <a:noFill/>
            <a:miter lim="800000"/>
            <a:headEnd/>
            <a:tailEnd/>
          </a:ln>
        </p:spPr>
        <p:txBody>
          <a:bodyPr>
            <a:spAutoFit/>
          </a:bodyPr>
          <a:lstStyle/>
          <a:p>
            <a:pPr algn="just" rtl="0">
              <a:lnSpc>
                <a:spcPct val="150000"/>
              </a:lnSpc>
              <a:defRPr/>
            </a:pPr>
            <a:r>
              <a:rPr lang="fr-FR" sz="2300" b="1" dirty="0">
                <a:solidFill>
                  <a:srgbClr val="FF0000"/>
                </a:solidFill>
                <a:latin typeface="Times New Roman" pitchFamily="18" charset="0"/>
                <a:cs typeface="Times New Roman" pitchFamily="18" charset="0"/>
              </a:rPr>
              <a:t>Exemple 2 :</a:t>
            </a:r>
          </a:p>
          <a:p>
            <a:pPr marL="265113" indent="-265113" algn="just" rtl="0">
              <a:lnSpc>
                <a:spcPct val="150000"/>
              </a:lnSpc>
              <a:buFont typeface="Wingdings" pitchFamily="2" charset="2"/>
              <a:buChar char="§"/>
              <a:defRPr/>
            </a:pPr>
            <a:r>
              <a:rPr lang="fr-FR" sz="2300" b="1" dirty="0">
                <a:latin typeface="Times New Roman" pitchFamily="18" charset="0"/>
                <a:cs typeface="Times New Roman" pitchFamily="18" charset="0"/>
              </a:rPr>
              <a:t>Le nombre (1289) n’existe pas dans la base 8 puisque les symboles 8 et 9 n’appartiennent pas à la base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Espace réservé du numéro de diapositive 7"/>
          <p:cNvSpPr>
            <a:spLocks noGrp="1"/>
          </p:cNvSpPr>
          <p:nvPr>
            <p:ph type="sldNum" sz="quarter" idx="12"/>
          </p:nvPr>
        </p:nvSpPr>
        <p:spPr>
          <a:noFill/>
        </p:spPr>
        <p:txBody>
          <a:bodyPr/>
          <a:lstStyle/>
          <a:p>
            <a:fld id="{608F2A36-AD63-4D63-BDE7-0956163DAA50}" type="slidenum">
              <a:rPr lang="en-GB" smtClean="0"/>
              <a:pPr/>
              <a:t>15</a:t>
            </a:fld>
            <a:endParaRPr lang="en-GB" smtClean="0"/>
          </a:p>
        </p:txBody>
      </p:sp>
      <p:sp>
        <p:nvSpPr>
          <p:cNvPr id="4100" name="Rectangle 2"/>
          <p:cNvSpPr>
            <a:spLocks noGrp="1" noChangeArrowheads="1"/>
          </p:cNvSpPr>
          <p:nvPr>
            <p:ph type="title"/>
          </p:nvPr>
        </p:nvSpPr>
        <p:spPr>
          <a:xfrm>
            <a:off x="415925" y="149225"/>
            <a:ext cx="8228013" cy="779463"/>
          </a:xfrm>
          <a:solidFill>
            <a:schemeClr val="accent1">
              <a:lumMod val="20000"/>
              <a:lumOff val="80000"/>
            </a:schemeClr>
          </a:solidFill>
          <a:ln>
            <a:solidFill>
              <a:srgbClr val="000099"/>
            </a:solidFill>
          </a:ln>
        </p:spPr>
        <p:txBody>
          <a:bodyPr/>
          <a:lstStyle/>
          <a:p>
            <a:pPr eaLnBrk="1" hangingPunct="1"/>
            <a:r>
              <a:rPr lang="fr-FR" sz="3600" b="1" smtClean="0">
                <a:solidFill>
                  <a:srgbClr val="FF0000"/>
                </a:solidFill>
              </a:rPr>
              <a:t>II-3 Le système hexadécimal (base 16)</a:t>
            </a:r>
          </a:p>
        </p:txBody>
      </p:sp>
      <p:sp>
        <p:nvSpPr>
          <p:cNvPr id="4101" name="Rectangle 3"/>
          <p:cNvSpPr>
            <a:spLocks noGrp="1" noChangeArrowheads="1"/>
          </p:cNvSpPr>
          <p:nvPr>
            <p:ph type="body" sz="half" idx="1"/>
          </p:nvPr>
        </p:nvSpPr>
        <p:spPr>
          <a:xfrm>
            <a:off x="393700" y="1214438"/>
            <a:ext cx="4321175" cy="965200"/>
          </a:xfrm>
        </p:spPr>
        <p:txBody>
          <a:bodyPr/>
          <a:lstStyle/>
          <a:p>
            <a:pPr marL="342900" indent="-342900" algn="just" eaLnBrk="1" hangingPunct="1">
              <a:lnSpc>
                <a:spcPct val="100000"/>
              </a:lnSpc>
              <a:spcBef>
                <a:spcPct val="20000"/>
              </a:spcBef>
              <a:buFont typeface="Wingdings" pitchFamily="2" charset="2"/>
              <a:buChar char="§"/>
            </a:pPr>
            <a:r>
              <a:rPr lang="fr-FR" sz="2300" b="1" smtClean="0"/>
              <a:t>On utilise seize (16) symboles différents: </a:t>
            </a:r>
          </a:p>
        </p:txBody>
      </p:sp>
      <p:graphicFrame>
        <p:nvGraphicFramePr>
          <p:cNvPr id="247896" name="Group 88"/>
          <p:cNvGraphicFramePr>
            <a:graphicFrameLocks noGrp="1"/>
          </p:cNvGraphicFramePr>
          <p:nvPr>
            <p:ph sz="quarter" idx="2"/>
          </p:nvPr>
        </p:nvGraphicFramePr>
        <p:xfrm>
          <a:off x="5357818" y="1163638"/>
          <a:ext cx="2951162" cy="5409383"/>
        </p:xfrm>
        <a:graphic>
          <a:graphicData uri="http://schemas.openxmlformats.org/drawingml/2006/table">
            <a:tbl>
              <a:tblPr rtl="1"/>
              <a:tblGrid>
                <a:gridCol w="1474787"/>
                <a:gridCol w="1476375"/>
              </a:tblGrid>
              <a:tr h="26193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Hexadécimal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Décimal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000000"/>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600" b="1" i="0" u="none" strike="noStrike" cap="none" normalizeH="0" baseline="0" dirty="0" smtClean="0">
                          <a:ln>
                            <a:noFill/>
                          </a:ln>
                          <a:solidFill>
                            <a:srgbClr val="FF0000"/>
                          </a:solidFill>
                          <a:effectLst/>
                          <a:latin typeface="Times New Roman" pitchFamily="18" charset="0"/>
                          <a:cs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098" name="Object 90"/>
          <p:cNvGraphicFramePr>
            <a:graphicFrameLocks noGrp="1" noChangeAspect="1"/>
          </p:cNvGraphicFramePr>
          <p:nvPr>
            <p:ph sz="quarter" idx="3"/>
          </p:nvPr>
        </p:nvGraphicFramePr>
        <p:xfrm>
          <a:off x="306388" y="2857500"/>
          <a:ext cx="4837112" cy="1371600"/>
        </p:xfrm>
        <a:graphic>
          <a:graphicData uri="http://schemas.openxmlformats.org/presentationml/2006/ole">
            <mc:AlternateContent xmlns:mc="http://schemas.openxmlformats.org/markup-compatibility/2006">
              <mc:Choice xmlns:v="urn:schemas-microsoft-com:vml" Requires="v">
                <p:oleObj spid="_x0000_s4157" name="Equation" r:id="rId4" imgW="2552400" imgH="723600" progId="Equation.3">
                  <p:embed/>
                </p:oleObj>
              </mc:Choice>
              <mc:Fallback>
                <p:oleObj name="Equation" r:id="rId4" imgW="2552400" imgH="723600" progId="Equation.3">
                  <p:embed/>
                  <p:pic>
                    <p:nvPicPr>
                      <p:cNvPr id="0" name="Object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88" y="2857500"/>
                        <a:ext cx="4837112"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5"/>
          <p:cNvSpPr>
            <a:spLocks noGrp="1"/>
          </p:cNvSpPr>
          <p:nvPr>
            <p:ph type="sldNum" sz="quarter" idx="12"/>
          </p:nvPr>
        </p:nvSpPr>
        <p:spPr>
          <a:noFill/>
        </p:spPr>
        <p:txBody>
          <a:bodyPr/>
          <a:lstStyle/>
          <a:p>
            <a:fld id="{DB29907A-1AC5-4B18-925E-3263699D8FA4}" type="slidenum">
              <a:rPr lang="en-GB" smtClean="0"/>
              <a:pPr/>
              <a:t>16</a:t>
            </a:fld>
            <a:endParaRPr lang="en-GB" smtClean="0"/>
          </a:p>
        </p:txBody>
      </p:sp>
      <p:sp>
        <p:nvSpPr>
          <p:cNvPr id="20483" name="Rectangle 2"/>
          <p:cNvSpPr>
            <a:spLocks noGrp="1" noChangeArrowheads="1"/>
          </p:cNvSpPr>
          <p:nvPr>
            <p:ph type="title"/>
          </p:nvPr>
        </p:nvSpPr>
        <p:spPr>
          <a:xfrm>
            <a:off x="457200" y="128588"/>
            <a:ext cx="8228013" cy="1085850"/>
          </a:xfrm>
          <a:solidFill>
            <a:schemeClr val="accent1">
              <a:lumMod val="20000"/>
              <a:lumOff val="80000"/>
            </a:schemeClr>
          </a:solidFill>
          <a:ln>
            <a:solidFill>
              <a:srgbClr val="000099"/>
            </a:solidFill>
          </a:ln>
        </p:spPr>
        <p:txBody>
          <a:bodyPr/>
          <a:lstStyle/>
          <a:p>
            <a:pPr eaLnBrk="1" hangingPunct="1"/>
            <a:r>
              <a:rPr lang="fr-FR" sz="3600" b="1" smtClean="0">
                <a:solidFill>
                  <a:srgbClr val="FF0000"/>
                </a:solidFill>
              </a:rPr>
              <a:t>Résumé </a:t>
            </a:r>
          </a:p>
        </p:txBody>
      </p:sp>
      <p:sp>
        <p:nvSpPr>
          <p:cNvPr id="20484" name="Rectangle 3"/>
          <p:cNvSpPr>
            <a:spLocks noGrp="1" noChangeArrowheads="1"/>
          </p:cNvSpPr>
          <p:nvPr>
            <p:ph type="body" idx="1"/>
          </p:nvPr>
        </p:nvSpPr>
        <p:spPr>
          <a:xfrm>
            <a:off x="457200" y="1600200"/>
            <a:ext cx="8228013" cy="2543175"/>
          </a:xfrm>
        </p:spPr>
        <p:txBody>
          <a:bodyPr/>
          <a:lstStyle/>
          <a:p>
            <a:pPr algn="just" eaLnBrk="1" hangingPunct="1">
              <a:buFont typeface="Wingdings" pitchFamily="2" charset="2"/>
              <a:buChar char="§"/>
            </a:pPr>
            <a:r>
              <a:rPr lang="fr-FR" sz="2300" b="1" dirty="0" smtClean="0"/>
              <a:t>Dans une base X , on utilise X symboles distincts pour représenter les nombres. </a:t>
            </a:r>
          </a:p>
          <a:p>
            <a:pPr algn="just" eaLnBrk="1" hangingPunct="1">
              <a:buFont typeface="Wingdings" pitchFamily="2" charset="2"/>
              <a:buChar char="§"/>
            </a:pPr>
            <a:r>
              <a:rPr lang="fr-FR" sz="2300" b="1" dirty="0" smtClean="0"/>
              <a:t>La valeur de  chaque symbole doit être strictement inférieur à la base X.</a:t>
            </a:r>
          </a:p>
          <a:p>
            <a:pPr algn="just" eaLnBrk="1" hangingPunct="1">
              <a:buFont typeface="Wingdings" pitchFamily="2" charset="2"/>
              <a:buChar char="§"/>
            </a:pPr>
            <a:r>
              <a:rPr lang="fr-FR" sz="2300" b="1" dirty="0" smtClean="0"/>
              <a:t>Chaque nombre dans une base X peut être écrit sous sa forme polynomiale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Espace réservé du numéro de diapositive 6"/>
          <p:cNvSpPr>
            <a:spLocks noGrp="1"/>
          </p:cNvSpPr>
          <p:nvPr>
            <p:ph type="sldNum" sz="quarter" idx="12"/>
          </p:nvPr>
        </p:nvSpPr>
        <p:spPr>
          <a:noFill/>
        </p:spPr>
        <p:txBody>
          <a:bodyPr/>
          <a:lstStyle/>
          <a:p>
            <a:fld id="{68C68A0F-06BB-4B4E-A67A-87B2DE55405D}" type="slidenum">
              <a:rPr lang="en-GB" smtClean="0"/>
              <a:pPr/>
              <a:t>17</a:t>
            </a:fld>
            <a:endParaRPr lang="en-GB" smtClean="0"/>
          </a:p>
        </p:txBody>
      </p:sp>
      <p:sp>
        <p:nvSpPr>
          <p:cNvPr id="5124" name="Rectangle 2"/>
          <p:cNvSpPr>
            <a:spLocks noGrp="1" noChangeArrowheads="1"/>
          </p:cNvSpPr>
          <p:nvPr>
            <p:ph type="title"/>
          </p:nvPr>
        </p:nvSpPr>
        <p:spPr>
          <a:xfrm>
            <a:off x="428625" y="214313"/>
            <a:ext cx="8370888" cy="928687"/>
          </a:xfrm>
          <a:solidFill>
            <a:schemeClr val="accent1">
              <a:lumMod val="20000"/>
              <a:lumOff val="80000"/>
            </a:schemeClr>
          </a:solidFill>
          <a:ln>
            <a:solidFill>
              <a:srgbClr val="000099"/>
            </a:solidFill>
          </a:ln>
        </p:spPr>
        <p:txBody>
          <a:bodyPr/>
          <a:lstStyle/>
          <a:p>
            <a:pPr eaLnBrk="1" hangingPunct="1"/>
            <a:r>
              <a:rPr lang="fr-FR" sz="3600" b="1" smtClean="0">
                <a:solidFill>
                  <a:srgbClr val="FF0000"/>
                </a:solidFill>
              </a:rPr>
              <a:t>II-3 Conversion d’une base X à la base 10</a:t>
            </a:r>
          </a:p>
        </p:txBody>
      </p:sp>
      <p:sp>
        <p:nvSpPr>
          <p:cNvPr id="5125" name="Rectangle 3"/>
          <p:cNvSpPr>
            <a:spLocks noGrp="1" noChangeArrowheads="1"/>
          </p:cNvSpPr>
          <p:nvPr>
            <p:ph type="body" sz="half" idx="1"/>
          </p:nvPr>
        </p:nvSpPr>
        <p:spPr>
          <a:xfrm>
            <a:off x="457200" y="1214438"/>
            <a:ext cx="8401050" cy="2214562"/>
          </a:xfrm>
        </p:spPr>
        <p:txBody>
          <a:bodyPr/>
          <a:lstStyle/>
          <a:p>
            <a:pPr marL="342900" indent="-342900" algn="just" eaLnBrk="1" hangingPunct="1">
              <a:lnSpc>
                <a:spcPct val="150000"/>
              </a:lnSpc>
              <a:spcBef>
                <a:spcPct val="20000"/>
              </a:spcBef>
              <a:buFont typeface="Wingdings" pitchFamily="2" charset="2"/>
              <a:buChar char="§"/>
            </a:pPr>
            <a:r>
              <a:rPr lang="fr-FR" sz="2300" b="1" dirty="0" smtClean="0"/>
              <a:t>Cette conversion est assez simple puisque il suffit de faire le développement en </a:t>
            </a:r>
            <a:r>
              <a:rPr lang="fr-FR" sz="2300" b="1" dirty="0" smtClean="0">
                <a:solidFill>
                  <a:srgbClr val="FF0000"/>
                </a:solidFill>
              </a:rPr>
              <a:t>polynôme</a:t>
            </a:r>
            <a:r>
              <a:rPr lang="fr-FR" sz="2300" b="1" dirty="0" smtClean="0"/>
              <a:t> de ce nombre dans la base </a:t>
            </a:r>
            <a:r>
              <a:rPr lang="fr-FR" sz="2300" b="1" dirty="0" smtClean="0">
                <a:solidFill>
                  <a:srgbClr val="FF0000"/>
                </a:solidFill>
              </a:rPr>
              <a:t>X</a:t>
            </a:r>
            <a:r>
              <a:rPr lang="fr-FR" sz="2300" b="1" dirty="0" smtClean="0"/>
              <a:t> , et de faire la somme par la suite.</a:t>
            </a:r>
          </a:p>
          <a:p>
            <a:pPr marL="342900" indent="-342900" algn="just" eaLnBrk="1" hangingPunct="1">
              <a:lnSpc>
                <a:spcPct val="150000"/>
              </a:lnSpc>
              <a:spcBef>
                <a:spcPct val="20000"/>
              </a:spcBef>
              <a:buFont typeface="Wingdings" pitchFamily="2" charset="2"/>
              <a:buChar char="§"/>
            </a:pPr>
            <a:r>
              <a:rPr lang="fr-FR" sz="2300" b="1" dirty="0" smtClean="0">
                <a:solidFill>
                  <a:srgbClr val="FF0000"/>
                </a:solidFill>
              </a:rPr>
              <a:t>Exemple :</a:t>
            </a:r>
          </a:p>
          <a:p>
            <a:pPr marL="342900" indent="-342900" algn="just" eaLnBrk="1" hangingPunct="1">
              <a:lnSpc>
                <a:spcPct val="150000"/>
              </a:lnSpc>
              <a:spcBef>
                <a:spcPct val="20000"/>
              </a:spcBef>
              <a:buFont typeface="Wingdings" pitchFamily="2" charset="2"/>
              <a:buChar char="§"/>
            </a:pPr>
            <a:endParaRPr lang="fr-FR" sz="2300" b="1" dirty="0" smtClean="0"/>
          </a:p>
        </p:txBody>
      </p:sp>
      <p:graphicFrame>
        <p:nvGraphicFramePr>
          <p:cNvPr id="5122" name="Object 4"/>
          <p:cNvGraphicFramePr>
            <a:graphicFrameLocks noGrp="1" noChangeAspect="1"/>
          </p:cNvGraphicFramePr>
          <p:nvPr>
            <p:ph sz="half" idx="2"/>
          </p:nvPr>
        </p:nvGraphicFramePr>
        <p:xfrm>
          <a:off x="309563" y="3857625"/>
          <a:ext cx="8620125" cy="1643063"/>
        </p:xfrm>
        <a:graphic>
          <a:graphicData uri="http://schemas.openxmlformats.org/presentationml/2006/ole">
            <mc:AlternateContent xmlns:mc="http://schemas.openxmlformats.org/markup-compatibility/2006">
              <mc:Choice xmlns:v="urn:schemas-microsoft-com:vml" Requires="v">
                <p:oleObj spid="_x0000_s5181" name="Equation" r:id="rId4" imgW="5194080" imgH="990360" progId="Equation.3">
                  <p:embed/>
                </p:oleObj>
              </mc:Choice>
              <mc:Fallback>
                <p:oleObj name="Equation" r:id="rId4" imgW="5194080" imgH="990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3857625"/>
                        <a:ext cx="8620125" cy="164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5"/>
          <p:cNvSpPr>
            <a:spLocks noGrp="1"/>
          </p:cNvSpPr>
          <p:nvPr>
            <p:ph type="sldNum" sz="quarter" idx="12"/>
          </p:nvPr>
        </p:nvSpPr>
        <p:spPr>
          <a:noFill/>
        </p:spPr>
        <p:txBody>
          <a:bodyPr/>
          <a:lstStyle/>
          <a:p>
            <a:fld id="{D798A018-3AB8-40EF-BF7F-F594320AD779}" type="slidenum">
              <a:rPr lang="en-GB" smtClean="0"/>
              <a:pPr/>
              <a:t>18</a:t>
            </a:fld>
            <a:endParaRPr lang="en-GB" smtClean="0"/>
          </a:p>
        </p:txBody>
      </p:sp>
      <p:sp>
        <p:nvSpPr>
          <p:cNvPr id="21507" name="Rectangle 2"/>
          <p:cNvSpPr>
            <a:spLocks noGrp="1" noChangeArrowheads="1"/>
          </p:cNvSpPr>
          <p:nvPr>
            <p:ph type="title"/>
          </p:nvPr>
        </p:nvSpPr>
        <p:spPr>
          <a:xfrm>
            <a:off x="457200" y="285750"/>
            <a:ext cx="8228013" cy="857250"/>
          </a:xfrm>
          <a:solidFill>
            <a:schemeClr val="accent1">
              <a:lumMod val="20000"/>
              <a:lumOff val="80000"/>
            </a:schemeClr>
          </a:solidFill>
          <a:ln>
            <a:solidFill>
              <a:srgbClr val="000099"/>
            </a:solidFill>
          </a:ln>
        </p:spPr>
        <p:txBody>
          <a:bodyPr/>
          <a:lstStyle/>
          <a:p>
            <a:pPr eaLnBrk="1" hangingPunct="1"/>
            <a:r>
              <a:rPr lang="fr-FR" sz="3600" b="1" smtClean="0">
                <a:solidFill>
                  <a:srgbClr val="FF0000"/>
                </a:solidFill>
              </a:rPr>
              <a:t>Exercice </a:t>
            </a:r>
          </a:p>
        </p:txBody>
      </p:sp>
      <p:sp>
        <p:nvSpPr>
          <p:cNvPr id="21508" name="Rectangle 3"/>
          <p:cNvSpPr>
            <a:spLocks noGrp="1" noChangeArrowheads="1"/>
          </p:cNvSpPr>
          <p:nvPr>
            <p:ph type="body" idx="1"/>
          </p:nvPr>
        </p:nvSpPr>
        <p:spPr>
          <a:xfrm>
            <a:off x="457200" y="1340768"/>
            <a:ext cx="8362950" cy="2471738"/>
          </a:xfrm>
        </p:spPr>
        <p:txBody>
          <a:bodyPr/>
          <a:lstStyle/>
          <a:p>
            <a:pPr eaLnBrk="1" hangingPunct="1">
              <a:buFont typeface="Wingdings" pitchFamily="2" charset="2"/>
              <a:buChar char="§"/>
            </a:pPr>
            <a:r>
              <a:rPr lang="fr-FR" sz="2400" dirty="0" smtClean="0"/>
              <a:t>Effectuer  les transformations suivantes à la base 10 ? </a:t>
            </a:r>
          </a:p>
          <a:p>
            <a:pPr lvl="1" eaLnBrk="1" hangingPunct="1">
              <a:buFont typeface="Wingdings" pitchFamily="2" charset="2"/>
              <a:buChar char="§"/>
            </a:pPr>
            <a:r>
              <a:rPr lang="fr-FR" sz="2400" b="1" dirty="0" smtClean="0"/>
              <a:t>(45,76)</a:t>
            </a:r>
            <a:r>
              <a:rPr lang="fr-FR" sz="2400" b="1" baseline="-25000" dirty="0" smtClean="0"/>
              <a:t>8 </a:t>
            </a:r>
            <a:r>
              <a:rPr lang="fr-FR" sz="2400" b="1" dirty="0" smtClean="0"/>
              <a:t>=(?)</a:t>
            </a:r>
            <a:r>
              <a:rPr lang="fr-FR" sz="2400" b="1" baseline="-25000" dirty="0" smtClean="0"/>
              <a:t>10</a:t>
            </a:r>
          </a:p>
          <a:p>
            <a:pPr lvl="1" eaLnBrk="1" hangingPunct="1">
              <a:buFont typeface="Wingdings" pitchFamily="2" charset="2"/>
              <a:buChar char="§"/>
            </a:pPr>
            <a:r>
              <a:rPr lang="fr-FR" sz="2400" b="1" dirty="0" smtClean="0"/>
              <a:t>(1100,11)</a:t>
            </a:r>
            <a:r>
              <a:rPr lang="fr-FR" sz="2400" b="1" baseline="-25000" dirty="0" smtClean="0"/>
              <a:t>2 </a:t>
            </a:r>
            <a:r>
              <a:rPr lang="fr-FR" sz="2400" b="1" dirty="0" smtClean="0"/>
              <a:t>=(?)</a:t>
            </a:r>
            <a:r>
              <a:rPr lang="fr-FR" sz="2400" b="1" baseline="-25000" dirty="0" smtClean="0"/>
              <a:t>10</a:t>
            </a:r>
          </a:p>
          <a:p>
            <a:pPr lvl="1" eaLnBrk="1" hangingPunct="1">
              <a:buFont typeface="Wingdings" pitchFamily="2" charset="2"/>
              <a:buChar char="§"/>
            </a:pPr>
            <a:r>
              <a:rPr lang="fr-FR" sz="2400" b="1" dirty="0" smtClean="0"/>
              <a:t>(1ABC)</a:t>
            </a:r>
            <a:r>
              <a:rPr lang="fr-FR" sz="2400" b="1" baseline="-25000" dirty="0" smtClean="0"/>
              <a:t>16 </a:t>
            </a:r>
            <a:r>
              <a:rPr lang="fr-FR" sz="2400" b="1" dirty="0" smtClean="0"/>
              <a:t>=(?)</a:t>
            </a:r>
            <a:r>
              <a:rPr lang="fr-FR" sz="2400" b="1" baseline="-25000" dirty="0" smtClean="0"/>
              <a:t>10</a:t>
            </a:r>
          </a:p>
        </p:txBody>
      </p:sp>
      <p:sp>
        <p:nvSpPr>
          <p:cNvPr id="5" name="Rectangle 3"/>
          <p:cNvSpPr txBox="1">
            <a:spLocks noChangeArrowheads="1"/>
          </p:cNvSpPr>
          <p:nvPr/>
        </p:nvSpPr>
        <p:spPr bwMode="auto">
          <a:xfrm>
            <a:off x="0" y="4386286"/>
            <a:ext cx="8819682" cy="1900234"/>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741363" lvl="1" indent="-284163" algn="l" rtl="0">
              <a:lnSpc>
                <a:spcPct val="93000"/>
              </a:lnSpc>
              <a:spcBef>
                <a:spcPts val="700"/>
              </a:spcBef>
              <a:buFont typeface="Wingdings" pitchFamily="2" charset="2"/>
              <a:buChar char="§"/>
            </a:pPr>
            <a:r>
              <a:rPr kumimoji="0" lang="fr-FR" sz="2000" b="1" i="0" u="none" strike="noStrike" kern="0" cap="none" spc="0" normalizeH="0" baseline="0" noProof="0" dirty="0" smtClean="0">
                <a:ln>
                  <a:noFill/>
                </a:ln>
                <a:solidFill>
                  <a:srgbClr val="0070C0"/>
                </a:solidFill>
                <a:effectLst/>
                <a:uLnTx/>
                <a:uFillTx/>
                <a:latin typeface="+mn-lt"/>
                <a:cs typeface="+mn-cs"/>
              </a:rPr>
              <a:t>(45,76)</a:t>
            </a:r>
            <a:r>
              <a:rPr kumimoji="0" lang="fr-FR" sz="2000" b="1" i="0" u="none" strike="noStrike" kern="0" cap="none" spc="0" normalizeH="0" baseline="-25000" noProof="0" dirty="0" smtClean="0">
                <a:ln>
                  <a:noFill/>
                </a:ln>
                <a:solidFill>
                  <a:srgbClr val="0070C0"/>
                </a:solidFill>
                <a:effectLst/>
                <a:uLnTx/>
                <a:uFillTx/>
                <a:latin typeface="+mn-lt"/>
                <a:cs typeface="+mn-cs"/>
              </a:rPr>
              <a:t>8 </a:t>
            </a:r>
            <a:r>
              <a:rPr lang="fr-FR" sz="2000" b="1" kern="0" dirty="0" smtClean="0">
                <a:solidFill>
                  <a:srgbClr val="0070C0"/>
                </a:solidFill>
                <a:latin typeface="+mn-lt"/>
                <a:cs typeface="+mn-cs"/>
              </a:rPr>
              <a:t>=45.76 = (4 × 8¹) + (5 × 8⁰) + (7 × 8⁻¹) + (6 × 8⁻²) = 37.96875 = </a:t>
            </a:r>
            <a:r>
              <a:rPr lang="fr-FR" sz="2000" b="1" kern="0" dirty="0" smtClean="0">
                <a:solidFill>
                  <a:srgbClr val="FF0000"/>
                </a:solidFill>
                <a:latin typeface="+mn-lt"/>
                <a:cs typeface="+mn-cs"/>
              </a:rPr>
              <a:t>(37.96875)</a:t>
            </a:r>
            <a:r>
              <a:rPr kumimoji="0" lang="fr-FR" sz="2000" b="1" i="0" u="none" strike="noStrike" kern="0" cap="none" spc="0" normalizeH="0" baseline="-25000" noProof="0" dirty="0" smtClean="0">
                <a:ln>
                  <a:noFill/>
                </a:ln>
                <a:solidFill>
                  <a:srgbClr val="FF0000"/>
                </a:solidFill>
                <a:effectLst/>
                <a:uLnTx/>
                <a:uFillTx/>
                <a:latin typeface="+mn-lt"/>
                <a:cs typeface="+mn-cs"/>
              </a:rPr>
              <a:t>10</a:t>
            </a:r>
          </a:p>
          <a:p>
            <a:pPr marL="741363" lvl="1" indent="-284163" algn="l" rtl="0">
              <a:lnSpc>
                <a:spcPct val="93000"/>
              </a:lnSpc>
              <a:spcBef>
                <a:spcPts val="700"/>
              </a:spcBef>
              <a:buFont typeface="Wingdings" pitchFamily="2" charset="2"/>
              <a:buChar char="§"/>
            </a:pPr>
            <a:r>
              <a:rPr kumimoji="0" lang="fr-FR" sz="2000" b="1" i="0" u="none" strike="noStrike" kern="0" cap="none" spc="0" normalizeH="0" baseline="0" noProof="0" dirty="0" smtClean="0">
                <a:ln>
                  <a:noFill/>
                </a:ln>
                <a:solidFill>
                  <a:srgbClr val="0070C0"/>
                </a:solidFill>
                <a:effectLst/>
                <a:uLnTx/>
                <a:uFillTx/>
                <a:latin typeface="+mn-lt"/>
                <a:cs typeface="+mn-cs"/>
              </a:rPr>
              <a:t>(1100,11)</a:t>
            </a:r>
            <a:r>
              <a:rPr kumimoji="0" lang="fr-FR" sz="2000" b="1" i="0" u="none" strike="noStrike" kern="0" cap="none" spc="0" normalizeH="0" baseline="-25000" noProof="0" dirty="0" smtClean="0">
                <a:ln>
                  <a:noFill/>
                </a:ln>
                <a:solidFill>
                  <a:srgbClr val="0070C0"/>
                </a:solidFill>
                <a:effectLst/>
                <a:uLnTx/>
                <a:uFillTx/>
                <a:latin typeface="+mn-lt"/>
                <a:cs typeface="+mn-cs"/>
              </a:rPr>
              <a:t>2 </a:t>
            </a:r>
            <a:r>
              <a:rPr lang="fr-FR" sz="2000" b="1" kern="0" dirty="0" smtClean="0">
                <a:solidFill>
                  <a:srgbClr val="0070C0"/>
                </a:solidFill>
                <a:latin typeface="+mn-lt"/>
                <a:cs typeface="+mn-cs"/>
              </a:rPr>
              <a:t>=(1 × 2³) + (1 × 2²) + (0 × 2¹) + (0 × 2⁰) + (1 × 2⁻¹) + (1 × 2⁻²) = </a:t>
            </a:r>
            <a:r>
              <a:rPr lang="fr-FR" sz="2000" b="1" kern="0" dirty="0" smtClean="0">
                <a:solidFill>
                  <a:srgbClr val="FF0000"/>
                </a:solidFill>
                <a:latin typeface="+mn-lt"/>
                <a:cs typeface="+mn-cs"/>
              </a:rPr>
              <a:t>(</a:t>
            </a:r>
            <a:r>
              <a:rPr kumimoji="0" lang="fr-FR" sz="2000" b="1" i="0" u="none" strike="noStrike" kern="0" cap="none" spc="0" normalizeH="0" baseline="0" noProof="0" dirty="0" smtClean="0">
                <a:ln>
                  <a:noFill/>
                </a:ln>
                <a:solidFill>
                  <a:srgbClr val="FF0000"/>
                </a:solidFill>
                <a:effectLst/>
                <a:uLnTx/>
                <a:uFillTx/>
                <a:latin typeface="+mn-lt"/>
                <a:cs typeface="+mn-cs"/>
              </a:rPr>
              <a:t>12.75)</a:t>
            </a:r>
            <a:r>
              <a:rPr kumimoji="0" lang="fr-FR" sz="2000" b="1" i="0" u="none" strike="noStrike" kern="0" cap="none" spc="0" normalizeH="0" baseline="-25000" noProof="0" dirty="0" smtClean="0">
                <a:ln>
                  <a:noFill/>
                </a:ln>
                <a:solidFill>
                  <a:srgbClr val="FF0000"/>
                </a:solidFill>
                <a:effectLst/>
                <a:uLnTx/>
                <a:uFillTx/>
                <a:latin typeface="+mn-lt"/>
                <a:cs typeface="+mn-cs"/>
              </a:rPr>
              <a:t>10</a:t>
            </a:r>
          </a:p>
          <a:p>
            <a:pPr marL="741363" lvl="1" indent="-284163" algn="l" rtl="0">
              <a:lnSpc>
                <a:spcPct val="93000"/>
              </a:lnSpc>
              <a:spcBef>
                <a:spcPts val="700"/>
              </a:spcBef>
              <a:buFont typeface="Wingdings" pitchFamily="2" charset="2"/>
              <a:buChar char="§"/>
            </a:pPr>
            <a:r>
              <a:rPr kumimoji="0" lang="fr-FR" sz="2000" b="1" i="0" u="none" strike="noStrike" kern="0" cap="none" spc="0" normalizeH="0" baseline="0" noProof="0" dirty="0" smtClean="0">
                <a:ln>
                  <a:noFill/>
                </a:ln>
                <a:solidFill>
                  <a:srgbClr val="0070C0"/>
                </a:solidFill>
                <a:effectLst/>
                <a:uLnTx/>
                <a:uFillTx/>
                <a:latin typeface="+mn-lt"/>
                <a:cs typeface="+mn-cs"/>
              </a:rPr>
              <a:t>(1ABC)</a:t>
            </a:r>
            <a:r>
              <a:rPr kumimoji="0" lang="fr-FR" sz="2000" b="1" i="0" u="none" strike="noStrike" kern="0" cap="none" spc="0" normalizeH="0" baseline="-25000" noProof="0" dirty="0" smtClean="0">
                <a:ln>
                  <a:noFill/>
                </a:ln>
                <a:solidFill>
                  <a:srgbClr val="0070C0"/>
                </a:solidFill>
                <a:effectLst/>
                <a:uLnTx/>
                <a:uFillTx/>
                <a:latin typeface="+mn-lt"/>
                <a:cs typeface="+mn-cs"/>
              </a:rPr>
              <a:t>16 </a:t>
            </a:r>
            <a:r>
              <a:rPr lang="fr-FR" sz="2000" b="1" kern="0" dirty="0" smtClean="0">
                <a:solidFill>
                  <a:srgbClr val="0070C0"/>
                </a:solidFill>
                <a:latin typeface="+mn-lt"/>
                <a:cs typeface="+mn-cs"/>
              </a:rPr>
              <a:t>=(1 × 16³) + (10 × 16²) + (11 × 16¹) + (12 × 16⁰) = </a:t>
            </a:r>
            <a:r>
              <a:rPr lang="fr-FR" sz="2000" b="1" kern="0" dirty="0" smtClean="0">
                <a:solidFill>
                  <a:srgbClr val="FF0000"/>
                </a:solidFill>
                <a:latin typeface="+mn-lt"/>
                <a:cs typeface="+mn-cs"/>
              </a:rPr>
              <a:t>(</a:t>
            </a:r>
            <a:r>
              <a:rPr kumimoji="0" lang="fr-FR" sz="2000" b="1" i="0" u="none" strike="noStrike" kern="0" cap="none" spc="0" normalizeH="0" baseline="0" noProof="0" dirty="0" smtClean="0">
                <a:ln>
                  <a:noFill/>
                </a:ln>
                <a:solidFill>
                  <a:srgbClr val="FF0000"/>
                </a:solidFill>
                <a:effectLst/>
                <a:uLnTx/>
                <a:uFillTx/>
                <a:latin typeface="+mn-lt"/>
                <a:cs typeface="+mn-cs"/>
              </a:rPr>
              <a:t>6844)</a:t>
            </a:r>
            <a:r>
              <a:rPr kumimoji="0" lang="fr-FR" sz="2000" b="1" i="0" u="none" strike="noStrike" kern="0" cap="none" spc="0" normalizeH="0" baseline="-25000" noProof="0" dirty="0" smtClean="0">
                <a:ln>
                  <a:noFill/>
                </a:ln>
                <a:solidFill>
                  <a:srgbClr val="FF0000"/>
                </a:solidFill>
                <a:effectLst/>
                <a:uLnTx/>
                <a:uFillTx/>
                <a:latin typeface="+mn-lt"/>
                <a:cs typeface="+mn-cs"/>
              </a:rPr>
              <a:t>10</a:t>
            </a:r>
          </a:p>
        </p:txBody>
      </p:sp>
      <p:sp>
        <p:nvSpPr>
          <p:cNvPr id="6" name="Rectangle 2"/>
          <p:cNvSpPr txBox="1">
            <a:spLocks noChangeArrowheads="1"/>
          </p:cNvSpPr>
          <p:nvPr/>
        </p:nvSpPr>
        <p:spPr bwMode="auto">
          <a:xfrm>
            <a:off x="395536" y="3356992"/>
            <a:ext cx="8228013" cy="857250"/>
          </a:xfrm>
          <a:prstGeom prst="rect">
            <a:avLst/>
          </a:prstGeom>
          <a:solidFill>
            <a:schemeClr val="accent1">
              <a:lumMod val="20000"/>
              <a:lumOff val="80000"/>
            </a:schemeClr>
          </a:solidFill>
          <a:ln w="9525">
            <a:solidFill>
              <a:srgbClr val="000099"/>
            </a:solidFill>
            <a:round/>
            <a:headEnd/>
            <a:tailEnd/>
          </a:ln>
        </p:spPr>
        <p:txBody>
          <a:bodyPr vert="horz" wrap="square" lIns="90000" tIns="46800" rIns="90000" bIns="4680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5pPr>
            <a:lvl6pPr marL="4572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a:lstStyle>
          <a:p>
            <a:pPr eaLnBrk="1" hangingPunct="1"/>
            <a:r>
              <a:rPr lang="fr-FR" sz="3600" b="1" dirty="0" smtClean="0">
                <a:solidFill>
                  <a:srgbClr val="FF0000"/>
                </a:solidFill>
              </a:rPr>
              <a:t>Solution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5"/>
          <p:cNvSpPr>
            <a:spLocks noGrp="1"/>
          </p:cNvSpPr>
          <p:nvPr>
            <p:ph type="sldNum" sz="quarter" idx="12"/>
          </p:nvPr>
        </p:nvSpPr>
        <p:spPr>
          <a:noFill/>
        </p:spPr>
        <p:txBody>
          <a:bodyPr/>
          <a:lstStyle/>
          <a:p>
            <a:fld id="{369748FF-C02C-4A3E-9BDF-69A4C40D5A8C}" type="slidenum">
              <a:rPr lang="en-GB" smtClean="0"/>
              <a:pPr/>
              <a:t>19</a:t>
            </a:fld>
            <a:endParaRPr lang="en-GB" smtClean="0"/>
          </a:p>
        </p:txBody>
      </p:sp>
      <p:sp>
        <p:nvSpPr>
          <p:cNvPr id="22531" name="Rectangle 2"/>
          <p:cNvSpPr>
            <a:spLocks noGrp="1" noChangeArrowheads="1"/>
          </p:cNvSpPr>
          <p:nvPr>
            <p:ph type="title"/>
          </p:nvPr>
        </p:nvSpPr>
        <p:spPr>
          <a:xfrm>
            <a:off x="457200" y="128588"/>
            <a:ext cx="8228013" cy="1068387"/>
          </a:xfrm>
          <a:solidFill>
            <a:schemeClr val="accent1">
              <a:lumMod val="20000"/>
              <a:lumOff val="80000"/>
            </a:schemeClr>
          </a:solidFill>
          <a:ln>
            <a:solidFill>
              <a:srgbClr val="000099"/>
            </a:solidFill>
          </a:ln>
        </p:spPr>
        <p:txBody>
          <a:bodyPr/>
          <a:lstStyle/>
          <a:p>
            <a:pPr eaLnBrk="1" hangingPunct="1"/>
            <a:r>
              <a:rPr lang="fr-FR" sz="3200" b="1" smtClean="0">
                <a:solidFill>
                  <a:srgbClr val="FF0000"/>
                </a:solidFill>
              </a:rPr>
              <a:t>II-4 Conversion de la base 10 à la base 2</a:t>
            </a:r>
          </a:p>
        </p:txBody>
      </p:sp>
      <p:grpSp>
        <p:nvGrpSpPr>
          <p:cNvPr id="22532" name="Group 40"/>
          <p:cNvGrpSpPr>
            <a:grpSpLocks/>
          </p:cNvGrpSpPr>
          <p:nvPr/>
        </p:nvGrpSpPr>
        <p:grpSpPr bwMode="auto">
          <a:xfrm>
            <a:off x="4284663" y="2349500"/>
            <a:ext cx="3887787" cy="2952750"/>
            <a:chOff x="2245" y="1389"/>
            <a:chExt cx="2449" cy="1860"/>
          </a:xfrm>
        </p:grpSpPr>
        <p:sp>
          <p:nvSpPr>
            <p:cNvPr id="22536" name="Line 5"/>
            <p:cNvSpPr>
              <a:spLocks noChangeShapeType="1"/>
            </p:cNvSpPr>
            <p:nvPr/>
          </p:nvSpPr>
          <p:spPr bwMode="auto">
            <a:xfrm>
              <a:off x="2789" y="1389"/>
              <a:ext cx="0" cy="590"/>
            </a:xfrm>
            <a:prstGeom prst="line">
              <a:avLst/>
            </a:prstGeom>
            <a:noFill/>
            <a:ln w="9525">
              <a:solidFill>
                <a:schemeClr val="tx1"/>
              </a:solidFill>
              <a:round/>
              <a:headEnd/>
              <a:tailEnd/>
            </a:ln>
          </p:spPr>
          <p:txBody>
            <a:bodyPr/>
            <a:lstStyle/>
            <a:p>
              <a:endParaRPr lang="fr-FR"/>
            </a:p>
          </p:txBody>
        </p:sp>
        <p:sp>
          <p:nvSpPr>
            <p:cNvPr id="22537" name="Line 6"/>
            <p:cNvSpPr>
              <a:spLocks noChangeShapeType="1"/>
            </p:cNvSpPr>
            <p:nvPr/>
          </p:nvSpPr>
          <p:spPr bwMode="auto">
            <a:xfrm>
              <a:off x="2789" y="1616"/>
              <a:ext cx="499" cy="0"/>
            </a:xfrm>
            <a:prstGeom prst="line">
              <a:avLst/>
            </a:prstGeom>
            <a:noFill/>
            <a:ln w="9525">
              <a:solidFill>
                <a:schemeClr val="tx1"/>
              </a:solidFill>
              <a:round/>
              <a:headEnd/>
              <a:tailEnd/>
            </a:ln>
          </p:spPr>
          <p:txBody>
            <a:bodyPr/>
            <a:lstStyle/>
            <a:p>
              <a:endParaRPr lang="fr-FR"/>
            </a:p>
          </p:txBody>
        </p:sp>
        <p:sp>
          <p:nvSpPr>
            <p:cNvPr id="22538" name="Text Box 7"/>
            <p:cNvSpPr txBox="1">
              <a:spLocks noChangeArrowheads="1"/>
            </p:cNvSpPr>
            <p:nvPr/>
          </p:nvSpPr>
          <p:spPr bwMode="auto">
            <a:xfrm>
              <a:off x="2245" y="1389"/>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35</a:t>
              </a:r>
            </a:p>
          </p:txBody>
        </p:sp>
        <p:sp>
          <p:nvSpPr>
            <p:cNvPr id="22539" name="Text Box 8"/>
            <p:cNvSpPr txBox="1">
              <a:spLocks noChangeArrowheads="1"/>
            </p:cNvSpPr>
            <p:nvPr/>
          </p:nvSpPr>
          <p:spPr bwMode="auto">
            <a:xfrm>
              <a:off x="2789" y="1389"/>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2540" name="Text Box 9"/>
            <p:cNvSpPr txBox="1">
              <a:spLocks noChangeArrowheads="1"/>
            </p:cNvSpPr>
            <p:nvPr/>
          </p:nvSpPr>
          <p:spPr bwMode="auto">
            <a:xfrm>
              <a:off x="2925" y="1662"/>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2541" name="Text Box 10"/>
            <p:cNvSpPr txBox="1">
              <a:spLocks noChangeArrowheads="1"/>
            </p:cNvSpPr>
            <p:nvPr/>
          </p:nvSpPr>
          <p:spPr bwMode="auto">
            <a:xfrm>
              <a:off x="2894" y="1662"/>
              <a:ext cx="262" cy="210"/>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17</a:t>
              </a:r>
            </a:p>
          </p:txBody>
        </p:sp>
        <p:sp>
          <p:nvSpPr>
            <p:cNvPr id="22542" name="Text Box 11"/>
            <p:cNvSpPr txBox="1">
              <a:spLocks noChangeArrowheads="1"/>
            </p:cNvSpPr>
            <p:nvPr/>
          </p:nvSpPr>
          <p:spPr bwMode="auto">
            <a:xfrm>
              <a:off x="2477" y="1647"/>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2543" name="Line 12"/>
            <p:cNvSpPr>
              <a:spLocks noChangeShapeType="1"/>
            </p:cNvSpPr>
            <p:nvPr/>
          </p:nvSpPr>
          <p:spPr bwMode="auto">
            <a:xfrm>
              <a:off x="3152" y="1662"/>
              <a:ext cx="0" cy="362"/>
            </a:xfrm>
            <a:prstGeom prst="line">
              <a:avLst/>
            </a:prstGeom>
            <a:noFill/>
            <a:ln w="9525">
              <a:solidFill>
                <a:schemeClr val="tx1"/>
              </a:solidFill>
              <a:round/>
              <a:headEnd/>
              <a:tailEnd/>
            </a:ln>
          </p:spPr>
          <p:txBody>
            <a:bodyPr/>
            <a:lstStyle/>
            <a:p>
              <a:endParaRPr lang="fr-FR"/>
            </a:p>
          </p:txBody>
        </p:sp>
        <p:sp>
          <p:nvSpPr>
            <p:cNvPr id="22544" name="Line 13"/>
            <p:cNvSpPr>
              <a:spLocks noChangeShapeType="1"/>
            </p:cNvSpPr>
            <p:nvPr/>
          </p:nvSpPr>
          <p:spPr bwMode="auto">
            <a:xfrm>
              <a:off x="3152" y="1843"/>
              <a:ext cx="317" cy="0"/>
            </a:xfrm>
            <a:prstGeom prst="line">
              <a:avLst/>
            </a:prstGeom>
            <a:noFill/>
            <a:ln w="9525">
              <a:solidFill>
                <a:schemeClr val="tx1"/>
              </a:solidFill>
              <a:round/>
              <a:headEnd/>
              <a:tailEnd/>
            </a:ln>
          </p:spPr>
          <p:txBody>
            <a:bodyPr/>
            <a:lstStyle/>
            <a:p>
              <a:endParaRPr lang="fr-FR"/>
            </a:p>
          </p:txBody>
        </p:sp>
        <p:sp>
          <p:nvSpPr>
            <p:cNvPr id="22545" name="Text Box 14"/>
            <p:cNvSpPr txBox="1">
              <a:spLocks noChangeArrowheads="1"/>
            </p:cNvSpPr>
            <p:nvPr/>
          </p:nvSpPr>
          <p:spPr bwMode="auto">
            <a:xfrm>
              <a:off x="3106" y="1616"/>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2546" name="Text Box 15"/>
            <p:cNvSpPr txBox="1">
              <a:spLocks noChangeArrowheads="1"/>
            </p:cNvSpPr>
            <p:nvPr/>
          </p:nvSpPr>
          <p:spPr bwMode="auto">
            <a:xfrm>
              <a:off x="3243" y="1934"/>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8</a:t>
              </a:r>
            </a:p>
          </p:txBody>
        </p:sp>
        <p:sp>
          <p:nvSpPr>
            <p:cNvPr id="22547" name="Text Box 16"/>
            <p:cNvSpPr txBox="1">
              <a:spLocks noChangeArrowheads="1"/>
            </p:cNvSpPr>
            <p:nvPr/>
          </p:nvSpPr>
          <p:spPr bwMode="auto">
            <a:xfrm>
              <a:off x="2938" y="1843"/>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2548" name="Line 17"/>
            <p:cNvSpPr>
              <a:spLocks noChangeShapeType="1"/>
            </p:cNvSpPr>
            <p:nvPr/>
          </p:nvSpPr>
          <p:spPr bwMode="auto">
            <a:xfrm>
              <a:off x="3515" y="1979"/>
              <a:ext cx="0" cy="454"/>
            </a:xfrm>
            <a:prstGeom prst="line">
              <a:avLst/>
            </a:prstGeom>
            <a:noFill/>
            <a:ln w="9525">
              <a:solidFill>
                <a:schemeClr val="tx1"/>
              </a:solidFill>
              <a:round/>
              <a:headEnd/>
              <a:tailEnd/>
            </a:ln>
          </p:spPr>
          <p:txBody>
            <a:bodyPr/>
            <a:lstStyle/>
            <a:p>
              <a:endParaRPr lang="fr-FR"/>
            </a:p>
          </p:txBody>
        </p:sp>
        <p:sp>
          <p:nvSpPr>
            <p:cNvPr id="22549" name="Line 18"/>
            <p:cNvSpPr>
              <a:spLocks noChangeShapeType="1"/>
            </p:cNvSpPr>
            <p:nvPr/>
          </p:nvSpPr>
          <p:spPr bwMode="auto">
            <a:xfrm>
              <a:off x="3515" y="2161"/>
              <a:ext cx="317" cy="0"/>
            </a:xfrm>
            <a:prstGeom prst="line">
              <a:avLst/>
            </a:prstGeom>
            <a:noFill/>
            <a:ln w="9525">
              <a:solidFill>
                <a:schemeClr val="tx1"/>
              </a:solidFill>
              <a:round/>
              <a:headEnd/>
              <a:tailEnd/>
            </a:ln>
          </p:spPr>
          <p:txBody>
            <a:bodyPr/>
            <a:lstStyle/>
            <a:p>
              <a:endParaRPr lang="fr-FR"/>
            </a:p>
          </p:txBody>
        </p:sp>
        <p:sp>
          <p:nvSpPr>
            <p:cNvPr id="22550" name="Text Box 19"/>
            <p:cNvSpPr txBox="1">
              <a:spLocks noChangeArrowheads="1"/>
            </p:cNvSpPr>
            <p:nvPr/>
          </p:nvSpPr>
          <p:spPr bwMode="auto">
            <a:xfrm>
              <a:off x="3515" y="1934"/>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2551" name="Text Box 20"/>
            <p:cNvSpPr txBox="1">
              <a:spLocks noChangeArrowheads="1"/>
            </p:cNvSpPr>
            <p:nvPr/>
          </p:nvSpPr>
          <p:spPr bwMode="auto">
            <a:xfrm>
              <a:off x="3560" y="2206"/>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4</a:t>
              </a:r>
            </a:p>
          </p:txBody>
        </p:sp>
        <p:sp>
          <p:nvSpPr>
            <p:cNvPr id="22552" name="Text Box 21"/>
            <p:cNvSpPr txBox="1">
              <a:spLocks noChangeArrowheads="1"/>
            </p:cNvSpPr>
            <p:nvPr/>
          </p:nvSpPr>
          <p:spPr bwMode="auto">
            <a:xfrm>
              <a:off x="3301" y="2161"/>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2553" name="Line 22"/>
            <p:cNvSpPr>
              <a:spLocks noChangeShapeType="1"/>
            </p:cNvSpPr>
            <p:nvPr/>
          </p:nvSpPr>
          <p:spPr bwMode="auto">
            <a:xfrm>
              <a:off x="3832" y="2251"/>
              <a:ext cx="0" cy="499"/>
            </a:xfrm>
            <a:prstGeom prst="line">
              <a:avLst/>
            </a:prstGeom>
            <a:noFill/>
            <a:ln w="9525">
              <a:solidFill>
                <a:schemeClr val="tx1"/>
              </a:solidFill>
              <a:round/>
              <a:headEnd/>
              <a:tailEnd/>
            </a:ln>
          </p:spPr>
          <p:txBody>
            <a:bodyPr/>
            <a:lstStyle/>
            <a:p>
              <a:endParaRPr lang="fr-FR"/>
            </a:p>
          </p:txBody>
        </p:sp>
        <p:sp>
          <p:nvSpPr>
            <p:cNvPr id="22554" name="Line 23"/>
            <p:cNvSpPr>
              <a:spLocks noChangeShapeType="1"/>
            </p:cNvSpPr>
            <p:nvPr/>
          </p:nvSpPr>
          <p:spPr bwMode="auto">
            <a:xfrm>
              <a:off x="3832" y="2387"/>
              <a:ext cx="272" cy="0"/>
            </a:xfrm>
            <a:prstGeom prst="line">
              <a:avLst/>
            </a:prstGeom>
            <a:noFill/>
            <a:ln w="9525">
              <a:solidFill>
                <a:schemeClr val="tx1"/>
              </a:solidFill>
              <a:round/>
              <a:headEnd/>
              <a:tailEnd/>
            </a:ln>
          </p:spPr>
          <p:txBody>
            <a:bodyPr/>
            <a:lstStyle/>
            <a:p>
              <a:endParaRPr lang="fr-FR"/>
            </a:p>
          </p:txBody>
        </p:sp>
        <p:sp>
          <p:nvSpPr>
            <p:cNvPr id="22555" name="Text Box 24"/>
            <p:cNvSpPr txBox="1">
              <a:spLocks noChangeArrowheads="1"/>
            </p:cNvSpPr>
            <p:nvPr/>
          </p:nvSpPr>
          <p:spPr bwMode="auto">
            <a:xfrm>
              <a:off x="3832" y="2206"/>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2556" name="Text Box 25"/>
            <p:cNvSpPr txBox="1">
              <a:spLocks noChangeArrowheads="1"/>
            </p:cNvSpPr>
            <p:nvPr/>
          </p:nvSpPr>
          <p:spPr bwMode="auto">
            <a:xfrm>
              <a:off x="3878" y="2432"/>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2</a:t>
              </a:r>
            </a:p>
          </p:txBody>
        </p:sp>
        <p:sp>
          <p:nvSpPr>
            <p:cNvPr id="22557" name="Text Box 26"/>
            <p:cNvSpPr txBox="1">
              <a:spLocks noChangeArrowheads="1"/>
            </p:cNvSpPr>
            <p:nvPr/>
          </p:nvSpPr>
          <p:spPr bwMode="auto">
            <a:xfrm>
              <a:off x="3618" y="2433"/>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2558" name="Line 27"/>
            <p:cNvSpPr>
              <a:spLocks noChangeShapeType="1"/>
            </p:cNvSpPr>
            <p:nvPr/>
          </p:nvSpPr>
          <p:spPr bwMode="auto">
            <a:xfrm flipH="1" flipV="1">
              <a:off x="2335" y="1888"/>
              <a:ext cx="1770" cy="1361"/>
            </a:xfrm>
            <a:prstGeom prst="line">
              <a:avLst/>
            </a:prstGeom>
            <a:noFill/>
            <a:ln w="9525">
              <a:solidFill>
                <a:schemeClr val="tx1"/>
              </a:solidFill>
              <a:round/>
              <a:headEnd/>
              <a:tailEnd type="triangle" w="med" len="med"/>
            </a:ln>
          </p:spPr>
          <p:txBody>
            <a:bodyPr/>
            <a:lstStyle/>
            <a:p>
              <a:endParaRPr lang="fr-FR"/>
            </a:p>
          </p:txBody>
        </p:sp>
        <p:sp>
          <p:nvSpPr>
            <p:cNvPr id="22559" name="Line 28"/>
            <p:cNvSpPr>
              <a:spLocks noChangeShapeType="1"/>
            </p:cNvSpPr>
            <p:nvPr/>
          </p:nvSpPr>
          <p:spPr bwMode="auto">
            <a:xfrm>
              <a:off x="4105" y="2478"/>
              <a:ext cx="0" cy="408"/>
            </a:xfrm>
            <a:prstGeom prst="line">
              <a:avLst/>
            </a:prstGeom>
            <a:noFill/>
            <a:ln w="9525">
              <a:solidFill>
                <a:schemeClr val="tx1"/>
              </a:solidFill>
              <a:round/>
              <a:headEnd/>
              <a:tailEnd/>
            </a:ln>
          </p:spPr>
          <p:txBody>
            <a:bodyPr/>
            <a:lstStyle/>
            <a:p>
              <a:endParaRPr lang="fr-FR"/>
            </a:p>
          </p:txBody>
        </p:sp>
        <p:sp>
          <p:nvSpPr>
            <p:cNvPr id="22560" name="Line 29"/>
            <p:cNvSpPr>
              <a:spLocks noChangeShapeType="1"/>
            </p:cNvSpPr>
            <p:nvPr/>
          </p:nvSpPr>
          <p:spPr bwMode="auto">
            <a:xfrm>
              <a:off x="4105" y="2659"/>
              <a:ext cx="272" cy="0"/>
            </a:xfrm>
            <a:prstGeom prst="line">
              <a:avLst/>
            </a:prstGeom>
            <a:noFill/>
            <a:ln w="9525">
              <a:solidFill>
                <a:schemeClr val="tx1"/>
              </a:solidFill>
              <a:round/>
              <a:headEnd/>
              <a:tailEnd/>
            </a:ln>
          </p:spPr>
          <p:txBody>
            <a:bodyPr/>
            <a:lstStyle/>
            <a:p>
              <a:endParaRPr lang="fr-FR"/>
            </a:p>
          </p:txBody>
        </p:sp>
        <p:sp>
          <p:nvSpPr>
            <p:cNvPr id="22561" name="Text Box 30"/>
            <p:cNvSpPr txBox="1">
              <a:spLocks noChangeArrowheads="1"/>
            </p:cNvSpPr>
            <p:nvPr/>
          </p:nvSpPr>
          <p:spPr bwMode="auto">
            <a:xfrm>
              <a:off x="4105" y="2432"/>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2562" name="Text Box 31"/>
            <p:cNvSpPr txBox="1">
              <a:spLocks noChangeArrowheads="1"/>
            </p:cNvSpPr>
            <p:nvPr/>
          </p:nvSpPr>
          <p:spPr bwMode="auto">
            <a:xfrm>
              <a:off x="3891" y="2659"/>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2563" name="Text Box 32"/>
            <p:cNvSpPr txBox="1">
              <a:spLocks noChangeArrowheads="1"/>
            </p:cNvSpPr>
            <p:nvPr/>
          </p:nvSpPr>
          <p:spPr bwMode="auto">
            <a:xfrm>
              <a:off x="4156" y="2704"/>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2564" name="Line 33"/>
            <p:cNvSpPr>
              <a:spLocks noChangeShapeType="1"/>
            </p:cNvSpPr>
            <p:nvPr/>
          </p:nvSpPr>
          <p:spPr bwMode="auto">
            <a:xfrm>
              <a:off x="4422" y="2750"/>
              <a:ext cx="0" cy="499"/>
            </a:xfrm>
            <a:prstGeom prst="line">
              <a:avLst/>
            </a:prstGeom>
            <a:noFill/>
            <a:ln w="9525">
              <a:solidFill>
                <a:schemeClr val="tx1"/>
              </a:solidFill>
              <a:round/>
              <a:headEnd/>
              <a:tailEnd/>
            </a:ln>
          </p:spPr>
          <p:txBody>
            <a:bodyPr/>
            <a:lstStyle/>
            <a:p>
              <a:endParaRPr lang="fr-FR"/>
            </a:p>
          </p:txBody>
        </p:sp>
        <p:sp>
          <p:nvSpPr>
            <p:cNvPr id="22565" name="Line 34"/>
            <p:cNvSpPr>
              <a:spLocks noChangeShapeType="1"/>
            </p:cNvSpPr>
            <p:nvPr/>
          </p:nvSpPr>
          <p:spPr bwMode="auto">
            <a:xfrm>
              <a:off x="4422" y="2931"/>
              <a:ext cx="272" cy="0"/>
            </a:xfrm>
            <a:prstGeom prst="line">
              <a:avLst/>
            </a:prstGeom>
            <a:noFill/>
            <a:ln w="9525">
              <a:solidFill>
                <a:schemeClr val="tx1"/>
              </a:solidFill>
              <a:round/>
              <a:headEnd/>
              <a:tailEnd/>
            </a:ln>
          </p:spPr>
          <p:txBody>
            <a:bodyPr/>
            <a:lstStyle/>
            <a:p>
              <a:endParaRPr lang="fr-FR"/>
            </a:p>
          </p:txBody>
        </p:sp>
        <p:sp>
          <p:nvSpPr>
            <p:cNvPr id="22566" name="Text Box 35"/>
            <p:cNvSpPr txBox="1">
              <a:spLocks noChangeArrowheads="1"/>
            </p:cNvSpPr>
            <p:nvPr/>
          </p:nvSpPr>
          <p:spPr bwMode="auto">
            <a:xfrm>
              <a:off x="4422" y="2704"/>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2567" name="Text Box 36"/>
            <p:cNvSpPr txBox="1">
              <a:spLocks noChangeArrowheads="1"/>
            </p:cNvSpPr>
            <p:nvPr/>
          </p:nvSpPr>
          <p:spPr bwMode="auto">
            <a:xfrm>
              <a:off x="4208" y="2976"/>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2568" name="Text Box 37"/>
            <p:cNvSpPr txBox="1">
              <a:spLocks noChangeArrowheads="1"/>
            </p:cNvSpPr>
            <p:nvPr/>
          </p:nvSpPr>
          <p:spPr bwMode="auto">
            <a:xfrm>
              <a:off x="4474" y="2976"/>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0</a:t>
              </a:r>
            </a:p>
          </p:txBody>
        </p:sp>
      </p:grpSp>
      <p:sp>
        <p:nvSpPr>
          <p:cNvPr id="22533" name="Text Box 39"/>
          <p:cNvSpPr txBox="1">
            <a:spLocks noChangeArrowheads="1"/>
          </p:cNvSpPr>
          <p:nvPr/>
        </p:nvSpPr>
        <p:spPr bwMode="auto">
          <a:xfrm>
            <a:off x="688975" y="2708275"/>
            <a:ext cx="3240088" cy="652463"/>
          </a:xfrm>
          <a:prstGeom prst="rect">
            <a:avLst/>
          </a:prstGeom>
          <a:noFill/>
          <a:ln w="9525">
            <a:noFill/>
            <a:miter lim="800000"/>
            <a:headEnd/>
            <a:tailEnd/>
          </a:ln>
        </p:spPr>
        <p:txBody>
          <a:bodyPr>
            <a:spAutoFit/>
          </a:bodyPr>
          <a:lstStyle/>
          <a:p>
            <a:pPr algn="l">
              <a:spcBef>
                <a:spcPct val="50000"/>
              </a:spcBef>
            </a:pPr>
            <a:r>
              <a:rPr lang="fr-FR" sz="2300" b="1">
                <a:solidFill>
                  <a:srgbClr val="FF0000"/>
                </a:solidFill>
                <a:latin typeface="Times New Roman" pitchFamily="18" charset="0"/>
                <a:cs typeface="Times New Roman" pitchFamily="18" charset="0"/>
              </a:rPr>
              <a:t>Exemple 1 :  </a:t>
            </a:r>
            <a:r>
              <a:rPr lang="fr-FR" sz="2300" b="1">
                <a:latin typeface="Times New Roman" pitchFamily="18" charset="0"/>
                <a:cs typeface="Times New Roman" pitchFamily="18" charset="0"/>
              </a:rPr>
              <a:t>(35)</a:t>
            </a:r>
            <a:r>
              <a:rPr lang="fr-FR" sz="2300" b="1" baseline="-25000">
                <a:latin typeface="Times New Roman" pitchFamily="18" charset="0"/>
                <a:cs typeface="Times New Roman" pitchFamily="18" charset="0"/>
              </a:rPr>
              <a:t>10</a:t>
            </a:r>
            <a:r>
              <a:rPr lang="fr-FR" sz="2300" b="1">
                <a:latin typeface="Times New Roman" pitchFamily="18" charset="0"/>
                <a:cs typeface="Times New Roman" pitchFamily="18" charset="0"/>
              </a:rPr>
              <a:t>=(?)</a:t>
            </a:r>
            <a:r>
              <a:rPr lang="fr-FR" sz="2300" b="1" baseline="-25000">
                <a:latin typeface="Times New Roman" pitchFamily="18" charset="0"/>
                <a:cs typeface="Times New Roman" pitchFamily="18" charset="0"/>
              </a:rPr>
              <a:t>2</a:t>
            </a:r>
          </a:p>
          <a:p>
            <a:pPr algn="l">
              <a:spcBef>
                <a:spcPct val="50000"/>
              </a:spcBef>
            </a:pPr>
            <a:endParaRPr lang="fr-FR" baseline="-25000">
              <a:latin typeface="Times New Roman" pitchFamily="18" charset="0"/>
              <a:cs typeface="Times New Roman" pitchFamily="18" charset="0"/>
            </a:endParaRPr>
          </a:p>
        </p:txBody>
      </p:sp>
      <p:sp>
        <p:nvSpPr>
          <p:cNvPr id="22534" name="Text Box 41"/>
          <p:cNvSpPr txBox="1">
            <a:spLocks noChangeArrowheads="1"/>
          </p:cNvSpPr>
          <p:nvPr/>
        </p:nvSpPr>
        <p:spPr bwMode="auto">
          <a:xfrm>
            <a:off x="479425" y="1341438"/>
            <a:ext cx="8235950" cy="1016000"/>
          </a:xfrm>
          <a:prstGeom prst="rect">
            <a:avLst/>
          </a:prstGeom>
          <a:noFill/>
          <a:ln w="9525">
            <a:noFill/>
            <a:miter lim="800000"/>
            <a:headEnd/>
            <a:tailEnd/>
          </a:ln>
        </p:spPr>
        <p:txBody>
          <a:bodyPr>
            <a:spAutoFit/>
          </a:bodyPr>
          <a:lstStyle/>
          <a:p>
            <a:pPr marL="265113" indent="-265113" algn="just" rtl="0">
              <a:spcBef>
                <a:spcPct val="50000"/>
              </a:spcBef>
              <a:buFont typeface="Wingdings" pitchFamily="2" charset="2"/>
              <a:buChar char="§"/>
            </a:pPr>
            <a:r>
              <a:rPr lang="fr-FR" sz="2300" b="1">
                <a:latin typeface="Times New Roman" pitchFamily="18" charset="0"/>
                <a:cs typeface="Times New Roman" pitchFamily="18" charset="0"/>
              </a:rPr>
              <a:t>Le principe consiste à faire des divisions successives du nombre sur 2, et prendre le reste des divisions dans l’ordre inverse.</a:t>
            </a:r>
          </a:p>
        </p:txBody>
      </p:sp>
      <p:sp>
        <p:nvSpPr>
          <p:cNvPr id="22535" name="Rectangle 42"/>
          <p:cNvSpPr>
            <a:spLocks noChangeArrowheads="1"/>
          </p:cNvSpPr>
          <p:nvPr/>
        </p:nvSpPr>
        <p:spPr bwMode="auto">
          <a:xfrm>
            <a:off x="750888" y="4857750"/>
            <a:ext cx="4178300" cy="708025"/>
          </a:xfrm>
          <a:prstGeom prst="rect">
            <a:avLst/>
          </a:prstGeom>
          <a:noFill/>
          <a:ln w="9525">
            <a:noFill/>
            <a:miter lim="800000"/>
            <a:headEnd/>
            <a:tailEnd/>
          </a:ln>
        </p:spPr>
        <p:txBody>
          <a:bodyPr>
            <a:spAutoFit/>
          </a:bodyPr>
          <a:lstStyle/>
          <a:p>
            <a:pPr algn="l"/>
            <a:r>
              <a:rPr lang="fr-FR" sz="2300" b="1">
                <a:latin typeface="Times New Roman" pitchFamily="18" charset="0"/>
                <a:cs typeface="Times New Roman" pitchFamily="18" charset="0"/>
              </a:rPr>
              <a:t>Après division : </a:t>
            </a:r>
          </a:p>
          <a:p>
            <a:pPr algn="l"/>
            <a:r>
              <a:rPr lang="fr-FR" sz="2300" b="1">
                <a:latin typeface="Times New Roman" pitchFamily="18" charset="0"/>
                <a:cs typeface="Times New Roman" pitchFamily="18" charset="0"/>
              </a:rPr>
              <a:t>on obtient :</a:t>
            </a:r>
            <a:r>
              <a:rPr lang="fr-FR" sz="2300" b="1" baseline="-25000">
                <a:latin typeface="Times New Roman" pitchFamily="18" charset="0"/>
                <a:cs typeface="Times New Roman" pitchFamily="18" charset="0"/>
              </a:rPr>
              <a:t> </a:t>
            </a:r>
            <a:r>
              <a:rPr lang="fr-FR" sz="2300" b="1">
                <a:latin typeface="Times New Roman" pitchFamily="18" charset="0"/>
                <a:cs typeface="Times New Roman" pitchFamily="18" charset="0"/>
              </a:rPr>
              <a:t>(35)</a:t>
            </a:r>
            <a:r>
              <a:rPr lang="fr-FR" sz="2300" b="1" baseline="-25000">
                <a:latin typeface="Times New Roman" pitchFamily="18" charset="0"/>
                <a:cs typeface="Times New Roman" pitchFamily="18" charset="0"/>
              </a:rPr>
              <a:t>10</a:t>
            </a:r>
            <a:r>
              <a:rPr lang="fr-FR" sz="2300" b="1">
                <a:solidFill>
                  <a:srgbClr val="FF0000"/>
                </a:solidFill>
                <a:latin typeface="Times New Roman" pitchFamily="18" charset="0"/>
                <a:cs typeface="Times New Roman" pitchFamily="18" charset="0"/>
              </a:rPr>
              <a:t>=(100011)</a:t>
            </a:r>
            <a:r>
              <a:rPr lang="fr-FR" sz="2300" b="1" baseline="-25000">
                <a:solidFill>
                  <a:srgbClr val="FF0000"/>
                </a:solidFill>
                <a:latin typeface="Times New Roman" pitchFamily="18" charset="0"/>
                <a:cs typeface="Times New Roman" pitchFamily="18" charset="0"/>
              </a:rPr>
              <a:t>2</a:t>
            </a:r>
            <a:r>
              <a:rPr lang="fr-FR" sz="2300" b="1">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2"/>
          </p:nvPr>
        </p:nvSpPr>
        <p:spPr>
          <a:noFill/>
        </p:spPr>
        <p:txBody>
          <a:bodyPr/>
          <a:lstStyle/>
          <a:p>
            <a:fld id="{A4DAFF46-EC56-47C0-98A4-416333392AFA}" type="slidenum">
              <a:rPr lang="en-GB" smtClean="0"/>
              <a:pPr/>
              <a:t>2</a:t>
            </a:fld>
            <a:endParaRPr lang="en-GB" smtClean="0"/>
          </a:p>
        </p:txBody>
      </p:sp>
      <p:sp>
        <p:nvSpPr>
          <p:cNvPr id="10243" name="Text Box 1"/>
          <p:cNvSpPr txBox="1">
            <a:spLocks noChangeArrowheads="1"/>
          </p:cNvSpPr>
          <p:nvPr/>
        </p:nvSpPr>
        <p:spPr bwMode="auto">
          <a:xfrm>
            <a:off x="285720" y="1285860"/>
            <a:ext cx="8501122" cy="4729182"/>
          </a:xfrm>
          <a:prstGeom prst="rect">
            <a:avLst/>
          </a:prstGeom>
          <a:solidFill>
            <a:schemeClr val="accent5">
              <a:lumMod val="40000"/>
              <a:lumOff val="60000"/>
            </a:schemeClr>
          </a:solidFill>
          <a:ln w="9525">
            <a:solidFill>
              <a:srgbClr val="FF0000"/>
            </a:solidFill>
            <a:round/>
            <a:headEnd/>
            <a:tailEnd/>
          </a:ln>
        </p:spPr>
        <p:txBody>
          <a:bodyPr lIns="90000" tIns="46800" rIns="90000" bIns="46800"/>
          <a:lstStyle/>
          <a:p>
            <a:pPr algn="ctr" rtl="0">
              <a:lnSpc>
                <a:spcPct val="90000"/>
              </a:lnSpc>
              <a:spcBef>
                <a:spcPts val="600"/>
              </a:spcBef>
              <a:buClr>
                <a:srgbClr val="3891A7"/>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300" b="1" dirty="0">
                <a:solidFill>
                  <a:srgbClr val="FF0000"/>
                </a:solidFill>
                <a:latin typeface="+mj-lt"/>
                <a:cs typeface="Times New Roman" pitchFamily="18" charset="0"/>
              </a:rPr>
              <a:t>Introduction </a:t>
            </a:r>
            <a:r>
              <a:rPr lang="fr-FR" sz="2300" b="1" dirty="0" smtClean="0">
                <a:solidFill>
                  <a:srgbClr val="FF0000"/>
                </a:solidFill>
                <a:latin typeface="+mj-lt"/>
                <a:cs typeface="Times New Roman" pitchFamily="18" charset="0"/>
              </a:rPr>
              <a:t>(</a:t>
            </a:r>
            <a:r>
              <a:rPr lang="fr-FR" sz="2300" b="1" dirty="0" smtClean="0">
                <a:solidFill>
                  <a:srgbClr val="FF0000"/>
                </a:solidFill>
                <a:latin typeface="+mj-lt"/>
              </a:rPr>
              <a:t>Systèmes de numération )</a:t>
            </a:r>
            <a:endParaRPr lang="fr-FR" sz="2300" b="1" dirty="0">
              <a:solidFill>
                <a:srgbClr val="FF0000"/>
              </a:solidFill>
              <a:latin typeface="+mj-lt"/>
              <a:cs typeface="Times New Roman" pitchFamily="18" charset="0"/>
            </a:endParaRPr>
          </a:p>
          <a:p>
            <a:pPr algn="just" rtl="0">
              <a:lnSpc>
                <a:spcPct val="90000"/>
              </a:lnSpc>
              <a:spcBef>
                <a:spcPts val="600"/>
              </a:spcBef>
              <a:buClr>
                <a:srgbClr val="3891A7"/>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300" b="1" dirty="0">
                <a:solidFill>
                  <a:srgbClr val="FF0000"/>
                </a:solidFill>
                <a:latin typeface="+mj-lt"/>
                <a:cs typeface="Times New Roman" pitchFamily="18" charset="0"/>
              </a:rPr>
              <a:t>I-</a:t>
            </a:r>
            <a:r>
              <a:rPr lang="fr-FR" sz="2300" b="1" dirty="0">
                <a:solidFill>
                  <a:srgbClr val="002060"/>
                </a:solidFill>
                <a:latin typeface="+mj-lt"/>
                <a:cs typeface="Times New Roman" pitchFamily="18" charset="0"/>
              </a:rPr>
              <a:t> Système décimal </a:t>
            </a:r>
          </a:p>
          <a:p>
            <a:pPr algn="just" rtl="0">
              <a:lnSpc>
                <a:spcPct val="90000"/>
              </a:lnSpc>
              <a:spcBef>
                <a:spcPts val="600"/>
              </a:spcBef>
              <a:buClr>
                <a:srgbClr val="3891A7"/>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300" b="1" dirty="0">
                <a:solidFill>
                  <a:srgbClr val="FF0000"/>
                </a:solidFill>
                <a:latin typeface="+mj-lt"/>
                <a:cs typeface="Times New Roman" pitchFamily="18" charset="0"/>
              </a:rPr>
              <a:t>II-</a:t>
            </a:r>
            <a:r>
              <a:rPr lang="fr-FR" sz="2300" b="1" dirty="0">
                <a:solidFill>
                  <a:srgbClr val="002060"/>
                </a:solidFill>
                <a:latin typeface="+mj-lt"/>
                <a:cs typeface="Times New Roman" pitchFamily="18" charset="0"/>
              </a:rPr>
              <a:t> Système binaire , octal et hexadécimal </a:t>
            </a:r>
          </a:p>
          <a:p>
            <a:pPr marL="633413" indent="-633413" algn="just" rtl="0">
              <a:lnSpc>
                <a:spcPct val="90000"/>
              </a:lnSpc>
              <a:spcBef>
                <a:spcPts val="600"/>
              </a:spcBef>
              <a:buClr>
                <a:srgbClr val="3891A7"/>
              </a:buClr>
              <a:tabLst>
                <a:tab pos="442913"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300" b="1" dirty="0">
                <a:solidFill>
                  <a:srgbClr val="FF0000"/>
                </a:solidFill>
                <a:latin typeface="+mj-lt"/>
                <a:cs typeface="Times New Roman" pitchFamily="18" charset="0"/>
              </a:rPr>
              <a:t>III-</a:t>
            </a:r>
            <a:r>
              <a:rPr lang="fr-FR" sz="2300" b="1" dirty="0">
                <a:solidFill>
                  <a:srgbClr val="002060"/>
                </a:solidFill>
                <a:latin typeface="+mj-lt"/>
                <a:cs typeface="Times New Roman" pitchFamily="18" charset="0"/>
              </a:rPr>
              <a:t> Conversion d’un système de numération vers un autre système</a:t>
            </a:r>
            <a:r>
              <a:rPr lang="fr-FR" sz="2300" b="1" dirty="0">
                <a:solidFill>
                  <a:srgbClr val="002060"/>
                </a:solidFill>
                <a:latin typeface="+mj-lt"/>
                <a:cs typeface="Times New Roman" pitchFamily="18" charset="0"/>
                <a:sym typeface="Wingdings" pitchFamily="2" charset="2"/>
              </a:rPr>
              <a:t>.</a:t>
            </a:r>
          </a:p>
          <a:p>
            <a:pPr marL="722313" indent="-722313" algn="just" rtl="0">
              <a:lnSpc>
                <a:spcPct val="114000"/>
              </a:lnSpc>
              <a:spcBef>
                <a:spcPts val="600"/>
              </a:spcBef>
              <a:buClr>
                <a:srgbClr val="3891A7"/>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300" b="1" dirty="0">
                <a:solidFill>
                  <a:srgbClr val="FF0000"/>
                </a:solidFill>
                <a:latin typeface="+mj-lt"/>
                <a:cs typeface="Times New Roman" pitchFamily="18" charset="0"/>
                <a:sym typeface="Wingdings" pitchFamily="2" charset="2"/>
              </a:rPr>
              <a:t>IV- </a:t>
            </a:r>
            <a:r>
              <a:rPr lang="fr-FR" sz="2300" b="1" dirty="0">
                <a:solidFill>
                  <a:srgbClr val="002060"/>
                </a:solidFill>
                <a:latin typeface="+mj-lt"/>
                <a:cs typeface="Times New Roman" pitchFamily="18" charset="0"/>
                <a:sym typeface="Wingdings" pitchFamily="2" charset="2"/>
              </a:rPr>
              <a:t>Opérations arithmétiques en binaire, octal et hexadécimal</a:t>
            </a:r>
            <a:r>
              <a:rPr lang="fr-FR" sz="2300" b="1" dirty="0" smtClean="0">
                <a:solidFill>
                  <a:srgbClr val="002060"/>
                </a:solidFill>
                <a:latin typeface="+mj-lt"/>
                <a:cs typeface="Times New Roman" pitchFamily="18" charset="0"/>
                <a:sym typeface="Wingdings" pitchFamily="2" charset="2"/>
              </a:rPr>
              <a:t>.</a:t>
            </a:r>
            <a:endParaRPr lang="fr-FR" sz="2300" b="1" dirty="0">
              <a:solidFill>
                <a:srgbClr val="002060"/>
              </a:solidFill>
              <a:latin typeface="+mj-lt"/>
              <a:cs typeface="Times New Roman" pitchFamily="18" charset="0"/>
              <a:sym typeface="Wingdings" pitchFamily="2" charset="2"/>
            </a:endParaRPr>
          </a:p>
          <a:p>
            <a:pPr algn="ctr" eaLnBrk="1" hangingPunct="1">
              <a:lnSpc>
                <a:spcPct val="114000"/>
              </a:lnSpc>
              <a:buFontTx/>
              <a:buNone/>
              <a:defRPr/>
            </a:pPr>
            <a:r>
              <a:rPr lang="fr-FR" sz="2300" b="1" dirty="0" smtClean="0">
                <a:solidFill>
                  <a:srgbClr val="FF0000"/>
                </a:solidFill>
                <a:latin typeface="+mj-lt"/>
                <a:cs typeface="Times New Roman" pitchFamily="18" charset="0"/>
              </a:rPr>
              <a:t>Introduction (</a:t>
            </a:r>
            <a:r>
              <a:rPr lang="fr-FR" sz="2300" b="1" dirty="0" smtClean="0">
                <a:solidFill>
                  <a:srgbClr val="FF0000"/>
                </a:solidFill>
                <a:latin typeface="+mj-lt"/>
              </a:rPr>
              <a:t>Codage de l’information)</a:t>
            </a:r>
            <a:endParaRPr lang="fr-FR" sz="2300" b="1" dirty="0" smtClean="0">
              <a:solidFill>
                <a:srgbClr val="FF0000"/>
              </a:solidFill>
              <a:latin typeface="+mj-lt"/>
              <a:cs typeface="Times New Roman" pitchFamily="18" charset="0"/>
            </a:endParaRPr>
          </a:p>
          <a:p>
            <a:pPr algn="l" eaLnBrk="1" hangingPunct="1">
              <a:lnSpc>
                <a:spcPct val="114000"/>
              </a:lnSpc>
              <a:buFontTx/>
              <a:buNone/>
              <a:defRPr/>
            </a:pPr>
            <a:r>
              <a:rPr lang="fr-FR" sz="2300" b="1" dirty="0" smtClean="0">
                <a:solidFill>
                  <a:srgbClr val="FF0000"/>
                </a:solidFill>
                <a:latin typeface="+mj-lt"/>
                <a:cs typeface="Times New Roman" pitchFamily="18" charset="0"/>
              </a:rPr>
              <a:t>IV- </a:t>
            </a:r>
            <a:r>
              <a:rPr lang="fr-FR" sz="2300" b="1" dirty="0" smtClean="0">
                <a:solidFill>
                  <a:srgbClr val="002060"/>
                </a:solidFill>
                <a:latin typeface="+mj-lt"/>
                <a:cs typeface="Times New Roman" pitchFamily="18" charset="0"/>
              </a:rPr>
              <a:t>Représentation des nombres négatifs</a:t>
            </a:r>
          </a:p>
          <a:p>
            <a:pPr algn="l" eaLnBrk="1" hangingPunct="1">
              <a:lnSpc>
                <a:spcPct val="114000"/>
              </a:lnSpc>
              <a:buFontTx/>
              <a:buNone/>
              <a:defRPr/>
            </a:pPr>
            <a:r>
              <a:rPr lang="fr-FR" sz="2300" b="1" dirty="0" smtClean="0">
                <a:solidFill>
                  <a:srgbClr val="FF0000"/>
                </a:solidFill>
                <a:latin typeface="+mj-lt"/>
                <a:cs typeface="Times New Roman" pitchFamily="18" charset="0"/>
              </a:rPr>
              <a:t>V-</a:t>
            </a:r>
            <a:r>
              <a:rPr lang="fr-FR" sz="2300" b="1" dirty="0" smtClean="0">
                <a:solidFill>
                  <a:schemeClr val="accent2"/>
                </a:solidFill>
                <a:latin typeface="+mj-lt"/>
                <a:cs typeface="Times New Roman" pitchFamily="18" charset="0"/>
              </a:rPr>
              <a:t> </a:t>
            </a:r>
            <a:r>
              <a:rPr lang="fr-FR" sz="2300" b="1" dirty="0" smtClean="0">
                <a:solidFill>
                  <a:srgbClr val="002060"/>
                </a:solidFill>
                <a:latin typeface="+mj-lt"/>
                <a:cs typeface="Times New Roman" pitchFamily="18" charset="0"/>
              </a:rPr>
              <a:t>Le codage BCD et EXCESS3</a:t>
            </a:r>
          </a:p>
          <a:p>
            <a:pPr algn="l" eaLnBrk="1" hangingPunct="1">
              <a:lnSpc>
                <a:spcPct val="114000"/>
              </a:lnSpc>
              <a:buFontTx/>
              <a:buNone/>
              <a:defRPr/>
            </a:pPr>
            <a:r>
              <a:rPr lang="fr-FR" sz="2300" b="1" dirty="0" smtClean="0">
                <a:solidFill>
                  <a:srgbClr val="FF0000"/>
                </a:solidFill>
                <a:latin typeface="+mj-lt"/>
                <a:cs typeface="Times New Roman" pitchFamily="18" charset="0"/>
              </a:rPr>
              <a:t>VI- </a:t>
            </a:r>
            <a:r>
              <a:rPr lang="fr-FR" sz="2300" b="1" dirty="0" smtClean="0">
                <a:solidFill>
                  <a:srgbClr val="002060"/>
                </a:solidFill>
                <a:latin typeface="+mj-lt"/>
                <a:cs typeface="Times New Roman" pitchFamily="18" charset="0"/>
              </a:rPr>
              <a:t>Le code de Gray</a:t>
            </a:r>
          </a:p>
          <a:p>
            <a:pPr algn="l" eaLnBrk="1" hangingPunct="1">
              <a:lnSpc>
                <a:spcPct val="114000"/>
              </a:lnSpc>
              <a:buFontTx/>
              <a:buNone/>
              <a:defRPr/>
            </a:pPr>
            <a:r>
              <a:rPr lang="fr-FR" sz="2300" b="1" dirty="0" smtClean="0">
                <a:solidFill>
                  <a:srgbClr val="FF0000"/>
                </a:solidFill>
                <a:latin typeface="+mj-lt"/>
                <a:cs typeface="Times New Roman" pitchFamily="18" charset="0"/>
              </a:rPr>
              <a:t>VII-</a:t>
            </a:r>
            <a:r>
              <a:rPr lang="fr-FR" sz="2300" b="1" dirty="0" smtClean="0">
                <a:solidFill>
                  <a:schemeClr val="accent2"/>
                </a:solidFill>
                <a:latin typeface="+mj-lt"/>
                <a:cs typeface="Times New Roman" pitchFamily="18" charset="0"/>
              </a:rPr>
              <a:t> </a:t>
            </a:r>
            <a:r>
              <a:rPr lang="fr-FR" sz="2300" b="1" dirty="0" smtClean="0">
                <a:solidFill>
                  <a:srgbClr val="002060"/>
                </a:solidFill>
                <a:latin typeface="+mj-lt"/>
                <a:cs typeface="Times New Roman" pitchFamily="18" charset="0"/>
              </a:rPr>
              <a:t>Le code ASCII</a:t>
            </a:r>
          </a:p>
          <a:p>
            <a:pPr algn="just" rtl="0">
              <a:lnSpc>
                <a:spcPct val="90000"/>
              </a:lnSpc>
              <a:spcBef>
                <a:spcPts val="600"/>
              </a:spcBef>
              <a:buClr>
                <a:srgbClr val="3891A7"/>
              </a:buClr>
              <a:buFont typeface="Gill Sans MT"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FR" sz="2300" b="1" dirty="0">
              <a:solidFill>
                <a:srgbClr val="002060"/>
              </a:solidFill>
              <a:latin typeface="+mj-lt"/>
              <a:cs typeface="Times New Roman" pitchFamily="18" charset="0"/>
            </a:endParaRPr>
          </a:p>
        </p:txBody>
      </p:sp>
      <p:sp>
        <p:nvSpPr>
          <p:cNvPr id="5122" name="Text Box 2"/>
          <p:cNvSpPr txBox="1">
            <a:spLocks noChangeArrowheads="1"/>
          </p:cNvSpPr>
          <p:nvPr/>
        </p:nvSpPr>
        <p:spPr bwMode="auto">
          <a:xfrm>
            <a:off x="285750" y="188913"/>
            <a:ext cx="8501063" cy="882650"/>
          </a:xfrm>
          <a:prstGeom prst="rect">
            <a:avLst/>
          </a:prstGeom>
          <a:solidFill>
            <a:schemeClr val="accent1">
              <a:lumMod val="20000"/>
              <a:lumOff val="80000"/>
            </a:schemeClr>
          </a:solidFill>
          <a:ln w="9525">
            <a:solidFill>
              <a:schemeClr val="accent1"/>
            </a:solidFill>
            <a:round/>
            <a:headEnd/>
            <a:tailEnd/>
          </a:ln>
          <a:effectLst/>
        </p:spPr>
        <p:txBody>
          <a:bodyPr lIns="90000" tIns="46800" rIns="90000" bIns="46800" anchor="ctr"/>
          <a:lstStyle/>
          <a:p>
            <a:pPr algn="ctr" rtl="0">
              <a:lnSpc>
                <a:spcPct val="100000"/>
              </a:lnSpc>
              <a:buFont typeface="Wingdings"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b="1" dirty="0" smtClean="0">
                <a:solidFill>
                  <a:srgbClr val="FF0000"/>
                </a:solidFill>
                <a:latin typeface="+mj-lt"/>
              </a:rPr>
              <a:t>Systèmes de numération et Codage de l’information</a:t>
            </a:r>
            <a:endParaRPr lang="en-GB" sz="2800" b="1" dirty="0">
              <a:solidFill>
                <a:srgbClr val="FF0000"/>
              </a:solidFill>
              <a:latin typeface="+mj-lt"/>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numéro de diapositive 5"/>
          <p:cNvSpPr>
            <a:spLocks noGrp="1"/>
          </p:cNvSpPr>
          <p:nvPr>
            <p:ph type="sldNum" sz="quarter" idx="12"/>
          </p:nvPr>
        </p:nvSpPr>
        <p:spPr>
          <a:noFill/>
        </p:spPr>
        <p:txBody>
          <a:bodyPr/>
          <a:lstStyle/>
          <a:p>
            <a:fld id="{6DCF3CE8-EAF0-4A0D-B94F-C92ABDA20AD2}" type="slidenum">
              <a:rPr lang="en-GB" smtClean="0"/>
              <a:pPr/>
              <a:t>20</a:t>
            </a:fld>
            <a:endParaRPr lang="en-GB" smtClean="0"/>
          </a:p>
        </p:txBody>
      </p:sp>
      <p:sp>
        <p:nvSpPr>
          <p:cNvPr id="23555" name="Rectangle 2"/>
          <p:cNvSpPr>
            <a:spLocks noGrp="1" noChangeArrowheads="1"/>
          </p:cNvSpPr>
          <p:nvPr>
            <p:ph type="title"/>
          </p:nvPr>
        </p:nvSpPr>
        <p:spPr>
          <a:xfrm>
            <a:off x="630238" y="200025"/>
            <a:ext cx="8228012" cy="1014413"/>
          </a:xfrm>
          <a:solidFill>
            <a:schemeClr val="accent1">
              <a:lumMod val="20000"/>
              <a:lumOff val="80000"/>
            </a:schemeClr>
          </a:solidFill>
          <a:ln>
            <a:solidFill>
              <a:srgbClr val="000099"/>
            </a:solidFill>
          </a:ln>
        </p:spPr>
        <p:txBody>
          <a:bodyPr/>
          <a:lstStyle/>
          <a:p>
            <a:pPr eaLnBrk="1" hangingPunct="1"/>
            <a:r>
              <a:rPr lang="fr-FR" sz="3200" b="1" dirty="0" smtClean="0">
                <a:solidFill>
                  <a:srgbClr val="FF0000"/>
                </a:solidFill>
              </a:rPr>
              <a:t>II-5 Conversion de la base 10 à la base 2 : cas d’un nombre réel</a:t>
            </a:r>
            <a:r>
              <a:rPr lang="fr-FR" sz="3200" dirty="0" smtClean="0">
                <a:solidFill>
                  <a:srgbClr val="FF0000"/>
                </a:solidFill>
              </a:rPr>
              <a:t> </a:t>
            </a:r>
          </a:p>
        </p:txBody>
      </p:sp>
      <p:sp>
        <p:nvSpPr>
          <p:cNvPr id="23556" name="Rectangle 3"/>
          <p:cNvSpPr>
            <a:spLocks noGrp="1" noChangeArrowheads="1"/>
          </p:cNvSpPr>
          <p:nvPr>
            <p:ph type="body" idx="1"/>
          </p:nvPr>
        </p:nvSpPr>
        <p:spPr>
          <a:xfrm>
            <a:off x="636588" y="1343025"/>
            <a:ext cx="8435975" cy="2371725"/>
          </a:xfrm>
          <a:solidFill>
            <a:schemeClr val="bg1"/>
          </a:solidFill>
        </p:spPr>
        <p:txBody>
          <a:bodyPr/>
          <a:lstStyle/>
          <a:p>
            <a:pPr algn="just" eaLnBrk="1" hangingPunct="1">
              <a:lnSpc>
                <a:spcPct val="100000"/>
              </a:lnSpc>
              <a:buFont typeface="Wingdings" pitchFamily="2" charset="2"/>
              <a:buChar char="§"/>
            </a:pPr>
            <a:r>
              <a:rPr lang="fr-FR" sz="2300" b="1" smtClean="0"/>
              <a:t>Un nombre réel est constitué de deux parties : la partie entière et la partie fractionnelle. </a:t>
            </a:r>
          </a:p>
          <a:p>
            <a:pPr algn="just" eaLnBrk="1" hangingPunct="1">
              <a:lnSpc>
                <a:spcPct val="100000"/>
              </a:lnSpc>
              <a:buFont typeface="Wingdings" pitchFamily="2" charset="2"/>
              <a:buChar char="§"/>
            </a:pPr>
            <a:r>
              <a:rPr lang="fr-FR" sz="2300" b="1" smtClean="0"/>
              <a:t>La partie entière est transformée en effectuant des divisions successives.</a:t>
            </a:r>
          </a:p>
          <a:p>
            <a:pPr algn="just" eaLnBrk="1" hangingPunct="1">
              <a:lnSpc>
                <a:spcPct val="100000"/>
              </a:lnSpc>
              <a:buFont typeface="Wingdings" pitchFamily="2" charset="2"/>
              <a:buChar char="§"/>
            </a:pPr>
            <a:r>
              <a:rPr lang="fr-FR" sz="2300" b="1" smtClean="0"/>
              <a:t>La partie fractionnelle est transformée en effectuant des multiplications successives par 2 .</a:t>
            </a:r>
            <a:endParaRPr lang="fr-FR" sz="2300" b="1" smtClean="0">
              <a:solidFill>
                <a:srgbClr val="FF0000"/>
              </a:solidFill>
            </a:endParaRPr>
          </a:p>
        </p:txBody>
      </p:sp>
      <p:sp>
        <p:nvSpPr>
          <p:cNvPr id="23557" name="Rectangle 4"/>
          <p:cNvSpPr>
            <a:spLocks noChangeArrowheads="1"/>
          </p:cNvSpPr>
          <p:nvPr/>
        </p:nvSpPr>
        <p:spPr bwMode="auto">
          <a:xfrm>
            <a:off x="714375" y="3706813"/>
            <a:ext cx="2735263" cy="1508125"/>
          </a:xfrm>
          <a:prstGeom prst="rect">
            <a:avLst/>
          </a:prstGeom>
          <a:noFill/>
          <a:ln w="9525">
            <a:noFill/>
            <a:miter lim="800000"/>
            <a:headEnd/>
            <a:tailEnd/>
          </a:ln>
        </p:spPr>
        <p:txBody>
          <a:bodyPr>
            <a:spAutoFit/>
          </a:bodyPr>
          <a:lstStyle/>
          <a:p>
            <a:pPr algn="l" rtl="0">
              <a:lnSpc>
                <a:spcPct val="100000"/>
              </a:lnSpc>
            </a:pPr>
            <a:r>
              <a:rPr lang="fr-FR" sz="2300" b="1">
                <a:solidFill>
                  <a:srgbClr val="000000"/>
                </a:solidFill>
                <a:latin typeface="Times New Roman" pitchFamily="18" charset="0"/>
                <a:cs typeface="Times New Roman" pitchFamily="18" charset="0"/>
              </a:rPr>
              <a:t>Exemple : 35,625=(?)</a:t>
            </a:r>
            <a:r>
              <a:rPr lang="fr-FR" sz="2300" b="1" baseline="-25000">
                <a:solidFill>
                  <a:srgbClr val="000000"/>
                </a:solidFill>
                <a:latin typeface="Times New Roman" pitchFamily="18" charset="0"/>
                <a:cs typeface="Times New Roman" pitchFamily="18" charset="0"/>
              </a:rPr>
              <a:t>2</a:t>
            </a:r>
            <a:r>
              <a:rPr lang="fr-FR" sz="2300" b="1">
                <a:latin typeface="Times New Roman" pitchFamily="18" charset="0"/>
                <a:cs typeface="Times New Roman" pitchFamily="18" charset="0"/>
              </a:rPr>
              <a:t>              </a:t>
            </a:r>
          </a:p>
          <a:p>
            <a:pPr algn="l" rtl="0">
              <a:lnSpc>
                <a:spcPct val="100000"/>
              </a:lnSpc>
            </a:pPr>
            <a:r>
              <a:rPr lang="fr-FR" sz="2300" b="1">
                <a:solidFill>
                  <a:srgbClr val="FF0000"/>
                </a:solidFill>
                <a:latin typeface="Times New Roman" pitchFamily="18" charset="0"/>
                <a:cs typeface="Times New Roman" pitchFamily="18" charset="0"/>
              </a:rPr>
              <a:t>PE</a:t>
            </a:r>
            <a:r>
              <a:rPr lang="fr-FR" sz="2300" b="1">
                <a:latin typeface="Times New Roman" pitchFamily="18" charset="0"/>
                <a:cs typeface="Times New Roman" pitchFamily="18" charset="0"/>
              </a:rPr>
              <a:t>= 35 </a:t>
            </a:r>
            <a:r>
              <a:rPr lang="fr-FR" sz="2300" b="1">
                <a:solidFill>
                  <a:srgbClr val="FF0000"/>
                </a:solidFill>
                <a:latin typeface="Times New Roman" pitchFamily="18" charset="0"/>
                <a:cs typeface="Times New Roman" pitchFamily="18" charset="0"/>
              </a:rPr>
              <a:t>= (100011)</a:t>
            </a:r>
            <a:r>
              <a:rPr lang="fr-FR" sz="2300" b="1" baseline="-25000">
                <a:solidFill>
                  <a:srgbClr val="FF0000"/>
                </a:solidFill>
                <a:latin typeface="Times New Roman" pitchFamily="18" charset="0"/>
                <a:cs typeface="Times New Roman" pitchFamily="18" charset="0"/>
              </a:rPr>
              <a:t>2</a:t>
            </a:r>
            <a:r>
              <a:rPr lang="fr-FR" sz="2300" b="1">
                <a:solidFill>
                  <a:srgbClr val="FF0000"/>
                </a:solidFill>
                <a:latin typeface="Times New Roman" pitchFamily="18" charset="0"/>
                <a:cs typeface="Times New Roman" pitchFamily="18" charset="0"/>
              </a:rPr>
              <a:t> </a:t>
            </a:r>
          </a:p>
          <a:p>
            <a:pPr algn="l" rtl="0">
              <a:lnSpc>
                <a:spcPct val="100000"/>
              </a:lnSpc>
            </a:pPr>
            <a:r>
              <a:rPr lang="fr-FR" sz="2300" b="1">
                <a:solidFill>
                  <a:srgbClr val="FF0000"/>
                </a:solidFill>
                <a:latin typeface="Times New Roman" pitchFamily="18" charset="0"/>
                <a:cs typeface="Times New Roman" pitchFamily="18" charset="0"/>
              </a:rPr>
              <a:t>PF</a:t>
            </a:r>
            <a:r>
              <a:rPr lang="fr-FR" sz="2300" b="1">
                <a:latin typeface="Times New Roman" pitchFamily="18" charset="0"/>
                <a:cs typeface="Times New Roman" pitchFamily="18" charset="0"/>
              </a:rPr>
              <a:t>= 0,625 = (?)</a:t>
            </a:r>
            <a:r>
              <a:rPr lang="fr-FR" sz="2300" b="1" baseline="-25000">
                <a:latin typeface="Times New Roman" pitchFamily="18" charset="0"/>
                <a:cs typeface="Times New Roman" pitchFamily="18" charset="0"/>
              </a:rPr>
              <a:t>2</a:t>
            </a:r>
            <a:r>
              <a:rPr lang="fr-FR" sz="2300" b="1">
                <a:solidFill>
                  <a:srgbClr val="FF0000"/>
                </a:solidFill>
                <a:latin typeface="Times New Roman" pitchFamily="18" charset="0"/>
                <a:cs typeface="Times New Roman" pitchFamily="18" charset="0"/>
              </a:rPr>
              <a:t> </a:t>
            </a:r>
            <a:endParaRPr lang="fr-FR" sz="2300" b="1">
              <a:latin typeface="Times New Roman" pitchFamily="18" charset="0"/>
              <a:cs typeface="Times New Roman" pitchFamily="18" charset="0"/>
            </a:endParaRPr>
          </a:p>
        </p:txBody>
      </p:sp>
      <p:sp>
        <p:nvSpPr>
          <p:cNvPr id="23558" name="Text Box 5"/>
          <p:cNvSpPr txBox="1">
            <a:spLocks noChangeArrowheads="1"/>
          </p:cNvSpPr>
          <p:nvPr/>
        </p:nvSpPr>
        <p:spPr bwMode="auto">
          <a:xfrm>
            <a:off x="4048125" y="5926138"/>
            <a:ext cx="184150" cy="331787"/>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3559" name="Rectangle 7"/>
          <p:cNvSpPr>
            <a:spLocks noChangeArrowheads="1"/>
          </p:cNvSpPr>
          <p:nvPr/>
        </p:nvSpPr>
        <p:spPr bwMode="auto">
          <a:xfrm>
            <a:off x="6804025" y="4137025"/>
            <a:ext cx="215900" cy="287338"/>
          </a:xfrm>
          <a:prstGeom prst="rect">
            <a:avLst/>
          </a:prstGeom>
          <a:noFill/>
          <a:ln w="1905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23560" name="Line 9"/>
          <p:cNvSpPr>
            <a:spLocks noChangeShapeType="1"/>
          </p:cNvSpPr>
          <p:nvPr/>
        </p:nvSpPr>
        <p:spPr bwMode="auto">
          <a:xfrm>
            <a:off x="7572375" y="3990975"/>
            <a:ext cx="0" cy="1295400"/>
          </a:xfrm>
          <a:prstGeom prst="line">
            <a:avLst/>
          </a:prstGeom>
          <a:noFill/>
          <a:ln w="9525">
            <a:solidFill>
              <a:schemeClr val="tx1"/>
            </a:solidFill>
            <a:round/>
            <a:headEnd/>
            <a:tailEnd type="triangle" w="med" len="med"/>
          </a:ln>
        </p:spPr>
        <p:txBody>
          <a:bodyPr/>
          <a:lstStyle/>
          <a:p>
            <a:endParaRPr lang="fr-FR"/>
          </a:p>
        </p:txBody>
      </p:sp>
      <p:sp>
        <p:nvSpPr>
          <p:cNvPr id="23561" name="Text Box 11"/>
          <p:cNvSpPr txBox="1">
            <a:spLocks noChangeArrowheads="1"/>
          </p:cNvSpPr>
          <p:nvPr/>
        </p:nvSpPr>
        <p:spPr bwMode="auto">
          <a:xfrm>
            <a:off x="2627313" y="5500688"/>
            <a:ext cx="4681537" cy="885825"/>
          </a:xfrm>
          <a:prstGeom prst="rect">
            <a:avLst/>
          </a:prstGeom>
          <a:noFill/>
          <a:ln w="9525">
            <a:noFill/>
            <a:miter lim="800000"/>
            <a:headEnd/>
            <a:tailEnd/>
          </a:ln>
        </p:spPr>
        <p:txBody>
          <a:bodyPr>
            <a:spAutoFit/>
          </a:bodyPr>
          <a:lstStyle/>
          <a:p>
            <a:pPr algn="l">
              <a:spcBef>
                <a:spcPct val="50000"/>
              </a:spcBef>
            </a:pPr>
            <a:r>
              <a:rPr lang="fr-FR" sz="2300" b="1">
                <a:latin typeface="Times New Roman" pitchFamily="18" charset="0"/>
                <a:cs typeface="Times New Roman" pitchFamily="18" charset="0"/>
              </a:rPr>
              <a:t>(0,625)=(0,101)</a:t>
            </a:r>
            <a:r>
              <a:rPr lang="fr-FR" sz="2300" b="1" baseline="-25000">
                <a:latin typeface="Times New Roman" pitchFamily="18" charset="0"/>
                <a:cs typeface="Times New Roman" pitchFamily="18" charset="0"/>
              </a:rPr>
              <a:t>2</a:t>
            </a:r>
          </a:p>
          <a:p>
            <a:pPr algn="l">
              <a:spcBef>
                <a:spcPct val="50000"/>
              </a:spcBef>
            </a:pPr>
            <a:r>
              <a:rPr lang="fr-FR" sz="2300" b="1">
                <a:latin typeface="Times New Roman" pitchFamily="18" charset="0"/>
                <a:cs typeface="Times New Roman" pitchFamily="18" charset="0"/>
              </a:rPr>
              <a:t>Donc   </a:t>
            </a:r>
            <a:r>
              <a:rPr lang="fr-FR" sz="2300" b="1">
                <a:solidFill>
                  <a:srgbClr val="FF0000"/>
                </a:solidFill>
                <a:latin typeface="Times New Roman" pitchFamily="18" charset="0"/>
                <a:cs typeface="Times New Roman" pitchFamily="18" charset="0"/>
              </a:rPr>
              <a:t>35,625=(100011,101)</a:t>
            </a:r>
            <a:r>
              <a:rPr lang="fr-FR" sz="2300" b="1" baseline="-25000">
                <a:solidFill>
                  <a:srgbClr val="FF0000"/>
                </a:solidFill>
                <a:latin typeface="Times New Roman" pitchFamily="18" charset="0"/>
                <a:cs typeface="Times New Roman" pitchFamily="18" charset="0"/>
              </a:rPr>
              <a:t>2</a:t>
            </a:r>
          </a:p>
        </p:txBody>
      </p:sp>
      <p:sp>
        <p:nvSpPr>
          <p:cNvPr id="23562" name="Rectangle 12"/>
          <p:cNvSpPr>
            <a:spLocks noChangeArrowheads="1"/>
          </p:cNvSpPr>
          <p:nvPr/>
        </p:nvSpPr>
        <p:spPr bwMode="auto">
          <a:xfrm>
            <a:off x="5245100" y="4064000"/>
            <a:ext cx="2808288" cy="1200150"/>
          </a:xfrm>
          <a:prstGeom prst="rect">
            <a:avLst/>
          </a:prstGeom>
          <a:noFill/>
          <a:ln w="9525">
            <a:noFill/>
            <a:miter lim="800000"/>
            <a:headEnd/>
            <a:tailEnd/>
          </a:ln>
        </p:spPr>
        <p:txBody>
          <a:bodyPr>
            <a:spAutoFit/>
          </a:bodyPr>
          <a:lstStyle/>
          <a:p>
            <a:pPr algn="l">
              <a:lnSpc>
                <a:spcPct val="100000"/>
              </a:lnSpc>
            </a:pPr>
            <a:r>
              <a:rPr lang="fr-FR" sz="2400">
                <a:latin typeface="Times New Roman" pitchFamily="18" charset="0"/>
                <a:cs typeface="Times New Roman" pitchFamily="18" charset="0"/>
              </a:rPr>
              <a:t>0,625 * </a:t>
            </a:r>
            <a:r>
              <a:rPr lang="fr-FR" sz="2400">
                <a:solidFill>
                  <a:srgbClr val="FF0000"/>
                </a:solidFill>
                <a:latin typeface="Times New Roman" pitchFamily="18" charset="0"/>
                <a:cs typeface="Times New Roman" pitchFamily="18" charset="0"/>
              </a:rPr>
              <a:t>2 </a:t>
            </a:r>
            <a:r>
              <a:rPr lang="fr-FR" sz="2400">
                <a:latin typeface="Times New Roman" pitchFamily="18" charset="0"/>
                <a:cs typeface="Times New Roman" pitchFamily="18" charset="0"/>
              </a:rPr>
              <a:t>=  1 ,25</a:t>
            </a:r>
          </a:p>
          <a:p>
            <a:pPr algn="l">
              <a:lnSpc>
                <a:spcPct val="100000"/>
              </a:lnSpc>
            </a:pPr>
            <a:r>
              <a:rPr lang="fr-FR" sz="2400">
                <a:latin typeface="Times New Roman" pitchFamily="18" charset="0"/>
                <a:cs typeface="Times New Roman" pitchFamily="18" charset="0"/>
              </a:rPr>
              <a:t>0,25  *  </a:t>
            </a:r>
            <a:r>
              <a:rPr lang="fr-FR" sz="2400">
                <a:solidFill>
                  <a:srgbClr val="FF0000"/>
                </a:solidFill>
                <a:latin typeface="Times New Roman" pitchFamily="18" charset="0"/>
                <a:cs typeface="Times New Roman" pitchFamily="18" charset="0"/>
              </a:rPr>
              <a:t>2  </a:t>
            </a:r>
            <a:r>
              <a:rPr lang="fr-FR" sz="2400">
                <a:latin typeface="Times New Roman" pitchFamily="18" charset="0"/>
                <a:cs typeface="Times New Roman" pitchFamily="18" charset="0"/>
              </a:rPr>
              <a:t>= 0 ,5</a:t>
            </a:r>
          </a:p>
          <a:p>
            <a:pPr algn="l">
              <a:lnSpc>
                <a:spcPct val="100000"/>
              </a:lnSpc>
            </a:pPr>
            <a:r>
              <a:rPr lang="fr-FR" sz="2400">
                <a:latin typeface="Times New Roman" pitchFamily="18" charset="0"/>
                <a:cs typeface="Times New Roman" pitchFamily="18" charset="0"/>
              </a:rPr>
              <a:t>0,5    * </a:t>
            </a:r>
            <a:r>
              <a:rPr lang="fr-FR" sz="2400">
                <a:solidFill>
                  <a:srgbClr val="FF0000"/>
                </a:solidFill>
                <a:latin typeface="Times New Roman" pitchFamily="18" charset="0"/>
                <a:cs typeface="Times New Roman" pitchFamily="18" charset="0"/>
              </a:rPr>
              <a:t>2</a:t>
            </a:r>
            <a:r>
              <a:rPr lang="fr-FR" sz="2400">
                <a:latin typeface="Times New Roman" pitchFamily="18" charset="0"/>
                <a:cs typeface="Times New Roman" pitchFamily="18" charset="0"/>
              </a:rPr>
              <a:t>  =  1 ,0</a:t>
            </a:r>
          </a:p>
        </p:txBody>
      </p:sp>
      <p:sp>
        <p:nvSpPr>
          <p:cNvPr id="23563" name="Rectangle 13"/>
          <p:cNvSpPr>
            <a:spLocks noChangeArrowheads="1"/>
          </p:cNvSpPr>
          <p:nvPr/>
        </p:nvSpPr>
        <p:spPr bwMode="auto">
          <a:xfrm>
            <a:off x="6804025" y="4497388"/>
            <a:ext cx="215900" cy="287337"/>
          </a:xfrm>
          <a:prstGeom prst="rect">
            <a:avLst/>
          </a:prstGeom>
          <a:noFill/>
          <a:ln w="1905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23564" name="Rectangle 14"/>
          <p:cNvSpPr>
            <a:spLocks noChangeArrowheads="1"/>
          </p:cNvSpPr>
          <p:nvPr/>
        </p:nvSpPr>
        <p:spPr bwMode="auto">
          <a:xfrm>
            <a:off x="6804025" y="4929188"/>
            <a:ext cx="215900" cy="287337"/>
          </a:xfrm>
          <a:prstGeom prst="rect">
            <a:avLst/>
          </a:prstGeom>
          <a:noFill/>
          <a:ln w="1905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5"/>
          <p:cNvSpPr>
            <a:spLocks noGrp="1"/>
          </p:cNvSpPr>
          <p:nvPr>
            <p:ph type="sldNum" sz="quarter" idx="12"/>
          </p:nvPr>
        </p:nvSpPr>
        <p:spPr>
          <a:noFill/>
        </p:spPr>
        <p:txBody>
          <a:bodyPr/>
          <a:lstStyle/>
          <a:p>
            <a:fld id="{73B97020-01A7-4A8E-A7BB-89C5F2CB110A}" type="slidenum">
              <a:rPr lang="en-GB" smtClean="0"/>
              <a:pPr/>
              <a:t>21</a:t>
            </a:fld>
            <a:endParaRPr lang="en-GB" smtClean="0"/>
          </a:p>
        </p:txBody>
      </p:sp>
      <p:sp>
        <p:nvSpPr>
          <p:cNvPr id="24579" name="Rectangle 3"/>
          <p:cNvSpPr>
            <a:spLocks noGrp="1" noChangeArrowheads="1"/>
          </p:cNvSpPr>
          <p:nvPr>
            <p:ph type="body" idx="1"/>
          </p:nvPr>
        </p:nvSpPr>
        <p:spPr>
          <a:xfrm>
            <a:off x="468313" y="1214438"/>
            <a:ext cx="4103687" cy="2376487"/>
          </a:xfrm>
        </p:spPr>
        <p:txBody>
          <a:bodyPr/>
          <a:lstStyle/>
          <a:p>
            <a:pPr eaLnBrk="1" hangingPunct="1">
              <a:buFont typeface="Arial" charset="0"/>
              <a:buNone/>
            </a:pPr>
            <a:r>
              <a:rPr lang="fr-FR" sz="2300" b="1" smtClean="0">
                <a:solidFill>
                  <a:srgbClr val="FF0000"/>
                </a:solidFill>
              </a:rPr>
              <a:t>Exemple 2:</a:t>
            </a:r>
            <a:r>
              <a:rPr lang="fr-FR" sz="2300" b="1" smtClean="0"/>
              <a:t>  (0,6)</a:t>
            </a:r>
            <a:r>
              <a:rPr lang="fr-FR" sz="2300" b="1" baseline="-25000" smtClean="0"/>
              <a:t>10</a:t>
            </a:r>
            <a:r>
              <a:rPr lang="fr-FR" sz="2300" b="1" smtClean="0"/>
              <a:t>=(?)</a:t>
            </a:r>
            <a:r>
              <a:rPr lang="fr-FR" sz="2300" b="1" baseline="-25000" smtClean="0"/>
              <a:t>2</a:t>
            </a:r>
          </a:p>
          <a:p>
            <a:pPr eaLnBrk="1" hangingPunct="1">
              <a:buFont typeface="Arial" charset="0"/>
              <a:buNone/>
            </a:pPr>
            <a:r>
              <a:rPr lang="fr-FR" sz="2300" b="1" baseline="-25000" smtClean="0"/>
              <a:t>       </a:t>
            </a:r>
            <a:r>
              <a:rPr lang="fr-FR" sz="2300" b="1" smtClean="0"/>
              <a:t> 0,6 * 2  = </a:t>
            </a:r>
            <a:r>
              <a:rPr lang="fr-FR" sz="2300" b="1" smtClean="0">
                <a:solidFill>
                  <a:srgbClr val="FF0000"/>
                </a:solidFill>
              </a:rPr>
              <a:t>1</a:t>
            </a:r>
            <a:r>
              <a:rPr lang="fr-FR" sz="2300" b="1" smtClean="0"/>
              <a:t>,2</a:t>
            </a:r>
          </a:p>
          <a:p>
            <a:pPr eaLnBrk="1" hangingPunct="1">
              <a:buFont typeface="Arial" charset="0"/>
              <a:buNone/>
            </a:pPr>
            <a:r>
              <a:rPr lang="fr-FR" sz="2300" b="1" smtClean="0"/>
              <a:t>      0,2 * 2 =  </a:t>
            </a:r>
            <a:r>
              <a:rPr lang="fr-FR" sz="2300" b="1" smtClean="0">
                <a:solidFill>
                  <a:srgbClr val="FF0000"/>
                </a:solidFill>
              </a:rPr>
              <a:t>0</a:t>
            </a:r>
            <a:r>
              <a:rPr lang="fr-FR" sz="2300" b="1" smtClean="0"/>
              <a:t>,4</a:t>
            </a:r>
          </a:p>
          <a:p>
            <a:pPr eaLnBrk="1" hangingPunct="1">
              <a:buFont typeface="Arial" charset="0"/>
              <a:buNone/>
            </a:pPr>
            <a:r>
              <a:rPr lang="fr-FR" sz="2300" b="1" smtClean="0"/>
              <a:t>      0,4 * 2  = </a:t>
            </a:r>
            <a:r>
              <a:rPr lang="fr-FR" sz="2300" b="1" smtClean="0">
                <a:solidFill>
                  <a:srgbClr val="FF0000"/>
                </a:solidFill>
              </a:rPr>
              <a:t>0</a:t>
            </a:r>
            <a:r>
              <a:rPr lang="fr-FR" sz="2300" b="1" smtClean="0"/>
              <a:t>,8</a:t>
            </a:r>
          </a:p>
          <a:p>
            <a:pPr eaLnBrk="1" hangingPunct="1">
              <a:buFont typeface="Arial" charset="0"/>
              <a:buNone/>
            </a:pPr>
            <a:r>
              <a:rPr lang="fr-FR" sz="2300" b="1" smtClean="0"/>
              <a:t>      0,8 * 2  = </a:t>
            </a:r>
            <a:r>
              <a:rPr lang="fr-FR" sz="2300" b="1" smtClean="0">
                <a:solidFill>
                  <a:srgbClr val="FF0000"/>
                </a:solidFill>
              </a:rPr>
              <a:t>1</a:t>
            </a:r>
            <a:r>
              <a:rPr lang="fr-FR" sz="2300" b="1" smtClean="0"/>
              <a:t>,6</a:t>
            </a:r>
          </a:p>
        </p:txBody>
      </p:sp>
      <p:sp>
        <p:nvSpPr>
          <p:cNvPr id="22532" name="Text Box 5"/>
          <p:cNvSpPr txBox="1">
            <a:spLocks noChangeArrowheads="1"/>
          </p:cNvSpPr>
          <p:nvPr/>
        </p:nvSpPr>
        <p:spPr bwMode="auto">
          <a:xfrm>
            <a:off x="4500563" y="2078038"/>
            <a:ext cx="2519362" cy="400050"/>
          </a:xfrm>
          <a:prstGeom prst="rect">
            <a:avLst/>
          </a:prstGeom>
          <a:noFill/>
          <a:ln w="9525">
            <a:noFill/>
            <a:miter lim="800000"/>
            <a:headEnd/>
            <a:tailEnd/>
          </a:ln>
        </p:spPr>
        <p:txBody>
          <a:bodyPr>
            <a:spAutoFit/>
          </a:bodyPr>
          <a:lstStyle/>
          <a:p>
            <a:pPr>
              <a:spcBef>
                <a:spcPct val="50000"/>
              </a:spcBef>
              <a:defRPr/>
            </a:pPr>
            <a:r>
              <a:rPr lang="fr-FR" sz="2300" b="1" dirty="0">
                <a:latin typeface="+mj-lt"/>
                <a:cs typeface="Times New Roman" pitchFamily="18" charset="0"/>
              </a:rPr>
              <a:t>(0,6)= (0,1001)</a:t>
            </a:r>
            <a:r>
              <a:rPr lang="fr-FR" sz="2300" b="1" baseline="-25000" dirty="0">
                <a:latin typeface="+mj-lt"/>
                <a:cs typeface="Times New Roman" pitchFamily="18" charset="0"/>
              </a:rPr>
              <a:t>2</a:t>
            </a:r>
          </a:p>
        </p:txBody>
      </p:sp>
      <p:sp>
        <p:nvSpPr>
          <p:cNvPr id="22533" name="Line 6"/>
          <p:cNvSpPr>
            <a:spLocks noChangeShapeType="1"/>
          </p:cNvSpPr>
          <p:nvPr/>
        </p:nvSpPr>
        <p:spPr bwMode="auto">
          <a:xfrm>
            <a:off x="3492500" y="2293938"/>
            <a:ext cx="1439863" cy="0"/>
          </a:xfrm>
          <a:prstGeom prst="line">
            <a:avLst/>
          </a:prstGeom>
          <a:noFill/>
          <a:ln w="25400">
            <a:solidFill>
              <a:schemeClr val="tx1"/>
            </a:solidFill>
            <a:round/>
            <a:headEnd/>
            <a:tailEnd type="triangle" w="med" len="med"/>
          </a:ln>
        </p:spPr>
        <p:txBody>
          <a:bodyPr/>
          <a:lstStyle/>
          <a:p>
            <a:pPr>
              <a:defRPr/>
            </a:pPr>
            <a:endParaRPr lang="fr-FR" sz="2300" b="1" dirty="0">
              <a:latin typeface="+mj-lt"/>
              <a:cs typeface="Times New Roman" pitchFamily="18" charset="0"/>
            </a:endParaRPr>
          </a:p>
        </p:txBody>
      </p:sp>
      <p:sp>
        <p:nvSpPr>
          <p:cNvPr id="22534" name="Text Box 7"/>
          <p:cNvSpPr txBox="1">
            <a:spLocks noChangeArrowheads="1"/>
          </p:cNvSpPr>
          <p:nvPr/>
        </p:nvSpPr>
        <p:spPr bwMode="auto">
          <a:xfrm>
            <a:off x="285750" y="3400425"/>
            <a:ext cx="8358188" cy="885825"/>
          </a:xfrm>
          <a:prstGeom prst="rect">
            <a:avLst/>
          </a:prstGeom>
          <a:noFill/>
          <a:ln w="9525">
            <a:noFill/>
            <a:miter lim="800000"/>
            <a:headEnd/>
            <a:tailEnd/>
          </a:ln>
        </p:spPr>
        <p:txBody>
          <a:bodyPr>
            <a:spAutoFit/>
          </a:bodyPr>
          <a:lstStyle/>
          <a:p>
            <a:pPr algn="l">
              <a:spcBef>
                <a:spcPct val="50000"/>
              </a:spcBef>
              <a:defRPr/>
            </a:pPr>
            <a:r>
              <a:rPr lang="fr-FR" sz="2300" b="1" dirty="0">
                <a:solidFill>
                  <a:srgbClr val="FF0000"/>
                </a:solidFill>
                <a:latin typeface="+mj-lt"/>
                <a:cs typeface="Times New Roman" pitchFamily="18" charset="0"/>
              </a:rPr>
              <a:t>Remarque :</a:t>
            </a:r>
          </a:p>
          <a:p>
            <a:pPr algn="l">
              <a:spcBef>
                <a:spcPct val="50000"/>
              </a:spcBef>
              <a:defRPr/>
            </a:pPr>
            <a:r>
              <a:rPr lang="fr-FR" sz="2300" b="1" dirty="0">
                <a:latin typeface="+mj-lt"/>
                <a:cs typeface="Times New Roman" pitchFamily="18" charset="0"/>
              </a:rPr>
              <a:t> Le nombre de bits après la virgule va déterminer la précision .</a:t>
            </a:r>
          </a:p>
        </p:txBody>
      </p:sp>
      <p:sp>
        <p:nvSpPr>
          <p:cNvPr id="22535" name="Text Box 8"/>
          <p:cNvSpPr txBox="1">
            <a:spLocks noChangeArrowheads="1"/>
          </p:cNvSpPr>
          <p:nvPr/>
        </p:nvSpPr>
        <p:spPr bwMode="auto">
          <a:xfrm>
            <a:off x="323850" y="4357688"/>
            <a:ext cx="8496300" cy="1854200"/>
          </a:xfrm>
          <a:prstGeom prst="rect">
            <a:avLst/>
          </a:prstGeom>
          <a:noFill/>
          <a:ln w="9525">
            <a:noFill/>
            <a:miter lim="800000"/>
            <a:headEnd/>
            <a:tailEnd/>
          </a:ln>
        </p:spPr>
        <p:txBody>
          <a:bodyPr>
            <a:spAutoFit/>
          </a:bodyPr>
          <a:lstStyle/>
          <a:p>
            <a:pPr algn="l">
              <a:spcBef>
                <a:spcPct val="50000"/>
              </a:spcBef>
              <a:defRPr/>
            </a:pPr>
            <a:r>
              <a:rPr lang="fr-FR" sz="2300" b="1" dirty="0">
                <a:solidFill>
                  <a:srgbClr val="FF0000"/>
                </a:solidFill>
                <a:latin typeface="+mj-lt"/>
                <a:cs typeface="Times New Roman" pitchFamily="18" charset="0"/>
              </a:rPr>
              <a:t>Exercice : </a:t>
            </a:r>
          </a:p>
          <a:p>
            <a:pPr algn="l">
              <a:spcBef>
                <a:spcPct val="50000"/>
              </a:spcBef>
              <a:defRPr/>
            </a:pPr>
            <a:r>
              <a:rPr lang="fr-FR" sz="2300" b="1" dirty="0">
                <a:latin typeface="+mj-lt"/>
                <a:cs typeface="Times New Roman" pitchFamily="18" charset="0"/>
              </a:rPr>
              <a:t>Effectuer les transformations suivantes :</a:t>
            </a:r>
          </a:p>
          <a:p>
            <a:pPr algn="l">
              <a:spcBef>
                <a:spcPct val="50000"/>
              </a:spcBef>
              <a:defRPr/>
            </a:pPr>
            <a:r>
              <a:rPr lang="fr-FR" sz="2300" b="1" dirty="0">
                <a:latin typeface="+mj-lt"/>
                <a:cs typeface="Times New Roman" pitchFamily="18" charset="0"/>
              </a:rPr>
              <a:t>(23,65</a:t>
            </a:r>
            <a:r>
              <a:rPr lang="fr-FR" sz="2300" b="1" dirty="0" smtClean="0">
                <a:latin typeface="+mj-lt"/>
                <a:cs typeface="Times New Roman" pitchFamily="18" charset="0"/>
              </a:rPr>
              <a:t>)=(</a:t>
            </a:r>
            <a:r>
              <a:rPr lang="fr-FR" sz="1000" b="1" dirty="0" smtClean="0">
                <a:latin typeface="+mj-lt"/>
                <a:cs typeface="Times New Roman" pitchFamily="18" charset="0"/>
              </a:rPr>
              <a:t>10111.10100110011</a:t>
            </a:r>
            <a:r>
              <a:rPr lang="fr-FR" sz="2300" b="1" dirty="0" smtClean="0">
                <a:latin typeface="+mj-lt"/>
                <a:cs typeface="Times New Roman" pitchFamily="18" charset="0"/>
              </a:rPr>
              <a:t> </a:t>
            </a:r>
            <a:r>
              <a:rPr lang="fr-FR" sz="2300" b="1" dirty="0">
                <a:latin typeface="+mj-lt"/>
                <a:cs typeface="Times New Roman" pitchFamily="18" charset="0"/>
              </a:rPr>
              <a:t>)</a:t>
            </a:r>
            <a:r>
              <a:rPr lang="fr-FR" sz="2300" b="1" baseline="-25000" dirty="0">
                <a:latin typeface="+mj-lt"/>
                <a:cs typeface="Times New Roman" pitchFamily="18" charset="0"/>
              </a:rPr>
              <a:t>2</a:t>
            </a:r>
          </a:p>
          <a:p>
            <a:pPr algn="l">
              <a:spcBef>
                <a:spcPct val="50000"/>
              </a:spcBef>
              <a:defRPr/>
            </a:pPr>
            <a:r>
              <a:rPr lang="fr-FR" sz="2300" b="1" dirty="0">
                <a:latin typeface="+mj-lt"/>
                <a:cs typeface="Times New Roman" pitchFamily="18" charset="0"/>
              </a:rPr>
              <a:t>(18,190</a:t>
            </a:r>
            <a:r>
              <a:rPr lang="fr-FR" sz="2300" b="1" dirty="0" smtClean="0">
                <a:latin typeface="+mj-lt"/>
                <a:cs typeface="Times New Roman" pitchFamily="18" charset="0"/>
              </a:rPr>
              <a:t>)=(</a:t>
            </a:r>
            <a:r>
              <a:rPr lang="fr-FR" sz="1000" b="1" dirty="0" smtClean="0">
                <a:latin typeface="+mj-lt"/>
                <a:cs typeface="Times New Roman" pitchFamily="18" charset="0"/>
              </a:rPr>
              <a:t>10010.00110000101000111101</a:t>
            </a:r>
            <a:r>
              <a:rPr lang="fr-FR" sz="2300" b="1" dirty="0" smtClean="0">
                <a:latin typeface="+mj-lt"/>
                <a:cs typeface="Times New Roman" pitchFamily="18" charset="0"/>
              </a:rPr>
              <a:t>)</a:t>
            </a:r>
            <a:r>
              <a:rPr lang="fr-FR" sz="2300" b="1" baseline="-25000" dirty="0" smtClean="0">
                <a:latin typeface="+mj-lt"/>
                <a:cs typeface="Times New Roman" pitchFamily="18" charset="0"/>
              </a:rPr>
              <a:t>2</a:t>
            </a:r>
            <a:endParaRPr lang="fr-FR" sz="2300" b="1" baseline="-25000" dirty="0">
              <a:latin typeface="+mj-lt"/>
              <a:cs typeface="Times New Roman" pitchFamily="18" charset="0"/>
            </a:endParaRPr>
          </a:p>
        </p:txBody>
      </p:sp>
      <p:sp>
        <p:nvSpPr>
          <p:cNvPr id="24584" name="Rectangle 2"/>
          <p:cNvSpPr>
            <a:spLocks noGrp="1" noChangeArrowheads="1"/>
          </p:cNvSpPr>
          <p:nvPr>
            <p:ph type="title"/>
          </p:nvPr>
        </p:nvSpPr>
        <p:spPr>
          <a:xfrm>
            <a:off x="630238" y="200025"/>
            <a:ext cx="8228012" cy="1014413"/>
          </a:xfrm>
          <a:solidFill>
            <a:schemeClr val="accent1">
              <a:lumMod val="20000"/>
              <a:lumOff val="80000"/>
            </a:schemeClr>
          </a:solidFill>
          <a:ln>
            <a:solidFill>
              <a:srgbClr val="000099"/>
            </a:solidFill>
          </a:ln>
        </p:spPr>
        <p:txBody>
          <a:bodyPr/>
          <a:lstStyle/>
          <a:p>
            <a:pPr eaLnBrk="1" hangingPunct="1"/>
            <a:r>
              <a:rPr lang="fr-FR" sz="3200" b="1" smtClean="0">
                <a:solidFill>
                  <a:srgbClr val="FF0000"/>
                </a:solidFill>
              </a:rPr>
              <a:t>II-5 Conversion de la base 10 à la base 2 : cas d’un nombre réel</a:t>
            </a:r>
            <a:r>
              <a:rPr lang="fr-FR" sz="3200" smtClean="0">
                <a:solidFill>
                  <a:srgbClr val="FF0000"/>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5"/>
          <p:cNvSpPr>
            <a:spLocks noGrp="1"/>
          </p:cNvSpPr>
          <p:nvPr>
            <p:ph type="sldNum" sz="quarter" idx="12"/>
          </p:nvPr>
        </p:nvSpPr>
        <p:spPr>
          <a:noFill/>
        </p:spPr>
        <p:txBody>
          <a:bodyPr/>
          <a:lstStyle/>
          <a:p>
            <a:fld id="{E01EC2FA-511E-4977-B2C3-0F568424AB27}" type="slidenum">
              <a:rPr lang="en-GB" smtClean="0"/>
              <a:pPr/>
              <a:t>22</a:t>
            </a:fld>
            <a:endParaRPr lang="en-GB" smtClean="0"/>
          </a:p>
        </p:txBody>
      </p:sp>
      <p:sp>
        <p:nvSpPr>
          <p:cNvPr id="25603" name="Rectangle 2"/>
          <p:cNvSpPr>
            <a:spLocks noGrp="1" noChangeArrowheads="1"/>
          </p:cNvSpPr>
          <p:nvPr>
            <p:ph type="title"/>
          </p:nvPr>
        </p:nvSpPr>
        <p:spPr>
          <a:xfrm>
            <a:off x="500063" y="285750"/>
            <a:ext cx="8228012" cy="719138"/>
          </a:xfrm>
          <a:solidFill>
            <a:schemeClr val="accent1">
              <a:lumMod val="20000"/>
              <a:lumOff val="80000"/>
            </a:schemeClr>
          </a:solidFill>
          <a:ln>
            <a:solidFill>
              <a:srgbClr val="002060"/>
            </a:solidFill>
          </a:ln>
        </p:spPr>
        <p:txBody>
          <a:bodyPr/>
          <a:lstStyle/>
          <a:p>
            <a:pPr eaLnBrk="1" hangingPunct="1"/>
            <a:r>
              <a:rPr lang="fr-FR" sz="3200" b="1" dirty="0" smtClean="0">
                <a:solidFill>
                  <a:srgbClr val="FF0000"/>
                </a:solidFill>
              </a:rPr>
              <a:t>II-6 Conversion du décimal à une base X</a:t>
            </a:r>
          </a:p>
        </p:txBody>
      </p:sp>
      <p:sp>
        <p:nvSpPr>
          <p:cNvPr id="25604" name="Rectangle 3"/>
          <p:cNvSpPr>
            <a:spLocks noGrp="1" noChangeArrowheads="1"/>
          </p:cNvSpPr>
          <p:nvPr>
            <p:ph type="body" idx="1"/>
          </p:nvPr>
        </p:nvSpPr>
        <p:spPr>
          <a:xfrm>
            <a:off x="487363" y="1143000"/>
            <a:ext cx="8228012" cy="1323975"/>
          </a:xfrm>
        </p:spPr>
        <p:txBody>
          <a:bodyPr/>
          <a:lstStyle/>
          <a:p>
            <a:pPr marL="265113" indent="-265113" algn="just" eaLnBrk="1" hangingPunct="1">
              <a:lnSpc>
                <a:spcPct val="83000"/>
              </a:lnSpc>
              <a:buFont typeface="Wingdings" pitchFamily="2" charset="2"/>
              <a:buChar char="§"/>
              <a:tabLst>
                <a:tab pos="265113" algn="l"/>
              </a:tabLst>
            </a:pPr>
            <a:r>
              <a:rPr lang="fr-FR" sz="2400" b="1" smtClean="0"/>
              <a:t>La conversion se fait en prenant les restes des divisions successives sur la base </a:t>
            </a:r>
            <a:r>
              <a:rPr lang="fr-FR" sz="2400" b="1" smtClean="0">
                <a:solidFill>
                  <a:srgbClr val="FF0000"/>
                </a:solidFill>
              </a:rPr>
              <a:t>X</a:t>
            </a:r>
            <a:r>
              <a:rPr lang="fr-FR" sz="2400" b="1" smtClean="0"/>
              <a:t> dans le sens inverse. </a:t>
            </a:r>
          </a:p>
        </p:txBody>
      </p:sp>
      <p:grpSp>
        <p:nvGrpSpPr>
          <p:cNvPr id="25605" name="Group 29"/>
          <p:cNvGrpSpPr>
            <a:grpSpLocks/>
          </p:cNvGrpSpPr>
          <p:nvPr/>
        </p:nvGrpSpPr>
        <p:grpSpPr bwMode="auto">
          <a:xfrm>
            <a:off x="5478463" y="2708275"/>
            <a:ext cx="2951162" cy="2160588"/>
            <a:chOff x="1701" y="2341"/>
            <a:chExt cx="1859" cy="1361"/>
          </a:xfrm>
        </p:grpSpPr>
        <p:sp>
          <p:nvSpPr>
            <p:cNvPr id="25609" name="Line 4"/>
            <p:cNvSpPr>
              <a:spLocks noChangeShapeType="1"/>
            </p:cNvSpPr>
            <p:nvPr/>
          </p:nvSpPr>
          <p:spPr bwMode="auto">
            <a:xfrm>
              <a:off x="2245" y="2341"/>
              <a:ext cx="0" cy="590"/>
            </a:xfrm>
            <a:prstGeom prst="line">
              <a:avLst/>
            </a:prstGeom>
            <a:noFill/>
            <a:ln w="9525">
              <a:solidFill>
                <a:schemeClr val="tx1"/>
              </a:solidFill>
              <a:round/>
              <a:headEnd/>
              <a:tailEnd/>
            </a:ln>
          </p:spPr>
          <p:txBody>
            <a:bodyPr/>
            <a:lstStyle/>
            <a:p>
              <a:endParaRPr lang="fr-FR"/>
            </a:p>
          </p:txBody>
        </p:sp>
        <p:sp>
          <p:nvSpPr>
            <p:cNvPr id="25610" name="Line 5"/>
            <p:cNvSpPr>
              <a:spLocks noChangeShapeType="1"/>
            </p:cNvSpPr>
            <p:nvPr/>
          </p:nvSpPr>
          <p:spPr bwMode="auto">
            <a:xfrm>
              <a:off x="2245" y="2568"/>
              <a:ext cx="499" cy="0"/>
            </a:xfrm>
            <a:prstGeom prst="line">
              <a:avLst/>
            </a:prstGeom>
            <a:noFill/>
            <a:ln w="9525">
              <a:solidFill>
                <a:schemeClr val="tx1"/>
              </a:solidFill>
              <a:round/>
              <a:headEnd/>
              <a:tailEnd/>
            </a:ln>
          </p:spPr>
          <p:txBody>
            <a:bodyPr/>
            <a:lstStyle/>
            <a:p>
              <a:endParaRPr lang="fr-FR"/>
            </a:p>
          </p:txBody>
        </p:sp>
        <p:sp>
          <p:nvSpPr>
            <p:cNvPr id="25611" name="Text Box 6"/>
            <p:cNvSpPr txBox="1">
              <a:spLocks noChangeArrowheads="1"/>
            </p:cNvSpPr>
            <p:nvPr/>
          </p:nvSpPr>
          <p:spPr bwMode="auto">
            <a:xfrm>
              <a:off x="1701" y="2341"/>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35</a:t>
              </a:r>
            </a:p>
          </p:txBody>
        </p:sp>
        <p:sp>
          <p:nvSpPr>
            <p:cNvPr id="25612" name="Text Box 7"/>
            <p:cNvSpPr txBox="1">
              <a:spLocks noChangeArrowheads="1"/>
            </p:cNvSpPr>
            <p:nvPr/>
          </p:nvSpPr>
          <p:spPr bwMode="auto">
            <a:xfrm>
              <a:off x="2245" y="2341"/>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a:t>
              </a:r>
            </a:p>
          </p:txBody>
        </p:sp>
        <p:sp>
          <p:nvSpPr>
            <p:cNvPr id="25613" name="Text Box 8"/>
            <p:cNvSpPr txBox="1">
              <a:spLocks noChangeArrowheads="1"/>
            </p:cNvSpPr>
            <p:nvPr/>
          </p:nvSpPr>
          <p:spPr bwMode="auto">
            <a:xfrm>
              <a:off x="2381" y="2614"/>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5614" name="Text Box 10"/>
            <p:cNvSpPr txBox="1">
              <a:spLocks noChangeArrowheads="1"/>
            </p:cNvSpPr>
            <p:nvPr/>
          </p:nvSpPr>
          <p:spPr bwMode="auto">
            <a:xfrm>
              <a:off x="2356" y="2614"/>
              <a:ext cx="256" cy="210"/>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11</a:t>
              </a:r>
            </a:p>
          </p:txBody>
        </p:sp>
        <p:sp>
          <p:nvSpPr>
            <p:cNvPr id="25615" name="Text Box 12"/>
            <p:cNvSpPr txBox="1">
              <a:spLocks noChangeArrowheads="1"/>
            </p:cNvSpPr>
            <p:nvPr/>
          </p:nvSpPr>
          <p:spPr bwMode="auto">
            <a:xfrm>
              <a:off x="1933" y="2599"/>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2</a:t>
              </a:r>
            </a:p>
          </p:txBody>
        </p:sp>
        <p:sp>
          <p:nvSpPr>
            <p:cNvPr id="25616" name="Line 13"/>
            <p:cNvSpPr>
              <a:spLocks noChangeShapeType="1"/>
            </p:cNvSpPr>
            <p:nvPr/>
          </p:nvSpPr>
          <p:spPr bwMode="auto">
            <a:xfrm>
              <a:off x="2608" y="2614"/>
              <a:ext cx="0" cy="362"/>
            </a:xfrm>
            <a:prstGeom prst="line">
              <a:avLst/>
            </a:prstGeom>
            <a:noFill/>
            <a:ln w="9525">
              <a:solidFill>
                <a:schemeClr val="tx1"/>
              </a:solidFill>
              <a:round/>
              <a:headEnd/>
              <a:tailEnd/>
            </a:ln>
          </p:spPr>
          <p:txBody>
            <a:bodyPr/>
            <a:lstStyle/>
            <a:p>
              <a:endParaRPr lang="fr-FR"/>
            </a:p>
          </p:txBody>
        </p:sp>
        <p:sp>
          <p:nvSpPr>
            <p:cNvPr id="25617" name="Line 14"/>
            <p:cNvSpPr>
              <a:spLocks noChangeShapeType="1"/>
            </p:cNvSpPr>
            <p:nvPr/>
          </p:nvSpPr>
          <p:spPr bwMode="auto">
            <a:xfrm>
              <a:off x="2608" y="2795"/>
              <a:ext cx="317" cy="0"/>
            </a:xfrm>
            <a:prstGeom prst="line">
              <a:avLst/>
            </a:prstGeom>
            <a:noFill/>
            <a:ln w="9525">
              <a:solidFill>
                <a:schemeClr val="tx1"/>
              </a:solidFill>
              <a:round/>
              <a:headEnd/>
              <a:tailEnd/>
            </a:ln>
          </p:spPr>
          <p:txBody>
            <a:bodyPr/>
            <a:lstStyle/>
            <a:p>
              <a:endParaRPr lang="fr-FR"/>
            </a:p>
          </p:txBody>
        </p:sp>
        <p:sp>
          <p:nvSpPr>
            <p:cNvPr id="25618" name="Text Box 15"/>
            <p:cNvSpPr txBox="1">
              <a:spLocks noChangeArrowheads="1"/>
            </p:cNvSpPr>
            <p:nvPr/>
          </p:nvSpPr>
          <p:spPr bwMode="auto">
            <a:xfrm>
              <a:off x="2562" y="2568"/>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a:t>
              </a:r>
            </a:p>
          </p:txBody>
        </p:sp>
        <p:sp>
          <p:nvSpPr>
            <p:cNvPr id="25619" name="Text Box 16"/>
            <p:cNvSpPr txBox="1">
              <a:spLocks noChangeArrowheads="1"/>
            </p:cNvSpPr>
            <p:nvPr/>
          </p:nvSpPr>
          <p:spPr bwMode="auto">
            <a:xfrm>
              <a:off x="2699" y="2886"/>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a:t>
              </a:r>
            </a:p>
          </p:txBody>
        </p:sp>
        <p:sp>
          <p:nvSpPr>
            <p:cNvPr id="25620" name="Text Box 17"/>
            <p:cNvSpPr txBox="1">
              <a:spLocks noChangeArrowheads="1"/>
            </p:cNvSpPr>
            <p:nvPr/>
          </p:nvSpPr>
          <p:spPr bwMode="auto">
            <a:xfrm>
              <a:off x="2394" y="2795"/>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2</a:t>
              </a:r>
            </a:p>
          </p:txBody>
        </p:sp>
        <p:sp>
          <p:nvSpPr>
            <p:cNvPr id="25621" name="Line 18"/>
            <p:cNvSpPr>
              <a:spLocks noChangeShapeType="1"/>
            </p:cNvSpPr>
            <p:nvPr/>
          </p:nvSpPr>
          <p:spPr bwMode="auto">
            <a:xfrm>
              <a:off x="2971" y="2931"/>
              <a:ext cx="0" cy="454"/>
            </a:xfrm>
            <a:prstGeom prst="line">
              <a:avLst/>
            </a:prstGeom>
            <a:noFill/>
            <a:ln w="9525">
              <a:solidFill>
                <a:schemeClr val="tx1"/>
              </a:solidFill>
              <a:round/>
              <a:headEnd/>
              <a:tailEnd/>
            </a:ln>
          </p:spPr>
          <p:txBody>
            <a:bodyPr/>
            <a:lstStyle/>
            <a:p>
              <a:endParaRPr lang="fr-FR"/>
            </a:p>
          </p:txBody>
        </p:sp>
        <p:sp>
          <p:nvSpPr>
            <p:cNvPr id="25622" name="Line 19"/>
            <p:cNvSpPr>
              <a:spLocks noChangeShapeType="1"/>
            </p:cNvSpPr>
            <p:nvPr/>
          </p:nvSpPr>
          <p:spPr bwMode="auto">
            <a:xfrm>
              <a:off x="2971" y="3113"/>
              <a:ext cx="317" cy="0"/>
            </a:xfrm>
            <a:prstGeom prst="line">
              <a:avLst/>
            </a:prstGeom>
            <a:noFill/>
            <a:ln w="9525">
              <a:solidFill>
                <a:schemeClr val="tx1"/>
              </a:solidFill>
              <a:round/>
              <a:headEnd/>
              <a:tailEnd/>
            </a:ln>
          </p:spPr>
          <p:txBody>
            <a:bodyPr/>
            <a:lstStyle/>
            <a:p>
              <a:endParaRPr lang="fr-FR"/>
            </a:p>
          </p:txBody>
        </p:sp>
        <p:sp>
          <p:nvSpPr>
            <p:cNvPr id="25623" name="Text Box 20"/>
            <p:cNvSpPr txBox="1">
              <a:spLocks noChangeArrowheads="1"/>
            </p:cNvSpPr>
            <p:nvPr/>
          </p:nvSpPr>
          <p:spPr bwMode="auto">
            <a:xfrm>
              <a:off x="2971" y="2886"/>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a:t>
              </a:r>
            </a:p>
          </p:txBody>
        </p:sp>
        <p:sp>
          <p:nvSpPr>
            <p:cNvPr id="25624" name="Text Box 21"/>
            <p:cNvSpPr txBox="1">
              <a:spLocks noChangeArrowheads="1"/>
            </p:cNvSpPr>
            <p:nvPr/>
          </p:nvSpPr>
          <p:spPr bwMode="auto">
            <a:xfrm>
              <a:off x="3016" y="3158"/>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a:t>
              </a:r>
            </a:p>
          </p:txBody>
        </p:sp>
        <p:sp>
          <p:nvSpPr>
            <p:cNvPr id="25625" name="Text Box 22"/>
            <p:cNvSpPr txBox="1">
              <a:spLocks noChangeArrowheads="1"/>
            </p:cNvSpPr>
            <p:nvPr/>
          </p:nvSpPr>
          <p:spPr bwMode="auto">
            <a:xfrm>
              <a:off x="2757" y="3113"/>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5626" name="Line 23"/>
            <p:cNvSpPr>
              <a:spLocks noChangeShapeType="1"/>
            </p:cNvSpPr>
            <p:nvPr/>
          </p:nvSpPr>
          <p:spPr bwMode="auto">
            <a:xfrm>
              <a:off x="3288" y="3203"/>
              <a:ext cx="0" cy="499"/>
            </a:xfrm>
            <a:prstGeom prst="line">
              <a:avLst/>
            </a:prstGeom>
            <a:noFill/>
            <a:ln w="9525">
              <a:solidFill>
                <a:schemeClr val="tx1"/>
              </a:solidFill>
              <a:round/>
              <a:headEnd/>
              <a:tailEnd/>
            </a:ln>
          </p:spPr>
          <p:txBody>
            <a:bodyPr/>
            <a:lstStyle/>
            <a:p>
              <a:endParaRPr lang="fr-FR"/>
            </a:p>
          </p:txBody>
        </p:sp>
        <p:sp>
          <p:nvSpPr>
            <p:cNvPr id="25627" name="Line 24"/>
            <p:cNvSpPr>
              <a:spLocks noChangeShapeType="1"/>
            </p:cNvSpPr>
            <p:nvPr/>
          </p:nvSpPr>
          <p:spPr bwMode="auto">
            <a:xfrm>
              <a:off x="3288" y="3339"/>
              <a:ext cx="272" cy="0"/>
            </a:xfrm>
            <a:prstGeom prst="line">
              <a:avLst/>
            </a:prstGeom>
            <a:noFill/>
            <a:ln w="9525">
              <a:solidFill>
                <a:schemeClr val="tx1"/>
              </a:solidFill>
              <a:round/>
              <a:headEnd/>
              <a:tailEnd/>
            </a:ln>
          </p:spPr>
          <p:txBody>
            <a:bodyPr/>
            <a:lstStyle/>
            <a:p>
              <a:endParaRPr lang="fr-FR"/>
            </a:p>
          </p:txBody>
        </p:sp>
        <p:sp>
          <p:nvSpPr>
            <p:cNvPr id="25628" name="Text Box 25"/>
            <p:cNvSpPr txBox="1">
              <a:spLocks noChangeArrowheads="1"/>
            </p:cNvSpPr>
            <p:nvPr/>
          </p:nvSpPr>
          <p:spPr bwMode="auto">
            <a:xfrm>
              <a:off x="3288" y="3158"/>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3</a:t>
              </a:r>
            </a:p>
          </p:txBody>
        </p:sp>
        <p:sp>
          <p:nvSpPr>
            <p:cNvPr id="25629" name="Text Box 26"/>
            <p:cNvSpPr txBox="1">
              <a:spLocks noChangeArrowheads="1"/>
            </p:cNvSpPr>
            <p:nvPr/>
          </p:nvSpPr>
          <p:spPr bwMode="auto">
            <a:xfrm>
              <a:off x="3340" y="3385"/>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5630" name="Text Box 27"/>
            <p:cNvSpPr txBox="1">
              <a:spLocks noChangeArrowheads="1"/>
            </p:cNvSpPr>
            <p:nvPr/>
          </p:nvSpPr>
          <p:spPr bwMode="auto">
            <a:xfrm>
              <a:off x="3074" y="3385"/>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5631" name="Line 28"/>
            <p:cNvSpPr>
              <a:spLocks noChangeShapeType="1"/>
            </p:cNvSpPr>
            <p:nvPr/>
          </p:nvSpPr>
          <p:spPr bwMode="auto">
            <a:xfrm flipH="1" flipV="1">
              <a:off x="1791" y="2840"/>
              <a:ext cx="1270" cy="862"/>
            </a:xfrm>
            <a:prstGeom prst="line">
              <a:avLst/>
            </a:prstGeom>
            <a:noFill/>
            <a:ln w="9525">
              <a:solidFill>
                <a:schemeClr val="tx1"/>
              </a:solidFill>
              <a:round/>
              <a:headEnd/>
              <a:tailEnd type="triangle" w="med" len="med"/>
            </a:ln>
          </p:spPr>
          <p:txBody>
            <a:bodyPr/>
            <a:lstStyle/>
            <a:p>
              <a:endParaRPr lang="fr-FR"/>
            </a:p>
          </p:txBody>
        </p:sp>
      </p:grpSp>
      <p:sp>
        <p:nvSpPr>
          <p:cNvPr id="25606" name="Text Box 30"/>
          <p:cNvSpPr txBox="1">
            <a:spLocks noChangeArrowheads="1"/>
          </p:cNvSpPr>
          <p:nvPr/>
        </p:nvSpPr>
        <p:spPr bwMode="auto">
          <a:xfrm>
            <a:off x="785813" y="2636838"/>
            <a:ext cx="1873250" cy="885825"/>
          </a:xfrm>
          <a:prstGeom prst="rect">
            <a:avLst/>
          </a:prstGeom>
          <a:noFill/>
          <a:ln w="9525">
            <a:noFill/>
            <a:miter lim="800000"/>
            <a:headEnd/>
            <a:tailEnd/>
          </a:ln>
        </p:spPr>
        <p:txBody>
          <a:bodyPr>
            <a:spAutoFit/>
          </a:bodyPr>
          <a:lstStyle/>
          <a:p>
            <a:pPr algn="l">
              <a:spcBef>
                <a:spcPct val="50000"/>
              </a:spcBef>
            </a:pPr>
            <a:r>
              <a:rPr lang="fr-FR" sz="2300" b="1">
                <a:solidFill>
                  <a:srgbClr val="FF0000"/>
                </a:solidFill>
                <a:latin typeface="Times New Roman" pitchFamily="18" charset="0"/>
                <a:cs typeface="Times New Roman" pitchFamily="18" charset="0"/>
              </a:rPr>
              <a:t>Exemple :</a:t>
            </a:r>
          </a:p>
          <a:p>
            <a:pPr algn="l">
              <a:spcBef>
                <a:spcPct val="50000"/>
              </a:spcBef>
            </a:pPr>
            <a:r>
              <a:rPr lang="fr-FR" sz="2300" b="1">
                <a:latin typeface="Times New Roman" pitchFamily="18" charset="0"/>
                <a:cs typeface="Times New Roman" pitchFamily="18" charset="0"/>
              </a:rPr>
              <a:t>35 = (?)</a:t>
            </a:r>
            <a:r>
              <a:rPr lang="fr-FR" sz="2300" b="1" baseline="-25000">
                <a:latin typeface="Times New Roman" pitchFamily="18" charset="0"/>
                <a:cs typeface="Times New Roman" pitchFamily="18" charset="0"/>
              </a:rPr>
              <a:t>3</a:t>
            </a:r>
          </a:p>
        </p:txBody>
      </p:sp>
      <p:sp>
        <p:nvSpPr>
          <p:cNvPr id="25607" name="Text Box 31"/>
          <p:cNvSpPr txBox="1">
            <a:spLocks noChangeArrowheads="1"/>
          </p:cNvSpPr>
          <p:nvPr/>
        </p:nvSpPr>
        <p:spPr bwMode="auto">
          <a:xfrm>
            <a:off x="714375" y="3571875"/>
            <a:ext cx="1714500" cy="400050"/>
          </a:xfrm>
          <a:prstGeom prst="rect">
            <a:avLst/>
          </a:prstGeom>
          <a:noFill/>
          <a:ln w="9525">
            <a:noFill/>
            <a:miter lim="800000"/>
            <a:headEnd/>
            <a:tailEnd/>
          </a:ln>
        </p:spPr>
        <p:txBody>
          <a:bodyPr>
            <a:spAutoFit/>
          </a:bodyPr>
          <a:lstStyle/>
          <a:p>
            <a:pPr algn="ctr"/>
            <a:r>
              <a:rPr lang="fr-FR" sz="2300" b="1">
                <a:latin typeface="Times New Roman" pitchFamily="18" charset="0"/>
                <a:cs typeface="Times New Roman" pitchFamily="18" charset="0"/>
              </a:rPr>
              <a:t>35=(1022)</a:t>
            </a:r>
            <a:r>
              <a:rPr lang="fr-FR" sz="2300" b="1" baseline="-25000">
                <a:latin typeface="Times New Roman" pitchFamily="18" charset="0"/>
                <a:cs typeface="Times New Roman" pitchFamily="18" charset="0"/>
              </a:rPr>
              <a:t>3</a:t>
            </a:r>
          </a:p>
        </p:txBody>
      </p:sp>
      <p:sp>
        <p:nvSpPr>
          <p:cNvPr id="25608" name="Rectangle 32"/>
          <p:cNvSpPr>
            <a:spLocks noChangeArrowheads="1"/>
          </p:cNvSpPr>
          <p:nvPr/>
        </p:nvSpPr>
        <p:spPr bwMode="auto">
          <a:xfrm>
            <a:off x="576263" y="5143500"/>
            <a:ext cx="8496300" cy="1397000"/>
          </a:xfrm>
          <a:prstGeom prst="rect">
            <a:avLst/>
          </a:prstGeom>
          <a:noFill/>
          <a:ln w="9525">
            <a:noFill/>
            <a:round/>
            <a:headEnd/>
            <a:tailEnd/>
          </a:ln>
        </p:spPr>
        <p:txBody>
          <a:bodyPr lIns="90000" tIns="46800" rIns="90000" bIns="46800"/>
          <a:lstStyle/>
          <a:p>
            <a:pPr marL="341313" indent="-341313" algn="l" rtl="0">
              <a:lnSpc>
                <a:spcPct val="93000"/>
              </a:lnSpc>
              <a:spcBef>
                <a:spcPts val="800"/>
              </a:spcBef>
              <a:buFont typeface="Wingdings" pitchFamily="2" charset="2"/>
              <a:buChar char="§"/>
            </a:pPr>
            <a:r>
              <a:rPr lang="fr-FR" sz="2300" b="1" dirty="0">
                <a:solidFill>
                  <a:srgbClr val="000000"/>
                </a:solidFill>
                <a:latin typeface="Times New Roman" pitchFamily="18" charset="0"/>
                <a:cs typeface="Times New Roman" pitchFamily="18" charset="0"/>
              </a:rPr>
              <a:t>Question : Effectuer  les transformations suivantes :</a:t>
            </a:r>
          </a:p>
          <a:p>
            <a:pPr marL="341313" indent="-341313" algn="ctr" rtl="0">
              <a:lnSpc>
                <a:spcPct val="93000"/>
              </a:lnSpc>
              <a:spcBef>
                <a:spcPts val="800"/>
              </a:spcBef>
            </a:pPr>
            <a:r>
              <a:rPr lang="fr-FR" sz="2300" b="1" dirty="0">
                <a:solidFill>
                  <a:srgbClr val="000000"/>
                </a:solidFill>
                <a:latin typeface="Times New Roman" pitchFamily="18" charset="0"/>
                <a:cs typeface="Times New Roman" pitchFamily="18" charset="0"/>
              </a:rPr>
              <a:t>(43)</a:t>
            </a:r>
            <a:r>
              <a:rPr lang="fr-FR" sz="2300" b="1" baseline="-25000" dirty="0">
                <a:solidFill>
                  <a:srgbClr val="000000"/>
                </a:solidFill>
                <a:latin typeface="Times New Roman" pitchFamily="18" charset="0"/>
                <a:cs typeface="Times New Roman" pitchFamily="18" charset="0"/>
              </a:rPr>
              <a:t>10</a:t>
            </a:r>
            <a:r>
              <a:rPr lang="fr-FR" sz="2300" b="1" dirty="0" smtClean="0">
                <a:solidFill>
                  <a:srgbClr val="000000"/>
                </a:solidFill>
                <a:latin typeface="Times New Roman" pitchFamily="18" charset="0"/>
                <a:cs typeface="Times New Roman" pitchFamily="18" charset="0"/>
              </a:rPr>
              <a:t>=(</a:t>
            </a:r>
            <a:r>
              <a:rPr lang="fr-FR" sz="1000" b="1" dirty="0" smtClean="0">
                <a:solidFill>
                  <a:srgbClr val="000000"/>
                </a:solidFill>
                <a:latin typeface="Times New Roman" pitchFamily="18" charset="0"/>
                <a:cs typeface="Times New Roman" pitchFamily="18" charset="0"/>
              </a:rPr>
              <a:t>101011</a:t>
            </a:r>
            <a:r>
              <a:rPr lang="fr-FR" sz="2300" b="1" dirty="0" smtClean="0">
                <a:solidFill>
                  <a:srgbClr val="000000"/>
                </a:solidFill>
                <a:latin typeface="Times New Roman" pitchFamily="18" charset="0"/>
                <a:cs typeface="Times New Roman" pitchFamily="18" charset="0"/>
              </a:rPr>
              <a:t>)</a:t>
            </a:r>
            <a:r>
              <a:rPr lang="fr-FR" sz="2300" b="1" baseline="-25000" dirty="0" smtClean="0">
                <a:solidFill>
                  <a:srgbClr val="000000"/>
                </a:solidFill>
                <a:latin typeface="Times New Roman" pitchFamily="18" charset="0"/>
                <a:cs typeface="Times New Roman" pitchFamily="18" charset="0"/>
              </a:rPr>
              <a:t>2</a:t>
            </a:r>
            <a:r>
              <a:rPr lang="fr-FR" sz="2300" b="1" dirty="0" smtClean="0">
                <a:solidFill>
                  <a:srgbClr val="000000"/>
                </a:solidFill>
                <a:latin typeface="Times New Roman" pitchFamily="18" charset="0"/>
                <a:cs typeface="Times New Roman" pitchFamily="18" charset="0"/>
              </a:rPr>
              <a:t>=(</a:t>
            </a:r>
            <a:r>
              <a:rPr lang="fr-FR" sz="1000" b="1" dirty="0" smtClean="0">
                <a:solidFill>
                  <a:srgbClr val="000000"/>
                </a:solidFill>
                <a:latin typeface="Times New Roman" pitchFamily="18" charset="0"/>
                <a:cs typeface="Times New Roman" pitchFamily="18" charset="0"/>
              </a:rPr>
              <a:t>133</a:t>
            </a:r>
            <a:r>
              <a:rPr lang="fr-FR" sz="2300" b="1" dirty="0" smtClean="0">
                <a:solidFill>
                  <a:srgbClr val="000000"/>
                </a:solidFill>
                <a:latin typeface="Times New Roman" pitchFamily="18" charset="0"/>
                <a:cs typeface="Times New Roman" pitchFamily="18" charset="0"/>
              </a:rPr>
              <a:t>)</a:t>
            </a:r>
            <a:r>
              <a:rPr lang="fr-FR" sz="2300" b="1" baseline="-25000" dirty="0" smtClean="0">
                <a:solidFill>
                  <a:srgbClr val="000000"/>
                </a:solidFill>
                <a:latin typeface="Times New Roman" pitchFamily="18" charset="0"/>
                <a:cs typeface="Times New Roman" pitchFamily="18" charset="0"/>
              </a:rPr>
              <a:t>5 </a:t>
            </a:r>
            <a:r>
              <a:rPr lang="fr-FR" sz="2300" b="1" dirty="0" smtClean="0">
                <a:solidFill>
                  <a:srgbClr val="000000"/>
                </a:solidFill>
                <a:latin typeface="Times New Roman" pitchFamily="18" charset="0"/>
                <a:cs typeface="Times New Roman" pitchFamily="18" charset="0"/>
              </a:rPr>
              <a:t>=(</a:t>
            </a:r>
            <a:r>
              <a:rPr lang="fr-FR" sz="1000" b="1" dirty="0" smtClean="0">
                <a:solidFill>
                  <a:srgbClr val="000000"/>
                </a:solidFill>
                <a:latin typeface="Times New Roman" pitchFamily="18" charset="0"/>
                <a:cs typeface="Times New Roman" pitchFamily="18" charset="0"/>
              </a:rPr>
              <a:t>53</a:t>
            </a:r>
            <a:r>
              <a:rPr lang="fr-FR" sz="2300" b="1" dirty="0" smtClean="0">
                <a:solidFill>
                  <a:srgbClr val="000000"/>
                </a:solidFill>
                <a:latin typeface="Times New Roman" pitchFamily="18" charset="0"/>
                <a:cs typeface="Times New Roman" pitchFamily="18" charset="0"/>
              </a:rPr>
              <a:t>)</a:t>
            </a:r>
            <a:r>
              <a:rPr lang="fr-FR" sz="2300" b="1" baseline="-25000" dirty="0" smtClean="0">
                <a:solidFill>
                  <a:srgbClr val="000000"/>
                </a:solidFill>
                <a:latin typeface="Times New Roman" pitchFamily="18" charset="0"/>
                <a:cs typeface="Times New Roman" pitchFamily="18" charset="0"/>
              </a:rPr>
              <a:t>8 </a:t>
            </a:r>
            <a:r>
              <a:rPr lang="fr-FR" sz="2300" b="1" dirty="0" smtClean="0">
                <a:solidFill>
                  <a:srgbClr val="000000"/>
                </a:solidFill>
                <a:latin typeface="Times New Roman" pitchFamily="18" charset="0"/>
                <a:cs typeface="Times New Roman" pitchFamily="18" charset="0"/>
              </a:rPr>
              <a:t>=(</a:t>
            </a:r>
            <a:r>
              <a:rPr lang="fr-FR" sz="1000" b="1" dirty="0" smtClean="0">
                <a:solidFill>
                  <a:srgbClr val="000000"/>
                </a:solidFill>
                <a:latin typeface="Times New Roman" pitchFamily="18" charset="0"/>
                <a:cs typeface="Times New Roman" pitchFamily="18" charset="0"/>
              </a:rPr>
              <a:t>2B</a:t>
            </a:r>
            <a:r>
              <a:rPr lang="fr-FR" sz="2300" b="1" dirty="0" smtClean="0">
                <a:solidFill>
                  <a:srgbClr val="000000"/>
                </a:solidFill>
                <a:latin typeface="Times New Roman" pitchFamily="18" charset="0"/>
                <a:cs typeface="Times New Roman" pitchFamily="18" charset="0"/>
              </a:rPr>
              <a:t>)</a:t>
            </a:r>
            <a:r>
              <a:rPr lang="fr-FR" sz="2300" b="1" baseline="-25000" dirty="0" smtClean="0">
                <a:solidFill>
                  <a:srgbClr val="000000"/>
                </a:solidFill>
                <a:latin typeface="Times New Roman" pitchFamily="18" charset="0"/>
                <a:cs typeface="Times New Roman" pitchFamily="18" charset="0"/>
              </a:rPr>
              <a:t>16</a:t>
            </a:r>
            <a:endParaRPr lang="fr-FR" sz="2300" b="1" baseline="-25000" dirty="0">
              <a:solidFill>
                <a:srgbClr val="000000"/>
              </a:solidFill>
              <a:latin typeface="Times New Roman" pitchFamily="18" charset="0"/>
              <a:cs typeface="Times New Roman" pitchFamily="18" charset="0"/>
            </a:endParaRPr>
          </a:p>
          <a:p>
            <a:pPr marL="341313" indent="-341313" algn="l" rtl="0">
              <a:lnSpc>
                <a:spcPct val="93000"/>
              </a:lnSpc>
              <a:spcBef>
                <a:spcPts val="800"/>
              </a:spcBef>
              <a:buFont typeface="Arial" charset="0"/>
              <a:buChar char="•"/>
            </a:pPr>
            <a:endParaRPr lang="fr-FR" sz="2300" b="1"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5"/>
          <p:cNvSpPr>
            <a:spLocks noGrp="1"/>
          </p:cNvSpPr>
          <p:nvPr>
            <p:ph type="sldNum" sz="quarter" idx="12"/>
          </p:nvPr>
        </p:nvSpPr>
        <p:spPr>
          <a:noFill/>
        </p:spPr>
        <p:txBody>
          <a:bodyPr/>
          <a:lstStyle/>
          <a:p>
            <a:fld id="{505C3A4C-BAB3-49C7-B28C-BE82EBF574BD}" type="slidenum">
              <a:rPr lang="en-GB" smtClean="0"/>
              <a:pPr/>
              <a:t>23</a:t>
            </a:fld>
            <a:endParaRPr lang="en-GB" smtClean="0"/>
          </a:p>
        </p:txBody>
      </p:sp>
      <p:grpSp>
        <p:nvGrpSpPr>
          <p:cNvPr id="26627" name="Group 40"/>
          <p:cNvGrpSpPr>
            <a:grpSpLocks/>
          </p:cNvGrpSpPr>
          <p:nvPr/>
        </p:nvGrpSpPr>
        <p:grpSpPr bwMode="auto">
          <a:xfrm>
            <a:off x="395288" y="1168400"/>
            <a:ext cx="3887787" cy="2952750"/>
            <a:chOff x="249" y="391"/>
            <a:chExt cx="2449" cy="1860"/>
          </a:xfrm>
        </p:grpSpPr>
        <p:sp>
          <p:nvSpPr>
            <p:cNvPr id="26680" name="Line 7"/>
            <p:cNvSpPr>
              <a:spLocks noChangeShapeType="1"/>
            </p:cNvSpPr>
            <p:nvPr/>
          </p:nvSpPr>
          <p:spPr bwMode="auto">
            <a:xfrm>
              <a:off x="793" y="391"/>
              <a:ext cx="0" cy="590"/>
            </a:xfrm>
            <a:prstGeom prst="line">
              <a:avLst/>
            </a:prstGeom>
            <a:noFill/>
            <a:ln w="9525">
              <a:solidFill>
                <a:schemeClr val="tx1"/>
              </a:solidFill>
              <a:round/>
              <a:headEnd/>
              <a:tailEnd/>
            </a:ln>
          </p:spPr>
          <p:txBody>
            <a:bodyPr/>
            <a:lstStyle/>
            <a:p>
              <a:endParaRPr lang="fr-FR"/>
            </a:p>
          </p:txBody>
        </p:sp>
        <p:sp>
          <p:nvSpPr>
            <p:cNvPr id="26681" name="Line 8"/>
            <p:cNvSpPr>
              <a:spLocks noChangeShapeType="1"/>
            </p:cNvSpPr>
            <p:nvPr/>
          </p:nvSpPr>
          <p:spPr bwMode="auto">
            <a:xfrm>
              <a:off x="793" y="618"/>
              <a:ext cx="499" cy="0"/>
            </a:xfrm>
            <a:prstGeom prst="line">
              <a:avLst/>
            </a:prstGeom>
            <a:noFill/>
            <a:ln w="9525">
              <a:solidFill>
                <a:schemeClr val="tx1"/>
              </a:solidFill>
              <a:round/>
              <a:headEnd/>
              <a:tailEnd/>
            </a:ln>
          </p:spPr>
          <p:txBody>
            <a:bodyPr/>
            <a:lstStyle/>
            <a:p>
              <a:endParaRPr lang="fr-FR"/>
            </a:p>
          </p:txBody>
        </p:sp>
        <p:sp>
          <p:nvSpPr>
            <p:cNvPr id="26682" name="Text Box 9"/>
            <p:cNvSpPr txBox="1">
              <a:spLocks noChangeArrowheads="1"/>
            </p:cNvSpPr>
            <p:nvPr/>
          </p:nvSpPr>
          <p:spPr bwMode="auto">
            <a:xfrm>
              <a:off x="249" y="391"/>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43</a:t>
              </a:r>
            </a:p>
          </p:txBody>
        </p:sp>
        <p:sp>
          <p:nvSpPr>
            <p:cNvPr id="26683" name="Text Box 10"/>
            <p:cNvSpPr txBox="1">
              <a:spLocks noChangeArrowheads="1"/>
            </p:cNvSpPr>
            <p:nvPr/>
          </p:nvSpPr>
          <p:spPr bwMode="auto">
            <a:xfrm>
              <a:off x="793" y="391"/>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6684" name="Text Box 11"/>
            <p:cNvSpPr txBox="1">
              <a:spLocks noChangeArrowheads="1"/>
            </p:cNvSpPr>
            <p:nvPr/>
          </p:nvSpPr>
          <p:spPr bwMode="auto">
            <a:xfrm>
              <a:off x="929" y="664"/>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6685" name="Text Box 12"/>
            <p:cNvSpPr txBox="1">
              <a:spLocks noChangeArrowheads="1"/>
            </p:cNvSpPr>
            <p:nvPr/>
          </p:nvSpPr>
          <p:spPr bwMode="auto">
            <a:xfrm>
              <a:off x="898" y="664"/>
              <a:ext cx="262" cy="210"/>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21</a:t>
              </a:r>
            </a:p>
          </p:txBody>
        </p:sp>
        <p:sp>
          <p:nvSpPr>
            <p:cNvPr id="26686" name="Text Box 13"/>
            <p:cNvSpPr txBox="1">
              <a:spLocks noChangeArrowheads="1"/>
            </p:cNvSpPr>
            <p:nvPr/>
          </p:nvSpPr>
          <p:spPr bwMode="auto">
            <a:xfrm>
              <a:off x="481" y="649"/>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6687" name="Line 14"/>
            <p:cNvSpPr>
              <a:spLocks noChangeShapeType="1"/>
            </p:cNvSpPr>
            <p:nvPr/>
          </p:nvSpPr>
          <p:spPr bwMode="auto">
            <a:xfrm>
              <a:off x="1156" y="664"/>
              <a:ext cx="0" cy="362"/>
            </a:xfrm>
            <a:prstGeom prst="line">
              <a:avLst/>
            </a:prstGeom>
            <a:noFill/>
            <a:ln w="9525">
              <a:solidFill>
                <a:schemeClr val="tx1"/>
              </a:solidFill>
              <a:round/>
              <a:headEnd/>
              <a:tailEnd/>
            </a:ln>
          </p:spPr>
          <p:txBody>
            <a:bodyPr/>
            <a:lstStyle/>
            <a:p>
              <a:endParaRPr lang="fr-FR"/>
            </a:p>
          </p:txBody>
        </p:sp>
        <p:sp>
          <p:nvSpPr>
            <p:cNvPr id="26688" name="Line 15"/>
            <p:cNvSpPr>
              <a:spLocks noChangeShapeType="1"/>
            </p:cNvSpPr>
            <p:nvPr/>
          </p:nvSpPr>
          <p:spPr bwMode="auto">
            <a:xfrm>
              <a:off x="1156" y="845"/>
              <a:ext cx="317" cy="0"/>
            </a:xfrm>
            <a:prstGeom prst="line">
              <a:avLst/>
            </a:prstGeom>
            <a:noFill/>
            <a:ln w="9525">
              <a:solidFill>
                <a:schemeClr val="tx1"/>
              </a:solidFill>
              <a:round/>
              <a:headEnd/>
              <a:tailEnd/>
            </a:ln>
          </p:spPr>
          <p:txBody>
            <a:bodyPr/>
            <a:lstStyle/>
            <a:p>
              <a:endParaRPr lang="fr-FR"/>
            </a:p>
          </p:txBody>
        </p:sp>
        <p:sp>
          <p:nvSpPr>
            <p:cNvPr id="26689" name="Text Box 16"/>
            <p:cNvSpPr txBox="1">
              <a:spLocks noChangeArrowheads="1"/>
            </p:cNvSpPr>
            <p:nvPr/>
          </p:nvSpPr>
          <p:spPr bwMode="auto">
            <a:xfrm>
              <a:off x="1110" y="618"/>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6690" name="Text Box 17"/>
            <p:cNvSpPr txBox="1">
              <a:spLocks noChangeArrowheads="1"/>
            </p:cNvSpPr>
            <p:nvPr/>
          </p:nvSpPr>
          <p:spPr bwMode="auto">
            <a:xfrm>
              <a:off x="975" y="845"/>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10</a:t>
              </a:r>
            </a:p>
          </p:txBody>
        </p:sp>
        <p:sp>
          <p:nvSpPr>
            <p:cNvPr id="26691" name="Text Box 18"/>
            <p:cNvSpPr txBox="1">
              <a:spLocks noChangeArrowheads="1"/>
            </p:cNvSpPr>
            <p:nvPr/>
          </p:nvSpPr>
          <p:spPr bwMode="auto">
            <a:xfrm>
              <a:off x="942" y="845"/>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6692" name="Line 19"/>
            <p:cNvSpPr>
              <a:spLocks noChangeShapeType="1"/>
            </p:cNvSpPr>
            <p:nvPr/>
          </p:nvSpPr>
          <p:spPr bwMode="auto">
            <a:xfrm>
              <a:off x="1519" y="981"/>
              <a:ext cx="0" cy="454"/>
            </a:xfrm>
            <a:prstGeom prst="line">
              <a:avLst/>
            </a:prstGeom>
            <a:noFill/>
            <a:ln w="9525">
              <a:solidFill>
                <a:schemeClr val="tx1"/>
              </a:solidFill>
              <a:round/>
              <a:headEnd/>
              <a:tailEnd/>
            </a:ln>
          </p:spPr>
          <p:txBody>
            <a:bodyPr/>
            <a:lstStyle/>
            <a:p>
              <a:endParaRPr lang="fr-FR"/>
            </a:p>
          </p:txBody>
        </p:sp>
        <p:sp>
          <p:nvSpPr>
            <p:cNvPr id="26693" name="Line 20"/>
            <p:cNvSpPr>
              <a:spLocks noChangeShapeType="1"/>
            </p:cNvSpPr>
            <p:nvPr/>
          </p:nvSpPr>
          <p:spPr bwMode="auto">
            <a:xfrm>
              <a:off x="1519" y="1163"/>
              <a:ext cx="317" cy="0"/>
            </a:xfrm>
            <a:prstGeom prst="line">
              <a:avLst/>
            </a:prstGeom>
            <a:noFill/>
            <a:ln w="9525">
              <a:solidFill>
                <a:schemeClr val="tx1"/>
              </a:solidFill>
              <a:round/>
              <a:headEnd/>
              <a:tailEnd/>
            </a:ln>
          </p:spPr>
          <p:txBody>
            <a:bodyPr/>
            <a:lstStyle/>
            <a:p>
              <a:endParaRPr lang="fr-FR"/>
            </a:p>
          </p:txBody>
        </p:sp>
        <p:sp>
          <p:nvSpPr>
            <p:cNvPr id="26694" name="Text Box 21"/>
            <p:cNvSpPr txBox="1">
              <a:spLocks noChangeArrowheads="1"/>
            </p:cNvSpPr>
            <p:nvPr/>
          </p:nvSpPr>
          <p:spPr bwMode="auto">
            <a:xfrm>
              <a:off x="1519" y="936"/>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6695" name="Text Box 22"/>
            <p:cNvSpPr txBox="1">
              <a:spLocks noChangeArrowheads="1"/>
            </p:cNvSpPr>
            <p:nvPr/>
          </p:nvSpPr>
          <p:spPr bwMode="auto">
            <a:xfrm>
              <a:off x="1564" y="1208"/>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5</a:t>
              </a:r>
            </a:p>
          </p:txBody>
        </p:sp>
        <p:sp>
          <p:nvSpPr>
            <p:cNvPr id="26696" name="Text Box 23"/>
            <p:cNvSpPr txBox="1">
              <a:spLocks noChangeArrowheads="1"/>
            </p:cNvSpPr>
            <p:nvPr/>
          </p:nvSpPr>
          <p:spPr bwMode="auto">
            <a:xfrm>
              <a:off x="1305" y="1163"/>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6697" name="Line 24"/>
            <p:cNvSpPr>
              <a:spLocks noChangeShapeType="1"/>
            </p:cNvSpPr>
            <p:nvPr/>
          </p:nvSpPr>
          <p:spPr bwMode="auto">
            <a:xfrm>
              <a:off x="1836" y="1253"/>
              <a:ext cx="0" cy="499"/>
            </a:xfrm>
            <a:prstGeom prst="line">
              <a:avLst/>
            </a:prstGeom>
            <a:noFill/>
            <a:ln w="9525">
              <a:solidFill>
                <a:schemeClr val="tx1"/>
              </a:solidFill>
              <a:round/>
              <a:headEnd/>
              <a:tailEnd/>
            </a:ln>
          </p:spPr>
          <p:txBody>
            <a:bodyPr/>
            <a:lstStyle/>
            <a:p>
              <a:endParaRPr lang="fr-FR"/>
            </a:p>
          </p:txBody>
        </p:sp>
        <p:sp>
          <p:nvSpPr>
            <p:cNvPr id="26698" name="Line 25"/>
            <p:cNvSpPr>
              <a:spLocks noChangeShapeType="1"/>
            </p:cNvSpPr>
            <p:nvPr/>
          </p:nvSpPr>
          <p:spPr bwMode="auto">
            <a:xfrm>
              <a:off x="1836" y="1389"/>
              <a:ext cx="272" cy="0"/>
            </a:xfrm>
            <a:prstGeom prst="line">
              <a:avLst/>
            </a:prstGeom>
            <a:noFill/>
            <a:ln w="9525">
              <a:solidFill>
                <a:schemeClr val="tx1"/>
              </a:solidFill>
              <a:round/>
              <a:headEnd/>
              <a:tailEnd/>
            </a:ln>
          </p:spPr>
          <p:txBody>
            <a:bodyPr/>
            <a:lstStyle/>
            <a:p>
              <a:endParaRPr lang="fr-FR"/>
            </a:p>
          </p:txBody>
        </p:sp>
        <p:sp>
          <p:nvSpPr>
            <p:cNvPr id="26699" name="Text Box 26"/>
            <p:cNvSpPr txBox="1">
              <a:spLocks noChangeArrowheads="1"/>
            </p:cNvSpPr>
            <p:nvPr/>
          </p:nvSpPr>
          <p:spPr bwMode="auto">
            <a:xfrm>
              <a:off x="1836" y="1208"/>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6700" name="Text Box 27"/>
            <p:cNvSpPr txBox="1">
              <a:spLocks noChangeArrowheads="1"/>
            </p:cNvSpPr>
            <p:nvPr/>
          </p:nvSpPr>
          <p:spPr bwMode="auto">
            <a:xfrm>
              <a:off x="1882" y="1434"/>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2</a:t>
              </a:r>
            </a:p>
          </p:txBody>
        </p:sp>
        <p:sp>
          <p:nvSpPr>
            <p:cNvPr id="26701" name="Text Box 28"/>
            <p:cNvSpPr txBox="1">
              <a:spLocks noChangeArrowheads="1"/>
            </p:cNvSpPr>
            <p:nvPr/>
          </p:nvSpPr>
          <p:spPr bwMode="auto">
            <a:xfrm>
              <a:off x="1622" y="1435"/>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6702" name="Line 29"/>
            <p:cNvSpPr>
              <a:spLocks noChangeShapeType="1"/>
            </p:cNvSpPr>
            <p:nvPr/>
          </p:nvSpPr>
          <p:spPr bwMode="auto">
            <a:xfrm flipH="1" flipV="1">
              <a:off x="339" y="890"/>
              <a:ext cx="1770" cy="1361"/>
            </a:xfrm>
            <a:prstGeom prst="line">
              <a:avLst/>
            </a:prstGeom>
            <a:noFill/>
            <a:ln w="9525">
              <a:solidFill>
                <a:schemeClr val="tx1"/>
              </a:solidFill>
              <a:round/>
              <a:headEnd/>
              <a:tailEnd type="triangle" w="med" len="med"/>
            </a:ln>
          </p:spPr>
          <p:txBody>
            <a:bodyPr/>
            <a:lstStyle/>
            <a:p>
              <a:endParaRPr lang="fr-FR"/>
            </a:p>
          </p:txBody>
        </p:sp>
        <p:sp>
          <p:nvSpPr>
            <p:cNvPr id="26703" name="Line 30"/>
            <p:cNvSpPr>
              <a:spLocks noChangeShapeType="1"/>
            </p:cNvSpPr>
            <p:nvPr/>
          </p:nvSpPr>
          <p:spPr bwMode="auto">
            <a:xfrm>
              <a:off x="2109" y="1480"/>
              <a:ext cx="0" cy="408"/>
            </a:xfrm>
            <a:prstGeom prst="line">
              <a:avLst/>
            </a:prstGeom>
            <a:noFill/>
            <a:ln w="9525">
              <a:solidFill>
                <a:schemeClr val="tx1"/>
              </a:solidFill>
              <a:round/>
              <a:headEnd/>
              <a:tailEnd/>
            </a:ln>
          </p:spPr>
          <p:txBody>
            <a:bodyPr/>
            <a:lstStyle/>
            <a:p>
              <a:endParaRPr lang="fr-FR"/>
            </a:p>
          </p:txBody>
        </p:sp>
        <p:sp>
          <p:nvSpPr>
            <p:cNvPr id="26704" name="Line 31"/>
            <p:cNvSpPr>
              <a:spLocks noChangeShapeType="1"/>
            </p:cNvSpPr>
            <p:nvPr/>
          </p:nvSpPr>
          <p:spPr bwMode="auto">
            <a:xfrm>
              <a:off x="2109" y="1661"/>
              <a:ext cx="272" cy="0"/>
            </a:xfrm>
            <a:prstGeom prst="line">
              <a:avLst/>
            </a:prstGeom>
            <a:noFill/>
            <a:ln w="9525">
              <a:solidFill>
                <a:schemeClr val="tx1"/>
              </a:solidFill>
              <a:round/>
              <a:headEnd/>
              <a:tailEnd/>
            </a:ln>
          </p:spPr>
          <p:txBody>
            <a:bodyPr/>
            <a:lstStyle/>
            <a:p>
              <a:endParaRPr lang="fr-FR"/>
            </a:p>
          </p:txBody>
        </p:sp>
        <p:sp>
          <p:nvSpPr>
            <p:cNvPr id="26705" name="Text Box 32"/>
            <p:cNvSpPr txBox="1">
              <a:spLocks noChangeArrowheads="1"/>
            </p:cNvSpPr>
            <p:nvPr/>
          </p:nvSpPr>
          <p:spPr bwMode="auto">
            <a:xfrm>
              <a:off x="2109" y="1434"/>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6706" name="Text Box 33"/>
            <p:cNvSpPr txBox="1">
              <a:spLocks noChangeArrowheads="1"/>
            </p:cNvSpPr>
            <p:nvPr/>
          </p:nvSpPr>
          <p:spPr bwMode="auto">
            <a:xfrm>
              <a:off x="1895" y="1661"/>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0</a:t>
              </a:r>
            </a:p>
          </p:txBody>
        </p:sp>
        <p:sp>
          <p:nvSpPr>
            <p:cNvPr id="26707" name="Text Box 34"/>
            <p:cNvSpPr txBox="1">
              <a:spLocks noChangeArrowheads="1"/>
            </p:cNvSpPr>
            <p:nvPr/>
          </p:nvSpPr>
          <p:spPr bwMode="auto">
            <a:xfrm>
              <a:off x="2160" y="1706"/>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6708" name="Line 35"/>
            <p:cNvSpPr>
              <a:spLocks noChangeShapeType="1"/>
            </p:cNvSpPr>
            <p:nvPr/>
          </p:nvSpPr>
          <p:spPr bwMode="auto">
            <a:xfrm>
              <a:off x="2426" y="1752"/>
              <a:ext cx="0" cy="499"/>
            </a:xfrm>
            <a:prstGeom prst="line">
              <a:avLst/>
            </a:prstGeom>
            <a:noFill/>
            <a:ln w="9525">
              <a:solidFill>
                <a:schemeClr val="tx1"/>
              </a:solidFill>
              <a:round/>
              <a:headEnd/>
              <a:tailEnd/>
            </a:ln>
          </p:spPr>
          <p:txBody>
            <a:bodyPr/>
            <a:lstStyle/>
            <a:p>
              <a:endParaRPr lang="fr-FR"/>
            </a:p>
          </p:txBody>
        </p:sp>
        <p:sp>
          <p:nvSpPr>
            <p:cNvPr id="26709" name="Line 36"/>
            <p:cNvSpPr>
              <a:spLocks noChangeShapeType="1"/>
            </p:cNvSpPr>
            <p:nvPr/>
          </p:nvSpPr>
          <p:spPr bwMode="auto">
            <a:xfrm>
              <a:off x="2426" y="1933"/>
              <a:ext cx="272" cy="0"/>
            </a:xfrm>
            <a:prstGeom prst="line">
              <a:avLst/>
            </a:prstGeom>
            <a:noFill/>
            <a:ln w="9525">
              <a:solidFill>
                <a:schemeClr val="tx1"/>
              </a:solidFill>
              <a:round/>
              <a:headEnd/>
              <a:tailEnd/>
            </a:ln>
          </p:spPr>
          <p:txBody>
            <a:bodyPr/>
            <a:lstStyle/>
            <a:p>
              <a:endParaRPr lang="fr-FR"/>
            </a:p>
          </p:txBody>
        </p:sp>
        <p:sp>
          <p:nvSpPr>
            <p:cNvPr id="26710" name="Text Box 37"/>
            <p:cNvSpPr txBox="1">
              <a:spLocks noChangeArrowheads="1"/>
            </p:cNvSpPr>
            <p:nvPr/>
          </p:nvSpPr>
          <p:spPr bwMode="auto">
            <a:xfrm>
              <a:off x="2426" y="1706"/>
              <a:ext cx="272"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2</a:t>
              </a:r>
            </a:p>
          </p:txBody>
        </p:sp>
        <p:sp>
          <p:nvSpPr>
            <p:cNvPr id="26711" name="Text Box 38"/>
            <p:cNvSpPr txBox="1">
              <a:spLocks noChangeArrowheads="1"/>
            </p:cNvSpPr>
            <p:nvPr/>
          </p:nvSpPr>
          <p:spPr bwMode="auto">
            <a:xfrm>
              <a:off x="2212" y="1978"/>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sp>
          <p:nvSpPr>
            <p:cNvPr id="26712" name="Text Box 39"/>
            <p:cNvSpPr txBox="1">
              <a:spLocks noChangeArrowheads="1"/>
            </p:cNvSpPr>
            <p:nvPr/>
          </p:nvSpPr>
          <p:spPr bwMode="auto">
            <a:xfrm>
              <a:off x="2478" y="1978"/>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0</a:t>
              </a:r>
            </a:p>
          </p:txBody>
        </p:sp>
      </p:grpSp>
      <p:grpSp>
        <p:nvGrpSpPr>
          <p:cNvPr id="26628" name="Group 119"/>
          <p:cNvGrpSpPr>
            <a:grpSpLocks/>
          </p:cNvGrpSpPr>
          <p:nvPr/>
        </p:nvGrpSpPr>
        <p:grpSpPr bwMode="auto">
          <a:xfrm>
            <a:off x="6156325" y="4508500"/>
            <a:ext cx="1944688" cy="1223963"/>
            <a:chOff x="3924" y="3067"/>
            <a:chExt cx="1225" cy="771"/>
          </a:xfrm>
        </p:grpSpPr>
        <p:sp>
          <p:nvSpPr>
            <p:cNvPr id="26667" name="Line 75"/>
            <p:cNvSpPr>
              <a:spLocks noChangeShapeType="1"/>
            </p:cNvSpPr>
            <p:nvPr/>
          </p:nvSpPr>
          <p:spPr bwMode="auto">
            <a:xfrm>
              <a:off x="4468" y="3067"/>
              <a:ext cx="0" cy="590"/>
            </a:xfrm>
            <a:prstGeom prst="line">
              <a:avLst/>
            </a:prstGeom>
            <a:noFill/>
            <a:ln w="9525">
              <a:solidFill>
                <a:schemeClr val="tx1"/>
              </a:solidFill>
              <a:round/>
              <a:headEnd/>
              <a:tailEnd/>
            </a:ln>
          </p:spPr>
          <p:txBody>
            <a:bodyPr/>
            <a:lstStyle/>
            <a:p>
              <a:endParaRPr lang="fr-FR"/>
            </a:p>
          </p:txBody>
        </p:sp>
        <p:sp>
          <p:nvSpPr>
            <p:cNvPr id="26668" name="Line 76"/>
            <p:cNvSpPr>
              <a:spLocks noChangeShapeType="1"/>
            </p:cNvSpPr>
            <p:nvPr/>
          </p:nvSpPr>
          <p:spPr bwMode="auto">
            <a:xfrm>
              <a:off x="4468" y="3294"/>
              <a:ext cx="499" cy="0"/>
            </a:xfrm>
            <a:prstGeom prst="line">
              <a:avLst/>
            </a:prstGeom>
            <a:noFill/>
            <a:ln w="9525">
              <a:solidFill>
                <a:schemeClr val="tx1"/>
              </a:solidFill>
              <a:round/>
              <a:headEnd/>
              <a:tailEnd/>
            </a:ln>
          </p:spPr>
          <p:txBody>
            <a:bodyPr/>
            <a:lstStyle/>
            <a:p>
              <a:endParaRPr lang="fr-FR"/>
            </a:p>
          </p:txBody>
        </p:sp>
        <p:sp>
          <p:nvSpPr>
            <p:cNvPr id="26669" name="Text Box 77"/>
            <p:cNvSpPr txBox="1">
              <a:spLocks noChangeArrowheads="1"/>
            </p:cNvSpPr>
            <p:nvPr/>
          </p:nvSpPr>
          <p:spPr bwMode="auto">
            <a:xfrm>
              <a:off x="3924" y="3067"/>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43</a:t>
              </a:r>
            </a:p>
          </p:txBody>
        </p:sp>
        <p:sp>
          <p:nvSpPr>
            <p:cNvPr id="26670" name="Text Box 78"/>
            <p:cNvSpPr txBox="1">
              <a:spLocks noChangeArrowheads="1"/>
            </p:cNvSpPr>
            <p:nvPr/>
          </p:nvSpPr>
          <p:spPr bwMode="auto">
            <a:xfrm>
              <a:off x="4468" y="3067"/>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16</a:t>
              </a:r>
            </a:p>
          </p:txBody>
        </p:sp>
        <p:sp>
          <p:nvSpPr>
            <p:cNvPr id="26671" name="Text Box 79"/>
            <p:cNvSpPr txBox="1">
              <a:spLocks noChangeArrowheads="1"/>
            </p:cNvSpPr>
            <p:nvPr/>
          </p:nvSpPr>
          <p:spPr bwMode="auto">
            <a:xfrm>
              <a:off x="4604" y="3340"/>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6672" name="Text Box 80"/>
            <p:cNvSpPr txBox="1">
              <a:spLocks noChangeArrowheads="1"/>
            </p:cNvSpPr>
            <p:nvPr/>
          </p:nvSpPr>
          <p:spPr bwMode="auto">
            <a:xfrm>
              <a:off x="4639" y="3340"/>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2</a:t>
              </a:r>
            </a:p>
          </p:txBody>
        </p:sp>
        <p:sp>
          <p:nvSpPr>
            <p:cNvPr id="26673" name="Text Box 81"/>
            <p:cNvSpPr txBox="1">
              <a:spLocks noChangeArrowheads="1"/>
            </p:cNvSpPr>
            <p:nvPr/>
          </p:nvSpPr>
          <p:spPr bwMode="auto">
            <a:xfrm>
              <a:off x="4089" y="3325"/>
              <a:ext cx="256"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11</a:t>
              </a:r>
            </a:p>
          </p:txBody>
        </p:sp>
        <p:sp>
          <p:nvSpPr>
            <p:cNvPr id="26674" name="Line 82"/>
            <p:cNvSpPr>
              <a:spLocks noChangeShapeType="1"/>
            </p:cNvSpPr>
            <p:nvPr/>
          </p:nvSpPr>
          <p:spPr bwMode="auto">
            <a:xfrm>
              <a:off x="4831" y="3340"/>
              <a:ext cx="0" cy="362"/>
            </a:xfrm>
            <a:prstGeom prst="line">
              <a:avLst/>
            </a:prstGeom>
            <a:noFill/>
            <a:ln w="9525">
              <a:solidFill>
                <a:schemeClr val="tx1"/>
              </a:solidFill>
              <a:round/>
              <a:headEnd/>
              <a:tailEnd/>
            </a:ln>
          </p:spPr>
          <p:txBody>
            <a:bodyPr/>
            <a:lstStyle/>
            <a:p>
              <a:endParaRPr lang="fr-FR"/>
            </a:p>
          </p:txBody>
        </p:sp>
        <p:sp>
          <p:nvSpPr>
            <p:cNvPr id="26675" name="Line 83"/>
            <p:cNvSpPr>
              <a:spLocks noChangeShapeType="1"/>
            </p:cNvSpPr>
            <p:nvPr/>
          </p:nvSpPr>
          <p:spPr bwMode="auto">
            <a:xfrm>
              <a:off x="4831" y="3521"/>
              <a:ext cx="317" cy="0"/>
            </a:xfrm>
            <a:prstGeom prst="line">
              <a:avLst/>
            </a:prstGeom>
            <a:noFill/>
            <a:ln w="9525">
              <a:solidFill>
                <a:schemeClr val="tx1"/>
              </a:solidFill>
              <a:round/>
              <a:headEnd/>
              <a:tailEnd/>
            </a:ln>
          </p:spPr>
          <p:txBody>
            <a:bodyPr/>
            <a:lstStyle/>
            <a:p>
              <a:endParaRPr lang="fr-FR"/>
            </a:p>
          </p:txBody>
        </p:sp>
        <p:sp>
          <p:nvSpPr>
            <p:cNvPr id="26676" name="Text Box 84"/>
            <p:cNvSpPr txBox="1">
              <a:spLocks noChangeArrowheads="1"/>
            </p:cNvSpPr>
            <p:nvPr/>
          </p:nvSpPr>
          <p:spPr bwMode="auto">
            <a:xfrm>
              <a:off x="4785" y="3294"/>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16</a:t>
              </a:r>
            </a:p>
          </p:txBody>
        </p:sp>
        <p:sp>
          <p:nvSpPr>
            <p:cNvPr id="26677" name="Text Box 85"/>
            <p:cNvSpPr txBox="1">
              <a:spLocks noChangeArrowheads="1"/>
            </p:cNvSpPr>
            <p:nvPr/>
          </p:nvSpPr>
          <p:spPr bwMode="auto">
            <a:xfrm>
              <a:off x="4650" y="3521"/>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0</a:t>
              </a:r>
            </a:p>
          </p:txBody>
        </p:sp>
        <p:sp>
          <p:nvSpPr>
            <p:cNvPr id="26678" name="Text Box 86"/>
            <p:cNvSpPr txBox="1">
              <a:spLocks noChangeArrowheads="1"/>
            </p:cNvSpPr>
            <p:nvPr/>
          </p:nvSpPr>
          <p:spPr bwMode="auto">
            <a:xfrm>
              <a:off x="4617" y="3521"/>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2</a:t>
              </a:r>
            </a:p>
          </p:txBody>
        </p:sp>
        <p:sp>
          <p:nvSpPr>
            <p:cNvPr id="26679" name="Line 87"/>
            <p:cNvSpPr>
              <a:spLocks noChangeShapeType="1"/>
            </p:cNvSpPr>
            <p:nvPr/>
          </p:nvSpPr>
          <p:spPr bwMode="auto">
            <a:xfrm flipH="1" flipV="1">
              <a:off x="4014" y="3566"/>
              <a:ext cx="726" cy="272"/>
            </a:xfrm>
            <a:prstGeom prst="line">
              <a:avLst/>
            </a:prstGeom>
            <a:noFill/>
            <a:ln w="9525">
              <a:solidFill>
                <a:schemeClr val="tx1"/>
              </a:solidFill>
              <a:round/>
              <a:headEnd/>
              <a:tailEnd type="triangle" w="med" len="med"/>
            </a:ln>
          </p:spPr>
          <p:txBody>
            <a:bodyPr/>
            <a:lstStyle/>
            <a:p>
              <a:endParaRPr lang="fr-FR"/>
            </a:p>
          </p:txBody>
        </p:sp>
      </p:grpSp>
      <p:grpSp>
        <p:nvGrpSpPr>
          <p:cNvPr id="26629" name="Group 118"/>
          <p:cNvGrpSpPr>
            <a:grpSpLocks/>
          </p:cNvGrpSpPr>
          <p:nvPr/>
        </p:nvGrpSpPr>
        <p:grpSpPr bwMode="auto">
          <a:xfrm>
            <a:off x="5508625" y="1436688"/>
            <a:ext cx="2663825" cy="1512887"/>
            <a:chOff x="3470" y="481"/>
            <a:chExt cx="1678" cy="953"/>
          </a:xfrm>
        </p:grpSpPr>
        <p:sp>
          <p:nvSpPr>
            <p:cNvPr id="26649" name="Line 42"/>
            <p:cNvSpPr>
              <a:spLocks noChangeShapeType="1"/>
            </p:cNvSpPr>
            <p:nvPr/>
          </p:nvSpPr>
          <p:spPr bwMode="auto">
            <a:xfrm>
              <a:off x="4150" y="481"/>
              <a:ext cx="0" cy="590"/>
            </a:xfrm>
            <a:prstGeom prst="line">
              <a:avLst/>
            </a:prstGeom>
            <a:noFill/>
            <a:ln w="9525">
              <a:solidFill>
                <a:schemeClr val="tx1"/>
              </a:solidFill>
              <a:round/>
              <a:headEnd/>
              <a:tailEnd/>
            </a:ln>
          </p:spPr>
          <p:txBody>
            <a:bodyPr/>
            <a:lstStyle/>
            <a:p>
              <a:endParaRPr lang="fr-FR"/>
            </a:p>
          </p:txBody>
        </p:sp>
        <p:sp>
          <p:nvSpPr>
            <p:cNvPr id="26650" name="Line 43"/>
            <p:cNvSpPr>
              <a:spLocks noChangeShapeType="1"/>
            </p:cNvSpPr>
            <p:nvPr/>
          </p:nvSpPr>
          <p:spPr bwMode="auto">
            <a:xfrm>
              <a:off x="4150" y="708"/>
              <a:ext cx="499" cy="0"/>
            </a:xfrm>
            <a:prstGeom prst="line">
              <a:avLst/>
            </a:prstGeom>
            <a:noFill/>
            <a:ln w="9525">
              <a:solidFill>
                <a:schemeClr val="tx1"/>
              </a:solidFill>
              <a:round/>
              <a:headEnd/>
              <a:tailEnd/>
            </a:ln>
          </p:spPr>
          <p:txBody>
            <a:bodyPr/>
            <a:lstStyle/>
            <a:p>
              <a:endParaRPr lang="fr-FR"/>
            </a:p>
          </p:txBody>
        </p:sp>
        <p:sp>
          <p:nvSpPr>
            <p:cNvPr id="26651" name="Text Box 44"/>
            <p:cNvSpPr txBox="1">
              <a:spLocks noChangeArrowheads="1"/>
            </p:cNvSpPr>
            <p:nvPr/>
          </p:nvSpPr>
          <p:spPr bwMode="auto">
            <a:xfrm>
              <a:off x="3606" y="481"/>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43</a:t>
              </a:r>
            </a:p>
          </p:txBody>
        </p:sp>
        <p:sp>
          <p:nvSpPr>
            <p:cNvPr id="26652" name="Text Box 45"/>
            <p:cNvSpPr txBox="1">
              <a:spLocks noChangeArrowheads="1"/>
            </p:cNvSpPr>
            <p:nvPr/>
          </p:nvSpPr>
          <p:spPr bwMode="auto">
            <a:xfrm>
              <a:off x="4150" y="481"/>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5</a:t>
              </a:r>
            </a:p>
          </p:txBody>
        </p:sp>
        <p:sp>
          <p:nvSpPr>
            <p:cNvPr id="26653" name="Text Box 46"/>
            <p:cNvSpPr txBox="1">
              <a:spLocks noChangeArrowheads="1"/>
            </p:cNvSpPr>
            <p:nvPr/>
          </p:nvSpPr>
          <p:spPr bwMode="auto">
            <a:xfrm>
              <a:off x="4286" y="754"/>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6654" name="Text Box 47"/>
            <p:cNvSpPr txBox="1">
              <a:spLocks noChangeArrowheads="1"/>
            </p:cNvSpPr>
            <p:nvPr/>
          </p:nvSpPr>
          <p:spPr bwMode="auto">
            <a:xfrm>
              <a:off x="4321" y="754"/>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8</a:t>
              </a:r>
            </a:p>
          </p:txBody>
        </p:sp>
        <p:sp>
          <p:nvSpPr>
            <p:cNvPr id="26655" name="Text Box 48"/>
            <p:cNvSpPr txBox="1">
              <a:spLocks noChangeArrowheads="1"/>
            </p:cNvSpPr>
            <p:nvPr/>
          </p:nvSpPr>
          <p:spPr bwMode="auto">
            <a:xfrm>
              <a:off x="3838" y="739"/>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3</a:t>
              </a:r>
            </a:p>
          </p:txBody>
        </p:sp>
        <p:sp>
          <p:nvSpPr>
            <p:cNvPr id="26656" name="Line 49"/>
            <p:cNvSpPr>
              <a:spLocks noChangeShapeType="1"/>
            </p:cNvSpPr>
            <p:nvPr/>
          </p:nvSpPr>
          <p:spPr bwMode="auto">
            <a:xfrm>
              <a:off x="4513" y="754"/>
              <a:ext cx="0" cy="362"/>
            </a:xfrm>
            <a:prstGeom prst="line">
              <a:avLst/>
            </a:prstGeom>
            <a:noFill/>
            <a:ln w="9525">
              <a:solidFill>
                <a:schemeClr val="tx1"/>
              </a:solidFill>
              <a:round/>
              <a:headEnd/>
              <a:tailEnd/>
            </a:ln>
          </p:spPr>
          <p:txBody>
            <a:bodyPr/>
            <a:lstStyle/>
            <a:p>
              <a:endParaRPr lang="fr-FR"/>
            </a:p>
          </p:txBody>
        </p:sp>
        <p:sp>
          <p:nvSpPr>
            <p:cNvPr id="26657" name="Line 50"/>
            <p:cNvSpPr>
              <a:spLocks noChangeShapeType="1"/>
            </p:cNvSpPr>
            <p:nvPr/>
          </p:nvSpPr>
          <p:spPr bwMode="auto">
            <a:xfrm>
              <a:off x="4513" y="935"/>
              <a:ext cx="317" cy="0"/>
            </a:xfrm>
            <a:prstGeom prst="line">
              <a:avLst/>
            </a:prstGeom>
            <a:noFill/>
            <a:ln w="9525">
              <a:solidFill>
                <a:schemeClr val="tx1"/>
              </a:solidFill>
              <a:round/>
              <a:headEnd/>
              <a:tailEnd/>
            </a:ln>
          </p:spPr>
          <p:txBody>
            <a:bodyPr/>
            <a:lstStyle/>
            <a:p>
              <a:endParaRPr lang="fr-FR"/>
            </a:p>
          </p:txBody>
        </p:sp>
        <p:sp>
          <p:nvSpPr>
            <p:cNvPr id="26658" name="Text Box 51"/>
            <p:cNvSpPr txBox="1">
              <a:spLocks noChangeArrowheads="1"/>
            </p:cNvSpPr>
            <p:nvPr/>
          </p:nvSpPr>
          <p:spPr bwMode="auto">
            <a:xfrm>
              <a:off x="4467" y="708"/>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5</a:t>
              </a:r>
            </a:p>
          </p:txBody>
        </p:sp>
        <p:sp>
          <p:nvSpPr>
            <p:cNvPr id="26659" name="Text Box 52"/>
            <p:cNvSpPr txBox="1">
              <a:spLocks noChangeArrowheads="1"/>
            </p:cNvSpPr>
            <p:nvPr/>
          </p:nvSpPr>
          <p:spPr bwMode="auto">
            <a:xfrm>
              <a:off x="4332" y="935"/>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a:t>
              </a:r>
            </a:p>
          </p:txBody>
        </p:sp>
        <p:sp>
          <p:nvSpPr>
            <p:cNvPr id="26660" name="Text Box 53"/>
            <p:cNvSpPr txBox="1">
              <a:spLocks noChangeArrowheads="1"/>
            </p:cNvSpPr>
            <p:nvPr/>
          </p:nvSpPr>
          <p:spPr bwMode="auto">
            <a:xfrm>
              <a:off x="4299" y="935"/>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3</a:t>
              </a:r>
            </a:p>
          </p:txBody>
        </p:sp>
        <p:sp>
          <p:nvSpPr>
            <p:cNvPr id="26661" name="Line 64"/>
            <p:cNvSpPr>
              <a:spLocks noChangeShapeType="1"/>
            </p:cNvSpPr>
            <p:nvPr/>
          </p:nvSpPr>
          <p:spPr bwMode="auto">
            <a:xfrm flipH="1" flipV="1">
              <a:off x="3470" y="754"/>
              <a:ext cx="998" cy="680"/>
            </a:xfrm>
            <a:prstGeom prst="line">
              <a:avLst/>
            </a:prstGeom>
            <a:noFill/>
            <a:ln w="9525">
              <a:solidFill>
                <a:schemeClr val="tx1"/>
              </a:solidFill>
              <a:round/>
              <a:headEnd/>
              <a:tailEnd type="triangle" w="med" len="med"/>
            </a:ln>
          </p:spPr>
          <p:txBody>
            <a:bodyPr/>
            <a:lstStyle/>
            <a:p>
              <a:endParaRPr lang="fr-FR"/>
            </a:p>
          </p:txBody>
        </p:sp>
        <p:sp>
          <p:nvSpPr>
            <p:cNvPr id="26662" name="Line 112"/>
            <p:cNvSpPr>
              <a:spLocks noChangeShapeType="1"/>
            </p:cNvSpPr>
            <p:nvPr/>
          </p:nvSpPr>
          <p:spPr bwMode="auto">
            <a:xfrm>
              <a:off x="4830" y="1026"/>
              <a:ext cx="0" cy="318"/>
            </a:xfrm>
            <a:prstGeom prst="line">
              <a:avLst/>
            </a:prstGeom>
            <a:noFill/>
            <a:ln w="9525">
              <a:solidFill>
                <a:schemeClr val="tx1"/>
              </a:solidFill>
              <a:round/>
              <a:headEnd/>
              <a:tailEnd/>
            </a:ln>
          </p:spPr>
          <p:txBody>
            <a:bodyPr/>
            <a:lstStyle/>
            <a:p>
              <a:endParaRPr lang="fr-FR"/>
            </a:p>
          </p:txBody>
        </p:sp>
        <p:sp>
          <p:nvSpPr>
            <p:cNvPr id="26663" name="Line 113"/>
            <p:cNvSpPr>
              <a:spLocks noChangeShapeType="1"/>
            </p:cNvSpPr>
            <p:nvPr/>
          </p:nvSpPr>
          <p:spPr bwMode="auto">
            <a:xfrm>
              <a:off x="4830" y="1162"/>
              <a:ext cx="318" cy="0"/>
            </a:xfrm>
            <a:prstGeom prst="line">
              <a:avLst/>
            </a:prstGeom>
            <a:noFill/>
            <a:ln w="9525">
              <a:solidFill>
                <a:schemeClr val="tx1"/>
              </a:solidFill>
              <a:round/>
              <a:headEnd/>
              <a:tailEnd/>
            </a:ln>
          </p:spPr>
          <p:txBody>
            <a:bodyPr/>
            <a:lstStyle/>
            <a:p>
              <a:endParaRPr lang="fr-FR"/>
            </a:p>
          </p:txBody>
        </p:sp>
        <p:sp>
          <p:nvSpPr>
            <p:cNvPr id="26664" name="Text Box 114"/>
            <p:cNvSpPr txBox="1">
              <a:spLocks noChangeArrowheads="1"/>
            </p:cNvSpPr>
            <p:nvPr/>
          </p:nvSpPr>
          <p:spPr bwMode="auto">
            <a:xfrm>
              <a:off x="4830" y="935"/>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5</a:t>
              </a:r>
            </a:p>
          </p:txBody>
        </p:sp>
        <p:sp>
          <p:nvSpPr>
            <p:cNvPr id="26665" name="Text Box 115"/>
            <p:cNvSpPr txBox="1">
              <a:spLocks noChangeArrowheads="1"/>
            </p:cNvSpPr>
            <p:nvPr/>
          </p:nvSpPr>
          <p:spPr bwMode="auto">
            <a:xfrm>
              <a:off x="4604" y="1162"/>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a:t>
              </a:r>
            </a:p>
          </p:txBody>
        </p:sp>
        <p:sp>
          <p:nvSpPr>
            <p:cNvPr id="26666" name="Text Box 116"/>
            <p:cNvSpPr txBox="1">
              <a:spLocks noChangeArrowheads="1"/>
            </p:cNvSpPr>
            <p:nvPr/>
          </p:nvSpPr>
          <p:spPr bwMode="auto">
            <a:xfrm>
              <a:off x="4617" y="1162"/>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1</a:t>
              </a:r>
            </a:p>
          </p:txBody>
        </p:sp>
      </p:grpSp>
      <p:sp>
        <p:nvSpPr>
          <p:cNvPr id="26630" name="Text Box 120"/>
          <p:cNvSpPr txBox="1">
            <a:spLocks noChangeArrowheads="1"/>
          </p:cNvSpPr>
          <p:nvPr/>
        </p:nvSpPr>
        <p:spPr bwMode="auto">
          <a:xfrm>
            <a:off x="179388" y="3786188"/>
            <a:ext cx="2447925" cy="400050"/>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(101011)</a:t>
            </a:r>
            <a:r>
              <a:rPr lang="fr-FR" sz="2300" b="1" baseline="-25000">
                <a:latin typeface="Times New Roman" pitchFamily="18" charset="0"/>
                <a:cs typeface="Times New Roman" pitchFamily="18" charset="0"/>
              </a:rPr>
              <a:t>2</a:t>
            </a:r>
          </a:p>
        </p:txBody>
      </p:sp>
      <p:sp>
        <p:nvSpPr>
          <p:cNvPr id="26631" name="Text Box 121"/>
          <p:cNvSpPr txBox="1">
            <a:spLocks noChangeArrowheads="1"/>
          </p:cNvSpPr>
          <p:nvPr/>
        </p:nvSpPr>
        <p:spPr bwMode="auto">
          <a:xfrm>
            <a:off x="6300788" y="3286125"/>
            <a:ext cx="1655762" cy="400050"/>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(133)</a:t>
            </a:r>
            <a:r>
              <a:rPr lang="fr-FR" sz="2300" b="1" baseline="-25000">
                <a:latin typeface="Times New Roman" pitchFamily="18" charset="0"/>
                <a:cs typeface="Times New Roman" pitchFamily="18" charset="0"/>
              </a:rPr>
              <a:t>5</a:t>
            </a:r>
          </a:p>
        </p:txBody>
      </p:sp>
      <p:sp>
        <p:nvSpPr>
          <p:cNvPr id="26632" name="Text Box 123"/>
          <p:cNvSpPr txBox="1">
            <a:spLocks noChangeArrowheads="1"/>
          </p:cNvSpPr>
          <p:nvPr/>
        </p:nvSpPr>
        <p:spPr bwMode="auto">
          <a:xfrm>
            <a:off x="6156325" y="5949950"/>
            <a:ext cx="1439863" cy="400050"/>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(2B)</a:t>
            </a:r>
            <a:r>
              <a:rPr lang="fr-FR" sz="2300" b="1" baseline="-25000">
                <a:latin typeface="Times New Roman" pitchFamily="18" charset="0"/>
                <a:cs typeface="Times New Roman" pitchFamily="18" charset="0"/>
              </a:rPr>
              <a:t>16</a:t>
            </a:r>
          </a:p>
        </p:txBody>
      </p:sp>
      <p:grpSp>
        <p:nvGrpSpPr>
          <p:cNvPr id="26633" name="Group 125"/>
          <p:cNvGrpSpPr>
            <a:grpSpLocks/>
          </p:cNvGrpSpPr>
          <p:nvPr/>
        </p:nvGrpSpPr>
        <p:grpSpPr bwMode="auto">
          <a:xfrm>
            <a:off x="1041400" y="4652963"/>
            <a:ext cx="1801813" cy="1839912"/>
            <a:chOff x="656" y="2931"/>
            <a:chExt cx="1135" cy="1159"/>
          </a:xfrm>
        </p:grpSpPr>
        <p:sp>
          <p:nvSpPr>
            <p:cNvPr id="26635" name="Line 100"/>
            <p:cNvSpPr>
              <a:spLocks noChangeShapeType="1"/>
            </p:cNvSpPr>
            <p:nvPr/>
          </p:nvSpPr>
          <p:spPr bwMode="auto">
            <a:xfrm>
              <a:off x="1110" y="2931"/>
              <a:ext cx="0" cy="590"/>
            </a:xfrm>
            <a:prstGeom prst="line">
              <a:avLst/>
            </a:prstGeom>
            <a:noFill/>
            <a:ln w="9525">
              <a:solidFill>
                <a:schemeClr val="tx1"/>
              </a:solidFill>
              <a:round/>
              <a:headEnd/>
              <a:tailEnd/>
            </a:ln>
          </p:spPr>
          <p:txBody>
            <a:bodyPr/>
            <a:lstStyle/>
            <a:p>
              <a:endParaRPr lang="fr-FR"/>
            </a:p>
          </p:txBody>
        </p:sp>
        <p:sp>
          <p:nvSpPr>
            <p:cNvPr id="26636" name="Line 101"/>
            <p:cNvSpPr>
              <a:spLocks noChangeShapeType="1"/>
            </p:cNvSpPr>
            <p:nvPr/>
          </p:nvSpPr>
          <p:spPr bwMode="auto">
            <a:xfrm>
              <a:off x="1110" y="3158"/>
              <a:ext cx="499" cy="0"/>
            </a:xfrm>
            <a:prstGeom prst="line">
              <a:avLst/>
            </a:prstGeom>
            <a:noFill/>
            <a:ln w="9525">
              <a:solidFill>
                <a:schemeClr val="tx1"/>
              </a:solidFill>
              <a:round/>
              <a:headEnd/>
              <a:tailEnd/>
            </a:ln>
          </p:spPr>
          <p:txBody>
            <a:bodyPr/>
            <a:lstStyle/>
            <a:p>
              <a:endParaRPr lang="fr-FR"/>
            </a:p>
          </p:txBody>
        </p:sp>
        <p:sp>
          <p:nvSpPr>
            <p:cNvPr id="26637" name="Text Box 102"/>
            <p:cNvSpPr txBox="1">
              <a:spLocks noChangeArrowheads="1"/>
            </p:cNvSpPr>
            <p:nvPr/>
          </p:nvSpPr>
          <p:spPr bwMode="auto">
            <a:xfrm>
              <a:off x="1110" y="2931"/>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8</a:t>
              </a:r>
            </a:p>
          </p:txBody>
        </p:sp>
        <p:sp>
          <p:nvSpPr>
            <p:cNvPr id="26638" name="Text Box 103"/>
            <p:cNvSpPr txBox="1">
              <a:spLocks noChangeArrowheads="1"/>
            </p:cNvSpPr>
            <p:nvPr/>
          </p:nvSpPr>
          <p:spPr bwMode="auto">
            <a:xfrm>
              <a:off x="1246" y="3204"/>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26639" name="Text Box 104"/>
            <p:cNvSpPr txBox="1">
              <a:spLocks noChangeArrowheads="1"/>
            </p:cNvSpPr>
            <p:nvPr/>
          </p:nvSpPr>
          <p:spPr bwMode="auto">
            <a:xfrm>
              <a:off x="1281" y="3204"/>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5</a:t>
              </a:r>
            </a:p>
          </p:txBody>
        </p:sp>
        <p:sp>
          <p:nvSpPr>
            <p:cNvPr id="26640" name="Text Box 105"/>
            <p:cNvSpPr txBox="1">
              <a:spLocks noChangeArrowheads="1"/>
            </p:cNvSpPr>
            <p:nvPr/>
          </p:nvSpPr>
          <p:spPr bwMode="auto">
            <a:xfrm>
              <a:off x="798" y="3189"/>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3</a:t>
              </a:r>
            </a:p>
          </p:txBody>
        </p:sp>
        <p:sp>
          <p:nvSpPr>
            <p:cNvPr id="26641" name="Line 106"/>
            <p:cNvSpPr>
              <a:spLocks noChangeShapeType="1"/>
            </p:cNvSpPr>
            <p:nvPr/>
          </p:nvSpPr>
          <p:spPr bwMode="auto">
            <a:xfrm>
              <a:off x="1473" y="3204"/>
              <a:ext cx="0" cy="362"/>
            </a:xfrm>
            <a:prstGeom prst="line">
              <a:avLst/>
            </a:prstGeom>
            <a:noFill/>
            <a:ln w="9525">
              <a:solidFill>
                <a:schemeClr val="tx1"/>
              </a:solidFill>
              <a:round/>
              <a:headEnd/>
              <a:tailEnd/>
            </a:ln>
          </p:spPr>
          <p:txBody>
            <a:bodyPr/>
            <a:lstStyle/>
            <a:p>
              <a:endParaRPr lang="fr-FR"/>
            </a:p>
          </p:txBody>
        </p:sp>
        <p:sp>
          <p:nvSpPr>
            <p:cNvPr id="26642" name="Line 107"/>
            <p:cNvSpPr>
              <a:spLocks noChangeShapeType="1"/>
            </p:cNvSpPr>
            <p:nvPr/>
          </p:nvSpPr>
          <p:spPr bwMode="auto">
            <a:xfrm>
              <a:off x="1473" y="3385"/>
              <a:ext cx="317" cy="0"/>
            </a:xfrm>
            <a:prstGeom prst="line">
              <a:avLst/>
            </a:prstGeom>
            <a:noFill/>
            <a:ln w="9525">
              <a:solidFill>
                <a:schemeClr val="tx1"/>
              </a:solidFill>
              <a:round/>
              <a:headEnd/>
              <a:tailEnd/>
            </a:ln>
          </p:spPr>
          <p:txBody>
            <a:bodyPr/>
            <a:lstStyle/>
            <a:p>
              <a:endParaRPr lang="fr-FR"/>
            </a:p>
          </p:txBody>
        </p:sp>
        <p:sp>
          <p:nvSpPr>
            <p:cNvPr id="26643" name="Text Box 108"/>
            <p:cNvSpPr txBox="1">
              <a:spLocks noChangeArrowheads="1"/>
            </p:cNvSpPr>
            <p:nvPr/>
          </p:nvSpPr>
          <p:spPr bwMode="auto">
            <a:xfrm>
              <a:off x="1427" y="3158"/>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8</a:t>
              </a:r>
            </a:p>
          </p:txBody>
        </p:sp>
        <p:sp>
          <p:nvSpPr>
            <p:cNvPr id="26644" name="Text Box 109"/>
            <p:cNvSpPr txBox="1">
              <a:spLocks noChangeArrowheads="1"/>
            </p:cNvSpPr>
            <p:nvPr/>
          </p:nvSpPr>
          <p:spPr bwMode="auto">
            <a:xfrm>
              <a:off x="1292" y="3385"/>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0</a:t>
              </a:r>
            </a:p>
          </p:txBody>
        </p:sp>
        <p:sp>
          <p:nvSpPr>
            <p:cNvPr id="26645" name="Text Box 110"/>
            <p:cNvSpPr txBox="1">
              <a:spLocks noChangeArrowheads="1"/>
            </p:cNvSpPr>
            <p:nvPr/>
          </p:nvSpPr>
          <p:spPr bwMode="auto">
            <a:xfrm>
              <a:off x="1259" y="3385"/>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5</a:t>
              </a:r>
            </a:p>
          </p:txBody>
        </p:sp>
        <p:sp>
          <p:nvSpPr>
            <p:cNvPr id="26646" name="Line 111"/>
            <p:cNvSpPr>
              <a:spLocks noChangeShapeType="1"/>
            </p:cNvSpPr>
            <p:nvPr/>
          </p:nvSpPr>
          <p:spPr bwMode="auto">
            <a:xfrm flipH="1" flipV="1">
              <a:off x="656" y="3430"/>
              <a:ext cx="726" cy="272"/>
            </a:xfrm>
            <a:prstGeom prst="line">
              <a:avLst/>
            </a:prstGeom>
            <a:noFill/>
            <a:ln w="9525">
              <a:solidFill>
                <a:schemeClr val="tx1"/>
              </a:solidFill>
              <a:round/>
              <a:headEnd/>
              <a:tailEnd type="triangle" w="med" len="med"/>
            </a:ln>
          </p:spPr>
          <p:txBody>
            <a:bodyPr/>
            <a:lstStyle/>
            <a:p>
              <a:endParaRPr lang="fr-FR"/>
            </a:p>
          </p:txBody>
        </p:sp>
        <p:sp>
          <p:nvSpPr>
            <p:cNvPr id="26647" name="Text Box 122"/>
            <p:cNvSpPr txBox="1">
              <a:spLocks noChangeArrowheads="1"/>
            </p:cNvSpPr>
            <p:nvPr/>
          </p:nvSpPr>
          <p:spPr bwMode="auto">
            <a:xfrm>
              <a:off x="657" y="3838"/>
              <a:ext cx="908" cy="252"/>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(53)</a:t>
              </a:r>
              <a:r>
                <a:rPr lang="fr-FR" sz="2300" b="1" baseline="-25000">
                  <a:latin typeface="Times New Roman" pitchFamily="18" charset="0"/>
                  <a:cs typeface="Times New Roman" pitchFamily="18" charset="0"/>
                </a:rPr>
                <a:t>8</a:t>
              </a:r>
            </a:p>
          </p:txBody>
        </p:sp>
        <p:sp>
          <p:nvSpPr>
            <p:cNvPr id="26648" name="Text Box 124"/>
            <p:cNvSpPr txBox="1">
              <a:spLocks noChangeArrowheads="1"/>
            </p:cNvSpPr>
            <p:nvPr/>
          </p:nvSpPr>
          <p:spPr bwMode="auto">
            <a:xfrm>
              <a:off x="748" y="2931"/>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43</a:t>
              </a:r>
            </a:p>
          </p:txBody>
        </p:sp>
      </p:grpSp>
      <p:sp>
        <p:nvSpPr>
          <p:cNvPr id="26634" name="Rectangle 2"/>
          <p:cNvSpPr>
            <a:spLocks noGrp="1" noChangeArrowheads="1"/>
          </p:cNvSpPr>
          <p:nvPr>
            <p:ph type="title"/>
          </p:nvPr>
        </p:nvSpPr>
        <p:spPr>
          <a:xfrm>
            <a:off x="500063" y="285750"/>
            <a:ext cx="8228012" cy="719138"/>
          </a:xfrm>
          <a:solidFill>
            <a:schemeClr val="accent1">
              <a:lumMod val="20000"/>
              <a:lumOff val="80000"/>
            </a:schemeClr>
          </a:solidFill>
          <a:ln>
            <a:solidFill>
              <a:srgbClr val="002060"/>
            </a:solidFill>
          </a:ln>
        </p:spPr>
        <p:txBody>
          <a:bodyPr/>
          <a:lstStyle/>
          <a:p>
            <a:pPr eaLnBrk="1" hangingPunct="1"/>
            <a:r>
              <a:rPr lang="fr-FR" sz="3200" b="1" smtClean="0">
                <a:solidFill>
                  <a:srgbClr val="FF0000"/>
                </a:solidFill>
              </a:rPr>
              <a:t>II-6 Conversion du décimal à une base X</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5"/>
          <p:cNvSpPr>
            <a:spLocks noGrp="1"/>
          </p:cNvSpPr>
          <p:nvPr>
            <p:ph type="sldNum" sz="quarter" idx="12"/>
          </p:nvPr>
        </p:nvSpPr>
        <p:spPr>
          <a:noFill/>
        </p:spPr>
        <p:txBody>
          <a:bodyPr/>
          <a:lstStyle/>
          <a:p>
            <a:fld id="{91C3AB08-8BE9-4670-92C1-3105A0B370AF}" type="slidenum">
              <a:rPr lang="en-GB" smtClean="0"/>
              <a:pPr/>
              <a:t>24</a:t>
            </a:fld>
            <a:endParaRPr lang="en-GB" smtClean="0"/>
          </a:p>
        </p:txBody>
      </p:sp>
      <p:sp>
        <p:nvSpPr>
          <p:cNvPr id="27651" name="Rectangle 2"/>
          <p:cNvSpPr>
            <a:spLocks noGrp="1" noChangeArrowheads="1"/>
          </p:cNvSpPr>
          <p:nvPr>
            <p:ph type="title"/>
          </p:nvPr>
        </p:nvSpPr>
        <p:spPr>
          <a:xfrm>
            <a:off x="457200" y="214313"/>
            <a:ext cx="8228013" cy="714375"/>
          </a:xfrm>
          <a:solidFill>
            <a:schemeClr val="accent1">
              <a:lumMod val="20000"/>
              <a:lumOff val="80000"/>
            </a:schemeClr>
          </a:solidFill>
          <a:ln>
            <a:solidFill>
              <a:srgbClr val="002060"/>
            </a:solidFill>
          </a:ln>
        </p:spPr>
        <p:txBody>
          <a:bodyPr/>
          <a:lstStyle/>
          <a:p>
            <a:pPr eaLnBrk="1" hangingPunct="1"/>
            <a:r>
              <a:rPr lang="fr-FR" sz="3300" b="1" smtClean="0">
                <a:solidFill>
                  <a:srgbClr val="FF0000"/>
                </a:solidFill>
              </a:rPr>
              <a:t>II-7 Conversion d’une base b1 à une base b2</a:t>
            </a:r>
          </a:p>
        </p:txBody>
      </p:sp>
      <p:sp>
        <p:nvSpPr>
          <p:cNvPr id="27652" name="Rectangle 3"/>
          <p:cNvSpPr>
            <a:spLocks noGrp="1" noChangeArrowheads="1"/>
          </p:cNvSpPr>
          <p:nvPr>
            <p:ph type="body" idx="1"/>
          </p:nvPr>
        </p:nvSpPr>
        <p:spPr>
          <a:xfrm>
            <a:off x="395288" y="1333500"/>
            <a:ext cx="8320087" cy="4524375"/>
          </a:xfrm>
        </p:spPr>
        <p:txBody>
          <a:bodyPr/>
          <a:lstStyle/>
          <a:p>
            <a:pPr algn="just" eaLnBrk="1" hangingPunct="1">
              <a:buFont typeface="Wingdings" pitchFamily="2" charset="2"/>
              <a:buChar char="§"/>
            </a:pPr>
            <a:r>
              <a:rPr lang="fr-FR" sz="2300" b="1" smtClean="0"/>
              <a:t>Il n’existe pas de méthode pour passer d’une base </a:t>
            </a:r>
            <a:r>
              <a:rPr lang="fr-FR" sz="2300" b="1" smtClean="0">
                <a:solidFill>
                  <a:srgbClr val="FF0000"/>
                </a:solidFill>
              </a:rPr>
              <a:t>b1</a:t>
            </a:r>
            <a:r>
              <a:rPr lang="fr-FR" sz="2300" b="1" smtClean="0"/>
              <a:t> à une autre base </a:t>
            </a:r>
            <a:r>
              <a:rPr lang="fr-FR" sz="2300" b="1" smtClean="0">
                <a:solidFill>
                  <a:srgbClr val="FF0000"/>
                </a:solidFill>
              </a:rPr>
              <a:t>b2</a:t>
            </a:r>
            <a:r>
              <a:rPr lang="fr-FR" sz="2300" b="1" smtClean="0"/>
              <a:t> directement.</a:t>
            </a:r>
          </a:p>
          <a:p>
            <a:pPr algn="just" eaLnBrk="1" hangingPunct="1">
              <a:buFont typeface="Wingdings" pitchFamily="2" charset="2"/>
              <a:buChar char="§"/>
            </a:pPr>
            <a:r>
              <a:rPr lang="fr-FR" sz="2300" b="1" smtClean="0"/>
              <a:t>L’idée est de convertir le nombre de la base </a:t>
            </a:r>
            <a:r>
              <a:rPr lang="fr-FR" sz="2300" b="1" smtClean="0">
                <a:solidFill>
                  <a:srgbClr val="FF0000"/>
                </a:solidFill>
              </a:rPr>
              <a:t>b1</a:t>
            </a:r>
            <a:r>
              <a:rPr lang="fr-FR" sz="2300" b="1" smtClean="0"/>
              <a:t> à la base 10, en suit convertir le résultat de la base 10 à la base </a:t>
            </a:r>
            <a:r>
              <a:rPr lang="fr-FR" sz="2300" b="1" smtClean="0">
                <a:solidFill>
                  <a:srgbClr val="FF0000"/>
                </a:solidFill>
              </a:rPr>
              <a:t>b2</a:t>
            </a:r>
            <a:r>
              <a:rPr lang="fr-FR" sz="2300" b="1" smtClean="0"/>
              <a:t> .</a:t>
            </a:r>
          </a:p>
        </p:txBody>
      </p:sp>
      <p:grpSp>
        <p:nvGrpSpPr>
          <p:cNvPr id="27653" name="Group 16"/>
          <p:cNvGrpSpPr>
            <a:grpSpLocks/>
          </p:cNvGrpSpPr>
          <p:nvPr/>
        </p:nvGrpSpPr>
        <p:grpSpPr bwMode="auto">
          <a:xfrm>
            <a:off x="1547813" y="3571875"/>
            <a:ext cx="5832475" cy="2205038"/>
            <a:chOff x="975" y="2478"/>
            <a:chExt cx="3674" cy="1389"/>
          </a:xfrm>
        </p:grpSpPr>
        <p:sp>
          <p:nvSpPr>
            <p:cNvPr id="27654" name="Text Box 4"/>
            <p:cNvSpPr txBox="1">
              <a:spLocks noChangeArrowheads="1"/>
            </p:cNvSpPr>
            <p:nvPr/>
          </p:nvSpPr>
          <p:spPr bwMode="auto">
            <a:xfrm>
              <a:off x="1783" y="2687"/>
              <a:ext cx="287" cy="227"/>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b1</a:t>
              </a:r>
              <a:endParaRPr lang="fr-FR" sz="2000" b="1" baseline="-25000">
                <a:latin typeface="Times New Roman" pitchFamily="18" charset="0"/>
                <a:cs typeface="Times New Roman" pitchFamily="18" charset="0"/>
              </a:endParaRPr>
            </a:p>
          </p:txBody>
        </p:sp>
        <p:sp>
          <p:nvSpPr>
            <p:cNvPr id="27655" name="Text Box 5"/>
            <p:cNvSpPr txBox="1">
              <a:spLocks noChangeArrowheads="1"/>
            </p:cNvSpPr>
            <p:nvPr/>
          </p:nvSpPr>
          <p:spPr bwMode="auto">
            <a:xfrm>
              <a:off x="3153" y="2628"/>
              <a:ext cx="287" cy="227"/>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b2</a:t>
              </a:r>
              <a:endParaRPr lang="fr-FR" sz="2000" b="1" baseline="-25000">
                <a:latin typeface="Times New Roman" pitchFamily="18" charset="0"/>
                <a:cs typeface="Times New Roman" pitchFamily="18" charset="0"/>
              </a:endParaRPr>
            </a:p>
          </p:txBody>
        </p:sp>
        <p:sp>
          <p:nvSpPr>
            <p:cNvPr id="27656" name="Text Box 6"/>
            <p:cNvSpPr txBox="1">
              <a:spLocks noChangeArrowheads="1"/>
            </p:cNvSpPr>
            <p:nvPr/>
          </p:nvSpPr>
          <p:spPr bwMode="auto">
            <a:xfrm>
              <a:off x="2342" y="3658"/>
              <a:ext cx="765" cy="209"/>
            </a:xfrm>
            <a:prstGeom prst="rect">
              <a:avLst/>
            </a:prstGeom>
            <a:noFill/>
            <a:ln w="9525">
              <a:noFill/>
              <a:miter lim="800000"/>
              <a:headEnd/>
              <a:tailEnd/>
            </a:ln>
          </p:spPr>
          <p:txBody>
            <a:bodyPr>
              <a:spAutoFit/>
            </a:bodyPr>
            <a:lstStyle/>
            <a:p>
              <a:pPr algn="l"/>
              <a:r>
                <a:rPr lang="fr-FR" b="1">
                  <a:latin typeface="Times New Roman" pitchFamily="18" charset="0"/>
                  <a:cs typeface="Times New Roman" pitchFamily="18" charset="0"/>
                </a:rPr>
                <a:t>   10</a:t>
              </a:r>
              <a:endParaRPr lang="fr-FR" b="1" baseline="-25000">
                <a:latin typeface="Times New Roman" pitchFamily="18" charset="0"/>
                <a:cs typeface="Times New Roman" pitchFamily="18" charset="0"/>
              </a:endParaRPr>
            </a:p>
          </p:txBody>
        </p:sp>
        <p:sp>
          <p:nvSpPr>
            <p:cNvPr id="27657" name="Line 7"/>
            <p:cNvSpPr>
              <a:spLocks noChangeShapeType="1"/>
            </p:cNvSpPr>
            <p:nvPr/>
          </p:nvSpPr>
          <p:spPr bwMode="auto">
            <a:xfrm>
              <a:off x="2027" y="3001"/>
              <a:ext cx="509" cy="657"/>
            </a:xfrm>
            <a:prstGeom prst="line">
              <a:avLst/>
            </a:prstGeom>
            <a:noFill/>
            <a:ln w="9525">
              <a:solidFill>
                <a:schemeClr val="tx1"/>
              </a:solidFill>
              <a:round/>
              <a:headEnd/>
              <a:tailEnd type="triangle" w="med" len="med"/>
            </a:ln>
          </p:spPr>
          <p:txBody>
            <a:bodyPr/>
            <a:lstStyle/>
            <a:p>
              <a:endParaRPr lang="fr-FR"/>
            </a:p>
          </p:txBody>
        </p:sp>
        <p:sp>
          <p:nvSpPr>
            <p:cNvPr id="27658" name="Line 8"/>
            <p:cNvSpPr>
              <a:spLocks noChangeShapeType="1"/>
            </p:cNvSpPr>
            <p:nvPr/>
          </p:nvSpPr>
          <p:spPr bwMode="auto">
            <a:xfrm flipV="1">
              <a:off x="2810" y="2940"/>
              <a:ext cx="469" cy="658"/>
            </a:xfrm>
            <a:prstGeom prst="line">
              <a:avLst/>
            </a:prstGeom>
            <a:noFill/>
            <a:ln w="9525">
              <a:solidFill>
                <a:schemeClr val="tx1"/>
              </a:solidFill>
              <a:round/>
              <a:headEnd/>
              <a:tailEnd type="triangle" w="med" len="med"/>
            </a:ln>
          </p:spPr>
          <p:txBody>
            <a:bodyPr/>
            <a:lstStyle/>
            <a:p>
              <a:endParaRPr lang="fr-FR"/>
            </a:p>
          </p:txBody>
        </p:sp>
        <p:sp>
          <p:nvSpPr>
            <p:cNvPr id="27659" name="Text Box 9"/>
            <p:cNvSpPr txBox="1">
              <a:spLocks noChangeArrowheads="1"/>
            </p:cNvSpPr>
            <p:nvPr/>
          </p:nvSpPr>
          <p:spPr bwMode="auto">
            <a:xfrm>
              <a:off x="975" y="3067"/>
              <a:ext cx="1878" cy="447"/>
            </a:xfrm>
            <a:prstGeom prst="rect">
              <a:avLst/>
            </a:prstGeom>
            <a:noFill/>
            <a:ln w="9525">
              <a:noFill/>
              <a:miter lim="800000"/>
              <a:headEnd/>
              <a:tailEnd/>
            </a:ln>
          </p:spPr>
          <p:txBody>
            <a:bodyPr>
              <a:spAutoFit/>
            </a:bodyPr>
            <a:lstStyle/>
            <a:p>
              <a:pPr algn="l">
                <a:spcBef>
                  <a:spcPct val="50000"/>
                </a:spcBef>
              </a:pPr>
              <a:r>
                <a:rPr lang="fr-FR" b="1">
                  <a:latin typeface="Times New Roman" pitchFamily="18" charset="0"/>
                  <a:cs typeface="Times New Roman" pitchFamily="18" charset="0"/>
                </a:rPr>
                <a:t>Développement </a:t>
              </a:r>
            </a:p>
            <a:p>
              <a:pPr algn="l">
                <a:spcBef>
                  <a:spcPct val="50000"/>
                </a:spcBef>
              </a:pPr>
              <a:r>
                <a:rPr lang="fr-FR" b="1">
                  <a:latin typeface="Times New Roman" pitchFamily="18" charset="0"/>
                  <a:cs typeface="Times New Roman" pitchFamily="18" charset="0"/>
                </a:rPr>
                <a:t>en polynôme </a:t>
              </a:r>
            </a:p>
          </p:txBody>
        </p:sp>
        <p:sp>
          <p:nvSpPr>
            <p:cNvPr id="27660" name="Text Box 10"/>
            <p:cNvSpPr txBox="1">
              <a:spLocks noChangeArrowheads="1"/>
            </p:cNvSpPr>
            <p:nvPr/>
          </p:nvSpPr>
          <p:spPr bwMode="auto">
            <a:xfrm>
              <a:off x="3044" y="3239"/>
              <a:ext cx="1605" cy="209"/>
            </a:xfrm>
            <a:prstGeom prst="rect">
              <a:avLst/>
            </a:prstGeom>
            <a:noFill/>
            <a:ln w="9525">
              <a:noFill/>
              <a:miter lim="800000"/>
              <a:headEnd/>
              <a:tailEnd/>
            </a:ln>
          </p:spPr>
          <p:txBody>
            <a:bodyPr>
              <a:spAutoFit/>
            </a:bodyPr>
            <a:lstStyle/>
            <a:p>
              <a:pPr algn="l">
                <a:spcBef>
                  <a:spcPct val="50000"/>
                </a:spcBef>
              </a:pPr>
              <a:r>
                <a:rPr lang="fr-FR" b="1">
                  <a:latin typeface="Times New Roman" pitchFamily="18" charset="0"/>
                  <a:cs typeface="Times New Roman" pitchFamily="18" charset="0"/>
                </a:rPr>
                <a:t>Divisions successives</a:t>
              </a:r>
            </a:p>
          </p:txBody>
        </p:sp>
        <p:sp>
          <p:nvSpPr>
            <p:cNvPr id="27661" name="Line 12"/>
            <p:cNvSpPr>
              <a:spLocks noChangeShapeType="1"/>
            </p:cNvSpPr>
            <p:nvPr/>
          </p:nvSpPr>
          <p:spPr bwMode="auto">
            <a:xfrm>
              <a:off x="2126" y="2822"/>
              <a:ext cx="899" cy="0"/>
            </a:xfrm>
            <a:prstGeom prst="line">
              <a:avLst/>
            </a:prstGeom>
            <a:noFill/>
            <a:ln w="9525">
              <a:solidFill>
                <a:schemeClr val="tx1"/>
              </a:solidFill>
              <a:round/>
              <a:headEnd/>
              <a:tailEnd type="triangle" w="med" len="med"/>
            </a:ln>
          </p:spPr>
          <p:txBody>
            <a:bodyPr/>
            <a:lstStyle/>
            <a:p>
              <a:endParaRPr lang="fr-FR"/>
            </a:p>
          </p:txBody>
        </p:sp>
        <p:sp>
          <p:nvSpPr>
            <p:cNvPr id="27662" name="Text Box 13"/>
            <p:cNvSpPr txBox="1">
              <a:spLocks noChangeArrowheads="1"/>
            </p:cNvSpPr>
            <p:nvPr/>
          </p:nvSpPr>
          <p:spPr bwMode="auto">
            <a:xfrm>
              <a:off x="2527" y="2478"/>
              <a:ext cx="213" cy="261"/>
            </a:xfrm>
            <a:prstGeom prst="rect">
              <a:avLst/>
            </a:prstGeom>
            <a:noFill/>
            <a:ln w="9525">
              <a:noFill/>
              <a:miter lim="800000"/>
              <a:headEnd/>
              <a:tailEnd/>
            </a:ln>
          </p:spPr>
          <p:txBody>
            <a:bodyPr wrap="none">
              <a:spAutoFit/>
            </a:bodyPr>
            <a:lstStyle/>
            <a:p>
              <a:r>
                <a:rPr lang="fr-FR" sz="2400" b="1">
                  <a:latin typeface="Times New Roman" pitchFamily="18" charset="0"/>
                  <a:cs typeface="Times New Roman" pitchFamily="18" charset="0"/>
                </a:rPr>
                <a:t>?</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Espace réservé du numéro de diapositive 3"/>
          <p:cNvSpPr>
            <a:spLocks noGrp="1"/>
          </p:cNvSpPr>
          <p:nvPr>
            <p:ph type="sldNum" sz="quarter" idx="12"/>
          </p:nvPr>
        </p:nvSpPr>
        <p:spPr>
          <a:noFill/>
        </p:spPr>
        <p:txBody>
          <a:bodyPr/>
          <a:lstStyle/>
          <a:p>
            <a:fld id="{339FE920-DA29-45AF-AE7B-1B8AB50DB40F}" type="slidenum">
              <a:rPr lang="en-GB" smtClean="0"/>
              <a:pPr/>
              <a:t>25</a:t>
            </a:fld>
            <a:endParaRPr lang="en-GB" smtClean="0"/>
          </a:p>
        </p:txBody>
      </p:sp>
      <p:sp>
        <p:nvSpPr>
          <p:cNvPr id="6148" name="Text Box 4"/>
          <p:cNvSpPr txBox="1">
            <a:spLocks noChangeArrowheads="1"/>
          </p:cNvSpPr>
          <p:nvPr/>
        </p:nvSpPr>
        <p:spPr bwMode="auto">
          <a:xfrm>
            <a:off x="531813" y="1428750"/>
            <a:ext cx="4897437" cy="400050"/>
          </a:xfrm>
          <a:prstGeom prst="rect">
            <a:avLst/>
          </a:prstGeom>
          <a:noFill/>
          <a:ln w="9525">
            <a:noFill/>
            <a:miter lim="800000"/>
            <a:headEnd/>
            <a:tailEnd/>
          </a:ln>
        </p:spPr>
        <p:txBody>
          <a:bodyPr>
            <a:spAutoFit/>
          </a:bodyPr>
          <a:lstStyle/>
          <a:p>
            <a:pPr algn="l">
              <a:spcBef>
                <a:spcPct val="50000"/>
              </a:spcBef>
            </a:pPr>
            <a:r>
              <a:rPr lang="fr-FR" sz="2300" b="1">
                <a:solidFill>
                  <a:srgbClr val="FF0000"/>
                </a:solidFill>
                <a:latin typeface="Times New Roman" pitchFamily="18" charset="0"/>
                <a:cs typeface="Times New Roman" pitchFamily="18" charset="0"/>
              </a:rPr>
              <a:t>Exemple :</a:t>
            </a:r>
            <a:r>
              <a:rPr lang="fr-FR" sz="2300" b="1">
                <a:latin typeface="Times New Roman" pitchFamily="18" charset="0"/>
                <a:cs typeface="Times New Roman" pitchFamily="18" charset="0"/>
              </a:rPr>
              <a:t> ( 34)</a:t>
            </a:r>
            <a:r>
              <a:rPr lang="fr-FR" sz="2300" b="1" baseline="-25000">
                <a:latin typeface="Times New Roman" pitchFamily="18" charset="0"/>
                <a:cs typeface="Times New Roman" pitchFamily="18" charset="0"/>
              </a:rPr>
              <a:t>5</a:t>
            </a:r>
            <a:r>
              <a:rPr lang="fr-FR" sz="2300" b="1">
                <a:latin typeface="Times New Roman" pitchFamily="18" charset="0"/>
                <a:cs typeface="Times New Roman" pitchFamily="18" charset="0"/>
              </a:rPr>
              <a:t>=(?)</a:t>
            </a:r>
            <a:r>
              <a:rPr lang="fr-FR" sz="2300" b="1" baseline="-25000">
                <a:latin typeface="Times New Roman" pitchFamily="18" charset="0"/>
                <a:cs typeface="Times New Roman" pitchFamily="18" charset="0"/>
              </a:rPr>
              <a:t>7</a:t>
            </a:r>
          </a:p>
        </p:txBody>
      </p:sp>
      <p:graphicFrame>
        <p:nvGraphicFramePr>
          <p:cNvPr id="6146" name="Object 6"/>
          <p:cNvGraphicFramePr>
            <a:graphicFrameLocks noChangeAspect="1"/>
          </p:cNvGraphicFramePr>
          <p:nvPr/>
        </p:nvGraphicFramePr>
        <p:xfrm>
          <a:off x="908050" y="2000250"/>
          <a:ext cx="7092950" cy="500063"/>
        </p:xfrm>
        <a:graphic>
          <a:graphicData uri="http://schemas.openxmlformats.org/presentationml/2006/ole">
            <mc:AlternateContent xmlns:mc="http://schemas.openxmlformats.org/markup-compatibility/2006">
              <mc:Choice xmlns:v="urn:schemas-microsoft-com:vml" Requires="v">
                <p:oleObj spid="_x0000_s6205" name="Equation" r:id="rId3" imgW="2628720" imgH="241200" progId="Equation.3">
                  <p:embed/>
                </p:oleObj>
              </mc:Choice>
              <mc:Fallback>
                <p:oleObj name="Equation" r:id="rId3" imgW="2628720" imgH="241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000250"/>
                        <a:ext cx="709295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49" name="Group 27"/>
          <p:cNvGrpSpPr>
            <a:grpSpLocks/>
          </p:cNvGrpSpPr>
          <p:nvPr/>
        </p:nvGrpSpPr>
        <p:grpSpPr bwMode="auto">
          <a:xfrm>
            <a:off x="4054475" y="2916238"/>
            <a:ext cx="2160588" cy="1512887"/>
            <a:chOff x="476" y="1525"/>
            <a:chExt cx="1361" cy="953"/>
          </a:xfrm>
        </p:grpSpPr>
        <p:sp>
          <p:nvSpPr>
            <p:cNvPr id="6153" name="Line 8"/>
            <p:cNvSpPr>
              <a:spLocks noChangeShapeType="1"/>
            </p:cNvSpPr>
            <p:nvPr/>
          </p:nvSpPr>
          <p:spPr bwMode="auto">
            <a:xfrm>
              <a:off x="1156" y="1525"/>
              <a:ext cx="0" cy="590"/>
            </a:xfrm>
            <a:prstGeom prst="line">
              <a:avLst/>
            </a:prstGeom>
            <a:noFill/>
            <a:ln w="9525">
              <a:solidFill>
                <a:schemeClr val="tx1"/>
              </a:solidFill>
              <a:round/>
              <a:headEnd/>
              <a:tailEnd/>
            </a:ln>
          </p:spPr>
          <p:txBody>
            <a:bodyPr/>
            <a:lstStyle/>
            <a:p>
              <a:endParaRPr lang="fr-FR"/>
            </a:p>
          </p:txBody>
        </p:sp>
        <p:sp>
          <p:nvSpPr>
            <p:cNvPr id="6154" name="Line 9"/>
            <p:cNvSpPr>
              <a:spLocks noChangeShapeType="1"/>
            </p:cNvSpPr>
            <p:nvPr/>
          </p:nvSpPr>
          <p:spPr bwMode="auto">
            <a:xfrm>
              <a:off x="1156" y="1752"/>
              <a:ext cx="499" cy="0"/>
            </a:xfrm>
            <a:prstGeom prst="line">
              <a:avLst/>
            </a:prstGeom>
            <a:noFill/>
            <a:ln w="9525">
              <a:solidFill>
                <a:schemeClr val="tx1"/>
              </a:solidFill>
              <a:round/>
              <a:headEnd/>
              <a:tailEnd/>
            </a:ln>
          </p:spPr>
          <p:txBody>
            <a:bodyPr/>
            <a:lstStyle/>
            <a:p>
              <a:endParaRPr lang="fr-FR"/>
            </a:p>
          </p:txBody>
        </p:sp>
        <p:sp>
          <p:nvSpPr>
            <p:cNvPr id="6155" name="Text Box 10"/>
            <p:cNvSpPr txBox="1">
              <a:spLocks noChangeArrowheads="1"/>
            </p:cNvSpPr>
            <p:nvPr/>
          </p:nvSpPr>
          <p:spPr bwMode="auto">
            <a:xfrm>
              <a:off x="612" y="1525"/>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19</a:t>
              </a:r>
            </a:p>
          </p:txBody>
        </p:sp>
        <p:sp>
          <p:nvSpPr>
            <p:cNvPr id="6156" name="Text Box 11"/>
            <p:cNvSpPr txBox="1">
              <a:spLocks noChangeArrowheads="1"/>
            </p:cNvSpPr>
            <p:nvPr/>
          </p:nvSpPr>
          <p:spPr bwMode="auto">
            <a:xfrm>
              <a:off x="1156" y="1525"/>
              <a:ext cx="317"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7</a:t>
              </a:r>
            </a:p>
          </p:txBody>
        </p:sp>
        <p:sp>
          <p:nvSpPr>
            <p:cNvPr id="6157" name="Text Box 12"/>
            <p:cNvSpPr txBox="1">
              <a:spLocks noChangeArrowheads="1"/>
            </p:cNvSpPr>
            <p:nvPr/>
          </p:nvSpPr>
          <p:spPr bwMode="auto">
            <a:xfrm>
              <a:off x="1292" y="1798"/>
              <a:ext cx="116" cy="209"/>
            </a:xfrm>
            <a:prstGeom prst="rect">
              <a:avLst/>
            </a:prstGeom>
            <a:noFill/>
            <a:ln w="9525">
              <a:noFill/>
              <a:miter lim="800000"/>
              <a:headEnd/>
              <a:tailEnd/>
            </a:ln>
          </p:spPr>
          <p:txBody>
            <a:bodyPr wrap="none">
              <a:spAutoFit/>
            </a:bodyPr>
            <a:lstStyle/>
            <a:p>
              <a:endParaRPr lang="fr-FR">
                <a:latin typeface="Times New Roman" pitchFamily="18" charset="0"/>
                <a:cs typeface="Times New Roman" pitchFamily="18" charset="0"/>
              </a:endParaRPr>
            </a:p>
          </p:txBody>
        </p:sp>
        <p:sp>
          <p:nvSpPr>
            <p:cNvPr id="6158" name="Text Box 13"/>
            <p:cNvSpPr txBox="1">
              <a:spLocks noChangeArrowheads="1"/>
            </p:cNvSpPr>
            <p:nvPr/>
          </p:nvSpPr>
          <p:spPr bwMode="auto">
            <a:xfrm>
              <a:off x="1327" y="1798"/>
              <a:ext cx="196" cy="209"/>
            </a:xfrm>
            <a:prstGeom prst="rect">
              <a:avLst/>
            </a:prstGeom>
            <a:noFill/>
            <a:ln w="9525">
              <a:noFill/>
              <a:miter lim="800000"/>
              <a:headEnd/>
              <a:tailEnd/>
            </a:ln>
          </p:spPr>
          <p:txBody>
            <a:bodyPr wrap="none">
              <a:spAutoFit/>
            </a:bodyPr>
            <a:lstStyle/>
            <a:p>
              <a:r>
                <a:rPr lang="fr-FR">
                  <a:latin typeface="Times New Roman" pitchFamily="18" charset="0"/>
                  <a:cs typeface="Times New Roman" pitchFamily="18" charset="0"/>
                </a:rPr>
                <a:t>2</a:t>
              </a:r>
            </a:p>
          </p:txBody>
        </p:sp>
        <p:sp>
          <p:nvSpPr>
            <p:cNvPr id="6159" name="Text Box 14"/>
            <p:cNvSpPr txBox="1">
              <a:spLocks noChangeArrowheads="1"/>
            </p:cNvSpPr>
            <p:nvPr/>
          </p:nvSpPr>
          <p:spPr bwMode="auto">
            <a:xfrm>
              <a:off x="844" y="1783"/>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5</a:t>
              </a:r>
            </a:p>
          </p:txBody>
        </p:sp>
        <p:sp>
          <p:nvSpPr>
            <p:cNvPr id="6160" name="Line 15"/>
            <p:cNvSpPr>
              <a:spLocks noChangeShapeType="1"/>
            </p:cNvSpPr>
            <p:nvPr/>
          </p:nvSpPr>
          <p:spPr bwMode="auto">
            <a:xfrm>
              <a:off x="1519" y="1798"/>
              <a:ext cx="0" cy="362"/>
            </a:xfrm>
            <a:prstGeom prst="line">
              <a:avLst/>
            </a:prstGeom>
            <a:noFill/>
            <a:ln w="9525">
              <a:solidFill>
                <a:schemeClr val="tx1"/>
              </a:solidFill>
              <a:round/>
              <a:headEnd/>
              <a:tailEnd/>
            </a:ln>
          </p:spPr>
          <p:txBody>
            <a:bodyPr/>
            <a:lstStyle/>
            <a:p>
              <a:endParaRPr lang="fr-FR"/>
            </a:p>
          </p:txBody>
        </p:sp>
        <p:sp>
          <p:nvSpPr>
            <p:cNvPr id="6161" name="Line 16"/>
            <p:cNvSpPr>
              <a:spLocks noChangeShapeType="1"/>
            </p:cNvSpPr>
            <p:nvPr/>
          </p:nvSpPr>
          <p:spPr bwMode="auto">
            <a:xfrm>
              <a:off x="1519" y="1979"/>
              <a:ext cx="317" cy="0"/>
            </a:xfrm>
            <a:prstGeom prst="line">
              <a:avLst/>
            </a:prstGeom>
            <a:noFill/>
            <a:ln w="9525">
              <a:solidFill>
                <a:schemeClr val="tx1"/>
              </a:solidFill>
              <a:round/>
              <a:headEnd/>
              <a:tailEnd/>
            </a:ln>
          </p:spPr>
          <p:txBody>
            <a:bodyPr/>
            <a:lstStyle/>
            <a:p>
              <a:endParaRPr lang="fr-FR"/>
            </a:p>
          </p:txBody>
        </p:sp>
        <p:sp>
          <p:nvSpPr>
            <p:cNvPr id="6162" name="Text Box 17"/>
            <p:cNvSpPr txBox="1">
              <a:spLocks noChangeArrowheads="1"/>
            </p:cNvSpPr>
            <p:nvPr/>
          </p:nvSpPr>
          <p:spPr bwMode="auto">
            <a:xfrm>
              <a:off x="1473" y="1752"/>
              <a:ext cx="318"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7</a:t>
              </a:r>
            </a:p>
          </p:txBody>
        </p:sp>
        <p:sp>
          <p:nvSpPr>
            <p:cNvPr id="6163" name="Text Box 18"/>
            <p:cNvSpPr txBox="1">
              <a:spLocks noChangeArrowheads="1"/>
            </p:cNvSpPr>
            <p:nvPr/>
          </p:nvSpPr>
          <p:spPr bwMode="auto">
            <a:xfrm>
              <a:off x="1338" y="1979"/>
              <a:ext cx="499" cy="209"/>
            </a:xfrm>
            <a:prstGeom prst="rect">
              <a:avLst/>
            </a:prstGeom>
            <a:noFill/>
            <a:ln w="9525">
              <a:noFill/>
              <a:miter lim="800000"/>
              <a:headEnd/>
              <a:tailEnd/>
            </a:ln>
          </p:spPr>
          <p:txBody>
            <a:bodyPr>
              <a:spAutoFit/>
            </a:bodyPr>
            <a:lstStyle/>
            <a:p>
              <a:pPr>
                <a:spcBef>
                  <a:spcPct val="50000"/>
                </a:spcBef>
              </a:pPr>
              <a:r>
                <a:rPr lang="fr-FR">
                  <a:latin typeface="Times New Roman" pitchFamily="18" charset="0"/>
                  <a:cs typeface="Times New Roman" pitchFamily="18" charset="0"/>
                </a:rPr>
                <a:t>0</a:t>
              </a:r>
            </a:p>
          </p:txBody>
        </p:sp>
        <p:sp>
          <p:nvSpPr>
            <p:cNvPr id="6164" name="Text Box 19"/>
            <p:cNvSpPr txBox="1">
              <a:spLocks noChangeArrowheads="1"/>
            </p:cNvSpPr>
            <p:nvPr/>
          </p:nvSpPr>
          <p:spPr bwMode="auto">
            <a:xfrm>
              <a:off x="1305" y="1979"/>
              <a:ext cx="189" cy="210"/>
            </a:xfrm>
            <a:prstGeom prst="rect">
              <a:avLst/>
            </a:prstGeom>
            <a:noFill/>
            <a:ln w="9525">
              <a:solidFill>
                <a:srgbClr val="FF0000"/>
              </a:solidFill>
              <a:miter lim="800000"/>
              <a:headEnd/>
              <a:tailEnd/>
            </a:ln>
          </p:spPr>
          <p:txBody>
            <a:bodyPr wrap="none">
              <a:spAutoFit/>
            </a:bodyPr>
            <a:lstStyle/>
            <a:p>
              <a:r>
                <a:rPr lang="fr-FR">
                  <a:latin typeface="Times New Roman" pitchFamily="18" charset="0"/>
                  <a:cs typeface="Times New Roman" pitchFamily="18" charset="0"/>
                </a:rPr>
                <a:t>2</a:t>
              </a:r>
            </a:p>
          </p:txBody>
        </p:sp>
        <p:sp>
          <p:nvSpPr>
            <p:cNvPr id="6165" name="Line 20"/>
            <p:cNvSpPr>
              <a:spLocks noChangeShapeType="1"/>
            </p:cNvSpPr>
            <p:nvPr/>
          </p:nvSpPr>
          <p:spPr bwMode="auto">
            <a:xfrm flipH="1" flipV="1">
              <a:off x="476" y="1798"/>
              <a:ext cx="998" cy="680"/>
            </a:xfrm>
            <a:prstGeom prst="line">
              <a:avLst/>
            </a:prstGeom>
            <a:noFill/>
            <a:ln w="9525">
              <a:solidFill>
                <a:schemeClr val="tx1"/>
              </a:solidFill>
              <a:round/>
              <a:headEnd/>
              <a:tailEnd type="triangle" w="med" len="med"/>
            </a:ln>
          </p:spPr>
          <p:txBody>
            <a:bodyPr/>
            <a:lstStyle/>
            <a:p>
              <a:endParaRPr lang="fr-FR"/>
            </a:p>
          </p:txBody>
        </p:sp>
      </p:grpSp>
      <p:sp>
        <p:nvSpPr>
          <p:cNvPr id="6150" name="Text Box 26"/>
          <p:cNvSpPr txBox="1">
            <a:spLocks noChangeArrowheads="1"/>
          </p:cNvSpPr>
          <p:nvPr/>
        </p:nvSpPr>
        <p:spPr bwMode="auto">
          <a:xfrm>
            <a:off x="1404938" y="3059113"/>
            <a:ext cx="1785937" cy="1004887"/>
          </a:xfrm>
          <a:prstGeom prst="rect">
            <a:avLst/>
          </a:prstGeom>
          <a:noFill/>
          <a:ln w="9525">
            <a:noFill/>
            <a:miter lim="800000"/>
            <a:headEnd/>
            <a:tailEnd/>
          </a:ln>
        </p:spPr>
        <p:txBody>
          <a:bodyPr>
            <a:spAutoFit/>
          </a:bodyPr>
          <a:lstStyle/>
          <a:p>
            <a:pPr>
              <a:lnSpc>
                <a:spcPct val="100000"/>
              </a:lnSpc>
            </a:pPr>
            <a:r>
              <a:rPr lang="fr-FR" sz="2300" b="1">
                <a:latin typeface="Times New Roman" pitchFamily="18" charset="0"/>
                <a:cs typeface="Times New Roman" pitchFamily="18" charset="0"/>
              </a:rPr>
              <a:t>(19)</a:t>
            </a:r>
            <a:r>
              <a:rPr lang="fr-FR" sz="2300" b="1" baseline="-25000">
                <a:latin typeface="Times New Roman" pitchFamily="18" charset="0"/>
                <a:cs typeface="Times New Roman" pitchFamily="18" charset="0"/>
              </a:rPr>
              <a:t>10</a:t>
            </a:r>
            <a:r>
              <a:rPr lang="fr-FR" sz="2300" b="1">
                <a:latin typeface="Times New Roman" pitchFamily="18" charset="0"/>
                <a:cs typeface="Times New Roman" pitchFamily="18" charset="0"/>
              </a:rPr>
              <a:t>=(25)</a:t>
            </a:r>
            <a:r>
              <a:rPr lang="fr-FR" sz="2300" b="1" baseline="-25000">
                <a:latin typeface="Times New Roman" pitchFamily="18" charset="0"/>
                <a:cs typeface="Times New Roman" pitchFamily="18" charset="0"/>
              </a:rPr>
              <a:t>7</a:t>
            </a:r>
          </a:p>
          <a:p>
            <a:pPr>
              <a:lnSpc>
                <a:spcPct val="100000"/>
              </a:lnSpc>
            </a:pPr>
            <a:r>
              <a:rPr lang="fr-FR" sz="2300" b="1">
                <a:latin typeface="Times New Roman" pitchFamily="18" charset="0"/>
                <a:cs typeface="Times New Roman" pitchFamily="18" charset="0"/>
              </a:rPr>
              <a:t>( 34)</a:t>
            </a:r>
            <a:r>
              <a:rPr lang="fr-FR" sz="2300" b="1" baseline="-25000">
                <a:latin typeface="Times New Roman" pitchFamily="18" charset="0"/>
                <a:cs typeface="Times New Roman" pitchFamily="18" charset="0"/>
              </a:rPr>
              <a:t>5</a:t>
            </a:r>
            <a:r>
              <a:rPr lang="fr-FR" sz="2300" b="1">
                <a:latin typeface="Times New Roman" pitchFamily="18" charset="0"/>
                <a:cs typeface="Times New Roman" pitchFamily="18" charset="0"/>
              </a:rPr>
              <a:t>=(25)</a:t>
            </a:r>
            <a:r>
              <a:rPr lang="fr-FR" sz="2300" b="1" baseline="-25000">
                <a:latin typeface="Times New Roman" pitchFamily="18" charset="0"/>
                <a:cs typeface="Times New Roman" pitchFamily="18" charset="0"/>
              </a:rPr>
              <a:t>7</a:t>
            </a:r>
          </a:p>
          <a:p>
            <a:endParaRPr lang="fr-FR" sz="2300" b="1" baseline="-25000">
              <a:latin typeface="Times New Roman" pitchFamily="18" charset="0"/>
              <a:cs typeface="Times New Roman" pitchFamily="18" charset="0"/>
            </a:endParaRPr>
          </a:p>
        </p:txBody>
      </p:sp>
      <p:sp>
        <p:nvSpPr>
          <p:cNvPr id="6151" name="Text Box 28"/>
          <p:cNvSpPr txBox="1">
            <a:spLocks noChangeArrowheads="1"/>
          </p:cNvSpPr>
          <p:nvPr/>
        </p:nvSpPr>
        <p:spPr bwMode="auto">
          <a:xfrm>
            <a:off x="560388" y="4757738"/>
            <a:ext cx="6583362" cy="1744662"/>
          </a:xfrm>
          <a:prstGeom prst="rect">
            <a:avLst/>
          </a:prstGeom>
          <a:noFill/>
          <a:ln w="9525">
            <a:noFill/>
            <a:miter lim="800000"/>
            <a:headEnd/>
            <a:tailEnd/>
          </a:ln>
        </p:spPr>
        <p:txBody>
          <a:bodyPr>
            <a:spAutoFit/>
          </a:bodyPr>
          <a:lstStyle/>
          <a:p>
            <a:pPr algn="l">
              <a:lnSpc>
                <a:spcPct val="100000"/>
              </a:lnSpc>
            </a:pPr>
            <a:r>
              <a:rPr lang="fr-FR" sz="2300" b="1">
                <a:solidFill>
                  <a:srgbClr val="FF0000"/>
                </a:solidFill>
                <a:latin typeface="Times New Roman" pitchFamily="18" charset="0"/>
                <a:cs typeface="Times New Roman" pitchFamily="18" charset="0"/>
              </a:rPr>
              <a:t>Exercice :</a:t>
            </a:r>
            <a:r>
              <a:rPr lang="fr-FR" sz="2300" b="1">
                <a:latin typeface="Times New Roman" pitchFamily="18" charset="0"/>
                <a:cs typeface="Times New Roman" pitchFamily="18" charset="0"/>
              </a:rPr>
              <a:t> effectuer les transformations suivantes </a:t>
            </a:r>
          </a:p>
          <a:p>
            <a:pPr algn="l">
              <a:lnSpc>
                <a:spcPct val="100000"/>
              </a:lnSpc>
            </a:pPr>
            <a:endParaRPr lang="fr-FR" sz="2300" b="1">
              <a:latin typeface="Times New Roman" pitchFamily="18" charset="0"/>
              <a:cs typeface="Times New Roman" pitchFamily="18" charset="0"/>
            </a:endParaRPr>
          </a:p>
          <a:p>
            <a:pPr lvl="1" algn="l">
              <a:lnSpc>
                <a:spcPct val="100000"/>
              </a:lnSpc>
            </a:pPr>
            <a:r>
              <a:rPr lang="fr-FR" sz="2300" b="1">
                <a:latin typeface="Times New Roman" pitchFamily="18" charset="0"/>
                <a:cs typeface="Times New Roman" pitchFamily="18" charset="0"/>
              </a:rPr>
              <a:t>                (43)</a:t>
            </a:r>
            <a:r>
              <a:rPr lang="fr-FR" sz="2300" b="1" baseline="-25000">
                <a:latin typeface="Times New Roman" pitchFamily="18" charset="0"/>
                <a:cs typeface="Times New Roman" pitchFamily="18" charset="0"/>
              </a:rPr>
              <a:t>6</a:t>
            </a:r>
            <a:r>
              <a:rPr lang="fr-FR" sz="2300" b="1">
                <a:latin typeface="Times New Roman" pitchFamily="18" charset="0"/>
                <a:cs typeface="Times New Roman" pitchFamily="18" charset="0"/>
              </a:rPr>
              <a:t>=(?)</a:t>
            </a:r>
            <a:r>
              <a:rPr lang="fr-FR" sz="2300" b="1" baseline="-25000">
                <a:latin typeface="Times New Roman" pitchFamily="18" charset="0"/>
                <a:cs typeface="Times New Roman" pitchFamily="18" charset="0"/>
              </a:rPr>
              <a:t>5</a:t>
            </a:r>
            <a:r>
              <a:rPr lang="fr-FR" sz="2300" b="1">
                <a:latin typeface="Times New Roman" pitchFamily="18" charset="0"/>
                <a:cs typeface="Times New Roman" pitchFamily="18" charset="0"/>
              </a:rPr>
              <a:t>=(?)</a:t>
            </a:r>
            <a:r>
              <a:rPr lang="fr-FR" sz="2300" b="1" baseline="-25000">
                <a:latin typeface="Times New Roman" pitchFamily="18" charset="0"/>
                <a:cs typeface="Times New Roman" pitchFamily="18" charset="0"/>
              </a:rPr>
              <a:t>8   </a:t>
            </a:r>
          </a:p>
          <a:p>
            <a:pPr lvl="1" algn="l">
              <a:lnSpc>
                <a:spcPct val="100000"/>
              </a:lnSpc>
            </a:pPr>
            <a:r>
              <a:rPr lang="fr-FR" sz="2300" b="1">
                <a:latin typeface="Times New Roman" pitchFamily="18" charset="0"/>
                <a:cs typeface="Times New Roman" pitchFamily="18" charset="0"/>
              </a:rPr>
              <a:t>                 (2A)</a:t>
            </a:r>
            <a:r>
              <a:rPr lang="fr-FR" sz="2300" b="1" baseline="-25000">
                <a:latin typeface="Times New Roman" pitchFamily="18" charset="0"/>
                <a:cs typeface="Times New Roman" pitchFamily="18" charset="0"/>
              </a:rPr>
              <a:t>16</a:t>
            </a:r>
            <a:r>
              <a:rPr lang="fr-FR" sz="2300" b="1">
                <a:latin typeface="Times New Roman" pitchFamily="18" charset="0"/>
                <a:cs typeface="Times New Roman" pitchFamily="18" charset="0"/>
              </a:rPr>
              <a:t>=(?)</a:t>
            </a:r>
            <a:r>
              <a:rPr lang="fr-FR" sz="2300" b="1" baseline="-25000">
                <a:latin typeface="Times New Roman" pitchFamily="18" charset="0"/>
                <a:cs typeface="Times New Roman" pitchFamily="18" charset="0"/>
              </a:rPr>
              <a:t>9  </a:t>
            </a:r>
          </a:p>
          <a:p>
            <a:pPr algn="l">
              <a:lnSpc>
                <a:spcPct val="100000"/>
              </a:lnSpc>
            </a:pPr>
            <a:endParaRPr lang="fr-FR" sz="2300" b="1" baseline="-25000">
              <a:latin typeface="Times New Roman" pitchFamily="18" charset="0"/>
              <a:cs typeface="Times New Roman" pitchFamily="18" charset="0"/>
            </a:endParaRPr>
          </a:p>
        </p:txBody>
      </p:sp>
      <p:sp>
        <p:nvSpPr>
          <p:cNvPr id="21" name="Rectangle 2"/>
          <p:cNvSpPr txBox="1">
            <a:spLocks noChangeArrowheads="1"/>
          </p:cNvSpPr>
          <p:nvPr/>
        </p:nvSpPr>
        <p:spPr>
          <a:xfrm>
            <a:off x="457200" y="214313"/>
            <a:ext cx="8228013" cy="714375"/>
          </a:xfrm>
          <a:prstGeom prst="rect">
            <a:avLst/>
          </a:prstGeom>
          <a:solidFill>
            <a:schemeClr val="accent1">
              <a:lumMod val="20000"/>
              <a:lumOff val="80000"/>
            </a:schemeClr>
          </a:solidFill>
          <a:ln>
            <a:solidFill>
              <a:srgbClr val="002060"/>
            </a:solidFill>
          </a:ln>
        </p:spPr>
        <p:txBody>
          <a:bodyPr/>
          <a:lstStyle/>
          <a:p>
            <a:pPr algn="ctr" rtl="0">
              <a:lnSpc>
                <a:spcPct val="93000"/>
              </a:lnSpc>
              <a:defRPr/>
            </a:pPr>
            <a:r>
              <a:rPr lang="fr-FR" sz="3300" b="1" kern="0" dirty="0">
                <a:solidFill>
                  <a:srgbClr val="FF0000"/>
                </a:solidFill>
                <a:latin typeface="+mj-lt"/>
                <a:ea typeface="+mj-ea"/>
                <a:cs typeface="+mj-cs"/>
              </a:rPr>
              <a:t>II-7 Conversion d’une base b1 à une base b2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5"/>
          <p:cNvSpPr>
            <a:spLocks noGrp="1"/>
          </p:cNvSpPr>
          <p:nvPr>
            <p:ph type="sldNum" sz="quarter" idx="12"/>
          </p:nvPr>
        </p:nvSpPr>
        <p:spPr>
          <a:noFill/>
        </p:spPr>
        <p:txBody>
          <a:bodyPr/>
          <a:lstStyle/>
          <a:p>
            <a:fld id="{8094FA16-5494-4585-8CED-492DAB3A196C}" type="slidenum">
              <a:rPr lang="en-GB" smtClean="0"/>
              <a:pPr/>
              <a:t>26</a:t>
            </a:fld>
            <a:endParaRPr lang="en-GB" smtClean="0"/>
          </a:p>
        </p:txBody>
      </p:sp>
      <p:graphicFrame>
        <p:nvGraphicFramePr>
          <p:cNvPr id="259103" name="Group 31"/>
          <p:cNvGraphicFramePr>
            <a:graphicFrameLocks noGrp="1"/>
          </p:cNvGraphicFramePr>
          <p:nvPr>
            <p:ph idx="1"/>
          </p:nvPr>
        </p:nvGraphicFramePr>
        <p:xfrm>
          <a:off x="6500813" y="1897063"/>
          <a:ext cx="2457450" cy="3532748"/>
        </p:xfrm>
        <a:graphic>
          <a:graphicData uri="http://schemas.openxmlformats.org/drawingml/2006/table">
            <a:tbl>
              <a:tblPr rtl="1"/>
              <a:tblGrid>
                <a:gridCol w="1228725"/>
                <a:gridCol w="1228725"/>
              </a:tblGrid>
              <a:tr h="34261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Binaire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Octal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7844">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000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001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010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011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100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101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110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111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0</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1</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2</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3</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4</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5</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6</a:t>
                      </a:r>
                    </a:p>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000000"/>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39" name="Text Box 24"/>
          <p:cNvSpPr txBox="1">
            <a:spLocks noChangeArrowheads="1"/>
          </p:cNvSpPr>
          <p:nvPr/>
        </p:nvSpPr>
        <p:spPr bwMode="auto">
          <a:xfrm>
            <a:off x="179388" y="1071563"/>
            <a:ext cx="6178550" cy="3756025"/>
          </a:xfrm>
          <a:prstGeom prst="rect">
            <a:avLst/>
          </a:prstGeom>
          <a:noFill/>
          <a:ln w="9525">
            <a:noFill/>
            <a:miter lim="800000"/>
            <a:headEnd/>
            <a:tailEnd/>
          </a:ln>
        </p:spPr>
        <p:txBody>
          <a:bodyPr>
            <a:spAutoFit/>
          </a:bodyPr>
          <a:lstStyle/>
          <a:p>
            <a:pPr marL="265113" indent="-265113" algn="just" rtl="0">
              <a:lnSpc>
                <a:spcPct val="115000"/>
              </a:lnSpc>
              <a:buFont typeface="Wingdings" pitchFamily="2" charset="2"/>
              <a:buChar char="§"/>
              <a:defRPr/>
            </a:pPr>
            <a:r>
              <a:rPr lang="fr-FR" sz="2300" b="1" dirty="0">
                <a:latin typeface="Times New Roman" pitchFamily="18" charset="0"/>
                <a:cs typeface="Times New Roman" pitchFamily="18" charset="0"/>
              </a:rPr>
              <a:t>En octal chaque, symbole de la base s’écrit </a:t>
            </a:r>
            <a:r>
              <a:rPr lang="fr-FR" sz="2300" b="1" dirty="0">
                <a:solidFill>
                  <a:srgbClr val="FF0000"/>
                </a:solidFill>
                <a:latin typeface="Times New Roman" pitchFamily="18" charset="0"/>
                <a:cs typeface="Times New Roman" pitchFamily="18" charset="0"/>
              </a:rPr>
              <a:t>sur 3 bits en binaire</a:t>
            </a:r>
            <a:r>
              <a:rPr lang="fr-FR" sz="2300" b="1" dirty="0">
                <a:latin typeface="Times New Roman" pitchFamily="18" charset="0"/>
                <a:cs typeface="Times New Roman" pitchFamily="18" charset="0"/>
              </a:rPr>
              <a:t>.</a:t>
            </a:r>
          </a:p>
          <a:p>
            <a:pPr marL="265113" indent="-265113" algn="just" rtl="0">
              <a:lnSpc>
                <a:spcPct val="115000"/>
              </a:lnSpc>
              <a:buFont typeface="Wingdings" pitchFamily="2" charset="2"/>
              <a:buChar char="§"/>
              <a:defRPr/>
            </a:pPr>
            <a:r>
              <a:rPr lang="fr-FR" sz="2300" b="1" dirty="0">
                <a:latin typeface="Times New Roman" pitchFamily="18" charset="0"/>
                <a:cs typeface="Times New Roman" pitchFamily="18" charset="0"/>
              </a:rPr>
              <a:t>L’idée de base est de replacer chaque symbole dans la base octal par sa valeur en binaire sur 3 bits ( faire des  éclatement sur 3 bits ).</a:t>
            </a:r>
          </a:p>
          <a:p>
            <a:pPr algn="just" rtl="0">
              <a:lnSpc>
                <a:spcPct val="115000"/>
              </a:lnSpc>
              <a:defRPr/>
            </a:pPr>
            <a:r>
              <a:rPr lang="fr-FR" sz="2300" b="1" dirty="0">
                <a:solidFill>
                  <a:srgbClr val="FF0000"/>
                </a:solidFill>
                <a:latin typeface="Times New Roman" pitchFamily="18" charset="0"/>
                <a:cs typeface="Times New Roman" pitchFamily="18" charset="0"/>
              </a:rPr>
              <a:t>Exemples :</a:t>
            </a:r>
            <a:r>
              <a:rPr lang="fr-FR" sz="2300" b="1" dirty="0">
                <a:latin typeface="Times New Roman" pitchFamily="18" charset="0"/>
                <a:cs typeface="Times New Roman" pitchFamily="18" charset="0"/>
              </a:rPr>
              <a:t> </a:t>
            </a:r>
          </a:p>
          <a:p>
            <a:pPr algn="just" rtl="0">
              <a:lnSpc>
                <a:spcPct val="115000"/>
              </a:lnSpc>
              <a:buFont typeface="Wingdings" pitchFamily="2" charset="2"/>
              <a:buChar char="§"/>
              <a:defRPr/>
            </a:pPr>
            <a:r>
              <a:rPr lang="fr-FR" sz="2300" b="1" dirty="0">
                <a:latin typeface="Times New Roman" pitchFamily="18" charset="0"/>
                <a:cs typeface="Times New Roman" pitchFamily="18" charset="0"/>
              </a:rPr>
              <a:t>(345)</a:t>
            </a:r>
            <a:r>
              <a:rPr lang="fr-FR" sz="2300" b="1" baseline="-25000" dirty="0">
                <a:latin typeface="Times New Roman" pitchFamily="18" charset="0"/>
                <a:cs typeface="Times New Roman" pitchFamily="18" charset="0"/>
              </a:rPr>
              <a:t>8</a:t>
            </a:r>
            <a:r>
              <a:rPr lang="fr-FR" sz="2300" b="1" dirty="0">
                <a:latin typeface="Times New Roman" pitchFamily="18" charset="0"/>
                <a:cs typeface="Times New Roman" pitchFamily="18" charset="0"/>
              </a:rPr>
              <a:t>=(011 100 101)</a:t>
            </a:r>
            <a:r>
              <a:rPr lang="fr-FR" sz="2300" b="1" baseline="-25000" dirty="0">
                <a:latin typeface="Times New Roman" pitchFamily="18" charset="0"/>
                <a:cs typeface="Times New Roman" pitchFamily="18" charset="0"/>
              </a:rPr>
              <a:t>2</a:t>
            </a:r>
          </a:p>
          <a:p>
            <a:pPr algn="just" rtl="0">
              <a:lnSpc>
                <a:spcPct val="115000"/>
              </a:lnSpc>
              <a:buFont typeface="Wingdings" pitchFamily="2" charset="2"/>
              <a:buChar char="§"/>
              <a:defRPr/>
            </a:pPr>
            <a:r>
              <a:rPr lang="fr-FR" sz="2300" b="1" dirty="0">
                <a:latin typeface="Times New Roman" pitchFamily="18" charset="0"/>
                <a:cs typeface="Times New Roman" pitchFamily="18" charset="0"/>
              </a:rPr>
              <a:t>(65,76)</a:t>
            </a:r>
            <a:r>
              <a:rPr lang="fr-FR" sz="2300" b="1" baseline="-25000" dirty="0">
                <a:latin typeface="Times New Roman" pitchFamily="18" charset="0"/>
                <a:cs typeface="Times New Roman" pitchFamily="18" charset="0"/>
              </a:rPr>
              <a:t>8</a:t>
            </a:r>
            <a:r>
              <a:rPr lang="fr-FR" sz="2300" b="1" dirty="0">
                <a:latin typeface="Times New Roman" pitchFamily="18" charset="0"/>
                <a:cs typeface="Times New Roman" pitchFamily="18" charset="0"/>
              </a:rPr>
              <a:t>=(110 101, 111 110)</a:t>
            </a:r>
            <a:r>
              <a:rPr lang="fr-FR" sz="2300" b="1" baseline="-25000" dirty="0">
                <a:latin typeface="Times New Roman" pitchFamily="18" charset="0"/>
                <a:cs typeface="Times New Roman" pitchFamily="18" charset="0"/>
              </a:rPr>
              <a:t>2</a:t>
            </a:r>
          </a:p>
          <a:p>
            <a:pPr algn="just" rtl="0">
              <a:lnSpc>
                <a:spcPct val="115000"/>
              </a:lnSpc>
              <a:buFont typeface="Wingdings" pitchFamily="2" charset="2"/>
              <a:buChar char="§"/>
              <a:defRPr/>
            </a:pPr>
            <a:r>
              <a:rPr lang="fr-FR" sz="2300" b="1" dirty="0">
                <a:latin typeface="Times New Roman" pitchFamily="18" charset="0"/>
                <a:cs typeface="Times New Roman" pitchFamily="18" charset="0"/>
              </a:rPr>
              <a:t>(35,34)</a:t>
            </a:r>
            <a:r>
              <a:rPr lang="fr-FR" sz="2300" b="1" baseline="-25000" dirty="0">
                <a:latin typeface="Times New Roman" pitchFamily="18" charset="0"/>
                <a:cs typeface="Times New Roman" pitchFamily="18" charset="0"/>
              </a:rPr>
              <a:t>8</a:t>
            </a:r>
            <a:r>
              <a:rPr lang="fr-FR" sz="2300" b="1" dirty="0">
                <a:latin typeface="Times New Roman" pitchFamily="18" charset="0"/>
                <a:cs typeface="Times New Roman" pitchFamily="18" charset="0"/>
              </a:rPr>
              <a:t>=(011 101 , </a:t>
            </a:r>
            <a:r>
              <a:rPr lang="fr-FR" sz="2300" b="1" dirty="0">
                <a:solidFill>
                  <a:srgbClr val="FF0000"/>
                </a:solidFill>
                <a:latin typeface="Times New Roman" pitchFamily="18" charset="0"/>
                <a:cs typeface="Times New Roman" pitchFamily="18" charset="0"/>
              </a:rPr>
              <a:t>0</a:t>
            </a:r>
            <a:r>
              <a:rPr lang="fr-FR" sz="2300" b="1" dirty="0">
                <a:latin typeface="Times New Roman" pitchFamily="18" charset="0"/>
                <a:cs typeface="Times New Roman" pitchFamily="18" charset="0"/>
              </a:rPr>
              <a:t>11 100)</a:t>
            </a:r>
            <a:r>
              <a:rPr lang="fr-FR" sz="2300" b="1" baseline="-25000" dirty="0">
                <a:latin typeface="Times New Roman" pitchFamily="18" charset="0"/>
                <a:cs typeface="Times New Roman" pitchFamily="18" charset="0"/>
              </a:rPr>
              <a:t>2</a:t>
            </a:r>
          </a:p>
        </p:txBody>
      </p:sp>
      <p:sp>
        <p:nvSpPr>
          <p:cNvPr id="28688" name="Text Box 34"/>
          <p:cNvSpPr txBox="1">
            <a:spLocks noChangeArrowheads="1"/>
          </p:cNvSpPr>
          <p:nvPr/>
        </p:nvSpPr>
        <p:spPr bwMode="auto">
          <a:xfrm>
            <a:off x="322263" y="5572125"/>
            <a:ext cx="8535987" cy="708025"/>
          </a:xfrm>
          <a:prstGeom prst="rect">
            <a:avLst/>
          </a:prstGeom>
          <a:noFill/>
          <a:ln w="9525">
            <a:noFill/>
            <a:miter lim="800000"/>
            <a:headEnd/>
            <a:tailEnd/>
          </a:ln>
        </p:spPr>
        <p:txBody>
          <a:bodyPr>
            <a:spAutoFit/>
          </a:bodyPr>
          <a:lstStyle/>
          <a:p>
            <a:pPr algn="just" rtl="0"/>
            <a:r>
              <a:rPr lang="fr-FR" sz="2300" b="1">
                <a:solidFill>
                  <a:srgbClr val="FF0000"/>
                </a:solidFill>
                <a:latin typeface="Times New Roman" pitchFamily="18" charset="0"/>
                <a:cs typeface="Times New Roman" pitchFamily="18" charset="0"/>
              </a:rPr>
              <a:t>Remarque :</a:t>
            </a:r>
            <a:r>
              <a:rPr lang="fr-FR" sz="2300" b="1">
                <a:latin typeface="Times New Roman" pitchFamily="18" charset="0"/>
                <a:cs typeface="Times New Roman" pitchFamily="18" charset="0"/>
              </a:rPr>
              <a:t> le remplacement se fait de droit à gauche pour la partie entière et de gauche à droite pour la partie fractionnelle .</a:t>
            </a:r>
          </a:p>
        </p:txBody>
      </p:sp>
      <p:sp>
        <p:nvSpPr>
          <p:cNvPr id="7" name="Rectangle 2"/>
          <p:cNvSpPr txBox="1">
            <a:spLocks noChangeArrowheads="1"/>
          </p:cNvSpPr>
          <p:nvPr/>
        </p:nvSpPr>
        <p:spPr bwMode="auto">
          <a:xfrm>
            <a:off x="456406" y="188640"/>
            <a:ext cx="8267700" cy="739775"/>
          </a:xfrm>
          <a:prstGeom prst="rect">
            <a:avLst/>
          </a:prstGeom>
          <a:solidFill>
            <a:schemeClr val="accent1">
              <a:lumMod val="20000"/>
              <a:lumOff val="80000"/>
            </a:schemeClr>
          </a:solidFill>
          <a:ln w="9525">
            <a:solidFill>
              <a:srgbClr val="002060"/>
            </a:solidFill>
            <a:round/>
            <a:headEnd/>
            <a:tailEnd/>
          </a:ln>
        </p:spPr>
        <p:txBody>
          <a:bodyPr vert="horz" wrap="square" lIns="90000" tIns="46800" rIns="90000" bIns="4680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5pPr>
            <a:lvl6pPr marL="4572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a:lstStyle>
          <a:p>
            <a:pPr eaLnBrk="1" hangingPunct="1"/>
            <a:r>
              <a:rPr lang="fr-FR" sz="3200" b="1" smtClean="0">
                <a:solidFill>
                  <a:srgbClr val="FF0000"/>
                </a:solidFill>
              </a:rPr>
              <a:t>II-9 Conversion : Octal </a:t>
            </a:r>
            <a:r>
              <a:rPr lang="fr-FR" sz="3200" b="1" smtClean="0">
                <a:solidFill>
                  <a:srgbClr val="FF0000"/>
                </a:solidFill>
                <a:sym typeface="Wingdings" pitchFamily="2" charset="2"/>
              </a:rPr>
              <a:t> binaire</a:t>
            </a:r>
            <a:endParaRPr lang="fr-FR" sz="3200" b="1" smtClean="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5"/>
          <p:cNvSpPr>
            <a:spLocks noGrp="1"/>
          </p:cNvSpPr>
          <p:nvPr>
            <p:ph type="sldNum" sz="quarter" idx="12"/>
          </p:nvPr>
        </p:nvSpPr>
        <p:spPr>
          <a:noFill/>
        </p:spPr>
        <p:txBody>
          <a:bodyPr/>
          <a:lstStyle/>
          <a:p>
            <a:fld id="{9247E35F-D5C7-4053-A62B-CDC9B7EA9534}" type="slidenum">
              <a:rPr lang="en-GB" smtClean="0"/>
              <a:pPr/>
              <a:t>27</a:t>
            </a:fld>
            <a:endParaRPr lang="en-GB" smtClean="0"/>
          </a:p>
        </p:txBody>
      </p:sp>
      <p:sp>
        <p:nvSpPr>
          <p:cNvPr id="29700" name="Text Box 15"/>
          <p:cNvSpPr txBox="1">
            <a:spLocks noChangeArrowheads="1"/>
          </p:cNvSpPr>
          <p:nvPr/>
        </p:nvSpPr>
        <p:spPr bwMode="auto">
          <a:xfrm>
            <a:off x="395288" y="1341438"/>
            <a:ext cx="8391525" cy="1508125"/>
          </a:xfrm>
          <a:prstGeom prst="rect">
            <a:avLst/>
          </a:prstGeom>
          <a:noFill/>
          <a:ln w="9525">
            <a:noFill/>
            <a:miter lim="800000"/>
            <a:headEnd/>
            <a:tailEnd/>
          </a:ln>
        </p:spPr>
        <p:txBody>
          <a:bodyPr>
            <a:spAutoFit/>
          </a:bodyPr>
          <a:lstStyle/>
          <a:p>
            <a:pPr marL="265113" indent="-265113" algn="just" rtl="0">
              <a:lnSpc>
                <a:spcPct val="100000"/>
              </a:lnSpc>
              <a:buClrTx/>
              <a:buFont typeface="Wingdings" pitchFamily="2" charset="2"/>
              <a:buChar char="§"/>
            </a:pPr>
            <a:r>
              <a:rPr lang="fr-FR" sz="2300" b="1" dirty="0">
                <a:latin typeface="Times New Roman" pitchFamily="18" charset="0"/>
                <a:cs typeface="Times New Roman" pitchFamily="18" charset="0"/>
              </a:rPr>
              <a:t>L’idée de base est de faire des </a:t>
            </a:r>
            <a:r>
              <a:rPr lang="fr-FR" sz="2300" b="1" dirty="0">
                <a:solidFill>
                  <a:srgbClr val="FF0000"/>
                </a:solidFill>
                <a:latin typeface="Times New Roman" pitchFamily="18" charset="0"/>
                <a:cs typeface="Times New Roman" pitchFamily="18" charset="0"/>
              </a:rPr>
              <a:t>regroupements</a:t>
            </a:r>
            <a:r>
              <a:rPr lang="fr-FR" sz="2300" b="1" dirty="0">
                <a:latin typeface="Times New Roman" pitchFamily="18" charset="0"/>
                <a:cs typeface="Times New Roman" pitchFamily="18" charset="0"/>
              </a:rPr>
              <a:t> de </a:t>
            </a:r>
            <a:r>
              <a:rPr lang="fr-FR" sz="2300" b="1" dirty="0">
                <a:solidFill>
                  <a:srgbClr val="FF0000"/>
                </a:solidFill>
                <a:latin typeface="Times New Roman" pitchFamily="18" charset="0"/>
                <a:cs typeface="Times New Roman" pitchFamily="18" charset="0"/>
              </a:rPr>
              <a:t>3 bits</a:t>
            </a:r>
            <a:r>
              <a:rPr lang="fr-FR" sz="2300" b="1" dirty="0">
                <a:latin typeface="Times New Roman" pitchFamily="18" charset="0"/>
                <a:cs typeface="Times New Roman" pitchFamily="18" charset="0"/>
              </a:rPr>
              <a:t> à partir du poids faible.</a:t>
            </a:r>
          </a:p>
          <a:p>
            <a:pPr marL="265113" indent="-265113" algn="just" rtl="0">
              <a:lnSpc>
                <a:spcPct val="100000"/>
              </a:lnSpc>
              <a:buClrTx/>
              <a:buFont typeface="Wingdings" pitchFamily="2" charset="2"/>
              <a:buChar char="§"/>
            </a:pPr>
            <a:r>
              <a:rPr lang="fr-FR" sz="2300" b="1" dirty="0">
                <a:latin typeface="Times New Roman" pitchFamily="18" charset="0"/>
                <a:cs typeface="Times New Roman" pitchFamily="18" charset="0"/>
              </a:rPr>
              <a:t>Par la suite </a:t>
            </a:r>
            <a:r>
              <a:rPr lang="fr-FR" sz="2300" b="1" dirty="0">
                <a:solidFill>
                  <a:srgbClr val="FF0000"/>
                </a:solidFill>
                <a:latin typeface="Times New Roman" pitchFamily="18" charset="0"/>
                <a:cs typeface="Times New Roman" pitchFamily="18" charset="0"/>
              </a:rPr>
              <a:t>remplacer</a:t>
            </a:r>
            <a:r>
              <a:rPr lang="fr-FR" sz="2300" b="1" dirty="0">
                <a:latin typeface="Times New Roman" pitchFamily="18" charset="0"/>
                <a:cs typeface="Times New Roman" pitchFamily="18" charset="0"/>
              </a:rPr>
              <a:t> chaque regroupement par la valeur octal correspondante .</a:t>
            </a:r>
            <a:endParaRPr lang="fr-FR" sz="2300" b="1" baseline="-25000" dirty="0">
              <a:latin typeface="Times New Roman" pitchFamily="18" charset="0"/>
              <a:cs typeface="Times New Roman" pitchFamily="18" charset="0"/>
            </a:endParaRPr>
          </a:p>
        </p:txBody>
      </p:sp>
      <p:sp>
        <p:nvSpPr>
          <p:cNvPr id="29701" name="Text Box 16"/>
          <p:cNvSpPr txBox="1">
            <a:spLocks noChangeArrowheads="1"/>
          </p:cNvSpPr>
          <p:nvPr/>
        </p:nvSpPr>
        <p:spPr bwMode="auto">
          <a:xfrm>
            <a:off x="465138" y="3101975"/>
            <a:ext cx="8250237" cy="1462067"/>
          </a:xfrm>
          <a:prstGeom prst="rect">
            <a:avLst/>
          </a:prstGeom>
          <a:noFill/>
          <a:ln w="9525">
            <a:noFill/>
            <a:miter lim="800000"/>
            <a:headEnd/>
            <a:tailEnd/>
          </a:ln>
        </p:spPr>
        <p:txBody>
          <a:bodyPr>
            <a:spAutoFit/>
          </a:bodyPr>
          <a:lstStyle/>
          <a:p>
            <a:pPr algn="l"/>
            <a:r>
              <a:rPr lang="fr-FR" sz="2300" b="1" dirty="0">
                <a:solidFill>
                  <a:srgbClr val="FF0000"/>
                </a:solidFill>
                <a:latin typeface="Times New Roman" pitchFamily="18" charset="0"/>
                <a:cs typeface="Times New Roman" pitchFamily="18" charset="0"/>
              </a:rPr>
              <a:t>Exemple :</a:t>
            </a:r>
          </a:p>
          <a:p>
            <a:pPr algn="l">
              <a:lnSpc>
                <a:spcPct val="150000"/>
              </a:lnSpc>
            </a:pPr>
            <a:r>
              <a:rPr lang="fr-FR" sz="2300" b="1" dirty="0">
                <a:latin typeface="Times New Roman" pitchFamily="18" charset="0"/>
                <a:cs typeface="Times New Roman" pitchFamily="18" charset="0"/>
              </a:rPr>
              <a:t>(11001010010110)</a:t>
            </a:r>
            <a:r>
              <a:rPr lang="fr-FR" sz="2300" b="1" baseline="-25000" dirty="0">
                <a:latin typeface="Times New Roman" pitchFamily="18" charset="0"/>
                <a:cs typeface="Times New Roman" pitchFamily="18" charset="0"/>
              </a:rPr>
              <a:t>2</a:t>
            </a:r>
            <a:r>
              <a:rPr lang="fr-FR" sz="2300" b="1" dirty="0">
                <a:latin typeface="Times New Roman" pitchFamily="18" charset="0"/>
                <a:cs typeface="Times New Roman" pitchFamily="18" charset="0"/>
              </a:rPr>
              <a:t>=(</a:t>
            </a:r>
            <a:r>
              <a:rPr lang="fr-FR" sz="2300" b="1" dirty="0">
                <a:solidFill>
                  <a:srgbClr val="FF0000"/>
                </a:solidFill>
                <a:latin typeface="Times New Roman" pitchFamily="18" charset="0"/>
                <a:cs typeface="Times New Roman" pitchFamily="18" charset="0"/>
              </a:rPr>
              <a:t>0</a:t>
            </a:r>
            <a:r>
              <a:rPr lang="fr-FR" sz="2300" b="1" dirty="0">
                <a:latin typeface="Times New Roman" pitchFamily="18" charset="0"/>
                <a:cs typeface="Times New Roman" pitchFamily="18" charset="0"/>
              </a:rPr>
              <a:t>11 001 010 </a:t>
            </a:r>
            <a:r>
              <a:rPr lang="fr-FR" sz="2300" b="1" dirty="0" err="1">
                <a:latin typeface="Times New Roman" pitchFamily="18" charset="0"/>
                <a:cs typeface="Times New Roman" pitchFamily="18" charset="0"/>
              </a:rPr>
              <a:t>010</a:t>
            </a:r>
            <a:r>
              <a:rPr lang="fr-FR" sz="2300" b="1" dirty="0">
                <a:latin typeface="Times New Roman" pitchFamily="18" charset="0"/>
                <a:cs typeface="Times New Roman" pitchFamily="18" charset="0"/>
              </a:rPr>
              <a:t> 110)</a:t>
            </a:r>
            <a:r>
              <a:rPr lang="fr-FR" sz="2300" b="1" baseline="-25000" dirty="0">
                <a:latin typeface="Times New Roman" pitchFamily="18" charset="0"/>
                <a:cs typeface="Times New Roman" pitchFamily="18" charset="0"/>
              </a:rPr>
              <a:t>2</a:t>
            </a:r>
            <a:r>
              <a:rPr lang="fr-FR" sz="2300" b="1" dirty="0">
                <a:latin typeface="Times New Roman" pitchFamily="18" charset="0"/>
                <a:cs typeface="Times New Roman" pitchFamily="18" charset="0"/>
              </a:rPr>
              <a:t>=(31226)</a:t>
            </a:r>
            <a:r>
              <a:rPr lang="fr-FR" sz="2300" b="1" baseline="-25000" dirty="0">
                <a:latin typeface="Times New Roman" pitchFamily="18" charset="0"/>
                <a:cs typeface="Times New Roman" pitchFamily="18" charset="0"/>
              </a:rPr>
              <a:t>8</a:t>
            </a:r>
          </a:p>
          <a:p>
            <a:pPr algn="just" rtl="0">
              <a:lnSpc>
                <a:spcPct val="150000"/>
              </a:lnSpc>
            </a:pPr>
            <a:r>
              <a:rPr lang="fr-FR" sz="2300" b="1" dirty="0">
                <a:latin typeface="Times New Roman" pitchFamily="18" charset="0"/>
                <a:cs typeface="Times New Roman" pitchFamily="18" charset="0"/>
              </a:rPr>
              <a:t>(110010100,10101)</a:t>
            </a:r>
            <a:r>
              <a:rPr lang="fr-FR" sz="2300" b="1" baseline="-25000" dirty="0">
                <a:latin typeface="Times New Roman" pitchFamily="18" charset="0"/>
                <a:cs typeface="Times New Roman" pitchFamily="18" charset="0"/>
              </a:rPr>
              <a:t>2</a:t>
            </a:r>
            <a:r>
              <a:rPr lang="fr-FR" sz="2300" b="1" dirty="0">
                <a:latin typeface="Times New Roman" pitchFamily="18" charset="0"/>
                <a:cs typeface="Times New Roman" pitchFamily="18" charset="0"/>
              </a:rPr>
              <a:t>= (110 010 100 , 101 01</a:t>
            </a:r>
            <a:r>
              <a:rPr lang="fr-FR" sz="2300" b="1" dirty="0">
                <a:solidFill>
                  <a:srgbClr val="FF0000"/>
                </a:solidFill>
                <a:latin typeface="Times New Roman" pitchFamily="18" charset="0"/>
                <a:cs typeface="Times New Roman" pitchFamily="18" charset="0"/>
              </a:rPr>
              <a:t>0</a:t>
            </a:r>
            <a:r>
              <a:rPr lang="fr-FR" sz="2300" b="1" dirty="0">
                <a:latin typeface="Times New Roman" pitchFamily="18" charset="0"/>
                <a:cs typeface="Times New Roman" pitchFamily="18" charset="0"/>
              </a:rPr>
              <a:t>)</a:t>
            </a:r>
            <a:r>
              <a:rPr lang="fr-FR" sz="2300" b="1" baseline="-25000" dirty="0">
                <a:latin typeface="Times New Roman" pitchFamily="18" charset="0"/>
                <a:cs typeface="Times New Roman" pitchFamily="18" charset="0"/>
              </a:rPr>
              <a:t>2</a:t>
            </a:r>
            <a:r>
              <a:rPr lang="fr-FR" sz="2300" b="1" dirty="0">
                <a:latin typeface="Times New Roman" pitchFamily="18" charset="0"/>
                <a:cs typeface="Times New Roman" pitchFamily="18" charset="0"/>
              </a:rPr>
              <a:t>=(</a:t>
            </a:r>
            <a:r>
              <a:rPr lang="fr-FR" sz="2300" b="1" dirty="0" smtClean="0">
                <a:latin typeface="Times New Roman" pitchFamily="18" charset="0"/>
                <a:cs typeface="Times New Roman" pitchFamily="18" charset="0"/>
              </a:rPr>
              <a:t>624,52)</a:t>
            </a:r>
            <a:r>
              <a:rPr lang="fr-FR" sz="2300" b="1" baseline="-25000" dirty="0" smtClean="0">
                <a:latin typeface="Times New Roman" pitchFamily="18" charset="0"/>
                <a:cs typeface="Times New Roman" pitchFamily="18" charset="0"/>
              </a:rPr>
              <a:t>8</a:t>
            </a:r>
            <a:endParaRPr lang="fr-FR" sz="2300" b="1" dirty="0">
              <a:latin typeface="Times New Roman" pitchFamily="18" charset="0"/>
              <a:cs typeface="Times New Roman" pitchFamily="18" charset="0"/>
            </a:endParaRPr>
          </a:p>
        </p:txBody>
      </p:sp>
      <p:sp>
        <p:nvSpPr>
          <p:cNvPr id="29702" name="Text Box 18"/>
          <p:cNvSpPr txBox="1">
            <a:spLocks noChangeArrowheads="1"/>
          </p:cNvSpPr>
          <p:nvPr/>
        </p:nvSpPr>
        <p:spPr bwMode="auto">
          <a:xfrm>
            <a:off x="428625" y="4703763"/>
            <a:ext cx="8358188" cy="1154112"/>
          </a:xfrm>
          <a:prstGeom prst="rect">
            <a:avLst/>
          </a:prstGeom>
          <a:noFill/>
          <a:ln w="9525">
            <a:noFill/>
            <a:miter lim="800000"/>
            <a:headEnd/>
            <a:tailEnd/>
          </a:ln>
        </p:spPr>
        <p:txBody>
          <a:bodyPr>
            <a:spAutoFit/>
          </a:bodyPr>
          <a:lstStyle/>
          <a:p>
            <a:pPr algn="just" rtl="0">
              <a:lnSpc>
                <a:spcPct val="100000"/>
              </a:lnSpc>
            </a:pPr>
            <a:r>
              <a:rPr lang="fr-FR" sz="2300" b="1" dirty="0">
                <a:solidFill>
                  <a:srgbClr val="FF0000"/>
                </a:solidFill>
                <a:latin typeface="Times New Roman" pitchFamily="18" charset="0"/>
                <a:cs typeface="Times New Roman" pitchFamily="18" charset="0"/>
              </a:rPr>
              <a:t>Remarque :</a:t>
            </a:r>
          </a:p>
          <a:p>
            <a:pPr algn="just" rtl="0">
              <a:lnSpc>
                <a:spcPct val="100000"/>
              </a:lnSpc>
            </a:pPr>
            <a:r>
              <a:rPr lang="fr-FR" sz="2300" b="1" dirty="0">
                <a:latin typeface="Times New Roman" pitchFamily="18" charset="0"/>
                <a:cs typeface="Times New Roman" pitchFamily="18" charset="0"/>
              </a:rPr>
              <a:t> le regroupement se fait de droit à gauche pour la partie entière et de gauche à droite pour la partie fractionnelle .</a:t>
            </a:r>
          </a:p>
        </p:txBody>
      </p:sp>
      <p:sp>
        <p:nvSpPr>
          <p:cNvPr id="7" name="Rectangle 2"/>
          <p:cNvSpPr txBox="1">
            <a:spLocks noChangeArrowheads="1"/>
          </p:cNvSpPr>
          <p:nvPr/>
        </p:nvSpPr>
        <p:spPr bwMode="auto">
          <a:xfrm>
            <a:off x="395288" y="332656"/>
            <a:ext cx="8228012" cy="714375"/>
          </a:xfrm>
          <a:prstGeom prst="rect">
            <a:avLst/>
          </a:prstGeom>
          <a:solidFill>
            <a:schemeClr val="accent1">
              <a:lumMod val="20000"/>
              <a:lumOff val="80000"/>
            </a:schemeClr>
          </a:solidFill>
          <a:ln w="9525">
            <a:solidFill>
              <a:srgbClr val="002060"/>
            </a:solidFill>
            <a:round/>
            <a:headEnd/>
            <a:tailEnd/>
          </a:ln>
        </p:spPr>
        <p:txBody>
          <a:bodyPr vert="horz" wrap="square" lIns="90000" tIns="46800" rIns="90000" bIns="4680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5pPr>
            <a:lvl6pPr marL="4572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a:lstStyle>
          <a:p>
            <a:pPr eaLnBrk="1" hangingPunct="1"/>
            <a:r>
              <a:rPr lang="fr-FR" sz="3600" b="1" smtClean="0">
                <a:solidFill>
                  <a:srgbClr val="FF0000"/>
                </a:solidFill>
              </a:rPr>
              <a:t>II-8 Conversion : binaire </a:t>
            </a:r>
            <a:r>
              <a:rPr lang="fr-FR" sz="3600" b="1" smtClean="0">
                <a:solidFill>
                  <a:srgbClr val="FF0000"/>
                </a:solidFill>
                <a:sym typeface="Wingdings" pitchFamily="2" charset="2"/>
              </a:rPr>
              <a:t> </a:t>
            </a:r>
            <a:r>
              <a:rPr lang="fr-FR" sz="3600" b="1" smtClean="0">
                <a:solidFill>
                  <a:srgbClr val="FF0000"/>
                </a:solidFill>
              </a:rPr>
              <a:t>octal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5"/>
          <p:cNvSpPr>
            <a:spLocks noGrp="1"/>
          </p:cNvSpPr>
          <p:nvPr>
            <p:ph type="sldNum" sz="quarter" idx="12"/>
          </p:nvPr>
        </p:nvSpPr>
        <p:spPr>
          <a:noFill/>
        </p:spPr>
        <p:txBody>
          <a:bodyPr/>
          <a:lstStyle/>
          <a:p>
            <a:fld id="{7D83359C-2AB6-4FC2-B304-AF36546E6831}" type="slidenum">
              <a:rPr lang="en-GB" smtClean="0"/>
              <a:pPr/>
              <a:t>28</a:t>
            </a:fld>
            <a:endParaRPr lang="en-GB" smtClean="0"/>
          </a:p>
        </p:txBody>
      </p:sp>
      <p:sp>
        <p:nvSpPr>
          <p:cNvPr id="30723" name="Rectangle 2"/>
          <p:cNvSpPr>
            <a:spLocks noGrp="1" noChangeArrowheads="1"/>
          </p:cNvSpPr>
          <p:nvPr>
            <p:ph type="title"/>
          </p:nvPr>
        </p:nvSpPr>
        <p:spPr>
          <a:xfrm>
            <a:off x="487363" y="142875"/>
            <a:ext cx="8228012" cy="785813"/>
          </a:xfrm>
          <a:solidFill>
            <a:schemeClr val="accent1">
              <a:lumMod val="20000"/>
              <a:lumOff val="80000"/>
            </a:schemeClr>
          </a:solidFill>
          <a:ln>
            <a:solidFill>
              <a:srgbClr val="002060"/>
            </a:solidFill>
          </a:ln>
        </p:spPr>
        <p:txBody>
          <a:bodyPr/>
          <a:lstStyle/>
          <a:p>
            <a:pPr eaLnBrk="1" hangingPunct="1"/>
            <a:r>
              <a:rPr lang="fr-FR" sz="3200" b="1" smtClean="0">
                <a:solidFill>
                  <a:srgbClr val="FF0000"/>
                </a:solidFill>
              </a:rPr>
              <a:t>II-10 Conversion : </a:t>
            </a:r>
            <a:r>
              <a:rPr lang="fr-FR" sz="3200" b="1" smtClean="0">
                <a:solidFill>
                  <a:srgbClr val="FF0000"/>
                </a:solidFill>
                <a:sym typeface="Wingdings" pitchFamily="2" charset="2"/>
              </a:rPr>
              <a:t> </a:t>
            </a:r>
            <a:r>
              <a:rPr lang="fr-FR" sz="3200" b="1" smtClean="0">
                <a:solidFill>
                  <a:srgbClr val="FF0000"/>
                </a:solidFill>
              </a:rPr>
              <a:t>hexadécimal </a:t>
            </a:r>
            <a:r>
              <a:rPr lang="fr-FR" sz="3200" b="1" smtClean="0">
                <a:solidFill>
                  <a:srgbClr val="FF0000"/>
                </a:solidFill>
                <a:sym typeface="Wingdings" pitchFamily="2" charset="2"/>
              </a:rPr>
              <a:t> binaire</a:t>
            </a:r>
            <a:endParaRPr lang="fr-FR" sz="3200" b="1" smtClean="0">
              <a:solidFill>
                <a:srgbClr val="FF0000"/>
              </a:solidFill>
            </a:endParaRPr>
          </a:p>
        </p:txBody>
      </p:sp>
      <p:graphicFrame>
        <p:nvGraphicFramePr>
          <p:cNvPr id="260160" name="Group 64"/>
          <p:cNvGraphicFramePr>
            <a:graphicFrameLocks noGrp="1"/>
          </p:cNvGraphicFramePr>
          <p:nvPr>
            <p:ph idx="1"/>
          </p:nvPr>
        </p:nvGraphicFramePr>
        <p:xfrm>
          <a:off x="5837238" y="1116013"/>
          <a:ext cx="3178175" cy="5175504"/>
        </p:xfrm>
        <a:graphic>
          <a:graphicData uri="http://schemas.openxmlformats.org/drawingml/2006/table">
            <a:tbl>
              <a:tblPr rtl="1"/>
              <a:tblGrid>
                <a:gridCol w="1587500"/>
                <a:gridCol w="1590675"/>
              </a:tblGrid>
              <a:tr h="246063">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Hexadécimal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Décimal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FF0000"/>
                          </a:solidFill>
                          <a:effectLst/>
                          <a:latin typeface="Times New Roman" pitchFamily="18" charset="0"/>
                          <a:cs typeface="Times New Roman" pitchFamily="18" charset="0"/>
                        </a:rPr>
                        <a:t>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93000"/>
                        </a:lnSpc>
                        <a:spcBef>
                          <a:spcPts val="800"/>
                        </a:spcBef>
                        <a:spcAft>
                          <a:spcPct val="0"/>
                        </a:spcAft>
                        <a:buClr>
                          <a:srgbClr val="000000"/>
                        </a:buClr>
                        <a:buSzPct val="100000"/>
                        <a:buFont typeface="Arial" charset="0"/>
                        <a:buNone/>
                        <a:tabLst/>
                      </a:pPr>
                      <a:r>
                        <a:rPr kumimoji="0" lang="fr-FR" sz="1500" b="1" i="0" u="none" strike="noStrike" cap="none" normalizeH="0" baseline="0" smtClean="0">
                          <a:ln>
                            <a:noFill/>
                          </a:ln>
                          <a:solidFill>
                            <a:srgbClr val="000000"/>
                          </a:solidFill>
                          <a:effectLst/>
                          <a:latin typeface="Times New Roman" pitchFamily="18" charset="0"/>
                          <a:cs typeface="Times New Roman" pitchFamily="18"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32" name="Text Box 65"/>
          <p:cNvSpPr txBox="1">
            <a:spLocks noChangeArrowheads="1"/>
          </p:cNvSpPr>
          <p:nvPr/>
        </p:nvSpPr>
        <p:spPr bwMode="auto">
          <a:xfrm>
            <a:off x="357188" y="1357313"/>
            <a:ext cx="4929187" cy="3068637"/>
          </a:xfrm>
          <a:prstGeom prst="rect">
            <a:avLst/>
          </a:prstGeom>
          <a:noFill/>
          <a:ln w="9525">
            <a:noFill/>
            <a:miter lim="800000"/>
            <a:headEnd/>
            <a:tailEnd/>
          </a:ln>
        </p:spPr>
        <p:txBody>
          <a:bodyPr>
            <a:spAutoFit/>
          </a:bodyPr>
          <a:lstStyle/>
          <a:p>
            <a:pPr marL="265113" indent="-265113" algn="just" rtl="0">
              <a:buFont typeface="Wingdings" pitchFamily="2" charset="2"/>
              <a:buChar char="§"/>
              <a:defRPr/>
            </a:pPr>
            <a:r>
              <a:rPr lang="fr-FR" sz="2300" b="1" dirty="0">
                <a:latin typeface="Times New Roman" pitchFamily="18" charset="0"/>
                <a:cs typeface="Times New Roman" pitchFamily="18" charset="0"/>
              </a:rPr>
              <a:t>En Hexa chaque symbole de la base s’écrit </a:t>
            </a:r>
            <a:r>
              <a:rPr lang="fr-FR" sz="2300" b="1" dirty="0">
                <a:solidFill>
                  <a:srgbClr val="FF0000"/>
                </a:solidFill>
                <a:latin typeface="Times New Roman" pitchFamily="18" charset="0"/>
                <a:cs typeface="Times New Roman" pitchFamily="18" charset="0"/>
              </a:rPr>
              <a:t>sur 4 bits</a:t>
            </a:r>
            <a:r>
              <a:rPr lang="fr-FR" sz="2300" b="1" dirty="0">
                <a:latin typeface="Times New Roman" pitchFamily="18" charset="0"/>
                <a:cs typeface="Times New Roman" pitchFamily="18" charset="0"/>
              </a:rPr>
              <a:t>.</a:t>
            </a:r>
          </a:p>
          <a:p>
            <a:pPr marL="265113" indent="-265113" algn="just" rtl="0">
              <a:buFont typeface="Wingdings" pitchFamily="2" charset="2"/>
              <a:buChar char="§"/>
              <a:defRPr/>
            </a:pPr>
            <a:endParaRPr lang="fr-FR" sz="2300" b="1" dirty="0">
              <a:latin typeface="Times New Roman" pitchFamily="18" charset="0"/>
              <a:cs typeface="Times New Roman" pitchFamily="18" charset="0"/>
            </a:endParaRPr>
          </a:p>
          <a:p>
            <a:pPr marL="265113" indent="-265113" algn="just" rtl="0">
              <a:buFont typeface="Wingdings" pitchFamily="2" charset="2"/>
              <a:buChar char="§"/>
              <a:defRPr/>
            </a:pPr>
            <a:r>
              <a:rPr lang="fr-FR" sz="2300" b="1" dirty="0">
                <a:latin typeface="Times New Roman" pitchFamily="18" charset="0"/>
                <a:cs typeface="Times New Roman" pitchFamily="18" charset="0"/>
              </a:rPr>
              <a:t>L’idée de base est de replacer chaque symbole par sa valeur en binaire sur 4 bits (faire des éclatement sur 4 bits ).</a:t>
            </a:r>
          </a:p>
          <a:p>
            <a:pPr algn="just" rtl="0">
              <a:defRPr/>
            </a:pPr>
            <a:endParaRPr lang="fr-FR" sz="2300" b="1" dirty="0">
              <a:latin typeface="Times New Roman" pitchFamily="18" charset="0"/>
              <a:cs typeface="Times New Roman" pitchFamily="18" charset="0"/>
            </a:endParaRPr>
          </a:p>
          <a:p>
            <a:pPr algn="just" rtl="0">
              <a:defRPr/>
            </a:pPr>
            <a:endParaRPr lang="fr-FR" sz="2300" b="1" dirty="0">
              <a:latin typeface="Times New Roman" pitchFamily="18" charset="0"/>
              <a:cs typeface="Times New Roman" pitchFamily="18" charset="0"/>
            </a:endParaRPr>
          </a:p>
          <a:p>
            <a:pPr algn="just" rtl="0">
              <a:defRPr/>
            </a:pPr>
            <a:endParaRPr lang="fr-FR" sz="2300" b="1" baseline="-25000" dirty="0">
              <a:latin typeface="Times New Roman" pitchFamily="18" charset="0"/>
              <a:cs typeface="Times New Roman" pitchFamily="18" charset="0"/>
            </a:endParaRPr>
          </a:p>
        </p:txBody>
      </p:sp>
      <p:sp>
        <p:nvSpPr>
          <p:cNvPr id="30781" name="Rectangle 68"/>
          <p:cNvSpPr>
            <a:spLocks noChangeArrowheads="1"/>
          </p:cNvSpPr>
          <p:nvPr/>
        </p:nvSpPr>
        <p:spPr bwMode="auto">
          <a:xfrm>
            <a:off x="250825" y="4286250"/>
            <a:ext cx="5607050" cy="1187450"/>
          </a:xfrm>
          <a:prstGeom prst="rect">
            <a:avLst/>
          </a:prstGeom>
          <a:noFill/>
          <a:ln w="9525">
            <a:noFill/>
            <a:miter lim="800000"/>
            <a:headEnd/>
            <a:tailEnd/>
          </a:ln>
        </p:spPr>
        <p:txBody>
          <a:bodyPr>
            <a:spAutoFit/>
          </a:bodyPr>
          <a:lstStyle/>
          <a:p>
            <a:pPr algn="l">
              <a:lnSpc>
                <a:spcPct val="120000"/>
              </a:lnSpc>
            </a:pPr>
            <a:r>
              <a:rPr lang="fr-FR" sz="2000" b="1">
                <a:solidFill>
                  <a:srgbClr val="FF0000"/>
                </a:solidFill>
                <a:latin typeface="Times New Roman" pitchFamily="18" charset="0"/>
                <a:cs typeface="Times New Roman" pitchFamily="18" charset="0"/>
              </a:rPr>
              <a:t>Exemple : </a:t>
            </a:r>
          </a:p>
          <a:p>
            <a:pPr algn="l">
              <a:lnSpc>
                <a:spcPct val="120000"/>
              </a:lnSpc>
            </a:pPr>
            <a:r>
              <a:rPr lang="fr-FR" sz="2000" b="1">
                <a:latin typeface="Times New Roman" pitchFamily="18" charset="0"/>
                <a:cs typeface="Times New Roman" pitchFamily="18" charset="0"/>
              </a:rPr>
              <a:t>(345B)</a:t>
            </a:r>
            <a:r>
              <a:rPr lang="fr-FR" sz="2000" b="1" baseline="-25000">
                <a:latin typeface="Times New Roman" pitchFamily="18" charset="0"/>
                <a:cs typeface="Times New Roman" pitchFamily="18" charset="0"/>
              </a:rPr>
              <a:t>16</a:t>
            </a:r>
            <a:r>
              <a:rPr lang="fr-FR" sz="2000" b="1">
                <a:latin typeface="Times New Roman" pitchFamily="18" charset="0"/>
                <a:cs typeface="Times New Roman" pitchFamily="18" charset="0"/>
              </a:rPr>
              <a:t>=(</a:t>
            </a:r>
            <a:r>
              <a:rPr lang="fr-FR" sz="2000" b="1">
                <a:solidFill>
                  <a:srgbClr val="FF0000"/>
                </a:solidFill>
                <a:latin typeface="Times New Roman" pitchFamily="18" charset="0"/>
                <a:cs typeface="Times New Roman" pitchFamily="18" charset="0"/>
              </a:rPr>
              <a:t>0011 0100 0101</a:t>
            </a:r>
            <a:r>
              <a:rPr lang="fr-FR" sz="2000" b="1">
                <a:latin typeface="Times New Roman" pitchFamily="18" charset="0"/>
                <a:cs typeface="Times New Roman" pitchFamily="18" charset="0"/>
              </a:rPr>
              <a:t> </a:t>
            </a:r>
            <a:r>
              <a:rPr lang="fr-FR" sz="2000" b="1">
                <a:solidFill>
                  <a:srgbClr val="FF0000"/>
                </a:solidFill>
                <a:latin typeface="Times New Roman" pitchFamily="18" charset="0"/>
                <a:cs typeface="Times New Roman" pitchFamily="18" charset="0"/>
              </a:rPr>
              <a:t>1011</a:t>
            </a:r>
            <a:r>
              <a:rPr lang="fr-FR" sz="2000" b="1">
                <a:latin typeface="Times New Roman" pitchFamily="18" charset="0"/>
                <a:cs typeface="Times New Roman" pitchFamily="18" charset="0"/>
              </a:rPr>
              <a:t>)</a:t>
            </a:r>
            <a:r>
              <a:rPr lang="fr-FR" sz="2000" b="1" baseline="-25000">
                <a:solidFill>
                  <a:srgbClr val="FF0000"/>
                </a:solidFill>
                <a:latin typeface="Times New Roman" pitchFamily="18" charset="0"/>
                <a:cs typeface="Times New Roman" pitchFamily="18" charset="0"/>
              </a:rPr>
              <a:t>2</a:t>
            </a:r>
          </a:p>
          <a:p>
            <a:pPr algn="l">
              <a:lnSpc>
                <a:spcPct val="120000"/>
              </a:lnSpc>
            </a:pPr>
            <a:r>
              <a:rPr lang="fr-FR" sz="2000" b="1">
                <a:latin typeface="Times New Roman" pitchFamily="18" charset="0"/>
                <a:cs typeface="Times New Roman" pitchFamily="18" charset="0"/>
              </a:rPr>
              <a:t>(AB3,4F6)</a:t>
            </a:r>
            <a:r>
              <a:rPr lang="fr-FR" sz="2000" b="1" baseline="-25000">
                <a:latin typeface="Times New Roman" pitchFamily="18" charset="0"/>
                <a:cs typeface="Times New Roman" pitchFamily="18" charset="0"/>
              </a:rPr>
              <a:t>16</a:t>
            </a:r>
            <a:r>
              <a:rPr lang="fr-FR" sz="2000" b="1">
                <a:latin typeface="Times New Roman" pitchFamily="18" charset="0"/>
                <a:cs typeface="Times New Roman" pitchFamily="18" charset="0"/>
              </a:rPr>
              <a:t> = (</a:t>
            </a:r>
            <a:r>
              <a:rPr lang="fr-FR" sz="2000" b="1">
                <a:solidFill>
                  <a:srgbClr val="FF0000"/>
                </a:solidFill>
                <a:latin typeface="Times New Roman" pitchFamily="18" charset="0"/>
                <a:cs typeface="Times New Roman" pitchFamily="18" charset="0"/>
              </a:rPr>
              <a:t>1010 1011 0011 , 0100 1111 0110</a:t>
            </a:r>
            <a:r>
              <a:rPr lang="fr-FR" sz="2000" b="1">
                <a:latin typeface="Times New Roman" pitchFamily="18" charset="0"/>
                <a:cs typeface="Times New Roman" pitchFamily="18" charset="0"/>
              </a:rPr>
              <a:t>)</a:t>
            </a:r>
            <a:r>
              <a:rPr lang="fr-FR" sz="2000" b="1" baseline="-2500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5"/>
          <p:cNvSpPr>
            <a:spLocks noGrp="1"/>
          </p:cNvSpPr>
          <p:nvPr>
            <p:ph type="sldNum" sz="quarter" idx="12"/>
          </p:nvPr>
        </p:nvSpPr>
        <p:spPr>
          <a:noFill/>
        </p:spPr>
        <p:txBody>
          <a:bodyPr/>
          <a:lstStyle/>
          <a:p>
            <a:fld id="{FA45A359-FEB9-4F56-A5E0-2FFD0E3C1C43}" type="slidenum">
              <a:rPr lang="en-GB" smtClean="0"/>
              <a:pPr/>
              <a:t>29</a:t>
            </a:fld>
            <a:endParaRPr lang="en-GB" smtClean="0"/>
          </a:p>
        </p:txBody>
      </p:sp>
      <p:sp>
        <p:nvSpPr>
          <p:cNvPr id="305154" name="Rectangle 2"/>
          <p:cNvSpPr>
            <a:spLocks noGrp="1" noChangeArrowheads="1"/>
          </p:cNvSpPr>
          <p:nvPr>
            <p:ph type="title"/>
          </p:nvPr>
        </p:nvSpPr>
        <p:spPr>
          <a:xfrm>
            <a:off x="323850" y="261938"/>
            <a:ext cx="8391525" cy="738187"/>
          </a:xfrm>
          <a:solidFill>
            <a:schemeClr val="accent1">
              <a:lumMod val="20000"/>
              <a:lumOff val="80000"/>
            </a:schemeClr>
          </a:solidFill>
          <a:ln>
            <a:solidFill>
              <a:srgbClr val="002060"/>
            </a:solidFill>
          </a:ln>
        </p:spPr>
        <p:txBody>
          <a:bodyPr/>
          <a:lstStyle/>
          <a:p>
            <a:pPr eaLnBrk="1" hangingPunct="1">
              <a:defRPr/>
            </a:pPr>
            <a:r>
              <a:rPr lang="fr-FR" sz="3200" b="1" dirty="0" smtClean="0">
                <a:solidFill>
                  <a:srgbClr val="FF0000"/>
                </a:solidFill>
                <a:effectLst>
                  <a:outerShdw blurRad="38100" dist="38100" dir="2700000" algn="tl">
                    <a:srgbClr val="C0C0C0"/>
                  </a:outerShdw>
                </a:effectLst>
              </a:rPr>
              <a:t>II-11 Conversion :   </a:t>
            </a:r>
            <a:r>
              <a:rPr lang="fr-FR" sz="3200" b="1" dirty="0" smtClean="0">
                <a:solidFill>
                  <a:srgbClr val="FF0000"/>
                </a:solidFill>
              </a:rPr>
              <a:t>binaire</a:t>
            </a:r>
            <a:r>
              <a:rPr lang="fr-FR" sz="3200" b="1" dirty="0" smtClean="0">
                <a:solidFill>
                  <a:srgbClr val="FF0000"/>
                </a:solidFill>
                <a:effectLst>
                  <a:outerShdw blurRad="38100" dist="38100" dir="2700000" algn="tl">
                    <a:srgbClr val="C0C0C0"/>
                  </a:outerShdw>
                </a:effectLst>
              </a:rPr>
              <a:t> </a:t>
            </a:r>
            <a:r>
              <a:rPr lang="fr-FR" sz="3200" b="1" dirty="0" smtClean="0">
                <a:solidFill>
                  <a:srgbClr val="FF0000"/>
                </a:solidFill>
                <a:effectLst>
                  <a:outerShdw blurRad="38100" dist="38100" dir="2700000" algn="tl">
                    <a:srgbClr val="C0C0C0"/>
                  </a:outerShdw>
                </a:effectLst>
                <a:sym typeface="Wingdings" pitchFamily="2" charset="2"/>
              </a:rPr>
              <a:t></a:t>
            </a:r>
            <a:r>
              <a:rPr lang="fr-FR" sz="3200" b="1" dirty="0" smtClean="0">
                <a:solidFill>
                  <a:srgbClr val="FF0000"/>
                </a:solidFill>
                <a:effectLst>
                  <a:outerShdw blurRad="38100" dist="38100" dir="2700000" algn="tl">
                    <a:srgbClr val="C0C0C0"/>
                  </a:outerShdw>
                </a:effectLst>
              </a:rPr>
              <a:t>hexadécimal</a:t>
            </a:r>
          </a:p>
        </p:txBody>
      </p:sp>
      <p:sp>
        <p:nvSpPr>
          <p:cNvPr id="31748" name="Text Box 60"/>
          <p:cNvSpPr txBox="1">
            <a:spLocks noChangeArrowheads="1"/>
          </p:cNvSpPr>
          <p:nvPr/>
        </p:nvSpPr>
        <p:spPr bwMode="auto">
          <a:xfrm>
            <a:off x="352425" y="1000125"/>
            <a:ext cx="8393113" cy="2152650"/>
          </a:xfrm>
          <a:prstGeom prst="rect">
            <a:avLst/>
          </a:prstGeom>
          <a:noFill/>
          <a:ln w="9525">
            <a:noFill/>
            <a:miter lim="800000"/>
            <a:headEnd/>
            <a:tailEnd/>
          </a:ln>
        </p:spPr>
        <p:txBody>
          <a:bodyPr>
            <a:spAutoFit/>
          </a:bodyPr>
          <a:lstStyle/>
          <a:p>
            <a:pPr marL="265113" indent="-265113" algn="just" rtl="0">
              <a:lnSpc>
                <a:spcPct val="150000"/>
              </a:lnSpc>
              <a:buFont typeface="Wingdings" pitchFamily="2" charset="2"/>
              <a:buChar char="§"/>
            </a:pPr>
            <a:r>
              <a:rPr lang="fr-FR" sz="2300" b="1">
                <a:latin typeface="Times New Roman" pitchFamily="18" charset="0"/>
                <a:cs typeface="Times New Roman" pitchFamily="18" charset="0"/>
              </a:rPr>
              <a:t>L’idée de base est de faire des </a:t>
            </a:r>
            <a:r>
              <a:rPr lang="fr-FR" sz="2300" b="1">
                <a:solidFill>
                  <a:srgbClr val="FF0000"/>
                </a:solidFill>
                <a:latin typeface="Times New Roman" pitchFamily="18" charset="0"/>
                <a:cs typeface="Times New Roman" pitchFamily="18" charset="0"/>
              </a:rPr>
              <a:t>regroupements de 4 bits</a:t>
            </a:r>
            <a:r>
              <a:rPr lang="fr-FR" sz="2300" b="1">
                <a:latin typeface="Times New Roman" pitchFamily="18" charset="0"/>
                <a:cs typeface="Times New Roman" pitchFamily="18" charset="0"/>
              </a:rPr>
              <a:t> à partir du poids faible. </a:t>
            </a:r>
          </a:p>
          <a:p>
            <a:pPr marL="265113" indent="-265113" algn="just" rtl="0">
              <a:lnSpc>
                <a:spcPct val="150000"/>
              </a:lnSpc>
              <a:buFont typeface="Wingdings" pitchFamily="2" charset="2"/>
              <a:buChar char="§"/>
            </a:pPr>
            <a:r>
              <a:rPr lang="fr-FR" sz="2300" b="1">
                <a:latin typeface="Times New Roman" pitchFamily="18" charset="0"/>
                <a:cs typeface="Times New Roman" pitchFamily="18" charset="0"/>
              </a:rPr>
              <a:t>Par la suite remplacer chaque regroupement par la valeur Héxa correspondante . </a:t>
            </a:r>
            <a:endParaRPr lang="fr-FR" sz="2300" b="1" baseline="-25000">
              <a:latin typeface="Times New Roman" pitchFamily="18" charset="0"/>
              <a:cs typeface="Times New Roman" pitchFamily="18" charset="0"/>
            </a:endParaRPr>
          </a:p>
        </p:txBody>
      </p:sp>
      <p:sp>
        <p:nvSpPr>
          <p:cNvPr id="31749" name="Text Box 61"/>
          <p:cNvSpPr txBox="1">
            <a:spLocks noChangeArrowheads="1"/>
          </p:cNvSpPr>
          <p:nvPr/>
        </p:nvSpPr>
        <p:spPr bwMode="auto">
          <a:xfrm>
            <a:off x="357188" y="3357563"/>
            <a:ext cx="8351837" cy="1674812"/>
          </a:xfrm>
          <a:prstGeom prst="rect">
            <a:avLst/>
          </a:prstGeom>
          <a:noFill/>
          <a:ln w="9525">
            <a:noFill/>
            <a:miter lim="800000"/>
            <a:headEnd/>
            <a:tailEnd/>
          </a:ln>
        </p:spPr>
        <p:txBody>
          <a:bodyPr>
            <a:spAutoFit/>
          </a:bodyPr>
          <a:lstStyle/>
          <a:p>
            <a:pPr algn="just" rtl="0">
              <a:lnSpc>
                <a:spcPct val="120000"/>
              </a:lnSpc>
            </a:pPr>
            <a:r>
              <a:rPr lang="fr-FR" sz="2300" b="1">
                <a:solidFill>
                  <a:srgbClr val="FF0000"/>
                </a:solidFill>
                <a:latin typeface="Times New Roman" pitchFamily="18" charset="0"/>
                <a:cs typeface="Times New Roman" pitchFamily="18" charset="0"/>
              </a:rPr>
              <a:t>Exemple : </a:t>
            </a:r>
          </a:p>
          <a:p>
            <a:pPr algn="just" rtl="0">
              <a:lnSpc>
                <a:spcPct val="120000"/>
              </a:lnSpc>
            </a:pPr>
            <a:r>
              <a:rPr lang="fr-FR" sz="2300" b="1">
                <a:latin typeface="Times New Roman" pitchFamily="18" charset="0"/>
                <a:cs typeface="Times New Roman" pitchFamily="18" charset="0"/>
              </a:rPr>
              <a:t>(11001010100110)</a:t>
            </a:r>
            <a:r>
              <a:rPr lang="fr-FR" sz="2300" b="1" baseline="-25000">
                <a:latin typeface="Times New Roman" pitchFamily="18" charset="0"/>
                <a:cs typeface="Times New Roman" pitchFamily="18" charset="0"/>
              </a:rPr>
              <a:t>2</a:t>
            </a:r>
            <a:r>
              <a:rPr lang="fr-FR" sz="2300" b="1">
                <a:latin typeface="Times New Roman" pitchFamily="18" charset="0"/>
                <a:cs typeface="Times New Roman" pitchFamily="18" charset="0"/>
              </a:rPr>
              <a:t>=(</a:t>
            </a:r>
            <a:r>
              <a:rPr lang="fr-FR" sz="2300" b="1">
                <a:solidFill>
                  <a:srgbClr val="FF0000"/>
                </a:solidFill>
                <a:latin typeface="Times New Roman" pitchFamily="18" charset="0"/>
                <a:cs typeface="Times New Roman" pitchFamily="18" charset="0"/>
              </a:rPr>
              <a:t>00</a:t>
            </a:r>
            <a:r>
              <a:rPr lang="fr-FR" sz="2300" b="1">
                <a:latin typeface="Times New Roman" pitchFamily="18" charset="0"/>
                <a:cs typeface="Times New Roman" pitchFamily="18" charset="0"/>
              </a:rPr>
              <a:t>11 0010 1010 0110)</a:t>
            </a:r>
            <a:r>
              <a:rPr lang="fr-FR" sz="2300" b="1" baseline="-25000">
                <a:latin typeface="Times New Roman" pitchFamily="18" charset="0"/>
                <a:cs typeface="Times New Roman" pitchFamily="18" charset="0"/>
              </a:rPr>
              <a:t>2</a:t>
            </a:r>
            <a:r>
              <a:rPr lang="fr-FR" sz="2300" b="1">
                <a:latin typeface="Times New Roman" pitchFamily="18" charset="0"/>
                <a:cs typeface="Times New Roman" pitchFamily="18" charset="0"/>
              </a:rPr>
              <a:t>=(32A6)</a:t>
            </a:r>
            <a:r>
              <a:rPr lang="fr-FR" sz="2300" b="1" baseline="-25000">
                <a:latin typeface="Times New Roman" pitchFamily="18" charset="0"/>
                <a:cs typeface="Times New Roman" pitchFamily="18" charset="0"/>
              </a:rPr>
              <a:t>16</a:t>
            </a:r>
          </a:p>
          <a:p>
            <a:pPr algn="just" rtl="0">
              <a:lnSpc>
                <a:spcPct val="120000"/>
              </a:lnSpc>
            </a:pPr>
            <a:r>
              <a:rPr lang="fr-FR" sz="2300" b="1">
                <a:latin typeface="Times New Roman" pitchFamily="18" charset="0"/>
                <a:cs typeface="Times New Roman" pitchFamily="18" charset="0"/>
              </a:rPr>
              <a:t>(110010100,10101)</a:t>
            </a:r>
            <a:r>
              <a:rPr lang="fr-FR" sz="2300" b="1" baseline="-25000">
                <a:latin typeface="Times New Roman" pitchFamily="18" charset="0"/>
                <a:cs typeface="Times New Roman" pitchFamily="18" charset="0"/>
              </a:rPr>
              <a:t>2</a:t>
            </a:r>
            <a:r>
              <a:rPr lang="fr-FR" sz="2300" b="1">
                <a:latin typeface="Times New Roman" pitchFamily="18" charset="0"/>
                <a:cs typeface="Times New Roman" pitchFamily="18" charset="0"/>
              </a:rPr>
              <a:t>= (</a:t>
            </a:r>
            <a:r>
              <a:rPr lang="fr-FR" sz="2300" b="1">
                <a:solidFill>
                  <a:srgbClr val="FF0000"/>
                </a:solidFill>
                <a:latin typeface="Times New Roman" pitchFamily="18" charset="0"/>
                <a:cs typeface="Times New Roman" pitchFamily="18" charset="0"/>
              </a:rPr>
              <a:t>000</a:t>
            </a:r>
            <a:r>
              <a:rPr lang="fr-FR" sz="2300" b="1">
                <a:latin typeface="Times New Roman" pitchFamily="18" charset="0"/>
                <a:cs typeface="Times New Roman" pitchFamily="18" charset="0"/>
              </a:rPr>
              <a:t>1 1001 0100,1010 1</a:t>
            </a:r>
            <a:r>
              <a:rPr lang="fr-FR" sz="2300" b="1">
                <a:solidFill>
                  <a:srgbClr val="FF0000"/>
                </a:solidFill>
                <a:latin typeface="Times New Roman" pitchFamily="18" charset="0"/>
                <a:cs typeface="Times New Roman" pitchFamily="18" charset="0"/>
              </a:rPr>
              <a:t>000</a:t>
            </a:r>
            <a:r>
              <a:rPr lang="fr-FR" sz="2300" b="1">
                <a:latin typeface="Times New Roman" pitchFamily="18" charset="0"/>
                <a:cs typeface="Times New Roman" pitchFamily="18" charset="0"/>
              </a:rPr>
              <a:t>)</a:t>
            </a:r>
            <a:r>
              <a:rPr lang="fr-FR" sz="2300" b="1" baseline="-25000">
                <a:latin typeface="Times New Roman" pitchFamily="18" charset="0"/>
                <a:cs typeface="Times New Roman" pitchFamily="18" charset="0"/>
              </a:rPr>
              <a:t>2</a:t>
            </a:r>
            <a:r>
              <a:rPr lang="fr-FR" sz="2300" b="1">
                <a:latin typeface="Times New Roman" pitchFamily="18" charset="0"/>
                <a:cs typeface="Times New Roman" pitchFamily="18" charset="0"/>
              </a:rPr>
              <a:t>=(194,A8)</a:t>
            </a:r>
            <a:r>
              <a:rPr lang="fr-FR" sz="2300" b="1" baseline="-25000">
                <a:latin typeface="Times New Roman" pitchFamily="18" charset="0"/>
                <a:cs typeface="Times New Roman" pitchFamily="18" charset="0"/>
              </a:rPr>
              <a:t>16</a:t>
            </a:r>
          </a:p>
          <a:p>
            <a:pPr algn="just" rtl="0"/>
            <a:endParaRPr lang="fr-FR" sz="23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5"/>
          <p:cNvSpPr>
            <a:spLocks noGrp="1"/>
          </p:cNvSpPr>
          <p:nvPr>
            <p:ph type="sldNum" sz="quarter" idx="12"/>
          </p:nvPr>
        </p:nvSpPr>
        <p:spPr>
          <a:noFill/>
        </p:spPr>
        <p:txBody>
          <a:bodyPr/>
          <a:lstStyle/>
          <a:p>
            <a:fld id="{03F28027-B0AD-4EEC-B769-4BAC162D5DAA}" type="slidenum">
              <a:rPr lang="en-GB" smtClean="0"/>
              <a:pPr/>
              <a:t>3</a:t>
            </a:fld>
            <a:endParaRPr lang="en-GB" smtClean="0"/>
          </a:p>
        </p:txBody>
      </p:sp>
      <p:sp>
        <p:nvSpPr>
          <p:cNvPr id="12291" name="Rectangle 2"/>
          <p:cNvSpPr>
            <a:spLocks noGrp="1" noChangeArrowheads="1"/>
          </p:cNvSpPr>
          <p:nvPr>
            <p:ph type="title"/>
          </p:nvPr>
        </p:nvSpPr>
        <p:spPr>
          <a:xfrm>
            <a:off x="487363" y="214313"/>
            <a:ext cx="8228012" cy="857250"/>
          </a:xfrm>
          <a:solidFill>
            <a:schemeClr val="accent1">
              <a:lumMod val="20000"/>
              <a:lumOff val="80000"/>
            </a:schemeClr>
          </a:solidFill>
          <a:ln>
            <a:solidFill>
              <a:srgbClr val="002060"/>
            </a:solidFill>
          </a:ln>
        </p:spPr>
        <p:txBody>
          <a:bodyPr/>
          <a:lstStyle/>
          <a:p>
            <a:pPr eaLnBrk="1" hangingPunct="1"/>
            <a:r>
              <a:rPr lang="fr-FR" sz="4000" b="1" smtClean="0">
                <a:solidFill>
                  <a:srgbClr val="FF0000"/>
                </a:solidFill>
              </a:rPr>
              <a:t>Objectifs </a:t>
            </a:r>
          </a:p>
        </p:txBody>
      </p:sp>
      <p:sp>
        <p:nvSpPr>
          <p:cNvPr id="11268" name="Rectangle 3"/>
          <p:cNvSpPr>
            <a:spLocks noGrp="1" noChangeArrowheads="1"/>
          </p:cNvSpPr>
          <p:nvPr>
            <p:ph type="body" idx="1"/>
          </p:nvPr>
        </p:nvSpPr>
        <p:spPr>
          <a:xfrm>
            <a:off x="357188" y="2357438"/>
            <a:ext cx="8328025" cy="1428750"/>
          </a:xfrm>
          <a:solidFill>
            <a:schemeClr val="accent5">
              <a:lumMod val="40000"/>
              <a:lumOff val="60000"/>
            </a:schemeClr>
          </a:solidFill>
          <a:ln>
            <a:solidFill>
              <a:schemeClr val="bg1"/>
            </a:solidFill>
          </a:ln>
        </p:spPr>
        <p:txBody>
          <a:bodyPr/>
          <a:lstStyle/>
          <a:p>
            <a:pPr eaLnBrk="1" hangingPunct="1">
              <a:buFont typeface="Wingdings" pitchFamily="2" charset="2"/>
              <a:buChar char="§"/>
              <a:defRPr/>
            </a:pPr>
            <a:r>
              <a:rPr lang="fr-FR" sz="2300" b="1" dirty="0" smtClean="0">
                <a:solidFill>
                  <a:srgbClr val="FF0000"/>
                </a:solidFill>
              </a:rPr>
              <a:t>Comprendre c’est quoi un système de numération .</a:t>
            </a:r>
          </a:p>
          <a:p>
            <a:pPr eaLnBrk="1" hangingPunct="1">
              <a:buFont typeface="Wingdings" pitchFamily="2" charset="2"/>
              <a:buChar char="§"/>
              <a:defRPr/>
            </a:pPr>
            <a:r>
              <a:rPr lang="fr-FR" sz="2300" b="1" dirty="0" smtClean="0">
                <a:solidFill>
                  <a:srgbClr val="FF0000"/>
                </a:solidFill>
              </a:rPr>
              <a:t>Apprendre la méthode de conversion d’un système à un autre.</a:t>
            </a:r>
          </a:p>
          <a:p>
            <a:pPr eaLnBrk="1" hangingPunct="1">
              <a:buFont typeface="Wingdings" pitchFamily="2" charset="2"/>
              <a:buChar char="§"/>
              <a:defRPr/>
            </a:pPr>
            <a:r>
              <a:rPr lang="fr-FR" sz="2300" b="1" dirty="0" smtClean="0">
                <a:solidFill>
                  <a:srgbClr val="FF0000"/>
                </a:solidFill>
              </a:rPr>
              <a:t>Apprendre à faire des opérations arithmétiques en binaire. </a:t>
            </a:r>
          </a:p>
          <a:p>
            <a:pPr eaLnBrk="1" hangingPunct="1">
              <a:defRPr/>
            </a:pPr>
            <a:endParaRPr lang="fr-FR" sz="2300" b="1"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5"/>
          <p:cNvSpPr>
            <a:spLocks noGrp="1"/>
          </p:cNvSpPr>
          <p:nvPr>
            <p:ph type="sldNum" sz="quarter" idx="12"/>
          </p:nvPr>
        </p:nvSpPr>
        <p:spPr>
          <a:noFill/>
        </p:spPr>
        <p:txBody>
          <a:bodyPr/>
          <a:lstStyle/>
          <a:p>
            <a:fld id="{338EF5E0-33A8-43BD-9751-3FBB4033A6DC}" type="slidenum">
              <a:rPr lang="en-GB" smtClean="0"/>
              <a:pPr/>
              <a:t>30</a:t>
            </a:fld>
            <a:endParaRPr lang="en-GB" smtClean="0"/>
          </a:p>
        </p:txBody>
      </p:sp>
      <p:sp>
        <p:nvSpPr>
          <p:cNvPr id="32771" name="Rectangle 2"/>
          <p:cNvSpPr>
            <a:spLocks noGrp="1" noChangeArrowheads="1"/>
          </p:cNvSpPr>
          <p:nvPr>
            <p:ph type="title"/>
          </p:nvPr>
        </p:nvSpPr>
        <p:spPr>
          <a:xfrm>
            <a:off x="457200" y="128588"/>
            <a:ext cx="8228013" cy="942975"/>
          </a:xfrm>
          <a:solidFill>
            <a:schemeClr val="accent1">
              <a:lumMod val="20000"/>
              <a:lumOff val="80000"/>
            </a:schemeClr>
          </a:solidFill>
          <a:ln>
            <a:solidFill>
              <a:srgbClr val="002060"/>
            </a:solidFill>
          </a:ln>
        </p:spPr>
        <p:txBody>
          <a:bodyPr/>
          <a:lstStyle/>
          <a:p>
            <a:pPr eaLnBrk="1" hangingPunct="1"/>
            <a:r>
              <a:rPr lang="fr-FR" sz="3600" b="1" dirty="0" smtClean="0">
                <a:solidFill>
                  <a:srgbClr val="FF0000"/>
                </a:solidFill>
              </a:rPr>
              <a:t>III- Opérations arithmétiques en binaire </a:t>
            </a:r>
          </a:p>
        </p:txBody>
      </p:sp>
      <p:grpSp>
        <p:nvGrpSpPr>
          <p:cNvPr id="32772" name="Groupe 42"/>
          <p:cNvGrpSpPr>
            <a:grpSpLocks/>
          </p:cNvGrpSpPr>
          <p:nvPr/>
        </p:nvGrpSpPr>
        <p:grpSpPr bwMode="auto">
          <a:xfrm>
            <a:off x="1824111" y="1691731"/>
            <a:ext cx="5146675" cy="1146175"/>
            <a:chOff x="1369736" y="1557338"/>
            <a:chExt cx="5146952" cy="1145948"/>
          </a:xfrm>
        </p:grpSpPr>
        <p:sp>
          <p:nvSpPr>
            <p:cNvPr id="32789" name="Text Box 9"/>
            <p:cNvSpPr txBox="1">
              <a:spLocks noChangeArrowheads="1"/>
            </p:cNvSpPr>
            <p:nvPr/>
          </p:nvSpPr>
          <p:spPr bwMode="auto">
            <a:xfrm>
              <a:off x="1709720" y="1557338"/>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0</a:t>
              </a:r>
            </a:p>
          </p:txBody>
        </p:sp>
        <p:sp>
          <p:nvSpPr>
            <p:cNvPr id="32790" name="Text Box 10"/>
            <p:cNvSpPr txBox="1">
              <a:spLocks noChangeArrowheads="1"/>
            </p:cNvSpPr>
            <p:nvPr/>
          </p:nvSpPr>
          <p:spPr bwMode="auto">
            <a:xfrm>
              <a:off x="1711046" y="1894971"/>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0</a:t>
              </a:r>
            </a:p>
          </p:txBody>
        </p:sp>
        <p:sp>
          <p:nvSpPr>
            <p:cNvPr id="32791" name="Text Box 11"/>
            <p:cNvSpPr txBox="1">
              <a:spLocks noChangeArrowheads="1"/>
            </p:cNvSpPr>
            <p:nvPr/>
          </p:nvSpPr>
          <p:spPr bwMode="auto">
            <a:xfrm>
              <a:off x="1399024" y="1683215"/>
              <a:ext cx="330540"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a:t>
              </a:r>
            </a:p>
          </p:txBody>
        </p:sp>
        <p:sp>
          <p:nvSpPr>
            <p:cNvPr id="32792" name="Line 12"/>
            <p:cNvSpPr>
              <a:spLocks noChangeShapeType="1"/>
            </p:cNvSpPr>
            <p:nvPr/>
          </p:nvSpPr>
          <p:spPr bwMode="auto">
            <a:xfrm>
              <a:off x="1403350" y="2214957"/>
              <a:ext cx="842056" cy="0"/>
            </a:xfrm>
            <a:prstGeom prst="line">
              <a:avLst/>
            </a:prstGeom>
            <a:noFill/>
            <a:ln w="9525">
              <a:solidFill>
                <a:schemeClr val="tx1"/>
              </a:solidFill>
              <a:round/>
              <a:headEnd/>
              <a:tailEnd/>
            </a:ln>
          </p:spPr>
          <p:txBody>
            <a:bodyPr/>
            <a:lstStyle/>
            <a:p>
              <a:endParaRPr lang="fr-FR"/>
            </a:p>
          </p:txBody>
        </p:sp>
        <p:sp>
          <p:nvSpPr>
            <p:cNvPr id="32793" name="Text Box 13"/>
            <p:cNvSpPr txBox="1">
              <a:spLocks noChangeArrowheads="1"/>
            </p:cNvSpPr>
            <p:nvPr/>
          </p:nvSpPr>
          <p:spPr bwMode="auto">
            <a:xfrm>
              <a:off x="1369736" y="2322011"/>
              <a:ext cx="661710" cy="360099"/>
            </a:xfrm>
            <a:prstGeom prst="rect">
              <a:avLst/>
            </a:prstGeom>
            <a:noFill/>
            <a:ln w="9525">
              <a:noFill/>
              <a:miter lim="800000"/>
              <a:headEnd/>
              <a:tailEnd/>
            </a:ln>
          </p:spPr>
          <p:txBody>
            <a:bodyPr>
              <a:spAutoFit/>
            </a:bodyPr>
            <a:lstStyle/>
            <a:p>
              <a:pPr>
                <a:spcBef>
                  <a:spcPct val="50000"/>
                </a:spcBef>
              </a:pPr>
              <a:r>
                <a:rPr lang="fr-FR" sz="2000" b="1">
                  <a:solidFill>
                    <a:srgbClr val="FF0000"/>
                  </a:solidFill>
                  <a:latin typeface="Times New Roman" pitchFamily="18" charset="0"/>
                  <a:cs typeface="Times New Roman" pitchFamily="18" charset="0"/>
                </a:rPr>
                <a:t>0</a:t>
              </a:r>
              <a:endParaRPr lang="fr-FR" sz="2000" b="1">
                <a:latin typeface="Times New Roman" pitchFamily="18" charset="0"/>
                <a:cs typeface="Times New Roman" pitchFamily="18" charset="0"/>
              </a:endParaRPr>
            </a:p>
          </p:txBody>
        </p:sp>
        <p:sp>
          <p:nvSpPr>
            <p:cNvPr id="32794" name="Text Box 16"/>
            <p:cNvSpPr txBox="1">
              <a:spLocks noChangeArrowheads="1"/>
            </p:cNvSpPr>
            <p:nvPr/>
          </p:nvSpPr>
          <p:spPr bwMode="auto">
            <a:xfrm>
              <a:off x="3095466" y="1574984"/>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0</a:t>
              </a:r>
            </a:p>
          </p:txBody>
        </p:sp>
        <p:sp>
          <p:nvSpPr>
            <p:cNvPr id="32795" name="Text Box 17"/>
            <p:cNvSpPr txBox="1">
              <a:spLocks noChangeArrowheads="1"/>
            </p:cNvSpPr>
            <p:nvPr/>
          </p:nvSpPr>
          <p:spPr bwMode="auto">
            <a:xfrm>
              <a:off x="3095466" y="1912617"/>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1</a:t>
              </a:r>
            </a:p>
          </p:txBody>
        </p:sp>
        <p:sp>
          <p:nvSpPr>
            <p:cNvPr id="32796" name="Text Box 18"/>
            <p:cNvSpPr txBox="1">
              <a:spLocks noChangeArrowheads="1"/>
            </p:cNvSpPr>
            <p:nvPr/>
          </p:nvSpPr>
          <p:spPr bwMode="auto">
            <a:xfrm>
              <a:off x="2783445" y="1700861"/>
              <a:ext cx="330540"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a:t>
              </a:r>
            </a:p>
          </p:txBody>
        </p:sp>
        <p:sp>
          <p:nvSpPr>
            <p:cNvPr id="32797" name="Line 19"/>
            <p:cNvSpPr>
              <a:spLocks noChangeShapeType="1"/>
            </p:cNvSpPr>
            <p:nvPr/>
          </p:nvSpPr>
          <p:spPr bwMode="auto">
            <a:xfrm>
              <a:off x="2787770" y="2232603"/>
              <a:ext cx="842056" cy="0"/>
            </a:xfrm>
            <a:prstGeom prst="line">
              <a:avLst/>
            </a:prstGeom>
            <a:noFill/>
            <a:ln w="9525">
              <a:solidFill>
                <a:schemeClr val="tx1"/>
              </a:solidFill>
              <a:round/>
              <a:headEnd/>
              <a:tailEnd/>
            </a:ln>
          </p:spPr>
          <p:txBody>
            <a:bodyPr/>
            <a:lstStyle/>
            <a:p>
              <a:endParaRPr lang="fr-FR"/>
            </a:p>
          </p:txBody>
        </p:sp>
        <p:sp>
          <p:nvSpPr>
            <p:cNvPr id="32798" name="Text Box 20"/>
            <p:cNvSpPr txBox="1">
              <a:spLocks noChangeArrowheads="1"/>
            </p:cNvSpPr>
            <p:nvPr/>
          </p:nvSpPr>
          <p:spPr bwMode="auto">
            <a:xfrm>
              <a:off x="2773703" y="2339657"/>
              <a:ext cx="663036" cy="360099"/>
            </a:xfrm>
            <a:prstGeom prst="rect">
              <a:avLst/>
            </a:prstGeom>
            <a:noFill/>
            <a:ln w="9525">
              <a:noFill/>
              <a:miter lim="800000"/>
              <a:headEnd/>
              <a:tailEnd/>
            </a:ln>
          </p:spPr>
          <p:txBody>
            <a:bodyPr>
              <a:spAutoFit/>
            </a:bodyPr>
            <a:lstStyle/>
            <a:p>
              <a:pPr>
                <a:spcBef>
                  <a:spcPct val="50000"/>
                </a:spcBef>
              </a:pPr>
              <a:r>
                <a:rPr lang="fr-FR" sz="2000" b="1">
                  <a:solidFill>
                    <a:srgbClr val="FF0000"/>
                  </a:solidFill>
                  <a:latin typeface="Times New Roman" pitchFamily="18" charset="0"/>
                  <a:cs typeface="Times New Roman" pitchFamily="18" charset="0"/>
                </a:rPr>
                <a:t>1</a:t>
              </a:r>
              <a:endParaRPr lang="fr-FR" sz="2000" b="1">
                <a:latin typeface="Times New Roman" pitchFamily="18" charset="0"/>
                <a:cs typeface="Times New Roman" pitchFamily="18" charset="0"/>
              </a:endParaRPr>
            </a:p>
          </p:txBody>
        </p:sp>
        <p:sp>
          <p:nvSpPr>
            <p:cNvPr id="32799" name="Text Box 22"/>
            <p:cNvSpPr txBox="1">
              <a:spLocks noChangeArrowheads="1"/>
            </p:cNvSpPr>
            <p:nvPr/>
          </p:nvSpPr>
          <p:spPr bwMode="auto">
            <a:xfrm>
              <a:off x="4417561" y="1578514"/>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1</a:t>
              </a:r>
            </a:p>
          </p:txBody>
        </p:sp>
        <p:sp>
          <p:nvSpPr>
            <p:cNvPr id="32800" name="Text Box 23"/>
            <p:cNvSpPr txBox="1">
              <a:spLocks noChangeArrowheads="1"/>
            </p:cNvSpPr>
            <p:nvPr/>
          </p:nvSpPr>
          <p:spPr bwMode="auto">
            <a:xfrm>
              <a:off x="4418887" y="1916147"/>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0</a:t>
              </a:r>
            </a:p>
          </p:txBody>
        </p:sp>
        <p:sp>
          <p:nvSpPr>
            <p:cNvPr id="32801" name="Text Box 24"/>
            <p:cNvSpPr txBox="1">
              <a:spLocks noChangeArrowheads="1"/>
            </p:cNvSpPr>
            <p:nvPr/>
          </p:nvSpPr>
          <p:spPr bwMode="auto">
            <a:xfrm>
              <a:off x="4106865" y="1704391"/>
              <a:ext cx="330540"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a:t>
              </a:r>
            </a:p>
          </p:txBody>
        </p:sp>
        <p:sp>
          <p:nvSpPr>
            <p:cNvPr id="32802" name="Line 25"/>
            <p:cNvSpPr>
              <a:spLocks noChangeShapeType="1"/>
            </p:cNvSpPr>
            <p:nvPr/>
          </p:nvSpPr>
          <p:spPr bwMode="auto">
            <a:xfrm>
              <a:off x="4111191" y="2236133"/>
              <a:ext cx="842056" cy="0"/>
            </a:xfrm>
            <a:prstGeom prst="line">
              <a:avLst/>
            </a:prstGeom>
            <a:noFill/>
            <a:ln w="9525">
              <a:solidFill>
                <a:schemeClr val="tx1"/>
              </a:solidFill>
              <a:round/>
              <a:headEnd/>
              <a:tailEnd/>
            </a:ln>
          </p:spPr>
          <p:txBody>
            <a:bodyPr/>
            <a:lstStyle/>
            <a:p>
              <a:endParaRPr lang="fr-FR"/>
            </a:p>
          </p:txBody>
        </p:sp>
        <p:sp>
          <p:nvSpPr>
            <p:cNvPr id="32803" name="Text Box 26"/>
            <p:cNvSpPr txBox="1">
              <a:spLocks noChangeArrowheads="1"/>
            </p:cNvSpPr>
            <p:nvPr/>
          </p:nvSpPr>
          <p:spPr bwMode="auto">
            <a:xfrm>
              <a:off x="4113198" y="2343187"/>
              <a:ext cx="661710" cy="360099"/>
            </a:xfrm>
            <a:prstGeom prst="rect">
              <a:avLst/>
            </a:prstGeom>
            <a:noFill/>
            <a:ln w="9525">
              <a:noFill/>
              <a:miter lim="800000"/>
              <a:headEnd/>
              <a:tailEnd/>
            </a:ln>
          </p:spPr>
          <p:txBody>
            <a:bodyPr>
              <a:spAutoFit/>
            </a:bodyPr>
            <a:lstStyle/>
            <a:p>
              <a:pPr>
                <a:spcBef>
                  <a:spcPct val="50000"/>
                </a:spcBef>
              </a:pPr>
              <a:r>
                <a:rPr lang="fr-FR" sz="2000" b="1">
                  <a:solidFill>
                    <a:srgbClr val="FF0000"/>
                  </a:solidFill>
                  <a:latin typeface="Times New Roman" pitchFamily="18" charset="0"/>
                  <a:cs typeface="Times New Roman" pitchFamily="18" charset="0"/>
                </a:rPr>
                <a:t>1</a:t>
              </a:r>
              <a:endParaRPr lang="fr-FR" sz="2000" b="1">
                <a:latin typeface="Times New Roman" pitchFamily="18" charset="0"/>
                <a:cs typeface="Times New Roman" pitchFamily="18" charset="0"/>
              </a:endParaRPr>
            </a:p>
          </p:txBody>
        </p:sp>
        <p:sp>
          <p:nvSpPr>
            <p:cNvPr id="32804" name="Text Box 28"/>
            <p:cNvSpPr txBox="1">
              <a:spLocks noChangeArrowheads="1"/>
            </p:cNvSpPr>
            <p:nvPr/>
          </p:nvSpPr>
          <p:spPr bwMode="auto">
            <a:xfrm>
              <a:off x="5981002" y="1574984"/>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1</a:t>
              </a:r>
            </a:p>
          </p:txBody>
        </p:sp>
        <p:sp>
          <p:nvSpPr>
            <p:cNvPr id="32805" name="Text Box 29"/>
            <p:cNvSpPr txBox="1">
              <a:spLocks noChangeArrowheads="1"/>
            </p:cNvSpPr>
            <p:nvPr/>
          </p:nvSpPr>
          <p:spPr bwMode="auto">
            <a:xfrm>
              <a:off x="5982328" y="1912617"/>
              <a:ext cx="312906"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1</a:t>
              </a:r>
            </a:p>
          </p:txBody>
        </p:sp>
        <p:sp>
          <p:nvSpPr>
            <p:cNvPr id="32806" name="Text Box 30"/>
            <p:cNvSpPr txBox="1">
              <a:spLocks noChangeArrowheads="1"/>
            </p:cNvSpPr>
            <p:nvPr/>
          </p:nvSpPr>
          <p:spPr bwMode="auto">
            <a:xfrm>
              <a:off x="5670306" y="1700861"/>
              <a:ext cx="330540"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a:t>
              </a:r>
            </a:p>
          </p:txBody>
        </p:sp>
        <p:sp>
          <p:nvSpPr>
            <p:cNvPr id="32807" name="Line 31"/>
            <p:cNvSpPr>
              <a:spLocks noChangeShapeType="1"/>
            </p:cNvSpPr>
            <p:nvPr/>
          </p:nvSpPr>
          <p:spPr bwMode="auto">
            <a:xfrm>
              <a:off x="5674632" y="2232603"/>
              <a:ext cx="842056" cy="0"/>
            </a:xfrm>
            <a:prstGeom prst="line">
              <a:avLst/>
            </a:prstGeom>
            <a:noFill/>
            <a:ln w="9525">
              <a:solidFill>
                <a:schemeClr val="tx1"/>
              </a:solidFill>
              <a:round/>
              <a:headEnd/>
              <a:tailEnd/>
            </a:ln>
          </p:spPr>
          <p:txBody>
            <a:bodyPr/>
            <a:lstStyle/>
            <a:p>
              <a:endParaRPr lang="fr-FR"/>
            </a:p>
          </p:txBody>
        </p:sp>
        <p:sp>
          <p:nvSpPr>
            <p:cNvPr id="32808" name="Text Box 32"/>
            <p:cNvSpPr txBox="1">
              <a:spLocks noChangeArrowheads="1"/>
            </p:cNvSpPr>
            <p:nvPr/>
          </p:nvSpPr>
          <p:spPr bwMode="auto">
            <a:xfrm>
              <a:off x="5617647" y="2339657"/>
              <a:ext cx="661710" cy="360099"/>
            </a:xfrm>
            <a:prstGeom prst="rect">
              <a:avLst/>
            </a:prstGeom>
            <a:noFill/>
            <a:ln w="9525">
              <a:noFill/>
              <a:miter lim="800000"/>
              <a:headEnd/>
              <a:tailEnd/>
            </a:ln>
          </p:spPr>
          <p:txBody>
            <a:bodyPr>
              <a:spAutoFit/>
            </a:bodyPr>
            <a:lstStyle/>
            <a:p>
              <a:pPr>
                <a:spcBef>
                  <a:spcPct val="50000"/>
                </a:spcBef>
              </a:pPr>
              <a:r>
                <a:rPr lang="fr-FR" sz="2000" b="1">
                  <a:solidFill>
                    <a:srgbClr val="FF0000"/>
                  </a:solidFill>
                  <a:latin typeface="Times New Roman" pitchFamily="18" charset="0"/>
                  <a:cs typeface="Times New Roman" pitchFamily="18" charset="0"/>
                </a:rPr>
                <a:t>1</a:t>
              </a:r>
              <a:r>
                <a:rPr lang="fr-FR" sz="2000" b="1">
                  <a:latin typeface="Times New Roman" pitchFamily="18" charset="0"/>
                  <a:cs typeface="Times New Roman" pitchFamily="18" charset="0"/>
                </a:rPr>
                <a:t>  0</a:t>
              </a:r>
            </a:p>
          </p:txBody>
        </p:sp>
      </p:grpSp>
      <p:grpSp>
        <p:nvGrpSpPr>
          <p:cNvPr id="32773" name="Groupe 43"/>
          <p:cNvGrpSpPr>
            <a:grpSpLocks/>
          </p:cNvGrpSpPr>
          <p:nvPr/>
        </p:nvGrpSpPr>
        <p:grpSpPr bwMode="auto">
          <a:xfrm>
            <a:off x="1024011" y="4196365"/>
            <a:ext cx="5946775" cy="2136775"/>
            <a:chOff x="755650" y="3597279"/>
            <a:chExt cx="5946775" cy="2136508"/>
          </a:xfrm>
        </p:grpSpPr>
        <p:sp>
          <p:nvSpPr>
            <p:cNvPr id="32775" name="Text Box 35"/>
            <p:cNvSpPr txBox="1">
              <a:spLocks noChangeArrowheads="1"/>
            </p:cNvSpPr>
            <p:nvPr/>
          </p:nvSpPr>
          <p:spPr bwMode="auto">
            <a:xfrm>
              <a:off x="3227124" y="3933825"/>
              <a:ext cx="3095625" cy="781752"/>
            </a:xfrm>
            <a:prstGeom prst="rect">
              <a:avLst/>
            </a:prstGeom>
            <a:noFill/>
            <a:ln w="9525">
              <a:noFill/>
              <a:miter lim="800000"/>
              <a:headEnd/>
              <a:tailEnd/>
            </a:ln>
          </p:spPr>
          <p:txBody>
            <a:bodyPr>
              <a:spAutoFit/>
            </a:bodyPr>
            <a:lstStyle/>
            <a:p>
              <a:pPr algn="l">
                <a:spcBef>
                  <a:spcPct val="50000"/>
                </a:spcBef>
              </a:pPr>
              <a:r>
                <a:rPr lang="fr-FR" sz="2000" b="1" dirty="0">
                  <a:latin typeface="Times New Roman" pitchFamily="18" charset="0"/>
                  <a:cs typeface="Times New Roman" pitchFamily="18" charset="0"/>
                </a:rPr>
                <a:t>1    1     0    0    0     1     1</a:t>
              </a:r>
            </a:p>
            <a:p>
              <a:pPr>
                <a:spcBef>
                  <a:spcPct val="50000"/>
                </a:spcBef>
              </a:pPr>
              <a:endParaRPr lang="fr-FR" sz="2000" b="1" dirty="0">
                <a:latin typeface="Times New Roman" pitchFamily="18" charset="0"/>
                <a:cs typeface="Times New Roman" pitchFamily="18" charset="0"/>
              </a:endParaRPr>
            </a:p>
          </p:txBody>
        </p:sp>
        <p:sp>
          <p:nvSpPr>
            <p:cNvPr id="32776" name="Text Box 36"/>
            <p:cNvSpPr txBox="1">
              <a:spLocks noChangeArrowheads="1"/>
            </p:cNvSpPr>
            <p:nvPr/>
          </p:nvSpPr>
          <p:spPr bwMode="auto">
            <a:xfrm>
              <a:off x="1185863" y="4429132"/>
              <a:ext cx="1012825" cy="360099"/>
            </a:xfrm>
            <a:prstGeom prst="rect">
              <a:avLst/>
            </a:prstGeom>
            <a:noFill/>
            <a:ln w="9525">
              <a:noFill/>
              <a:miter lim="800000"/>
              <a:headEnd/>
              <a:tailEnd/>
            </a:ln>
          </p:spPr>
          <p:txBody>
            <a:bodyPr>
              <a:spAutoFit/>
            </a:bodyPr>
            <a:lstStyle/>
            <a:p>
              <a:pPr>
                <a:spcBef>
                  <a:spcPct val="50000"/>
                </a:spcBef>
              </a:pPr>
              <a:r>
                <a:rPr lang="fr-FR" sz="2000" b="1">
                  <a:latin typeface="Times New Roman" pitchFamily="18" charset="0"/>
                  <a:cs typeface="Times New Roman" pitchFamily="18" charset="0"/>
                </a:rPr>
                <a:t>+</a:t>
              </a:r>
            </a:p>
          </p:txBody>
        </p:sp>
        <p:sp>
          <p:nvSpPr>
            <p:cNvPr id="32777" name="Rectangle 37"/>
            <p:cNvSpPr>
              <a:spLocks noChangeArrowheads="1"/>
            </p:cNvSpPr>
            <p:nvPr/>
          </p:nvSpPr>
          <p:spPr bwMode="auto">
            <a:xfrm>
              <a:off x="2687214" y="4724400"/>
              <a:ext cx="3326552" cy="360099"/>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1    0      0    0     1     0    1     1</a:t>
              </a:r>
            </a:p>
          </p:txBody>
        </p:sp>
        <p:sp>
          <p:nvSpPr>
            <p:cNvPr id="32778" name="Line 38"/>
            <p:cNvSpPr>
              <a:spLocks noChangeShapeType="1"/>
            </p:cNvSpPr>
            <p:nvPr/>
          </p:nvSpPr>
          <p:spPr bwMode="auto">
            <a:xfrm>
              <a:off x="755650" y="5300663"/>
              <a:ext cx="5946775" cy="0"/>
            </a:xfrm>
            <a:prstGeom prst="line">
              <a:avLst/>
            </a:prstGeom>
            <a:noFill/>
            <a:ln w="9525">
              <a:solidFill>
                <a:schemeClr val="tx1"/>
              </a:solidFill>
              <a:round/>
              <a:headEnd/>
              <a:tailEnd/>
            </a:ln>
          </p:spPr>
          <p:txBody>
            <a:bodyPr/>
            <a:lstStyle/>
            <a:p>
              <a:endParaRPr lang="fr-FR"/>
            </a:p>
          </p:txBody>
        </p:sp>
        <p:sp>
          <p:nvSpPr>
            <p:cNvPr id="32779" name="Text Box 39"/>
            <p:cNvSpPr txBox="1">
              <a:spLocks noChangeArrowheads="1"/>
            </p:cNvSpPr>
            <p:nvPr/>
          </p:nvSpPr>
          <p:spPr bwMode="auto">
            <a:xfrm>
              <a:off x="5670188"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0</a:t>
              </a:r>
            </a:p>
          </p:txBody>
        </p:sp>
        <p:sp>
          <p:nvSpPr>
            <p:cNvPr id="32780" name="Text Box 40"/>
            <p:cNvSpPr txBox="1">
              <a:spLocks noChangeArrowheads="1"/>
            </p:cNvSpPr>
            <p:nvPr/>
          </p:nvSpPr>
          <p:spPr bwMode="auto">
            <a:xfrm>
              <a:off x="5225632" y="3597279"/>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sp>
          <p:nvSpPr>
            <p:cNvPr id="32781" name="Text Box 41"/>
            <p:cNvSpPr txBox="1">
              <a:spLocks noChangeArrowheads="1"/>
            </p:cNvSpPr>
            <p:nvPr/>
          </p:nvSpPr>
          <p:spPr bwMode="auto">
            <a:xfrm>
              <a:off x="5239103"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sp>
          <p:nvSpPr>
            <p:cNvPr id="32782" name="Text Box 42"/>
            <p:cNvSpPr txBox="1">
              <a:spLocks noChangeArrowheads="1"/>
            </p:cNvSpPr>
            <p:nvPr/>
          </p:nvSpPr>
          <p:spPr bwMode="auto">
            <a:xfrm>
              <a:off x="4810165" y="3597279"/>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sp>
          <p:nvSpPr>
            <p:cNvPr id="32783" name="Text Box 43"/>
            <p:cNvSpPr txBox="1">
              <a:spLocks noChangeArrowheads="1"/>
            </p:cNvSpPr>
            <p:nvPr/>
          </p:nvSpPr>
          <p:spPr bwMode="auto">
            <a:xfrm>
              <a:off x="4866295"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sp>
          <p:nvSpPr>
            <p:cNvPr id="32784" name="Text Box 44"/>
            <p:cNvSpPr txBox="1">
              <a:spLocks noChangeArrowheads="1"/>
            </p:cNvSpPr>
            <p:nvPr/>
          </p:nvSpPr>
          <p:spPr bwMode="auto">
            <a:xfrm>
              <a:off x="4432192"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sp>
          <p:nvSpPr>
            <p:cNvPr id="32785" name="Text Box 45"/>
            <p:cNvSpPr txBox="1">
              <a:spLocks noChangeArrowheads="1"/>
            </p:cNvSpPr>
            <p:nvPr/>
          </p:nvSpPr>
          <p:spPr bwMode="auto">
            <a:xfrm>
              <a:off x="3987947"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0</a:t>
              </a:r>
            </a:p>
          </p:txBody>
        </p:sp>
        <p:sp>
          <p:nvSpPr>
            <p:cNvPr id="32786" name="Text Box 46"/>
            <p:cNvSpPr txBox="1">
              <a:spLocks noChangeArrowheads="1"/>
            </p:cNvSpPr>
            <p:nvPr/>
          </p:nvSpPr>
          <p:spPr bwMode="auto">
            <a:xfrm>
              <a:off x="3600559" y="5373688"/>
              <a:ext cx="311150" cy="360099"/>
            </a:xfrm>
            <a:prstGeom prst="rect">
              <a:avLst/>
            </a:prstGeom>
            <a:noFill/>
            <a:ln w="9525">
              <a:noFill/>
              <a:miter lim="800000"/>
              <a:headEnd/>
              <a:tailEnd/>
            </a:ln>
          </p:spPr>
          <p:txBody>
            <a:bodyPr>
              <a:spAutoFit/>
            </a:bodyPr>
            <a:lstStyle/>
            <a:p>
              <a:r>
                <a:rPr lang="fr-FR" sz="2000" b="1">
                  <a:solidFill>
                    <a:srgbClr val="FF0000"/>
                  </a:solidFill>
                  <a:latin typeface="Times New Roman" pitchFamily="18" charset="0"/>
                  <a:cs typeface="Times New Roman" pitchFamily="18" charset="0"/>
                </a:rPr>
                <a:t>1</a:t>
              </a:r>
            </a:p>
          </p:txBody>
        </p:sp>
        <p:sp>
          <p:nvSpPr>
            <p:cNvPr id="32787" name="Text Box 47"/>
            <p:cNvSpPr txBox="1">
              <a:spLocks noChangeArrowheads="1"/>
            </p:cNvSpPr>
            <p:nvPr/>
          </p:nvSpPr>
          <p:spPr bwMode="auto">
            <a:xfrm>
              <a:off x="3121172"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sp>
          <p:nvSpPr>
            <p:cNvPr id="32788" name="Text Box 48"/>
            <p:cNvSpPr txBox="1">
              <a:spLocks noChangeArrowheads="1"/>
            </p:cNvSpPr>
            <p:nvPr/>
          </p:nvSpPr>
          <p:spPr bwMode="auto">
            <a:xfrm>
              <a:off x="2722043" y="5373688"/>
              <a:ext cx="312906" cy="360099"/>
            </a:xfrm>
            <a:prstGeom prst="rect">
              <a:avLst/>
            </a:prstGeom>
            <a:noFill/>
            <a:ln w="9525">
              <a:noFill/>
              <a:miter lim="800000"/>
              <a:headEnd/>
              <a:tailEnd/>
            </a:ln>
          </p:spPr>
          <p:txBody>
            <a:bodyPr wrap="none">
              <a:spAutoFit/>
            </a:bodyPr>
            <a:lstStyle/>
            <a:p>
              <a:r>
                <a:rPr lang="fr-FR" sz="2000" b="1">
                  <a:solidFill>
                    <a:srgbClr val="FF0000"/>
                  </a:solidFill>
                  <a:latin typeface="Times New Roman" pitchFamily="18" charset="0"/>
                  <a:cs typeface="Times New Roman" pitchFamily="18" charset="0"/>
                </a:rPr>
                <a:t>1</a:t>
              </a:r>
            </a:p>
          </p:txBody>
        </p:sp>
      </p:grpSp>
      <p:sp>
        <p:nvSpPr>
          <p:cNvPr id="40" name="Rectangle 39"/>
          <p:cNvSpPr/>
          <p:nvPr/>
        </p:nvSpPr>
        <p:spPr>
          <a:xfrm>
            <a:off x="552028" y="2882135"/>
            <a:ext cx="8358187" cy="1323975"/>
          </a:xfrm>
          <a:prstGeom prst="rect">
            <a:avLst/>
          </a:prstGeom>
        </p:spPr>
        <p:txBody>
          <a:bodyPr>
            <a:spAutoFit/>
          </a:bodyPr>
          <a:lstStyle/>
          <a:p>
            <a:pPr algn="just" rtl="0">
              <a:defRPr/>
            </a:pPr>
            <a:r>
              <a:rPr lang="fr-FR" sz="2300" b="1" dirty="0">
                <a:latin typeface="+mj-lt"/>
              </a:rPr>
              <a:t>Comme dans toutes les additions, il faut penser à utiliser des retenus. En effet, lorsque l'ont a </a:t>
            </a:r>
            <a:r>
              <a:rPr lang="fr-FR" sz="2300" b="1" dirty="0">
                <a:solidFill>
                  <a:srgbClr val="FF0000"/>
                </a:solidFill>
                <a:latin typeface="+mj-lt"/>
              </a:rPr>
              <a:t>1+1</a:t>
            </a:r>
            <a:r>
              <a:rPr lang="fr-FR" sz="2300" b="1" dirty="0">
                <a:latin typeface="+mj-lt"/>
              </a:rPr>
              <a:t> (dont le résultat est égal à </a:t>
            </a:r>
            <a:r>
              <a:rPr lang="fr-FR" sz="2300" b="1" dirty="0">
                <a:solidFill>
                  <a:srgbClr val="FF0000"/>
                </a:solidFill>
                <a:latin typeface="+mj-lt"/>
              </a:rPr>
              <a:t>10</a:t>
            </a:r>
            <a:r>
              <a:rPr lang="fr-FR" sz="2300" b="1" dirty="0">
                <a:latin typeface="+mj-lt"/>
              </a:rPr>
              <a:t>), il faut indiquer que le résultat est </a:t>
            </a:r>
            <a:r>
              <a:rPr lang="fr-FR" sz="2300" b="1" dirty="0">
                <a:solidFill>
                  <a:srgbClr val="FF0000"/>
                </a:solidFill>
                <a:latin typeface="+mj-lt"/>
              </a:rPr>
              <a:t>0</a:t>
            </a:r>
            <a:r>
              <a:rPr lang="fr-FR" sz="2300" b="1" dirty="0">
                <a:latin typeface="+mj-lt"/>
              </a:rPr>
              <a:t>, et qu'il y a une retenus de </a:t>
            </a:r>
            <a:r>
              <a:rPr lang="fr-FR" sz="2300" b="1" dirty="0">
                <a:solidFill>
                  <a:srgbClr val="FF0000"/>
                </a:solidFill>
                <a:latin typeface="+mj-lt"/>
              </a:rPr>
              <a:t>1</a:t>
            </a:r>
            <a:r>
              <a:rPr lang="fr-FR" sz="2300" b="1" dirty="0">
                <a:latin typeface="+mj-lt"/>
              </a:rPr>
              <a:t>.</a:t>
            </a:r>
          </a:p>
        </p:txBody>
      </p:sp>
      <p:sp>
        <p:nvSpPr>
          <p:cNvPr id="41" name="Rectangle 12"/>
          <p:cNvSpPr>
            <a:spLocks noChangeArrowheads="1"/>
          </p:cNvSpPr>
          <p:nvPr/>
        </p:nvSpPr>
        <p:spPr bwMode="auto">
          <a:xfrm>
            <a:off x="2925970" y="1085789"/>
            <a:ext cx="3043205" cy="440442"/>
          </a:xfrm>
          <a:prstGeom prst="rect">
            <a:avLst/>
          </a:prstGeom>
          <a:solidFill>
            <a:schemeClr val="accent1">
              <a:lumMod val="20000"/>
              <a:lumOff val="80000"/>
            </a:schemeClr>
          </a:solidFill>
          <a:ln w="9525">
            <a:solidFill>
              <a:srgbClr val="002060"/>
            </a:solidFill>
            <a:miter lim="800000"/>
            <a:headEnd/>
            <a:tailEnd/>
          </a:ln>
        </p:spPr>
        <p:txBody>
          <a:bodyPr wrap="none">
            <a:spAutoFit/>
          </a:bodyPr>
          <a:lstStyle/>
          <a:p>
            <a:pPr algn="ctr">
              <a:defRPr/>
            </a:pPr>
            <a:r>
              <a:rPr lang="fr-FR" sz="2600" b="1" dirty="0" smtClean="0">
                <a:solidFill>
                  <a:srgbClr val="FF0000"/>
                </a:solidFill>
                <a:latin typeface="+mj-lt"/>
              </a:rPr>
              <a:t>Addition </a:t>
            </a:r>
            <a:r>
              <a:rPr lang="fr-FR" sz="2600" b="1" dirty="0">
                <a:solidFill>
                  <a:srgbClr val="FF0000"/>
                </a:solidFill>
                <a:latin typeface="+mj-lt"/>
              </a:rPr>
              <a:t>en binaire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a:defRPr/>
            </a:pPr>
            <a:fld id="{9FBB9D65-BD5D-45C0-924F-224FCA9BAAF0}" type="slidenum">
              <a:rPr lang="en-GB" smtClean="0"/>
              <a:pPr>
                <a:defRPr/>
              </a:pPr>
              <a:t>31</a:t>
            </a:fld>
            <a:endParaRPr lang="en-GB"/>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543" y="1772816"/>
            <a:ext cx="755332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457200" y="128588"/>
            <a:ext cx="8228013" cy="657225"/>
          </a:xfrm>
          <a:prstGeom prst="rect">
            <a:avLst/>
          </a:prstGeom>
          <a:solidFill>
            <a:schemeClr val="accent1">
              <a:lumMod val="20000"/>
              <a:lumOff val="80000"/>
            </a:schemeClr>
          </a:solidFill>
          <a:ln w="9525">
            <a:solidFill>
              <a:srgbClr val="002060"/>
            </a:solidFill>
            <a:round/>
            <a:headEnd/>
            <a:tailEnd/>
          </a:ln>
        </p:spPr>
        <p:txBody>
          <a:bodyPr lIns="90000" tIns="46800" rIns="90000" bIns="46800" anchor="ctr"/>
          <a:lstStyle/>
          <a:p>
            <a:pPr algn="ctr" rtl="0">
              <a:lnSpc>
                <a:spcPct val="93000"/>
              </a:lnSpc>
              <a:defRPr/>
            </a:pPr>
            <a:r>
              <a:rPr lang="fr-FR" sz="3600" b="1" kern="0" dirty="0">
                <a:solidFill>
                  <a:srgbClr val="FF0000"/>
                </a:solidFill>
                <a:latin typeface="+mj-lt"/>
                <a:ea typeface="+mj-ea"/>
                <a:cs typeface="+mj-cs"/>
              </a:rPr>
              <a:t>III- Opérations arithmétiques en binaire </a:t>
            </a:r>
          </a:p>
        </p:txBody>
      </p:sp>
      <p:sp>
        <p:nvSpPr>
          <p:cNvPr id="5" name="Rectangle 12"/>
          <p:cNvSpPr>
            <a:spLocks noChangeArrowheads="1"/>
          </p:cNvSpPr>
          <p:nvPr/>
        </p:nvSpPr>
        <p:spPr bwMode="auto">
          <a:xfrm>
            <a:off x="1115616" y="785813"/>
            <a:ext cx="6500812" cy="439738"/>
          </a:xfrm>
          <a:prstGeom prst="rect">
            <a:avLst/>
          </a:prstGeom>
          <a:solidFill>
            <a:schemeClr val="accent1">
              <a:lumMod val="20000"/>
              <a:lumOff val="80000"/>
            </a:schemeClr>
          </a:solidFill>
          <a:ln w="9525">
            <a:solidFill>
              <a:srgbClr val="002060"/>
            </a:solidFill>
            <a:miter lim="800000"/>
            <a:headEnd/>
            <a:tailEnd/>
          </a:ln>
        </p:spPr>
        <p:txBody>
          <a:bodyPr>
            <a:spAutoFit/>
          </a:bodyPr>
          <a:lstStyle/>
          <a:p>
            <a:pPr algn="ctr">
              <a:defRPr/>
            </a:pPr>
            <a:r>
              <a:rPr lang="fr-FR" sz="2600" b="1" dirty="0">
                <a:solidFill>
                  <a:srgbClr val="FF0000"/>
                </a:solidFill>
                <a:latin typeface="+mj-lt"/>
              </a:rPr>
              <a:t>Soustraction en binaire</a:t>
            </a:r>
          </a:p>
        </p:txBody>
      </p:sp>
    </p:spTree>
    <p:extLst>
      <p:ext uri="{BB962C8B-B14F-4D97-AF65-F5344CB8AC3E}">
        <p14:creationId xmlns:p14="http://schemas.microsoft.com/office/powerpoint/2010/main" val="365942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a:defRPr/>
            </a:pPr>
            <a:fld id="{9FBB9D65-BD5D-45C0-924F-224FCA9BAAF0}" type="slidenum">
              <a:rPr lang="en-GB" smtClean="0"/>
              <a:pPr>
                <a:defRPr/>
              </a:pPr>
              <a:t>32</a:t>
            </a:fld>
            <a:endParaRPr lang="en-GB"/>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72817"/>
            <a:ext cx="90364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457200" y="128588"/>
            <a:ext cx="8228013" cy="657225"/>
          </a:xfrm>
          <a:prstGeom prst="rect">
            <a:avLst/>
          </a:prstGeom>
          <a:solidFill>
            <a:schemeClr val="accent1">
              <a:lumMod val="20000"/>
              <a:lumOff val="80000"/>
            </a:schemeClr>
          </a:solidFill>
          <a:ln w="9525">
            <a:solidFill>
              <a:srgbClr val="002060"/>
            </a:solidFill>
            <a:round/>
            <a:headEnd/>
            <a:tailEnd/>
          </a:ln>
        </p:spPr>
        <p:txBody>
          <a:bodyPr lIns="90000" tIns="46800" rIns="90000" bIns="46800" anchor="ctr"/>
          <a:lstStyle/>
          <a:p>
            <a:pPr algn="ctr" rtl="0">
              <a:lnSpc>
                <a:spcPct val="93000"/>
              </a:lnSpc>
              <a:defRPr/>
            </a:pPr>
            <a:r>
              <a:rPr lang="fr-FR" sz="3600" b="1" kern="0" dirty="0">
                <a:solidFill>
                  <a:srgbClr val="FF0000"/>
                </a:solidFill>
                <a:latin typeface="+mj-lt"/>
                <a:ea typeface="+mj-ea"/>
                <a:cs typeface="+mj-cs"/>
              </a:rPr>
              <a:t>III- Opérations arithmétiques en binaire </a:t>
            </a:r>
          </a:p>
        </p:txBody>
      </p:sp>
      <p:sp>
        <p:nvSpPr>
          <p:cNvPr id="5" name="Rectangle 12"/>
          <p:cNvSpPr>
            <a:spLocks noChangeArrowheads="1"/>
          </p:cNvSpPr>
          <p:nvPr/>
        </p:nvSpPr>
        <p:spPr bwMode="auto">
          <a:xfrm>
            <a:off x="1500188" y="836712"/>
            <a:ext cx="6500812" cy="439738"/>
          </a:xfrm>
          <a:prstGeom prst="rect">
            <a:avLst/>
          </a:prstGeom>
          <a:solidFill>
            <a:schemeClr val="accent1">
              <a:lumMod val="20000"/>
              <a:lumOff val="80000"/>
            </a:schemeClr>
          </a:solidFill>
          <a:ln w="9525">
            <a:solidFill>
              <a:srgbClr val="002060"/>
            </a:solidFill>
            <a:miter lim="800000"/>
            <a:headEnd/>
            <a:tailEnd/>
          </a:ln>
        </p:spPr>
        <p:txBody>
          <a:bodyPr>
            <a:spAutoFit/>
          </a:bodyPr>
          <a:lstStyle/>
          <a:p>
            <a:pPr algn="ctr">
              <a:defRPr/>
            </a:pPr>
            <a:r>
              <a:rPr lang="fr-FR" sz="2600" b="1" dirty="0">
                <a:solidFill>
                  <a:srgbClr val="FF0000"/>
                </a:solidFill>
                <a:latin typeface="+mj-lt"/>
              </a:rPr>
              <a:t>Soustraction en binaire</a:t>
            </a:r>
          </a:p>
        </p:txBody>
      </p:sp>
    </p:spTree>
    <p:extLst>
      <p:ext uri="{BB962C8B-B14F-4D97-AF65-F5344CB8AC3E}">
        <p14:creationId xmlns:p14="http://schemas.microsoft.com/office/powerpoint/2010/main" val="158510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idx="12"/>
          </p:nvPr>
        </p:nvSpPr>
        <p:spPr/>
        <p:txBody>
          <a:bodyPr/>
          <a:lstStyle/>
          <a:p>
            <a:pPr>
              <a:defRPr/>
            </a:pPr>
            <a:fld id="{9FBB9D65-BD5D-45C0-924F-224FCA9BAAF0}" type="slidenum">
              <a:rPr lang="en-GB" smtClean="0"/>
              <a:pPr>
                <a:defRPr/>
              </a:pPr>
              <a:t>33</a:t>
            </a:fld>
            <a:endParaRPr lang="en-GB"/>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948" y="1556792"/>
            <a:ext cx="5884515" cy="1875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457200" y="128588"/>
            <a:ext cx="8228013" cy="657225"/>
          </a:xfrm>
          <a:prstGeom prst="rect">
            <a:avLst/>
          </a:prstGeom>
          <a:solidFill>
            <a:schemeClr val="accent1">
              <a:lumMod val="20000"/>
              <a:lumOff val="80000"/>
            </a:schemeClr>
          </a:solidFill>
          <a:ln w="9525">
            <a:solidFill>
              <a:srgbClr val="002060"/>
            </a:solidFill>
            <a:round/>
            <a:headEnd/>
            <a:tailEnd/>
          </a:ln>
        </p:spPr>
        <p:txBody>
          <a:bodyPr lIns="90000" tIns="46800" rIns="90000" bIns="46800" anchor="ctr"/>
          <a:lstStyle/>
          <a:p>
            <a:pPr algn="ctr" rtl="0">
              <a:lnSpc>
                <a:spcPct val="93000"/>
              </a:lnSpc>
              <a:defRPr/>
            </a:pPr>
            <a:r>
              <a:rPr lang="fr-FR" sz="3600" b="1" kern="0" dirty="0">
                <a:solidFill>
                  <a:srgbClr val="FF0000"/>
                </a:solidFill>
                <a:latin typeface="+mj-lt"/>
                <a:ea typeface="+mj-ea"/>
                <a:cs typeface="+mj-cs"/>
              </a:rPr>
              <a:t>III- Opérations arithmétiques en binaire </a:t>
            </a:r>
          </a:p>
        </p:txBody>
      </p:sp>
      <p:sp>
        <p:nvSpPr>
          <p:cNvPr id="5" name="Rectangle 12"/>
          <p:cNvSpPr>
            <a:spLocks noChangeArrowheads="1"/>
          </p:cNvSpPr>
          <p:nvPr/>
        </p:nvSpPr>
        <p:spPr bwMode="auto">
          <a:xfrm>
            <a:off x="1500188" y="836712"/>
            <a:ext cx="6500812" cy="439738"/>
          </a:xfrm>
          <a:prstGeom prst="rect">
            <a:avLst/>
          </a:prstGeom>
          <a:solidFill>
            <a:schemeClr val="accent1">
              <a:lumMod val="20000"/>
              <a:lumOff val="80000"/>
            </a:schemeClr>
          </a:solidFill>
          <a:ln w="9525">
            <a:solidFill>
              <a:srgbClr val="002060"/>
            </a:solidFill>
            <a:miter lim="800000"/>
            <a:headEnd/>
            <a:tailEnd/>
          </a:ln>
        </p:spPr>
        <p:txBody>
          <a:bodyPr>
            <a:spAutoFit/>
          </a:bodyPr>
          <a:lstStyle/>
          <a:p>
            <a:pPr algn="ctr">
              <a:defRPr/>
            </a:pPr>
            <a:r>
              <a:rPr lang="fr-FR" sz="2600" b="1" dirty="0">
                <a:solidFill>
                  <a:srgbClr val="FF0000"/>
                </a:solidFill>
                <a:latin typeface="+mj-lt"/>
              </a:rPr>
              <a:t>Soustraction en binaire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948" y="3631866"/>
            <a:ext cx="5884515" cy="2173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1628948" y="1556792"/>
            <a:ext cx="1646908" cy="43204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pPr>
            <a:r>
              <a:rPr kumimoji="0" lang="fr-FR" sz="1800" b="1" i="0" u="none" strike="noStrike" cap="none" normalizeH="0" baseline="0" dirty="0" smtClean="0">
                <a:ln>
                  <a:noFill/>
                </a:ln>
                <a:solidFill>
                  <a:schemeClr val="tx1"/>
                </a:solidFill>
                <a:effectLst/>
                <a:latin typeface="Arial" charset="0"/>
                <a:cs typeface="Arial" charset="0"/>
              </a:rPr>
              <a:t>Exemple 01</a:t>
            </a:r>
          </a:p>
        </p:txBody>
      </p:sp>
      <p:sp>
        <p:nvSpPr>
          <p:cNvPr id="8" name="Rectangle 7"/>
          <p:cNvSpPr/>
          <p:nvPr/>
        </p:nvSpPr>
        <p:spPr bwMode="auto">
          <a:xfrm>
            <a:off x="1626074" y="3631866"/>
            <a:ext cx="1649782" cy="432048"/>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pPr>
            <a:r>
              <a:rPr kumimoji="0" lang="fr-FR" sz="1800" b="1" i="0" u="none" strike="noStrike" cap="none" normalizeH="0" baseline="0" dirty="0" smtClean="0">
                <a:ln>
                  <a:noFill/>
                </a:ln>
                <a:solidFill>
                  <a:schemeClr val="tx1"/>
                </a:solidFill>
                <a:effectLst/>
                <a:latin typeface="Arial" charset="0"/>
                <a:cs typeface="Arial" charset="0"/>
              </a:rPr>
              <a:t>Exemple 02</a:t>
            </a:r>
            <a:r>
              <a:rPr kumimoji="0" lang="fr-FR" sz="1800" b="1" i="0" u="none" strike="noStrike" cap="none" normalizeH="0" dirty="0" smtClean="0">
                <a:ln>
                  <a:noFill/>
                </a:ln>
                <a:solidFill>
                  <a:schemeClr val="tx1"/>
                </a:solidFill>
                <a:effectLst/>
                <a:latin typeface="Arial" charset="0"/>
                <a:cs typeface="Arial" charset="0"/>
              </a:rPr>
              <a:t> </a:t>
            </a:r>
            <a:endParaRPr kumimoji="0" lang="fr-FR" sz="1800" b="1"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12696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a:defRPr/>
            </a:pPr>
            <a:fld id="{55118E92-F16D-413E-AA51-98F89FD7C47E}" type="slidenum">
              <a:rPr lang="en-GB" smtClean="0"/>
              <a:pPr>
                <a:defRPr/>
              </a:pPr>
              <a:t>34</a:t>
            </a:fld>
            <a:endParaRPr lang="en-GB"/>
          </a:p>
        </p:txBody>
      </p:sp>
      <p:sp>
        <p:nvSpPr>
          <p:cNvPr id="5" name="Rectangle 12"/>
          <p:cNvSpPr>
            <a:spLocks noChangeArrowheads="1"/>
          </p:cNvSpPr>
          <p:nvPr/>
        </p:nvSpPr>
        <p:spPr bwMode="auto">
          <a:xfrm>
            <a:off x="1285875" y="130175"/>
            <a:ext cx="6929438" cy="584200"/>
          </a:xfrm>
          <a:prstGeom prst="rect">
            <a:avLst/>
          </a:prstGeom>
          <a:solidFill>
            <a:schemeClr val="accent1">
              <a:lumMod val="20000"/>
              <a:lumOff val="80000"/>
            </a:schemeClr>
          </a:solidFill>
          <a:ln w="9525">
            <a:solidFill>
              <a:srgbClr val="002060"/>
            </a:solidFill>
            <a:miter lim="800000"/>
            <a:headEnd/>
            <a:tailEnd/>
          </a:ln>
        </p:spPr>
        <p:txBody>
          <a:bodyPr>
            <a:spAutoFit/>
          </a:bodyPr>
          <a:lstStyle/>
          <a:p>
            <a:pPr algn="ctr">
              <a:lnSpc>
                <a:spcPct val="100000"/>
              </a:lnSpc>
              <a:defRPr/>
            </a:pPr>
            <a:r>
              <a:rPr lang="fr-FR" sz="3200" b="1" dirty="0">
                <a:solidFill>
                  <a:srgbClr val="FF0000"/>
                </a:solidFill>
                <a:latin typeface="+mj-lt"/>
              </a:rPr>
              <a:t>Multiplication en binaire</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57313"/>
            <a:ext cx="8208912"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1520" y="5457998"/>
            <a:ext cx="8136904" cy="923330"/>
          </a:xfrm>
          <a:prstGeom prst="rect">
            <a:avLst/>
          </a:prstGeom>
        </p:spPr>
        <p:txBody>
          <a:bodyPr wrap="square">
            <a:spAutoFit/>
          </a:bodyPr>
          <a:lstStyle/>
          <a:p>
            <a:pPr marL="176213" indent="-176213" algn="just" rtl="0">
              <a:lnSpc>
                <a:spcPct val="100000"/>
              </a:lnSpc>
              <a:buFont typeface="Wingdings" pitchFamily="2" charset="2"/>
              <a:buChar char="§"/>
              <a:defRPr/>
            </a:pPr>
            <a:r>
              <a:rPr lang="fr-FR" b="1" dirty="0"/>
              <a:t>En </a:t>
            </a:r>
            <a:r>
              <a:rPr lang="fr-FR" b="1" dirty="0">
                <a:solidFill>
                  <a:srgbClr val="FF0000"/>
                </a:solidFill>
              </a:rPr>
              <a:t>base 2</a:t>
            </a:r>
            <a:r>
              <a:rPr lang="fr-FR" b="1" dirty="0"/>
              <a:t> : </a:t>
            </a:r>
            <a:r>
              <a:rPr lang="fr-FR" b="1" dirty="0" smtClean="0">
                <a:solidFill>
                  <a:srgbClr val="002060"/>
                </a:solidFill>
              </a:rPr>
              <a:t>1011 </a:t>
            </a:r>
            <a:r>
              <a:rPr lang="fr-FR" b="1" dirty="0">
                <a:solidFill>
                  <a:srgbClr val="002060"/>
                </a:solidFill>
              </a:rPr>
              <a:t>× </a:t>
            </a:r>
            <a:r>
              <a:rPr lang="fr-FR" b="1" dirty="0" smtClean="0">
                <a:solidFill>
                  <a:srgbClr val="002060"/>
                </a:solidFill>
              </a:rPr>
              <a:t>10</a:t>
            </a:r>
            <a:r>
              <a:rPr lang="fr-FR" b="1" dirty="0">
                <a:solidFill>
                  <a:srgbClr val="002060"/>
                </a:solidFill>
              </a:rPr>
              <a:t>1</a:t>
            </a:r>
            <a:r>
              <a:rPr lang="fr-FR" b="1" dirty="0" smtClean="0">
                <a:solidFill>
                  <a:srgbClr val="002060"/>
                </a:solidFill>
              </a:rPr>
              <a:t> </a:t>
            </a:r>
            <a:r>
              <a:rPr lang="fr-FR" b="1" dirty="0">
                <a:solidFill>
                  <a:srgbClr val="002060"/>
                </a:solidFill>
              </a:rPr>
              <a:t>=</a:t>
            </a:r>
            <a:r>
              <a:rPr lang="fr-FR" b="1" dirty="0"/>
              <a:t> </a:t>
            </a:r>
            <a:r>
              <a:rPr lang="fr-FR" b="1" dirty="0">
                <a:solidFill>
                  <a:srgbClr val="FF0000"/>
                </a:solidFill>
              </a:rPr>
              <a:t>1 </a:t>
            </a:r>
            <a:r>
              <a:rPr lang="fr-FR" b="1" dirty="0" smtClean="0">
                <a:solidFill>
                  <a:srgbClr val="FF0000"/>
                </a:solidFill>
              </a:rPr>
              <a:t>10111</a:t>
            </a:r>
            <a:r>
              <a:rPr lang="fr-FR" b="1" dirty="0" smtClean="0"/>
              <a:t>. </a:t>
            </a:r>
            <a:r>
              <a:rPr lang="fr-FR" b="1" dirty="0"/>
              <a:t>Or, (</a:t>
            </a:r>
            <a:r>
              <a:rPr lang="fr-FR" b="1" dirty="0" smtClean="0"/>
              <a:t>1011)</a:t>
            </a:r>
            <a:r>
              <a:rPr lang="fr-FR" b="1" baseline="-25000" dirty="0" smtClean="0"/>
              <a:t>2</a:t>
            </a:r>
            <a:r>
              <a:rPr lang="fr-FR" b="1" dirty="0"/>
              <a:t> = (</a:t>
            </a:r>
            <a:r>
              <a:rPr lang="fr-FR" b="1" dirty="0" smtClean="0"/>
              <a:t>11)</a:t>
            </a:r>
            <a:r>
              <a:rPr lang="fr-FR" b="1" baseline="-25000" dirty="0" smtClean="0"/>
              <a:t>10</a:t>
            </a:r>
            <a:r>
              <a:rPr lang="fr-FR" b="1" dirty="0"/>
              <a:t>; (</a:t>
            </a:r>
            <a:r>
              <a:rPr lang="fr-FR" b="1" dirty="0" smtClean="0"/>
              <a:t>101)</a:t>
            </a:r>
            <a:r>
              <a:rPr lang="fr-FR" b="1" baseline="-25000" dirty="0" smtClean="0"/>
              <a:t>2</a:t>
            </a:r>
            <a:r>
              <a:rPr lang="fr-FR" b="1" dirty="0"/>
              <a:t> = </a:t>
            </a:r>
            <a:r>
              <a:rPr lang="fr-FR" b="1" dirty="0" smtClean="0"/>
              <a:t>(</a:t>
            </a:r>
            <a:r>
              <a:rPr lang="fr-FR" b="1" dirty="0"/>
              <a:t>5</a:t>
            </a:r>
            <a:r>
              <a:rPr lang="fr-FR" b="1" dirty="0" smtClean="0"/>
              <a:t>)</a:t>
            </a:r>
            <a:r>
              <a:rPr lang="fr-FR" b="1" baseline="-25000" dirty="0" smtClean="0"/>
              <a:t>10</a:t>
            </a:r>
            <a:r>
              <a:rPr lang="fr-FR" b="1" dirty="0"/>
              <a:t> ; donc théoriquement, on devrait avoir </a:t>
            </a:r>
            <a:r>
              <a:rPr lang="fr-FR" b="1" dirty="0" smtClean="0"/>
              <a:t>55.</a:t>
            </a:r>
            <a:endParaRPr lang="fr-FR" b="1" dirty="0"/>
          </a:p>
          <a:p>
            <a:pPr marL="176213" indent="-176213" algn="just" rtl="0">
              <a:lnSpc>
                <a:spcPct val="100000"/>
              </a:lnSpc>
              <a:buFont typeface="Wingdings" pitchFamily="2" charset="2"/>
              <a:buChar char="§"/>
              <a:defRPr/>
            </a:pPr>
            <a:r>
              <a:rPr lang="fr-FR" b="1" dirty="0"/>
              <a:t>Vous pouvez vérifier : (</a:t>
            </a:r>
            <a:r>
              <a:rPr lang="fr-FR" b="1" dirty="0" smtClean="0"/>
              <a:t>110111)</a:t>
            </a:r>
            <a:r>
              <a:rPr lang="fr-FR" b="1" baseline="-25000" dirty="0" smtClean="0"/>
              <a:t>2</a:t>
            </a:r>
            <a:r>
              <a:rPr lang="fr-FR" b="1" dirty="0"/>
              <a:t> vaut bien </a:t>
            </a:r>
            <a:r>
              <a:rPr lang="fr-FR" b="1" dirty="0" smtClean="0"/>
              <a:t>55</a:t>
            </a:r>
            <a:r>
              <a:rPr lang="fr-FR" b="1" baseline="-25000" dirty="0" smtClean="0"/>
              <a:t>(10</a:t>
            </a:r>
            <a:r>
              <a:rPr lang="fr-FR" b="1" baseline="-25000" dirty="0"/>
              <a:t>)</a:t>
            </a:r>
            <a:r>
              <a:rPr lang="fr-FR" b="1" dirty="0"/>
              <a:t>.</a:t>
            </a:r>
          </a:p>
        </p:txBody>
      </p:sp>
    </p:spTree>
    <p:extLst>
      <p:ext uri="{BB962C8B-B14F-4D97-AF65-F5344CB8AC3E}">
        <p14:creationId xmlns:p14="http://schemas.microsoft.com/office/powerpoint/2010/main" val="2214172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a:defRPr/>
            </a:pPr>
            <a:fld id="{55118E92-F16D-413E-AA51-98F89FD7C47E}" type="slidenum">
              <a:rPr lang="en-GB" smtClean="0"/>
              <a:pPr>
                <a:defRPr/>
              </a:pPr>
              <a:t>35</a:t>
            </a:fld>
            <a:endParaRPr lang="en-GB"/>
          </a:p>
        </p:txBody>
      </p:sp>
      <p:sp>
        <p:nvSpPr>
          <p:cNvPr id="5" name="Rectangle 12"/>
          <p:cNvSpPr>
            <a:spLocks noChangeArrowheads="1"/>
          </p:cNvSpPr>
          <p:nvPr/>
        </p:nvSpPr>
        <p:spPr bwMode="auto">
          <a:xfrm>
            <a:off x="1285875" y="130175"/>
            <a:ext cx="6929438" cy="584200"/>
          </a:xfrm>
          <a:prstGeom prst="rect">
            <a:avLst/>
          </a:prstGeom>
          <a:solidFill>
            <a:schemeClr val="accent1">
              <a:lumMod val="20000"/>
              <a:lumOff val="80000"/>
            </a:schemeClr>
          </a:solidFill>
          <a:ln w="9525">
            <a:solidFill>
              <a:srgbClr val="002060"/>
            </a:solidFill>
            <a:miter lim="800000"/>
            <a:headEnd/>
            <a:tailEnd/>
          </a:ln>
        </p:spPr>
        <p:txBody>
          <a:bodyPr>
            <a:spAutoFit/>
          </a:bodyPr>
          <a:lstStyle/>
          <a:p>
            <a:pPr algn="ctr">
              <a:lnSpc>
                <a:spcPct val="100000"/>
              </a:lnSpc>
              <a:defRPr/>
            </a:pPr>
            <a:r>
              <a:rPr lang="fr-FR" sz="3200" b="1" dirty="0">
                <a:solidFill>
                  <a:srgbClr val="FF0000"/>
                </a:solidFill>
                <a:latin typeface="+mj-lt"/>
              </a:rPr>
              <a:t>Multiplication en binaire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896448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604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a:defRPr/>
            </a:pPr>
            <a:fld id="{55118E92-F16D-413E-AA51-98F89FD7C47E}" type="slidenum">
              <a:rPr lang="en-GB" smtClean="0"/>
              <a:pPr>
                <a:defRPr/>
              </a:pPr>
              <a:t>36</a:t>
            </a:fld>
            <a:endParaRPr lang="en-GB"/>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404938"/>
            <a:ext cx="7848600" cy="404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2"/>
          <p:cNvSpPr>
            <a:spLocks noChangeArrowheads="1"/>
          </p:cNvSpPr>
          <p:nvPr/>
        </p:nvSpPr>
        <p:spPr bwMode="auto">
          <a:xfrm>
            <a:off x="1285875" y="130175"/>
            <a:ext cx="6929438" cy="584200"/>
          </a:xfrm>
          <a:prstGeom prst="rect">
            <a:avLst/>
          </a:prstGeom>
          <a:solidFill>
            <a:schemeClr val="accent1">
              <a:lumMod val="20000"/>
              <a:lumOff val="80000"/>
            </a:schemeClr>
          </a:solidFill>
          <a:ln w="9525">
            <a:solidFill>
              <a:srgbClr val="002060"/>
            </a:solidFill>
            <a:miter lim="800000"/>
            <a:headEnd/>
            <a:tailEnd/>
          </a:ln>
        </p:spPr>
        <p:txBody>
          <a:bodyPr>
            <a:spAutoFit/>
          </a:bodyPr>
          <a:lstStyle/>
          <a:p>
            <a:pPr algn="ctr">
              <a:lnSpc>
                <a:spcPct val="100000"/>
              </a:lnSpc>
              <a:defRPr/>
            </a:pPr>
            <a:r>
              <a:rPr lang="fr-FR" sz="3200" b="1" dirty="0">
                <a:solidFill>
                  <a:srgbClr val="FF0000"/>
                </a:solidFill>
                <a:latin typeface="+mj-lt"/>
              </a:rPr>
              <a:t>Multiplication en binaire</a:t>
            </a:r>
          </a:p>
        </p:txBody>
      </p:sp>
    </p:spTree>
    <p:extLst>
      <p:ext uri="{BB962C8B-B14F-4D97-AF65-F5344CB8AC3E}">
        <p14:creationId xmlns:p14="http://schemas.microsoft.com/office/powerpoint/2010/main" val="3615950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solidFill>
            <a:schemeClr val="accent5">
              <a:lumMod val="90000"/>
            </a:schemeClr>
          </a:solidFill>
          <a:ln>
            <a:solidFill>
              <a:srgbClr val="C00000"/>
            </a:solidFill>
          </a:ln>
        </p:spPr>
        <p:txBody>
          <a:bodyPr/>
          <a:lstStyle/>
          <a:p>
            <a:pPr eaLnBrk="1" hangingPunct="1">
              <a:defRPr/>
            </a:pPr>
            <a:r>
              <a:rPr lang="fr-FR" sz="3600" b="1" dirty="0" smtClean="0">
                <a:solidFill>
                  <a:srgbClr val="FF0000"/>
                </a:solidFill>
                <a:latin typeface="Times New Roman" pitchFamily="18" charset="0"/>
                <a:cs typeface="Times New Roman" pitchFamily="18" charset="0"/>
              </a:rPr>
              <a:t>Codage de l’information</a:t>
            </a:r>
          </a:p>
        </p:txBody>
      </p:sp>
      <p:sp>
        <p:nvSpPr>
          <p:cNvPr id="3075" name="Rectangle 5"/>
          <p:cNvSpPr>
            <a:spLocks noGrp="1" noChangeArrowheads="1"/>
          </p:cNvSpPr>
          <p:nvPr>
            <p:ph type="body" idx="1"/>
          </p:nvPr>
        </p:nvSpPr>
        <p:spPr>
          <a:xfrm>
            <a:off x="457200" y="1600201"/>
            <a:ext cx="8229600" cy="3614750"/>
          </a:xfrm>
          <a:solidFill>
            <a:schemeClr val="accent5">
              <a:lumMod val="90000"/>
            </a:schemeClr>
          </a:solidFill>
          <a:ln>
            <a:solidFill>
              <a:srgbClr val="C00000"/>
            </a:solidFill>
          </a:ln>
        </p:spPr>
        <p:txBody>
          <a:bodyPr/>
          <a:lstStyle/>
          <a:p>
            <a:pPr eaLnBrk="1" hangingPunct="1">
              <a:buFontTx/>
              <a:buNone/>
              <a:defRPr/>
            </a:pPr>
            <a:r>
              <a:rPr lang="fr-FR" sz="2300" b="1" dirty="0" smtClean="0">
                <a:solidFill>
                  <a:srgbClr val="FF0000"/>
                </a:solidFill>
                <a:latin typeface="Times New Roman" pitchFamily="18" charset="0"/>
                <a:cs typeface="Times New Roman" pitchFamily="18" charset="0"/>
              </a:rPr>
              <a:t>Introduction </a:t>
            </a:r>
          </a:p>
          <a:p>
            <a:pPr eaLnBrk="1" hangingPunct="1">
              <a:buFontTx/>
              <a:buNone/>
              <a:defRPr/>
            </a:pPr>
            <a:r>
              <a:rPr lang="fr-FR" sz="2300" b="1" dirty="0" smtClean="0">
                <a:solidFill>
                  <a:srgbClr val="FF0000"/>
                </a:solidFill>
                <a:latin typeface="Times New Roman" pitchFamily="18" charset="0"/>
                <a:cs typeface="Times New Roman" pitchFamily="18" charset="0"/>
              </a:rPr>
              <a:t>IV- Représentation des nombres négatifs</a:t>
            </a:r>
          </a:p>
          <a:p>
            <a:pPr lvl="1" eaLnBrk="1" hangingPunct="1">
              <a:buNone/>
              <a:defRPr/>
            </a:pPr>
            <a:r>
              <a:rPr lang="fr-FR" sz="2300" b="1" dirty="0" smtClean="0">
                <a:latin typeface="Times New Roman" pitchFamily="18" charset="0"/>
                <a:cs typeface="Times New Roman" pitchFamily="18" charset="0"/>
              </a:rPr>
              <a:t>IV-1 Signe / valeur absolue</a:t>
            </a:r>
          </a:p>
          <a:p>
            <a:pPr lvl="1" eaLnBrk="1" hangingPunct="1">
              <a:buNone/>
              <a:defRPr/>
            </a:pPr>
            <a:r>
              <a:rPr lang="fr-FR" sz="2300" b="1" dirty="0" smtClean="0">
                <a:latin typeface="Times New Roman" pitchFamily="18" charset="0"/>
                <a:cs typeface="Times New Roman" pitchFamily="18" charset="0"/>
              </a:rPr>
              <a:t>IV-2 Complément à 1</a:t>
            </a:r>
          </a:p>
          <a:p>
            <a:pPr lvl="1" eaLnBrk="1" hangingPunct="1">
              <a:buNone/>
              <a:defRPr/>
            </a:pPr>
            <a:r>
              <a:rPr lang="fr-FR" sz="2300" b="1" dirty="0" smtClean="0">
                <a:latin typeface="Times New Roman" pitchFamily="18" charset="0"/>
                <a:cs typeface="Times New Roman" pitchFamily="18" charset="0"/>
              </a:rPr>
              <a:t>IV-3 Complément à 2</a:t>
            </a:r>
          </a:p>
          <a:p>
            <a:pPr eaLnBrk="1" hangingPunct="1">
              <a:buFontTx/>
              <a:buNone/>
              <a:defRPr/>
            </a:pPr>
            <a:r>
              <a:rPr lang="fr-FR" sz="2300" b="1" dirty="0" smtClean="0">
                <a:solidFill>
                  <a:srgbClr val="FF0000"/>
                </a:solidFill>
                <a:latin typeface="Times New Roman" pitchFamily="18" charset="0"/>
                <a:cs typeface="Times New Roman" pitchFamily="18" charset="0"/>
              </a:rPr>
              <a:t>V- Le codage BCD et EXCESS3</a:t>
            </a:r>
          </a:p>
          <a:p>
            <a:pPr eaLnBrk="1" hangingPunct="1">
              <a:buFontTx/>
              <a:buNone/>
              <a:defRPr/>
            </a:pPr>
            <a:r>
              <a:rPr lang="fr-FR" sz="2300" b="1" dirty="0" smtClean="0">
                <a:solidFill>
                  <a:srgbClr val="FF0000"/>
                </a:solidFill>
                <a:latin typeface="Times New Roman" pitchFamily="18" charset="0"/>
                <a:cs typeface="Times New Roman" pitchFamily="18" charset="0"/>
              </a:rPr>
              <a:t>VI- Le code de Gray</a:t>
            </a:r>
          </a:p>
          <a:p>
            <a:pPr eaLnBrk="1" hangingPunct="1">
              <a:buFontTx/>
              <a:buNone/>
              <a:defRPr/>
            </a:pPr>
            <a:r>
              <a:rPr lang="fr-FR" sz="2300" b="1" dirty="0" smtClean="0">
                <a:solidFill>
                  <a:srgbClr val="FF0000"/>
                </a:solidFill>
                <a:latin typeface="Times New Roman" pitchFamily="18" charset="0"/>
                <a:cs typeface="Times New Roman" pitchFamily="18" charset="0"/>
              </a:rPr>
              <a:t>VII- Le code ASCII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
          <p:cNvSpPr>
            <a:spLocks noGrp="1" noChangeArrowheads="1"/>
          </p:cNvSpPr>
          <p:nvPr>
            <p:ph type="title"/>
          </p:nvPr>
        </p:nvSpPr>
        <p:spPr>
          <a:xfrm>
            <a:off x="468313" y="222250"/>
            <a:ext cx="8229600" cy="706438"/>
          </a:xfrm>
          <a:solidFill>
            <a:schemeClr val="accent5">
              <a:lumMod val="90000"/>
            </a:schemeClr>
          </a:solidFill>
          <a:ln>
            <a:solidFill>
              <a:srgbClr val="C00000"/>
            </a:solidFill>
          </a:ln>
        </p:spPr>
        <p:txBody>
          <a:bodyPr/>
          <a:lstStyle/>
          <a:p>
            <a:pPr eaLnBrk="1" hangingPunct="1">
              <a:defRPr/>
            </a:pPr>
            <a:r>
              <a:rPr lang="fr-FR" sz="3600" b="1" dirty="0" smtClean="0">
                <a:solidFill>
                  <a:srgbClr val="FF0000"/>
                </a:solidFill>
                <a:latin typeface="Times New Roman" pitchFamily="18" charset="0"/>
                <a:cs typeface="Times New Roman" pitchFamily="18" charset="0"/>
              </a:rPr>
              <a:t>Introduction </a:t>
            </a:r>
          </a:p>
        </p:txBody>
      </p:sp>
      <p:graphicFrame>
        <p:nvGraphicFramePr>
          <p:cNvPr id="2" name="Diagram 1"/>
          <p:cNvGraphicFramePr/>
          <p:nvPr/>
        </p:nvGraphicFramePr>
        <p:xfrm>
          <a:off x="457200" y="1143000"/>
          <a:ext cx="8229600" cy="521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a:solidFill>
            <a:schemeClr val="accent5">
              <a:lumMod val="90000"/>
            </a:schemeClr>
          </a:solidFill>
          <a:ln>
            <a:solidFill>
              <a:srgbClr val="C00000"/>
            </a:solidFill>
          </a:ln>
        </p:spPr>
        <p:txBody>
          <a:bodyPr/>
          <a:lstStyle/>
          <a:p>
            <a:pPr eaLnBrk="1" hangingPunct="1">
              <a:defRPr/>
            </a:pPr>
            <a:r>
              <a:rPr lang="fr-FR" sz="3600" b="1" dirty="0" smtClean="0">
                <a:solidFill>
                  <a:srgbClr val="FF0000"/>
                </a:solidFill>
                <a:latin typeface="Times New Roman" pitchFamily="18" charset="0"/>
                <a:cs typeface="Times New Roman" pitchFamily="18" charset="0"/>
              </a:rPr>
              <a:t>IV- Représentation des nombres entiers</a:t>
            </a:r>
            <a:r>
              <a:rPr lang="fr-FR" sz="3600" dirty="0" smtClean="0">
                <a:solidFill>
                  <a:srgbClr val="FF0000"/>
                </a:solidFill>
                <a:latin typeface="Times New Roman" pitchFamily="18" charset="0"/>
                <a:cs typeface="Times New Roman" pitchFamily="18" charset="0"/>
              </a:rPr>
              <a:t> </a:t>
            </a:r>
          </a:p>
        </p:txBody>
      </p:sp>
      <p:sp>
        <p:nvSpPr>
          <p:cNvPr id="4099" name="Rectangle 3"/>
          <p:cNvSpPr>
            <a:spLocks noGrp="1" noChangeArrowheads="1"/>
          </p:cNvSpPr>
          <p:nvPr>
            <p:ph type="body" idx="1"/>
          </p:nvPr>
        </p:nvSpPr>
        <p:spPr>
          <a:xfrm>
            <a:off x="457200" y="1341438"/>
            <a:ext cx="8229600" cy="4784725"/>
          </a:xfrm>
        </p:spPr>
        <p:txBody>
          <a:bodyPr/>
          <a:lstStyle/>
          <a:p>
            <a:pPr algn="just" eaLnBrk="1" hangingPunct="1">
              <a:lnSpc>
                <a:spcPct val="90000"/>
              </a:lnSpc>
              <a:buFontTx/>
              <a:buNone/>
            </a:pPr>
            <a:r>
              <a:rPr lang="fr-FR" sz="2300" b="1" dirty="0" smtClean="0">
                <a:latin typeface="Times New Roman" pitchFamily="18" charset="0"/>
                <a:cs typeface="Times New Roman" pitchFamily="18" charset="0"/>
              </a:rPr>
              <a:t>Il existe deux types d’entiers : </a:t>
            </a:r>
          </a:p>
          <a:p>
            <a:pPr lvl="1" algn="just" eaLnBrk="1" hangingPunct="1">
              <a:lnSpc>
                <a:spcPct val="90000"/>
              </a:lnSpc>
            </a:pPr>
            <a:r>
              <a:rPr lang="fr-FR" sz="2300" b="1" dirty="0" smtClean="0">
                <a:latin typeface="Times New Roman" pitchFamily="18" charset="0"/>
                <a:cs typeface="Times New Roman" pitchFamily="18" charset="0"/>
              </a:rPr>
              <a:t>les entiers non signés ( positifs ) </a:t>
            </a:r>
          </a:p>
          <a:p>
            <a:pPr lvl="1" algn="just" eaLnBrk="1" hangingPunct="1">
              <a:lnSpc>
                <a:spcPct val="90000"/>
              </a:lnSpc>
            </a:pPr>
            <a:r>
              <a:rPr lang="fr-FR" sz="2300" b="1" dirty="0" smtClean="0">
                <a:latin typeface="Times New Roman" pitchFamily="18" charset="0"/>
                <a:cs typeface="Times New Roman" pitchFamily="18" charset="0"/>
              </a:rPr>
              <a:t>et les entiers signés ( positifs ou négatifs )</a:t>
            </a:r>
          </a:p>
          <a:p>
            <a:pPr lvl="1" algn="just" eaLnBrk="1" hangingPunct="1">
              <a:lnSpc>
                <a:spcPct val="90000"/>
              </a:lnSpc>
              <a:buFontTx/>
              <a:buNone/>
            </a:pPr>
            <a:endParaRPr lang="fr-FR" sz="2300" b="1" dirty="0" smtClean="0">
              <a:latin typeface="Times New Roman" pitchFamily="18" charset="0"/>
              <a:cs typeface="Times New Roman" pitchFamily="18" charset="0"/>
            </a:endParaRPr>
          </a:p>
          <a:p>
            <a:pPr algn="just" eaLnBrk="1" hangingPunct="1">
              <a:lnSpc>
                <a:spcPct val="90000"/>
              </a:lnSpc>
              <a:buFontTx/>
              <a:buNone/>
            </a:pPr>
            <a:r>
              <a:rPr lang="fr-FR" sz="2300" b="1" dirty="0" smtClean="0">
                <a:solidFill>
                  <a:srgbClr val="CC0000"/>
                </a:solidFill>
                <a:latin typeface="Times New Roman" pitchFamily="18" charset="0"/>
                <a:cs typeface="Times New Roman" pitchFamily="18" charset="0"/>
              </a:rPr>
              <a:t>Problème :</a:t>
            </a:r>
            <a:r>
              <a:rPr lang="fr-FR" sz="2300" b="1" dirty="0" smtClean="0">
                <a:latin typeface="Times New Roman" pitchFamily="18" charset="0"/>
                <a:cs typeface="Times New Roman" pitchFamily="18" charset="0"/>
              </a:rPr>
              <a:t> Comment indiquer à la machine qu’un nombre est négatif ou positif ?</a:t>
            </a:r>
          </a:p>
          <a:p>
            <a:pPr algn="just" eaLnBrk="1" hangingPunct="1">
              <a:lnSpc>
                <a:spcPct val="90000"/>
              </a:lnSpc>
              <a:buFontTx/>
              <a:buNone/>
            </a:pPr>
            <a:r>
              <a:rPr lang="fr-FR" sz="2300" b="1" dirty="0" smtClean="0">
                <a:latin typeface="Times New Roman" pitchFamily="18" charset="0"/>
                <a:cs typeface="Times New Roman" pitchFamily="18" charset="0"/>
              </a:rPr>
              <a:t> </a:t>
            </a:r>
          </a:p>
          <a:p>
            <a:pPr algn="just" eaLnBrk="1" hangingPunct="1">
              <a:lnSpc>
                <a:spcPct val="90000"/>
              </a:lnSpc>
              <a:buFontTx/>
              <a:buNone/>
            </a:pPr>
            <a:r>
              <a:rPr lang="fr-FR" sz="2300" b="1" dirty="0" smtClean="0">
                <a:latin typeface="Times New Roman" pitchFamily="18" charset="0"/>
                <a:cs typeface="Times New Roman" pitchFamily="18" charset="0"/>
              </a:rPr>
              <a:t>Il existe 3 méthodes pour représenter les nombres négatifs :</a:t>
            </a:r>
          </a:p>
          <a:p>
            <a:pPr lvl="1" algn="just" eaLnBrk="1" hangingPunct="1">
              <a:lnSpc>
                <a:spcPct val="90000"/>
              </a:lnSpc>
            </a:pPr>
            <a:r>
              <a:rPr lang="fr-FR" sz="2300" b="1" dirty="0" smtClean="0">
                <a:latin typeface="Times New Roman" pitchFamily="18" charset="0"/>
                <a:cs typeface="Times New Roman" pitchFamily="18" charset="0"/>
              </a:rPr>
              <a:t>Signe/ valeur absolue </a:t>
            </a:r>
          </a:p>
          <a:p>
            <a:pPr lvl="1" algn="just" eaLnBrk="1" hangingPunct="1">
              <a:lnSpc>
                <a:spcPct val="90000"/>
              </a:lnSpc>
            </a:pPr>
            <a:r>
              <a:rPr lang="fr-FR" sz="2300" b="1" dirty="0" smtClean="0">
                <a:latin typeface="Times New Roman" pitchFamily="18" charset="0"/>
                <a:cs typeface="Times New Roman" pitchFamily="18" charset="0"/>
              </a:rPr>
              <a:t>Complément à 1( complément restreint )</a:t>
            </a:r>
          </a:p>
          <a:p>
            <a:pPr lvl="1" algn="just" eaLnBrk="1" hangingPunct="1">
              <a:lnSpc>
                <a:spcPct val="90000"/>
              </a:lnSpc>
            </a:pPr>
            <a:r>
              <a:rPr lang="fr-FR" sz="2300" b="1" dirty="0" smtClean="0">
                <a:latin typeface="Times New Roman" pitchFamily="18" charset="0"/>
                <a:cs typeface="Times New Roman" pitchFamily="18" charset="0"/>
              </a:rPr>
              <a:t>Complément à 2 ( complément à vrai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u numéro de diapositive 5"/>
          <p:cNvSpPr>
            <a:spLocks noGrp="1"/>
          </p:cNvSpPr>
          <p:nvPr>
            <p:ph type="sldNum" sz="quarter" idx="12"/>
          </p:nvPr>
        </p:nvSpPr>
        <p:spPr>
          <a:noFill/>
        </p:spPr>
        <p:txBody>
          <a:bodyPr/>
          <a:lstStyle/>
          <a:p>
            <a:fld id="{9AF0DBCC-4B62-4A4D-87EC-2E91927DEE8A}" type="slidenum">
              <a:rPr lang="en-GB" smtClean="0"/>
              <a:pPr/>
              <a:t>4</a:t>
            </a:fld>
            <a:endParaRPr lang="en-GB" smtClean="0"/>
          </a:p>
        </p:txBody>
      </p:sp>
      <p:sp>
        <p:nvSpPr>
          <p:cNvPr id="13315" name="Rectangle 2"/>
          <p:cNvSpPr>
            <a:spLocks noGrp="1" noChangeArrowheads="1"/>
          </p:cNvSpPr>
          <p:nvPr>
            <p:ph type="title"/>
          </p:nvPr>
        </p:nvSpPr>
        <p:spPr>
          <a:xfrm>
            <a:off x="457200" y="128588"/>
            <a:ext cx="8228013" cy="923925"/>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Introduction </a:t>
            </a:r>
          </a:p>
        </p:txBody>
      </p:sp>
      <p:sp>
        <p:nvSpPr>
          <p:cNvPr id="13316" name="Rectangle 3"/>
          <p:cNvSpPr>
            <a:spLocks noGrp="1" noChangeArrowheads="1"/>
          </p:cNvSpPr>
          <p:nvPr>
            <p:ph type="body" idx="1"/>
          </p:nvPr>
        </p:nvSpPr>
        <p:spPr>
          <a:xfrm>
            <a:off x="485775" y="981075"/>
            <a:ext cx="8247063" cy="5472113"/>
          </a:xfrm>
        </p:spPr>
        <p:txBody>
          <a:bodyPr/>
          <a:lstStyle/>
          <a:p>
            <a:pPr algn="just" eaLnBrk="1" hangingPunct="1">
              <a:lnSpc>
                <a:spcPct val="100000"/>
              </a:lnSpc>
              <a:buFont typeface="Wingdings" pitchFamily="2" charset="2"/>
              <a:buChar char="§"/>
            </a:pPr>
            <a:r>
              <a:rPr lang="fr-FR" sz="2300" b="1" smtClean="0"/>
              <a:t>Nous avons pris l'habitude de représenter les nombres en utilisant dix symboles différents:   0 , 1 , 2 , 3 , 4 , 5 , 6 , 7 , 8 , 9</a:t>
            </a:r>
          </a:p>
          <a:p>
            <a:pPr algn="just" eaLnBrk="1" hangingPunct="1">
              <a:lnSpc>
                <a:spcPct val="100000"/>
              </a:lnSpc>
              <a:buFont typeface="Wingdings" pitchFamily="2" charset="2"/>
              <a:buChar char="§"/>
            </a:pPr>
            <a:r>
              <a:rPr lang="fr-FR" sz="2300" b="1" smtClean="0"/>
              <a:t>Ce système est appelé le système </a:t>
            </a:r>
            <a:r>
              <a:rPr lang="fr-FR" sz="2300" b="1" smtClean="0">
                <a:solidFill>
                  <a:srgbClr val="FF0000"/>
                </a:solidFill>
              </a:rPr>
              <a:t>décimal</a:t>
            </a:r>
            <a:r>
              <a:rPr lang="fr-FR" sz="2300" b="1" smtClean="0"/>
              <a:t> (déci signifie dix). </a:t>
            </a:r>
          </a:p>
          <a:p>
            <a:pPr algn="just" eaLnBrk="1" hangingPunct="1">
              <a:lnSpc>
                <a:spcPct val="100000"/>
              </a:lnSpc>
              <a:buFont typeface="Wingdings" pitchFamily="2" charset="2"/>
              <a:buChar char="§"/>
            </a:pPr>
            <a:r>
              <a:rPr lang="fr-FR" sz="2300" b="1" smtClean="0"/>
              <a:t>Il existe cependant d'autres formes de numération qui fonctionnent en utilisant un nombre de symboles distincts. </a:t>
            </a:r>
            <a:r>
              <a:rPr lang="fr-FR" sz="2800" b="1" smtClean="0">
                <a:solidFill>
                  <a:srgbClr val="FF0000"/>
                </a:solidFill>
              </a:rPr>
              <a:t>Exemple : </a:t>
            </a:r>
          </a:p>
          <a:p>
            <a:pPr lvl="2" algn="just" eaLnBrk="1" hangingPunct="1">
              <a:lnSpc>
                <a:spcPct val="100000"/>
              </a:lnSpc>
              <a:buFont typeface="Wingdings" pitchFamily="2" charset="2"/>
              <a:buChar char="§"/>
            </a:pPr>
            <a:r>
              <a:rPr lang="fr-FR" sz="2300" b="1" smtClean="0"/>
              <a:t>système binaire (bi: deux),</a:t>
            </a:r>
          </a:p>
          <a:p>
            <a:pPr lvl="2" algn="just" eaLnBrk="1" hangingPunct="1">
              <a:lnSpc>
                <a:spcPct val="100000"/>
              </a:lnSpc>
              <a:buFont typeface="Wingdings" pitchFamily="2" charset="2"/>
              <a:buChar char="§"/>
            </a:pPr>
            <a:r>
              <a:rPr lang="fr-FR" sz="2300" b="1" smtClean="0"/>
              <a:t>le système octal (oct: huit),</a:t>
            </a:r>
          </a:p>
          <a:p>
            <a:pPr lvl="2" algn="just" eaLnBrk="1" hangingPunct="1">
              <a:lnSpc>
                <a:spcPct val="100000"/>
              </a:lnSpc>
              <a:buFont typeface="Wingdings" pitchFamily="2" charset="2"/>
              <a:buChar char="§"/>
            </a:pPr>
            <a:r>
              <a:rPr lang="fr-FR" sz="2300" b="1" smtClean="0"/>
              <a:t>le système hexadécimal (hexa: seize).</a:t>
            </a:r>
          </a:p>
          <a:p>
            <a:pPr algn="just" eaLnBrk="1" hangingPunct="1">
              <a:lnSpc>
                <a:spcPct val="100000"/>
              </a:lnSpc>
              <a:buFont typeface="Wingdings" pitchFamily="2" charset="2"/>
              <a:buChar char="§"/>
            </a:pPr>
            <a:r>
              <a:rPr lang="fr-FR" sz="2300" b="1" smtClean="0"/>
              <a:t>En fait, on peut utiliser n'importe quel nombre de symboles différents (pas nécessairement des chiffres).</a:t>
            </a:r>
          </a:p>
          <a:p>
            <a:pPr algn="just" eaLnBrk="1" hangingPunct="1">
              <a:lnSpc>
                <a:spcPct val="100000"/>
              </a:lnSpc>
              <a:buFont typeface="Wingdings" pitchFamily="2" charset="2"/>
              <a:buChar char="§"/>
            </a:pPr>
            <a:r>
              <a:rPr lang="fr-FR" sz="2300" b="1" smtClean="0"/>
              <a:t>Dans un système de numération : le nombre de symboles distincts est appelé </a:t>
            </a:r>
            <a:r>
              <a:rPr lang="fr-FR" sz="2300" b="1" smtClean="0">
                <a:solidFill>
                  <a:srgbClr val="FF0000"/>
                </a:solidFill>
              </a:rPr>
              <a:t>la base</a:t>
            </a:r>
            <a:r>
              <a:rPr lang="fr-FR" sz="2300" b="1" smtClean="0"/>
              <a:t> du système de numération.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4313" y="214313"/>
            <a:ext cx="8821737" cy="633412"/>
          </a:xfrm>
          <a:solidFill>
            <a:schemeClr val="accent5">
              <a:lumMod val="90000"/>
            </a:schemeClr>
          </a:solidFill>
          <a:ln>
            <a:solidFill>
              <a:srgbClr val="C00000"/>
            </a:solidFill>
          </a:ln>
        </p:spPr>
        <p:txBody>
          <a:bodyPr/>
          <a:lstStyle/>
          <a:p>
            <a:pPr eaLnBrk="1" hangingPunct="1">
              <a:defRPr/>
            </a:pPr>
            <a:r>
              <a:rPr lang="fr-FR" sz="3000" b="1" dirty="0" smtClean="0">
                <a:solidFill>
                  <a:srgbClr val="FF0000"/>
                </a:solidFill>
                <a:latin typeface="Times New Roman" pitchFamily="18" charset="0"/>
                <a:cs typeface="Times New Roman" pitchFamily="18" charset="0"/>
              </a:rPr>
              <a:t>IV.1 Représentation signe / valeur absolue  ( S/VA )</a:t>
            </a:r>
          </a:p>
        </p:txBody>
      </p:sp>
      <p:sp>
        <p:nvSpPr>
          <p:cNvPr id="5123" name="Rectangle 3"/>
          <p:cNvSpPr>
            <a:spLocks noGrp="1" noChangeArrowheads="1"/>
          </p:cNvSpPr>
          <p:nvPr>
            <p:ph type="body" idx="1"/>
          </p:nvPr>
        </p:nvSpPr>
        <p:spPr>
          <a:xfrm>
            <a:off x="395288" y="1125538"/>
            <a:ext cx="8462962" cy="2519362"/>
          </a:xfrm>
        </p:spPr>
        <p:txBody>
          <a:bodyPr/>
          <a:lstStyle/>
          <a:p>
            <a:pPr algn="just" eaLnBrk="1" hangingPunct="1">
              <a:lnSpc>
                <a:spcPct val="90000"/>
              </a:lnSpc>
              <a:buClr>
                <a:srgbClr val="FF0000"/>
              </a:buClr>
              <a:buFont typeface="Wingdings" pitchFamily="2" charset="2"/>
              <a:buChar char="§"/>
              <a:defRPr/>
            </a:pPr>
            <a:r>
              <a:rPr lang="fr-FR" sz="2300" b="1" dirty="0" smtClean="0">
                <a:latin typeface="Times New Roman" pitchFamily="18" charset="0"/>
                <a:cs typeface="Times New Roman" pitchFamily="18" charset="0"/>
              </a:rPr>
              <a:t>Si on travail sur </a:t>
            </a:r>
            <a:r>
              <a:rPr lang="fr-FR" sz="2300" b="1" dirty="0" smtClean="0">
                <a:solidFill>
                  <a:srgbClr val="CC0000"/>
                </a:solidFill>
                <a:latin typeface="Times New Roman" pitchFamily="18" charset="0"/>
                <a:cs typeface="Times New Roman" pitchFamily="18" charset="0"/>
              </a:rPr>
              <a:t>n</a:t>
            </a:r>
            <a:r>
              <a:rPr lang="fr-FR" sz="2300" b="1" dirty="0" smtClean="0">
                <a:latin typeface="Times New Roman" pitchFamily="18" charset="0"/>
                <a:cs typeface="Times New Roman" pitchFamily="18" charset="0"/>
              </a:rPr>
              <a:t> bits, alors le bit du poids fort est utilisé pour indiquer le signe: </a:t>
            </a:r>
          </a:p>
          <a:p>
            <a:pPr lvl="1" algn="just" eaLnBrk="1" hangingPunct="1">
              <a:lnSpc>
                <a:spcPct val="90000"/>
              </a:lnSpc>
              <a:buClr>
                <a:srgbClr val="FF0000"/>
              </a:buClr>
              <a:buFontTx/>
              <a:buNone/>
              <a:defRPr/>
            </a:pPr>
            <a:r>
              <a:rPr lang="fr-FR" sz="2300" b="1" dirty="0" smtClean="0">
                <a:solidFill>
                  <a:srgbClr val="FF0000"/>
                </a:solidFill>
                <a:latin typeface="Times New Roman" pitchFamily="18" charset="0"/>
                <a:cs typeface="Times New Roman" pitchFamily="18" charset="0"/>
              </a:rPr>
              <a:t>1</a:t>
            </a:r>
            <a:r>
              <a:rPr lang="fr-FR" sz="2300" b="1" dirty="0" smtClean="0">
                <a:latin typeface="Times New Roman" pitchFamily="18" charset="0"/>
                <a:cs typeface="Times New Roman" pitchFamily="18" charset="0"/>
              </a:rPr>
              <a:t> : signe négatif</a:t>
            </a:r>
          </a:p>
          <a:p>
            <a:pPr lvl="1" algn="just" eaLnBrk="1" hangingPunct="1">
              <a:lnSpc>
                <a:spcPct val="90000"/>
              </a:lnSpc>
              <a:buClr>
                <a:srgbClr val="FF0000"/>
              </a:buClr>
              <a:buFontTx/>
              <a:buNone/>
              <a:defRPr/>
            </a:pPr>
            <a:r>
              <a:rPr lang="fr-FR" sz="2300" b="1" dirty="0" smtClean="0">
                <a:solidFill>
                  <a:srgbClr val="FF0000"/>
                </a:solidFill>
                <a:latin typeface="Times New Roman" pitchFamily="18" charset="0"/>
                <a:cs typeface="Times New Roman" pitchFamily="18" charset="0"/>
              </a:rPr>
              <a:t>0 </a:t>
            </a:r>
            <a:r>
              <a:rPr lang="fr-FR" sz="2300" b="1" dirty="0" smtClean="0">
                <a:latin typeface="Times New Roman" pitchFamily="18" charset="0"/>
                <a:cs typeface="Times New Roman" pitchFamily="18" charset="0"/>
              </a:rPr>
              <a:t>: signe positif </a:t>
            </a:r>
          </a:p>
          <a:p>
            <a:pPr marL="354013" lvl="1" indent="6350" algn="just" eaLnBrk="1" hangingPunct="1">
              <a:lnSpc>
                <a:spcPct val="90000"/>
              </a:lnSpc>
              <a:buClr>
                <a:srgbClr val="FF0000"/>
              </a:buClr>
              <a:buFontTx/>
              <a:buNone/>
              <a:defRPr/>
            </a:pPr>
            <a:r>
              <a:rPr lang="fr-FR" sz="2300" b="1" dirty="0" smtClean="0">
                <a:latin typeface="Times New Roman" pitchFamily="18" charset="0"/>
                <a:cs typeface="Times New Roman" pitchFamily="18" charset="0"/>
              </a:rPr>
              <a:t>Les autres bits ( </a:t>
            </a:r>
            <a:r>
              <a:rPr lang="fr-FR" sz="2300" b="1" dirty="0" smtClean="0">
                <a:solidFill>
                  <a:srgbClr val="CC0000"/>
                </a:solidFill>
                <a:latin typeface="Times New Roman" pitchFamily="18" charset="0"/>
                <a:cs typeface="Times New Roman" pitchFamily="18" charset="0"/>
              </a:rPr>
              <a:t>n -1</a:t>
            </a:r>
            <a:r>
              <a:rPr lang="fr-FR" sz="2300" b="1" dirty="0" smtClean="0">
                <a:latin typeface="Times New Roman" pitchFamily="18" charset="0"/>
                <a:cs typeface="Times New Roman" pitchFamily="18" charset="0"/>
              </a:rPr>
              <a:t> ) désignent la valeur absolue du nombre.</a:t>
            </a:r>
          </a:p>
          <a:p>
            <a:pPr marL="90488" lvl="1" indent="0" algn="just" eaLnBrk="1" hangingPunct="1">
              <a:lnSpc>
                <a:spcPct val="90000"/>
              </a:lnSpc>
              <a:buClr>
                <a:srgbClr val="FF0000"/>
              </a:buClr>
              <a:buFont typeface="Wingdings" pitchFamily="2" charset="2"/>
              <a:buChar char="§"/>
              <a:defRPr/>
            </a:pPr>
            <a:r>
              <a:rPr lang="fr-FR" sz="2300" b="1" dirty="0" smtClean="0">
                <a:latin typeface="Times New Roman" pitchFamily="18" charset="0"/>
                <a:cs typeface="Times New Roman" pitchFamily="18" charset="0"/>
              </a:rPr>
              <a:t> </a:t>
            </a:r>
            <a:r>
              <a:rPr lang="fr-FR" sz="2300" b="1" dirty="0" smtClean="0">
                <a:solidFill>
                  <a:srgbClr val="FF0000"/>
                </a:solidFill>
                <a:latin typeface="Times New Roman" pitchFamily="18" charset="0"/>
                <a:cs typeface="Times New Roman" pitchFamily="18" charset="0"/>
              </a:rPr>
              <a:t>Exemple</a:t>
            </a:r>
            <a:r>
              <a:rPr lang="fr-FR" sz="2300" b="1" dirty="0" smtClean="0">
                <a:latin typeface="Times New Roman" pitchFamily="18" charset="0"/>
                <a:cs typeface="Times New Roman" pitchFamily="18" charset="0"/>
              </a:rPr>
              <a:t> : Si on travail sur 4 bits.</a:t>
            </a:r>
          </a:p>
        </p:txBody>
      </p:sp>
      <p:sp>
        <p:nvSpPr>
          <p:cNvPr id="5124" name="Text Box 4"/>
          <p:cNvSpPr txBox="1">
            <a:spLocks noChangeArrowheads="1"/>
          </p:cNvSpPr>
          <p:nvPr/>
        </p:nvSpPr>
        <p:spPr bwMode="auto">
          <a:xfrm>
            <a:off x="1763688" y="4077072"/>
            <a:ext cx="1568450" cy="519113"/>
          </a:xfrm>
          <a:prstGeom prst="rect">
            <a:avLst/>
          </a:prstGeom>
          <a:noFill/>
          <a:ln w="9525">
            <a:noFill/>
            <a:miter lim="800000"/>
            <a:headEnd/>
            <a:tailEnd/>
          </a:ln>
        </p:spPr>
        <p:txBody>
          <a:bodyPr>
            <a:spAutoFit/>
          </a:bodyPr>
          <a:lstStyle/>
          <a:p>
            <a:pPr>
              <a:spcBef>
                <a:spcPct val="50000"/>
              </a:spcBef>
            </a:pPr>
            <a:r>
              <a:rPr lang="fr-FR" sz="2800" dirty="0">
                <a:solidFill>
                  <a:srgbClr val="CC0000"/>
                </a:solidFill>
              </a:rPr>
              <a:t>1 </a:t>
            </a:r>
            <a:r>
              <a:rPr lang="fr-FR" sz="2800" dirty="0"/>
              <a:t>001</a:t>
            </a:r>
          </a:p>
        </p:txBody>
      </p:sp>
      <p:sp>
        <p:nvSpPr>
          <p:cNvPr id="5125" name="Text Box 7"/>
          <p:cNvSpPr txBox="1">
            <a:spLocks noChangeArrowheads="1"/>
          </p:cNvSpPr>
          <p:nvPr/>
        </p:nvSpPr>
        <p:spPr bwMode="auto">
          <a:xfrm>
            <a:off x="1260475" y="5157788"/>
            <a:ext cx="184150" cy="366712"/>
          </a:xfrm>
          <a:prstGeom prst="rect">
            <a:avLst/>
          </a:prstGeom>
          <a:noFill/>
          <a:ln w="9525">
            <a:noFill/>
            <a:miter lim="800000"/>
            <a:headEnd/>
            <a:tailEnd/>
          </a:ln>
        </p:spPr>
        <p:txBody>
          <a:bodyPr wrap="none">
            <a:spAutoFit/>
          </a:bodyPr>
          <a:lstStyle/>
          <a:p>
            <a:endParaRPr lang="fr-FR"/>
          </a:p>
        </p:txBody>
      </p:sp>
      <p:sp>
        <p:nvSpPr>
          <p:cNvPr id="5126" name="Text Box 8"/>
          <p:cNvSpPr txBox="1">
            <a:spLocks noChangeArrowheads="1"/>
          </p:cNvSpPr>
          <p:nvPr/>
        </p:nvSpPr>
        <p:spPr bwMode="auto">
          <a:xfrm>
            <a:off x="989013" y="5394325"/>
            <a:ext cx="846137" cy="400050"/>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Signe </a:t>
            </a:r>
          </a:p>
        </p:txBody>
      </p:sp>
      <p:sp>
        <p:nvSpPr>
          <p:cNvPr id="5127" name="Text Box 9"/>
          <p:cNvSpPr txBox="1">
            <a:spLocks noChangeArrowheads="1"/>
          </p:cNvSpPr>
          <p:nvPr/>
        </p:nvSpPr>
        <p:spPr bwMode="auto">
          <a:xfrm>
            <a:off x="2160588" y="5302250"/>
            <a:ext cx="1865312" cy="400050"/>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Valeur absolue </a:t>
            </a:r>
          </a:p>
        </p:txBody>
      </p:sp>
      <p:sp>
        <p:nvSpPr>
          <p:cNvPr id="5128" name="Line 10"/>
          <p:cNvSpPr>
            <a:spLocks noChangeShapeType="1"/>
          </p:cNvSpPr>
          <p:nvPr/>
        </p:nvSpPr>
        <p:spPr bwMode="auto">
          <a:xfrm flipH="1">
            <a:off x="1403349" y="4654550"/>
            <a:ext cx="647701" cy="719138"/>
          </a:xfrm>
          <a:prstGeom prst="line">
            <a:avLst/>
          </a:prstGeom>
          <a:noFill/>
          <a:ln w="9525">
            <a:solidFill>
              <a:schemeClr val="tx1"/>
            </a:solidFill>
            <a:round/>
            <a:headEnd/>
            <a:tailEnd type="triangle" w="med" len="med"/>
          </a:ln>
        </p:spPr>
        <p:txBody>
          <a:bodyPr/>
          <a:lstStyle/>
          <a:p>
            <a:endParaRPr lang="fr-FR"/>
          </a:p>
        </p:txBody>
      </p:sp>
      <p:sp>
        <p:nvSpPr>
          <p:cNvPr id="5129" name="Line 11"/>
          <p:cNvSpPr>
            <a:spLocks noChangeShapeType="1"/>
          </p:cNvSpPr>
          <p:nvPr/>
        </p:nvSpPr>
        <p:spPr bwMode="auto">
          <a:xfrm>
            <a:off x="2949575" y="4581525"/>
            <a:ext cx="287337" cy="647700"/>
          </a:xfrm>
          <a:prstGeom prst="line">
            <a:avLst/>
          </a:prstGeom>
          <a:noFill/>
          <a:ln w="9525">
            <a:solidFill>
              <a:schemeClr val="tx1"/>
            </a:solidFill>
            <a:round/>
            <a:headEnd/>
            <a:tailEnd type="triangle" w="med" len="med"/>
          </a:ln>
        </p:spPr>
        <p:txBody>
          <a:bodyPr/>
          <a:lstStyle/>
          <a:p>
            <a:endParaRPr lang="fr-FR"/>
          </a:p>
        </p:txBody>
      </p:sp>
      <p:sp>
        <p:nvSpPr>
          <p:cNvPr id="5130" name="Text Box 12"/>
          <p:cNvSpPr txBox="1">
            <a:spLocks noChangeArrowheads="1"/>
          </p:cNvSpPr>
          <p:nvPr/>
        </p:nvSpPr>
        <p:spPr bwMode="auto">
          <a:xfrm>
            <a:off x="357188" y="5805488"/>
            <a:ext cx="3998912" cy="396875"/>
          </a:xfrm>
          <a:prstGeom prst="rect">
            <a:avLst/>
          </a:prstGeom>
          <a:solidFill>
            <a:schemeClr val="accent5">
              <a:lumMod val="90000"/>
            </a:schemeClr>
          </a:solidFill>
          <a:ln w="9525">
            <a:solidFill>
              <a:srgbClr val="C00000"/>
            </a:solidFill>
            <a:miter lim="800000"/>
            <a:headEnd/>
            <a:tailEnd/>
          </a:ln>
        </p:spPr>
        <p:txBody>
          <a:bodyPr>
            <a:spAutoFit/>
          </a:bodyPr>
          <a:lstStyle/>
          <a:p>
            <a:pPr algn="ctr">
              <a:spcBef>
                <a:spcPct val="50000"/>
              </a:spcBef>
              <a:defRPr/>
            </a:pPr>
            <a:r>
              <a:rPr lang="fr-FR" sz="2000" b="1" dirty="0">
                <a:solidFill>
                  <a:srgbClr val="FF0000"/>
                </a:solidFill>
                <a:latin typeface="Times New Roman" pitchFamily="18" charset="0"/>
                <a:cs typeface="Times New Roman" pitchFamily="18" charset="0"/>
              </a:rPr>
              <a:t>1001</a:t>
            </a:r>
            <a:r>
              <a:rPr lang="fr-FR" sz="2000" b="1" dirty="0">
                <a:latin typeface="Times New Roman" pitchFamily="18" charset="0"/>
                <a:cs typeface="Times New Roman" pitchFamily="18" charset="0"/>
              </a:rPr>
              <a:t> est la représentation de  </a:t>
            </a:r>
            <a:r>
              <a:rPr lang="fr-FR" sz="2000" b="1" dirty="0">
                <a:solidFill>
                  <a:srgbClr val="CC0000"/>
                </a:solidFill>
                <a:latin typeface="Times New Roman" pitchFamily="18" charset="0"/>
                <a:cs typeface="Times New Roman" pitchFamily="18" charset="0"/>
              </a:rPr>
              <a:t>-1</a:t>
            </a:r>
          </a:p>
        </p:txBody>
      </p:sp>
      <p:sp>
        <p:nvSpPr>
          <p:cNvPr id="5131" name="Text Box 13"/>
          <p:cNvSpPr txBox="1">
            <a:spLocks noChangeArrowheads="1"/>
          </p:cNvSpPr>
          <p:nvPr/>
        </p:nvSpPr>
        <p:spPr bwMode="auto">
          <a:xfrm>
            <a:off x="5940152" y="4149080"/>
            <a:ext cx="1568450" cy="519113"/>
          </a:xfrm>
          <a:prstGeom prst="rect">
            <a:avLst/>
          </a:prstGeom>
          <a:noFill/>
          <a:ln w="9525">
            <a:noFill/>
            <a:miter lim="800000"/>
            <a:headEnd/>
            <a:tailEnd/>
          </a:ln>
        </p:spPr>
        <p:txBody>
          <a:bodyPr>
            <a:spAutoFit/>
          </a:bodyPr>
          <a:lstStyle/>
          <a:p>
            <a:pPr>
              <a:spcBef>
                <a:spcPct val="50000"/>
              </a:spcBef>
            </a:pPr>
            <a:r>
              <a:rPr lang="fr-FR" sz="2800" dirty="0">
                <a:solidFill>
                  <a:srgbClr val="CC0000"/>
                </a:solidFill>
              </a:rPr>
              <a:t>0 </a:t>
            </a:r>
            <a:r>
              <a:rPr lang="fr-FR" sz="2800" dirty="0"/>
              <a:t>001</a:t>
            </a:r>
          </a:p>
        </p:txBody>
      </p:sp>
      <p:sp>
        <p:nvSpPr>
          <p:cNvPr id="5132" name="Text Box 14"/>
          <p:cNvSpPr txBox="1">
            <a:spLocks noChangeArrowheads="1"/>
          </p:cNvSpPr>
          <p:nvPr/>
        </p:nvSpPr>
        <p:spPr bwMode="auto">
          <a:xfrm>
            <a:off x="5688013" y="5157788"/>
            <a:ext cx="184150" cy="366712"/>
          </a:xfrm>
          <a:prstGeom prst="rect">
            <a:avLst/>
          </a:prstGeom>
          <a:noFill/>
          <a:ln w="9525">
            <a:noFill/>
            <a:miter lim="800000"/>
            <a:headEnd/>
            <a:tailEnd/>
          </a:ln>
        </p:spPr>
        <p:txBody>
          <a:bodyPr wrap="none">
            <a:spAutoFit/>
          </a:bodyPr>
          <a:lstStyle/>
          <a:p>
            <a:endParaRPr lang="fr-FR"/>
          </a:p>
        </p:txBody>
      </p:sp>
      <p:sp>
        <p:nvSpPr>
          <p:cNvPr id="5133" name="Text Box 15"/>
          <p:cNvSpPr txBox="1">
            <a:spLocks noChangeArrowheads="1"/>
          </p:cNvSpPr>
          <p:nvPr/>
        </p:nvSpPr>
        <p:spPr bwMode="auto">
          <a:xfrm>
            <a:off x="5416550" y="5394325"/>
            <a:ext cx="846138" cy="400050"/>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Signe </a:t>
            </a:r>
          </a:p>
        </p:txBody>
      </p:sp>
      <p:sp>
        <p:nvSpPr>
          <p:cNvPr id="5134" name="Text Box 16"/>
          <p:cNvSpPr txBox="1">
            <a:spLocks noChangeArrowheads="1"/>
          </p:cNvSpPr>
          <p:nvPr/>
        </p:nvSpPr>
        <p:spPr bwMode="auto">
          <a:xfrm>
            <a:off x="6588125" y="5302250"/>
            <a:ext cx="1865313" cy="400050"/>
          </a:xfrm>
          <a:prstGeom prst="rect">
            <a:avLst/>
          </a:prstGeom>
          <a:noFill/>
          <a:ln w="9525">
            <a:noFill/>
            <a:miter lim="800000"/>
            <a:headEnd/>
            <a:tailEnd/>
          </a:ln>
        </p:spPr>
        <p:txBody>
          <a:bodyPr wrap="none">
            <a:spAutoFit/>
          </a:bodyPr>
          <a:lstStyle/>
          <a:p>
            <a:r>
              <a:rPr lang="fr-FR" sz="2000" b="1">
                <a:latin typeface="Times New Roman" pitchFamily="18" charset="0"/>
                <a:cs typeface="Times New Roman" pitchFamily="18" charset="0"/>
              </a:rPr>
              <a:t>Valeur absolue </a:t>
            </a:r>
          </a:p>
        </p:txBody>
      </p:sp>
      <p:sp>
        <p:nvSpPr>
          <p:cNvPr id="5135" name="Line 17"/>
          <p:cNvSpPr>
            <a:spLocks noChangeShapeType="1"/>
          </p:cNvSpPr>
          <p:nvPr/>
        </p:nvSpPr>
        <p:spPr bwMode="auto">
          <a:xfrm flipH="1">
            <a:off x="5830888" y="4724400"/>
            <a:ext cx="396875" cy="649288"/>
          </a:xfrm>
          <a:prstGeom prst="line">
            <a:avLst/>
          </a:prstGeom>
          <a:noFill/>
          <a:ln w="9525">
            <a:solidFill>
              <a:schemeClr val="tx1"/>
            </a:solidFill>
            <a:round/>
            <a:headEnd/>
            <a:tailEnd type="triangle" w="med" len="med"/>
          </a:ln>
        </p:spPr>
        <p:txBody>
          <a:bodyPr/>
          <a:lstStyle/>
          <a:p>
            <a:endParaRPr lang="fr-FR"/>
          </a:p>
        </p:txBody>
      </p:sp>
      <p:sp>
        <p:nvSpPr>
          <p:cNvPr id="5136" name="Line 18"/>
          <p:cNvSpPr>
            <a:spLocks noChangeShapeType="1"/>
          </p:cNvSpPr>
          <p:nvPr/>
        </p:nvSpPr>
        <p:spPr bwMode="auto">
          <a:xfrm>
            <a:off x="7092950" y="4724400"/>
            <a:ext cx="287338" cy="504825"/>
          </a:xfrm>
          <a:prstGeom prst="line">
            <a:avLst/>
          </a:prstGeom>
          <a:noFill/>
          <a:ln w="9525">
            <a:solidFill>
              <a:schemeClr val="tx1"/>
            </a:solidFill>
            <a:round/>
            <a:headEnd/>
            <a:tailEnd type="triangle" w="med" len="med"/>
          </a:ln>
        </p:spPr>
        <p:txBody>
          <a:bodyPr/>
          <a:lstStyle/>
          <a:p>
            <a:endParaRPr lang="fr-FR"/>
          </a:p>
        </p:txBody>
      </p:sp>
      <p:sp>
        <p:nvSpPr>
          <p:cNvPr id="5137" name="Text Box 19"/>
          <p:cNvSpPr txBox="1">
            <a:spLocks noChangeArrowheads="1"/>
          </p:cNvSpPr>
          <p:nvPr/>
        </p:nvSpPr>
        <p:spPr bwMode="auto">
          <a:xfrm>
            <a:off x="5286375" y="5786438"/>
            <a:ext cx="3748088" cy="396875"/>
          </a:xfrm>
          <a:prstGeom prst="rect">
            <a:avLst/>
          </a:prstGeom>
          <a:solidFill>
            <a:schemeClr val="accent5">
              <a:lumMod val="90000"/>
            </a:schemeClr>
          </a:solidFill>
          <a:ln w="9525">
            <a:solidFill>
              <a:srgbClr val="C00000"/>
            </a:solidFill>
            <a:miter lim="800000"/>
            <a:headEnd/>
            <a:tailEnd/>
          </a:ln>
        </p:spPr>
        <p:txBody>
          <a:bodyPr>
            <a:spAutoFit/>
          </a:bodyPr>
          <a:lstStyle/>
          <a:p>
            <a:pPr>
              <a:spcBef>
                <a:spcPct val="50000"/>
              </a:spcBef>
              <a:defRPr/>
            </a:pPr>
            <a:r>
              <a:rPr lang="fr-FR" sz="2000" b="1" dirty="0">
                <a:solidFill>
                  <a:srgbClr val="FF0000"/>
                </a:solidFill>
                <a:latin typeface="Times New Roman" pitchFamily="18" charset="0"/>
                <a:cs typeface="Times New Roman" pitchFamily="18" charset="0"/>
              </a:rPr>
              <a:t>0001</a:t>
            </a:r>
            <a:r>
              <a:rPr lang="fr-FR" sz="2000" b="1" dirty="0">
                <a:latin typeface="Times New Roman" pitchFamily="18" charset="0"/>
                <a:cs typeface="Times New Roman" pitchFamily="18" charset="0"/>
              </a:rPr>
              <a:t> est la représentation de  </a:t>
            </a:r>
            <a:r>
              <a:rPr lang="fr-FR" sz="2000" b="1" dirty="0">
                <a:solidFill>
                  <a:srgbClr val="CC0000"/>
                </a:solidFill>
                <a:latin typeface="Times New Roman" pitchFamily="18" charset="0"/>
                <a:cs typeface="Times New Roman" pitchFamily="18" charset="0"/>
              </a:rPr>
              <a:t>+1</a:t>
            </a:r>
          </a:p>
        </p:txBody>
      </p:sp>
      <p:sp>
        <p:nvSpPr>
          <p:cNvPr id="5138" name="Rectangle 20"/>
          <p:cNvSpPr>
            <a:spLocks noChangeArrowheads="1"/>
          </p:cNvSpPr>
          <p:nvPr/>
        </p:nvSpPr>
        <p:spPr bwMode="auto">
          <a:xfrm>
            <a:off x="2051051" y="4076700"/>
            <a:ext cx="577056" cy="504825"/>
          </a:xfrm>
          <a:prstGeom prst="rect">
            <a:avLst/>
          </a:prstGeom>
          <a:noFill/>
          <a:ln w="25400">
            <a:solidFill>
              <a:srgbClr val="FF0000"/>
            </a:solidFill>
            <a:miter lim="800000"/>
            <a:headEnd/>
            <a:tailEnd/>
          </a:ln>
        </p:spPr>
        <p:txBody>
          <a:bodyPr wrap="none" anchor="ctr"/>
          <a:lstStyle/>
          <a:p>
            <a:endParaRPr lang="fr-FR"/>
          </a:p>
        </p:txBody>
      </p:sp>
      <p:sp>
        <p:nvSpPr>
          <p:cNvPr id="5139" name="Rectangle 21"/>
          <p:cNvSpPr>
            <a:spLocks noChangeArrowheads="1"/>
          </p:cNvSpPr>
          <p:nvPr/>
        </p:nvSpPr>
        <p:spPr bwMode="auto">
          <a:xfrm>
            <a:off x="6012160" y="4149725"/>
            <a:ext cx="792162" cy="504825"/>
          </a:xfrm>
          <a:prstGeom prst="rect">
            <a:avLst/>
          </a:prstGeom>
          <a:noFill/>
          <a:ln w="254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59" name="Group 67"/>
          <p:cNvGraphicFramePr>
            <a:graphicFrameLocks noGrp="1"/>
          </p:cNvGraphicFramePr>
          <p:nvPr>
            <p:ph idx="1"/>
          </p:nvPr>
        </p:nvGraphicFramePr>
        <p:xfrm>
          <a:off x="428625" y="765175"/>
          <a:ext cx="2879725" cy="4436491"/>
        </p:xfrm>
        <a:graphic>
          <a:graphicData uri="http://schemas.openxmlformats.org/drawingml/2006/table">
            <a:tbl>
              <a:tblPr rtl="1"/>
              <a:tblGrid>
                <a:gridCol w="1079500"/>
                <a:gridCol w="936625"/>
                <a:gridCol w="863600"/>
              </a:tblGrid>
              <a:tr h="40163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valeur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VA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signe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7007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+ 0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+ 1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+ 2</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rgbClr val="CC0000"/>
                          </a:solidFill>
                          <a:effectLst/>
                          <a:latin typeface="Times New Roman" pitchFamily="18" charset="0"/>
                          <a:cs typeface="Times New Roman" pitchFamily="18" charset="0"/>
                        </a:rPr>
                        <a:t>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rgbClr val="CC0000"/>
                          </a:solidFill>
                          <a:effectLst/>
                          <a:latin typeface="Times New Roman" pitchFamily="18" charset="0"/>
                          <a:cs typeface="Times New Roman" pitchFamily="18" charset="0"/>
                        </a:rPr>
                        <a:t>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rgbClr val="CC0000"/>
                          </a:solidFill>
                          <a:effectLst/>
                          <a:latin typeface="Times New Roman" pitchFamily="18" charset="0"/>
                          <a:cs typeface="Times New Roman" pitchFamily="18" charset="0"/>
                        </a:rPr>
                        <a:t>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rgbClr val="CC0000"/>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- 0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11</a:t>
                      </a:r>
                    </a:p>
                    <a:p>
                      <a:pPr marL="0" marR="0" lvl="0" indent="0" algn="ctr" defTabSz="449263"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CC0000"/>
                          </a:solidFill>
                          <a:effectLst/>
                          <a:latin typeface="Times New Roman" pitchFamily="18" charset="0"/>
                          <a:cs typeface="Times New Roman" pitchFamily="18" charset="0"/>
                        </a:rPr>
                        <a:t>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CC0000"/>
                          </a:solidFill>
                          <a:effectLst/>
                          <a:latin typeface="Times New Roman" pitchFamily="18" charset="0"/>
                          <a:cs typeface="Times New Roman" pitchFamily="18" charset="0"/>
                        </a:rPr>
                        <a:t>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CC0000"/>
                          </a:solidFill>
                          <a:effectLst/>
                          <a:latin typeface="Times New Roman" pitchFamily="18" charset="0"/>
                          <a:cs typeface="Times New Roman" pitchFamily="18" charset="0"/>
                        </a:rPr>
                        <a:t>1   </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CC0000"/>
                          </a:solidFill>
                          <a:effectLst/>
                          <a:latin typeface="Times New Roman" pitchFamily="18" charset="0"/>
                          <a:cs typeface="Times New Roman" pitchFamily="18" charset="0"/>
                        </a:rPr>
                        <a:t>1</a:t>
                      </a:r>
                    </a:p>
                    <a:p>
                      <a:pPr marL="0" marR="0" lvl="0" indent="0" algn="ctr" defTabSz="449263" rtl="0" eaLnBrk="1" fontAlgn="base" latinLnBrk="0" hangingPunct="1">
                        <a:lnSpc>
                          <a:spcPct val="100000"/>
                        </a:lnSpc>
                        <a:spcBef>
                          <a:spcPct val="20000"/>
                        </a:spcBef>
                        <a:spcAft>
                          <a:spcPct val="0"/>
                        </a:spcAft>
                        <a:buClrTx/>
                        <a:buSzTx/>
                        <a:buFontTx/>
                        <a:buNone/>
                        <a:tabLst/>
                      </a:pPr>
                      <a:endParaRPr kumimoji="0" lang="fr-FR" sz="23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4" name="Text Box 60"/>
          <p:cNvSpPr txBox="1">
            <a:spLocks noChangeArrowheads="1"/>
          </p:cNvSpPr>
          <p:nvPr/>
        </p:nvSpPr>
        <p:spPr bwMode="auto">
          <a:xfrm>
            <a:off x="3500438" y="908050"/>
            <a:ext cx="5429250" cy="2746375"/>
          </a:xfrm>
          <a:prstGeom prst="rect">
            <a:avLst/>
          </a:prstGeom>
          <a:noFill/>
          <a:ln w="9525">
            <a:solidFill>
              <a:srgbClr val="C00000"/>
            </a:solidFill>
            <a:miter lim="800000"/>
            <a:headEnd/>
            <a:tailEnd/>
          </a:ln>
        </p:spPr>
        <p:txBody>
          <a:bodyPr>
            <a:spAutoFit/>
          </a:bodyPr>
          <a:lstStyle/>
          <a:p>
            <a:pPr>
              <a:lnSpc>
                <a:spcPct val="150000"/>
              </a:lnSpc>
              <a:buFontTx/>
              <a:buChar char="•"/>
            </a:pPr>
            <a:r>
              <a:rPr lang="fr-FR" sz="2300" b="1">
                <a:latin typeface="Times New Roman" pitchFamily="18" charset="0"/>
                <a:cs typeface="Times New Roman" pitchFamily="18" charset="0"/>
              </a:rPr>
              <a:t> Les valeurs sont comprises entre -3 et +3</a:t>
            </a:r>
          </a:p>
          <a:p>
            <a:pPr>
              <a:lnSpc>
                <a:spcPct val="150000"/>
              </a:lnSpc>
            </a:pPr>
            <a:r>
              <a:rPr lang="fr-FR" sz="2300" b="1">
                <a:latin typeface="Times New Roman" pitchFamily="18" charset="0"/>
                <a:cs typeface="Times New Roman" pitchFamily="18" charset="0"/>
              </a:rPr>
              <a:t>-3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+3</a:t>
            </a:r>
          </a:p>
          <a:p>
            <a:pPr>
              <a:lnSpc>
                <a:spcPct val="150000"/>
              </a:lnSpc>
            </a:pPr>
            <a:r>
              <a:rPr lang="fr-FR" sz="2300" b="1">
                <a:latin typeface="Times New Roman" pitchFamily="18" charset="0"/>
                <a:cs typeface="Times New Roman" pitchFamily="18" charset="0"/>
              </a:rPr>
              <a:t>- (4-1)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+(4-1)</a:t>
            </a:r>
          </a:p>
          <a:p>
            <a:pPr>
              <a:lnSpc>
                <a:spcPct val="150000"/>
              </a:lnSpc>
            </a:pPr>
            <a:r>
              <a:rPr lang="fr-FR" sz="2300" b="1">
                <a:latin typeface="Times New Roman" pitchFamily="18" charset="0"/>
                <a:cs typeface="Times New Roman" pitchFamily="18" charset="0"/>
              </a:rPr>
              <a:t>-(2</a:t>
            </a:r>
            <a:r>
              <a:rPr lang="fr-FR" sz="2300" b="1" baseline="30000">
                <a:latin typeface="Times New Roman" pitchFamily="18" charset="0"/>
                <a:cs typeface="Times New Roman" pitchFamily="18" charset="0"/>
              </a:rPr>
              <a:t>2</a:t>
            </a:r>
            <a:r>
              <a:rPr lang="fr-FR" sz="2300" b="1">
                <a:latin typeface="Times New Roman" pitchFamily="18" charset="0"/>
                <a:cs typeface="Times New Roman" pitchFamily="18" charset="0"/>
              </a:rPr>
              <a:t>-1)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a:t>
            </a:r>
            <a:r>
              <a:rPr lang="fr-FR" sz="2300" b="1" baseline="30000">
                <a:latin typeface="Times New Roman" pitchFamily="18" charset="0"/>
                <a:cs typeface="Times New Roman" pitchFamily="18" charset="0"/>
              </a:rPr>
              <a:t>2</a:t>
            </a:r>
            <a:r>
              <a:rPr lang="fr-FR" sz="2300" b="1">
                <a:latin typeface="Times New Roman" pitchFamily="18" charset="0"/>
                <a:cs typeface="Times New Roman" pitchFamily="18" charset="0"/>
              </a:rPr>
              <a:t>-1)</a:t>
            </a:r>
          </a:p>
          <a:p>
            <a:pPr>
              <a:lnSpc>
                <a:spcPct val="150000"/>
              </a:lnSpc>
            </a:pPr>
            <a:r>
              <a:rPr lang="fr-FR" sz="2300" b="1">
                <a:latin typeface="Times New Roman" pitchFamily="18" charset="0"/>
                <a:cs typeface="Times New Roman" pitchFamily="18" charset="0"/>
              </a:rPr>
              <a:t>-(2</a:t>
            </a:r>
            <a:r>
              <a:rPr lang="fr-FR" sz="2300" b="1" baseline="30000">
                <a:solidFill>
                  <a:srgbClr val="CC0000"/>
                </a:solidFill>
                <a:latin typeface="Times New Roman" pitchFamily="18" charset="0"/>
                <a:cs typeface="Times New Roman" pitchFamily="18" charset="0"/>
              </a:rPr>
              <a:t>(3 -1)</a:t>
            </a:r>
            <a:r>
              <a:rPr lang="fr-FR" sz="2300" b="1">
                <a:latin typeface="Times New Roman" pitchFamily="18" charset="0"/>
                <a:cs typeface="Times New Roman" pitchFamily="18" charset="0"/>
              </a:rPr>
              <a:t> -1)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a:t>
            </a:r>
            <a:r>
              <a:rPr lang="fr-FR" sz="2300" b="1" baseline="30000">
                <a:solidFill>
                  <a:srgbClr val="CC0000"/>
                </a:solidFill>
                <a:latin typeface="Times New Roman" pitchFamily="18" charset="0"/>
                <a:cs typeface="Times New Roman" pitchFamily="18" charset="0"/>
              </a:rPr>
              <a:t>(3 -1)</a:t>
            </a:r>
            <a:r>
              <a:rPr lang="fr-FR" sz="2300" b="1">
                <a:solidFill>
                  <a:srgbClr val="CC0000"/>
                </a:solidFill>
                <a:latin typeface="Times New Roman" pitchFamily="18" charset="0"/>
                <a:cs typeface="Times New Roman" pitchFamily="18" charset="0"/>
              </a:rPr>
              <a:t> </a:t>
            </a:r>
            <a:r>
              <a:rPr lang="fr-FR" sz="2300" b="1">
                <a:latin typeface="Times New Roman" pitchFamily="18" charset="0"/>
                <a:cs typeface="Times New Roman" pitchFamily="18" charset="0"/>
              </a:rPr>
              <a:t>-1)</a:t>
            </a:r>
          </a:p>
        </p:txBody>
      </p:sp>
      <p:sp>
        <p:nvSpPr>
          <p:cNvPr id="6165" name="Text Box 64"/>
          <p:cNvSpPr txBox="1">
            <a:spLocks noChangeArrowheads="1"/>
          </p:cNvSpPr>
          <p:nvPr/>
        </p:nvSpPr>
        <p:spPr bwMode="auto">
          <a:xfrm>
            <a:off x="236538" y="212725"/>
            <a:ext cx="2978150" cy="446088"/>
          </a:xfrm>
          <a:prstGeom prst="rect">
            <a:avLst/>
          </a:prstGeom>
          <a:noFill/>
          <a:ln w="9525">
            <a:noFill/>
            <a:miter lim="800000"/>
            <a:headEnd/>
            <a:tailEnd/>
          </a:ln>
        </p:spPr>
        <p:txBody>
          <a:bodyPr wrap="none">
            <a:spAutoFit/>
          </a:bodyPr>
          <a:lstStyle/>
          <a:p>
            <a:r>
              <a:rPr lang="fr-FR" sz="2300" b="1">
                <a:latin typeface="Times New Roman" pitchFamily="18" charset="0"/>
                <a:cs typeface="Times New Roman" pitchFamily="18" charset="0"/>
              </a:rPr>
              <a:t>Sur 3 bits on obtient: </a:t>
            </a:r>
          </a:p>
        </p:txBody>
      </p:sp>
      <p:sp>
        <p:nvSpPr>
          <p:cNvPr id="6166" name="Rectangle 65"/>
          <p:cNvSpPr>
            <a:spLocks noChangeArrowheads="1"/>
          </p:cNvSpPr>
          <p:nvPr/>
        </p:nvSpPr>
        <p:spPr bwMode="auto">
          <a:xfrm>
            <a:off x="428625" y="5346700"/>
            <a:ext cx="8501063" cy="1154113"/>
          </a:xfrm>
          <a:prstGeom prst="rect">
            <a:avLst/>
          </a:prstGeom>
          <a:noFill/>
          <a:ln w="9525">
            <a:solidFill>
              <a:srgbClr val="C00000"/>
            </a:solidFill>
            <a:miter lim="800000"/>
            <a:headEnd/>
            <a:tailEnd/>
          </a:ln>
        </p:spPr>
        <p:txBody>
          <a:bodyPr>
            <a:spAutoFit/>
          </a:bodyPr>
          <a:lstStyle/>
          <a:p>
            <a:pPr marL="269875" indent="-269875" algn="just">
              <a:buClr>
                <a:srgbClr val="FF0000"/>
              </a:buClr>
              <a:buFont typeface="Wingdings" pitchFamily="2" charset="2"/>
              <a:buChar char="§"/>
              <a:defRPr/>
            </a:pPr>
            <a:r>
              <a:rPr lang="fr-FR" sz="2300" b="1" dirty="0">
                <a:latin typeface="Times New Roman" pitchFamily="18" charset="0"/>
                <a:cs typeface="Times New Roman" pitchFamily="18" charset="0"/>
              </a:rPr>
              <a:t>Si on travail sur </a:t>
            </a:r>
            <a:r>
              <a:rPr lang="fr-FR" sz="2300" b="1" dirty="0">
                <a:solidFill>
                  <a:srgbClr val="FF0000"/>
                </a:solidFill>
                <a:latin typeface="Times New Roman" pitchFamily="18" charset="0"/>
                <a:cs typeface="Times New Roman" pitchFamily="18" charset="0"/>
              </a:rPr>
              <a:t>n</a:t>
            </a:r>
            <a:r>
              <a:rPr lang="fr-FR" sz="2300" b="1" dirty="0">
                <a:latin typeface="Times New Roman" pitchFamily="18" charset="0"/>
                <a:cs typeface="Times New Roman" pitchFamily="18" charset="0"/>
              </a:rPr>
              <a:t> bits, l’intervalle des valeurs qu’on peut représenter en S/VA: </a:t>
            </a:r>
          </a:p>
          <a:p>
            <a:pPr algn="ctr">
              <a:defRPr/>
            </a:pPr>
            <a:r>
              <a:rPr lang="fr-FR" sz="2300" b="1" dirty="0">
                <a:latin typeface="Times New Roman" pitchFamily="18" charset="0"/>
                <a:cs typeface="Times New Roman" pitchFamily="18" charset="0"/>
              </a:rPr>
              <a:t>            -(2</a:t>
            </a:r>
            <a:r>
              <a:rPr lang="fr-FR" sz="2300" b="1" baseline="30000" dirty="0">
                <a:solidFill>
                  <a:srgbClr val="CC0000"/>
                </a:solidFill>
                <a:latin typeface="Times New Roman" pitchFamily="18" charset="0"/>
                <a:cs typeface="Times New Roman" pitchFamily="18" charset="0"/>
              </a:rPr>
              <a:t>(n -1)</a:t>
            </a:r>
            <a:r>
              <a:rPr lang="fr-FR" sz="2300" b="1" dirty="0">
                <a:latin typeface="Times New Roman" pitchFamily="18" charset="0"/>
                <a:cs typeface="Times New Roman" pitchFamily="18" charset="0"/>
              </a:rPr>
              <a:t> -1) ≤ </a:t>
            </a:r>
            <a:r>
              <a:rPr lang="fr-FR" sz="2300" b="1" dirty="0">
                <a:solidFill>
                  <a:srgbClr val="FF0000"/>
                </a:solidFill>
                <a:latin typeface="Times New Roman" pitchFamily="18" charset="0"/>
                <a:cs typeface="Times New Roman" pitchFamily="18" charset="0"/>
              </a:rPr>
              <a:t>N</a:t>
            </a:r>
            <a:r>
              <a:rPr lang="fr-FR" sz="2300" b="1" dirty="0">
                <a:latin typeface="Times New Roman" pitchFamily="18" charset="0"/>
                <a:cs typeface="Times New Roman" pitchFamily="18" charset="0"/>
              </a:rPr>
              <a:t> ≤ +(2</a:t>
            </a:r>
            <a:r>
              <a:rPr lang="fr-FR" sz="2300" b="1" baseline="30000" dirty="0">
                <a:solidFill>
                  <a:srgbClr val="CC0000"/>
                </a:solidFill>
                <a:latin typeface="Times New Roman" pitchFamily="18" charset="0"/>
                <a:cs typeface="Times New Roman" pitchFamily="18" charset="0"/>
              </a:rPr>
              <a:t>(n -1</a:t>
            </a:r>
            <a:r>
              <a:rPr lang="fr-FR" sz="2300" b="1" baseline="30000" dirty="0">
                <a:latin typeface="Times New Roman" pitchFamily="18" charset="0"/>
                <a:cs typeface="Times New Roman" pitchFamily="18" charset="0"/>
              </a:rPr>
              <a:t>)</a:t>
            </a:r>
            <a:r>
              <a:rPr lang="fr-FR" sz="2300" b="1" dirty="0">
                <a:latin typeface="Times New Roman" pitchFamily="18" charset="0"/>
                <a:cs typeface="Times New Roman" pitchFamily="18" charset="0"/>
              </a:rPr>
              <a:t> -1 )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accent5">
              <a:lumMod val="90000"/>
            </a:schemeClr>
          </a:solidFill>
          <a:ln>
            <a:solidFill>
              <a:srgbClr val="C00000"/>
            </a:solidFill>
          </a:ln>
        </p:spPr>
        <p:txBody>
          <a:bodyPr/>
          <a:lstStyle/>
          <a:p>
            <a:pPr eaLnBrk="1" hangingPunct="1">
              <a:defRPr/>
            </a:pPr>
            <a:r>
              <a:rPr lang="fr-FR" sz="3000" b="1" dirty="0" smtClean="0">
                <a:solidFill>
                  <a:srgbClr val="FF0000"/>
                </a:solidFill>
                <a:latin typeface="Times New Roman" pitchFamily="18" charset="0"/>
                <a:cs typeface="Times New Roman" pitchFamily="18" charset="0"/>
              </a:rPr>
              <a:t>Avantages et inconvénients de la représentation signe/valeur absolue</a:t>
            </a:r>
          </a:p>
        </p:txBody>
      </p:sp>
      <p:sp>
        <p:nvSpPr>
          <p:cNvPr id="7171" name="Rectangle 3"/>
          <p:cNvSpPr>
            <a:spLocks noGrp="1" noChangeArrowheads="1"/>
          </p:cNvSpPr>
          <p:nvPr>
            <p:ph type="body" idx="1"/>
          </p:nvPr>
        </p:nvSpPr>
        <p:spPr>
          <a:xfrm>
            <a:off x="468313" y="1571625"/>
            <a:ext cx="8247062" cy="4500563"/>
          </a:xfrm>
        </p:spPr>
        <p:txBody>
          <a:bodyPr/>
          <a:lstStyle/>
          <a:p>
            <a:pPr algn="just" eaLnBrk="1" hangingPunct="1">
              <a:lnSpc>
                <a:spcPct val="150000"/>
              </a:lnSpc>
              <a:buClr>
                <a:srgbClr val="FF0000"/>
              </a:buClr>
              <a:buFont typeface="Wingdings" pitchFamily="2" charset="2"/>
              <a:buChar char="§"/>
            </a:pPr>
            <a:r>
              <a:rPr lang="fr-FR" sz="2300" b="1" smtClean="0">
                <a:latin typeface="Times New Roman" pitchFamily="18" charset="0"/>
                <a:cs typeface="Times New Roman" pitchFamily="18" charset="0"/>
              </a:rPr>
              <a:t>C’est une représentation assez simple.</a:t>
            </a:r>
          </a:p>
          <a:p>
            <a:pPr algn="just" eaLnBrk="1" hangingPunct="1">
              <a:lnSpc>
                <a:spcPct val="150000"/>
              </a:lnSpc>
              <a:buClr>
                <a:srgbClr val="FF0000"/>
              </a:buClr>
              <a:buFont typeface="Wingdings" pitchFamily="2" charset="2"/>
              <a:buChar char="§"/>
            </a:pPr>
            <a:r>
              <a:rPr lang="fr-FR" sz="2300" b="1" smtClean="0">
                <a:latin typeface="Times New Roman" pitchFamily="18" charset="0"/>
                <a:cs typeface="Times New Roman" pitchFamily="18" charset="0"/>
              </a:rPr>
              <a:t>On remarque que le zéro possède deux représentations  +0 et -0 ce qui conduit à des difficultés au niveau des opérations arithmétiques.</a:t>
            </a:r>
          </a:p>
          <a:p>
            <a:pPr algn="just" eaLnBrk="1" hangingPunct="1">
              <a:lnSpc>
                <a:spcPct val="150000"/>
              </a:lnSpc>
              <a:buClr>
                <a:srgbClr val="FF0000"/>
              </a:buClr>
              <a:buFont typeface="Wingdings" pitchFamily="2" charset="2"/>
              <a:buChar char="§"/>
            </a:pPr>
            <a:r>
              <a:rPr lang="fr-FR" sz="2300" b="1" smtClean="0">
                <a:latin typeface="Times New Roman" pitchFamily="18" charset="0"/>
                <a:cs typeface="Times New Roman" pitchFamily="18" charset="0"/>
              </a:rPr>
              <a:t>Pour les opérations arithmétiques il nous faut deux circuits : l’un pour l’addition et le deuxième pour la soustraction. </a:t>
            </a:r>
          </a:p>
          <a:p>
            <a:pPr algn="just" eaLnBrk="1" hangingPunct="1">
              <a:lnSpc>
                <a:spcPct val="150000"/>
              </a:lnSpc>
              <a:buClr>
                <a:srgbClr val="FF0000"/>
              </a:buClr>
              <a:buFont typeface="Wingdings" pitchFamily="2" charset="2"/>
              <a:buChar char="§"/>
            </a:pPr>
            <a:r>
              <a:rPr lang="fr-FR" sz="2300" b="1" smtClean="0">
                <a:latin typeface="Times New Roman" pitchFamily="18" charset="0"/>
                <a:cs typeface="Times New Roman" pitchFamily="18" charset="0"/>
              </a:rPr>
              <a:t>L’idéal est d’utiliser un seul circuit pour faire les deux opérations, puisque  </a:t>
            </a:r>
            <a:r>
              <a:rPr lang="fr-FR" sz="2300" b="1" smtClean="0">
                <a:solidFill>
                  <a:srgbClr val="FF0000"/>
                </a:solidFill>
                <a:latin typeface="Times New Roman" pitchFamily="18" charset="0"/>
                <a:cs typeface="Times New Roman" pitchFamily="18" charset="0"/>
              </a:rPr>
              <a:t>a-b =a+ (-b)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6632" y="1196752"/>
            <a:ext cx="8703840" cy="387798"/>
          </a:xfrm>
          <a:prstGeom prst="rect">
            <a:avLst/>
          </a:prstGeom>
        </p:spPr>
        <p:txBody>
          <a:bodyPr wrap="square">
            <a:spAutoFit/>
          </a:bodyPr>
          <a:lstStyle/>
          <a:p>
            <a:pPr algn="l" eaLnBrk="1" hangingPunct="1">
              <a:lnSpc>
                <a:spcPct val="80000"/>
              </a:lnSpc>
              <a:buClr>
                <a:srgbClr val="FF0000"/>
              </a:buClr>
              <a:defRPr/>
            </a:pPr>
            <a:r>
              <a:rPr lang="fr-FR" sz="2400" dirty="0">
                <a:latin typeface="Times New Roman" pitchFamily="18" charset="0"/>
                <a:cs typeface="Times New Roman" pitchFamily="18" charset="0"/>
              </a:rPr>
              <a:t>On appel</a:t>
            </a:r>
            <a:r>
              <a:rPr lang="fr-FR" sz="2400" baseline="-25000" dirty="0">
                <a:latin typeface="Times New Roman" pitchFamily="18" charset="0"/>
                <a:cs typeface="Times New Roman" pitchFamily="18" charset="0"/>
              </a:rPr>
              <a:t> </a:t>
            </a:r>
            <a:r>
              <a:rPr lang="fr-FR" sz="2400" b="1" dirty="0">
                <a:solidFill>
                  <a:srgbClr val="CC0000"/>
                </a:solidFill>
                <a:latin typeface="Times New Roman" pitchFamily="18" charset="0"/>
                <a:cs typeface="Times New Roman" pitchFamily="18" charset="0"/>
              </a:rPr>
              <a:t>complément à un</a:t>
            </a:r>
            <a:r>
              <a:rPr lang="fr-FR" sz="2400" b="1" dirty="0">
                <a:latin typeface="Times New Roman" pitchFamily="18" charset="0"/>
                <a:cs typeface="Times New Roman" pitchFamily="18" charset="0"/>
              </a:rPr>
              <a:t> </a:t>
            </a:r>
            <a:r>
              <a:rPr lang="fr-FR" sz="2400" dirty="0">
                <a:latin typeface="Times New Roman" pitchFamily="18" charset="0"/>
                <a:cs typeface="Times New Roman" pitchFamily="18" charset="0"/>
              </a:rPr>
              <a:t>d’un nombre </a:t>
            </a:r>
            <a:r>
              <a:rPr lang="fr-FR" sz="2400" dirty="0">
                <a:solidFill>
                  <a:srgbClr val="FF0000"/>
                </a:solidFill>
                <a:latin typeface="Times New Roman" pitchFamily="18" charset="0"/>
                <a:cs typeface="Times New Roman" pitchFamily="18" charset="0"/>
              </a:rPr>
              <a:t>N</a:t>
            </a:r>
            <a:r>
              <a:rPr lang="fr-FR" sz="2400" dirty="0">
                <a:latin typeface="Times New Roman" pitchFamily="18" charset="0"/>
                <a:cs typeface="Times New Roman" pitchFamily="18" charset="0"/>
              </a:rPr>
              <a:t> un autre nombre </a:t>
            </a:r>
            <a:r>
              <a:rPr lang="fr-FR" sz="2400" dirty="0" smtClean="0">
                <a:solidFill>
                  <a:srgbClr val="FF0000"/>
                </a:solidFill>
                <a:latin typeface="Times New Roman" pitchFamily="18" charset="0"/>
                <a:cs typeface="Times New Roman" pitchFamily="18" charset="0"/>
              </a:rPr>
              <a:t>N’</a:t>
            </a:r>
            <a:endParaRPr lang="fr-FR" sz="2400" dirty="0">
              <a:latin typeface="Times New Roman" pitchFamily="18" charset="0"/>
              <a:cs typeface="Times New Roman" pitchFamily="18" charset="0"/>
            </a:endParaRPr>
          </a:p>
        </p:txBody>
      </p:sp>
      <p:sp>
        <p:nvSpPr>
          <p:cNvPr id="21" name="Rectangle 20"/>
          <p:cNvSpPr/>
          <p:nvPr/>
        </p:nvSpPr>
        <p:spPr>
          <a:xfrm>
            <a:off x="0" y="1755185"/>
            <a:ext cx="9144000" cy="1056251"/>
          </a:xfrm>
          <a:prstGeom prst="rect">
            <a:avLst/>
          </a:prstGeom>
        </p:spPr>
        <p:txBody>
          <a:bodyPr wrap="square">
            <a:spAutoFit/>
          </a:bodyPr>
          <a:lstStyle/>
          <a:p>
            <a:pPr algn="l"/>
            <a:r>
              <a:rPr lang="fr-FR" sz="2400" dirty="0">
                <a:latin typeface="Times New Roman" pitchFamily="18" charset="0"/>
                <a:cs typeface="Times New Roman" pitchFamily="18" charset="0"/>
              </a:rPr>
              <a:t>Pour trouver le complément à un d’un nombre, il suffit d’</a:t>
            </a:r>
            <a:r>
              <a:rPr lang="fr-FR" sz="2400" b="1" dirty="0">
                <a:solidFill>
                  <a:srgbClr val="FF0000"/>
                </a:solidFill>
                <a:latin typeface="Times New Roman" pitchFamily="18" charset="0"/>
                <a:cs typeface="Times New Roman" pitchFamily="18" charset="0"/>
              </a:rPr>
              <a:t>inverser</a:t>
            </a:r>
            <a:r>
              <a:rPr lang="fr-FR" sz="2400" dirty="0">
                <a:latin typeface="Times New Roman" pitchFamily="18" charset="0"/>
                <a:cs typeface="Times New Roman" pitchFamily="18" charset="0"/>
              </a:rPr>
              <a:t> tous  les </a:t>
            </a:r>
            <a:r>
              <a:rPr lang="fr-FR" sz="2400" b="1" dirty="0">
                <a:solidFill>
                  <a:srgbClr val="FF0000"/>
                </a:solidFill>
                <a:latin typeface="Times New Roman" pitchFamily="18" charset="0"/>
                <a:cs typeface="Times New Roman" pitchFamily="18" charset="0"/>
              </a:rPr>
              <a:t>bits</a:t>
            </a:r>
            <a:r>
              <a:rPr lang="fr-FR" sz="2400" dirty="0">
                <a:latin typeface="Times New Roman" pitchFamily="18" charset="0"/>
                <a:cs typeface="Times New Roman" pitchFamily="18" charset="0"/>
              </a:rPr>
              <a:t> de ce nombre :  si le bit est un </a:t>
            </a:r>
            <a:r>
              <a:rPr lang="fr-FR" sz="2400" b="1" dirty="0">
                <a:solidFill>
                  <a:srgbClr val="FF0000"/>
                </a:solidFill>
                <a:latin typeface="Times New Roman" pitchFamily="18" charset="0"/>
                <a:cs typeface="Times New Roman" pitchFamily="18" charset="0"/>
              </a:rPr>
              <a:t>0</a:t>
            </a:r>
            <a:r>
              <a:rPr lang="fr-FR" sz="2400" dirty="0">
                <a:latin typeface="Times New Roman" pitchFamily="18" charset="0"/>
                <a:cs typeface="Times New Roman" pitchFamily="18" charset="0"/>
              </a:rPr>
              <a:t> mettre à sa place un </a:t>
            </a:r>
            <a:r>
              <a:rPr lang="fr-FR" sz="2400" b="1" dirty="0">
                <a:solidFill>
                  <a:srgbClr val="FF0000"/>
                </a:solidFill>
                <a:latin typeface="Times New Roman" pitchFamily="18" charset="0"/>
                <a:cs typeface="Times New Roman" pitchFamily="18" charset="0"/>
              </a:rPr>
              <a:t>1</a:t>
            </a:r>
            <a:r>
              <a:rPr lang="fr-FR" sz="2400" dirty="0">
                <a:latin typeface="Times New Roman" pitchFamily="18" charset="0"/>
                <a:cs typeface="Times New Roman" pitchFamily="18" charset="0"/>
              </a:rPr>
              <a:t> et si c’est un  </a:t>
            </a:r>
            <a:r>
              <a:rPr lang="fr-FR" sz="2400" b="1" dirty="0">
                <a:solidFill>
                  <a:srgbClr val="FF0000"/>
                </a:solidFill>
                <a:latin typeface="Times New Roman" pitchFamily="18" charset="0"/>
                <a:cs typeface="Times New Roman" pitchFamily="18" charset="0"/>
              </a:rPr>
              <a:t>1</a:t>
            </a:r>
            <a:r>
              <a:rPr lang="fr-FR" sz="2400" dirty="0">
                <a:latin typeface="Times New Roman" pitchFamily="18" charset="0"/>
                <a:cs typeface="Times New Roman" pitchFamily="18" charset="0"/>
              </a:rPr>
              <a:t> mettre à sa place un </a:t>
            </a:r>
            <a:r>
              <a:rPr lang="fr-FR" sz="2400" b="1" dirty="0">
                <a:solidFill>
                  <a:srgbClr val="FF0000"/>
                </a:solidFill>
                <a:latin typeface="Times New Roman" pitchFamily="18" charset="0"/>
                <a:cs typeface="Times New Roman" pitchFamily="18" charset="0"/>
              </a:rPr>
              <a:t>0</a:t>
            </a:r>
            <a:r>
              <a:rPr lang="fr-FR" sz="2400" dirty="0">
                <a:latin typeface="Times New Roman" pitchFamily="18" charset="0"/>
                <a:cs typeface="Times New Roman" pitchFamily="18" charset="0"/>
              </a:rPr>
              <a:t> </a:t>
            </a:r>
            <a:r>
              <a:rPr lang="fr-FR" b="1" dirty="0">
                <a:latin typeface="Times New Roman" pitchFamily="18" charset="0"/>
                <a:cs typeface="Times New Roman" pitchFamily="18" charset="0"/>
              </a:rPr>
              <a:t>. </a:t>
            </a:r>
            <a:endParaRPr lang="fr-FR" dirty="0"/>
          </a:p>
        </p:txBody>
      </p:sp>
      <p:sp>
        <p:nvSpPr>
          <p:cNvPr id="22" name="Rectangle 2"/>
          <p:cNvSpPr>
            <a:spLocks noGrp="1" noChangeArrowheads="1"/>
          </p:cNvSpPr>
          <p:nvPr>
            <p:ph type="title"/>
          </p:nvPr>
        </p:nvSpPr>
        <p:spPr>
          <a:xfrm>
            <a:off x="428626" y="142875"/>
            <a:ext cx="8215340" cy="928671"/>
          </a:xfrm>
          <a:solidFill>
            <a:schemeClr val="accent5">
              <a:lumMod val="90000"/>
            </a:schemeClr>
          </a:solidFill>
          <a:ln>
            <a:solidFill>
              <a:srgbClr val="C00000"/>
            </a:solidFill>
          </a:ln>
        </p:spPr>
        <p:txBody>
          <a:bodyPr/>
          <a:lstStyle/>
          <a:p>
            <a:pPr eaLnBrk="1" hangingPunct="1">
              <a:defRPr/>
            </a:pPr>
            <a:r>
              <a:rPr lang="fr-FR" sz="3000" b="1" dirty="0" smtClean="0">
                <a:solidFill>
                  <a:srgbClr val="FF0000"/>
                </a:solidFill>
                <a:latin typeface="Times New Roman" pitchFamily="18" charset="0"/>
                <a:cs typeface="Times New Roman" pitchFamily="18" charset="0"/>
              </a:rPr>
              <a:t>IV.2 Représentation en complément à un (CA1)</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516"/>
          <a:stretch/>
        </p:blipFill>
        <p:spPr bwMode="auto">
          <a:xfrm>
            <a:off x="4932040" y="3645024"/>
            <a:ext cx="4104456" cy="232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326" y="3297392"/>
            <a:ext cx="2016224" cy="23963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32" y="3312567"/>
            <a:ext cx="2270412" cy="2400705"/>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940152" y="3073964"/>
            <a:ext cx="1728192" cy="501131"/>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pPr>
            <a:r>
              <a:rPr kumimoji="0" lang="fr-FR" sz="2000" b="1" i="0" u="none" strike="noStrike" cap="none" normalizeH="0" baseline="0" dirty="0" smtClean="0">
                <a:ln>
                  <a:noFill/>
                </a:ln>
                <a:solidFill>
                  <a:srgbClr val="FF0000"/>
                </a:solidFill>
                <a:effectLst/>
                <a:latin typeface="Arial" charset="0"/>
                <a:cs typeface="Arial" charset="0"/>
              </a:rPr>
              <a:t>Sur 8  Bits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633412"/>
          </a:xfrm>
        </p:spPr>
        <p:txBody>
          <a:bodyPr/>
          <a:lstStyle/>
          <a:p>
            <a:pPr algn="l" eaLnBrk="1" hangingPunct="1">
              <a:defRPr/>
            </a:pPr>
            <a:r>
              <a:rPr lang="fr-FR" sz="24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Remarque 2</a:t>
            </a:r>
          </a:p>
        </p:txBody>
      </p:sp>
      <p:sp>
        <p:nvSpPr>
          <p:cNvPr id="10243" name="Rectangle 3"/>
          <p:cNvSpPr>
            <a:spLocks noGrp="1" noChangeArrowheads="1"/>
          </p:cNvSpPr>
          <p:nvPr>
            <p:ph type="body" idx="1"/>
          </p:nvPr>
        </p:nvSpPr>
        <p:spPr>
          <a:xfrm>
            <a:off x="571500" y="1196975"/>
            <a:ext cx="8286750" cy="5111750"/>
          </a:xfrm>
        </p:spPr>
        <p:txBody>
          <a:bodyPr/>
          <a:lstStyle/>
          <a:p>
            <a:pPr algn="just" eaLnBrk="1" hangingPunct="1">
              <a:spcBef>
                <a:spcPct val="0"/>
              </a:spcBef>
            </a:pPr>
            <a:r>
              <a:rPr lang="fr-FR" sz="2300" b="1" dirty="0" smtClean="0">
                <a:latin typeface="Times New Roman" pitchFamily="18" charset="0"/>
                <a:cs typeface="Times New Roman" pitchFamily="18" charset="0"/>
              </a:rPr>
              <a:t>Dans cette représentation, le bit du poids fort nous indique le </a:t>
            </a:r>
            <a:r>
              <a:rPr lang="fr-FR" sz="2300" b="1" dirty="0" smtClean="0">
                <a:solidFill>
                  <a:srgbClr val="CC0000"/>
                </a:solidFill>
                <a:latin typeface="Times New Roman" pitchFamily="18" charset="0"/>
                <a:cs typeface="Times New Roman" pitchFamily="18" charset="0"/>
              </a:rPr>
              <a:t>signe</a:t>
            </a:r>
            <a:r>
              <a:rPr lang="fr-FR" sz="2300" b="1" dirty="0" smtClean="0">
                <a:latin typeface="Times New Roman" pitchFamily="18" charset="0"/>
                <a:cs typeface="Times New Roman" pitchFamily="18" charset="0"/>
              </a:rPr>
              <a:t>  (0 : positif, 1 : négatif ).</a:t>
            </a:r>
          </a:p>
          <a:p>
            <a:pPr algn="just" eaLnBrk="1" hangingPunct="1">
              <a:lnSpc>
                <a:spcPct val="120000"/>
              </a:lnSpc>
            </a:pPr>
            <a:r>
              <a:rPr lang="fr-FR" sz="2300" b="1" dirty="0" smtClean="0">
                <a:latin typeface="Times New Roman" pitchFamily="18" charset="0"/>
                <a:cs typeface="Times New Roman" pitchFamily="18" charset="0"/>
              </a:rPr>
              <a:t>Le complément à un du complément à un d’un nombre est égale au nombre lui même .</a:t>
            </a:r>
          </a:p>
          <a:p>
            <a:pPr algn="just" eaLnBrk="1" hangingPunct="1">
              <a:lnSpc>
                <a:spcPct val="120000"/>
              </a:lnSpc>
              <a:buFontTx/>
              <a:buNone/>
            </a:pPr>
            <a:r>
              <a:rPr lang="fr-FR" sz="2300" b="1" dirty="0" smtClean="0">
                <a:latin typeface="Times New Roman" pitchFamily="18" charset="0"/>
                <a:cs typeface="Times New Roman" pitchFamily="18" charset="0"/>
              </a:rPr>
              <a:t>        </a:t>
            </a:r>
            <a:r>
              <a:rPr lang="fr-FR" sz="2300" b="1" dirty="0" smtClean="0">
                <a:solidFill>
                  <a:srgbClr val="FF0000"/>
                </a:solidFill>
                <a:latin typeface="Times New Roman" pitchFamily="18" charset="0"/>
                <a:cs typeface="Times New Roman" pitchFamily="18" charset="0"/>
              </a:rPr>
              <a:t>CA1(CA1(N)) = N </a:t>
            </a:r>
          </a:p>
          <a:p>
            <a:pPr algn="just" eaLnBrk="1" hangingPunct="1">
              <a:lnSpc>
                <a:spcPct val="120000"/>
              </a:lnSpc>
            </a:pPr>
            <a:r>
              <a:rPr lang="fr-FR" sz="2300" b="1" dirty="0" smtClean="0">
                <a:solidFill>
                  <a:srgbClr val="FF0000"/>
                </a:solidFill>
                <a:latin typeface="Times New Roman" pitchFamily="18" charset="0"/>
                <a:cs typeface="Times New Roman" pitchFamily="18" charset="0"/>
              </a:rPr>
              <a:t>Exemple :</a:t>
            </a:r>
            <a:r>
              <a:rPr lang="fr-FR" sz="2300" b="1" dirty="0" smtClean="0">
                <a:latin typeface="Times New Roman" pitchFamily="18" charset="0"/>
                <a:cs typeface="Times New Roman" pitchFamily="18" charset="0"/>
              </a:rPr>
              <a:t> </a:t>
            </a:r>
          </a:p>
          <a:p>
            <a:pPr algn="just" eaLnBrk="1" hangingPunct="1">
              <a:lnSpc>
                <a:spcPct val="120000"/>
              </a:lnSpc>
              <a:buFontTx/>
              <a:buNone/>
            </a:pPr>
            <a:r>
              <a:rPr lang="fr-FR" sz="2300" b="1" dirty="0" smtClean="0">
                <a:latin typeface="Times New Roman" pitchFamily="18" charset="0"/>
                <a:cs typeface="Times New Roman" pitchFamily="18" charset="0"/>
              </a:rPr>
              <a:t>    Quelle est la valeur décimale représentée par la valeur 101010 en complément à 1 sur 6 bits ?</a:t>
            </a:r>
          </a:p>
          <a:p>
            <a:pPr algn="just" eaLnBrk="1" hangingPunct="1">
              <a:lnSpc>
                <a:spcPct val="120000"/>
              </a:lnSpc>
            </a:pPr>
            <a:r>
              <a:rPr lang="fr-FR" sz="2300" b="1" dirty="0" smtClean="0">
                <a:latin typeface="Times New Roman" pitchFamily="18" charset="0"/>
                <a:cs typeface="Times New Roman" pitchFamily="18" charset="0"/>
              </a:rPr>
              <a:t>Le bit poids fort indique qu'il s'agit d'un nombre négatif. </a:t>
            </a:r>
          </a:p>
          <a:p>
            <a:pPr algn="just" eaLnBrk="1" hangingPunct="1">
              <a:lnSpc>
                <a:spcPct val="120000"/>
              </a:lnSpc>
            </a:pPr>
            <a:r>
              <a:rPr lang="fr-FR" sz="2300" b="1" dirty="0" smtClean="0">
                <a:latin typeface="Times New Roman" pitchFamily="18" charset="0"/>
                <a:cs typeface="Times New Roman" pitchFamily="18" charset="0"/>
              </a:rPr>
              <a:t>Valeur = </a:t>
            </a:r>
            <a:r>
              <a:rPr lang="fr-FR" sz="2300" b="1" dirty="0" smtClean="0">
                <a:solidFill>
                  <a:srgbClr val="FF0000"/>
                </a:solidFill>
                <a:latin typeface="Times New Roman" pitchFamily="18" charset="0"/>
                <a:cs typeface="Times New Roman" pitchFamily="18" charset="0"/>
              </a:rPr>
              <a:t>-</a:t>
            </a:r>
            <a:r>
              <a:rPr lang="fr-FR" sz="2300" b="1" dirty="0" smtClean="0">
                <a:latin typeface="Times New Roman" pitchFamily="18" charset="0"/>
                <a:cs typeface="Times New Roman" pitchFamily="18" charset="0"/>
              </a:rPr>
              <a:t> </a:t>
            </a:r>
            <a:r>
              <a:rPr lang="fr-FR" sz="2300" b="1" dirty="0" smtClean="0">
                <a:solidFill>
                  <a:srgbClr val="FF0000"/>
                </a:solidFill>
                <a:latin typeface="Times New Roman" pitchFamily="18" charset="0"/>
                <a:cs typeface="Times New Roman" pitchFamily="18" charset="0"/>
              </a:rPr>
              <a:t>CA1(101010)</a:t>
            </a:r>
          </a:p>
          <a:p>
            <a:pPr lvl="1" algn="just" eaLnBrk="1" hangingPunct="1">
              <a:lnSpc>
                <a:spcPct val="120000"/>
              </a:lnSpc>
              <a:buFontTx/>
              <a:buNone/>
            </a:pPr>
            <a:r>
              <a:rPr lang="fr-FR" sz="2300" b="1" dirty="0" smtClean="0">
                <a:latin typeface="Times New Roman" pitchFamily="18" charset="0"/>
                <a:cs typeface="Times New Roman" pitchFamily="18" charset="0"/>
              </a:rPr>
              <a:t>= - (010101)</a:t>
            </a:r>
            <a:r>
              <a:rPr lang="fr-FR" sz="2300" b="1" baseline="-25000" dirty="0" smtClean="0">
                <a:latin typeface="Times New Roman" pitchFamily="18" charset="0"/>
                <a:cs typeface="Times New Roman" pitchFamily="18" charset="0"/>
              </a:rPr>
              <a:t>2</a:t>
            </a:r>
            <a:r>
              <a:rPr lang="fr-FR" sz="2300" b="1" dirty="0" smtClean="0">
                <a:latin typeface="Times New Roman" pitchFamily="18" charset="0"/>
                <a:cs typeface="Times New Roman" pitchFamily="18" charset="0"/>
              </a:rPr>
              <a:t>= - ( 21)</a:t>
            </a:r>
            <a:r>
              <a:rPr lang="fr-FR" sz="2300" b="1" baseline="-25000" dirty="0" smtClean="0">
                <a:latin typeface="Times New Roman" pitchFamily="18" charset="0"/>
                <a:cs typeface="Times New Roman" pitchFamily="18" charset="0"/>
              </a:rPr>
              <a:t>10</a:t>
            </a:r>
          </a:p>
          <a:p>
            <a:pPr algn="just" eaLnBrk="1" hangingPunct="1">
              <a:lnSpc>
                <a:spcPct val="90000"/>
              </a:lnSpc>
            </a:pPr>
            <a:endParaRPr lang="fr-FR" sz="23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22" name="Group 42"/>
          <p:cNvGraphicFramePr>
            <a:graphicFrameLocks noGrp="1"/>
          </p:cNvGraphicFramePr>
          <p:nvPr>
            <p:ph idx="1"/>
          </p:nvPr>
        </p:nvGraphicFramePr>
        <p:xfrm>
          <a:off x="928642" y="900113"/>
          <a:ext cx="6429421" cy="3742690"/>
        </p:xfrm>
        <a:graphic>
          <a:graphicData uri="http://schemas.openxmlformats.org/drawingml/2006/table">
            <a:tbl>
              <a:tblPr rtl="1"/>
              <a:tblGrid>
                <a:gridCol w="2225361"/>
                <a:gridCol w="2163033"/>
                <a:gridCol w="2041027"/>
              </a:tblGrid>
              <a:tr h="3143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Valeur décimal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FF0000"/>
                          </a:solidFill>
                          <a:effectLst/>
                          <a:latin typeface="Times New Roman" pitchFamily="18" charset="0"/>
                          <a:cs typeface="Times New Roman" pitchFamily="18" charset="0"/>
                        </a:rPr>
                        <a:t>Valeur en binaire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Valeur en CA1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154305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011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340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- 3</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- 2</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- 011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84" name="Text Box 20"/>
          <p:cNvSpPr txBox="1">
            <a:spLocks noChangeArrowheads="1"/>
          </p:cNvSpPr>
          <p:nvPr/>
        </p:nvSpPr>
        <p:spPr bwMode="auto">
          <a:xfrm>
            <a:off x="250825" y="5643563"/>
            <a:ext cx="8678863" cy="800100"/>
          </a:xfrm>
          <a:prstGeom prst="rect">
            <a:avLst/>
          </a:prstGeom>
          <a:noFill/>
          <a:ln w="9525">
            <a:noFill/>
            <a:miter lim="800000"/>
            <a:headEnd/>
            <a:tailEnd/>
          </a:ln>
        </p:spPr>
        <p:txBody>
          <a:bodyPr>
            <a:spAutoFit/>
          </a:bodyPr>
          <a:lstStyle/>
          <a:p>
            <a:pPr algn="just">
              <a:spcBef>
                <a:spcPct val="50000"/>
              </a:spcBef>
              <a:buFontTx/>
              <a:buChar char="•"/>
            </a:pPr>
            <a:r>
              <a:rPr lang="fr-FR" sz="2300" b="1">
                <a:latin typeface="Times New Roman" pitchFamily="18" charset="0"/>
                <a:cs typeface="Times New Roman" pitchFamily="18" charset="0"/>
              </a:rPr>
              <a:t> On remarque que dans cette représentation le zéro possède aussi une double représentation (+0 et – 0) .</a:t>
            </a:r>
          </a:p>
        </p:txBody>
      </p:sp>
      <p:sp>
        <p:nvSpPr>
          <p:cNvPr id="11285" name="Text Box 21"/>
          <p:cNvSpPr txBox="1">
            <a:spLocks noChangeArrowheads="1"/>
          </p:cNvSpPr>
          <p:nvPr/>
        </p:nvSpPr>
        <p:spPr bwMode="auto">
          <a:xfrm>
            <a:off x="179388" y="188913"/>
            <a:ext cx="3200400" cy="446087"/>
          </a:xfrm>
          <a:prstGeom prst="rect">
            <a:avLst/>
          </a:prstGeom>
          <a:noFill/>
          <a:ln w="9525">
            <a:noFill/>
            <a:miter lim="800000"/>
            <a:headEnd/>
            <a:tailEnd/>
          </a:ln>
        </p:spPr>
        <p:txBody>
          <a:bodyPr wrap="none">
            <a:spAutoFit/>
          </a:bodyPr>
          <a:lstStyle/>
          <a:p>
            <a:r>
              <a:rPr lang="fr-FR" sz="2300" b="1">
                <a:latin typeface="Times New Roman" pitchFamily="18" charset="0"/>
                <a:cs typeface="Times New Roman" pitchFamily="18" charset="0"/>
              </a:rPr>
              <a:t>Si on travail sur 3 bits : </a:t>
            </a:r>
          </a:p>
        </p:txBody>
      </p:sp>
      <p:sp>
        <p:nvSpPr>
          <p:cNvPr id="11286" name="Rectangle 43"/>
          <p:cNvSpPr>
            <a:spLocks noChangeArrowheads="1"/>
          </p:cNvSpPr>
          <p:nvPr/>
        </p:nvSpPr>
        <p:spPr bwMode="auto">
          <a:xfrm>
            <a:off x="196850" y="4929188"/>
            <a:ext cx="8732838" cy="446087"/>
          </a:xfrm>
          <a:prstGeom prst="rect">
            <a:avLst/>
          </a:prstGeom>
          <a:noFill/>
          <a:ln w="9525">
            <a:noFill/>
            <a:miter lim="800000"/>
            <a:headEnd/>
            <a:tailEnd/>
          </a:ln>
        </p:spPr>
        <p:txBody>
          <a:bodyPr>
            <a:spAutoFit/>
          </a:bodyPr>
          <a:lstStyle/>
          <a:p>
            <a:pPr algn="just">
              <a:buFontTx/>
              <a:buChar char="•"/>
            </a:pPr>
            <a:r>
              <a:rPr lang="fr-FR" sz="2300" b="1">
                <a:latin typeface="Times New Roman" pitchFamily="18" charset="0"/>
                <a:cs typeface="Times New Roman" pitchFamily="18" charset="0"/>
              </a:rPr>
              <a:t> Dans cette représentation, le bit du poids fort nous indique le signe.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14313" y="333375"/>
            <a:ext cx="8643937" cy="2216150"/>
          </a:xfrm>
          <a:prstGeom prst="rect">
            <a:avLst/>
          </a:prstGeom>
          <a:noFill/>
          <a:ln w="9525">
            <a:noFill/>
            <a:miter lim="800000"/>
            <a:headEnd/>
            <a:tailEnd/>
          </a:ln>
        </p:spPr>
        <p:txBody>
          <a:bodyPr>
            <a:spAutoFit/>
          </a:bodyPr>
          <a:lstStyle/>
          <a:p>
            <a:r>
              <a:rPr lang="fr-FR" sz="2300" b="1">
                <a:latin typeface="Times New Roman" pitchFamily="18" charset="0"/>
                <a:cs typeface="Times New Roman" pitchFamily="18" charset="0"/>
              </a:rPr>
              <a:t>Sur 3 bits on remarque que les valeurs sont comprises entre -3 et +3</a:t>
            </a:r>
          </a:p>
          <a:p>
            <a:endParaRPr lang="fr-FR" sz="2300" b="1">
              <a:latin typeface="Times New Roman" pitchFamily="18" charset="0"/>
              <a:cs typeface="Times New Roman" pitchFamily="18" charset="0"/>
            </a:endParaRPr>
          </a:p>
          <a:p>
            <a:pPr algn="ctr"/>
            <a:r>
              <a:rPr lang="fr-FR" sz="2300" b="1">
                <a:latin typeface="Times New Roman" pitchFamily="18" charset="0"/>
                <a:cs typeface="Times New Roman" pitchFamily="18" charset="0"/>
              </a:rPr>
              <a:t>-3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+3</a:t>
            </a:r>
          </a:p>
          <a:p>
            <a:pPr algn="ctr"/>
            <a:r>
              <a:rPr lang="fr-FR" sz="2300" b="1">
                <a:latin typeface="Times New Roman" pitchFamily="18" charset="0"/>
                <a:cs typeface="Times New Roman" pitchFamily="18" charset="0"/>
              </a:rPr>
              <a:t>- (4-1)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 (4 -1)</a:t>
            </a:r>
          </a:p>
          <a:p>
            <a:pPr algn="ctr"/>
            <a:r>
              <a:rPr lang="fr-FR" sz="2300" b="1">
                <a:latin typeface="Times New Roman" pitchFamily="18" charset="0"/>
                <a:cs typeface="Times New Roman" pitchFamily="18" charset="0"/>
              </a:rPr>
              <a:t>-(2</a:t>
            </a:r>
            <a:r>
              <a:rPr lang="fr-FR" sz="2300" b="1" baseline="30000">
                <a:latin typeface="Times New Roman" pitchFamily="18" charset="0"/>
                <a:cs typeface="Times New Roman" pitchFamily="18" charset="0"/>
              </a:rPr>
              <a:t>2</a:t>
            </a:r>
            <a:r>
              <a:rPr lang="fr-FR" sz="2300" b="1">
                <a:latin typeface="Times New Roman" pitchFamily="18" charset="0"/>
                <a:cs typeface="Times New Roman" pitchFamily="18" charset="0"/>
              </a:rPr>
              <a:t> -1)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a:t>
            </a:r>
            <a:r>
              <a:rPr lang="fr-FR" sz="2300" b="1" baseline="30000">
                <a:latin typeface="Times New Roman" pitchFamily="18" charset="0"/>
                <a:cs typeface="Times New Roman" pitchFamily="18" charset="0"/>
              </a:rPr>
              <a:t>2</a:t>
            </a:r>
            <a:r>
              <a:rPr lang="fr-FR" sz="2300" b="1">
                <a:latin typeface="Times New Roman" pitchFamily="18" charset="0"/>
                <a:cs typeface="Times New Roman" pitchFamily="18" charset="0"/>
              </a:rPr>
              <a:t>-1)</a:t>
            </a:r>
          </a:p>
          <a:p>
            <a:pPr algn="ctr"/>
            <a:r>
              <a:rPr lang="fr-FR" sz="2300" b="1">
                <a:latin typeface="Times New Roman" pitchFamily="18" charset="0"/>
                <a:cs typeface="Times New Roman" pitchFamily="18" charset="0"/>
              </a:rPr>
              <a:t>-(2 </a:t>
            </a:r>
            <a:r>
              <a:rPr lang="fr-FR" sz="2300" b="1" baseline="30000">
                <a:solidFill>
                  <a:srgbClr val="CC0000"/>
                </a:solidFill>
                <a:latin typeface="Times New Roman" pitchFamily="18" charset="0"/>
                <a:cs typeface="Times New Roman" pitchFamily="18" charset="0"/>
              </a:rPr>
              <a:t>(3 -1)</a:t>
            </a:r>
            <a:r>
              <a:rPr lang="fr-FR" sz="2300" b="1">
                <a:latin typeface="Times New Roman" pitchFamily="18" charset="0"/>
                <a:cs typeface="Times New Roman" pitchFamily="18" charset="0"/>
              </a:rPr>
              <a:t> -1)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 </a:t>
            </a:r>
            <a:r>
              <a:rPr lang="fr-FR" sz="2300" b="1" baseline="30000">
                <a:solidFill>
                  <a:srgbClr val="CC0000"/>
                </a:solidFill>
                <a:latin typeface="Times New Roman" pitchFamily="18" charset="0"/>
                <a:cs typeface="Times New Roman" pitchFamily="18" charset="0"/>
              </a:rPr>
              <a:t>(3 -1)</a:t>
            </a:r>
            <a:r>
              <a:rPr lang="fr-FR" sz="2300" b="1">
                <a:latin typeface="Times New Roman" pitchFamily="18" charset="0"/>
                <a:cs typeface="Times New Roman" pitchFamily="18" charset="0"/>
              </a:rPr>
              <a:t> -1)</a:t>
            </a:r>
          </a:p>
        </p:txBody>
      </p:sp>
      <p:sp>
        <p:nvSpPr>
          <p:cNvPr id="12291" name="Rectangle 5"/>
          <p:cNvSpPr>
            <a:spLocks noChangeArrowheads="1"/>
          </p:cNvSpPr>
          <p:nvPr/>
        </p:nvSpPr>
        <p:spPr bwMode="auto">
          <a:xfrm>
            <a:off x="214313" y="3500438"/>
            <a:ext cx="8678862" cy="1862137"/>
          </a:xfrm>
          <a:prstGeom prst="rect">
            <a:avLst/>
          </a:prstGeom>
          <a:noFill/>
          <a:ln w="25400">
            <a:solidFill>
              <a:srgbClr val="FF0000"/>
            </a:solidFill>
            <a:miter lim="800000"/>
            <a:headEnd/>
            <a:tailEnd/>
          </a:ln>
        </p:spPr>
        <p:txBody>
          <a:bodyPr>
            <a:spAutoFit/>
          </a:bodyPr>
          <a:lstStyle/>
          <a:p>
            <a:pPr algn="just"/>
            <a:r>
              <a:rPr lang="fr-FR" sz="2300" b="1">
                <a:latin typeface="Times New Roman" pitchFamily="18" charset="0"/>
                <a:cs typeface="Times New Roman" pitchFamily="18" charset="0"/>
              </a:rPr>
              <a:t>Si on travail sur </a:t>
            </a:r>
            <a:r>
              <a:rPr lang="fr-FR" sz="2300" b="1">
                <a:solidFill>
                  <a:srgbClr val="CC0000"/>
                </a:solidFill>
                <a:latin typeface="Times New Roman" pitchFamily="18" charset="0"/>
                <a:cs typeface="Times New Roman" pitchFamily="18" charset="0"/>
              </a:rPr>
              <a:t>n</a:t>
            </a:r>
            <a:r>
              <a:rPr lang="fr-FR" sz="2300" b="1">
                <a:latin typeface="Times New Roman" pitchFamily="18" charset="0"/>
                <a:cs typeface="Times New Roman" pitchFamily="18" charset="0"/>
              </a:rPr>
              <a:t> bits, l’intervalle des valeurs qu’on peut représenter en CA1 : </a:t>
            </a:r>
          </a:p>
          <a:p>
            <a:endParaRPr lang="fr-FR" sz="2300" b="1">
              <a:latin typeface="Times New Roman" pitchFamily="18" charset="0"/>
              <a:cs typeface="Times New Roman" pitchFamily="18" charset="0"/>
            </a:endParaRPr>
          </a:p>
          <a:p>
            <a:pPr algn="ctr"/>
            <a:r>
              <a:rPr lang="fr-FR" sz="2300" b="1">
                <a:latin typeface="Times New Roman" pitchFamily="18" charset="0"/>
                <a:cs typeface="Times New Roman" pitchFamily="18" charset="0"/>
              </a:rPr>
              <a:t>-(2 </a:t>
            </a:r>
            <a:r>
              <a:rPr lang="fr-FR" sz="2300" b="1" baseline="30000">
                <a:solidFill>
                  <a:srgbClr val="CC0000"/>
                </a:solidFill>
                <a:latin typeface="Times New Roman" pitchFamily="18" charset="0"/>
                <a:cs typeface="Times New Roman" pitchFamily="18" charset="0"/>
              </a:rPr>
              <a:t>(n -1)</a:t>
            </a:r>
            <a:r>
              <a:rPr lang="fr-FR" sz="2300" b="1">
                <a:latin typeface="Times New Roman" pitchFamily="18" charset="0"/>
                <a:cs typeface="Times New Roman" pitchFamily="18" charset="0"/>
              </a:rPr>
              <a:t> -1)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 </a:t>
            </a:r>
            <a:r>
              <a:rPr lang="fr-FR" sz="2300" b="1" baseline="30000">
                <a:solidFill>
                  <a:srgbClr val="CC0000"/>
                </a:solidFill>
                <a:latin typeface="Times New Roman" pitchFamily="18" charset="0"/>
                <a:cs typeface="Times New Roman" pitchFamily="18" charset="0"/>
              </a:rPr>
              <a:t>(n -1</a:t>
            </a:r>
            <a:r>
              <a:rPr lang="fr-FR" sz="2300" b="1" baseline="30000">
                <a:latin typeface="Times New Roman" pitchFamily="18" charset="0"/>
                <a:cs typeface="Times New Roman" pitchFamily="18" charset="0"/>
              </a:rPr>
              <a:t>)</a:t>
            </a:r>
            <a:r>
              <a:rPr lang="fr-FR" sz="2300" b="1">
                <a:latin typeface="Times New Roman" pitchFamily="18" charset="0"/>
                <a:cs typeface="Times New Roman" pitchFamily="18" charset="0"/>
              </a:rPr>
              <a:t> -1)</a:t>
            </a:r>
          </a:p>
          <a:p>
            <a:pPr algn="ctr"/>
            <a:endParaRPr lang="fr-FR" sz="23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8"/>
          <p:cNvSpPr txBox="1">
            <a:spLocks noChangeArrowheads="1"/>
          </p:cNvSpPr>
          <p:nvPr/>
        </p:nvSpPr>
        <p:spPr bwMode="auto">
          <a:xfrm>
            <a:off x="250825" y="1124744"/>
            <a:ext cx="8678863" cy="2555571"/>
          </a:xfrm>
          <a:prstGeom prst="rect">
            <a:avLst/>
          </a:prstGeom>
          <a:noFill/>
          <a:ln w="9525">
            <a:noFill/>
            <a:miter lim="800000"/>
            <a:headEnd/>
            <a:tailEnd/>
          </a:ln>
        </p:spPr>
        <p:txBody>
          <a:bodyPr>
            <a:spAutoFit/>
          </a:bodyPr>
          <a:lstStyle/>
          <a:p>
            <a:pPr algn="l"/>
            <a:endParaRPr lang="fr-FR" sz="2300" b="1" dirty="0" smtClean="0">
              <a:latin typeface="Times New Roman" pitchFamily="18" charset="0"/>
              <a:cs typeface="Times New Roman" pitchFamily="18" charset="0"/>
            </a:endParaRPr>
          </a:p>
          <a:p>
            <a:pPr algn="l"/>
            <a:r>
              <a:rPr lang="fr-FR" sz="2300" b="1" dirty="0" smtClean="0">
                <a:latin typeface="Times New Roman" pitchFamily="18" charset="0"/>
                <a:cs typeface="Times New Roman" pitchFamily="18" charset="0"/>
              </a:rPr>
              <a:t>a</a:t>
            </a:r>
            <a:r>
              <a:rPr lang="fr-FR" sz="2300" b="1" dirty="0">
                <a:latin typeface="Times New Roman" pitchFamily="18" charset="0"/>
                <a:cs typeface="Times New Roman" pitchFamily="18" charset="0"/>
              </a:rPr>
              <a:t>– b = a + CA1(b) + 1</a:t>
            </a:r>
          </a:p>
          <a:p>
            <a:pPr algn="just"/>
            <a:endParaRPr lang="fr-FR" sz="2300" b="1" dirty="0">
              <a:latin typeface="Times New Roman" pitchFamily="18" charset="0"/>
              <a:cs typeface="Times New Roman" pitchFamily="18" charset="0"/>
            </a:endParaRPr>
          </a:p>
          <a:p>
            <a:pPr algn="l"/>
            <a:r>
              <a:rPr lang="fr-FR" sz="2300" b="1" dirty="0">
                <a:latin typeface="Times New Roman" pitchFamily="18" charset="0"/>
                <a:cs typeface="Times New Roman" pitchFamily="18" charset="0"/>
              </a:rPr>
              <a:t>La valeur </a:t>
            </a:r>
            <a:r>
              <a:rPr lang="fr-FR" sz="2300" b="1" dirty="0">
                <a:solidFill>
                  <a:srgbClr val="CC0000"/>
                </a:solidFill>
                <a:latin typeface="Times New Roman" pitchFamily="18" charset="0"/>
                <a:cs typeface="Times New Roman" pitchFamily="18" charset="0"/>
              </a:rPr>
              <a:t>CA1(b)+1</a:t>
            </a:r>
            <a:r>
              <a:rPr lang="fr-FR" sz="2300" b="1" dirty="0">
                <a:latin typeface="Times New Roman" pitchFamily="18" charset="0"/>
                <a:cs typeface="Times New Roman" pitchFamily="18" charset="0"/>
              </a:rPr>
              <a:t>  s’appelle le complément à deux de b :</a:t>
            </a:r>
          </a:p>
          <a:p>
            <a:pPr algn="ctr"/>
            <a:r>
              <a:rPr lang="fr-FR" sz="2300" b="1" dirty="0">
                <a:latin typeface="Times New Roman" pitchFamily="18" charset="0"/>
                <a:cs typeface="Times New Roman" pitchFamily="18" charset="0"/>
              </a:rPr>
              <a:t>CA1(b)+1 = CA2(b) </a:t>
            </a:r>
          </a:p>
          <a:p>
            <a:pPr algn="just"/>
            <a:endParaRPr lang="fr-FR" sz="2300" b="1" dirty="0">
              <a:latin typeface="Times New Roman" pitchFamily="18" charset="0"/>
              <a:cs typeface="Times New Roman" pitchFamily="18" charset="0"/>
            </a:endParaRPr>
          </a:p>
          <a:p>
            <a:pPr algn="just"/>
            <a:r>
              <a:rPr lang="fr-FR" sz="2300" b="1" dirty="0">
                <a:latin typeface="Times New Roman" pitchFamily="18" charset="0"/>
                <a:cs typeface="Times New Roman" pitchFamily="18" charset="0"/>
              </a:rPr>
              <a:t>Et enfin on va obtenir : </a:t>
            </a:r>
            <a:r>
              <a:rPr lang="fr-FR" sz="2300" b="1" dirty="0">
                <a:solidFill>
                  <a:srgbClr val="CC0000"/>
                </a:solidFill>
                <a:latin typeface="Times New Roman" pitchFamily="18" charset="0"/>
                <a:cs typeface="Times New Roman" pitchFamily="18" charset="0"/>
              </a:rPr>
              <a:t>a-b = a+CA2(b)</a:t>
            </a:r>
            <a:r>
              <a:rPr lang="fr-FR" sz="2300" b="1" dirty="0">
                <a:latin typeface="Times New Roman" pitchFamily="18" charset="0"/>
                <a:cs typeface="Times New Roman" pitchFamily="18" charset="0"/>
              </a:rPr>
              <a:t>  </a:t>
            </a:r>
            <a:r>
              <a:rPr lang="fr-FR" sz="2300" b="1" dirty="0">
                <a:latin typeface="Times New Roman" pitchFamily="18" charset="0"/>
                <a:cs typeface="Times New Roman" pitchFamily="18" charset="0"/>
                <a:sym typeface="Wingdings" pitchFamily="2" charset="2"/>
              </a:rPr>
              <a:t></a:t>
            </a:r>
            <a:r>
              <a:rPr lang="fr-FR" sz="2300" b="1" dirty="0">
                <a:latin typeface="Times New Roman" pitchFamily="18" charset="0"/>
                <a:cs typeface="Times New Roman" pitchFamily="18" charset="0"/>
              </a:rPr>
              <a:t> </a:t>
            </a:r>
            <a:r>
              <a:rPr lang="fr-FR" sz="2300" b="1" dirty="0">
                <a:solidFill>
                  <a:srgbClr val="FF0000"/>
                </a:solidFill>
                <a:latin typeface="Times New Roman" pitchFamily="18" charset="0"/>
                <a:cs typeface="Times New Roman" pitchFamily="18" charset="0"/>
              </a:rPr>
              <a:t>transformer la soustraction en une addition </a:t>
            </a:r>
            <a:r>
              <a:rPr lang="fr-FR" sz="2300" b="1" dirty="0">
                <a:latin typeface="Times New Roman" pitchFamily="18" charset="0"/>
                <a:cs typeface="Times New Roman" pitchFamily="18" charset="0"/>
              </a:rPr>
              <a:t>.</a:t>
            </a:r>
          </a:p>
        </p:txBody>
      </p:sp>
      <p:sp>
        <p:nvSpPr>
          <p:cNvPr id="4" name="Rectangle 2"/>
          <p:cNvSpPr txBox="1">
            <a:spLocks noChangeArrowheads="1"/>
          </p:cNvSpPr>
          <p:nvPr/>
        </p:nvSpPr>
        <p:spPr>
          <a:xfrm>
            <a:off x="485775" y="152400"/>
            <a:ext cx="8229600" cy="633413"/>
          </a:xfrm>
          <a:prstGeom prst="rect">
            <a:avLst/>
          </a:prstGeom>
          <a:solidFill>
            <a:schemeClr val="accent2">
              <a:lumMod val="20000"/>
              <a:lumOff val="80000"/>
            </a:schemeClr>
          </a:solidFill>
          <a:ln>
            <a:solidFill>
              <a:srgbClr val="C00000"/>
            </a:solidFill>
          </a:ln>
        </p:spPr>
        <p:txBody>
          <a:bodyPr/>
          <a:lstStyle>
            <a:lvl1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2pPr>
            <a:lvl3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3pPr>
            <a:lvl4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4pPr>
            <a:lvl5pPr algn="ctr" defTabSz="449263" rtl="0" eaLnBrk="0" fontAlgn="base" hangingPunct="0">
              <a:lnSpc>
                <a:spcPct val="93000"/>
              </a:lnSpc>
              <a:spcBef>
                <a:spcPct val="0"/>
              </a:spcBef>
              <a:spcAft>
                <a:spcPct val="0"/>
              </a:spcAft>
              <a:buClr>
                <a:srgbClr val="000000"/>
              </a:buClr>
              <a:buSzPct val="100000"/>
              <a:buFont typeface="Arial" charset="0"/>
              <a:defRPr sz="4400">
                <a:solidFill>
                  <a:srgbClr val="000000"/>
                </a:solidFill>
                <a:latin typeface="Times New Roman" pitchFamily="18" charset="0"/>
                <a:cs typeface="Times New Roman" pitchFamily="18" charset="0"/>
              </a:defRPr>
            </a:lvl5pPr>
            <a:lvl6pPr marL="4572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49263" rtl="0" fontAlgn="base">
              <a:lnSpc>
                <a:spcPct val="93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a:lstStyle>
          <a:p>
            <a:pPr eaLnBrk="1" hangingPunct="1">
              <a:defRPr/>
            </a:pPr>
            <a:r>
              <a:rPr lang="fr-FR" sz="3000" b="1" smtClean="0">
                <a:solidFill>
                  <a:srgbClr val="FF0000"/>
                </a:solidFill>
                <a:latin typeface="Times New Roman" pitchFamily="18" charset="0"/>
                <a:cs typeface="Times New Roman" pitchFamily="18" charset="0"/>
              </a:rPr>
              <a:t>IV.3 Complément à 2   (CA2)</a:t>
            </a:r>
            <a:endParaRPr lang="fr-FR" sz="3000" b="1" dirty="0" smtClean="0">
              <a:solidFill>
                <a:srgbClr val="FF0000"/>
              </a:solidFill>
              <a:latin typeface="Times New Roman" pitchFamily="18" charset="0"/>
              <a:cs typeface="Times New Roman" pitchFamily="18" charset="0"/>
            </a:endParaRPr>
          </a:p>
        </p:txBody>
      </p:sp>
      <p:sp>
        <p:nvSpPr>
          <p:cNvPr id="2" name="Rectangle 1"/>
          <p:cNvSpPr/>
          <p:nvPr/>
        </p:nvSpPr>
        <p:spPr>
          <a:xfrm>
            <a:off x="251520" y="908720"/>
            <a:ext cx="2871299" cy="413639"/>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fr-FR" sz="2400" b="1" dirty="0">
                <a:latin typeface="Times New Roman" pitchFamily="18" charset="0"/>
                <a:cs typeface="Times New Roman" pitchFamily="18" charset="0"/>
              </a:rPr>
              <a:t>CA1(b)+1 = CA2(b) </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452"/>
          <a:stretch/>
        </p:blipFill>
        <p:spPr bwMode="auto">
          <a:xfrm>
            <a:off x="971600" y="4221088"/>
            <a:ext cx="6624736" cy="241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75125" y="917924"/>
            <a:ext cx="1960793" cy="46717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algn="just"/>
            <a:r>
              <a:rPr lang="fr-FR" sz="2800" b="1" dirty="0" smtClean="0">
                <a:latin typeface="Times New Roman" pitchFamily="18" charset="0"/>
                <a:cs typeface="Times New Roman" pitchFamily="18" charset="0"/>
              </a:rPr>
              <a:t>-</a:t>
            </a:r>
            <a:r>
              <a:rPr lang="fr-FR" sz="2400" b="1" dirty="0" smtClean="0">
                <a:latin typeface="Times New Roman" pitchFamily="18" charset="0"/>
                <a:cs typeface="Times New Roman" pitchFamily="18" charset="0"/>
              </a:rPr>
              <a:t>N </a:t>
            </a:r>
            <a:r>
              <a:rPr lang="fr-FR" sz="2400" b="1" dirty="0">
                <a:latin typeface="Times New Roman" pitchFamily="18" charset="0"/>
                <a:cs typeface="Times New Roman" pitchFamily="18" charset="0"/>
              </a:rPr>
              <a:t>= </a:t>
            </a:r>
            <a:r>
              <a:rPr lang="fr-FR" sz="2400" b="1" dirty="0" smtClean="0">
                <a:latin typeface="Times New Roman" pitchFamily="18" charset="0"/>
                <a:cs typeface="Times New Roman" pitchFamily="18" charset="0"/>
              </a:rPr>
              <a:t>CA2(N) </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188913"/>
            <a:ext cx="8229600" cy="639762"/>
          </a:xfrm>
        </p:spPr>
        <p:txBody>
          <a:bodyPr/>
          <a:lstStyle/>
          <a:p>
            <a:pPr algn="l" eaLnBrk="1" hangingPunct="1"/>
            <a:r>
              <a:rPr lang="fr-FR" sz="2300" b="1" smtClean="0">
                <a:solidFill>
                  <a:srgbClr val="FF0000"/>
                </a:solidFill>
                <a:latin typeface="Times New Roman" pitchFamily="18" charset="0"/>
                <a:cs typeface="Times New Roman" pitchFamily="18" charset="0"/>
              </a:rPr>
              <a:t>Exemple</a:t>
            </a:r>
          </a:p>
        </p:txBody>
      </p:sp>
      <p:sp>
        <p:nvSpPr>
          <p:cNvPr id="15363" name="Rectangle 3"/>
          <p:cNvSpPr>
            <a:spLocks noGrp="1" noChangeArrowheads="1"/>
          </p:cNvSpPr>
          <p:nvPr>
            <p:ph type="body" idx="1"/>
          </p:nvPr>
        </p:nvSpPr>
        <p:spPr>
          <a:xfrm>
            <a:off x="395288" y="785813"/>
            <a:ext cx="8534400" cy="3643312"/>
          </a:xfrm>
        </p:spPr>
        <p:txBody>
          <a:bodyPr/>
          <a:lstStyle/>
          <a:p>
            <a:pPr eaLnBrk="1" hangingPunct="1">
              <a:lnSpc>
                <a:spcPct val="80000"/>
              </a:lnSpc>
              <a:buFont typeface="Wingdings" pitchFamily="2" charset="2"/>
              <a:buChar char="§"/>
              <a:defRPr/>
            </a:pPr>
            <a:r>
              <a:rPr lang="fr-FR" sz="2300" b="1" dirty="0" smtClean="0">
                <a:latin typeface="Times New Roman" pitchFamily="18" charset="0"/>
                <a:cs typeface="Times New Roman" pitchFamily="18" charset="0"/>
              </a:rPr>
              <a:t>Trouver le complément à 2 de : 01000101 sur 8 bits?</a:t>
            </a:r>
          </a:p>
          <a:p>
            <a:pPr eaLnBrk="1" hangingPunct="1">
              <a:lnSpc>
                <a:spcPct val="80000"/>
              </a:lnSpc>
              <a:defRPr/>
            </a:pPr>
            <a:endParaRPr lang="fr-FR" sz="2300" b="1" dirty="0" smtClean="0">
              <a:latin typeface="Times New Roman" pitchFamily="18" charset="0"/>
              <a:cs typeface="Times New Roman" pitchFamily="18" charset="0"/>
            </a:endParaRPr>
          </a:p>
          <a:p>
            <a:pPr eaLnBrk="1" hangingPunct="1">
              <a:lnSpc>
                <a:spcPct val="80000"/>
              </a:lnSpc>
              <a:buFontTx/>
              <a:buNone/>
              <a:defRPr/>
            </a:pPr>
            <a:r>
              <a:rPr lang="fr-FR" sz="2300" b="1" dirty="0" smtClean="0">
                <a:solidFill>
                  <a:schemeClr val="tx1"/>
                </a:solidFill>
                <a:latin typeface="Times New Roman" pitchFamily="18" charset="0"/>
                <a:cs typeface="Times New Roman" pitchFamily="18" charset="0"/>
              </a:rPr>
              <a:t>CA2(01000101)= </a:t>
            </a:r>
            <a:r>
              <a:rPr lang="fr-FR" sz="2300" b="1" dirty="0" smtClean="0">
                <a:solidFill>
                  <a:srgbClr val="FFC000"/>
                </a:solidFill>
                <a:latin typeface="Times New Roman" pitchFamily="18" charset="0"/>
                <a:cs typeface="Times New Roman" pitchFamily="18" charset="0"/>
              </a:rPr>
              <a:t>CA1(01000101)</a:t>
            </a:r>
            <a:r>
              <a:rPr lang="fr-FR" sz="2300" b="1" dirty="0" smtClean="0">
                <a:solidFill>
                  <a:schemeClr val="tx1"/>
                </a:solidFill>
                <a:latin typeface="Times New Roman" pitchFamily="18" charset="0"/>
                <a:cs typeface="Times New Roman" pitchFamily="18" charset="0"/>
              </a:rPr>
              <a:t>+ </a:t>
            </a:r>
            <a:r>
              <a:rPr lang="fr-FR" sz="2300" b="1" dirty="0" smtClean="0">
                <a:solidFill>
                  <a:srgbClr val="FF0000"/>
                </a:solidFill>
                <a:latin typeface="Times New Roman" pitchFamily="18" charset="0"/>
                <a:cs typeface="Times New Roman" pitchFamily="18" charset="0"/>
              </a:rPr>
              <a:t>1</a:t>
            </a:r>
          </a:p>
          <a:p>
            <a:pPr eaLnBrk="1" hangingPunct="1">
              <a:lnSpc>
                <a:spcPct val="80000"/>
              </a:lnSpc>
              <a:buFontTx/>
              <a:buNone/>
              <a:defRPr/>
            </a:pPr>
            <a:r>
              <a:rPr lang="fr-FR" sz="2300" b="1" dirty="0" smtClean="0">
                <a:solidFill>
                  <a:srgbClr val="FFC000"/>
                </a:solidFill>
                <a:latin typeface="Times New Roman" pitchFamily="18" charset="0"/>
                <a:cs typeface="Times New Roman" pitchFamily="18" charset="0"/>
              </a:rPr>
              <a:t>CA1(01000101)= (10111010)</a:t>
            </a:r>
          </a:p>
          <a:p>
            <a:pPr eaLnBrk="1" hangingPunct="1">
              <a:lnSpc>
                <a:spcPct val="80000"/>
              </a:lnSpc>
              <a:buFontTx/>
              <a:buNone/>
              <a:defRPr/>
            </a:pPr>
            <a:r>
              <a:rPr lang="fr-FR" sz="2300" b="1" dirty="0" smtClean="0">
                <a:latin typeface="Times New Roman" pitchFamily="18" charset="0"/>
                <a:cs typeface="Times New Roman" pitchFamily="18" charset="0"/>
              </a:rPr>
              <a:t>CA2(01000101)= </a:t>
            </a:r>
            <a:r>
              <a:rPr lang="fr-FR" sz="2300" b="1" dirty="0" smtClean="0">
                <a:solidFill>
                  <a:srgbClr val="FFC000"/>
                </a:solidFill>
                <a:latin typeface="Times New Roman" pitchFamily="18" charset="0"/>
                <a:cs typeface="Times New Roman" pitchFamily="18" charset="0"/>
              </a:rPr>
              <a:t>(10111010)</a:t>
            </a:r>
            <a:r>
              <a:rPr lang="fr-FR" sz="2300" b="1" dirty="0" smtClean="0">
                <a:latin typeface="Times New Roman" pitchFamily="18" charset="0"/>
                <a:cs typeface="Times New Roman" pitchFamily="18" charset="0"/>
              </a:rPr>
              <a:t>+ </a:t>
            </a:r>
            <a:r>
              <a:rPr lang="fr-FR" sz="2300" b="1" dirty="0" smtClean="0">
                <a:solidFill>
                  <a:srgbClr val="FF0000"/>
                </a:solidFill>
                <a:latin typeface="Times New Roman" pitchFamily="18" charset="0"/>
                <a:cs typeface="Times New Roman" pitchFamily="18" charset="0"/>
              </a:rPr>
              <a:t>1</a:t>
            </a:r>
            <a:r>
              <a:rPr lang="fr-FR" sz="2300" b="1" dirty="0" smtClean="0">
                <a:latin typeface="Times New Roman" pitchFamily="18" charset="0"/>
                <a:cs typeface="Times New Roman" pitchFamily="18" charset="0"/>
              </a:rPr>
              <a:t> = </a:t>
            </a:r>
            <a:r>
              <a:rPr lang="fr-FR" sz="2300" b="1" dirty="0" smtClean="0">
                <a:solidFill>
                  <a:srgbClr val="00CC00"/>
                </a:solidFill>
                <a:latin typeface="Times New Roman" pitchFamily="18" charset="0"/>
                <a:cs typeface="Times New Roman" pitchFamily="18" charset="0"/>
              </a:rPr>
              <a:t>(10111011)</a:t>
            </a:r>
          </a:p>
          <a:p>
            <a:pPr eaLnBrk="1" hangingPunct="1">
              <a:lnSpc>
                <a:spcPct val="80000"/>
              </a:lnSpc>
              <a:buFontTx/>
              <a:buNone/>
              <a:defRPr/>
            </a:pPr>
            <a:endParaRPr lang="fr-FR" sz="2300" b="1" dirty="0" smtClean="0">
              <a:latin typeface="Times New Roman" pitchFamily="18" charset="0"/>
              <a:cs typeface="Times New Roman" pitchFamily="18" charset="0"/>
            </a:endParaRPr>
          </a:p>
          <a:p>
            <a:pPr eaLnBrk="1" hangingPunct="1">
              <a:lnSpc>
                <a:spcPct val="80000"/>
              </a:lnSpc>
              <a:buFont typeface="Wingdings" pitchFamily="2" charset="2"/>
              <a:buChar char="§"/>
              <a:defRPr/>
            </a:pPr>
            <a:r>
              <a:rPr lang="fr-FR" sz="2300" b="1" dirty="0" smtClean="0">
                <a:solidFill>
                  <a:srgbClr val="FF0000"/>
                </a:solidFill>
                <a:latin typeface="Times New Roman" pitchFamily="18" charset="0"/>
                <a:cs typeface="Times New Roman" pitchFamily="18" charset="0"/>
              </a:rPr>
              <a:t>Remarque 1 :</a:t>
            </a:r>
          </a:p>
          <a:p>
            <a:pPr marL="0" indent="0" algn="just" eaLnBrk="1" hangingPunct="1">
              <a:lnSpc>
                <a:spcPct val="80000"/>
              </a:lnSpc>
              <a:buFontTx/>
              <a:buNone/>
              <a:defRPr/>
            </a:pPr>
            <a:r>
              <a:rPr lang="fr-FR" sz="2300" b="1" dirty="0" smtClean="0">
                <a:latin typeface="Times New Roman" pitchFamily="18" charset="0"/>
                <a:cs typeface="Times New Roman" pitchFamily="18" charset="0"/>
              </a:rPr>
              <a:t>Pour trouver le compétemment à 2 d’un nombre : il faut parcourir les bits de ce nombre à partir du poids faible et garder tous les bits avant le premier 1 et inverser les autres bits qui viennent après.</a:t>
            </a:r>
          </a:p>
        </p:txBody>
      </p:sp>
      <p:sp>
        <p:nvSpPr>
          <p:cNvPr id="15364" name="Text Box 14"/>
          <p:cNvSpPr txBox="1">
            <a:spLocks noChangeArrowheads="1"/>
          </p:cNvSpPr>
          <p:nvPr/>
        </p:nvSpPr>
        <p:spPr bwMode="auto">
          <a:xfrm>
            <a:off x="107504" y="4581526"/>
            <a:ext cx="3405187" cy="366712"/>
          </a:xfrm>
          <a:prstGeom prst="rect">
            <a:avLst/>
          </a:prstGeom>
          <a:noFill/>
          <a:ln w="9525">
            <a:noFill/>
            <a:miter lim="800000"/>
            <a:headEnd/>
            <a:tailEnd/>
          </a:ln>
        </p:spPr>
        <p:txBody>
          <a:bodyPr>
            <a:spAutoFit/>
          </a:bodyPr>
          <a:lstStyle/>
          <a:p>
            <a:r>
              <a:rPr lang="fr-FR" b="1"/>
              <a:t>0   1   0   0   0   1   0   1</a:t>
            </a:r>
          </a:p>
        </p:txBody>
      </p:sp>
      <p:sp>
        <p:nvSpPr>
          <p:cNvPr id="15365" name="Text Box 15"/>
          <p:cNvSpPr txBox="1">
            <a:spLocks noChangeArrowheads="1"/>
          </p:cNvSpPr>
          <p:nvPr/>
        </p:nvSpPr>
        <p:spPr bwMode="auto">
          <a:xfrm>
            <a:off x="107504" y="5583238"/>
            <a:ext cx="3405188" cy="366712"/>
          </a:xfrm>
          <a:prstGeom prst="rect">
            <a:avLst/>
          </a:prstGeom>
          <a:noFill/>
          <a:ln w="9525">
            <a:noFill/>
            <a:miter lim="800000"/>
            <a:headEnd/>
            <a:tailEnd/>
          </a:ln>
        </p:spPr>
        <p:txBody>
          <a:bodyPr>
            <a:spAutoFit/>
          </a:bodyPr>
          <a:lstStyle/>
          <a:p>
            <a:r>
              <a:rPr lang="fr-FR" b="1">
                <a:solidFill>
                  <a:srgbClr val="CC0000"/>
                </a:solidFill>
              </a:rPr>
              <a:t>1   0   1   1   1   0   1</a:t>
            </a:r>
            <a:r>
              <a:rPr lang="fr-FR" b="1"/>
              <a:t>   1</a:t>
            </a:r>
          </a:p>
        </p:txBody>
      </p:sp>
      <p:sp>
        <p:nvSpPr>
          <p:cNvPr id="15366" name="Line 16"/>
          <p:cNvSpPr>
            <a:spLocks noChangeShapeType="1"/>
          </p:cNvSpPr>
          <p:nvPr/>
        </p:nvSpPr>
        <p:spPr bwMode="auto">
          <a:xfrm>
            <a:off x="3389313" y="5014913"/>
            <a:ext cx="0" cy="574675"/>
          </a:xfrm>
          <a:prstGeom prst="line">
            <a:avLst/>
          </a:prstGeom>
          <a:noFill/>
          <a:ln w="9525">
            <a:solidFill>
              <a:schemeClr val="tx1"/>
            </a:solidFill>
            <a:round/>
            <a:headEnd/>
            <a:tailEnd type="triangle" w="med" len="med"/>
          </a:ln>
        </p:spPr>
        <p:txBody>
          <a:bodyPr/>
          <a:lstStyle/>
          <a:p>
            <a:endParaRPr lang="fr-FR"/>
          </a:p>
        </p:txBody>
      </p:sp>
      <p:sp>
        <p:nvSpPr>
          <p:cNvPr id="15367" name="Line 17"/>
          <p:cNvSpPr>
            <a:spLocks noChangeShapeType="1"/>
          </p:cNvSpPr>
          <p:nvPr/>
        </p:nvSpPr>
        <p:spPr bwMode="auto">
          <a:xfrm>
            <a:off x="3028950" y="5014913"/>
            <a:ext cx="0" cy="574675"/>
          </a:xfrm>
          <a:prstGeom prst="line">
            <a:avLst/>
          </a:prstGeom>
          <a:noFill/>
          <a:ln w="9525">
            <a:solidFill>
              <a:schemeClr val="tx1"/>
            </a:solidFill>
            <a:round/>
            <a:headEnd/>
            <a:tailEnd type="triangle" w="med" len="med"/>
          </a:ln>
        </p:spPr>
        <p:txBody>
          <a:bodyPr/>
          <a:lstStyle/>
          <a:p>
            <a:endParaRPr lang="fr-FR"/>
          </a:p>
        </p:txBody>
      </p:sp>
      <p:sp>
        <p:nvSpPr>
          <p:cNvPr id="15368" name="Line 18"/>
          <p:cNvSpPr>
            <a:spLocks noChangeShapeType="1"/>
          </p:cNvSpPr>
          <p:nvPr/>
        </p:nvSpPr>
        <p:spPr bwMode="auto">
          <a:xfrm>
            <a:off x="2741613" y="5014913"/>
            <a:ext cx="0" cy="574675"/>
          </a:xfrm>
          <a:prstGeom prst="line">
            <a:avLst/>
          </a:prstGeom>
          <a:noFill/>
          <a:ln w="9525">
            <a:solidFill>
              <a:schemeClr val="tx1"/>
            </a:solidFill>
            <a:round/>
            <a:headEnd/>
            <a:tailEnd type="triangle" w="med" len="med"/>
          </a:ln>
        </p:spPr>
        <p:txBody>
          <a:bodyPr/>
          <a:lstStyle/>
          <a:p>
            <a:endParaRPr lang="fr-FR"/>
          </a:p>
        </p:txBody>
      </p:sp>
      <p:sp>
        <p:nvSpPr>
          <p:cNvPr id="15369" name="Line 19"/>
          <p:cNvSpPr>
            <a:spLocks noChangeShapeType="1"/>
          </p:cNvSpPr>
          <p:nvPr/>
        </p:nvSpPr>
        <p:spPr bwMode="auto">
          <a:xfrm>
            <a:off x="2452688" y="5014913"/>
            <a:ext cx="0" cy="574675"/>
          </a:xfrm>
          <a:prstGeom prst="line">
            <a:avLst/>
          </a:prstGeom>
          <a:noFill/>
          <a:ln w="9525">
            <a:solidFill>
              <a:schemeClr val="tx1"/>
            </a:solidFill>
            <a:round/>
            <a:headEnd/>
            <a:tailEnd type="triangle" w="med" len="med"/>
          </a:ln>
        </p:spPr>
        <p:txBody>
          <a:bodyPr/>
          <a:lstStyle/>
          <a:p>
            <a:endParaRPr lang="fr-FR"/>
          </a:p>
        </p:txBody>
      </p:sp>
      <p:sp>
        <p:nvSpPr>
          <p:cNvPr id="15370" name="Line 20"/>
          <p:cNvSpPr>
            <a:spLocks noChangeShapeType="1"/>
          </p:cNvSpPr>
          <p:nvPr/>
        </p:nvSpPr>
        <p:spPr bwMode="auto">
          <a:xfrm>
            <a:off x="2092325" y="5014913"/>
            <a:ext cx="0" cy="574675"/>
          </a:xfrm>
          <a:prstGeom prst="line">
            <a:avLst/>
          </a:prstGeom>
          <a:noFill/>
          <a:ln w="9525">
            <a:solidFill>
              <a:schemeClr val="tx1"/>
            </a:solidFill>
            <a:round/>
            <a:headEnd/>
            <a:tailEnd type="triangle" w="med" len="med"/>
          </a:ln>
        </p:spPr>
        <p:txBody>
          <a:bodyPr/>
          <a:lstStyle/>
          <a:p>
            <a:endParaRPr lang="fr-FR"/>
          </a:p>
        </p:txBody>
      </p:sp>
      <p:sp>
        <p:nvSpPr>
          <p:cNvPr id="15371" name="Line 21"/>
          <p:cNvSpPr>
            <a:spLocks noChangeShapeType="1"/>
          </p:cNvSpPr>
          <p:nvPr/>
        </p:nvSpPr>
        <p:spPr bwMode="auto">
          <a:xfrm>
            <a:off x="1804988" y="5014913"/>
            <a:ext cx="0" cy="574675"/>
          </a:xfrm>
          <a:prstGeom prst="line">
            <a:avLst/>
          </a:prstGeom>
          <a:noFill/>
          <a:ln w="9525">
            <a:solidFill>
              <a:schemeClr val="tx1"/>
            </a:solidFill>
            <a:round/>
            <a:headEnd/>
            <a:tailEnd type="triangle" w="med" len="med"/>
          </a:ln>
        </p:spPr>
        <p:txBody>
          <a:bodyPr/>
          <a:lstStyle/>
          <a:p>
            <a:endParaRPr lang="fr-FR"/>
          </a:p>
        </p:txBody>
      </p:sp>
      <p:sp>
        <p:nvSpPr>
          <p:cNvPr id="15372" name="Line 22"/>
          <p:cNvSpPr>
            <a:spLocks noChangeShapeType="1"/>
          </p:cNvSpPr>
          <p:nvPr/>
        </p:nvSpPr>
        <p:spPr bwMode="auto">
          <a:xfrm>
            <a:off x="1444625" y="5014913"/>
            <a:ext cx="0" cy="574675"/>
          </a:xfrm>
          <a:prstGeom prst="line">
            <a:avLst/>
          </a:prstGeom>
          <a:noFill/>
          <a:ln w="9525">
            <a:solidFill>
              <a:schemeClr val="tx1"/>
            </a:solidFill>
            <a:round/>
            <a:headEnd/>
            <a:tailEnd type="triangle" w="med" len="med"/>
          </a:ln>
        </p:spPr>
        <p:txBody>
          <a:bodyPr/>
          <a:lstStyle/>
          <a:p>
            <a:endParaRPr lang="fr-FR"/>
          </a:p>
        </p:txBody>
      </p:sp>
      <p:sp>
        <p:nvSpPr>
          <p:cNvPr id="15373" name="Line 23"/>
          <p:cNvSpPr>
            <a:spLocks noChangeShapeType="1"/>
          </p:cNvSpPr>
          <p:nvPr/>
        </p:nvSpPr>
        <p:spPr bwMode="auto">
          <a:xfrm>
            <a:off x="1157288" y="5014913"/>
            <a:ext cx="0" cy="574675"/>
          </a:xfrm>
          <a:prstGeom prst="line">
            <a:avLst/>
          </a:prstGeom>
          <a:noFill/>
          <a:ln w="9525">
            <a:solidFill>
              <a:schemeClr val="tx1"/>
            </a:solidFill>
            <a:round/>
            <a:headEnd/>
            <a:tailEnd type="triangle" w="med" len="med"/>
          </a:ln>
        </p:spPr>
        <p:txBody>
          <a:bodyPr/>
          <a:lstStyle/>
          <a:p>
            <a:endParaRPr lang="fr-FR"/>
          </a:p>
        </p:txBody>
      </p:sp>
      <p:sp>
        <p:nvSpPr>
          <p:cNvPr id="15374" name="Text Box 25"/>
          <p:cNvSpPr txBox="1">
            <a:spLocks noChangeArrowheads="1"/>
          </p:cNvSpPr>
          <p:nvPr/>
        </p:nvSpPr>
        <p:spPr bwMode="auto">
          <a:xfrm>
            <a:off x="3779912" y="4581525"/>
            <a:ext cx="3405187" cy="366713"/>
          </a:xfrm>
          <a:prstGeom prst="rect">
            <a:avLst/>
          </a:prstGeom>
          <a:noFill/>
          <a:ln w="9525">
            <a:noFill/>
            <a:miter lim="800000"/>
            <a:headEnd/>
            <a:tailEnd/>
          </a:ln>
        </p:spPr>
        <p:txBody>
          <a:bodyPr>
            <a:spAutoFit/>
          </a:bodyPr>
          <a:lstStyle/>
          <a:p>
            <a:r>
              <a:rPr lang="fr-FR" b="1" dirty="0"/>
              <a:t>1   1   0   1   0   1   0   0</a:t>
            </a:r>
          </a:p>
        </p:txBody>
      </p:sp>
      <p:sp>
        <p:nvSpPr>
          <p:cNvPr id="15375" name="Text Box 26"/>
          <p:cNvSpPr txBox="1">
            <a:spLocks noChangeArrowheads="1"/>
          </p:cNvSpPr>
          <p:nvPr/>
        </p:nvSpPr>
        <p:spPr bwMode="auto">
          <a:xfrm>
            <a:off x="3779912" y="5562600"/>
            <a:ext cx="3405188" cy="366713"/>
          </a:xfrm>
          <a:prstGeom prst="rect">
            <a:avLst/>
          </a:prstGeom>
          <a:noFill/>
          <a:ln w="9525">
            <a:noFill/>
            <a:miter lim="800000"/>
            <a:headEnd/>
            <a:tailEnd/>
          </a:ln>
        </p:spPr>
        <p:txBody>
          <a:bodyPr>
            <a:spAutoFit/>
          </a:bodyPr>
          <a:lstStyle/>
          <a:p>
            <a:r>
              <a:rPr lang="fr-FR" b="1" dirty="0">
                <a:solidFill>
                  <a:srgbClr val="CC0000"/>
                </a:solidFill>
              </a:rPr>
              <a:t>0   0   1   0   1   </a:t>
            </a:r>
            <a:r>
              <a:rPr lang="fr-FR" b="1" dirty="0"/>
              <a:t>1</a:t>
            </a:r>
            <a:r>
              <a:rPr lang="fr-FR" b="1" dirty="0">
                <a:solidFill>
                  <a:srgbClr val="CC0000"/>
                </a:solidFill>
              </a:rPr>
              <a:t>   </a:t>
            </a:r>
            <a:r>
              <a:rPr lang="fr-FR" b="1" dirty="0"/>
              <a:t>0   0</a:t>
            </a:r>
          </a:p>
        </p:txBody>
      </p:sp>
      <p:sp>
        <p:nvSpPr>
          <p:cNvPr id="15376" name="Line 27"/>
          <p:cNvSpPr>
            <a:spLocks noChangeShapeType="1"/>
          </p:cNvSpPr>
          <p:nvPr/>
        </p:nvSpPr>
        <p:spPr bwMode="auto">
          <a:xfrm>
            <a:off x="7040563" y="4994275"/>
            <a:ext cx="0" cy="574675"/>
          </a:xfrm>
          <a:prstGeom prst="line">
            <a:avLst/>
          </a:prstGeom>
          <a:noFill/>
          <a:ln w="9525">
            <a:solidFill>
              <a:schemeClr val="tx1"/>
            </a:solidFill>
            <a:round/>
            <a:headEnd/>
            <a:tailEnd type="triangle" w="med" len="med"/>
          </a:ln>
        </p:spPr>
        <p:txBody>
          <a:bodyPr/>
          <a:lstStyle/>
          <a:p>
            <a:endParaRPr lang="fr-FR"/>
          </a:p>
        </p:txBody>
      </p:sp>
      <p:sp>
        <p:nvSpPr>
          <p:cNvPr id="15377" name="Line 28"/>
          <p:cNvSpPr>
            <a:spLocks noChangeShapeType="1"/>
          </p:cNvSpPr>
          <p:nvPr/>
        </p:nvSpPr>
        <p:spPr bwMode="auto">
          <a:xfrm>
            <a:off x="6680200" y="4994275"/>
            <a:ext cx="0" cy="574675"/>
          </a:xfrm>
          <a:prstGeom prst="line">
            <a:avLst/>
          </a:prstGeom>
          <a:noFill/>
          <a:ln w="9525">
            <a:solidFill>
              <a:schemeClr val="tx1"/>
            </a:solidFill>
            <a:round/>
            <a:headEnd/>
            <a:tailEnd type="triangle" w="med" len="med"/>
          </a:ln>
        </p:spPr>
        <p:txBody>
          <a:bodyPr/>
          <a:lstStyle/>
          <a:p>
            <a:endParaRPr lang="fr-FR"/>
          </a:p>
        </p:txBody>
      </p:sp>
      <p:sp>
        <p:nvSpPr>
          <p:cNvPr id="15378" name="Line 29"/>
          <p:cNvSpPr>
            <a:spLocks noChangeShapeType="1"/>
          </p:cNvSpPr>
          <p:nvPr/>
        </p:nvSpPr>
        <p:spPr bwMode="auto">
          <a:xfrm>
            <a:off x="6392863" y="4994275"/>
            <a:ext cx="0" cy="574675"/>
          </a:xfrm>
          <a:prstGeom prst="line">
            <a:avLst/>
          </a:prstGeom>
          <a:noFill/>
          <a:ln w="9525">
            <a:solidFill>
              <a:schemeClr val="tx1"/>
            </a:solidFill>
            <a:round/>
            <a:headEnd/>
            <a:tailEnd type="triangle" w="med" len="med"/>
          </a:ln>
        </p:spPr>
        <p:txBody>
          <a:bodyPr/>
          <a:lstStyle/>
          <a:p>
            <a:endParaRPr lang="fr-FR"/>
          </a:p>
        </p:txBody>
      </p:sp>
      <p:sp>
        <p:nvSpPr>
          <p:cNvPr id="15379" name="Line 30"/>
          <p:cNvSpPr>
            <a:spLocks noChangeShapeType="1"/>
          </p:cNvSpPr>
          <p:nvPr/>
        </p:nvSpPr>
        <p:spPr bwMode="auto">
          <a:xfrm>
            <a:off x="6103938" y="4994275"/>
            <a:ext cx="0" cy="574675"/>
          </a:xfrm>
          <a:prstGeom prst="line">
            <a:avLst/>
          </a:prstGeom>
          <a:noFill/>
          <a:ln w="9525">
            <a:solidFill>
              <a:schemeClr val="tx1"/>
            </a:solidFill>
            <a:round/>
            <a:headEnd/>
            <a:tailEnd type="triangle" w="med" len="med"/>
          </a:ln>
        </p:spPr>
        <p:txBody>
          <a:bodyPr/>
          <a:lstStyle/>
          <a:p>
            <a:endParaRPr lang="fr-FR"/>
          </a:p>
        </p:txBody>
      </p:sp>
      <p:sp>
        <p:nvSpPr>
          <p:cNvPr id="15380" name="Line 31"/>
          <p:cNvSpPr>
            <a:spLocks noChangeShapeType="1"/>
          </p:cNvSpPr>
          <p:nvPr/>
        </p:nvSpPr>
        <p:spPr bwMode="auto">
          <a:xfrm>
            <a:off x="5743575" y="4994275"/>
            <a:ext cx="0" cy="574675"/>
          </a:xfrm>
          <a:prstGeom prst="line">
            <a:avLst/>
          </a:prstGeom>
          <a:noFill/>
          <a:ln w="9525">
            <a:solidFill>
              <a:schemeClr val="tx1"/>
            </a:solidFill>
            <a:round/>
            <a:headEnd/>
            <a:tailEnd type="triangle" w="med" len="med"/>
          </a:ln>
        </p:spPr>
        <p:txBody>
          <a:bodyPr/>
          <a:lstStyle/>
          <a:p>
            <a:endParaRPr lang="fr-FR"/>
          </a:p>
        </p:txBody>
      </p:sp>
      <p:sp>
        <p:nvSpPr>
          <p:cNvPr id="15381" name="Line 32"/>
          <p:cNvSpPr>
            <a:spLocks noChangeShapeType="1"/>
          </p:cNvSpPr>
          <p:nvPr/>
        </p:nvSpPr>
        <p:spPr bwMode="auto">
          <a:xfrm>
            <a:off x="5456238" y="4994275"/>
            <a:ext cx="0" cy="574675"/>
          </a:xfrm>
          <a:prstGeom prst="line">
            <a:avLst/>
          </a:prstGeom>
          <a:noFill/>
          <a:ln w="9525">
            <a:solidFill>
              <a:schemeClr val="tx1"/>
            </a:solidFill>
            <a:round/>
            <a:headEnd/>
            <a:tailEnd type="triangle" w="med" len="med"/>
          </a:ln>
        </p:spPr>
        <p:txBody>
          <a:bodyPr/>
          <a:lstStyle/>
          <a:p>
            <a:endParaRPr lang="fr-FR"/>
          </a:p>
        </p:txBody>
      </p:sp>
      <p:sp>
        <p:nvSpPr>
          <p:cNvPr id="15382" name="Line 33"/>
          <p:cNvSpPr>
            <a:spLocks noChangeShapeType="1"/>
          </p:cNvSpPr>
          <p:nvPr/>
        </p:nvSpPr>
        <p:spPr bwMode="auto">
          <a:xfrm>
            <a:off x="5095875" y="4994275"/>
            <a:ext cx="0" cy="574675"/>
          </a:xfrm>
          <a:prstGeom prst="line">
            <a:avLst/>
          </a:prstGeom>
          <a:noFill/>
          <a:ln w="9525">
            <a:solidFill>
              <a:schemeClr val="tx1"/>
            </a:solidFill>
            <a:round/>
            <a:headEnd/>
            <a:tailEnd type="triangle" w="med" len="med"/>
          </a:ln>
        </p:spPr>
        <p:txBody>
          <a:bodyPr/>
          <a:lstStyle/>
          <a:p>
            <a:endParaRPr lang="fr-FR"/>
          </a:p>
        </p:txBody>
      </p:sp>
      <p:sp>
        <p:nvSpPr>
          <p:cNvPr id="15383" name="Line 34"/>
          <p:cNvSpPr>
            <a:spLocks noChangeShapeType="1"/>
          </p:cNvSpPr>
          <p:nvPr/>
        </p:nvSpPr>
        <p:spPr bwMode="auto">
          <a:xfrm>
            <a:off x="4808538" y="4994275"/>
            <a:ext cx="0" cy="574675"/>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42875"/>
            <a:ext cx="8229600" cy="633413"/>
          </a:xfrm>
        </p:spPr>
        <p:txBody>
          <a:bodyPr/>
          <a:lstStyle/>
          <a:p>
            <a:pPr algn="l" eaLnBrk="1" hangingPunct="1">
              <a:defRPr/>
            </a:pPr>
            <a:r>
              <a:rPr lang="fr-FR" sz="23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Remarque 2</a:t>
            </a:r>
          </a:p>
        </p:txBody>
      </p:sp>
      <p:sp>
        <p:nvSpPr>
          <p:cNvPr id="16387" name="Rectangle 3"/>
          <p:cNvSpPr>
            <a:spLocks noGrp="1" noChangeArrowheads="1"/>
          </p:cNvSpPr>
          <p:nvPr>
            <p:ph type="body" idx="1"/>
          </p:nvPr>
        </p:nvSpPr>
        <p:spPr>
          <a:xfrm>
            <a:off x="285750" y="714375"/>
            <a:ext cx="8643938" cy="5429250"/>
          </a:xfrm>
        </p:spPr>
        <p:txBody>
          <a:bodyPr/>
          <a:lstStyle/>
          <a:p>
            <a:pPr algn="just" eaLnBrk="1" hangingPunct="1">
              <a:lnSpc>
                <a:spcPct val="80000"/>
              </a:lnSpc>
              <a:spcBef>
                <a:spcPct val="0"/>
              </a:spcBef>
              <a:buFont typeface="Wingdings" pitchFamily="2" charset="2"/>
              <a:buChar char="§"/>
            </a:pPr>
            <a:r>
              <a:rPr lang="fr-FR" sz="2300" b="1" smtClean="0">
                <a:latin typeface="Times New Roman" pitchFamily="18" charset="0"/>
                <a:cs typeface="Times New Roman" pitchFamily="18" charset="0"/>
              </a:rPr>
              <a:t>Dans cette représentation, le bit du poids fort nous indique le </a:t>
            </a:r>
            <a:r>
              <a:rPr lang="fr-FR" sz="2300" b="1" smtClean="0">
                <a:solidFill>
                  <a:srgbClr val="CC0000"/>
                </a:solidFill>
                <a:latin typeface="Times New Roman" pitchFamily="18" charset="0"/>
                <a:cs typeface="Times New Roman" pitchFamily="18" charset="0"/>
              </a:rPr>
              <a:t>signe</a:t>
            </a:r>
            <a:r>
              <a:rPr lang="fr-FR" sz="2300" b="1" smtClean="0">
                <a:latin typeface="Times New Roman" pitchFamily="18" charset="0"/>
                <a:cs typeface="Times New Roman" pitchFamily="18" charset="0"/>
              </a:rPr>
              <a:t>  (0 : positif, 1 : négatif ).</a:t>
            </a:r>
          </a:p>
          <a:p>
            <a:pPr algn="just" eaLnBrk="1" hangingPunct="1">
              <a:lnSpc>
                <a:spcPct val="80000"/>
              </a:lnSpc>
              <a:spcBef>
                <a:spcPct val="0"/>
              </a:spcBef>
              <a:buFont typeface="Wingdings" pitchFamily="2" charset="2"/>
              <a:buChar char="§"/>
            </a:pPr>
            <a:r>
              <a:rPr lang="fr-FR" sz="2300" b="1" smtClean="0">
                <a:latin typeface="Times New Roman" pitchFamily="18" charset="0"/>
                <a:cs typeface="Times New Roman" pitchFamily="18" charset="0"/>
              </a:rPr>
              <a:t>Le complément à deux du complément à deux d’un nombre est égale au nombre lui même .</a:t>
            </a:r>
          </a:p>
          <a:p>
            <a:pPr algn="ctr" eaLnBrk="1" hangingPunct="1">
              <a:lnSpc>
                <a:spcPct val="120000"/>
              </a:lnSpc>
              <a:buFontTx/>
              <a:buNone/>
            </a:pPr>
            <a:r>
              <a:rPr lang="fr-FR" sz="2300" b="1" smtClean="0">
                <a:latin typeface="Times New Roman" pitchFamily="18" charset="0"/>
                <a:cs typeface="Times New Roman" pitchFamily="18" charset="0"/>
              </a:rPr>
              <a:t>        </a:t>
            </a:r>
            <a:r>
              <a:rPr lang="fr-FR" sz="2300" b="1" smtClean="0">
                <a:solidFill>
                  <a:srgbClr val="FF0000"/>
                </a:solidFill>
                <a:latin typeface="Times New Roman" pitchFamily="18" charset="0"/>
                <a:cs typeface="Times New Roman" pitchFamily="18" charset="0"/>
              </a:rPr>
              <a:t>CA2(CA2(N))= N </a:t>
            </a:r>
          </a:p>
          <a:p>
            <a:pPr algn="just" eaLnBrk="1" hangingPunct="1">
              <a:lnSpc>
                <a:spcPct val="120000"/>
              </a:lnSpc>
              <a:buFontTx/>
              <a:buNone/>
            </a:pPr>
            <a:r>
              <a:rPr lang="fr-FR" sz="2300" b="1" smtClean="0">
                <a:solidFill>
                  <a:srgbClr val="FF0000"/>
                </a:solidFill>
                <a:latin typeface="Times New Roman" pitchFamily="18" charset="0"/>
                <a:cs typeface="Times New Roman" pitchFamily="18" charset="0"/>
              </a:rPr>
              <a:t>Exemple : </a:t>
            </a:r>
          </a:p>
          <a:p>
            <a:pPr algn="just" eaLnBrk="1" hangingPunct="1">
              <a:lnSpc>
                <a:spcPct val="120000"/>
              </a:lnSpc>
              <a:buFontTx/>
              <a:buNone/>
            </a:pPr>
            <a:r>
              <a:rPr lang="fr-FR" sz="2300" b="1" smtClean="0">
                <a:latin typeface="Times New Roman" pitchFamily="18" charset="0"/>
                <a:cs typeface="Times New Roman" pitchFamily="18" charset="0"/>
              </a:rPr>
              <a:t>    Quelle est la valeur décimale représentée par la valeur 101010 en complément à deux sur 6 bits ?</a:t>
            </a:r>
          </a:p>
          <a:p>
            <a:pPr algn="just" eaLnBrk="1" hangingPunct="1">
              <a:lnSpc>
                <a:spcPct val="120000"/>
              </a:lnSpc>
            </a:pPr>
            <a:r>
              <a:rPr lang="fr-FR" sz="2300" b="1" smtClean="0">
                <a:latin typeface="Times New Roman" pitchFamily="18" charset="0"/>
                <a:cs typeface="Times New Roman" pitchFamily="18" charset="0"/>
              </a:rPr>
              <a:t>Le bit poids fort indique qu'il s'agit d'un nombre négatif. </a:t>
            </a:r>
          </a:p>
          <a:p>
            <a:pPr algn="just" eaLnBrk="1" hangingPunct="1">
              <a:lnSpc>
                <a:spcPct val="120000"/>
              </a:lnSpc>
            </a:pPr>
            <a:r>
              <a:rPr lang="fr-FR" sz="2300" b="1" smtClean="0">
                <a:latin typeface="Times New Roman" pitchFamily="18" charset="0"/>
                <a:cs typeface="Times New Roman" pitchFamily="18" charset="0"/>
              </a:rPr>
              <a:t>Valeur = - CA2(101010)</a:t>
            </a:r>
          </a:p>
          <a:p>
            <a:pPr lvl="1" algn="just" eaLnBrk="1" hangingPunct="1">
              <a:lnSpc>
                <a:spcPct val="120000"/>
              </a:lnSpc>
              <a:buFontTx/>
              <a:buNone/>
            </a:pPr>
            <a:r>
              <a:rPr lang="fr-FR" sz="2300" b="1" smtClean="0">
                <a:latin typeface="Times New Roman" pitchFamily="18" charset="0"/>
                <a:cs typeface="Times New Roman" pitchFamily="18" charset="0"/>
              </a:rPr>
              <a:t>= - (010101 + 1)</a:t>
            </a:r>
          </a:p>
          <a:p>
            <a:pPr lvl="1" algn="just" eaLnBrk="1" hangingPunct="1">
              <a:lnSpc>
                <a:spcPct val="120000"/>
              </a:lnSpc>
              <a:buFontTx/>
              <a:buNone/>
            </a:pPr>
            <a:r>
              <a:rPr lang="fr-FR" sz="2300" b="1" smtClean="0">
                <a:latin typeface="Times New Roman" pitchFamily="18" charset="0"/>
                <a:cs typeface="Times New Roman" pitchFamily="18" charset="0"/>
              </a:rPr>
              <a:t>= - (010110)</a:t>
            </a:r>
            <a:r>
              <a:rPr lang="fr-FR" sz="2300" b="1" baseline="-25000" smtClean="0">
                <a:latin typeface="Times New Roman" pitchFamily="18" charset="0"/>
                <a:cs typeface="Times New Roman" pitchFamily="18" charset="0"/>
              </a:rPr>
              <a:t>2</a:t>
            </a:r>
            <a:r>
              <a:rPr lang="fr-FR" sz="2300" b="1" smtClean="0">
                <a:latin typeface="Times New Roman" pitchFamily="18" charset="0"/>
                <a:cs typeface="Times New Roman" pitchFamily="18" charset="0"/>
              </a:rPr>
              <a:t>= - (22)</a:t>
            </a:r>
          </a:p>
          <a:p>
            <a:pPr algn="just" eaLnBrk="1" hangingPunct="1">
              <a:lnSpc>
                <a:spcPct val="80000"/>
              </a:lnSpc>
            </a:pPr>
            <a:endParaRPr lang="fr-FR" sz="23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5"/>
          <p:cNvSpPr>
            <a:spLocks noGrp="1"/>
          </p:cNvSpPr>
          <p:nvPr>
            <p:ph type="sldNum" sz="quarter" idx="12"/>
          </p:nvPr>
        </p:nvSpPr>
        <p:spPr>
          <a:noFill/>
        </p:spPr>
        <p:txBody>
          <a:bodyPr/>
          <a:lstStyle/>
          <a:p>
            <a:fld id="{E4F51D10-6066-47A3-AD07-576F4E82A322}" type="slidenum">
              <a:rPr lang="en-GB" smtClean="0"/>
              <a:pPr/>
              <a:t>5</a:t>
            </a:fld>
            <a:endParaRPr lang="en-GB" smtClean="0"/>
          </a:p>
        </p:txBody>
      </p:sp>
      <p:sp>
        <p:nvSpPr>
          <p:cNvPr id="14339" name="Rectangle 2"/>
          <p:cNvSpPr>
            <a:spLocks noGrp="1" noChangeArrowheads="1"/>
          </p:cNvSpPr>
          <p:nvPr>
            <p:ph type="title"/>
          </p:nvPr>
        </p:nvSpPr>
        <p:spPr>
          <a:xfrm>
            <a:off x="457200" y="142875"/>
            <a:ext cx="8228013" cy="928688"/>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 Le système décimal </a:t>
            </a:r>
          </a:p>
        </p:txBody>
      </p:sp>
      <p:sp>
        <p:nvSpPr>
          <p:cNvPr id="14340" name="Rectangle 3"/>
          <p:cNvSpPr>
            <a:spLocks noGrp="1" noChangeArrowheads="1"/>
          </p:cNvSpPr>
          <p:nvPr>
            <p:ph type="body" idx="1"/>
          </p:nvPr>
        </p:nvSpPr>
        <p:spPr>
          <a:xfrm>
            <a:off x="285750" y="1143000"/>
            <a:ext cx="8643938" cy="1857375"/>
          </a:xfrm>
        </p:spPr>
        <p:txBody>
          <a:bodyPr/>
          <a:lstStyle/>
          <a:p>
            <a:pPr algn="just" eaLnBrk="1" hangingPunct="1">
              <a:lnSpc>
                <a:spcPct val="100000"/>
              </a:lnSpc>
              <a:buFont typeface="Wingdings" pitchFamily="2" charset="2"/>
              <a:buChar char="§"/>
            </a:pPr>
            <a:r>
              <a:rPr lang="fr-FR" sz="2300" b="1" smtClean="0"/>
              <a:t>On utilise dix symboles différents:</a:t>
            </a:r>
          </a:p>
          <a:p>
            <a:pPr algn="ctr" eaLnBrk="1" hangingPunct="1">
              <a:lnSpc>
                <a:spcPct val="100000"/>
              </a:lnSpc>
              <a:buFont typeface="Arial" charset="0"/>
              <a:buNone/>
            </a:pPr>
            <a:r>
              <a:rPr lang="fr-FR" sz="2300" b="1" smtClean="0"/>
              <a:t>{ 0 , 1 , 2 , 3 , 4 , 5 , 6 , 7 , 8 , 9 }</a:t>
            </a:r>
          </a:p>
          <a:p>
            <a:pPr algn="just" eaLnBrk="1" hangingPunct="1">
              <a:lnSpc>
                <a:spcPct val="100000"/>
              </a:lnSpc>
              <a:buFont typeface="Wingdings" pitchFamily="2" charset="2"/>
              <a:buChar char="§"/>
            </a:pPr>
            <a:r>
              <a:rPr lang="fr-FR" sz="2300" b="1" smtClean="0"/>
              <a:t>N’importe quelle combinaison des symboles  </a:t>
            </a:r>
          </a:p>
          <a:p>
            <a:pPr algn="ctr" eaLnBrk="1" hangingPunct="1">
              <a:lnSpc>
                <a:spcPct val="100000"/>
              </a:lnSpc>
              <a:buFont typeface="Arial" charset="0"/>
              <a:buNone/>
            </a:pPr>
            <a:r>
              <a:rPr lang="fr-FR" sz="2300" b="1" smtClean="0"/>
              <a:t>{ 0 , 1 , 2 , 3 , 4 , 5 , 6 , 7 , 8 , 9 } nous donne un nombre.        </a:t>
            </a:r>
          </a:p>
        </p:txBody>
      </p:sp>
      <p:grpSp>
        <p:nvGrpSpPr>
          <p:cNvPr id="14341" name="Group 24"/>
          <p:cNvGrpSpPr>
            <a:grpSpLocks/>
          </p:cNvGrpSpPr>
          <p:nvPr/>
        </p:nvGrpSpPr>
        <p:grpSpPr bwMode="auto">
          <a:xfrm>
            <a:off x="642938" y="5229225"/>
            <a:ext cx="7715250" cy="1336675"/>
            <a:chOff x="677" y="3113"/>
            <a:chExt cx="4860" cy="842"/>
          </a:xfrm>
        </p:grpSpPr>
        <p:sp>
          <p:nvSpPr>
            <p:cNvPr id="14350" name="Line 11"/>
            <p:cNvSpPr>
              <a:spLocks noChangeShapeType="1"/>
            </p:cNvSpPr>
            <p:nvPr/>
          </p:nvSpPr>
          <p:spPr bwMode="auto">
            <a:xfrm flipH="1">
              <a:off x="1745" y="3385"/>
              <a:ext cx="454" cy="227"/>
            </a:xfrm>
            <a:prstGeom prst="line">
              <a:avLst/>
            </a:prstGeom>
            <a:noFill/>
            <a:ln w="25400">
              <a:solidFill>
                <a:schemeClr val="tx1"/>
              </a:solidFill>
              <a:round/>
              <a:headEnd/>
              <a:tailEnd type="triangle" w="med" len="med"/>
            </a:ln>
          </p:spPr>
          <p:txBody>
            <a:bodyPr/>
            <a:lstStyle/>
            <a:p>
              <a:endParaRPr lang="fr-FR"/>
            </a:p>
          </p:txBody>
        </p:sp>
        <p:sp>
          <p:nvSpPr>
            <p:cNvPr id="14351" name="Line 12"/>
            <p:cNvSpPr>
              <a:spLocks noChangeShapeType="1"/>
            </p:cNvSpPr>
            <p:nvPr/>
          </p:nvSpPr>
          <p:spPr bwMode="auto">
            <a:xfrm>
              <a:off x="3197" y="3430"/>
              <a:ext cx="589" cy="181"/>
            </a:xfrm>
            <a:prstGeom prst="line">
              <a:avLst/>
            </a:prstGeom>
            <a:noFill/>
            <a:ln w="25400">
              <a:solidFill>
                <a:schemeClr val="tx1"/>
              </a:solidFill>
              <a:round/>
              <a:headEnd/>
              <a:tailEnd type="triangle" w="med" len="med"/>
            </a:ln>
          </p:spPr>
          <p:txBody>
            <a:bodyPr/>
            <a:lstStyle/>
            <a:p>
              <a:endParaRPr lang="fr-FR"/>
            </a:p>
          </p:txBody>
        </p:sp>
        <p:sp>
          <p:nvSpPr>
            <p:cNvPr id="14352" name="Rectangle 13"/>
            <p:cNvSpPr>
              <a:spLocks noChangeArrowheads="1"/>
            </p:cNvSpPr>
            <p:nvPr/>
          </p:nvSpPr>
          <p:spPr bwMode="auto">
            <a:xfrm>
              <a:off x="2064" y="3113"/>
              <a:ext cx="499" cy="363"/>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4353" name="Rectangle 14"/>
            <p:cNvSpPr>
              <a:spLocks noChangeArrowheads="1"/>
            </p:cNvSpPr>
            <p:nvPr/>
          </p:nvSpPr>
          <p:spPr bwMode="auto">
            <a:xfrm>
              <a:off x="2653" y="3113"/>
              <a:ext cx="499" cy="363"/>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3330" name="Text Box 15"/>
            <p:cNvSpPr txBox="1">
              <a:spLocks noChangeArrowheads="1"/>
            </p:cNvSpPr>
            <p:nvPr/>
          </p:nvSpPr>
          <p:spPr bwMode="auto">
            <a:xfrm>
              <a:off x="3832" y="3521"/>
              <a:ext cx="1705" cy="252"/>
            </a:xfrm>
            <a:prstGeom prst="rect">
              <a:avLst/>
            </a:prstGeom>
            <a:noFill/>
            <a:ln w="25400">
              <a:noFill/>
              <a:miter lim="800000"/>
              <a:headEnd/>
              <a:tailEnd/>
            </a:ln>
          </p:spPr>
          <p:txBody>
            <a:bodyPr>
              <a:spAutoFit/>
            </a:bodyPr>
            <a:lstStyle/>
            <a:p>
              <a:pPr>
                <a:spcBef>
                  <a:spcPct val="50000"/>
                </a:spcBef>
                <a:defRPr/>
              </a:pPr>
              <a:r>
                <a:rPr lang="fr-FR" sz="2300" b="1" dirty="0">
                  <a:latin typeface="+mj-lt"/>
                  <a:cs typeface="Times New Roman" pitchFamily="18" charset="0"/>
                </a:rPr>
                <a:t>Partie fractionnelle</a:t>
              </a:r>
              <a:r>
                <a:rPr lang="fr-FR" sz="2300" b="1" dirty="0">
                  <a:solidFill>
                    <a:schemeClr val="bg1"/>
                  </a:solidFill>
                  <a:latin typeface="+mj-lt"/>
                  <a:cs typeface="Times New Roman" pitchFamily="18" charset="0"/>
                </a:rPr>
                <a:t> </a:t>
              </a:r>
            </a:p>
          </p:txBody>
        </p:sp>
        <p:sp>
          <p:nvSpPr>
            <p:cNvPr id="13331" name="Text Box 16"/>
            <p:cNvSpPr txBox="1">
              <a:spLocks noChangeArrowheads="1"/>
            </p:cNvSpPr>
            <p:nvPr/>
          </p:nvSpPr>
          <p:spPr bwMode="auto">
            <a:xfrm>
              <a:off x="677" y="3703"/>
              <a:ext cx="1431" cy="252"/>
            </a:xfrm>
            <a:prstGeom prst="rect">
              <a:avLst/>
            </a:prstGeom>
            <a:noFill/>
            <a:ln w="25400">
              <a:noFill/>
              <a:miter lim="800000"/>
              <a:headEnd/>
              <a:tailEnd/>
            </a:ln>
          </p:spPr>
          <p:txBody>
            <a:bodyPr>
              <a:spAutoFit/>
            </a:bodyPr>
            <a:lstStyle/>
            <a:p>
              <a:pPr>
                <a:spcBef>
                  <a:spcPct val="50000"/>
                </a:spcBef>
                <a:defRPr/>
              </a:pPr>
              <a:r>
                <a:rPr lang="fr-FR" sz="2300" b="1" dirty="0">
                  <a:latin typeface="+mj-lt"/>
                  <a:cs typeface="Times New Roman" pitchFamily="18" charset="0"/>
                </a:rPr>
                <a:t>Partie entière</a:t>
              </a:r>
              <a:r>
                <a:rPr lang="fr-FR" sz="2300" b="1" dirty="0">
                  <a:solidFill>
                    <a:schemeClr val="bg1"/>
                  </a:solidFill>
                  <a:latin typeface="+mj-lt"/>
                  <a:cs typeface="Times New Roman" pitchFamily="18" charset="0"/>
                </a:rPr>
                <a:t> </a:t>
              </a:r>
            </a:p>
          </p:txBody>
        </p:sp>
        <p:sp>
          <p:nvSpPr>
            <p:cNvPr id="14356" name="Rectangle 17"/>
            <p:cNvSpPr>
              <a:spLocks noChangeArrowheads="1"/>
            </p:cNvSpPr>
            <p:nvPr/>
          </p:nvSpPr>
          <p:spPr bwMode="auto">
            <a:xfrm>
              <a:off x="2018" y="3158"/>
              <a:ext cx="1043" cy="272"/>
            </a:xfrm>
            <a:prstGeom prst="rect">
              <a:avLst/>
            </a:prstGeom>
            <a:noFill/>
            <a:ln w="25400">
              <a:noFill/>
              <a:miter lim="800000"/>
              <a:headEnd/>
              <a:tailEnd/>
            </a:ln>
          </p:spPr>
          <p:txBody>
            <a:bodyPr>
              <a:spAutoFit/>
            </a:bodyPr>
            <a:lstStyle/>
            <a:p>
              <a:pPr rtl="0">
                <a:lnSpc>
                  <a:spcPct val="93000"/>
                </a:lnSpc>
                <a:spcBef>
                  <a:spcPts val="800"/>
                </a:spcBef>
              </a:pPr>
              <a:r>
                <a:rPr lang="fr-FR" sz="2400" b="1">
                  <a:solidFill>
                    <a:srgbClr val="000000"/>
                  </a:solidFill>
                  <a:latin typeface="Times New Roman" pitchFamily="18" charset="0"/>
                  <a:cs typeface="Times New Roman" pitchFamily="18" charset="0"/>
                </a:rPr>
                <a:t>345 , 567</a:t>
              </a:r>
            </a:p>
          </p:txBody>
        </p:sp>
      </p:grpSp>
      <p:grpSp>
        <p:nvGrpSpPr>
          <p:cNvPr id="14342" name="Group 22"/>
          <p:cNvGrpSpPr>
            <a:grpSpLocks/>
          </p:cNvGrpSpPr>
          <p:nvPr/>
        </p:nvGrpSpPr>
        <p:grpSpPr bwMode="auto">
          <a:xfrm>
            <a:off x="1350963" y="3284538"/>
            <a:ext cx="5813425" cy="1416050"/>
            <a:chOff x="703" y="2069"/>
            <a:chExt cx="3662" cy="892"/>
          </a:xfrm>
        </p:grpSpPr>
        <p:sp>
          <p:nvSpPr>
            <p:cNvPr id="14343" name="Line 4"/>
            <p:cNvSpPr>
              <a:spLocks noChangeShapeType="1"/>
            </p:cNvSpPr>
            <p:nvPr/>
          </p:nvSpPr>
          <p:spPr bwMode="auto">
            <a:xfrm flipV="1">
              <a:off x="1429" y="2386"/>
              <a:ext cx="247" cy="316"/>
            </a:xfrm>
            <a:prstGeom prst="line">
              <a:avLst/>
            </a:prstGeom>
            <a:noFill/>
            <a:ln w="25400">
              <a:solidFill>
                <a:schemeClr val="tx1"/>
              </a:solidFill>
              <a:round/>
              <a:headEnd/>
              <a:tailEnd type="triangle" w="med" len="med"/>
            </a:ln>
          </p:spPr>
          <p:txBody>
            <a:bodyPr/>
            <a:lstStyle/>
            <a:p>
              <a:endParaRPr lang="fr-FR"/>
            </a:p>
          </p:txBody>
        </p:sp>
        <p:sp>
          <p:nvSpPr>
            <p:cNvPr id="13320" name="Text Box 5"/>
            <p:cNvSpPr txBox="1">
              <a:spLocks noChangeArrowheads="1"/>
            </p:cNvSpPr>
            <p:nvPr/>
          </p:nvSpPr>
          <p:spPr bwMode="auto">
            <a:xfrm>
              <a:off x="703" y="2711"/>
              <a:ext cx="1178" cy="250"/>
            </a:xfrm>
            <a:prstGeom prst="rect">
              <a:avLst/>
            </a:prstGeom>
            <a:noFill/>
            <a:ln w="9525">
              <a:noFill/>
              <a:miter lim="800000"/>
              <a:headEnd/>
              <a:tailEnd/>
            </a:ln>
          </p:spPr>
          <p:txBody>
            <a:bodyPr>
              <a:spAutoFit/>
            </a:bodyPr>
            <a:lstStyle/>
            <a:p>
              <a:pPr>
                <a:spcBef>
                  <a:spcPct val="50000"/>
                </a:spcBef>
                <a:defRPr/>
              </a:pPr>
              <a:r>
                <a:rPr lang="fr-FR" sz="2300" b="1" dirty="0">
                  <a:latin typeface="+mj-lt"/>
                  <a:cs typeface="Times New Roman" pitchFamily="18" charset="0"/>
                </a:rPr>
                <a:t>Poids fort</a:t>
              </a:r>
              <a:r>
                <a:rPr lang="fr-FR" sz="2300" b="1" dirty="0">
                  <a:solidFill>
                    <a:schemeClr val="bg1"/>
                  </a:solidFill>
                  <a:latin typeface="+mj-lt"/>
                  <a:cs typeface="Times New Roman" pitchFamily="18" charset="0"/>
                </a:rPr>
                <a:t> </a:t>
              </a:r>
            </a:p>
          </p:txBody>
        </p:sp>
        <p:sp>
          <p:nvSpPr>
            <p:cNvPr id="14345" name="Line 9"/>
            <p:cNvSpPr>
              <a:spLocks noChangeShapeType="1"/>
            </p:cNvSpPr>
            <p:nvPr/>
          </p:nvSpPr>
          <p:spPr bwMode="auto">
            <a:xfrm>
              <a:off x="3017" y="2386"/>
              <a:ext cx="248" cy="378"/>
            </a:xfrm>
            <a:prstGeom prst="line">
              <a:avLst/>
            </a:prstGeom>
            <a:noFill/>
            <a:ln w="25400">
              <a:solidFill>
                <a:schemeClr val="tx1"/>
              </a:solidFill>
              <a:round/>
              <a:headEnd type="triangle" w="med" len="med"/>
              <a:tailEnd/>
            </a:ln>
          </p:spPr>
          <p:txBody>
            <a:bodyPr/>
            <a:lstStyle/>
            <a:p>
              <a:endParaRPr lang="fr-FR"/>
            </a:p>
          </p:txBody>
        </p:sp>
        <p:sp>
          <p:nvSpPr>
            <p:cNvPr id="13322" name="Text Box 10"/>
            <p:cNvSpPr txBox="1">
              <a:spLocks noChangeArrowheads="1"/>
            </p:cNvSpPr>
            <p:nvPr/>
          </p:nvSpPr>
          <p:spPr bwMode="auto">
            <a:xfrm>
              <a:off x="3243" y="2613"/>
              <a:ext cx="1122" cy="250"/>
            </a:xfrm>
            <a:prstGeom prst="rect">
              <a:avLst/>
            </a:prstGeom>
            <a:noFill/>
            <a:ln w="9525">
              <a:noFill/>
              <a:miter lim="800000"/>
              <a:headEnd/>
              <a:tailEnd/>
            </a:ln>
          </p:spPr>
          <p:txBody>
            <a:bodyPr>
              <a:spAutoFit/>
            </a:bodyPr>
            <a:lstStyle/>
            <a:p>
              <a:pPr>
                <a:spcBef>
                  <a:spcPct val="50000"/>
                </a:spcBef>
                <a:defRPr/>
              </a:pPr>
              <a:r>
                <a:rPr lang="fr-FR" sz="2300" b="1" dirty="0">
                  <a:latin typeface="+mj-lt"/>
                  <a:cs typeface="Times New Roman" pitchFamily="18" charset="0"/>
                </a:rPr>
                <a:t>Poids faible</a:t>
              </a:r>
              <a:r>
                <a:rPr lang="fr-FR" sz="2300" b="1" dirty="0">
                  <a:solidFill>
                    <a:schemeClr val="bg1"/>
                  </a:solidFill>
                  <a:latin typeface="+mj-lt"/>
                  <a:cs typeface="Times New Roman" pitchFamily="18" charset="0"/>
                </a:rPr>
                <a:t> </a:t>
              </a:r>
            </a:p>
          </p:txBody>
        </p:sp>
        <p:sp>
          <p:nvSpPr>
            <p:cNvPr id="14347" name="Rectangle 18"/>
            <p:cNvSpPr>
              <a:spLocks noChangeArrowheads="1"/>
            </p:cNvSpPr>
            <p:nvPr/>
          </p:nvSpPr>
          <p:spPr bwMode="auto">
            <a:xfrm>
              <a:off x="2790" y="2069"/>
              <a:ext cx="197" cy="380"/>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4348" name="Rectangle 19"/>
            <p:cNvSpPr>
              <a:spLocks noChangeArrowheads="1"/>
            </p:cNvSpPr>
            <p:nvPr/>
          </p:nvSpPr>
          <p:spPr bwMode="auto">
            <a:xfrm>
              <a:off x="1873" y="2069"/>
              <a:ext cx="198" cy="380"/>
            </a:xfrm>
            <a:prstGeom prst="rect">
              <a:avLst/>
            </a:prstGeom>
            <a:noFill/>
            <a:ln w="25400">
              <a:solidFill>
                <a:srgbClr val="FF0000"/>
              </a:solidFill>
              <a:miter lim="800000"/>
              <a:headEnd/>
              <a:tailEnd/>
            </a:ln>
          </p:spPr>
          <p:txBody>
            <a:bodyPr wrap="none" anchor="ctr"/>
            <a:lstStyle/>
            <a:p>
              <a:endParaRPr lang="fr-FR">
                <a:latin typeface="Times New Roman" pitchFamily="18" charset="0"/>
                <a:cs typeface="Times New Roman" pitchFamily="18" charset="0"/>
              </a:endParaRPr>
            </a:p>
          </p:txBody>
        </p:sp>
        <p:sp>
          <p:nvSpPr>
            <p:cNvPr id="14349" name="Text Box 21"/>
            <p:cNvSpPr txBox="1">
              <a:spLocks noChangeArrowheads="1"/>
            </p:cNvSpPr>
            <p:nvPr/>
          </p:nvSpPr>
          <p:spPr bwMode="auto">
            <a:xfrm>
              <a:off x="1565" y="2159"/>
              <a:ext cx="1403" cy="258"/>
            </a:xfrm>
            <a:prstGeom prst="rect">
              <a:avLst/>
            </a:prstGeom>
            <a:noFill/>
            <a:ln w="9525">
              <a:noFill/>
              <a:miter lim="800000"/>
              <a:headEnd/>
              <a:tailEnd/>
            </a:ln>
          </p:spPr>
          <p:txBody>
            <a:bodyPr>
              <a:spAutoFit/>
            </a:bodyPr>
            <a:lstStyle/>
            <a:p>
              <a:r>
                <a:rPr lang="fr-FR" sz="2400">
                  <a:solidFill>
                    <a:srgbClr val="000000"/>
                  </a:solidFill>
                  <a:latin typeface="Times New Roman" pitchFamily="18" charset="0"/>
                  <a:cs typeface="Times New Roman" pitchFamily="18" charset="0"/>
                </a:rPr>
                <a:t>2 3 3 4 5 6 7</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44" name="Group 36"/>
          <p:cNvGraphicFramePr>
            <a:graphicFrameLocks noGrp="1"/>
          </p:cNvGraphicFramePr>
          <p:nvPr>
            <p:ph idx="1"/>
          </p:nvPr>
        </p:nvGraphicFramePr>
        <p:xfrm>
          <a:off x="1643022" y="1214438"/>
          <a:ext cx="5929353" cy="3500462"/>
        </p:xfrm>
        <a:graphic>
          <a:graphicData uri="http://schemas.openxmlformats.org/drawingml/2006/table">
            <a:tbl>
              <a:tblPr rtl="1"/>
              <a:tblGrid>
                <a:gridCol w="1611006"/>
                <a:gridCol w="2319476"/>
                <a:gridCol w="1998871"/>
              </a:tblGrid>
              <a:tr h="314325">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valeur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Valeur en binaire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rgbClr val="FF0000"/>
                          </a:solidFill>
                          <a:effectLst/>
                          <a:latin typeface="Times New Roman" pitchFamily="18" charset="0"/>
                          <a:cs typeface="Times New Roman" pitchFamily="18" charset="0"/>
                        </a:rPr>
                        <a:t>Valeur en  CA2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154305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+ 2</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1172">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rgbClr val="CC0000"/>
                          </a:solidFill>
                          <a:effectLst/>
                          <a:latin typeface="Times New Roman" pitchFamily="18" charset="0"/>
                          <a:cs typeface="Times New Roman" pitchFamily="18" charset="0"/>
                        </a:rPr>
                        <a:t>- 4</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- 3</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- 2</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smtClean="0">
                          <a:ln>
                            <a:noFill/>
                          </a:ln>
                          <a:solidFill>
                            <a:schemeClr val="tx1"/>
                          </a:solidFill>
                          <a:effectLst/>
                          <a:latin typeface="Times New Roman" pitchFamily="18" charset="0"/>
                          <a:cs typeface="Times New Roman" pitchFamily="18"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- 100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- 011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- 010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- 001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101</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110</a:t>
                      </a:r>
                    </a:p>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8" name="Text Box 23"/>
          <p:cNvSpPr txBox="1">
            <a:spLocks noChangeArrowheads="1"/>
          </p:cNvSpPr>
          <p:nvPr/>
        </p:nvSpPr>
        <p:spPr bwMode="auto">
          <a:xfrm>
            <a:off x="323850" y="187325"/>
            <a:ext cx="3200400" cy="446088"/>
          </a:xfrm>
          <a:prstGeom prst="rect">
            <a:avLst/>
          </a:prstGeom>
          <a:noFill/>
          <a:ln w="9525">
            <a:noFill/>
            <a:miter lim="800000"/>
            <a:headEnd/>
            <a:tailEnd/>
          </a:ln>
        </p:spPr>
        <p:txBody>
          <a:bodyPr wrap="none">
            <a:spAutoFit/>
          </a:bodyPr>
          <a:lstStyle/>
          <a:p>
            <a:pPr algn="just"/>
            <a:r>
              <a:rPr lang="fr-FR" sz="2300" b="1">
                <a:latin typeface="Times New Roman" pitchFamily="18" charset="0"/>
                <a:cs typeface="Times New Roman" pitchFamily="18" charset="0"/>
              </a:rPr>
              <a:t>Si on travail sur 3 bits : </a:t>
            </a:r>
          </a:p>
        </p:txBody>
      </p:sp>
      <p:sp>
        <p:nvSpPr>
          <p:cNvPr id="17429" name="Rectangle 37"/>
          <p:cNvSpPr>
            <a:spLocks noChangeArrowheads="1"/>
          </p:cNvSpPr>
          <p:nvPr/>
        </p:nvSpPr>
        <p:spPr bwMode="auto">
          <a:xfrm>
            <a:off x="250825" y="5214938"/>
            <a:ext cx="8750300" cy="1154112"/>
          </a:xfrm>
          <a:prstGeom prst="rect">
            <a:avLst/>
          </a:prstGeom>
          <a:noFill/>
          <a:ln w="9525">
            <a:noFill/>
            <a:miter lim="800000"/>
            <a:headEnd/>
            <a:tailEnd/>
          </a:ln>
        </p:spPr>
        <p:txBody>
          <a:bodyPr>
            <a:spAutoFit/>
          </a:bodyPr>
          <a:lstStyle/>
          <a:p>
            <a:pPr marL="360363" indent="-360363" algn="just">
              <a:buFont typeface="Wingdings" pitchFamily="2" charset="2"/>
              <a:buChar char="§"/>
              <a:tabLst>
                <a:tab pos="269875" algn="l"/>
              </a:tabLst>
            </a:pPr>
            <a:r>
              <a:rPr lang="fr-FR" sz="2300" b="1">
                <a:latin typeface="Times New Roman" pitchFamily="18" charset="0"/>
                <a:cs typeface="Times New Roman" pitchFamily="18" charset="0"/>
              </a:rPr>
              <a:t>Dans cette représentation, le bit du poids fort nous indique le signe.</a:t>
            </a:r>
          </a:p>
          <a:p>
            <a:pPr marL="360363" indent="-360363" algn="just">
              <a:buFont typeface="Wingdings" pitchFamily="2" charset="2"/>
              <a:buChar char="§"/>
              <a:tabLst>
                <a:tab pos="269875" algn="l"/>
              </a:tabLst>
            </a:pPr>
            <a:r>
              <a:rPr lang="fr-FR" sz="2300" b="1">
                <a:latin typeface="Times New Roman" pitchFamily="18" charset="0"/>
                <a:cs typeface="Times New Roman" pitchFamily="18" charset="0"/>
              </a:rPr>
              <a:t>On remarque que le zéro n’a pas une double représentation.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3"/>
          <p:cNvSpPr txBox="1">
            <a:spLocks noChangeArrowheads="1"/>
          </p:cNvSpPr>
          <p:nvPr/>
        </p:nvSpPr>
        <p:spPr bwMode="auto">
          <a:xfrm>
            <a:off x="179388" y="333375"/>
            <a:ext cx="8750300" cy="1862138"/>
          </a:xfrm>
          <a:prstGeom prst="rect">
            <a:avLst/>
          </a:prstGeom>
          <a:noFill/>
          <a:ln w="9525">
            <a:noFill/>
            <a:miter lim="800000"/>
            <a:headEnd/>
            <a:tailEnd/>
          </a:ln>
        </p:spPr>
        <p:txBody>
          <a:bodyPr>
            <a:spAutoFit/>
          </a:bodyPr>
          <a:lstStyle/>
          <a:p>
            <a:pPr>
              <a:buFont typeface="Wingdings" pitchFamily="2" charset="2"/>
              <a:buChar char="§"/>
            </a:pPr>
            <a:r>
              <a:rPr lang="fr-FR" sz="2300" b="1">
                <a:latin typeface="Times New Roman" pitchFamily="18" charset="0"/>
                <a:cs typeface="Times New Roman" pitchFamily="18" charset="0"/>
              </a:rPr>
              <a:t> Sur 3 bits on remarque que les valeurs sont comprises entre -4 et+3</a:t>
            </a:r>
          </a:p>
          <a:p>
            <a:pPr algn="ctr"/>
            <a:r>
              <a:rPr lang="fr-FR" sz="2300" b="1">
                <a:latin typeface="Times New Roman" pitchFamily="18" charset="0"/>
                <a:cs typeface="Times New Roman" pitchFamily="18" charset="0"/>
              </a:rPr>
              <a:t>-4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+3</a:t>
            </a:r>
          </a:p>
          <a:p>
            <a:pPr algn="ctr"/>
            <a:r>
              <a:rPr lang="fr-FR" sz="2300" b="1">
                <a:latin typeface="Times New Roman" pitchFamily="18" charset="0"/>
                <a:cs typeface="Times New Roman" pitchFamily="18" charset="0"/>
              </a:rPr>
              <a:t>- 4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+(4 -1 )</a:t>
            </a:r>
          </a:p>
          <a:p>
            <a:pPr algn="ctr"/>
            <a:r>
              <a:rPr lang="fr-FR" sz="2300" b="1">
                <a:latin typeface="Times New Roman" pitchFamily="18" charset="0"/>
                <a:cs typeface="Times New Roman" pitchFamily="18" charset="0"/>
              </a:rPr>
              <a:t>- 2</a:t>
            </a:r>
            <a:r>
              <a:rPr lang="fr-FR" sz="2300" b="1" baseline="30000">
                <a:latin typeface="Times New Roman" pitchFamily="18" charset="0"/>
                <a:cs typeface="Times New Roman" pitchFamily="18" charset="0"/>
              </a:rPr>
              <a:t>2</a:t>
            </a:r>
            <a:r>
              <a:rPr lang="fr-FR" sz="2300" b="1">
                <a:latin typeface="Times New Roman" pitchFamily="18" charset="0"/>
                <a:cs typeface="Times New Roman" pitchFamily="18" charset="0"/>
              </a:rPr>
              <a:t>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a:t>
            </a:r>
            <a:r>
              <a:rPr lang="fr-FR" sz="2300" b="1" baseline="30000">
                <a:latin typeface="Times New Roman" pitchFamily="18" charset="0"/>
                <a:cs typeface="Times New Roman" pitchFamily="18" charset="0"/>
              </a:rPr>
              <a:t>2</a:t>
            </a:r>
            <a:r>
              <a:rPr lang="fr-FR" sz="2300" b="1">
                <a:latin typeface="Times New Roman" pitchFamily="18" charset="0"/>
                <a:cs typeface="Times New Roman" pitchFamily="18" charset="0"/>
              </a:rPr>
              <a:t>-1 )</a:t>
            </a:r>
          </a:p>
          <a:p>
            <a:pPr algn="ctr"/>
            <a:r>
              <a:rPr lang="fr-FR" sz="2300" b="1">
                <a:latin typeface="Times New Roman" pitchFamily="18" charset="0"/>
                <a:cs typeface="Times New Roman" pitchFamily="18" charset="0"/>
              </a:rPr>
              <a:t>-2 </a:t>
            </a:r>
            <a:r>
              <a:rPr lang="fr-FR" sz="2300" b="1" baseline="30000">
                <a:solidFill>
                  <a:srgbClr val="CC0000"/>
                </a:solidFill>
                <a:latin typeface="Times New Roman" pitchFamily="18" charset="0"/>
                <a:cs typeface="Times New Roman" pitchFamily="18" charset="0"/>
              </a:rPr>
              <a:t>(3 -1)</a:t>
            </a:r>
            <a:r>
              <a:rPr lang="fr-FR" sz="2300" b="1">
                <a:latin typeface="Times New Roman" pitchFamily="18" charset="0"/>
                <a:cs typeface="Times New Roman" pitchFamily="18" charset="0"/>
              </a:rPr>
              <a:t>  ≤  </a:t>
            </a:r>
            <a:r>
              <a:rPr lang="fr-FR" sz="2300" b="1">
                <a:solidFill>
                  <a:srgbClr val="FF0000"/>
                </a:solidFill>
                <a:latin typeface="Times New Roman" pitchFamily="18" charset="0"/>
                <a:cs typeface="Times New Roman" pitchFamily="18" charset="0"/>
              </a:rPr>
              <a:t>N</a:t>
            </a:r>
            <a:r>
              <a:rPr lang="fr-FR" sz="2300" b="1">
                <a:latin typeface="Times New Roman" pitchFamily="18" charset="0"/>
                <a:cs typeface="Times New Roman" pitchFamily="18" charset="0"/>
              </a:rPr>
              <a:t>  ≤ (2 </a:t>
            </a:r>
            <a:r>
              <a:rPr lang="fr-FR" sz="2300" b="1" baseline="30000">
                <a:solidFill>
                  <a:srgbClr val="CC0000"/>
                </a:solidFill>
                <a:latin typeface="Times New Roman" pitchFamily="18" charset="0"/>
                <a:cs typeface="Times New Roman" pitchFamily="18" charset="0"/>
              </a:rPr>
              <a:t>(3 -1)</a:t>
            </a:r>
            <a:r>
              <a:rPr lang="fr-FR" sz="2300" b="1">
                <a:latin typeface="Times New Roman" pitchFamily="18" charset="0"/>
                <a:cs typeface="Times New Roman" pitchFamily="18" charset="0"/>
              </a:rPr>
              <a:t> -1 )</a:t>
            </a:r>
          </a:p>
        </p:txBody>
      </p:sp>
      <p:sp>
        <p:nvSpPr>
          <p:cNvPr id="18435" name="Rectangle 25"/>
          <p:cNvSpPr>
            <a:spLocks noChangeArrowheads="1"/>
          </p:cNvSpPr>
          <p:nvPr/>
        </p:nvSpPr>
        <p:spPr bwMode="auto">
          <a:xfrm>
            <a:off x="214313" y="2428875"/>
            <a:ext cx="8715375" cy="3278188"/>
          </a:xfrm>
          <a:prstGeom prst="rect">
            <a:avLst/>
          </a:prstGeom>
          <a:noFill/>
          <a:ln w="25400">
            <a:solidFill>
              <a:schemeClr val="bg1"/>
            </a:solidFill>
            <a:miter lim="800000"/>
            <a:headEnd/>
            <a:tailEnd/>
          </a:ln>
        </p:spPr>
        <p:txBody>
          <a:bodyPr>
            <a:spAutoFit/>
          </a:bodyPr>
          <a:lstStyle/>
          <a:p>
            <a:pPr marL="179388" indent="-179388" algn="just">
              <a:buFont typeface="Wingdings" pitchFamily="2" charset="2"/>
              <a:buChar char="§"/>
              <a:defRPr/>
            </a:pPr>
            <a:r>
              <a:rPr lang="fr-FR" sz="2300" b="1" dirty="0">
                <a:latin typeface="Times New Roman" pitchFamily="18" charset="0"/>
                <a:cs typeface="Times New Roman" pitchFamily="18" charset="0"/>
              </a:rPr>
              <a:t> Si on travail sur </a:t>
            </a:r>
            <a:r>
              <a:rPr lang="fr-FR" sz="2300" b="1" dirty="0">
                <a:solidFill>
                  <a:srgbClr val="CC0000"/>
                </a:solidFill>
                <a:latin typeface="Times New Roman" pitchFamily="18" charset="0"/>
                <a:cs typeface="Times New Roman" pitchFamily="18" charset="0"/>
              </a:rPr>
              <a:t>n</a:t>
            </a:r>
            <a:r>
              <a:rPr lang="fr-FR" sz="2300" b="1" dirty="0">
                <a:latin typeface="Times New Roman" pitchFamily="18" charset="0"/>
                <a:cs typeface="Times New Roman" pitchFamily="18" charset="0"/>
              </a:rPr>
              <a:t> bits, l’intervalle des valeurs qu’on peut représenter en CA2 : </a:t>
            </a:r>
          </a:p>
          <a:p>
            <a:pPr algn="ctr">
              <a:defRPr/>
            </a:pPr>
            <a:r>
              <a:rPr lang="fr-FR" sz="2300" b="1" dirty="0">
                <a:latin typeface="Times New Roman" pitchFamily="18" charset="0"/>
                <a:cs typeface="Times New Roman" pitchFamily="18" charset="0"/>
              </a:rPr>
              <a:t>-(2 </a:t>
            </a:r>
            <a:r>
              <a:rPr lang="fr-FR" sz="2300" b="1" baseline="30000" dirty="0">
                <a:solidFill>
                  <a:srgbClr val="CC0000"/>
                </a:solidFill>
                <a:latin typeface="Times New Roman" pitchFamily="18" charset="0"/>
                <a:cs typeface="Times New Roman" pitchFamily="18" charset="0"/>
              </a:rPr>
              <a:t>(n -1)</a:t>
            </a:r>
            <a:r>
              <a:rPr lang="fr-FR" sz="2300" b="1" dirty="0">
                <a:latin typeface="Times New Roman" pitchFamily="18" charset="0"/>
                <a:cs typeface="Times New Roman" pitchFamily="18" charset="0"/>
              </a:rPr>
              <a:t>) ≤ N ≤ +(2 </a:t>
            </a:r>
            <a:r>
              <a:rPr lang="fr-FR" sz="2300" b="1" baseline="30000" dirty="0">
                <a:solidFill>
                  <a:srgbClr val="CC0000"/>
                </a:solidFill>
                <a:latin typeface="Times New Roman" pitchFamily="18" charset="0"/>
                <a:cs typeface="Times New Roman" pitchFamily="18" charset="0"/>
              </a:rPr>
              <a:t>(n -1</a:t>
            </a:r>
            <a:r>
              <a:rPr lang="fr-FR" sz="2300" b="1" baseline="30000" dirty="0">
                <a:latin typeface="Times New Roman" pitchFamily="18" charset="0"/>
                <a:cs typeface="Times New Roman" pitchFamily="18" charset="0"/>
              </a:rPr>
              <a:t>)</a:t>
            </a:r>
            <a:r>
              <a:rPr lang="fr-FR" sz="2300" b="1" dirty="0">
                <a:latin typeface="Times New Roman" pitchFamily="18" charset="0"/>
                <a:cs typeface="Times New Roman" pitchFamily="18" charset="0"/>
              </a:rPr>
              <a:t> -1 )</a:t>
            </a:r>
          </a:p>
          <a:p>
            <a:pPr algn="ctr">
              <a:defRPr/>
            </a:pPr>
            <a:endParaRPr lang="fr-FR" sz="2300" b="1" dirty="0">
              <a:latin typeface="Times New Roman" pitchFamily="18" charset="0"/>
              <a:cs typeface="Times New Roman" pitchFamily="18" charset="0"/>
            </a:endParaRPr>
          </a:p>
          <a:p>
            <a:pPr algn="ctr">
              <a:defRPr/>
            </a:pPr>
            <a:endParaRPr lang="fr-FR" sz="2300" b="1" dirty="0">
              <a:latin typeface="Times New Roman" pitchFamily="18" charset="0"/>
              <a:cs typeface="Times New Roman" pitchFamily="18" charset="0"/>
            </a:endParaRPr>
          </a:p>
          <a:p>
            <a:pPr algn="just">
              <a:buFont typeface="Wingdings" pitchFamily="2" charset="2"/>
              <a:buChar char="§"/>
              <a:defRPr/>
            </a:pPr>
            <a:r>
              <a:rPr lang="fr-FR" sz="2300" b="1" dirty="0">
                <a:latin typeface="Times New Roman" pitchFamily="18" charset="0"/>
                <a:cs typeface="Times New Roman" pitchFamily="18" charset="0"/>
              </a:rPr>
              <a:t> </a:t>
            </a:r>
            <a:r>
              <a:rPr lang="fr-FR" sz="2300" b="1" dirty="0">
                <a:solidFill>
                  <a:schemeClr val="accent2"/>
                </a:solidFill>
                <a:latin typeface="Times New Roman" pitchFamily="18" charset="0"/>
                <a:cs typeface="Times New Roman" pitchFamily="18" charset="0"/>
              </a:rPr>
              <a:t>La représentation en complément à deux est la représentation la plus utilisée pour la représentation des nombres négatifs dans la machine.</a:t>
            </a:r>
          </a:p>
          <a:p>
            <a:pPr algn="ctr">
              <a:defRPr/>
            </a:pPr>
            <a:endParaRPr lang="fr-FR" sz="23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625" y="142875"/>
            <a:ext cx="8218488" cy="706438"/>
          </a:xfrm>
          <a:solidFill>
            <a:schemeClr val="accent2">
              <a:lumMod val="20000"/>
              <a:lumOff val="80000"/>
            </a:schemeClr>
          </a:solidFill>
          <a:ln>
            <a:solidFill>
              <a:srgbClr val="FF0000"/>
            </a:solidFill>
          </a:ln>
        </p:spPr>
        <p:txBody>
          <a:bodyPr/>
          <a:lstStyle/>
          <a:p>
            <a:pPr eaLnBrk="1" hangingPunct="1">
              <a:defRPr/>
            </a:pPr>
            <a:r>
              <a:rPr lang="fr-FR" sz="3000" b="1" dirty="0" smtClean="0">
                <a:solidFill>
                  <a:srgbClr val="FF0000"/>
                </a:solidFill>
                <a:latin typeface="Times New Roman" pitchFamily="18" charset="0"/>
                <a:cs typeface="Times New Roman" pitchFamily="18" charset="0"/>
              </a:rPr>
              <a:t>Opérations arithmétiques en CA2</a:t>
            </a:r>
          </a:p>
        </p:txBody>
      </p:sp>
      <p:grpSp>
        <p:nvGrpSpPr>
          <p:cNvPr id="2" name="Group 44"/>
          <p:cNvGrpSpPr>
            <a:grpSpLocks/>
          </p:cNvGrpSpPr>
          <p:nvPr/>
        </p:nvGrpSpPr>
        <p:grpSpPr bwMode="auto">
          <a:xfrm>
            <a:off x="144463" y="2205038"/>
            <a:ext cx="4002087" cy="1590675"/>
            <a:chOff x="-4" y="1525"/>
            <a:chExt cx="2521" cy="1002"/>
          </a:xfrm>
        </p:grpSpPr>
        <p:sp>
          <p:nvSpPr>
            <p:cNvPr id="19479" name="Text Box 4"/>
            <p:cNvSpPr txBox="1">
              <a:spLocks noChangeArrowheads="1"/>
            </p:cNvSpPr>
            <p:nvPr/>
          </p:nvSpPr>
          <p:spPr bwMode="auto">
            <a:xfrm>
              <a:off x="191" y="1719"/>
              <a:ext cx="320" cy="231"/>
            </a:xfrm>
            <a:prstGeom prst="rect">
              <a:avLst/>
            </a:prstGeom>
            <a:noFill/>
            <a:ln w="9525">
              <a:noFill/>
              <a:miter lim="800000"/>
              <a:headEnd/>
              <a:tailEnd/>
            </a:ln>
          </p:spPr>
          <p:txBody>
            <a:bodyPr wrap="none">
              <a:spAutoFit/>
            </a:bodyPr>
            <a:lstStyle/>
            <a:p>
              <a:r>
                <a:rPr lang="fr-FR"/>
                <a:t>+ 9</a:t>
              </a:r>
            </a:p>
          </p:txBody>
        </p:sp>
        <p:sp>
          <p:nvSpPr>
            <p:cNvPr id="19480" name="Text Box 5"/>
            <p:cNvSpPr txBox="1">
              <a:spLocks noChangeArrowheads="1"/>
            </p:cNvSpPr>
            <p:nvPr/>
          </p:nvSpPr>
          <p:spPr bwMode="auto">
            <a:xfrm>
              <a:off x="204" y="1974"/>
              <a:ext cx="320" cy="231"/>
            </a:xfrm>
            <a:prstGeom prst="rect">
              <a:avLst/>
            </a:prstGeom>
            <a:noFill/>
            <a:ln w="9525">
              <a:noFill/>
              <a:miter lim="800000"/>
              <a:headEnd/>
              <a:tailEnd/>
            </a:ln>
          </p:spPr>
          <p:txBody>
            <a:bodyPr wrap="none">
              <a:spAutoFit/>
            </a:bodyPr>
            <a:lstStyle/>
            <a:p>
              <a:r>
                <a:rPr lang="fr-FR"/>
                <a:t>+ 4</a:t>
              </a:r>
            </a:p>
          </p:txBody>
        </p:sp>
        <p:sp>
          <p:nvSpPr>
            <p:cNvPr id="19481" name="Line 6"/>
            <p:cNvSpPr>
              <a:spLocks noChangeShapeType="1"/>
            </p:cNvSpPr>
            <p:nvPr/>
          </p:nvSpPr>
          <p:spPr bwMode="auto">
            <a:xfrm>
              <a:off x="-4" y="2200"/>
              <a:ext cx="680" cy="0"/>
            </a:xfrm>
            <a:prstGeom prst="line">
              <a:avLst/>
            </a:prstGeom>
            <a:noFill/>
            <a:ln w="9525">
              <a:solidFill>
                <a:schemeClr val="tx1"/>
              </a:solidFill>
              <a:round/>
              <a:headEnd/>
              <a:tailEnd/>
            </a:ln>
          </p:spPr>
          <p:txBody>
            <a:bodyPr/>
            <a:lstStyle/>
            <a:p>
              <a:endParaRPr lang="fr-FR"/>
            </a:p>
          </p:txBody>
        </p:sp>
        <p:sp>
          <p:nvSpPr>
            <p:cNvPr id="19482" name="Text Box 7"/>
            <p:cNvSpPr txBox="1">
              <a:spLocks noChangeArrowheads="1"/>
            </p:cNvSpPr>
            <p:nvPr/>
          </p:nvSpPr>
          <p:spPr bwMode="auto">
            <a:xfrm>
              <a:off x="159" y="2205"/>
              <a:ext cx="400" cy="231"/>
            </a:xfrm>
            <a:prstGeom prst="rect">
              <a:avLst/>
            </a:prstGeom>
            <a:noFill/>
            <a:ln w="9525">
              <a:noFill/>
              <a:miter lim="800000"/>
              <a:headEnd/>
              <a:tailEnd/>
            </a:ln>
          </p:spPr>
          <p:txBody>
            <a:bodyPr wrap="none">
              <a:spAutoFit/>
            </a:bodyPr>
            <a:lstStyle/>
            <a:p>
              <a:r>
                <a:rPr lang="fr-FR"/>
                <a:t>+ 13</a:t>
              </a:r>
            </a:p>
          </p:txBody>
        </p:sp>
        <p:sp>
          <p:nvSpPr>
            <p:cNvPr id="19483" name="Line 8"/>
            <p:cNvSpPr>
              <a:spLocks noChangeShapeType="1"/>
            </p:cNvSpPr>
            <p:nvPr/>
          </p:nvSpPr>
          <p:spPr bwMode="auto">
            <a:xfrm>
              <a:off x="930" y="2205"/>
              <a:ext cx="1587" cy="0"/>
            </a:xfrm>
            <a:prstGeom prst="line">
              <a:avLst/>
            </a:prstGeom>
            <a:noFill/>
            <a:ln w="19050">
              <a:solidFill>
                <a:schemeClr val="tx1"/>
              </a:solidFill>
              <a:round/>
              <a:headEnd/>
              <a:tailEnd/>
            </a:ln>
          </p:spPr>
          <p:txBody>
            <a:bodyPr/>
            <a:lstStyle/>
            <a:p>
              <a:endParaRPr lang="fr-FR"/>
            </a:p>
          </p:txBody>
        </p:sp>
        <p:sp>
          <p:nvSpPr>
            <p:cNvPr id="19484" name="Text Box 9"/>
            <p:cNvSpPr txBox="1">
              <a:spLocks noChangeArrowheads="1"/>
            </p:cNvSpPr>
            <p:nvPr/>
          </p:nvSpPr>
          <p:spPr bwMode="auto">
            <a:xfrm>
              <a:off x="1383" y="1525"/>
              <a:ext cx="1089" cy="577"/>
            </a:xfrm>
            <a:prstGeom prst="rect">
              <a:avLst/>
            </a:prstGeom>
            <a:noFill/>
            <a:ln w="9525">
              <a:noFill/>
              <a:miter lim="800000"/>
              <a:headEnd/>
              <a:tailEnd/>
            </a:ln>
          </p:spPr>
          <p:txBody>
            <a:bodyPr>
              <a:spAutoFit/>
            </a:bodyPr>
            <a:lstStyle/>
            <a:p>
              <a:r>
                <a:rPr lang="fr-FR" b="1"/>
                <a:t>0   1  0  0  1</a:t>
              </a:r>
            </a:p>
            <a:p>
              <a:endParaRPr lang="fr-FR" b="1"/>
            </a:p>
            <a:p>
              <a:r>
                <a:rPr lang="fr-FR" b="1"/>
                <a:t>0   0  1  0  0</a:t>
              </a:r>
            </a:p>
          </p:txBody>
        </p:sp>
        <p:sp>
          <p:nvSpPr>
            <p:cNvPr id="19485" name="Text Box 10"/>
            <p:cNvSpPr txBox="1">
              <a:spLocks noChangeArrowheads="1"/>
            </p:cNvSpPr>
            <p:nvPr/>
          </p:nvSpPr>
          <p:spPr bwMode="auto">
            <a:xfrm>
              <a:off x="1098" y="1673"/>
              <a:ext cx="200" cy="231"/>
            </a:xfrm>
            <a:prstGeom prst="rect">
              <a:avLst/>
            </a:prstGeom>
            <a:noFill/>
            <a:ln w="9525">
              <a:noFill/>
              <a:miter lim="800000"/>
              <a:headEnd/>
              <a:tailEnd/>
            </a:ln>
          </p:spPr>
          <p:txBody>
            <a:bodyPr wrap="none">
              <a:spAutoFit/>
            </a:bodyPr>
            <a:lstStyle/>
            <a:p>
              <a:r>
                <a:rPr lang="fr-FR"/>
                <a:t>+</a:t>
              </a:r>
            </a:p>
          </p:txBody>
        </p:sp>
        <p:sp>
          <p:nvSpPr>
            <p:cNvPr id="19486" name="Text Box 11"/>
            <p:cNvSpPr txBox="1">
              <a:spLocks noChangeArrowheads="1"/>
            </p:cNvSpPr>
            <p:nvPr/>
          </p:nvSpPr>
          <p:spPr bwMode="auto">
            <a:xfrm>
              <a:off x="1338" y="2296"/>
              <a:ext cx="998" cy="231"/>
            </a:xfrm>
            <a:prstGeom prst="rect">
              <a:avLst/>
            </a:prstGeom>
            <a:noFill/>
            <a:ln w="9525">
              <a:noFill/>
              <a:miter lim="800000"/>
              <a:headEnd/>
              <a:tailEnd/>
            </a:ln>
          </p:spPr>
          <p:txBody>
            <a:bodyPr>
              <a:spAutoFit/>
            </a:bodyPr>
            <a:lstStyle/>
            <a:p>
              <a:pPr>
                <a:spcBef>
                  <a:spcPct val="50000"/>
                </a:spcBef>
              </a:pPr>
              <a:r>
                <a:rPr lang="fr-FR" b="1">
                  <a:solidFill>
                    <a:srgbClr val="CC0000"/>
                  </a:solidFill>
                </a:rPr>
                <a:t>0</a:t>
              </a:r>
              <a:r>
                <a:rPr lang="fr-FR" b="1"/>
                <a:t>   1   1  0   1</a:t>
              </a:r>
            </a:p>
          </p:txBody>
        </p:sp>
      </p:grpSp>
      <p:sp>
        <p:nvSpPr>
          <p:cNvPr id="19460" name="Rectangle 48"/>
          <p:cNvSpPr>
            <a:spLocks noChangeArrowheads="1"/>
          </p:cNvSpPr>
          <p:nvPr/>
        </p:nvSpPr>
        <p:spPr bwMode="auto">
          <a:xfrm>
            <a:off x="144463" y="1773238"/>
            <a:ext cx="4067175" cy="4392612"/>
          </a:xfrm>
          <a:prstGeom prst="rect">
            <a:avLst/>
          </a:prstGeom>
          <a:noFill/>
          <a:ln w="9525">
            <a:solidFill>
              <a:schemeClr val="tx1"/>
            </a:solidFill>
            <a:miter lim="800000"/>
            <a:headEnd/>
            <a:tailEnd/>
          </a:ln>
        </p:spPr>
        <p:txBody>
          <a:bodyPr wrap="none" anchor="ctr"/>
          <a:lstStyle/>
          <a:p>
            <a:endParaRPr lang="fr-FR"/>
          </a:p>
        </p:txBody>
      </p:sp>
      <p:sp>
        <p:nvSpPr>
          <p:cNvPr id="19461" name="Rectangle 49"/>
          <p:cNvSpPr>
            <a:spLocks noChangeArrowheads="1"/>
          </p:cNvSpPr>
          <p:nvPr/>
        </p:nvSpPr>
        <p:spPr bwMode="auto">
          <a:xfrm>
            <a:off x="4427538" y="1773238"/>
            <a:ext cx="4465637" cy="4319587"/>
          </a:xfrm>
          <a:prstGeom prst="rect">
            <a:avLst/>
          </a:prstGeom>
          <a:noFill/>
          <a:ln w="9525">
            <a:solidFill>
              <a:schemeClr val="tx1"/>
            </a:solidFill>
            <a:miter lim="800000"/>
            <a:headEnd/>
            <a:tailEnd/>
          </a:ln>
        </p:spPr>
        <p:txBody>
          <a:bodyPr wrap="none" anchor="ctr"/>
          <a:lstStyle/>
          <a:p>
            <a:endParaRPr lang="fr-FR"/>
          </a:p>
        </p:txBody>
      </p:sp>
      <p:sp>
        <p:nvSpPr>
          <p:cNvPr id="19462" name="Text Box 53"/>
          <p:cNvSpPr txBox="1">
            <a:spLocks noChangeArrowheads="1"/>
          </p:cNvSpPr>
          <p:nvPr/>
        </p:nvSpPr>
        <p:spPr bwMode="auto">
          <a:xfrm>
            <a:off x="214313" y="836613"/>
            <a:ext cx="8678862" cy="800100"/>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fr-FR" sz="2300" b="1">
                <a:latin typeface="Times New Roman" pitchFamily="18" charset="0"/>
                <a:cs typeface="Times New Roman" pitchFamily="18" charset="0"/>
              </a:rPr>
              <a:t>Effectuer les opérations suivantes sur 5 Bits, en utilisant la représentation en CA2.</a:t>
            </a:r>
          </a:p>
        </p:txBody>
      </p:sp>
      <p:sp>
        <p:nvSpPr>
          <p:cNvPr id="19463" name="Text Box 54"/>
          <p:cNvSpPr txBox="1">
            <a:spLocks noChangeArrowheads="1"/>
          </p:cNvSpPr>
          <p:nvPr/>
        </p:nvSpPr>
        <p:spPr bwMode="auto">
          <a:xfrm>
            <a:off x="468313" y="4149725"/>
            <a:ext cx="3311525" cy="977900"/>
          </a:xfrm>
          <a:prstGeom prst="rect">
            <a:avLst/>
          </a:prstGeom>
          <a:noFill/>
          <a:ln w="9525">
            <a:noFill/>
            <a:miter lim="800000"/>
            <a:headEnd/>
            <a:tailEnd/>
          </a:ln>
        </p:spPr>
        <p:txBody>
          <a:bodyPr>
            <a:spAutoFit/>
          </a:bodyPr>
          <a:lstStyle/>
          <a:p>
            <a:pPr algn="ctr">
              <a:spcBef>
                <a:spcPct val="50000"/>
              </a:spcBef>
            </a:pPr>
            <a:r>
              <a:rPr lang="fr-FR" sz="2300" b="1">
                <a:latin typeface="Times New Roman" pitchFamily="18" charset="0"/>
                <a:cs typeface="Times New Roman" pitchFamily="18" charset="0"/>
              </a:rPr>
              <a:t>Le résultat est positif </a:t>
            </a:r>
          </a:p>
          <a:p>
            <a:pPr algn="ctr">
              <a:spcBef>
                <a:spcPct val="50000"/>
              </a:spcBef>
            </a:pPr>
            <a:r>
              <a:rPr lang="fr-FR" sz="2300" b="1">
                <a:latin typeface="Times New Roman" pitchFamily="18" charset="0"/>
                <a:cs typeface="Times New Roman" pitchFamily="18" charset="0"/>
              </a:rPr>
              <a:t>(01101)</a:t>
            </a:r>
            <a:r>
              <a:rPr lang="fr-FR" sz="2300" b="1" baseline="-25000">
                <a:latin typeface="Times New Roman" pitchFamily="18" charset="0"/>
                <a:cs typeface="Times New Roman" pitchFamily="18" charset="0"/>
              </a:rPr>
              <a:t>2</a:t>
            </a:r>
            <a:r>
              <a:rPr lang="fr-FR" sz="2300" b="1">
                <a:latin typeface="Times New Roman" pitchFamily="18" charset="0"/>
                <a:cs typeface="Times New Roman" pitchFamily="18" charset="0"/>
              </a:rPr>
              <a:t>=  ( 13)</a:t>
            </a:r>
            <a:r>
              <a:rPr lang="fr-FR" sz="2300" b="1" baseline="-25000">
                <a:latin typeface="Times New Roman" pitchFamily="18" charset="0"/>
                <a:cs typeface="Times New Roman" pitchFamily="18" charset="0"/>
              </a:rPr>
              <a:t>10</a:t>
            </a:r>
          </a:p>
        </p:txBody>
      </p:sp>
      <p:sp>
        <p:nvSpPr>
          <p:cNvPr id="19464" name="Text Box 55"/>
          <p:cNvSpPr txBox="1">
            <a:spLocks noChangeArrowheads="1"/>
          </p:cNvSpPr>
          <p:nvPr/>
        </p:nvSpPr>
        <p:spPr bwMode="auto">
          <a:xfrm>
            <a:off x="4643438" y="4941888"/>
            <a:ext cx="3311525" cy="977900"/>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Le résultat est positif </a:t>
            </a:r>
          </a:p>
          <a:p>
            <a:pPr>
              <a:spcBef>
                <a:spcPct val="50000"/>
              </a:spcBef>
            </a:pPr>
            <a:r>
              <a:rPr lang="fr-FR" sz="2300" b="1">
                <a:latin typeface="Times New Roman" pitchFamily="18" charset="0"/>
                <a:cs typeface="Times New Roman" pitchFamily="18" charset="0"/>
              </a:rPr>
              <a:t>(00101)</a:t>
            </a:r>
            <a:r>
              <a:rPr lang="fr-FR" sz="2300" b="1" baseline="-25000">
                <a:latin typeface="Times New Roman" pitchFamily="18" charset="0"/>
                <a:cs typeface="Times New Roman" pitchFamily="18" charset="0"/>
              </a:rPr>
              <a:t>2</a:t>
            </a:r>
            <a:r>
              <a:rPr lang="fr-FR" sz="2300" b="1">
                <a:latin typeface="Times New Roman" pitchFamily="18" charset="0"/>
                <a:cs typeface="Times New Roman" pitchFamily="18" charset="0"/>
              </a:rPr>
              <a:t>= ( 5)</a:t>
            </a:r>
            <a:r>
              <a:rPr lang="fr-FR" sz="2300" b="1" baseline="-25000">
                <a:latin typeface="Times New Roman" pitchFamily="18" charset="0"/>
                <a:cs typeface="Times New Roman" pitchFamily="18" charset="0"/>
              </a:rPr>
              <a:t>10</a:t>
            </a:r>
          </a:p>
        </p:txBody>
      </p:sp>
      <p:grpSp>
        <p:nvGrpSpPr>
          <p:cNvPr id="3" name="Group 45"/>
          <p:cNvGrpSpPr>
            <a:grpSpLocks/>
          </p:cNvGrpSpPr>
          <p:nvPr/>
        </p:nvGrpSpPr>
        <p:grpSpPr bwMode="auto">
          <a:xfrm>
            <a:off x="4643438" y="2060575"/>
            <a:ext cx="4027487" cy="1590675"/>
            <a:chOff x="2883" y="1525"/>
            <a:chExt cx="2537" cy="1002"/>
          </a:xfrm>
        </p:grpSpPr>
        <p:sp>
          <p:nvSpPr>
            <p:cNvPr id="19471" name="Text Box 12"/>
            <p:cNvSpPr txBox="1">
              <a:spLocks noChangeArrowheads="1"/>
            </p:cNvSpPr>
            <p:nvPr/>
          </p:nvSpPr>
          <p:spPr bwMode="auto">
            <a:xfrm>
              <a:off x="3094" y="1719"/>
              <a:ext cx="320" cy="231"/>
            </a:xfrm>
            <a:prstGeom prst="rect">
              <a:avLst/>
            </a:prstGeom>
            <a:noFill/>
            <a:ln w="19050">
              <a:noFill/>
              <a:miter lim="800000"/>
              <a:headEnd/>
              <a:tailEnd/>
            </a:ln>
          </p:spPr>
          <p:txBody>
            <a:bodyPr wrap="none">
              <a:spAutoFit/>
            </a:bodyPr>
            <a:lstStyle/>
            <a:p>
              <a:r>
                <a:rPr lang="fr-FR"/>
                <a:t>+ 9</a:t>
              </a:r>
            </a:p>
          </p:txBody>
        </p:sp>
        <p:sp>
          <p:nvSpPr>
            <p:cNvPr id="19472" name="Text Box 13"/>
            <p:cNvSpPr txBox="1">
              <a:spLocks noChangeArrowheads="1"/>
            </p:cNvSpPr>
            <p:nvPr/>
          </p:nvSpPr>
          <p:spPr bwMode="auto">
            <a:xfrm>
              <a:off x="3107" y="1974"/>
              <a:ext cx="284" cy="231"/>
            </a:xfrm>
            <a:prstGeom prst="rect">
              <a:avLst/>
            </a:prstGeom>
            <a:noFill/>
            <a:ln w="19050">
              <a:noFill/>
              <a:miter lim="800000"/>
              <a:headEnd/>
              <a:tailEnd/>
            </a:ln>
          </p:spPr>
          <p:txBody>
            <a:bodyPr wrap="none">
              <a:spAutoFit/>
            </a:bodyPr>
            <a:lstStyle/>
            <a:p>
              <a:r>
                <a:rPr lang="fr-FR"/>
                <a:t>- 4</a:t>
              </a:r>
            </a:p>
          </p:txBody>
        </p:sp>
        <p:sp>
          <p:nvSpPr>
            <p:cNvPr id="19473" name="Line 14"/>
            <p:cNvSpPr>
              <a:spLocks noChangeShapeType="1"/>
            </p:cNvSpPr>
            <p:nvPr/>
          </p:nvSpPr>
          <p:spPr bwMode="auto">
            <a:xfrm>
              <a:off x="2883" y="2208"/>
              <a:ext cx="680" cy="0"/>
            </a:xfrm>
            <a:prstGeom prst="line">
              <a:avLst/>
            </a:prstGeom>
            <a:noFill/>
            <a:ln w="19050">
              <a:solidFill>
                <a:schemeClr val="tx1"/>
              </a:solidFill>
              <a:round/>
              <a:headEnd/>
              <a:tailEnd/>
            </a:ln>
          </p:spPr>
          <p:txBody>
            <a:bodyPr/>
            <a:lstStyle/>
            <a:p>
              <a:endParaRPr lang="fr-FR"/>
            </a:p>
          </p:txBody>
        </p:sp>
        <p:sp>
          <p:nvSpPr>
            <p:cNvPr id="19474" name="Text Box 15"/>
            <p:cNvSpPr txBox="1">
              <a:spLocks noChangeArrowheads="1"/>
            </p:cNvSpPr>
            <p:nvPr/>
          </p:nvSpPr>
          <p:spPr bwMode="auto">
            <a:xfrm>
              <a:off x="3062" y="2205"/>
              <a:ext cx="320" cy="231"/>
            </a:xfrm>
            <a:prstGeom prst="rect">
              <a:avLst/>
            </a:prstGeom>
            <a:noFill/>
            <a:ln w="19050">
              <a:noFill/>
              <a:miter lim="800000"/>
              <a:headEnd/>
              <a:tailEnd/>
            </a:ln>
          </p:spPr>
          <p:txBody>
            <a:bodyPr wrap="none">
              <a:spAutoFit/>
            </a:bodyPr>
            <a:lstStyle/>
            <a:p>
              <a:r>
                <a:rPr lang="fr-FR"/>
                <a:t>+ 5</a:t>
              </a:r>
            </a:p>
          </p:txBody>
        </p:sp>
        <p:sp>
          <p:nvSpPr>
            <p:cNvPr id="19475" name="Line 16"/>
            <p:cNvSpPr>
              <a:spLocks noChangeShapeType="1"/>
            </p:cNvSpPr>
            <p:nvPr/>
          </p:nvSpPr>
          <p:spPr bwMode="auto">
            <a:xfrm>
              <a:off x="3833" y="2205"/>
              <a:ext cx="1587" cy="0"/>
            </a:xfrm>
            <a:prstGeom prst="line">
              <a:avLst/>
            </a:prstGeom>
            <a:noFill/>
            <a:ln w="19050">
              <a:solidFill>
                <a:schemeClr val="tx1"/>
              </a:solidFill>
              <a:round/>
              <a:headEnd/>
              <a:tailEnd/>
            </a:ln>
          </p:spPr>
          <p:txBody>
            <a:bodyPr/>
            <a:lstStyle/>
            <a:p>
              <a:endParaRPr lang="fr-FR"/>
            </a:p>
          </p:txBody>
        </p:sp>
        <p:sp>
          <p:nvSpPr>
            <p:cNvPr id="19476" name="Text Box 17"/>
            <p:cNvSpPr txBox="1">
              <a:spLocks noChangeArrowheads="1"/>
            </p:cNvSpPr>
            <p:nvPr/>
          </p:nvSpPr>
          <p:spPr bwMode="auto">
            <a:xfrm>
              <a:off x="4286" y="1525"/>
              <a:ext cx="1089" cy="577"/>
            </a:xfrm>
            <a:prstGeom prst="rect">
              <a:avLst/>
            </a:prstGeom>
            <a:noFill/>
            <a:ln w="19050">
              <a:noFill/>
              <a:miter lim="800000"/>
              <a:headEnd/>
              <a:tailEnd/>
            </a:ln>
          </p:spPr>
          <p:txBody>
            <a:bodyPr>
              <a:spAutoFit/>
            </a:bodyPr>
            <a:lstStyle/>
            <a:p>
              <a:r>
                <a:rPr lang="fr-FR" b="1"/>
                <a:t>0   1  0  0  1</a:t>
              </a:r>
            </a:p>
            <a:p>
              <a:endParaRPr lang="fr-FR"/>
            </a:p>
            <a:p>
              <a:r>
                <a:rPr lang="fr-FR" b="1"/>
                <a:t>1    1  1  0  0</a:t>
              </a:r>
            </a:p>
          </p:txBody>
        </p:sp>
        <p:sp>
          <p:nvSpPr>
            <p:cNvPr id="19477" name="Text Box 18"/>
            <p:cNvSpPr txBox="1">
              <a:spLocks noChangeArrowheads="1"/>
            </p:cNvSpPr>
            <p:nvPr/>
          </p:nvSpPr>
          <p:spPr bwMode="auto">
            <a:xfrm>
              <a:off x="4001" y="1673"/>
              <a:ext cx="200" cy="231"/>
            </a:xfrm>
            <a:prstGeom prst="rect">
              <a:avLst/>
            </a:prstGeom>
            <a:noFill/>
            <a:ln w="19050">
              <a:noFill/>
              <a:miter lim="800000"/>
              <a:headEnd/>
              <a:tailEnd/>
            </a:ln>
          </p:spPr>
          <p:txBody>
            <a:bodyPr wrap="none">
              <a:spAutoFit/>
            </a:bodyPr>
            <a:lstStyle/>
            <a:p>
              <a:r>
                <a:rPr lang="fr-FR"/>
                <a:t>+</a:t>
              </a:r>
            </a:p>
          </p:txBody>
        </p:sp>
        <p:sp>
          <p:nvSpPr>
            <p:cNvPr id="19478" name="Text Box 19"/>
            <p:cNvSpPr txBox="1">
              <a:spLocks noChangeArrowheads="1"/>
            </p:cNvSpPr>
            <p:nvPr/>
          </p:nvSpPr>
          <p:spPr bwMode="auto">
            <a:xfrm>
              <a:off x="4014" y="2296"/>
              <a:ext cx="1225" cy="231"/>
            </a:xfrm>
            <a:prstGeom prst="rect">
              <a:avLst/>
            </a:prstGeom>
            <a:noFill/>
            <a:ln w="19050">
              <a:noFill/>
              <a:miter lim="800000"/>
              <a:headEnd/>
              <a:tailEnd/>
            </a:ln>
          </p:spPr>
          <p:txBody>
            <a:bodyPr>
              <a:spAutoFit/>
            </a:bodyPr>
            <a:lstStyle/>
            <a:p>
              <a:pPr>
                <a:spcBef>
                  <a:spcPct val="50000"/>
                </a:spcBef>
              </a:pPr>
              <a:r>
                <a:rPr lang="fr-FR"/>
                <a:t> </a:t>
              </a:r>
              <a:r>
                <a:rPr lang="fr-FR" b="1">
                  <a:solidFill>
                    <a:schemeClr val="accent2"/>
                  </a:solidFill>
                </a:rPr>
                <a:t>1</a:t>
              </a:r>
              <a:r>
                <a:rPr lang="fr-FR" b="1"/>
                <a:t>   </a:t>
              </a:r>
              <a:r>
                <a:rPr lang="fr-FR" b="1">
                  <a:solidFill>
                    <a:srgbClr val="CC0000"/>
                  </a:solidFill>
                </a:rPr>
                <a:t>0</a:t>
              </a:r>
              <a:r>
                <a:rPr lang="fr-FR" b="1"/>
                <a:t>  0   1   0   1</a:t>
              </a:r>
            </a:p>
          </p:txBody>
        </p:sp>
      </p:grpSp>
      <p:sp>
        <p:nvSpPr>
          <p:cNvPr id="19466" name="Line 56"/>
          <p:cNvSpPr>
            <a:spLocks noChangeShapeType="1"/>
          </p:cNvSpPr>
          <p:nvPr/>
        </p:nvSpPr>
        <p:spPr bwMode="auto">
          <a:xfrm flipH="1">
            <a:off x="5724525" y="3644900"/>
            <a:ext cx="647700" cy="433388"/>
          </a:xfrm>
          <a:prstGeom prst="line">
            <a:avLst/>
          </a:prstGeom>
          <a:noFill/>
          <a:ln w="19050">
            <a:solidFill>
              <a:schemeClr val="tx1"/>
            </a:solidFill>
            <a:round/>
            <a:headEnd type="arrow" w="med" len="med"/>
            <a:tailEnd/>
          </a:ln>
        </p:spPr>
        <p:txBody>
          <a:bodyPr/>
          <a:lstStyle/>
          <a:p>
            <a:endParaRPr lang="fr-FR"/>
          </a:p>
        </p:txBody>
      </p:sp>
      <p:sp>
        <p:nvSpPr>
          <p:cNvPr id="19467" name="Text Box 57"/>
          <p:cNvSpPr txBox="1">
            <a:spLocks noChangeArrowheads="1"/>
          </p:cNvSpPr>
          <p:nvPr/>
        </p:nvSpPr>
        <p:spPr bwMode="auto">
          <a:xfrm>
            <a:off x="5148263" y="4076700"/>
            <a:ext cx="1079500" cy="446088"/>
          </a:xfrm>
          <a:prstGeom prst="rect">
            <a:avLst/>
          </a:prstGeom>
          <a:noFill/>
          <a:ln w="19050">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Report </a:t>
            </a:r>
          </a:p>
        </p:txBody>
      </p:sp>
      <p:sp>
        <p:nvSpPr>
          <p:cNvPr id="19468" name="Rectangle 59"/>
          <p:cNvSpPr>
            <a:spLocks noChangeArrowheads="1"/>
          </p:cNvSpPr>
          <p:nvPr/>
        </p:nvSpPr>
        <p:spPr bwMode="auto">
          <a:xfrm>
            <a:off x="6516688" y="3306763"/>
            <a:ext cx="287337" cy="358775"/>
          </a:xfrm>
          <a:prstGeom prst="rect">
            <a:avLst/>
          </a:prstGeom>
          <a:noFill/>
          <a:ln w="25400">
            <a:solidFill>
              <a:schemeClr val="accent2"/>
            </a:solidFill>
            <a:miter lim="800000"/>
            <a:headEnd/>
            <a:tailEnd/>
          </a:ln>
        </p:spPr>
        <p:txBody>
          <a:bodyPr wrap="none" anchor="ctr"/>
          <a:lstStyle/>
          <a:p>
            <a:endParaRPr lang="fr-FR"/>
          </a:p>
        </p:txBody>
      </p:sp>
      <p:sp>
        <p:nvSpPr>
          <p:cNvPr id="19469" name="Line 60"/>
          <p:cNvSpPr>
            <a:spLocks noChangeShapeType="1"/>
          </p:cNvSpPr>
          <p:nvPr/>
        </p:nvSpPr>
        <p:spPr bwMode="auto">
          <a:xfrm flipH="1">
            <a:off x="2051050" y="3716338"/>
            <a:ext cx="360363" cy="504825"/>
          </a:xfrm>
          <a:prstGeom prst="line">
            <a:avLst/>
          </a:prstGeom>
          <a:noFill/>
          <a:ln w="9525">
            <a:solidFill>
              <a:schemeClr val="tx1"/>
            </a:solidFill>
            <a:round/>
            <a:headEnd/>
            <a:tailEnd type="triangle" w="med" len="med"/>
          </a:ln>
        </p:spPr>
        <p:txBody>
          <a:bodyPr/>
          <a:lstStyle/>
          <a:p>
            <a:endParaRPr lang="fr-FR"/>
          </a:p>
        </p:txBody>
      </p:sp>
      <p:sp>
        <p:nvSpPr>
          <p:cNvPr id="19470" name="Line 61"/>
          <p:cNvSpPr>
            <a:spLocks noChangeShapeType="1"/>
          </p:cNvSpPr>
          <p:nvPr/>
        </p:nvSpPr>
        <p:spPr bwMode="auto">
          <a:xfrm flipH="1">
            <a:off x="6443663" y="3573463"/>
            <a:ext cx="504825" cy="1439862"/>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1"/>
          <p:cNvSpPr txBox="1">
            <a:spLocks noChangeArrowheads="1"/>
          </p:cNvSpPr>
          <p:nvPr/>
        </p:nvSpPr>
        <p:spPr bwMode="auto">
          <a:xfrm>
            <a:off x="479425" y="1287463"/>
            <a:ext cx="450850" cy="366712"/>
          </a:xfrm>
          <a:prstGeom prst="rect">
            <a:avLst/>
          </a:prstGeom>
          <a:noFill/>
          <a:ln w="9525">
            <a:noFill/>
            <a:miter lim="800000"/>
            <a:headEnd/>
            <a:tailEnd/>
          </a:ln>
        </p:spPr>
        <p:txBody>
          <a:bodyPr wrap="none">
            <a:spAutoFit/>
          </a:bodyPr>
          <a:lstStyle/>
          <a:p>
            <a:r>
              <a:rPr lang="fr-FR"/>
              <a:t>- 9</a:t>
            </a:r>
          </a:p>
        </p:txBody>
      </p:sp>
      <p:sp>
        <p:nvSpPr>
          <p:cNvPr id="20483" name="Text Box 22"/>
          <p:cNvSpPr txBox="1">
            <a:spLocks noChangeArrowheads="1"/>
          </p:cNvSpPr>
          <p:nvPr/>
        </p:nvSpPr>
        <p:spPr bwMode="auto">
          <a:xfrm>
            <a:off x="500063" y="1692275"/>
            <a:ext cx="450850" cy="366713"/>
          </a:xfrm>
          <a:prstGeom prst="rect">
            <a:avLst/>
          </a:prstGeom>
          <a:noFill/>
          <a:ln w="9525">
            <a:noFill/>
            <a:miter lim="800000"/>
            <a:headEnd/>
            <a:tailEnd/>
          </a:ln>
        </p:spPr>
        <p:txBody>
          <a:bodyPr wrap="none">
            <a:spAutoFit/>
          </a:bodyPr>
          <a:lstStyle/>
          <a:p>
            <a:r>
              <a:rPr lang="fr-FR"/>
              <a:t>- 4</a:t>
            </a:r>
          </a:p>
        </p:txBody>
      </p:sp>
      <p:sp>
        <p:nvSpPr>
          <p:cNvPr id="20484" name="Line 23"/>
          <p:cNvSpPr>
            <a:spLocks noChangeShapeType="1"/>
          </p:cNvSpPr>
          <p:nvPr/>
        </p:nvSpPr>
        <p:spPr bwMode="auto">
          <a:xfrm>
            <a:off x="144463" y="2063750"/>
            <a:ext cx="1079500" cy="0"/>
          </a:xfrm>
          <a:prstGeom prst="line">
            <a:avLst/>
          </a:prstGeom>
          <a:noFill/>
          <a:ln w="9525">
            <a:solidFill>
              <a:schemeClr val="tx1"/>
            </a:solidFill>
            <a:round/>
            <a:headEnd/>
            <a:tailEnd/>
          </a:ln>
        </p:spPr>
        <p:txBody>
          <a:bodyPr/>
          <a:lstStyle/>
          <a:p>
            <a:endParaRPr lang="fr-FR"/>
          </a:p>
        </p:txBody>
      </p:sp>
      <p:sp>
        <p:nvSpPr>
          <p:cNvPr id="20485" name="Text Box 24"/>
          <p:cNvSpPr txBox="1">
            <a:spLocks noChangeArrowheads="1"/>
          </p:cNvSpPr>
          <p:nvPr/>
        </p:nvSpPr>
        <p:spPr bwMode="auto">
          <a:xfrm>
            <a:off x="428625" y="2058988"/>
            <a:ext cx="577850" cy="366712"/>
          </a:xfrm>
          <a:prstGeom prst="rect">
            <a:avLst/>
          </a:prstGeom>
          <a:noFill/>
          <a:ln w="9525">
            <a:noFill/>
            <a:miter lim="800000"/>
            <a:headEnd/>
            <a:tailEnd/>
          </a:ln>
        </p:spPr>
        <p:txBody>
          <a:bodyPr wrap="none">
            <a:spAutoFit/>
          </a:bodyPr>
          <a:lstStyle/>
          <a:p>
            <a:r>
              <a:rPr lang="fr-FR"/>
              <a:t>- 13</a:t>
            </a:r>
          </a:p>
        </p:txBody>
      </p:sp>
      <p:sp>
        <p:nvSpPr>
          <p:cNvPr id="20486" name="Line 25"/>
          <p:cNvSpPr>
            <a:spLocks noChangeShapeType="1"/>
          </p:cNvSpPr>
          <p:nvPr/>
        </p:nvSpPr>
        <p:spPr bwMode="auto">
          <a:xfrm>
            <a:off x="1652588" y="2058988"/>
            <a:ext cx="2519362" cy="0"/>
          </a:xfrm>
          <a:prstGeom prst="line">
            <a:avLst/>
          </a:prstGeom>
          <a:noFill/>
          <a:ln w="19050">
            <a:solidFill>
              <a:schemeClr val="tx1"/>
            </a:solidFill>
            <a:round/>
            <a:headEnd/>
            <a:tailEnd/>
          </a:ln>
        </p:spPr>
        <p:txBody>
          <a:bodyPr/>
          <a:lstStyle/>
          <a:p>
            <a:endParaRPr lang="fr-FR"/>
          </a:p>
        </p:txBody>
      </p:sp>
      <p:sp>
        <p:nvSpPr>
          <p:cNvPr id="20487" name="Text Box 26"/>
          <p:cNvSpPr txBox="1">
            <a:spLocks noChangeArrowheads="1"/>
          </p:cNvSpPr>
          <p:nvPr/>
        </p:nvSpPr>
        <p:spPr bwMode="auto">
          <a:xfrm>
            <a:off x="2371725" y="979488"/>
            <a:ext cx="1728788" cy="915987"/>
          </a:xfrm>
          <a:prstGeom prst="rect">
            <a:avLst/>
          </a:prstGeom>
          <a:noFill/>
          <a:ln w="9525">
            <a:noFill/>
            <a:miter lim="800000"/>
            <a:headEnd/>
            <a:tailEnd/>
          </a:ln>
        </p:spPr>
        <p:txBody>
          <a:bodyPr>
            <a:spAutoFit/>
          </a:bodyPr>
          <a:lstStyle/>
          <a:p>
            <a:r>
              <a:rPr lang="fr-FR" b="1"/>
              <a:t>1   0   1   1   1</a:t>
            </a:r>
          </a:p>
          <a:p>
            <a:endParaRPr lang="fr-FR"/>
          </a:p>
          <a:p>
            <a:r>
              <a:rPr lang="fr-FR" b="1"/>
              <a:t>1   1   1    0  0</a:t>
            </a:r>
          </a:p>
        </p:txBody>
      </p:sp>
      <p:sp>
        <p:nvSpPr>
          <p:cNvPr id="20488" name="Text Box 27"/>
          <p:cNvSpPr txBox="1">
            <a:spLocks noChangeArrowheads="1"/>
          </p:cNvSpPr>
          <p:nvPr/>
        </p:nvSpPr>
        <p:spPr bwMode="auto">
          <a:xfrm>
            <a:off x="1919288" y="1214438"/>
            <a:ext cx="317500" cy="366712"/>
          </a:xfrm>
          <a:prstGeom prst="rect">
            <a:avLst/>
          </a:prstGeom>
          <a:noFill/>
          <a:ln w="9525">
            <a:noFill/>
            <a:miter lim="800000"/>
            <a:headEnd/>
            <a:tailEnd/>
          </a:ln>
        </p:spPr>
        <p:txBody>
          <a:bodyPr wrap="none">
            <a:spAutoFit/>
          </a:bodyPr>
          <a:lstStyle/>
          <a:p>
            <a:r>
              <a:rPr lang="fr-FR"/>
              <a:t>+</a:t>
            </a:r>
          </a:p>
        </p:txBody>
      </p:sp>
      <p:sp>
        <p:nvSpPr>
          <p:cNvPr id="20489" name="Text Box 28"/>
          <p:cNvSpPr txBox="1">
            <a:spLocks noChangeArrowheads="1"/>
          </p:cNvSpPr>
          <p:nvPr/>
        </p:nvSpPr>
        <p:spPr bwMode="auto">
          <a:xfrm>
            <a:off x="1763713" y="2203450"/>
            <a:ext cx="2481262" cy="366713"/>
          </a:xfrm>
          <a:prstGeom prst="rect">
            <a:avLst/>
          </a:prstGeom>
          <a:noFill/>
          <a:ln w="9525">
            <a:noFill/>
            <a:miter lim="800000"/>
            <a:headEnd/>
            <a:tailEnd/>
          </a:ln>
        </p:spPr>
        <p:txBody>
          <a:bodyPr>
            <a:spAutoFit/>
          </a:bodyPr>
          <a:lstStyle/>
          <a:p>
            <a:pPr>
              <a:spcBef>
                <a:spcPct val="50000"/>
              </a:spcBef>
            </a:pPr>
            <a:r>
              <a:rPr lang="fr-FR" b="1"/>
              <a:t>    </a:t>
            </a:r>
            <a:r>
              <a:rPr lang="fr-FR" b="1">
                <a:solidFill>
                  <a:schemeClr val="accent2"/>
                </a:solidFill>
              </a:rPr>
              <a:t>1</a:t>
            </a:r>
            <a:r>
              <a:rPr lang="fr-FR" b="1"/>
              <a:t>   </a:t>
            </a:r>
            <a:r>
              <a:rPr lang="fr-FR" b="1">
                <a:solidFill>
                  <a:srgbClr val="CC0000"/>
                </a:solidFill>
              </a:rPr>
              <a:t>1</a:t>
            </a:r>
            <a:r>
              <a:rPr lang="fr-FR" b="1"/>
              <a:t>    0   0   1   1</a:t>
            </a:r>
          </a:p>
        </p:txBody>
      </p:sp>
      <p:grpSp>
        <p:nvGrpSpPr>
          <p:cNvPr id="2" name="Group 29"/>
          <p:cNvGrpSpPr>
            <a:grpSpLocks/>
          </p:cNvGrpSpPr>
          <p:nvPr/>
        </p:nvGrpSpPr>
        <p:grpSpPr bwMode="auto">
          <a:xfrm>
            <a:off x="4716463" y="981075"/>
            <a:ext cx="4027487" cy="1590675"/>
            <a:chOff x="2974" y="2931"/>
            <a:chExt cx="2537" cy="1002"/>
          </a:xfrm>
        </p:grpSpPr>
        <p:sp>
          <p:nvSpPr>
            <p:cNvPr id="20503" name="Text Box 30"/>
            <p:cNvSpPr txBox="1">
              <a:spLocks noChangeArrowheads="1"/>
            </p:cNvSpPr>
            <p:nvPr/>
          </p:nvSpPr>
          <p:spPr bwMode="auto">
            <a:xfrm>
              <a:off x="3185" y="3125"/>
              <a:ext cx="324" cy="231"/>
            </a:xfrm>
            <a:prstGeom prst="rect">
              <a:avLst/>
            </a:prstGeom>
            <a:noFill/>
            <a:ln w="9525">
              <a:noFill/>
              <a:miter lim="800000"/>
              <a:headEnd/>
              <a:tailEnd/>
            </a:ln>
          </p:spPr>
          <p:txBody>
            <a:bodyPr wrap="none">
              <a:spAutoFit/>
            </a:bodyPr>
            <a:lstStyle/>
            <a:p>
              <a:r>
                <a:rPr lang="fr-FR"/>
                <a:t>- 9 </a:t>
              </a:r>
            </a:p>
          </p:txBody>
        </p:sp>
        <p:sp>
          <p:nvSpPr>
            <p:cNvPr id="20504" name="Text Box 31"/>
            <p:cNvSpPr txBox="1">
              <a:spLocks noChangeArrowheads="1"/>
            </p:cNvSpPr>
            <p:nvPr/>
          </p:nvSpPr>
          <p:spPr bwMode="auto">
            <a:xfrm>
              <a:off x="3198" y="3380"/>
              <a:ext cx="360" cy="231"/>
            </a:xfrm>
            <a:prstGeom prst="rect">
              <a:avLst/>
            </a:prstGeom>
            <a:noFill/>
            <a:ln w="9525">
              <a:noFill/>
              <a:miter lim="800000"/>
              <a:headEnd/>
              <a:tailEnd/>
            </a:ln>
          </p:spPr>
          <p:txBody>
            <a:bodyPr wrap="none">
              <a:spAutoFit/>
            </a:bodyPr>
            <a:lstStyle/>
            <a:p>
              <a:r>
                <a:rPr lang="fr-FR"/>
                <a:t>+ 9 </a:t>
              </a:r>
            </a:p>
          </p:txBody>
        </p:sp>
        <p:sp>
          <p:nvSpPr>
            <p:cNvPr id="20505" name="Line 32"/>
            <p:cNvSpPr>
              <a:spLocks noChangeShapeType="1"/>
            </p:cNvSpPr>
            <p:nvPr/>
          </p:nvSpPr>
          <p:spPr bwMode="auto">
            <a:xfrm>
              <a:off x="2974" y="3614"/>
              <a:ext cx="680" cy="0"/>
            </a:xfrm>
            <a:prstGeom prst="line">
              <a:avLst/>
            </a:prstGeom>
            <a:noFill/>
            <a:ln w="9525">
              <a:solidFill>
                <a:schemeClr val="tx1"/>
              </a:solidFill>
              <a:round/>
              <a:headEnd/>
              <a:tailEnd/>
            </a:ln>
          </p:spPr>
          <p:txBody>
            <a:bodyPr/>
            <a:lstStyle/>
            <a:p>
              <a:endParaRPr lang="fr-FR"/>
            </a:p>
          </p:txBody>
        </p:sp>
        <p:sp>
          <p:nvSpPr>
            <p:cNvPr id="20506" name="Text Box 33"/>
            <p:cNvSpPr txBox="1">
              <a:spLocks noChangeArrowheads="1"/>
            </p:cNvSpPr>
            <p:nvPr/>
          </p:nvSpPr>
          <p:spPr bwMode="auto">
            <a:xfrm>
              <a:off x="3153" y="3611"/>
              <a:ext cx="320" cy="231"/>
            </a:xfrm>
            <a:prstGeom prst="rect">
              <a:avLst/>
            </a:prstGeom>
            <a:noFill/>
            <a:ln w="9525">
              <a:noFill/>
              <a:miter lim="800000"/>
              <a:headEnd/>
              <a:tailEnd/>
            </a:ln>
          </p:spPr>
          <p:txBody>
            <a:bodyPr wrap="none">
              <a:spAutoFit/>
            </a:bodyPr>
            <a:lstStyle/>
            <a:p>
              <a:r>
                <a:rPr lang="fr-FR"/>
                <a:t>+ 0</a:t>
              </a:r>
            </a:p>
          </p:txBody>
        </p:sp>
        <p:sp>
          <p:nvSpPr>
            <p:cNvPr id="20507" name="Line 34"/>
            <p:cNvSpPr>
              <a:spLocks noChangeShapeType="1"/>
            </p:cNvSpPr>
            <p:nvPr/>
          </p:nvSpPr>
          <p:spPr bwMode="auto">
            <a:xfrm>
              <a:off x="3924" y="3611"/>
              <a:ext cx="1587" cy="0"/>
            </a:xfrm>
            <a:prstGeom prst="line">
              <a:avLst/>
            </a:prstGeom>
            <a:noFill/>
            <a:ln w="19050">
              <a:solidFill>
                <a:schemeClr val="tx1"/>
              </a:solidFill>
              <a:round/>
              <a:headEnd/>
              <a:tailEnd/>
            </a:ln>
          </p:spPr>
          <p:txBody>
            <a:bodyPr/>
            <a:lstStyle/>
            <a:p>
              <a:endParaRPr lang="fr-FR"/>
            </a:p>
          </p:txBody>
        </p:sp>
        <p:sp>
          <p:nvSpPr>
            <p:cNvPr id="20508" name="Text Box 35"/>
            <p:cNvSpPr txBox="1">
              <a:spLocks noChangeArrowheads="1"/>
            </p:cNvSpPr>
            <p:nvPr/>
          </p:nvSpPr>
          <p:spPr bwMode="auto">
            <a:xfrm>
              <a:off x="4377" y="2931"/>
              <a:ext cx="1089" cy="577"/>
            </a:xfrm>
            <a:prstGeom prst="rect">
              <a:avLst/>
            </a:prstGeom>
            <a:noFill/>
            <a:ln w="9525">
              <a:noFill/>
              <a:miter lim="800000"/>
              <a:headEnd/>
              <a:tailEnd/>
            </a:ln>
          </p:spPr>
          <p:txBody>
            <a:bodyPr>
              <a:spAutoFit/>
            </a:bodyPr>
            <a:lstStyle/>
            <a:p>
              <a:r>
                <a:rPr lang="fr-FR" b="1"/>
                <a:t>1   0  1  1  1</a:t>
              </a:r>
            </a:p>
            <a:p>
              <a:endParaRPr lang="fr-FR"/>
            </a:p>
            <a:p>
              <a:r>
                <a:rPr lang="fr-FR" b="1"/>
                <a:t>0   1  0  0  1</a:t>
              </a:r>
            </a:p>
          </p:txBody>
        </p:sp>
        <p:sp>
          <p:nvSpPr>
            <p:cNvPr id="20509" name="Text Box 36"/>
            <p:cNvSpPr txBox="1">
              <a:spLocks noChangeArrowheads="1"/>
            </p:cNvSpPr>
            <p:nvPr/>
          </p:nvSpPr>
          <p:spPr bwMode="auto">
            <a:xfrm>
              <a:off x="4092" y="3079"/>
              <a:ext cx="200" cy="231"/>
            </a:xfrm>
            <a:prstGeom prst="rect">
              <a:avLst/>
            </a:prstGeom>
            <a:noFill/>
            <a:ln w="9525">
              <a:noFill/>
              <a:miter lim="800000"/>
              <a:headEnd/>
              <a:tailEnd/>
            </a:ln>
          </p:spPr>
          <p:txBody>
            <a:bodyPr wrap="none">
              <a:spAutoFit/>
            </a:bodyPr>
            <a:lstStyle/>
            <a:p>
              <a:r>
                <a:rPr lang="fr-FR"/>
                <a:t>+</a:t>
              </a:r>
            </a:p>
          </p:txBody>
        </p:sp>
        <p:sp>
          <p:nvSpPr>
            <p:cNvPr id="20510" name="Text Box 37"/>
            <p:cNvSpPr txBox="1">
              <a:spLocks noChangeArrowheads="1"/>
            </p:cNvSpPr>
            <p:nvPr/>
          </p:nvSpPr>
          <p:spPr bwMode="auto">
            <a:xfrm>
              <a:off x="4105" y="3702"/>
              <a:ext cx="1225" cy="231"/>
            </a:xfrm>
            <a:prstGeom prst="rect">
              <a:avLst/>
            </a:prstGeom>
            <a:noFill/>
            <a:ln w="9525">
              <a:noFill/>
              <a:miter lim="800000"/>
              <a:headEnd/>
              <a:tailEnd/>
            </a:ln>
          </p:spPr>
          <p:txBody>
            <a:bodyPr>
              <a:spAutoFit/>
            </a:bodyPr>
            <a:lstStyle/>
            <a:p>
              <a:pPr>
                <a:spcBef>
                  <a:spcPct val="50000"/>
                </a:spcBef>
              </a:pPr>
              <a:r>
                <a:rPr lang="fr-FR" b="1"/>
                <a:t>1    </a:t>
              </a:r>
              <a:r>
                <a:rPr lang="fr-FR" b="1">
                  <a:solidFill>
                    <a:srgbClr val="CC0000"/>
                  </a:solidFill>
                </a:rPr>
                <a:t>0</a:t>
              </a:r>
              <a:r>
                <a:rPr lang="fr-FR" b="1"/>
                <a:t>  0   0   0   0</a:t>
              </a:r>
            </a:p>
          </p:txBody>
        </p:sp>
      </p:grpSp>
      <p:sp>
        <p:nvSpPr>
          <p:cNvPr id="20491" name="Rectangle 40"/>
          <p:cNvSpPr>
            <a:spLocks noChangeArrowheads="1"/>
          </p:cNvSpPr>
          <p:nvPr/>
        </p:nvSpPr>
        <p:spPr bwMode="auto">
          <a:xfrm>
            <a:off x="179388" y="836613"/>
            <a:ext cx="4211637" cy="5688012"/>
          </a:xfrm>
          <a:prstGeom prst="rect">
            <a:avLst/>
          </a:prstGeom>
          <a:noFill/>
          <a:ln w="9525">
            <a:solidFill>
              <a:schemeClr val="tx1"/>
            </a:solidFill>
            <a:miter lim="800000"/>
            <a:headEnd/>
            <a:tailEnd/>
          </a:ln>
        </p:spPr>
        <p:txBody>
          <a:bodyPr wrap="none" anchor="ctr"/>
          <a:lstStyle/>
          <a:p>
            <a:endParaRPr lang="fr-FR"/>
          </a:p>
        </p:txBody>
      </p:sp>
      <p:sp>
        <p:nvSpPr>
          <p:cNvPr id="20492" name="Rectangle 41"/>
          <p:cNvSpPr>
            <a:spLocks noChangeArrowheads="1"/>
          </p:cNvSpPr>
          <p:nvPr/>
        </p:nvSpPr>
        <p:spPr bwMode="auto">
          <a:xfrm>
            <a:off x="4572000" y="836613"/>
            <a:ext cx="4392613" cy="5616575"/>
          </a:xfrm>
          <a:prstGeom prst="rect">
            <a:avLst/>
          </a:prstGeom>
          <a:noFill/>
          <a:ln w="9525">
            <a:solidFill>
              <a:schemeClr val="tx1"/>
            </a:solidFill>
            <a:miter lim="800000"/>
            <a:headEnd/>
            <a:tailEnd/>
          </a:ln>
        </p:spPr>
        <p:txBody>
          <a:bodyPr wrap="none" anchor="ctr"/>
          <a:lstStyle/>
          <a:p>
            <a:endParaRPr lang="fr-FR"/>
          </a:p>
        </p:txBody>
      </p:sp>
      <p:sp>
        <p:nvSpPr>
          <p:cNvPr id="20493" name="Text Box 44"/>
          <p:cNvSpPr txBox="1">
            <a:spLocks noChangeArrowheads="1"/>
          </p:cNvSpPr>
          <p:nvPr/>
        </p:nvSpPr>
        <p:spPr bwMode="auto">
          <a:xfrm>
            <a:off x="323850" y="3429000"/>
            <a:ext cx="3105150" cy="1323975"/>
          </a:xfrm>
          <a:prstGeom prst="rect">
            <a:avLst/>
          </a:prstGeom>
          <a:noFill/>
          <a:ln w="9525">
            <a:noFill/>
            <a:miter lim="800000"/>
            <a:headEnd/>
            <a:tailEnd/>
          </a:ln>
        </p:spPr>
        <p:txBody>
          <a:bodyPr>
            <a:spAutoFit/>
          </a:bodyPr>
          <a:lstStyle/>
          <a:p>
            <a:pPr algn="ctr">
              <a:spcBef>
                <a:spcPct val="50000"/>
              </a:spcBef>
            </a:pPr>
            <a:r>
              <a:rPr lang="fr-FR" sz="2000" b="1">
                <a:latin typeface="Times New Roman" pitchFamily="18" charset="0"/>
                <a:cs typeface="Times New Roman" pitchFamily="18" charset="0"/>
              </a:rPr>
              <a:t>Le résultat est négatif : </a:t>
            </a:r>
          </a:p>
          <a:p>
            <a:pPr algn="ctr">
              <a:spcBef>
                <a:spcPct val="50000"/>
              </a:spcBef>
            </a:pPr>
            <a:r>
              <a:rPr lang="fr-FR" sz="2000" b="1">
                <a:latin typeface="Times New Roman" pitchFamily="18" charset="0"/>
                <a:cs typeface="Times New Roman" pitchFamily="18" charset="0"/>
              </a:rPr>
              <a:t>Résultat = - CA2(</a:t>
            </a:r>
            <a:r>
              <a:rPr lang="fr-FR" sz="2000" b="1">
                <a:solidFill>
                  <a:srgbClr val="CC0000"/>
                </a:solidFill>
                <a:latin typeface="Times New Roman" pitchFamily="18" charset="0"/>
                <a:cs typeface="Times New Roman" pitchFamily="18" charset="0"/>
              </a:rPr>
              <a:t>1</a:t>
            </a:r>
            <a:r>
              <a:rPr lang="fr-FR" sz="2000" b="1">
                <a:latin typeface="Times New Roman" pitchFamily="18" charset="0"/>
                <a:cs typeface="Times New Roman" pitchFamily="18" charset="0"/>
              </a:rPr>
              <a:t>0011) </a:t>
            </a:r>
          </a:p>
          <a:p>
            <a:pPr algn="ctr">
              <a:spcBef>
                <a:spcPct val="50000"/>
              </a:spcBef>
            </a:pPr>
            <a:r>
              <a:rPr lang="fr-FR" sz="2000" b="1">
                <a:latin typeface="Times New Roman" pitchFamily="18" charset="0"/>
                <a:cs typeface="Times New Roman" pitchFamily="18" charset="0"/>
              </a:rPr>
              <a:t>                 = -(01101)= - 13</a:t>
            </a:r>
          </a:p>
        </p:txBody>
      </p:sp>
      <p:sp>
        <p:nvSpPr>
          <p:cNvPr id="20494" name="Text Box 46"/>
          <p:cNvSpPr txBox="1">
            <a:spLocks noChangeArrowheads="1"/>
          </p:cNvSpPr>
          <p:nvPr/>
        </p:nvSpPr>
        <p:spPr bwMode="auto">
          <a:xfrm>
            <a:off x="5076825" y="3789363"/>
            <a:ext cx="3311525" cy="862012"/>
          </a:xfrm>
          <a:prstGeom prst="rect">
            <a:avLst/>
          </a:prstGeom>
          <a:noFill/>
          <a:ln w="9525">
            <a:noFill/>
            <a:miter lim="800000"/>
            <a:headEnd/>
            <a:tailEnd/>
          </a:ln>
        </p:spPr>
        <p:txBody>
          <a:bodyPr>
            <a:spAutoFit/>
          </a:bodyPr>
          <a:lstStyle/>
          <a:p>
            <a:pPr algn="ctr">
              <a:spcBef>
                <a:spcPct val="50000"/>
              </a:spcBef>
            </a:pPr>
            <a:r>
              <a:rPr lang="fr-FR" sz="2000" b="1">
                <a:latin typeface="Times New Roman" pitchFamily="18" charset="0"/>
                <a:cs typeface="Times New Roman" pitchFamily="18" charset="0"/>
              </a:rPr>
              <a:t>Le résultat est positif </a:t>
            </a:r>
          </a:p>
          <a:p>
            <a:pPr algn="ctr">
              <a:spcBef>
                <a:spcPct val="50000"/>
              </a:spcBef>
            </a:pPr>
            <a:r>
              <a:rPr lang="fr-FR" sz="2000" b="1">
                <a:latin typeface="Times New Roman" pitchFamily="18" charset="0"/>
                <a:cs typeface="Times New Roman" pitchFamily="18" charset="0"/>
              </a:rPr>
              <a:t>(00000)</a:t>
            </a:r>
            <a:r>
              <a:rPr lang="fr-FR" sz="2000" b="1" baseline="-25000">
                <a:latin typeface="Times New Roman" pitchFamily="18" charset="0"/>
                <a:cs typeface="Times New Roman" pitchFamily="18" charset="0"/>
              </a:rPr>
              <a:t>2</a:t>
            </a:r>
            <a:r>
              <a:rPr lang="fr-FR" sz="2000" b="1">
                <a:latin typeface="Times New Roman" pitchFamily="18" charset="0"/>
                <a:cs typeface="Times New Roman" pitchFamily="18" charset="0"/>
              </a:rPr>
              <a:t>=  ( 0)</a:t>
            </a:r>
            <a:r>
              <a:rPr lang="fr-FR" sz="2000" b="1" baseline="-25000">
                <a:latin typeface="Times New Roman" pitchFamily="18" charset="0"/>
                <a:cs typeface="Times New Roman" pitchFamily="18" charset="0"/>
              </a:rPr>
              <a:t>10</a:t>
            </a:r>
          </a:p>
        </p:txBody>
      </p:sp>
      <p:sp>
        <p:nvSpPr>
          <p:cNvPr id="20495" name="Line 47"/>
          <p:cNvSpPr>
            <a:spLocks noChangeShapeType="1"/>
          </p:cNvSpPr>
          <p:nvPr/>
        </p:nvSpPr>
        <p:spPr bwMode="auto">
          <a:xfrm flipH="1">
            <a:off x="5795963" y="2492375"/>
            <a:ext cx="647700" cy="433388"/>
          </a:xfrm>
          <a:prstGeom prst="line">
            <a:avLst/>
          </a:prstGeom>
          <a:noFill/>
          <a:ln w="9525">
            <a:solidFill>
              <a:schemeClr val="tx1"/>
            </a:solidFill>
            <a:round/>
            <a:headEnd type="arrow" w="med" len="med"/>
            <a:tailEnd/>
          </a:ln>
        </p:spPr>
        <p:txBody>
          <a:bodyPr/>
          <a:lstStyle/>
          <a:p>
            <a:endParaRPr lang="fr-FR"/>
          </a:p>
        </p:txBody>
      </p:sp>
      <p:sp>
        <p:nvSpPr>
          <p:cNvPr id="20496" name="Text Box 48"/>
          <p:cNvSpPr txBox="1">
            <a:spLocks noChangeArrowheads="1"/>
          </p:cNvSpPr>
          <p:nvPr/>
        </p:nvSpPr>
        <p:spPr bwMode="auto">
          <a:xfrm>
            <a:off x="5148263" y="2925763"/>
            <a:ext cx="1079500" cy="446087"/>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Report </a:t>
            </a:r>
          </a:p>
        </p:txBody>
      </p:sp>
      <p:sp>
        <p:nvSpPr>
          <p:cNvPr id="20497" name="Line 49"/>
          <p:cNvSpPr>
            <a:spLocks noChangeShapeType="1"/>
          </p:cNvSpPr>
          <p:nvPr/>
        </p:nvSpPr>
        <p:spPr bwMode="auto">
          <a:xfrm flipH="1">
            <a:off x="1331912" y="2492375"/>
            <a:ext cx="953293" cy="506413"/>
          </a:xfrm>
          <a:prstGeom prst="line">
            <a:avLst/>
          </a:prstGeom>
          <a:noFill/>
          <a:ln w="9525">
            <a:solidFill>
              <a:schemeClr val="tx1"/>
            </a:solidFill>
            <a:round/>
            <a:headEnd type="arrow" w="med" len="med"/>
            <a:tailEnd/>
          </a:ln>
        </p:spPr>
        <p:txBody>
          <a:bodyPr/>
          <a:lstStyle/>
          <a:p>
            <a:endParaRPr lang="fr-FR"/>
          </a:p>
        </p:txBody>
      </p:sp>
      <p:sp>
        <p:nvSpPr>
          <p:cNvPr id="20498" name="Text Box 50"/>
          <p:cNvSpPr txBox="1">
            <a:spLocks noChangeArrowheads="1"/>
          </p:cNvSpPr>
          <p:nvPr/>
        </p:nvSpPr>
        <p:spPr bwMode="auto">
          <a:xfrm>
            <a:off x="611188" y="2997200"/>
            <a:ext cx="1079500" cy="446088"/>
          </a:xfrm>
          <a:prstGeom prst="rect">
            <a:avLst/>
          </a:prstGeom>
          <a:noFill/>
          <a:ln w="9525">
            <a:noFill/>
            <a:miter lim="800000"/>
            <a:headEnd/>
            <a:tailEnd/>
          </a:ln>
        </p:spPr>
        <p:txBody>
          <a:bodyPr>
            <a:spAutoFit/>
          </a:bodyPr>
          <a:lstStyle/>
          <a:p>
            <a:pPr>
              <a:spcBef>
                <a:spcPct val="50000"/>
              </a:spcBef>
            </a:pPr>
            <a:r>
              <a:rPr lang="fr-FR" sz="2300" b="1">
                <a:latin typeface="Times New Roman" pitchFamily="18" charset="0"/>
                <a:cs typeface="Times New Roman" pitchFamily="18" charset="0"/>
              </a:rPr>
              <a:t>Report </a:t>
            </a:r>
          </a:p>
        </p:txBody>
      </p:sp>
      <p:sp>
        <p:nvSpPr>
          <p:cNvPr id="20499" name="Rectangle 51"/>
          <p:cNvSpPr>
            <a:spLocks noChangeArrowheads="1"/>
          </p:cNvSpPr>
          <p:nvPr/>
        </p:nvSpPr>
        <p:spPr bwMode="auto">
          <a:xfrm>
            <a:off x="2338388" y="2203450"/>
            <a:ext cx="287338" cy="358775"/>
          </a:xfrm>
          <a:prstGeom prst="rect">
            <a:avLst/>
          </a:prstGeom>
          <a:noFill/>
          <a:ln w="25400">
            <a:solidFill>
              <a:schemeClr val="accent2"/>
            </a:solidFill>
            <a:miter lim="800000"/>
            <a:headEnd/>
            <a:tailEnd/>
          </a:ln>
        </p:spPr>
        <p:txBody>
          <a:bodyPr wrap="none" anchor="ctr"/>
          <a:lstStyle/>
          <a:p>
            <a:endParaRPr lang="fr-FR"/>
          </a:p>
        </p:txBody>
      </p:sp>
      <p:sp>
        <p:nvSpPr>
          <p:cNvPr id="20500" name="Rectangle 52"/>
          <p:cNvSpPr>
            <a:spLocks noChangeArrowheads="1"/>
          </p:cNvSpPr>
          <p:nvPr/>
        </p:nvSpPr>
        <p:spPr bwMode="auto">
          <a:xfrm>
            <a:off x="6588125" y="2205038"/>
            <a:ext cx="287338" cy="358775"/>
          </a:xfrm>
          <a:prstGeom prst="rect">
            <a:avLst/>
          </a:prstGeom>
          <a:noFill/>
          <a:ln w="25400">
            <a:solidFill>
              <a:schemeClr val="accent2"/>
            </a:solidFill>
            <a:miter lim="800000"/>
            <a:headEnd/>
            <a:tailEnd/>
          </a:ln>
        </p:spPr>
        <p:txBody>
          <a:bodyPr wrap="none" anchor="ctr"/>
          <a:lstStyle/>
          <a:p>
            <a:endParaRPr lang="fr-FR"/>
          </a:p>
        </p:txBody>
      </p:sp>
      <p:sp>
        <p:nvSpPr>
          <p:cNvPr id="20501" name="Line 53"/>
          <p:cNvSpPr>
            <a:spLocks noChangeShapeType="1"/>
          </p:cNvSpPr>
          <p:nvPr/>
        </p:nvSpPr>
        <p:spPr bwMode="auto">
          <a:xfrm flipV="1">
            <a:off x="2484438" y="2562224"/>
            <a:ext cx="287362" cy="866775"/>
          </a:xfrm>
          <a:prstGeom prst="line">
            <a:avLst/>
          </a:prstGeom>
          <a:noFill/>
          <a:ln w="9525">
            <a:solidFill>
              <a:schemeClr val="tx1"/>
            </a:solidFill>
            <a:round/>
            <a:headEnd/>
            <a:tailEnd type="triangle" w="med" len="med"/>
          </a:ln>
        </p:spPr>
        <p:txBody>
          <a:bodyPr/>
          <a:lstStyle/>
          <a:p>
            <a:endParaRPr lang="fr-FR"/>
          </a:p>
        </p:txBody>
      </p:sp>
      <p:sp>
        <p:nvSpPr>
          <p:cNvPr id="20502" name="Line 54"/>
          <p:cNvSpPr>
            <a:spLocks noChangeShapeType="1"/>
          </p:cNvSpPr>
          <p:nvPr/>
        </p:nvSpPr>
        <p:spPr bwMode="auto">
          <a:xfrm flipV="1">
            <a:off x="6877050" y="2492375"/>
            <a:ext cx="215900" cy="1223963"/>
          </a:xfrm>
          <a:prstGeom prst="line">
            <a:avLst/>
          </a:prstGeom>
          <a:noFill/>
          <a:ln w="9525">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57158" y="274638"/>
            <a:ext cx="8429684" cy="868346"/>
          </a:xfrm>
          <a:solidFill>
            <a:schemeClr val="accent5">
              <a:lumMod val="90000"/>
            </a:schemeClr>
          </a:solidFill>
          <a:ln>
            <a:solidFill>
              <a:srgbClr val="FF0000"/>
            </a:solidFill>
          </a:ln>
        </p:spPr>
        <p:txBody>
          <a:bodyPr/>
          <a:lstStyle/>
          <a:p>
            <a:pPr eaLnBrk="1" hangingPunct="1"/>
            <a:r>
              <a:rPr lang="fr-FR" sz="3300" b="1" dirty="0" smtClean="0">
                <a:solidFill>
                  <a:srgbClr val="FF0000"/>
                </a:solidFill>
                <a:latin typeface="Times New Roman" pitchFamily="18" charset="0"/>
                <a:cs typeface="Times New Roman" pitchFamily="18" charset="0"/>
              </a:rPr>
              <a:t>V-1 Le codage BCD (Binary </a:t>
            </a:r>
            <a:r>
              <a:rPr lang="fr-FR" sz="3300" b="1" dirty="0" err="1" smtClean="0">
                <a:solidFill>
                  <a:srgbClr val="FF0000"/>
                </a:solidFill>
                <a:latin typeface="Times New Roman" pitchFamily="18" charset="0"/>
                <a:cs typeface="Times New Roman" pitchFamily="18" charset="0"/>
              </a:rPr>
              <a:t>Coded</a:t>
            </a:r>
            <a:r>
              <a:rPr lang="fr-FR" sz="3300" b="1" dirty="0" smtClean="0">
                <a:solidFill>
                  <a:srgbClr val="FF0000"/>
                </a:solidFill>
                <a:latin typeface="Times New Roman" pitchFamily="18" charset="0"/>
                <a:cs typeface="Times New Roman" pitchFamily="18" charset="0"/>
              </a:rPr>
              <a:t> </a:t>
            </a:r>
            <a:r>
              <a:rPr lang="fr-FR" sz="3300" b="1" dirty="0" err="1" smtClean="0">
                <a:solidFill>
                  <a:srgbClr val="FF0000"/>
                </a:solidFill>
                <a:latin typeface="Times New Roman" pitchFamily="18" charset="0"/>
                <a:cs typeface="Times New Roman" pitchFamily="18" charset="0"/>
              </a:rPr>
              <a:t>Decimal</a:t>
            </a:r>
            <a:r>
              <a:rPr lang="fr-FR" sz="3300" b="1" dirty="0" smtClean="0">
                <a:solidFill>
                  <a:srgbClr val="FF0000"/>
                </a:solidFill>
                <a:latin typeface="Times New Roman" pitchFamily="18" charset="0"/>
                <a:cs typeface="Times New Roman" pitchFamily="18" charset="0"/>
              </a:rPr>
              <a:t> )</a:t>
            </a:r>
          </a:p>
        </p:txBody>
      </p:sp>
      <p:sp>
        <p:nvSpPr>
          <p:cNvPr id="38915" name="Rectangle 3"/>
          <p:cNvSpPr>
            <a:spLocks noGrp="1" noChangeArrowheads="1"/>
          </p:cNvSpPr>
          <p:nvPr>
            <p:ph type="body" sz="half" idx="1"/>
          </p:nvPr>
        </p:nvSpPr>
        <p:spPr>
          <a:xfrm>
            <a:off x="357158" y="1600200"/>
            <a:ext cx="5535621" cy="4525963"/>
          </a:xfrm>
        </p:spPr>
        <p:txBody>
          <a:bodyPr/>
          <a:lstStyle/>
          <a:p>
            <a:pPr algn="just" eaLnBrk="1" hangingPunct="1">
              <a:buFont typeface="Wingdings" pitchFamily="2" charset="2"/>
              <a:buChar char="§"/>
            </a:pPr>
            <a:r>
              <a:rPr lang="fr-FR" sz="2300" b="1" dirty="0" smtClean="0">
                <a:latin typeface="Times New Roman" pitchFamily="18" charset="0"/>
                <a:cs typeface="Times New Roman" pitchFamily="18" charset="0"/>
              </a:rPr>
              <a:t>Pour passer du décimal au binaire, il faut effectuer des divisions successives. Il  existe une autre méthode simplifiée pour le passage du décimal au binaire. </a:t>
            </a:r>
          </a:p>
          <a:p>
            <a:pPr algn="just" eaLnBrk="1" hangingPunct="1">
              <a:buFont typeface="Wingdings" pitchFamily="2" charset="2"/>
              <a:buChar char="§"/>
            </a:pPr>
            <a:endParaRPr lang="fr-FR" sz="2300" b="1" dirty="0" smtClean="0">
              <a:latin typeface="Times New Roman" pitchFamily="18" charset="0"/>
              <a:cs typeface="Times New Roman" pitchFamily="18" charset="0"/>
            </a:endParaRPr>
          </a:p>
          <a:p>
            <a:pPr algn="just" eaLnBrk="1" hangingPunct="1">
              <a:buFont typeface="Wingdings" pitchFamily="2" charset="2"/>
              <a:buChar char="§"/>
            </a:pPr>
            <a:r>
              <a:rPr lang="fr-FR" sz="2300" b="1" dirty="0" smtClean="0">
                <a:latin typeface="Times New Roman" pitchFamily="18" charset="0"/>
                <a:cs typeface="Times New Roman" pitchFamily="18" charset="0"/>
              </a:rPr>
              <a:t>Le principe consiste à faire des éclatement sur 4 bits et de remplacer chaque chiffre décimal par sa valeur binaire correspondante .</a:t>
            </a:r>
          </a:p>
          <a:p>
            <a:pPr algn="just" eaLnBrk="1" hangingPunct="1">
              <a:buFont typeface="Wingdings" pitchFamily="2" charset="2"/>
              <a:buChar char="§"/>
            </a:pPr>
            <a:endParaRPr lang="fr-FR" sz="2300" b="1" dirty="0" smtClean="0">
              <a:latin typeface="Times New Roman" pitchFamily="18" charset="0"/>
              <a:cs typeface="Times New Roman" pitchFamily="18" charset="0"/>
            </a:endParaRPr>
          </a:p>
          <a:p>
            <a:pPr algn="just" eaLnBrk="1" hangingPunct="1">
              <a:buFont typeface="Wingdings" pitchFamily="2" charset="2"/>
              <a:buChar char="§"/>
            </a:pPr>
            <a:r>
              <a:rPr lang="fr-FR" sz="2300" b="1" dirty="0" smtClean="0">
                <a:latin typeface="Times New Roman" pitchFamily="18" charset="0"/>
                <a:cs typeface="Times New Roman" pitchFamily="18" charset="0"/>
              </a:rPr>
              <a:t>Les combinaisons supérieures à 9 sont interdites </a:t>
            </a:r>
          </a:p>
        </p:txBody>
      </p:sp>
      <p:graphicFrame>
        <p:nvGraphicFramePr>
          <p:cNvPr id="63550" name="Group 62"/>
          <p:cNvGraphicFramePr>
            <a:graphicFrameLocks noGrp="1"/>
          </p:cNvGraphicFramePr>
          <p:nvPr>
            <p:ph sz="half" idx="2"/>
          </p:nvPr>
        </p:nvGraphicFramePr>
        <p:xfrm>
          <a:off x="6084888" y="1600200"/>
          <a:ext cx="2601912" cy="4861560"/>
        </p:xfrm>
        <a:graphic>
          <a:graphicData uri="http://schemas.openxmlformats.org/drawingml/2006/table">
            <a:tbl>
              <a:tblPr rtl="1"/>
              <a:tblGrid>
                <a:gridCol w="1300162"/>
                <a:gridCol w="1301750"/>
              </a:tblGrid>
              <a:tr h="246063">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Binaire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Décimal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8313" y="260350"/>
            <a:ext cx="8229600" cy="504825"/>
          </a:xfrm>
        </p:spPr>
        <p:txBody>
          <a:bodyPr/>
          <a:lstStyle/>
          <a:p>
            <a:pPr algn="l" eaLnBrk="1" hangingPunct="1"/>
            <a:r>
              <a:rPr lang="fr-FR" sz="3300" b="1" dirty="0" smtClean="0">
                <a:solidFill>
                  <a:srgbClr val="FF0000"/>
                </a:solidFill>
                <a:latin typeface="Times New Roman" pitchFamily="18" charset="0"/>
                <a:cs typeface="Times New Roman" pitchFamily="18" charset="0"/>
              </a:rPr>
              <a:t>Exemple</a:t>
            </a:r>
          </a:p>
        </p:txBody>
      </p:sp>
      <p:grpSp>
        <p:nvGrpSpPr>
          <p:cNvPr id="2" name="Group 12"/>
          <p:cNvGrpSpPr>
            <a:grpSpLocks/>
          </p:cNvGrpSpPr>
          <p:nvPr/>
        </p:nvGrpSpPr>
        <p:grpSpPr bwMode="auto">
          <a:xfrm>
            <a:off x="684213" y="1412875"/>
            <a:ext cx="3059112" cy="1485900"/>
            <a:chOff x="930" y="754"/>
            <a:chExt cx="2698" cy="1261"/>
          </a:xfrm>
        </p:grpSpPr>
        <p:sp>
          <p:nvSpPr>
            <p:cNvPr id="39951" name="Rectangle 4"/>
            <p:cNvSpPr>
              <a:spLocks noChangeArrowheads="1"/>
            </p:cNvSpPr>
            <p:nvPr/>
          </p:nvSpPr>
          <p:spPr bwMode="auto">
            <a:xfrm>
              <a:off x="1566" y="754"/>
              <a:ext cx="1496" cy="441"/>
            </a:xfrm>
            <a:prstGeom prst="rect">
              <a:avLst/>
            </a:prstGeom>
            <a:noFill/>
            <a:ln w="9525">
              <a:noFill/>
              <a:miter lim="800000"/>
              <a:headEnd/>
              <a:tailEnd/>
            </a:ln>
          </p:spPr>
          <p:txBody>
            <a:bodyPr>
              <a:spAutoFit/>
            </a:bodyPr>
            <a:lstStyle/>
            <a:p>
              <a:r>
                <a:rPr lang="fr-FR" sz="2800" dirty="0">
                  <a:solidFill>
                    <a:srgbClr val="00B050"/>
                  </a:solidFill>
                </a:rPr>
                <a:t>1</a:t>
              </a:r>
              <a:r>
                <a:rPr lang="fr-FR" sz="2800" dirty="0"/>
                <a:t>     </a:t>
              </a:r>
              <a:r>
                <a:rPr lang="fr-FR" sz="2800" dirty="0">
                  <a:solidFill>
                    <a:srgbClr val="FF0000"/>
                  </a:solidFill>
                </a:rPr>
                <a:t>2</a:t>
              </a:r>
              <a:r>
                <a:rPr lang="fr-FR" sz="2800" dirty="0"/>
                <a:t>    </a:t>
              </a:r>
              <a:r>
                <a:rPr lang="fr-FR" sz="2800" dirty="0">
                  <a:solidFill>
                    <a:schemeClr val="accent2"/>
                  </a:solidFill>
                </a:rPr>
                <a:t>9</a:t>
              </a:r>
            </a:p>
          </p:txBody>
        </p:sp>
        <p:sp>
          <p:nvSpPr>
            <p:cNvPr id="39952" name="Line 5"/>
            <p:cNvSpPr>
              <a:spLocks noChangeShapeType="1"/>
            </p:cNvSpPr>
            <p:nvPr/>
          </p:nvSpPr>
          <p:spPr bwMode="auto">
            <a:xfrm>
              <a:off x="2744" y="1117"/>
              <a:ext cx="363" cy="544"/>
            </a:xfrm>
            <a:prstGeom prst="line">
              <a:avLst/>
            </a:prstGeom>
            <a:noFill/>
            <a:ln w="9525">
              <a:solidFill>
                <a:schemeClr val="tx1"/>
              </a:solidFill>
              <a:round/>
              <a:headEnd/>
              <a:tailEnd type="triangle" w="med" len="med"/>
            </a:ln>
          </p:spPr>
          <p:txBody>
            <a:bodyPr/>
            <a:lstStyle/>
            <a:p>
              <a:endParaRPr lang="fr-FR"/>
            </a:p>
          </p:txBody>
        </p:sp>
        <p:sp>
          <p:nvSpPr>
            <p:cNvPr id="39953" name="Line 6"/>
            <p:cNvSpPr>
              <a:spLocks noChangeShapeType="1"/>
            </p:cNvSpPr>
            <p:nvPr/>
          </p:nvSpPr>
          <p:spPr bwMode="auto">
            <a:xfrm>
              <a:off x="2200" y="1071"/>
              <a:ext cx="0" cy="545"/>
            </a:xfrm>
            <a:prstGeom prst="line">
              <a:avLst/>
            </a:prstGeom>
            <a:noFill/>
            <a:ln w="9525">
              <a:solidFill>
                <a:schemeClr val="tx1"/>
              </a:solidFill>
              <a:round/>
              <a:headEnd/>
              <a:tailEnd type="triangle" w="med" len="med"/>
            </a:ln>
          </p:spPr>
          <p:txBody>
            <a:bodyPr/>
            <a:lstStyle/>
            <a:p>
              <a:endParaRPr lang="fr-FR"/>
            </a:p>
          </p:txBody>
        </p:sp>
        <p:sp>
          <p:nvSpPr>
            <p:cNvPr id="39954" name="Line 7"/>
            <p:cNvSpPr>
              <a:spLocks noChangeShapeType="1"/>
            </p:cNvSpPr>
            <p:nvPr/>
          </p:nvSpPr>
          <p:spPr bwMode="auto">
            <a:xfrm flipH="1">
              <a:off x="1202" y="1117"/>
              <a:ext cx="499" cy="499"/>
            </a:xfrm>
            <a:prstGeom prst="line">
              <a:avLst/>
            </a:prstGeom>
            <a:noFill/>
            <a:ln w="9525">
              <a:solidFill>
                <a:schemeClr val="tx1"/>
              </a:solidFill>
              <a:round/>
              <a:headEnd/>
              <a:tailEnd type="triangle" w="med" len="med"/>
            </a:ln>
          </p:spPr>
          <p:txBody>
            <a:bodyPr/>
            <a:lstStyle/>
            <a:p>
              <a:endParaRPr lang="fr-FR"/>
            </a:p>
          </p:txBody>
        </p:sp>
        <p:sp>
          <p:nvSpPr>
            <p:cNvPr id="39955" name="Text Box 8"/>
            <p:cNvSpPr txBox="1">
              <a:spLocks noChangeArrowheads="1"/>
            </p:cNvSpPr>
            <p:nvPr/>
          </p:nvSpPr>
          <p:spPr bwMode="auto">
            <a:xfrm>
              <a:off x="2654" y="1661"/>
              <a:ext cx="816" cy="311"/>
            </a:xfrm>
            <a:prstGeom prst="rect">
              <a:avLst/>
            </a:prstGeom>
            <a:noFill/>
            <a:ln w="9525">
              <a:noFill/>
              <a:miter lim="800000"/>
              <a:headEnd/>
              <a:tailEnd/>
            </a:ln>
          </p:spPr>
          <p:txBody>
            <a:bodyPr>
              <a:spAutoFit/>
            </a:bodyPr>
            <a:lstStyle/>
            <a:p>
              <a:pPr>
                <a:spcBef>
                  <a:spcPct val="50000"/>
                </a:spcBef>
              </a:pPr>
              <a:endParaRPr lang="fr-FR"/>
            </a:p>
          </p:txBody>
        </p:sp>
        <p:sp>
          <p:nvSpPr>
            <p:cNvPr id="39956" name="Text Box 9"/>
            <p:cNvSpPr txBox="1">
              <a:spLocks noChangeArrowheads="1"/>
            </p:cNvSpPr>
            <p:nvPr/>
          </p:nvSpPr>
          <p:spPr bwMode="auto">
            <a:xfrm>
              <a:off x="2866" y="1627"/>
              <a:ext cx="762" cy="388"/>
            </a:xfrm>
            <a:prstGeom prst="rect">
              <a:avLst/>
            </a:prstGeom>
            <a:noFill/>
            <a:ln w="9525">
              <a:noFill/>
              <a:miter lim="800000"/>
              <a:headEnd/>
              <a:tailEnd/>
            </a:ln>
          </p:spPr>
          <p:txBody>
            <a:bodyPr wrap="none">
              <a:spAutoFit/>
            </a:bodyPr>
            <a:lstStyle/>
            <a:p>
              <a:r>
                <a:rPr lang="fr-FR" sz="2400" dirty="0">
                  <a:solidFill>
                    <a:schemeClr val="accent2"/>
                  </a:solidFill>
                </a:rPr>
                <a:t>1001</a:t>
              </a:r>
            </a:p>
          </p:txBody>
        </p:sp>
        <p:sp>
          <p:nvSpPr>
            <p:cNvPr id="39957" name="Text Box 10"/>
            <p:cNvSpPr txBox="1">
              <a:spLocks noChangeArrowheads="1"/>
            </p:cNvSpPr>
            <p:nvPr/>
          </p:nvSpPr>
          <p:spPr bwMode="auto">
            <a:xfrm>
              <a:off x="1927" y="1616"/>
              <a:ext cx="762" cy="388"/>
            </a:xfrm>
            <a:prstGeom prst="rect">
              <a:avLst/>
            </a:prstGeom>
            <a:noFill/>
            <a:ln w="9525">
              <a:noFill/>
              <a:miter lim="800000"/>
              <a:headEnd/>
              <a:tailEnd/>
            </a:ln>
          </p:spPr>
          <p:txBody>
            <a:bodyPr wrap="none">
              <a:spAutoFit/>
            </a:bodyPr>
            <a:lstStyle/>
            <a:p>
              <a:r>
                <a:rPr lang="fr-FR" sz="2400" dirty="0">
                  <a:solidFill>
                    <a:srgbClr val="FF0000"/>
                  </a:solidFill>
                </a:rPr>
                <a:t>0010</a:t>
              </a:r>
            </a:p>
          </p:txBody>
        </p:sp>
        <p:sp>
          <p:nvSpPr>
            <p:cNvPr id="39958" name="Text Box 11"/>
            <p:cNvSpPr txBox="1">
              <a:spLocks noChangeArrowheads="1"/>
            </p:cNvSpPr>
            <p:nvPr/>
          </p:nvSpPr>
          <p:spPr bwMode="auto">
            <a:xfrm>
              <a:off x="930" y="1616"/>
              <a:ext cx="762" cy="388"/>
            </a:xfrm>
            <a:prstGeom prst="rect">
              <a:avLst/>
            </a:prstGeom>
            <a:noFill/>
            <a:ln w="9525">
              <a:noFill/>
              <a:miter lim="800000"/>
              <a:headEnd/>
              <a:tailEnd/>
            </a:ln>
          </p:spPr>
          <p:txBody>
            <a:bodyPr wrap="none">
              <a:spAutoFit/>
            </a:bodyPr>
            <a:lstStyle/>
            <a:p>
              <a:r>
                <a:rPr lang="fr-FR" sz="2400" dirty="0">
                  <a:solidFill>
                    <a:srgbClr val="00B050"/>
                  </a:solidFill>
                </a:rPr>
                <a:t>0001</a:t>
              </a:r>
            </a:p>
          </p:txBody>
        </p:sp>
      </p:grpSp>
      <p:grpSp>
        <p:nvGrpSpPr>
          <p:cNvPr id="3" name="Group 13"/>
          <p:cNvGrpSpPr>
            <a:grpSpLocks/>
          </p:cNvGrpSpPr>
          <p:nvPr/>
        </p:nvGrpSpPr>
        <p:grpSpPr bwMode="auto">
          <a:xfrm>
            <a:off x="4643438" y="1557338"/>
            <a:ext cx="3059112" cy="1485900"/>
            <a:chOff x="930" y="754"/>
            <a:chExt cx="2698" cy="1261"/>
          </a:xfrm>
        </p:grpSpPr>
        <p:sp>
          <p:nvSpPr>
            <p:cNvPr id="39943" name="Rectangle 14"/>
            <p:cNvSpPr>
              <a:spLocks noChangeArrowheads="1"/>
            </p:cNvSpPr>
            <p:nvPr/>
          </p:nvSpPr>
          <p:spPr bwMode="auto">
            <a:xfrm>
              <a:off x="1566" y="754"/>
              <a:ext cx="1496" cy="441"/>
            </a:xfrm>
            <a:prstGeom prst="rect">
              <a:avLst/>
            </a:prstGeom>
            <a:noFill/>
            <a:ln w="9525">
              <a:noFill/>
              <a:miter lim="800000"/>
              <a:headEnd/>
              <a:tailEnd/>
            </a:ln>
          </p:spPr>
          <p:txBody>
            <a:bodyPr>
              <a:spAutoFit/>
            </a:bodyPr>
            <a:lstStyle/>
            <a:p>
              <a:r>
                <a:rPr lang="fr-FR" sz="2800"/>
                <a:t>5     6    2</a:t>
              </a:r>
            </a:p>
          </p:txBody>
        </p:sp>
        <p:sp>
          <p:nvSpPr>
            <p:cNvPr id="39944" name="Line 15"/>
            <p:cNvSpPr>
              <a:spLocks noChangeShapeType="1"/>
            </p:cNvSpPr>
            <p:nvPr/>
          </p:nvSpPr>
          <p:spPr bwMode="auto">
            <a:xfrm>
              <a:off x="2744" y="1117"/>
              <a:ext cx="363" cy="544"/>
            </a:xfrm>
            <a:prstGeom prst="line">
              <a:avLst/>
            </a:prstGeom>
            <a:noFill/>
            <a:ln w="9525">
              <a:solidFill>
                <a:schemeClr val="tx1"/>
              </a:solidFill>
              <a:round/>
              <a:headEnd/>
              <a:tailEnd type="triangle" w="med" len="med"/>
            </a:ln>
          </p:spPr>
          <p:txBody>
            <a:bodyPr/>
            <a:lstStyle/>
            <a:p>
              <a:endParaRPr lang="fr-FR"/>
            </a:p>
          </p:txBody>
        </p:sp>
        <p:sp>
          <p:nvSpPr>
            <p:cNvPr id="39945" name="Line 16"/>
            <p:cNvSpPr>
              <a:spLocks noChangeShapeType="1"/>
            </p:cNvSpPr>
            <p:nvPr/>
          </p:nvSpPr>
          <p:spPr bwMode="auto">
            <a:xfrm>
              <a:off x="2200" y="1071"/>
              <a:ext cx="0" cy="545"/>
            </a:xfrm>
            <a:prstGeom prst="line">
              <a:avLst/>
            </a:prstGeom>
            <a:noFill/>
            <a:ln w="9525">
              <a:solidFill>
                <a:schemeClr val="tx1"/>
              </a:solidFill>
              <a:round/>
              <a:headEnd/>
              <a:tailEnd type="triangle" w="med" len="med"/>
            </a:ln>
          </p:spPr>
          <p:txBody>
            <a:bodyPr/>
            <a:lstStyle/>
            <a:p>
              <a:endParaRPr lang="fr-FR"/>
            </a:p>
          </p:txBody>
        </p:sp>
        <p:sp>
          <p:nvSpPr>
            <p:cNvPr id="39946" name="Line 17"/>
            <p:cNvSpPr>
              <a:spLocks noChangeShapeType="1"/>
            </p:cNvSpPr>
            <p:nvPr/>
          </p:nvSpPr>
          <p:spPr bwMode="auto">
            <a:xfrm flipH="1">
              <a:off x="1202" y="1117"/>
              <a:ext cx="499" cy="499"/>
            </a:xfrm>
            <a:prstGeom prst="line">
              <a:avLst/>
            </a:prstGeom>
            <a:noFill/>
            <a:ln w="9525">
              <a:solidFill>
                <a:schemeClr val="tx1"/>
              </a:solidFill>
              <a:round/>
              <a:headEnd/>
              <a:tailEnd type="triangle" w="med" len="med"/>
            </a:ln>
          </p:spPr>
          <p:txBody>
            <a:bodyPr/>
            <a:lstStyle/>
            <a:p>
              <a:endParaRPr lang="fr-FR"/>
            </a:p>
          </p:txBody>
        </p:sp>
        <p:sp>
          <p:nvSpPr>
            <p:cNvPr id="39947" name="Text Box 18"/>
            <p:cNvSpPr txBox="1">
              <a:spLocks noChangeArrowheads="1"/>
            </p:cNvSpPr>
            <p:nvPr/>
          </p:nvSpPr>
          <p:spPr bwMode="auto">
            <a:xfrm>
              <a:off x="2654" y="1661"/>
              <a:ext cx="816" cy="311"/>
            </a:xfrm>
            <a:prstGeom prst="rect">
              <a:avLst/>
            </a:prstGeom>
            <a:noFill/>
            <a:ln w="9525">
              <a:noFill/>
              <a:miter lim="800000"/>
              <a:headEnd/>
              <a:tailEnd/>
            </a:ln>
          </p:spPr>
          <p:txBody>
            <a:bodyPr>
              <a:spAutoFit/>
            </a:bodyPr>
            <a:lstStyle/>
            <a:p>
              <a:pPr>
                <a:spcBef>
                  <a:spcPct val="50000"/>
                </a:spcBef>
              </a:pPr>
              <a:endParaRPr lang="fr-FR"/>
            </a:p>
          </p:txBody>
        </p:sp>
        <p:sp>
          <p:nvSpPr>
            <p:cNvPr id="39948" name="Text Box 19"/>
            <p:cNvSpPr txBox="1">
              <a:spLocks noChangeArrowheads="1"/>
            </p:cNvSpPr>
            <p:nvPr/>
          </p:nvSpPr>
          <p:spPr bwMode="auto">
            <a:xfrm>
              <a:off x="2866" y="1627"/>
              <a:ext cx="762" cy="388"/>
            </a:xfrm>
            <a:prstGeom prst="rect">
              <a:avLst/>
            </a:prstGeom>
            <a:noFill/>
            <a:ln w="9525">
              <a:noFill/>
              <a:miter lim="800000"/>
              <a:headEnd/>
              <a:tailEnd/>
            </a:ln>
          </p:spPr>
          <p:txBody>
            <a:bodyPr wrap="none">
              <a:spAutoFit/>
            </a:bodyPr>
            <a:lstStyle/>
            <a:p>
              <a:r>
                <a:rPr lang="fr-FR" sz="2400"/>
                <a:t>0010</a:t>
              </a:r>
            </a:p>
          </p:txBody>
        </p:sp>
        <p:sp>
          <p:nvSpPr>
            <p:cNvPr id="39949" name="Text Box 20"/>
            <p:cNvSpPr txBox="1">
              <a:spLocks noChangeArrowheads="1"/>
            </p:cNvSpPr>
            <p:nvPr/>
          </p:nvSpPr>
          <p:spPr bwMode="auto">
            <a:xfrm>
              <a:off x="1927" y="1616"/>
              <a:ext cx="762" cy="388"/>
            </a:xfrm>
            <a:prstGeom prst="rect">
              <a:avLst/>
            </a:prstGeom>
            <a:noFill/>
            <a:ln w="9525">
              <a:noFill/>
              <a:miter lim="800000"/>
              <a:headEnd/>
              <a:tailEnd/>
            </a:ln>
          </p:spPr>
          <p:txBody>
            <a:bodyPr wrap="none">
              <a:spAutoFit/>
            </a:bodyPr>
            <a:lstStyle/>
            <a:p>
              <a:r>
                <a:rPr lang="fr-FR" sz="2400"/>
                <a:t>0110</a:t>
              </a:r>
            </a:p>
          </p:txBody>
        </p:sp>
        <p:sp>
          <p:nvSpPr>
            <p:cNvPr id="39950" name="Text Box 21"/>
            <p:cNvSpPr txBox="1">
              <a:spLocks noChangeArrowheads="1"/>
            </p:cNvSpPr>
            <p:nvPr/>
          </p:nvSpPr>
          <p:spPr bwMode="auto">
            <a:xfrm>
              <a:off x="930" y="1616"/>
              <a:ext cx="762" cy="388"/>
            </a:xfrm>
            <a:prstGeom prst="rect">
              <a:avLst/>
            </a:prstGeom>
            <a:noFill/>
            <a:ln w="9525">
              <a:noFill/>
              <a:miter lim="800000"/>
              <a:headEnd/>
              <a:tailEnd/>
            </a:ln>
          </p:spPr>
          <p:txBody>
            <a:bodyPr wrap="none">
              <a:spAutoFit/>
            </a:bodyPr>
            <a:lstStyle/>
            <a:p>
              <a:r>
                <a:rPr lang="fr-FR" sz="2400"/>
                <a:t>0101</a:t>
              </a:r>
            </a:p>
          </p:txBody>
        </p:sp>
      </p:grpSp>
      <p:sp>
        <p:nvSpPr>
          <p:cNvPr id="39941" name="Text Box 22"/>
          <p:cNvSpPr txBox="1">
            <a:spLocks noChangeArrowheads="1"/>
          </p:cNvSpPr>
          <p:nvPr/>
        </p:nvSpPr>
        <p:spPr bwMode="auto">
          <a:xfrm>
            <a:off x="376238" y="3736975"/>
            <a:ext cx="3475037" cy="446276"/>
          </a:xfrm>
          <a:prstGeom prst="rect">
            <a:avLst/>
          </a:prstGeom>
          <a:noFill/>
          <a:ln w="9525">
            <a:noFill/>
            <a:miter lim="800000"/>
            <a:headEnd/>
            <a:tailEnd/>
          </a:ln>
        </p:spPr>
        <p:txBody>
          <a:bodyPr>
            <a:spAutoFit/>
          </a:bodyPr>
          <a:lstStyle/>
          <a:p>
            <a:r>
              <a:rPr lang="fr-FR" sz="2300" b="1" dirty="0">
                <a:latin typeface="Times New Roman" pitchFamily="18" charset="0"/>
                <a:cs typeface="Times New Roman" pitchFamily="18" charset="0"/>
              </a:rPr>
              <a:t>129 = ( </a:t>
            </a:r>
            <a:r>
              <a:rPr lang="fr-FR" sz="2300" b="1" dirty="0">
                <a:solidFill>
                  <a:srgbClr val="00B050"/>
                </a:solidFill>
                <a:latin typeface="Times New Roman" pitchFamily="18" charset="0"/>
                <a:cs typeface="Times New Roman" pitchFamily="18" charset="0"/>
              </a:rPr>
              <a:t>0001</a:t>
            </a:r>
            <a:r>
              <a:rPr lang="fr-FR" sz="2300" b="1" dirty="0">
                <a:latin typeface="Times New Roman" pitchFamily="18" charset="0"/>
                <a:cs typeface="Times New Roman" pitchFamily="18" charset="0"/>
              </a:rPr>
              <a:t> </a:t>
            </a:r>
            <a:r>
              <a:rPr lang="fr-FR" sz="2300" b="1" dirty="0">
                <a:solidFill>
                  <a:srgbClr val="FF0000"/>
                </a:solidFill>
                <a:latin typeface="Times New Roman" pitchFamily="18" charset="0"/>
                <a:cs typeface="Times New Roman" pitchFamily="18" charset="0"/>
              </a:rPr>
              <a:t>0010</a:t>
            </a:r>
            <a:r>
              <a:rPr lang="fr-FR" sz="2300" b="1" dirty="0">
                <a:latin typeface="Times New Roman" pitchFamily="18" charset="0"/>
                <a:cs typeface="Times New Roman" pitchFamily="18" charset="0"/>
              </a:rPr>
              <a:t> </a:t>
            </a:r>
            <a:r>
              <a:rPr lang="fr-FR" sz="2300" b="1" dirty="0">
                <a:solidFill>
                  <a:schemeClr val="accent2"/>
                </a:solidFill>
                <a:latin typeface="Times New Roman" pitchFamily="18" charset="0"/>
                <a:cs typeface="Times New Roman" pitchFamily="18" charset="0"/>
              </a:rPr>
              <a:t>1001</a:t>
            </a:r>
            <a:r>
              <a:rPr lang="fr-FR" sz="2300" b="1" dirty="0">
                <a:latin typeface="Times New Roman" pitchFamily="18" charset="0"/>
                <a:cs typeface="Times New Roman" pitchFamily="18" charset="0"/>
              </a:rPr>
              <a:t>)</a:t>
            </a:r>
            <a:r>
              <a:rPr lang="fr-FR" sz="2300" b="1" baseline="-25000" dirty="0">
                <a:latin typeface="Times New Roman" pitchFamily="18" charset="0"/>
                <a:cs typeface="Times New Roman" pitchFamily="18" charset="0"/>
              </a:rPr>
              <a:t>2</a:t>
            </a:r>
          </a:p>
        </p:txBody>
      </p:sp>
      <p:sp>
        <p:nvSpPr>
          <p:cNvPr id="39942" name="Text Box 23"/>
          <p:cNvSpPr txBox="1">
            <a:spLocks noChangeArrowheads="1"/>
          </p:cNvSpPr>
          <p:nvPr/>
        </p:nvSpPr>
        <p:spPr bwMode="auto">
          <a:xfrm>
            <a:off x="4787900" y="3716338"/>
            <a:ext cx="3168650" cy="446276"/>
          </a:xfrm>
          <a:prstGeom prst="rect">
            <a:avLst/>
          </a:prstGeom>
          <a:noFill/>
          <a:ln w="9525">
            <a:noFill/>
            <a:miter lim="800000"/>
            <a:headEnd/>
            <a:tailEnd/>
          </a:ln>
        </p:spPr>
        <p:txBody>
          <a:bodyPr>
            <a:spAutoFit/>
          </a:bodyPr>
          <a:lstStyle/>
          <a:p>
            <a:r>
              <a:rPr lang="fr-FR" sz="2300" b="1">
                <a:latin typeface="Times New Roman" pitchFamily="18" charset="0"/>
                <a:cs typeface="Times New Roman" pitchFamily="18" charset="0"/>
              </a:rPr>
              <a:t>562 = (0101 0110 0010)</a:t>
            </a:r>
            <a:r>
              <a:rPr lang="fr-FR" sz="2300" b="1" baseline="-25000">
                <a:latin typeface="Times New Roman" pitchFamily="18" charset="0"/>
                <a:cs typeface="Times New Roman" pitchFamily="18" charset="0"/>
              </a:rPr>
              <a:t>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654032"/>
          </a:xfrm>
          <a:solidFill>
            <a:schemeClr val="accent5">
              <a:lumMod val="90000"/>
            </a:schemeClr>
          </a:solidFill>
          <a:ln>
            <a:solidFill>
              <a:srgbClr val="FF0000"/>
            </a:solidFill>
          </a:ln>
        </p:spPr>
        <p:txBody>
          <a:bodyPr/>
          <a:lstStyle/>
          <a:p>
            <a:pPr eaLnBrk="1" hangingPunct="1"/>
            <a:r>
              <a:rPr lang="fr-FR" sz="3300" b="1" dirty="0" smtClean="0">
                <a:solidFill>
                  <a:srgbClr val="FF0000"/>
                </a:solidFill>
                <a:latin typeface="Times New Roman" pitchFamily="18" charset="0"/>
                <a:cs typeface="Times New Roman" pitchFamily="18" charset="0"/>
              </a:rPr>
              <a:t>V-2 Le codage EXCESS3 ( BCD+3 )</a:t>
            </a:r>
          </a:p>
        </p:txBody>
      </p:sp>
      <p:graphicFrame>
        <p:nvGraphicFramePr>
          <p:cNvPr id="69696" name="Group 64"/>
          <p:cNvGraphicFramePr>
            <a:graphicFrameLocks noGrp="1"/>
          </p:cNvGraphicFramePr>
          <p:nvPr>
            <p:ph sz="half" idx="2"/>
          </p:nvPr>
        </p:nvGraphicFramePr>
        <p:xfrm>
          <a:off x="468313" y="1484313"/>
          <a:ext cx="3903662" cy="4861560"/>
        </p:xfrm>
        <a:graphic>
          <a:graphicData uri="http://schemas.openxmlformats.org/drawingml/2006/table">
            <a:tbl>
              <a:tblPr rtl="1"/>
              <a:tblGrid>
                <a:gridCol w="1300162"/>
                <a:gridCol w="1301750"/>
                <a:gridCol w="1301750"/>
              </a:tblGrid>
              <a:tr h="246063">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Binaire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rgbClr val="FF0000"/>
                          </a:solidFill>
                          <a:effectLst/>
                          <a:latin typeface="Times New Roman" pitchFamily="18" charset="0"/>
                          <a:cs typeface="Times New Roman" pitchFamily="18" charset="0"/>
                        </a:rPr>
                        <a:t>BCD+3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Décimal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accent2"/>
                          </a:solidFill>
                          <a:effectLst/>
                          <a:latin typeface="Times New Roman" pitchFamily="18" charset="0"/>
                          <a:cs typeface="Times New Roman" pitchFamily="18" charset="0"/>
                        </a:rPr>
                        <a:t>0100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accent2"/>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chemeClr val="accent2"/>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0101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0111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smtClean="0">
                          <a:ln>
                            <a:noFill/>
                          </a:ln>
                          <a:solidFill>
                            <a:srgbClr val="00B050"/>
                          </a:solidFill>
                          <a:effectLst/>
                          <a:latin typeface="Times New Roman" pitchFamily="18" charset="0"/>
                          <a:cs typeface="Times New Roman" pitchFamily="18" charset="0"/>
                        </a:rPr>
                        <a:t>1100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00B050"/>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100000"/>
                        </a:lnSpc>
                        <a:spcBef>
                          <a:spcPct val="20000"/>
                        </a:spcBef>
                        <a:spcAft>
                          <a:spcPct val="0"/>
                        </a:spcAft>
                        <a:buClrTx/>
                        <a:buSzTx/>
                        <a:buFontTx/>
                        <a:buNone/>
                        <a:tabLst/>
                      </a:pPr>
                      <a:r>
                        <a:rPr kumimoji="0" lang="fr-FR" sz="2300" b="1" i="0" u="none" strike="noStrike" cap="none" normalizeH="0" baseline="0" dirty="0" smtClean="0">
                          <a:ln>
                            <a:noFill/>
                          </a:ln>
                          <a:solidFill>
                            <a:srgbClr val="00B050"/>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75"/>
          <p:cNvGrpSpPr>
            <a:grpSpLocks/>
          </p:cNvGrpSpPr>
          <p:nvPr/>
        </p:nvGrpSpPr>
        <p:grpSpPr bwMode="auto">
          <a:xfrm>
            <a:off x="5292725" y="2565400"/>
            <a:ext cx="3059113" cy="1485900"/>
            <a:chOff x="3334" y="1616"/>
            <a:chExt cx="1927" cy="936"/>
          </a:xfrm>
        </p:grpSpPr>
        <p:sp>
          <p:nvSpPr>
            <p:cNvPr id="41014" name="Rectangle 67"/>
            <p:cNvSpPr>
              <a:spLocks noChangeArrowheads="1"/>
            </p:cNvSpPr>
            <p:nvPr/>
          </p:nvSpPr>
          <p:spPr bwMode="auto">
            <a:xfrm>
              <a:off x="3788" y="1616"/>
              <a:ext cx="1069" cy="327"/>
            </a:xfrm>
            <a:prstGeom prst="rect">
              <a:avLst/>
            </a:prstGeom>
            <a:noFill/>
            <a:ln w="9525">
              <a:noFill/>
              <a:miter lim="800000"/>
              <a:headEnd/>
              <a:tailEnd/>
            </a:ln>
          </p:spPr>
          <p:txBody>
            <a:bodyPr>
              <a:spAutoFit/>
            </a:bodyPr>
            <a:lstStyle/>
            <a:p>
              <a:r>
                <a:rPr lang="fr-FR" sz="2800" dirty="0">
                  <a:solidFill>
                    <a:schemeClr val="accent2"/>
                  </a:solidFill>
                </a:rPr>
                <a:t>1</a:t>
              </a:r>
              <a:r>
                <a:rPr lang="fr-FR" sz="2800" dirty="0"/>
                <a:t>     </a:t>
              </a:r>
              <a:r>
                <a:rPr lang="fr-FR" sz="2800" dirty="0">
                  <a:solidFill>
                    <a:srgbClr val="FF0000"/>
                  </a:solidFill>
                </a:rPr>
                <a:t>2</a:t>
              </a:r>
              <a:r>
                <a:rPr lang="fr-FR" sz="2800" dirty="0"/>
                <a:t>    </a:t>
              </a:r>
              <a:r>
                <a:rPr lang="fr-FR" sz="2800" dirty="0">
                  <a:solidFill>
                    <a:srgbClr val="00B050"/>
                  </a:solidFill>
                </a:rPr>
                <a:t>9</a:t>
              </a:r>
            </a:p>
          </p:txBody>
        </p:sp>
        <p:sp>
          <p:nvSpPr>
            <p:cNvPr id="41015" name="Line 68"/>
            <p:cNvSpPr>
              <a:spLocks noChangeShapeType="1"/>
            </p:cNvSpPr>
            <p:nvPr/>
          </p:nvSpPr>
          <p:spPr bwMode="auto">
            <a:xfrm>
              <a:off x="4630" y="1885"/>
              <a:ext cx="259" cy="404"/>
            </a:xfrm>
            <a:prstGeom prst="line">
              <a:avLst/>
            </a:prstGeom>
            <a:noFill/>
            <a:ln w="9525">
              <a:solidFill>
                <a:schemeClr val="tx1"/>
              </a:solidFill>
              <a:round/>
              <a:headEnd/>
              <a:tailEnd type="triangle" w="med" len="med"/>
            </a:ln>
          </p:spPr>
          <p:txBody>
            <a:bodyPr/>
            <a:lstStyle/>
            <a:p>
              <a:endParaRPr lang="fr-FR"/>
            </a:p>
          </p:txBody>
        </p:sp>
        <p:sp>
          <p:nvSpPr>
            <p:cNvPr id="41016" name="Line 69"/>
            <p:cNvSpPr>
              <a:spLocks noChangeShapeType="1"/>
            </p:cNvSpPr>
            <p:nvPr/>
          </p:nvSpPr>
          <p:spPr bwMode="auto">
            <a:xfrm>
              <a:off x="4332" y="1888"/>
              <a:ext cx="0" cy="405"/>
            </a:xfrm>
            <a:prstGeom prst="line">
              <a:avLst/>
            </a:prstGeom>
            <a:noFill/>
            <a:ln w="9525">
              <a:solidFill>
                <a:schemeClr val="tx1"/>
              </a:solidFill>
              <a:round/>
              <a:headEnd/>
              <a:tailEnd type="triangle" w="med" len="med"/>
            </a:ln>
          </p:spPr>
          <p:txBody>
            <a:bodyPr/>
            <a:lstStyle/>
            <a:p>
              <a:endParaRPr lang="fr-FR"/>
            </a:p>
          </p:txBody>
        </p:sp>
        <p:sp>
          <p:nvSpPr>
            <p:cNvPr id="41017" name="Line 70"/>
            <p:cNvSpPr>
              <a:spLocks noChangeShapeType="1"/>
            </p:cNvSpPr>
            <p:nvPr/>
          </p:nvSpPr>
          <p:spPr bwMode="auto">
            <a:xfrm flipH="1">
              <a:off x="3528" y="1885"/>
              <a:ext cx="357" cy="371"/>
            </a:xfrm>
            <a:prstGeom prst="line">
              <a:avLst/>
            </a:prstGeom>
            <a:noFill/>
            <a:ln w="9525">
              <a:solidFill>
                <a:schemeClr val="tx1"/>
              </a:solidFill>
              <a:round/>
              <a:headEnd/>
              <a:tailEnd type="triangle" w="med" len="med"/>
            </a:ln>
          </p:spPr>
          <p:txBody>
            <a:bodyPr/>
            <a:lstStyle/>
            <a:p>
              <a:endParaRPr lang="fr-FR"/>
            </a:p>
          </p:txBody>
        </p:sp>
        <p:sp>
          <p:nvSpPr>
            <p:cNvPr id="41018" name="Text Box 71"/>
            <p:cNvSpPr txBox="1">
              <a:spLocks noChangeArrowheads="1"/>
            </p:cNvSpPr>
            <p:nvPr/>
          </p:nvSpPr>
          <p:spPr bwMode="auto">
            <a:xfrm>
              <a:off x="4565" y="2289"/>
              <a:ext cx="583" cy="231"/>
            </a:xfrm>
            <a:prstGeom prst="rect">
              <a:avLst/>
            </a:prstGeom>
            <a:noFill/>
            <a:ln w="9525">
              <a:noFill/>
              <a:miter lim="800000"/>
              <a:headEnd/>
              <a:tailEnd/>
            </a:ln>
          </p:spPr>
          <p:txBody>
            <a:bodyPr>
              <a:spAutoFit/>
            </a:bodyPr>
            <a:lstStyle/>
            <a:p>
              <a:pPr>
                <a:spcBef>
                  <a:spcPct val="50000"/>
                </a:spcBef>
              </a:pPr>
              <a:endParaRPr lang="fr-FR"/>
            </a:p>
          </p:txBody>
        </p:sp>
        <p:sp>
          <p:nvSpPr>
            <p:cNvPr id="41019" name="Text Box 72"/>
            <p:cNvSpPr txBox="1">
              <a:spLocks noChangeArrowheads="1"/>
            </p:cNvSpPr>
            <p:nvPr/>
          </p:nvSpPr>
          <p:spPr bwMode="auto">
            <a:xfrm>
              <a:off x="4717" y="2264"/>
              <a:ext cx="544" cy="288"/>
            </a:xfrm>
            <a:prstGeom prst="rect">
              <a:avLst/>
            </a:prstGeom>
            <a:noFill/>
            <a:ln w="9525">
              <a:noFill/>
              <a:miter lim="800000"/>
              <a:headEnd/>
              <a:tailEnd/>
            </a:ln>
          </p:spPr>
          <p:txBody>
            <a:bodyPr wrap="none">
              <a:spAutoFit/>
            </a:bodyPr>
            <a:lstStyle/>
            <a:p>
              <a:r>
                <a:rPr lang="fr-FR" sz="2400" dirty="0">
                  <a:solidFill>
                    <a:srgbClr val="00B050"/>
                  </a:solidFill>
                </a:rPr>
                <a:t>1100</a:t>
              </a:r>
            </a:p>
          </p:txBody>
        </p:sp>
        <p:sp>
          <p:nvSpPr>
            <p:cNvPr id="41020" name="Text Box 73"/>
            <p:cNvSpPr txBox="1">
              <a:spLocks noChangeArrowheads="1"/>
            </p:cNvSpPr>
            <p:nvPr/>
          </p:nvSpPr>
          <p:spPr bwMode="auto">
            <a:xfrm>
              <a:off x="4046" y="2256"/>
              <a:ext cx="544" cy="288"/>
            </a:xfrm>
            <a:prstGeom prst="rect">
              <a:avLst/>
            </a:prstGeom>
            <a:noFill/>
            <a:ln w="9525">
              <a:noFill/>
              <a:miter lim="800000"/>
              <a:headEnd/>
              <a:tailEnd/>
            </a:ln>
          </p:spPr>
          <p:txBody>
            <a:bodyPr wrap="none">
              <a:spAutoFit/>
            </a:bodyPr>
            <a:lstStyle/>
            <a:p>
              <a:r>
                <a:rPr lang="fr-FR" sz="2400" dirty="0">
                  <a:solidFill>
                    <a:srgbClr val="FF0000"/>
                  </a:solidFill>
                </a:rPr>
                <a:t>0101</a:t>
              </a:r>
            </a:p>
          </p:txBody>
        </p:sp>
        <p:sp>
          <p:nvSpPr>
            <p:cNvPr id="41021" name="Text Box 74"/>
            <p:cNvSpPr txBox="1">
              <a:spLocks noChangeArrowheads="1"/>
            </p:cNvSpPr>
            <p:nvPr/>
          </p:nvSpPr>
          <p:spPr bwMode="auto">
            <a:xfrm>
              <a:off x="3334" y="2256"/>
              <a:ext cx="544" cy="288"/>
            </a:xfrm>
            <a:prstGeom prst="rect">
              <a:avLst/>
            </a:prstGeom>
            <a:noFill/>
            <a:ln w="9525">
              <a:noFill/>
              <a:miter lim="800000"/>
              <a:headEnd/>
              <a:tailEnd/>
            </a:ln>
          </p:spPr>
          <p:txBody>
            <a:bodyPr wrap="none">
              <a:spAutoFit/>
            </a:bodyPr>
            <a:lstStyle/>
            <a:p>
              <a:r>
                <a:rPr lang="fr-FR" sz="2400" dirty="0">
                  <a:solidFill>
                    <a:schemeClr val="accent2"/>
                  </a:solidFill>
                </a:rPr>
                <a:t>0100</a:t>
              </a: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5804" y="274638"/>
            <a:ext cx="8229600" cy="868346"/>
          </a:xfrm>
          <a:solidFill>
            <a:schemeClr val="accent5">
              <a:lumMod val="90000"/>
            </a:schemeClr>
          </a:solidFill>
          <a:ln>
            <a:solidFill>
              <a:srgbClr val="FF0000"/>
            </a:solidFill>
          </a:ln>
        </p:spPr>
        <p:txBody>
          <a:bodyPr/>
          <a:lstStyle/>
          <a:p>
            <a:pPr eaLnBrk="1" hangingPunct="1"/>
            <a:r>
              <a:rPr lang="fr-FR" sz="3300" b="1" dirty="0" smtClean="0">
                <a:solidFill>
                  <a:srgbClr val="FF0000"/>
                </a:solidFill>
                <a:latin typeface="Times New Roman" pitchFamily="18" charset="0"/>
                <a:cs typeface="Times New Roman" pitchFamily="18" charset="0"/>
              </a:rPr>
              <a:t>VI- Le code de Gray (code binaire réfléchi)</a:t>
            </a:r>
          </a:p>
        </p:txBody>
      </p:sp>
      <p:sp>
        <p:nvSpPr>
          <p:cNvPr id="38915" name="Rectangle 3"/>
          <p:cNvSpPr>
            <a:spLocks noGrp="1" noChangeArrowheads="1"/>
          </p:cNvSpPr>
          <p:nvPr>
            <p:ph type="body" sz="half" idx="1"/>
          </p:nvPr>
        </p:nvSpPr>
        <p:spPr>
          <a:xfrm>
            <a:off x="357159" y="1214422"/>
            <a:ext cx="8501121" cy="4429156"/>
          </a:xfrm>
        </p:spPr>
        <p:txBody>
          <a:bodyPr/>
          <a:lstStyle/>
          <a:p>
            <a:pPr algn="just">
              <a:buFont typeface="Wingdings" pitchFamily="2" charset="2"/>
              <a:buChar char="§"/>
            </a:pPr>
            <a:r>
              <a:rPr lang="fr-FR" sz="2400" b="1" dirty="0" smtClean="0">
                <a:solidFill>
                  <a:schemeClr val="tx1"/>
                </a:solidFill>
                <a:latin typeface="Times New Roman" pitchFamily="18" charset="0"/>
                <a:cs typeface="Times New Roman" pitchFamily="18" charset="0"/>
              </a:rPr>
              <a:t>C’est un codage qui a la particularité de ne changer qu’un bit lors du passage d’une valeur à sa suivante. De plus, on opère de telle manière que le bit modifié soit d’un poids le plus faible Possible</a:t>
            </a:r>
          </a:p>
          <a:p>
            <a:pPr algn="just">
              <a:buNone/>
            </a:pPr>
            <a:r>
              <a:rPr lang="fr-FR" sz="2300" b="1" dirty="0" smtClean="0">
                <a:solidFill>
                  <a:srgbClr val="FF0000"/>
                </a:solidFill>
                <a:latin typeface="Times New Roman" pitchFamily="18" charset="0"/>
                <a:cs typeface="Times New Roman" pitchFamily="18" charset="0"/>
              </a:rPr>
              <a:t>Utilisation :</a:t>
            </a:r>
          </a:p>
          <a:p>
            <a:pPr algn="just">
              <a:buFont typeface="Wingdings" pitchFamily="2" charset="2"/>
              <a:buChar char="§"/>
            </a:pPr>
            <a:r>
              <a:rPr lang="fr-FR" sz="2300" b="1" dirty="0" smtClean="0">
                <a:latin typeface="Times New Roman" pitchFamily="18" charset="0"/>
                <a:cs typeface="Times New Roman" pitchFamily="18" charset="0"/>
              </a:rPr>
              <a:t>Visualisation d’informations dynamiques</a:t>
            </a:r>
          </a:p>
          <a:p>
            <a:pPr algn="just">
              <a:buFont typeface="Wingdings" pitchFamily="2" charset="2"/>
              <a:buChar char="§"/>
            </a:pPr>
            <a:r>
              <a:rPr lang="fr-FR" sz="2300" b="1" dirty="0" smtClean="0">
                <a:latin typeface="Times New Roman" pitchFamily="18" charset="0"/>
                <a:cs typeface="Times New Roman" pitchFamily="18" charset="0"/>
              </a:rPr>
              <a:t>Conversion de grandeurs analogiques</a:t>
            </a:r>
          </a:p>
          <a:p>
            <a:pPr lvl="1" algn="just"/>
            <a:r>
              <a:rPr lang="fr-FR" sz="2300" b="1" dirty="0" smtClean="0">
                <a:latin typeface="Times New Roman" pitchFamily="18" charset="0"/>
                <a:cs typeface="Times New Roman" pitchFamily="18" charset="0"/>
              </a:rPr>
              <a:t>…</a:t>
            </a:r>
          </a:p>
          <a:p>
            <a:pPr algn="just">
              <a:buNone/>
            </a:pPr>
            <a:r>
              <a:rPr lang="fr-FR" sz="2300" b="1" dirty="0" smtClean="0">
                <a:solidFill>
                  <a:srgbClr val="FF0000"/>
                </a:solidFill>
                <a:latin typeface="Times New Roman" pitchFamily="18" charset="0"/>
                <a:cs typeface="Times New Roman" pitchFamily="18" charset="0"/>
              </a:rPr>
              <a:t>Avantage :</a:t>
            </a:r>
          </a:p>
          <a:p>
            <a:pPr marL="360363" lvl="1" indent="-360363" algn="just">
              <a:buFont typeface="Wingdings" pitchFamily="2" charset="2"/>
              <a:buChar char="§"/>
            </a:pPr>
            <a:r>
              <a:rPr lang="fr-FR" sz="2300" b="1" dirty="0" smtClean="0">
                <a:latin typeface="Times New Roman" pitchFamily="18" charset="0"/>
                <a:cs typeface="Times New Roman" pitchFamily="18" charset="0"/>
              </a:rPr>
              <a:t>Élimine les erreurs de transitions.</a:t>
            </a:r>
          </a:p>
          <a:p>
            <a:pPr marL="360363" lvl="1" indent="-360363" algn="just">
              <a:buNone/>
            </a:pPr>
            <a:endParaRPr lang="fr-FR" sz="23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5804" y="274638"/>
            <a:ext cx="8229600" cy="868346"/>
          </a:xfrm>
          <a:solidFill>
            <a:schemeClr val="accent5">
              <a:lumMod val="90000"/>
            </a:schemeClr>
          </a:solidFill>
          <a:ln>
            <a:solidFill>
              <a:srgbClr val="FF0000"/>
            </a:solidFill>
          </a:ln>
        </p:spPr>
        <p:txBody>
          <a:bodyPr/>
          <a:lstStyle/>
          <a:p>
            <a:r>
              <a:rPr lang="fr-FR" sz="3300" b="1" dirty="0" smtClean="0">
                <a:solidFill>
                  <a:srgbClr val="FF0000"/>
                </a:solidFill>
                <a:latin typeface="Times New Roman" pitchFamily="18" charset="0"/>
                <a:cs typeface="Times New Roman" pitchFamily="18" charset="0"/>
              </a:rPr>
              <a:t>VI.1 Méthode de création</a:t>
            </a:r>
          </a:p>
        </p:txBody>
      </p:sp>
      <p:sp>
        <p:nvSpPr>
          <p:cNvPr id="38915" name="Rectangle 3"/>
          <p:cNvSpPr>
            <a:spLocks noGrp="1" noChangeArrowheads="1"/>
          </p:cNvSpPr>
          <p:nvPr>
            <p:ph type="body" sz="half" idx="1"/>
          </p:nvPr>
        </p:nvSpPr>
        <p:spPr>
          <a:xfrm>
            <a:off x="357159" y="1214422"/>
            <a:ext cx="8501121" cy="4929222"/>
          </a:xfrm>
        </p:spPr>
        <p:txBody>
          <a:bodyPr/>
          <a:lstStyle/>
          <a:p>
            <a:pPr algn="just">
              <a:buFont typeface="Wingdings" pitchFamily="2" charset="2"/>
              <a:buChar char="§"/>
            </a:pPr>
            <a:r>
              <a:rPr lang="fr-FR" sz="2300" b="1" dirty="0" smtClean="0">
                <a:solidFill>
                  <a:schemeClr val="tx1"/>
                </a:solidFill>
                <a:latin typeface="Times New Roman" pitchFamily="18" charset="0"/>
                <a:cs typeface="Times New Roman" pitchFamily="18" charset="0"/>
              </a:rPr>
              <a:t>Si le nombre de 1 est </a:t>
            </a:r>
            <a:r>
              <a:rPr lang="fr-FR" sz="2300" b="1" dirty="0" smtClean="0">
                <a:solidFill>
                  <a:srgbClr val="FF0000"/>
                </a:solidFill>
                <a:latin typeface="Times New Roman" pitchFamily="18" charset="0"/>
                <a:cs typeface="Times New Roman" pitchFamily="18" charset="0"/>
              </a:rPr>
              <a:t>pair</a:t>
            </a:r>
            <a:r>
              <a:rPr lang="fr-FR" sz="2300" b="1" dirty="0" smtClean="0">
                <a:solidFill>
                  <a:schemeClr val="tx1"/>
                </a:solidFill>
                <a:latin typeface="Times New Roman" pitchFamily="18" charset="0"/>
                <a:cs typeface="Times New Roman" pitchFamily="18" charset="0"/>
              </a:rPr>
              <a:t>, il faut inverser le dernier chiffre.</a:t>
            </a:r>
          </a:p>
          <a:p>
            <a:pPr algn="just">
              <a:buFont typeface="Wingdings" pitchFamily="2" charset="2"/>
              <a:buChar char="§"/>
            </a:pPr>
            <a:r>
              <a:rPr lang="fr-FR" sz="2300" b="1" dirty="0" smtClean="0">
                <a:solidFill>
                  <a:schemeClr val="tx1"/>
                </a:solidFill>
                <a:latin typeface="Times New Roman" pitchFamily="18" charset="0"/>
                <a:cs typeface="Times New Roman" pitchFamily="18" charset="0"/>
              </a:rPr>
              <a:t>Si le nombre de 1 est </a:t>
            </a:r>
            <a:r>
              <a:rPr lang="fr-FR" sz="2300" b="1" dirty="0" smtClean="0">
                <a:solidFill>
                  <a:srgbClr val="FF0000"/>
                </a:solidFill>
                <a:latin typeface="Times New Roman" pitchFamily="18" charset="0"/>
                <a:cs typeface="Times New Roman" pitchFamily="18" charset="0"/>
              </a:rPr>
              <a:t>impair</a:t>
            </a:r>
            <a:r>
              <a:rPr lang="fr-FR" sz="2300" b="1" dirty="0" smtClean="0">
                <a:solidFill>
                  <a:schemeClr val="tx1"/>
                </a:solidFill>
                <a:latin typeface="Times New Roman" pitchFamily="18" charset="0"/>
                <a:cs typeface="Times New Roman" pitchFamily="18" charset="0"/>
              </a:rPr>
              <a:t>, il faut inverser le chiffre situé à gauche du 1 le plus à droite.</a:t>
            </a:r>
            <a:endParaRPr lang="fr-FR" sz="2300" b="1" dirty="0" smtClean="0">
              <a:latin typeface="Times New Roman" pitchFamily="18" charset="0"/>
              <a:cs typeface="Times New Roman" pitchFamily="18" charset="0"/>
            </a:endParaRPr>
          </a:p>
          <a:p>
            <a:pPr>
              <a:buNone/>
            </a:pPr>
            <a:r>
              <a:rPr lang="fr-FR" sz="2300" b="1" dirty="0" smtClean="0">
                <a:solidFill>
                  <a:srgbClr val="FF0000"/>
                </a:solidFill>
                <a:latin typeface="Times New Roman" pitchFamily="18" charset="0"/>
                <a:cs typeface="Times New Roman" pitchFamily="18" charset="0"/>
              </a:rPr>
              <a:t>Exemple:</a:t>
            </a:r>
          </a:p>
          <a:p>
            <a:pPr>
              <a:buNone/>
            </a:pPr>
            <a:r>
              <a:rPr lang="fr-FR" sz="2200" b="1" dirty="0" smtClean="0">
                <a:latin typeface="Times New Roman" pitchFamily="18" charset="0"/>
                <a:cs typeface="Times New Roman" pitchFamily="18" charset="0"/>
              </a:rPr>
              <a:t>Le nombre de 1 est pair:</a:t>
            </a:r>
          </a:p>
          <a:p>
            <a:pPr algn="ctr">
              <a:buNone/>
            </a:pPr>
            <a:r>
              <a:rPr lang="fr-FR" sz="2200" b="1" dirty="0" smtClean="0">
                <a:latin typeface="Times New Roman" pitchFamily="18" charset="0"/>
                <a:cs typeface="Times New Roman" pitchFamily="18" charset="0"/>
              </a:rPr>
              <a:t>110 110</a:t>
            </a:r>
            <a:r>
              <a:rPr lang="fr-FR" sz="2200" b="1" dirty="0" smtClean="0">
                <a:solidFill>
                  <a:srgbClr val="FF0000"/>
                </a:solidFill>
                <a:latin typeface="Times New Roman" pitchFamily="18" charset="0"/>
                <a:cs typeface="Times New Roman" pitchFamily="18" charset="0"/>
              </a:rPr>
              <a:t>0</a:t>
            </a:r>
            <a:r>
              <a:rPr lang="fr-FR" sz="2200" b="1" dirty="0" smtClean="0">
                <a:latin typeface="Times New Roman" pitchFamily="18" charset="0"/>
                <a:cs typeface="Times New Roman" pitchFamily="18" charset="0"/>
              </a:rPr>
              <a:t> =&gt; 110 110</a:t>
            </a:r>
            <a:r>
              <a:rPr lang="fr-FR" sz="2200" b="1" dirty="0" smtClean="0">
                <a:solidFill>
                  <a:srgbClr val="FF0000"/>
                </a:solidFill>
                <a:latin typeface="Times New Roman" pitchFamily="18" charset="0"/>
                <a:cs typeface="Times New Roman" pitchFamily="18" charset="0"/>
              </a:rPr>
              <a:t>1</a:t>
            </a:r>
          </a:p>
          <a:p>
            <a:pPr algn="ctr">
              <a:buNone/>
            </a:pPr>
            <a:r>
              <a:rPr lang="fr-FR" sz="2200" b="1" dirty="0" smtClean="0">
                <a:latin typeface="Times New Roman" pitchFamily="18" charset="0"/>
                <a:cs typeface="Times New Roman" pitchFamily="18" charset="0"/>
              </a:rPr>
              <a:t>111 101</a:t>
            </a:r>
            <a:r>
              <a:rPr lang="fr-FR" sz="2200" b="1" dirty="0" smtClean="0">
                <a:solidFill>
                  <a:srgbClr val="FF0000"/>
                </a:solidFill>
                <a:latin typeface="Times New Roman" pitchFamily="18" charset="0"/>
                <a:cs typeface="Times New Roman" pitchFamily="18" charset="0"/>
              </a:rPr>
              <a:t>1</a:t>
            </a:r>
            <a:r>
              <a:rPr lang="fr-FR" sz="2200" b="1" dirty="0" smtClean="0">
                <a:latin typeface="Times New Roman" pitchFamily="18" charset="0"/>
                <a:cs typeface="Times New Roman" pitchFamily="18" charset="0"/>
              </a:rPr>
              <a:t> =&gt; 111 101</a:t>
            </a:r>
            <a:r>
              <a:rPr lang="fr-FR" sz="2200" b="1" dirty="0" smtClean="0">
                <a:solidFill>
                  <a:srgbClr val="FF0000"/>
                </a:solidFill>
                <a:latin typeface="Times New Roman" pitchFamily="18" charset="0"/>
                <a:cs typeface="Times New Roman" pitchFamily="18" charset="0"/>
              </a:rPr>
              <a:t>0</a:t>
            </a:r>
          </a:p>
          <a:p>
            <a:pPr algn="ctr">
              <a:buNone/>
            </a:pPr>
            <a:r>
              <a:rPr lang="fr-FR" sz="2200" b="1" dirty="0" smtClean="0">
                <a:latin typeface="Times New Roman" pitchFamily="18" charset="0"/>
                <a:cs typeface="Times New Roman" pitchFamily="18" charset="0"/>
              </a:rPr>
              <a:t>110 100</a:t>
            </a:r>
            <a:r>
              <a:rPr lang="fr-FR" sz="2200" b="1" dirty="0" smtClean="0">
                <a:solidFill>
                  <a:srgbClr val="FF0000"/>
                </a:solidFill>
                <a:latin typeface="Times New Roman" pitchFamily="18" charset="0"/>
                <a:cs typeface="Times New Roman" pitchFamily="18" charset="0"/>
              </a:rPr>
              <a:t>1</a:t>
            </a:r>
            <a:r>
              <a:rPr lang="fr-FR" sz="2200" b="1" dirty="0" smtClean="0">
                <a:latin typeface="Times New Roman" pitchFamily="18" charset="0"/>
                <a:cs typeface="Times New Roman" pitchFamily="18" charset="0"/>
              </a:rPr>
              <a:t> =&gt; 110 100</a:t>
            </a:r>
            <a:r>
              <a:rPr lang="fr-FR" sz="2200" b="1" dirty="0" smtClean="0">
                <a:solidFill>
                  <a:srgbClr val="FF0000"/>
                </a:solidFill>
                <a:latin typeface="Times New Roman" pitchFamily="18" charset="0"/>
                <a:cs typeface="Times New Roman" pitchFamily="18" charset="0"/>
              </a:rPr>
              <a:t>0</a:t>
            </a:r>
          </a:p>
          <a:p>
            <a:pPr>
              <a:buNone/>
            </a:pPr>
            <a:r>
              <a:rPr lang="fr-FR" sz="2200" b="1" dirty="0" smtClean="0">
                <a:solidFill>
                  <a:schemeClr val="tx1"/>
                </a:solidFill>
                <a:latin typeface="Times New Roman" pitchFamily="18" charset="0"/>
                <a:cs typeface="Times New Roman" pitchFamily="18" charset="0"/>
              </a:rPr>
              <a:t>Le nombre de 1 est impair:</a:t>
            </a:r>
            <a:endParaRPr lang="fr-FR" sz="2200" b="1" dirty="0" smtClean="0">
              <a:latin typeface="Times New Roman" pitchFamily="18" charset="0"/>
              <a:cs typeface="Times New Roman" pitchFamily="18" charset="0"/>
            </a:endParaRPr>
          </a:p>
          <a:p>
            <a:pPr algn="ctr">
              <a:buNone/>
            </a:pPr>
            <a:r>
              <a:rPr lang="fr-FR" sz="2200" b="1" dirty="0" smtClean="0">
                <a:solidFill>
                  <a:schemeClr val="tx1"/>
                </a:solidFill>
                <a:latin typeface="Times New Roman" pitchFamily="18" charset="0"/>
                <a:cs typeface="Times New Roman" pitchFamily="18" charset="0"/>
              </a:rPr>
              <a:t>110 11</a:t>
            </a:r>
            <a:r>
              <a:rPr lang="fr-FR" sz="2200" b="1" dirty="0" smtClean="0">
                <a:solidFill>
                  <a:srgbClr val="FF0000"/>
                </a:solidFill>
                <a:latin typeface="Times New Roman" pitchFamily="18" charset="0"/>
                <a:cs typeface="Times New Roman" pitchFamily="18" charset="0"/>
              </a:rPr>
              <a:t>0</a:t>
            </a:r>
            <a:r>
              <a:rPr lang="fr-FR" sz="2200" b="1" dirty="0" smtClean="0">
                <a:solidFill>
                  <a:schemeClr val="tx1"/>
                </a:solidFill>
                <a:latin typeface="Times New Roman" pitchFamily="18" charset="0"/>
                <a:cs typeface="Times New Roman" pitchFamily="18" charset="0"/>
              </a:rPr>
              <a:t>1 =&gt; 110 11</a:t>
            </a:r>
            <a:r>
              <a:rPr lang="fr-FR" sz="2200" b="1" dirty="0" smtClean="0">
                <a:solidFill>
                  <a:srgbClr val="FF0000"/>
                </a:solidFill>
                <a:latin typeface="Times New Roman" pitchFamily="18" charset="0"/>
                <a:cs typeface="Times New Roman" pitchFamily="18" charset="0"/>
              </a:rPr>
              <a:t>1</a:t>
            </a:r>
            <a:r>
              <a:rPr lang="fr-FR" sz="2200" b="1" dirty="0" smtClean="0">
                <a:solidFill>
                  <a:schemeClr val="tx1"/>
                </a:solidFill>
                <a:latin typeface="Times New Roman" pitchFamily="18" charset="0"/>
                <a:cs typeface="Times New Roman" pitchFamily="18" charset="0"/>
              </a:rPr>
              <a:t>1</a:t>
            </a:r>
          </a:p>
          <a:p>
            <a:pPr algn="ctr">
              <a:buNone/>
            </a:pPr>
            <a:r>
              <a:rPr lang="fr-FR" sz="2200" b="1" dirty="0" smtClean="0">
                <a:solidFill>
                  <a:schemeClr val="tx1"/>
                </a:solidFill>
                <a:latin typeface="Times New Roman" pitchFamily="18" charset="0"/>
                <a:cs typeface="Times New Roman" pitchFamily="18" charset="0"/>
              </a:rPr>
              <a:t>10</a:t>
            </a:r>
            <a:r>
              <a:rPr lang="fr-FR" sz="2200" b="1" dirty="0" smtClean="0">
                <a:solidFill>
                  <a:srgbClr val="FF0000"/>
                </a:solidFill>
                <a:latin typeface="Times New Roman" pitchFamily="18" charset="0"/>
                <a:cs typeface="Times New Roman" pitchFamily="18" charset="0"/>
              </a:rPr>
              <a:t>1</a:t>
            </a:r>
            <a:r>
              <a:rPr lang="fr-FR" sz="2200" b="1" dirty="0" smtClean="0">
                <a:solidFill>
                  <a:schemeClr val="tx1"/>
                </a:solidFill>
                <a:latin typeface="Times New Roman" pitchFamily="18" charset="0"/>
                <a:cs typeface="Times New Roman" pitchFamily="18" charset="0"/>
              </a:rPr>
              <a:t> 1000 =&gt; 10</a:t>
            </a:r>
            <a:r>
              <a:rPr lang="fr-FR" sz="2200" b="1" dirty="0" smtClean="0">
                <a:solidFill>
                  <a:srgbClr val="FF0000"/>
                </a:solidFill>
                <a:latin typeface="Times New Roman" pitchFamily="18" charset="0"/>
                <a:cs typeface="Times New Roman" pitchFamily="18" charset="0"/>
              </a:rPr>
              <a:t>0</a:t>
            </a:r>
            <a:r>
              <a:rPr lang="fr-FR" sz="2200" b="1" dirty="0" smtClean="0">
                <a:solidFill>
                  <a:schemeClr val="tx1"/>
                </a:solidFill>
                <a:latin typeface="Times New Roman" pitchFamily="18" charset="0"/>
                <a:cs typeface="Times New Roman" pitchFamily="18" charset="0"/>
              </a:rPr>
              <a:t> 1000</a:t>
            </a:r>
          </a:p>
          <a:p>
            <a:pPr algn="ctr">
              <a:buNone/>
            </a:pPr>
            <a:r>
              <a:rPr lang="fr-FR" sz="2200" b="1" dirty="0" smtClean="0">
                <a:solidFill>
                  <a:schemeClr val="tx1"/>
                </a:solidFill>
                <a:latin typeface="Times New Roman" pitchFamily="18" charset="0"/>
                <a:cs typeface="Times New Roman" pitchFamily="18" charset="0"/>
              </a:rPr>
              <a:t>110 0</a:t>
            </a:r>
            <a:r>
              <a:rPr lang="fr-FR" sz="2200" b="1" dirty="0" smtClean="0">
                <a:solidFill>
                  <a:srgbClr val="FF0000"/>
                </a:solidFill>
                <a:latin typeface="Times New Roman" pitchFamily="18" charset="0"/>
                <a:cs typeface="Times New Roman" pitchFamily="18" charset="0"/>
              </a:rPr>
              <a:t>0</a:t>
            </a:r>
            <a:r>
              <a:rPr lang="fr-FR" sz="2200" b="1" dirty="0" smtClean="0">
                <a:solidFill>
                  <a:schemeClr val="tx1"/>
                </a:solidFill>
                <a:latin typeface="Times New Roman" pitchFamily="18" charset="0"/>
                <a:cs typeface="Times New Roman" pitchFamily="18" charset="0"/>
              </a:rPr>
              <a:t>10 =&gt; 110 0</a:t>
            </a:r>
            <a:r>
              <a:rPr lang="fr-FR" sz="2200" b="1" dirty="0" smtClean="0">
                <a:solidFill>
                  <a:srgbClr val="FF0000"/>
                </a:solidFill>
                <a:latin typeface="Times New Roman" pitchFamily="18" charset="0"/>
                <a:cs typeface="Times New Roman" pitchFamily="18" charset="0"/>
              </a:rPr>
              <a:t>1</a:t>
            </a:r>
            <a:r>
              <a:rPr lang="fr-FR" sz="2200" b="1" dirty="0" smtClean="0">
                <a:solidFill>
                  <a:schemeClr val="tx1"/>
                </a:solidFill>
                <a:latin typeface="Times New Roman" pitchFamily="18" charset="0"/>
                <a:cs typeface="Times New Roman" pitchFamily="18" charset="0"/>
              </a:rPr>
              <a:t>10</a:t>
            </a:r>
            <a:endParaRPr lang="fr-FR" sz="22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357159" y="857232"/>
            <a:ext cx="8501121" cy="2428892"/>
          </a:xfrm>
        </p:spPr>
        <p:txBody>
          <a:bodyPr/>
          <a:lstStyle/>
          <a:p>
            <a:pPr>
              <a:buNone/>
            </a:pPr>
            <a:r>
              <a:rPr lang="fr-FR" sz="2300" b="1" dirty="0" smtClean="0">
                <a:solidFill>
                  <a:srgbClr val="FF0000"/>
                </a:solidFill>
                <a:latin typeface="Times New Roman" pitchFamily="18" charset="0"/>
                <a:cs typeface="Times New Roman" pitchFamily="18" charset="0"/>
              </a:rPr>
              <a:t>Exercice:</a:t>
            </a:r>
          </a:p>
          <a:p>
            <a:pPr>
              <a:buNone/>
            </a:pPr>
            <a:r>
              <a:rPr lang="fr-FR" sz="2300" b="1" dirty="0" smtClean="0">
                <a:solidFill>
                  <a:schemeClr val="tx1"/>
                </a:solidFill>
                <a:latin typeface="Times New Roman" pitchFamily="18" charset="0"/>
                <a:cs typeface="Times New Roman" pitchFamily="18" charset="0"/>
              </a:rPr>
              <a:t>Quel est le nombre suivant en code gray?</a:t>
            </a:r>
          </a:p>
          <a:p>
            <a:pPr algn="ctr">
              <a:buNone/>
            </a:pPr>
            <a:r>
              <a:rPr lang="fr-FR" sz="2300" b="1" dirty="0" smtClean="0">
                <a:solidFill>
                  <a:schemeClr val="tx1"/>
                </a:solidFill>
                <a:latin typeface="Times New Roman" pitchFamily="18" charset="0"/>
                <a:cs typeface="Times New Roman" pitchFamily="18" charset="0"/>
              </a:rPr>
              <a:t>111 1101 =&gt;</a:t>
            </a:r>
          </a:p>
          <a:p>
            <a:pPr algn="ctr">
              <a:buNone/>
            </a:pPr>
            <a:r>
              <a:rPr lang="fr-FR" sz="2300" b="1" dirty="0" smtClean="0">
                <a:solidFill>
                  <a:schemeClr val="tx1"/>
                </a:solidFill>
                <a:latin typeface="Times New Roman" pitchFamily="18" charset="0"/>
                <a:cs typeface="Times New Roman" pitchFamily="18" charset="0"/>
              </a:rPr>
              <a:t>101 1110 =&gt;</a:t>
            </a:r>
          </a:p>
          <a:p>
            <a:pPr algn="ctr">
              <a:buNone/>
            </a:pPr>
            <a:r>
              <a:rPr lang="fr-FR" sz="2300" b="1" dirty="0" smtClean="0">
                <a:solidFill>
                  <a:schemeClr val="tx1"/>
                </a:solidFill>
                <a:latin typeface="Times New Roman" pitchFamily="18" charset="0"/>
                <a:cs typeface="Times New Roman" pitchFamily="18" charset="0"/>
              </a:rPr>
              <a:t>110 0100 =&gt;</a:t>
            </a:r>
            <a:endParaRPr lang="fr-FR" sz="23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Espace réservé du numéro de diapositive 7"/>
          <p:cNvSpPr>
            <a:spLocks noGrp="1"/>
          </p:cNvSpPr>
          <p:nvPr>
            <p:ph type="sldNum" sz="quarter" idx="12"/>
          </p:nvPr>
        </p:nvSpPr>
        <p:spPr>
          <a:noFill/>
        </p:spPr>
        <p:txBody>
          <a:bodyPr/>
          <a:lstStyle/>
          <a:p>
            <a:fld id="{66260BB9-A5E8-468F-951E-5A7EFF08684C}" type="slidenum">
              <a:rPr lang="en-GB" smtClean="0"/>
              <a:pPr/>
              <a:t>6</a:t>
            </a:fld>
            <a:endParaRPr lang="en-GB" smtClean="0"/>
          </a:p>
        </p:txBody>
      </p:sp>
      <p:sp>
        <p:nvSpPr>
          <p:cNvPr id="1029" name="Rectangle 2"/>
          <p:cNvSpPr>
            <a:spLocks noGrp="1" noChangeArrowheads="1"/>
          </p:cNvSpPr>
          <p:nvPr>
            <p:ph type="title"/>
          </p:nvPr>
        </p:nvSpPr>
        <p:spPr>
          <a:xfrm>
            <a:off x="457200" y="128588"/>
            <a:ext cx="8228013" cy="1300162"/>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I-1 Développement en polynôme d’un nombre dans le système décimal</a:t>
            </a:r>
          </a:p>
        </p:txBody>
      </p:sp>
      <p:sp>
        <p:nvSpPr>
          <p:cNvPr id="1030" name="Rectangle 3"/>
          <p:cNvSpPr>
            <a:spLocks noGrp="1" noChangeArrowheads="1"/>
          </p:cNvSpPr>
          <p:nvPr>
            <p:ph type="body" sz="half" idx="1"/>
          </p:nvPr>
        </p:nvSpPr>
        <p:spPr>
          <a:xfrm>
            <a:off x="457200" y="1600200"/>
            <a:ext cx="8258175" cy="892175"/>
          </a:xfrm>
        </p:spPr>
        <p:txBody>
          <a:bodyPr/>
          <a:lstStyle/>
          <a:p>
            <a:pPr marL="342900" indent="-342900" algn="just" eaLnBrk="1" hangingPunct="1">
              <a:lnSpc>
                <a:spcPct val="100000"/>
              </a:lnSpc>
              <a:spcBef>
                <a:spcPct val="20000"/>
              </a:spcBef>
              <a:buFont typeface="Wingdings" pitchFamily="2" charset="2"/>
              <a:buChar char="§"/>
            </a:pPr>
            <a:r>
              <a:rPr lang="fr-FR" sz="2300" b="1" smtClean="0"/>
              <a:t>Soit le nombre 1978, ce nombre peut être écrit sous la forme suivante : </a:t>
            </a:r>
          </a:p>
        </p:txBody>
      </p:sp>
      <p:graphicFrame>
        <p:nvGraphicFramePr>
          <p:cNvPr id="1026" name="Object 4"/>
          <p:cNvGraphicFramePr>
            <a:graphicFrameLocks noGrp="1" noChangeAspect="1"/>
          </p:cNvGraphicFramePr>
          <p:nvPr>
            <p:ph sz="quarter" idx="2"/>
          </p:nvPr>
        </p:nvGraphicFramePr>
        <p:xfrm>
          <a:off x="1187450" y="2492375"/>
          <a:ext cx="5256213" cy="1296988"/>
        </p:xfrm>
        <a:graphic>
          <a:graphicData uri="http://schemas.openxmlformats.org/presentationml/2006/ole">
            <mc:AlternateContent xmlns:mc="http://schemas.openxmlformats.org/markup-compatibility/2006">
              <mc:Choice xmlns:v="urn:schemas-microsoft-com:vml" Requires="v">
                <p:oleObj spid="_x0000_s1144" name="Equation" r:id="rId4" imgW="2361960" imgH="647640" progId="Equation.3">
                  <p:embed/>
                </p:oleObj>
              </mc:Choice>
              <mc:Fallback>
                <p:oleObj name="Equation" r:id="rId4" imgW="2361960" imgH="6476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2492375"/>
                        <a:ext cx="5256213" cy="1296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Text Box 6"/>
          <p:cNvSpPr txBox="1">
            <a:spLocks noChangeArrowheads="1"/>
          </p:cNvSpPr>
          <p:nvPr/>
        </p:nvSpPr>
        <p:spPr bwMode="auto">
          <a:xfrm>
            <a:off x="611188" y="3929063"/>
            <a:ext cx="7056437" cy="400050"/>
          </a:xfrm>
          <a:prstGeom prst="rect">
            <a:avLst/>
          </a:prstGeom>
          <a:noFill/>
          <a:ln w="9525">
            <a:noFill/>
            <a:miter lim="800000"/>
            <a:headEnd/>
            <a:tailEnd/>
          </a:ln>
        </p:spPr>
        <p:txBody>
          <a:bodyPr>
            <a:spAutoFit/>
          </a:bodyPr>
          <a:lstStyle/>
          <a:p>
            <a:pPr algn="ctr">
              <a:spcBef>
                <a:spcPct val="50000"/>
              </a:spcBef>
              <a:defRPr/>
            </a:pPr>
            <a:r>
              <a:rPr lang="fr-FR" sz="2300" b="1" dirty="0">
                <a:latin typeface="+mj-lt"/>
                <a:cs typeface="Times New Roman" pitchFamily="18" charset="0"/>
              </a:rPr>
              <a:t>Cette forma s’appelle la forme </a:t>
            </a:r>
            <a:r>
              <a:rPr lang="fr-FR" sz="2300" b="1" dirty="0">
                <a:solidFill>
                  <a:srgbClr val="FF0000"/>
                </a:solidFill>
                <a:latin typeface="+mj-lt"/>
                <a:cs typeface="Times New Roman" pitchFamily="18" charset="0"/>
              </a:rPr>
              <a:t>polynomiale</a:t>
            </a:r>
            <a:r>
              <a:rPr lang="fr-FR" sz="2300" b="1" dirty="0">
                <a:latin typeface="+mj-lt"/>
                <a:cs typeface="Times New Roman" pitchFamily="18" charset="0"/>
              </a:rPr>
              <a:t> </a:t>
            </a:r>
          </a:p>
        </p:txBody>
      </p:sp>
      <p:sp>
        <p:nvSpPr>
          <p:cNvPr id="1032" name="Text Box 9"/>
          <p:cNvSpPr txBox="1">
            <a:spLocks noChangeArrowheads="1"/>
          </p:cNvSpPr>
          <p:nvPr/>
        </p:nvSpPr>
        <p:spPr bwMode="auto">
          <a:xfrm>
            <a:off x="539750" y="4572000"/>
            <a:ext cx="8280400" cy="708025"/>
          </a:xfrm>
          <a:prstGeom prst="rect">
            <a:avLst/>
          </a:prstGeom>
          <a:noFill/>
          <a:ln w="9525">
            <a:noFill/>
            <a:miter lim="800000"/>
            <a:headEnd/>
            <a:tailEnd/>
          </a:ln>
        </p:spPr>
        <p:txBody>
          <a:bodyPr>
            <a:spAutoFit/>
          </a:bodyPr>
          <a:lstStyle/>
          <a:p>
            <a:pPr marL="457200" indent="-457200" algn="just" rtl="0">
              <a:buFont typeface="Wingdings" pitchFamily="2" charset="2"/>
              <a:buChar char="§"/>
              <a:defRPr/>
            </a:pPr>
            <a:r>
              <a:rPr lang="fr-FR" sz="2300" b="1" dirty="0">
                <a:latin typeface="+mj-lt"/>
                <a:cs typeface="Times New Roman" pitchFamily="18" charset="0"/>
              </a:rPr>
              <a:t>Un nombre </a:t>
            </a:r>
            <a:r>
              <a:rPr lang="fr-FR" sz="2300" b="1" dirty="0">
                <a:solidFill>
                  <a:srgbClr val="FF0000"/>
                </a:solidFill>
                <a:latin typeface="+mj-lt"/>
                <a:cs typeface="Times New Roman" pitchFamily="18" charset="0"/>
              </a:rPr>
              <a:t>réel</a:t>
            </a:r>
            <a:r>
              <a:rPr lang="fr-FR" sz="2300" b="1" dirty="0">
                <a:latin typeface="+mj-lt"/>
                <a:cs typeface="Times New Roman" pitchFamily="18" charset="0"/>
              </a:rPr>
              <a:t> peut être écrit aussi sous la forme </a:t>
            </a:r>
            <a:r>
              <a:rPr lang="fr-FR" sz="2300" b="1" dirty="0">
                <a:solidFill>
                  <a:schemeClr val="bg1"/>
                </a:solidFill>
                <a:latin typeface="+mj-lt"/>
                <a:cs typeface="Times New Roman" pitchFamily="18" charset="0"/>
              </a:rPr>
              <a:t>  </a:t>
            </a:r>
            <a:r>
              <a:rPr lang="fr-FR" sz="2300" b="1" dirty="0">
                <a:latin typeface="+mj-lt"/>
                <a:cs typeface="Times New Roman" pitchFamily="18" charset="0"/>
              </a:rPr>
              <a:t>polynomiale</a:t>
            </a:r>
          </a:p>
        </p:txBody>
      </p:sp>
      <p:graphicFrame>
        <p:nvGraphicFramePr>
          <p:cNvPr id="1027" name="Object 12"/>
          <p:cNvGraphicFramePr>
            <a:graphicFrameLocks noGrp="1" noChangeAspect="1"/>
          </p:cNvGraphicFramePr>
          <p:nvPr>
            <p:ph sz="quarter" idx="3"/>
          </p:nvPr>
        </p:nvGraphicFramePr>
        <p:xfrm>
          <a:off x="576263" y="5357813"/>
          <a:ext cx="8424862" cy="431800"/>
        </p:xfrm>
        <a:graphic>
          <a:graphicData uri="http://schemas.openxmlformats.org/presentationml/2006/ole">
            <mc:AlternateContent xmlns:mc="http://schemas.openxmlformats.org/markup-compatibility/2006">
              <mc:Choice xmlns:v="urn:schemas-microsoft-com:vml" Requires="v">
                <p:oleObj spid="_x0000_s1145" name="Equation" r:id="rId6" imgW="4317840" imgH="228600" progId="Equation.3">
                  <p:embed/>
                </p:oleObj>
              </mc:Choice>
              <mc:Fallback>
                <p:oleObj name="Equation" r:id="rId6" imgW="431784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263" y="5357813"/>
                        <a:ext cx="84248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357159" y="1000108"/>
            <a:ext cx="8501121" cy="2643206"/>
          </a:xfrm>
        </p:spPr>
        <p:txBody>
          <a:bodyPr/>
          <a:lstStyle/>
          <a:p>
            <a:pPr>
              <a:buNone/>
            </a:pPr>
            <a:r>
              <a:rPr lang="fr-FR" sz="2300" b="1" dirty="0" smtClean="0">
                <a:solidFill>
                  <a:srgbClr val="FF0000"/>
                </a:solidFill>
                <a:latin typeface="Times New Roman" pitchFamily="18" charset="0"/>
                <a:cs typeface="Times New Roman" pitchFamily="18" charset="0"/>
              </a:rPr>
              <a:t>Exercice:</a:t>
            </a:r>
          </a:p>
          <a:p>
            <a:pPr>
              <a:buNone/>
            </a:pPr>
            <a:r>
              <a:rPr lang="fr-FR" sz="2300" b="1" dirty="0" smtClean="0">
                <a:solidFill>
                  <a:schemeClr val="tx1"/>
                </a:solidFill>
                <a:latin typeface="Times New Roman" pitchFamily="18" charset="0"/>
                <a:cs typeface="Times New Roman" pitchFamily="18" charset="0"/>
              </a:rPr>
              <a:t>Quel est le nombre suivant en code gray?</a:t>
            </a:r>
            <a:endParaRPr lang="fr-FR" sz="2300" b="1" dirty="0" smtClean="0">
              <a:latin typeface="Times New Roman" pitchFamily="18" charset="0"/>
              <a:cs typeface="Times New Roman" pitchFamily="18" charset="0"/>
            </a:endParaRPr>
          </a:p>
          <a:p>
            <a:pPr algn="ctr">
              <a:buNone/>
            </a:pPr>
            <a:r>
              <a:rPr lang="fr-FR" sz="2300" b="1" dirty="0" smtClean="0">
                <a:solidFill>
                  <a:schemeClr val="tx1"/>
                </a:solidFill>
                <a:latin typeface="Times New Roman" pitchFamily="18" charset="0"/>
                <a:cs typeface="Times New Roman" pitchFamily="18" charset="0"/>
              </a:rPr>
              <a:t>111 110</a:t>
            </a:r>
            <a:r>
              <a:rPr lang="fr-FR" sz="2300" b="1" dirty="0" smtClean="0">
                <a:solidFill>
                  <a:srgbClr val="FF0000"/>
                </a:solidFill>
                <a:latin typeface="Times New Roman" pitchFamily="18" charset="0"/>
                <a:cs typeface="Times New Roman" pitchFamily="18" charset="0"/>
              </a:rPr>
              <a:t>1</a:t>
            </a:r>
            <a:r>
              <a:rPr lang="fr-FR" sz="2300" b="1" dirty="0" smtClean="0">
                <a:solidFill>
                  <a:schemeClr val="tx1"/>
                </a:solidFill>
                <a:latin typeface="Times New Roman" pitchFamily="18" charset="0"/>
                <a:cs typeface="Times New Roman" pitchFamily="18" charset="0"/>
              </a:rPr>
              <a:t> (</a:t>
            </a:r>
            <a:r>
              <a:rPr lang="fr-FR" sz="2300" b="1" dirty="0" smtClean="0">
                <a:solidFill>
                  <a:srgbClr val="FF0000"/>
                </a:solidFill>
                <a:latin typeface="Times New Roman" pitchFamily="18" charset="0"/>
                <a:cs typeface="Times New Roman" pitchFamily="18" charset="0"/>
              </a:rPr>
              <a:t>pair</a:t>
            </a:r>
            <a:r>
              <a:rPr lang="fr-FR" sz="2300" b="1" dirty="0" smtClean="0">
                <a:solidFill>
                  <a:schemeClr val="tx1"/>
                </a:solidFill>
                <a:latin typeface="Times New Roman" pitchFamily="18" charset="0"/>
                <a:cs typeface="Times New Roman" pitchFamily="18" charset="0"/>
              </a:rPr>
              <a:t>) =&gt;      111 110</a:t>
            </a:r>
            <a:r>
              <a:rPr lang="fr-FR" sz="2300" b="1" dirty="0" smtClean="0">
                <a:solidFill>
                  <a:srgbClr val="FF0000"/>
                </a:solidFill>
                <a:latin typeface="Times New Roman" pitchFamily="18" charset="0"/>
                <a:cs typeface="Times New Roman" pitchFamily="18" charset="0"/>
              </a:rPr>
              <a:t>0</a:t>
            </a:r>
          </a:p>
          <a:p>
            <a:pPr algn="ctr">
              <a:buNone/>
            </a:pPr>
            <a:r>
              <a:rPr lang="fr-FR" sz="2300" b="1" dirty="0" smtClean="0">
                <a:solidFill>
                  <a:schemeClr val="tx1"/>
                </a:solidFill>
                <a:latin typeface="Times New Roman" pitchFamily="18" charset="0"/>
                <a:cs typeface="Times New Roman" pitchFamily="18" charset="0"/>
              </a:rPr>
              <a:t>101 1</a:t>
            </a:r>
            <a:r>
              <a:rPr lang="fr-FR" sz="2300" b="1" dirty="0" smtClean="0">
                <a:solidFill>
                  <a:srgbClr val="FF0000"/>
                </a:solidFill>
                <a:latin typeface="Times New Roman" pitchFamily="18" charset="0"/>
                <a:cs typeface="Times New Roman" pitchFamily="18" charset="0"/>
              </a:rPr>
              <a:t>1</a:t>
            </a:r>
            <a:r>
              <a:rPr lang="fr-FR" sz="2300" b="1" dirty="0" smtClean="0">
                <a:solidFill>
                  <a:schemeClr val="tx1"/>
                </a:solidFill>
                <a:latin typeface="Times New Roman" pitchFamily="18" charset="0"/>
                <a:cs typeface="Times New Roman" pitchFamily="18" charset="0"/>
              </a:rPr>
              <a:t>10 (</a:t>
            </a:r>
            <a:r>
              <a:rPr lang="fr-FR" sz="2300" b="1" dirty="0" smtClean="0">
                <a:solidFill>
                  <a:srgbClr val="FF0000"/>
                </a:solidFill>
                <a:latin typeface="Times New Roman" pitchFamily="18" charset="0"/>
                <a:cs typeface="Times New Roman" pitchFamily="18" charset="0"/>
              </a:rPr>
              <a:t>impair</a:t>
            </a:r>
            <a:r>
              <a:rPr lang="fr-FR" sz="2300" b="1" dirty="0" smtClean="0">
                <a:latin typeface="Times New Roman" pitchFamily="18" charset="0"/>
                <a:cs typeface="Times New Roman" pitchFamily="18" charset="0"/>
              </a:rPr>
              <a:t>)</a:t>
            </a:r>
            <a:r>
              <a:rPr lang="fr-FR" sz="2300" b="1" dirty="0" smtClean="0">
                <a:solidFill>
                  <a:schemeClr val="tx1"/>
                </a:solidFill>
                <a:latin typeface="Times New Roman" pitchFamily="18" charset="0"/>
                <a:cs typeface="Times New Roman" pitchFamily="18" charset="0"/>
              </a:rPr>
              <a:t> =&gt;  101 1</a:t>
            </a:r>
            <a:r>
              <a:rPr lang="fr-FR" sz="2300" b="1" dirty="0" smtClean="0">
                <a:solidFill>
                  <a:srgbClr val="FF0000"/>
                </a:solidFill>
                <a:latin typeface="Times New Roman" pitchFamily="18" charset="0"/>
                <a:cs typeface="Times New Roman" pitchFamily="18" charset="0"/>
              </a:rPr>
              <a:t>0</a:t>
            </a:r>
            <a:r>
              <a:rPr lang="fr-FR" sz="2300" b="1" dirty="0" smtClean="0">
                <a:solidFill>
                  <a:schemeClr val="tx1"/>
                </a:solidFill>
                <a:latin typeface="Times New Roman" pitchFamily="18" charset="0"/>
                <a:cs typeface="Times New Roman" pitchFamily="18" charset="0"/>
              </a:rPr>
              <a:t>10</a:t>
            </a:r>
          </a:p>
          <a:p>
            <a:pPr algn="ctr">
              <a:buNone/>
            </a:pPr>
            <a:r>
              <a:rPr lang="fr-FR" sz="2300" b="1" dirty="0" smtClean="0">
                <a:solidFill>
                  <a:schemeClr val="tx1"/>
                </a:solidFill>
                <a:latin typeface="Times New Roman" pitchFamily="18" charset="0"/>
                <a:cs typeface="Times New Roman" pitchFamily="18" charset="0"/>
              </a:rPr>
              <a:t>110 </a:t>
            </a:r>
            <a:r>
              <a:rPr lang="fr-FR" sz="2300" b="1" dirty="0" smtClean="0">
                <a:solidFill>
                  <a:srgbClr val="FF0000"/>
                </a:solidFill>
                <a:latin typeface="Times New Roman" pitchFamily="18" charset="0"/>
                <a:cs typeface="Times New Roman" pitchFamily="18" charset="0"/>
              </a:rPr>
              <a:t>0</a:t>
            </a:r>
            <a:r>
              <a:rPr lang="fr-FR" sz="2300" b="1" dirty="0" smtClean="0">
                <a:solidFill>
                  <a:schemeClr val="tx1"/>
                </a:solidFill>
                <a:latin typeface="Times New Roman" pitchFamily="18" charset="0"/>
                <a:cs typeface="Times New Roman" pitchFamily="18" charset="0"/>
              </a:rPr>
              <a:t>100 (</a:t>
            </a:r>
            <a:r>
              <a:rPr lang="fr-FR" sz="2300" b="1" dirty="0" smtClean="0">
                <a:solidFill>
                  <a:srgbClr val="FF0000"/>
                </a:solidFill>
                <a:latin typeface="Times New Roman" pitchFamily="18" charset="0"/>
                <a:cs typeface="Times New Roman" pitchFamily="18" charset="0"/>
              </a:rPr>
              <a:t>impair</a:t>
            </a:r>
            <a:r>
              <a:rPr lang="fr-FR" sz="2300" b="1" dirty="0" smtClean="0">
                <a:latin typeface="Times New Roman" pitchFamily="18" charset="0"/>
                <a:cs typeface="Times New Roman" pitchFamily="18" charset="0"/>
              </a:rPr>
              <a:t>)</a:t>
            </a:r>
            <a:r>
              <a:rPr lang="fr-FR" sz="2300" b="1" dirty="0" smtClean="0">
                <a:solidFill>
                  <a:schemeClr val="tx1"/>
                </a:solidFill>
                <a:latin typeface="Times New Roman" pitchFamily="18" charset="0"/>
                <a:cs typeface="Times New Roman" pitchFamily="18" charset="0"/>
              </a:rPr>
              <a:t> =&gt;  110 </a:t>
            </a:r>
            <a:r>
              <a:rPr lang="fr-FR" sz="2300" b="1" dirty="0" smtClean="0">
                <a:solidFill>
                  <a:srgbClr val="FF0000"/>
                </a:solidFill>
                <a:latin typeface="Times New Roman" pitchFamily="18" charset="0"/>
                <a:cs typeface="Times New Roman" pitchFamily="18" charset="0"/>
              </a:rPr>
              <a:t>1</a:t>
            </a:r>
            <a:r>
              <a:rPr lang="fr-FR" sz="2300" b="1" dirty="0" smtClean="0">
                <a:solidFill>
                  <a:schemeClr val="tx1"/>
                </a:solidFill>
                <a:latin typeface="Times New Roman" pitchFamily="18" charset="0"/>
                <a:cs typeface="Times New Roman" pitchFamily="18" charset="0"/>
              </a:rPr>
              <a:t>100</a:t>
            </a:r>
          </a:p>
          <a:p>
            <a:pPr>
              <a:buNone/>
            </a:pPr>
            <a:r>
              <a:rPr lang="fr-FR" sz="2300" b="1" dirty="0" smtClean="0">
                <a:latin typeface="Times New Roman" pitchFamily="18" charset="0"/>
                <a:cs typeface="Times New Roman" pitchFamily="18" charset="0"/>
              </a:rPr>
              <a:t>Compter de 0 à 7 en code gray.</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sz="half" idx="1"/>
          </p:nvPr>
        </p:nvSpPr>
        <p:spPr>
          <a:xfrm>
            <a:off x="357159" y="1214422"/>
            <a:ext cx="8501121" cy="428628"/>
          </a:xfrm>
        </p:spPr>
        <p:txBody>
          <a:bodyPr/>
          <a:lstStyle/>
          <a:p>
            <a:pPr>
              <a:buNone/>
            </a:pPr>
            <a:r>
              <a:rPr lang="fr-FR" sz="2300" b="1" dirty="0" smtClean="0">
                <a:latin typeface="Times New Roman" pitchFamily="18" charset="0"/>
                <a:cs typeface="Times New Roman" pitchFamily="18" charset="0"/>
              </a:rPr>
              <a:t>Compter de 0 à 7 en code gray.</a:t>
            </a:r>
          </a:p>
        </p:txBody>
      </p:sp>
      <p:graphicFrame>
        <p:nvGraphicFramePr>
          <p:cNvPr id="5" name="Tableau 4"/>
          <p:cNvGraphicFramePr>
            <a:graphicFrameLocks noGrp="1"/>
          </p:cNvGraphicFramePr>
          <p:nvPr/>
        </p:nvGraphicFramePr>
        <p:xfrm>
          <a:off x="2143107" y="1928802"/>
          <a:ext cx="4643471" cy="4286277"/>
        </p:xfrm>
        <a:graphic>
          <a:graphicData uri="http://schemas.openxmlformats.org/drawingml/2006/table">
            <a:tbl>
              <a:tblPr firstRow="1" bandRow="1">
                <a:tableStyleId>{5C22544A-7EE6-4342-B048-85BDC9FD1C3A}</a:tableStyleId>
              </a:tblPr>
              <a:tblGrid>
                <a:gridCol w="1495354"/>
                <a:gridCol w="826381"/>
                <a:gridCol w="1160868"/>
                <a:gridCol w="1160868"/>
              </a:tblGrid>
              <a:tr h="476253">
                <a:tc>
                  <a:txBody>
                    <a:bodyPr/>
                    <a:lstStyle/>
                    <a:p>
                      <a:pPr algn="ctr"/>
                      <a:r>
                        <a:rPr lang="fr-FR" sz="2300" b="1" dirty="0" smtClean="0">
                          <a:solidFill>
                            <a:srgbClr val="FF0000"/>
                          </a:solidFill>
                          <a:latin typeface="Times New Roman" pitchFamily="18" charset="0"/>
                          <a:cs typeface="Times New Roman" pitchFamily="18" charset="0"/>
                        </a:rPr>
                        <a:t>Décimal</a:t>
                      </a:r>
                      <a:endParaRPr lang="fr-FR" sz="2300" b="1" dirty="0">
                        <a:solidFill>
                          <a:srgbClr val="FF0000"/>
                        </a:solidFill>
                        <a:latin typeface="Times New Roman" pitchFamily="18" charset="0"/>
                        <a:cs typeface="Times New Roman" pitchFamily="18" charset="0"/>
                      </a:endParaRPr>
                    </a:p>
                  </a:txBody>
                  <a:tcPr/>
                </a:tc>
                <a:tc gridSpan="3">
                  <a:txBody>
                    <a:bodyPr/>
                    <a:lstStyle/>
                    <a:p>
                      <a:pPr algn="ctr"/>
                      <a:r>
                        <a:rPr lang="fr-FR" sz="2300" b="1" dirty="0" smtClean="0">
                          <a:solidFill>
                            <a:srgbClr val="FF0000"/>
                          </a:solidFill>
                          <a:latin typeface="Times New Roman" pitchFamily="18" charset="0"/>
                          <a:cs typeface="Times New Roman" pitchFamily="18" charset="0"/>
                        </a:rPr>
                        <a:t>Code de Gray</a:t>
                      </a:r>
                      <a:endParaRPr lang="fr-FR" sz="2300" b="1" dirty="0">
                        <a:solidFill>
                          <a:srgbClr val="FF0000"/>
                        </a:solidFill>
                        <a:latin typeface="Times New Roman" pitchFamily="18" charset="0"/>
                        <a:cs typeface="Times New Roman" pitchFamily="18" charset="0"/>
                      </a:endParaRPr>
                    </a:p>
                  </a:txBody>
                  <a:tcPr/>
                </a:tc>
                <a:tc hMerge="1">
                  <a:txBody>
                    <a:bodyPr/>
                    <a:lstStyle/>
                    <a:p>
                      <a:pPr algn="ctr"/>
                      <a:endParaRPr lang="fr-FR" sz="2300" b="1" dirty="0">
                        <a:latin typeface="Times New Roman" pitchFamily="18" charset="0"/>
                        <a:cs typeface="Times New Roman" pitchFamily="18" charset="0"/>
                      </a:endParaRPr>
                    </a:p>
                  </a:txBody>
                  <a:tcPr/>
                </a:tc>
                <a:tc hMerge="1">
                  <a:txBody>
                    <a:bodyPr/>
                    <a:lstStyle/>
                    <a:p>
                      <a:pPr algn="ct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2</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3</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4</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5</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6</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r>
              <a:tr h="476253">
                <a:tc>
                  <a:txBody>
                    <a:bodyPr/>
                    <a:lstStyle/>
                    <a:p>
                      <a:pPr algn="ctr"/>
                      <a:r>
                        <a:rPr lang="fr-FR" sz="2300" b="1" dirty="0" smtClean="0">
                          <a:latin typeface="Times New Roman" pitchFamily="18" charset="0"/>
                          <a:cs typeface="Times New Roman" pitchFamily="18" charset="0"/>
                        </a:rPr>
                        <a:t>7</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1</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c>
                  <a:txBody>
                    <a:bodyPr/>
                    <a:lstStyle/>
                    <a:p>
                      <a:pPr algn="ctr"/>
                      <a:r>
                        <a:rPr lang="fr-FR" sz="2300" b="1" dirty="0" smtClean="0">
                          <a:latin typeface="Times New Roman" pitchFamily="18" charset="0"/>
                          <a:cs typeface="Times New Roman" pitchFamily="18" charset="0"/>
                        </a:rPr>
                        <a:t>0</a:t>
                      </a:r>
                      <a:endParaRPr lang="fr-FR" sz="23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85804" y="142852"/>
            <a:ext cx="8229600" cy="654032"/>
          </a:xfrm>
          <a:solidFill>
            <a:schemeClr val="accent5">
              <a:lumMod val="90000"/>
            </a:schemeClr>
          </a:solidFill>
          <a:ln>
            <a:solidFill>
              <a:srgbClr val="FF0000"/>
            </a:solidFill>
          </a:ln>
        </p:spPr>
        <p:txBody>
          <a:bodyPr/>
          <a:lstStyle/>
          <a:p>
            <a:r>
              <a:rPr lang="fr-FR" sz="3300" b="1" dirty="0" smtClean="0">
                <a:solidFill>
                  <a:srgbClr val="FF0000"/>
                </a:solidFill>
                <a:latin typeface="Times New Roman" pitchFamily="18" charset="0"/>
                <a:cs typeface="Times New Roman" pitchFamily="18" charset="0"/>
              </a:rPr>
              <a:t>VI.2 Codeur de position</a:t>
            </a:r>
          </a:p>
        </p:txBody>
      </p:sp>
      <p:sp>
        <p:nvSpPr>
          <p:cNvPr id="38915" name="Rectangle 3"/>
          <p:cNvSpPr>
            <a:spLocks noGrp="1" noChangeArrowheads="1"/>
          </p:cNvSpPr>
          <p:nvPr>
            <p:ph type="body" sz="half" idx="1"/>
          </p:nvPr>
        </p:nvSpPr>
        <p:spPr>
          <a:xfrm>
            <a:off x="214282" y="857232"/>
            <a:ext cx="8715435" cy="1614485"/>
          </a:xfrm>
        </p:spPr>
        <p:txBody>
          <a:bodyPr/>
          <a:lstStyle/>
          <a:p>
            <a:pPr algn="just">
              <a:buFont typeface="Wingdings" pitchFamily="2" charset="2"/>
              <a:buChar char="§"/>
            </a:pPr>
            <a:r>
              <a:rPr lang="fr-FR" sz="2300" b="1" dirty="0" smtClean="0">
                <a:solidFill>
                  <a:schemeClr val="tx1"/>
                </a:solidFill>
                <a:latin typeface="Times New Roman" pitchFamily="18" charset="0"/>
                <a:cs typeface="Times New Roman" pitchFamily="18" charset="0"/>
              </a:rPr>
              <a:t>Ce code est surtout utilisé pour des capteurs de positions absolue, comme les règles optiques.</a:t>
            </a:r>
          </a:p>
          <a:p>
            <a:pPr algn="just">
              <a:buFont typeface="Wingdings" pitchFamily="2" charset="2"/>
              <a:buChar char="§"/>
            </a:pPr>
            <a:r>
              <a:rPr lang="fr-FR" sz="2300" b="1" dirty="0" smtClean="0">
                <a:solidFill>
                  <a:schemeClr val="tx1"/>
                </a:solidFill>
                <a:latin typeface="Times New Roman" pitchFamily="18" charset="0"/>
                <a:cs typeface="Times New Roman" pitchFamily="18" charset="0"/>
              </a:rPr>
              <a:t>Il permet une résolution double de la règle avec la même précision de gravure.</a:t>
            </a:r>
            <a:endParaRPr lang="fr-FR" sz="2300" b="1" dirty="0">
              <a:latin typeface="Times New Roman" pitchFamily="18" charset="0"/>
              <a:cs typeface="Times New Roman" pitchFamily="18" charset="0"/>
            </a:endParaRPr>
          </a:p>
        </p:txBody>
      </p:sp>
      <p:graphicFrame>
        <p:nvGraphicFramePr>
          <p:cNvPr id="6" name="Group 366"/>
          <p:cNvGraphicFramePr>
            <a:graphicFrameLocks noGrp="1"/>
          </p:cNvGraphicFramePr>
          <p:nvPr/>
        </p:nvGraphicFramePr>
        <p:xfrm>
          <a:off x="642910" y="2500306"/>
          <a:ext cx="7929612" cy="1981200"/>
        </p:xfrm>
        <a:graphic>
          <a:graphicData uri="http://schemas.openxmlformats.org/drawingml/2006/table">
            <a:tbl>
              <a:tblPr/>
              <a:tblGrid>
                <a:gridCol w="440534"/>
                <a:gridCol w="440534"/>
                <a:gridCol w="440534"/>
                <a:gridCol w="440534"/>
                <a:gridCol w="440534"/>
                <a:gridCol w="440534"/>
                <a:gridCol w="440534"/>
                <a:gridCol w="440534"/>
                <a:gridCol w="440534"/>
                <a:gridCol w="440534"/>
                <a:gridCol w="440534"/>
                <a:gridCol w="440534"/>
                <a:gridCol w="440534"/>
                <a:gridCol w="440534"/>
                <a:gridCol w="440534"/>
                <a:gridCol w="440534"/>
                <a:gridCol w="440534"/>
                <a:gridCol w="440534"/>
              </a:tblGrid>
              <a:tr h="228018">
                <a:tc row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Bi na i </a:t>
                      </a:r>
                      <a:r>
                        <a:rPr kumimoji="0" lang="fr-FR" sz="2300" b="1" i="0" u="none" strike="noStrike" cap="none" normalizeH="0" baseline="0" dirty="0" err="1" smtClean="0">
                          <a:ln>
                            <a:noFill/>
                          </a:ln>
                          <a:solidFill>
                            <a:srgbClr val="FF0000"/>
                          </a:solidFill>
                          <a:effectLst/>
                          <a:latin typeface="Times New Roman" pitchFamily="18" charset="0"/>
                          <a:cs typeface="Times New Roman" pitchFamily="18" charset="0"/>
                        </a:rPr>
                        <a:t>re</a:t>
                      </a:r>
                      <a:endParaRPr kumimoji="0" lang="fr-FR" sz="2300" b="1" i="0" u="none" strike="noStrike" cap="none" normalizeH="0" baseline="0" dirty="0" smtClean="0">
                        <a:ln>
                          <a:noFill/>
                        </a:ln>
                        <a:solidFill>
                          <a:srgbClr val="FF0000"/>
                        </a:solidFill>
                        <a:effectLst/>
                        <a:latin typeface="Times New Roman" pitchFamily="18" charset="0"/>
                        <a:cs typeface="Times New Roman" pitchFamily="18" charset="0"/>
                      </a:endParaRPr>
                    </a:p>
                  </a:txBody>
                  <a:tcPr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018">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018">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018">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558">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Group 365"/>
          <p:cNvGraphicFramePr>
            <a:graphicFrameLocks noGrp="1"/>
          </p:cNvGraphicFramePr>
          <p:nvPr/>
        </p:nvGraphicFramePr>
        <p:xfrm>
          <a:off x="642910" y="4643446"/>
          <a:ext cx="7929612" cy="1981200"/>
        </p:xfrm>
        <a:graphic>
          <a:graphicData uri="http://schemas.openxmlformats.org/drawingml/2006/table">
            <a:tbl>
              <a:tblPr/>
              <a:tblGrid>
                <a:gridCol w="440534"/>
                <a:gridCol w="440534"/>
                <a:gridCol w="440534"/>
                <a:gridCol w="440534"/>
                <a:gridCol w="440534"/>
                <a:gridCol w="440534"/>
                <a:gridCol w="440534"/>
                <a:gridCol w="440534"/>
                <a:gridCol w="440534"/>
                <a:gridCol w="440534"/>
                <a:gridCol w="440534"/>
                <a:gridCol w="440534"/>
                <a:gridCol w="440534"/>
                <a:gridCol w="440534"/>
                <a:gridCol w="440534"/>
                <a:gridCol w="440534"/>
                <a:gridCol w="440534"/>
                <a:gridCol w="440534"/>
              </a:tblGrid>
              <a:tr h="339725">
                <a:tc row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300" b="1" i="0" u="none" strike="noStrike" cap="none" normalizeH="0" baseline="0" dirty="0" smtClean="0">
                          <a:ln>
                            <a:noFill/>
                          </a:ln>
                          <a:solidFill>
                            <a:srgbClr val="FF0000"/>
                          </a:solidFill>
                          <a:effectLst/>
                          <a:latin typeface="Times New Roman" pitchFamily="18" charset="0"/>
                          <a:cs typeface="Times New Roman" pitchFamily="18" charset="0"/>
                        </a:rPr>
                        <a:t>GRAY</a:t>
                      </a:r>
                    </a:p>
                  </a:txBody>
                  <a:tcPr vert="vert27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725">
                <a:tc vMerge="1">
                  <a:txBody>
                    <a:bodyPr/>
                    <a:lstStyle/>
                    <a:p>
                      <a:endParaRPr lang="fr-F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b3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idx="12"/>
          </p:nvPr>
        </p:nvSpPr>
        <p:spPr/>
        <p:txBody>
          <a:bodyPr/>
          <a:lstStyle/>
          <a:p>
            <a:pPr>
              <a:defRPr/>
            </a:pPr>
            <a:fld id="{2903AF9D-1BA1-4F4A-870D-FC77DFCA2D61}" type="slidenum">
              <a:rPr lang="en-GB" smtClean="0"/>
              <a:pPr>
                <a:defRPr/>
              </a:pPr>
              <a:t>63</a:t>
            </a:fld>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11" y="1814513"/>
            <a:ext cx="7463828" cy="355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979712" y="3611991"/>
            <a:ext cx="1409360" cy="33329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smtClean="0">
                <a:latin typeface="Times New Roman" pitchFamily="18" charset="0"/>
                <a:cs typeface="Times New Roman" pitchFamily="18" charset="0"/>
              </a:rPr>
              <a:t>Horizontale </a:t>
            </a:r>
            <a:endParaRPr lang="fr-FR" dirty="0"/>
          </a:p>
        </p:txBody>
      </p:sp>
      <p:sp>
        <p:nvSpPr>
          <p:cNvPr id="8" name="Rectangle 2"/>
          <p:cNvSpPr>
            <a:spLocks noGrp="1" noChangeArrowheads="1"/>
          </p:cNvSpPr>
          <p:nvPr>
            <p:ph type="title"/>
          </p:nvPr>
        </p:nvSpPr>
        <p:spPr>
          <a:xfrm>
            <a:off x="485804" y="142852"/>
            <a:ext cx="8229600" cy="654032"/>
          </a:xfrm>
          <a:solidFill>
            <a:schemeClr val="accent5">
              <a:lumMod val="90000"/>
            </a:schemeClr>
          </a:solidFill>
          <a:ln>
            <a:solidFill>
              <a:srgbClr val="FF0000"/>
            </a:solidFill>
          </a:ln>
        </p:spPr>
        <p:txBody>
          <a:bodyPr/>
          <a:lstStyle/>
          <a:p>
            <a:r>
              <a:rPr lang="fr-FR" sz="3300" b="1" dirty="0" smtClean="0">
                <a:solidFill>
                  <a:srgbClr val="FF0000"/>
                </a:solidFill>
                <a:latin typeface="Times New Roman" pitchFamily="18" charset="0"/>
                <a:cs typeface="Times New Roman" pitchFamily="18" charset="0"/>
              </a:rPr>
              <a:t>VI.3 Conversion: Binaire =&gt; Code de Gray</a:t>
            </a:r>
          </a:p>
        </p:txBody>
      </p:sp>
      <p:sp>
        <p:nvSpPr>
          <p:cNvPr id="7" name="Rectangle 6"/>
          <p:cNvSpPr/>
          <p:nvPr/>
        </p:nvSpPr>
        <p:spPr>
          <a:xfrm>
            <a:off x="0" y="908720"/>
            <a:ext cx="9036496" cy="413639"/>
          </a:xfrm>
          <a:prstGeom prst="rect">
            <a:avLst/>
          </a:prstGeom>
        </p:spPr>
        <p:txBody>
          <a:bodyPr wrap="square">
            <a:spAutoFit/>
          </a:bodyPr>
          <a:lstStyle/>
          <a:p>
            <a:pPr algn="l"/>
            <a:r>
              <a:rPr lang="fr-FR" sz="2400" b="1" dirty="0">
                <a:latin typeface="Times New Roman" pitchFamily="18" charset="0"/>
                <a:cs typeface="Times New Roman" pitchFamily="18" charset="0"/>
              </a:rPr>
              <a:t>De gauche à droite faire la somme des bits adjacents sans </a:t>
            </a:r>
            <a:r>
              <a:rPr lang="fr-FR" sz="2400" b="1" dirty="0" smtClean="0">
                <a:latin typeface="Times New Roman" pitchFamily="18" charset="0"/>
                <a:cs typeface="Times New Roman" pitchFamily="18" charset="0"/>
              </a:rPr>
              <a:t>retenue</a:t>
            </a:r>
            <a:endParaRPr lang="fr-FR" b="1" dirty="0" smtClean="0">
              <a:latin typeface="Times New Roman" pitchFamily="18" charset="0"/>
              <a:cs typeface="Times New Roman" pitchFamily="18" charset="0"/>
            </a:endParaRPr>
          </a:p>
        </p:txBody>
      </p:sp>
      <p:sp>
        <p:nvSpPr>
          <p:cNvPr id="10" name="Rectangle 9"/>
          <p:cNvSpPr/>
          <p:nvPr/>
        </p:nvSpPr>
        <p:spPr>
          <a:xfrm>
            <a:off x="323528" y="5482679"/>
            <a:ext cx="2907014" cy="1077218"/>
          </a:xfrm>
          <a:prstGeom prst="rect">
            <a:avLst/>
          </a:prstGeom>
          <a:ln>
            <a:solidFill>
              <a:schemeClr val="bg1"/>
            </a:solidFill>
          </a:ln>
        </p:spPr>
        <p:txBody>
          <a:bodyPr wrap="none">
            <a:spAutoFit/>
          </a:bodyPr>
          <a:lstStyle/>
          <a:p>
            <a:r>
              <a:rPr lang="fr-FR" sz="2400" b="1" dirty="0">
                <a:latin typeface="Times New Roman" pitchFamily="18" charset="0"/>
                <a:cs typeface="Times New Roman" pitchFamily="18" charset="0"/>
              </a:rPr>
              <a:t>10010 </a:t>
            </a:r>
            <a:r>
              <a:rPr lang="fr-FR" sz="2400" b="1" dirty="0" smtClean="0">
                <a:latin typeface="Times New Roman" pitchFamily="18" charset="0"/>
                <a:cs typeface="Times New Roman" pitchFamily="18" charset="0"/>
              </a:rPr>
              <a:t>=&gt; (11011)</a:t>
            </a:r>
            <a:r>
              <a:rPr lang="fr-FR" sz="2400" b="1" baseline="-25000" dirty="0" smtClean="0">
                <a:latin typeface="Times New Roman" pitchFamily="18" charset="0"/>
                <a:cs typeface="Times New Roman" pitchFamily="18" charset="0"/>
              </a:rPr>
              <a:t>gray</a:t>
            </a:r>
          </a:p>
          <a:p>
            <a:r>
              <a:rPr lang="fr-FR" sz="2400" b="1" dirty="0">
                <a:latin typeface="Times New Roman" pitchFamily="18" charset="0"/>
                <a:cs typeface="Times New Roman" pitchFamily="18" charset="0"/>
              </a:rPr>
              <a:t>1010 </a:t>
            </a:r>
            <a:r>
              <a:rPr lang="fr-FR" sz="2400" b="1" dirty="0" smtClean="0">
                <a:latin typeface="Times New Roman" pitchFamily="18" charset="0"/>
                <a:cs typeface="Times New Roman" pitchFamily="18" charset="0"/>
              </a:rPr>
              <a:t>=&gt; (    </a:t>
            </a:r>
            <a:r>
              <a:rPr lang="fr-FR" sz="2400" b="1" dirty="0">
                <a:latin typeface="Times New Roman" pitchFamily="18" charset="0"/>
                <a:cs typeface="Times New Roman" pitchFamily="18" charset="0"/>
              </a:rPr>
              <a:t>)</a:t>
            </a:r>
            <a:r>
              <a:rPr lang="fr-FR" sz="2400" b="1" baseline="-25000" dirty="0">
                <a:latin typeface="Times New Roman" pitchFamily="18" charset="0"/>
                <a:cs typeface="Times New Roman" pitchFamily="18" charset="0"/>
              </a:rPr>
              <a:t>gray</a:t>
            </a:r>
          </a:p>
          <a:p>
            <a:endParaRPr lang="fr-FR" sz="2400" b="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1022639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idx="12"/>
          </p:nvPr>
        </p:nvSpPr>
        <p:spPr/>
        <p:txBody>
          <a:bodyPr/>
          <a:lstStyle/>
          <a:p>
            <a:pPr>
              <a:defRPr/>
            </a:pPr>
            <a:fld id="{2903AF9D-1BA1-4F4A-870D-FC77DFCA2D61}" type="slidenum">
              <a:rPr lang="en-GB" smtClean="0"/>
              <a:pPr>
                <a:defRPr/>
              </a:pPr>
              <a:t>64</a:t>
            </a:fld>
            <a:endParaRPr lang="en-GB"/>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5438"/>
            <a:ext cx="7961311" cy="435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95736" y="3469588"/>
            <a:ext cx="1127232" cy="333296"/>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fr-FR" b="1" dirty="0" smtClean="0">
                <a:latin typeface="Times New Roman" pitchFamily="18" charset="0"/>
                <a:cs typeface="Times New Roman" pitchFamily="18" charset="0"/>
              </a:rPr>
              <a:t>Diagonal </a:t>
            </a:r>
            <a:endParaRPr lang="fr-FR" dirty="0"/>
          </a:p>
        </p:txBody>
      </p:sp>
      <p:sp>
        <p:nvSpPr>
          <p:cNvPr id="8" name="Rectangle 2"/>
          <p:cNvSpPr>
            <a:spLocks noGrp="1" noChangeArrowheads="1"/>
          </p:cNvSpPr>
          <p:nvPr>
            <p:ph type="title"/>
          </p:nvPr>
        </p:nvSpPr>
        <p:spPr>
          <a:xfrm>
            <a:off x="485804" y="142852"/>
            <a:ext cx="8229600" cy="654032"/>
          </a:xfrm>
          <a:solidFill>
            <a:schemeClr val="accent5">
              <a:lumMod val="90000"/>
            </a:schemeClr>
          </a:solidFill>
          <a:ln>
            <a:solidFill>
              <a:srgbClr val="FF0000"/>
            </a:solidFill>
          </a:ln>
        </p:spPr>
        <p:txBody>
          <a:bodyPr/>
          <a:lstStyle/>
          <a:p>
            <a:r>
              <a:rPr lang="fr-FR" sz="3300" b="1" dirty="0" smtClean="0">
                <a:solidFill>
                  <a:srgbClr val="FF0000"/>
                </a:solidFill>
                <a:latin typeface="Times New Roman" pitchFamily="18" charset="0"/>
                <a:cs typeface="Times New Roman" pitchFamily="18" charset="0"/>
              </a:rPr>
              <a:t>VI.4 Conversion: Code de Gray =&gt; Binaire</a:t>
            </a:r>
          </a:p>
        </p:txBody>
      </p:sp>
      <p:sp>
        <p:nvSpPr>
          <p:cNvPr id="9" name="Rectangle 3"/>
          <p:cNvSpPr>
            <a:spLocks noGrp="1" noChangeArrowheads="1"/>
          </p:cNvSpPr>
          <p:nvPr>
            <p:ph type="body" sz="half" idx="1"/>
          </p:nvPr>
        </p:nvSpPr>
        <p:spPr>
          <a:xfrm>
            <a:off x="214282" y="857233"/>
            <a:ext cx="8715435" cy="1000132"/>
          </a:xfrm>
        </p:spPr>
        <p:txBody>
          <a:bodyPr/>
          <a:lstStyle/>
          <a:p>
            <a:pPr algn="just">
              <a:buFont typeface="Wingdings" pitchFamily="2" charset="2"/>
              <a:buChar char="§"/>
            </a:pPr>
            <a:r>
              <a:rPr lang="fr-FR" sz="2300" b="1" dirty="0" smtClean="0">
                <a:solidFill>
                  <a:schemeClr val="tx1"/>
                </a:solidFill>
                <a:latin typeface="Times New Roman" pitchFamily="18" charset="0"/>
                <a:cs typeface="Times New Roman" pitchFamily="18" charset="0"/>
              </a:rPr>
              <a:t>De gauche à droite faire la somme des bits adjacents sans retenue.</a:t>
            </a:r>
          </a:p>
        </p:txBody>
      </p:sp>
      <p:sp>
        <p:nvSpPr>
          <p:cNvPr id="10" name="Rectangle 9"/>
          <p:cNvSpPr/>
          <p:nvPr/>
        </p:nvSpPr>
        <p:spPr>
          <a:xfrm>
            <a:off x="467544" y="5413354"/>
            <a:ext cx="3456384" cy="949171"/>
          </a:xfrm>
          <a:prstGeom prst="rect">
            <a:avLst/>
          </a:prstGeom>
          <a:ln>
            <a:solidFill>
              <a:schemeClr val="bg1"/>
            </a:solidFill>
          </a:ln>
        </p:spPr>
        <p:txBody>
          <a:bodyPr wrap="square">
            <a:spAutoFit/>
          </a:bodyPr>
          <a:lstStyle/>
          <a:p>
            <a:r>
              <a:rPr lang="fr-FR" sz="2400" b="1" dirty="0" smtClean="0">
                <a:latin typeface="Times New Roman" pitchFamily="18" charset="0"/>
                <a:cs typeface="Times New Roman" pitchFamily="18" charset="0"/>
              </a:rPr>
              <a:t>(11011)</a:t>
            </a:r>
            <a:r>
              <a:rPr lang="fr-FR" sz="2400" b="1" baseline="-25000" dirty="0" smtClean="0">
                <a:latin typeface="Times New Roman" pitchFamily="18" charset="0"/>
                <a:cs typeface="Times New Roman" pitchFamily="18" charset="0"/>
              </a:rPr>
              <a:t>gray</a:t>
            </a:r>
            <a:r>
              <a:rPr lang="fr-FR" sz="2400" b="1" dirty="0" smtClean="0">
                <a:latin typeface="Times New Roman" pitchFamily="18" charset="0"/>
                <a:cs typeface="Times New Roman" pitchFamily="18" charset="0"/>
              </a:rPr>
              <a:t> =&gt;10010</a:t>
            </a:r>
            <a:endParaRPr lang="fr-FR" sz="2400" b="1" baseline="-250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(1011)</a:t>
            </a:r>
            <a:r>
              <a:rPr lang="fr-FR" sz="2400" b="1" baseline="-25000" dirty="0" smtClean="0">
                <a:latin typeface="Times New Roman" pitchFamily="18" charset="0"/>
                <a:cs typeface="Times New Roman" pitchFamily="18" charset="0"/>
              </a:rPr>
              <a:t>gray</a:t>
            </a:r>
            <a:r>
              <a:rPr lang="fr-FR" sz="2400" b="1" dirty="0" smtClean="0">
                <a:latin typeface="Times New Roman" pitchFamily="18" charset="0"/>
                <a:cs typeface="Times New Roman" pitchFamily="18" charset="0"/>
              </a:rPr>
              <a:t> =&gt;</a:t>
            </a:r>
            <a:endParaRPr lang="fr-FR" sz="2400" b="1" baseline="-25000" dirty="0" smtClean="0">
              <a:latin typeface="Times New Roman" pitchFamily="18" charset="0"/>
              <a:cs typeface="Times New Roman" pitchFamily="18" charset="0"/>
            </a:endParaRPr>
          </a:p>
          <a:p>
            <a:endParaRPr lang="fr-FR" sz="2400" b="1"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5475177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57158" y="150795"/>
            <a:ext cx="8429652" cy="706437"/>
          </a:xfrm>
          <a:solidFill>
            <a:schemeClr val="accent5">
              <a:lumMod val="90000"/>
            </a:schemeClr>
          </a:solidFill>
          <a:ln>
            <a:solidFill>
              <a:srgbClr val="FF0000"/>
            </a:solidFill>
          </a:ln>
        </p:spPr>
        <p:txBody>
          <a:bodyPr/>
          <a:lstStyle/>
          <a:p>
            <a:pPr eaLnBrk="1" hangingPunct="1"/>
            <a:r>
              <a:rPr lang="fr-FR" sz="3200" b="1" dirty="0" smtClean="0">
                <a:solidFill>
                  <a:srgbClr val="FF0000"/>
                </a:solidFill>
                <a:latin typeface="Times New Roman" pitchFamily="18" charset="0"/>
                <a:cs typeface="Times New Roman" pitchFamily="18" charset="0"/>
              </a:rPr>
              <a:t>VII- Codage des caractères  (Le code ASCII)</a:t>
            </a:r>
          </a:p>
        </p:txBody>
      </p:sp>
      <p:sp>
        <p:nvSpPr>
          <p:cNvPr id="41987" name="Rectangle 3"/>
          <p:cNvSpPr>
            <a:spLocks noGrp="1" noChangeArrowheads="1"/>
          </p:cNvSpPr>
          <p:nvPr>
            <p:ph type="body" idx="1"/>
          </p:nvPr>
        </p:nvSpPr>
        <p:spPr>
          <a:xfrm>
            <a:off x="214282" y="928670"/>
            <a:ext cx="8715436" cy="4857784"/>
          </a:xfrm>
        </p:spPr>
        <p:txBody>
          <a:bodyPr/>
          <a:lstStyle/>
          <a:p>
            <a:pPr algn="just">
              <a:lnSpc>
                <a:spcPct val="114000"/>
              </a:lnSpc>
              <a:buFont typeface="Wingdings" pitchFamily="2" charset="2"/>
              <a:buChar char="§"/>
            </a:pPr>
            <a:r>
              <a:rPr lang="fr-FR" sz="2100" b="1" dirty="0" smtClean="0">
                <a:solidFill>
                  <a:schemeClr val="tx1"/>
                </a:solidFill>
                <a:latin typeface="Times New Roman" pitchFamily="18" charset="0"/>
                <a:cs typeface="Times New Roman" pitchFamily="18" charset="0"/>
              </a:rPr>
              <a:t>La norme </a:t>
            </a:r>
            <a:r>
              <a:rPr lang="fr-FR" sz="2100" b="1" dirty="0" smtClean="0">
                <a:solidFill>
                  <a:srgbClr val="FF0000"/>
                </a:solidFill>
                <a:latin typeface="Times New Roman" pitchFamily="18" charset="0"/>
                <a:cs typeface="Times New Roman" pitchFamily="18" charset="0"/>
              </a:rPr>
              <a:t>ASCII</a:t>
            </a:r>
            <a:r>
              <a:rPr lang="fr-FR" sz="2100" b="1" dirty="0" smtClean="0">
                <a:solidFill>
                  <a:schemeClr val="tx1"/>
                </a:solidFill>
                <a:latin typeface="Times New Roman" pitchFamily="18" charset="0"/>
                <a:cs typeface="Times New Roman" pitchFamily="18" charset="0"/>
              </a:rPr>
              <a:t> (American Standard Code for Information </a:t>
            </a:r>
            <a:r>
              <a:rPr lang="fr-FR" sz="2100" b="1" dirty="0" err="1" smtClean="0">
                <a:solidFill>
                  <a:schemeClr val="tx1"/>
                </a:solidFill>
                <a:latin typeface="Times New Roman" pitchFamily="18" charset="0"/>
                <a:cs typeface="Times New Roman" pitchFamily="18" charset="0"/>
              </a:rPr>
              <a:t>Interchange</a:t>
            </a:r>
            <a:r>
              <a:rPr lang="fr-FR" sz="2100" b="1" dirty="0" smtClean="0">
                <a:solidFill>
                  <a:schemeClr val="tx1"/>
                </a:solidFill>
                <a:latin typeface="Times New Roman" pitchFamily="18" charset="0"/>
                <a:cs typeface="Times New Roman" pitchFamily="18" charset="0"/>
              </a:rPr>
              <a:t> « Code américain normalisé pour l’échange d’information ») est la norme de codage de caractères en informatique</a:t>
            </a:r>
            <a:r>
              <a:rPr lang="fr-FR" sz="2100" b="1" dirty="0" smtClean="0">
                <a:latin typeface="Times New Roman" pitchFamily="18" charset="0"/>
                <a:cs typeface="Times New Roman" pitchFamily="18" charset="0"/>
              </a:rPr>
              <a:t> </a:t>
            </a:r>
            <a:r>
              <a:rPr lang="fr-FR" sz="2100" b="1" dirty="0" smtClean="0">
                <a:solidFill>
                  <a:schemeClr val="tx1"/>
                </a:solidFill>
                <a:latin typeface="Times New Roman" pitchFamily="18" charset="0"/>
                <a:cs typeface="Times New Roman" pitchFamily="18" charset="0"/>
              </a:rPr>
              <a:t>la plus connue et la plus largement compatible.</a:t>
            </a:r>
          </a:p>
          <a:p>
            <a:pPr algn="just">
              <a:lnSpc>
                <a:spcPct val="114000"/>
              </a:lnSpc>
              <a:buFont typeface="Wingdings" pitchFamily="2" charset="2"/>
              <a:buChar char="§"/>
            </a:pPr>
            <a:r>
              <a:rPr lang="fr-FR" sz="2100" b="1" dirty="0" smtClean="0">
                <a:solidFill>
                  <a:schemeClr val="tx1"/>
                </a:solidFill>
                <a:latin typeface="Times New Roman" pitchFamily="18" charset="0"/>
                <a:cs typeface="Times New Roman" pitchFamily="18" charset="0"/>
              </a:rPr>
              <a:t>ASCII contient les caractères nécessaires pour écrire en anglais. Elle a été inventée par l’américain Bob </a:t>
            </a:r>
            <a:r>
              <a:rPr lang="fr-FR" sz="2100" b="1" dirty="0" err="1" smtClean="0">
                <a:solidFill>
                  <a:schemeClr val="tx1"/>
                </a:solidFill>
                <a:latin typeface="Times New Roman" pitchFamily="18" charset="0"/>
                <a:cs typeface="Times New Roman" pitchFamily="18" charset="0"/>
              </a:rPr>
              <a:t>Bemer</a:t>
            </a:r>
            <a:r>
              <a:rPr lang="fr-FR" sz="2100" b="1" dirty="0" smtClean="0">
                <a:solidFill>
                  <a:schemeClr val="tx1"/>
                </a:solidFill>
                <a:latin typeface="Times New Roman" pitchFamily="18" charset="0"/>
                <a:cs typeface="Times New Roman" pitchFamily="18" charset="0"/>
              </a:rPr>
              <a:t> en 1961.</a:t>
            </a:r>
          </a:p>
          <a:p>
            <a:pPr algn="just">
              <a:lnSpc>
                <a:spcPct val="114000"/>
              </a:lnSpc>
              <a:buFont typeface="Wingdings" pitchFamily="2" charset="2"/>
              <a:buChar char="§"/>
            </a:pPr>
            <a:r>
              <a:rPr lang="fr-FR" sz="2100" b="1" dirty="0" smtClean="0">
                <a:solidFill>
                  <a:schemeClr val="tx1"/>
                </a:solidFill>
                <a:latin typeface="Times New Roman" pitchFamily="18" charset="0"/>
                <a:cs typeface="Times New Roman" pitchFamily="18" charset="0"/>
              </a:rPr>
              <a:t>L’ASCII définit 128 caractères numérotés de 0 à 127 et codés en binaire de 0000000 à 1111111. Sept bits suffisent donc pour représenter un caractère codé en ASCII. </a:t>
            </a:r>
          </a:p>
          <a:p>
            <a:pPr algn="just">
              <a:lnSpc>
                <a:spcPct val="114000"/>
              </a:lnSpc>
              <a:buFont typeface="Wingdings" pitchFamily="2" charset="2"/>
              <a:buChar char="§"/>
            </a:pPr>
            <a:r>
              <a:rPr lang="fr-FR" sz="2100" b="1" dirty="0" smtClean="0">
                <a:solidFill>
                  <a:schemeClr val="tx1"/>
                </a:solidFill>
                <a:latin typeface="Times New Roman" pitchFamily="18" charset="0"/>
                <a:cs typeface="Times New Roman" pitchFamily="18" charset="0"/>
              </a:rPr>
              <a:t>Toutefois, les ordinateurs travaillant presque tous sur huit bits (un octet) depuis les années 1970, chaque caractère d’un texte en ASCII est stocké dans un octet dont le 8</a:t>
            </a:r>
            <a:r>
              <a:rPr lang="fr-FR" sz="2100" b="1" baseline="30000" dirty="0" smtClean="0">
                <a:solidFill>
                  <a:schemeClr val="tx1"/>
                </a:solidFill>
                <a:latin typeface="Times New Roman" pitchFamily="18" charset="0"/>
                <a:cs typeface="Times New Roman" pitchFamily="18" charset="0"/>
              </a:rPr>
              <a:t>ème</a:t>
            </a:r>
            <a:r>
              <a:rPr lang="fr-FR" sz="2100" b="1" dirty="0" smtClean="0">
                <a:solidFill>
                  <a:schemeClr val="tx1"/>
                </a:solidFill>
                <a:latin typeface="Times New Roman" pitchFamily="18" charset="0"/>
                <a:cs typeface="Times New Roman" pitchFamily="18" charset="0"/>
              </a:rPr>
              <a:t> bit est 0.</a:t>
            </a:r>
            <a:endParaRPr lang="fr-FR" sz="2400" dirty="0" smtClean="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14282" y="500042"/>
            <a:ext cx="8715436" cy="2571768"/>
          </a:xfrm>
        </p:spPr>
        <p:txBody>
          <a:bodyPr/>
          <a:lstStyle/>
          <a:p>
            <a:pPr algn="just">
              <a:buFont typeface="Wingdings" pitchFamily="2" charset="2"/>
              <a:buChar char="§"/>
            </a:pPr>
            <a:r>
              <a:rPr lang="fr-FR" sz="2100" b="1" dirty="0" smtClean="0">
                <a:solidFill>
                  <a:schemeClr val="tx1"/>
                </a:solidFill>
                <a:latin typeface="Times New Roman" pitchFamily="18" charset="0"/>
                <a:cs typeface="Times New Roman" pitchFamily="18" charset="0"/>
              </a:rPr>
              <a:t>Les caractères de numéro 0 à 31 et le 127 ne sont pas affichables; ils correspondent à des commandes de contrôle de terminal informatique. Le caractère numéro 32 est l’espace. Les autres caractères sont les chiffres arabes, les lettres latines majuscules et minuscules et quelques symboles de ponctuation.</a:t>
            </a:r>
          </a:p>
          <a:p>
            <a:pPr algn="just">
              <a:buNone/>
            </a:pPr>
            <a:endParaRPr lang="fr-FR" sz="2100" b="1" dirty="0" smtClean="0">
              <a:solidFill>
                <a:schemeClr val="tx1"/>
              </a:solidFill>
              <a:latin typeface="Times New Roman" pitchFamily="18" charset="0"/>
              <a:cs typeface="Times New Roman" pitchFamily="18" charset="0"/>
            </a:endParaRPr>
          </a:p>
          <a:p>
            <a:pPr algn="just">
              <a:buFont typeface="Wingdings" pitchFamily="2" charset="2"/>
              <a:buChar char="§"/>
            </a:pPr>
            <a:r>
              <a:rPr lang="fr-FR" sz="2100" b="1" dirty="0" smtClean="0">
                <a:solidFill>
                  <a:srgbClr val="FF0000"/>
                </a:solidFill>
                <a:latin typeface="Times New Roman" pitchFamily="18" charset="0"/>
                <a:cs typeface="Times New Roman" pitchFamily="18" charset="0"/>
              </a:rPr>
              <a:t>Table des 128 caractères ASCII: </a:t>
            </a:r>
          </a:p>
        </p:txBody>
      </p:sp>
      <p:pic>
        <p:nvPicPr>
          <p:cNvPr id="59394" name="Picture 2"/>
          <p:cNvPicPr>
            <a:picLocks noChangeAspect="1" noChangeArrowheads="1"/>
          </p:cNvPicPr>
          <p:nvPr/>
        </p:nvPicPr>
        <p:blipFill>
          <a:blip r:embed="rId2"/>
          <a:srcRect/>
          <a:stretch>
            <a:fillRect/>
          </a:stretch>
        </p:blipFill>
        <p:spPr bwMode="auto">
          <a:xfrm>
            <a:off x="433523" y="3214686"/>
            <a:ext cx="8375489"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14282" y="500042"/>
            <a:ext cx="8715436" cy="5429288"/>
          </a:xfrm>
        </p:spPr>
        <p:txBody>
          <a:bodyPr/>
          <a:lstStyle/>
          <a:p>
            <a:pPr algn="just">
              <a:buFont typeface="Wingdings" pitchFamily="2" charset="2"/>
              <a:buChar char="§"/>
            </a:pPr>
            <a:r>
              <a:rPr lang="fr-FR" sz="2100" b="1" dirty="0" smtClean="0">
                <a:solidFill>
                  <a:schemeClr val="tx1"/>
                </a:solidFill>
                <a:latin typeface="Times New Roman" pitchFamily="18" charset="0"/>
                <a:cs typeface="Times New Roman" pitchFamily="18" charset="0"/>
              </a:rPr>
              <a:t>Ce tableau n’est pas à apprendre par cœur il est toutefois trois points de repère simples :</a:t>
            </a:r>
          </a:p>
          <a:p>
            <a:pPr algn="just">
              <a:buFont typeface="Wingdings" pitchFamily="2" charset="2"/>
              <a:buChar char="ü"/>
            </a:pPr>
            <a:r>
              <a:rPr lang="fr-FR" sz="2100" b="1" dirty="0" smtClean="0">
                <a:solidFill>
                  <a:schemeClr val="tx1"/>
                </a:solidFill>
                <a:latin typeface="Times New Roman" pitchFamily="18" charset="0"/>
                <a:cs typeface="Times New Roman" pitchFamily="18" charset="0"/>
              </a:rPr>
              <a:t>Le zéro est codé 30</a:t>
            </a:r>
            <a:r>
              <a:rPr lang="fr-FR" sz="2100" b="1" baseline="-25000" dirty="0" smtClean="0">
                <a:solidFill>
                  <a:schemeClr val="tx1"/>
                </a:solidFill>
                <a:latin typeface="Times New Roman" pitchFamily="18" charset="0"/>
                <a:cs typeface="Times New Roman" pitchFamily="18" charset="0"/>
              </a:rPr>
              <a:t>(16)</a:t>
            </a:r>
            <a:r>
              <a:rPr lang="fr-FR" sz="2100" b="1" dirty="0" smtClean="0">
                <a:solidFill>
                  <a:schemeClr val="tx1"/>
                </a:solidFill>
                <a:latin typeface="Times New Roman" pitchFamily="18" charset="0"/>
                <a:cs typeface="Times New Roman" pitchFamily="18" charset="0"/>
              </a:rPr>
              <a:t> et les autres chiffres suivent ;</a:t>
            </a:r>
          </a:p>
          <a:p>
            <a:pPr algn="just">
              <a:buFont typeface="Wingdings" pitchFamily="2" charset="2"/>
              <a:buChar char="ü"/>
            </a:pPr>
            <a:r>
              <a:rPr lang="fr-FR" sz="2100" b="1" dirty="0" smtClean="0">
                <a:solidFill>
                  <a:schemeClr val="tx1"/>
                </a:solidFill>
                <a:latin typeface="Times New Roman" pitchFamily="18" charset="0"/>
                <a:cs typeface="Times New Roman" pitchFamily="18" charset="0"/>
              </a:rPr>
              <a:t>Le "A" majuscule est codé 41</a:t>
            </a:r>
            <a:r>
              <a:rPr lang="fr-FR" sz="2100" b="1" baseline="-25000" dirty="0" smtClean="0">
                <a:solidFill>
                  <a:schemeClr val="tx1"/>
                </a:solidFill>
                <a:latin typeface="Times New Roman" pitchFamily="18" charset="0"/>
                <a:cs typeface="Times New Roman" pitchFamily="18" charset="0"/>
              </a:rPr>
              <a:t>(16)</a:t>
            </a:r>
            <a:r>
              <a:rPr lang="fr-FR" sz="2100" b="1" dirty="0" smtClean="0">
                <a:solidFill>
                  <a:schemeClr val="tx1"/>
                </a:solidFill>
                <a:latin typeface="Times New Roman" pitchFamily="18" charset="0"/>
                <a:cs typeface="Times New Roman" pitchFamily="18" charset="0"/>
              </a:rPr>
              <a:t> et les autres lettres suivent;</a:t>
            </a:r>
            <a:endParaRPr lang="fr-FR" sz="2100" b="1" dirty="0" smtClean="0">
              <a:latin typeface="Times New Roman" pitchFamily="18" charset="0"/>
              <a:cs typeface="Times New Roman" pitchFamily="18" charset="0"/>
            </a:endParaRPr>
          </a:p>
          <a:p>
            <a:pPr algn="just">
              <a:buFont typeface="Wingdings" pitchFamily="2" charset="2"/>
              <a:buChar char="ü"/>
            </a:pPr>
            <a:r>
              <a:rPr lang="fr-FR" sz="2100" b="1" dirty="0" smtClean="0">
                <a:solidFill>
                  <a:schemeClr val="tx1"/>
                </a:solidFill>
                <a:latin typeface="Times New Roman" pitchFamily="18" charset="0"/>
                <a:cs typeface="Times New Roman" pitchFamily="18" charset="0"/>
              </a:rPr>
              <a:t>Le "a" minuscule est codé 61</a:t>
            </a:r>
            <a:r>
              <a:rPr lang="fr-FR" sz="2100" b="1" baseline="-25000" dirty="0" smtClean="0">
                <a:solidFill>
                  <a:schemeClr val="tx1"/>
                </a:solidFill>
                <a:latin typeface="Times New Roman" pitchFamily="18" charset="0"/>
                <a:cs typeface="Times New Roman" pitchFamily="18" charset="0"/>
              </a:rPr>
              <a:t>(16)</a:t>
            </a:r>
            <a:r>
              <a:rPr lang="fr-FR" sz="2100" b="1" dirty="0" smtClean="0">
                <a:solidFill>
                  <a:schemeClr val="tx1"/>
                </a:solidFill>
                <a:latin typeface="Times New Roman" pitchFamily="18" charset="0"/>
                <a:cs typeface="Times New Roman" pitchFamily="18" charset="0"/>
              </a:rPr>
              <a:t> et les autres lettres suivent.</a:t>
            </a:r>
          </a:p>
          <a:p>
            <a:pPr marL="179388" indent="-179388" algn="just" eaLnBrk="1" hangingPunct="1">
              <a:lnSpc>
                <a:spcPct val="120000"/>
              </a:lnSpc>
              <a:buNone/>
            </a:pPr>
            <a:endParaRPr lang="fr-FR" sz="2100" b="1" dirty="0" smtClean="0">
              <a:solidFill>
                <a:srgbClr val="FF0000"/>
              </a:solidFill>
              <a:latin typeface="Times New Roman" pitchFamily="18" charset="0"/>
              <a:cs typeface="Times New Roman" pitchFamily="18" charset="0"/>
            </a:endParaRPr>
          </a:p>
          <a:p>
            <a:pPr marL="179388" indent="-179388" algn="just" eaLnBrk="1" hangingPunct="1">
              <a:lnSpc>
                <a:spcPct val="120000"/>
              </a:lnSpc>
              <a:buNone/>
            </a:pPr>
            <a:r>
              <a:rPr lang="fr-FR" sz="2100" b="1" dirty="0" smtClean="0">
                <a:solidFill>
                  <a:srgbClr val="FF0000"/>
                </a:solidFill>
                <a:latin typeface="Times New Roman" pitchFamily="18" charset="0"/>
                <a:cs typeface="Times New Roman" pitchFamily="18" charset="0"/>
              </a:rPr>
              <a:t>Exemple en binaire:  </a:t>
            </a:r>
          </a:p>
          <a:p>
            <a:pPr lvl="2" algn="just" eaLnBrk="1" hangingPunct="1">
              <a:lnSpc>
                <a:spcPct val="120000"/>
              </a:lnSpc>
              <a:buFont typeface="Wingdings" pitchFamily="2" charset="2"/>
              <a:buChar char="Ø"/>
            </a:pPr>
            <a:r>
              <a:rPr lang="fr-FR" sz="2100" b="1" dirty="0" smtClean="0">
                <a:latin typeface="Times New Roman" pitchFamily="18" charset="0"/>
                <a:cs typeface="Times New Roman" pitchFamily="18" charset="0"/>
              </a:rPr>
              <a:t>Le code 65 (01000001)</a:t>
            </a:r>
            <a:r>
              <a:rPr lang="fr-FR" sz="2100" b="1" baseline="-25000" dirty="0" smtClean="0">
                <a:latin typeface="Times New Roman" pitchFamily="18" charset="0"/>
                <a:cs typeface="Times New Roman" pitchFamily="18" charset="0"/>
              </a:rPr>
              <a:t>2</a:t>
            </a:r>
            <a:r>
              <a:rPr lang="fr-FR" sz="2100" b="1" dirty="0" smtClean="0">
                <a:latin typeface="Times New Roman" pitchFamily="18" charset="0"/>
                <a:cs typeface="Times New Roman" pitchFamily="18" charset="0"/>
              </a:rPr>
              <a:t>correspond au caractère   </a:t>
            </a:r>
            <a:r>
              <a:rPr lang="fr-FR" sz="2100" b="1" dirty="0" smtClean="0">
                <a:solidFill>
                  <a:srgbClr val="CC0000"/>
                </a:solidFill>
                <a:latin typeface="Times New Roman" pitchFamily="18" charset="0"/>
                <a:cs typeface="Times New Roman" pitchFamily="18" charset="0"/>
              </a:rPr>
              <a:t>A</a:t>
            </a:r>
          </a:p>
          <a:p>
            <a:pPr lvl="2" algn="just" eaLnBrk="1" hangingPunct="1">
              <a:lnSpc>
                <a:spcPct val="120000"/>
              </a:lnSpc>
              <a:buFont typeface="Wingdings" pitchFamily="2" charset="2"/>
              <a:buChar char="Ø"/>
            </a:pPr>
            <a:r>
              <a:rPr lang="fr-FR" sz="2100" b="1" dirty="0" smtClean="0">
                <a:latin typeface="Times New Roman" pitchFamily="18" charset="0"/>
                <a:cs typeface="Times New Roman" pitchFamily="18" charset="0"/>
              </a:rPr>
              <a:t>Le code 97  (01100001) correspond au caractère   </a:t>
            </a:r>
            <a:r>
              <a:rPr lang="fr-FR" sz="2100" b="1" dirty="0" smtClean="0">
                <a:solidFill>
                  <a:srgbClr val="CC0000"/>
                </a:solidFill>
                <a:latin typeface="Times New Roman" pitchFamily="18" charset="0"/>
                <a:cs typeface="Times New Roman" pitchFamily="18" charset="0"/>
              </a:rPr>
              <a:t>a</a:t>
            </a:r>
          </a:p>
          <a:p>
            <a:pPr lvl="2" algn="just" eaLnBrk="1" hangingPunct="1">
              <a:lnSpc>
                <a:spcPct val="120000"/>
              </a:lnSpc>
              <a:buFont typeface="Wingdings" pitchFamily="2" charset="2"/>
              <a:buChar char="Ø"/>
            </a:pPr>
            <a:r>
              <a:rPr lang="fr-FR" sz="2100" b="1" dirty="0" smtClean="0">
                <a:latin typeface="Times New Roman" pitchFamily="18" charset="0"/>
                <a:cs typeface="Times New Roman" pitchFamily="18" charset="0"/>
              </a:rPr>
              <a:t>Le code 58  (00111010 )correspond au caractère   </a:t>
            </a:r>
            <a:r>
              <a:rPr lang="fr-FR" sz="2100" b="1" dirty="0" smtClean="0">
                <a:solidFill>
                  <a:srgbClr val="CC0000"/>
                </a:solidFill>
                <a:latin typeface="Times New Roman" pitchFamily="18" charset="0"/>
                <a:cs typeface="Times New Roman" pitchFamily="18" charset="0"/>
              </a:rPr>
              <a:t>:</a:t>
            </a:r>
          </a:p>
          <a:p>
            <a:pPr lvl="2" algn="just" eaLnBrk="1" hangingPunct="1">
              <a:lnSpc>
                <a:spcPct val="120000"/>
              </a:lnSpc>
              <a:buNone/>
            </a:pPr>
            <a:r>
              <a:rPr lang="fr-FR" sz="2100" b="1" dirty="0" smtClean="0">
                <a:latin typeface="Times New Roman" pitchFamily="18" charset="0"/>
                <a:cs typeface="Times New Roman" pitchFamily="18" charset="0"/>
              </a:rPr>
              <a:t> </a:t>
            </a:r>
          </a:p>
          <a:p>
            <a:pPr marL="179388" indent="-179388" algn="just" eaLnBrk="1" hangingPunct="1">
              <a:lnSpc>
                <a:spcPct val="120000"/>
              </a:lnSpc>
              <a:buFont typeface="Wingdings" pitchFamily="2" charset="2"/>
              <a:buChar char="§"/>
            </a:pPr>
            <a:r>
              <a:rPr lang="fr-FR" sz="2100" b="1" dirty="0" smtClean="0">
                <a:latin typeface="Times New Roman" pitchFamily="18" charset="0"/>
                <a:cs typeface="Times New Roman" pitchFamily="18" charset="0"/>
              </a:rPr>
              <a:t>Actuellement il existe un autre code sur 16 bits, se code s’appel  </a:t>
            </a:r>
            <a:r>
              <a:rPr lang="fr-FR" sz="2100" b="1" dirty="0" smtClean="0">
                <a:solidFill>
                  <a:srgbClr val="FF0000"/>
                </a:solidFill>
                <a:latin typeface="Times New Roman" pitchFamily="18" charset="0"/>
                <a:cs typeface="Times New Roman" pitchFamily="18" charset="0"/>
              </a:rPr>
              <a:t>UNICODE</a:t>
            </a:r>
            <a:r>
              <a:rPr lang="fr-FR" sz="2100" b="1" dirty="0" smtClean="0">
                <a:latin typeface="Times New Roman" pitchFamily="18" charset="0"/>
                <a:cs typeface="Times New Roman" pitchFamily="18" charset="0"/>
              </a:rPr>
              <a:t> .</a:t>
            </a:r>
          </a:p>
          <a:p>
            <a:pPr lvl="2" algn="just" eaLnBrk="1" hangingPunct="1">
              <a:lnSpc>
                <a:spcPct val="80000"/>
              </a:lnSpc>
              <a:buNone/>
            </a:pPr>
            <a:endParaRPr lang="fr-FR" sz="21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a:defRPr/>
            </a:pPr>
            <a:fld id="{55118E92-F16D-413E-AA51-98F89FD7C47E}" type="slidenum">
              <a:rPr lang="en-GB" smtClean="0"/>
              <a:pPr>
                <a:defRPr/>
              </a:pPr>
              <a:t>68</a:t>
            </a:fld>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34498"/>
            <a:ext cx="7869337" cy="4243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71256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
          <p:cNvGrpSpPr>
            <a:grpSpLocks/>
          </p:cNvGrpSpPr>
          <p:nvPr/>
        </p:nvGrpSpPr>
        <p:grpSpPr bwMode="auto">
          <a:xfrm>
            <a:off x="2357433" y="1643050"/>
            <a:ext cx="4500583" cy="3643325"/>
            <a:chOff x="2143108" y="1357313"/>
            <a:chExt cx="4357705" cy="3752850"/>
          </a:xfrm>
        </p:grpSpPr>
        <p:pic>
          <p:nvPicPr>
            <p:cNvPr id="41991" name="Picture 2"/>
            <p:cNvPicPr>
              <a:picLocks noChangeAspect="1" noChangeArrowheads="1"/>
            </p:cNvPicPr>
            <p:nvPr/>
          </p:nvPicPr>
          <p:blipFill>
            <a:blip r:embed="rId3"/>
            <a:srcRect/>
            <a:stretch>
              <a:fillRect/>
            </a:stretch>
          </p:blipFill>
          <p:spPr bwMode="auto">
            <a:xfrm>
              <a:off x="2214563" y="1357313"/>
              <a:ext cx="4286250" cy="3752850"/>
            </a:xfrm>
            <a:prstGeom prst="rect">
              <a:avLst/>
            </a:prstGeom>
            <a:noFill/>
            <a:ln w="9525">
              <a:noFill/>
              <a:miter lim="800000"/>
              <a:headEnd/>
              <a:tailEnd/>
            </a:ln>
          </p:spPr>
        </p:pic>
        <p:sp>
          <p:nvSpPr>
            <p:cNvPr id="41992" name="ZoneTexte 4"/>
            <p:cNvSpPr txBox="1">
              <a:spLocks noChangeArrowheads="1"/>
            </p:cNvSpPr>
            <p:nvPr/>
          </p:nvSpPr>
          <p:spPr bwMode="auto">
            <a:xfrm>
              <a:off x="2143108" y="3071810"/>
              <a:ext cx="1928813" cy="923925"/>
            </a:xfrm>
            <a:prstGeom prst="rect">
              <a:avLst/>
            </a:prstGeom>
            <a:solidFill>
              <a:schemeClr val="bg1"/>
            </a:solidFill>
            <a:ln w="9525">
              <a:solidFill>
                <a:schemeClr val="bg1"/>
              </a:solidFill>
              <a:miter lim="800000"/>
              <a:headEnd/>
              <a:tailEnd/>
            </a:ln>
          </p:spPr>
          <p:txBody>
            <a:bodyPr>
              <a:spAutoFit/>
            </a:bodyPr>
            <a:lstStyle/>
            <a:p>
              <a:r>
                <a:rPr lang="fr-FR" sz="5400" b="1">
                  <a:latin typeface="Times New Roman" pitchFamily="18" charset="0"/>
                  <a:cs typeface="Times New Roman" pitchFamily="18" charset="0"/>
                </a:rPr>
                <a:t> </a:t>
              </a:r>
            </a:p>
          </p:txBody>
        </p:sp>
      </p:grpSp>
      <p:sp>
        <p:nvSpPr>
          <p:cNvPr id="41987" name="Espace réservé du numéro de diapositive 5"/>
          <p:cNvSpPr>
            <a:spLocks noGrp="1"/>
          </p:cNvSpPr>
          <p:nvPr>
            <p:ph type="sldNum" sz="quarter" idx="12"/>
          </p:nvPr>
        </p:nvSpPr>
        <p:spPr>
          <a:noFill/>
        </p:spPr>
        <p:txBody>
          <a:bodyPr/>
          <a:lstStyle/>
          <a:p>
            <a:fld id="{5710B4E9-5B70-41E9-8848-4413012ACBC5}" type="slidenum">
              <a:rPr lang="fr-BE" smtClean="0"/>
              <a:pPr/>
              <a:t>69</a:t>
            </a:fld>
            <a:endParaRPr lang="fr-BE" smtClean="0"/>
          </a:p>
        </p:txBody>
      </p:sp>
      <p:sp>
        <p:nvSpPr>
          <p:cNvPr id="8" name="Rectangle 3"/>
          <p:cNvSpPr txBox="1">
            <a:spLocks noChangeArrowheads="1"/>
          </p:cNvSpPr>
          <p:nvPr/>
        </p:nvSpPr>
        <p:spPr>
          <a:xfrm>
            <a:off x="285750" y="285732"/>
            <a:ext cx="8643938" cy="92869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FF0000"/>
              </a:buClr>
              <a:buFont typeface="Arial" pitchFamily="34" charset="0"/>
              <a:buNone/>
              <a:defRPr/>
            </a:pPr>
            <a:r>
              <a:rPr lang="fr-FR" sz="6000" b="1" dirty="0" smtClean="0">
                <a:solidFill>
                  <a:srgbClr val="FF0000"/>
                </a:solidFill>
              </a:rPr>
              <a:t>Fin</a:t>
            </a:r>
            <a:endParaRPr lang="fr-FR" altLang="fr-FR" sz="6000"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5"/>
          <p:cNvSpPr>
            <a:spLocks noGrp="1"/>
          </p:cNvSpPr>
          <p:nvPr>
            <p:ph type="sldNum" sz="quarter" idx="12"/>
          </p:nvPr>
        </p:nvSpPr>
        <p:spPr>
          <a:noFill/>
        </p:spPr>
        <p:txBody>
          <a:bodyPr/>
          <a:lstStyle/>
          <a:p>
            <a:fld id="{A23C2ECB-14E9-4D95-832F-6E81ACA68001}" type="slidenum">
              <a:rPr lang="en-GB" smtClean="0"/>
              <a:pPr/>
              <a:t>7</a:t>
            </a:fld>
            <a:endParaRPr lang="en-GB" smtClean="0"/>
          </a:p>
        </p:txBody>
      </p:sp>
      <p:sp>
        <p:nvSpPr>
          <p:cNvPr id="15363" name="Rectangle 2"/>
          <p:cNvSpPr>
            <a:spLocks noGrp="1" noChangeArrowheads="1"/>
          </p:cNvSpPr>
          <p:nvPr>
            <p:ph type="title"/>
          </p:nvPr>
        </p:nvSpPr>
        <p:spPr>
          <a:xfrm>
            <a:off x="457200" y="214313"/>
            <a:ext cx="8228013" cy="928687"/>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I-2 Comptage  en décimal </a:t>
            </a:r>
          </a:p>
        </p:txBody>
      </p:sp>
      <p:sp>
        <p:nvSpPr>
          <p:cNvPr id="15364" name="Rectangle 3"/>
          <p:cNvSpPr>
            <a:spLocks noGrp="1" noChangeArrowheads="1"/>
          </p:cNvSpPr>
          <p:nvPr>
            <p:ph type="body" idx="1"/>
          </p:nvPr>
        </p:nvSpPr>
        <p:spPr>
          <a:xfrm>
            <a:off x="457200" y="1600200"/>
            <a:ext cx="8228013" cy="3114675"/>
          </a:xfrm>
        </p:spPr>
        <p:txBody>
          <a:bodyPr/>
          <a:lstStyle/>
          <a:p>
            <a:pPr algn="just" eaLnBrk="1" hangingPunct="1">
              <a:buFont typeface="Wingdings" pitchFamily="2" charset="2"/>
              <a:buChar char="§"/>
            </a:pPr>
            <a:r>
              <a:rPr lang="fr-FR" sz="2300" b="1" smtClean="0"/>
              <a:t>Sur une seule position :  0 ,1,2,3,4,5,….9= 10</a:t>
            </a:r>
            <a:r>
              <a:rPr lang="fr-FR" sz="2300" b="1" baseline="30000" smtClean="0"/>
              <a:t>1</a:t>
            </a:r>
            <a:r>
              <a:rPr lang="fr-FR" sz="2300" b="1" smtClean="0"/>
              <a:t>-1 </a:t>
            </a:r>
          </a:p>
          <a:p>
            <a:pPr algn="just" eaLnBrk="1" hangingPunct="1">
              <a:buFont typeface="Wingdings" pitchFamily="2" charset="2"/>
              <a:buChar char="§"/>
            </a:pPr>
            <a:r>
              <a:rPr lang="fr-FR" sz="2300" b="1" smtClean="0"/>
              <a:t>Sur deux positions :  00 , 01,02, …..,99=10</a:t>
            </a:r>
            <a:r>
              <a:rPr lang="fr-FR" sz="2300" b="1" baseline="30000" smtClean="0"/>
              <a:t>2</a:t>
            </a:r>
            <a:r>
              <a:rPr lang="fr-FR" sz="2300" b="1" smtClean="0"/>
              <a:t>-1 </a:t>
            </a:r>
          </a:p>
          <a:p>
            <a:pPr algn="just" eaLnBrk="1" hangingPunct="1">
              <a:buFont typeface="Wingdings" pitchFamily="2" charset="2"/>
              <a:buChar char="§"/>
            </a:pPr>
            <a:r>
              <a:rPr lang="fr-FR" sz="2300" b="1" smtClean="0"/>
              <a:t>Sur trois positions  000,001,……,999=10</a:t>
            </a:r>
            <a:r>
              <a:rPr lang="fr-FR" sz="2300" b="1" baseline="30000" smtClean="0"/>
              <a:t>3</a:t>
            </a:r>
            <a:r>
              <a:rPr lang="fr-FR" sz="2300" b="1" smtClean="0"/>
              <a:t>-1 </a:t>
            </a:r>
          </a:p>
          <a:p>
            <a:pPr algn="just" eaLnBrk="1" hangingPunct="1">
              <a:buFont typeface="Wingdings" pitchFamily="2" charset="2"/>
              <a:buChar char="§"/>
            </a:pPr>
            <a:r>
              <a:rPr lang="fr-FR" sz="2300" b="1" smtClean="0"/>
              <a:t>Sur </a:t>
            </a:r>
            <a:r>
              <a:rPr lang="fr-FR" sz="2300" b="1" smtClean="0">
                <a:solidFill>
                  <a:srgbClr val="FF0000"/>
                </a:solidFill>
              </a:rPr>
              <a:t>n </a:t>
            </a:r>
            <a:r>
              <a:rPr lang="fr-FR" sz="2300" b="1" smtClean="0"/>
              <a:t>positions : minimum 0</a:t>
            </a:r>
          </a:p>
          <a:p>
            <a:pPr algn="just" eaLnBrk="1" hangingPunct="1">
              <a:buFont typeface="Arial" charset="0"/>
              <a:buNone/>
            </a:pPr>
            <a:r>
              <a:rPr lang="fr-FR" sz="2300" b="1" smtClean="0"/>
              <a:t>                                  maximum 10</a:t>
            </a:r>
            <a:r>
              <a:rPr lang="fr-FR" sz="2300" b="1" baseline="30000" smtClean="0"/>
              <a:t>n</a:t>
            </a:r>
            <a:r>
              <a:rPr lang="fr-FR" sz="2300" b="1" smtClean="0"/>
              <a:t>-1</a:t>
            </a:r>
          </a:p>
          <a:p>
            <a:pPr algn="just" eaLnBrk="1" hangingPunct="1">
              <a:buFont typeface="Arial" charset="0"/>
              <a:buNone/>
            </a:pPr>
            <a:r>
              <a:rPr lang="fr-FR" sz="2300" b="1" smtClean="0"/>
              <a:t>                                  nombre de combinaisons 10</a:t>
            </a:r>
            <a:r>
              <a:rPr lang="fr-FR" sz="2300" b="1" baseline="30000" smtClean="0"/>
              <a:t>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a:defRPr/>
            </a:pPr>
            <a:fld id="{55118E92-F16D-413E-AA51-98F89FD7C47E}" type="slidenum">
              <a:rPr lang="en-GB" smtClean="0"/>
              <a:pPr>
                <a:defRPr/>
              </a:pPr>
              <a:t>8</a:t>
            </a:fld>
            <a:endParaRPr lang="en-GB"/>
          </a:p>
        </p:txBody>
      </p:sp>
      <p:sp>
        <p:nvSpPr>
          <p:cNvPr id="6" name="Rectangle 2"/>
          <p:cNvSpPr>
            <a:spLocks noGrp="1" noChangeArrowheads="1"/>
          </p:cNvSpPr>
          <p:nvPr>
            <p:ph type="title"/>
          </p:nvPr>
        </p:nvSpPr>
        <p:spPr>
          <a:xfrm>
            <a:off x="428625" y="147638"/>
            <a:ext cx="8228013" cy="781050"/>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II- Système binaire (système à base 2)</a:t>
            </a:r>
          </a:p>
        </p:txBody>
      </p:sp>
      <p:sp>
        <p:nvSpPr>
          <p:cNvPr id="7" name="Rectangle 6"/>
          <p:cNvSpPr/>
          <p:nvPr/>
        </p:nvSpPr>
        <p:spPr>
          <a:xfrm>
            <a:off x="22633" y="3342127"/>
            <a:ext cx="8856984" cy="73494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l"/>
            <a:r>
              <a:rPr lang="fr-FR" sz="2400" dirty="0">
                <a:latin typeface="+mj-lt"/>
              </a:rPr>
              <a:t>En utilisant le système </a:t>
            </a:r>
            <a:r>
              <a:rPr lang="fr-FR" sz="2400" dirty="0" smtClean="0">
                <a:latin typeface="+mj-lt"/>
              </a:rPr>
              <a:t>décimal </a:t>
            </a:r>
            <a:r>
              <a:rPr lang="fr-FR" sz="2400" b="1" dirty="0" smtClean="0">
                <a:solidFill>
                  <a:srgbClr val="FF0000"/>
                </a:solidFill>
                <a:latin typeface="+mj-lt"/>
              </a:rPr>
              <a:t>(10) </a:t>
            </a:r>
            <a:r>
              <a:rPr lang="fr-FR" sz="2400" dirty="0" smtClean="0">
                <a:latin typeface="+mj-lt"/>
              </a:rPr>
              <a:t>, </a:t>
            </a:r>
            <a:r>
              <a:rPr lang="fr-FR" sz="2400" dirty="0">
                <a:latin typeface="+mj-lt"/>
              </a:rPr>
              <a:t>il sera difficile de stocker et de traiter dix états (niveaux) du signe</a:t>
            </a:r>
          </a:p>
        </p:txBody>
      </p:sp>
      <p:sp>
        <p:nvSpPr>
          <p:cNvPr id="8" name="Rectangle 7"/>
          <p:cNvSpPr/>
          <p:nvPr/>
        </p:nvSpPr>
        <p:spPr>
          <a:xfrm>
            <a:off x="22633" y="4821021"/>
            <a:ext cx="9121367" cy="10562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fr-FR" sz="2400" dirty="0"/>
              <a:t>L'avantage du système </a:t>
            </a:r>
            <a:r>
              <a:rPr lang="fr-FR" sz="2400" dirty="0" smtClean="0"/>
              <a:t>binaire </a:t>
            </a:r>
            <a:r>
              <a:rPr lang="fr-FR" sz="2400" b="1" dirty="0" smtClean="0">
                <a:solidFill>
                  <a:srgbClr val="00B050"/>
                </a:solidFill>
              </a:rPr>
              <a:t>(2)</a:t>
            </a:r>
            <a:r>
              <a:rPr lang="fr-FR" sz="2400" dirty="0" smtClean="0"/>
              <a:t>  </a:t>
            </a:r>
            <a:r>
              <a:rPr lang="fr-FR" sz="2400" dirty="0"/>
              <a:t>est la facilité de stockage, de traitement et de transmission des informations en utilisant deux états (deux niveaux) du signal</a:t>
            </a:r>
          </a:p>
        </p:txBody>
      </p:sp>
      <p:sp>
        <p:nvSpPr>
          <p:cNvPr id="9" name="Rectangle 8"/>
          <p:cNvSpPr/>
          <p:nvPr/>
        </p:nvSpPr>
        <p:spPr>
          <a:xfrm>
            <a:off x="1939895" y="2231869"/>
            <a:ext cx="4952831" cy="413639"/>
          </a:xfrm>
          <a:prstGeom prst="rect">
            <a:avLst/>
          </a:prstGeom>
          <a:solidFill>
            <a:srgbClr val="FFFF00"/>
          </a:solidFill>
        </p:spPr>
        <p:style>
          <a:lnRef idx="1">
            <a:schemeClr val="dk1"/>
          </a:lnRef>
          <a:fillRef idx="3">
            <a:schemeClr val="dk1"/>
          </a:fillRef>
          <a:effectRef idx="2">
            <a:schemeClr val="dk1"/>
          </a:effectRef>
          <a:fontRef idx="minor">
            <a:schemeClr val="lt1"/>
          </a:fontRef>
        </p:style>
        <p:txBody>
          <a:bodyPr wrap="none">
            <a:spAutoFit/>
          </a:bodyPr>
          <a:lstStyle/>
          <a:p>
            <a:pPr algn="l"/>
            <a:r>
              <a:rPr lang="fr-FR" sz="2400" b="1" dirty="0">
                <a:solidFill>
                  <a:schemeClr val="tx1"/>
                </a:solidFill>
              </a:rPr>
              <a:t>Le système binaire a donc été utilisé</a:t>
            </a:r>
            <a:r>
              <a:rPr lang="fr-FR" dirty="0"/>
              <a:t>.</a:t>
            </a:r>
          </a:p>
        </p:txBody>
      </p:sp>
      <p:sp>
        <p:nvSpPr>
          <p:cNvPr id="10" name="Rectangle 9"/>
          <p:cNvSpPr/>
          <p:nvPr/>
        </p:nvSpPr>
        <p:spPr>
          <a:xfrm>
            <a:off x="22633" y="1168823"/>
            <a:ext cx="8928992" cy="73494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l"/>
            <a:r>
              <a:rPr lang="fr-FR" sz="2400" dirty="0" smtClean="0">
                <a:latin typeface="+mn-lt"/>
              </a:rPr>
              <a:t>Les </a:t>
            </a:r>
            <a:r>
              <a:rPr lang="fr-FR" sz="2400" b="1" dirty="0">
                <a:latin typeface="+mn-lt"/>
              </a:rPr>
              <a:t>ordinateurs</a:t>
            </a:r>
            <a:r>
              <a:rPr lang="fr-FR" sz="2400" dirty="0">
                <a:latin typeface="+mn-lt"/>
              </a:rPr>
              <a:t> fonctionnent à l'électricité. </a:t>
            </a:r>
            <a:endParaRPr lang="fr-FR" sz="2400" dirty="0" smtClean="0">
              <a:latin typeface="+mn-lt"/>
            </a:endParaRPr>
          </a:p>
          <a:p>
            <a:pPr algn="l"/>
            <a:r>
              <a:rPr lang="fr-FR" sz="2400" dirty="0" smtClean="0">
                <a:latin typeface="+mn-lt"/>
              </a:rPr>
              <a:t>Il </a:t>
            </a:r>
            <a:r>
              <a:rPr lang="fr-FR" sz="2400" dirty="0">
                <a:latin typeface="+mn-lt"/>
              </a:rPr>
              <a:t>lui est très difficile de </a:t>
            </a:r>
            <a:r>
              <a:rPr lang="fr-FR" sz="2400" dirty="0" smtClean="0">
                <a:latin typeface="+mn-lt"/>
              </a:rPr>
              <a:t>travailler avec  </a:t>
            </a:r>
            <a:r>
              <a:rPr lang="fr-FR" sz="2400" dirty="0">
                <a:latin typeface="+mn-lt"/>
              </a:rPr>
              <a:t>le  système </a:t>
            </a:r>
            <a:r>
              <a:rPr lang="fr-FR" sz="2400" dirty="0" smtClean="0">
                <a:latin typeface="+mn-lt"/>
              </a:rPr>
              <a:t>décimal</a:t>
            </a:r>
            <a:endParaRPr lang="fr-FR" sz="2400" dirty="0">
              <a:latin typeface="+mn-lt"/>
            </a:endParaRPr>
          </a:p>
        </p:txBody>
      </p:sp>
    </p:spTree>
    <p:extLst>
      <p:ext uri="{BB962C8B-B14F-4D97-AF65-F5344CB8AC3E}">
        <p14:creationId xmlns:p14="http://schemas.microsoft.com/office/powerpoint/2010/main" val="263801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5"/>
          <p:cNvSpPr>
            <a:spLocks noGrp="1"/>
          </p:cNvSpPr>
          <p:nvPr>
            <p:ph type="sldNum" sz="quarter" idx="12"/>
          </p:nvPr>
        </p:nvSpPr>
        <p:spPr>
          <a:noFill/>
        </p:spPr>
        <p:txBody>
          <a:bodyPr/>
          <a:lstStyle/>
          <a:p>
            <a:fld id="{AC7FFAF4-CC5F-4793-9F91-56A6AD9EB1E0}" type="slidenum">
              <a:rPr lang="en-GB" smtClean="0"/>
              <a:pPr/>
              <a:t>9</a:t>
            </a:fld>
            <a:endParaRPr lang="en-GB" smtClean="0"/>
          </a:p>
        </p:txBody>
      </p:sp>
      <p:sp>
        <p:nvSpPr>
          <p:cNvPr id="16387" name="Rectangle 2"/>
          <p:cNvSpPr>
            <a:spLocks noGrp="1" noChangeArrowheads="1"/>
          </p:cNvSpPr>
          <p:nvPr>
            <p:ph type="title"/>
          </p:nvPr>
        </p:nvSpPr>
        <p:spPr>
          <a:xfrm>
            <a:off x="428625" y="147638"/>
            <a:ext cx="8228013" cy="781050"/>
          </a:xfrm>
          <a:solidFill>
            <a:schemeClr val="accent1">
              <a:lumMod val="20000"/>
              <a:lumOff val="80000"/>
            </a:schemeClr>
          </a:solidFill>
          <a:ln>
            <a:solidFill>
              <a:srgbClr val="002060"/>
            </a:solidFill>
          </a:ln>
        </p:spPr>
        <p:txBody>
          <a:bodyPr/>
          <a:lstStyle/>
          <a:p>
            <a:pPr eaLnBrk="1" hangingPunct="1"/>
            <a:r>
              <a:rPr lang="fr-FR" sz="3600" b="1" smtClean="0">
                <a:solidFill>
                  <a:srgbClr val="FF0000"/>
                </a:solidFill>
              </a:rPr>
              <a:t>II- Système binaire (système à base 2)</a:t>
            </a:r>
          </a:p>
        </p:txBody>
      </p:sp>
      <p:sp>
        <p:nvSpPr>
          <p:cNvPr id="15364" name="Text Box 106"/>
          <p:cNvSpPr txBox="1">
            <a:spLocks noChangeArrowheads="1"/>
          </p:cNvSpPr>
          <p:nvPr/>
        </p:nvSpPr>
        <p:spPr bwMode="auto">
          <a:xfrm>
            <a:off x="465138" y="1357313"/>
            <a:ext cx="8250237" cy="1169987"/>
          </a:xfrm>
          <a:prstGeom prst="rect">
            <a:avLst/>
          </a:prstGeom>
          <a:noFill/>
          <a:ln w="9525">
            <a:noFill/>
            <a:miter lim="800000"/>
            <a:headEnd/>
            <a:tailEnd/>
          </a:ln>
        </p:spPr>
        <p:txBody>
          <a:bodyPr>
            <a:spAutoFit/>
          </a:bodyPr>
          <a:lstStyle/>
          <a:p>
            <a:pPr marL="176213" indent="-176213" algn="just" rtl="0">
              <a:lnSpc>
                <a:spcPct val="100000"/>
              </a:lnSpc>
              <a:buFont typeface="Wingdings" pitchFamily="2" charset="2"/>
              <a:buChar char="§"/>
              <a:defRPr/>
            </a:pPr>
            <a:r>
              <a:rPr lang="fr-FR" sz="2300" b="1" dirty="0">
                <a:solidFill>
                  <a:srgbClr val="FF0000"/>
                </a:solidFill>
                <a:latin typeface="+mj-lt"/>
                <a:cs typeface="Times New Roman" pitchFamily="18" charset="0"/>
              </a:rPr>
              <a:t>Exemple illustratif: </a:t>
            </a:r>
            <a:r>
              <a:rPr lang="fr-FR" sz="2300" b="1" dirty="0">
                <a:latin typeface="+mj-lt"/>
                <a:cs typeface="Times New Roman" pitchFamily="18" charset="0"/>
              </a:rPr>
              <a:t>Supposons qu’on a 14 jetons , si on forme des groupes de 10 jetons. On va obtenir 1 seul groupe et il reste 4 jetons. </a:t>
            </a:r>
          </a:p>
        </p:txBody>
      </p:sp>
      <p:grpSp>
        <p:nvGrpSpPr>
          <p:cNvPr id="16389" name="Group 111"/>
          <p:cNvGrpSpPr>
            <a:grpSpLocks/>
          </p:cNvGrpSpPr>
          <p:nvPr/>
        </p:nvGrpSpPr>
        <p:grpSpPr bwMode="auto">
          <a:xfrm>
            <a:off x="2628900" y="3284538"/>
            <a:ext cx="3887788" cy="1727200"/>
            <a:chOff x="1656" y="2069"/>
            <a:chExt cx="2449" cy="1088"/>
          </a:xfrm>
        </p:grpSpPr>
        <p:grpSp>
          <p:nvGrpSpPr>
            <p:cNvPr id="16394" name="Group 105"/>
            <p:cNvGrpSpPr>
              <a:grpSpLocks/>
            </p:cNvGrpSpPr>
            <p:nvPr/>
          </p:nvGrpSpPr>
          <p:grpSpPr bwMode="auto">
            <a:xfrm>
              <a:off x="1656" y="2114"/>
              <a:ext cx="1089" cy="1043"/>
              <a:chOff x="249" y="890"/>
              <a:chExt cx="1497" cy="1360"/>
            </a:xfrm>
          </p:grpSpPr>
          <p:sp>
            <p:nvSpPr>
              <p:cNvPr id="16398" name="Oval 89"/>
              <p:cNvSpPr>
                <a:spLocks noChangeArrowheads="1"/>
              </p:cNvSpPr>
              <p:nvPr/>
            </p:nvSpPr>
            <p:spPr bwMode="auto">
              <a:xfrm>
                <a:off x="747" y="1298"/>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399" name="Oval 90"/>
              <p:cNvSpPr>
                <a:spLocks noChangeArrowheads="1"/>
              </p:cNvSpPr>
              <p:nvPr/>
            </p:nvSpPr>
            <p:spPr bwMode="auto">
              <a:xfrm>
                <a:off x="521" y="1389"/>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0" name="Oval 91"/>
              <p:cNvSpPr>
                <a:spLocks noChangeArrowheads="1"/>
              </p:cNvSpPr>
              <p:nvPr/>
            </p:nvSpPr>
            <p:spPr bwMode="auto">
              <a:xfrm>
                <a:off x="566" y="1661"/>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1" name="Oval 92"/>
              <p:cNvSpPr>
                <a:spLocks noChangeArrowheads="1"/>
              </p:cNvSpPr>
              <p:nvPr/>
            </p:nvSpPr>
            <p:spPr bwMode="auto">
              <a:xfrm>
                <a:off x="929" y="1525"/>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2" name="Oval 93"/>
              <p:cNvSpPr>
                <a:spLocks noChangeArrowheads="1"/>
              </p:cNvSpPr>
              <p:nvPr/>
            </p:nvSpPr>
            <p:spPr bwMode="auto">
              <a:xfrm>
                <a:off x="793" y="1842"/>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3" name="Oval 94"/>
              <p:cNvSpPr>
                <a:spLocks noChangeArrowheads="1"/>
              </p:cNvSpPr>
              <p:nvPr/>
            </p:nvSpPr>
            <p:spPr bwMode="auto">
              <a:xfrm>
                <a:off x="1065" y="1751"/>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4" name="Oval 95"/>
              <p:cNvSpPr>
                <a:spLocks noChangeArrowheads="1"/>
              </p:cNvSpPr>
              <p:nvPr/>
            </p:nvSpPr>
            <p:spPr bwMode="auto">
              <a:xfrm>
                <a:off x="1201" y="1525"/>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5" name="Oval 96"/>
              <p:cNvSpPr>
                <a:spLocks noChangeArrowheads="1"/>
              </p:cNvSpPr>
              <p:nvPr/>
            </p:nvSpPr>
            <p:spPr bwMode="auto">
              <a:xfrm>
                <a:off x="1065" y="1343"/>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6" name="Oval 97"/>
              <p:cNvSpPr>
                <a:spLocks noChangeArrowheads="1"/>
              </p:cNvSpPr>
              <p:nvPr/>
            </p:nvSpPr>
            <p:spPr bwMode="auto">
              <a:xfrm>
                <a:off x="974" y="1116"/>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7" name="Oval 98"/>
              <p:cNvSpPr>
                <a:spLocks noChangeArrowheads="1"/>
              </p:cNvSpPr>
              <p:nvPr/>
            </p:nvSpPr>
            <p:spPr bwMode="auto">
              <a:xfrm>
                <a:off x="1292" y="1343"/>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8" name="Oval 99"/>
              <p:cNvSpPr>
                <a:spLocks noChangeArrowheads="1"/>
              </p:cNvSpPr>
              <p:nvPr/>
            </p:nvSpPr>
            <p:spPr bwMode="auto">
              <a:xfrm>
                <a:off x="1519" y="1933"/>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09" name="Oval 100"/>
              <p:cNvSpPr>
                <a:spLocks noChangeArrowheads="1"/>
              </p:cNvSpPr>
              <p:nvPr/>
            </p:nvSpPr>
            <p:spPr bwMode="auto">
              <a:xfrm>
                <a:off x="1564" y="2160"/>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10" name="Oval 101"/>
              <p:cNvSpPr>
                <a:spLocks noChangeArrowheads="1"/>
              </p:cNvSpPr>
              <p:nvPr/>
            </p:nvSpPr>
            <p:spPr bwMode="auto">
              <a:xfrm>
                <a:off x="1383" y="2114"/>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sp>
            <p:nvSpPr>
              <p:cNvPr id="16411" name="Oval 102"/>
              <p:cNvSpPr>
                <a:spLocks noChangeArrowheads="1"/>
              </p:cNvSpPr>
              <p:nvPr/>
            </p:nvSpPr>
            <p:spPr bwMode="auto">
              <a:xfrm>
                <a:off x="249" y="890"/>
                <a:ext cx="1270" cy="1134"/>
              </a:xfrm>
              <a:prstGeom prst="ellipse">
                <a:avLst/>
              </a:prstGeom>
              <a:noFill/>
              <a:ln w="25400">
                <a:solidFill>
                  <a:srgbClr val="FF0000"/>
                </a:solidFill>
                <a:round/>
                <a:headEnd/>
                <a:tailEnd/>
              </a:ln>
            </p:spPr>
            <p:txBody>
              <a:bodyPr wrap="none" anchor="ctr"/>
              <a:lstStyle/>
              <a:p>
                <a:endParaRPr lang="fr-FR">
                  <a:latin typeface="Times New Roman" pitchFamily="18" charset="0"/>
                  <a:cs typeface="Times New Roman" pitchFamily="18" charset="0"/>
                </a:endParaRPr>
              </a:p>
            </p:txBody>
          </p:sp>
          <p:sp>
            <p:nvSpPr>
              <p:cNvPr id="16412" name="Oval 104"/>
              <p:cNvSpPr>
                <a:spLocks noChangeArrowheads="1"/>
              </p:cNvSpPr>
              <p:nvPr/>
            </p:nvSpPr>
            <p:spPr bwMode="auto">
              <a:xfrm>
                <a:off x="1655" y="2024"/>
                <a:ext cx="91" cy="90"/>
              </a:xfrm>
              <a:prstGeom prst="ellipse">
                <a:avLst/>
              </a:prstGeom>
              <a:solidFill>
                <a:srgbClr val="00B8FF"/>
              </a:solidFill>
              <a:ln w="9525">
                <a:solidFill>
                  <a:schemeClr val="tx1"/>
                </a:solidFill>
                <a:round/>
                <a:headEnd/>
                <a:tailEnd/>
              </a:ln>
            </p:spPr>
            <p:txBody>
              <a:bodyPr wrap="none" anchor="ctr"/>
              <a:lstStyle/>
              <a:p>
                <a:endParaRPr lang="fr-FR">
                  <a:latin typeface="Times New Roman" pitchFamily="18" charset="0"/>
                  <a:cs typeface="Times New Roman" pitchFamily="18" charset="0"/>
                </a:endParaRPr>
              </a:p>
            </p:txBody>
          </p:sp>
        </p:grpSp>
        <p:sp>
          <p:nvSpPr>
            <p:cNvPr id="16395" name="Line 107"/>
            <p:cNvSpPr>
              <a:spLocks noChangeShapeType="1"/>
            </p:cNvSpPr>
            <p:nvPr/>
          </p:nvSpPr>
          <p:spPr bwMode="auto">
            <a:xfrm flipV="1">
              <a:off x="2608" y="2205"/>
              <a:ext cx="816" cy="46"/>
            </a:xfrm>
            <a:prstGeom prst="line">
              <a:avLst/>
            </a:prstGeom>
            <a:noFill/>
            <a:ln w="25400">
              <a:solidFill>
                <a:schemeClr val="tx1"/>
              </a:solidFill>
              <a:round/>
              <a:headEnd/>
              <a:tailEnd type="triangle" w="med" len="med"/>
            </a:ln>
          </p:spPr>
          <p:txBody>
            <a:bodyPr/>
            <a:lstStyle/>
            <a:p>
              <a:endParaRPr lang="fr-FR"/>
            </a:p>
          </p:txBody>
        </p:sp>
        <p:sp>
          <p:nvSpPr>
            <p:cNvPr id="16396" name="Line 108"/>
            <p:cNvSpPr>
              <a:spLocks noChangeShapeType="1"/>
            </p:cNvSpPr>
            <p:nvPr/>
          </p:nvSpPr>
          <p:spPr bwMode="auto">
            <a:xfrm flipV="1">
              <a:off x="2880" y="2341"/>
              <a:ext cx="1089" cy="726"/>
            </a:xfrm>
            <a:prstGeom prst="line">
              <a:avLst/>
            </a:prstGeom>
            <a:noFill/>
            <a:ln w="25400">
              <a:solidFill>
                <a:schemeClr val="tx1"/>
              </a:solidFill>
              <a:round/>
              <a:headEnd/>
              <a:tailEnd type="triangle" w="med" len="med"/>
            </a:ln>
          </p:spPr>
          <p:txBody>
            <a:bodyPr/>
            <a:lstStyle/>
            <a:p>
              <a:endParaRPr lang="fr-FR"/>
            </a:p>
          </p:txBody>
        </p:sp>
        <p:sp>
          <p:nvSpPr>
            <p:cNvPr id="16397" name="Text Box 109"/>
            <p:cNvSpPr txBox="1">
              <a:spLocks noChangeArrowheads="1"/>
            </p:cNvSpPr>
            <p:nvPr/>
          </p:nvSpPr>
          <p:spPr bwMode="auto">
            <a:xfrm>
              <a:off x="3334" y="2069"/>
              <a:ext cx="771" cy="292"/>
            </a:xfrm>
            <a:prstGeom prst="rect">
              <a:avLst/>
            </a:prstGeom>
            <a:noFill/>
            <a:ln w="9525">
              <a:noFill/>
              <a:miter lim="800000"/>
              <a:headEnd/>
              <a:tailEnd/>
            </a:ln>
          </p:spPr>
          <p:txBody>
            <a:bodyPr>
              <a:spAutoFit/>
            </a:bodyPr>
            <a:lstStyle/>
            <a:p>
              <a:pPr>
                <a:spcBef>
                  <a:spcPct val="50000"/>
                </a:spcBef>
              </a:pPr>
              <a:r>
                <a:rPr lang="fr-FR" sz="2800">
                  <a:latin typeface="Times New Roman" pitchFamily="18" charset="0"/>
                  <a:cs typeface="Times New Roman" pitchFamily="18" charset="0"/>
                </a:rPr>
                <a:t>1    4</a:t>
              </a:r>
            </a:p>
          </p:txBody>
        </p:sp>
      </p:grpSp>
      <p:sp>
        <p:nvSpPr>
          <p:cNvPr id="16390" name="Line 112"/>
          <p:cNvSpPr>
            <a:spLocks noChangeShapeType="1"/>
          </p:cNvSpPr>
          <p:nvPr/>
        </p:nvSpPr>
        <p:spPr bwMode="auto">
          <a:xfrm>
            <a:off x="5724525" y="3716338"/>
            <a:ext cx="0" cy="1368425"/>
          </a:xfrm>
          <a:prstGeom prst="line">
            <a:avLst/>
          </a:prstGeom>
          <a:noFill/>
          <a:ln w="25400">
            <a:solidFill>
              <a:schemeClr val="tx1"/>
            </a:solidFill>
            <a:round/>
            <a:headEnd type="triangle" w="med" len="med"/>
            <a:tailEnd/>
          </a:ln>
        </p:spPr>
        <p:txBody>
          <a:bodyPr/>
          <a:lstStyle/>
          <a:p>
            <a:endParaRPr lang="fr-FR"/>
          </a:p>
        </p:txBody>
      </p:sp>
      <p:sp>
        <p:nvSpPr>
          <p:cNvPr id="16391" name="Line 113"/>
          <p:cNvSpPr>
            <a:spLocks noChangeShapeType="1"/>
          </p:cNvSpPr>
          <p:nvPr/>
        </p:nvSpPr>
        <p:spPr bwMode="auto">
          <a:xfrm>
            <a:off x="6372225" y="3716338"/>
            <a:ext cx="0" cy="1368425"/>
          </a:xfrm>
          <a:prstGeom prst="line">
            <a:avLst/>
          </a:prstGeom>
          <a:noFill/>
          <a:ln w="25400">
            <a:solidFill>
              <a:schemeClr val="tx1"/>
            </a:solidFill>
            <a:round/>
            <a:headEnd type="triangle" w="med" len="med"/>
            <a:tailEnd/>
          </a:ln>
        </p:spPr>
        <p:txBody>
          <a:bodyPr/>
          <a:lstStyle/>
          <a:p>
            <a:endParaRPr lang="fr-FR"/>
          </a:p>
        </p:txBody>
      </p:sp>
      <p:sp>
        <p:nvSpPr>
          <p:cNvPr id="15368" name="Text Box 114"/>
          <p:cNvSpPr txBox="1">
            <a:spLocks noChangeArrowheads="1"/>
          </p:cNvSpPr>
          <p:nvPr/>
        </p:nvSpPr>
        <p:spPr bwMode="auto">
          <a:xfrm>
            <a:off x="6188075" y="5072063"/>
            <a:ext cx="1455738" cy="400050"/>
          </a:xfrm>
          <a:prstGeom prst="rect">
            <a:avLst/>
          </a:prstGeom>
          <a:noFill/>
          <a:ln w="9525">
            <a:noFill/>
            <a:miter lim="800000"/>
            <a:headEnd/>
            <a:tailEnd/>
          </a:ln>
        </p:spPr>
        <p:txBody>
          <a:bodyPr wrap="none">
            <a:spAutoFit/>
          </a:bodyPr>
          <a:lstStyle/>
          <a:p>
            <a:pPr>
              <a:defRPr/>
            </a:pPr>
            <a:r>
              <a:rPr lang="fr-FR" sz="2300" b="1" dirty="0">
                <a:latin typeface="+mj-lt"/>
                <a:cs typeface="Times New Roman" pitchFamily="18" charset="0"/>
              </a:rPr>
              <a:t>Les unités</a:t>
            </a:r>
          </a:p>
        </p:txBody>
      </p:sp>
      <p:sp>
        <p:nvSpPr>
          <p:cNvPr id="15369" name="Text Box 115"/>
          <p:cNvSpPr txBox="1">
            <a:spLocks noChangeArrowheads="1"/>
          </p:cNvSpPr>
          <p:nvPr/>
        </p:nvSpPr>
        <p:spPr bwMode="auto">
          <a:xfrm>
            <a:off x="4306888" y="5157788"/>
            <a:ext cx="1719262" cy="400050"/>
          </a:xfrm>
          <a:prstGeom prst="rect">
            <a:avLst/>
          </a:prstGeom>
          <a:noFill/>
          <a:ln w="9525">
            <a:noFill/>
            <a:miter lim="800000"/>
            <a:headEnd/>
            <a:tailEnd/>
          </a:ln>
        </p:spPr>
        <p:txBody>
          <a:bodyPr wrap="none">
            <a:spAutoFit/>
          </a:bodyPr>
          <a:lstStyle/>
          <a:p>
            <a:pPr>
              <a:defRPr/>
            </a:pPr>
            <a:r>
              <a:rPr lang="fr-FR" sz="2300" b="1" dirty="0">
                <a:latin typeface="+mj-lt"/>
                <a:cs typeface="Times New Roman" pitchFamily="18" charset="0"/>
              </a:rPr>
              <a:t>Les dizaines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sonnalisé 2">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49263" rtl="1"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3672</TotalTime>
  <Words>4533</Words>
  <Application>Microsoft Office PowerPoint</Application>
  <PresentationFormat>Affichage à l'écran (4:3)</PresentationFormat>
  <Paragraphs>1048</Paragraphs>
  <Slides>69</Slides>
  <Notes>23</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69</vt:i4>
      </vt:variant>
    </vt:vector>
  </HeadingPairs>
  <TitlesOfParts>
    <vt:vector size="73" baseType="lpstr">
      <vt:lpstr>Modèle par défaut</vt:lpstr>
      <vt:lpstr>1_Modèle par défaut</vt:lpstr>
      <vt:lpstr>2_Modèle par défaut</vt:lpstr>
      <vt:lpstr>Equation</vt:lpstr>
      <vt:lpstr>Présentation PowerPoint</vt:lpstr>
      <vt:lpstr>Présentation PowerPoint</vt:lpstr>
      <vt:lpstr>Objectifs </vt:lpstr>
      <vt:lpstr>Introduction </vt:lpstr>
      <vt:lpstr>I- Le système décimal </vt:lpstr>
      <vt:lpstr>I-1 Développement en polynôme d’un nombre dans le système décimal</vt:lpstr>
      <vt:lpstr>I-2 Comptage  en décimal </vt:lpstr>
      <vt:lpstr>II- Système binaire (système à base 2)</vt:lpstr>
      <vt:lpstr>II- Système binaire (système à base 2)</vt:lpstr>
      <vt:lpstr>II- Système binaire (système à base 2)</vt:lpstr>
      <vt:lpstr>II- Système binaire (système à base 2)</vt:lpstr>
      <vt:lpstr>II- Système binaire (système à base 2)</vt:lpstr>
      <vt:lpstr>II-1 Comptage en binaire </vt:lpstr>
      <vt:lpstr>II-2 Le système octal ( base 8 )</vt:lpstr>
      <vt:lpstr>II-3 Le système hexadécimal (base 16)</vt:lpstr>
      <vt:lpstr>Résumé </vt:lpstr>
      <vt:lpstr>II-3 Conversion d’une base X à la base 10</vt:lpstr>
      <vt:lpstr>Exercice </vt:lpstr>
      <vt:lpstr>II-4 Conversion de la base 10 à la base 2</vt:lpstr>
      <vt:lpstr>II-5 Conversion de la base 10 à la base 2 : cas d’un nombre réel </vt:lpstr>
      <vt:lpstr>II-5 Conversion de la base 10 à la base 2 : cas d’un nombre réel </vt:lpstr>
      <vt:lpstr>II-6 Conversion du décimal à une base X</vt:lpstr>
      <vt:lpstr>II-6 Conversion du décimal à une base X</vt:lpstr>
      <vt:lpstr>II-7 Conversion d’une base b1 à une base b2</vt:lpstr>
      <vt:lpstr>Présentation PowerPoint</vt:lpstr>
      <vt:lpstr>Présentation PowerPoint</vt:lpstr>
      <vt:lpstr>Présentation PowerPoint</vt:lpstr>
      <vt:lpstr>II-10 Conversion :  hexadécimal  binaire</vt:lpstr>
      <vt:lpstr>II-11 Conversion :   binaire hexadécimal</vt:lpstr>
      <vt:lpstr>III- Opérations arithmétiques en binaire </vt:lpstr>
      <vt:lpstr>Présentation PowerPoint</vt:lpstr>
      <vt:lpstr>Présentation PowerPoint</vt:lpstr>
      <vt:lpstr>Présentation PowerPoint</vt:lpstr>
      <vt:lpstr>Présentation PowerPoint</vt:lpstr>
      <vt:lpstr>Présentation PowerPoint</vt:lpstr>
      <vt:lpstr>Présentation PowerPoint</vt:lpstr>
      <vt:lpstr>Codage de l’information</vt:lpstr>
      <vt:lpstr>Introduction </vt:lpstr>
      <vt:lpstr>IV- Représentation des nombres entiers </vt:lpstr>
      <vt:lpstr>IV.1 Représentation signe / valeur absolue  ( S/VA )</vt:lpstr>
      <vt:lpstr>Présentation PowerPoint</vt:lpstr>
      <vt:lpstr>Avantages et inconvénients de la représentation signe/valeur absolue</vt:lpstr>
      <vt:lpstr>IV.2 Représentation en complément à un (CA1)</vt:lpstr>
      <vt:lpstr>Remarque 2</vt:lpstr>
      <vt:lpstr>Présentation PowerPoint</vt:lpstr>
      <vt:lpstr>Présentation PowerPoint</vt:lpstr>
      <vt:lpstr>Présentation PowerPoint</vt:lpstr>
      <vt:lpstr>Exemple</vt:lpstr>
      <vt:lpstr>Remarque 2</vt:lpstr>
      <vt:lpstr>Présentation PowerPoint</vt:lpstr>
      <vt:lpstr>Présentation PowerPoint</vt:lpstr>
      <vt:lpstr>Opérations arithmétiques en CA2</vt:lpstr>
      <vt:lpstr>Présentation PowerPoint</vt:lpstr>
      <vt:lpstr>V-1 Le codage BCD (Binary Coded Decimal )</vt:lpstr>
      <vt:lpstr>Exemple</vt:lpstr>
      <vt:lpstr>V-2 Le codage EXCESS3 ( BCD+3 )</vt:lpstr>
      <vt:lpstr>VI- Le code de Gray (code binaire réfléchi)</vt:lpstr>
      <vt:lpstr>VI.1 Méthode de création</vt:lpstr>
      <vt:lpstr>Présentation PowerPoint</vt:lpstr>
      <vt:lpstr>Présentation PowerPoint</vt:lpstr>
      <vt:lpstr>Présentation PowerPoint</vt:lpstr>
      <vt:lpstr>VI.2 Codeur de position</vt:lpstr>
      <vt:lpstr>VI.3 Conversion: Binaire =&gt; Code de Gray</vt:lpstr>
      <vt:lpstr>VI.4 Conversion: Code de Gray =&gt; Binaire</vt:lpstr>
      <vt:lpstr>VII- Codage des caractères  (Le code ASCII)</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Tests</dc:title>
  <dc:creator>Abdelkader</dc:creator>
  <cp:lastModifiedBy>2022</cp:lastModifiedBy>
  <cp:revision>223</cp:revision>
  <dcterms:modified xsi:type="dcterms:W3CDTF">2022-03-17T13:56:58Z</dcterms:modified>
</cp:coreProperties>
</file>