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256" r:id="rId2"/>
    <p:sldId id="300" r:id="rId3"/>
    <p:sldId id="260" r:id="rId4"/>
    <p:sldId id="301" r:id="rId5"/>
    <p:sldId id="257" r:id="rId6"/>
    <p:sldId id="258" r:id="rId7"/>
    <p:sldId id="259" r:id="rId8"/>
    <p:sldId id="302" r:id="rId9"/>
    <p:sldId id="303" r:id="rId10"/>
    <p:sldId id="304" r:id="rId11"/>
    <p:sldId id="261" r:id="rId12"/>
    <p:sldId id="262" r:id="rId13"/>
    <p:sldId id="305" r:id="rId14"/>
    <p:sldId id="263" r:id="rId15"/>
    <p:sldId id="264" r:id="rId16"/>
    <p:sldId id="265" r:id="rId17"/>
    <p:sldId id="266" r:id="rId18"/>
    <p:sldId id="267"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99" r:id="rId32"/>
    <p:sldId id="306" r:id="rId33"/>
    <p:sldId id="307" r:id="rId34"/>
    <p:sldId id="308" r:id="rId35"/>
    <p:sldId id="309" r:id="rId36"/>
    <p:sldId id="310" r:id="rId37"/>
    <p:sldId id="311" r:id="rId38"/>
    <p:sldId id="312" r:id="rId39"/>
    <p:sldId id="313" r:id="rId40"/>
    <p:sldId id="314" r:id="rId41"/>
    <p:sldId id="318" r:id="rId42"/>
    <p:sldId id="315" r:id="rId43"/>
    <p:sldId id="316" r:id="rId44"/>
    <p:sldId id="317" r:id="rId45"/>
    <p:sldId id="319" r:id="rId46"/>
    <p:sldId id="320" r:id="rId47"/>
    <p:sldId id="321" r:id="rId48"/>
    <p:sldId id="322" r:id="rId49"/>
    <p:sldId id="323" r:id="rId50"/>
    <p:sldId id="325" r:id="rId51"/>
    <p:sldId id="326" r:id="rId52"/>
    <p:sldId id="328" r:id="rId53"/>
    <p:sldId id="327" r:id="rId54"/>
    <p:sldId id="329" r:id="rId55"/>
    <p:sldId id="330" r:id="rId56"/>
    <p:sldId id="331" r:id="rId57"/>
    <p:sldId id="332" r:id="rId58"/>
    <p:sldId id="333" r:id="rId59"/>
    <p:sldId id="334" r:id="rId60"/>
    <p:sldId id="337" r:id="rId61"/>
    <p:sldId id="338" r:id="rId62"/>
    <p:sldId id="339" r:id="rId63"/>
    <p:sldId id="340" r:id="rId64"/>
    <p:sldId id="341" r:id="rId65"/>
    <p:sldId id="342" r:id="rId66"/>
    <p:sldId id="343" r:id="rId67"/>
    <p:sldId id="345" r:id="rId68"/>
    <p:sldId id="346" r:id="rId69"/>
    <p:sldId id="350" r:id="rId70"/>
    <p:sldId id="351" r:id="rId71"/>
    <p:sldId id="352" r:id="rId72"/>
    <p:sldId id="353" r:id="rId73"/>
    <p:sldId id="354" r:id="rId74"/>
    <p:sldId id="355" r:id="rId75"/>
    <p:sldId id="356" r:id="rId76"/>
    <p:sldId id="357" r:id="rId77"/>
    <p:sldId id="358" r:id="rId78"/>
    <p:sldId id="359" r:id="rId79"/>
    <p:sldId id="361" r:id="rId80"/>
    <p:sldId id="362" r:id="rId81"/>
    <p:sldId id="363" r:id="rId82"/>
    <p:sldId id="364" r:id="rId83"/>
    <p:sldId id="365" r:id="rId84"/>
    <p:sldId id="366" r:id="rId85"/>
    <p:sldId id="367" r:id="rId86"/>
    <p:sldId id="360" r:id="rId87"/>
    <p:sldId id="344" r:id="rId8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3954DC-3988-4FEF-966A-E2B137578914}" type="datetimeFigureOut">
              <a:rPr lang="fr-FR" smtClean="0"/>
              <a:t>01/03/2020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55DC1A-6517-4F23-8D5C-A4D3D97802A3}" type="slidenum">
              <a:rPr lang="fr-FR" smtClean="0"/>
              <a:t>‹N°›</a:t>
            </a:fld>
            <a:endParaRPr lang="fr-FR"/>
          </a:p>
        </p:txBody>
      </p:sp>
    </p:spTree>
    <p:extLst>
      <p:ext uri="{BB962C8B-B14F-4D97-AF65-F5344CB8AC3E}">
        <p14:creationId xmlns:p14="http://schemas.microsoft.com/office/powerpoint/2010/main" val="562111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ECA:</a:t>
            </a:r>
            <a:r>
              <a:rPr lang="fr-FR" baseline="0" dirty="0"/>
              <a:t> énergie corporelle et alimentaire.</a:t>
            </a:r>
            <a:endParaRPr lang="fr-FR" dirty="0"/>
          </a:p>
        </p:txBody>
      </p:sp>
      <p:sp>
        <p:nvSpPr>
          <p:cNvPr id="4" name="Espace réservé du numéro de diapositive 3"/>
          <p:cNvSpPr>
            <a:spLocks noGrp="1"/>
          </p:cNvSpPr>
          <p:nvPr>
            <p:ph type="sldNum" sz="quarter" idx="10"/>
          </p:nvPr>
        </p:nvSpPr>
        <p:spPr/>
        <p:txBody>
          <a:bodyPr/>
          <a:lstStyle/>
          <a:p>
            <a:fld id="{F555DC1A-6517-4F23-8D5C-A4D3D97802A3}" type="slidenum">
              <a:rPr lang="fr-FR" smtClean="0"/>
              <a:t>9</a:t>
            </a:fld>
            <a:endParaRPr lang="fr-FR"/>
          </a:p>
        </p:txBody>
      </p:sp>
    </p:spTree>
    <p:extLst>
      <p:ext uri="{BB962C8B-B14F-4D97-AF65-F5344CB8AC3E}">
        <p14:creationId xmlns:p14="http://schemas.microsoft.com/office/powerpoint/2010/main" val="2397331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Lipides simples</a:t>
            </a:r>
          </a:p>
        </p:txBody>
      </p:sp>
      <p:sp>
        <p:nvSpPr>
          <p:cNvPr id="4" name="Espace réservé du numéro de diapositive 3"/>
          <p:cNvSpPr>
            <a:spLocks noGrp="1"/>
          </p:cNvSpPr>
          <p:nvPr>
            <p:ph type="sldNum" sz="quarter" idx="10"/>
          </p:nvPr>
        </p:nvSpPr>
        <p:spPr/>
        <p:txBody>
          <a:bodyPr/>
          <a:lstStyle/>
          <a:p>
            <a:fld id="{F555DC1A-6517-4F23-8D5C-A4D3D97802A3}" type="slidenum">
              <a:rPr lang="fr-FR" smtClean="0"/>
              <a:t>57</a:t>
            </a:fld>
            <a:endParaRPr lang="fr-FR"/>
          </a:p>
        </p:txBody>
      </p:sp>
    </p:spTree>
    <p:extLst>
      <p:ext uri="{BB962C8B-B14F-4D97-AF65-F5344CB8AC3E}">
        <p14:creationId xmlns:p14="http://schemas.microsoft.com/office/powerpoint/2010/main" val="811970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1F89AFD5-5B1B-4B1E-876B-9E6DCDF50C14}" type="datetime1">
              <a:rPr lang="fr-FR" smtClean="0"/>
              <a:t>01/03/2020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AB17DD-40F0-42CF-93D8-8BB8C7BDC1D2}" type="slidenum">
              <a:rPr lang="fr-FR" smtClean="0"/>
              <a:t>‹N°›</a:t>
            </a:fld>
            <a:endParaRPr lang="fr-FR"/>
          </a:p>
        </p:txBody>
      </p:sp>
    </p:spTree>
    <p:extLst>
      <p:ext uri="{BB962C8B-B14F-4D97-AF65-F5344CB8AC3E}">
        <p14:creationId xmlns:p14="http://schemas.microsoft.com/office/powerpoint/2010/main" val="2498525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883EF81-8674-438C-800B-785ADC8FF8C0}" type="datetime1">
              <a:rPr lang="fr-FR" smtClean="0"/>
              <a:t>01/03/2020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AB17DD-40F0-42CF-93D8-8BB8C7BDC1D2}" type="slidenum">
              <a:rPr lang="fr-FR" smtClean="0"/>
              <a:t>‹N°›</a:t>
            </a:fld>
            <a:endParaRPr lang="fr-FR"/>
          </a:p>
        </p:txBody>
      </p:sp>
    </p:spTree>
    <p:extLst>
      <p:ext uri="{BB962C8B-B14F-4D97-AF65-F5344CB8AC3E}">
        <p14:creationId xmlns:p14="http://schemas.microsoft.com/office/powerpoint/2010/main" val="2194989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3C62C5C-6C25-4340-AAF8-08D5EB506BE7}" type="datetime1">
              <a:rPr lang="fr-FR" smtClean="0"/>
              <a:t>01/03/2020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AB17DD-40F0-42CF-93D8-8BB8C7BDC1D2}" type="slidenum">
              <a:rPr lang="fr-FR" smtClean="0"/>
              <a:t>‹N°›</a:t>
            </a:fld>
            <a:endParaRPr lang="fr-FR"/>
          </a:p>
        </p:txBody>
      </p:sp>
    </p:spTree>
    <p:extLst>
      <p:ext uri="{BB962C8B-B14F-4D97-AF65-F5344CB8AC3E}">
        <p14:creationId xmlns:p14="http://schemas.microsoft.com/office/powerpoint/2010/main" val="340921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B479657-6A52-41C4-8D9B-0DCD269BFCAE}" type="datetime1">
              <a:rPr lang="fr-FR" smtClean="0"/>
              <a:t>01/03/2020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AB17DD-40F0-42CF-93D8-8BB8C7BDC1D2}" type="slidenum">
              <a:rPr lang="fr-FR" smtClean="0"/>
              <a:t>‹N°›</a:t>
            </a:fld>
            <a:endParaRPr lang="fr-FR"/>
          </a:p>
        </p:txBody>
      </p:sp>
    </p:spTree>
    <p:extLst>
      <p:ext uri="{BB962C8B-B14F-4D97-AF65-F5344CB8AC3E}">
        <p14:creationId xmlns:p14="http://schemas.microsoft.com/office/powerpoint/2010/main" val="801358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E540FDB-7E80-4014-A17F-4965F5EBA288}" type="datetime1">
              <a:rPr lang="fr-FR" smtClean="0"/>
              <a:t>01/03/2020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AB17DD-40F0-42CF-93D8-8BB8C7BDC1D2}" type="slidenum">
              <a:rPr lang="fr-FR" smtClean="0"/>
              <a:t>‹N°›</a:t>
            </a:fld>
            <a:endParaRPr lang="fr-FR"/>
          </a:p>
        </p:txBody>
      </p:sp>
    </p:spTree>
    <p:extLst>
      <p:ext uri="{BB962C8B-B14F-4D97-AF65-F5344CB8AC3E}">
        <p14:creationId xmlns:p14="http://schemas.microsoft.com/office/powerpoint/2010/main" val="1313066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A5B2483-C24A-43B6-BB95-2094CA0AC0F3}" type="datetime1">
              <a:rPr lang="fr-FR" smtClean="0"/>
              <a:t>01/03/2020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AAB17DD-40F0-42CF-93D8-8BB8C7BDC1D2}" type="slidenum">
              <a:rPr lang="fr-FR" smtClean="0"/>
              <a:t>‹N°›</a:t>
            </a:fld>
            <a:endParaRPr lang="fr-FR"/>
          </a:p>
        </p:txBody>
      </p:sp>
    </p:spTree>
    <p:extLst>
      <p:ext uri="{BB962C8B-B14F-4D97-AF65-F5344CB8AC3E}">
        <p14:creationId xmlns:p14="http://schemas.microsoft.com/office/powerpoint/2010/main" val="2939090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CB88FC10-629F-49F7-AE0E-F08F1481A005}" type="datetime1">
              <a:rPr lang="fr-FR" smtClean="0"/>
              <a:t>01/03/2020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AAB17DD-40F0-42CF-93D8-8BB8C7BDC1D2}" type="slidenum">
              <a:rPr lang="fr-FR" smtClean="0"/>
              <a:t>‹N°›</a:t>
            </a:fld>
            <a:endParaRPr lang="fr-FR"/>
          </a:p>
        </p:txBody>
      </p:sp>
    </p:spTree>
    <p:extLst>
      <p:ext uri="{BB962C8B-B14F-4D97-AF65-F5344CB8AC3E}">
        <p14:creationId xmlns:p14="http://schemas.microsoft.com/office/powerpoint/2010/main" val="4022869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3A45A2EB-B735-4BC2-89A4-7431262F3400}" type="datetime1">
              <a:rPr lang="fr-FR" smtClean="0"/>
              <a:t>01/03/2020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AAB17DD-40F0-42CF-93D8-8BB8C7BDC1D2}" type="slidenum">
              <a:rPr lang="fr-FR" smtClean="0"/>
              <a:t>‹N°›</a:t>
            </a:fld>
            <a:endParaRPr lang="fr-FR"/>
          </a:p>
        </p:txBody>
      </p:sp>
    </p:spTree>
    <p:extLst>
      <p:ext uri="{BB962C8B-B14F-4D97-AF65-F5344CB8AC3E}">
        <p14:creationId xmlns:p14="http://schemas.microsoft.com/office/powerpoint/2010/main" val="3441203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B32CA4D-0685-4431-9DD0-2B0B41FE973A}" type="datetime1">
              <a:rPr lang="fr-FR" smtClean="0"/>
              <a:t>01/03/2020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AAB17DD-40F0-42CF-93D8-8BB8C7BDC1D2}" type="slidenum">
              <a:rPr lang="fr-FR" smtClean="0"/>
              <a:t>‹N°›</a:t>
            </a:fld>
            <a:endParaRPr lang="fr-FR"/>
          </a:p>
        </p:txBody>
      </p:sp>
    </p:spTree>
    <p:extLst>
      <p:ext uri="{BB962C8B-B14F-4D97-AF65-F5344CB8AC3E}">
        <p14:creationId xmlns:p14="http://schemas.microsoft.com/office/powerpoint/2010/main" val="81158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B7AB23A-B461-492E-9671-4117967D83D8}" type="datetime1">
              <a:rPr lang="fr-FR" smtClean="0"/>
              <a:t>01/03/2020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AAB17DD-40F0-42CF-93D8-8BB8C7BDC1D2}" type="slidenum">
              <a:rPr lang="fr-FR" smtClean="0"/>
              <a:t>‹N°›</a:t>
            </a:fld>
            <a:endParaRPr lang="fr-FR"/>
          </a:p>
        </p:txBody>
      </p:sp>
    </p:spTree>
    <p:extLst>
      <p:ext uri="{BB962C8B-B14F-4D97-AF65-F5344CB8AC3E}">
        <p14:creationId xmlns:p14="http://schemas.microsoft.com/office/powerpoint/2010/main" val="76965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055248B-7CA7-4914-9983-689AD5DFE73B}" type="datetime1">
              <a:rPr lang="fr-FR" smtClean="0"/>
              <a:t>01/03/2020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AAB17DD-40F0-42CF-93D8-8BB8C7BDC1D2}" type="slidenum">
              <a:rPr lang="fr-FR" smtClean="0"/>
              <a:t>‹N°›</a:t>
            </a:fld>
            <a:endParaRPr lang="fr-FR"/>
          </a:p>
        </p:txBody>
      </p:sp>
    </p:spTree>
    <p:extLst>
      <p:ext uri="{BB962C8B-B14F-4D97-AF65-F5344CB8AC3E}">
        <p14:creationId xmlns:p14="http://schemas.microsoft.com/office/powerpoint/2010/main" val="3487882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46953-266B-4FD8-AC68-D24710CACAC0}" type="datetime1">
              <a:rPr lang="fr-FR" smtClean="0"/>
              <a:t>01/03/2020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AB17DD-40F0-42CF-93D8-8BB8C7BDC1D2}" type="slidenum">
              <a:rPr lang="fr-FR" smtClean="0"/>
              <a:t>‹N°›</a:t>
            </a:fld>
            <a:endParaRPr lang="fr-FR"/>
          </a:p>
        </p:txBody>
      </p:sp>
    </p:spTree>
    <p:extLst>
      <p:ext uri="{BB962C8B-B14F-4D97-AF65-F5344CB8AC3E}">
        <p14:creationId xmlns:p14="http://schemas.microsoft.com/office/powerpoint/2010/main" val="718491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a:t>Métabolisme et dépenses énergétiques</a:t>
            </a:r>
          </a:p>
        </p:txBody>
      </p:sp>
      <p:sp>
        <p:nvSpPr>
          <p:cNvPr id="3" name="Sous-titre 2"/>
          <p:cNvSpPr>
            <a:spLocks noGrp="1"/>
          </p:cNvSpPr>
          <p:nvPr>
            <p:ph type="subTitle" idx="1"/>
          </p:nvPr>
        </p:nvSpPr>
        <p:spPr/>
        <p:txBody>
          <a:bodyPr/>
          <a:lstStyle/>
          <a:p>
            <a:r>
              <a:rPr lang="fr-FR" dirty="0">
                <a:solidFill>
                  <a:schemeClr val="tx1"/>
                </a:solidFill>
              </a:rPr>
              <a:t>L3 </a:t>
            </a:r>
            <a:r>
              <a:rPr lang="fr-FR" dirty="0" smtClean="0">
                <a:solidFill>
                  <a:schemeClr val="tx1"/>
                </a:solidFill>
              </a:rPr>
              <a:t>TACQ</a:t>
            </a:r>
            <a:endParaRPr lang="fr-FR" dirty="0">
              <a:solidFill>
                <a:schemeClr val="tx1"/>
              </a:solidFill>
            </a:endParaRPr>
          </a:p>
        </p:txBody>
      </p:sp>
      <p:sp>
        <p:nvSpPr>
          <p:cNvPr id="6" name="Espace réservé du pied de page 5">
            <a:extLst>
              <a:ext uri="{FF2B5EF4-FFF2-40B4-BE49-F238E27FC236}">
                <a16:creationId xmlns:a16="http://schemas.microsoft.com/office/drawing/2014/main" id="{7D7DE267-CC95-4D6F-976F-FFDB2859FFB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2F140B5-5186-4BF1-85EE-AED3426E21B8}"/>
              </a:ext>
            </a:extLst>
          </p:cNvPr>
          <p:cNvSpPr>
            <a:spLocks noGrp="1"/>
          </p:cNvSpPr>
          <p:nvPr>
            <p:ph type="sldNum" sz="quarter" idx="12"/>
          </p:nvPr>
        </p:nvSpPr>
        <p:spPr/>
        <p:txBody>
          <a:bodyPr/>
          <a:lstStyle/>
          <a:p>
            <a:fld id="{DAAB17DD-40F0-42CF-93D8-8BB8C7BDC1D2}" type="slidenum">
              <a:rPr lang="fr-FR" smtClean="0"/>
              <a:t>1</a:t>
            </a:fld>
            <a:endParaRPr lang="fr-FR"/>
          </a:p>
        </p:txBody>
      </p:sp>
    </p:spTree>
    <p:extLst>
      <p:ext uri="{BB962C8B-B14F-4D97-AF65-F5344CB8AC3E}">
        <p14:creationId xmlns:p14="http://schemas.microsoft.com/office/powerpoint/2010/main" val="53826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3" y="1133475"/>
            <a:ext cx="7686675"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pied de page 5">
            <a:extLst>
              <a:ext uri="{FF2B5EF4-FFF2-40B4-BE49-F238E27FC236}">
                <a16:creationId xmlns:a16="http://schemas.microsoft.com/office/drawing/2014/main" id="{8970CF84-3D89-4659-933D-4E7C215030D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95C5978-0DDF-4340-A798-E61E45A1BBBD}"/>
              </a:ext>
            </a:extLst>
          </p:cNvPr>
          <p:cNvSpPr>
            <a:spLocks noGrp="1"/>
          </p:cNvSpPr>
          <p:nvPr>
            <p:ph type="sldNum" sz="quarter" idx="12"/>
          </p:nvPr>
        </p:nvSpPr>
        <p:spPr/>
        <p:txBody>
          <a:bodyPr/>
          <a:lstStyle/>
          <a:p>
            <a:fld id="{DAAB17DD-40F0-42CF-93D8-8BB8C7BDC1D2}" type="slidenum">
              <a:rPr lang="fr-FR" smtClean="0"/>
              <a:t>10</a:t>
            </a:fld>
            <a:endParaRPr lang="fr-FR"/>
          </a:p>
        </p:txBody>
      </p:sp>
    </p:spTree>
    <p:extLst>
      <p:ext uri="{BB962C8B-B14F-4D97-AF65-F5344CB8AC3E}">
        <p14:creationId xmlns:p14="http://schemas.microsoft.com/office/powerpoint/2010/main" val="522799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noAutofit/>
          </a:bodyPr>
          <a:lstStyle/>
          <a:p>
            <a:r>
              <a:rPr lang="fr-FR" sz="3200" b="1" dirty="0"/>
              <a:t>2. L’énergie dépensée pour l’activité physique</a:t>
            </a:r>
          </a:p>
        </p:txBody>
      </p:sp>
      <p:sp>
        <p:nvSpPr>
          <p:cNvPr id="3" name="Espace réservé du contenu 2"/>
          <p:cNvSpPr>
            <a:spLocks noGrp="1"/>
          </p:cNvSpPr>
          <p:nvPr>
            <p:ph idx="1"/>
          </p:nvPr>
        </p:nvSpPr>
        <p:spPr>
          <a:xfrm>
            <a:off x="457200" y="1600201"/>
            <a:ext cx="8229600" cy="2044824"/>
          </a:xfrm>
        </p:spPr>
        <p:txBody>
          <a:bodyPr>
            <a:normAutofit/>
          </a:bodyPr>
          <a:lstStyle/>
          <a:p>
            <a:pPr algn="just">
              <a:lnSpc>
                <a:spcPct val="150000"/>
              </a:lnSpc>
            </a:pPr>
            <a:r>
              <a:rPr lang="fr-FR" sz="2800" dirty="0"/>
              <a:t>Elle correspond à toute forme de dépense énergétique qui s’ajoute au métabolisme de base, à cause du mouvement.</a:t>
            </a:r>
          </a:p>
        </p:txBody>
      </p:sp>
      <p:sp>
        <p:nvSpPr>
          <p:cNvPr id="4" name="Rectangle 3"/>
          <p:cNvSpPr/>
          <p:nvPr/>
        </p:nvSpPr>
        <p:spPr>
          <a:xfrm>
            <a:off x="395536" y="3861048"/>
            <a:ext cx="8352928" cy="2031325"/>
          </a:xfrm>
          <a:prstGeom prst="rect">
            <a:avLst/>
          </a:prstGeom>
        </p:spPr>
        <p:txBody>
          <a:bodyPr wrap="square">
            <a:spAutoFit/>
          </a:bodyPr>
          <a:lstStyle/>
          <a:p>
            <a:pPr marL="457200" indent="-457200" algn="just">
              <a:lnSpc>
                <a:spcPct val="150000"/>
              </a:lnSpc>
              <a:buFont typeface="Arial" pitchFamily="34" charset="0"/>
              <a:buChar char="•"/>
            </a:pPr>
            <a:r>
              <a:rPr lang="fr-FR" sz="2800" dirty="0"/>
              <a:t>Ceci concerne tout aussi bien les activités de la vie quotidienne que les exercices physiques plus intenses, qu’ils soient sportifs ou non.</a:t>
            </a:r>
          </a:p>
        </p:txBody>
      </p:sp>
      <p:sp>
        <p:nvSpPr>
          <p:cNvPr id="7" name="Espace réservé du pied de page 6">
            <a:extLst>
              <a:ext uri="{FF2B5EF4-FFF2-40B4-BE49-F238E27FC236}">
                <a16:creationId xmlns:a16="http://schemas.microsoft.com/office/drawing/2014/main" id="{7E0EBF19-DF14-4A01-BEAB-86B727671BF1}"/>
              </a:ext>
            </a:extLst>
          </p:cNvPr>
          <p:cNvSpPr>
            <a:spLocks noGrp="1"/>
          </p:cNvSpPr>
          <p:nvPr>
            <p:ph type="ftr" sz="quarter" idx="11"/>
          </p:nvPr>
        </p:nvSpPr>
        <p:spPr/>
        <p:txBody>
          <a:bodyPr/>
          <a:lstStyle/>
          <a:p>
            <a:endParaRPr lang="fr-FR"/>
          </a:p>
        </p:txBody>
      </p:sp>
      <p:sp>
        <p:nvSpPr>
          <p:cNvPr id="8" name="Espace réservé du numéro de diapositive 7">
            <a:extLst>
              <a:ext uri="{FF2B5EF4-FFF2-40B4-BE49-F238E27FC236}">
                <a16:creationId xmlns:a16="http://schemas.microsoft.com/office/drawing/2014/main" id="{B2BC7ED8-F527-4751-8AD8-27101A7213AC}"/>
              </a:ext>
            </a:extLst>
          </p:cNvPr>
          <p:cNvSpPr>
            <a:spLocks noGrp="1"/>
          </p:cNvSpPr>
          <p:nvPr>
            <p:ph type="sldNum" sz="quarter" idx="12"/>
          </p:nvPr>
        </p:nvSpPr>
        <p:spPr/>
        <p:txBody>
          <a:bodyPr/>
          <a:lstStyle/>
          <a:p>
            <a:fld id="{DAAB17DD-40F0-42CF-93D8-8BB8C7BDC1D2}" type="slidenum">
              <a:rPr lang="fr-FR" smtClean="0"/>
              <a:t>11</a:t>
            </a:fld>
            <a:endParaRPr lang="fr-FR"/>
          </a:p>
        </p:txBody>
      </p:sp>
    </p:spTree>
    <p:extLst>
      <p:ext uri="{BB962C8B-B14F-4D97-AF65-F5344CB8AC3E}">
        <p14:creationId xmlns:p14="http://schemas.microsoft.com/office/powerpoint/2010/main" val="67663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548680"/>
            <a:ext cx="8229600" cy="2088232"/>
          </a:xfrm>
        </p:spPr>
        <p:txBody>
          <a:bodyPr>
            <a:normAutofit/>
          </a:bodyPr>
          <a:lstStyle/>
          <a:p>
            <a:pPr algn="just">
              <a:lnSpc>
                <a:spcPct val="150000"/>
              </a:lnSpc>
            </a:pPr>
            <a:r>
              <a:rPr lang="fr-FR" sz="2800" dirty="0"/>
              <a:t>Ce poste de dépense énergétique est le plus variable d’un individu à l’autre, et représente entre </a:t>
            </a:r>
            <a:r>
              <a:rPr lang="fr-FR" sz="2800" dirty="0">
                <a:solidFill>
                  <a:srgbClr val="0070C0"/>
                </a:solidFill>
              </a:rPr>
              <a:t>15 % et 30 % de la dépense énergétique totale.</a:t>
            </a:r>
          </a:p>
        </p:txBody>
      </p:sp>
      <p:graphicFrame>
        <p:nvGraphicFramePr>
          <p:cNvPr id="2" name="Tableau 1"/>
          <p:cNvGraphicFramePr>
            <a:graphicFrameLocks noGrp="1"/>
          </p:cNvGraphicFramePr>
          <p:nvPr>
            <p:extLst>
              <p:ext uri="{D42A27DB-BD31-4B8C-83A1-F6EECF244321}">
                <p14:modId xmlns:p14="http://schemas.microsoft.com/office/powerpoint/2010/main" val="359748967"/>
              </p:ext>
            </p:extLst>
          </p:nvPr>
        </p:nvGraphicFramePr>
        <p:xfrm>
          <a:off x="467544" y="3068960"/>
          <a:ext cx="8208912" cy="2664297"/>
        </p:xfrm>
        <a:graphic>
          <a:graphicData uri="http://schemas.openxmlformats.org/drawingml/2006/table">
            <a:tbl>
              <a:tblPr/>
              <a:tblGrid>
                <a:gridCol w="2736304">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gridCol w="2736304">
                  <a:extLst>
                    <a:ext uri="{9D8B030D-6E8A-4147-A177-3AD203B41FA5}">
                      <a16:colId xmlns:a16="http://schemas.microsoft.com/office/drawing/2014/main" val="20002"/>
                    </a:ext>
                  </a:extLst>
                </a:gridCol>
              </a:tblGrid>
              <a:tr h="400335">
                <a:tc>
                  <a:txBody>
                    <a:bodyPr/>
                    <a:lstStyle/>
                    <a:p>
                      <a:r>
                        <a:rPr lang="fr-FR" dirty="0"/>
                        <a:t>Dépenses</a:t>
                      </a:r>
                    </a:p>
                  </a:txBody>
                  <a:tcPr marL="28575" marR="28575" marT="28575" marB="28575" anchor="ctr">
                    <a:lnL>
                      <a:noFill/>
                    </a:lnL>
                    <a:lnR>
                      <a:noFill/>
                    </a:lnR>
                    <a:lnT>
                      <a:noFill/>
                    </a:lnT>
                    <a:lnB>
                      <a:noFill/>
                    </a:lnB>
                    <a:solidFill>
                      <a:srgbClr val="F4F9FE"/>
                    </a:solidFill>
                  </a:tcPr>
                </a:tc>
                <a:tc>
                  <a:txBody>
                    <a:bodyPr/>
                    <a:lstStyle/>
                    <a:p>
                      <a:r>
                        <a:rPr lang="fr-FR"/>
                        <a:t>Calories</a:t>
                      </a:r>
                    </a:p>
                  </a:txBody>
                  <a:tcPr marL="28575" marR="28575" marT="28575" marB="28575" anchor="ctr">
                    <a:lnL>
                      <a:noFill/>
                    </a:lnL>
                    <a:lnR>
                      <a:noFill/>
                    </a:lnR>
                    <a:lnT>
                      <a:noFill/>
                    </a:lnT>
                    <a:lnB>
                      <a:noFill/>
                    </a:lnB>
                    <a:solidFill>
                      <a:srgbClr val="F4F9FE"/>
                    </a:solidFill>
                  </a:tcPr>
                </a:tc>
                <a:tc>
                  <a:txBody>
                    <a:bodyPr/>
                    <a:lstStyle/>
                    <a:p>
                      <a:r>
                        <a:rPr lang="fr-FR"/>
                        <a:t>Apports (environ)</a:t>
                      </a:r>
                    </a:p>
                  </a:txBody>
                  <a:tcPr marL="28575" marR="28575" marT="28575" marB="28575" anchor="ctr">
                    <a:lnL>
                      <a:noFill/>
                    </a:lnL>
                    <a:lnR>
                      <a:noFill/>
                    </a:lnR>
                    <a:lnT>
                      <a:noFill/>
                    </a:lnT>
                    <a:lnB>
                      <a:noFill/>
                    </a:lnB>
                    <a:solidFill>
                      <a:srgbClr val="F4F9FE"/>
                    </a:solidFill>
                  </a:tcPr>
                </a:tc>
                <a:extLst>
                  <a:ext uri="{0D108BD9-81ED-4DB2-BD59-A6C34878D82A}">
                    <a16:rowId xmlns:a16="http://schemas.microsoft.com/office/drawing/2014/main" val="10000"/>
                  </a:ext>
                </a:extLst>
              </a:tr>
              <a:tr h="400335">
                <a:tc>
                  <a:txBody>
                    <a:bodyPr/>
                    <a:lstStyle/>
                    <a:p>
                      <a:r>
                        <a:rPr lang="fr-FR" dirty="0"/>
                        <a:t>1 h de boxe</a:t>
                      </a:r>
                    </a:p>
                  </a:txBody>
                  <a:tcPr marL="28575" marR="28575" marT="28575" marB="28575" anchor="ctr">
                    <a:lnL>
                      <a:noFill/>
                    </a:lnL>
                    <a:lnR>
                      <a:noFill/>
                    </a:lnR>
                    <a:lnT>
                      <a:noFill/>
                    </a:lnT>
                    <a:lnB>
                      <a:noFill/>
                    </a:lnB>
                    <a:solidFill>
                      <a:srgbClr val="F9FCFE"/>
                    </a:solidFill>
                  </a:tcPr>
                </a:tc>
                <a:tc>
                  <a:txBody>
                    <a:bodyPr/>
                    <a:lstStyle/>
                    <a:p>
                      <a:r>
                        <a:rPr lang="fr-FR"/>
                        <a:t>600</a:t>
                      </a:r>
                    </a:p>
                  </a:txBody>
                  <a:tcPr marL="28575" marR="28575" marT="28575" marB="28575" anchor="ctr">
                    <a:lnL>
                      <a:noFill/>
                    </a:lnL>
                    <a:lnR>
                      <a:noFill/>
                    </a:lnR>
                    <a:lnT>
                      <a:noFill/>
                    </a:lnT>
                    <a:lnB>
                      <a:noFill/>
                    </a:lnB>
                    <a:solidFill>
                      <a:srgbClr val="F9FCFE"/>
                    </a:solidFill>
                  </a:tcPr>
                </a:tc>
                <a:tc>
                  <a:txBody>
                    <a:bodyPr/>
                    <a:lstStyle/>
                    <a:p>
                      <a:r>
                        <a:rPr lang="fr-FR" dirty="0"/>
                        <a:t>1 </a:t>
                      </a:r>
                      <a:r>
                        <a:rPr lang="fr-FR" dirty="0" err="1"/>
                        <a:t>Big</a:t>
                      </a:r>
                      <a:r>
                        <a:rPr lang="fr-FR" dirty="0"/>
                        <a:t> Mac</a:t>
                      </a:r>
                    </a:p>
                  </a:txBody>
                  <a:tcPr marL="28575" marR="28575" marT="28575" marB="28575" anchor="ctr">
                    <a:lnL>
                      <a:noFill/>
                    </a:lnL>
                    <a:lnR>
                      <a:noFill/>
                    </a:lnR>
                    <a:lnT>
                      <a:noFill/>
                    </a:lnT>
                    <a:lnB>
                      <a:noFill/>
                    </a:lnB>
                    <a:solidFill>
                      <a:srgbClr val="F9FCFE"/>
                    </a:solidFill>
                  </a:tcPr>
                </a:tc>
                <a:extLst>
                  <a:ext uri="{0D108BD9-81ED-4DB2-BD59-A6C34878D82A}">
                    <a16:rowId xmlns:a16="http://schemas.microsoft.com/office/drawing/2014/main" val="10001"/>
                  </a:ext>
                </a:extLst>
              </a:tr>
              <a:tr h="731646">
                <a:tc>
                  <a:txBody>
                    <a:bodyPr/>
                    <a:lstStyle/>
                    <a:p>
                      <a:r>
                        <a:rPr lang="fr-FR"/>
                        <a:t>1 h de natation</a:t>
                      </a:r>
                    </a:p>
                  </a:txBody>
                  <a:tcPr marL="28575" marR="28575" marT="28575" marB="28575" anchor="ctr">
                    <a:lnL>
                      <a:noFill/>
                    </a:lnL>
                    <a:lnR>
                      <a:noFill/>
                    </a:lnR>
                    <a:lnT>
                      <a:noFill/>
                    </a:lnT>
                    <a:lnB>
                      <a:noFill/>
                    </a:lnB>
                    <a:solidFill>
                      <a:srgbClr val="F9FCFE"/>
                    </a:solidFill>
                  </a:tcPr>
                </a:tc>
                <a:tc>
                  <a:txBody>
                    <a:bodyPr/>
                    <a:lstStyle/>
                    <a:p>
                      <a:r>
                        <a:rPr lang="fr-FR"/>
                        <a:t>450</a:t>
                      </a:r>
                    </a:p>
                  </a:txBody>
                  <a:tcPr marL="28575" marR="28575" marT="28575" marB="28575" anchor="ctr">
                    <a:lnL>
                      <a:noFill/>
                    </a:lnL>
                    <a:lnR>
                      <a:noFill/>
                    </a:lnR>
                    <a:lnT>
                      <a:noFill/>
                    </a:lnT>
                    <a:lnB>
                      <a:noFill/>
                    </a:lnB>
                    <a:solidFill>
                      <a:srgbClr val="F9FCFE"/>
                    </a:solidFill>
                  </a:tcPr>
                </a:tc>
                <a:tc>
                  <a:txBody>
                    <a:bodyPr/>
                    <a:lstStyle/>
                    <a:p>
                      <a:r>
                        <a:rPr lang="fr-FR"/>
                        <a:t>1 tablette de chocolat noir</a:t>
                      </a:r>
                    </a:p>
                  </a:txBody>
                  <a:tcPr marL="28575" marR="28575" marT="28575" marB="28575" anchor="ctr">
                    <a:lnL>
                      <a:noFill/>
                    </a:lnL>
                    <a:lnR>
                      <a:noFill/>
                    </a:lnR>
                    <a:lnT>
                      <a:noFill/>
                    </a:lnT>
                    <a:lnB>
                      <a:noFill/>
                    </a:lnB>
                    <a:solidFill>
                      <a:srgbClr val="F9FCFE"/>
                    </a:solidFill>
                  </a:tcPr>
                </a:tc>
                <a:extLst>
                  <a:ext uri="{0D108BD9-81ED-4DB2-BD59-A6C34878D82A}">
                    <a16:rowId xmlns:a16="http://schemas.microsoft.com/office/drawing/2014/main" val="10002"/>
                  </a:ext>
                </a:extLst>
              </a:tr>
              <a:tr h="400335">
                <a:tc>
                  <a:txBody>
                    <a:bodyPr/>
                    <a:lstStyle/>
                    <a:p>
                      <a:r>
                        <a:rPr lang="fr-FR"/>
                        <a:t>1 h de marche</a:t>
                      </a:r>
                    </a:p>
                  </a:txBody>
                  <a:tcPr marL="28575" marR="28575" marT="28575" marB="28575" anchor="ctr">
                    <a:lnL>
                      <a:noFill/>
                    </a:lnL>
                    <a:lnR>
                      <a:noFill/>
                    </a:lnR>
                    <a:lnT>
                      <a:noFill/>
                    </a:lnT>
                    <a:lnB>
                      <a:noFill/>
                    </a:lnB>
                    <a:solidFill>
                      <a:srgbClr val="F9FCFE"/>
                    </a:solidFill>
                  </a:tcPr>
                </a:tc>
                <a:tc>
                  <a:txBody>
                    <a:bodyPr/>
                    <a:lstStyle/>
                    <a:p>
                      <a:r>
                        <a:rPr lang="fr-FR"/>
                        <a:t>200</a:t>
                      </a:r>
                    </a:p>
                  </a:txBody>
                  <a:tcPr marL="28575" marR="28575" marT="28575" marB="28575" anchor="ctr">
                    <a:lnL>
                      <a:noFill/>
                    </a:lnL>
                    <a:lnR>
                      <a:noFill/>
                    </a:lnR>
                    <a:lnT>
                      <a:noFill/>
                    </a:lnT>
                    <a:lnB>
                      <a:noFill/>
                    </a:lnB>
                    <a:solidFill>
                      <a:srgbClr val="F9FCFE"/>
                    </a:solidFill>
                  </a:tcPr>
                </a:tc>
                <a:tc>
                  <a:txBody>
                    <a:bodyPr/>
                    <a:lstStyle/>
                    <a:p>
                      <a:r>
                        <a:rPr lang="fr-FR"/>
                        <a:t>50 cl de Coca Cola</a:t>
                      </a:r>
                    </a:p>
                  </a:txBody>
                  <a:tcPr marL="28575" marR="28575" marT="28575" marB="28575" anchor="ctr">
                    <a:lnL>
                      <a:noFill/>
                    </a:lnL>
                    <a:lnR>
                      <a:noFill/>
                    </a:lnR>
                    <a:lnT>
                      <a:noFill/>
                    </a:lnT>
                    <a:lnB>
                      <a:noFill/>
                    </a:lnB>
                    <a:solidFill>
                      <a:srgbClr val="F9FCFE"/>
                    </a:solidFill>
                  </a:tcPr>
                </a:tc>
                <a:extLst>
                  <a:ext uri="{0D108BD9-81ED-4DB2-BD59-A6C34878D82A}">
                    <a16:rowId xmlns:a16="http://schemas.microsoft.com/office/drawing/2014/main" val="10003"/>
                  </a:ext>
                </a:extLst>
              </a:tr>
              <a:tr h="731646">
                <a:tc>
                  <a:txBody>
                    <a:bodyPr/>
                    <a:lstStyle/>
                    <a:p>
                      <a:r>
                        <a:rPr lang="fr-FR"/>
                        <a:t>6 h de natation</a:t>
                      </a:r>
                    </a:p>
                  </a:txBody>
                  <a:tcPr marL="28575" marR="28575" marT="28575" marB="28575" anchor="ctr">
                    <a:lnL>
                      <a:noFill/>
                    </a:lnL>
                    <a:lnR>
                      <a:noFill/>
                    </a:lnR>
                    <a:lnT>
                      <a:noFill/>
                    </a:lnT>
                    <a:lnB>
                      <a:noFill/>
                    </a:lnB>
                    <a:solidFill>
                      <a:srgbClr val="F9FCFE"/>
                    </a:solidFill>
                  </a:tcPr>
                </a:tc>
                <a:tc>
                  <a:txBody>
                    <a:bodyPr/>
                    <a:lstStyle/>
                    <a:p>
                      <a:r>
                        <a:rPr lang="fr-FR"/>
                        <a:t>3600</a:t>
                      </a:r>
                    </a:p>
                  </a:txBody>
                  <a:tcPr marL="28575" marR="28575" marT="28575" marB="28575" anchor="ctr">
                    <a:lnL>
                      <a:noFill/>
                    </a:lnL>
                    <a:lnR>
                      <a:noFill/>
                    </a:lnR>
                    <a:lnT>
                      <a:noFill/>
                    </a:lnT>
                    <a:lnB>
                      <a:noFill/>
                    </a:lnB>
                    <a:solidFill>
                      <a:srgbClr val="F9FCFE"/>
                    </a:solidFill>
                  </a:tcPr>
                </a:tc>
                <a:tc>
                  <a:txBody>
                    <a:bodyPr/>
                    <a:lstStyle/>
                    <a:p>
                      <a:r>
                        <a:rPr lang="fr-FR" dirty="0"/>
                        <a:t>500 g de graisse à perdre</a:t>
                      </a:r>
                    </a:p>
                  </a:txBody>
                  <a:tcPr marL="28575" marR="28575" marT="28575" marB="28575" anchor="ctr">
                    <a:lnL>
                      <a:noFill/>
                    </a:lnL>
                    <a:lnR>
                      <a:noFill/>
                    </a:lnR>
                    <a:lnT>
                      <a:noFill/>
                    </a:lnT>
                    <a:lnB>
                      <a:noFill/>
                    </a:lnB>
                    <a:solidFill>
                      <a:srgbClr val="F9FCFE"/>
                    </a:solidFill>
                  </a:tcPr>
                </a:tc>
                <a:extLst>
                  <a:ext uri="{0D108BD9-81ED-4DB2-BD59-A6C34878D82A}">
                    <a16:rowId xmlns:a16="http://schemas.microsoft.com/office/drawing/2014/main" val="10004"/>
                  </a:ext>
                </a:extLst>
              </a:tr>
            </a:tbl>
          </a:graphicData>
        </a:graphic>
      </p:graphicFrame>
      <p:sp>
        <p:nvSpPr>
          <p:cNvPr id="6" name="Espace réservé du pied de page 5">
            <a:extLst>
              <a:ext uri="{FF2B5EF4-FFF2-40B4-BE49-F238E27FC236}">
                <a16:creationId xmlns:a16="http://schemas.microsoft.com/office/drawing/2014/main" id="{8887E64B-245C-4285-BC81-8A32A8573F0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CBA01EA-733E-43FD-BD29-B93A27D4651E}"/>
              </a:ext>
            </a:extLst>
          </p:cNvPr>
          <p:cNvSpPr>
            <a:spLocks noGrp="1"/>
          </p:cNvSpPr>
          <p:nvPr>
            <p:ph type="sldNum" sz="quarter" idx="12"/>
          </p:nvPr>
        </p:nvSpPr>
        <p:spPr/>
        <p:txBody>
          <a:bodyPr/>
          <a:lstStyle/>
          <a:p>
            <a:fld id="{DAAB17DD-40F0-42CF-93D8-8BB8C7BDC1D2}" type="slidenum">
              <a:rPr lang="fr-FR" smtClean="0"/>
              <a:t>12</a:t>
            </a:fld>
            <a:endParaRPr lang="fr-FR"/>
          </a:p>
        </p:txBody>
      </p:sp>
    </p:spTree>
    <p:extLst>
      <p:ext uri="{BB962C8B-B14F-4D97-AF65-F5344CB8AC3E}">
        <p14:creationId xmlns:p14="http://schemas.microsoft.com/office/powerpoint/2010/main" val="355123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693052"/>
            <a:ext cx="6398634" cy="5184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pied de page 5">
            <a:extLst>
              <a:ext uri="{FF2B5EF4-FFF2-40B4-BE49-F238E27FC236}">
                <a16:creationId xmlns:a16="http://schemas.microsoft.com/office/drawing/2014/main" id="{793DE1B9-6CD7-4AFF-A46C-06310F683B3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765A8EA-561B-4A2B-94A1-9114E3F5FA92}"/>
              </a:ext>
            </a:extLst>
          </p:cNvPr>
          <p:cNvSpPr>
            <a:spLocks noGrp="1"/>
          </p:cNvSpPr>
          <p:nvPr>
            <p:ph type="sldNum" sz="quarter" idx="12"/>
          </p:nvPr>
        </p:nvSpPr>
        <p:spPr/>
        <p:txBody>
          <a:bodyPr/>
          <a:lstStyle/>
          <a:p>
            <a:fld id="{DAAB17DD-40F0-42CF-93D8-8BB8C7BDC1D2}" type="slidenum">
              <a:rPr lang="fr-FR" smtClean="0"/>
              <a:t>13</a:t>
            </a:fld>
            <a:endParaRPr lang="fr-FR"/>
          </a:p>
        </p:txBody>
      </p:sp>
    </p:spTree>
    <p:extLst>
      <p:ext uri="{BB962C8B-B14F-4D97-AF65-F5344CB8AC3E}">
        <p14:creationId xmlns:p14="http://schemas.microsoft.com/office/powerpoint/2010/main" val="971035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229600" cy="5257800"/>
          </a:xfrm>
        </p:spPr>
        <p:txBody>
          <a:bodyPr>
            <a:noAutofit/>
          </a:bodyPr>
          <a:lstStyle/>
          <a:p>
            <a:pPr algn="just">
              <a:lnSpc>
                <a:spcPct val="150000"/>
              </a:lnSpc>
            </a:pPr>
            <a:r>
              <a:rPr lang="fr-FR" sz="2800" dirty="0"/>
              <a:t>Afin que l’énergie chimique contenue dans les aliments puisse être convertie en énergie utilisable, les aliments doivent être digérés, c’est-à-dire transformés en substances plus simples, puis être stockés </a:t>
            </a:r>
          </a:p>
          <a:p>
            <a:pPr algn="just">
              <a:lnSpc>
                <a:spcPct val="150000"/>
              </a:lnSpc>
            </a:pPr>
            <a:r>
              <a:rPr lang="fr-FR" sz="2800" dirty="0"/>
              <a:t>par exemple au niveau du foie et du muscle sous forme de glycogène, ou au niveau du tissu adipeux sous forme de triglycérides.</a:t>
            </a:r>
          </a:p>
          <a:p>
            <a:pPr algn="just">
              <a:lnSpc>
                <a:spcPct val="150000"/>
              </a:lnSpc>
            </a:pPr>
            <a:endParaRPr lang="fr-FR" sz="2800" dirty="0"/>
          </a:p>
        </p:txBody>
      </p:sp>
      <p:sp>
        <p:nvSpPr>
          <p:cNvPr id="4" name="Titre 1"/>
          <p:cNvSpPr>
            <a:spLocks noGrp="1"/>
          </p:cNvSpPr>
          <p:nvPr>
            <p:ph type="title"/>
          </p:nvPr>
        </p:nvSpPr>
        <p:spPr>
          <a:xfrm>
            <a:off x="539552" y="188640"/>
            <a:ext cx="8229600" cy="1143000"/>
          </a:xfrm>
        </p:spPr>
        <p:style>
          <a:lnRef idx="0">
            <a:schemeClr val="accent2"/>
          </a:lnRef>
          <a:fillRef idx="3">
            <a:schemeClr val="accent2"/>
          </a:fillRef>
          <a:effectRef idx="3">
            <a:schemeClr val="accent2"/>
          </a:effectRef>
          <a:fontRef idx="minor">
            <a:schemeClr val="lt1"/>
          </a:fontRef>
        </p:style>
        <p:txBody>
          <a:bodyPr>
            <a:noAutofit/>
          </a:bodyPr>
          <a:lstStyle/>
          <a:p>
            <a:r>
              <a:rPr lang="fr-FR" sz="3200" b="1" dirty="0"/>
              <a:t>3. L’effet thermique des aliments</a:t>
            </a:r>
          </a:p>
        </p:txBody>
      </p:sp>
      <p:sp>
        <p:nvSpPr>
          <p:cNvPr id="6" name="Espace réservé du pied de page 5">
            <a:extLst>
              <a:ext uri="{FF2B5EF4-FFF2-40B4-BE49-F238E27FC236}">
                <a16:creationId xmlns:a16="http://schemas.microsoft.com/office/drawing/2014/main" id="{4A869316-C6A2-4541-9C98-F82EE2ED7F4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026653B-D41B-4EEF-95F2-74EAD17D84D1}"/>
              </a:ext>
            </a:extLst>
          </p:cNvPr>
          <p:cNvSpPr>
            <a:spLocks noGrp="1"/>
          </p:cNvSpPr>
          <p:nvPr>
            <p:ph type="sldNum" sz="quarter" idx="12"/>
          </p:nvPr>
        </p:nvSpPr>
        <p:spPr/>
        <p:txBody>
          <a:bodyPr/>
          <a:lstStyle/>
          <a:p>
            <a:fld id="{DAAB17DD-40F0-42CF-93D8-8BB8C7BDC1D2}" type="slidenum">
              <a:rPr lang="fr-FR" smtClean="0"/>
              <a:t>14</a:t>
            </a:fld>
            <a:endParaRPr lang="fr-FR"/>
          </a:p>
        </p:txBody>
      </p:sp>
    </p:spTree>
    <p:extLst>
      <p:ext uri="{BB962C8B-B14F-4D97-AF65-F5344CB8AC3E}">
        <p14:creationId xmlns:p14="http://schemas.microsoft.com/office/powerpoint/2010/main" val="3527468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332656"/>
            <a:ext cx="8229600" cy="892695"/>
          </a:xfrm>
        </p:spPr>
        <p:txBody>
          <a:bodyPr>
            <a:normAutofit/>
          </a:bodyPr>
          <a:lstStyle/>
          <a:p>
            <a:pPr>
              <a:lnSpc>
                <a:spcPct val="150000"/>
              </a:lnSpc>
            </a:pPr>
            <a:r>
              <a:rPr lang="fr-FR" sz="2800" dirty="0"/>
              <a:t>L’ensemble de ces processus coûte de l’énergie.</a:t>
            </a:r>
          </a:p>
        </p:txBody>
      </p:sp>
      <p:sp>
        <p:nvSpPr>
          <p:cNvPr id="4" name="Rectangle 3"/>
          <p:cNvSpPr/>
          <p:nvPr/>
        </p:nvSpPr>
        <p:spPr>
          <a:xfrm>
            <a:off x="395536" y="1340768"/>
            <a:ext cx="8496944" cy="738664"/>
          </a:xfrm>
          <a:prstGeom prst="rect">
            <a:avLst/>
          </a:prstGeom>
        </p:spPr>
        <p:txBody>
          <a:bodyPr wrap="square">
            <a:spAutoFit/>
          </a:bodyPr>
          <a:lstStyle/>
          <a:p>
            <a:pPr marL="285750" indent="-285750">
              <a:lnSpc>
                <a:spcPct val="150000"/>
              </a:lnSpc>
              <a:buFont typeface="Arial" pitchFamily="34" charset="0"/>
              <a:buChar char="•"/>
            </a:pPr>
            <a:r>
              <a:rPr lang="fr-FR" sz="2800" dirty="0"/>
              <a:t>Ce coût varie avec les voies biochimiques empruntées.</a:t>
            </a:r>
          </a:p>
        </p:txBody>
      </p:sp>
      <p:sp>
        <p:nvSpPr>
          <p:cNvPr id="5" name="Rectangle 4"/>
          <p:cNvSpPr/>
          <p:nvPr/>
        </p:nvSpPr>
        <p:spPr>
          <a:xfrm>
            <a:off x="395536" y="2348880"/>
            <a:ext cx="8496944" cy="2677656"/>
          </a:xfrm>
          <a:prstGeom prst="rect">
            <a:avLst/>
          </a:prstGeom>
        </p:spPr>
        <p:txBody>
          <a:bodyPr wrap="square">
            <a:spAutoFit/>
          </a:bodyPr>
          <a:lstStyle/>
          <a:p>
            <a:pPr marL="457200" indent="-457200" algn="just">
              <a:lnSpc>
                <a:spcPct val="150000"/>
              </a:lnSpc>
              <a:buFont typeface="Arial" pitchFamily="34" charset="0"/>
              <a:buChar char="•"/>
            </a:pPr>
            <a:r>
              <a:rPr lang="fr-FR" sz="2800" dirty="0"/>
              <a:t>On estime que ce coût représente environ </a:t>
            </a:r>
            <a:r>
              <a:rPr lang="fr-FR" sz="2800" dirty="0">
                <a:solidFill>
                  <a:srgbClr val="0070C0"/>
                </a:solidFill>
              </a:rPr>
              <a:t>5 % à 10 % </a:t>
            </a:r>
            <a:r>
              <a:rPr lang="fr-FR" sz="2800" dirty="0"/>
              <a:t>de la valeur calorique ingérée sous forme </a:t>
            </a:r>
            <a:r>
              <a:rPr lang="fr-FR" sz="2800" dirty="0">
                <a:solidFill>
                  <a:srgbClr val="0070C0"/>
                </a:solidFill>
              </a:rPr>
              <a:t>de glucides</a:t>
            </a:r>
            <a:r>
              <a:rPr lang="fr-FR" sz="2800" dirty="0"/>
              <a:t>, </a:t>
            </a:r>
            <a:r>
              <a:rPr lang="fr-FR" sz="2800" dirty="0">
                <a:solidFill>
                  <a:srgbClr val="0070C0"/>
                </a:solidFill>
              </a:rPr>
              <a:t>20 % à 30 % pour les protéines</a:t>
            </a:r>
            <a:r>
              <a:rPr lang="fr-FR" sz="2800" dirty="0"/>
              <a:t>, et </a:t>
            </a:r>
            <a:r>
              <a:rPr lang="fr-FR" sz="2800" dirty="0">
                <a:solidFill>
                  <a:srgbClr val="0070C0"/>
                </a:solidFill>
              </a:rPr>
              <a:t>moins de 5 % pour les lipides.</a:t>
            </a:r>
          </a:p>
        </p:txBody>
      </p:sp>
      <p:sp>
        <p:nvSpPr>
          <p:cNvPr id="7" name="Espace réservé du pied de page 6">
            <a:extLst>
              <a:ext uri="{FF2B5EF4-FFF2-40B4-BE49-F238E27FC236}">
                <a16:creationId xmlns:a16="http://schemas.microsoft.com/office/drawing/2014/main" id="{922435C6-25D6-4D2E-AC8A-5CA1C71BA3FB}"/>
              </a:ext>
            </a:extLst>
          </p:cNvPr>
          <p:cNvSpPr>
            <a:spLocks noGrp="1"/>
          </p:cNvSpPr>
          <p:nvPr>
            <p:ph type="ftr" sz="quarter" idx="11"/>
          </p:nvPr>
        </p:nvSpPr>
        <p:spPr/>
        <p:txBody>
          <a:bodyPr/>
          <a:lstStyle/>
          <a:p>
            <a:endParaRPr lang="fr-FR"/>
          </a:p>
        </p:txBody>
      </p:sp>
      <p:sp>
        <p:nvSpPr>
          <p:cNvPr id="8" name="Espace réservé du numéro de diapositive 7">
            <a:extLst>
              <a:ext uri="{FF2B5EF4-FFF2-40B4-BE49-F238E27FC236}">
                <a16:creationId xmlns:a16="http://schemas.microsoft.com/office/drawing/2014/main" id="{062662CA-60BB-4DF5-8E44-0B7A48E57470}"/>
              </a:ext>
            </a:extLst>
          </p:cNvPr>
          <p:cNvSpPr>
            <a:spLocks noGrp="1"/>
          </p:cNvSpPr>
          <p:nvPr>
            <p:ph type="sldNum" sz="quarter" idx="12"/>
          </p:nvPr>
        </p:nvSpPr>
        <p:spPr/>
        <p:txBody>
          <a:bodyPr/>
          <a:lstStyle/>
          <a:p>
            <a:fld id="{DAAB17DD-40F0-42CF-93D8-8BB8C7BDC1D2}" type="slidenum">
              <a:rPr lang="fr-FR" smtClean="0"/>
              <a:t>15</a:t>
            </a:fld>
            <a:endParaRPr lang="fr-FR"/>
          </a:p>
        </p:txBody>
      </p:sp>
    </p:spTree>
    <p:extLst>
      <p:ext uri="{BB962C8B-B14F-4D97-AF65-F5344CB8AC3E}">
        <p14:creationId xmlns:p14="http://schemas.microsoft.com/office/powerpoint/2010/main" val="125955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404665"/>
            <a:ext cx="8229600" cy="3312368"/>
          </a:xfrm>
        </p:spPr>
        <p:txBody>
          <a:bodyPr>
            <a:normAutofit/>
          </a:bodyPr>
          <a:lstStyle/>
          <a:p>
            <a:pPr algn="just">
              <a:lnSpc>
                <a:spcPct val="150000"/>
              </a:lnSpc>
            </a:pPr>
            <a:r>
              <a:rPr lang="fr-FR" sz="2800" dirty="0"/>
              <a:t>Dans certaines conditions (administration importante de glucides), une partie de l’effet thermique des aliments peut être </a:t>
            </a:r>
            <a:r>
              <a:rPr lang="fr-FR" sz="2800" dirty="0">
                <a:solidFill>
                  <a:srgbClr val="0070C0"/>
                </a:solidFill>
              </a:rPr>
              <a:t>inhibée par les agents bêtabloqueurs</a:t>
            </a:r>
            <a:r>
              <a:rPr lang="fr-FR" sz="2800" dirty="0"/>
              <a:t>, ce qui indique un rôle du système nerveux sympathique dans son contrôle.</a:t>
            </a:r>
          </a:p>
        </p:txBody>
      </p:sp>
      <p:sp>
        <p:nvSpPr>
          <p:cNvPr id="4" name="Rectangle 3"/>
          <p:cNvSpPr/>
          <p:nvPr/>
        </p:nvSpPr>
        <p:spPr>
          <a:xfrm>
            <a:off x="179512" y="4221088"/>
            <a:ext cx="8964488" cy="1318181"/>
          </a:xfrm>
          <a:prstGeom prst="rect">
            <a:avLst/>
          </a:prstGeom>
        </p:spPr>
        <p:txBody>
          <a:bodyPr wrap="square">
            <a:spAutoFit/>
          </a:bodyPr>
          <a:lstStyle/>
          <a:p>
            <a:pPr algn="just">
              <a:lnSpc>
                <a:spcPct val="150000"/>
              </a:lnSpc>
            </a:pPr>
            <a:r>
              <a:rPr lang="fr-FR" sz="2800" dirty="0"/>
              <a:t>il faut ajouter des dépenses inhabituelles qui, dans certaines circonstances, peuvent constituer un coût important.</a:t>
            </a:r>
          </a:p>
        </p:txBody>
      </p:sp>
      <p:sp>
        <p:nvSpPr>
          <p:cNvPr id="6" name="Espace réservé du pied de page 5">
            <a:extLst>
              <a:ext uri="{FF2B5EF4-FFF2-40B4-BE49-F238E27FC236}">
                <a16:creationId xmlns:a16="http://schemas.microsoft.com/office/drawing/2014/main" id="{4A61B4C8-05FB-475E-A2AC-FC61C612259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C66DC40-7584-4051-A0A5-52DD703312E6}"/>
              </a:ext>
            </a:extLst>
          </p:cNvPr>
          <p:cNvSpPr>
            <a:spLocks noGrp="1"/>
          </p:cNvSpPr>
          <p:nvPr>
            <p:ph type="sldNum" sz="quarter" idx="12"/>
          </p:nvPr>
        </p:nvSpPr>
        <p:spPr/>
        <p:txBody>
          <a:bodyPr/>
          <a:lstStyle/>
          <a:p>
            <a:fld id="{DAAB17DD-40F0-42CF-93D8-8BB8C7BDC1D2}" type="slidenum">
              <a:rPr lang="fr-FR" smtClean="0"/>
              <a:t>16</a:t>
            </a:fld>
            <a:endParaRPr lang="fr-FR"/>
          </a:p>
        </p:txBody>
      </p:sp>
    </p:spTree>
    <p:extLst>
      <p:ext uri="{BB962C8B-B14F-4D97-AF65-F5344CB8AC3E}">
        <p14:creationId xmlns:p14="http://schemas.microsoft.com/office/powerpoint/2010/main" val="138104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0092" y="836712"/>
            <a:ext cx="8229600" cy="1512168"/>
          </a:xfrm>
        </p:spPr>
        <p:txBody>
          <a:bodyPr>
            <a:normAutofit/>
          </a:bodyPr>
          <a:lstStyle/>
          <a:p>
            <a:pPr marL="0" indent="0" algn="just">
              <a:lnSpc>
                <a:spcPct val="150000"/>
              </a:lnSpc>
              <a:buNone/>
            </a:pPr>
            <a:r>
              <a:rPr lang="fr-FR" sz="2800" dirty="0"/>
              <a:t>	Il en est ainsi de la croissance, dont le coût est très faible.</a:t>
            </a:r>
          </a:p>
        </p:txBody>
      </p:sp>
      <p:sp>
        <p:nvSpPr>
          <p:cNvPr id="4" name="Rectangle 3"/>
          <p:cNvSpPr/>
          <p:nvPr/>
        </p:nvSpPr>
        <p:spPr>
          <a:xfrm>
            <a:off x="395536" y="2636912"/>
            <a:ext cx="8424936" cy="2610843"/>
          </a:xfrm>
          <a:prstGeom prst="rect">
            <a:avLst/>
          </a:prstGeom>
        </p:spPr>
        <p:txBody>
          <a:bodyPr wrap="square">
            <a:spAutoFit/>
          </a:bodyPr>
          <a:lstStyle/>
          <a:p>
            <a:pPr algn="just">
              <a:lnSpc>
                <a:spcPct val="150000"/>
              </a:lnSpc>
            </a:pPr>
            <a:r>
              <a:rPr lang="fr-FR" sz="2800" dirty="0"/>
              <a:t>	Il en est de même du coût nécessaire aux phénomènes de réparation et de cicatrisation qui peut s’avérer très important par exemple dans le cas des brûlures étendues.</a:t>
            </a:r>
          </a:p>
        </p:txBody>
      </p:sp>
      <p:sp>
        <p:nvSpPr>
          <p:cNvPr id="6" name="Espace réservé du pied de page 5">
            <a:extLst>
              <a:ext uri="{FF2B5EF4-FFF2-40B4-BE49-F238E27FC236}">
                <a16:creationId xmlns:a16="http://schemas.microsoft.com/office/drawing/2014/main" id="{0BA3081B-BD6E-4730-BFA8-9399E357E45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4F63493-4EBA-4440-B471-D309FC751EAC}"/>
              </a:ext>
            </a:extLst>
          </p:cNvPr>
          <p:cNvSpPr>
            <a:spLocks noGrp="1"/>
          </p:cNvSpPr>
          <p:nvPr>
            <p:ph type="sldNum" sz="quarter" idx="12"/>
          </p:nvPr>
        </p:nvSpPr>
        <p:spPr/>
        <p:txBody>
          <a:bodyPr/>
          <a:lstStyle/>
          <a:p>
            <a:fld id="{DAAB17DD-40F0-42CF-93D8-8BB8C7BDC1D2}" type="slidenum">
              <a:rPr lang="fr-FR" smtClean="0"/>
              <a:t>17</a:t>
            </a:fld>
            <a:endParaRPr lang="fr-FR"/>
          </a:p>
        </p:txBody>
      </p:sp>
    </p:spTree>
    <p:extLst>
      <p:ext uri="{BB962C8B-B14F-4D97-AF65-F5344CB8AC3E}">
        <p14:creationId xmlns:p14="http://schemas.microsoft.com/office/powerpoint/2010/main" val="248401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404664"/>
            <a:ext cx="8229600" cy="3124944"/>
          </a:xfrm>
        </p:spPr>
        <p:txBody>
          <a:bodyPr>
            <a:normAutofit/>
          </a:bodyPr>
          <a:lstStyle/>
          <a:p>
            <a:pPr marL="0" indent="0" algn="just">
              <a:lnSpc>
                <a:spcPct val="150000"/>
              </a:lnSpc>
              <a:buNone/>
            </a:pPr>
            <a:r>
              <a:rPr lang="fr-FR" sz="2800" dirty="0"/>
              <a:t>L’ensemble des réactions de défense contre l’infection et les réactions inflammatoires créent une dépense énergétique qu’il faudra savoir prendre en compte pour un patient.</a:t>
            </a:r>
          </a:p>
        </p:txBody>
      </p:sp>
      <p:sp>
        <p:nvSpPr>
          <p:cNvPr id="4" name="Rectangle 3"/>
          <p:cNvSpPr/>
          <p:nvPr/>
        </p:nvSpPr>
        <p:spPr>
          <a:xfrm>
            <a:off x="467544" y="3573016"/>
            <a:ext cx="8352928" cy="1318181"/>
          </a:xfrm>
          <a:prstGeom prst="rect">
            <a:avLst/>
          </a:prstGeom>
        </p:spPr>
        <p:txBody>
          <a:bodyPr wrap="square">
            <a:spAutoFit/>
          </a:bodyPr>
          <a:lstStyle/>
          <a:p>
            <a:pPr>
              <a:lnSpc>
                <a:spcPct val="150000"/>
              </a:lnSpc>
            </a:pPr>
            <a:r>
              <a:rPr lang="fr-FR" sz="2800" b="1" dirty="0"/>
              <a:t>L’ensemble de ces dépenses énergétiques constitue la dépense énergétique totale.</a:t>
            </a:r>
          </a:p>
        </p:txBody>
      </p:sp>
      <p:sp>
        <p:nvSpPr>
          <p:cNvPr id="6" name="Espace réservé du pied de page 5">
            <a:extLst>
              <a:ext uri="{FF2B5EF4-FFF2-40B4-BE49-F238E27FC236}">
                <a16:creationId xmlns:a16="http://schemas.microsoft.com/office/drawing/2014/main" id="{228BF261-3DB0-48AD-9BDE-366574726C0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F602CD3-5732-4930-9E8C-589A824A765F}"/>
              </a:ext>
            </a:extLst>
          </p:cNvPr>
          <p:cNvSpPr>
            <a:spLocks noGrp="1"/>
          </p:cNvSpPr>
          <p:nvPr>
            <p:ph type="sldNum" sz="quarter" idx="12"/>
          </p:nvPr>
        </p:nvSpPr>
        <p:spPr/>
        <p:txBody>
          <a:bodyPr/>
          <a:lstStyle/>
          <a:p>
            <a:fld id="{DAAB17DD-40F0-42CF-93D8-8BB8C7BDC1D2}" type="slidenum">
              <a:rPr lang="fr-FR" smtClean="0"/>
              <a:t>18</a:t>
            </a:fld>
            <a:endParaRPr lang="fr-FR"/>
          </a:p>
        </p:txBody>
      </p:sp>
    </p:spTree>
    <p:extLst>
      <p:ext uri="{BB962C8B-B14F-4D97-AF65-F5344CB8AC3E}">
        <p14:creationId xmlns:p14="http://schemas.microsoft.com/office/powerpoint/2010/main" val="245189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75076" y="383831"/>
            <a:ext cx="6793848" cy="584775"/>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r>
              <a:rPr lang="fr-FR" sz="3200" dirty="0"/>
              <a:t>5. Variabilité de la dépense énergétique</a:t>
            </a:r>
          </a:p>
        </p:txBody>
      </p:sp>
      <p:sp>
        <p:nvSpPr>
          <p:cNvPr id="6" name="Rectangle 5"/>
          <p:cNvSpPr/>
          <p:nvPr/>
        </p:nvSpPr>
        <p:spPr>
          <a:xfrm>
            <a:off x="486410" y="1422432"/>
            <a:ext cx="8640960" cy="1318181"/>
          </a:xfrm>
          <a:prstGeom prst="rect">
            <a:avLst/>
          </a:prstGeom>
        </p:spPr>
        <p:txBody>
          <a:bodyPr wrap="square">
            <a:spAutoFit/>
          </a:bodyPr>
          <a:lstStyle/>
          <a:p>
            <a:pPr marL="285750" indent="-285750" algn="just">
              <a:lnSpc>
                <a:spcPct val="150000"/>
              </a:lnSpc>
              <a:buFont typeface="Arial" pitchFamily="34" charset="0"/>
              <a:buChar char="•"/>
            </a:pPr>
            <a:r>
              <a:rPr lang="fr-FR" sz="2800" dirty="0"/>
              <a:t>La dépense énergétique est extrêmement variable d’une personne à l’autre.</a:t>
            </a:r>
          </a:p>
        </p:txBody>
      </p:sp>
      <p:sp>
        <p:nvSpPr>
          <p:cNvPr id="7" name="Rectangle 6"/>
          <p:cNvSpPr/>
          <p:nvPr/>
        </p:nvSpPr>
        <p:spPr>
          <a:xfrm>
            <a:off x="395536" y="3230300"/>
            <a:ext cx="8640960" cy="1318181"/>
          </a:xfrm>
          <a:prstGeom prst="rect">
            <a:avLst/>
          </a:prstGeom>
        </p:spPr>
        <p:txBody>
          <a:bodyPr wrap="square">
            <a:spAutoFit/>
          </a:bodyPr>
          <a:lstStyle/>
          <a:p>
            <a:pPr marL="457200" indent="-457200" algn="just">
              <a:lnSpc>
                <a:spcPct val="150000"/>
              </a:lnSpc>
              <a:buFont typeface="Arial" pitchFamily="34" charset="0"/>
              <a:buChar char="•"/>
            </a:pPr>
            <a:r>
              <a:rPr lang="fr-FR" sz="2800" dirty="0"/>
              <a:t>Ceci est un facteur très important à prendre compte dans la définition des besoins énergétiques individuels.</a:t>
            </a:r>
          </a:p>
        </p:txBody>
      </p:sp>
      <p:sp>
        <p:nvSpPr>
          <p:cNvPr id="8" name="Espace réservé du pied de page 7">
            <a:extLst>
              <a:ext uri="{FF2B5EF4-FFF2-40B4-BE49-F238E27FC236}">
                <a16:creationId xmlns:a16="http://schemas.microsoft.com/office/drawing/2014/main" id="{D181586A-E5AE-45A4-9E53-AFA7452045B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4C267CE-2BB1-497A-BAFF-247FB9354C0F}"/>
              </a:ext>
            </a:extLst>
          </p:cNvPr>
          <p:cNvSpPr>
            <a:spLocks noGrp="1"/>
          </p:cNvSpPr>
          <p:nvPr>
            <p:ph type="sldNum" sz="quarter" idx="12"/>
          </p:nvPr>
        </p:nvSpPr>
        <p:spPr/>
        <p:txBody>
          <a:bodyPr/>
          <a:lstStyle/>
          <a:p>
            <a:fld id="{DAAB17DD-40F0-42CF-93D8-8BB8C7BDC1D2}" type="slidenum">
              <a:rPr lang="fr-FR" smtClean="0"/>
              <a:t>19</a:t>
            </a:fld>
            <a:endParaRPr lang="fr-FR"/>
          </a:p>
        </p:txBody>
      </p:sp>
      <p:sp>
        <p:nvSpPr>
          <p:cNvPr id="10" name="Espace réservé du contenu 2">
            <a:extLst>
              <a:ext uri="{FF2B5EF4-FFF2-40B4-BE49-F238E27FC236}">
                <a16:creationId xmlns:a16="http://schemas.microsoft.com/office/drawing/2014/main" id="{ECC4E38D-FD87-45F2-BE8F-92C06C96465E}"/>
              </a:ext>
            </a:extLst>
          </p:cNvPr>
          <p:cNvSpPr>
            <a:spLocks noGrp="1"/>
          </p:cNvSpPr>
          <p:nvPr>
            <p:ph idx="1"/>
          </p:nvPr>
        </p:nvSpPr>
        <p:spPr>
          <a:xfrm>
            <a:off x="395536" y="4701188"/>
            <a:ext cx="8496944" cy="1468760"/>
          </a:xfrm>
        </p:spPr>
        <p:txBody>
          <a:bodyPr>
            <a:normAutofit/>
          </a:bodyPr>
          <a:lstStyle/>
          <a:p>
            <a:pPr algn="just">
              <a:lnSpc>
                <a:spcPct val="150000"/>
              </a:lnSpc>
            </a:pPr>
            <a:r>
              <a:rPr lang="fr-FR" sz="2800" dirty="0"/>
              <a:t>En effet, à cause de cette variabilité, une prescription calorique généralisée n’a pas de sens.</a:t>
            </a:r>
          </a:p>
        </p:txBody>
      </p:sp>
    </p:spTree>
    <p:extLst>
      <p:ext uri="{BB962C8B-B14F-4D97-AF65-F5344CB8AC3E}">
        <p14:creationId xmlns:p14="http://schemas.microsoft.com/office/powerpoint/2010/main" val="203752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down)">
                                      <p:cBhvr>
                                        <p:cTn id="2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1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8515392"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pied de page 5">
            <a:extLst>
              <a:ext uri="{FF2B5EF4-FFF2-40B4-BE49-F238E27FC236}">
                <a16:creationId xmlns:a16="http://schemas.microsoft.com/office/drawing/2014/main" id="{5C05438F-1A9B-4276-9630-D64245D5E8D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B200AAC-C053-4B10-960C-90C4806898B5}"/>
              </a:ext>
            </a:extLst>
          </p:cNvPr>
          <p:cNvSpPr>
            <a:spLocks noGrp="1"/>
          </p:cNvSpPr>
          <p:nvPr>
            <p:ph type="sldNum" sz="quarter" idx="12"/>
          </p:nvPr>
        </p:nvSpPr>
        <p:spPr/>
        <p:txBody>
          <a:bodyPr/>
          <a:lstStyle/>
          <a:p>
            <a:fld id="{DAAB17DD-40F0-42CF-93D8-8BB8C7BDC1D2}" type="slidenum">
              <a:rPr lang="fr-FR" sz="1400" smtClean="0"/>
              <a:t>2</a:t>
            </a:fld>
            <a:endParaRPr lang="fr-FR" sz="1400"/>
          </a:p>
        </p:txBody>
      </p:sp>
    </p:spTree>
    <p:extLst>
      <p:ext uri="{BB962C8B-B14F-4D97-AF65-F5344CB8AC3E}">
        <p14:creationId xmlns:p14="http://schemas.microsoft.com/office/powerpoint/2010/main" val="26935869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1904" y="332656"/>
            <a:ext cx="8064896" cy="3257174"/>
          </a:xfrm>
          <a:prstGeom prst="rect">
            <a:avLst/>
          </a:prstGeom>
        </p:spPr>
        <p:txBody>
          <a:bodyPr wrap="square">
            <a:spAutoFit/>
          </a:bodyPr>
          <a:lstStyle/>
          <a:p>
            <a:pPr algn="just">
              <a:lnSpc>
                <a:spcPct val="150000"/>
              </a:lnSpc>
            </a:pPr>
            <a:r>
              <a:rPr lang="fr-FR" sz="2800" b="1" i="1" dirty="0"/>
              <a:t>Par exemple</a:t>
            </a:r>
            <a:r>
              <a:rPr lang="fr-FR" sz="2800" dirty="0"/>
              <a:t>, il serait illusoire de prescrire 1 800 kilocalories par jour à tous les patients hospitalisés ; cette valeur pourrait s’avérer insuffisante pour certains patients ou, à l’inverse, excessive pour d’autres.</a:t>
            </a:r>
          </a:p>
        </p:txBody>
      </p:sp>
      <p:sp>
        <p:nvSpPr>
          <p:cNvPr id="6" name="Espace réservé du pied de page 5">
            <a:extLst>
              <a:ext uri="{FF2B5EF4-FFF2-40B4-BE49-F238E27FC236}">
                <a16:creationId xmlns:a16="http://schemas.microsoft.com/office/drawing/2014/main" id="{8B237F16-E520-4F49-85D0-BE79BDA204A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267DDCD-27BF-4E78-B801-61C5DBDD33ED}"/>
              </a:ext>
            </a:extLst>
          </p:cNvPr>
          <p:cNvSpPr>
            <a:spLocks noGrp="1"/>
          </p:cNvSpPr>
          <p:nvPr>
            <p:ph type="sldNum" sz="quarter" idx="12"/>
          </p:nvPr>
        </p:nvSpPr>
        <p:spPr/>
        <p:txBody>
          <a:bodyPr/>
          <a:lstStyle/>
          <a:p>
            <a:fld id="{DAAB17DD-40F0-42CF-93D8-8BB8C7BDC1D2}" type="slidenum">
              <a:rPr lang="fr-FR" smtClean="0"/>
              <a:t>20</a:t>
            </a:fld>
            <a:endParaRPr lang="fr-FR"/>
          </a:p>
        </p:txBody>
      </p:sp>
    </p:spTree>
    <p:extLst>
      <p:ext uri="{BB962C8B-B14F-4D97-AF65-F5344CB8AC3E}">
        <p14:creationId xmlns:p14="http://schemas.microsoft.com/office/powerpoint/2010/main" val="240191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260648"/>
            <a:ext cx="5050904" cy="676672"/>
          </a:xfrm>
        </p:spPr>
        <p:txBody>
          <a:bodyPr/>
          <a:lstStyle/>
          <a:p>
            <a:pPr marL="0" indent="0">
              <a:buNone/>
            </a:pPr>
            <a:r>
              <a:rPr lang="fr-FR" b="1" dirty="0">
                <a:solidFill>
                  <a:srgbClr val="0070C0"/>
                </a:solidFill>
              </a:rPr>
              <a:t>5.1. Variabilité avec la masse</a:t>
            </a:r>
            <a:endParaRPr lang="fr-FR" dirty="0">
              <a:solidFill>
                <a:srgbClr val="0070C0"/>
              </a:solidFill>
            </a:endParaRPr>
          </a:p>
        </p:txBody>
      </p:sp>
      <p:sp>
        <p:nvSpPr>
          <p:cNvPr id="4" name="Rectangle 3"/>
          <p:cNvSpPr/>
          <p:nvPr/>
        </p:nvSpPr>
        <p:spPr>
          <a:xfrm>
            <a:off x="360060" y="1783834"/>
            <a:ext cx="8280920" cy="1318181"/>
          </a:xfrm>
          <a:prstGeom prst="rect">
            <a:avLst/>
          </a:prstGeom>
        </p:spPr>
        <p:txBody>
          <a:bodyPr wrap="square">
            <a:spAutoFit/>
          </a:bodyPr>
          <a:lstStyle/>
          <a:p>
            <a:pPr marL="457200" indent="-457200" algn="just">
              <a:lnSpc>
                <a:spcPct val="150000"/>
              </a:lnSpc>
              <a:buFont typeface="Wingdings" pitchFamily="2" charset="2"/>
              <a:buChar char="Ø"/>
            </a:pPr>
            <a:r>
              <a:rPr lang="fr-FR" sz="2800" dirty="0"/>
              <a:t>Il est connu depuis longtemps que la dépense énergétique est proportionnelle au poids.</a:t>
            </a:r>
          </a:p>
        </p:txBody>
      </p:sp>
      <p:sp>
        <p:nvSpPr>
          <p:cNvPr id="5" name="Rectangle 4"/>
          <p:cNvSpPr/>
          <p:nvPr/>
        </p:nvSpPr>
        <p:spPr>
          <a:xfrm>
            <a:off x="395536" y="3356992"/>
            <a:ext cx="8280920" cy="1964512"/>
          </a:xfrm>
          <a:prstGeom prst="rect">
            <a:avLst/>
          </a:prstGeom>
        </p:spPr>
        <p:txBody>
          <a:bodyPr wrap="square">
            <a:spAutoFit/>
          </a:bodyPr>
          <a:lstStyle/>
          <a:p>
            <a:pPr marL="285750" indent="-285750" algn="just">
              <a:lnSpc>
                <a:spcPct val="150000"/>
              </a:lnSpc>
              <a:buFont typeface="Wingdings" pitchFamily="2" charset="2"/>
              <a:buChar char="Ø"/>
            </a:pPr>
            <a:r>
              <a:rPr lang="fr-FR" sz="2800" dirty="0"/>
              <a:t>Ainsi, de nombreuses équations ont été établies pour calculer la dépense énergétique de repos à partir du poids.</a:t>
            </a:r>
          </a:p>
        </p:txBody>
      </p:sp>
      <p:sp>
        <p:nvSpPr>
          <p:cNvPr id="7" name="Espace réservé du pied de page 6">
            <a:extLst>
              <a:ext uri="{FF2B5EF4-FFF2-40B4-BE49-F238E27FC236}">
                <a16:creationId xmlns:a16="http://schemas.microsoft.com/office/drawing/2014/main" id="{2C829E90-EE07-41C1-9AEA-755FFE4F6ABD}"/>
              </a:ext>
            </a:extLst>
          </p:cNvPr>
          <p:cNvSpPr>
            <a:spLocks noGrp="1"/>
          </p:cNvSpPr>
          <p:nvPr>
            <p:ph type="ftr" sz="quarter" idx="11"/>
          </p:nvPr>
        </p:nvSpPr>
        <p:spPr/>
        <p:txBody>
          <a:bodyPr/>
          <a:lstStyle/>
          <a:p>
            <a:endParaRPr lang="fr-FR"/>
          </a:p>
        </p:txBody>
      </p:sp>
      <p:sp>
        <p:nvSpPr>
          <p:cNvPr id="8" name="Espace réservé du numéro de diapositive 7">
            <a:extLst>
              <a:ext uri="{FF2B5EF4-FFF2-40B4-BE49-F238E27FC236}">
                <a16:creationId xmlns:a16="http://schemas.microsoft.com/office/drawing/2014/main" id="{6BA8D48E-E2B7-435B-9A22-DAB515BC614A}"/>
              </a:ext>
            </a:extLst>
          </p:cNvPr>
          <p:cNvSpPr>
            <a:spLocks noGrp="1"/>
          </p:cNvSpPr>
          <p:nvPr>
            <p:ph type="sldNum" sz="quarter" idx="12"/>
          </p:nvPr>
        </p:nvSpPr>
        <p:spPr/>
        <p:txBody>
          <a:bodyPr/>
          <a:lstStyle/>
          <a:p>
            <a:fld id="{DAAB17DD-40F0-42CF-93D8-8BB8C7BDC1D2}" type="slidenum">
              <a:rPr lang="fr-FR" smtClean="0"/>
              <a:t>21</a:t>
            </a:fld>
            <a:endParaRPr lang="fr-FR"/>
          </a:p>
        </p:txBody>
      </p:sp>
    </p:spTree>
    <p:extLst>
      <p:ext uri="{BB962C8B-B14F-4D97-AF65-F5344CB8AC3E}">
        <p14:creationId xmlns:p14="http://schemas.microsoft.com/office/powerpoint/2010/main" val="354695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88641"/>
            <a:ext cx="8229600" cy="3384376"/>
          </a:xfrm>
        </p:spPr>
        <p:txBody>
          <a:bodyPr>
            <a:normAutofit/>
          </a:bodyPr>
          <a:lstStyle/>
          <a:p>
            <a:pPr algn="just">
              <a:lnSpc>
                <a:spcPct val="150000"/>
              </a:lnSpc>
            </a:pPr>
            <a:r>
              <a:rPr lang="fr-FR" sz="2800" dirty="0"/>
              <a:t>Dans la dernière version les apports nutritionnels recommandés pour la population française (2001) deux équations sont proposées pour estimer le métabolisme de base à partir du poids.</a:t>
            </a:r>
          </a:p>
          <a:p>
            <a:pPr algn="just">
              <a:lnSpc>
                <a:spcPct val="150000"/>
              </a:lnSpc>
            </a:pPr>
            <a:r>
              <a:rPr lang="fr-FR" sz="2800" dirty="0"/>
              <a:t> Ces deux équations ont été validées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933056"/>
            <a:ext cx="7693190"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pied de page 4">
            <a:extLst>
              <a:ext uri="{FF2B5EF4-FFF2-40B4-BE49-F238E27FC236}">
                <a16:creationId xmlns:a16="http://schemas.microsoft.com/office/drawing/2014/main" id="{6EEE3F5B-1996-42F3-A503-A5F3E6C033E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5436EF4-480F-4594-99D7-D589B004D7CC}"/>
              </a:ext>
            </a:extLst>
          </p:cNvPr>
          <p:cNvSpPr>
            <a:spLocks noGrp="1"/>
          </p:cNvSpPr>
          <p:nvPr>
            <p:ph type="sldNum" sz="quarter" idx="12"/>
          </p:nvPr>
        </p:nvSpPr>
        <p:spPr/>
        <p:txBody>
          <a:bodyPr/>
          <a:lstStyle/>
          <a:p>
            <a:fld id="{DAAB17DD-40F0-42CF-93D8-8BB8C7BDC1D2}" type="slidenum">
              <a:rPr lang="fr-FR" smtClean="0"/>
              <a:t>22</a:t>
            </a:fld>
            <a:endParaRPr lang="fr-FR"/>
          </a:p>
        </p:txBody>
      </p:sp>
    </p:spTree>
    <p:extLst>
      <p:ext uri="{BB962C8B-B14F-4D97-AF65-F5344CB8AC3E}">
        <p14:creationId xmlns:p14="http://schemas.microsoft.com/office/powerpoint/2010/main" val="331246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wipe(down)">
                                      <p:cBhvr>
                                        <p:cTn id="1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p:cNvSpPr>
            <a:spLocks noGrp="1"/>
          </p:cNvSpPr>
          <p:nvPr>
            <p:ph idx="1"/>
          </p:nvPr>
        </p:nvSpPr>
        <p:spPr>
          <a:xfrm>
            <a:off x="179512" y="2780928"/>
            <a:ext cx="5050904" cy="676672"/>
          </a:xfrm>
        </p:spPr>
        <p:txBody>
          <a:bodyPr/>
          <a:lstStyle/>
          <a:p>
            <a:pPr marL="0" indent="0">
              <a:buNone/>
            </a:pPr>
            <a:r>
              <a:rPr lang="fr-FR" b="1" dirty="0">
                <a:solidFill>
                  <a:srgbClr val="0070C0"/>
                </a:solidFill>
              </a:rPr>
              <a:t>5.2. Variabilité avec l’âge</a:t>
            </a:r>
            <a:endParaRPr lang="fr-FR" dirty="0">
              <a:solidFill>
                <a:srgbClr val="0070C0"/>
              </a:solidFill>
            </a:endParaRPr>
          </a:p>
        </p:txBody>
      </p:sp>
      <p:sp>
        <p:nvSpPr>
          <p:cNvPr id="6" name="Rectangle 5"/>
          <p:cNvSpPr/>
          <p:nvPr/>
        </p:nvSpPr>
        <p:spPr>
          <a:xfrm>
            <a:off x="251520" y="3645024"/>
            <a:ext cx="8424936" cy="2251065"/>
          </a:xfrm>
          <a:prstGeom prst="rect">
            <a:avLst/>
          </a:prstGeom>
        </p:spPr>
        <p:txBody>
          <a:bodyPr wrap="square">
            <a:spAutoFit/>
          </a:bodyPr>
          <a:lstStyle/>
          <a:p>
            <a:pPr algn="just">
              <a:lnSpc>
                <a:spcPct val="150000"/>
              </a:lnSpc>
            </a:pPr>
            <a:r>
              <a:rPr lang="fr-FR" sz="2400" dirty="0"/>
              <a:t>La dépense énergétique totale diminue au cours de l’âge, pour deux raisons. D’une part, le métabolisme de base diminue (environ 2 % tous les 10 ans, a priori à cause de la réduction de la masse maigre associée à l’âge).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57225"/>
            <a:ext cx="56292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pied de page 3">
            <a:extLst>
              <a:ext uri="{FF2B5EF4-FFF2-40B4-BE49-F238E27FC236}">
                <a16:creationId xmlns:a16="http://schemas.microsoft.com/office/drawing/2014/main" id="{4F1BC3D7-B283-47D9-865D-B3C0E7998E4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5849B04-7565-414F-A809-133ACCAE8DBC}"/>
              </a:ext>
            </a:extLst>
          </p:cNvPr>
          <p:cNvSpPr>
            <a:spLocks noGrp="1"/>
          </p:cNvSpPr>
          <p:nvPr>
            <p:ph type="sldNum" sz="quarter" idx="12"/>
          </p:nvPr>
        </p:nvSpPr>
        <p:spPr/>
        <p:txBody>
          <a:bodyPr/>
          <a:lstStyle/>
          <a:p>
            <a:fld id="{DAAB17DD-40F0-42CF-93D8-8BB8C7BDC1D2}" type="slidenum">
              <a:rPr lang="fr-FR" smtClean="0"/>
              <a:t>23</a:t>
            </a:fld>
            <a:endParaRPr lang="fr-FR"/>
          </a:p>
        </p:txBody>
      </p:sp>
    </p:spTree>
    <p:extLst>
      <p:ext uri="{BB962C8B-B14F-4D97-AF65-F5344CB8AC3E}">
        <p14:creationId xmlns:p14="http://schemas.microsoft.com/office/powerpoint/2010/main" val="180930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404664"/>
            <a:ext cx="8229600" cy="2044824"/>
          </a:xfrm>
        </p:spPr>
        <p:txBody>
          <a:bodyPr>
            <a:normAutofit/>
          </a:bodyPr>
          <a:lstStyle/>
          <a:p>
            <a:pPr algn="just">
              <a:lnSpc>
                <a:spcPct val="150000"/>
              </a:lnSpc>
            </a:pPr>
            <a:r>
              <a:rPr lang="fr-FR" sz="2800" dirty="0"/>
              <a:t>D’autre part, la dépense énergétique liée à l’activité physique est diminuée à cause de la réduction du temps passé en activités physiques.</a:t>
            </a:r>
          </a:p>
        </p:txBody>
      </p:sp>
      <p:sp>
        <p:nvSpPr>
          <p:cNvPr id="4" name="Rectangle 3"/>
          <p:cNvSpPr/>
          <p:nvPr/>
        </p:nvSpPr>
        <p:spPr>
          <a:xfrm>
            <a:off x="323528" y="2924944"/>
            <a:ext cx="8424936" cy="2677656"/>
          </a:xfrm>
          <a:prstGeom prst="rect">
            <a:avLst/>
          </a:prstGeom>
        </p:spPr>
        <p:txBody>
          <a:bodyPr wrap="square">
            <a:spAutoFit/>
          </a:bodyPr>
          <a:lstStyle/>
          <a:p>
            <a:pPr algn="just">
              <a:lnSpc>
                <a:spcPct val="150000"/>
              </a:lnSpc>
            </a:pPr>
            <a:r>
              <a:rPr lang="fr-FR" sz="2800" dirty="0"/>
              <a:t>	Il semble que le coût énergétique de chaque activité </a:t>
            </a:r>
            <a:r>
              <a:rPr lang="fr-FR" sz="2800" dirty="0">
                <a:solidFill>
                  <a:srgbClr val="0070C0"/>
                </a:solidFill>
              </a:rPr>
              <a:t>diffère très peu au cours de l’âge</a:t>
            </a:r>
            <a:r>
              <a:rPr lang="fr-FR" sz="2800" dirty="0"/>
              <a:t>, à l’exception de certaines activités comme la marche quand elle s’accompagne de déficits physiques ou de handicaps.</a:t>
            </a:r>
          </a:p>
        </p:txBody>
      </p:sp>
      <p:sp>
        <p:nvSpPr>
          <p:cNvPr id="6" name="Espace réservé du pied de page 5">
            <a:extLst>
              <a:ext uri="{FF2B5EF4-FFF2-40B4-BE49-F238E27FC236}">
                <a16:creationId xmlns:a16="http://schemas.microsoft.com/office/drawing/2014/main" id="{3723CFC6-9B9A-4A86-8F2D-877415B00D6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D9D799F-D145-4752-B597-F2C346BE8748}"/>
              </a:ext>
            </a:extLst>
          </p:cNvPr>
          <p:cNvSpPr>
            <a:spLocks noGrp="1"/>
          </p:cNvSpPr>
          <p:nvPr>
            <p:ph type="sldNum" sz="quarter" idx="12"/>
          </p:nvPr>
        </p:nvSpPr>
        <p:spPr/>
        <p:txBody>
          <a:bodyPr/>
          <a:lstStyle/>
          <a:p>
            <a:fld id="{DAAB17DD-40F0-42CF-93D8-8BB8C7BDC1D2}" type="slidenum">
              <a:rPr lang="fr-FR" smtClean="0"/>
              <a:t>24</a:t>
            </a:fld>
            <a:endParaRPr lang="fr-FR"/>
          </a:p>
        </p:txBody>
      </p:sp>
    </p:spTree>
    <p:extLst>
      <p:ext uri="{BB962C8B-B14F-4D97-AF65-F5344CB8AC3E}">
        <p14:creationId xmlns:p14="http://schemas.microsoft.com/office/powerpoint/2010/main" val="14847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332656"/>
            <a:ext cx="8229600" cy="1396752"/>
          </a:xfrm>
        </p:spPr>
        <p:txBody>
          <a:bodyPr>
            <a:normAutofit/>
          </a:bodyPr>
          <a:lstStyle/>
          <a:p>
            <a:pPr algn="just">
              <a:lnSpc>
                <a:spcPct val="150000"/>
              </a:lnSpc>
            </a:pPr>
            <a:r>
              <a:rPr lang="fr-FR" sz="2800" dirty="0"/>
              <a:t>Il y a donc une réduction des besoins énergétiques liés à l’âge.</a:t>
            </a:r>
          </a:p>
        </p:txBody>
      </p:sp>
      <p:sp>
        <p:nvSpPr>
          <p:cNvPr id="4" name="Espace réservé du contenu 2"/>
          <p:cNvSpPr txBox="1">
            <a:spLocks/>
          </p:cNvSpPr>
          <p:nvPr/>
        </p:nvSpPr>
        <p:spPr>
          <a:xfrm>
            <a:off x="179512" y="1988840"/>
            <a:ext cx="5050904" cy="676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b="1" dirty="0">
                <a:solidFill>
                  <a:srgbClr val="0070C0"/>
                </a:solidFill>
              </a:rPr>
              <a:t>5.3. Variabilité avec le sexe</a:t>
            </a:r>
            <a:endParaRPr lang="fr-FR" dirty="0">
              <a:solidFill>
                <a:srgbClr val="0070C0"/>
              </a:solidFill>
            </a:endParaRPr>
          </a:p>
        </p:txBody>
      </p:sp>
      <p:sp>
        <p:nvSpPr>
          <p:cNvPr id="5" name="Rectangle 4"/>
          <p:cNvSpPr/>
          <p:nvPr/>
        </p:nvSpPr>
        <p:spPr>
          <a:xfrm>
            <a:off x="418964" y="2665512"/>
            <a:ext cx="8473516" cy="1384995"/>
          </a:xfrm>
          <a:prstGeom prst="rect">
            <a:avLst/>
          </a:prstGeom>
        </p:spPr>
        <p:txBody>
          <a:bodyPr wrap="square">
            <a:spAutoFit/>
          </a:bodyPr>
          <a:lstStyle/>
          <a:p>
            <a:pPr algn="just">
              <a:lnSpc>
                <a:spcPct val="150000"/>
              </a:lnSpc>
            </a:pPr>
            <a:r>
              <a:rPr lang="fr-FR" sz="2800" dirty="0"/>
              <a:t>	Dans un précédent paragraphe, il était montré que la composition corporelle varie avec le sexe.</a:t>
            </a:r>
          </a:p>
        </p:txBody>
      </p:sp>
      <p:sp>
        <p:nvSpPr>
          <p:cNvPr id="6" name="Rectangle 5"/>
          <p:cNvSpPr/>
          <p:nvPr/>
        </p:nvSpPr>
        <p:spPr>
          <a:xfrm>
            <a:off x="418964" y="4167664"/>
            <a:ext cx="8473516" cy="2031325"/>
          </a:xfrm>
          <a:prstGeom prst="rect">
            <a:avLst/>
          </a:prstGeom>
        </p:spPr>
        <p:txBody>
          <a:bodyPr wrap="square">
            <a:spAutoFit/>
          </a:bodyPr>
          <a:lstStyle/>
          <a:p>
            <a:pPr algn="just">
              <a:lnSpc>
                <a:spcPct val="150000"/>
              </a:lnSpc>
            </a:pPr>
            <a:r>
              <a:rPr lang="fr-FR" sz="2800" dirty="0"/>
              <a:t>	Même après prise en compte de ces différences de composition corporelle, il semble que la femme dépense moins d’énergie (environ 10 %) que l’homme.</a:t>
            </a:r>
          </a:p>
        </p:txBody>
      </p:sp>
      <p:sp>
        <p:nvSpPr>
          <p:cNvPr id="8" name="Espace réservé du pied de page 7">
            <a:extLst>
              <a:ext uri="{FF2B5EF4-FFF2-40B4-BE49-F238E27FC236}">
                <a16:creationId xmlns:a16="http://schemas.microsoft.com/office/drawing/2014/main" id="{53C7519A-D3E0-4E5A-B260-201C062F046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D4471C6-6C5A-4586-831E-D908C9A1E7AA}"/>
              </a:ext>
            </a:extLst>
          </p:cNvPr>
          <p:cNvSpPr>
            <a:spLocks noGrp="1"/>
          </p:cNvSpPr>
          <p:nvPr>
            <p:ph type="sldNum" sz="quarter" idx="12"/>
          </p:nvPr>
        </p:nvSpPr>
        <p:spPr/>
        <p:txBody>
          <a:bodyPr/>
          <a:lstStyle/>
          <a:p>
            <a:fld id="{DAAB17DD-40F0-42CF-93D8-8BB8C7BDC1D2}" type="slidenum">
              <a:rPr lang="fr-FR" smtClean="0"/>
              <a:t>25</a:t>
            </a:fld>
            <a:endParaRPr lang="fr-FR"/>
          </a:p>
        </p:txBody>
      </p:sp>
    </p:spTree>
    <p:extLst>
      <p:ext uri="{BB962C8B-B14F-4D97-AF65-F5344CB8AC3E}">
        <p14:creationId xmlns:p14="http://schemas.microsoft.com/office/powerpoint/2010/main" val="52318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just"/>
            <a:r>
              <a:rPr lang="fr-FR" sz="2800" dirty="0"/>
              <a:t>	Il n’y a pas d’explications satisfaisantes à cet état de fait.</a:t>
            </a:r>
          </a:p>
        </p:txBody>
      </p:sp>
      <p:sp>
        <p:nvSpPr>
          <p:cNvPr id="3" name="Espace réservé du contenu 2"/>
          <p:cNvSpPr>
            <a:spLocks noGrp="1"/>
          </p:cNvSpPr>
          <p:nvPr>
            <p:ph idx="1"/>
          </p:nvPr>
        </p:nvSpPr>
        <p:spPr>
          <a:xfrm>
            <a:off x="467544" y="2660475"/>
            <a:ext cx="8229600" cy="1344590"/>
          </a:xfrm>
        </p:spPr>
        <p:txBody>
          <a:bodyPr>
            <a:normAutofit lnSpcReduction="10000"/>
          </a:bodyPr>
          <a:lstStyle/>
          <a:p>
            <a:pPr marL="0" indent="0" algn="just">
              <a:lnSpc>
                <a:spcPct val="150000"/>
              </a:lnSpc>
              <a:buNone/>
            </a:pPr>
            <a:r>
              <a:rPr lang="fr-FR" sz="2800" dirty="0"/>
              <a:t>	La grossesse est une période d’adaptation du métabolisme énergétique.</a:t>
            </a:r>
          </a:p>
        </p:txBody>
      </p:sp>
      <p:sp>
        <p:nvSpPr>
          <p:cNvPr id="4" name="Espace réservé du contenu 2"/>
          <p:cNvSpPr txBox="1">
            <a:spLocks/>
          </p:cNvSpPr>
          <p:nvPr/>
        </p:nvSpPr>
        <p:spPr>
          <a:xfrm>
            <a:off x="179512" y="1988840"/>
            <a:ext cx="5050904" cy="676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b="1" dirty="0">
                <a:solidFill>
                  <a:srgbClr val="0070C0"/>
                </a:solidFill>
              </a:rPr>
              <a:t>5.4. La grossesse</a:t>
            </a:r>
            <a:endParaRPr lang="fr-FR" dirty="0">
              <a:solidFill>
                <a:srgbClr val="0070C0"/>
              </a:solidFill>
            </a:endParaRPr>
          </a:p>
        </p:txBody>
      </p:sp>
      <p:sp>
        <p:nvSpPr>
          <p:cNvPr id="6" name="Rectangle 5"/>
          <p:cNvSpPr/>
          <p:nvPr/>
        </p:nvSpPr>
        <p:spPr>
          <a:xfrm>
            <a:off x="539552" y="4221088"/>
            <a:ext cx="8352928" cy="2031325"/>
          </a:xfrm>
          <a:prstGeom prst="rect">
            <a:avLst/>
          </a:prstGeom>
        </p:spPr>
        <p:txBody>
          <a:bodyPr wrap="square">
            <a:spAutoFit/>
          </a:bodyPr>
          <a:lstStyle/>
          <a:p>
            <a:pPr algn="just">
              <a:lnSpc>
                <a:spcPct val="150000"/>
              </a:lnSpc>
            </a:pPr>
            <a:r>
              <a:rPr lang="fr-FR" sz="2800" dirty="0"/>
              <a:t>	La femme va construire un organisme nouveau et mettre de l’énergie en réserve pour préparer la période d’allaitement.</a:t>
            </a:r>
          </a:p>
        </p:txBody>
      </p:sp>
      <p:sp>
        <p:nvSpPr>
          <p:cNvPr id="8" name="Espace réservé du pied de page 7">
            <a:extLst>
              <a:ext uri="{FF2B5EF4-FFF2-40B4-BE49-F238E27FC236}">
                <a16:creationId xmlns:a16="http://schemas.microsoft.com/office/drawing/2014/main" id="{995E5AE1-B274-4318-BAC6-5C3DB680BA4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0C56DAC-3550-46CF-9F3D-8D741F2C3536}"/>
              </a:ext>
            </a:extLst>
          </p:cNvPr>
          <p:cNvSpPr>
            <a:spLocks noGrp="1"/>
          </p:cNvSpPr>
          <p:nvPr>
            <p:ph type="sldNum" sz="quarter" idx="12"/>
          </p:nvPr>
        </p:nvSpPr>
        <p:spPr/>
        <p:txBody>
          <a:bodyPr/>
          <a:lstStyle/>
          <a:p>
            <a:fld id="{DAAB17DD-40F0-42CF-93D8-8BB8C7BDC1D2}" type="slidenum">
              <a:rPr lang="fr-FR" smtClean="0"/>
              <a:t>26</a:t>
            </a:fld>
            <a:endParaRPr lang="fr-FR"/>
          </a:p>
        </p:txBody>
      </p:sp>
    </p:spTree>
    <p:extLst>
      <p:ext uri="{BB962C8B-B14F-4D97-AF65-F5344CB8AC3E}">
        <p14:creationId xmlns:p14="http://schemas.microsoft.com/office/powerpoint/2010/main" val="104626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332656"/>
            <a:ext cx="8229600" cy="2764904"/>
          </a:xfrm>
        </p:spPr>
        <p:txBody>
          <a:bodyPr>
            <a:normAutofit/>
          </a:bodyPr>
          <a:lstStyle/>
          <a:p>
            <a:pPr marL="0" indent="0" algn="just">
              <a:lnSpc>
                <a:spcPct val="150000"/>
              </a:lnSpc>
              <a:buNone/>
            </a:pPr>
            <a:r>
              <a:rPr lang="fr-FR" sz="2800" dirty="0"/>
              <a:t>	Ceci entraîne des modifications de la composition corporelle (augmentation du volume de certains organes, création de nouveaux organes comme le placenta, et augmentation de la masse grasse).</a:t>
            </a:r>
          </a:p>
        </p:txBody>
      </p:sp>
      <p:sp>
        <p:nvSpPr>
          <p:cNvPr id="2" name="Rectangle 1"/>
          <p:cNvSpPr/>
          <p:nvPr/>
        </p:nvSpPr>
        <p:spPr>
          <a:xfrm>
            <a:off x="395536" y="3212976"/>
            <a:ext cx="8424936" cy="2031325"/>
          </a:xfrm>
          <a:prstGeom prst="rect">
            <a:avLst/>
          </a:prstGeom>
        </p:spPr>
        <p:txBody>
          <a:bodyPr wrap="square">
            <a:spAutoFit/>
          </a:bodyPr>
          <a:lstStyle/>
          <a:p>
            <a:pPr algn="just">
              <a:lnSpc>
                <a:spcPct val="150000"/>
              </a:lnSpc>
            </a:pPr>
            <a:r>
              <a:rPr lang="fr-FR" sz="2800" dirty="0"/>
              <a:t>	Le peu de variations de la consommation alimentaire induites par la grossesse, il doit exister une adaptation des différents postes de la dépense d’énergie.</a:t>
            </a:r>
          </a:p>
        </p:txBody>
      </p:sp>
      <p:sp>
        <p:nvSpPr>
          <p:cNvPr id="6" name="Espace réservé du pied de page 5">
            <a:extLst>
              <a:ext uri="{FF2B5EF4-FFF2-40B4-BE49-F238E27FC236}">
                <a16:creationId xmlns:a16="http://schemas.microsoft.com/office/drawing/2014/main" id="{A265162C-E1D8-48C6-B2F5-EB692F0C1F0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679B443-3940-4649-84B8-F51C878F8862}"/>
              </a:ext>
            </a:extLst>
          </p:cNvPr>
          <p:cNvSpPr>
            <a:spLocks noGrp="1"/>
          </p:cNvSpPr>
          <p:nvPr>
            <p:ph type="sldNum" sz="quarter" idx="12"/>
          </p:nvPr>
        </p:nvSpPr>
        <p:spPr/>
        <p:txBody>
          <a:bodyPr/>
          <a:lstStyle/>
          <a:p>
            <a:fld id="{DAAB17DD-40F0-42CF-93D8-8BB8C7BDC1D2}" type="slidenum">
              <a:rPr lang="fr-FR" smtClean="0"/>
              <a:t>27</a:t>
            </a:fld>
            <a:endParaRPr lang="fr-FR"/>
          </a:p>
        </p:txBody>
      </p:sp>
    </p:spTree>
    <p:extLst>
      <p:ext uri="{BB962C8B-B14F-4D97-AF65-F5344CB8AC3E}">
        <p14:creationId xmlns:p14="http://schemas.microsoft.com/office/powerpoint/2010/main" val="207374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332656"/>
            <a:ext cx="8229600" cy="2692896"/>
          </a:xfrm>
        </p:spPr>
        <p:txBody>
          <a:bodyPr>
            <a:normAutofit/>
          </a:bodyPr>
          <a:lstStyle/>
          <a:p>
            <a:pPr algn="just">
              <a:lnSpc>
                <a:spcPct val="150000"/>
              </a:lnSpc>
            </a:pPr>
            <a:r>
              <a:rPr lang="fr-FR" sz="2800" dirty="0"/>
              <a:t>La dépense énergétique de repos </a:t>
            </a:r>
            <a:r>
              <a:rPr lang="fr-FR" sz="2800" dirty="0">
                <a:solidFill>
                  <a:srgbClr val="002060"/>
                </a:solidFill>
              </a:rPr>
              <a:t>est augmentée en proportion de l’augmentation de la masse corporelle</a:t>
            </a:r>
            <a:r>
              <a:rPr lang="fr-FR" sz="2800" dirty="0"/>
              <a:t>, et de la masse maigre ; c’est la partie la plus coûteuse de la grossesse.</a:t>
            </a:r>
          </a:p>
        </p:txBody>
      </p:sp>
      <p:sp>
        <p:nvSpPr>
          <p:cNvPr id="4" name="Rectangle 3"/>
          <p:cNvSpPr/>
          <p:nvPr/>
        </p:nvSpPr>
        <p:spPr>
          <a:xfrm>
            <a:off x="467544" y="3140968"/>
            <a:ext cx="8352928" cy="2031325"/>
          </a:xfrm>
          <a:prstGeom prst="rect">
            <a:avLst/>
          </a:prstGeom>
        </p:spPr>
        <p:txBody>
          <a:bodyPr wrap="square">
            <a:spAutoFit/>
          </a:bodyPr>
          <a:lstStyle/>
          <a:p>
            <a:pPr algn="just">
              <a:lnSpc>
                <a:spcPct val="150000"/>
              </a:lnSpc>
            </a:pPr>
            <a:r>
              <a:rPr lang="fr-FR" sz="2800" dirty="0"/>
              <a:t>	On estime les besoins énergétiques supplémentaires associés à la grossesse à environ </a:t>
            </a:r>
            <a:r>
              <a:rPr lang="fr-FR" sz="2800" dirty="0">
                <a:solidFill>
                  <a:srgbClr val="002060"/>
                </a:solidFill>
              </a:rPr>
              <a:t>260 kilocalories par jour, pendant les trois trimestres.</a:t>
            </a:r>
          </a:p>
        </p:txBody>
      </p:sp>
      <p:sp>
        <p:nvSpPr>
          <p:cNvPr id="6" name="Espace réservé du pied de page 5">
            <a:extLst>
              <a:ext uri="{FF2B5EF4-FFF2-40B4-BE49-F238E27FC236}">
                <a16:creationId xmlns:a16="http://schemas.microsoft.com/office/drawing/2014/main" id="{168355D9-3C25-4FC5-8B2E-26A34AD2537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7386B1F-86FA-4046-9935-2C0679D5EEBC}"/>
              </a:ext>
            </a:extLst>
          </p:cNvPr>
          <p:cNvSpPr>
            <a:spLocks noGrp="1"/>
          </p:cNvSpPr>
          <p:nvPr>
            <p:ph type="sldNum" sz="quarter" idx="12"/>
          </p:nvPr>
        </p:nvSpPr>
        <p:spPr/>
        <p:txBody>
          <a:bodyPr/>
          <a:lstStyle/>
          <a:p>
            <a:fld id="{DAAB17DD-40F0-42CF-93D8-8BB8C7BDC1D2}" type="slidenum">
              <a:rPr lang="fr-FR" smtClean="0"/>
              <a:t>28</a:t>
            </a:fld>
            <a:endParaRPr lang="fr-FR"/>
          </a:p>
        </p:txBody>
      </p:sp>
    </p:spTree>
    <p:extLst>
      <p:ext uri="{BB962C8B-B14F-4D97-AF65-F5344CB8AC3E}">
        <p14:creationId xmlns:p14="http://schemas.microsoft.com/office/powerpoint/2010/main" val="259314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60648"/>
            <a:ext cx="8229600" cy="1396752"/>
          </a:xfrm>
        </p:spPr>
        <p:txBody>
          <a:bodyPr>
            <a:normAutofit/>
          </a:bodyPr>
          <a:lstStyle/>
          <a:p>
            <a:pPr algn="just">
              <a:lnSpc>
                <a:spcPct val="150000"/>
              </a:lnSpc>
            </a:pPr>
            <a:r>
              <a:rPr lang="fr-FR" sz="2800" dirty="0"/>
              <a:t>Ceux-ci assurent une prise de poids raisonnable (entre 10 et 12 kg).</a:t>
            </a:r>
          </a:p>
        </p:txBody>
      </p:sp>
      <p:sp>
        <p:nvSpPr>
          <p:cNvPr id="4" name="Espace réservé du contenu 2"/>
          <p:cNvSpPr txBox="1">
            <a:spLocks/>
          </p:cNvSpPr>
          <p:nvPr/>
        </p:nvSpPr>
        <p:spPr>
          <a:xfrm>
            <a:off x="179512" y="1988840"/>
            <a:ext cx="5050904" cy="676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b="1" dirty="0">
                <a:solidFill>
                  <a:srgbClr val="0070C0"/>
                </a:solidFill>
              </a:rPr>
              <a:t>5.5. L'allaitement</a:t>
            </a:r>
            <a:endParaRPr lang="fr-FR" dirty="0">
              <a:solidFill>
                <a:srgbClr val="0070C0"/>
              </a:solidFill>
            </a:endParaRPr>
          </a:p>
        </p:txBody>
      </p:sp>
      <p:sp>
        <p:nvSpPr>
          <p:cNvPr id="5" name="Rectangle 4"/>
          <p:cNvSpPr/>
          <p:nvPr/>
        </p:nvSpPr>
        <p:spPr>
          <a:xfrm>
            <a:off x="418964" y="2780928"/>
            <a:ext cx="8473516" cy="2610843"/>
          </a:xfrm>
          <a:prstGeom prst="rect">
            <a:avLst/>
          </a:prstGeom>
        </p:spPr>
        <p:txBody>
          <a:bodyPr wrap="square">
            <a:spAutoFit/>
          </a:bodyPr>
          <a:lstStyle/>
          <a:p>
            <a:pPr algn="just">
              <a:lnSpc>
                <a:spcPct val="150000"/>
              </a:lnSpc>
            </a:pPr>
            <a:r>
              <a:rPr lang="fr-FR" sz="2800" dirty="0"/>
              <a:t>	L’allaitement représente un coût énergétique supplémentaire à cause de la production du lait, du coût induit par le changement de masse grasse, et de ceux liés à la variation d’activité physique.</a:t>
            </a:r>
          </a:p>
        </p:txBody>
      </p:sp>
      <p:sp>
        <p:nvSpPr>
          <p:cNvPr id="7" name="Espace réservé du pied de page 6">
            <a:extLst>
              <a:ext uri="{FF2B5EF4-FFF2-40B4-BE49-F238E27FC236}">
                <a16:creationId xmlns:a16="http://schemas.microsoft.com/office/drawing/2014/main" id="{2B6CDD34-D4F7-4007-AA67-7ABF33D5A406}"/>
              </a:ext>
            </a:extLst>
          </p:cNvPr>
          <p:cNvSpPr>
            <a:spLocks noGrp="1"/>
          </p:cNvSpPr>
          <p:nvPr>
            <p:ph type="ftr" sz="quarter" idx="11"/>
          </p:nvPr>
        </p:nvSpPr>
        <p:spPr/>
        <p:txBody>
          <a:bodyPr/>
          <a:lstStyle/>
          <a:p>
            <a:endParaRPr lang="fr-FR"/>
          </a:p>
        </p:txBody>
      </p:sp>
      <p:sp>
        <p:nvSpPr>
          <p:cNvPr id="8" name="Espace réservé du numéro de diapositive 7">
            <a:extLst>
              <a:ext uri="{FF2B5EF4-FFF2-40B4-BE49-F238E27FC236}">
                <a16:creationId xmlns:a16="http://schemas.microsoft.com/office/drawing/2014/main" id="{0212D63E-6DE7-4730-975E-4B3186C27D76}"/>
              </a:ext>
            </a:extLst>
          </p:cNvPr>
          <p:cNvSpPr>
            <a:spLocks noGrp="1"/>
          </p:cNvSpPr>
          <p:nvPr>
            <p:ph type="sldNum" sz="quarter" idx="12"/>
          </p:nvPr>
        </p:nvSpPr>
        <p:spPr/>
        <p:txBody>
          <a:bodyPr/>
          <a:lstStyle/>
          <a:p>
            <a:fld id="{DAAB17DD-40F0-42CF-93D8-8BB8C7BDC1D2}" type="slidenum">
              <a:rPr lang="fr-FR" smtClean="0"/>
              <a:t>29</a:t>
            </a:fld>
            <a:endParaRPr lang="fr-FR"/>
          </a:p>
        </p:txBody>
      </p:sp>
    </p:spTree>
    <p:extLst>
      <p:ext uri="{BB962C8B-B14F-4D97-AF65-F5344CB8AC3E}">
        <p14:creationId xmlns:p14="http://schemas.microsoft.com/office/powerpoint/2010/main" val="154333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Métabolisme</a:t>
            </a:r>
          </a:p>
        </p:txBody>
      </p:sp>
      <p:sp>
        <p:nvSpPr>
          <p:cNvPr id="3" name="Espace réservé du contenu 2"/>
          <p:cNvSpPr>
            <a:spLocks noGrp="1"/>
          </p:cNvSpPr>
          <p:nvPr>
            <p:ph idx="1"/>
          </p:nvPr>
        </p:nvSpPr>
        <p:spPr/>
        <p:txBody>
          <a:bodyPr>
            <a:normAutofit/>
          </a:bodyPr>
          <a:lstStyle/>
          <a:p>
            <a:pPr algn="just">
              <a:lnSpc>
                <a:spcPct val="150000"/>
              </a:lnSpc>
            </a:pPr>
            <a:r>
              <a:rPr lang="fr-FR" sz="2800" dirty="0"/>
              <a:t>Le métabolisme est habituellement constitué par deux ensembles de phénomènes : </a:t>
            </a:r>
            <a:r>
              <a:rPr lang="fr-FR" sz="2800" b="1" dirty="0">
                <a:solidFill>
                  <a:srgbClr val="0070C0"/>
                </a:solidFill>
              </a:rPr>
              <a:t>l'anabolisme</a:t>
            </a:r>
            <a:r>
              <a:rPr lang="fr-FR" sz="2800" dirty="0"/>
              <a:t>, qui est la transformation des nutriments en tissus vivants et </a:t>
            </a:r>
            <a:r>
              <a:rPr lang="fr-FR" sz="2800" b="1" dirty="0">
                <a:solidFill>
                  <a:srgbClr val="0070C0"/>
                </a:solidFill>
              </a:rPr>
              <a:t>le catabolisme</a:t>
            </a:r>
            <a:r>
              <a:rPr lang="fr-FR" sz="2800" dirty="0"/>
              <a:t>, qui est l'altération d'autres éléments afin de produire de l'énergie nécessaire au fonctionnement de notre corps. </a:t>
            </a:r>
          </a:p>
        </p:txBody>
      </p:sp>
      <p:sp>
        <p:nvSpPr>
          <p:cNvPr id="7" name="Espace réservé du numéro de diapositive 6">
            <a:extLst>
              <a:ext uri="{FF2B5EF4-FFF2-40B4-BE49-F238E27FC236}">
                <a16:creationId xmlns:a16="http://schemas.microsoft.com/office/drawing/2014/main" id="{3DF8E0D1-D8E8-4C35-92CC-AE7B20D53A8B}"/>
              </a:ext>
            </a:extLst>
          </p:cNvPr>
          <p:cNvSpPr>
            <a:spLocks noGrp="1"/>
          </p:cNvSpPr>
          <p:nvPr>
            <p:ph type="sldNum" sz="quarter" idx="12"/>
          </p:nvPr>
        </p:nvSpPr>
        <p:spPr/>
        <p:txBody>
          <a:bodyPr/>
          <a:lstStyle/>
          <a:p>
            <a:fld id="{DAAB17DD-40F0-42CF-93D8-8BB8C7BDC1D2}" type="slidenum">
              <a:rPr lang="fr-FR" smtClean="0"/>
              <a:t>3</a:t>
            </a:fld>
            <a:endParaRPr lang="fr-FR" dirty="0"/>
          </a:p>
        </p:txBody>
      </p:sp>
    </p:spTree>
    <p:extLst>
      <p:ext uri="{BB962C8B-B14F-4D97-AF65-F5344CB8AC3E}">
        <p14:creationId xmlns:p14="http://schemas.microsoft.com/office/powerpoint/2010/main" val="35711129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404665"/>
            <a:ext cx="8229600" cy="2016224"/>
          </a:xfrm>
        </p:spPr>
        <p:txBody>
          <a:bodyPr>
            <a:normAutofit/>
          </a:bodyPr>
          <a:lstStyle/>
          <a:p>
            <a:pPr algn="just">
              <a:lnSpc>
                <a:spcPct val="150000"/>
              </a:lnSpc>
            </a:pPr>
            <a:r>
              <a:rPr lang="fr-FR" sz="2800" dirty="0"/>
              <a:t>Le volume du lait produit par jour est remarquablement constant entre les femmes, mais évolue au cours de l’allaitement.</a:t>
            </a:r>
          </a:p>
        </p:txBody>
      </p:sp>
      <p:sp>
        <p:nvSpPr>
          <p:cNvPr id="4" name="Rectangle 3"/>
          <p:cNvSpPr/>
          <p:nvPr/>
        </p:nvSpPr>
        <p:spPr>
          <a:xfrm>
            <a:off x="467544" y="2828835"/>
            <a:ext cx="8280920" cy="2031325"/>
          </a:xfrm>
          <a:prstGeom prst="rect">
            <a:avLst/>
          </a:prstGeom>
        </p:spPr>
        <p:txBody>
          <a:bodyPr wrap="square">
            <a:spAutoFit/>
          </a:bodyPr>
          <a:lstStyle/>
          <a:p>
            <a:pPr marL="285750" indent="-285750" algn="just">
              <a:lnSpc>
                <a:spcPct val="150000"/>
              </a:lnSpc>
              <a:buFont typeface="Arial" pitchFamily="34" charset="0"/>
              <a:buChar char="•"/>
            </a:pPr>
            <a:r>
              <a:rPr lang="fr-FR" sz="2800" dirty="0"/>
              <a:t>La valeur énergétique du lait est d’environ </a:t>
            </a:r>
            <a:r>
              <a:rPr lang="fr-FR" sz="2800" dirty="0">
                <a:solidFill>
                  <a:srgbClr val="0070C0"/>
                </a:solidFill>
              </a:rPr>
              <a:t>0,61 kilocalories par g</a:t>
            </a:r>
            <a:r>
              <a:rPr lang="fr-FR" sz="2800" dirty="0"/>
              <a:t>. Il en coûte environ </a:t>
            </a:r>
            <a:r>
              <a:rPr lang="fr-FR" sz="2800" dirty="0">
                <a:solidFill>
                  <a:srgbClr val="0070C0"/>
                </a:solidFill>
              </a:rPr>
              <a:t>20 % de kilocalories en plus pour en assurer la synthèse</a:t>
            </a:r>
            <a:r>
              <a:rPr lang="fr-FR" sz="2800" dirty="0"/>
              <a:t>.</a:t>
            </a:r>
          </a:p>
        </p:txBody>
      </p:sp>
      <p:sp>
        <p:nvSpPr>
          <p:cNvPr id="6" name="Espace réservé du pied de page 5">
            <a:extLst>
              <a:ext uri="{FF2B5EF4-FFF2-40B4-BE49-F238E27FC236}">
                <a16:creationId xmlns:a16="http://schemas.microsoft.com/office/drawing/2014/main" id="{603DAF5C-B9D7-48DA-BB40-0787F54E57A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EF0C06F-A29C-4969-80D3-038C944F45D7}"/>
              </a:ext>
            </a:extLst>
          </p:cNvPr>
          <p:cNvSpPr>
            <a:spLocks noGrp="1"/>
          </p:cNvSpPr>
          <p:nvPr>
            <p:ph type="sldNum" sz="quarter" idx="12"/>
          </p:nvPr>
        </p:nvSpPr>
        <p:spPr/>
        <p:txBody>
          <a:bodyPr/>
          <a:lstStyle/>
          <a:p>
            <a:fld id="{DAAB17DD-40F0-42CF-93D8-8BB8C7BDC1D2}" type="slidenum">
              <a:rPr lang="fr-FR" smtClean="0"/>
              <a:t>30</a:t>
            </a:fld>
            <a:endParaRPr lang="fr-FR"/>
          </a:p>
        </p:txBody>
      </p:sp>
    </p:spTree>
    <p:extLst>
      <p:ext uri="{BB962C8B-B14F-4D97-AF65-F5344CB8AC3E}">
        <p14:creationId xmlns:p14="http://schemas.microsoft.com/office/powerpoint/2010/main" val="3408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564904"/>
            <a:ext cx="8229600" cy="1143000"/>
          </a:xfrm>
        </p:spPr>
        <p:style>
          <a:lnRef idx="0">
            <a:schemeClr val="accent1"/>
          </a:lnRef>
          <a:fillRef idx="3">
            <a:schemeClr val="accent1"/>
          </a:fillRef>
          <a:effectRef idx="3">
            <a:schemeClr val="accent1"/>
          </a:effectRef>
          <a:fontRef idx="minor">
            <a:schemeClr val="lt1"/>
          </a:fontRef>
        </p:style>
        <p:txBody>
          <a:bodyPr>
            <a:normAutofit/>
          </a:bodyPr>
          <a:lstStyle/>
          <a:p>
            <a:r>
              <a:rPr lang="fr-FR" sz="4000" b="1" dirty="0"/>
              <a:t>Besoins nutritionnels et énergétiques</a:t>
            </a:r>
          </a:p>
        </p:txBody>
      </p:sp>
      <p:sp>
        <p:nvSpPr>
          <p:cNvPr id="5" name="Espace réservé du pied de page 4">
            <a:extLst>
              <a:ext uri="{FF2B5EF4-FFF2-40B4-BE49-F238E27FC236}">
                <a16:creationId xmlns:a16="http://schemas.microsoft.com/office/drawing/2014/main" id="{AF74A178-24E2-4E40-AE2E-188B17C8293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CC245A9-D980-4CC4-8A63-C200A8736240}"/>
              </a:ext>
            </a:extLst>
          </p:cNvPr>
          <p:cNvSpPr>
            <a:spLocks noGrp="1"/>
          </p:cNvSpPr>
          <p:nvPr>
            <p:ph type="sldNum" sz="quarter" idx="12"/>
          </p:nvPr>
        </p:nvSpPr>
        <p:spPr/>
        <p:txBody>
          <a:bodyPr/>
          <a:lstStyle/>
          <a:p>
            <a:fld id="{DAAB17DD-40F0-42CF-93D8-8BB8C7BDC1D2}" type="slidenum">
              <a:rPr lang="fr-FR" smtClean="0"/>
              <a:t>31</a:t>
            </a:fld>
            <a:endParaRPr lang="fr-FR"/>
          </a:p>
        </p:txBody>
      </p:sp>
    </p:spTree>
    <p:extLst>
      <p:ext uri="{BB962C8B-B14F-4D97-AF65-F5344CB8AC3E}">
        <p14:creationId xmlns:p14="http://schemas.microsoft.com/office/powerpoint/2010/main" val="781019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404664"/>
            <a:ext cx="8229600" cy="4525963"/>
          </a:xfrm>
        </p:spPr>
        <p:txBody>
          <a:bodyPr>
            <a:noAutofit/>
          </a:bodyPr>
          <a:lstStyle/>
          <a:p>
            <a:pPr algn="just">
              <a:lnSpc>
                <a:spcPct val="150000"/>
              </a:lnSpc>
            </a:pPr>
            <a:r>
              <a:rPr lang="fr-FR" sz="2800" b="1" dirty="0"/>
              <a:t>Les besoins nutritionnels</a:t>
            </a:r>
            <a:r>
              <a:rPr lang="fr-FR" sz="2800" dirty="0"/>
              <a:t> d’un individu correspondent à « </a:t>
            </a:r>
            <a:r>
              <a:rPr lang="fr-FR" sz="2800" b="1" dirty="0">
                <a:solidFill>
                  <a:srgbClr val="FF0000"/>
                </a:solidFill>
              </a:rPr>
              <a:t>la quantité moyenne de nutriments nécessaire quotidiennement pour assurer le développement de l’organisme, le renouvellement des tissus, le maintien d’un bon état de santé physique et psychique, et l’activité physique conforme à ses conditions de vie </a:t>
            </a:r>
            <a:r>
              <a:rPr lang="fr-FR" sz="2800" dirty="0"/>
              <a:t>».</a:t>
            </a:r>
          </a:p>
        </p:txBody>
      </p:sp>
      <p:sp>
        <p:nvSpPr>
          <p:cNvPr id="5" name="Espace réservé du pied de page 4">
            <a:extLst>
              <a:ext uri="{FF2B5EF4-FFF2-40B4-BE49-F238E27FC236}">
                <a16:creationId xmlns:a16="http://schemas.microsoft.com/office/drawing/2014/main" id="{2B6FF5C0-E7A4-4632-8FA3-F96CB252DFE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5FC13AE-6924-47C0-99F5-F704D11466EA}"/>
              </a:ext>
            </a:extLst>
          </p:cNvPr>
          <p:cNvSpPr>
            <a:spLocks noGrp="1"/>
          </p:cNvSpPr>
          <p:nvPr>
            <p:ph type="sldNum" sz="quarter" idx="12"/>
          </p:nvPr>
        </p:nvSpPr>
        <p:spPr/>
        <p:txBody>
          <a:bodyPr/>
          <a:lstStyle/>
          <a:p>
            <a:fld id="{DAAB17DD-40F0-42CF-93D8-8BB8C7BDC1D2}" type="slidenum">
              <a:rPr lang="fr-FR" smtClean="0"/>
              <a:t>32</a:t>
            </a:fld>
            <a:endParaRPr lang="fr-FR"/>
          </a:p>
        </p:txBody>
      </p:sp>
    </p:spTree>
    <p:extLst>
      <p:ext uri="{BB962C8B-B14F-4D97-AF65-F5344CB8AC3E}">
        <p14:creationId xmlns:p14="http://schemas.microsoft.com/office/powerpoint/2010/main" val="181358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332656"/>
            <a:ext cx="8229600" cy="4392488"/>
          </a:xfrm>
        </p:spPr>
        <p:txBody>
          <a:bodyPr>
            <a:noAutofit/>
          </a:bodyPr>
          <a:lstStyle/>
          <a:p>
            <a:pPr marL="0" indent="0" algn="just">
              <a:buNone/>
            </a:pPr>
            <a:r>
              <a:rPr lang="fr-FR" sz="2800" b="1" dirty="0"/>
              <a:t>Besoins énergétiques</a:t>
            </a:r>
          </a:p>
          <a:p>
            <a:pPr marL="0" indent="0" algn="just">
              <a:buNone/>
            </a:pPr>
            <a:endParaRPr lang="fr-FR" sz="2800" b="1" dirty="0"/>
          </a:p>
          <a:p>
            <a:pPr algn="just"/>
            <a:r>
              <a:rPr lang="fr-FR" sz="2800" dirty="0"/>
              <a:t>Logiquement, </a:t>
            </a:r>
            <a:r>
              <a:rPr lang="fr-FR" sz="2800" dirty="0">
                <a:solidFill>
                  <a:srgbClr val="FF0000"/>
                </a:solidFill>
              </a:rPr>
              <a:t>l'apport calorique quotidien doit être égal aux dépenses caloriques pour maintenir un équilibre  énergétique.  </a:t>
            </a:r>
          </a:p>
          <a:p>
            <a:pPr algn="just">
              <a:lnSpc>
                <a:spcPct val="150000"/>
              </a:lnSpc>
            </a:pPr>
            <a:r>
              <a:rPr lang="fr-FR" sz="2800" dirty="0"/>
              <a:t>On  peut  donc  s'attendre de  grandes  variations  individuelles  des  besoins selon l'activité physique  habituelle.</a:t>
            </a:r>
          </a:p>
        </p:txBody>
      </p:sp>
      <p:sp>
        <p:nvSpPr>
          <p:cNvPr id="2" name="Rectangle 1"/>
          <p:cNvSpPr/>
          <p:nvPr/>
        </p:nvSpPr>
        <p:spPr>
          <a:xfrm>
            <a:off x="251520" y="4725144"/>
            <a:ext cx="8640960" cy="1815882"/>
          </a:xfrm>
          <a:prstGeom prst="rect">
            <a:avLst/>
          </a:prstGeom>
        </p:spPr>
        <p:txBody>
          <a:bodyPr wrap="square">
            <a:spAutoFit/>
          </a:bodyPr>
          <a:lstStyle/>
          <a:p>
            <a:pPr marL="457200" indent="-457200" algn="just">
              <a:buFont typeface="Arial" pitchFamily="34" charset="0"/>
              <a:buChar char="•"/>
            </a:pPr>
            <a:r>
              <a:rPr lang="fr-FR" sz="2800" dirty="0"/>
              <a:t> Les  besoins énergétiques doivent donc être évalués  en  fonction  de paramètres  tels  que  l’âge,  le  sexe,  la  taille,  le  poids  et  l'activité  socioprofessionnelle  et/ou  sportive</a:t>
            </a:r>
          </a:p>
        </p:txBody>
      </p:sp>
      <p:sp>
        <p:nvSpPr>
          <p:cNvPr id="6" name="Espace réservé du pied de page 5">
            <a:extLst>
              <a:ext uri="{FF2B5EF4-FFF2-40B4-BE49-F238E27FC236}">
                <a16:creationId xmlns:a16="http://schemas.microsoft.com/office/drawing/2014/main" id="{32362F3E-0E56-471E-8109-1556425D2DA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11AB354-4B53-4DFB-9851-F038B7327335}"/>
              </a:ext>
            </a:extLst>
          </p:cNvPr>
          <p:cNvSpPr>
            <a:spLocks noGrp="1"/>
          </p:cNvSpPr>
          <p:nvPr>
            <p:ph type="sldNum" sz="quarter" idx="12"/>
          </p:nvPr>
        </p:nvSpPr>
        <p:spPr/>
        <p:txBody>
          <a:bodyPr/>
          <a:lstStyle/>
          <a:p>
            <a:fld id="{DAAB17DD-40F0-42CF-93D8-8BB8C7BDC1D2}" type="slidenum">
              <a:rPr lang="fr-FR" smtClean="0"/>
              <a:t>33</a:t>
            </a:fld>
            <a:endParaRPr lang="fr-FR"/>
          </a:p>
        </p:txBody>
      </p:sp>
    </p:spTree>
    <p:extLst>
      <p:ext uri="{BB962C8B-B14F-4D97-AF65-F5344CB8AC3E}">
        <p14:creationId xmlns:p14="http://schemas.microsoft.com/office/powerpoint/2010/main" val="91562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332656"/>
            <a:ext cx="8229600" cy="2044824"/>
          </a:xfrm>
        </p:spPr>
        <p:txBody>
          <a:bodyPr>
            <a:normAutofit/>
          </a:bodyPr>
          <a:lstStyle/>
          <a:p>
            <a:pPr algn="just">
              <a:lnSpc>
                <a:spcPct val="150000"/>
              </a:lnSpc>
            </a:pPr>
            <a:r>
              <a:rPr lang="fr-FR" sz="2800" dirty="0"/>
              <a:t>Un apport énergétique régulier est nécessaire un </a:t>
            </a:r>
            <a:r>
              <a:rPr lang="fr-FR" sz="2800" dirty="0">
                <a:solidFill>
                  <a:srgbClr val="FF0000"/>
                </a:solidFill>
              </a:rPr>
              <a:t>développement harmonieux </a:t>
            </a:r>
            <a:r>
              <a:rPr lang="fr-FR" sz="2800" dirty="0"/>
              <a:t>et </a:t>
            </a:r>
            <a:r>
              <a:rPr lang="fr-FR" sz="2800" dirty="0">
                <a:solidFill>
                  <a:srgbClr val="FF0000"/>
                </a:solidFill>
              </a:rPr>
              <a:t>au maintien des  fonctions physiologiques. </a:t>
            </a:r>
          </a:p>
        </p:txBody>
      </p:sp>
      <p:sp>
        <p:nvSpPr>
          <p:cNvPr id="4" name="Rectangle 3"/>
          <p:cNvSpPr/>
          <p:nvPr/>
        </p:nvSpPr>
        <p:spPr>
          <a:xfrm>
            <a:off x="323528" y="2636912"/>
            <a:ext cx="8640960" cy="3257174"/>
          </a:xfrm>
          <a:prstGeom prst="rect">
            <a:avLst/>
          </a:prstGeom>
        </p:spPr>
        <p:txBody>
          <a:bodyPr wrap="square">
            <a:spAutoFit/>
          </a:bodyPr>
          <a:lstStyle/>
          <a:p>
            <a:pPr marL="285750" indent="-285750" algn="just">
              <a:lnSpc>
                <a:spcPct val="150000"/>
              </a:lnSpc>
              <a:buFont typeface="Arial" pitchFamily="34" charset="0"/>
              <a:buChar char="•"/>
            </a:pPr>
            <a:r>
              <a:rPr lang="fr-FR" sz="2800" dirty="0"/>
              <a:t>En effet, un niveau énergétique bas est responsable </a:t>
            </a:r>
            <a:r>
              <a:rPr lang="fr-FR" sz="2800" dirty="0">
                <a:solidFill>
                  <a:srgbClr val="FF0000"/>
                </a:solidFill>
              </a:rPr>
              <a:t>d'une altération de la  croissance  </a:t>
            </a:r>
            <a:r>
              <a:rPr lang="fr-FR" sz="2800" dirty="0"/>
              <a:t>et/ou  de  </a:t>
            </a:r>
            <a:r>
              <a:rPr lang="fr-FR" sz="2800" dirty="0">
                <a:solidFill>
                  <a:srgbClr val="FF0000"/>
                </a:solidFill>
              </a:rPr>
              <a:t>la  puberté</a:t>
            </a:r>
            <a:r>
              <a:rPr lang="fr-FR" sz="2800" dirty="0"/>
              <a:t>,  mais  aussi,  paradoxalement,  d'une  </a:t>
            </a:r>
            <a:r>
              <a:rPr lang="fr-FR" sz="2800" dirty="0">
                <a:solidFill>
                  <a:srgbClr val="FF0000"/>
                </a:solidFill>
              </a:rPr>
              <a:t>espérance de  vie</a:t>
            </a:r>
            <a:r>
              <a:rPr lang="fr-FR" sz="2800" dirty="0"/>
              <a:t>  accrue, malgré une plus grande </a:t>
            </a:r>
            <a:r>
              <a:rPr lang="fr-FR" sz="2800" dirty="0">
                <a:solidFill>
                  <a:srgbClr val="FF0000"/>
                </a:solidFill>
              </a:rPr>
              <a:t>sensibilité aux infections. </a:t>
            </a:r>
          </a:p>
        </p:txBody>
      </p:sp>
      <p:sp>
        <p:nvSpPr>
          <p:cNvPr id="6" name="Espace réservé du pied de page 5">
            <a:extLst>
              <a:ext uri="{FF2B5EF4-FFF2-40B4-BE49-F238E27FC236}">
                <a16:creationId xmlns:a16="http://schemas.microsoft.com/office/drawing/2014/main" id="{5D6FC6EE-3349-49BC-B40E-56FF35807F1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4BF9609-9A12-4240-A1E4-E2B3824B00F7}"/>
              </a:ext>
            </a:extLst>
          </p:cNvPr>
          <p:cNvSpPr>
            <a:spLocks noGrp="1"/>
          </p:cNvSpPr>
          <p:nvPr>
            <p:ph type="sldNum" sz="quarter" idx="12"/>
          </p:nvPr>
        </p:nvSpPr>
        <p:spPr/>
        <p:txBody>
          <a:bodyPr/>
          <a:lstStyle/>
          <a:p>
            <a:fld id="{DAAB17DD-40F0-42CF-93D8-8BB8C7BDC1D2}" type="slidenum">
              <a:rPr lang="fr-FR" smtClean="0"/>
              <a:t>34</a:t>
            </a:fld>
            <a:endParaRPr lang="fr-FR"/>
          </a:p>
        </p:txBody>
      </p:sp>
    </p:spTree>
    <p:extLst>
      <p:ext uri="{BB962C8B-B14F-4D97-AF65-F5344CB8AC3E}">
        <p14:creationId xmlns:p14="http://schemas.microsoft.com/office/powerpoint/2010/main" val="2870067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24744"/>
            <a:ext cx="8854490"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67544" y="234480"/>
            <a:ext cx="8208912" cy="707886"/>
          </a:xfrm>
          <a:prstGeom prst="rect">
            <a:avLst/>
          </a:prstGeom>
        </p:spPr>
        <p:txBody>
          <a:bodyPr wrap="square">
            <a:spAutoFit/>
          </a:bodyPr>
          <a:lstStyle/>
          <a:p>
            <a:pPr algn="ctr"/>
            <a:r>
              <a:rPr lang="fr-FR" sz="2000" b="1" dirty="0"/>
              <a:t>Apports nutritionnels conseillés par jour selon les âges (activité normale) - </a:t>
            </a:r>
            <a:r>
              <a:rPr lang="fr-FR" sz="2000" dirty="0"/>
              <a:t>D’après   Dupin (1981).</a:t>
            </a:r>
          </a:p>
        </p:txBody>
      </p:sp>
      <p:sp>
        <p:nvSpPr>
          <p:cNvPr id="5" name="Espace réservé du pied de page 4">
            <a:extLst>
              <a:ext uri="{FF2B5EF4-FFF2-40B4-BE49-F238E27FC236}">
                <a16:creationId xmlns:a16="http://schemas.microsoft.com/office/drawing/2014/main" id="{69B46EFF-FB5F-470A-AC13-E5A5952F722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A7555E4-6E25-4103-8594-E6FD99161A3F}"/>
              </a:ext>
            </a:extLst>
          </p:cNvPr>
          <p:cNvSpPr>
            <a:spLocks noGrp="1"/>
          </p:cNvSpPr>
          <p:nvPr>
            <p:ph type="sldNum" sz="quarter" idx="12"/>
          </p:nvPr>
        </p:nvSpPr>
        <p:spPr/>
        <p:txBody>
          <a:bodyPr/>
          <a:lstStyle/>
          <a:p>
            <a:fld id="{DAAB17DD-40F0-42CF-93D8-8BB8C7BDC1D2}" type="slidenum">
              <a:rPr lang="fr-FR" smtClean="0"/>
              <a:t>35</a:t>
            </a:fld>
            <a:endParaRPr lang="fr-FR"/>
          </a:p>
        </p:txBody>
      </p:sp>
    </p:spTree>
    <p:extLst>
      <p:ext uri="{BB962C8B-B14F-4D97-AF65-F5344CB8AC3E}">
        <p14:creationId xmlns:p14="http://schemas.microsoft.com/office/powerpoint/2010/main" val="244157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332657"/>
            <a:ext cx="8229600" cy="3312368"/>
          </a:xfrm>
        </p:spPr>
        <p:txBody>
          <a:bodyPr>
            <a:normAutofit/>
          </a:bodyPr>
          <a:lstStyle/>
          <a:p>
            <a:pPr algn="just">
              <a:lnSpc>
                <a:spcPct val="150000"/>
              </a:lnSpc>
            </a:pPr>
            <a:r>
              <a:rPr lang="fr-FR" sz="2800" dirty="0"/>
              <a:t>En pratique, on cherche à déterminer la quantité de nutriments qu’il faudrait apporter pour couvrir les besoins de presque tous les individus d’une population donnée afin de la protéger, dans son ensemble, du risque de carence.</a:t>
            </a:r>
          </a:p>
        </p:txBody>
      </p:sp>
      <p:sp>
        <p:nvSpPr>
          <p:cNvPr id="4" name="Rectangle 3"/>
          <p:cNvSpPr/>
          <p:nvPr/>
        </p:nvSpPr>
        <p:spPr>
          <a:xfrm>
            <a:off x="323528" y="3937378"/>
            <a:ext cx="8496944" cy="1318181"/>
          </a:xfrm>
          <a:prstGeom prst="rect">
            <a:avLst/>
          </a:prstGeom>
        </p:spPr>
        <p:txBody>
          <a:bodyPr wrap="square">
            <a:spAutoFit/>
          </a:bodyPr>
          <a:lstStyle/>
          <a:p>
            <a:pPr marL="457200" indent="-457200" algn="just">
              <a:lnSpc>
                <a:spcPct val="150000"/>
              </a:lnSpc>
              <a:buFont typeface="Arial" pitchFamily="34" charset="0"/>
              <a:buChar char="•"/>
            </a:pPr>
            <a:r>
              <a:rPr lang="fr-FR" sz="2800" dirty="0"/>
              <a:t>On appelle cette valeur “</a:t>
            </a:r>
            <a:r>
              <a:rPr lang="fr-FR" sz="2800" dirty="0">
                <a:solidFill>
                  <a:srgbClr val="FF0000"/>
                </a:solidFill>
              </a:rPr>
              <a:t>apport de sécurité</a:t>
            </a:r>
            <a:r>
              <a:rPr lang="fr-FR" sz="2800" dirty="0"/>
              <a:t>” ou “</a:t>
            </a:r>
            <a:r>
              <a:rPr lang="fr-FR" sz="2800" dirty="0">
                <a:solidFill>
                  <a:srgbClr val="FF0000"/>
                </a:solidFill>
              </a:rPr>
              <a:t>apport nutritionnel conseillé</a:t>
            </a:r>
            <a:r>
              <a:rPr lang="fr-FR" sz="2800" dirty="0"/>
              <a:t>” (</a:t>
            </a:r>
            <a:r>
              <a:rPr lang="fr-FR" sz="2800" dirty="0">
                <a:solidFill>
                  <a:srgbClr val="FF0000"/>
                </a:solidFill>
              </a:rPr>
              <a:t>ANC</a:t>
            </a:r>
            <a:r>
              <a:rPr lang="fr-FR" sz="2800" dirty="0"/>
              <a:t>).</a:t>
            </a:r>
          </a:p>
        </p:txBody>
      </p:sp>
      <p:sp>
        <p:nvSpPr>
          <p:cNvPr id="6" name="Espace réservé du pied de page 5">
            <a:extLst>
              <a:ext uri="{FF2B5EF4-FFF2-40B4-BE49-F238E27FC236}">
                <a16:creationId xmlns:a16="http://schemas.microsoft.com/office/drawing/2014/main" id="{7A8C6A8D-D31F-4347-81DE-0B14E2AFA0D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4A7ED17-A2E6-4D46-B59D-8DE7FCDFF4BE}"/>
              </a:ext>
            </a:extLst>
          </p:cNvPr>
          <p:cNvSpPr>
            <a:spLocks noGrp="1"/>
          </p:cNvSpPr>
          <p:nvPr>
            <p:ph type="sldNum" sz="quarter" idx="12"/>
          </p:nvPr>
        </p:nvSpPr>
        <p:spPr/>
        <p:txBody>
          <a:bodyPr/>
          <a:lstStyle/>
          <a:p>
            <a:fld id="{DAAB17DD-40F0-42CF-93D8-8BB8C7BDC1D2}" type="slidenum">
              <a:rPr lang="fr-FR" smtClean="0"/>
              <a:t>36</a:t>
            </a:fld>
            <a:endParaRPr lang="fr-FR"/>
          </a:p>
        </p:txBody>
      </p:sp>
    </p:spTree>
    <p:extLst>
      <p:ext uri="{BB962C8B-B14F-4D97-AF65-F5344CB8AC3E}">
        <p14:creationId xmlns:p14="http://schemas.microsoft.com/office/powerpoint/2010/main" val="32369615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3497" y="189593"/>
            <a:ext cx="8229600" cy="2764903"/>
          </a:xfrm>
        </p:spPr>
        <p:txBody>
          <a:bodyPr>
            <a:normAutofit/>
          </a:bodyPr>
          <a:lstStyle/>
          <a:p>
            <a:pPr algn="just">
              <a:lnSpc>
                <a:spcPct val="150000"/>
              </a:lnSpc>
            </a:pPr>
            <a:r>
              <a:rPr lang="fr-FR" sz="2800" dirty="0"/>
              <a:t>Par définition, les ANC sont donc supérieurs aux besoins de la plupart des membres de la population qu’ils visent, sans que l’on puisse préciser l’ampleur de la différence chez un individu donné.</a:t>
            </a:r>
          </a:p>
        </p:txBody>
      </p:sp>
      <p:sp>
        <p:nvSpPr>
          <p:cNvPr id="4" name="Rectangle 3"/>
          <p:cNvSpPr/>
          <p:nvPr/>
        </p:nvSpPr>
        <p:spPr>
          <a:xfrm>
            <a:off x="467544" y="2954496"/>
            <a:ext cx="8280920" cy="3970318"/>
          </a:xfrm>
          <a:prstGeom prst="rect">
            <a:avLst/>
          </a:prstGeom>
        </p:spPr>
        <p:txBody>
          <a:bodyPr wrap="square">
            <a:spAutoFit/>
          </a:bodyPr>
          <a:lstStyle/>
          <a:p>
            <a:pPr>
              <a:lnSpc>
                <a:spcPct val="150000"/>
              </a:lnSpc>
            </a:pPr>
            <a:r>
              <a:rPr lang="fr-FR" sz="2800" b="1" dirty="0">
                <a:solidFill>
                  <a:srgbClr val="FF0000"/>
                </a:solidFill>
              </a:rPr>
              <a:t>Apports énergétiques</a:t>
            </a:r>
          </a:p>
          <a:p>
            <a:pPr>
              <a:lnSpc>
                <a:spcPct val="150000"/>
              </a:lnSpc>
            </a:pPr>
            <a:r>
              <a:rPr lang="fr-FR" sz="2800" dirty="0"/>
              <a:t>Les apports en énergie proviennent des nutriments :</a:t>
            </a:r>
          </a:p>
          <a:p>
            <a:pPr>
              <a:lnSpc>
                <a:spcPct val="150000"/>
              </a:lnSpc>
            </a:pPr>
            <a:r>
              <a:rPr lang="fr-FR" sz="2800" dirty="0"/>
              <a:t>– 1 g de glucides fournit 4 kcal ;</a:t>
            </a:r>
          </a:p>
          <a:p>
            <a:pPr>
              <a:lnSpc>
                <a:spcPct val="150000"/>
              </a:lnSpc>
            </a:pPr>
            <a:r>
              <a:rPr lang="fr-FR" sz="2800" dirty="0"/>
              <a:t>– 1 g de protides fournit 4 kcal ;</a:t>
            </a:r>
          </a:p>
          <a:p>
            <a:pPr>
              <a:lnSpc>
                <a:spcPct val="150000"/>
              </a:lnSpc>
            </a:pPr>
            <a:r>
              <a:rPr lang="fr-FR" sz="2800" dirty="0"/>
              <a:t>– 1 g de lipides fournit 9 kcal ;</a:t>
            </a:r>
          </a:p>
          <a:p>
            <a:pPr>
              <a:lnSpc>
                <a:spcPct val="150000"/>
              </a:lnSpc>
            </a:pPr>
            <a:r>
              <a:rPr lang="fr-FR" sz="2800" dirty="0"/>
              <a:t>– 1 g d’alcool fournit 7 kcal.</a:t>
            </a:r>
          </a:p>
        </p:txBody>
      </p:sp>
      <p:sp>
        <p:nvSpPr>
          <p:cNvPr id="6" name="Espace réservé du pied de page 5">
            <a:extLst>
              <a:ext uri="{FF2B5EF4-FFF2-40B4-BE49-F238E27FC236}">
                <a16:creationId xmlns:a16="http://schemas.microsoft.com/office/drawing/2014/main" id="{BA0F8A82-8F14-40D9-BD95-035D0512568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476162B-1DAC-4328-9CC6-C66D38057B95}"/>
              </a:ext>
            </a:extLst>
          </p:cNvPr>
          <p:cNvSpPr>
            <a:spLocks noGrp="1"/>
          </p:cNvSpPr>
          <p:nvPr>
            <p:ph type="sldNum" sz="quarter" idx="12"/>
          </p:nvPr>
        </p:nvSpPr>
        <p:spPr/>
        <p:txBody>
          <a:bodyPr/>
          <a:lstStyle/>
          <a:p>
            <a:fld id="{DAAB17DD-40F0-42CF-93D8-8BB8C7BDC1D2}" type="slidenum">
              <a:rPr lang="fr-FR" smtClean="0"/>
              <a:t>37</a:t>
            </a:fld>
            <a:endParaRPr lang="fr-FR"/>
          </a:p>
        </p:txBody>
      </p:sp>
    </p:spTree>
    <p:extLst>
      <p:ext uri="{BB962C8B-B14F-4D97-AF65-F5344CB8AC3E}">
        <p14:creationId xmlns:p14="http://schemas.microsoft.com/office/powerpoint/2010/main" val="290660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404664"/>
            <a:ext cx="8229600" cy="4968552"/>
          </a:xfrm>
        </p:spPr>
        <p:txBody>
          <a:bodyPr>
            <a:noAutofit/>
          </a:bodyPr>
          <a:lstStyle/>
          <a:p>
            <a:pPr algn="just">
              <a:lnSpc>
                <a:spcPct val="150000"/>
              </a:lnSpc>
            </a:pPr>
            <a:r>
              <a:rPr lang="fr-FR" sz="2800" dirty="0"/>
              <a:t>Les besoins énergétiques sont en fonction des dépenses et varient chez le même individu essentiellement en fonction de l’activité physique. </a:t>
            </a:r>
          </a:p>
          <a:p>
            <a:pPr algn="just">
              <a:lnSpc>
                <a:spcPct val="150000"/>
              </a:lnSpc>
            </a:pPr>
            <a:r>
              <a:rPr lang="fr-FR" sz="2800" dirty="0"/>
              <a:t>On peut retenir le chiffre moyen de </a:t>
            </a:r>
            <a:r>
              <a:rPr lang="fr-FR" sz="2800" dirty="0">
                <a:solidFill>
                  <a:srgbClr val="FF0000"/>
                </a:solidFill>
              </a:rPr>
              <a:t>35 kcal/kg/24 h </a:t>
            </a:r>
            <a:r>
              <a:rPr lang="fr-FR" sz="2800" dirty="0"/>
              <a:t>pour un adulte ayant une activité physique normale, la fourchette allant de </a:t>
            </a:r>
            <a:r>
              <a:rPr lang="fr-FR" sz="2800" dirty="0">
                <a:solidFill>
                  <a:srgbClr val="FF0000"/>
                </a:solidFill>
              </a:rPr>
              <a:t>30 kcal/kg/24 h </a:t>
            </a:r>
            <a:r>
              <a:rPr lang="fr-FR" sz="2800" dirty="0"/>
              <a:t>(femme âgée) </a:t>
            </a:r>
            <a:r>
              <a:rPr lang="fr-FR" sz="2800" dirty="0">
                <a:solidFill>
                  <a:srgbClr val="FF0000"/>
                </a:solidFill>
              </a:rPr>
              <a:t>à 42 kcal/kg/24 h </a:t>
            </a:r>
            <a:r>
              <a:rPr lang="fr-FR" sz="2800" dirty="0"/>
              <a:t>(homme de 18 ans).</a:t>
            </a:r>
          </a:p>
        </p:txBody>
      </p:sp>
      <p:sp>
        <p:nvSpPr>
          <p:cNvPr id="5" name="Espace réservé du pied de page 4">
            <a:extLst>
              <a:ext uri="{FF2B5EF4-FFF2-40B4-BE49-F238E27FC236}">
                <a16:creationId xmlns:a16="http://schemas.microsoft.com/office/drawing/2014/main" id="{EB922069-5A01-4431-AAB2-0B95A227162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B2CF51F-01AF-4D3C-9A75-A3739179CEFE}"/>
              </a:ext>
            </a:extLst>
          </p:cNvPr>
          <p:cNvSpPr>
            <a:spLocks noGrp="1"/>
          </p:cNvSpPr>
          <p:nvPr>
            <p:ph type="sldNum" sz="quarter" idx="12"/>
          </p:nvPr>
        </p:nvSpPr>
        <p:spPr/>
        <p:txBody>
          <a:bodyPr/>
          <a:lstStyle/>
          <a:p>
            <a:fld id="{DAAB17DD-40F0-42CF-93D8-8BB8C7BDC1D2}" type="slidenum">
              <a:rPr lang="fr-FR" smtClean="0"/>
              <a:t>38</a:t>
            </a:fld>
            <a:endParaRPr lang="fr-FR"/>
          </a:p>
        </p:txBody>
      </p:sp>
    </p:spTree>
    <p:extLst>
      <p:ext uri="{BB962C8B-B14F-4D97-AF65-F5344CB8AC3E}">
        <p14:creationId xmlns:p14="http://schemas.microsoft.com/office/powerpoint/2010/main" val="30497180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283" y="542925"/>
            <a:ext cx="8475509" cy="468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pied de page 3">
            <a:extLst>
              <a:ext uri="{FF2B5EF4-FFF2-40B4-BE49-F238E27FC236}">
                <a16:creationId xmlns:a16="http://schemas.microsoft.com/office/drawing/2014/main" id="{913142DB-82B6-4EDE-B13D-D7DC668F3ED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25E52EB-739F-4D0C-8CC9-9AD5D6646620}"/>
              </a:ext>
            </a:extLst>
          </p:cNvPr>
          <p:cNvSpPr>
            <a:spLocks noGrp="1"/>
          </p:cNvSpPr>
          <p:nvPr>
            <p:ph type="sldNum" sz="quarter" idx="12"/>
          </p:nvPr>
        </p:nvSpPr>
        <p:spPr/>
        <p:txBody>
          <a:bodyPr/>
          <a:lstStyle/>
          <a:p>
            <a:fld id="{DAAB17DD-40F0-42CF-93D8-8BB8C7BDC1D2}" type="slidenum">
              <a:rPr lang="fr-FR" smtClean="0"/>
              <a:t>39</a:t>
            </a:fld>
            <a:endParaRPr lang="fr-FR"/>
          </a:p>
        </p:txBody>
      </p:sp>
    </p:spTree>
    <p:extLst>
      <p:ext uri="{BB962C8B-B14F-4D97-AF65-F5344CB8AC3E}">
        <p14:creationId xmlns:p14="http://schemas.microsoft.com/office/powerpoint/2010/main" val="3480812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48680"/>
            <a:ext cx="7610475"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pied de page 5">
            <a:extLst>
              <a:ext uri="{FF2B5EF4-FFF2-40B4-BE49-F238E27FC236}">
                <a16:creationId xmlns:a16="http://schemas.microsoft.com/office/drawing/2014/main" id="{A15AC448-C492-4517-B5B1-46886F1492E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B9357AC-130A-4E28-824C-3512D672F4A1}"/>
              </a:ext>
            </a:extLst>
          </p:cNvPr>
          <p:cNvSpPr>
            <a:spLocks noGrp="1"/>
          </p:cNvSpPr>
          <p:nvPr>
            <p:ph type="sldNum" sz="quarter" idx="12"/>
          </p:nvPr>
        </p:nvSpPr>
        <p:spPr/>
        <p:txBody>
          <a:bodyPr/>
          <a:lstStyle/>
          <a:p>
            <a:fld id="{DAAB17DD-40F0-42CF-93D8-8BB8C7BDC1D2}" type="slidenum">
              <a:rPr lang="fr-FR" smtClean="0"/>
              <a:t>4</a:t>
            </a:fld>
            <a:endParaRPr lang="fr-FR"/>
          </a:p>
        </p:txBody>
      </p:sp>
    </p:spTree>
    <p:extLst>
      <p:ext uri="{BB962C8B-B14F-4D97-AF65-F5344CB8AC3E}">
        <p14:creationId xmlns:p14="http://schemas.microsoft.com/office/powerpoint/2010/main" val="34888396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434" y="1484784"/>
            <a:ext cx="8391093"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pied de page 5">
            <a:extLst>
              <a:ext uri="{FF2B5EF4-FFF2-40B4-BE49-F238E27FC236}">
                <a16:creationId xmlns:a16="http://schemas.microsoft.com/office/drawing/2014/main" id="{8A9D505C-B135-41FE-B05F-3F6069D2809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B2FD018-836A-4635-9AF4-8E7DBDCE00BD}"/>
              </a:ext>
            </a:extLst>
          </p:cNvPr>
          <p:cNvSpPr>
            <a:spLocks noGrp="1"/>
          </p:cNvSpPr>
          <p:nvPr>
            <p:ph type="sldNum" sz="quarter" idx="12"/>
          </p:nvPr>
        </p:nvSpPr>
        <p:spPr/>
        <p:txBody>
          <a:bodyPr/>
          <a:lstStyle/>
          <a:p>
            <a:fld id="{DAAB17DD-40F0-42CF-93D8-8BB8C7BDC1D2}" type="slidenum">
              <a:rPr lang="fr-FR" smtClean="0"/>
              <a:t>40</a:t>
            </a:fld>
            <a:endParaRPr lang="fr-FR"/>
          </a:p>
        </p:txBody>
      </p:sp>
    </p:spTree>
    <p:extLst>
      <p:ext uri="{BB962C8B-B14F-4D97-AF65-F5344CB8AC3E}">
        <p14:creationId xmlns:p14="http://schemas.microsoft.com/office/powerpoint/2010/main" val="39181737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42456"/>
            <a:ext cx="8208912" cy="651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pied de page 5">
            <a:extLst>
              <a:ext uri="{FF2B5EF4-FFF2-40B4-BE49-F238E27FC236}">
                <a16:creationId xmlns:a16="http://schemas.microsoft.com/office/drawing/2014/main" id="{B4EDF44A-9713-4303-8D21-9C28D7768C1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3D579C4-62D6-4423-AA23-4F4B759D0829}"/>
              </a:ext>
            </a:extLst>
          </p:cNvPr>
          <p:cNvSpPr>
            <a:spLocks noGrp="1"/>
          </p:cNvSpPr>
          <p:nvPr>
            <p:ph type="sldNum" sz="quarter" idx="12"/>
          </p:nvPr>
        </p:nvSpPr>
        <p:spPr/>
        <p:txBody>
          <a:bodyPr/>
          <a:lstStyle/>
          <a:p>
            <a:fld id="{DAAB17DD-40F0-42CF-93D8-8BB8C7BDC1D2}" type="slidenum">
              <a:rPr lang="fr-FR" smtClean="0"/>
              <a:t>41</a:t>
            </a:fld>
            <a:endParaRPr lang="fr-FR"/>
          </a:p>
        </p:txBody>
      </p:sp>
    </p:spTree>
    <p:extLst>
      <p:ext uri="{BB962C8B-B14F-4D97-AF65-F5344CB8AC3E}">
        <p14:creationId xmlns:p14="http://schemas.microsoft.com/office/powerpoint/2010/main" val="10957056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84784"/>
            <a:ext cx="8555894"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pied de page 5">
            <a:extLst>
              <a:ext uri="{FF2B5EF4-FFF2-40B4-BE49-F238E27FC236}">
                <a16:creationId xmlns:a16="http://schemas.microsoft.com/office/drawing/2014/main" id="{5696324A-A52D-463F-887A-5068AAC7428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48F59EA-3F96-43B8-82DB-36AB2E419235}"/>
              </a:ext>
            </a:extLst>
          </p:cNvPr>
          <p:cNvSpPr>
            <a:spLocks noGrp="1"/>
          </p:cNvSpPr>
          <p:nvPr>
            <p:ph type="sldNum" sz="quarter" idx="12"/>
          </p:nvPr>
        </p:nvSpPr>
        <p:spPr/>
        <p:txBody>
          <a:bodyPr/>
          <a:lstStyle/>
          <a:p>
            <a:fld id="{DAAB17DD-40F0-42CF-93D8-8BB8C7BDC1D2}" type="slidenum">
              <a:rPr lang="fr-FR" smtClean="0"/>
              <a:t>42</a:t>
            </a:fld>
            <a:endParaRPr lang="fr-FR"/>
          </a:p>
        </p:txBody>
      </p:sp>
    </p:spTree>
    <p:extLst>
      <p:ext uri="{BB962C8B-B14F-4D97-AF65-F5344CB8AC3E}">
        <p14:creationId xmlns:p14="http://schemas.microsoft.com/office/powerpoint/2010/main" val="21098992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fontScale="90000"/>
          </a:bodyPr>
          <a:lstStyle/>
          <a:p>
            <a:r>
              <a:rPr lang="fr-FR" dirty="0"/>
              <a:t>Les nutriments: les macronutriments</a:t>
            </a:r>
          </a:p>
        </p:txBody>
      </p:sp>
      <p:sp>
        <p:nvSpPr>
          <p:cNvPr id="3" name="Espace réservé du contenu 2"/>
          <p:cNvSpPr>
            <a:spLocks noGrp="1"/>
          </p:cNvSpPr>
          <p:nvPr>
            <p:ph idx="1"/>
          </p:nvPr>
        </p:nvSpPr>
        <p:spPr>
          <a:xfrm>
            <a:off x="2987824" y="1700808"/>
            <a:ext cx="3250704" cy="576064"/>
          </a:xfrm>
        </p:spPr>
        <p:style>
          <a:lnRef idx="0">
            <a:schemeClr val="accent6"/>
          </a:lnRef>
          <a:fillRef idx="3">
            <a:schemeClr val="accent6"/>
          </a:fillRef>
          <a:effectRef idx="3">
            <a:schemeClr val="accent6"/>
          </a:effectRef>
          <a:fontRef idx="minor">
            <a:schemeClr val="lt1"/>
          </a:fontRef>
        </p:style>
        <p:txBody>
          <a:bodyPr>
            <a:noAutofit/>
          </a:bodyPr>
          <a:lstStyle/>
          <a:p>
            <a:pPr marL="0" indent="0" algn="ctr">
              <a:buNone/>
            </a:pPr>
            <a:r>
              <a:rPr lang="fr-FR" b="1" dirty="0"/>
              <a:t>1- Les protéines</a:t>
            </a:r>
          </a:p>
        </p:txBody>
      </p:sp>
      <p:sp>
        <p:nvSpPr>
          <p:cNvPr id="5" name="Rectangle 4"/>
          <p:cNvSpPr/>
          <p:nvPr/>
        </p:nvSpPr>
        <p:spPr>
          <a:xfrm>
            <a:off x="542679" y="2852936"/>
            <a:ext cx="8208912" cy="2677656"/>
          </a:xfrm>
          <a:prstGeom prst="rect">
            <a:avLst/>
          </a:prstGeom>
        </p:spPr>
        <p:txBody>
          <a:bodyPr wrap="square">
            <a:spAutoFit/>
          </a:bodyPr>
          <a:lstStyle/>
          <a:p>
            <a:pPr algn="just">
              <a:lnSpc>
                <a:spcPct val="150000"/>
              </a:lnSpc>
            </a:pPr>
            <a:r>
              <a:rPr lang="fr-FR" sz="2800" dirty="0"/>
              <a:t>Les protéines, définies par la formule chimique NH2-RCH-COOH, représentent </a:t>
            </a:r>
            <a:r>
              <a:rPr lang="fr-FR" sz="2800" dirty="0">
                <a:solidFill>
                  <a:srgbClr val="FF0000"/>
                </a:solidFill>
              </a:rPr>
              <a:t>15 % de la masse corporelle </a:t>
            </a:r>
            <a:r>
              <a:rPr lang="fr-FR" sz="2800" dirty="0"/>
              <a:t>totale, soit un peu plus de 10 kg chez un individu de 70 kg.</a:t>
            </a:r>
          </a:p>
        </p:txBody>
      </p:sp>
      <p:sp>
        <p:nvSpPr>
          <p:cNvPr id="7" name="Espace réservé du pied de page 6">
            <a:extLst>
              <a:ext uri="{FF2B5EF4-FFF2-40B4-BE49-F238E27FC236}">
                <a16:creationId xmlns:a16="http://schemas.microsoft.com/office/drawing/2014/main" id="{10B1193E-5768-4656-9111-B8E8C83C3CD2}"/>
              </a:ext>
            </a:extLst>
          </p:cNvPr>
          <p:cNvSpPr>
            <a:spLocks noGrp="1"/>
          </p:cNvSpPr>
          <p:nvPr>
            <p:ph type="ftr" sz="quarter" idx="11"/>
          </p:nvPr>
        </p:nvSpPr>
        <p:spPr/>
        <p:txBody>
          <a:bodyPr/>
          <a:lstStyle/>
          <a:p>
            <a:endParaRPr lang="fr-FR"/>
          </a:p>
        </p:txBody>
      </p:sp>
      <p:sp>
        <p:nvSpPr>
          <p:cNvPr id="8" name="Espace réservé du numéro de diapositive 7">
            <a:extLst>
              <a:ext uri="{FF2B5EF4-FFF2-40B4-BE49-F238E27FC236}">
                <a16:creationId xmlns:a16="http://schemas.microsoft.com/office/drawing/2014/main" id="{6A4D7BCA-6A88-4D73-8721-A7E29ABF2A4D}"/>
              </a:ext>
            </a:extLst>
          </p:cNvPr>
          <p:cNvSpPr>
            <a:spLocks noGrp="1"/>
          </p:cNvSpPr>
          <p:nvPr>
            <p:ph type="sldNum" sz="quarter" idx="12"/>
          </p:nvPr>
        </p:nvSpPr>
        <p:spPr/>
        <p:txBody>
          <a:bodyPr/>
          <a:lstStyle/>
          <a:p>
            <a:fld id="{DAAB17DD-40F0-42CF-93D8-8BB8C7BDC1D2}" type="slidenum">
              <a:rPr lang="fr-FR" smtClean="0"/>
              <a:t>43</a:t>
            </a:fld>
            <a:endParaRPr lang="fr-FR"/>
          </a:p>
        </p:txBody>
      </p:sp>
    </p:spTree>
    <p:extLst>
      <p:ext uri="{BB962C8B-B14F-4D97-AF65-F5344CB8AC3E}">
        <p14:creationId xmlns:p14="http://schemas.microsoft.com/office/powerpoint/2010/main" val="9987597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332656"/>
            <a:ext cx="8229600" cy="2116832"/>
          </a:xfrm>
        </p:spPr>
        <p:txBody>
          <a:bodyPr>
            <a:normAutofit/>
          </a:bodyPr>
          <a:lstStyle/>
          <a:p>
            <a:pPr algn="just">
              <a:lnSpc>
                <a:spcPct val="150000"/>
              </a:lnSpc>
            </a:pPr>
            <a:r>
              <a:rPr lang="fr-FR" sz="2800" dirty="0"/>
              <a:t>Elles sont en renouvellement constant et leur synthèse ne peut se faire que grâce à un apport quotidien en acides aminés.</a:t>
            </a:r>
          </a:p>
        </p:txBody>
      </p:sp>
      <p:sp>
        <p:nvSpPr>
          <p:cNvPr id="4" name="Rectangle 3"/>
          <p:cNvSpPr/>
          <p:nvPr/>
        </p:nvSpPr>
        <p:spPr>
          <a:xfrm>
            <a:off x="323528" y="2564904"/>
            <a:ext cx="8496944" cy="2031325"/>
          </a:xfrm>
          <a:prstGeom prst="rect">
            <a:avLst/>
          </a:prstGeom>
        </p:spPr>
        <p:txBody>
          <a:bodyPr wrap="square">
            <a:spAutoFit/>
          </a:bodyPr>
          <a:lstStyle/>
          <a:p>
            <a:pPr marL="457200" indent="-457200" algn="just">
              <a:lnSpc>
                <a:spcPct val="150000"/>
              </a:lnSpc>
              <a:buFont typeface="Arial" pitchFamily="34" charset="0"/>
              <a:buChar char="•"/>
            </a:pPr>
            <a:r>
              <a:rPr lang="fr-FR" sz="2800" dirty="0"/>
              <a:t>Ceux ne pouvant être fabriqués par l’organisme sont dits essentiels. Seule une alimentation suffisamment bien orientée peut assurer les apports nécessaires.</a:t>
            </a:r>
          </a:p>
        </p:txBody>
      </p:sp>
      <p:sp>
        <p:nvSpPr>
          <p:cNvPr id="6" name="Espace réservé du pied de page 5">
            <a:extLst>
              <a:ext uri="{FF2B5EF4-FFF2-40B4-BE49-F238E27FC236}">
                <a16:creationId xmlns:a16="http://schemas.microsoft.com/office/drawing/2014/main" id="{7A6370C3-8F20-4DF8-A0ED-9442F8F4A09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FFFA960-A437-4AC0-A47A-5108D4C53FD7}"/>
              </a:ext>
            </a:extLst>
          </p:cNvPr>
          <p:cNvSpPr>
            <a:spLocks noGrp="1"/>
          </p:cNvSpPr>
          <p:nvPr>
            <p:ph type="sldNum" sz="quarter" idx="12"/>
          </p:nvPr>
        </p:nvSpPr>
        <p:spPr/>
        <p:txBody>
          <a:bodyPr/>
          <a:lstStyle/>
          <a:p>
            <a:fld id="{DAAB17DD-40F0-42CF-93D8-8BB8C7BDC1D2}" type="slidenum">
              <a:rPr lang="fr-FR" smtClean="0"/>
              <a:t>44</a:t>
            </a:fld>
            <a:endParaRPr lang="fr-FR"/>
          </a:p>
        </p:txBody>
      </p:sp>
    </p:spTree>
    <p:extLst>
      <p:ext uri="{BB962C8B-B14F-4D97-AF65-F5344CB8AC3E}">
        <p14:creationId xmlns:p14="http://schemas.microsoft.com/office/powerpoint/2010/main" val="41540467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5050904" cy="850106"/>
          </a:xfrm>
        </p:spPr>
        <p:txBody>
          <a:bodyPr>
            <a:normAutofit/>
          </a:bodyPr>
          <a:lstStyle/>
          <a:p>
            <a:r>
              <a:rPr lang="fr-FR" sz="2800" b="1" dirty="0"/>
              <a:t>Les différents types de protéines</a:t>
            </a:r>
          </a:p>
        </p:txBody>
      </p:sp>
      <p:sp>
        <p:nvSpPr>
          <p:cNvPr id="3" name="Espace réservé du contenu 2"/>
          <p:cNvSpPr>
            <a:spLocks noGrp="1"/>
          </p:cNvSpPr>
          <p:nvPr>
            <p:ph idx="1"/>
          </p:nvPr>
        </p:nvSpPr>
        <p:spPr>
          <a:xfrm>
            <a:off x="467544" y="1268760"/>
            <a:ext cx="8229600" cy="1396752"/>
          </a:xfrm>
        </p:spPr>
        <p:txBody>
          <a:bodyPr>
            <a:normAutofit/>
          </a:bodyPr>
          <a:lstStyle/>
          <a:p>
            <a:pPr algn="just">
              <a:lnSpc>
                <a:spcPct val="150000"/>
              </a:lnSpc>
            </a:pPr>
            <a:r>
              <a:rPr lang="fr-FR" sz="2800" dirty="0"/>
              <a:t>Les protéines sont formées d’un enchaînement d’acides aminés.</a:t>
            </a:r>
          </a:p>
        </p:txBody>
      </p:sp>
      <p:sp>
        <p:nvSpPr>
          <p:cNvPr id="4" name="Rectangle 3"/>
          <p:cNvSpPr/>
          <p:nvPr/>
        </p:nvSpPr>
        <p:spPr>
          <a:xfrm>
            <a:off x="323528" y="2719359"/>
            <a:ext cx="8568952" cy="2031325"/>
          </a:xfrm>
          <a:prstGeom prst="rect">
            <a:avLst/>
          </a:prstGeom>
        </p:spPr>
        <p:txBody>
          <a:bodyPr wrap="square">
            <a:spAutoFit/>
          </a:bodyPr>
          <a:lstStyle/>
          <a:p>
            <a:pPr marL="457200" indent="-457200" algn="just">
              <a:lnSpc>
                <a:spcPct val="150000"/>
              </a:lnSpc>
              <a:buFont typeface="Arial" pitchFamily="34" charset="0"/>
              <a:buChar char="•"/>
            </a:pPr>
            <a:r>
              <a:rPr lang="fr-FR" sz="2800" dirty="0"/>
              <a:t>Il existe des protéines constituées </a:t>
            </a:r>
            <a:r>
              <a:rPr lang="fr-FR" sz="2800" dirty="0">
                <a:solidFill>
                  <a:srgbClr val="FF0000"/>
                </a:solidFill>
              </a:rPr>
              <a:t>uniquement d’acides aminés </a:t>
            </a:r>
            <a:r>
              <a:rPr lang="fr-FR" sz="2800" dirty="0"/>
              <a:t>et d’autres comportant une partie non protidique : ce sont </a:t>
            </a:r>
            <a:r>
              <a:rPr lang="fr-FR" sz="2800" dirty="0">
                <a:solidFill>
                  <a:srgbClr val="FF0000"/>
                </a:solidFill>
              </a:rPr>
              <a:t>les hétéroprotéines</a:t>
            </a:r>
            <a:r>
              <a:rPr lang="fr-FR" sz="2800" dirty="0"/>
              <a:t>.</a:t>
            </a:r>
          </a:p>
        </p:txBody>
      </p:sp>
      <p:sp>
        <p:nvSpPr>
          <p:cNvPr id="5" name="Rectangle 4"/>
          <p:cNvSpPr/>
          <p:nvPr/>
        </p:nvSpPr>
        <p:spPr>
          <a:xfrm>
            <a:off x="323528" y="4869160"/>
            <a:ext cx="8712968" cy="1384995"/>
          </a:xfrm>
          <a:prstGeom prst="rect">
            <a:avLst/>
          </a:prstGeom>
        </p:spPr>
        <p:txBody>
          <a:bodyPr wrap="square">
            <a:spAutoFit/>
          </a:bodyPr>
          <a:lstStyle/>
          <a:p>
            <a:pPr marL="457200" indent="-457200" algn="just">
              <a:lnSpc>
                <a:spcPct val="150000"/>
              </a:lnSpc>
              <a:buFont typeface="Arial" pitchFamily="34" charset="0"/>
              <a:buChar char="•"/>
            </a:pPr>
            <a:r>
              <a:rPr lang="fr-FR" sz="2800" dirty="0"/>
              <a:t>Il peut s’agir de lipides (</a:t>
            </a:r>
            <a:r>
              <a:rPr lang="fr-FR" sz="2800" dirty="0">
                <a:solidFill>
                  <a:srgbClr val="FF0000"/>
                </a:solidFill>
              </a:rPr>
              <a:t>lipoprotéines</a:t>
            </a:r>
            <a:r>
              <a:rPr lang="fr-FR" sz="2800" dirty="0"/>
              <a:t>), de glucides (</a:t>
            </a:r>
            <a:r>
              <a:rPr lang="fr-FR" sz="2800" dirty="0">
                <a:solidFill>
                  <a:srgbClr val="FF0000"/>
                </a:solidFill>
              </a:rPr>
              <a:t>glycoprotéines</a:t>
            </a:r>
            <a:r>
              <a:rPr lang="fr-FR" sz="2800" dirty="0"/>
              <a:t>), d’acides nucléiques (</a:t>
            </a:r>
            <a:r>
              <a:rPr lang="fr-FR" sz="2800" dirty="0">
                <a:solidFill>
                  <a:srgbClr val="FF0000"/>
                </a:solidFill>
              </a:rPr>
              <a:t>nucléoprotéines</a:t>
            </a:r>
            <a:r>
              <a:rPr lang="fr-FR" sz="2800" dirty="0"/>
              <a:t>).</a:t>
            </a:r>
          </a:p>
        </p:txBody>
      </p:sp>
      <p:sp>
        <p:nvSpPr>
          <p:cNvPr id="8" name="Espace réservé du pied de page 7">
            <a:extLst>
              <a:ext uri="{FF2B5EF4-FFF2-40B4-BE49-F238E27FC236}">
                <a16:creationId xmlns:a16="http://schemas.microsoft.com/office/drawing/2014/main" id="{51305B7C-9331-4B67-9219-5F197E32DB6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58239A4-2DA5-439A-B1C3-A4714E1CADED}"/>
              </a:ext>
            </a:extLst>
          </p:cNvPr>
          <p:cNvSpPr>
            <a:spLocks noGrp="1"/>
          </p:cNvSpPr>
          <p:nvPr>
            <p:ph type="sldNum" sz="quarter" idx="12"/>
          </p:nvPr>
        </p:nvSpPr>
        <p:spPr/>
        <p:txBody>
          <a:bodyPr/>
          <a:lstStyle/>
          <a:p>
            <a:fld id="{DAAB17DD-40F0-42CF-93D8-8BB8C7BDC1D2}" type="slidenum">
              <a:rPr lang="fr-FR" smtClean="0"/>
              <a:t>45</a:t>
            </a:fld>
            <a:endParaRPr lang="fr-FR"/>
          </a:p>
        </p:txBody>
      </p:sp>
    </p:spTree>
    <p:extLst>
      <p:ext uri="{BB962C8B-B14F-4D97-AF65-F5344CB8AC3E}">
        <p14:creationId xmlns:p14="http://schemas.microsoft.com/office/powerpoint/2010/main" val="39712597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88640"/>
            <a:ext cx="8229600" cy="1296143"/>
          </a:xfrm>
        </p:spPr>
        <p:txBody>
          <a:bodyPr>
            <a:noAutofit/>
          </a:bodyPr>
          <a:lstStyle/>
          <a:p>
            <a:pPr algn="just">
              <a:lnSpc>
                <a:spcPct val="150000"/>
              </a:lnSpc>
            </a:pPr>
            <a:r>
              <a:rPr lang="fr-FR" sz="2800" dirty="0"/>
              <a:t>Les acides aminés essentiels, encore appelés indispensables sont au nombre de huit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44824"/>
            <a:ext cx="7920880" cy="4419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pied de page 4">
            <a:extLst>
              <a:ext uri="{FF2B5EF4-FFF2-40B4-BE49-F238E27FC236}">
                <a16:creationId xmlns:a16="http://schemas.microsoft.com/office/drawing/2014/main" id="{9D58BE5A-3226-4AB5-A20C-AC601B67DDA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D8B04B7-A072-42F8-B7A1-0BCCFF6A9411}"/>
              </a:ext>
            </a:extLst>
          </p:cNvPr>
          <p:cNvSpPr>
            <a:spLocks noGrp="1"/>
          </p:cNvSpPr>
          <p:nvPr>
            <p:ph type="sldNum" sz="quarter" idx="12"/>
          </p:nvPr>
        </p:nvSpPr>
        <p:spPr/>
        <p:txBody>
          <a:bodyPr/>
          <a:lstStyle/>
          <a:p>
            <a:fld id="{DAAB17DD-40F0-42CF-93D8-8BB8C7BDC1D2}" type="slidenum">
              <a:rPr lang="fr-FR" smtClean="0"/>
              <a:t>46</a:t>
            </a:fld>
            <a:endParaRPr lang="fr-FR"/>
          </a:p>
        </p:txBody>
      </p:sp>
    </p:spTree>
    <p:extLst>
      <p:ext uri="{BB962C8B-B14F-4D97-AF65-F5344CB8AC3E}">
        <p14:creationId xmlns:p14="http://schemas.microsoft.com/office/powerpoint/2010/main" val="23970779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88640"/>
            <a:ext cx="8229600" cy="2044824"/>
          </a:xfrm>
        </p:spPr>
        <p:txBody>
          <a:bodyPr>
            <a:normAutofit/>
          </a:bodyPr>
          <a:lstStyle/>
          <a:p>
            <a:pPr algn="just">
              <a:lnSpc>
                <a:spcPct val="150000"/>
              </a:lnSpc>
            </a:pPr>
            <a:r>
              <a:rPr lang="fr-FR" sz="2800" dirty="0"/>
              <a:t>Les protéines d’origine animale sont de meilleure valeur nutritionnelle que celles d’origine végétale car elles contiennent l’ensemble des acides aminés.</a:t>
            </a:r>
          </a:p>
        </p:txBody>
      </p:sp>
      <p:sp>
        <p:nvSpPr>
          <p:cNvPr id="4" name="Rectangle 3"/>
          <p:cNvSpPr/>
          <p:nvPr/>
        </p:nvSpPr>
        <p:spPr>
          <a:xfrm>
            <a:off x="323528" y="2551836"/>
            <a:ext cx="8424936" cy="2677656"/>
          </a:xfrm>
          <a:prstGeom prst="rect">
            <a:avLst/>
          </a:prstGeom>
        </p:spPr>
        <p:txBody>
          <a:bodyPr wrap="square">
            <a:spAutoFit/>
          </a:bodyPr>
          <a:lstStyle/>
          <a:p>
            <a:pPr marL="457200" indent="-457200" algn="just">
              <a:lnSpc>
                <a:spcPct val="150000"/>
              </a:lnSpc>
              <a:buFont typeface="Arial" pitchFamily="34" charset="0"/>
              <a:buChar char="•"/>
            </a:pPr>
            <a:r>
              <a:rPr lang="fr-FR" sz="2800" dirty="0"/>
              <a:t>Les protéines issues des céréales présentent des teneurs assez </a:t>
            </a:r>
            <a:r>
              <a:rPr lang="fr-FR" sz="2800" dirty="0">
                <a:solidFill>
                  <a:srgbClr val="FF0000"/>
                </a:solidFill>
              </a:rPr>
              <a:t>faibles en lysine</a:t>
            </a:r>
            <a:r>
              <a:rPr lang="fr-FR" sz="2800" dirty="0"/>
              <a:t> ; celles issues des légumineuses sont généralement </a:t>
            </a:r>
            <a:r>
              <a:rPr lang="fr-FR" sz="2800" dirty="0">
                <a:solidFill>
                  <a:srgbClr val="FF0000"/>
                </a:solidFill>
              </a:rPr>
              <a:t>pauvres en acides aminés soufrés (cystéine, méthionine).</a:t>
            </a:r>
          </a:p>
        </p:txBody>
      </p:sp>
      <p:sp>
        <p:nvSpPr>
          <p:cNvPr id="6" name="Espace réservé du pied de page 5">
            <a:extLst>
              <a:ext uri="{FF2B5EF4-FFF2-40B4-BE49-F238E27FC236}">
                <a16:creationId xmlns:a16="http://schemas.microsoft.com/office/drawing/2014/main" id="{CE041E86-2246-4EA5-A102-B6F994601D9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26D8806-9103-4A43-8E0B-C1FF3919A2BF}"/>
              </a:ext>
            </a:extLst>
          </p:cNvPr>
          <p:cNvSpPr>
            <a:spLocks noGrp="1"/>
          </p:cNvSpPr>
          <p:nvPr>
            <p:ph type="sldNum" sz="quarter" idx="12"/>
          </p:nvPr>
        </p:nvSpPr>
        <p:spPr/>
        <p:txBody>
          <a:bodyPr/>
          <a:lstStyle/>
          <a:p>
            <a:fld id="{DAAB17DD-40F0-42CF-93D8-8BB8C7BDC1D2}" type="slidenum">
              <a:rPr lang="fr-FR" smtClean="0"/>
              <a:t>47</a:t>
            </a:fld>
            <a:endParaRPr lang="fr-FR"/>
          </a:p>
        </p:txBody>
      </p:sp>
    </p:spTree>
    <p:extLst>
      <p:ext uri="{BB962C8B-B14F-4D97-AF65-F5344CB8AC3E}">
        <p14:creationId xmlns:p14="http://schemas.microsoft.com/office/powerpoint/2010/main" val="5418791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332657"/>
            <a:ext cx="8229600" cy="3528392"/>
          </a:xfrm>
        </p:spPr>
        <p:txBody>
          <a:bodyPr>
            <a:noAutofit/>
          </a:bodyPr>
          <a:lstStyle/>
          <a:p>
            <a:pPr algn="just">
              <a:lnSpc>
                <a:spcPct val="160000"/>
              </a:lnSpc>
            </a:pPr>
            <a:r>
              <a:rPr lang="fr-FR" sz="2800" dirty="0"/>
              <a:t>Des combinaisons alimentaires végétales permettent aux populations qui ont un accès difficile aux protéines d’origine animale de couvrir leurs besoins protéiques en associant des céréales aux légumineuses dans leur ration quotidienne.</a:t>
            </a:r>
          </a:p>
        </p:txBody>
      </p:sp>
      <p:sp>
        <p:nvSpPr>
          <p:cNvPr id="5" name="Rectangle 4"/>
          <p:cNvSpPr/>
          <p:nvPr/>
        </p:nvSpPr>
        <p:spPr>
          <a:xfrm>
            <a:off x="539552" y="4221088"/>
            <a:ext cx="7992888" cy="2031325"/>
          </a:xfrm>
          <a:prstGeom prst="rect">
            <a:avLst/>
          </a:prstGeom>
        </p:spPr>
        <p:txBody>
          <a:bodyPr wrap="square">
            <a:spAutoFit/>
          </a:bodyPr>
          <a:lstStyle/>
          <a:p>
            <a:pPr marL="285750" indent="-285750" algn="just">
              <a:lnSpc>
                <a:spcPct val="150000"/>
              </a:lnSpc>
              <a:buFont typeface="Arial" pitchFamily="34" charset="0"/>
              <a:buChar char="•"/>
            </a:pPr>
            <a:r>
              <a:rPr lang="fr-FR" sz="2800" b="1" dirty="0">
                <a:solidFill>
                  <a:srgbClr val="FF0000"/>
                </a:solidFill>
              </a:rPr>
              <a:t>La  valeur biologique des protéines</a:t>
            </a:r>
            <a:r>
              <a:rPr lang="fr-FR" sz="2800" dirty="0"/>
              <a:t> est définie par  la proportion des protéines  ingérées qui est retenue par l'organisme. </a:t>
            </a:r>
          </a:p>
        </p:txBody>
      </p:sp>
      <p:sp>
        <p:nvSpPr>
          <p:cNvPr id="6" name="Espace réservé du pied de page 5">
            <a:extLst>
              <a:ext uri="{FF2B5EF4-FFF2-40B4-BE49-F238E27FC236}">
                <a16:creationId xmlns:a16="http://schemas.microsoft.com/office/drawing/2014/main" id="{EBB08B9C-EF36-4144-A41C-372EDD9620F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0EA38D0-B605-4E8C-92BA-ED3ADEDA22EA}"/>
              </a:ext>
            </a:extLst>
          </p:cNvPr>
          <p:cNvSpPr>
            <a:spLocks noGrp="1"/>
          </p:cNvSpPr>
          <p:nvPr>
            <p:ph type="sldNum" sz="quarter" idx="12"/>
          </p:nvPr>
        </p:nvSpPr>
        <p:spPr/>
        <p:txBody>
          <a:bodyPr/>
          <a:lstStyle/>
          <a:p>
            <a:fld id="{DAAB17DD-40F0-42CF-93D8-8BB8C7BDC1D2}" type="slidenum">
              <a:rPr lang="fr-FR" smtClean="0"/>
              <a:t>48</a:t>
            </a:fld>
            <a:endParaRPr lang="fr-FR"/>
          </a:p>
        </p:txBody>
      </p:sp>
    </p:spTree>
    <p:extLst>
      <p:ext uri="{BB962C8B-B14F-4D97-AF65-F5344CB8AC3E}">
        <p14:creationId xmlns:p14="http://schemas.microsoft.com/office/powerpoint/2010/main" val="1512586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60648"/>
            <a:ext cx="8229600" cy="2736304"/>
          </a:xfrm>
        </p:spPr>
        <p:txBody>
          <a:bodyPr>
            <a:normAutofit/>
          </a:bodyPr>
          <a:lstStyle/>
          <a:p>
            <a:pPr algn="just">
              <a:lnSpc>
                <a:spcPct val="150000"/>
              </a:lnSpc>
            </a:pPr>
            <a:r>
              <a:rPr lang="fr-FR" sz="2800" dirty="0"/>
              <a:t>Les protéines d’origine animale ont une digestibilité élevée, entre </a:t>
            </a:r>
            <a:r>
              <a:rPr lang="fr-FR" sz="2800" dirty="0">
                <a:solidFill>
                  <a:srgbClr val="FF0000"/>
                </a:solidFill>
              </a:rPr>
              <a:t>94 et 98 %, </a:t>
            </a:r>
            <a:r>
              <a:rPr lang="fr-FR" sz="2800" dirty="0"/>
              <a:t>alors que celle des végétaux est plus variable, avoisinant pour nombre d’entre elles </a:t>
            </a:r>
            <a:r>
              <a:rPr lang="fr-FR" sz="2800" dirty="0">
                <a:solidFill>
                  <a:srgbClr val="FF0000"/>
                </a:solidFill>
              </a:rPr>
              <a:t>75 %.</a:t>
            </a:r>
          </a:p>
        </p:txBody>
      </p:sp>
      <p:sp>
        <p:nvSpPr>
          <p:cNvPr id="4" name="Rectangle 3"/>
          <p:cNvSpPr/>
          <p:nvPr/>
        </p:nvSpPr>
        <p:spPr>
          <a:xfrm>
            <a:off x="539552" y="3140968"/>
            <a:ext cx="8280920" cy="3108543"/>
          </a:xfrm>
          <a:prstGeom prst="rect">
            <a:avLst/>
          </a:prstGeom>
        </p:spPr>
        <p:txBody>
          <a:bodyPr wrap="square">
            <a:spAutoFit/>
          </a:bodyPr>
          <a:lstStyle/>
          <a:p>
            <a:pPr algn="just"/>
            <a:r>
              <a:rPr lang="fr-FR" sz="2800" dirty="0"/>
              <a:t>Voici un exemple d'équivalence en protéines de certains aliments :</a:t>
            </a:r>
          </a:p>
          <a:p>
            <a:pPr marL="457200" indent="-457200" algn="just">
              <a:buFont typeface="Arial" pitchFamily="34" charset="0"/>
              <a:buChar char="•"/>
            </a:pPr>
            <a:r>
              <a:rPr lang="fr-FR" sz="2800" dirty="0"/>
              <a:t>20 g de protéines  = 2 œufs ou 100 g de viande ou poisson</a:t>
            </a:r>
          </a:p>
          <a:p>
            <a:pPr marL="457200" indent="-457200" algn="just">
              <a:buFont typeface="Arial" pitchFamily="34" charset="0"/>
              <a:buChar char="•"/>
            </a:pPr>
            <a:r>
              <a:rPr lang="fr-FR" sz="2800" dirty="0"/>
              <a:t>ou  0.5 L de lait ou 60 g de fromage</a:t>
            </a:r>
          </a:p>
          <a:p>
            <a:pPr marL="457200" indent="-457200" algn="just">
              <a:buFont typeface="Arial" pitchFamily="34" charset="0"/>
              <a:buChar char="•"/>
            </a:pPr>
            <a:r>
              <a:rPr lang="fr-FR" sz="2800" dirty="0"/>
              <a:t>ou  1 kg de pommes de terre</a:t>
            </a:r>
          </a:p>
          <a:p>
            <a:pPr marL="457200" indent="-457200" algn="just">
              <a:buFont typeface="Arial" pitchFamily="34" charset="0"/>
              <a:buChar char="•"/>
            </a:pPr>
            <a:r>
              <a:rPr lang="fr-FR" sz="2800" dirty="0"/>
              <a:t>ou  80 g de légumes secs.</a:t>
            </a:r>
          </a:p>
        </p:txBody>
      </p:sp>
      <p:sp>
        <p:nvSpPr>
          <p:cNvPr id="6" name="Espace réservé du pied de page 5">
            <a:extLst>
              <a:ext uri="{FF2B5EF4-FFF2-40B4-BE49-F238E27FC236}">
                <a16:creationId xmlns:a16="http://schemas.microsoft.com/office/drawing/2014/main" id="{2BACAFA1-8D95-4FD4-BB6A-FD970250463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E7ECFD7-C298-42FB-9DD8-559CE261A7C1}"/>
              </a:ext>
            </a:extLst>
          </p:cNvPr>
          <p:cNvSpPr>
            <a:spLocks noGrp="1"/>
          </p:cNvSpPr>
          <p:nvPr>
            <p:ph type="sldNum" sz="quarter" idx="12"/>
          </p:nvPr>
        </p:nvSpPr>
        <p:spPr/>
        <p:txBody>
          <a:bodyPr/>
          <a:lstStyle/>
          <a:p>
            <a:fld id="{DAAB17DD-40F0-42CF-93D8-8BB8C7BDC1D2}" type="slidenum">
              <a:rPr lang="fr-FR" smtClean="0"/>
              <a:t>49</a:t>
            </a:fld>
            <a:endParaRPr lang="fr-FR"/>
          </a:p>
        </p:txBody>
      </p:sp>
    </p:spTree>
    <p:extLst>
      <p:ext uri="{BB962C8B-B14F-4D97-AF65-F5344CB8AC3E}">
        <p14:creationId xmlns:p14="http://schemas.microsoft.com/office/powerpoint/2010/main" val="231039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fr-FR" dirty="0"/>
              <a:t>1. Métabolisme de base</a:t>
            </a:r>
          </a:p>
        </p:txBody>
      </p:sp>
      <p:sp>
        <p:nvSpPr>
          <p:cNvPr id="3" name="Espace réservé du contenu 2"/>
          <p:cNvSpPr>
            <a:spLocks noGrp="1"/>
          </p:cNvSpPr>
          <p:nvPr>
            <p:ph idx="1"/>
          </p:nvPr>
        </p:nvSpPr>
        <p:spPr>
          <a:xfrm>
            <a:off x="467544" y="1988840"/>
            <a:ext cx="8229600" cy="3412976"/>
          </a:xfrm>
        </p:spPr>
        <p:txBody>
          <a:bodyPr>
            <a:normAutofit/>
          </a:bodyPr>
          <a:lstStyle/>
          <a:p>
            <a:pPr algn="just">
              <a:lnSpc>
                <a:spcPct val="150000"/>
              </a:lnSpc>
            </a:pPr>
            <a:r>
              <a:rPr lang="fr-FR" sz="2800" b="1" dirty="0"/>
              <a:t>Le métabolisme de base </a:t>
            </a:r>
            <a:r>
              <a:rPr lang="fr-FR" sz="2800" dirty="0"/>
              <a:t>correspond à la dépense énergétique minimale pour le fonctionnement et l’entretien de l’organisme, dans des conditions très standardisées (à jeun, au repos, à température neutre).</a:t>
            </a:r>
          </a:p>
        </p:txBody>
      </p:sp>
      <p:sp>
        <p:nvSpPr>
          <p:cNvPr id="6" name="Espace réservé du pied de page 5">
            <a:extLst>
              <a:ext uri="{FF2B5EF4-FFF2-40B4-BE49-F238E27FC236}">
                <a16:creationId xmlns:a16="http://schemas.microsoft.com/office/drawing/2014/main" id="{345AE2C0-47CD-413A-BBCA-6CDB67CA38E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D959B58-F760-4782-9727-3436010CC596}"/>
              </a:ext>
            </a:extLst>
          </p:cNvPr>
          <p:cNvSpPr>
            <a:spLocks noGrp="1"/>
          </p:cNvSpPr>
          <p:nvPr>
            <p:ph type="sldNum" sz="quarter" idx="12"/>
          </p:nvPr>
        </p:nvSpPr>
        <p:spPr/>
        <p:txBody>
          <a:bodyPr/>
          <a:lstStyle/>
          <a:p>
            <a:fld id="{DAAB17DD-40F0-42CF-93D8-8BB8C7BDC1D2}" type="slidenum">
              <a:rPr lang="fr-FR" smtClean="0"/>
              <a:t>5</a:t>
            </a:fld>
            <a:endParaRPr lang="fr-FR"/>
          </a:p>
        </p:txBody>
      </p:sp>
    </p:spTree>
    <p:extLst>
      <p:ext uri="{BB962C8B-B14F-4D97-AF65-F5344CB8AC3E}">
        <p14:creationId xmlns:p14="http://schemas.microsoft.com/office/powerpoint/2010/main" val="9376131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6779096" cy="922114"/>
          </a:xfrm>
        </p:spPr>
        <p:txBody>
          <a:bodyPr>
            <a:normAutofit/>
          </a:bodyPr>
          <a:lstStyle/>
          <a:p>
            <a:pPr algn="l"/>
            <a:r>
              <a:rPr lang="fr-FR" sz="2800" b="1" i="1" dirty="0"/>
              <a:t>Les fonctions biologiques des protéines</a:t>
            </a:r>
          </a:p>
        </p:txBody>
      </p:sp>
      <p:sp>
        <p:nvSpPr>
          <p:cNvPr id="3" name="Espace réservé du contenu 2"/>
          <p:cNvSpPr>
            <a:spLocks noGrp="1"/>
          </p:cNvSpPr>
          <p:nvPr>
            <p:ph idx="1"/>
          </p:nvPr>
        </p:nvSpPr>
        <p:spPr>
          <a:xfrm>
            <a:off x="457200" y="1600200"/>
            <a:ext cx="8229600" cy="4781127"/>
          </a:xfrm>
        </p:spPr>
        <p:txBody>
          <a:bodyPr>
            <a:noAutofit/>
          </a:bodyPr>
          <a:lstStyle/>
          <a:p>
            <a:pPr algn="just">
              <a:lnSpc>
                <a:spcPct val="150000"/>
              </a:lnSpc>
            </a:pPr>
            <a:r>
              <a:rPr lang="fr-FR" sz="2800" dirty="0"/>
              <a:t>Les protéines assurent plusieurs fonctions :</a:t>
            </a:r>
          </a:p>
          <a:p>
            <a:pPr marL="0" indent="0" algn="just">
              <a:lnSpc>
                <a:spcPct val="150000"/>
              </a:lnSpc>
              <a:buNone/>
            </a:pPr>
            <a:r>
              <a:rPr lang="fr-FR" sz="2800" dirty="0"/>
              <a:t>     - </a:t>
            </a:r>
            <a:r>
              <a:rPr lang="fr-FR" sz="2800" dirty="0">
                <a:solidFill>
                  <a:srgbClr val="FF0000"/>
                </a:solidFill>
              </a:rPr>
              <a:t>les protéines de structure</a:t>
            </a:r>
            <a:r>
              <a:rPr lang="fr-FR" sz="2800" dirty="0"/>
              <a:t>. Elles participent à la constitution des membranes cellulaires et des organites intracellulaires ;</a:t>
            </a:r>
          </a:p>
          <a:p>
            <a:pPr marL="0" indent="0" algn="just">
              <a:lnSpc>
                <a:spcPct val="150000"/>
              </a:lnSpc>
              <a:buNone/>
            </a:pPr>
            <a:r>
              <a:rPr lang="fr-FR" sz="2800" dirty="0"/>
              <a:t>      - </a:t>
            </a:r>
            <a:r>
              <a:rPr lang="fr-FR" sz="2800" dirty="0">
                <a:solidFill>
                  <a:srgbClr val="FF0000"/>
                </a:solidFill>
              </a:rPr>
              <a:t>les protéines de la motricité</a:t>
            </a:r>
            <a:r>
              <a:rPr lang="fr-FR" sz="2800" dirty="0"/>
              <a:t>. Représentées par l’actine et la myosine, elles permettent a contraction des muscles ;</a:t>
            </a:r>
          </a:p>
        </p:txBody>
      </p:sp>
      <p:sp>
        <p:nvSpPr>
          <p:cNvPr id="6" name="Espace réservé du pied de page 5">
            <a:extLst>
              <a:ext uri="{FF2B5EF4-FFF2-40B4-BE49-F238E27FC236}">
                <a16:creationId xmlns:a16="http://schemas.microsoft.com/office/drawing/2014/main" id="{DD1C9F40-9590-46AE-850A-26EEC986693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0DD2AA1-D0D5-40BF-949E-A2906693BCD2}"/>
              </a:ext>
            </a:extLst>
          </p:cNvPr>
          <p:cNvSpPr>
            <a:spLocks noGrp="1"/>
          </p:cNvSpPr>
          <p:nvPr>
            <p:ph type="sldNum" sz="quarter" idx="12"/>
          </p:nvPr>
        </p:nvSpPr>
        <p:spPr/>
        <p:txBody>
          <a:bodyPr/>
          <a:lstStyle/>
          <a:p>
            <a:fld id="{DAAB17DD-40F0-42CF-93D8-8BB8C7BDC1D2}" type="slidenum">
              <a:rPr lang="fr-FR" smtClean="0"/>
              <a:t>50</a:t>
            </a:fld>
            <a:endParaRPr lang="fr-FR"/>
          </a:p>
        </p:txBody>
      </p:sp>
    </p:spTree>
    <p:extLst>
      <p:ext uri="{BB962C8B-B14F-4D97-AF65-F5344CB8AC3E}">
        <p14:creationId xmlns:p14="http://schemas.microsoft.com/office/powerpoint/2010/main" val="20504030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937523"/>
          </a:xfrm>
        </p:spPr>
        <p:txBody>
          <a:bodyPr>
            <a:normAutofit fontScale="92500"/>
          </a:bodyPr>
          <a:lstStyle/>
          <a:p>
            <a:pPr>
              <a:lnSpc>
                <a:spcPct val="150000"/>
              </a:lnSpc>
              <a:buFontTx/>
              <a:buChar char="-"/>
            </a:pPr>
            <a:r>
              <a:rPr lang="fr-FR" sz="2800" dirty="0">
                <a:solidFill>
                  <a:srgbClr val="FF0000"/>
                </a:solidFill>
              </a:rPr>
              <a:t>les protéines régulatrices</a:t>
            </a:r>
            <a:r>
              <a:rPr lang="fr-FR" sz="2800" dirty="0"/>
              <a:t>. Elles ont divers rôles :</a:t>
            </a:r>
          </a:p>
          <a:p>
            <a:pPr marL="806450">
              <a:lnSpc>
                <a:spcPct val="150000"/>
              </a:lnSpc>
              <a:buFont typeface="Wingdings" pitchFamily="2" charset="2"/>
              <a:buChar char="ü"/>
            </a:pPr>
            <a:r>
              <a:rPr lang="fr-FR" sz="2800" dirty="0"/>
              <a:t>enzymatiques (toutes les enzymes sont des substances protéiques) ;</a:t>
            </a:r>
          </a:p>
          <a:p>
            <a:pPr marL="806450">
              <a:lnSpc>
                <a:spcPct val="150000"/>
              </a:lnSpc>
              <a:buFont typeface="Wingdings" pitchFamily="2" charset="2"/>
              <a:buChar char="ü"/>
            </a:pPr>
            <a:r>
              <a:rPr lang="fr-FR" sz="2800" dirty="0"/>
              <a:t>hormonales (insuline, glucagon…)</a:t>
            </a:r>
          </a:p>
          <a:p>
            <a:pPr marL="806450">
              <a:lnSpc>
                <a:spcPct val="150000"/>
              </a:lnSpc>
              <a:buFont typeface="Wingdings" pitchFamily="2" charset="2"/>
              <a:buChar char="ü"/>
            </a:pPr>
            <a:r>
              <a:rPr lang="fr-FR" sz="2800" dirty="0"/>
              <a:t> immunitaires (anticorps…);</a:t>
            </a:r>
          </a:p>
          <a:p>
            <a:pPr marL="806450">
              <a:lnSpc>
                <a:spcPct val="150000"/>
              </a:lnSpc>
              <a:buFont typeface="Wingdings" pitchFamily="2" charset="2"/>
              <a:buChar char="ü"/>
            </a:pPr>
            <a:r>
              <a:rPr lang="fr-FR" sz="2800" dirty="0"/>
              <a:t>de transport (pour les lipides non hydrosolubles) ;</a:t>
            </a:r>
          </a:p>
          <a:p>
            <a:pPr marL="806450">
              <a:lnSpc>
                <a:spcPct val="150000"/>
              </a:lnSpc>
              <a:buFont typeface="Wingdings" pitchFamily="2" charset="2"/>
              <a:buChar char="ü"/>
            </a:pPr>
            <a:r>
              <a:rPr lang="fr-FR" sz="2800" dirty="0"/>
              <a:t>de transduction (récepteurs permettant la transmission des signaux) ;</a:t>
            </a:r>
          </a:p>
          <a:p>
            <a:pPr marL="806450" algn="just">
              <a:lnSpc>
                <a:spcPct val="150000"/>
              </a:lnSpc>
              <a:buFont typeface="Wingdings" pitchFamily="2" charset="2"/>
              <a:buChar char="ü"/>
            </a:pPr>
            <a:r>
              <a:rPr lang="fr-FR" sz="2800" dirty="0"/>
              <a:t>de transcription (contrôle de l’expression des gènes).</a:t>
            </a:r>
          </a:p>
        </p:txBody>
      </p:sp>
      <p:sp>
        <p:nvSpPr>
          <p:cNvPr id="5" name="Espace réservé du pied de page 4">
            <a:extLst>
              <a:ext uri="{FF2B5EF4-FFF2-40B4-BE49-F238E27FC236}">
                <a16:creationId xmlns:a16="http://schemas.microsoft.com/office/drawing/2014/main" id="{EF4BDA24-7293-49DE-8889-639DD7DAC66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2553A2E-FB5F-48C6-8A72-95E2CB655303}"/>
              </a:ext>
            </a:extLst>
          </p:cNvPr>
          <p:cNvSpPr>
            <a:spLocks noGrp="1"/>
          </p:cNvSpPr>
          <p:nvPr>
            <p:ph type="sldNum" sz="quarter" idx="12"/>
          </p:nvPr>
        </p:nvSpPr>
        <p:spPr/>
        <p:txBody>
          <a:bodyPr/>
          <a:lstStyle/>
          <a:p>
            <a:fld id="{DAAB17DD-40F0-42CF-93D8-8BB8C7BDC1D2}" type="slidenum">
              <a:rPr lang="fr-FR" smtClean="0"/>
              <a:t>51</a:t>
            </a:fld>
            <a:endParaRPr lang="fr-FR"/>
          </a:p>
        </p:txBody>
      </p:sp>
    </p:spTree>
    <p:extLst>
      <p:ext uri="{BB962C8B-B14F-4D97-AF65-F5344CB8AC3E}">
        <p14:creationId xmlns:p14="http://schemas.microsoft.com/office/powerpoint/2010/main" val="37006439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492896"/>
            <a:ext cx="8229600" cy="1143000"/>
          </a:xfrm>
        </p:spPr>
        <p:style>
          <a:lnRef idx="0">
            <a:schemeClr val="accent2"/>
          </a:lnRef>
          <a:fillRef idx="3">
            <a:schemeClr val="accent2"/>
          </a:fillRef>
          <a:effectRef idx="3">
            <a:schemeClr val="accent2"/>
          </a:effectRef>
          <a:fontRef idx="minor">
            <a:schemeClr val="lt1"/>
          </a:fontRef>
        </p:style>
        <p:txBody>
          <a:bodyPr/>
          <a:lstStyle/>
          <a:p>
            <a:r>
              <a:rPr lang="fr-FR" dirty="0"/>
              <a:t>Absorption des protéines</a:t>
            </a:r>
          </a:p>
        </p:txBody>
      </p:sp>
      <p:sp>
        <p:nvSpPr>
          <p:cNvPr id="5" name="Espace réservé du pied de page 4">
            <a:extLst>
              <a:ext uri="{FF2B5EF4-FFF2-40B4-BE49-F238E27FC236}">
                <a16:creationId xmlns:a16="http://schemas.microsoft.com/office/drawing/2014/main" id="{A1384EF7-EBFD-45B0-AD4C-38D69B8C319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6678EB1-17A5-4808-A395-394D73C958FE}"/>
              </a:ext>
            </a:extLst>
          </p:cNvPr>
          <p:cNvSpPr>
            <a:spLocks noGrp="1"/>
          </p:cNvSpPr>
          <p:nvPr>
            <p:ph type="sldNum" sz="quarter" idx="12"/>
          </p:nvPr>
        </p:nvSpPr>
        <p:spPr/>
        <p:txBody>
          <a:bodyPr/>
          <a:lstStyle/>
          <a:p>
            <a:fld id="{DAAB17DD-40F0-42CF-93D8-8BB8C7BDC1D2}" type="slidenum">
              <a:rPr lang="fr-FR" smtClean="0"/>
              <a:t>52</a:t>
            </a:fld>
            <a:endParaRPr lang="fr-FR"/>
          </a:p>
        </p:txBody>
      </p:sp>
    </p:spTree>
    <p:extLst>
      <p:ext uri="{BB962C8B-B14F-4D97-AF65-F5344CB8AC3E}">
        <p14:creationId xmlns:p14="http://schemas.microsoft.com/office/powerpoint/2010/main" val="21268698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15577"/>
            <a:ext cx="4824536" cy="6504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pied de page 5">
            <a:extLst>
              <a:ext uri="{FF2B5EF4-FFF2-40B4-BE49-F238E27FC236}">
                <a16:creationId xmlns:a16="http://schemas.microsoft.com/office/drawing/2014/main" id="{A5CBEAA8-9E32-4A12-9194-E756BB360AF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33B6D66-E290-4650-A282-81EA23317108}"/>
              </a:ext>
            </a:extLst>
          </p:cNvPr>
          <p:cNvSpPr>
            <a:spLocks noGrp="1"/>
          </p:cNvSpPr>
          <p:nvPr>
            <p:ph type="sldNum" sz="quarter" idx="12"/>
          </p:nvPr>
        </p:nvSpPr>
        <p:spPr/>
        <p:txBody>
          <a:bodyPr/>
          <a:lstStyle/>
          <a:p>
            <a:fld id="{DAAB17DD-40F0-42CF-93D8-8BB8C7BDC1D2}" type="slidenum">
              <a:rPr lang="fr-FR" smtClean="0"/>
              <a:t>53</a:t>
            </a:fld>
            <a:endParaRPr lang="fr-FR"/>
          </a:p>
        </p:txBody>
      </p:sp>
    </p:spTree>
    <p:extLst>
      <p:ext uri="{BB962C8B-B14F-4D97-AF65-F5344CB8AC3E}">
        <p14:creationId xmlns:p14="http://schemas.microsoft.com/office/powerpoint/2010/main" val="16934458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2699792" y="404664"/>
            <a:ext cx="3250704" cy="576064"/>
          </a:xfrm>
        </p:spPr>
        <p:style>
          <a:lnRef idx="0">
            <a:schemeClr val="accent6"/>
          </a:lnRef>
          <a:fillRef idx="3">
            <a:schemeClr val="accent6"/>
          </a:fillRef>
          <a:effectRef idx="3">
            <a:schemeClr val="accent6"/>
          </a:effectRef>
          <a:fontRef idx="minor">
            <a:schemeClr val="lt1"/>
          </a:fontRef>
        </p:style>
        <p:txBody>
          <a:bodyPr>
            <a:noAutofit/>
          </a:bodyPr>
          <a:lstStyle/>
          <a:p>
            <a:pPr marL="0" indent="0" algn="ctr">
              <a:buNone/>
            </a:pPr>
            <a:r>
              <a:rPr lang="fr-FR" b="1" dirty="0"/>
              <a:t>2- Les lipides</a:t>
            </a:r>
          </a:p>
        </p:txBody>
      </p:sp>
      <p:sp>
        <p:nvSpPr>
          <p:cNvPr id="5" name="Rectangle 4"/>
          <p:cNvSpPr/>
          <p:nvPr/>
        </p:nvSpPr>
        <p:spPr>
          <a:xfrm>
            <a:off x="251520" y="1268760"/>
            <a:ext cx="8496944" cy="2031325"/>
          </a:xfrm>
          <a:prstGeom prst="rect">
            <a:avLst/>
          </a:prstGeom>
        </p:spPr>
        <p:txBody>
          <a:bodyPr wrap="square">
            <a:spAutoFit/>
          </a:bodyPr>
          <a:lstStyle/>
          <a:p>
            <a:pPr marL="457200" indent="-457200">
              <a:lnSpc>
                <a:spcPct val="150000"/>
              </a:lnSpc>
              <a:buFont typeface="Arial" pitchFamily="34" charset="0"/>
              <a:buChar char="•"/>
            </a:pPr>
            <a:r>
              <a:rPr lang="fr-FR" sz="2800" dirty="0"/>
              <a:t>Les lipides simples, selon leur définition biochimique, sont des composés ternaires formés de </a:t>
            </a:r>
            <a:r>
              <a:rPr lang="fr-FR" sz="2800" dirty="0">
                <a:solidFill>
                  <a:srgbClr val="FF0000"/>
                </a:solidFill>
              </a:rPr>
              <a:t>C, H, O </a:t>
            </a:r>
            <a:r>
              <a:rPr lang="fr-FR" sz="2800" dirty="0"/>
              <a:t>insolubles dans l’eau.</a:t>
            </a:r>
          </a:p>
        </p:txBody>
      </p:sp>
      <p:sp>
        <p:nvSpPr>
          <p:cNvPr id="6" name="Rectangle 5"/>
          <p:cNvSpPr/>
          <p:nvPr/>
        </p:nvSpPr>
        <p:spPr>
          <a:xfrm>
            <a:off x="272188" y="3752166"/>
            <a:ext cx="8476276" cy="1318181"/>
          </a:xfrm>
          <a:prstGeom prst="rect">
            <a:avLst/>
          </a:prstGeom>
        </p:spPr>
        <p:txBody>
          <a:bodyPr wrap="square">
            <a:spAutoFit/>
          </a:bodyPr>
          <a:lstStyle/>
          <a:p>
            <a:pPr marL="457200" indent="-457200" algn="just">
              <a:lnSpc>
                <a:spcPct val="150000"/>
              </a:lnSpc>
              <a:buFont typeface="Arial" pitchFamily="34" charset="0"/>
              <a:buChar char="•"/>
            </a:pPr>
            <a:r>
              <a:rPr lang="fr-FR" sz="2800" dirty="0"/>
              <a:t>Ils sont soluble dans des solvants comme </a:t>
            </a:r>
            <a:r>
              <a:rPr lang="fr-FR" sz="2800" dirty="0">
                <a:solidFill>
                  <a:srgbClr val="FF0000"/>
                </a:solidFill>
              </a:rPr>
              <a:t>l’éther, le benzène et le chloroforme.</a:t>
            </a:r>
          </a:p>
        </p:txBody>
      </p:sp>
      <p:sp>
        <p:nvSpPr>
          <p:cNvPr id="7" name="Espace réservé du pied de page 6">
            <a:extLst>
              <a:ext uri="{FF2B5EF4-FFF2-40B4-BE49-F238E27FC236}">
                <a16:creationId xmlns:a16="http://schemas.microsoft.com/office/drawing/2014/main" id="{7D14D4E5-F14E-44AD-8A43-8E8052C87311}"/>
              </a:ext>
            </a:extLst>
          </p:cNvPr>
          <p:cNvSpPr>
            <a:spLocks noGrp="1"/>
          </p:cNvSpPr>
          <p:nvPr>
            <p:ph type="ftr" sz="quarter" idx="11"/>
          </p:nvPr>
        </p:nvSpPr>
        <p:spPr/>
        <p:txBody>
          <a:bodyPr/>
          <a:lstStyle/>
          <a:p>
            <a:endParaRPr lang="fr-FR"/>
          </a:p>
        </p:txBody>
      </p:sp>
      <p:sp>
        <p:nvSpPr>
          <p:cNvPr id="8" name="Espace réservé du numéro de diapositive 7">
            <a:extLst>
              <a:ext uri="{FF2B5EF4-FFF2-40B4-BE49-F238E27FC236}">
                <a16:creationId xmlns:a16="http://schemas.microsoft.com/office/drawing/2014/main" id="{92D1D681-7896-4557-B824-31B698103A28}"/>
              </a:ext>
            </a:extLst>
          </p:cNvPr>
          <p:cNvSpPr>
            <a:spLocks noGrp="1"/>
          </p:cNvSpPr>
          <p:nvPr>
            <p:ph type="sldNum" sz="quarter" idx="12"/>
          </p:nvPr>
        </p:nvSpPr>
        <p:spPr/>
        <p:txBody>
          <a:bodyPr/>
          <a:lstStyle/>
          <a:p>
            <a:fld id="{DAAB17DD-40F0-42CF-93D8-8BB8C7BDC1D2}" type="slidenum">
              <a:rPr lang="fr-FR" smtClean="0"/>
              <a:t>54</a:t>
            </a:fld>
            <a:endParaRPr lang="fr-FR"/>
          </a:p>
        </p:txBody>
      </p:sp>
    </p:spTree>
    <p:extLst>
      <p:ext uri="{BB962C8B-B14F-4D97-AF65-F5344CB8AC3E}">
        <p14:creationId xmlns:p14="http://schemas.microsoft.com/office/powerpoint/2010/main" val="49101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60648"/>
            <a:ext cx="8229600" cy="2692896"/>
          </a:xfrm>
        </p:spPr>
        <p:txBody>
          <a:bodyPr>
            <a:normAutofit lnSpcReduction="10000"/>
          </a:bodyPr>
          <a:lstStyle/>
          <a:p>
            <a:pPr algn="just">
              <a:lnSpc>
                <a:spcPct val="150000"/>
              </a:lnSpc>
            </a:pPr>
            <a:r>
              <a:rPr lang="fr-FR" sz="2800" dirty="0"/>
              <a:t>L’image des lipides dans le public n’est pas bonne. </a:t>
            </a:r>
          </a:p>
          <a:p>
            <a:pPr algn="just">
              <a:lnSpc>
                <a:spcPct val="150000"/>
              </a:lnSpc>
            </a:pPr>
            <a:r>
              <a:rPr lang="fr-FR" sz="2800" dirty="0"/>
              <a:t>Ils sont considérés comme responsables de nombreuses maladies, ce qui est vrai lorsque leur consommation est inappropriée.</a:t>
            </a:r>
          </a:p>
        </p:txBody>
      </p:sp>
      <p:sp>
        <p:nvSpPr>
          <p:cNvPr id="4" name="Rectangle 3"/>
          <p:cNvSpPr/>
          <p:nvPr/>
        </p:nvSpPr>
        <p:spPr>
          <a:xfrm>
            <a:off x="251520" y="3140968"/>
            <a:ext cx="8712968" cy="3323987"/>
          </a:xfrm>
          <a:prstGeom prst="rect">
            <a:avLst/>
          </a:prstGeom>
        </p:spPr>
        <p:txBody>
          <a:bodyPr wrap="square">
            <a:spAutoFit/>
          </a:bodyPr>
          <a:lstStyle/>
          <a:p>
            <a:pPr marL="457200" indent="-457200" algn="just">
              <a:lnSpc>
                <a:spcPct val="150000"/>
              </a:lnSpc>
              <a:buFont typeface="Arial" pitchFamily="34" charset="0"/>
              <a:buChar char="•"/>
            </a:pPr>
            <a:r>
              <a:rPr lang="fr-FR" sz="2800" dirty="0"/>
              <a:t>Ce sont essentiellement </a:t>
            </a:r>
            <a:r>
              <a:rPr lang="fr-FR" sz="2800" dirty="0">
                <a:solidFill>
                  <a:srgbClr val="FF0000"/>
                </a:solidFill>
              </a:rPr>
              <a:t>les acides gras saturés </a:t>
            </a:r>
            <a:r>
              <a:rPr lang="fr-FR" sz="2800" dirty="0"/>
              <a:t>et le </a:t>
            </a:r>
            <a:r>
              <a:rPr lang="fr-FR" sz="2800" dirty="0">
                <a:solidFill>
                  <a:srgbClr val="FF0000"/>
                </a:solidFill>
              </a:rPr>
              <a:t>cholestérol</a:t>
            </a:r>
            <a:r>
              <a:rPr lang="fr-FR" sz="2800" dirty="0"/>
              <a:t> alimentaire qui ont des effets délétères et sont responsables de la genèse de nombreuses pathologies en cas d’excès d’apport alimentaire : cardio-vasculaires, diabète, obésité…</a:t>
            </a:r>
          </a:p>
        </p:txBody>
      </p:sp>
      <p:sp>
        <p:nvSpPr>
          <p:cNvPr id="6" name="Espace réservé du pied de page 5">
            <a:extLst>
              <a:ext uri="{FF2B5EF4-FFF2-40B4-BE49-F238E27FC236}">
                <a16:creationId xmlns:a16="http://schemas.microsoft.com/office/drawing/2014/main" id="{CCE2D5B2-FEE4-4329-8854-91D70FADBA5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9B9404F-80CB-4D71-81EB-AB3BD670D52E}"/>
              </a:ext>
            </a:extLst>
          </p:cNvPr>
          <p:cNvSpPr>
            <a:spLocks noGrp="1"/>
          </p:cNvSpPr>
          <p:nvPr>
            <p:ph type="sldNum" sz="quarter" idx="12"/>
          </p:nvPr>
        </p:nvSpPr>
        <p:spPr/>
        <p:txBody>
          <a:bodyPr/>
          <a:lstStyle/>
          <a:p>
            <a:fld id="{DAAB17DD-40F0-42CF-93D8-8BB8C7BDC1D2}" type="slidenum">
              <a:rPr lang="fr-FR" smtClean="0"/>
              <a:t>55</a:t>
            </a:fld>
            <a:endParaRPr lang="fr-FR"/>
          </a:p>
        </p:txBody>
      </p:sp>
    </p:spTree>
    <p:extLst>
      <p:ext uri="{BB962C8B-B14F-4D97-AF65-F5344CB8AC3E}">
        <p14:creationId xmlns:p14="http://schemas.microsoft.com/office/powerpoint/2010/main" val="241187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60648"/>
            <a:ext cx="8229600" cy="2692896"/>
          </a:xfrm>
        </p:spPr>
        <p:txBody>
          <a:bodyPr>
            <a:normAutofit/>
          </a:bodyPr>
          <a:lstStyle/>
          <a:p>
            <a:pPr algn="just">
              <a:lnSpc>
                <a:spcPct val="150000"/>
              </a:lnSpc>
            </a:pPr>
            <a:r>
              <a:rPr lang="fr-FR" sz="2800" dirty="0"/>
              <a:t>En revanche, les autres types de lipides, </a:t>
            </a:r>
            <a:r>
              <a:rPr lang="fr-FR" sz="2800" dirty="0">
                <a:solidFill>
                  <a:srgbClr val="FF0000"/>
                </a:solidFill>
              </a:rPr>
              <a:t>mono-insaturés</a:t>
            </a:r>
            <a:r>
              <a:rPr lang="fr-FR" sz="2800" dirty="0"/>
              <a:t> et </a:t>
            </a:r>
            <a:r>
              <a:rPr lang="fr-FR" sz="2800" dirty="0" err="1">
                <a:solidFill>
                  <a:srgbClr val="FF0000"/>
                </a:solidFill>
              </a:rPr>
              <a:t>poly-insaturés</a:t>
            </a:r>
            <a:r>
              <a:rPr lang="fr-FR" sz="2800" dirty="0"/>
              <a:t>, dans des proportions que nous définissons plus loin, ont au contraire un effet protecteur pour la santé.</a:t>
            </a:r>
          </a:p>
        </p:txBody>
      </p:sp>
      <p:sp>
        <p:nvSpPr>
          <p:cNvPr id="5" name="Espace réservé du pied de page 4">
            <a:extLst>
              <a:ext uri="{FF2B5EF4-FFF2-40B4-BE49-F238E27FC236}">
                <a16:creationId xmlns:a16="http://schemas.microsoft.com/office/drawing/2014/main" id="{8535DE8D-26CC-43ED-8DC2-AE57BA77695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09F6E3D-2628-4A16-8516-1FCCD28B3C54}"/>
              </a:ext>
            </a:extLst>
          </p:cNvPr>
          <p:cNvSpPr>
            <a:spLocks noGrp="1"/>
          </p:cNvSpPr>
          <p:nvPr>
            <p:ph type="sldNum" sz="quarter" idx="12"/>
          </p:nvPr>
        </p:nvSpPr>
        <p:spPr/>
        <p:txBody>
          <a:bodyPr/>
          <a:lstStyle/>
          <a:p>
            <a:fld id="{DAAB17DD-40F0-42CF-93D8-8BB8C7BDC1D2}" type="slidenum">
              <a:rPr lang="fr-FR" smtClean="0"/>
              <a:t>56</a:t>
            </a:fld>
            <a:endParaRPr lang="fr-FR"/>
          </a:p>
        </p:txBody>
      </p:sp>
    </p:spTree>
    <p:extLst>
      <p:ext uri="{BB962C8B-B14F-4D97-AF65-F5344CB8AC3E}">
        <p14:creationId xmlns:p14="http://schemas.microsoft.com/office/powerpoint/2010/main" val="40584219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7664" y="332656"/>
            <a:ext cx="5987008" cy="778098"/>
          </a:xfrm>
        </p:spPr>
        <p:style>
          <a:lnRef idx="0">
            <a:schemeClr val="accent4"/>
          </a:lnRef>
          <a:fillRef idx="3">
            <a:schemeClr val="accent4"/>
          </a:fillRef>
          <a:effectRef idx="3">
            <a:schemeClr val="accent4"/>
          </a:effectRef>
          <a:fontRef idx="minor">
            <a:schemeClr val="lt1"/>
          </a:fontRef>
        </p:style>
        <p:txBody>
          <a:bodyPr>
            <a:normAutofit/>
          </a:bodyPr>
          <a:lstStyle/>
          <a:p>
            <a:r>
              <a:rPr lang="fr-FR" sz="3200" b="1" dirty="0"/>
              <a:t>Les différents types de lipides</a:t>
            </a:r>
          </a:p>
        </p:txBody>
      </p:sp>
      <p:sp>
        <p:nvSpPr>
          <p:cNvPr id="4" name="Rectangle 3"/>
          <p:cNvSpPr/>
          <p:nvPr/>
        </p:nvSpPr>
        <p:spPr>
          <a:xfrm>
            <a:off x="1043608" y="1844824"/>
            <a:ext cx="2430474" cy="523220"/>
          </a:xfrm>
          <a:prstGeom prst="rect">
            <a:avLst/>
          </a:prstGeom>
        </p:spPr>
        <p:txBody>
          <a:bodyPr wrap="none">
            <a:spAutoFit/>
          </a:bodyPr>
          <a:lstStyle/>
          <a:p>
            <a:r>
              <a:rPr lang="fr-FR" sz="2800" b="1" dirty="0"/>
              <a:t>Lipides simples</a:t>
            </a:r>
          </a:p>
        </p:txBody>
      </p:sp>
      <p:sp>
        <p:nvSpPr>
          <p:cNvPr id="5" name="Rectangle 4"/>
          <p:cNvSpPr/>
          <p:nvPr/>
        </p:nvSpPr>
        <p:spPr>
          <a:xfrm>
            <a:off x="5004048" y="1890418"/>
            <a:ext cx="2872966" cy="523220"/>
          </a:xfrm>
          <a:prstGeom prst="rect">
            <a:avLst/>
          </a:prstGeom>
        </p:spPr>
        <p:txBody>
          <a:bodyPr wrap="none">
            <a:spAutoFit/>
          </a:bodyPr>
          <a:lstStyle/>
          <a:p>
            <a:r>
              <a:rPr lang="fr-FR" sz="2800" b="1" dirty="0"/>
              <a:t>Lipides complexes</a:t>
            </a:r>
          </a:p>
        </p:txBody>
      </p:sp>
      <p:sp>
        <p:nvSpPr>
          <p:cNvPr id="6" name="Rectangle 5"/>
          <p:cNvSpPr/>
          <p:nvPr/>
        </p:nvSpPr>
        <p:spPr>
          <a:xfrm>
            <a:off x="1043608" y="3125263"/>
            <a:ext cx="3185872" cy="461665"/>
          </a:xfrm>
          <a:prstGeom prst="rect">
            <a:avLst/>
          </a:prstGeom>
        </p:spPr>
        <p:txBody>
          <a:bodyPr wrap="none">
            <a:spAutoFit/>
          </a:bodyPr>
          <a:lstStyle/>
          <a:p>
            <a:r>
              <a:rPr lang="fr-FR" sz="2400" b="1" i="1" dirty="0"/>
              <a:t>Les stérols (cholestérol)</a:t>
            </a:r>
          </a:p>
        </p:txBody>
      </p:sp>
      <p:sp>
        <p:nvSpPr>
          <p:cNvPr id="7" name="Rectangle 6"/>
          <p:cNvSpPr/>
          <p:nvPr/>
        </p:nvSpPr>
        <p:spPr>
          <a:xfrm>
            <a:off x="1043608" y="3800361"/>
            <a:ext cx="2252027" cy="461665"/>
          </a:xfrm>
          <a:prstGeom prst="rect">
            <a:avLst/>
          </a:prstGeom>
        </p:spPr>
        <p:txBody>
          <a:bodyPr wrap="none">
            <a:spAutoFit/>
          </a:bodyPr>
          <a:lstStyle/>
          <a:p>
            <a:r>
              <a:rPr lang="fr-FR" sz="2400" b="1" i="1" dirty="0"/>
              <a:t>Les </a:t>
            </a:r>
            <a:r>
              <a:rPr lang="fr-FR" sz="2400" b="1" i="1" dirty="0" err="1"/>
              <a:t>phytostérols</a:t>
            </a:r>
            <a:endParaRPr lang="fr-FR" sz="2400" b="1" i="1" dirty="0"/>
          </a:p>
        </p:txBody>
      </p:sp>
      <p:sp>
        <p:nvSpPr>
          <p:cNvPr id="8" name="Rectangle 7"/>
          <p:cNvSpPr/>
          <p:nvPr/>
        </p:nvSpPr>
        <p:spPr>
          <a:xfrm>
            <a:off x="1043608" y="4590256"/>
            <a:ext cx="2229393" cy="461665"/>
          </a:xfrm>
          <a:prstGeom prst="rect">
            <a:avLst/>
          </a:prstGeom>
        </p:spPr>
        <p:txBody>
          <a:bodyPr wrap="none">
            <a:spAutoFit/>
          </a:bodyPr>
          <a:lstStyle/>
          <a:p>
            <a:r>
              <a:rPr lang="fr-FR" sz="2400" b="1" i="1" dirty="0"/>
              <a:t>Les triglycérides</a:t>
            </a:r>
          </a:p>
        </p:txBody>
      </p:sp>
      <p:sp>
        <p:nvSpPr>
          <p:cNvPr id="9" name="Rectangle 8"/>
          <p:cNvSpPr/>
          <p:nvPr/>
        </p:nvSpPr>
        <p:spPr>
          <a:xfrm>
            <a:off x="1092595" y="5445224"/>
            <a:ext cx="2077813" cy="461665"/>
          </a:xfrm>
          <a:prstGeom prst="rect">
            <a:avLst/>
          </a:prstGeom>
        </p:spPr>
        <p:txBody>
          <a:bodyPr wrap="none">
            <a:spAutoFit/>
          </a:bodyPr>
          <a:lstStyle/>
          <a:p>
            <a:r>
              <a:rPr lang="fr-FR" sz="2400" b="1" i="1" dirty="0"/>
              <a:t>Les acides gras</a:t>
            </a:r>
          </a:p>
        </p:txBody>
      </p:sp>
      <p:sp>
        <p:nvSpPr>
          <p:cNvPr id="10" name="Rectangle 9"/>
          <p:cNvSpPr/>
          <p:nvPr/>
        </p:nvSpPr>
        <p:spPr>
          <a:xfrm>
            <a:off x="5220072" y="3127463"/>
            <a:ext cx="2611612" cy="461665"/>
          </a:xfrm>
          <a:prstGeom prst="rect">
            <a:avLst/>
          </a:prstGeom>
        </p:spPr>
        <p:txBody>
          <a:bodyPr wrap="none">
            <a:spAutoFit/>
          </a:bodyPr>
          <a:lstStyle/>
          <a:p>
            <a:r>
              <a:rPr lang="fr-FR" sz="2400" b="1" i="1" dirty="0"/>
              <a:t>Les phospholipides</a:t>
            </a:r>
          </a:p>
        </p:txBody>
      </p:sp>
      <p:sp>
        <p:nvSpPr>
          <p:cNvPr id="11" name="Rectangle 10"/>
          <p:cNvSpPr/>
          <p:nvPr/>
        </p:nvSpPr>
        <p:spPr>
          <a:xfrm>
            <a:off x="5220072" y="3784672"/>
            <a:ext cx="2152577" cy="461665"/>
          </a:xfrm>
          <a:prstGeom prst="rect">
            <a:avLst/>
          </a:prstGeom>
        </p:spPr>
        <p:txBody>
          <a:bodyPr wrap="none">
            <a:spAutoFit/>
          </a:bodyPr>
          <a:lstStyle/>
          <a:p>
            <a:r>
              <a:rPr lang="fr-FR" sz="2400" b="1" i="1" dirty="0"/>
              <a:t>Les glycolipides</a:t>
            </a:r>
          </a:p>
        </p:txBody>
      </p:sp>
      <p:sp>
        <p:nvSpPr>
          <p:cNvPr id="12" name="Flèche vers le bas 11"/>
          <p:cNvSpPr/>
          <p:nvPr/>
        </p:nvSpPr>
        <p:spPr>
          <a:xfrm>
            <a:off x="1979712" y="2413638"/>
            <a:ext cx="279133" cy="711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vers le bas 12"/>
          <p:cNvSpPr/>
          <p:nvPr/>
        </p:nvSpPr>
        <p:spPr>
          <a:xfrm>
            <a:off x="6156793" y="2415838"/>
            <a:ext cx="279133" cy="711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pied de page 14">
            <a:extLst>
              <a:ext uri="{FF2B5EF4-FFF2-40B4-BE49-F238E27FC236}">
                <a16:creationId xmlns:a16="http://schemas.microsoft.com/office/drawing/2014/main" id="{FEDFDA38-E72B-452B-91B6-AA8144F00ADA}"/>
              </a:ext>
            </a:extLst>
          </p:cNvPr>
          <p:cNvSpPr>
            <a:spLocks noGrp="1"/>
          </p:cNvSpPr>
          <p:nvPr>
            <p:ph type="ftr" sz="quarter" idx="11"/>
          </p:nvPr>
        </p:nvSpPr>
        <p:spPr/>
        <p:txBody>
          <a:bodyPr/>
          <a:lstStyle/>
          <a:p>
            <a:endParaRPr lang="fr-FR"/>
          </a:p>
        </p:txBody>
      </p:sp>
      <p:sp>
        <p:nvSpPr>
          <p:cNvPr id="16" name="Espace réservé du numéro de diapositive 15">
            <a:extLst>
              <a:ext uri="{FF2B5EF4-FFF2-40B4-BE49-F238E27FC236}">
                <a16:creationId xmlns:a16="http://schemas.microsoft.com/office/drawing/2014/main" id="{6E8FA3DA-68E6-4CB2-81A9-73EAC42AAE1F}"/>
              </a:ext>
            </a:extLst>
          </p:cNvPr>
          <p:cNvSpPr>
            <a:spLocks noGrp="1"/>
          </p:cNvSpPr>
          <p:nvPr>
            <p:ph type="sldNum" sz="quarter" idx="12"/>
          </p:nvPr>
        </p:nvSpPr>
        <p:spPr/>
        <p:txBody>
          <a:bodyPr/>
          <a:lstStyle/>
          <a:p>
            <a:fld id="{DAAB17DD-40F0-42CF-93D8-8BB8C7BDC1D2}" type="slidenum">
              <a:rPr lang="fr-FR" smtClean="0"/>
              <a:t>57</a:t>
            </a:fld>
            <a:endParaRPr lang="fr-FR"/>
          </a:p>
        </p:txBody>
      </p:sp>
    </p:spTree>
    <p:extLst>
      <p:ext uri="{BB962C8B-B14F-4D97-AF65-F5344CB8AC3E}">
        <p14:creationId xmlns:p14="http://schemas.microsoft.com/office/powerpoint/2010/main" val="282414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down)">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animBg="1"/>
      <p:bldP spid="1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3682752" cy="778098"/>
          </a:xfrm>
        </p:spPr>
        <p:txBody>
          <a:bodyPr>
            <a:noAutofit/>
          </a:bodyPr>
          <a:lstStyle/>
          <a:p>
            <a:pPr algn="just"/>
            <a:r>
              <a:rPr lang="fr-FR" sz="2800" b="1" dirty="0">
                <a:solidFill>
                  <a:srgbClr val="FF0000"/>
                </a:solidFill>
              </a:rPr>
              <a:t>1- Les lipides simples</a:t>
            </a:r>
          </a:p>
        </p:txBody>
      </p:sp>
      <p:sp>
        <p:nvSpPr>
          <p:cNvPr id="4" name="Rectangle 3"/>
          <p:cNvSpPr/>
          <p:nvPr/>
        </p:nvSpPr>
        <p:spPr>
          <a:xfrm>
            <a:off x="574654" y="1103076"/>
            <a:ext cx="2398477" cy="523220"/>
          </a:xfrm>
          <a:prstGeom prst="rect">
            <a:avLst/>
          </a:prstGeom>
        </p:spPr>
        <p:txBody>
          <a:bodyPr wrap="none">
            <a:spAutoFit/>
          </a:bodyPr>
          <a:lstStyle/>
          <a:p>
            <a:r>
              <a:rPr lang="fr-FR" sz="2800" b="1" dirty="0">
                <a:solidFill>
                  <a:srgbClr val="0070C0"/>
                </a:solidFill>
              </a:rPr>
              <a:t>1-1- Les stérols</a:t>
            </a:r>
          </a:p>
        </p:txBody>
      </p:sp>
      <p:sp>
        <p:nvSpPr>
          <p:cNvPr id="5" name="Rectangle 4"/>
          <p:cNvSpPr/>
          <p:nvPr/>
        </p:nvSpPr>
        <p:spPr>
          <a:xfrm>
            <a:off x="748509" y="1916832"/>
            <a:ext cx="3211200" cy="523220"/>
          </a:xfrm>
          <a:prstGeom prst="rect">
            <a:avLst/>
          </a:prstGeom>
        </p:spPr>
        <p:txBody>
          <a:bodyPr wrap="none">
            <a:spAutoFit/>
          </a:bodyPr>
          <a:lstStyle/>
          <a:p>
            <a:r>
              <a:rPr lang="fr-FR" sz="2800" b="1" i="1" dirty="0"/>
              <a:t>1-1-1- Le cholestérol</a:t>
            </a:r>
          </a:p>
        </p:txBody>
      </p:sp>
      <p:sp>
        <p:nvSpPr>
          <p:cNvPr id="6" name="Rectangle 5"/>
          <p:cNvSpPr/>
          <p:nvPr/>
        </p:nvSpPr>
        <p:spPr>
          <a:xfrm>
            <a:off x="435391" y="2747254"/>
            <a:ext cx="8280920" cy="1384995"/>
          </a:xfrm>
          <a:prstGeom prst="rect">
            <a:avLst/>
          </a:prstGeom>
        </p:spPr>
        <p:txBody>
          <a:bodyPr wrap="square">
            <a:spAutoFit/>
          </a:bodyPr>
          <a:lstStyle/>
          <a:p>
            <a:pPr marL="457200" indent="-457200" algn="just">
              <a:lnSpc>
                <a:spcPct val="150000"/>
              </a:lnSpc>
              <a:buFont typeface="Arial" pitchFamily="34" charset="0"/>
              <a:buChar char="•"/>
            </a:pPr>
            <a:r>
              <a:rPr lang="fr-FR" sz="2800" dirty="0"/>
              <a:t>Physiologiquement, la principale source de cholestérol est </a:t>
            </a:r>
            <a:r>
              <a:rPr lang="fr-FR" sz="2800" dirty="0">
                <a:solidFill>
                  <a:srgbClr val="FF0000"/>
                </a:solidFill>
              </a:rPr>
              <a:t>d’origine endogène</a:t>
            </a:r>
            <a:r>
              <a:rPr lang="fr-FR" sz="2800" dirty="0"/>
              <a:t>.</a:t>
            </a:r>
          </a:p>
        </p:txBody>
      </p:sp>
      <p:sp>
        <p:nvSpPr>
          <p:cNvPr id="9" name="Espace réservé du pied de page 8">
            <a:extLst>
              <a:ext uri="{FF2B5EF4-FFF2-40B4-BE49-F238E27FC236}">
                <a16:creationId xmlns:a16="http://schemas.microsoft.com/office/drawing/2014/main" id="{04BFEE5B-0477-4500-ADE2-4EDFBBEBD642}"/>
              </a:ext>
            </a:extLst>
          </p:cNvPr>
          <p:cNvSpPr>
            <a:spLocks noGrp="1"/>
          </p:cNvSpPr>
          <p:nvPr>
            <p:ph type="ftr" sz="quarter" idx="11"/>
          </p:nvPr>
        </p:nvSpPr>
        <p:spPr/>
        <p:txBody>
          <a:bodyPr/>
          <a:lstStyle/>
          <a:p>
            <a:endParaRPr lang="fr-FR"/>
          </a:p>
        </p:txBody>
      </p:sp>
      <p:sp>
        <p:nvSpPr>
          <p:cNvPr id="10" name="Espace réservé du numéro de diapositive 9">
            <a:extLst>
              <a:ext uri="{FF2B5EF4-FFF2-40B4-BE49-F238E27FC236}">
                <a16:creationId xmlns:a16="http://schemas.microsoft.com/office/drawing/2014/main" id="{596E4DD2-A1B9-43D3-A115-ED73718A2062}"/>
              </a:ext>
            </a:extLst>
          </p:cNvPr>
          <p:cNvSpPr>
            <a:spLocks noGrp="1"/>
          </p:cNvSpPr>
          <p:nvPr>
            <p:ph type="sldNum" sz="quarter" idx="12"/>
          </p:nvPr>
        </p:nvSpPr>
        <p:spPr/>
        <p:txBody>
          <a:bodyPr/>
          <a:lstStyle/>
          <a:p>
            <a:fld id="{DAAB17DD-40F0-42CF-93D8-8BB8C7BDC1D2}" type="slidenum">
              <a:rPr lang="fr-FR" smtClean="0"/>
              <a:t>58</a:t>
            </a:fld>
            <a:endParaRPr lang="fr-FR"/>
          </a:p>
        </p:txBody>
      </p:sp>
      <p:sp>
        <p:nvSpPr>
          <p:cNvPr id="11" name="Espace réservé du contenu 2">
            <a:extLst>
              <a:ext uri="{FF2B5EF4-FFF2-40B4-BE49-F238E27FC236}">
                <a16:creationId xmlns:a16="http://schemas.microsoft.com/office/drawing/2014/main" id="{DB2FECB0-5DA9-4B5F-BD60-FFF384069B4A}"/>
              </a:ext>
            </a:extLst>
          </p:cNvPr>
          <p:cNvSpPr>
            <a:spLocks noGrp="1"/>
          </p:cNvSpPr>
          <p:nvPr>
            <p:ph idx="1"/>
          </p:nvPr>
        </p:nvSpPr>
        <p:spPr>
          <a:xfrm>
            <a:off x="576870" y="4133932"/>
            <a:ext cx="8229600" cy="2692896"/>
          </a:xfrm>
        </p:spPr>
        <p:txBody>
          <a:bodyPr>
            <a:normAutofit/>
          </a:bodyPr>
          <a:lstStyle/>
          <a:p>
            <a:pPr algn="just">
              <a:lnSpc>
                <a:spcPct val="150000"/>
              </a:lnSpc>
            </a:pPr>
            <a:r>
              <a:rPr lang="fr-FR" sz="2800" dirty="0"/>
              <a:t>La biosynthèse se fait essentiellement au niveau du foie </a:t>
            </a:r>
            <a:r>
              <a:rPr lang="fr-FR" sz="2800" dirty="0">
                <a:solidFill>
                  <a:srgbClr val="FF0000"/>
                </a:solidFill>
              </a:rPr>
              <a:t>(50 %) </a:t>
            </a:r>
            <a:r>
              <a:rPr lang="fr-FR" sz="2800" dirty="0"/>
              <a:t>mais aussi dans de nombreux tissus comme l’intestin, le tissu nerveux, la peau, la paroi artérielle.</a:t>
            </a:r>
          </a:p>
        </p:txBody>
      </p:sp>
    </p:spTree>
    <p:extLst>
      <p:ext uri="{BB962C8B-B14F-4D97-AF65-F5344CB8AC3E}">
        <p14:creationId xmlns:p14="http://schemas.microsoft.com/office/powerpoint/2010/main" val="86538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down)">
                                      <p:cBhvr>
                                        <p:cTn id="23"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11"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9532" y="332656"/>
            <a:ext cx="8424936" cy="2031325"/>
          </a:xfrm>
          <a:prstGeom prst="rect">
            <a:avLst/>
          </a:prstGeom>
        </p:spPr>
        <p:txBody>
          <a:bodyPr wrap="square">
            <a:spAutoFit/>
          </a:bodyPr>
          <a:lstStyle/>
          <a:p>
            <a:pPr marL="285750" indent="-285750" algn="just">
              <a:lnSpc>
                <a:spcPct val="150000"/>
              </a:lnSpc>
              <a:buFont typeface="Arial" pitchFamily="34" charset="0"/>
              <a:buChar char="•"/>
            </a:pPr>
            <a:r>
              <a:rPr lang="fr-FR" sz="2800" dirty="0"/>
              <a:t>À l’état normal, chez le sujet physiologiquement sain, </a:t>
            </a:r>
            <a:r>
              <a:rPr lang="fr-FR" sz="2800" dirty="0">
                <a:solidFill>
                  <a:srgbClr val="FF0000"/>
                </a:solidFill>
              </a:rPr>
              <a:t>une augmentation des apports exogènes limite la production endogène</a:t>
            </a:r>
            <a:r>
              <a:rPr lang="fr-FR" sz="2800" dirty="0"/>
              <a:t>.</a:t>
            </a:r>
          </a:p>
        </p:txBody>
      </p:sp>
      <p:sp>
        <p:nvSpPr>
          <p:cNvPr id="6" name="Espace réservé du pied de page 5">
            <a:extLst>
              <a:ext uri="{FF2B5EF4-FFF2-40B4-BE49-F238E27FC236}">
                <a16:creationId xmlns:a16="http://schemas.microsoft.com/office/drawing/2014/main" id="{95DE4877-F83C-4471-AAC3-B8041A4F713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6F7F9A0-0F20-455A-9B33-19438B900296}"/>
              </a:ext>
            </a:extLst>
          </p:cNvPr>
          <p:cNvSpPr>
            <a:spLocks noGrp="1"/>
          </p:cNvSpPr>
          <p:nvPr>
            <p:ph type="sldNum" sz="quarter" idx="12"/>
          </p:nvPr>
        </p:nvSpPr>
        <p:spPr/>
        <p:txBody>
          <a:bodyPr/>
          <a:lstStyle/>
          <a:p>
            <a:fld id="{DAAB17DD-40F0-42CF-93D8-8BB8C7BDC1D2}" type="slidenum">
              <a:rPr lang="fr-FR" smtClean="0"/>
              <a:t>59</a:t>
            </a:fld>
            <a:endParaRPr lang="fr-FR"/>
          </a:p>
        </p:txBody>
      </p:sp>
      <p:sp>
        <p:nvSpPr>
          <p:cNvPr id="8" name="Espace réservé du contenu 2">
            <a:extLst>
              <a:ext uri="{FF2B5EF4-FFF2-40B4-BE49-F238E27FC236}">
                <a16:creationId xmlns:a16="http://schemas.microsoft.com/office/drawing/2014/main" id="{0C0583D8-CEDF-49B3-8FD1-5FED4879F303}"/>
              </a:ext>
            </a:extLst>
          </p:cNvPr>
          <p:cNvSpPr>
            <a:spLocks noGrp="1"/>
          </p:cNvSpPr>
          <p:nvPr>
            <p:ph idx="1"/>
          </p:nvPr>
        </p:nvSpPr>
        <p:spPr>
          <a:xfrm>
            <a:off x="457200" y="2708920"/>
            <a:ext cx="8229600" cy="2620888"/>
          </a:xfrm>
        </p:spPr>
        <p:txBody>
          <a:bodyPr>
            <a:normAutofit lnSpcReduction="10000"/>
          </a:bodyPr>
          <a:lstStyle/>
          <a:p>
            <a:pPr algn="just">
              <a:lnSpc>
                <a:spcPct val="150000"/>
              </a:lnSpc>
            </a:pPr>
            <a:r>
              <a:rPr lang="fr-FR" sz="2800" dirty="0"/>
              <a:t>Cette régulation est souvent perturbée par une consommation régulièrement excessive de cholestérol et d’acides gras saturés qui finit par rompre l’équilibre.</a:t>
            </a:r>
          </a:p>
        </p:txBody>
      </p:sp>
    </p:spTree>
    <p:extLst>
      <p:ext uri="{BB962C8B-B14F-4D97-AF65-F5344CB8AC3E}">
        <p14:creationId xmlns:p14="http://schemas.microsoft.com/office/powerpoint/2010/main" val="19487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332656"/>
            <a:ext cx="8229600" cy="1396752"/>
          </a:xfrm>
        </p:spPr>
        <p:txBody>
          <a:bodyPr>
            <a:normAutofit/>
          </a:bodyPr>
          <a:lstStyle/>
          <a:p>
            <a:pPr>
              <a:lnSpc>
                <a:spcPct val="150000"/>
              </a:lnSpc>
            </a:pPr>
            <a:r>
              <a:rPr lang="fr-FR" sz="2800" dirty="0"/>
              <a:t>Le métabolisme de base est souvent confondu avec la dépense énergétique de repos.</a:t>
            </a:r>
          </a:p>
        </p:txBody>
      </p:sp>
      <p:sp>
        <p:nvSpPr>
          <p:cNvPr id="4" name="Espace réservé du contenu 2"/>
          <p:cNvSpPr txBox="1">
            <a:spLocks/>
          </p:cNvSpPr>
          <p:nvPr/>
        </p:nvSpPr>
        <p:spPr>
          <a:xfrm>
            <a:off x="395536" y="2060848"/>
            <a:ext cx="8538582" cy="20882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pPr>
            <a:r>
              <a:rPr lang="fr-FR" sz="2800" dirty="0"/>
              <a:t>La dépense énergétique pendant le sommeil est inférieure d’environ 5 % par rapport au métabolisme de repos.</a:t>
            </a:r>
          </a:p>
        </p:txBody>
      </p:sp>
      <p:sp>
        <p:nvSpPr>
          <p:cNvPr id="5" name="Espace réservé du contenu 2"/>
          <p:cNvSpPr txBox="1">
            <a:spLocks/>
          </p:cNvSpPr>
          <p:nvPr/>
        </p:nvSpPr>
        <p:spPr>
          <a:xfrm>
            <a:off x="395536" y="4115836"/>
            <a:ext cx="8538582" cy="25649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pPr>
            <a:r>
              <a:rPr lang="fr-FR" sz="2800" dirty="0"/>
              <a:t>Le métabolisme de base correspond à l’énergie nécessaire pour le fonctionnement des pompes ioniques, des turnover de substrats et pour le maintien de la température.</a:t>
            </a:r>
          </a:p>
        </p:txBody>
      </p:sp>
      <p:sp>
        <p:nvSpPr>
          <p:cNvPr id="7" name="Espace réservé du pied de page 6">
            <a:extLst>
              <a:ext uri="{FF2B5EF4-FFF2-40B4-BE49-F238E27FC236}">
                <a16:creationId xmlns:a16="http://schemas.microsoft.com/office/drawing/2014/main" id="{5E1610EE-0829-467D-9035-FCAB2B8FA9D9}"/>
              </a:ext>
            </a:extLst>
          </p:cNvPr>
          <p:cNvSpPr>
            <a:spLocks noGrp="1"/>
          </p:cNvSpPr>
          <p:nvPr>
            <p:ph type="ftr" sz="quarter" idx="11"/>
          </p:nvPr>
        </p:nvSpPr>
        <p:spPr/>
        <p:txBody>
          <a:bodyPr/>
          <a:lstStyle/>
          <a:p>
            <a:endParaRPr lang="fr-FR"/>
          </a:p>
        </p:txBody>
      </p:sp>
      <p:sp>
        <p:nvSpPr>
          <p:cNvPr id="8" name="Espace réservé du numéro de diapositive 7">
            <a:extLst>
              <a:ext uri="{FF2B5EF4-FFF2-40B4-BE49-F238E27FC236}">
                <a16:creationId xmlns:a16="http://schemas.microsoft.com/office/drawing/2014/main" id="{EDB47C60-5DE7-4BDB-86B1-7612080325B3}"/>
              </a:ext>
            </a:extLst>
          </p:cNvPr>
          <p:cNvSpPr>
            <a:spLocks noGrp="1"/>
          </p:cNvSpPr>
          <p:nvPr>
            <p:ph type="sldNum" sz="quarter" idx="12"/>
          </p:nvPr>
        </p:nvSpPr>
        <p:spPr/>
        <p:txBody>
          <a:bodyPr/>
          <a:lstStyle/>
          <a:p>
            <a:fld id="{DAAB17DD-40F0-42CF-93D8-8BB8C7BDC1D2}" type="slidenum">
              <a:rPr lang="fr-FR" smtClean="0"/>
              <a:t>6</a:t>
            </a:fld>
            <a:endParaRPr lang="fr-FR"/>
          </a:p>
        </p:txBody>
      </p:sp>
    </p:spTree>
    <p:extLst>
      <p:ext uri="{BB962C8B-B14F-4D97-AF65-F5344CB8AC3E}">
        <p14:creationId xmlns:p14="http://schemas.microsoft.com/office/powerpoint/2010/main" val="334476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11560" y="476672"/>
            <a:ext cx="8229600" cy="2088232"/>
          </a:xfrm>
        </p:spPr>
        <p:txBody>
          <a:bodyPr>
            <a:noAutofit/>
          </a:bodyPr>
          <a:lstStyle/>
          <a:p>
            <a:pPr algn="just">
              <a:lnSpc>
                <a:spcPct val="150000"/>
              </a:lnSpc>
            </a:pPr>
            <a:r>
              <a:rPr lang="fr-FR" sz="2800" dirty="0"/>
              <a:t>Le cholestérol sanguin est couplé à plusieurs transporteurs dont deux principalement qui sont de dosage courant :</a:t>
            </a:r>
          </a:p>
        </p:txBody>
      </p:sp>
      <p:sp>
        <p:nvSpPr>
          <p:cNvPr id="4" name="Rectangle 3"/>
          <p:cNvSpPr/>
          <p:nvPr/>
        </p:nvSpPr>
        <p:spPr>
          <a:xfrm>
            <a:off x="611560" y="2733006"/>
            <a:ext cx="8208912" cy="2677656"/>
          </a:xfrm>
          <a:prstGeom prst="rect">
            <a:avLst/>
          </a:prstGeom>
        </p:spPr>
        <p:txBody>
          <a:bodyPr wrap="square">
            <a:spAutoFit/>
          </a:bodyPr>
          <a:lstStyle/>
          <a:p>
            <a:pPr marL="457200" indent="-457200" algn="just">
              <a:lnSpc>
                <a:spcPct val="150000"/>
              </a:lnSpc>
              <a:buFont typeface="Wingdings" pitchFamily="2" charset="2"/>
              <a:buChar char="ü"/>
            </a:pPr>
            <a:r>
              <a:rPr lang="fr-FR" sz="2800" b="1" i="1" dirty="0">
                <a:solidFill>
                  <a:srgbClr val="FF0000"/>
                </a:solidFill>
              </a:rPr>
              <a:t>les LDL (</a:t>
            </a:r>
            <a:r>
              <a:rPr lang="fr-FR" sz="2800" b="1" i="1" dirty="0" err="1">
                <a:solidFill>
                  <a:srgbClr val="FF0000"/>
                </a:solidFill>
              </a:rPr>
              <a:t>Low</a:t>
            </a:r>
            <a:r>
              <a:rPr lang="fr-FR" sz="2800" b="1" i="1" dirty="0">
                <a:solidFill>
                  <a:srgbClr val="FF0000"/>
                </a:solidFill>
              </a:rPr>
              <a:t> </a:t>
            </a:r>
            <a:r>
              <a:rPr lang="fr-FR" sz="2800" b="1" i="1" dirty="0" err="1">
                <a:solidFill>
                  <a:srgbClr val="FF0000"/>
                </a:solidFill>
              </a:rPr>
              <a:t>Density</a:t>
            </a:r>
            <a:r>
              <a:rPr lang="fr-FR" sz="2800" b="1" i="1" dirty="0">
                <a:solidFill>
                  <a:srgbClr val="FF0000"/>
                </a:solidFill>
              </a:rPr>
              <a:t> </a:t>
            </a:r>
            <a:r>
              <a:rPr lang="fr-FR" sz="2800" b="1" i="1" dirty="0" err="1">
                <a:solidFill>
                  <a:srgbClr val="FF0000"/>
                </a:solidFill>
              </a:rPr>
              <a:t>Lipoprotein</a:t>
            </a:r>
            <a:r>
              <a:rPr lang="fr-FR" sz="2800" b="1" i="1" dirty="0">
                <a:solidFill>
                  <a:srgbClr val="FF0000"/>
                </a:solidFill>
              </a:rPr>
              <a:t>) </a:t>
            </a:r>
            <a:r>
              <a:rPr lang="fr-FR" sz="2800" dirty="0"/>
              <a:t>qui distribuent le cholestérol du foie aux différents tissus de l’organisme ; leur concentration doit être inférieure à </a:t>
            </a:r>
            <a:r>
              <a:rPr lang="fr-FR" sz="2800" dirty="0">
                <a:solidFill>
                  <a:srgbClr val="FF0000"/>
                </a:solidFill>
              </a:rPr>
              <a:t>1,60 g/L (4,1 </a:t>
            </a:r>
            <a:r>
              <a:rPr lang="fr-FR" sz="2800" dirty="0" err="1">
                <a:solidFill>
                  <a:srgbClr val="FF0000"/>
                </a:solidFill>
              </a:rPr>
              <a:t>mmol</a:t>
            </a:r>
            <a:r>
              <a:rPr lang="fr-FR" sz="2800" dirty="0">
                <a:solidFill>
                  <a:srgbClr val="FF0000"/>
                </a:solidFill>
              </a:rPr>
              <a:t>/L).</a:t>
            </a:r>
          </a:p>
        </p:txBody>
      </p:sp>
      <p:sp>
        <p:nvSpPr>
          <p:cNvPr id="6" name="Espace réservé du pied de page 5">
            <a:extLst>
              <a:ext uri="{FF2B5EF4-FFF2-40B4-BE49-F238E27FC236}">
                <a16:creationId xmlns:a16="http://schemas.microsoft.com/office/drawing/2014/main" id="{7A7C9743-FF43-4705-9B6A-CE2F20A1A0C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821F512-05A7-474B-B66F-39F7D859C825}"/>
              </a:ext>
            </a:extLst>
          </p:cNvPr>
          <p:cNvSpPr>
            <a:spLocks noGrp="1"/>
          </p:cNvSpPr>
          <p:nvPr>
            <p:ph type="sldNum" sz="quarter" idx="12"/>
          </p:nvPr>
        </p:nvSpPr>
        <p:spPr/>
        <p:txBody>
          <a:bodyPr/>
          <a:lstStyle/>
          <a:p>
            <a:fld id="{DAAB17DD-40F0-42CF-93D8-8BB8C7BDC1D2}" type="slidenum">
              <a:rPr lang="fr-FR" smtClean="0"/>
              <a:t>60</a:t>
            </a:fld>
            <a:endParaRPr lang="fr-FR"/>
          </a:p>
        </p:txBody>
      </p:sp>
    </p:spTree>
    <p:extLst>
      <p:ext uri="{BB962C8B-B14F-4D97-AF65-F5344CB8AC3E}">
        <p14:creationId xmlns:p14="http://schemas.microsoft.com/office/powerpoint/2010/main" val="138072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5576" y="260648"/>
            <a:ext cx="7931224" cy="3960440"/>
          </a:xfrm>
        </p:spPr>
        <p:txBody>
          <a:bodyPr>
            <a:noAutofit/>
          </a:bodyPr>
          <a:lstStyle/>
          <a:p>
            <a:pPr algn="just">
              <a:lnSpc>
                <a:spcPct val="150000"/>
              </a:lnSpc>
              <a:buFont typeface="Wingdings" pitchFamily="2" charset="2"/>
              <a:buChar char="ü"/>
            </a:pPr>
            <a:r>
              <a:rPr lang="fr-FR" sz="2800" b="1" i="1" dirty="0">
                <a:solidFill>
                  <a:srgbClr val="FF0000"/>
                </a:solidFill>
              </a:rPr>
              <a:t>les HDL (High </a:t>
            </a:r>
            <a:r>
              <a:rPr lang="fr-FR" sz="2800" b="1" i="1" dirty="0" err="1">
                <a:solidFill>
                  <a:srgbClr val="FF0000"/>
                </a:solidFill>
              </a:rPr>
              <a:t>Density</a:t>
            </a:r>
            <a:r>
              <a:rPr lang="fr-FR" sz="2800" b="1" i="1" dirty="0">
                <a:solidFill>
                  <a:srgbClr val="FF0000"/>
                </a:solidFill>
              </a:rPr>
              <a:t> </a:t>
            </a:r>
            <a:r>
              <a:rPr lang="fr-FR" sz="2800" b="1" i="1" dirty="0" err="1">
                <a:solidFill>
                  <a:srgbClr val="FF0000"/>
                </a:solidFill>
              </a:rPr>
              <a:t>Lipoprotein</a:t>
            </a:r>
            <a:r>
              <a:rPr lang="fr-FR" sz="2800" b="1" i="1" dirty="0">
                <a:solidFill>
                  <a:srgbClr val="FF0000"/>
                </a:solidFill>
              </a:rPr>
              <a:t>) </a:t>
            </a:r>
            <a:r>
              <a:rPr lang="fr-FR" sz="2800" dirty="0"/>
              <a:t>qui ont un rôle d’épurateur des tissus vers le foie ; plus leur concentration est élevée, meilleure est la protection cardiovasculaire. Le HDL-cholestérol doit être idéalement supérieur à </a:t>
            </a:r>
            <a:r>
              <a:rPr lang="fr-FR" sz="2800" dirty="0">
                <a:solidFill>
                  <a:srgbClr val="FF0000"/>
                </a:solidFill>
              </a:rPr>
              <a:t>0,6 g/L</a:t>
            </a:r>
            <a:r>
              <a:rPr lang="fr-FR" sz="2800" dirty="0"/>
              <a:t> (</a:t>
            </a:r>
            <a:r>
              <a:rPr lang="fr-FR" sz="2800" dirty="0">
                <a:solidFill>
                  <a:srgbClr val="FF0000"/>
                </a:solidFill>
              </a:rPr>
              <a:t>1,5 </a:t>
            </a:r>
            <a:r>
              <a:rPr lang="fr-FR" sz="2800" dirty="0" err="1">
                <a:solidFill>
                  <a:srgbClr val="FF0000"/>
                </a:solidFill>
              </a:rPr>
              <a:t>mmol</a:t>
            </a:r>
            <a:r>
              <a:rPr lang="fr-FR" sz="2800" dirty="0">
                <a:solidFill>
                  <a:srgbClr val="FF0000"/>
                </a:solidFill>
              </a:rPr>
              <a:t>/L</a:t>
            </a:r>
            <a:r>
              <a:rPr lang="fr-FR" sz="2800" dirty="0"/>
              <a:t>).</a:t>
            </a:r>
          </a:p>
        </p:txBody>
      </p:sp>
      <p:sp>
        <p:nvSpPr>
          <p:cNvPr id="5" name="Rectangle 4"/>
          <p:cNvSpPr/>
          <p:nvPr/>
        </p:nvSpPr>
        <p:spPr>
          <a:xfrm>
            <a:off x="225011" y="4247157"/>
            <a:ext cx="8712968" cy="2677656"/>
          </a:xfrm>
          <a:prstGeom prst="rect">
            <a:avLst/>
          </a:prstGeom>
        </p:spPr>
        <p:txBody>
          <a:bodyPr wrap="square">
            <a:spAutoFit/>
          </a:bodyPr>
          <a:lstStyle/>
          <a:p>
            <a:pPr algn="just">
              <a:lnSpc>
                <a:spcPct val="150000"/>
              </a:lnSpc>
            </a:pPr>
            <a:r>
              <a:rPr lang="fr-FR" sz="2800" dirty="0"/>
              <a:t>Parmi les autres transporteurs contenant du cholestérol, citons </a:t>
            </a:r>
            <a:r>
              <a:rPr lang="fr-FR" sz="2800" dirty="0">
                <a:solidFill>
                  <a:srgbClr val="FF0000"/>
                </a:solidFill>
              </a:rPr>
              <a:t>les VLDL (</a:t>
            </a:r>
            <a:r>
              <a:rPr lang="fr-FR" sz="2800" dirty="0" err="1">
                <a:solidFill>
                  <a:srgbClr val="FF0000"/>
                </a:solidFill>
              </a:rPr>
              <a:t>very</a:t>
            </a:r>
            <a:r>
              <a:rPr lang="fr-FR" sz="2800" dirty="0">
                <a:solidFill>
                  <a:srgbClr val="FF0000"/>
                </a:solidFill>
              </a:rPr>
              <a:t> </a:t>
            </a:r>
            <a:r>
              <a:rPr lang="fr-FR" sz="2800" dirty="0" err="1">
                <a:solidFill>
                  <a:srgbClr val="FF0000"/>
                </a:solidFill>
              </a:rPr>
              <a:t>low</a:t>
            </a:r>
            <a:r>
              <a:rPr lang="fr-FR" sz="2800" dirty="0">
                <a:solidFill>
                  <a:srgbClr val="FF0000"/>
                </a:solidFill>
              </a:rPr>
              <a:t> </a:t>
            </a:r>
            <a:r>
              <a:rPr lang="fr-FR" sz="2800" dirty="0" err="1">
                <a:solidFill>
                  <a:srgbClr val="FF0000"/>
                </a:solidFill>
              </a:rPr>
              <a:t>density</a:t>
            </a:r>
            <a:r>
              <a:rPr lang="fr-FR" sz="2800" dirty="0">
                <a:solidFill>
                  <a:srgbClr val="FF0000"/>
                </a:solidFill>
              </a:rPr>
              <a:t> </a:t>
            </a:r>
            <a:r>
              <a:rPr lang="fr-FR" sz="2800" dirty="0" err="1">
                <a:solidFill>
                  <a:srgbClr val="FF0000"/>
                </a:solidFill>
              </a:rPr>
              <a:t>lipoprotéins</a:t>
            </a:r>
            <a:r>
              <a:rPr lang="fr-FR" sz="2800" dirty="0">
                <a:solidFill>
                  <a:srgbClr val="FF0000"/>
                </a:solidFill>
              </a:rPr>
              <a:t>)  </a:t>
            </a:r>
            <a:r>
              <a:rPr lang="fr-FR" sz="2800" dirty="0"/>
              <a:t>qui sont surtout chargés en triglycérides, les </a:t>
            </a:r>
            <a:r>
              <a:rPr lang="fr-FR" sz="2800" dirty="0">
                <a:solidFill>
                  <a:srgbClr val="FF0000"/>
                </a:solidFill>
              </a:rPr>
              <a:t>IDL</a:t>
            </a:r>
            <a:r>
              <a:rPr lang="fr-FR" sz="2800" dirty="0"/>
              <a:t>, qui sont </a:t>
            </a:r>
            <a:r>
              <a:rPr lang="fr-FR" sz="2800" dirty="0">
                <a:solidFill>
                  <a:srgbClr val="FF0000"/>
                </a:solidFill>
              </a:rPr>
              <a:t>des lipoprotéines </a:t>
            </a:r>
            <a:r>
              <a:rPr lang="fr-FR" sz="2800" dirty="0"/>
              <a:t>intermédiaires.</a:t>
            </a:r>
          </a:p>
        </p:txBody>
      </p:sp>
      <p:sp>
        <p:nvSpPr>
          <p:cNvPr id="6" name="Espace réservé du pied de page 5">
            <a:extLst>
              <a:ext uri="{FF2B5EF4-FFF2-40B4-BE49-F238E27FC236}">
                <a16:creationId xmlns:a16="http://schemas.microsoft.com/office/drawing/2014/main" id="{9642CF83-DB73-4F63-88E6-010507353B3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A85A9FA-F26F-420E-B110-B50C409A4D2E}"/>
              </a:ext>
            </a:extLst>
          </p:cNvPr>
          <p:cNvSpPr>
            <a:spLocks noGrp="1"/>
          </p:cNvSpPr>
          <p:nvPr>
            <p:ph type="sldNum" sz="quarter" idx="12"/>
          </p:nvPr>
        </p:nvSpPr>
        <p:spPr/>
        <p:txBody>
          <a:bodyPr/>
          <a:lstStyle/>
          <a:p>
            <a:fld id="{DAAB17DD-40F0-42CF-93D8-8BB8C7BDC1D2}" type="slidenum">
              <a:rPr lang="fr-FR" smtClean="0"/>
              <a:t>61</a:t>
            </a:fld>
            <a:endParaRPr lang="fr-FR" dirty="0"/>
          </a:p>
        </p:txBody>
      </p:sp>
    </p:spTree>
    <p:extLst>
      <p:ext uri="{BB962C8B-B14F-4D97-AF65-F5344CB8AC3E}">
        <p14:creationId xmlns:p14="http://schemas.microsoft.com/office/powerpoint/2010/main" val="214345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0648"/>
            <a:ext cx="8229600" cy="1367134"/>
          </a:xfrm>
        </p:spPr>
        <p:txBody>
          <a:bodyPr>
            <a:noAutofit/>
          </a:bodyPr>
          <a:lstStyle/>
          <a:p>
            <a:pPr>
              <a:lnSpc>
                <a:spcPct val="150000"/>
              </a:lnSpc>
            </a:pPr>
            <a:r>
              <a:rPr lang="fr-FR" sz="2800" dirty="0">
                <a:solidFill>
                  <a:srgbClr val="FF0000"/>
                </a:solidFill>
              </a:rPr>
              <a:t>Les LDL-cholestérol </a:t>
            </a:r>
            <a:r>
              <a:rPr lang="fr-FR" sz="2800" dirty="0"/>
              <a:t>sont à l’origine de la formation </a:t>
            </a:r>
            <a:r>
              <a:rPr lang="fr-FR" sz="2800" dirty="0">
                <a:solidFill>
                  <a:srgbClr val="FF0000"/>
                </a:solidFill>
              </a:rPr>
              <a:t>des plaques d’athérome</a:t>
            </a:r>
            <a:r>
              <a:rPr lang="fr-FR" sz="2800" dirty="0"/>
              <a:t>.</a:t>
            </a:r>
          </a:p>
        </p:txBody>
      </p:sp>
      <p:sp>
        <p:nvSpPr>
          <p:cNvPr id="4" name="Rectangle 3"/>
          <p:cNvSpPr/>
          <p:nvPr/>
        </p:nvSpPr>
        <p:spPr>
          <a:xfrm>
            <a:off x="179512" y="1844824"/>
            <a:ext cx="8208912" cy="2031325"/>
          </a:xfrm>
          <a:prstGeom prst="rect">
            <a:avLst/>
          </a:prstGeom>
        </p:spPr>
        <p:txBody>
          <a:bodyPr wrap="square">
            <a:spAutoFit/>
          </a:bodyPr>
          <a:lstStyle/>
          <a:p>
            <a:pPr algn="just">
              <a:lnSpc>
                <a:spcPct val="150000"/>
              </a:lnSpc>
            </a:pPr>
            <a:r>
              <a:rPr lang="fr-FR" sz="2800" dirty="0"/>
              <a:t>Plusieurs facteurs influent sur les taux de lipoprotéines LDL et de HDL :</a:t>
            </a:r>
          </a:p>
          <a:p>
            <a:pPr algn="just">
              <a:lnSpc>
                <a:spcPct val="150000"/>
              </a:lnSpc>
            </a:pPr>
            <a:r>
              <a:rPr lang="fr-FR" sz="2800" dirty="0"/>
              <a:t>    - </a:t>
            </a:r>
            <a:r>
              <a:rPr lang="fr-FR" sz="2800" b="1" dirty="0"/>
              <a:t>l’alimentation</a:t>
            </a:r>
            <a:r>
              <a:rPr lang="fr-FR" sz="2800" dirty="0"/>
              <a:t>.</a:t>
            </a:r>
          </a:p>
        </p:txBody>
      </p:sp>
      <p:sp>
        <p:nvSpPr>
          <p:cNvPr id="5" name="Rectangle 4"/>
          <p:cNvSpPr/>
          <p:nvPr/>
        </p:nvSpPr>
        <p:spPr>
          <a:xfrm>
            <a:off x="539552" y="4029165"/>
            <a:ext cx="7848872" cy="2031325"/>
          </a:xfrm>
          <a:prstGeom prst="rect">
            <a:avLst/>
          </a:prstGeom>
        </p:spPr>
        <p:txBody>
          <a:bodyPr wrap="square">
            <a:spAutoFit/>
          </a:bodyPr>
          <a:lstStyle/>
          <a:p>
            <a:pPr algn="just">
              <a:lnSpc>
                <a:spcPct val="150000"/>
              </a:lnSpc>
            </a:pPr>
            <a:r>
              <a:rPr lang="fr-FR" sz="2800" dirty="0"/>
              <a:t>- </a:t>
            </a:r>
            <a:r>
              <a:rPr lang="fr-FR" sz="2800" b="1" dirty="0"/>
              <a:t>l’activité physique régulière</a:t>
            </a:r>
            <a:r>
              <a:rPr lang="fr-FR" sz="2800" dirty="0"/>
              <a:t>. Elle induit une baisse des LDL-cholestérol et provoque une augmentation du taux de HDL-cholestérol.</a:t>
            </a:r>
          </a:p>
        </p:txBody>
      </p:sp>
      <p:sp>
        <p:nvSpPr>
          <p:cNvPr id="7" name="Espace réservé du pied de page 6">
            <a:extLst>
              <a:ext uri="{FF2B5EF4-FFF2-40B4-BE49-F238E27FC236}">
                <a16:creationId xmlns:a16="http://schemas.microsoft.com/office/drawing/2014/main" id="{663A7520-45F8-4F97-9963-B37E7E3213B3}"/>
              </a:ext>
            </a:extLst>
          </p:cNvPr>
          <p:cNvSpPr>
            <a:spLocks noGrp="1"/>
          </p:cNvSpPr>
          <p:nvPr>
            <p:ph type="ftr" sz="quarter" idx="11"/>
          </p:nvPr>
        </p:nvSpPr>
        <p:spPr/>
        <p:txBody>
          <a:bodyPr/>
          <a:lstStyle/>
          <a:p>
            <a:endParaRPr lang="fr-FR"/>
          </a:p>
        </p:txBody>
      </p:sp>
      <p:sp>
        <p:nvSpPr>
          <p:cNvPr id="8" name="Espace réservé du numéro de diapositive 7">
            <a:extLst>
              <a:ext uri="{FF2B5EF4-FFF2-40B4-BE49-F238E27FC236}">
                <a16:creationId xmlns:a16="http://schemas.microsoft.com/office/drawing/2014/main" id="{66695D83-E296-4966-8DB2-F6CCF4D2BCAD}"/>
              </a:ext>
            </a:extLst>
          </p:cNvPr>
          <p:cNvSpPr>
            <a:spLocks noGrp="1"/>
          </p:cNvSpPr>
          <p:nvPr>
            <p:ph type="sldNum" sz="quarter" idx="12"/>
          </p:nvPr>
        </p:nvSpPr>
        <p:spPr/>
        <p:txBody>
          <a:bodyPr/>
          <a:lstStyle/>
          <a:p>
            <a:fld id="{DAAB17DD-40F0-42CF-93D8-8BB8C7BDC1D2}" type="slidenum">
              <a:rPr lang="fr-FR" smtClean="0"/>
              <a:t>62</a:t>
            </a:fld>
            <a:endParaRPr lang="fr-FR"/>
          </a:p>
        </p:txBody>
      </p:sp>
    </p:spTree>
    <p:extLst>
      <p:ext uri="{BB962C8B-B14F-4D97-AF65-F5344CB8AC3E}">
        <p14:creationId xmlns:p14="http://schemas.microsoft.com/office/powerpoint/2010/main" val="287503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1540" y="136525"/>
            <a:ext cx="8280920" cy="1384995"/>
          </a:xfrm>
          <a:prstGeom prst="rect">
            <a:avLst/>
          </a:prstGeom>
        </p:spPr>
        <p:txBody>
          <a:bodyPr wrap="square">
            <a:spAutoFit/>
          </a:bodyPr>
          <a:lstStyle/>
          <a:p>
            <a:pPr algn="just">
              <a:lnSpc>
                <a:spcPct val="150000"/>
              </a:lnSpc>
            </a:pPr>
            <a:r>
              <a:rPr lang="fr-FR" sz="2800" dirty="0"/>
              <a:t>- </a:t>
            </a:r>
            <a:r>
              <a:rPr lang="fr-FR" sz="2800" b="1" dirty="0"/>
              <a:t>les facteurs génétiques</a:t>
            </a:r>
            <a:r>
              <a:rPr lang="fr-FR" sz="2800" dirty="0"/>
              <a:t>. Ils jouent un rôle important dans certaines formes d’hypercholestérolémies</a:t>
            </a:r>
          </a:p>
        </p:txBody>
      </p:sp>
      <p:sp>
        <p:nvSpPr>
          <p:cNvPr id="6" name="Espace réservé du pied de page 5">
            <a:extLst>
              <a:ext uri="{FF2B5EF4-FFF2-40B4-BE49-F238E27FC236}">
                <a16:creationId xmlns:a16="http://schemas.microsoft.com/office/drawing/2014/main" id="{388DA2A0-AD5E-4EB2-AD12-8529A96DCF7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49ACD4E-CA81-49DF-94F7-133B2018B6F0}"/>
              </a:ext>
            </a:extLst>
          </p:cNvPr>
          <p:cNvSpPr>
            <a:spLocks noGrp="1"/>
          </p:cNvSpPr>
          <p:nvPr>
            <p:ph type="sldNum" sz="quarter" idx="12"/>
          </p:nvPr>
        </p:nvSpPr>
        <p:spPr/>
        <p:txBody>
          <a:bodyPr/>
          <a:lstStyle/>
          <a:p>
            <a:fld id="{DAAB17DD-40F0-42CF-93D8-8BB8C7BDC1D2}" type="slidenum">
              <a:rPr lang="fr-FR" smtClean="0"/>
              <a:t>63</a:t>
            </a:fld>
            <a:endParaRPr lang="fr-FR"/>
          </a:p>
        </p:txBody>
      </p:sp>
    </p:spTree>
    <p:extLst>
      <p:ext uri="{BB962C8B-B14F-4D97-AF65-F5344CB8AC3E}">
        <p14:creationId xmlns:p14="http://schemas.microsoft.com/office/powerpoint/2010/main" val="103734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lgn="just">
              <a:lnSpc>
                <a:spcPct val="150000"/>
              </a:lnSpc>
            </a:pPr>
            <a:r>
              <a:rPr lang="fr-FR" sz="2800" dirty="0"/>
              <a:t>Proches du cholestérol, les </a:t>
            </a:r>
            <a:r>
              <a:rPr lang="fr-FR" sz="2800" dirty="0" err="1"/>
              <a:t>phytostérols</a:t>
            </a:r>
            <a:r>
              <a:rPr lang="fr-FR" sz="2800" dirty="0"/>
              <a:t> se rencontrent dans le milieu végétal. </a:t>
            </a:r>
          </a:p>
          <a:p>
            <a:pPr algn="just">
              <a:lnSpc>
                <a:spcPct val="150000"/>
              </a:lnSpc>
            </a:pPr>
            <a:r>
              <a:rPr lang="fr-FR" sz="2800" dirty="0"/>
              <a:t>La caractéristique de ces composés est :</a:t>
            </a:r>
          </a:p>
          <a:p>
            <a:pPr marL="0" indent="0" algn="just">
              <a:lnSpc>
                <a:spcPct val="150000"/>
              </a:lnSpc>
              <a:buNone/>
            </a:pPr>
            <a:r>
              <a:rPr lang="fr-FR" sz="2800" dirty="0"/>
              <a:t>   </a:t>
            </a:r>
            <a:r>
              <a:rPr lang="fr-FR" sz="2800" b="1" i="1" dirty="0"/>
              <a:t>-  une très faible absorption intestinale </a:t>
            </a:r>
            <a:r>
              <a:rPr lang="fr-FR" sz="2800" dirty="0"/>
              <a:t>;</a:t>
            </a:r>
          </a:p>
          <a:p>
            <a:pPr marL="0" indent="0" algn="just">
              <a:lnSpc>
                <a:spcPct val="150000"/>
              </a:lnSpc>
              <a:buNone/>
            </a:pPr>
            <a:r>
              <a:rPr lang="fr-FR" sz="2800" dirty="0"/>
              <a:t>   - </a:t>
            </a:r>
            <a:r>
              <a:rPr lang="fr-FR" sz="2800" b="1" i="1" dirty="0"/>
              <a:t>leur capacité à inhiber l’assimilation du cholestérol   d’origine alimentaire.</a:t>
            </a:r>
          </a:p>
        </p:txBody>
      </p:sp>
      <p:sp>
        <p:nvSpPr>
          <p:cNvPr id="4" name="Rectangle 3"/>
          <p:cNvSpPr/>
          <p:nvPr/>
        </p:nvSpPr>
        <p:spPr>
          <a:xfrm>
            <a:off x="561275" y="695784"/>
            <a:ext cx="3262240" cy="523220"/>
          </a:xfrm>
          <a:prstGeom prst="rect">
            <a:avLst/>
          </a:prstGeom>
        </p:spPr>
        <p:txBody>
          <a:bodyPr wrap="none">
            <a:spAutoFit/>
          </a:bodyPr>
          <a:lstStyle/>
          <a:p>
            <a:r>
              <a:rPr lang="fr-FR" sz="2800" b="1" dirty="0">
                <a:solidFill>
                  <a:srgbClr val="0070C0"/>
                </a:solidFill>
              </a:rPr>
              <a:t>1-2- Les </a:t>
            </a:r>
            <a:r>
              <a:rPr lang="fr-FR" sz="2800" b="1" dirty="0" err="1">
                <a:solidFill>
                  <a:srgbClr val="0070C0"/>
                </a:solidFill>
              </a:rPr>
              <a:t>phytostérols</a:t>
            </a:r>
            <a:endParaRPr lang="fr-FR" sz="2800" b="1" dirty="0">
              <a:solidFill>
                <a:srgbClr val="0070C0"/>
              </a:solidFill>
            </a:endParaRPr>
          </a:p>
        </p:txBody>
      </p:sp>
      <p:sp>
        <p:nvSpPr>
          <p:cNvPr id="6" name="Espace réservé du pied de page 5">
            <a:extLst>
              <a:ext uri="{FF2B5EF4-FFF2-40B4-BE49-F238E27FC236}">
                <a16:creationId xmlns:a16="http://schemas.microsoft.com/office/drawing/2014/main" id="{00F7D9A7-4B2A-4E9D-BE1C-C17C5B709B3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03044AA-3E7C-42F5-8D2B-FABB2DB19C18}"/>
              </a:ext>
            </a:extLst>
          </p:cNvPr>
          <p:cNvSpPr>
            <a:spLocks noGrp="1"/>
          </p:cNvSpPr>
          <p:nvPr>
            <p:ph type="sldNum" sz="quarter" idx="12"/>
          </p:nvPr>
        </p:nvSpPr>
        <p:spPr/>
        <p:txBody>
          <a:bodyPr/>
          <a:lstStyle/>
          <a:p>
            <a:fld id="{DAAB17DD-40F0-42CF-93D8-8BB8C7BDC1D2}" type="slidenum">
              <a:rPr lang="fr-FR" smtClean="0"/>
              <a:t>64</a:t>
            </a:fld>
            <a:endParaRPr lang="fr-FR"/>
          </a:p>
        </p:txBody>
      </p:sp>
    </p:spTree>
    <p:extLst>
      <p:ext uri="{BB962C8B-B14F-4D97-AF65-F5344CB8AC3E}">
        <p14:creationId xmlns:p14="http://schemas.microsoft.com/office/powerpoint/2010/main" val="236347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88641"/>
            <a:ext cx="8229600" cy="2088231"/>
          </a:xfrm>
        </p:spPr>
        <p:txBody>
          <a:bodyPr>
            <a:normAutofit/>
          </a:bodyPr>
          <a:lstStyle/>
          <a:p>
            <a:pPr algn="just">
              <a:lnSpc>
                <a:spcPct val="150000"/>
              </a:lnSpc>
            </a:pPr>
            <a:r>
              <a:rPr lang="fr-FR" sz="2800" dirty="0"/>
              <a:t>Les principales sources naturelles en </a:t>
            </a:r>
            <a:r>
              <a:rPr lang="fr-FR" sz="2800" dirty="0" err="1"/>
              <a:t>phytostérols</a:t>
            </a:r>
            <a:r>
              <a:rPr lang="fr-FR" sz="2800" dirty="0"/>
              <a:t> sont les huiles végétales, les céréales et pour une moindre part les légumes secs.</a:t>
            </a:r>
          </a:p>
        </p:txBody>
      </p:sp>
      <p:sp>
        <p:nvSpPr>
          <p:cNvPr id="4" name="Rectangle 3"/>
          <p:cNvSpPr/>
          <p:nvPr/>
        </p:nvSpPr>
        <p:spPr>
          <a:xfrm>
            <a:off x="251520" y="2420888"/>
            <a:ext cx="8640960" cy="1318181"/>
          </a:xfrm>
          <a:prstGeom prst="rect">
            <a:avLst/>
          </a:prstGeom>
        </p:spPr>
        <p:txBody>
          <a:bodyPr wrap="square">
            <a:spAutoFit/>
          </a:bodyPr>
          <a:lstStyle/>
          <a:p>
            <a:pPr algn="just">
              <a:lnSpc>
                <a:spcPct val="150000"/>
              </a:lnSpc>
            </a:pPr>
            <a:r>
              <a:rPr lang="fr-FR" sz="2800" dirty="0"/>
              <a:t>L’enrichissement de certaines huiles et margarines en </a:t>
            </a:r>
            <a:r>
              <a:rPr lang="fr-FR" sz="2800" dirty="0" err="1"/>
              <a:t>phytostérols</a:t>
            </a:r>
            <a:r>
              <a:rPr lang="fr-FR" sz="2800" dirty="0"/>
              <a:t> permet de diminuer la cholestérolémie :</a:t>
            </a:r>
          </a:p>
        </p:txBody>
      </p:sp>
      <p:sp>
        <p:nvSpPr>
          <p:cNvPr id="5" name="Rectangle 4"/>
          <p:cNvSpPr/>
          <p:nvPr/>
        </p:nvSpPr>
        <p:spPr>
          <a:xfrm>
            <a:off x="683568" y="4077072"/>
            <a:ext cx="8208912" cy="2610843"/>
          </a:xfrm>
          <a:prstGeom prst="rect">
            <a:avLst/>
          </a:prstGeom>
        </p:spPr>
        <p:txBody>
          <a:bodyPr wrap="square">
            <a:spAutoFit/>
          </a:bodyPr>
          <a:lstStyle/>
          <a:p>
            <a:pPr algn="just">
              <a:lnSpc>
                <a:spcPct val="150000"/>
              </a:lnSpc>
            </a:pPr>
            <a:r>
              <a:rPr lang="fr-FR" sz="2800" dirty="0">
                <a:solidFill>
                  <a:srgbClr val="FF0000"/>
                </a:solidFill>
              </a:rPr>
              <a:t>2 à 3 g/j de </a:t>
            </a:r>
            <a:r>
              <a:rPr lang="fr-FR" sz="2800" dirty="0" err="1">
                <a:solidFill>
                  <a:srgbClr val="FF0000"/>
                </a:solidFill>
              </a:rPr>
              <a:t>phytostérols</a:t>
            </a:r>
            <a:r>
              <a:rPr lang="fr-FR" sz="2800" dirty="0">
                <a:solidFill>
                  <a:srgbClr val="FF0000"/>
                </a:solidFill>
              </a:rPr>
              <a:t> </a:t>
            </a:r>
            <a:r>
              <a:rPr lang="fr-FR" sz="2800" dirty="0"/>
              <a:t>(soit environ </a:t>
            </a:r>
            <a:r>
              <a:rPr lang="fr-FR" sz="2800" dirty="0">
                <a:solidFill>
                  <a:srgbClr val="FF0000"/>
                </a:solidFill>
              </a:rPr>
              <a:t>25 à 30 g de margarine enrichie</a:t>
            </a:r>
            <a:r>
              <a:rPr lang="fr-FR" sz="2800" dirty="0"/>
              <a:t>) consommés quotidiennement pourrait </a:t>
            </a:r>
            <a:r>
              <a:rPr lang="fr-FR" sz="2800" dirty="0">
                <a:solidFill>
                  <a:srgbClr val="FF0000"/>
                </a:solidFill>
              </a:rPr>
              <a:t>réduire le taux de cholestérol circulant de 10 à 15 %.</a:t>
            </a:r>
          </a:p>
        </p:txBody>
      </p:sp>
      <p:sp>
        <p:nvSpPr>
          <p:cNvPr id="7" name="Espace réservé du pied de page 6">
            <a:extLst>
              <a:ext uri="{FF2B5EF4-FFF2-40B4-BE49-F238E27FC236}">
                <a16:creationId xmlns:a16="http://schemas.microsoft.com/office/drawing/2014/main" id="{10334265-494B-48F8-9C0A-2A02CA776196}"/>
              </a:ext>
            </a:extLst>
          </p:cNvPr>
          <p:cNvSpPr>
            <a:spLocks noGrp="1"/>
          </p:cNvSpPr>
          <p:nvPr>
            <p:ph type="ftr" sz="quarter" idx="11"/>
          </p:nvPr>
        </p:nvSpPr>
        <p:spPr/>
        <p:txBody>
          <a:bodyPr/>
          <a:lstStyle/>
          <a:p>
            <a:endParaRPr lang="fr-FR"/>
          </a:p>
        </p:txBody>
      </p:sp>
      <p:sp>
        <p:nvSpPr>
          <p:cNvPr id="8" name="Espace réservé du numéro de diapositive 7">
            <a:extLst>
              <a:ext uri="{FF2B5EF4-FFF2-40B4-BE49-F238E27FC236}">
                <a16:creationId xmlns:a16="http://schemas.microsoft.com/office/drawing/2014/main" id="{C9D7A66C-17F3-40B2-9E4F-DF687D8A7509}"/>
              </a:ext>
            </a:extLst>
          </p:cNvPr>
          <p:cNvSpPr>
            <a:spLocks noGrp="1"/>
          </p:cNvSpPr>
          <p:nvPr>
            <p:ph type="sldNum" sz="quarter" idx="12"/>
          </p:nvPr>
        </p:nvSpPr>
        <p:spPr/>
        <p:txBody>
          <a:bodyPr/>
          <a:lstStyle/>
          <a:p>
            <a:fld id="{DAAB17DD-40F0-42CF-93D8-8BB8C7BDC1D2}" type="slidenum">
              <a:rPr lang="fr-FR" smtClean="0"/>
              <a:t>65</a:t>
            </a:fld>
            <a:endParaRPr lang="fr-FR"/>
          </a:p>
        </p:txBody>
      </p:sp>
    </p:spTree>
    <p:extLst>
      <p:ext uri="{BB962C8B-B14F-4D97-AF65-F5344CB8AC3E}">
        <p14:creationId xmlns:p14="http://schemas.microsoft.com/office/powerpoint/2010/main" val="137087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196752"/>
            <a:ext cx="8229600" cy="1396752"/>
          </a:xfrm>
        </p:spPr>
        <p:txBody>
          <a:bodyPr>
            <a:normAutofit/>
          </a:bodyPr>
          <a:lstStyle/>
          <a:p>
            <a:pPr algn="just">
              <a:lnSpc>
                <a:spcPct val="150000"/>
              </a:lnSpc>
            </a:pPr>
            <a:r>
              <a:rPr lang="fr-FR" sz="2800" dirty="0"/>
              <a:t>Ils sont formés d’une molécule de glycérol estérifiée par trois molécules d’acide gras.</a:t>
            </a:r>
          </a:p>
        </p:txBody>
      </p:sp>
      <p:sp>
        <p:nvSpPr>
          <p:cNvPr id="4" name="Rectangle 3"/>
          <p:cNvSpPr/>
          <p:nvPr/>
        </p:nvSpPr>
        <p:spPr>
          <a:xfrm>
            <a:off x="561275" y="434174"/>
            <a:ext cx="3240246" cy="523220"/>
          </a:xfrm>
          <a:prstGeom prst="rect">
            <a:avLst/>
          </a:prstGeom>
        </p:spPr>
        <p:txBody>
          <a:bodyPr wrap="none">
            <a:spAutoFit/>
          </a:bodyPr>
          <a:lstStyle/>
          <a:p>
            <a:r>
              <a:rPr lang="fr-FR" sz="2800" b="1" dirty="0">
                <a:solidFill>
                  <a:srgbClr val="0070C0"/>
                </a:solidFill>
              </a:rPr>
              <a:t>1-3- Les triglycérides</a:t>
            </a:r>
          </a:p>
        </p:txBody>
      </p:sp>
      <p:sp>
        <p:nvSpPr>
          <p:cNvPr id="5" name="Rectangle 4"/>
          <p:cNvSpPr/>
          <p:nvPr/>
        </p:nvSpPr>
        <p:spPr>
          <a:xfrm>
            <a:off x="395536" y="2846233"/>
            <a:ext cx="8352928" cy="1964512"/>
          </a:xfrm>
          <a:prstGeom prst="rect">
            <a:avLst/>
          </a:prstGeom>
        </p:spPr>
        <p:txBody>
          <a:bodyPr wrap="square">
            <a:spAutoFit/>
          </a:bodyPr>
          <a:lstStyle/>
          <a:p>
            <a:pPr marL="457200" indent="-457200" algn="just">
              <a:lnSpc>
                <a:spcPct val="150000"/>
              </a:lnSpc>
              <a:buFont typeface="Arial" pitchFamily="34" charset="0"/>
              <a:buChar char="•"/>
            </a:pPr>
            <a:r>
              <a:rPr lang="fr-FR" sz="2800" dirty="0"/>
              <a:t>Cet ester de glycérol a une </a:t>
            </a:r>
            <a:r>
              <a:rPr lang="fr-FR" sz="2800" dirty="0">
                <a:solidFill>
                  <a:srgbClr val="FF0000"/>
                </a:solidFill>
              </a:rPr>
              <a:t>origine à la fois exogène par l’alimentation </a:t>
            </a:r>
            <a:r>
              <a:rPr lang="fr-FR" sz="2800" dirty="0"/>
              <a:t>et </a:t>
            </a:r>
            <a:r>
              <a:rPr lang="fr-FR" sz="2800" dirty="0">
                <a:solidFill>
                  <a:srgbClr val="FF0000"/>
                </a:solidFill>
              </a:rPr>
              <a:t>endogène par la synthèse qui est réalisée au niveau du foie et de l’intestin.</a:t>
            </a:r>
          </a:p>
        </p:txBody>
      </p:sp>
      <p:sp>
        <p:nvSpPr>
          <p:cNvPr id="6" name="Rectangle 5"/>
          <p:cNvSpPr/>
          <p:nvPr/>
        </p:nvSpPr>
        <p:spPr>
          <a:xfrm>
            <a:off x="395536" y="5157192"/>
            <a:ext cx="8352928" cy="1318181"/>
          </a:xfrm>
          <a:prstGeom prst="rect">
            <a:avLst/>
          </a:prstGeom>
        </p:spPr>
        <p:txBody>
          <a:bodyPr wrap="square">
            <a:spAutoFit/>
          </a:bodyPr>
          <a:lstStyle/>
          <a:p>
            <a:pPr marL="457200" indent="-457200" algn="just">
              <a:lnSpc>
                <a:spcPct val="150000"/>
              </a:lnSpc>
              <a:buFont typeface="Arial" pitchFamily="34" charset="0"/>
              <a:buChar char="•"/>
            </a:pPr>
            <a:r>
              <a:rPr lang="fr-FR" sz="2800" dirty="0"/>
              <a:t>Des transporteurs permettent leur circulation dans le sang.</a:t>
            </a:r>
          </a:p>
        </p:txBody>
      </p:sp>
      <p:sp>
        <p:nvSpPr>
          <p:cNvPr id="8" name="Espace réservé du pied de page 7">
            <a:extLst>
              <a:ext uri="{FF2B5EF4-FFF2-40B4-BE49-F238E27FC236}">
                <a16:creationId xmlns:a16="http://schemas.microsoft.com/office/drawing/2014/main" id="{278FB8E4-ACEE-405A-AF61-33B0DCDFA90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C8B5DEA-FE77-4382-A9D6-8530F1057C3C}"/>
              </a:ext>
            </a:extLst>
          </p:cNvPr>
          <p:cNvSpPr>
            <a:spLocks noGrp="1"/>
          </p:cNvSpPr>
          <p:nvPr>
            <p:ph type="sldNum" sz="quarter" idx="12"/>
          </p:nvPr>
        </p:nvSpPr>
        <p:spPr/>
        <p:txBody>
          <a:bodyPr/>
          <a:lstStyle/>
          <a:p>
            <a:fld id="{DAAB17DD-40F0-42CF-93D8-8BB8C7BDC1D2}" type="slidenum">
              <a:rPr lang="fr-FR" smtClean="0"/>
              <a:t>66</a:t>
            </a:fld>
            <a:endParaRPr lang="fr-FR"/>
          </a:p>
        </p:txBody>
      </p:sp>
    </p:spTree>
    <p:extLst>
      <p:ext uri="{BB962C8B-B14F-4D97-AF65-F5344CB8AC3E}">
        <p14:creationId xmlns:p14="http://schemas.microsoft.com/office/powerpoint/2010/main" val="343255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188640"/>
            <a:ext cx="8229600" cy="1396752"/>
          </a:xfrm>
        </p:spPr>
        <p:txBody>
          <a:bodyPr>
            <a:normAutofit/>
          </a:bodyPr>
          <a:lstStyle/>
          <a:p>
            <a:pPr algn="just">
              <a:lnSpc>
                <a:spcPct val="150000"/>
              </a:lnSpc>
            </a:pPr>
            <a:r>
              <a:rPr lang="fr-FR" sz="2800" dirty="0"/>
              <a:t>Une partie des triglycérides est stockée dans les adipocytes.</a:t>
            </a:r>
          </a:p>
        </p:txBody>
      </p:sp>
      <p:sp>
        <p:nvSpPr>
          <p:cNvPr id="4" name="Rectangle 3"/>
          <p:cNvSpPr/>
          <p:nvPr/>
        </p:nvSpPr>
        <p:spPr>
          <a:xfrm>
            <a:off x="539552" y="1844824"/>
            <a:ext cx="8352928" cy="2031325"/>
          </a:xfrm>
          <a:prstGeom prst="rect">
            <a:avLst/>
          </a:prstGeom>
        </p:spPr>
        <p:txBody>
          <a:bodyPr wrap="square">
            <a:spAutoFit/>
          </a:bodyPr>
          <a:lstStyle/>
          <a:p>
            <a:pPr marL="285750" indent="-285750" algn="just">
              <a:lnSpc>
                <a:spcPct val="150000"/>
              </a:lnSpc>
              <a:buFont typeface="Arial" pitchFamily="34" charset="0"/>
              <a:buChar char="•"/>
            </a:pPr>
            <a:r>
              <a:rPr lang="fr-FR" sz="2800" dirty="0"/>
              <a:t>À partir du foie, </a:t>
            </a:r>
            <a:r>
              <a:rPr lang="fr-FR" sz="2800" dirty="0">
                <a:solidFill>
                  <a:srgbClr val="FF0000"/>
                </a:solidFill>
              </a:rPr>
              <a:t>les VLDL transportent les triglycérides </a:t>
            </a:r>
            <a:r>
              <a:rPr lang="fr-FR" sz="2800" dirty="0"/>
              <a:t>endogènes vers différents organes dont les muscles et le cerveau.</a:t>
            </a:r>
          </a:p>
        </p:txBody>
      </p:sp>
      <p:sp>
        <p:nvSpPr>
          <p:cNvPr id="7" name="Espace réservé du pied de page 6">
            <a:extLst>
              <a:ext uri="{FF2B5EF4-FFF2-40B4-BE49-F238E27FC236}">
                <a16:creationId xmlns:a16="http://schemas.microsoft.com/office/drawing/2014/main" id="{440AF688-7188-4E5F-A5A3-9969ADC9468C}"/>
              </a:ext>
            </a:extLst>
          </p:cNvPr>
          <p:cNvSpPr>
            <a:spLocks noGrp="1"/>
          </p:cNvSpPr>
          <p:nvPr>
            <p:ph type="ftr" sz="quarter" idx="11"/>
          </p:nvPr>
        </p:nvSpPr>
        <p:spPr/>
        <p:txBody>
          <a:bodyPr/>
          <a:lstStyle/>
          <a:p>
            <a:endParaRPr lang="fr-FR"/>
          </a:p>
        </p:txBody>
      </p:sp>
      <p:sp>
        <p:nvSpPr>
          <p:cNvPr id="8" name="Espace réservé du numéro de diapositive 7">
            <a:extLst>
              <a:ext uri="{FF2B5EF4-FFF2-40B4-BE49-F238E27FC236}">
                <a16:creationId xmlns:a16="http://schemas.microsoft.com/office/drawing/2014/main" id="{DDC79ABC-248F-4DAA-9B0A-B44FA9555007}"/>
              </a:ext>
            </a:extLst>
          </p:cNvPr>
          <p:cNvSpPr>
            <a:spLocks noGrp="1"/>
          </p:cNvSpPr>
          <p:nvPr>
            <p:ph type="sldNum" sz="quarter" idx="12"/>
          </p:nvPr>
        </p:nvSpPr>
        <p:spPr/>
        <p:txBody>
          <a:bodyPr/>
          <a:lstStyle/>
          <a:p>
            <a:fld id="{DAAB17DD-40F0-42CF-93D8-8BB8C7BDC1D2}" type="slidenum">
              <a:rPr lang="fr-FR" smtClean="0"/>
              <a:t>67</a:t>
            </a:fld>
            <a:endParaRPr lang="fr-FR"/>
          </a:p>
        </p:txBody>
      </p:sp>
      <p:sp>
        <p:nvSpPr>
          <p:cNvPr id="9" name="Espace réservé du contenu 2">
            <a:extLst>
              <a:ext uri="{FF2B5EF4-FFF2-40B4-BE49-F238E27FC236}">
                <a16:creationId xmlns:a16="http://schemas.microsoft.com/office/drawing/2014/main" id="{2BD9E170-283B-450C-BCCD-2E12DD4BB167}"/>
              </a:ext>
            </a:extLst>
          </p:cNvPr>
          <p:cNvSpPr txBox="1">
            <a:spLocks/>
          </p:cNvSpPr>
          <p:nvPr/>
        </p:nvSpPr>
        <p:spPr>
          <a:xfrm>
            <a:off x="539552" y="3876149"/>
            <a:ext cx="8229600" cy="20448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pPr>
            <a:r>
              <a:rPr lang="fr-FR" sz="2800"/>
              <a:t>L’augmentation de la concentration sanguine en triglycérides (</a:t>
            </a:r>
            <a:r>
              <a:rPr lang="fr-FR" sz="2800">
                <a:solidFill>
                  <a:srgbClr val="FF0000"/>
                </a:solidFill>
              </a:rPr>
              <a:t>supérieure à 1,5 g/L</a:t>
            </a:r>
            <a:r>
              <a:rPr lang="fr-FR" sz="2800"/>
              <a:t>) est considérée en soit comme un facteur de risque à part entière.</a:t>
            </a:r>
            <a:endParaRPr lang="fr-FR" sz="2800" dirty="0"/>
          </a:p>
        </p:txBody>
      </p:sp>
    </p:spTree>
    <p:extLst>
      <p:ext uri="{BB962C8B-B14F-4D97-AF65-F5344CB8AC3E}">
        <p14:creationId xmlns:p14="http://schemas.microsoft.com/office/powerpoint/2010/main" val="250933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9"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51638"/>
            <a:ext cx="8496944" cy="3257174"/>
          </a:xfrm>
          <a:prstGeom prst="rect">
            <a:avLst/>
          </a:prstGeom>
        </p:spPr>
        <p:txBody>
          <a:bodyPr wrap="square">
            <a:spAutoFit/>
          </a:bodyPr>
          <a:lstStyle/>
          <a:p>
            <a:pPr marL="457200" indent="-457200" algn="just">
              <a:lnSpc>
                <a:spcPct val="150000"/>
              </a:lnSpc>
              <a:buFont typeface="Arial" pitchFamily="34" charset="0"/>
              <a:buChar char="•"/>
            </a:pPr>
            <a:r>
              <a:rPr lang="fr-FR" sz="2800" dirty="0"/>
              <a:t>L’élévation des triglycérides sanguins s’accompagne aussi généralement d’une diminution du </a:t>
            </a:r>
            <a:r>
              <a:rPr lang="fr-FR" sz="2800" dirty="0">
                <a:solidFill>
                  <a:srgbClr val="FF0000"/>
                </a:solidFill>
              </a:rPr>
              <a:t>taux des HDL-cholestérol. </a:t>
            </a:r>
          </a:p>
          <a:p>
            <a:pPr marL="457200" indent="-457200" algn="just">
              <a:lnSpc>
                <a:spcPct val="150000"/>
              </a:lnSpc>
              <a:buFont typeface="Arial" pitchFamily="34" charset="0"/>
              <a:buChar char="•"/>
            </a:pPr>
            <a:r>
              <a:rPr lang="fr-FR" sz="2800" dirty="0"/>
              <a:t>La protection cardio-vasculaire en est d’autant diminuée.</a:t>
            </a:r>
          </a:p>
        </p:txBody>
      </p:sp>
      <p:sp>
        <p:nvSpPr>
          <p:cNvPr id="6" name="Espace réservé du pied de page 5">
            <a:extLst>
              <a:ext uri="{FF2B5EF4-FFF2-40B4-BE49-F238E27FC236}">
                <a16:creationId xmlns:a16="http://schemas.microsoft.com/office/drawing/2014/main" id="{3ACF72C5-541D-4609-B5FE-347FAE1111A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9B6E372-9C36-45E2-B0BF-C2F14EA2EA87}"/>
              </a:ext>
            </a:extLst>
          </p:cNvPr>
          <p:cNvSpPr>
            <a:spLocks noGrp="1"/>
          </p:cNvSpPr>
          <p:nvPr>
            <p:ph type="sldNum" sz="quarter" idx="12"/>
          </p:nvPr>
        </p:nvSpPr>
        <p:spPr/>
        <p:txBody>
          <a:bodyPr/>
          <a:lstStyle/>
          <a:p>
            <a:fld id="{DAAB17DD-40F0-42CF-93D8-8BB8C7BDC1D2}" type="slidenum">
              <a:rPr lang="fr-FR" smtClean="0"/>
              <a:t>68</a:t>
            </a:fld>
            <a:endParaRPr lang="fr-FR"/>
          </a:p>
        </p:txBody>
      </p:sp>
      <p:sp>
        <p:nvSpPr>
          <p:cNvPr id="8" name="Rectangle 7">
            <a:extLst>
              <a:ext uri="{FF2B5EF4-FFF2-40B4-BE49-F238E27FC236}">
                <a16:creationId xmlns:a16="http://schemas.microsoft.com/office/drawing/2014/main" id="{D58C68BD-C4F6-4436-B46E-96B11BF7E7C6}"/>
              </a:ext>
            </a:extLst>
          </p:cNvPr>
          <p:cNvSpPr/>
          <p:nvPr/>
        </p:nvSpPr>
        <p:spPr>
          <a:xfrm>
            <a:off x="355595" y="3380641"/>
            <a:ext cx="3036537" cy="523220"/>
          </a:xfrm>
          <a:prstGeom prst="rect">
            <a:avLst/>
          </a:prstGeom>
        </p:spPr>
        <p:txBody>
          <a:bodyPr wrap="none">
            <a:spAutoFit/>
          </a:bodyPr>
          <a:lstStyle/>
          <a:p>
            <a:r>
              <a:rPr lang="fr-FR" sz="2800" b="1" dirty="0">
                <a:solidFill>
                  <a:srgbClr val="0070C0"/>
                </a:solidFill>
              </a:rPr>
              <a:t>1-4- Les acides gras</a:t>
            </a:r>
          </a:p>
        </p:txBody>
      </p:sp>
      <p:sp>
        <p:nvSpPr>
          <p:cNvPr id="9" name="Rectangle 8">
            <a:extLst>
              <a:ext uri="{FF2B5EF4-FFF2-40B4-BE49-F238E27FC236}">
                <a16:creationId xmlns:a16="http://schemas.microsoft.com/office/drawing/2014/main" id="{82CF4DE6-415C-49CA-A642-8B8AF9D77FC6}"/>
              </a:ext>
            </a:extLst>
          </p:cNvPr>
          <p:cNvSpPr/>
          <p:nvPr/>
        </p:nvSpPr>
        <p:spPr>
          <a:xfrm>
            <a:off x="117849" y="4100721"/>
            <a:ext cx="8568951" cy="1964512"/>
          </a:xfrm>
          <a:prstGeom prst="rect">
            <a:avLst/>
          </a:prstGeom>
        </p:spPr>
        <p:txBody>
          <a:bodyPr wrap="square">
            <a:spAutoFit/>
          </a:bodyPr>
          <a:lstStyle/>
          <a:p>
            <a:pPr marL="342900" indent="-342900" algn="just">
              <a:lnSpc>
                <a:spcPct val="150000"/>
              </a:lnSpc>
              <a:buFont typeface="Arial" pitchFamily="34" charset="0"/>
              <a:buChar char="•"/>
            </a:pPr>
            <a:r>
              <a:rPr lang="fr-FR" sz="2800" dirty="0"/>
              <a:t>Il en existe de plusieurs types qui se différencient par la présence ou non de doubles liaisons, leur position et la longueur des chaînes.</a:t>
            </a:r>
          </a:p>
        </p:txBody>
      </p:sp>
    </p:spTree>
    <p:extLst>
      <p:ext uri="{BB962C8B-B14F-4D97-AF65-F5344CB8AC3E}">
        <p14:creationId xmlns:p14="http://schemas.microsoft.com/office/powerpoint/2010/main" val="215926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4618856" cy="850106"/>
          </a:xfrm>
        </p:spPr>
        <p:txBody>
          <a:bodyPr>
            <a:normAutofit/>
          </a:bodyPr>
          <a:lstStyle/>
          <a:p>
            <a:pPr algn="l"/>
            <a:r>
              <a:rPr lang="fr-FR" sz="2800" b="1" dirty="0">
                <a:solidFill>
                  <a:srgbClr val="FFC000"/>
                </a:solidFill>
              </a:rPr>
              <a:t>1-4-1- Les acides gras saturés</a:t>
            </a:r>
          </a:p>
        </p:txBody>
      </p:sp>
      <p:sp>
        <p:nvSpPr>
          <p:cNvPr id="3" name="Espace réservé du contenu 2"/>
          <p:cNvSpPr>
            <a:spLocks noGrp="1"/>
          </p:cNvSpPr>
          <p:nvPr>
            <p:ph idx="1"/>
          </p:nvPr>
        </p:nvSpPr>
        <p:spPr>
          <a:xfrm>
            <a:off x="467544" y="1268760"/>
            <a:ext cx="8229600" cy="1540768"/>
          </a:xfrm>
        </p:spPr>
        <p:txBody>
          <a:bodyPr>
            <a:normAutofit/>
          </a:bodyPr>
          <a:lstStyle/>
          <a:p>
            <a:pPr algn="just">
              <a:lnSpc>
                <a:spcPct val="150000"/>
              </a:lnSpc>
            </a:pPr>
            <a:r>
              <a:rPr lang="fr-FR" sz="2800" dirty="0"/>
              <a:t>Ils n’ont pas de double liaison et sont de longueurs variables.</a:t>
            </a:r>
          </a:p>
        </p:txBody>
      </p:sp>
      <p:sp>
        <p:nvSpPr>
          <p:cNvPr id="4" name="Rectangle 3"/>
          <p:cNvSpPr/>
          <p:nvPr/>
        </p:nvSpPr>
        <p:spPr>
          <a:xfrm>
            <a:off x="539552" y="2828835"/>
            <a:ext cx="8280920" cy="2031325"/>
          </a:xfrm>
          <a:prstGeom prst="rect">
            <a:avLst/>
          </a:prstGeom>
        </p:spPr>
        <p:txBody>
          <a:bodyPr wrap="square">
            <a:spAutoFit/>
          </a:bodyPr>
          <a:lstStyle/>
          <a:p>
            <a:pPr marL="457200" indent="-457200" algn="just">
              <a:lnSpc>
                <a:spcPct val="150000"/>
              </a:lnSpc>
              <a:buFont typeface="Arial" pitchFamily="34" charset="0"/>
              <a:buChar char="•"/>
            </a:pPr>
            <a:r>
              <a:rPr lang="fr-FR" sz="2800" dirty="0"/>
              <a:t>Les deux plus connus sont </a:t>
            </a:r>
            <a:r>
              <a:rPr lang="fr-FR" sz="2800" dirty="0">
                <a:solidFill>
                  <a:srgbClr val="FF0000"/>
                </a:solidFill>
              </a:rPr>
              <a:t>l’acide palmitique avec 16 </a:t>
            </a:r>
            <a:r>
              <a:rPr lang="fr-FR" sz="2800" dirty="0"/>
              <a:t>atomes de carbone et </a:t>
            </a:r>
            <a:r>
              <a:rPr lang="fr-FR" sz="2800" dirty="0">
                <a:solidFill>
                  <a:srgbClr val="FF0000"/>
                </a:solidFill>
              </a:rPr>
              <a:t>l’acide stéarique</a:t>
            </a:r>
            <a:r>
              <a:rPr lang="fr-FR" sz="2800" dirty="0"/>
              <a:t> qui possède </a:t>
            </a:r>
            <a:r>
              <a:rPr lang="fr-FR" sz="2800" dirty="0">
                <a:solidFill>
                  <a:srgbClr val="FF0000"/>
                </a:solidFill>
              </a:rPr>
              <a:t>18</a:t>
            </a:r>
            <a:r>
              <a:rPr lang="fr-FR" sz="2800" dirty="0"/>
              <a:t> atomes de carbone.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4869160"/>
            <a:ext cx="6780888"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space réservé du pied de page 6">
            <a:extLst>
              <a:ext uri="{FF2B5EF4-FFF2-40B4-BE49-F238E27FC236}">
                <a16:creationId xmlns:a16="http://schemas.microsoft.com/office/drawing/2014/main" id="{0E7B3802-4576-4401-886A-B358D0A414CF}"/>
              </a:ext>
            </a:extLst>
          </p:cNvPr>
          <p:cNvSpPr>
            <a:spLocks noGrp="1"/>
          </p:cNvSpPr>
          <p:nvPr>
            <p:ph type="ftr" sz="quarter" idx="11"/>
          </p:nvPr>
        </p:nvSpPr>
        <p:spPr/>
        <p:txBody>
          <a:bodyPr/>
          <a:lstStyle/>
          <a:p>
            <a:endParaRPr lang="fr-FR"/>
          </a:p>
        </p:txBody>
      </p:sp>
      <p:sp>
        <p:nvSpPr>
          <p:cNvPr id="8" name="Espace réservé du numéro de diapositive 7">
            <a:extLst>
              <a:ext uri="{FF2B5EF4-FFF2-40B4-BE49-F238E27FC236}">
                <a16:creationId xmlns:a16="http://schemas.microsoft.com/office/drawing/2014/main" id="{5092FCE1-D0FB-462D-8B4C-B58944C5DA04}"/>
              </a:ext>
            </a:extLst>
          </p:cNvPr>
          <p:cNvSpPr>
            <a:spLocks noGrp="1"/>
          </p:cNvSpPr>
          <p:nvPr>
            <p:ph type="sldNum" sz="quarter" idx="12"/>
          </p:nvPr>
        </p:nvSpPr>
        <p:spPr/>
        <p:txBody>
          <a:bodyPr/>
          <a:lstStyle/>
          <a:p>
            <a:fld id="{DAAB17DD-40F0-42CF-93D8-8BB8C7BDC1D2}" type="slidenum">
              <a:rPr lang="fr-FR" smtClean="0"/>
              <a:t>69</a:t>
            </a:fld>
            <a:endParaRPr lang="fr-FR"/>
          </a:p>
        </p:txBody>
      </p:sp>
    </p:spTree>
    <p:extLst>
      <p:ext uri="{BB962C8B-B14F-4D97-AF65-F5344CB8AC3E}">
        <p14:creationId xmlns:p14="http://schemas.microsoft.com/office/powerpoint/2010/main" val="2395185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88640"/>
            <a:ext cx="8229600" cy="1396752"/>
          </a:xfrm>
        </p:spPr>
        <p:txBody>
          <a:bodyPr>
            <a:normAutofit/>
          </a:bodyPr>
          <a:lstStyle/>
          <a:p>
            <a:pPr algn="just">
              <a:lnSpc>
                <a:spcPct val="150000"/>
              </a:lnSpc>
            </a:pPr>
            <a:r>
              <a:rPr lang="fr-FR" sz="2800" dirty="0"/>
              <a:t>Le métabolisme de base représente environ 60 % de la dépense énergétique des 24 h.</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556791"/>
            <a:ext cx="3816424" cy="5266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95536" y="2204864"/>
            <a:ext cx="4392488" cy="1429622"/>
          </a:xfrm>
          <a:prstGeom prst="rect">
            <a:avLst/>
          </a:prstGeom>
        </p:spPr>
        <p:txBody>
          <a:bodyPr wrap="square">
            <a:spAutoFit/>
          </a:bodyPr>
          <a:lstStyle/>
          <a:p>
            <a:pPr algn="just">
              <a:lnSpc>
                <a:spcPct val="150000"/>
              </a:lnSpc>
            </a:pPr>
            <a:r>
              <a:rPr lang="fr-FR" sz="2000" b="1" i="1" dirty="0"/>
              <a:t>Composantes des dépenses énergétiques de 24 heures (individu sédentaire).</a:t>
            </a:r>
            <a:endParaRPr lang="fr-FR" sz="2000" dirty="0"/>
          </a:p>
        </p:txBody>
      </p:sp>
      <p:sp>
        <p:nvSpPr>
          <p:cNvPr id="5" name="Rectangle 4"/>
          <p:cNvSpPr/>
          <p:nvPr/>
        </p:nvSpPr>
        <p:spPr>
          <a:xfrm>
            <a:off x="576064" y="3861048"/>
            <a:ext cx="4572000" cy="2542363"/>
          </a:xfrm>
          <a:prstGeom prst="rect">
            <a:avLst/>
          </a:prstGeom>
        </p:spPr>
        <p:txBody>
          <a:bodyPr>
            <a:spAutoFit/>
          </a:bodyPr>
          <a:lstStyle/>
          <a:p>
            <a:pPr algn="just">
              <a:lnSpc>
                <a:spcPct val="150000"/>
              </a:lnSpc>
            </a:pPr>
            <a:r>
              <a:rPr lang="fr-FR" dirty="0"/>
              <a:t>La majeure partie (60-70%) de la dépense énergétique totale est représentée par le métabolisme de base.</a:t>
            </a:r>
          </a:p>
          <a:p>
            <a:pPr algn="just">
              <a:lnSpc>
                <a:spcPct val="150000"/>
              </a:lnSpc>
            </a:pPr>
            <a:r>
              <a:rPr lang="fr-FR" dirty="0"/>
              <a:t> Seuls 20-30% des dépenses correspondent à une activité physique chez l’individu sédentaire.</a:t>
            </a:r>
          </a:p>
        </p:txBody>
      </p:sp>
      <p:sp>
        <p:nvSpPr>
          <p:cNvPr id="7" name="Espace réservé du pied de page 6">
            <a:extLst>
              <a:ext uri="{FF2B5EF4-FFF2-40B4-BE49-F238E27FC236}">
                <a16:creationId xmlns:a16="http://schemas.microsoft.com/office/drawing/2014/main" id="{87DEA2AB-27F5-4117-8EA7-C6049DD82B25}"/>
              </a:ext>
            </a:extLst>
          </p:cNvPr>
          <p:cNvSpPr>
            <a:spLocks noGrp="1"/>
          </p:cNvSpPr>
          <p:nvPr>
            <p:ph type="ftr" sz="quarter" idx="11"/>
          </p:nvPr>
        </p:nvSpPr>
        <p:spPr/>
        <p:txBody>
          <a:bodyPr/>
          <a:lstStyle/>
          <a:p>
            <a:endParaRPr lang="fr-FR"/>
          </a:p>
        </p:txBody>
      </p:sp>
      <p:sp>
        <p:nvSpPr>
          <p:cNvPr id="8" name="Espace réservé du numéro de diapositive 7">
            <a:extLst>
              <a:ext uri="{FF2B5EF4-FFF2-40B4-BE49-F238E27FC236}">
                <a16:creationId xmlns:a16="http://schemas.microsoft.com/office/drawing/2014/main" id="{E50CE52F-530E-47C6-8218-F939A11CFFD6}"/>
              </a:ext>
            </a:extLst>
          </p:cNvPr>
          <p:cNvSpPr>
            <a:spLocks noGrp="1"/>
          </p:cNvSpPr>
          <p:nvPr>
            <p:ph type="sldNum" sz="quarter" idx="12"/>
          </p:nvPr>
        </p:nvSpPr>
        <p:spPr/>
        <p:txBody>
          <a:bodyPr/>
          <a:lstStyle/>
          <a:p>
            <a:fld id="{DAAB17DD-40F0-42CF-93D8-8BB8C7BDC1D2}" type="slidenum">
              <a:rPr lang="fr-FR" smtClean="0"/>
              <a:t>7</a:t>
            </a:fld>
            <a:endParaRPr lang="fr-FR"/>
          </a:p>
        </p:txBody>
      </p:sp>
    </p:spTree>
    <p:extLst>
      <p:ext uri="{BB962C8B-B14F-4D97-AF65-F5344CB8AC3E}">
        <p14:creationId xmlns:p14="http://schemas.microsoft.com/office/powerpoint/2010/main" val="30509366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12776"/>
            <a:ext cx="8229600" cy="2044824"/>
          </a:xfrm>
        </p:spPr>
        <p:txBody>
          <a:bodyPr>
            <a:normAutofit/>
          </a:bodyPr>
          <a:lstStyle/>
          <a:p>
            <a:pPr algn="just">
              <a:lnSpc>
                <a:spcPct val="150000"/>
              </a:lnSpc>
            </a:pPr>
            <a:r>
              <a:rPr lang="fr-FR" sz="2800" dirty="0"/>
              <a:t>Ils possèdent une double liaison, sa position étant définie à partir du premier carbone CH</a:t>
            </a:r>
            <a:r>
              <a:rPr lang="fr-FR" sz="2800" baseline="-25000" dirty="0"/>
              <a:t>3</a:t>
            </a:r>
            <a:r>
              <a:rPr lang="fr-FR" sz="2800" dirty="0"/>
              <a:t> de la chaîne carbonée.</a:t>
            </a:r>
          </a:p>
        </p:txBody>
      </p:sp>
      <p:sp>
        <p:nvSpPr>
          <p:cNvPr id="4" name="Titre 1"/>
          <p:cNvSpPr txBox="1">
            <a:spLocks/>
          </p:cNvSpPr>
          <p:nvPr/>
        </p:nvSpPr>
        <p:spPr>
          <a:xfrm>
            <a:off x="457200" y="274638"/>
            <a:ext cx="6491064" cy="85010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a:solidFill>
                  <a:srgbClr val="FFC000"/>
                </a:solidFill>
              </a:rPr>
              <a:t>1-4-2- Les acides gras mono-insaturés</a:t>
            </a:r>
          </a:p>
        </p:txBody>
      </p:sp>
      <p:sp>
        <p:nvSpPr>
          <p:cNvPr id="5" name="Rectangle 4"/>
          <p:cNvSpPr/>
          <p:nvPr/>
        </p:nvSpPr>
        <p:spPr>
          <a:xfrm>
            <a:off x="457200" y="3645024"/>
            <a:ext cx="8291264" cy="1384995"/>
          </a:xfrm>
          <a:prstGeom prst="rect">
            <a:avLst/>
          </a:prstGeom>
        </p:spPr>
        <p:txBody>
          <a:bodyPr wrap="square">
            <a:spAutoFit/>
          </a:bodyPr>
          <a:lstStyle/>
          <a:p>
            <a:pPr marL="457200" indent="-457200" algn="just">
              <a:lnSpc>
                <a:spcPct val="150000"/>
              </a:lnSpc>
              <a:buFont typeface="Arial" pitchFamily="34" charset="0"/>
              <a:buChar char="•"/>
            </a:pPr>
            <a:r>
              <a:rPr lang="fr-FR" sz="2800" dirty="0"/>
              <a:t>Le plus connu d’entre eux est </a:t>
            </a:r>
            <a:r>
              <a:rPr lang="fr-FR" sz="2800" dirty="0">
                <a:solidFill>
                  <a:srgbClr val="FF0000"/>
                </a:solidFill>
              </a:rPr>
              <a:t>l’acide oléique </a:t>
            </a:r>
            <a:r>
              <a:rPr lang="fr-FR" sz="2800" dirty="0"/>
              <a:t>présent abondamment dans l’huile d’olive.</a:t>
            </a:r>
          </a:p>
        </p:txBody>
      </p:sp>
      <p:sp>
        <p:nvSpPr>
          <p:cNvPr id="6" name="Rectangle 5"/>
          <p:cNvSpPr/>
          <p:nvPr/>
        </p:nvSpPr>
        <p:spPr>
          <a:xfrm>
            <a:off x="465132" y="5157192"/>
            <a:ext cx="8283332" cy="1318181"/>
          </a:xfrm>
          <a:prstGeom prst="rect">
            <a:avLst/>
          </a:prstGeom>
        </p:spPr>
        <p:txBody>
          <a:bodyPr wrap="square">
            <a:spAutoFit/>
          </a:bodyPr>
          <a:lstStyle/>
          <a:p>
            <a:pPr marL="457200" indent="-457200" algn="just">
              <a:lnSpc>
                <a:spcPct val="150000"/>
              </a:lnSpc>
              <a:buFont typeface="Arial" pitchFamily="34" charset="0"/>
              <a:buChar char="•"/>
            </a:pPr>
            <a:r>
              <a:rPr lang="fr-FR" sz="2800" dirty="0"/>
              <a:t>La double liaison se situe entre le carbone en </a:t>
            </a:r>
            <a:r>
              <a:rPr lang="fr-FR" sz="2800" dirty="0">
                <a:solidFill>
                  <a:srgbClr val="FF0000"/>
                </a:solidFill>
              </a:rPr>
              <a:t>neuvième position et celui en dixième</a:t>
            </a:r>
            <a:r>
              <a:rPr lang="fr-FR" sz="2800" dirty="0"/>
              <a:t>.</a:t>
            </a:r>
          </a:p>
        </p:txBody>
      </p:sp>
      <p:sp>
        <p:nvSpPr>
          <p:cNvPr id="8" name="Espace réservé du pied de page 7">
            <a:extLst>
              <a:ext uri="{FF2B5EF4-FFF2-40B4-BE49-F238E27FC236}">
                <a16:creationId xmlns:a16="http://schemas.microsoft.com/office/drawing/2014/main" id="{829C441E-4F0C-4576-BA1C-F90E77EF41B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914EA84-EBF8-4145-AB47-7CB8CD857C11}"/>
              </a:ext>
            </a:extLst>
          </p:cNvPr>
          <p:cNvSpPr>
            <a:spLocks noGrp="1"/>
          </p:cNvSpPr>
          <p:nvPr>
            <p:ph type="sldNum" sz="quarter" idx="12"/>
          </p:nvPr>
        </p:nvSpPr>
        <p:spPr/>
        <p:txBody>
          <a:bodyPr/>
          <a:lstStyle/>
          <a:p>
            <a:fld id="{DAAB17DD-40F0-42CF-93D8-8BB8C7BDC1D2}" type="slidenum">
              <a:rPr lang="fr-FR" smtClean="0"/>
              <a:t>70</a:t>
            </a:fld>
            <a:endParaRPr lang="fr-FR"/>
          </a:p>
        </p:txBody>
      </p:sp>
    </p:spTree>
    <p:extLst>
      <p:ext uri="{BB962C8B-B14F-4D97-AF65-F5344CB8AC3E}">
        <p14:creationId xmlns:p14="http://schemas.microsoft.com/office/powerpoint/2010/main" val="22143861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550914"/>
            <a:ext cx="8229600" cy="4046438"/>
          </a:xfrm>
        </p:spPr>
        <p:txBody>
          <a:bodyPr>
            <a:normAutofit lnSpcReduction="10000"/>
          </a:bodyPr>
          <a:lstStyle/>
          <a:p>
            <a:pPr algn="just">
              <a:lnSpc>
                <a:spcPct val="150000"/>
              </a:lnSpc>
            </a:pPr>
            <a:r>
              <a:rPr lang="fr-FR" sz="2800" dirty="0"/>
              <a:t>Dans cette classe, il existe plusieurs représentants ;</a:t>
            </a:r>
          </a:p>
          <a:p>
            <a:pPr marL="0" indent="0" algn="just">
              <a:lnSpc>
                <a:spcPct val="150000"/>
              </a:lnSpc>
              <a:buNone/>
            </a:pPr>
            <a:r>
              <a:rPr lang="fr-FR" sz="2800" b="1" i="1" dirty="0"/>
              <a:t>Acides gras essentiels</a:t>
            </a:r>
          </a:p>
          <a:p>
            <a:pPr algn="just">
              <a:lnSpc>
                <a:spcPct val="150000"/>
              </a:lnSpc>
            </a:pPr>
            <a:r>
              <a:rPr lang="fr-FR" sz="2800" dirty="0"/>
              <a:t>Deux sont fondamentaux sur le plan nutritionnel car ne pouvant pas être synthétisés par l’organisme.</a:t>
            </a:r>
          </a:p>
          <a:p>
            <a:pPr algn="just">
              <a:lnSpc>
                <a:spcPct val="150000"/>
              </a:lnSpc>
            </a:pPr>
            <a:r>
              <a:rPr lang="fr-FR" sz="2800" dirty="0"/>
              <a:t> Ils sont dits essentiels et doivent donc être obligatoirement apportés par la nourriture.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32656"/>
            <a:ext cx="6624736" cy="119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re 1"/>
          <p:cNvSpPr txBox="1">
            <a:spLocks/>
          </p:cNvSpPr>
          <p:nvPr/>
        </p:nvSpPr>
        <p:spPr>
          <a:xfrm>
            <a:off x="457200" y="1700808"/>
            <a:ext cx="6491064" cy="85010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a:solidFill>
                  <a:srgbClr val="FFC000"/>
                </a:solidFill>
              </a:rPr>
              <a:t>1-4-3- Les acides gras </a:t>
            </a:r>
            <a:r>
              <a:rPr lang="fr-FR" sz="2800" b="1" dirty="0" err="1">
                <a:solidFill>
                  <a:srgbClr val="FFC000"/>
                </a:solidFill>
              </a:rPr>
              <a:t>poly-insaturés</a:t>
            </a:r>
            <a:endParaRPr lang="fr-FR" sz="2800" b="1" dirty="0">
              <a:solidFill>
                <a:srgbClr val="FFC000"/>
              </a:solidFill>
            </a:endParaRPr>
          </a:p>
        </p:txBody>
      </p:sp>
      <p:sp>
        <p:nvSpPr>
          <p:cNvPr id="6" name="Espace réservé du pied de page 5">
            <a:extLst>
              <a:ext uri="{FF2B5EF4-FFF2-40B4-BE49-F238E27FC236}">
                <a16:creationId xmlns:a16="http://schemas.microsoft.com/office/drawing/2014/main" id="{18BDF57B-16D9-40AB-9CD8-FD164EF8DBA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F8D55C0-3EE9-4D92-8C76-30BD6354500C}"/>
              </a:ext>
            </a:extLst>
          </p:cNvPr>
          <p:cNvSpPr>
            <a:spLocks noGrp="1"/>
          </p:cNvSpPr>
          <p:nvPr>
            <p:ph type="sldNum" sz="quarter" idx="12"/>
          </p:nvPr>
        </p:nvSpPr>
        <p:spPr/>
        <p:txBody>
          <a:bodyPr/>
          <a:lstStyle/>
          <a:p>
            <a:fld id="{DAAB17DD-40F0-42CF-93D8-8BB8C7BDC1D2}" type="slidenum">
              <a:rPr lang="fr-FR" smtClean="0"/>
              <a:t>71</a:t>
            </a:fld>
            <a:endParaRPr lang="fr-FR"/>
          </a:p>
        </p:txBody>
      </p:sp>
    </p:spTree>
    <p:extLst>
      <p:ext uri="{BB962C8B-B14F-4D97-AF65-F5344CB8AC3E}">
        <p14:creationId xmlns:p14="http://schemas.microsoft.com/office/powerpoint/2010/main" val="14557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260648"/>
            <a:ext cx="8363272" cy="5865515"/>
          </a:xfrm>
        </p:spPr>
        <p:txBody>
          <a:bodyPr>
            <a:noAutofit/>
          </a:bodyPr>
          <a:lstStyle/>
          <a:p>
            <a:pPr algn="just">
              <a:lnSpc>
                <a:spcPct val="150000"/>
              </a:lnSpc>
            </a:pPr>
            <a:r>
              <a:rPr lang="fr-FR" sz="2800" b="1" i="1" u="sng" dirty="0"/>
              <a:t>l’acide linoléique</a:t>
            </a:r>
            <a:r>
              <a:rPr lang="fr-FR" sz="2800" dirty="0"/>
              <a:t>. Il appartient à la famille des </a:t>
            </a:r>
            <a:r>
              <a:rPr lang="fr-FR" sz="2800" dirty="0">
                <a:solidFill>
                  <a:srgbClr val="FF0000"/>
                </a:solidFill>
              </a:rPr>
              <a:t>Omega 6</a:t>
            </a:r>
            <a:r>
              <a:rPr lang="fr-FR" sz="2800" dirty="0"/>
              <a:t> ou n-6, </a:t>
            </a:r>
          </a:p>
          <a:p>
            <a:pPr algn="just">
              <a:lnSpc>
                <a:spcPct val="150000"/>
              </a:lnSpc>
            </a:pPr>
            <a:r>
              <a:rPr lang="fr-FR" sz="2800" dirty="0"/>
              <a:t>c’est-à-dire à une famille d’acides gras qui a deux doubles liaisons dont la première se situe entre </a:t>
            </a:r>
            <a:r>
              <a:rPr lang="fr-FR" sz="2800" dirty="0">
                <a:solidFill>
                  <a:srgbClr val="FF0000"/>
                </a:solidFill>
              </a:rPr>
              <a:t>l’atome de carbone en 6e position (C6) </a:t>
            </a:r>
            <a:r>
              <a:rPr lang="fr-FR" sz="2800" dirty="0"/>
              <a:t>et celui en 7e (C7) à partir du CH3 (acide linoléique = C18 : 2, n-6). </a:t>
            </a:r>
          </a:p>
          <a:p>
            <a:pPr algn="just">
              <a:lnSpc>
                <a:spcPct val="150000"/>
              </a:lnSpc>
            </a:pPr>
            <a:r>
              <a:rPr lang="fr-FR" sz="2800" dirty="0"/>
              <a:t>Il est présent essentiellement dans les huiles végétales comme l’huile de tournesol, de pépin de raisin, de maïs</a:t>
            </a:r>
          </a:p>
        </p:txBody>
      </p:sp>
      <p:sp>
        <p:nvSpPr>
          <p:cNvPr id="5" name="Espace réservé du pied de page 4">
            <a:extLst>
              <a:ext uri="{FF2B5EF4-FFF2-40B4-BE49-F238E27FC236}">
                <a16:creationId xmlns:a16="http://schemas.microsoft.com/office/drawing/2014/main" id="{EB9C5944-F83E-4275-B107-FC9BE50EE42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4737950-6D20-4AD3-AF09-E731EF318FED}"/>
              </a:ext>
            </a:extLst>
          </p:cNvPr>
          <p:cNvSpPr>
            <a:spLocks noGrp="1"/>
          </p:cNvSpPr>
          <p:nvPr>
            <p:ph type="sldNum" sz="quarter" idx="12"/>
          </p:nvPr>
        </p:nvSpPr>
        <p:spPr/>
        <p:txBody>
          <a:bodyPr/>
          <a:lstStyle/>
          <a:p>
            <a:fld id="{DAAB17DD-40F0-42CF-93D8-8BB8C7BDC1D2}" type="slidenum">
              <a:rPr lang="fr-FR" smtClean="0"/>
              <a:t>72</a:t>
            </a:fld>
            <a:endParaRPr lang="fr-FR"/>
          </a:p>
        </p:txBody>
      </p:sp>
    </p:spTree>
    <p:extLst>
      <p:ext uri="{BB962C8B-B14F-4D97-AF65-F5344CB8AC3E}">
        <p14:creationId xmlns:p14="http://schemas.microsoft.com/office/powerpoint/2010/main" val="57758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88640"/>
            <a:ext cx="8229600" cy="3412976"/>
          </a:xfrm>
        </p:spPr>
        <p:txBody>
          <a:bodyPr>
            <a:normAutofit/>
          </a:bodyPr>
          <a:lstStyle/>
          <a:p>
            <a:pPr algn="just">
              <a:lnSpc>
                <a:spcPct val="150000"/>
              </a:lnSpc>
            </a:pPr>
            <a:r>
              <a:rPr lang="fr-FR" sz="2800" b="1" i="1" u="sng" dirty="0"/>
              <a:t>l’acide </a:t>
            </a:r>
            <a:r>
              <a:rPr lang="fr-FR" sz="2800" b="1" i="1" u="sng" dirty="0" err="1"/>
              <a:t>alphalinolénique</a:t>
            </a:r>
            <a:r>
              <a:rPr lang="fr-FR" sz="2800" dirty="0"/>
              <a:t>. Il appartient à la famille des </a:t>
            </a:r>
            <a:r>
              <a:rPr lang="fr-FR" sz="2800" dirty="0">
                <a:solidFill>
                  <a:srgbClr val="FF0000"/>
                </a:solidFill>
              </a:rPr>
              <a:t>Omega 3 </a:t>
            </a:r>
            <a:r>
              <a:rPr lang="fr-FR" sz="2800" dirty="0"/>
              <a:t>ou n-3, la première </a:t>
            </a:r>
            <a:r>
              <a:rPr lang="fr-FR" sz="2800" dirty="0">
                <a:solidFill>
                  <a:srgbClr val="FF0000"/>
                </a:solidFill>
              </a:rPr>
              <a:t>double liaison est entre C3 et C4 </a:t>
            </a:r>
            <a:r>
              <a:rPr lang="fr-FR" sz="2800" dirty="0"/>
              <a:t>(acide </a:t>
            </a:r>
            <a:r>
              <a:rPr lang="el-GR" sz="2800" dirty="0"/>
              <a:t>α</a:t>
            </a:r>
            <a:r>
              <a:rPr lang="fr-FR" sz="2800" dirty="0"/>
              <a:t> </a:t>
            </a:r>
            <a:r>
              <a:rPr lang="fr-FR" sz="2800" dirty="0" err="1"/>
              <a:t>linolénique</a:t>
            </a:r>
            <a:r>
              <a:rPr lang="fr-FR" sz="2800" dirty="0"/>
              <a:t> = C18 : 3, n-3).</a:t>
            </a:r>
          </a:p>
          <a:p>
            <a:pPr algn="just">
              <a:lnSpc>
                <a:spcPct val="150000"/>
              </a:lnSpc>
            </a:pPr>
            <a:r>
              <a:rPr lang="fr-FR" sz="2800" dirty="0"/>
              <a:t>Il est présent dans les poissons gras et les huiles végétales comme l’huile de colza, soja, noix.</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645024"/>
            <a:ext cx="6758898"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pied de page 4">
            <a:extLst>
              <a:ext uri="{FF2B5EF4-FFF2-40B4-BE49-F238E27FC236}">
                <a16:creationId xmlns:a16="http://schemas.microsoft.com/office/drawing/2014/main" id="{420E743D-6550-4D89-B905-804B9A45819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2C0F4A6-A19C-4567-BCEC-0669250C3F6B}"/>
              </a:ext>
            </a:extLst>
          </p:cNvPr>
          <p:cNvSpPr>
            <a:spLocks noGrp="1"/>
          </p:cNvSpPr>
          <p:nvPr>
            <p:ph type="sldNum" sz="quarter" idx="12"/>
          </p:nvPr>
        </p:nvSpPr>
        <p:spPr/>
        <p:txBody>
          <a:bodyPr/>
          <a:lstStyle/>
          <a:p>
            <a:fld id="{DAAB17DD-40F0-42CF-93D8-8BB8C7BDC1D2}" type="slidenum">
              <a:rPr lang="fr-FR" smtClean="0"/>
              <a:t>73</a:t>
            </a:fld>
            <a:endParaRPr lang="fr-FR"/>
          </a:p>
        </p:txBody>
      </p:sp>
    </p:spTree>
    <p:extLst>
      <p:ext uri="{BB962C8B-B14F-4D97-AF65-F5344CB8AC3E}">
        <p14:creationId xmlns:p14="http://schemas.microsoft.com/office/powerpoint/2010/main" val="324063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wipe(down)">
                                      <p:cBhvr>
                                        <p:cTn id="1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2996952"/>
            <a:ext cx="8856984" cy="3384376"/>
          </a:xfrm>
        </p:spPr>
        <p:txBody>
          <a:bodyPr>
            <a:noAutofit/>
          </a:bodyPr>
          <a:lstStyle/>
          <a:p>
            <a:pPr algn="just">
              <a:lnSpc>
                <a:spcPct val="150000"/>
              </a:lnSpc>
            </a:pPr>
            <a:r>
              <a:rPr lang="fr-FR" sz="2800" dirty="0"/>
              <a:t>Les acides gras </a:t>
            </a:r>
            <a:r>
              <a:rPr lang="fr-FR" sz="2800" dirty="0" err="1"/>
              <a:t>trans</a:t>
            </a:r>
            <a:r>
              <a:rPr lang="fr-FR" sz="2800" dirty="0"/>
              <a:t> mono- et </a:t>
            </a:r>
            <a:r>
              <a:rPr lang="fr-FR" sz="2800" dirty="0" err="1"/>
              <a:t>poly-insaturés</a:t>
            </a:r>
            <a:r>
              <a:rPr lang="fr-FR" sz="2800" dirty="0"/>
              <a:t> issus des végétaux sont à l’état naturel </a:t>
            </a:r>
            <a:r>
              <a:rPr lang="fr-FR" sz="2800" b="1" dirty="0"/>
              <a:t>sous forme cis</a:t>
            </a:r>
            <a:r>
              <a:rPr lang="fr-FR" sz="2800" dirty="0"/>
              <a:t>; or on peut les trouver dans l’alimentation sous une configuration </a:t>
            </a:r>
            <a:r>
              <a:rPr lang="fr-FR" sz="2800" dirty="0" err="1"/>
              <a:t>trans</a:t>
            </a:r>
            <a:r>
              <a:rPr lang="fr-FR" sz="2800" dirty="0"/>
              <a:t> par transformation industriel ou bien naturel (dans l’estomac des ruminants grâce à des bactéries).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6632"/>
            <a:ext cx="7200800" cy="19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43554" y="2348880"/>
            <a:ext cx="3646960" cy="523220"/>
          </a:xfrm>
          <a:prstGeom prst="rect">
            <a:avLst/>
          </a:prstGeom>
        </p:spPr>
        <p:txBody>
          <a:bodyPr wrap="none">
            <a:spAutoFit/>
          </a:bodyPr>
          <a:lstStyle/>
          <a:p>
            <a:r>
              <a:rPr lang="fr-FR" sz="2800" b="1" i="1" dirty="0"/>
              <a:t>Acides gras </a:t>
            </a:r>
            <a:r>
              <a:rPr lang="fr-FR" sz="2800" b="1" i="1" dirty="0" err="1"/>
              <a:t>trans</a:t>
            </a:r>
            <a:r>
              <a:rPr lang="fr-FR" sz="2800" b="1" i="1" dirty="0"/>
              <a:t> (AGT)</a:t>
            </a:r>
          </a:p>
        </p:txBody>
      </p:sp>
      <p:sp>
        <p:nvSpPr>
          <p:cNvPr id="6" name="Espace réservé du pied de page 5">
            <a:extLst>
              <a:ext uri="{FF2B5EF4-FFF2-40B4-BE49-F238E27FC236}">
                <a16:creationId xmlns:a16="http://schemas.microsoft.com/office/drawing/2014/main" id="{A1ACB19B-E6A0-414C-9F97-107C06D60D1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C6BDEE2-F135-4EB5-9686-D3C35B75AA30}"/>
              </a:ext>
            </a:extLst>
          </p:cNvPr>
          <p:cNvSpPr>
            <a:spLocks noGrp="1"/>
          </p:cNvSpPr>
          <p:nvPr>
            <p:ph type="sldNum" sz="quarter" idx="12"/>
          </p:nvPr>
        </p:nvSpPr>
        <p:spPr/>
        <p:txBody>
          <a:bodyPr/>
          <a:lstStyle/>
          <a:p>
            <a:fld id="{DAAB17DD-40F0-42CF-93D8-8BB8C7BDC1D2}" type="slidenum">
              <a:rPr lang="fr-FR" smtClean="0"/>
              <a:t>74</a:t>
            </a:fld>
            <a:endParaRPr lang="fr-FR"/>
          </a:p>
        </p:txBody>
      </p:sp>
    </p:spTree>
    <p:extLst>
      <p:ext uri="{BB962C8B-B14F-4D97-AF65-F5344CB8AC3E}">
        <p14:creationId xmlns:p14="http://schemas.microsoft.com/office/powerpoint/2010/main" val="207576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645024"/>
            <a:ext cx="8229600" cy="2481139"/>
          </a:xfrm>
        </p:spPr>
        <p:txBody>
          <a:bodyPr/>
          <a:lstStyle/>
          <a:p>
            <a:endParaRPr lang="fr-F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357940"/>
            <a:ext cx="7167073" cy="1579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pied de page 4">
            <a:extLst>
              <a:ext uri="{FF2B5EF4-FFF2-40B4-BE49-F238E27FC236}">
                <a16:creationId xmlns:a16="http://schemas.microsoft.com/office/drawing/2014/main" id="{7DD75879-F7B5-4182-8CB3-AB62F6171D8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92C8EC5-BEE5-498F-A4D8-19CEAFAD8EFF}"/>
              </a:ext>
            </a:extLst>
          </p:cNvPr>
          <p:cNvSpPr>
            <a:spLocks noGrp="1"/>
          </p:cNvSpPr>
          <p:nvPr>
            <p:ph type="sldNum" sz="quarter" idx="12"/>
          </p:nvPr>
        </p:nvSpPr>
        <p:spPr/>
        <p:txBody>
          <a:bodyPr/>
          <a:lstStyle/>
          <a:p>
            <a:fld id="{DAAB17DD-40F0-42CF-93D8-8BB8C7BDC1D2}" type="slidenum">
              <a:rPr lang="fr-FR" smtClean="0"/>
              <a:t>75</a:t>
            </a:fld>
            <a:endParaRPr lang="fr-FR"/>
          </a:p>
        </p:txBody>
      </p:sp>
    </p:spTree>
    <p:extLst>
      <p:ext uri="{BB962C8B-B14F-4D97-AF65-F5344CB8AC3E}">
        <p14:creationId xmlns:p14="http://schemas.microsoft.com/office/powerpoint/2010/main" val="15310818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32655"/>
            <a:ext cx="6192688" cy="6463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pied de page 3">
            <a:extLst>
              <a:ext uri="{FF2B5EF4-FFF2-40B4-BE49-F238E27FC236}">
                <a16:creationId xmlns:a16="http://schemas.microsoft.com/office/drawing/2014/main" id="{5E8542BD-C26F-4FB6-98F2-CD38008127B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5CADA20-CFBD-4075-9EC3-1857D8258172}"/>
              </a:ext>
            </a:extLst>
          </p:cNvPr>
          <p:cNvSpPr>
            <a:spLocks noGrp="1"/>
          </p:cNvSpPr>
          <p:nvPr>
            <p:ph type="sldNum" sz="quarter" idx="12"/>
          </p:nvPr>
        </p:nvSpPr>
        <p:spPr/>
        <p:txBody>
          <a:bodyPr/>
          <a:lstStyle/>
          <a:p>
            <a:fld id="{DAAB17DD-40F0-42CF-93D8-8BB8C7BDC1D2}" type="slidenum">
              <a:rPr lang="fr-FR" smtClean="0"/>
              <a:t>76</a:t>
            </a:fld>
            <a:endParaRPr lang="fr-FR"/>
          </a:p>
        </p:txBody>
      </p:sp>
    </p:spTree>
    <p:extLst>
      <p:ext uri="{BB962C8B-B14F-4D97-AF65-F5344CB8AC3E}">
        <p14:creationId xmlns:p14="http://schemas.microsoft.com/office/powerpoint/2010/main" val="40297077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57200" y="274638"/>
            <a:ext cx="4330824"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fr-FR" sz="2800" b="1" dirty="0">
                <a:solidFill>
                  <a:srgbClr val="FF0000"/>
                </a:solidFill>
              </a:rPr>
              <a:t>2- Les lipides complexes</a:t>
            </a:r>
          </a:p>
        </p:txBody>
      </p:sp>
      <p:sp>
        <p:nvSpPr>
          <p:cNvPr id="5" name="Rectangle 4"/>
          <p:cNvSpPr/>
          <p:nvPr/>
        </p:nvSpPr>
        <p:spPr>
          <a:xfrm>
            <a:off x="574654" y="1103076"/>
            <a:ext cx="3997346" cy="523220"/>
          </a:xfrm>
          <a:prstGeom prst="rect">
            <a:avLst/>
          </a:prstGeom>
        </p:spPr>
        <p:txBody>
          <a:bodyPr wrap="square">
            <a:spAutoFit/>
          </a:bodyPr>
          <a:lstStyle/>
          <a:p>
            <a:r>
              <a:rPr lang="fr-FR" sz="2800" b="1" dirty="0">
                <a:solidFill>
                  <a:srgbClr val="0070C0"/>
                </a:solidFill>
              </a:rPr>
              <a:t>2-1- Les phospholipides</a:t>
            </a:r>
          </a:p>
        </p:txBody>
      </p:sp>
      <p:sp>
        <p:nvSpPr>
          <p:cNvPr id="6" name="Rectangle 5"/>
          <p:cNvSpPr/>
          <p:nvPr/>
        </p:nvSpPr>
        <p:spPr>
          <a:xfrm>
            <a:off x="457200" y="1916832"/>
            <a:ext cx="8219256" cy="1964512"/>
          </a:xfrm>
          <a:prstGeom prst="rect">
            <a:avLst/>
          </a:prstGeom>
        </p:spPr>
        <p:txBody>
          <a:bodyPr wrap="square">
            <a:spAutoFit/>
          </a:bodyPr>
          <a:lstStyle/>
          <a:p>
            <a:pPr marL="457200" indent="-457200" algn="just">
              <a:lnSpc>
                <a:spcPct val="150000"/>
              </a:lnSpc>
              <a:buFont typeface="Arial" pitchFamily="34" charset="0"/>
              <a:buChar char="•"/>
            </a:pPr>
            <a:r>
              <a:rPr lang="fr-FR" sz="2800" dirty="0"/>
              <a:t>Les phospholipides ont la particularité de posséder </a:t>
            </a:r>
            <a:r>
              <a:rPr lang="fr-FR" sz="2800" dirty="0">
                <a:solidFill>
                  <a:srgbClr val="FF0000"/>
                </a:solidFill>
              </a:rPr>
              <a:t>un pôle hydrophile  </a:t>
            </a:r>
            <a:r>
              <a:rPr lang="fr-FR" sz="2800" dirty="0"/>
              <a:t>avec l’acide phosphorique qui a une forte polarité pour l’eau et </a:t>
            </a:r>
            <a:r>
              <a:rPr lang="fr-FR" sz="2800" dirty="0">
                <a:solidFill>
                  <a:srgbClr val="FF0000"/>
                </a:solidFill>
              </a:rPr>
              <a:t>un pôle hydrophobe</a:t>
            </a:r>
            <a:r>
              <a:rPr lang="fr-FR" sz="2800" dirty="0"/>
              <a:t>.</a:t>
            </a:r>
          </a:p>
        </p:txBody>
      </p:sp>
      <p:sp>
        <p:nvSpPr>
          <p:cNvPr id="7" name="Rectangle 6"/>
          <p:cNvSpPr/>
          <p:nvPr/>
        </p:nvSpPr>
        <p:spPr>
          <a:xfrm>
            <a:off x="579210" y="4221088"/>
            <a:ext cx="8192996" cy="1964512"/>
          </a:xfrm>
          <a:prstGeom prst="rect">
            <a:avLst/>
          </a:prstGeom>
        </p:spPr>
        <p:txBody>
          <a:bodyPr wrap="square">
            <a:spAutoFit/>
          </a:bodyPr>
          <a:lstStyle/>
          <a:p>
            <a:pPr marL="457200" indent="-457200" algn="just">
              <a:lnSpc>
                <a:spcPct val="150000"/>
              </a:lnSpc>
              <a:buFont typeface="Arial" pitchFamily="34" charset="0"/>
              <a:buChar char="•"/>
            </a:pPr>
            <a:r>
              <a:rPr lang="fr-FR" sz="2800" dirty="0"/>
              <a:t>Les membranes cellulaires, dont les pôles hydrophobes se font face, sont ainsi composées d’une bicouche lipidique.</a:t>
            </a:r>
          </a:p>
        </p:txBody>
      </p:sp>
      <p:sp>
        <p:nvSpPr>
          <p:cNvPr id="8" name="Espace réservé du pied de page 7">
            <a:extLst>
              <a:ext uri="{FF2B5EF4-FFF2-40B4-BE49-F238E27FC236}">
                <a16:creationId xmlns:a16="http://schemas.microsoft.com/office/drawing/2014/main" id="{8E5C1B0F-1B42-488A-9C1E-92EA324FD52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E2E9F4E-09A2-450B-9EDB-E266820EB0EF}"/>
              </a:ext>
            </a:extLst>
          </p:cNvPr>
          <p:cNvSpPr>
            <a:spLocks noGrp="1"/>
          </p:cNvSpPr>
          <p:nvPr>
            <p:ph type="sldNum" sz="quarter" idx="12"/>
          </p:nvPr>
        </p:nvSpPr>
        <p:spPr/>
        <p:txBody>
          <a:bodyPr/>
          <a:lstStyle/>
          <a:p>
            <a:fld id="{DAAB17DD-40F0-42CF-93D8-8BB8C7BDC1D2}" type="slidenum">
              <a:rPr lang="fr-FR" smtClean="0"/>
              <a:t>77</a:t>
            </a:fld>
            <a:endParaRPr lang="fr-FR"/>
          </a:p>
        </p:txBody>
      </p:sp>
    </p:spTree>
    <p:extLst>
      <p:ext uri="{BB962C8B-B14F-4D97-AF65-F5344CB8AC3E}">
        <p14:creationId xmlns:p14="http://schemas.microsoft.com/office/powerpoint/2010/main" val="325169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1" y="2430015"/>
            <a:ext cx="5126073" cy="29432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3528" y="404664"/>
            <a:ext cx="8136904" cy="1318181"/>
          </a:xfrm>
          <a:prstGeom prst="rect">
            <a:avLst/>
          </a:prstGeom>
        </p:spPr>
        <p:txBody>
          <a:bodyPr wrap="square">
            <a:spAutoFit/>
          </a:bodyPr>
          <a:lstStyle/>
          <a:p>
            <a:pPr marL="457200" indent="-457200" algn="just">
              <a:lnSpc>
                <a:spcPct val="150000"/>
              </a:lnSpc>
              <a:buFont typeface="Arial" pitchFamily="34" charset="0"/>
              <a:buChar char="•"/>
            </a:pPr>
            <a:r>
              <a:rPr lang="fr-FR" sz="2800" dirty="0"/>
              <a:t>Ils sont formés d'</a:t>
            </a:r>
            <a:r>
              <a:rPr lang="fr-FR" sz="2800" dirty="0">
                <a:solidFill>
                  <a:srgbClr val="FF0000"/>
                </a:solidFill>
              </a:rPr>
              <a:t>un glycérol </a:t>
            </a:r>
            <a:r>
              <a:rPr lang="fr-FR" sz="2800" dirty="0"/>
              <a:t>lié à </a:t>
            </a:r>
            <a:r>
              <a:rPr lang="fr-FR" sz="2800" dirty="0">
                <a:solidFill>
                  <a:srgbClr val="FF0000"/>
                </a:solidFill>
              </a:rPr>
              <a:t>deux acides gras </a:t>
            </a:r>
            <a:r>
              <a:rPr lang="fr-FR" sz="2800" dirty="0"/>
              <a:t>et à </a:t>
            </a:r>
            <a:r>
              <a:rPr lang="fr-FR" sz="2800" dirty="0">
                <a:solidFill>
                  <a:srgbClr val="FF0000"/>
                </a:solidFill>
              </a:rPr>
              <a:t>un groupement phosphate</a:t>
            </a:r>
            <a:r>
              <a:rPr lang="fr-FR" sz="2800" dirty="0"/>
              <a:t>.</a:t>
            </a:r>
          </a:p>
        </p:txBody>
      </p:sp>
      <p:sp>
        <p:nvSpPr>
          <p:cNvPr id="5" name="Espace réservé du pied de page 4">
            <a:extLst>
              <a:ext uri="{FF2B5EF4-FFF2-40B4-BE49-F238E27FC236}">
                <a16:creationId xmlns:a16="http://schemas.microsoft.com/office/drawing/2014/main" id="{CD8979A5-FAA9-4D10-BDFD-CC56358E923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5D90AF4-6A97-41C7-8E46-8E9FCD12D1B2}"/>
              </a:ext>
            </a:extLst>
          </p:cNvPr>
          <p:cNvSpPr>
            <a:spLocks noGrp="1"/>
          </p:cNvSpPr>
          <p:nvPr>
            <p:ph type="sldNum" sz="quarter" idx="12"/>
          </p:nvPr>
        </p:nvSpPr>
        <p:spPr/>
        <p:txBody>
          <a:bodyPr/>
          <a:lstStyle/>
          <a:p>
            <a:fld id="{DAAB17DD-40F0-42CF-93D8-8BB8C7BDC1D2}" type="slidenum">
              <a:rPr lang="fr-FR" smtClean="0"/>
              <a:t>78</a:t>
            </a:fld>
            <a:endParaRPr lang="fr-FR"/>
          </a:p>
        </p:txBody>
      </p:sp>
    </p:spTree>
    <p:extLst>
      <p:ext uri="{BB962C8B-B14F-4D97-AF65-F5344CB8AC3E}">
        <p14:creationId xmlns:p14="http://schemas.microsoft.com/office/powerpoint/2010/main" val="5982076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8229600" cy="2188840"/>
          </a:xfrm>
        </p:spPr>
        <p:txBody>
          <a:bodyPr>
            <a:normAutofit/>
          </a:bodyPr>
          <a:lstStyle/>
          <a:p>
            <a:pPr algn="just">
              <a:lnSpc>
                <a:spcPct val="150000"/>
              </a:lnSpc>
            </a:pPr>
            <a:r>
              <a:rPr lang="fr-FR" sz="2800" dirty="0"/>
              <a:t>Les glycolipides sont issus du remplacement d’un </a:t>
            </a:r>
            <a:r>
              <a:rPr lang="fr-FR" sz="2800" dirty="0">
                <a:solidFill>
                  <a:srgbClr val="FF0000"/>
                </a:solidFill>
              </a:rPr>
              <a:t>groupe phosphate par un sucre </a:t>
            </a:r>
            <a:r>
              <a:rPr lang="fr-FR" sz="2800" dirty="0"/>
              <a:t>(glucose ou galactose) ou par des oligosaccharides complexes.</a:t>
            </a:r>
          </a:p>
        </p:txBody>
      </p:sp>
      <p:sp>
        <p:nvSpPr>
          <p:cNvPr id="4" name="Rectangle 3"/>
          <p:cNvSpPr/>
          <p:nvPr/>
        </p:nvSpPr>
        <p:spPr>
          <a:xfrm>
            <a:off x="395536" y="332656"/>
            <a:ext cx="3997346" cy="523220"/>
          </a:xfrm>
          <a:prstGeom prst="rect">
            <a:avLst/>
          </a:prstGeom>
        </p:spPr>
        <p:txBody>
          <a:bodyPr wrap="square">
            <a:spAutoFit/>
          </a:bodyPr>
          <a:lstStyle/>
          <a:p>
            <a:r>
              <a:rPr lang="fr-FR" sz="2800" b="1" dirty="0">
                <a:solidFill>
                  <a:srgbClr val="0070C0"/>
                </a:solidFill>
              </a:rPr>
              <a:t>2-2- Les glycolipides</a:t>
            </a:r>
          </a:p>
        </p:txBody>
      </p:sp>
      <p:sp>
        <p:nvSpPr>
          <p:cNvPr id="5" name="Rectangle 4"/>
          <p:cNvSpPr/>
          <p:nvPr/>
        </p:nvSpPr>
        <p:spPr>
          <a:xfrm>
            <a:off x="395536" y="4060210"/>
            <a:ext cx="8352927" cy="2031325"/>
          </a:xfrm>
          <a:prstGeom prst="rect">
            <a:avLst/>
          </a:prstGeom>
        </p:spPr>
        <p:txBody>
          <a:bodyPr wrap="square">
            <a:spAutoFit/>
          </a:bodyPr>
          <a:lstStyle/>
          <a:p>
            <a:pPr marL="457200" indent="-457200" algn="just">
              <a:lnSpc>
                <a:spcPct val="150000"/>
              </a:lnSpc>
              <a:buFont typeface="Arial" pitchFamily="34" charset="0"/>
              <a:buChar char="•"/>
            </a:pPr>
            <a:r>
              <a:rPr lang="fr-FR" sz="2800" dirty="0"/>
              <a:t>Situés à la face externe des membranes cellulaires, les glycolipides ont en partie une fonction de récepteur.</a:t>
            </a:r>
          </a:p>
        </p:txBody>
      </p:sp>
      <p:sp>
        <p:nvSpPr>
          <p:cNvPr id="7" name="Espace réservé du pied de page 6">
            <a:extLst>
              <a:ext uri="{FF2B5EF4-FFF2-40B4-BE49-F238E27FC236}">
                <a16:creationId xmlns:a16="http://schemas.microsoft.com/office/drawing/2014/main" id="{FA8351DA-1756-4B75-ACAD-CAA735C6EA26}"/>
              </a:ext>
            </a:extLst>
          </p:cNvPr>
          <p:cNvSpPr>
            <a:spLocks noGrp="1"/>
          </p:cNvSpPr>
          <p:nvPr>
            <p:ph type="ftr" sz="quarter" idx="11"/>
          </p:nvPr>
        </p:nvSpPr>
        <p:spPr/>
        <p:txBody>
          <a:bodyPr/>
          <a:lstStyle/>
          <a:p>
            <a:endParaRPr lang="fr-FR"/>
          </a:p>
        </p:txBody>
      </p:sp>
      <p:sp>
        <p:nvSpPr>
          <p:cNvPr id="8" name="Espace réservé du numéro de diapositive 7">
            <a:extLst>
              <a:ext uri="{FF2B5EF4-FFF2-40B4-BE49-F238E27FC236}">
                <a16:creationId xmlns:a16="http://schemas.microsoft.com/office/drawing/2014/main" id="{88C4D7E4-4285-47B2-9739-53F93D2BEEA0}"/>
              </a:ext>
            </a:extLst>
          </p:cNvPr>
          <p:cNvSpPr>
            <a:spLocks noGrp="1"/>
          </p:cNvSpPr>
          <p:nvPr>
            <p:ph type="sldNum" sz="quarter" idx="12"/>
          </p:nvPr>
        </p:nvSpPr>
        <p:spPr/>
        <p:txBody>
          <a:bodyPr/>
          <a:lstStyle/>
          <a:p>
            <a:fld id="{DAAB17DD-40F0-42CF-93D8-8BB8C7BDC1D2}" type="slidenum">
              <a:rPr lang="fr-FR" smtClean="0"/>
              <a:t>79</a:t>
            </a:fld>
            <a:endParaRPr lang="fr-FR"/>
          </a:p>
        </p:txBody>
      </p:sp>
    </p:spTree>
    <p:extLst>
      <p:ext uri="{BB962C8B-B14F-4D97-AF65-F5344CB8AC3E}">
        <p14:creationId xmlns:p14="http://schemas.microsoft.com/office/powerpoint/2010/main" val="155671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709497"/>
            <a:ext cx="8270024"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pied de page 5">
            <a:extLst>
              <a:ext uri="{FF2B5EF4-FFF2-40B4-BE49-F238E27FC236}">
                <a16:creationId xmlns:a16="http://schemas.microsoft.com/office/drawing/2014/main" id="{08DF8A97-6607-44F8-BB54-23F1A12C3C5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35DD96A-FEF4-4E92-A9C5-5F1401A36B93}"/>
              </a:ext>
            </a:extLst>
          </p:cNvPr>
          <p:cNvSpPr>
            <a:spLocks noGrp="1"/>
          </p:cNvSpPr>
          <p:nvPr>
            <p:ph type="sldNum" sz="quarter" idx="12"/>
          </p:nvPr>
        </p:nvSpPr>
        <p:spPr/>
        <p:txBody>
          <a:bodyPr/>
          <a:lstStyle/>
          <a:p>
            <a:fld id="{DAAB17DD-40F0-42CF-93D8-8BB8C7BDC1D2}" type="slidenum">
              <a:rPr lang="fr-FR" smtClean="0"/>
              <a:t>8</a:t>
            </a:fld>
            <a:endParaRPr lang="fr-FR"/>
          </a:p>
        </p:txBody>
      </p:sp>
    </p:spTree>
    <p:extLst>
      <p:ext uri="{BB962C8B-B14F-4D97-AF65-F5344CB8AC3E}">
        <p14:creationId xmlns:p14="http://schemas.microsoft.com/office/powerpoint/2010/main" val="30835446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67411"/>
            <a:ext cx="6661407" cy="3240360"/>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pied de page 3">
            <a:extLst>
              <a:ext uri="{FF2B5EF4-FFF2-40B4-BE49-F238E27FC236}">
                <a16:creationId xmlns:a16="http://schemas.microsoft.com/office/drawing/2014/main" id="{68958BE5-9E9B-4059-A7AB-AF515152A22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2FE09AC-09FB-4276-8613-6ACBE5244508}"/>
              </a:ext>
            </a:extLst>
          </p:cNvPr>
          <p:cNvSpPr>
            <a:spLocks noGrp="1"/>
          </p:cNvSpPr>
          <p:nvPr>
            <p:ph type="sldNum" sz="quarter" idx="12"/>
          </p:nvPr>
        </p:nvSpPr>
        <p:spPr/>
        <p:txBody>
          <a:bodyPr/>
          <a:lstStyle/>
          <a:p>
            <a:fld id="{DAAB17DD-40F0-42CF-93D8-8BB8C7BDC1D2}" type="slidenum">
              <a:rPr lang="fr-FR" smtClean="0"/>
              <a:t>80</a:t>
            </a:fld>
            <a:endParaRPr lang="fr-FR"/>
          </a:p>
        </p:txBody>
      </p:sp>
    </p:spTree>
    <p:extLst>
      <p:ext uri="{BB962C8B-B14F-4D97-AF65-F5344CB8AC3E}">
        <p14:creationId xmlns:p14="http://schemas.microsoft.com/office/powerpoint/2010/main" val="27899960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7664" y="260648"/>
            <a:ext cx="5698976" cy="850106"/>
          </a:xfrm>
        </p:spPr>
        <p:style>
          <a:lnRef idx="1">
            <a:schemeClr val="accent3"/>
          </a:lnRef>
          <a:fillRef idx="3">
            <a:schemeClr val="accent3"/>
          </a:fillRef>
          <a:effectRef idx="2">
            <a:schemeClr val="accent3"/>
          </a:effectRef>
          <a:fontRef idx="minor">
            <a:schemeClr val="lt1"/>
          </a:fontRef>
        </p:style>
        <p:txBody>
          <a:bodyPr>
            <a:normAutofit/>
          </a:bodyPr>
          <a:lstStyle/>
          <a:p>
            <a:r>
              <a:rPr lang="fr-FR" sz="3200" dirty="0"/>
              <a:t>Rôles des lipides</a:t>
            </a:r>
          </a:p>
        </p:txBody>
      </p:sp>
      <p:sp>
        <p:nvSpPr>
          <p:cNvPr id="3" name="Espace réservé du contenu 2"/>
          <p:cNvSpPr>
            <a:spLocks noGrp="1"/>
          </p:cNvSpPr>
          <p:nvPr>
            <p:ph idx="1"/>
          </p:nvPr>
        </p:nvSpPr>
        <p:spPr>
          <a:xfrm>
            <a:off x="467544" y="3068960"/>
            <a:ext cx="8229600" cy="2088232"/>
          </a:xfrm>
        </p:spPr>
        <p:txBody>
          <a:bodyPr>
            <a:normAutofit/>
          </a:bodyPr>
          <a:lstStyle/>
          <a:p>
            <a:pPr algn="just">
              <a:lnSpc>
                <a:spcPct val="150000"/>
              </a:lnSpc>
            </a:pPr>
            <a:r>
              <a:rPr lang="fr-FR" sz="2800" dirty="0"/>
              <a:t>Le tissu adipeux a une fonction de réserve énergétique bien identifiée, essentiellement sous forme de triglycérides contenus dans les adipocytes.</a:t>
            </a:r>
          </a:p>
        </p:txBody>
      </p:sp>
      <p:sp>
        <p:nvSpPr>
          <p:cNvPr id="4" name="Rectangle 3"/>
          <p:cNvSpPr/>
          <p:nvPr/>
        </p:nvSpPr>
        <p:spPr>
          <a:xfrm>
            <a:off x="251520" y="1860293"/>
            <a:ext cx="2434193" cy="523220"/>
          </a:xfrm>
          <a:prstGeom prst="rect">
            <a:avLst/>
          </a:prstGeom>
        </p:spPr>
        <p:txBody>
          <a:bodyPr wrap="none">
            <a:spAutoFit/>
          </a:bodyPr>
          <a:lstStyle/>
          <a:p>
            <a:r>
              <a:rPr lang="fr-FR" sz="2800" b="1" i="1" dirty="0"/>
              <a:t>Rôle de réserve</a:t>
            </a:r>
          </a:p>
        </p:txBody>
      </p:sp>
      <p:sp>
        <p:nvSpPr>
          <p:cNvPr id="7" name="Espace réservé du pied de page 6">
            <a:extLst>
              <a:ext uri="{FF2B5EF4-FFF2-40B4-BE49-F238E27FC236}">
                <a16:creationId xmlns:a16="http://schemas.microsoft.com/office/drawing/2014/main" id="{1C186147-35EF-445B-BF21-316AF7178BCC}"/>
              </a:ext>
            </a:extLst>
          </p:cNvPr>
          <p:cNvSpPr>
            <a:spLocks noGrp="1"/>
          </p:cNvSpPr>
          <p:nvPr>
            <p:ph type="ftr" sz="quarter" idx="11"/>
          </p:nvPr>
        </p:nvSpPr>
        <p:spPr/>
        <p:txBody>
          <a:bodyPr/>
          <a:lstStyle/>
          <a:p>
            <a:endParaRPr lang="fr-FR"/>
          </a:p>
        </p:txBody>
      </p:sp>
      <p:sp>
        <p:nvSpPr>
          <p:cNvPr id="8" name="Espace réservé du numéro de diapositive 7">
            <a:extLst>
              <a:ext uri="{FF2B5EF4-FFF2-40B4-BE49-F238E27FC236}">
                <a16:creationId xmlns:a16="http://schemas.microsoft.com/office/drawing/2014/main" id="{B9EE2FA5-60C4-4E76-B38A-66B2CE68D51E}"/>
              </a:ext>
            </a:extLst>
          </p:cNvPr>
          <p:cNvSpPr>
            <a:spLocks noGrp="1"/>
          </p:cNvSpPr>
          <p:nvPr>
            <p:ph type="sldNum" sz="quarter" idx="12"/>
          </p:nvPr>
        </p:nvSpPr>
        <p:spPr/>
        <p:txBody>
          <a:bodyPr/>
          <a:lstStyle/>
          <a:p>
            <a:fld id="{DAAB17DD-40F0-42CF-93D8-8BB8C7BDC1D2}" type="slidenum">
              <a:rPr lang="fr-FR" smtClean="0"/>
              <a:t>81</a:t>
            </a:fld>
            <a:endParaRPr lang="fr-FR"/>
          </a:p>
        </p:txBody>
      </p:sp>
    </p:spTree>
    <p:extLst>
      <p:ext uri="{BB962C8B-B14F-4D97-AF65-F5344CB8AC3E}">
        <p14:creationId xmlns:p14="http://schemas.microsoft.com/office/powerpoint/2010/main" val="201538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980729"/>
            <a:ext cx="6624736" cy="576064"/>
          </a:xfrm>
        </p:spPr>
        <p:txBody>
          <a:bodyPr>
            <a:normAutofit/>
          </a:bodyPr>
          <a:lstStyle/>
          <a:p>
            <a:r>
              <a:rPr lang="fr-FR" sz="2800" dirty="0"/>
              <a:t>Le tissu adipeux est un isolant thermique.</a:t>
            </a:r>
          </a:p>
        </p:txBody>
      </p:sp>
      <p:sp>
        <p:nvSpPr>
          <p:cNvPr id="4" name="Rectangle 3"/>
          <p:cNvSpPr/>
          <p:nvPr/>
        </p:nvSpPr>
        <p:spPr>
          <a:xfrm>
            <a:off x="254129" y="260648"/>
            <a:ext cx="2207207" cy="523220"/>
          </a:xfrm>
          <a:prstGeom prst="rect">
            <a:avLst/>
          </a:prstGeom>
        </p:spPr>
        <p:txBody>
          <a:bodyPr wrap="none">
            <a:spAutoFit/>
          </a:bodyPr>
          <a:lstStyle/>
          <a:p>
            <a:r>
              <a:rPr lang="fr-FR" sz="2800" b="1" i="1" dirty="0"/>
              <a:t>Rôle d’isolant</a:t>
            </a:r>
          </a:p>
        </p:txBody>
      </p:sp>
      <p:sp>
        <p:nvSpPr>
          <p:cNvPr id="5" name="Rectangle 4"/>
          <p:cNvSpPr/>
          <p:nvPr/>
        </p:nvSpPr>
        <p:spPr>
          <a:xfrm>
            <a:off x="258167" y="1916832"/>
            <a:ext cx="2387448" cy="523220"/>
          </a:xfrm>
          <a:prstGeom prst="rect">
            <a:avLst/>
          </a:prstGeom>
        </p:spPr>
        <p:txBody>
          <a:bodyPr wrap="none">
            <a:spAutoFit/>
          </a:bodyPr>
          <a:lstStyle/>
          <a:p>
            <a:r>
              <a:rPr lang="fr-FR" sz="2800" b="1" i="1" dirty="0"/>
              <a:t>Rôle endocrine</a:t>
            </a:r>
          </a:p>
        </p:txBody>
      </p:sp>
      <p:sp>
        <p:nvSpPr>
          <p:cNvPr id="6" name="Rectangle 5"/>
          <p:cNvSpPr/>
          <p:nvPr/>
        </p:nvSpPr>
        <p:spPr>
          <a:xfrm>
            <a:off x="539552" y="2538736"/>
            <a:ext cx="8424936" cy="1384995"/>
          </a:xfrm>
          <a:prstGeom prst="rect">
            <a:avLst/>
          </a:prstGeom>
        </p:spPr>
        <p:txBody>
          <a:bodyPr wrap="square">
            <a:spAutoFit/>
          </a:bodyPr>
          <a:lstStyle/>
          <a:p>
            <a:pPr marL="457200" indent="-457200" algn="just">
              <a:lnSpc>
                <a:spcPct val="150000"/>
              </a:lnSpc>
              <a:buFont typeface="Arial" pitchFamily="34" charset="0"/>
              <a:buChar char="•"/>
            </a:pPr>
            <a:r>
              <a:rPr lang="fr-FR" sz="2800" dirty="0"/>
              <a:t>Les adipocytes sécrètent différentes substances dont la leptine qui intervient sur les prises alimentaires.</a:t>
            </a:r>
          </a:p>
        </p:txBody>
      </p:sp>
      <p:sp>
        <p:nvSpPr>
          <p:cNvPr id="7" name="Rectangle 6"/>
          <p:cNvSpPr/>
          <p:nvPr/>
        </p:nvSpPr>
        <p:spPr>
          <a:xfrm>
            <a:off x="309900" y="4149080"/>
            <a:ext cx="2736711" cy="523220"/>
          </a:xfrm>
          <a:prstGeom prst="rect">
            <a:avLst/>
          </a:prstGeom>
        </p:spPr>
        <p:txBody>
          <a:bodyPr wrap="none">
            <a:spAutoFit/>
          </a:bodyPr>
          <a:lstStyle/>
          <a:p>
            <a:r>
              <a:rPr lang="fr-FR" sz="2800" b="1" i="1" dirty="0"/>
              <a:t>Rôle de structure</a:t>
            </a:r>
          </a:p>
        </p:txBody>
      </p:sp>
      <p:sp>
        <p:nvSpPr>
          <p:cNvPr id="8" name="Rectangle 7"/>
          <p:cNvSpPr/>
          <p:nvPr/>
        </p:nvSpPr>
        <p:spPr>
          <a:xfrm>
            <a:off x="755576" y="4797152"/>
            <a:ext cx="7920879" cy="2031325"/>
          </a:xfrm>
          <a:prstGeom prst="rect">
            <a:avLst/>
          </a:prstGeom>
        </p:spPr>
        <p:txBody>
          <a:bodyPr wrap="square">
            <a:spAutoFit/>
          </a:bodyPr>
          <a:lstStyle/>
          <a:p>
            <a:pPr marL="457200" indent="-457200" algn="just">
              <a:lnSpc>
                <a:spcPct val="150000"/>
              </a:lnSpc>
              <a:buFont typeface="Arial" pitchFamily="34" charset="0"/>
              <a:buChar char="•"/>
            </a:pPr>
            <a:r>
              <a:rPr lang="fr-FR" sz="2800" dirty="0"/>
              <a:t>Leur rôle est tout à fait déterminant dans le maintien de l’intégrité cellulaire, du degré de rigidité et dans les différents échanges entre </a:t>
            </a:r>
          </a:p>
        </p:txBody>
      </p:sp>
      <p:sp>
        <p:nvSpPr>
          <p:cNvPr id="10" name="Espace réservé du pied de page 9">
            <a:extLst>
              <a:ext uri="{FF2B5EF4-FFF2-40B4-BE49-F238E27FC236}">
                <a16:creationId xmlns:a16="http://schemas.microsoft.com/office/drawing/2014/main" id="{68721127-8409-43F2-81E9-2A8B8683E6D7}"/>
              </a:ext>
            </a:extLst>
          </p:cNvPr>
          <p:cNvSpPr>
            <a:spLocks noGrp="1"/>
          </p:cNvSpPr>
          <p:nvPr>
            <p:ph type="ftr" sz="quarter" idx="11"/>
          </p:nvPr>
        </p:nvSpPr>
        <p:spPr/>
        <p:txBody>
          <a:bodyPr/>
          <a:lstStyle/>
          <a:p>
            <a:endParaRPr lang="fr-FR"/>
          </a:p>
        </p:txBody>
      </p:sp>
      <p:sp>
        <p:nvSpPr>
          <p:cNvPr id="11" name="Espace réservé du numéro de diapositive 10">
            <a:extLst>
              <a:ext uri="{FF2B5EF4-FFF2-40B4-BE49-F238E27FC236}">
                <a16:creationId xmlns:a16="http://schemas.microsoft.com/office/drawing/2014/main" id="{3E75E4C1-E9CE-4AFC-8160-04DCA7466108}"/>
              </a:ext>
            </a:extLst>
          </p:cNvPr>
          <p:cNvSpPr>
            <a:spLocks noGrp="1"/>
          </p:cNvSpPr>
          <p:nvPr>
            <p:ph type="sldNum" sz="quarter" idx="12"/>
          </p:nvPr>
        </p:nvSpPr>
        <p:spPr/>
        <p:txBody>
          <a:bodyPr/>
          <a:lstStyle/>
          <a:p>
            <a:fld id="{DAAB17DD-40F0-42CF-93D8-8BB8C7BDC1D2}" type="slidenum">
              <a:rPr lang="fr-FR" smtClean="0"/>
              <a:t>82</a:t>
            </a:fld>
            <a:endParaRPr lang="fr-FR"/>
          </a:p>
        </p:txBody>
      </p:sp>
    </p:spTree>
    <p:extLst>
      <p:ext uri="{BB962C8B-B14F-4D97-AF65-F5344CB8AC3E}">
        <p14:creationId xmlns:p14="http://schemas.microsoft.com/office/powerpoint/2010/main" val="337085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58353" y="116632"/>
            <a:ext cx="7931224" cy="792088"/>
          </a:xfrm>
        </p:spPr>
        <p:txBody>
          <a:bodyPr>
            <a:normAutofit/>
          </a:bodyPr>
          <a:lstStyle/>
          <a:p>
            <a:pPr marL="0" indent="0" algn="just">
              <a:lnSpc>
                <a:spcPct val="150000"/>
              </a:lnSpc>
              <a:buNone/>
            </a:pPr>
            <a:r>
              <a:rPr lang="fr-FR" sz="2800" dirty="0"/>
              <a:t>le milieu intracellulaire et extracellulaire.</a:t>
            </a:r>
          </a:p>
        </p:txBody>
      </p:sp>
      <p:sp>
        <p:nvSpPr>
          <p:cNvPr id="4" name="Rectangle 3"/>
          <p:cNvSpPr/>
          <p:nvPr/>
        </p:nvSpPr>
        <p:spPr>
          <a:xfrm>
            <a:off x="283442" y="1007150"/>
            <a:ext cx="6771341" cy="523220"/>
          </a:xfrm>
          <a:prstGeom prst="rect">
            <a:avLst/>
          </a:prstGeom>
        </p:spPr>
        <p:txBody>
          <a:bodyPr wrap="none">
            <a:spAutoFit/>
          </a:bodyPr>
          <a:lstStyle/>
          <a:p>
            <a:r>
              <a:rPr lang="fr-FR" sz="2800" b="1" i="1" dirty="0"/>
              <a:t>Rôle de transport des vitamines liposolubles</a:t>
            </a:r>
          </a:p>
        </p:txBody>
      </p:sp>
      <p:sp>
        <p:nvSpPr>
          <p:cNvPr id="5" name="Rectangle 4"/>
          <p:cNvSpPr/>
          <p:nvPr/>
        </p:nvSpPr>
        <p:spPr>
          <a:xfrm>
            <a:off x="611560" y="1540285"/>
            <a:ext cx="8352928" cy="1318181"/>
          </a:xfrm>
          <a:prstGeom prst="rect">
            <a:avLst/>
          </a:prstGeom>
        </p:spPr>
        <p:txBody>
          <a:bodyPr wrap="square">
            <a:spAutoFit/>
          </a:bodyPr>
          <a:lstStyle/>
          <a:p>
            <a:pPr marL="285750" indent="-285750" algn="just">
              <a:lnSpc>
                <a:spcPct val="150000"/>
              </a:lnSpc>
              <a:buFont typeface="Arial" pitchFamily="34" charset="0"/>
              <a:buChar char="•"/>
            </a:pPr>
            <a:r>
              <a:rPr lang="fr-FR" sz="2800" dirty="0"/>
              <a:t>Les vitamines A, D, E, K sont liposolubles et sont absorbées avec les graisses alimentaires.</a:t>
            </a:r>
          </a:p>
        </p:txBody>
      </p:sp>
      <p:sp>
        <p:nvSpPr>
          <p:cNvPr id="6" name="Rectangle 5"/>
          <p:cNvSpPr/>
          <p:nvPr/>
        </p:nvSpPr>
        <p:spPr>
          <a:xfrm>
            <a:off x="283441" y="2912089"/>
            <a:ext cx="8681046" cy="523220"/>
          </a:xfrm>
          <a:prstGeom prst="rect">
            <a:avLst/>
          </a:prstGeom>
        </p:spPr>
        <p:txBody>
          <a:bodyPr wrap="square">
            <a:spAutoFit/>
          </a:bodyPr>
          <a:lstStyle/>
          <a:p>
            <a:r>
              <a:rPr lang="fr-FR" sz="2800" b="1" i="1" dirty="0"/>
              <a:t>Rôle dans la prévention de nombreuses pathologies</a:t>
            </a:r>
          </a:p>
        </p:txBody>
      </p:sp>
      <p:sp>
        <p:nvSpPr>
          <p:cNvPr id="7" name="Rectangle 6"/>
          <p:cNvSpPr/>
          <p:nvPr/>
        </p:nvSpPr>
        <p:spPr>
          <a:xfrm>
            <a:off x="611560" y="3452594"/>
            <a:ext cx="8365271" cy="2031325"/>
          </a:xfrm>
          <a:prstGeom prst="rect">
            <a:avLst/>
          </a:prstGeom>
        </p:spPr>
        <p:txBody>
          <a:bodyPr wrap="square">
            <a:spAutoFit/>
          </a:bodyPr>
          <a:lstStyle/>
          <a:p>
            <a:pPr marL="285750" indent="-285750" algn="just">
              <a:lnSpc>
                <a:spcPct val="150000"/>
              </a:lnSpc>
              <a:buFont typeface="Arial" pitchFamily="34" charset="0"/>
              <a:buChar char="•"/>
            </a:pPr>
            <a:r>
              <a:rPr lang="fr-FR" sz="2800" dirty="0"/>
              <a:t>maladies cardio-vasculaires: Une protection est apportée par la consommation suffisante d’acides gras </a:t>
            </a:r>
            <a:r>
              <a:rPr lang="fr-FR" sz="2800" dirty="0" err="1"/>
              <a:t>poly-insaturés</a:t>
            </a:r>
            <a:r>
              <a:rPr lang="fr-FR" sz="2800" dirty="0"/>
              <a:t> de la famille des Omega 3.</a:t>
            </a:r>
          </a:p>
        </p:txBody>
      </p:sp>
      <p:sp>
        <p:nvSpPr>
          <p:cNvPr id="8" name="Espace réservé du contenu 2"/>
          <p:cNvSpPr txBox="1">
            <a:spLocks/>
          </p:cNvSpPr>
          <p:nvPr/>
        </p:nvSpPr>
        <p:spPr>
          <a:xfrm>
            <a:off x="701252" y="5733256"/>
            <a:ext cx="7859216" cy="820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800" dirty="0"/>
              <a:t>maladies inflammatoires et cancers (oméga 3).</a:t>
            </a:r>
          </a:p>
        </p:txBody>
      </p:sp>
      <p:sp>
        <p:nvSpPr>
          <p:cNvPr id="10" name="Espace réservé du pied de page 9">
            <a:extLst>
              <a:ext uri="{FF2B5EF4-FFF2-40B4-BE49-F238E27FC236}">
                <a16:creationId xmlns:a16="http://schemas.microsoft.com/office/drawing/2014/main" id="{889FB1CA-96FB-4A6F-B347-71E1F45DAF08}"/>
              </a:ext>
            </a:extLst>
          </p:cNvPr>
          <p:cNvSpPr>
            <a:spLocks noGrp="1"/>
          </p:cNvSpPr>
          <p:nvPr>
            <p:ph type="ftr" sz="quarter" idx="11"/>
          </p:nvPr>
        </p:nvSpPr>
        <p:spPr/>
        <p:txBody>
          <a:bodyPr/>
          <a:lstStyle/>
          <a:p>
            <a:endParaRPr lang="fr-FR"/>
          </a:p>
        </p:txBody>
      </p:sp>
      <p:sp>
        <p:nvSpPr>
          <p:cNvPr id="11" name="Espace réservé du numéro de diapositive 10">
            <a:extLst>
              <a:ext uri="{FF2B5EF4-FFF2-40B4-BE49-F238E27FC236}">
                <a16:creationId xmlns:a16="http://schemas.microsoft.com/office/drawing/2014/main" id="{48E32EFB-9E67-44A5-AD5F-ECBAD446A5C2}"/>
              </a:ext>
            </a:extLst>
          </p:cNvPr>
          <p:cNvSpPr>
            <a:spLocks noGrp="1"/>
          </p:cNvSpPr>
          <p:nvPr>
            <p:ph type="sldNum" sz="quarter" idx="12"/>
          </p:nvPr>
        </p:nvSpPr>
        <p:spPr/>
        <p:txBody>
          <a:bodyPr/>
          <a:lstStyle/>
          <a:p>
            <a:fld id="{DAAB17DD-40F0-42CF-93D8-8BB8C7BDC1D2}" type="slidenum">
              <a:rPr lang="fr-FR" smtClean="0"/>
              <a:t>83</a:t>
            </a:fld>
            <a:endParaRPr lang="fr-FR"/>
          </a:p>
        </p:txBody>
      </p:sp>
    </p:spTree>
    <p:extLst>
      <p:ext uri="{BB962C8B-B14F-4D97-AF65-F5344CB8AC3E}">
        <p14:creationId xmlns:p14="http://schemas.microsoft.com/office/powerpoint/2010/main" val="196022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71525"/>
            <a:ext cx="9144000"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pied de page 3">
            <a:extLst>
              <a:ext uri="{FF2B5EF4-FFF2-40B4-BE49-F238E27FC236}">
                <a16:creationId xmlns:a16="http://schemas.microsoft.com/office/drawing/2014/main" id="{3841EEF4-1D59-4E7B-B94F-A75C1C9C143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FFEBCBE-2EDD-4A44-AD83-0C7E4E14BC87}"/>
              </a:ext>
            </a:extLst>
          </p:cNvPr>
          <p:cNvSpPr>
            <a:spLocks noGrp="1"/>
          </p:cNvSpPr>
          <p:nvPr>
            <p:ph type="sldNum" sz="quarter" idx="12"/>
          </p:nvPr>
        </p:nvSpPr>
        <p:spPr/>
        <p:txBody>
          <a:bodyPr/>
          <a:lstStyle/>
          <a:p>
            <a:fld id="{DAAB17DD-40F0-42CF-93D8-8BB8C7BDC1D2}" type="slidenum">
              <a:rPr lang="fr-FR" smtClean="0"/>
              <a:t>84</a:t>
            </a:fld>
            <a:endParaRPr lang="fr-FR"/>
          </a:p>
        </p:txBody>
      </p:sp>
    </p:spTree>
    <p:extLst>
      <p:ext uri="{BB962C8B-B14F-4D97-AF65-F5344CB8AC3E}">
        <p14:creationId xmlns:p14="http://schemas.microsoft.com/office/powerpoint/2010/main" val="14412677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492896"/>
            <a:ext cx="8229600" cy="1143000"/>
          </a:xfrm>
        </p:spPr>
        <p:style>
          <a:lnRef idx="0">
            <a:schemeClr val="accent4"/>
          </a:lnRef>
          <a:fillRef idx="3">
            <a:schemeClr val="accent4"/>
          </a:fillRef>
          <a:effectRef idx="3">
            <a:schemeClr val="accent4"/>
          </a:effectRef>
          <a:fontRef idx="minor">
            <a:schemeClr val="lt1"/>
          </a:fontRef>
        </p:style>
        <p:txBody>
          <a:bodyPr/>
          <a:lstStyle/>
          <a:p>
            <a:r>
              <a:rPr lang="fr-FR" dirty="0"/>
              <a:t>Absorption des lipides</a:t>
            </a:r>
          </a:p>
        </p:txBody>
      </p:sp>
      <p:sp>
        <p:nvSpPr>
          <p:cNvPr id="5" name="Espace réservé du pied de page 4">
            <a:extLst>
              <a:ext uri="{FF2B5EF4-FFF2-40B4-BE49-F238E27FC236}">
                <a16:creationId xmlns:a16="http://schemas.microsoft.com/office/drawing/2014/main" id="{51B39419-4939-4CD8-A60B-C4E15319C71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870950E-D1AF-48EE-985A-D1F42F02167F}"/>
              </a:ext>
            </a:extLst>
          </p:cNvPr>
          <p:cNvSpPr>
            <a:spLocks noGrp="1"/>
          </p:cNvSpPr>
          <p:nvPr>
            <p:ph type="sldNum" sz="quarter" idx="12"/>
          </p:nvPr>
        </p:nvSpPr>
        <p:spPr/>
        <p:txBody>
          <a:bodyPr/>
          <a:lstStyle/>
          <a:p>
            <a:fld id="{DAAB17DD-40F0-42CF-93D8-8BB8C7BDC1D2}" type="slidenum">
              <a:rPr lang="fr-FR" smtClean="0"/>
              <a:t>85</a:t>
            </a:fld>
            <a:endParaRPr lang="fr-FR"/>
          </a:p>
        </p:txBody>
      </p:sp>
    </p:spTree>
    <p:extLst>
      <p:ext uri="{BB962C8B-B14F-4D97-AF65-F5344CB8AC3E}">
        <p14:creationId xmlns:p14="http://schemas.microsoft.com/office/powerpoint/2010/main" val="13654897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3074"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3612"/>
            <a:ext cx="9144000" cy="6425953"/>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pied de page 5">
            <a:extLst>
              <a:ext uri="{FF2B5EF4-FFF2-40B4-BE49-F238E27FC236}">
                <a16:creationId xmlns:a16="http://schemas.microsoft.com/office/drawing/2014/main" id="{BCA0F491-F2A0-4E39-B33F-5CD07F49C2B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B422AD5-8C58-4F5B-8379-A18F86FB70D5}"/>
              </a:ext>
            </a:extLst>
          </p:cNvPr>
          <p:cNvSpPr>
            <a:spLocks noGrp="1"/>
          </p:cNvSpPr>
          <p:nvPr>
            <p:ph type="sldNum" sz="quarter" idx="12"/>
          </p:nvPr>
        </p:nvSpPr>
        <p:spPr/>
        <p:txBody>
          <a:bodyPr/>
          <a:lstStyle/>
          <a:p>
            <a:fld id="{DAAB17DD-40F0-42CF-93D8-8BB8C7BDC1D2}" type="slidenum">
              <a:rPr lang="fr-FR" smtClean="0"/>
              <a:t>86</a:t>
            </a:fld>
            <a:endParaRPr lang="fr-FR"/>
          </a:p>
        </p:txBody>
      </p:sp>
    </p:spTree>
    <p:extLst>
      <p:ext uri="{BB962C8B-B14F-4D97-AF65-F5344CB8AC3E}">
        <p14:creationId xmlns:p14="http://schemas.microsoft.com/office/powerpoint/2010/main" val="14586092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548680"/>
            <a:ext cx="5472608" cy="598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pied de page 5">
            <a:extLst>
              <a:ext uri="{FF2B5EF4-FFF2-40B4-BE49-F238E27FC236}">
                <a16:creationId xmlns:a16="http://schemas.microsoft.com/office/drawing/2014/main" id="{D814DF7F-E9FE-42EE-A591-760A93DA103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35B96E7-0C1B-48D9-A02B-46D521BA869F}"/>
              </a:ext>
            </a:extLst>
          </p:cNvPr>
          <p:cNvSpPr>
            <a:spLocks noGrp="1"/>
          </p:cNvSpPr>
          <p:nvPr>
            <p:ph type="sldNum" sz="quarter" idx="12"/>
          </p:nvPr>
        </p:nvSpPr>
        <p:spPr/>
        <p:txBody>
          <a:bodyPr/>
          <a:lstStyle/>
          <a:p>
            <a:fld id="{DAAB17DD-40F0-42CF-93D8-8BB8C7BDC1D2}" type="slidenum">
              <a:rPr lang="fr-FR" smtClean="0"/>
              <a:t>87</a:t>
            </a:fld>
            <a:endParaRPr lang="fr-FR"/>
          </a:p>
        </p:txBody>
      </p:sp>
    </p:spTree>
    <p:extLst>
      <p:ext uri="{BB962C8B-B14F-4D97-AF65-F5344CB8AC3E}">
        <p14:creationId xmlns:p14="http://schemas.microsoft.com/office/powerpoint/2010/main" val="3547622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129" y="404664"/>
            <a:ext cx="7543800" cy="558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67544" y="6237312"/>
            <a:ext cx="3801938" cy="369332"/>
          </a:xfrm>
          <a:prstGeom prst="rect">
            <a:avLst/>
          </a:prstGeom>
        </p:spPr>
        <p:txBody>
          <a:bodyPr wrap="none">
            <a:spAutoFit/>
          </a:bodyPr>
          <a:lstStyle/>
          <a:p>
            <a:r>
              <a:rPr lang="fr-FR" dirty="0"/>
              <a:t>ECA: énergie corporelle et alimentaire.</a:t>
            </a:r>
          </a:p>
        </p:txBody>
      </p:sp>
      <p:sp>
        <p:nvSpPr>
          <p:cNvPr id="7" name="Espace réservé du pied de page 6">
            <a:extLst>
              <a:ext uri="{FF2B5EF4-FFF2-40B4-BE49-F238E27FC236}">
                <a16:creationId xmlns:a16="http://schemas.microsoft.com/office/drawing/2014/main" id="{09B8D91C-9BD2-480D-8739-24EED8E55532}"/>
              </a:ext>
            </a:extLst>
          </p:cNvPr>
          <p:cNvSpPr>
            <a:spLocks noGrp="1"/>
          </p:cNvSpPr>
          <p:nvPr>
            <p:ph type="ftr" sz="quarter" idx="11"/>
          </p:nvPr>
        </p:nvSpPr>
        <p:spPr/>
        <p:txBody>
          <a:bodyPr/>
          <a:lstStyle/>
          <a:p>
            <a:endParaRPr lang="fr-FR"/>
          </a:p>
        </p:txBody>
      </p:sp>
      <p:sp>
        <p:nvSpPr>
          <p:cNvPr id="8" name="Espace réservé du numéro de diapositive 7">
            <a:extLst>
              <a:ext uri="{FF2B5EF4-FFF2-40B4-BE49-F238E27FC236}">
                <a16:creationId xmlns:a16="http://schemas.microsoft.com/office/drawing/2014/main" id="{0A8F13C9-B03E-4B21-A693-AC29E2B11CC9}"/>
              </a:ext>
            </a:extLst>
          </p:cNvPr>
          <p:cNvSpPr>
            <a:spLocks noGrp="1"/>
          </p:cNvSpPr>
          <p:nvPr>
            <p:ph type="sldNum" sz="quarter" idx="12"/>
          </p:nvPr>
        </p:nvSpPr>
        <p:spPr/>
        <p:txBody>
          <a:bodyPr/>
          <a:lstStyle/>
          <a:p>
            <a:fld id="{DAAB17DD-40F0-42CF-93D8-8BB8C7BDC1D2}" type="slidenum">
              <a:rPr lang="fr-FR" smtClean="0"/>
              <a:t>9</a:t>
            </a:fld>
            <a:endParaRPr lang="fr-FR"/>
          </a:p>
        </p:txBody>
      </p:sp>
    </p:spTree>
    <p:extLst>
      <p:ext uri="{BB962C8B-B14F-4D97-AF65-F5344CB8AC3E}">
        <p14:creationId xmlns:p14="http://schemas.microsoft.com/office/powerpoint/2010/main" val="384805551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2771</TotalTime>
  <Words>3160</Words>
  <Application>Microsoft Office PowerPoint</Application>
  <PresentationFormat>Affichage à l'écran (4:3)</PresentationFormat>
  <Paragraphs>314</Paragraphs>
  <Slides>87</Slides>
  <Notes>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87</vt:i4>
      </vt:variant>
    </vt:vector>
  </HeadingPairs>
  <TitlesOfParts>
    <vt:vector size="91" baseType="lpstr">
      <vt:lpstr>Arial</vt:lpstr>
      <vt:lpstr>Calibri</vt:lpstr>
      <vt:lpstr>Wingdings</vt:lpstr>
      <vt:lpstr>Thème Office</vt:lpstr>
      <vt:lpstr>Métabolisme et dépenses énergétiques</vt:lpstr>
      <vt:lpstr>Présentation PowerPoint</vt:lpstr>
      <vt:lpstr>Métabolisme</vt:lpstr>
      <vt:lpstr>Présentation PowerPoint</vt:lpstr>
      <vt:lpstr>1. Métabolisme de base</vt:lpstr>
      <vt:lpstr>Présentation PowerPoint</vt:lpstr>
      <vt:lpstr>Présentation PowerPoint</vt:lpstr>
      <vt:lpstr>Présentation PowerPoint</vt:lpstr>
      <vt:lpstr>Présentation PowerPoint</vt:lpstr>
      <vt:lpstr>Présentation PowerPoint</vt:lpstr>
      <vt:lpstr>2. L’énergie dépensée pour l’activité physique</vt:lpstr>
      <vt:lpstr>Présentation PowerPoint</vt:lpstr>
      <vt:lpstr>Présentation PowerPoint</vt:lpstr>
      <vt:lpstr>3. L’effet thermique des aliments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Il n’y a pas d’explications satisfaisantes à cet état de fait.</vt:lpstr>
      <vt:lpstr>Présentation PowerPoint</vt:lpstr>
      <vt:lpstr>Présentation PowerPoint</vt:lpstr>
      <vt:lpstr>Présentation PowerPoint</vt:lpstr>
      <vt:lpstr>Présentation PowerPoint</vt:lpstr>
      <vt:lpstr>Besoins nutritionnels et énergétiques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nutriments: les macronutriments</vt:lpstr>
      <vt:lpstr>Présentation PowerPoint</vt:lpstr>
      <vt:lpstr>Les différents types de protéines</vt:lpstr>
      <vt:lpstr>Présentation PowerPoint</vt:lpstr>
      <vt:lpstr>Présentation PowerPoint</vt:lpstr>
      <vt:lpstr>Présentation PowerPoint</vt:lpstr>
      <vt:lpstr>Présentation PowerPoint</vt:lpstr>
      <vt:lpstr>Les fonctions biologiques des protéines</vt:lpstr>
      <vt:lpstr>Présentation PowerPoint</vt:lpstr>
      <vt:lpstr>Absorption des protéines</vt:lpstr>
      <vt:lpstr>Présentation PowerPoint</vt:lpstr>
      <vt:lpstr>Présentation PowerPoint</vt:lpstr>
      <vt:lpstr>Présentation PowerPoint</vt:lpstr>
      <vt:lpstr>Présentation PowerPoint</vt:lpstr>
      <vt:lpstr>Les différents types de lipides</vt:lpstr>
      <vt:lpstr>1- Les lipides simples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1-4-1- Les acides gras saturés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Rôles des lipides</vt:lpstr>
      <vt:lpstr>Présentation PowerPoint</vt:lpstr>
      <vt:lpstr>Présentation PowerPoint</vt:lpstr>
      <vt:lpstr>Présentation PowerPoint</vt:lpstr>
      <vt:lpstr>Absorption des lipides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Métabolisme et énergie</dc:title>
  <dc:creator>HADRI Zouheyr</dc:creator>
  <cp:lastModifiedBy>prof-univ</cp:lastModifiedBy>
  <cp:revision>328</cp:revision>
  <dcterms:created xsi:type="dcterms:W3CDTF">2016-10-01T11:09:32Z</dcterms:created>
  <dcterms:modified xsi:type="dcterms:W3CDTF">2020-03-01T10:09:43Z</dcterms:modified>
</cp:coreProperties>
</file>