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5"/>
  </p:notesMasterIdLst>
  <p:sldIdLst>
    <p:sldId id="256" r:id="rId2"/>
    <p:sldId id="259" r:id="rId3"/>
    <p:sldId id="274" r:id="rId4"/>
    <p:sldId id="275" r:id="rId5"/>
    <p:sldId id="276" r:id="rId6"/>
    <p:sldId id="260" r:id="rId7"/>
    <p:sldId id="258" r:id="rId8"/>
    <p:sldId id="269" r:id="rId9"/>
    <p:sldId id="277" r:id="rId10"/>
    <p:sldId id="270" r:id="rId11"/>
    <p:sldId id="268" r:id="rId12"/>
    <p:sldId id="278" r:id="rId13"/>
    <p:sldId id="271" r:id="rId14"/>
    <p:sldId id="272" r:id="rId15"/>
    <p:sldId id="273" r:id="rId16"/>
    <p:sldId id="283" r:id="rId17"/>
    <p:sldId id="286" r:id="rId18"/>
    <p:sldId id="262" r:id="rId19"/>
    <p:sldId id="284" r:id="rId20"/>
    <p:sldId id="285" r:id="rId21"/>
    <p:sldId id="293" r:id="rId22"/>
    <p:sldId id="294" r:id="rId23"/>
    <p:sldId id="280" r:id="rId24"/>
    <p:sldId id="281" r:id="rId25"/>
    <p:sldId id="279" r:id="rId26"/>
    <p:sldId id="296" r:id="rId27"/>
    <p:sldId id="297" r:id="rId28"/>
    <p:sldId id="295" r:id="rId29"/>
    <p:sldId id="289" r:id="rId30"/>
    <p:sldId id="290" r:id="rId31"/>
    <p:sldId id="291" r:id="rId32"/>
    <p:sldId id="292" r:id="rId33"/>
    <p:sldId id="288" r:id="rId34"/>
    <p:sldId id="261" r:id="rId35"/>
    <p:sldId id="305" r:id="rId36"/>
    <p:sldId id="306" r:id="rId37"/>
    <p:sldId id="310" r:id="rId38"/>
    <p:sldId id="307" r:id="rId39"/>
    <p:sldId id="308" r:id="rId40"/>
    <p:sldId id="309" r:id="rId41"/>
    <p:sldId id="282" r:id="rId42"/>
    <p:sldId id="263" r:id="rId43"/>
    <p:sldId id="264" r:id="rId44"/>
    <p:sldId id="304" r:id="rId45"/>
    <p:sldId id="265" r:id="rId46"/>
    <p:sldId id="298" r:id="rId47"/>
    <p:sldId id="267" r:id="rId48"/>
    <p:sldId id="301" r:id="rId49"/>
    <p:sldId id="300" r:id="rId50"/>
    <p:sldId id="266" r:id="rId51"/>
    <p:sldId id="303" r:id="rId52"/>
    <p:sldId id="302" r:id="rId53"/>
    <p:sldId id="299"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58"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85547-E562-4DCE-BA76-E76D9C67A958}" type="datetimeFigureOut">
              <a:rPr lang="fr-FR" smtClean="0"/>
              <a:pPr/>
              <a:t>17/05/2010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52B6B-4EA6-498B-9CCB-A338FB70F90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051D37B-166B-45FD-B904-08683B4CEDA9}" type="slidenum">
              <a:rPr lang="fr-FR"/>
              <a:pPr/>
              <a:t>6</a:t>
            </a:fld>
            <a:endParaRPr 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E452B6B-4EA6-498B-9CCB-A338FB70F906}" type="slidenum">
              <a:rPr lang="fr-FR" smtClean="0"/>
              <a:pPr/>
              <a:t>36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997FA4E1-457B-4B84-8FA3-32A0C8CC55A2}" type="datetimeFigureOut">
              <a:rPr lang="fr-FR" smtClean="0"/>
              <a:pPr/>
              <a:t>17/05/2010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849070B9-4B25-474E-9CFE-5C57CD8D645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97FA4E1-457B-4B84-8FA3-32A0C8CC55A2}" type="datetimeFigureOut">
              <a:rPr lang="fr-FR" smtClean="0"/>
              <a:pPr/>
              <a:t>17/05/2010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9070B9-4B25-474E-9CFE-5C57CD8D645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97FA4E1-457B-4B84-8FA3-32A0C8CC55A2}" type="datetimeFigureOut">
              <a:rPr lang="fr-FR" smtClean="0"/>
              <a:pPr/>
              <a:t>17/05/2010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9070B9-4B25-474E-9CFE-5C57CD8D645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97FA4E1-457B-4B84-8FA3-32A0C8CC55A2}" type="datetimeFigureOut">
              <a:rPr lang="fr-FR" smtClean="0"/>
              <a:pPr/>
              <a:t>17/05/2010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9070B9-4B25-474E-9CFE-5C57CD8D645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97FA4E1-457B-4B84-8FA3-32A0C8CC55A2}" type="datetimeFigureOut">
              <a:rPr lang="fr-FR" smtClean="0"/>
              <a:pPr/>
              <a:t>17/05/2010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9070B9-4B25-474E-9CFE-5C57CD8D645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97FA4E1-457B-4B84-8FA3-32A0C8CC55A2}" type="datetimeFigureOut">
              <a:rPr lang="fr-FR" smtClean="0"/>
              <a:pPr/>
              <a:t>17/05/2010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9070B9-4B25-474E-9CFE-5C57CD8D645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997FA4E1-457B-4B84-8FA3-32A0C8CC55A2}" type="datetimeFigureOut">
              <a:rPr lang="fr-FR" smtClean="0"/>
              <a:pPr/>
              <a:t>17/05/2010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49070B9-4B25-474E-9CFE-5C57CD8D645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97FA4E1-457B-4B84-8FA3-32A0C8CC55A2}" type="datetimeFigureOut">
              <a:rPr lang="fr-FR" smtClean="0"/>
              <a:pPr/>
              <a:t>17/05/2010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49070B9-4B25-474E-9CFE-5C57CD8D645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7FA4E1-457B-4B84-8FA3-32A0C8CC55A2}" type="datetimeFigureOut">
              <a:rPr lang="fr-FR" smtClean="0"/>
              <a:pPr/>
              <a:t>17/05/2010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49070B9-4B25-474E-9CFE-5C57CD8D645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97FA4E1-457B-4B84-8FA3-32A0C8CC55A2}" type="datetimeFigureOut">
              <a:rPr lang="fr-FR" smtClean="0"/>
              <a:pPr/>
              <a:t>17/05/2010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9070B9-4B25-474E-9CFE-5C57CD8D645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97FA4E1-457B-4B84-8FA3-32A0C8CC55A2}" type="datetimeFigureOut">
              <a:rPr lang="fr-FR" smtClean="0"/>
              <a:pPr/>
              <a:t>17/05/2010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849070B9-4B25-474E-9CFE-5C57CD8D6457}"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97FA4E1-457B-4B84-8FA3-32A0C8CC55A2}" type="datetimeFigureOut">
              <a:rPr lang="fr-FR" smtClean="0"/>
              <a:pPr/>
              <a:t>17/05/2010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49070B9-4B25-474E-9CFE-5C57CD8D6457}"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16042" y="428604"/>
            <a:ext cx="8385048" cy="1042982"/>
          </a:xfrm>
        </p:spPr>
        <p:txBody>
          <a:bodyPr>
            <a:normAutofit/>
          </a:bodyPr>
          <a:lstStyle/>
          <a:p>
            <a:r>
              <a:rPr lang="fr-FR" sz="5400" dirty="0" smtClean="0"/>
              <a:t>Introduction à la didactique</a:t>
            </a:r>
            <a:endParaRPr lang="fr-FR" sz="5400" dirty="0"/>
          </a:p>
        </p:txBody>
      </p:sp>
      <p:sp>
        <p:nvSpPr>
          <p:cNvPr id="5" name="Sous-titre 4"/>
          <p:cNvSpPr>
            <a:spLocks noGrp="1"/>
          </p:cNvSpPr>
          <p:nvPr>
            <p:ph type="subTitle" idx="1"/>
          </p:nvPr>
        </p:nvSpPr>
        <p:spPr>
          <a:xfrm>
            <a:off x="533400" y="2285992"/>
            <a:ext cx="7854696" cy="2428892"/>
          </a:xfrm>
        </p:spPr>
        <p:txBody>
          <a:bodyPr>
            <a:normAutofit/>
          </a:bodyPr>
          <a:lstStyle/>
          <a:p>
            <a:pPr algn="l"/>
            <a:r>
              <a:rPr lang="fr-FR" dirty="0" smtClean="0"/>
              <a:t>Définition</a:t>
            </a:r>
          </a:p>
          <a:p>
            <a:pPr algn="l"/>
            <a:r>
              <a:rPr lang="fr-FR" dirty="0" smtClean="0"/>
              <a:t>Début  de la didactique</a:t>
            </a:r>
          </a:p>
          <a:p>
            <a:pPr algn="l"/>
            <a:r>
              <a:rPr lang="fr-FR" b="1" dirty="0" smtClean="0"/>
              <a:t>Descartes  - </a:t>
            </a:r>
            <a:r>
              <a:rPr lang="fr-FR" dirty="0" smtClean="0"/>
              <a:t>Comenius </a:t>
            </a:r>
          </a:p>
          <a:p>
            <a:pPr algn="l"/>
            <a:endParaRPr lang="fr-FR" dirty="0" smtClean="0"/>
          </a:p>
          <a:p>
            <a:pPr algn="l"/>
            <a:endParaRPr lang="fr-FR" dirty="0" smtClean="0"/>
          </a:p>
          <a:p>
            <a:pPr algn="l"/>
            <a:endParaRPr lang="fr-FR" dirty="0" smtClean="0"/>
          </a:p>
          <a:p>
            <a:pPr algn="l"/>
            <a:endParaRPr lang="fr-FR"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6"/>
          <p:cNvSpPr txBox="1">
            <a:spLocks/>
          </p:cNvSpPr>
          <p:nvPr/>
        </p:nvSpPr>
        <p:spPr>
          <a:xfrm>
            <a:off x="500066" y="-428652"/>
            <a:ext cx="8929718" cy="1828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8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Comenius , fondateur de la didactique</a:t>
            </a:r>
            <a:br>
              <a:rPr kumimoji="0" lang="fr-FR" sz="38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endParaRPr kumimoji="0" lang="fr-FR" sz="38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0" name="Sous-titre 7"/>
          <p:cNvSpPr txBox="1">
            <a:spLocks/>
          </p:cNvSpPr>
          <p:nvPr/>
        </p:nvSpPr>
        <p:spPr>
          <a:xfrm>
            <a:off x="500034" y="1142984"/>
            <a:ext cx="8140448" cy="1752600"/>
          </a:xfrm>
          <a:prstGeom prst="rect">
            <a:avLst/>
          </a:prstGeom>
        </p:spPr>
        <p:txBody>
          <a:bodyPr vert="horz" lIns="0" rIns="18288">
            <a:no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Comenius élabore </a:t>
            </a:r>
            <a:r>
              <a:rPr kumimoji="0" lang="fr-FR" sz="2800" b="1" i="0" u="none" strike="noStrike" kern="1200" cap="none" spc="0" normalizeH="0" baseline="0" noProof="0" dirty="0" smtClean="0">
                <a:ln>
                  <a:noFill/>
                </a:ln>
                <a:solidFill>
                  <a:schemeClr val="tx1"/>
                </a:solidFill>
                <a:effectLst/>
                <a:uLnTx/>
                <a:uFillTx/>
                <a:latin typeface="+mn-lt"/>
                <a:ea typeface="+mn-ea"/>
                <a:cs typeface="+mn-cs"/>
              </a:rPr>
              <a:t>un nouvel art d’enseigner </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dont il expose les principes dans la </a:t>
            </a:r>
            <a:r>
              <a:rPr kumimoji="0" lang="fr-FR" sz="2800" b="0" i="1" u="none" strike="noStrike" kern="1200" cap="none" spc="0" normalizeH="0" baseline="0" noProof="0" dirty="0" err="1" smtClean="0">
                <a:ln>
                  <a:noFill/>
                </a:ln>
                <a:solidFill>
                  <a:schemeClr val="tx1"/>
                </a:solidFill>
                <a:effectLst/>
                <a:uLnTx/>
                <a:uFillTx/>
                <a:latin typeface="+mn-lt"/>
                <a:ea typeface="+mn-ea"/>
                <a:cs typeface="+mn-cs"/>
              </a:rPr>
              <a:t>Didactica</a:t>
            </a:r>
            <a:r>
              <a:rPr kumimoji="0" lang="fr-FR" sz="2800" b="0" i="1" u="none" strike="noStrike" kern="1200" cap="none" spc="0" normalizeH="0" baseline="0" noProof="0" dirty="0" smtClean="0">
                <a:ln>
                  <a:noFill/>
                </a:ln>
                <a:solidFill>
                  <a:schemeClr val="tx1"/>
                </a:solidFill>
                <a:effectLst/>
                <a:uLnTx/>
                <a:uFillTx/>
                <a:latin typeface="+mn-lt"/>
                <a:ea typeface="+mn-ea"/>
                <a:cs typeface="+mn-cs"/>
              </a:rPr>
              <a:t> magna</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 </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fr-FR" sz="2800" dirty="0" smtClean="0"/>
              <a:t>Ce livre</a:t>
            </a:r>
            <a:r>
              <a:rPr kumimoji="0" lang="fr-FR" sz="2800" b="0" i="1" u="none" strike="noStrike" kern="1200" cap="none" spc="0" normalizeH="0" baseline="0" noProof="0" dirty="0" smtClean="0">
                <a:ln>
                  <a:noFill/>
                </a:ln>
                <a:solidFill>
                  <a:schemeClr val="tx1"/>
                </a:solidFill>
                <a:effectLst/>
                <a:uLnTx/>
                <a:uFillTx/>
                <a:latin typeface="+mn-lt"/>
                <a:ea typeface="+mn-ea"/>
                <a:cs typeface="+mn-cs"/>
              </a:rPr>
              <a:t> </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se présente d’une part comme </a:t>
            </a:r>
            <a:r>
              <a:rPr kumimoji="0" lang="fr-FR" sz="2800" b="0" i="0" u="none" strike="noStrike" kern="1200" cap="none" spc="0" normalizeH="0" baseline="0" noProof="0" dirty="0" smtClean="0">
                <a:ln>
                  <a:noFill/>
                </a:ln>
                <a:solidFill>
                  <a:srgbClr val="FF0000"/>
                </a:solidFill>
                <a:effectLst/>
                <a:uLnTx/>
                <a:uFillTx/>
                <a:latin typeface="+mn-lt"/>
                <a:ea typeface="+mn-ea"/>
                <a:cs typeface="+mn-cs"/>
              </a:rPr>
              <a:t>un discours critique sur les principes d’éducation dominants</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 Comenius dénonce en particulier le caractère élitaire des entreprises d’enseignement, les méthodes déductives héritées de la scolastique médiévale (exposé de la règle aux élèves, puis présentation d’exemples et exercices d’application de la règle), la surcharge des programmes et la nature de la relation pédagogique qui repose sur l’obéissance, les contraintes et les châtiments corporels.</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5720" y="182945"/>
            <a:ext cx="842968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alibri" pitchFamily="34" charset="0"/>
                <a:ea typeface="Calibri" pitchFamily="34" charset="0"/>
                <a:cs typeface="ArialMT"/>
              </a:rPr>
              <a:t>Comenius décrit sa “grande didactique” comme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alibri" pitchFamily="34" charset="0"/>
                <a:ea typeface="Calibri" pitchFamily="34" charset="0"/>
                <a:cs typeface="ArialMT"/>
              </a:rPr>
              <a:t>“L’art universel d’enseigner tout à tous pour que la jeunesse de l’un et l’autre sexe, sans aucune exception nulle part, puisse être formée aux lettres et aux sciences, façonnée aux bonnes mœurs, imprégnées de piète, instruite dès son jeune âge de tout ce qui sert à la vie présente et future.”</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142844" y="4643446"/>
            <a:ext cx="892971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alibri" pitchFamily="34" charset="0"/>
                <a:ea typeface="Calibri" pitchFamily="34" charset="0"/>
                <a:cs typeface="ArialMT"/>
              </a:rPr>
              <a:t>L’idée que l’on peut tout enseigner </a:t>
            </a:r>
            <a:r>
              <a:rPr kumimoji="0" lang="fr-FR" sz="3200" b="1" i="0" u="none" strike="noStrike" cap="none" normalizeH="0" baseline="0" dirty="0" smtClean="0">
                <a:ln>
                  <a:noFill/>
                </a:ln>
                <a:solidFill>
                  <a:schemeClr val="tx1"/>
                </a:solidFill>
                <a:effectLst/>
                <a:latin typeface="Calibri" pitchFamily="34" charset="0"/>
                <a:ea typeface="Calibri" pitchFamily="34" charset="0"/>
                <a:cs typeface="Arial-BoldMT"/>
              </a:rPr>
              <a:t>à tout le monde</a:t>
            </a:r>
            <a:r>
              <a:rPr kumimoji="0" lang="fr-FR" sz="3200" b="0" i="0" u="none" strike="noStrike" cap="none" normalizeH="0" baseline="0" dirty="0" smtClean="0">
                <a:ln>
                  <a:noFill/>
                </a:ln>
                <a:solidFill>
                  <a:schemeClr val="tx1"/>
                </a:solidFill>
                <a:effectLst/>
                <a:latin typeface="Calibri" pitchFamily="34" charset="0"/>
                <a:ea typeface="Calibri" pitchFamily="34" charset="0"/>
                <a:cs typeface="ArialMT"/>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alibri" pitchFamily="34" charset="0"/>
                <a:ea typeface="Calibri" pitchFamily="34" charset="0"/>
                <a:cs typeface="ArialMT"/>
              </a:rPr>
              <a:t>aujourd’hui banale, ne relève alors pas de l’évidence.</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720" y="714356"/>
            <a:ext cx="8286808" cy="4031873"/>
          </a:xfrm>
          <a:prstGeom prst="rect">
            <a:avLst/>
          </a:prstGeom>
        </p:spPr>
        <p:txBody>
          <a:bodyPr wrap="square">
            <a:spAutoFit/>
          </a:bodyPr>
          <a:lstStyle/>
          <a:p>
            <a:pPr algn="just"/>
            <a:r>
              <a:rPr lang="fr-FR" sz="3200" dirty="0" smtClean="0"/>
              <a:t>l’ambition </a:t>
            </a:r>
            <a:r>
              <a:rPr lang="fr-FR" sz="3200" dirty="0"/>
              <a:t>de cette méthode d’enseignement est de </a:t>
            </a:r>
            <a:r>
              <a:rPr lang="fr-FR" sz="3200" dirty="0" smtClean="0"/>
              <a:t>permettre </a:t>
            </a:r>
          </a:p>
          <a:p>
            <a:pPr algn="just"/>
            <a:r>
              <a:rPr lang="fr-FR" sz="3200" dirty="0" smtClean="0"/>
              <a:t>- </a:t>
            </a:r>
            <a:r>
              <a:rPr lang="fr-FR" sz="3200" dirty="0" smtClean="0">
                <a:solidFill>
                  <a:srgbClr val="FF0000"/>
                </a:solidFill>
              </a:rPr>
              <a:t>de former des individus capables d’agir sur le monde, </a:t>
            </a:r>
          </a:p>
          <a:p>
            <a:pPr algn="just"/>
            <a:r>
              <a:rPr lang="fr-FR" sz="3200" dirty="0" smtClean="0">
                <a:solidFill>
                  <a:srgbClr val="FF0000"/>
                </a:solidFill>
              </a:rPr>
              <a:t>- d’apporter </a:t>
            </a:r>
            <a:r>
              <a:rPr lang="fr-FR" sz="3200" dirty="0">
                <a:solidFill>
                  <a:srgbClr val="FF0000"/>
                </a:solidFill>
              </a:rPr>
              <a:t>des solutions aux problèmes du temps. </a:t>
            </a:r>
            <a:endParaRPr lang="fr-FR" sz="3200" dirty="0" smtClean="0">
              <a:solidFill>
                <a:srgbClr val="FF0000"/>
              </a:solidFill>
            </a:endParaRPr>
          </a:p>
          <a:p>
            <a:pPr algn="just"/>
            <a:r>
              <a:rPr lang="fr-FR" sz="3200" dirty="0" smtClean="0"/>
              <a:t>Il </a:t>
            </a:r>
            <a:r>
              <a:rPr lang="fr-FR" sz="3200" dirty="0"/>
              <a:t>s’agit donc de doter la société d’un </a:t>
            </a:r>
            <a:r>
              <a:rPr lang="fr-FR" sz="3200" dirty="0">
                <a:solidFill>
                  <a:srgbClr val="FF0000"/>
                </a:solidFill>
              </a:rPr>
              <a:t>projet éducatif global.</a:t>
            </a:r>
          </a:p>
        </p:txBody>
      </p:sp>
      <p:sp>
        <p:nvSpPr>
          <p:cNvPr id="7" name="Rectangle 3"/>
          <p:cNvSpPr>
            <a:spLocks noChangeArrowheads="1"/>
          </p:cNvSpPr>
          <p:nvPr/>
        </p:nvSpPr>
        <p:spPr bwMode="auto">
          <a:xfrm>
            <a:off x="378144" y="5072074"/>
            <a:ext cx="7980070"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smtClean="0">
                <a:ln>
                  <a:noFill/>
                </a:ln>
                <a:solidFill>
                  <a:schemeClr val="tx1"/>
                </a:solidFill>
                <a:effectLst/>
                <a:latin typeface="Calibri" pitchFamily="34" charset="0"/>
                <a:ea typeface="Calibri" pitchFamily="34" charset="0"/>
                <a:cs typeface="ArialMT"/>
              </a:rPr>
              <a:t> la création d’une école publique séparée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smtClean="0">
                <a:ln>
                  <a:noFill/>
                </a:ln>
                <a:solidFill>
                  <a:schemeClr val="tx1"/>
                </a:solidFill>
                <a:effectLst/>
                <a:latin typeface="Calibri" pitchFamily="34" charset="0"/>
                <a:ea typeface="Calibri" pitchFamily="34" charset="0"/>
                <a:cs typeface="ArialMT"/>
              </a:rPr>
              <a:t>de la</a:t>
            </a:r>
            <a:r>
              <a:rPr kumimoji="0" lang="fr-FR" sz="3600" b="0" i="0" u="none" strike="noStrike" cap="none" normalizeH="0" dirty="0" smtClean="0">
                <a:ln>
                  <a:noFill/>
                </a:ln>
                <a:solidFill>
                  <a:schemeClr val="tx1"/>
                </a:solidFill>
                <a:effectLst/>
                <a:latin typeface="Calibri" pitchFamily="34" charset="0"/>
                <a:ea typeface="Calibri" pitchFamily="34" charset="0"/>
                <a:cs typeface="ArialMT"/>
              </a:rPr>
              <a:t> religion</a:t>
            </a:r>
            <a:r>
              <a:rPr kumimoji="0" lang="fr-FR" sz="3600" b="0" i="0" u="none" strike="noStrike" cap="none" normalizeH="0" baseline="0" dirty="0" smtClean="0">
                <a:ln>
                  <a:noFill/>
                </a:ln>
                <a:solidFill>
                  <a:schemeClr val="tx1"/>
                </a:solidFill>
                <a:effectLst/>
                <a:latin typeface="Calibri" pitchFamily="34" charset="0"/>
                <a:ea typeface="Calibri" pitchFamily="34" charset="0"/>
                <a:cs typeface="ArialMT"/>
              </a:rPr>
              <a:t> est préconisée.</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357158" y="285728"/>
            <a:ext cx="8354762" cy="1752600"/>
          </a:xfrm>
        </p:spPr>
        <p:txBody>
          <a:bodyPr>
            <a:noAutofit/>
          </a:bodyPr>
          <a:lstStyle/>
          <a:p>
            <a:pPr algn="just"/>
            <a:r>
              <a:rPr lang="fr-FR" sz="2800" dirty="0" smtClean="0"/>
              <a:t>La conception de l’apprentissage de Comenius met l’accent sur la prise en compte des </a:t>
            </a:r>
            <a:r>
              <a:rPr lang="fr-FR" sz="2800" b="1" dirty="0" smtClean="0">
                <a:solidFill>
                  <a:schemeClr val="accent4">
                    <a:lumMod val="60000"/>
                    <a:lumOff val="40000"/>
                  </a:schemeClr>
                </a:solidFill>
              </a:rPr>
              <a:t>capacités cognitives</a:t>
            </a:r>
            <a:r>
              <a:rPr lang="fr-FR" sz="2800" b="1" dirty="0" smtClean="0"/>
              <a:t> </a:t>
            </a:r>
            <a:r>
              <a:rPr lang="fr-FR" sz="2800" dirty="0" smtClean="0"/>
              <a:t>des élèves dans l’établissement de la progression : </a:t>
            </a:r>
            <a:r>
              <a:rPr lang="fr-FR" sz="2800" dirty="0" smtClean="0">
                <a:solidFill>
                  <a:srgbClr val="FF0000"/>
                </a:solidFill>
              </a:rPr>
              <a:t>il existe des stades de développement psychologique chez l’enfant. </a:t>
            </a:r>
          </a:p>
          <a:p>
            <a:pPr algn="just"/>
            <a:r>
              <a:rPr lang="fr-FR" sz="2800" dirty="0" smtClean="0"/>
              <a:t>plaide pour la prise en compte des </a:t>
            </a:r>
            <a:r>
              <a:rPr lang="fr-FR" sz="2800" dirty="0" smtClean="0">
                <a:solidFill>
                  <a:schemeClr val="accent4">
                    <a:lumMod val="60000"/>
                    <a:lumOff val="40000"/>
                  </a:schemeClr>
                </a:solidFill>
              </a:rPr>
              <a:t>centres d’intérêt des élèves</a:t>
            </a:r>
            <a:r>
              <a:rPr lang="fr-FR" sz="2800" dirty="0" smtClean="0"/>
              <a:t> et insiste sur le </a:t>
            </a:r>
            <a:r>
              <a:rPr lang="fr-FR" sz="2800" dirty="0" smtClean="0">
                <a:solidFill>
                  <a:schemeClr val="accent4">
                    <a:lumMod val="60000"/>
                    <a:lumOff val="40000"/>
                  </a:schemeClr>
                </a:solidFill>
              </a:rPr>
              <a:t>plaisir d’apprendre.</a:t>
            </a:r>
          </a:p>
          <a:p>
            <a:pPr algn="just"/>
            <a:r>
              <a:rPr lang="fr-FR" sz="2800" b="1" dirty="0" smtClean="0"/>
              <a:t>l</a:t>
            </a:r>
            <a:r>
              <a:rPr lang="fr-FR" sz="2800" b="1" dirty="0" smtClean="0">
                <a:solidFill>
                  <a:schemeClr val="accent4">
                    <a:lumMod val="60000"/>
                    <a:lumOff val="40000"/>
                  </a:schemeClr>
                </a:solidFill>
              </a:rPr>
              <a:t>a vocation sociale et le caractère démocratique </a:t>
            </a:r>
            <a:endParaRPr lang="fr-FR" sz="2800" dirty="0" smtClean="0">
              <a:solidFill>
                <a:schemeClr val="accent4">
                  <a:lumMod val="60000"/>
                  <a:lumOff val="40000"/>
                </a:schemeClr>
              </a:solidFill>
            </a:endParaRPr>
          </a:p>
          <a:p>
            <a:pPr algn="just"/>
            <a:r>
              <a:rPr lang="fr-FR" sz="2800" dirty="0" smtClean="0"/>
              <a:t>il suppose à tous les hommes des capacités identiques et un désir de connaitre inné. Il n’est pas d’objet de connaissance qui ne puisse être appréhende par les sens ou par la raison. Pour Comenius, l’éducation participe à la réalisation de la condition humaine :</a:t>
            </a:r>
          </a:p>
          <a:p>
            <a:pPr algn="just"/>
            <a:r>
              <a:rPr lang="fr-FR" sz="2800" dirty="0" smtClean="0">
                <a:solidFill>
                  <a:schemeClr val="accent4">
                    <a:lumMod val="60000"/>
                    <a:lumOff val="40000"/>
                  </a:schemeClr>
                </a:solidFill>
              </a:rPr>
              <a:t>“L’homme a besoin d’être formé pour devenir homme</a:t>
            </a:r>
            <a:r>
              <a:rPr lang="fr-FR" sz="2800" dirty="0" smtClean="0"/>
              <a:t>”, </a:t>
            </a:r>
            <a:endParaRPr lang="fr-FR" sz="2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533400" y="-471502"/>
            <a:ext cx="7851648" cy="1828800"/>
          </a:xfrm>
        </p:spPr>
        <p:txBody>
          <a:bodyPr/>
          <a:lstStyle/>
          <a:p>
            <a:r>
              <a:rPr lang="fr-FR" dirty="0" smtClean="0"/>
              <a:t>Objectif de la pédagogie </a:t>
            </a:r>
            <a:endParaRPr lang="fr-FR" dirty="0"/>
          </a:p>
        </p:txBody>
      </p:sp>
      <p:sp>
        <p:nvSpPr>
          <p:cNvPr id="8" name="Sous-titre 7"/>
          <p:cNvSpPr>
            <a:spLocks noGrp="1"/>
          </p:cNvSpPr>
          <p:nvPr>
            <p:ph type="subTitle" idx="1"/>
          </p:nvPr>
        </p:nvSpPr>
        <p:spPr>
          <a:xfrm>
            <a:off x="533400" y="1890714"/>
            <a:ext cx="8253442" cy="1752600"/>
          </a:xfrm>
        </p:spPr>
        <p:txBody>
          <a:bodyPr>
            <a:noAutofit/>
          </a:bodyPr>
          <a:lstStyle/>
          <a:p>
            <a:pPr algn="l"/>
            <a:r>
              <a:rPr lang="fr-FR" sz="2800" dirty="0" smtClean="0"/>
              <a:t>Recourir à la méthode simultanée </a:t>
            </a:r>
          </a:p>
          <a:p>
            <a:pPr algn="l"/>
            <a:r>
              <a:rPr lang="fr-FR" sz="2800" dirty="0" smtClean="0"/>
              <a:t>Gérer le temps </a:t>
            </a:r>
          </a:p>
          <a:p>
            <a:pPr algn="l"/>
            <a:r>
              <a:rPr lang="fr-FR" sz="2800" dirty="0" smtClean="0"/>
              <a:t>Gérer l’espace </a:t>
            </a:r>
          </a:p>
          <a:p>
            <a:pPr algn="l"/>
            <a:r>
              <a:rPr lang="fr-FR" sz="2800" dirty="0" smtClean="0"/>
              <a:t>Contrôler les déplacements et les postures de travail  </a:t>
            </a:r>
          </a:p>
          <a:p>
            <a:pPr algn="l"/>
            <a:r>
              <a:rPr lang="fr-FR" sz="2800" dirty="0" smtClean="0"/>
              <a:t>Surveiller </a:t>
            </a:r>
          </a:p>
          <a:p>
            <a:pPr algn="l"/>
            <a:r>
              <a:rPr lang="fr-FR" sz="2800" dirty="0" smtClean="0"/>
              <a:t>punir  et récompenser </a:t>
            </a:r>
          </a:p>
          <a:p>
            <a:pPr algn="l"/>
            <a:r>
              <a:rPr lang="fr-FR" sz="2800" dirty="0" smtClean="0"/>
              <a:t>Organiser l’enseignement</a:t>
            </a:r>
          </a:p>
          <a:p>
            <a:pPr algn="l"/>
            <a:endParaRPr lang="fr-FR" sz="2800" dirty="0" smtClean="0"/>
          </a:p>
          <a:p>
            <a:endParaRPr lang="fr-FR"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ubTitle" idx="1"/>
          </p:nvPr>
        </p:nvSpPr>
        <p:spPr>
          <a:xfrm>
            <a:off x="685800" y="1600200"/>
            <a:ext cx="7696200" cy="4800600"/>
          </a:xfrm>
        </p:spPr>
        <p:txBody>
          <a:bodyPr/>
          <a:lstStyle/>
          <a:p>
            <a:pPr algn="just" eaLnBrk="1" hangingPunct="1">
              <a:defRPr/>
            </a:pPr>
            <a:r>
              <a:rPr lang="fr-FR" sz="2800" i="1" dirty="0" smtClean="0">
                <a:latin typeface="Times" charset="0"/>
              </a:rPr>
              <a:t>Au plus large, j’entends par didactique la </a:t>
            </a:r>
            <a:r>
              <a:rPr lang="fr-FR" sz="2800" b="1" i="1" dirty="0" smtClean="0">
                <a:solidFill>
                  <a:schemeClr val="bg1">
                    <a:lumMod val="95000"/>
                    <a:lumOff val="5000"/>
                  </a:schemeClr>
                </a:solidFill>
                <a:latin typeface="Times" charset="0"/>
              </a:rPr>
              <a:t>science de la diffusion des connaissances à travers la société. </a:t>
            </a:r>
          </a:p>
          <a:p>
            <a:pPr algn="just" eaLnBrk="1" hangingPunct="1">
              <a:defRPr/>
            </a:pPr>
            <a:r>
              <a:rPr lang="fr-FR" sz="2800" i="1" dirty="0" smtClean="0">
                <a:latin typeface="Times" charset="0"/>
              </a:rPr>
              <a:t>Spécifiez cette définition en prenant pour connaissances à diffuser celles qui composent telle ou telle matière enseignée à l’école, pour institution de diffusion cette école même, et vous obtiendrez les diverses didactiques, ces « didactiques des disciplines ».</a:t>
            </a:r>
            <a:r>
              <a:rPr lang="fr-FR" i="1" dirty="0" smtClean="0">
                <a:latin typeface="Times" charset="0"/>
              </a:rPr>
              <a:t> </a:t>
            </a:r>
          </a:p>
          <a:p>
            <a:pPr algn="r" eaLnBrk="1" hangingPunct="1">
              <a:defRPr/>
            </a:pPr>
            <a:r>
              <a:rPr lang="fr-FR" dirty="0" smtClean="0"/>
              <a:t>Yves </a:t>
            </a:r>
            <a:r>
              <a:rPr lang="fr-FR" dirty="0" err="1" smtClean="0"/>
              <a:t>Chevallard</a:t>
            </a:r>
            <a:endParaRPr lang="fr-FR" dirty="0" smtClean="0"/>
          </a:p>
        </p:txBody>
      </p:sp>
      <p:sp>
        <p:nvSpPr>
          <p:cNvPr id="5" name="Rectangle 7"/>
          <p:cNvSpPr>
            <a:spLocks noGrp="1" noChangeArrowheads="1"/>
          </p:cNvSpPr>
          <p:nvPr>
            <p:ph type="ctrTitle"/>
          </p:nvPr>
        </p:nvSpPr>
        <p:spPr>
          <a:xfrm>
            <a:off x="685800" y="304800"/>
            <a:ext cx="7772400" cy="898525"/>
          </a:xfrm>
        </p:spPr>
        <p:txBody>
          <a:bodyPr/>
          <a:lstStyle/>
          <a:p>
            <a:pPr eaLnBrk="1" hangingPunct="1">
              <a:defRPr/>
            </a:pPr>
            <a:r>
              <a:rPr lang="fr-FR" sz="4400" dirty="0" smtClean="0"/>
              <a:t>Introduction à la didactique (I)</a:t>
            </a:r>
            <a:endParaRPr lang="fr-FR"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ubTitle" idx="1"/>
          </p:nvPr>
        </p:nvSpPr>
        <p:spPr>
          <a:xfrm>
            <a:off x="571472" y="857232"/>
            <a:ext cx="8096280" cy="4800600"/>
          </a:xfrm>
        </p:spPr>
        <p:txBody>
          <a:bodyPr>
            <a:noAutofit/>
          </a:bodyPr>
          <a:lstStyle/>
          <a:p>
            <a:pPr algn="just">
              <a:defRPr/>
            </a:pPr>
            <a:r>
              <a:rPr lang="fr-FR" dirty="0" smtClean="0"/>
              <a:t>Pour  le   </a:t>
            </a:r>
            <a:r>
              <a:rPr lang="fr-FR" i="1" dirty="0" smtClean="0"/>
              <a:t>dictionnaire  des  concepts  clés  de  pédagogie</a:t>
            </a:r>
            <a:r>
              <a:rPr lang="fr-FR" dirty="0" smtClean="0"/>
              <a:t> (F. Raynal  et  </a:t>
            </a:r>
            <a:r>
              <a:rPr lang="fr-FR" dirty="0" err="1" smtClean="0"/>
              <a:t>A.Rieunier</a:t>
            </a:r>
            <a:r>
              <a:rPr lang="fr-FR" dirty="0" smtClean="0"/>
              <a:t>, 1997), cette  expression « </a:t>
            </a:r>
            <a:r>
              <a:rPr lang="fr-FR" i="1" dirty="0" smtClean="0"/>
              <a:t> renvoie  à  l’utilisation  de  techniques  et  de  méthodes  d’enseignement  propres à  chaque discipline</a:t>
            </a:r>
            <a:r>
              <a:rPr lang="fr-FR" dirty="0" smtClean="0"/>
              <a:t> » (p.107). C’est  pourquoi, il  faut  distinguer  « </a:t>
            </a:r>
            <a:r>
              <a:rPr lang="fr-FR" i="1" dirty="0" smtClean="0"/>
              <a:t>la  didactique  des  langues</a:t>
            </a:r>
            <a:r>
              <a:rPr lang="fr-FR" dirty="0" smtClean="0"/>
              <a:t> » de « </a:t>
            </a:r>
            <a:r>
              <a:rPr lang="fr-FR" i="1" dirty="0" smtClean="0"/>
              <a:t>la  didactique  des  mathématiques</a:t>
            </a:r>
            <a:r>
              <a:rPr lang="fr-FR" dirty="0" smtClean="0"/>
              <a:t> » de « </a:t>
            </a:r>
            <a:r>
              <a:rPr lang="fr-FR" i="1" dirty="0" smtClean="0"/>
              <a:t>la  didactique des  sciences  naturelles</a:t>
            </a:r>
            <a:r>
              <a:rPr lang="fr-FR" dirty="0" smtClean="0"/>
              <a:t> »…..</a:t>
            </a:r>
          </a:p>
          <a:p>
            <a:pPr algn="just">
              <a:defRPr/>
            </a:pPr>
            <a:r>
              <a:rPr lang="fr-FR" dirty="0" smtClean="0"/>
              <a:t>Parce qu’il est difficile d’apprendre une langue étrangère, il semble nécessaire et naturel de se demander comment en améliorer l’enseignement, la didactique permet d’optimiser les processus d’apprentissage, les techniques  retenues  sont,  bien  entendu, différentes  selon  les  matières  et  les  disciplines  puisqu’elles  dépendent  directement  des contenus  à  enseigner.</a:t>
            </a:r>
          </a:p>
          <a:p>
            <a:pPr algn="just">
              <a:defRPr/>
            </a:pPr>
            <a:endParaRPr lang="fr-FR" dirty="0" smtClean="0"/>
          </a:p>
        </p:txBody>
      </p:sp>
      <p:sp>
        <p:nvSpPr>
          <p:cNvPr id="5" name="Rectangle 7"/>
          <p:cNvSpPr>
            <a:spLocks noGrp="1" noChangeArrowheads="1"/>
          </p:cNvSpPr>
          <p:nvPr>
            <p:ph type="ctrTitle"/>
          </p:nvPr>
        </p:nvSpPr>
        <p:spPr>
          <a:xfrm>
            <a:off x="428596" y="-142900"/>
            <a:ext cx="7772400" cy="898525"/>
          </a:xfrm>
        </p:spPr>
        <p:txBody>
          <a:bodyPr/>
          <a:lstStyle/>
          <a:p>
            <a:pPr eaLnBrk="1" hangingPunct="1">
              <a:defRPr/>
            </a:pPr>
            <a:r>
              <a:rPr lang="fr-FR" sz="4400" dirty="0" smtClean="0"/>
              <a:t>la didactique / les didactiques </a:t>
            </a:r>
            <a:endParaRPr lang="fr-FR"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ubTitle" idx="1"/>
          </p:nvPr>
        </p:nvSpPr>
        <p:spPr>
          <a:xfrm>
            <a:off x="404810" y="1128730"/>
            <a:ext cx="8524908" cy="4800600"/>
          </a:xfrm>
        </p:spPr>
        <p:txBody>
          <a:bodyPr>
            <a:noAutofit/>
          </a:bodyPr>
          <a:lstStyle/>
          <a:p>
            <a:pPr algn="just">
              <a:defRPr/>
            </a:pPr>
            <a:r>
              <a:rPr lang="fr-FR" dirty="0" smtClean="0"/>
              <a:t>Aujourd’hui,  le  mot   </a:t>
            </a:r>
            <a:r>
              <a:rPr lang="fr-FR" i="1" dirty="0" smtClean="0"/>
              <a:t>didactique</a:t>
            </a:r>
            <a:r>
              <a:rPr lang="fr-FR" dirty="0" smtClean="0"/>
              <a:t>   l’emporte  sur  le  mot  </a:t>
            </a:r>
            <a:r>
              <a:rPr lang="fr-FR" i="1" dirty="0" smtClean="0"/>
              <a:t>pédagogie : </a:t>
            </a:r>
            <a:r>
              <a:rPr lang="fr-FR" dirty="0" smtClean="0"/>
              <a:t>« </a:t>
            </a:r>
            <a:r>
              <a:rPr lang="fr-FR" i="1" dirty="0" smtClean="0"/>
              <a:t>terme  fatigué  par  un  trop  long usage</a:t>
            </a:r>
            <a:r>
              <a:rPr lang="fr-FR" dirty="0" smtClean="0"/>
              <a:t> » [Jean-François  </a:t>
            </a:r>
            <a:r>
              <a:rPr lang="fr-FR" dirty="0" err="1" smtClean="0"/>
              <a:t>Halté</a:t>
            </a:r>
            <a:r>
              <a:rPr lang="fr-FR" dirty="0" smtClean="0"/>
              <a:t>, 1992 : 9] parce  qu’il  comporte  surtout  l’idée  centrale   relative  aux  savoirs. C’est  la  discipline  de  référence des  pratiques  d’enseignement : </a:t>
            </a:r>
            <a:r>
              <a:rPr lang="fr-FR" i="1" dirty="0" smtClean="0"/>
              <a:t>« La  didactique</a:t>
            </a:r>
            <a:r>
              <a:rPr lang="fr-FR" dirty="0" smtClean="0"/>
              <a:t>  </a:t>
            </a:r>
            <a:r>
              <a:rPr lang="fr-FR" i="1" dirty="0" smtClean="0"/>
              <a:t>étudie  les  interactions  qui  peuvent  s’établir  dans  une  situation  d’enseignement/apprentissage  entre  un  savoir  identifié, un  maître  dispensateur  de  ce  savoir  et  un  élève  récepteur  de  ce  savoir »</a:t>
            </a:r>
            <a:r>
              <a:rPr lang="fr-FR" dirty="0" smtClean="0"/>
              <a:t> (Dictionnaire  des  concepts clés, 1997 : 108).</a:t>
            </a:r>
          </a:p>
          <a:p>
            <a:pPr algn="just">
              <a:defRPr/>
            </a:pPr>
            <a:endParaRPr lang="fr-FR" dirty="0" smtClean="0"/>
          </a:p>
        </p:txBody>
      </p:sp>
      <p:sp>
        <p:nvSpPr>
          <p:cNvPr id="5" name="Rectangle 7"/>
          <p:cNvSpPr>
            <a:spLocks noGrp="1" noChangeArrowheads="1"/>
          </p:cNvSpPr>
          <p:nvPr>
            <p:ph type="ctrTitle"/>
          </p:nvPr>
        </p:nvSpPr>
        <p:spPr>
          <a:xfrm>
            <a:off x="-428660" y="714356"/>
            <a:ext cx="7772400" cy="898525"/>
          </a:xfrm>
        </p:spPr>
        <p:txBody>
          <a:bodyPr>
            <a:normAutofit fontScale="90000"/>
          </a:bodyPr>
          <a:lstStyle/>
          <a:p>
            <a:pPr>
              <a:defRPr/>
            </a:pPr>
            <a:r>
              <a:rPr lang="fr-FR" sz="4400" dirty="0" smtClean="0"/>
              <a:t>Didactique /pédagogie </a:t>
            </a:r>
            <a:br>
              <a:rPr lang="fr-FR" sz="4400" dirty="0" smtClean="0"/>
            </a:br>
            <a:endParaRPr lang="fr-FR"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500098" y="357166"/>
            <a:ext cx="7851648" cy="1114420"/>
          </a:xfrm>
        </p:spPr>
        <p:txBody>
          <a:bodyPr>
            <a:noAutofit/>
          </a:bodyPr>
          <a:lstStyle/>
          <a:p>
            <a:r>
              <a:rPr lang="fr-FR" sz="4400" dirty="0" smtClean="0"/>
              <a:t>Didactique /pédagogie </a:t>
            </a:r>
            <a:br>
              <a:rPr lang="fr-FR" sz="4400" dirty="0" smtClean="0"/>
            </a:br>
            <a:endParaRPr lang="fr-FR" sz="4400" dirty="0"/>
          </a:p>
        </p:txBody>
      </p:sp>
      <p:sp>
        <p:nvSpPr>
          <p:cNvPr id="7" name="Sous-titre 6"/>
          <p:cNvSpPr>
            <a:spLocks noGrp="1"/>
          </p:cNvSpPr>
          <p:nvPr>
            <p:ph type="subTitle" idx="1"/>
          </p:nvPr>
        </p:nvSpPr>
        <p:spPr>
          <a:xfrm>
            <a:off x="285720" y="819144"/>
            <a:ext cx="8396318" cy="1752600"/>
          </a:xfrm>
        </p:spPr>
        <p:txBody>
          <a:bodyPr>
            <a:noAutofit/>
          </a:bodyPr>
          <a:lstStyle/>
          <a:p>
            <a:pPr algn="just"/>
            <a:r>
              <a:rPr lang="fr-FR" dirty="0" smtClean="0"/>
              <a:t> </a:t>
            </a:r>
            <a:r>
              <a:rPr lang="fr-FR" i="1" dirty="0" smtClean="0"/>
              <a:t>« La  didactique</a:t>
            </a:r>
            <a:r>
              <a:rPr lang="fr-FR" dirty="0" smtClean="0"/>
              <a:t>  </a:t>
            </a:r>
            <a:r>
              <a:rPr lang="fr-FR" i="1" dirty="0" smtClean="0"/>
              <a:t>étudie  les  interactions  qui  peuvent  s’établir  dans  une  situation  d’enseignement/apprentissage  entre  un  savoir  identifié, un  maître  dispensateur  de  ce  savoir  et  un  élève  récepteur  de  ce  savoir »</a:t>
            </a:r>
            <a:r>
              <a:rPr lang="fr-FR" dirty="0" smtClean="0"/>
              <a:t> (Dictionnaire  des  concepts clés, 1997 : 108).</a:t>
            </a:r>
          </a:p>
          <a:p>
            <a:pPr algn="just"/>
            <a:r>
              <a:rPr lang="fr-FR" i="1" dirty="0" smtClean="0"/>
              <a:t>La  pédagogie  </a:t>
            </a:r>
            <a:r>
              <a:rPr lang="fr-FR" dirty="0" smtClean="0"/>
              <a:t>représente  « </a:t>
            </a:r>
            <a:r>
              <a:rPr lang="fr-FR" i="1" dirty="0" smtClean="0"/>
              <a:t>toute  activité  déployée  par  une  personne  pour  développer  des  apprentissages  précis  chez  autrui</a:t>
            </a:r>
            <a:r>
              <a:rPr lang="fr-FR" dirty="0" smtClean="0"/>
              <a:t> » (Dictionnaire  des  concepts clés, 1997 : 223).</a:t>
            </a:r>
          </a:p>
          <a:p>
            <a:pPr algn="just"/>
            <a:r>
              <a:rPr lang="fr-FR" dirty="0" smtClean="0"/>
              <a:t>Le  didacticien  est  un  spécialiste  de l’enseignement  d’une  (ou des) discipline(s),  il  s’interroge  sur  les  notions  et   les  concepts  qui  devront  se  transformer  en  contenus à  enseigner. L’une  de  ses  préoccupations  majeures  touche  à  </a:t>
            </a:r>
            <a:r>
              <a:rPr lang="fr-FR" i="1" dirty="0" smtClean="0"/>
              <a:t>l’appropriation  des  savoirs.</a:t>
            </a:r>
            <a:endParaRPr lang="fr-F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285784" y="214290"/>
            <a:ext cx="7851648" cy="1114420"/>
          </a:xfrm>
        </p:spPr>
        <p:txBody>
          <a:bodyPr>
            <a:noAutofit/>
          </a:bodyPr>
          <a:lstStyle/>
          <a:p>
            <a:r>
              <a:rPr lang="fr-FR" sz="4400" dirty="0" smtClean="0"/>
              <a:t>Didactique /pédagogie </a:t>
            </a:r>
            <a:br>
              <a:rPr lang="fr-FR" sz="4400" dirty="0" smtClean="0"/>
            </a:br>
            <a:endParaRPr lang="fr-FR" sz="4400" dirty="0"/>
          </a:p>
        </p:txBody>
      </p:sp>
      <p:sp>
        <p:nvSpPr>
          <p:cNvPr id="7" name="Sous-titre 6"/>
          <p:cNvSpPr>
            <a:spLocks noGrp="1"/>
          </p:cNvSpPr>
          <p:nvPr>
            <p:ph type="subTitle" idx="1"/>
          </p:nvPr>
        </p:nvSpPr>
        <p:spPr>
          <a:xfrm>
            <a:off x="533400" y="714356"/>
            <a:ext cx="7854696" cy="1752600"/>
          </a:xfrm>
        </p:spPr>
        <p:txBody>
          <a:bodyPr>
            <a:noAutofit/>
          </a:bodyPr>
          <a:lstStyle/>
          <a:p>
            <a:pPr algn="just"/>
            <a:r>
              <a:rPr lang="fr-FR" sz="2400" i="1" dirty="0" smtClean="0"/>
              <a:t>la  didactique,  constitue  un  prolongement  naturel  de  la  pédagogie.  Elle  en est  une région,  solidement  attachée  et  dépendante.  En  même  temps,  ce  faisant, en  tant  qu’elle  explore  des  problèmes  étroitement  circonscrits (qu’est-ce  que  savoir  écrire ?) et  qu’elle  convoque  à  ce  propos  ses  propres  référents,  qu’elle  développe  ses   propres  méthodologies,  elle  s’éloigne  de  la  pédagogie  et  tend  à  se  constituer  en  discipline  autonome »</a:t>
            </a:r>
            <a:r>
              <a:rPr lang="fr-FR" sz="2400" dirty="0" smtClean="0"/>
              <a:t>.[1992 : 15]</a:t>
            </a:r>
          </a:p>
          <a:p>
            <a:pPr algn="just"/>
            <a:endParaRPr lang="fr-FR" sz="2400" dirty="0" smtClean="0"/>
          </a:p>
          <a:p>
            <a:pPr algn="just"/>
            <a:r>
              <a:rPr lang="fr-FR" sz="2400" dirty="0" smtClean="0"/>
              <a:t>La  préoccupation  </a:t>
            </a:r>
            <a:r>
              <a:rPr lang="fr-FR" sz="2400" b="1" dirty="0" smtClean="0"/>
              <a:t>pédagogique</a:t>
            </a:r>
            <a:r>
              <a:rPr lang="fr-FR" sz="2400" dirty="0" smtClean="0"/>
              <a:t>  génère  des  besoins  </a:t>
            </a:r>
            <a:r>
              <a:rPr lang="fr-FR" sz="2400" b="1" dirty="0" smtClean="0"/>
              <a:t>didactiques </a:t>
            </a:r>
            <a:r>
              <a:rPr lang="fr-FR" sz="2400" dirty="0" smtClean="0"/>
              <a:t>:  quels  effectifs  sont  compatibles  avec une  pratique  d’enseignement  différencié.  Il  ne  suffit  pas  de mettre  les  apprenants  en  situation, de  faire  quelque chose  sur le  modèle  classique : « on  apprend  en  faisant  comme….. »  pour  qu’ils  apprennent  à  le  faire.</a:t>
            </a:r>
          </a:p>
          <a:p>
            <a:pPr algn="just"/>
            <a:endParaRPr lang="fr-FR" sz="2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57158" y="714356"/>
            <a:ext cx="800105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MT"/>
              </a:rPr>
              <a:t>Selon les langues et les époques considérées, les significations du terme “didactique” sont changeantes et plurielles. L’adjectif “didactique” a pour signification étymologique “</a:t>
            </a:r>
            <a:r>
              <a:rPr kumimoji="0" lang="fr-FR" sz="28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ArialMT"/>
              </a:rPr>
              <a:t>qui est propre à instruire</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MT"/>
              </a:rPr>
              <a:t>”. Il vient du grec </a:t>
            </a:r>
            <a:r>
              <a:rPr kumimoji="0" lang="fr-FR" sz="2800" b="0" i="1" u="none" strike="noStrike" cap="none" normalizeH="0" baseline="0" dirty="0" err="1" smtClean="0">
                <a:ln>
                  <a:noFill/>
                </a:ln>
                <a:solidFill>
                  <a:schemeClr val="tx1"/>
                </a:solidFill>
                <a:effectLst/>
                <a:latin typeface="Calibri" pitchFamily="34" charset="0"/>
                <a:ea typeface="Calibri" pitchFamily="34" charset="0"/>
                <a:cs typeface="Arial-ItalicMT"/>
              </a:rPr>
              <a:t>didaskein</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MT"/>
              </a:rPr>
              <a:t>, qui signifie “</a:t>
            </a:r>
            <a:r>
              <a:rPr kumimoji="0" lang="fr-FR" sz="2800" b="0"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ArialMT"/>
              </a:rPr>
              <a:t>enseigner</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MT"/>
              </a:rPr>
              <a:t>”.</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MT"/>
              </a:rPr>
              <a:t>A l’heure actuelle, dans le contexte français, l’adjectif sert à qualifier les différentes dimensions de ce qui concerne </a:t>
            </a:r>
            <a:r>
              <a:rPr kumimoji="0" lang="fr-FR" sz="2800" b="1" i="0" u="none" strike="noStrike" cap="none" normalizeH="0" baseline="0" dirty="0" smtClean="0">
                <a:ln>
                  <a:noFill/>
                </a:ln>
                <a:solidFill>
                  <a:schemeClr val="tx1"/>
                </a:solidFill>
                <a:effectLst/>
                <a:latin typeface="Calibri" pitchFamily="34" charset="0"/>
                <a:ea typeface="Calibri" pitchFamily="34" charset="0"/>
                <a:cs typeface="Arial-BoldMT"/>
              </a:rPr>
              <a:t>l’enseignement </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MT"/>
              </a:rPr>
              <a:t>et l</a:t>
            </a:r>
            <a:r>
              <a:rPr kumimoji="0" lang="fr-FR" sz="2800" b="1" i="0" u="none" strike="noStrike" cap="none" normalizeH="0" baseline="0" dirty="0" smtClean="0">
                <a:ln>
                  <a:noFill/>
                </a:ln>
                <a:solidFill>
                  <a:schemeClr val="tx1"/>
                </a:solidFill>
                <a:effectLst/>
                <a:latin typeface="Calibri" pitchFamily="34" charset="0"/>
                <a:ea typeface="Calibri" pitchFamily="34" charset="0"/>
                <a:cs typeface="Arial-BoldMT"/>
              </a:rPr>
              <a:t>a formation des individus </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MT"/>
              </a:rPr>
              <a:t>(objets, méthodes, attitudes, problèmes, etc.).</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MT"/>
              </a:rPr>
              <a:t>Parfois, le terme véhicule une connotation péjorative qui évoque le dogmatisme, l’autoritarisme, une façon formelle de transmettre le savoir.</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785786" y="214290"/>
            <a:ext cx="7858180" cy="523220"/>
          </a:xfrm>
          <a:prstGeom prst="rect">
            <a:avLst/>
          </a:prstGeom>
        </p:spPr>
        <p:txBody>
          <a:bodyPr wrap="square">
            <a:spAutoFit/>
          </a:bodyPr>
          <a:lstStyle/>
          <a:p>
            <a:pPr lvl="0" algn="just" fontAlgn="base">
              <a:spcBef>
                <a:spcPct val="0"/>
              </a:spcBef>
              <a:spcAft>
                <a:spcPct val="0"/>
              </a:spcAft>
            </a:pPr>
            <a:r>
              <a:rPr kumimoji="0" lang="fr-FR" sz="2800" b="1" i="0" u="none" strike="noStrike" cap="none" normalizeH="0" baseline="0" dirty="0" smtClean="0">
                <a:ln>
                  <a:noFill/>
                </a:ln>
                <a:solidFill>
                  <a:srgbClr val="00B0F0"/>
                </a:solidFill>
                <a:effectLst/>
                <a:latin typeface="Calibri" pitchFamily="34" charset="0"/>
                <a:ea typeface="Calibri" pitchFamily="34" charset="0"/>
                <a:cs typeface="Arial-BoldMT"/>
              </a:rPr>
              <a:t>1. Le terme “didactique” : des significations diverses</a:t>
            </a:r>
            <a:endParaRPr kumimoji="0" lang="fr-FR" sz="2800" b="1" i="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500034" y="214290"/>
            <a:ext cx="8182004" cy="1752600"/>
          </a:xfrm>
        </p:spPr>
        <p:txBody>
          <a:bodyPr>
            <a:noAutofit/>
          </a:bodyPr>
          <a:lstStyle/>
          <a:p>
            <a:pPr algn="l"/>
            <a:r>
              <a:rPr lang="fr-FR" sz="2800" dirty="0" smtClean="0"/>
              <a:t>L’essor de la didactique est dû au travail de plusieurs chercheurs, mais</a:t>
            </a:r>
            <a:r>
              <a:rPr lang="fr-FR" sz="2800" u="sng" dirty="0" smtClean="0"/>
              <a:t> </a:t>
            </a:r>
            <a:r>
              <a:rPr lang="fr-FR" sz="2800" dirty="0" smtClean="0"/>
              <a:t> au même  temps c’est la didactique qui a permis à ses mêmes chercheurs d’avoir une place dans le champ de la recherche.</a:t>
            </a:r>
          </a:p>
          <a:p>
            <a:pPr algn="l"/>
            <a:endParaRPr lang="fr-FR" sz="2800" dirty="0" smtClean="0"/>
          </a:p>
          <a:p>
            <a:pPr algn="l"/>
            <a:endParaRPr lang="fr-FR"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747714" y="2462218"/>
            <a:ext cx="8182004" cy="1752600"/>
          </a:xfrm>
        </p:spPr>
        <p:txBody>
          <a:bodyPr>
            <a:noAutofit/>
          </a:bodyPr>
          <a:lstStyle/>
          <a:p>
            <a:pPr algn="l">
              <a:buFontTx/>
              <a:buChar char="-"/>
            </a:pPr>
            <a:r>
              <a:rPr lang="fr-FR" sz="2800" dirty="0" smtClean="0"/>
              <a:t>enseignant                     	  formation / culture</a:t>
            </a:r>
          </a:p>
          <a:p>
            <a:pPr algn="l">
              <a:buFontTx/>
              <a:buChar char="-"/>
            </a:pPr>
            <a:endParaRPr lang="fr-FR" sz="2800" dirty="0" smtClean="0"/>
          </a:p>
          <a:p>
            <a:pPr algn="l">
              <a:buFontTx/>
              <a:buChar char="-"/>
            </a:pPr>
            <a:r>
              <a:rPr lang="fr-FR" sz="2800" dirty="0" smtClean="0"/>
              <a:t>un public              	      besoin / représentation </a:t>
            </a:r>
          </a:p>
          <a:p>
            <a:pPr algn="l"/>
            <a:endParaRPr lang="fr-FR" sz="2800" dirty="0" smtClean="0"/>
          </a:p>
          <a:p>
            <a:pPr algn="l">
              <a:buFontTx/>
              <a:buChar char="-"/>
            </a:pPr>
            <a:r>
              <a:rPr lang="fr-FR" sz="2800" dirty="0" smtClean="0"/>
              <a:t>contenu, programme      	        objectif/ finalité</a:t>
            </a:r>
          </a:p>
          <a:p>
            <a:pPr algn="l">
              <a:buFontTx/>
              <a:buChar char="-"/>
            </a:pPr>
            <a:endParaRPr lang="fr-FR" sz="2800" dirty="0" smtClean="0"/>
          </a:p>
          <a:p>
            <a:pPr algn="l">
              <a:buFontTx/>
              <a:buChar char="-"/>
            </a:pPr>
            <a:r>
              <a:rPr lang="fr-FR" sz="2800" dirty="0" smtClean="0"/>
              <a:t>- outil méthodologique manuel, tableau …</a:t>
            </a:r>
          </a:p>
          <a:p>
            <a:pPr algn="l">
              <a:buFontTx/>
              <a:buChar char="-"/>
            </a:pPr>
            <a:endParaRPr lang="fr-FR" sz="2800" dirty="0" smtClean="0"/>
          </a:p>
          <a:p>
            <a:pPr algn="l"/>
            <a:endParaRPr lang="fr-FR" sz="2800" dirty="0"/>
          </a:p>
        </p:txBody>
      </p:sp>
      <p:sp>
        <p:nvSpPr>
          <p:cNvPr id="9" name="Titre 8"/>
          <p:cNvSpPr>
            <a:spLocks noGrp="1"/>
          </p:cNvSpPr>
          <p:nvPr>
            <p:ph type="ctrTitle"/>
          </p:nvPr>
        </p:nvSpPr>
        <p:spPr>
          <a:xfrm>
            <a:off x="6500" y="1314448"/>
            <a:ext cx="7851648" cy="1114420"/>
          </a:xfrm>
        </p:spPr>
        <p:txBody>
          <a:bodyPr>
            <a:noAutofit/>
          </a:bodyPr>
          <a:lstStyle/>
          <a:p>
            <a:r>
              <a:rPr lang="fr-FR" sz="4400" dirty="0" smtClean="0"/>
              <a:t>Parler de l’acte d’enseigner présuppose l’existence de : </a:t>
            </a:r>
            <a:br>
              <a:rPr lang="fr-FR" sz="4400" dirty="0" smtClean="0"/>
            </a:br>
            <a:endParaRPr lang="fr-FR" sz="4400" dirty="0"/>
          </a:p>
        </p:txBody>
      </p:sp>
      <p:cxnSp>
        <p:nvCxnSpPr>
          <p:cNvPr id="5" name="Connecteur droit avec flèche 4"/>
          <p:cNvCxnSpPr/>
          <p:nvPr/>
        </p:nvCxnSpPr>
        <p:spPr>
          <a:xfrm>
            <a:off x="2571736" y="3713164"/>
            <a:ext cx="221457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4286248" y="4856172"/>
            <a:ext cx="157163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2786050" y="2714620"/>
            <a:ext cx="250033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49376" y="-142900"/>
            <a:ext cx="7851648" cy="1114420"/>
          </a:xfrm>
        </p:spPr>
        <p:txBody>
          <a:bodyPr>
            <a:noAutofit/>
          </a:bodyPr>
          <a:lstStyle/>
          <a:p>
            <a:endParaRPr lang="fr-FR" sz="4400" dirty="0"/>
          </a:p>
        </p:txBody>
      </p:sp>
      <p:sp>
        <p:nvSpPr>
          <p:cNvPr id="7" name="Sous-titre 6"/>
          <p:cNvSpPr>
            <a:spLocks noGrp="1"/>
          </p:cNvSpPr>
          <p:nvPr>
            <p:ph type="subTitle" idx="1"/>
          </p:nvPr>
        </p:nvSpPr>
        <p:spPr/>
        <p:txBody>
          <a:bodyPr/>
          <a:lstStyle/>
          <a:p>
            <a:endParaRPr lang="fr-F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533400" y="1357298"/>
            <a:ext cx="7854696" cy="1752600"/>
          </a:xfrm>
        </p:spPr>
        <p:txBody>
          <a:bodyPr>
            <a:noAutofit/>
          </a:bodyPr>
          <a:lstStyle/>
          <a:p>
            <a:pPr algn="just"/>
            <a:endParaRPr lang="fr-FR" sz="3300" dirty="0" smtClean="0"/>
          </a:p>
          <a:p>
            <a:pPr algn="just"/>
            <a:r>
              <a:rPr lang="fr-FR" sz="3300" dirty="0" smtClean="0"/>
              <a:t>Dans une classe, l’enseignant, issu d’une culture et d’un système de formation déterminé enseigne une langue qui peut avoir un statut (seconde, étrangère) et une valeur d’usage différent selon les apprenants. Elle est imposée ou proposée par un pouvoir qui met en œuvre sa politique linguistique avec des programmes et des moyens définis. </a:t>
            </a:r>
          </a:p>
          <a:p>
            <a:pPr algn="just"/>
            <a:endParaRPr lang="fr-FR" sz="3300" dirty="0"/>
          </a:p>
        </p:txBody>
      </p:sp>
      <p:sp>
        <p:nvSpPr>
          <p:cNvPr id="9" name="Titre 8"/>
          <p:cNvSpPr>
            <a:spLocks noGrp="1"/>
          </p:cNvSpPr>
          <p:nvPr>
            <p:ph type="ctrTitle"/>
          </p:nvPr>
        </p:nvSpPr>
        <p:spPr>
          <a:xfrm>
            <a:off x="649442" y="-71462"/>
            <a:ext cx="7851648" cy="1828800"/>
          </a:xfrm>
        </p:spPr>
        <p:txBody>
          <a:bodyPr>
            <a:normAutofit/>
          </a:bodyPr>
          <a:lstStyle/>
          <a:p>
            <a:pPr algn="l"/>
            <a:r>
              <a:rPr lang="fr-FR" sz="4800" dirty="0" smtClean="0"/>
              <a:t>On peut formuler la situation d’enseignement d’une langue :</a:t>
            </a:r>
            <a:endParaRPr lang="fr-FR" sz="4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649442" y="-71462"/>
            <a:ext cx="7851648" cy="1828800"/>
          </a:xfrm>
        </p:spPr>
        <p:txBody>
          <a:bodyPr>
            <a:normAutofit/>
          </a:bodyPr>
          <a:lstStyle/>
          <a:p>
            <a:pPr algn="l"/>
            <a:r>
              <a:rPr lang="fr-FR" sz="4800" dirty="0" smtClean="0"/>
              <a:t>On peut formuler la situation d’enseignement d’une langue :</a:t>
            </a:r>
            <a:endParaRPr lang="fr-FR" sz="4800" dirty="0"/>
          </a:p>
        </p:txBody>
      </p:sp>
      <p:sp>
        <p:nvSpPr>
          <p:cNvPr id="5" name="Sous-titre 7"/>
          <p:cNvSpPr>
            <a:spLocks noGrp="1"/>
          </p:cNvSpPr>
          <p:nvPr>
            <p:ph type="subTitle" idx="1"/>
          </p:nvPr>
        </p:nvSpPr>
        <p:spPr>
          <a:xfrm>
            <a:off x="533400" y="1357298"/>
            <a:ext cx="7854696" cy="1752600"/>
          </a:xfrm>
        </p:spPr>
        <p:txBody>
          <a:bodyPr>
            <a:noAutofit/>
          </a:bodyPr>
          <a:lstStyle/>
          <a:p>
            <a:pPr algn="just"/>
            <a:endParaRPr lang="fr-FR" sz="3300" dirty="0" smtClean="0"/>
          </a:p>
          <a:p>
            <a:pPr algn="just"/>
            <a:r>
              <a:rPr lang="fr-FR" sz="3300" dirty="0" smtClean="0"/>
              <a:t>Dans une classe, </a:t>
            </a:r>
            <a:r>
              <a:rPr lang="fr-FR" sz="3300" dirty="0" smtClean="0">
                <a:solidFill>
                  <a:srgbClr val="FF0000"/>
                </a:solidFill>
              </a:rPr>
              <a:t>l’enseignant</a:t>
            </a:r>
            <a:r>
              <a:rPr lang="fr-FR" sz="3300" dirty="0" smtClean="0"/>
              <a:t>, issu d’une culture et d’un système de formation déterminé enseigne une </a:t>
            </a:r>
            <a:r>
              <a:rPr lang="fr-FR" sz="3300" dirty="0" smtClean="0">
                <a:solidFill>
                  <a:srgbClr val="FF0000"/>
                </a:solidFill>
              </a:rPr>
              <a:t>langue</a:t>
            </a:r>
            <a:r>
              <a:rPr lang="fr-FR" sz="3300" dirty="0" smtClean="0"/>
              <a:t> qui peut avoir un statut (seconde, étrangère) et une </a:t>
            </a:r>
            <a:r>
              <a:rPr lang="fr-FR" sz="3300" dirty="0" smtClean="0">
                <a:solidFill>
                  <a:srgbClr val="FF0000"/>
                </a:solidFill>
              </a:rPr>
              <a:t>valeur d’usage</a:t>
            </a:r>
            <a:r>
              <a:rPr lang="fr-FR" sz="3300" dirty="0" smtClean="0"/>
              <a:t> différent selon les apprenants. Elle est </a:t>
            </a:r>
            <a:r>
              <a:rPr lang="fr-FR" sz="3300" dirty="0" smtClean="0">
                <a:solidFill>
                  <a:srgbClr val="FF0000"/>
                </a:solidFill>
              </a:rPr>
              <a:t>imposée</a:t>
            </a:r>
            <a:r>
              <a:rPr lang="fr-FR" sz="3300" dirty="0" smtClean="0"/>
              <a:t> ou </a:t>
            </a:r>
            <a:r>
              <a:rPr lang="fr-FR" sz="3300" dirty="0" smtClean="0">
                <a:solidFill>
                  <a:srgbClr val="FF0000"/>
                </a:solidFill>
              </a:rPr>
              <a:t>proposée</a:t>
            </a:r>
            <a:r>
              <a:rPr lang="fr-FR" sz="3300" dirty="0" smtClean="0"/>
              <a:t> par un pouvoir qui met en œuvre sa politique linguistique avec des programmes et des </a:t>
            </a:r>
            <a:r>
              <a:rPr lang="fr-FR" sz="3300" dirty="0" smtClean="0">
                <a:solidFill>
                  <a:srgbClr val="FF0000"/>
                </a:solidFill>
              </a:rPr>
              <a:t>moyens</a:t>
            </a:r>
            <a:r>
              <a:rPr lang="fr-FR" sz="3300" dirty="0" smtClean="0"/>
              <a:t> définis. </a:t>
            </a:r>
          </a:p>
          <a:p>
            <a:pPr algn="just"/>
            <a:endParaRPr lang="fr-FR" sz="33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71406" y="-71462"/>
            <a:ext cx="5351318" cy="1114420"/>
          </a:xfrm>
        </p:spPr>
        <p:txBody>
          <a:bodyPr/>
          <a:lstStyle/>
          <a:p>
            <a:pPr algn="ctr"/>
            <a:r>
              <a:rPr lang="fr-FR" dirty="0" smtClean="0"/>
              <a:t>Objectif    </a:t>
            </a:r>
            <a:endParaRPr lang="fr-FR" dirty="0"/>
          </a:p>
        </p:txBody>
      </p:sp>
      <p:sp>
        <p:nvSpPr>
          <p:cNvPr id="3077" name="Text Box 5"/>
          <p:cNvSpPr txBox="1">
            <a:spLocks noChangeArrowheads="1"/>
          </p:cNvSpPr>
          <p:nvPr/>
        </p:nvSpPr>
        <p:spPr bwMode="auto">
          <a:xfrm>
            <a:off x="214282" y="1142984"/>
            <a:ext cx="8929718" cy="39290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2800" dirty="0" smtClean="0"/>
              <a:t>Pour Jean-Maurice  Rosier [2002 : 101)]: « </a:t>
            </a:r>
            <a:r>
              <a:rPr lang="fr-FR" sz="2800" i="1" dirty="0" smtClean="0"/>
              <a:t>(…) la  didactique  n’est  pas seulement  une  discipline  de  référence  pour  la  pratique  enseignante,  elle  est  </a:t>
            </a:r>
            <a:r>
              <a:rPr lang="fr-FR" sz="2800" i="1" u="sng" dirty="0" smtClean="0"/>
              <a:t>une  discipline  d’action  et  d’intervention</a:t>
            </a:r>
            <a:r>
              <a:rPr lang="fr-FR" sz="2800" i="1" dirty="0" smtClean="0"/>
              <a:t>,</a:t>
            </a:r>
            <a:r>
              <a:rPr lang="fr-FR" sz="2800" dirty="0" smtClean="0"/>
              <a:t>  </a:t>
            </a:r>
            <a:r>
              <a:rPr lang="fr-FR" sz="2800" i="1" dirty="0" smtClean="0"/>
              <a:t>carrefour  entre  savoirs  savants propres  qu’il  faut  modéliser  pour  en  faire  des  objets  d’enseignements (logique  de  la  recherche),  savoirs  de  référence  qui  n’ont  pas  à  être  enseignés ( à dominante  psychologique),  qu’il  convient  de  croiser  avec  les  savoirs  issus  de  l’expérience (logique  scolaire)  pour  permettre  la  facilitation,  l’amélioration  des  pratiques  de  terrain  et  l’appropriation  par  les  élèves  des  savoirs  langagiers  et  culturels. »</a:t>
            </a:r>
            <a:endParaRPr lang="fr-FR" sz="2800" dirty="0" smtClean="0"/>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7"/>
          <p:cNvSpPr>
            <a:spLocks noGrp="1"/>
          </p:cNvSpPr>
          <p:nvPr>
            <p:ph type="subTitle" idx="1"/>
          </p:nvPr>
        </p:nvSpPr>
        <p:spPr>
          <a:xfrm>
            <a:off x="571472" y="1319210"/>
            <a:ext cx="8182004" cy="1752600"/>
          </a:xfrm>
        </p:spPr>
        <p:txBody>
          <a:bodyPr>
            <a:noAutofit/>
          </a:bodyPr>
          <a:lstStyle/>
          <a:p>
            <a:pPr algn="l"/>
            <a:r>
              <a:rPr lang="fr-FR" sz="2800" dirty="0" smtClean="0">
                <a:solidFill>
                  <a:srgbClr val="002060"/>
                </a:solidFill>
              </a:rPr>
              <a:t>La didactique de l’élucidation </a:t>
            </a:r>
            <a:r>
              <a:rPr lang="fr-FR" sz="2800" dirty="0" smtClean="0">
                <a:solidFill>
                  <a:srgbClr val="FF0000"/>
                </a:solidFill>
              </a:rPr>
              <a:t>:</a:t>
            </a:r>
            <a:r>
              <a:rPr lang="fr-FR" sz="2800" dirty="0" smtClean="0"/>
              <a:t> explication des pratiques : travail descriptif </a:t>
            </a:r>
          </a:p>
          <a:p>
            <a:pPr algn="l"/>
            <a:r>
              <a:rPr lang="fr-FR" sz="2800" dirty="0" smtClean="0">
                <a:solidFill>
                  <a:srgbClr val="002060"/>
                </a:solidFill>
              </a:rPr>
              <a:t>La didactique de l’injonction </a:t>
            </a:r>
            <a:r>
              <a:rPr lang="fr-FR" sz="2800" dirty="0" smtClean="0"/>
              <a:t>: il faut faire ou ne pas faire : </a:t>
            </a:r>
          </a:p>
          <a:p>
            <a:pPr algn="l"/>
            <a:r>
              <a:rPr lang="fr-FR" sz="2800" dirty="0" smtClean="0">
                <a:solidFill>
                  <a:srgbClr val="002060"/>
                </a:solidFill>
              </a:rPr>
              <a:t>La didactique de la suggestion</a:t>
            </a:r>
            <a:r>
              <a:rPr lang="fr-FR" sz="2800" dirty="0" smtClean="0">
                <a:solidFill>
                  <a:srgbClr val="FF0000"/>
                </a:solidFill>
              </a:rPr>
              <a:t> </a:t>
            </a:r>
            <a:r>
              <a:rPr lang="fr-FR" sz="2800" dirty="0" smtClean="0"/>
              <a:t>: éclairer les pratiques nouvelles : </a:t>
            </a:r>
          </a:p>
          <a:p>
            <a:pPr algn="l"/>
            <a:r>
              <a:rPr lang="fr-FR" sz="2800" dirty="0" smtClean="0"/>
              <a:t>Entre ces trois fonctions de la didactique, il existe des intermédiaires et  des mixtes. Ce ne sont pas des statuts institutionnels.</a:t>
            </a:r>
          </a:p>
          <a:p>
            <a:pPr algn="l"/>
            <a:endParaRPr lang="fr-FR"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7"/>
          <p:cNvSpPr txBox="1">
            <a:spLocks/>
          </p:cNvSpPr>
          <p:nvPr/>
        </p:nvSpPr>
        <p:spPr>
          <a:xfrm>
            <a:off x="642910" y="1071546"/>
            <a:ext cx="8182004" cy="1752600"/>
          </a:xfrm>
          <a:prstGeom prst="rect">
            <a:avLst/>
          </a:prstGeom>
        </p:spPr>
        <p:txBody>
          <a:bodyPr vert="horz" lIns="0" rIns="18288">
            <a:noAutofit/>
          </a:bodyPr>
          <a:lstStyle/>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Nous pouvons dire que la recherche en didactique représente deux faces : </a:t>
            </a:r>
          </a:p>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800" b="0" i="0" u="none" strike="noStrike" kern="1200" cap="none" spc="0" normalizeH="0" baseline="0" noProof="0" dirty="0" smtClean="0">
                <a:ln>
                  <a:noFill/>
                </a:ln>
                <a:solidFill>
                  <a:srgbClr val="002060"/>
                </a:solidFill>
                <a:effectLst/>
                <a:uLnTx/>
                <a:uFillTx/>
                <a:latin typeface="+mn-lt"/>
                <a:ea typeface="+mn-ea"/>
                <a:cs typeface="+mn-cs"/>
              </a:rPr>
              <a:t>Recherche pour la connaissance et recherche pour la décision.</a:t>
            </a:r>
          </a:p>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La  didactique est considérée comme </a:t>
            </a:r>
            <a:r>
              <a:rPr kumimoji="0" lang="fr-FR" sz="2800" b="0" i="0" u="none" strike="noStrike" kern="1200" cap="none" spc="0" normalizeH="0" baseline="0" noProof="0" dirty="0" smtClean="0">
                <a:ln>
                  <a:noFill/>
                </a:ln>
                <a:solidFill>
                  <a:srgbClr val="002060"/>
                </a:solidFill>
                <a:effectLst/>
                <a:uLnTx/>
                <a:uFillTx/>
                <a:latin typeface="+mn-lt"/>
                <a:ea typeface="+mn-ea"/>
                <a:cs typeface="+mn-cs"/>
              </a:rPr>
              <a:t>une science appliquée, ou directement applicable</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 c’est </a:t>
            </a:r>
          </a:p>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L’étude praxéologique </a:t>
            </a:r>
          </a:p>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Il ne faut pas ici faire preuve de naïveté jusqu’à dire que la recherche en didactique a pour conséquence directe d’améliorer l’enseignement( le cas de l’économie).</a:t>
            </a:r>
          </a:p>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649442" y="571480"/>
            <a:ext cx="7851648" cy="1114420"/>
          </a:xfrm>
        </p:spPr>
        <p:txBody>
          <a:bodyPr>
            <a:normAutofit fontScale="90000"/>
          </a:bodyPr>
          <a:lstStyle/>
          <a:p>
            <a:pPr algn="ctr"/>
            <a:r>
              <a:rPr lang="fr-FR" sz="6000" u="sng" dirty="0" smtClean="0"/>
              <a:t>La didactique des langues</a:t>
            </a:r>
            <a:r>
              <a:rPr lang="fr-FR" sz="6000" dirty="0" smtClean="0"/>
              <a:t/>
            </a:r>
            <a:br>
              <a:rPr lang="fr-FR" sz="6000" dirty="0" smtClean="0"/>
            </a:br>
            <a:endParaRPr lang="fr-FR" dirty="0"/>
          </a:p>
        </p:txBody>
      </p:sp>
      <p:sp>
        <p:nvSpPr>
          <p:cNvPr id="10" name="Rectangle 9"/>
          <p:cNvSpPr/>
          <p:nvPr/>
        </p:nvSpPr>
        <p:spPr>
          <a:xfrm>
            <a:off x="428628" y="666351"/>
            <a:ext cx="8929718" cy="5262979"/>
          </a:xfrm>
          <a:prstGeom prst="rect">
            <a:avLst/>
          </a:prstGeom>
        </p:spPr>
        <p:txBody>
          <a:bodyPr wrap="square">
            <a:spAutoFit/>
          </a:bodyPr>
          <a:lstStyle/>
          <a:p>
            <a:r>
              <a:rPr lang="fr-FR" sz="2800" dirty="0" smtClean="0"/>
              <a:t> </a:t>
            </a:r>
          </a:p>
          <a:p>
            <a:r>
              <a:rPr lang="fr-FR" sz="2800" dirty="0" smtClean="0"/>
              <a:t>Enseigner  une  langue  appelle  à  considérer  des  contenus  différents de  ceux  d’autres  disciplines  comme  les  mathématiques ou  les  sciences  naturelles.</a:t>
            </a:r>
          </a:p>
          <a:p>
            <a:r>
              <a:rPr lang="fr-FR" sz="2800" dirty="0" smtClean="0"/>
              <a:t> </a:t>
            </a:r>
          </a:p>
          <a:p>
            <a:r>
              <a:rPr lang="fr-FR" sz="2800" dirty="0" smtClean="0"/>
              <a:t>Les  contenus  de  la  didactique  des  langues  relèvent  de  disciplines  de  référence  telles  que  la linguistique, la littérature,  la  poésie, et plus récemment d’autres disciplines comme la sociolinguistique, la psycholinguistique, la communication, l’analyse du discours, l’ethnographie de la communication….</a:t>
            </a:r>
          </a:p>
          <a:p>
            <a:r>
              <a:rPr lang="fr-FR" sz="2800" dirty="0" smtClean="0"/>
              <a:t> </a:t>
            </a:r>
            <a:endParaRPr lang="fr-FR" sz="28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649442" y="571480"/>
            <a:ext cx="7851648" cy="1114420"/>
          </a:xfrm>
        </p:spPr>
        <p:txBody>
          <a:bodyPr>
            <a:normAutofit fontScale="90000"/>
          </a:bodyPr>
          <a:lstStyle/>
          <a:p>
            <a:pPr algn="ctr"/>
            <a:r>
              <a:rPr lang="fr-FR" sz="6000" u="sng" dirty="0" smtClean="0"/>
              <a:t>La didactique des langues</a:t>
            </a:r>
            <a:r>
              <a:rPr lang="fr-FR" sz="6000" dirty="0" smtClean="0"/>
              <a:t/>
            </a:r>
            <a:br>
              <a:rPr lang="fr-FR" sz="6000" dirty="0" smtClean="0"/>
            </a:br>
            <a:endParaRPr lang="fr-FR" dirty="0"/>
          </a:p>
        </p:txBody>
      </p:sp>
      <p:sp>
        <p:nvSpPr>
          <p:cNvPr id="10" name="Rectangle 9"/>
          <p:cNvSpPr/>
          <p:nvPr/>
        </p:nvSpPr>
        <p:spPr>
          <a:xfrm>
            <a:off x="428628" y="666351"/>
            <a:ext cx="8929718" cy="6555641"/>
          </a:xfrm>
          <a:prstGeom prst="rect">
            <a:avLst/>
          </a:prstGeom>
        </p:spPr>
        <p:txBody>
          <a:bodyPr wrap="square">
            <a:spAutoFit/>
          </a:bodyPr>
          <a:lstStyle/>
          <a:p>
            <a:r>
              <a:rPr lang="fr-FR" sz="2800" dirty="0" smtClean="0"/>
              <a:t> </a:t>
            </a:r>
          </a:p>
          <a:p>
            <a:r>
              <a:rPr lang="fr-FR" sz="2800" dirty="0" smtClean="0"/>
              <a:t>Jean-François  </a:t>
            </a:r>
            <a:r>
              <a:rPr lang="fr-FR" sz="2800" dirty="0" err="1" smtClean="0"/>
              <a:t>Halté</a:t>
            </a:r>
            <a:r>
              <a:rPr lang="fr-FR" sz="2800" dirty="0" smtClean="0"/>
              <a:t> (1992)  pose  le  problème  de  savoir  quels  liens  existent  « </a:t>
            </a:r>
            <a:r>
              <a:rPr lang="fr-FR" sz="2800" i="1" dirty="0" smtClean="0"/>
              <a:t>entre  une  liste  rationnellement  organisée  de  savoirs  à  enseigner  et   la  dynamique  de  l’apprentissage ? Comment  améliorer  la  coïncidence  de  ce  qui  s’enseigne  et  de  ce  qui   s’apprend ? »</a:t>
            </a:r>
            <a:r>
              <a:rPr lang="fr-FR" sz="2800" dirty="0" smtClean="0"/>
              <a:t>.</a:t>
            </a:r>
          </a:p>
          <a:p>
            <a:r>
              <a:rPr lang="fr-FR" sz="2800" dirty="0" smtClean="0"/>
              <a:t> </a:t>
            </a:r>
          </a:p>
          <a:p>
            <a:r>
              <a:rPr lang="fr-FR" sz="2800" dirty="0" smtClean="0"/>
              <a:t>En  d’autres  termes,  l’objectif  principal  est  de  produire  des  argumentations  savantes  et  cohérentes  susceptibles  d’orienter  efficacement  les  pratiques d’enseignement.</a:t>
            </a:r>
          </a:p>
          <a:p>
            <a:r>
              <a:rPr lang="fr-FR" sz="2800" dirty="0" smtClean="0"/>
              <a:t>La  réflexion  didactique  porte  sur  les </a:t>
            </a:r>
            <a:r>
              <a:rPr lang="fr-FR" sz="2800" u="sng" dirty="0" smtClean="0"/>
              <a:t>objets  d’enseignement</a:t>
            </a:r>
            <a:r>
              <a:rPr lang="fr-FR" sz="2800" dirty="0" smtClean="0"/>
              <a:t>,  les  </a:t>
            </a:r>
            <a:r>
              <a:rPr lang="fr-FR" sz="2800" u="sng" dirty="0" smtClean="0"/>
              <a:t>conditions  d’appropriation  des  savoirs</a:t>
            </a:r>
            <a:r>
              <a:rPr lang="fr-FR" sz="2800" dirty="0" smtClean="0"/>
              <a:t>  et   sur  </a:t>
            </a:r>
            <a:r>
              <a:rPr lang="fr-FR" sz="2800" u="sng" dirty="0" smtClean="0"/>
              <a:t>l’intervention  didactique</a:t>
            </a:r>
            <a:r>
              <a:rPr lang="fr-FR" sz="2800" dirty="0" smtClean="0"/>
              <a:t>. </a:t>
            </a:r>
          </a:p>
          <a:p>
            <a:endParaRPr lang="fr-FR"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mg002.jpg"/>
          <p:cNvPicPr>
            <a:picLocks noChangeAspect="1" noChangeArrowheads="1"/>
          </p:cNvPicPr>
          <p:nvPr/>
        </p:nvPicPr>
        <p:blipFill>
          <a:blip r:embed="rId2"/>
          <a:srcRect/>
          <a:stretch>
            <a:fillRect/>
          </a:stretch>
        </p:blipFill>
        <p:spPr bwMode="auto">
          <a:xfrm>
            <a:off x="0" y="285728"/>
            <a:ext cx="9144000" cy="6357982"/>
          </a:xfrm>
          <a:prstGeom prst="rect">
            <a:avLst/>
          </a:prstGeom>
          <a:noFill/>
        </p:spPr>
      </p:pic>
      <p:cxnSp>
        <p:nvCxnSpPr>
          <p:cNvPr id="10" name="Connecteur droit 9"/>
          <p:cNvCxnSpPr/>
          <p:nvPr/>
        </p:nvCxnSpPr>
        <p:spPr>
          <a:xfrm>
            <a:off x="3786182" y="2357430"/>
            <a:ext cx="5143536" cy="142876"/>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Connecteur droit 10"/>
          <p:cNvCxnSpPr/>
          <p:nvPr/>
        </p:nvCxnSpPr>
        <p:spPr>
          <a:xfrm>
            <a:off x="142844" y="2714620"/>
            <a:ext cx="8867836" cy="214314"/>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Connecteur droit 13"/>
          <p:cNvCxnSpPr/>
          <p:nvPr/>
        </p:nvCxnSpPr>
        <p:spPr>
          <a:xfrm>
            <a:off x="71406" y="3143248"/>
            <a:ext cx="8867836" cy="214314"/>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Connecteur droit 14"/>
          <p:cNvCxnSpPr/>
          <p:nvPr/>
        </p:nvCxnSpPr>
        <p:spPr>
          <a:xfrm>
            <a:off x="223806" y="3571876"/>
            <a:ext cx="4919698" cy="7143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649442" y="571480"/>
            <a:ext cx="7851648" cy="1114420"/>
          </a:xfrm>
        </p:spPr>
        <p:txBody>
          <a:bodyPr>
            <a:normAutofit fontScale="90000"/>
          </a:bodyPr>
          <a:lstStyle/>
          <a:p>
            <a:pPr algn="ctr"/>
            <a:r>
              <a:rPr lang="fr-FR" sz="6000" u="sng" dirty="0" smtClean="0"/>
              <a:t>La didactique des langues</a:t>
            </a:r>
            <a:r>
              <a:rPr lang="fr-FR" sz="6000" dirty="0" smtClean="0"/>
              <a:t/>
            </a:r>
            <a:br>
              <a:rPr lang="fr-FR" sz="6000" dirty="0" smtClean="0"/>
            </a:br>
            <a:endParaRPr lang="fr-FR" dirty="0"/>
          </a:p>
        </p:txBody>
      </p:sp>
      <p:sp>
        <p:nvSpPr>
          <p:cNvPr id="10" name="Rectangle 9"/>
          <p:cNvSpPr/>
          <p:nvPr/>
        </p:nvSpPr>
        <p:spPr>
          <a:xfrm>
            <a:off x="142844" y="666351"/>
            <a:ext cx="8929718" cy="5447645"/>
          </a:xfrm>
          <a:prstGeom prst="rect">
            <a:avLst/>
          </a:prstGeom>
        </p:spPr>
        <p:txBody>
          <a:bodyPr wrap="square">
            <a:spAutoFit/>
          </a:bodyPr>
          <a:lstStyle/>
          <a:p>
            <a:r>
              <a:rPr lang="fr-FR" sz="2800" dirty="0" smtClean="0"/>
              <a:t> </a:t>
            </a:r>
          </a:p>
          <a:p>
            <a:r>
              <a:rPr lang="fr-FR" sz="3200" dirty="0" smtClean="0"/>
              <a:t>.1. </a:t>
            </a:r>
            <a:r>
              <a:rPr lang="fr-FR" sz="3200" u="sng" dirty="0" smtClean="0"/>
              <a:t>Les  objets  d’enseignement</a:t>
            </a:r>
            <a:endParaRPr lang="fr-FR" sz="3200" dirty="0" smtClean="0"/>
          </a:p>
          <a:p>
            <a:r>
              <a:rPr lang="fr-FR" sz="3200" dirty="0" smtClean="0"/>
              <a:t> </a:t>
            </a:r>
          </a:p>
          <a:p>
            <a:r>
              <a:rPr lang="fr-FR" sz="3200" dirty="0" smtClean="0"/>
              <a:t>La  didactique  s’intéresse  à  leur  nature  cognitive : savoir  ou  savoir-faire.  Elle  s’intéresse  à  leur  statut  épistémologique :  savoir  savant  ou  savoir  social.  Elle  s’intéresse  à  la  méthodologie  de   leur  construction :  transposition  ou  élaboration  de  savoirs.  Elle  s’intéresse  aussi  à  leur  organisation  en  curricula  et à  leur  histoire   institutionnelle.</a:t>
            </a:r>
            <a:endParaRPr lang="fr-FR" sz="3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649442" y="571480"/>
            <a:ext cx="7851648" cy="1114420"/>
          </a:xfrm>
        </p:spPr>
        <p:txBody>
          <a:bodyPr>
            <a:normAutofit fontScale="90000"/>
          </a:bodyPr>
          <a:lstStyle/>
          <a:p>
            <a:pPr algn="ctr"/>
            <a:r>
              <a:rPr lang="fr-FR" sz="6000" u="sng" dirty="0" smtClean="0"/>
              <a:t>La didactique des langues</a:t>
            </a:r>
            <a:r>
              <a:rPr lang="fr-FR" sz="6000" dirty="0" smtClean="0"/>
              <a:t/>
            </a:r>
            <a:br>
              <a:rPr lang="fr-FR" sz="6000" dirty="0" smtClean="0"/>
            </a:br>
            <a:endParaRPr lang="fr-FR" dirty="0"/>
          </a:p>
        </p:txBody>
      </p:sp>
      <p:sp>
        <p:nvSpPr>
          <p:cNvPr id="10" name="Rectangle 9"/>
          <p:cNvSpPr/>
          <p:nvPr/>
        </p:nvSpPr>
        <p:spPr>
          <a:xfrm>
            <a:off x="428628" y="666351"/>
            <a:ext cx="8929718" cy="4708981"/>
          </a:xfrm>
          <a:prstGeom prst="rect">
            <a:avLst/>
          </a:prstGeom>
        </p:spPr>
        <p:txBody>
          <a:bodyPr wrap="square">
            <a:spAutoFit/>
          </a:bodyPr>
          <a:lstStyle/>
          <a:p>
            <a:r>
              <a:rPr lang="fr-FR" sz="3000" dirty="0" smtClean="0"/>
              <a:t> </a:t>
            </a:r>
          </a:p>
          <a:p>
            <a:r>
              <a:rPr lang="fr-FR" sz="3000" dirty="0" smtClean="0"/>
              <a:t>.2.  </a:t>
            </a:r>
            <a:r>
              <a:rPr lang="fr-FR" sz="3000" u="sng" dirty="0" smtClean="0"/>
              <a:t>Les  conditions  d’appropriation  des  savoirs</a:t>
            </a:r>
            <a:endParaRPr lang="fr-FR" sz="3000" dirty="0" smtClean="0"/>
          </a:p>
          <a:p>
            <a:r>
              <a:rPr lang="fr-FR" sz="3000" dirty="0" smtClean="0"/>
              <a:t> </a:t>
            </a:r>
          </a:p>
          <a:p>
            <a:r>
              <a:rPr lang="fr-FR" sz="3000" dirty="0" smtClean="0"/>
              <a:t>Elle  s’interroge  sur  la  construction  des   concepts  et  des  notions   dans  l’apprentissage,  leur  construction,  les  pré-requis  qu’ils  supposent,  les représentations  ordinaires  qu’en  ont  les  apprenants  et  les  différentes  sortes  d’obstacles  à  l’apprentissage  que  tous   ces  concepts  et  notions  peuvent  susciter.</a:t>
            </a:r>
            <a:endParaRPr lang="fr-FR" sz="30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649442" y="571480"/>
            <a:ext cx="7851648" cy="1114420"/>
          </a:xfrm>
        </p:spPr>
        <p:txBody>
          <a:bodyPr>
            <a:normAutofit fontScale="90000"/>
          </a:bodyPr>
          <a:lstStyle/>
          <a:p>
            <a:pPr algn="ctr"/>
            <a:r>
              <a:rPr lang="fr-FR" sz="6000" u="sng" dirty="0" smtClean="0"/>
              <a:t>La didactique des langues</a:t>
            </a:r>
            <a:r>
              <a:rPr lang="fr-FR" sz="6000" dirty="0" smtClean="0"/>
              <a:t/>
            </a:r>
            <a:br>
              <a:rPr lang="fr-FR" sz="6000" dirty="0" smtClean="0"/>
            </a:br>
            <a:endParaRPr lang="fr-FR" dirty="0"/>
          </a:p>
        </p:txBody>
      </p:sp>
      <p:sp>
        <p:nvSpPr>
          <p:cNvPr id="10" name="Rectangle 9"/>
          <p:cNvSpPr/>
          <p:nvPr/>
        </p:nvSpPr>
        <p:spPr>
          <a:xfrm>
            <a:off x="142844" y="742307"/>
            <a:ext cx="8929718" cy="4678204"/>
          </a:xfrm>
          <a:prstGeom prst="rect">
            <a:avLst/>
          </a:prstGeom>
        </p:spPr>
        <p:txBody>
          <a:bodyPr wrap="square">
            <a:spAutoFit/>
          </a:bodyPr>
          <a:lstStyle/>
          <a:p>
            <a:r>
              <a:rPr lang="fr-FR" sz="2800" dirty="0" smtClean="0"/>
              <a:t> </a:t>
            </a:r>
          </a:p>
          <a:p>
            <a:r>
              <a:rPr lang="fr-FR" sz="2800" dirty="0" smtClean="0"/>
              <a:t>.</a:t>
            </a:r>
            <a:r>
              <a:rPr lang="fr-FR" sz="3000" dirty="0" smtClean="0"/>
              <a:t> 3.  </a:t>
            </a:r>
            <a:r>
              <a:rPr lang="fr-FR" sz="3000" u="sng" dirty="0" smtClean="0"/>
              <a:t>L’intervention  didactique</a:t>
            </a:r>
            <a:endParaRPr lang="fr-FR" sz="3000" dirty="0" smtClean="0"/>
          </a:p>
          <a:p>
            <a:r>
              <a:rPr lang="fr-FR" sz="3000" b="1" dirty="0" smtClean="0"/>
              <a:t> </a:t>
            </a:r>
            <a:endParaRPr lang="fr-FR" sz="3000" dirty="0" smtClean="0"/>
          </a:p>
          <a:p>
            <a:r>
              <a:rPr lang="fr-FR" sz="3000" dirty="0" smtClean="0"/>
              <a:t>Elle  s’intéresse  à  l’approche  de  la  classe  et  à  son  fonctionnement :  tâches  de  l’enseignant,  l’organisation  des  situations  d’enseignement,  la  construction  de  séquences  didactiques,  l’adaptation  au  type  de  public.  Il  y a  intervention  pour structurer  l’apprentissage,  pour  solliciter,  pour  répondre  aux  besoins  de  l’apprentissage.</a:t>
            </a:r>
            <a:endParaRPr lang="fr-FR" sz="30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649442" y="214290"/>
            <a:ext cx="7851648" cy="1114420"/>
          </a:xfrm>
        </p:spPr>
        <p:txBody>
          <a:bodyPr/>
          <a:lstStyle/>
          <a:p>
            <a:pPr algn="ctr"/>
            <a:r>
              <a:rPr lang="fr-FR" dirty="0" smtClean="0"/>
              <a:t>Quelques concepts </a:t>
            </a:r>
            <a:endParaRPr lang="fr-FR" dirty="0"/>
          </a:p>
        </p:txBody>
      </p:sp>
      <p:sp>
        <p:nvSpPr>
          <p:cNvPr id="10" name="Rectangle 9"/>
          <p:cNvSpPr/>
          <p:nvPr/>
        </p:nvSpPr>
        <p:spPr>
          <a:xfrm>
            <a:off x="500034" y="2000240"/>
            <a:ext cx="3929090" cy="3108543"/>
          </a:xfrm>
          <a:prstGeom prst="rect">
            <a:avLst/>
          </a:prstGeom>
        </p:spPr>
        <p:txBody>
          <a:bodyPr wrap="square">
            <a:spAutoFit/>
          </a:bodyPr>
          <a:lstStyle/>
          <a:p>
            <a:r>
              <a:rPr lang="fr-FR" sz="2800" dirty="0" smtClean="0"/>
              <a:t>Rapport au savoir </a:t>
            </a:r>
          </a:p>
          <a:p>
            <a:r>
              <a:rPr lang="fr-FR" sz="2800" dirty="0" smtClean="0"/>
              <a:t>La discipline </a:t>
            </a:r>
          </a:p>
          <a:p>
            <a:r>
              <a:rPr lang="fr-FR" sz="2800" dirty="0" smtClean="0"/>
              <a:t>La représentation </a:t>
            </a:r>
          </a:p>
          <a:p>
            <a:r>
              <a:rPr lang="fr-FR" sz="2800" dirty="0" smtClean="0"/>
              <a:t>But, projet, besoin</a:t>
            </a:r>
          </a:p>
          <a:p>
            <a:r>
              <a:rPr lang="fr-FR" sz="2800" dirty="0" smtClean="0"/>
              <a:t>Processus d’acquisition </a:t>
            </a:r>
          </a:p>
          <a:p>
            <a:r>
              <a:rPr lang="fr-FR" sz="2800" dirty="0" smtClean="0"/>
              <a:t>Pré requis </a:t>
            </a:r>
          </a:p>
          <a:p>
            <a:r>
              <a:rPr lang="fr-FR" sz="2800" dirty="0" smtClean="0"/>
              <a:t>Contrat didactique </a:t>
            </a:r>
            <a:endParaRPr lang="fr-FR" sz="2800" dirty="0"/>
          </a:p>
        </p:txBody>
      </p:sp>
      <p:sp>
        <p:nvSpPr>
          <p:cNvPr id="3077" name="Text Box 5"/>
          <p:cNvSpPr txBox="1">
            <a:spLocks noChangeArrowheads="1"/>
          </p:cNvSpPr>
          <p:nvPr/>
        </p:nvSpPr>
        <p:spPr bwMode="auto">
          <a:xfrm>
            <a:off x="4714876" y="2143116"/>
            <a:ext cx="4214810" cy="27146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0" i="0" u="none" strike="noStrike" cap="none" normalizeH="0" baseline="0" dirty="0" smtClean="0">
                <a:ln>
                  <a:noFill/>
                </a:ln>
                <a:solidFill>
                  <a:schemeClr val="bg1"/>
                </a:solidFill>
                <a:effectLst/>
                <a:latin typeface="Calibri" pitchFamily="34" charset="0"/>
                <a:cs typeface="Arial" pitchFamily="34" charset="0"/>
              </a:rPr>
              <a:t>Formation</a:t>
            </a:r>
            <a:r>
              <a:rPr kumimoji="0" lang="fr-FR" sz="28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defTabSz="914400" rtl="0" eaLnBrk="1" fontAlgn="base" latinLnBrk="0" hangingPunct="1">
              <a:lnSpc>
                <a:spcPct val="100000"/>
              </a:lnSpc>
              <a:spcBef>
                <a:spcPct val="0"/>
              </a:spcBef>
              <a:spcAft>
                <a:spcPts val="1000"/>
              </a:spcAft>
              <a:buClrTx/>
              <a:buSzTx/>
              <a:buFontTx/>
              <a:buNone/>
              <a:tabLst/>
            </a:pPr>
            <a:r>
              <a:rPr kumimoji="0" lang="fr-FR" sz="2800" b="0" i="0" u="none" strike="noStrike" cap="none" normalizeH="0" baseline="0" dirty="0" smtClean="0">
                <a:ln>
                  <a:noFill/>
                </a:ln>
                <a:solidFill>
                  <a:schemeClr val="bg1"/>
                </a:solidFill>
                <a:effectLst/>
                <a:latin typeface="Calibri" pitchFamily="34" charset="0"/>
                <a:cs typeface="Arial" pitchFamily="34" charset="0"/>
              </a:rPr>
              <a:t>Transposition didactique </a:t>
            </a:r>
          </a:p>
          <a:p>
            <a:pPr marL="0" marR="0" lvl="0" indent="0" defTabSz="914400" rtl="0" eaLnBrk="1" fontAlgn="base" latinLnBrk="0" hangingPunct="1">
              <a:lnSpc>
                <a:spcPct val="100000"/>
              </a:lnSpc>
              <a:spcBef>
                <a:spcPct val="0"/>
              </a:spcBef>
              <a:spcAft>
                <a:spcPts val="1000"/>
              </a:spcAft>
              <a:buClrTx/>
              <a:buSzTx/>
              <a:buFontTx/>
              <a:buNone/>
              <a:tabLst/>
            </a:pPr>
            <a:r>
              <a:rPr kumimoji="0" lang="fr-FR" sz="2800" b="0" i="0" u="none" strike="noStrike" cap="none" normalizeH="0" baseline="0" dirty="0" smtClean="0">
                <a:ln>
                  <a:noFill/>
                </a:ln>
                <a:solidFill>
                  <a:schemeClr val="bg1"/>
                </a:solidFill>
                <a:effectLst/>
                <a:latin typeface="Calibri" pitchFamily="34" charset="0"/>
                <a:cs typeface="Arial" pitchFamily="34" charset="0"/>
              </a:rPr>
              <a:t>Traduction du programme </a:t>
            </a:r>
          </a:p>
          <a:p>
            <a:pPr marL="0" marR="0" lvl="0" indent="0" defTabSz="914400" rtl="0" eaLnBrk="1" fontAlgn="base" latinLnBrk="0" hangingPunct="1">
              <a:lnSpc>
                <a:spcPct val="100000"/>
              </a:lnSpc>
              <a:spcBef>
                <a:spcPct val="0"/>
              </a:spcBef>
              <a:spcAft>
                <a:spcPts val="1000"/>
              </a:spcAft>
              <a:buClrTx/>
              <a:buSzTx/>
              <a:buFontTx/>
              <a:buNone/>
              <a:tabLst/>
            </a:pPr>
            <a:r>
              <a:rPr kumimoji="0" lang="fr-FR" sz="2800" b="0" i="0" u="none" strike="noStrike" cap="none" normalizeH="0" baseline="0" dirty="0" smtClean="0">
                <a:ln>
                  <a:noFill/>
                </a:ln>
                <a:solidFill>
                  <a:schemeClr val="bg1"/>
                </a:solidFill>
                <a:effectLst/>
                <a:latin typeface="Calibri" pitchFamily="34" charset="0"/>
                <a:cs typeface="Arial" pitchFamily="34" charset="0"/>
              </a:rPr>
              <a:t>Moyens utilisés </a:t>
            </a:r>
          </a:p>
          <a:p>
            <a:pPr marL="0" marR="0" lvl="0" indent="0" defTabSz="914400" rtl="0" eaLnBrk="1" fontAlgn="base" latinLnBrk="0" hangingPunct="1">
              <a:lnSpc>
                <a:spcPct val="100000"/>
              </a:lnSpc>
              <a:spcBef>
                <a:spcPct val="0"/>
              </a:spcBef>
              <a:spcAft>
                <a:spcPts val="1000"/>
              </a:spcAft>
              <a:buClrTx/>
              <a:buSzTx/>
              <a:buFontTx/>
              <a:buNone/>
              <a:tabLst/>
            </a:pPr>
            <a:r>
              <a:rPr kumimoji="0" lang="fr-FR" sz="2800" b="0" i="0" u="none" strike="noStrike" cap="none" normalizeH="0" baseline="0" dirty="0" smtClean="0">
                <a:ln>
                  <a:noFill/>
                </a:ln>
                <a:solidFill>
                  <a:schemeClr val="bg1"/>
                </a:solidFill>
                <a:effectLst/>
                <a:latin typeface="Calibri" pitchFamily="34" charset="0"/>
                <a:cs typeface="Arial" pitchFamily="34" charset="0"/>
              </a:rPr>
              <a:t>L’approche utilisée </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1643042" y="642918"/>
            <a:ext cx="554356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Triangle didactique</a:t>
            </a:r>
            <a:endParaRPr kumimoji="0" lang="fr-FR"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7" name="Text Box 3"/>
          <p:cNvSpPr txBox="1">
            <a:spLocks noChangeArrowheads="1"/>
          </p:cNvSpPr>
          <p:nvPr/>
        </p:nvSpPr>
        <p:spPr bwMode="auto">
          <a:xfrm>
            <a:off x="3733800" y="1905000"/>
            <a:ext cx="1643063" cy="762000"/>
          </a:xfrm>
          <a:prstGeom prst="rect">
            <a:avLst/>
          </a:prstGeom>
          <a:noFill/>
          <a:ln w="9525">
            <a:noFill/>
            <a:miter lim="800000"/>
            <a:headEnd/>
            <a:tailEnd/>
          </a:ln>
        </p:spPr>
        <p:txBody>
          <a:bodyPr wrap="none">
            <a:spAutoFit/>
          </a:bodyPr>
          <a:lstStyle/>
          <a:p>
            <a:r>
              <a:rPr lang="fr-FR" sz="4400"/>
              <a:t>Savoir</a:t>
            </a:r>
            <a:endParaRPr lang="fr-FR"/>
          </a:p>
        </p:txBody>
      </p:sp>
      <p:sp>
        <p:nvSpPr>
          <p:cNvPr id="8" name="Text Box 4"/>
          <p:cNvSpPr txBox="1">
            <a:spLocks noChangeArrowheads="1"/>
          </p:cNvSpPr>
          <p:nvPr/>
        </p:nvSpPr>
        <p:spPr bwMode="auto">
          <a:xfrm>
            <a:off x="1066800" y="4495800"/>
            <a:ext cx="1455738" cy="762000"/>
          </a:xfrm>
          <a:prstGeom prst="rect">
            <a:avLst/>
          </a:prstGeom>
          <a:noFill/>
          <a:ln w="9525">
            <a:noFill/>
            <a:miter lim="800000"/>
            <a:headEnd/>
            <a:tailEnd/>
          </a:ln>
        </p:spPr>
        <p:txBody>
          <a:bodyPr wrap="none">
            <a:spAutoFit/>
          </a:bodyPr>
          <a:lstStyle/>
          <a:p>
            <a:r>
              <a:rPr lang="fr-FR" sz="4400"/>
              <a:t>Élève</a:t>
            </a:r>
            <a:endParaRPr lang="fr-FR"/>
          </a:p>
        </p:txBody>
      </p:sp>
      <p:sp>
        <p:nvSpPr>
          <p:cNvPr id="9" name="Text Box 5"/>
          <p:cNvSpPr txBox="1">
            <a:spLocks noChangeArrowheads="1"/>
          </p:cNvSpPr>
          <p:nvPr/>
        </p:nvSpPr>
        <p:spPr bwMode="auto">
          <a:xfrm>
            <a:off x="5486400" y="4495800"/>
            <a:ext cx="2667000" cy="762000"/>
          </a:xfrm>
          <a:prstGeom prst="rect">
            <a:avLst/>
          </a:prstGeom>
          <a:noFill/>
          <a:ln w="9525">
            <a:noFill/>
            <a:miter lim="800000"/>
            <a:headEnd/>
            <a:tailEnd/>
          </a:ln>
        </p:spPr>
        <p:txBody>
          <a:bodyPr wrap="none">
            <a:spAutoFit/>
          </a:bodyPr>
          <a:lstStyle/>
          <a:p>
            <a:r>
              <a:rPr lang="fr-FR" sz="4400"/>
              <a:t>Enseignant</a:t>
            </a:r>
            <a:endParaRPr lang="fr-FR"/>
          </a:p>
        </p:txBody>
      </p:sp>
      <p:sp>
        <p:nvSpPr>
          <p:cNvPr id="10" name="Line 12"/>
          <p:cNvSpPr>
            <a:spLocks noChangeShapeType="1"/>
          </p:cNvSpPr>
          <p:nvPr/>
        </p:nvSpPr>
        <p:spPr bwMode="auto">
          <a:xfrm flipV="1">
            <a:off x="1981200" y="2667000"/>
            <a:ext cx="2286000" cy="1828800"/>
          </a:xfrm>
          <a:prstGeom prst="line">
            <a:avLst/>
          </a:prstGeom>
          <a:noFill/>
          <a:ln w="28575">
            <a:solidFill>
              <a:srgbClr val="CCFFFF"/>
            </a:solidFill>
            <a:round/>
            <a:headEnd type="stealth" w="lg" len="lg"/>
            <a:tailEnd type="stealth" w="lg" len="lg"/>
          </a:ln>
        </p:spPr>
        <p:txBody>
          <a:bodyPr wrap="none" anchor="ctr"/>
          <a:lstStyle/>
          <a:p>
            <a:endParaRPr lang="fr-FR"/>
          </a:p>
        </p:txBody>
      </p:sp>
      <p:sp>
        <p:nvSpPr>
          <p:cNvPr id="11" name="Line 15"/>
          <p:cNvSpPr>
            <a:spLocks noChangeShapeType="1"/>
          </p:cNvSpPr>
          <p:nvPr/>
        </p:nvSpPr>
        <p:spPr bwMode="auto">
          <a:xfrm flipV="1">
            <a:off x="2667000" y="4876800"/>
            <a:ext cx="2743200" cy="0"/>
          </a:xfrm>
          <a:prstGeom prst="line">
            <a:avLst/>
          </a:prstGeom>
          <a:noFill/>
          <a:ln w="28575">
            <a:solidFill>
              <a:srgbClr val="CCFFFF"/>
            </a:solidFill>
            <a:round/>
            <a:headEnd type="stealth" w="lg" len="lg"/>
            <a:tailEnd type="stealth" w="lg" len="lg"/>
          </a:ln>
        </p:spPr>
        <p:txBody>
          <a:bodyPr wrap="none" anchor="ctr"/>
          <a:lstStyle/>
          <a:p>
            <a:endParaRPr lang="fr-FR"/>
          </a:p>
        </p:txBody>
      </p:sp>
      <p:sp>
        <p:nvSpPr>
          <p:cNvPr id="12" name="Line 16"/>
          <p:cNvSpPr>
            <a:spLocks noChangeShapeType="1"/>
          </p:cNvSpPr>
          <p:nvPr/>
        </p:nvSpPr>
        <p:spPr bwMode="auto">
          <a:xfrm>
            <a:off x="5105400" y="2667000"/>
            <a:ext cx="2133600" cy="1905000"/>
          </a:xfrm>
          <a:prstGeom prst="line">
            <a:avLst/>
          </a:prstGeom>
          <a:noFill/>
          <a:ln w="28575">
            <a:solidFill>
              <a:srgbClr val="CCFFFF"/>
            </a:solidFill>
            <a:round/>
            <a:headEnd type="stealth" w="lg" len="lg"/>
            <a:tailEnd type="stealth" w="lg" len="lg"/>
          </a:ln>
        </p:spPr>
        <p:txBody>
          <a:bodyPr wrap="none" anchor="ctr"/>
          <a:lstStyle/>
          <a:p>
            <a:endParaRPr lang="fr-FR"/>
          </a:p>
        </p:txBody>
      </p:sp>
      <p:sp>
        <p:nvSpPr>
          <p:cNvPr id="13" name="Text Box 17"/>
          <p:cNvSpPr txBox="1">
            <a:spLocks noChangeArrowheads="1"/>
          </p:cNvSpPr>
          <p:nvPr/>
        </p:nvSpPr>
        <p:spPr bwMode="auto">
          <a:xfrm>
            <a:off x="1050925" y="2651125"/>
            <a:ext cx="2130425" cy="457200"/>
          </a:xfrm>
          <a:prstGeom prst="rect">
            <a:avLst/>
          </a:prstGeom>
          <a:noFill/>
          <a:ln w="9525">
            <a:noFill/>
            <a:miter lim="800000"/>
            <a:headEnd/>
            <a:tailEnd/>
          </a:ln>
        </p:spPr>
        <p:txBody>
          <a:bodyPr wrap="none">
            <a:spAutoFit/>
          </a:bodyPr>
          <a:lstStyle/>
          <a:p>
            <a:pPr algn="ctr"/>
            <a:r>
              <a:rPr lang="fr-FR">
                <a:solidFill>
                  <a:srgbClr val="C4FFFF"/>
                </a:solidFill>
              </a:rPr>
              <a:t>Représentations</a:t>
            </a:r>
            <a:endParaRPr lang="fr-FR"/>
          </a:p>
        </p:txBody>
      </p:sp>
      <p:sp>
        <p:nvSpPr>
          <p:cNvPr id="14" name="Text Box 18"/>
          <p:cNvSpPr txBox="1">
            <a:spLocks noChangeArrowheads="1"/>
          </p:cNvSpPr>
          <p:nvPr/>
        </p:nvSpPr>
        <p:spPr bwMode="auto">
          <a:xfrm>
            <a:off x="2970213" y="5257800"/>
            <a:ext cx="2444750" cy="457200"/>
          </a:xfrm>
          <a:prstGeom prst="rect">
            <a:avLst/>
          </a:prstGeom>
          <a:noFill/>
          <a:ln w="9525">
            <a:noFill/>
            <a:miter lim="800000"/>
            <a:headEnd/>
            <a:tailEnd/>
          </a:ln>
        </p:spPr>
        <p:txBody>
          <a:bodyPr wrap="none">
            <a:spAutoFit/>
          </a:bodyPr>
          <a:lstStyle/>
          <a:p>
            <a:pPr algn="ctr"/>
            <a:r>
              <a:rPr lang="fr-FR">
                <a:solidFill>
                  <a:srgbClr val="C4FFFF"/>
                </a:solidFill>
              </a:rPr>
              <a:t>Contrat didactique</a:t>
            </a:r>
            <a:endParaRPr lang="fr-FR"/>
          </a:p>
        </p:txBody>
      </p:sp>
      <p:sp>
        <p:nvSpPr>
          <p:cNvPr id="15" name="Text Box 19"/>
          <p:cNvSpPr txBox="1">
            <a:spLocks noChangeArrowheads="1"/>
          </p:cNvSpPr>
          <p:nvPr/>
        </p:nvSpPr>
        <p:spPr bwMode="auto">
          <a:xfrm>
            <a:off x="6172200" y="2667000"/>
            <a:ext cx="2097088" cy="822325"/>
          </a:xfrm>
          <a:prstGeom prst="rect">
            <a:avLst/>
          </a:prstGeom>
          <a:noFill/>
          <a:ln w="9525">
            <a:noFill/>
            <a:miter lim="800000"/>
            <a:headEnd/>
            <a:tailEnd/>
          </a:ln>
        </p:spPr>
        <p:txBody>
          <a:bodyPr wrap="none">
            <a:spAutoFit/>
          </a:bodyPr>
          <a:lstStyle/>
          <a:p>
            <a:pPr algn="ctr"/>
            <a:r>
              <a:rPr lang="fr-FR">
                <a:solidFill>
                  <a:srgbClr val="C4FFFF"/>
                </a:solidFill>
              </a:rPr>
              <a:t>Scénario </a:t>
            </a:r>
          </a:p>
          <a:p>
            <a:pPr algn="ctr"/>
            <a:r>
              <a:rPr lang="fr-FR">
                <a:solidFill>
                  <a:srgbClr val="C4FFFF"/>
                </a:solidFill>
              </a:rPr>
              <a:t>d’apprentissage</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00"/>
                            </p:stCondLst>
                            <p:childTnLst>
                              <p:par>
                                <p:cTn id="19" presetID="17"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ppt_w/2"/>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utoUpdateAnimBg="0"/>
      <p:bldP spid="14" grpId="0" autoUpdateAnimBg="0"/>
      <p:bldP spid="1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1528770" y="-24"/>
            <a:ext cx="554356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Triangle didactique</a:t>
            </a:r>
            <a:endParaRPr kumimoji="0" lang="fr-FR"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7" name="Text Box 3"/>
          <p:cNvSpPr txBox="1">
            <a:spLocks noChangeArrowheads="1"/>
          </p:cNvSpPr>
          <p:nvPr/>
        </p:nvSpPr>
        <p:spPr bwMode="auto">
          <a:xfrm>
            <a:off x="3733800" y="1905000"/>
            <a:ext cx="1643063" cy="762000"/>
          </a:xfrm>
          <a:prstGeom prst="rect">
            <a:avLst/>
          </a:prstGeom>
          <a:noFill/>
          <a:ln w="9525">
            <a:noFill/>
            <a:miter lim="800000"/>
            <a:headEnd/>
            <a:tailEnd/>
          </a:ln>
        </p:spPr>
        <p:txBody>
          <a:bodyPr wrap="none">
            <a:spAutoFit/>
          </a:bodyPr>
          <a:lstStyle/>
          <a:p>
            <a:r>
              <a:rPr lang="fr-FR" sz="4400" dirty="0"/>
              <a:t>Savoir</a:t>
            </a:r>
            <a:endParaRPr lang="fr-FR" dirty="0"/>
          </a:p>
        </p:txBody>
      </p:sp>
      <p:sp>
        <p:nvSpPr>
          <p:cNvPr id="8" name="Text Box 4"/>
          <p:cNvSpPr txBox="1">
            <a:spLocks noChangeArrowheads="1"/>
          </p:cNvSpPr>
          <p:nvPr/>
        </p:nvSpPr>
        <p:spPr bwMode="auto">
          <a:xfrm>
            <a:off x="76487" y="4302633"/>
            <a:ext cx="2923877" cy="769441"/>
          </a:xfrm>
          <a:prstGeom prst="rect">
            <a:avLst/>
          </a:prstGeom>
          <a:noFill/>
          <a:ln w="9525">
            <a:noFill/>
            <a:miter lim="800000"/>
            <a:headEnd/>
            <a:tailEnd/>
          </a:ln>
        </p:spPr>
        <p:txBody>
          <a:bodyPr wrap="none">
            <a:spAutoFit/>
          </a:bodyPr>
          <a:lstStyle/>
          <a:p>
            <a:r>
              <a:rPr lang="fr-FR" sz="4400" dirty="0" smtClean="0"/>
              <a:t>Apprenant </a:t>
            </a:r>
            <a:endParaRPr lang="fr-FR" dirty="0"/>
          </a:p>
        </p:txBody>
      </p:sp>
      <p:sp>
        <p:nvSpPr>
          <p:cNvPr id="9" name="Text Box 5"/>
          <p:cNvSpPr txBox="1">
            <a:spLocks noChangeArrowheads="1"/>
          </p:cNvSpPr>
          <p:nvPr/>
        </p:nvSpPr>
        <p:spPr bwMode="auto">
          <a:xfrm>
            <a:off x="5486400" y="4495800"/>
            <a:ext cx="2667000" cy="762000"/>
          </a:xfrm>
          <a:prstGeom prst="rect">
            <a:avLst/>
          </a:prstGeom>
          <a:noFill/>
          <a:ln w="9525">
            <a:noFill/>
            <a:miter lim="800000"/>
            <a:headEnd/>
            <a:tailEnd/>
          </a:ln>
        </p:spPr>
        <p:txBody>
          <a:bodyPr wrap="none">
            <a:spAutoFit/>
          </a:bodyPr>
          <a:lstStyle/>
          <a:p>
            <a:r>
              <a:rPr lang="fr-FR" sz="4400" dirty="0"/>
              <a:t>Enseignant</a:t>
            </a:r>
            <a:endParaRPr lang="fr-FR" dirty="0"/>
          </a:p>
        </p:txBody>
      </p:sp>
      <p:sp>
        <p:nvSpPr>
          <p:cNvPr id="10" name="Line 12"/>
          <p:cNvSpPr>
            <a:spLocks noChangeShapeType="1"/>
          </p:cNvSpPr>
          <p:nvPr/>
        </p:nvSpPr>
        <p:spPr bwMode="auto">
          <a:xfrm flipV="1">
            <a:off x="1981200" y="2667000"/>
            <a:ext cx="2286000" cy="1828800"/>
          </a:xfrm>
          <a:prstGeom prst="line">
            <a:avLst/>
          </a:prstGeom>
          <a:noFill/>
          <a:ln w="28575">
            <a:solidFill>
              <a:srgbClr val="CCFFFF"/>
            </a:solidFill>
            <a:round/>
            <a:headEnd type="stealth" w="lg" len="lg"/>
            <a:tailEnd type="stealth" w="lg" len="lg"/>
          </a:ln>
        </p:spPr>
        <p:txBody>
          <a:bodyPr wrap="none" anchor="ctr"/>
          <a:lstStyle/>
          <a:p>
            <a:endParaRPr lang="fr-FR"/>
          </a:p>
        </p:txBody>
      </p:sp>
      <p:sp>
        <p:nvSpPr>
          <p:cNvPr id="11" name="Line 15"/>
          <p:cNvSpPr>
            <a:spLocks noChangeShapeType="1"/>
          </p:cNvSpPr>
          <p:nvPr/>
        </p:nvSpPr>
        <p:spPr bwMode="auto">
          <a:xfrm flipV="1">
            <a:off x="2667000" y="4876800"/>
            <a:ext cx="2743200" cy="0"/>
          </a:xfrm>
          <a:prstGeom prst="line">
            <a:avLst/>
          </a:prstGeom>
          <a:noFill/>
          <a:ln w="28575">
            <a:solidFill>
              <a:srgbClr val="CCFFFF"/>
            </a:solidFill>
            <a:round/>
            <a:headEnd type="stealth" w="lg" len="lg"/>
            <a:tailEnd type="stealth" w="lg" len="lg"/>
          </a:ln>
        </p:spPr>
        <p:txBody>
          <a:bodyPr wrap="none" anchor="ctr"/>
          <a:lstStyle/>
          <a:p>
            <a:endParaRPr lang="fr-FR"/>
          </a:p>
        </p:txBody>
      </p:sp>
      <p:sp>
        <p:nvSpPr>
          <p:cNvPr id="12" name="Line 16"/>
          <p:cNvSpPr>
            <a:spLocks noChangeShapeType="1"/>
          </p:cNvSpPr>
          <p:nvPr/>
        </p:nvSpPr>
        <p:spPr bwMode="auto">
          <a:xfrm>
            <a:off x="5105400" y="2667000"/>
            <a:ext cx="2133600" cy="1905000"/>
          </a:xfrm>
          <a:prstGeom prst="line">
            <a:avLst/>
          </a:prstGeom>
          <a:noFill/>
          <a:ln w="28575">
            <a:solidFill>
              <a:srgbClr val="CCFFFF"/>
            </a:solidFill>
            <a:round/>
            <a:headEnd type="stealth" w="lg" len="lg"/>
            <a:tailEnd type="stealth" w="lg" len="lg"/>
          </a:ln>
        </p:spPr>
        <p:txBody>
          <a:bodyPr wrap="none" anchor="ctr"/>
          <a:lstStyle/>
          <a:p>
            <a:endParaRPr lang="fr-FR"/>
          </a:p>
        </p:txBody>
      </p:sp>
      <p:sp>
        <p:nvSpPr>
          <p:cNvPr id="13" name="Text Box 17"/>
          <p:cNvSpPr txBox="1">
            <a:spLocks noChangeArrowheads="1"/>
          </p:cNvSpPr>
          <p:nvPr/>
        </p:nvSpPr>
        <p:spPr bwMode="auto">
          <a:xfrm>
            <a:off x="1050925" y="2651125"/>
            <a:ext cx="2578527" cy="646331"/>
          </a:xfrm>
          <a:prstGeom prst="rect">
            <a:avLst/>
          </a:prstGeom>
          <a:noFill/>
          <a:ln w="9525">
            <a:noFill/>
            <a:miter lim="800000"/>
            <a:headEnd/>
            <a:tailEnd/>
          </a:ln>
        </p:spPr>
        <p:txBody>
          <a:bodyPr wrap="none">
            <a:spAutoFit/>
          </a:bodyPr>
          <a:lstStyle/>
          <a:p>
            <a:pPr algn="ctr"/>
            <a:r>
              <a:rPr lang="fr-FR" dirty="0" smtClean="0">
                <a:solidFill>
                  <a:srgbClr val="C4FFFF"/>
                </a:solidFill>
              </a:rPr>
              <a:t>Axe </a:t>
            </a:r>
            <a:r>
              <a:rPr lang="fr-FR" dirty="0" smtClean="0">
                <a:solidFill>
                  <a:srgbClr val="C4FFFF"/>
                </a:solidFill>
              </a:rPr>
              <a:t>épistémologique: </a:t>
            </a:r>
          </a:p>
          <a:p>
            <a:pPr algn="ctr"/>
            <a:r>
              <a:rPr lang="fr-FR" dirty="0" smtClean="0"/>
              <a:t>Élaboration </a:t>
            </a:r>
            <a:r>
              <a:rPr lang="fr-FR" dirty="0" err="1" smtClean="0"/>
              <a:t>didacuque</a:t>
            </a:r>
            <a:r>
              <a:rPr lang="fr-FR" dirty="0" smtClean="0"/>
              <a:t> </a:t>
            </a:r>
            <a:endParaRPr lang="fr-FR" dirty="0"/>
          </a:p>
        </p:txBody>
      </p:sp>
      <p:sp>
        <p:nvSpPr>
          <p:cNvPr id="14" name="Text Box 18"/>
          <p:cNvSpPr txBox="1">
            <a:spLocks noChangeArrowheads="1"/>
          </p:cNvSpPr>
          <p:nvPr/>
        </p:nvSpPr>
        <p:spPr bwMode="auto">
          <a:xfrm>
            <a:off x="3151043" y="5257800"/>
            <a:ext cx="2458109" cy="646331"/>
          </a:xfrm>
          <a:prstGeom prst="rect">
            <a:avLst/>
          </a:prstGeom>
          <a:noFill/>
          <a:ln w="9525">
            <a:noFill/>
            <a:miter lim="800000"/>
            <a:headEnd/>
            <a:tailEnd/>
          </a:ln>
        </p:spPr>
        <p:txBody>
          <a:bodyPr wrap="none">
            <a:spAutoFit/>
          </a:bodyPr>
          <a:lstStyle/>
          <a:p>
            <a:pPr algn="ctr"/>
            <a:r>
              <a:rPr lang="fr-FR" dirty="0" smtClean="0">
                <a:solidFill>
                  <a:srgbClr val="C4FFFF"/>
                </a:solidFill>
              </a:rPr>
              <a:t>Axe praxéologique </a:t>
            </a:r>
          </a:p>
          <a:p>
            <a:pPr algn="ctr"/>
            <a:r>
              <a:rPr lang="fr-FR" dirty="0" smtClean="0">
                <a:solidFill>
                  <a:srgbClr val="C4FFFF"/>
                </a:solidFill>
              </a:rPr>
              <a:t>Interaction didactique </a:t>
            </a:r>
            <a:endParaRPr lang="fr-FR" dirty="0"/>
          </a:p>
        </p:txBody>
      </p:sp>
      <p:sp>
        <p:nvSpPr>
          <p:cNvPr id="15" name="Text Box 19"/>
          <p:cNvSpPr txBox="1">
            <a:spLocks noChangeArrowheads="1"/>
          </p:cNvSpPr>
          <p:nvPr/>
        </p:nvSpPr>
        <p:spPr bwMode="auto">
          <a:xfrm>
            <a:off x="6172200" y="2667000"/>
            <a:ext cx="2772426" cy="646331"/>
          </a:xfrm>
          <a:prstGeom prst="rect">
            <a:avLst/>
          </a:prstGeom>
          <a:noFill/>
          <a:ln w="9525">
            <a:noFill/>
            <a:miter lim="800000"/>
            <a:headEnd/>
            <a:tailEnd/>
          </a:ln>
        </p:spPr>
        <p:txBody>
          <a:bodyPr wrap="none">
            <a:spAutoFit/>
          </a:bodyPr>
          <a:lstStyle/>
          <a:p>
            <a:pPr algn="ctr"/>
            <a:r>
              <a:rPr lang="fr-FR" dirty="0" smtClean="0">
                <a:solidFill>
                  <a:srgbClr val="C4FFFF"/>
                </a:solidFill>
              </a:rPr>
              <a:t>Axe psychologique </a:t>
            </a:r>
          </a:p>
          <a:p>
            <a:pPr algn="ctr"/>
            <a:r>
              <a:rPr lang="fr-FR" dirty="0" smtClean="0">
                <a:solidFill>
                  <a:srgbClr val="C4FFFF"/>
                </a:solidFill>
              </a:rPr>
              <a:t>Appropriation didactique </a:t>
            </a:r>
            <a:endParaRPr lang="fr-FR" dirty="0">
              <a:solidFill>
                <a:srgbClr val="C4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00"/>
                            </p:stCondLst>
                            <p:childTnLst>
                              <p:par>
                                <p:cTn id="19" presetID="17"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ppt_w/2"/>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utoUpdateAnimBg="0"/>
      <p:bldP spid="14" grpId="0" autoUpdateAnimBg="0"/>
      <p:bldP spid="1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1528770" y="-285776"/>
            <a:ext cx="554356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Triangle didactique</a:t>
            </a:r>
            <a:endParaRPr kumimoji="0" lang="fr-FR"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6" name="ZoneTexte 15"/>
          <p:cNvSpPr txBox="1"/>
          <p:nvPr/>
        </p:nvSpPr>
        <p:spPr>
          <a:xfrm>
            <a:off x="214282" y="1000108"/>
            <a:ext cx="9288633" cy="5293757"/>
          </a:xfrm>
          <a:prstGeom prst="rect">
            <a:avLst/>
          </a:prstGeom>
          <a:noFill/>
        </p:spPr>
        <p:txBody>
          <a:bodyPr wrap="none" rtlCol="0">
            <a:spAutoFit/>
          </a:bodyPr>
          <a:lstStyle/>
          <a:p>
            <a:r>
              <a:rPr lang="fr-FR" sz="2600" dirty="0" smtClean="0"/>
              <a:t>Le terrain privilégié de la didactique  est la classe.</a:t>
            </a:r>
          </a:p>
          <a:p>
            <a:r>
              <a:rPr lang="fr-FR" sz="2600" dirty="0" smtClean="0"/>
              <a:t>il s’agit d’une réalité mouvante, imprévisible, en partie</a:t>
            </a:r>
          </a:p>
          <a:p>
            <a:r>
              <a:rPr lang="fr-FR" sz="2600" dirty="0" smtClean="0"/>
              <a:t> incontrôlable et même capricieuse.</a:t>
            </a:r>
          </a:p>
          <a:p>
            <a:r>
              <a:rPr lang="fr-FR" sz="2600" dirty="0" smtClean="0"/>
              <a:t>Le fonctionnement dépend de multitude de variables: </a:t>
            </a:r>
          </a:p>
          <a:p>
            <a:r>
              <a:rPr lang="fr-FR" sz="2600" smtClean="0"/>
              <a:t>celle </a:t>
            </a:r>
            <a:r>
              <a:rPr lang="fr-FR" sz="2600" dirty="0" smtClean="0"/>
              <a:t>relative  à l’enseignant</a:t>
            </a:r>
            <a:r>
              <a:rPr lang="fr-FR" sz="2600" smtClean="0"/>
              <a:t>, aux </a:t>
            </a:r>
            <a:r>
              <a:rPr lang="fr-FR" sz="2600" dirty="0" smtClean="0"/>
              <a:t>apprenants et enfin au savoir </a:t>
            </a:r>
          </a:p>
          <a:p>
            <a:r>
              <a:rPr lang="fr-FR" sz="2600" dirty="0" smtClean="0"/>
              <a:t>La didactique  étudie les trois pôles pris ensemble,</a:t>
            </a:r>
          </a:p>
          <a:p>
            <a:r>
              <a:rPr lang="fr-FR" sz="2600" dirty="0" smtClean="0"/>
              <a:t> exclure les certaines recherches qui mettent l’accent</a:t>
            </a:r>
          </a:p>
          <a:p>
            <a:r>
              <a:rPr lang="fr-FR" sz="2600" dirty="0" smtClean="0"/>
              <a:t> sur un seul pôle.</a:t>
            </a:r>
          </a:p>
          <a:p>
            <a:r>
              <a:rPr lang="fr-FR" sz="2600" dirty="0" smtClean="0"/>
              <a:t>Cette approche rend compte du fonctionnement du système </a:t>
            </a:r>
          </a:p>
          <a:p>
            <a:r>
              <a:rPr lang="fr-FR" sz="2600" dirty="0" smtClean="0"/>
              <a:t>didactique </a:t>
            </a:r>
          </a:p>
          <a:p>
            <a:r>
              <a:rPr lang="fr-FR" sz="2600" dirty="0" smtClean="0"/>
              <a:t>Et ainsi intervenir sur les situation enseignement apprentissage </a:t>
            </a:r>
          </a:p>
          <a:p>
            <a:r>
              <a:rPr lang="fr-FR" sz="2600" dirty="0" smtClean="0"/>
              <a:t>pour leur optimisation.</a:t>
            </a:r>
          </a:p>
          <a:p>
            <a:r>
              <a:rPr lang="fr-FR" sz="2600" dirty="0" smtClean="0"/>
              <a:t>Aucun pôle ne fonctionne de manière autonome.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1528770" y="-285776"/>
            <a:ext cx="554356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Triangle didactique</a:t>
            </a:r>
            <a:endParaRPr kumimoji="0" lang="fr-FR"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6" name="ZoneTexte 15"/>
          <p:cNvSpPr txBox="1"/>
          <p:nvPr/>
        </p:nvSpPr>
        <p:spPr>
          <a:xfrm>
            <a:off x="214282" y="1000108"/>
            <a:ext cx="9320628" cy="6186309"/>
          </a:xfrm>
          <a:prstGeom prst="rect">
            <a:avLst/>
          </a:prstGeom>
          <a:noFill/>
        </p:spPr>
        <p:txBody>
          <a:bodyPr wrap="none" rtlCol="0">
            <a:spAutoFit/>
          </a:bodyPr>
          <a:lstStyle/>
          <a:p>
            <a:r>
              <a:rPr lang="fr-FR" sz="3600" dirty="0" smtClean="0"/>
              <a:t>La didactique invite à analyser les situations </a:t>
            </a:r>
          </a:p>
          <a:p>
            <a:r>
              <a:rPr lang="fr-FR" sz="3600" dirty="0" smtClean="0"/>
              <a:t>enseignement apprentissage  sans le réduire </a:t>
            </a:r>
          </a:p>
          <a:p>
            <a:r>
              <a:rPr lang="fr-FR" sz="3600" dirty="0" smtClean="0"/>
              <a:t>à une seule dimension.</a:t>
            </a:r>
          </a:p>
          <a:p>
            <a:r>
              <a:rPr lang="fr-FR" sz="3600" dirty="0" smtClean="0"/>
              <a:t>D’autres disciplines traitent indépendamment</a:t>
            </a:r>
          </a:p>
          <a:p>
            <a:r>
              <a:rPr lang="fr-FR" sz="3600" dirty="0" smtClean="0"/>
              <a:t> ces éléments : </a:t>
            </a:r>
          </a:p>
          <a:p>
            <a:r>
              <a:rPr lang="fr-FR" sz="3600" dirty="0" smtClean="0"/>
              <a:t>L’enseignant : pédagogie </a:t>
            </a:r>
          </a:p>
          <a:p>
            <a:r>
              <a:rPr lang="fr-FR" sz="3600" dirty="0" smtClean="0"/>
              <a:t>L’apprenant : psychologie </a:t>
            </a:r>
          </a:p>
          <a:p>
            <a:r>
              <a:rPr lang="fr-FR" sz="3600" dirty="0" smtClean="0"/>
              <a:t>Le savoir : les disciplines universitaires, </a:t>
            </a:r>
          </a:p>
          <a:p>
            <a:r>
              <a:rPr lang="fr-FR" sz="3600" dirty="0" smtClean="0"/>
              <a:t>l’épistémologie, anthropologie culturelle </a:t>
            </a:r>
          </a:p>
          <a:p>
            <a:r>
              <a:rPr lang="fr-FR" sz="3600" dirty="0" smtClean="0"/>
              <a:t>e</a:t>
            </a:r>
            <a:r>
              <a:rPr lang="fr-FR" sz="3600" dirty="0" smtClean="0"/>
              <a:t>n DDLE </a:t>
            </a:r>
          </a:p>
          <a:p>
            <a:r>
              <a:rPr lang="fr-FR" sz="3600" dirty="0" smtClean="0"/>
              <a:t> </a:t>
            </a:r>
            <a:endParaRPr lang="fr-FR" sz="36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1528770" y="-24"/>
            <a:ext cx="554356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Triangle didactique</a:t>
            </a:r>
            <a:endParaRPr kumimoji="0" lang="fr-FR"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6" name="ZoneTexte 15"/>
          <p:cNvSpPr txBox="1"/>
          <p:nvPr/>
        </p:nvSpPr>
        <p:spPr>
          <a:xfrm>
            <a:off x="285720" y="1357298"/>
            <a:ext cx="9144032" cy="6093976"/>
          </a:xfrm>
          <a:prstGeom prst="rect">
            <a:avLst/>
          </a:prstGeom>
          <a:noFill/>
        </p:spPr>
        <p:txBody>
          <a:bodyPr wrap="square" rtlCol="0">
            <a:spAutoFit/>
          </a:bodyPr>
          <a:lstStyle/>
          <a:p>
            <a:r>
              <a:rPr lang="fr-FR" sz="3000" dirty="0" smtClean="0"/>
              <a:t>Ce schéma a été largement critique car  réducteur des paramètres entant dans la  situation enseignement / apprentissage </a:t>
            </a:r>
            <a:r>
              <a:rPr lang="fr-FR" sz="3000" dirty="0" smtClean="0"/>
              <a:t> </a:t>
            </a:r>
            <a:r>
              <a:rPr lang="fr-FR" sz="3000" dirty="0" smtClean="0"/>
              <a:t>mais il a permis toutefois  d’en finir avec la représentation binaire :</a:t>
            </a:r>
          </a:p>
          <a:p>
            <a:r>
              <a:rPr lang="fr-FR" sz="3000" dirty="0" smtClean="0"/>
              <a:t> enseignant / enseigné </a:t>
            </a:r>
          </a:p>
          <a:p>
            <a:r>
              <a:rPr lang="fr-FR" sz="3000" dirty="0" smtClean="0"/>
              <a:t>La didactique a ainsi proposé de considérer</a:t>
            </a:r>
          </a:p>
          <a:p>
            <a:r>
              <a:rPr lang="fr-FR" sz="3000" dirty="0" smtClean="0"/>
              <a:t> les situation E/A comme un système complexe  de relation entre un enseignant, des élèves et des contenus, chacun </a:t>
            </a:r>
          </a:p>
          <a:p>
            <a:r>
              <a:rPr lang="fr-FR" sz="3000" dirty="0" smtClean="0"/>
              <a:t>intervenant  avec ses propres variables.</a:t>
            </a:r>
          </a:p>
          <a:p>
            <a:r>
              <a:rPr lang="fr-FR" sz="3000" dirty="0" smtClean="0"/>
              <a:t> </a:t>
            </a:r>
          </a:p>
          <a:p>
            <a:endParaRPr lang="fr-FR" sz="3000" dirty="0" smtClean="0"/>
          </a:p>
          <a:p>
            <a:endParaRPr lang="fr-FR" sz="30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isocèle 3"/>
          <p:cNvSpPr/>
          <p:nvPr/>
        </p:nvSpPr>
        <p:spPr>
          <a:xfrm>
            <a:off x="3143240" y="2547926"/>
            <a:ext cx="2786082" cy="1428760"/>
          </a:xfrm>
          <a:prstGeom prst="triangl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 Box 3"/>
          <p:cNvSpPr txBox="1">
            <a:spLocks noChangeArrowheads="1"/>
          </p:cNvSpPr>
          <p:nvPr/>
        </p:nvSpPr>
        <p:spPr bwMode="auto">
          <a:xfrm>
            <a:off x="4071934" y="2214554"/>
            <a:ext cx="471604" cy="769441"/>
          </a:xfrm>
          <a:prstGeom prst="rect">
            <a:avLst/>
          </a:prstGeom>
          <a:noFill/>
          <a:ln w="9525">
            <a:noFill/>
            <a:miter lim="800000"/>
            <a:headEnd/>
            <a:tailEnd/>
          </a:ln>
        </p:spPr>
        <p:txBody>
          <a:bodyPr wrap="none">
            <a:spAutoFit/>
          </a:bodyPr>
          <a:lstStyle/>
          <a:p>
            <a:r>
              <a:rPr lang="fr-FR" sz="4400" dirty="0" smtClean="0"/>
              <a:t>S</a:t>
            </a:r>
            <a:endParaRPr lang="fr-FR" dirty="0"/>
          </a:p>
        </p:txBody>
      </p:sp>
      <p:sp>
        <p:nvSpPr>
          <p:cNvPr id="7" name="Text Box 4"/>
          <p:cNvSpPr txBox="1">
            <a:spLocks noChangeArrowheads="1"/>
          </p:cNvSpPr>
          <p:nvPr/>
        </p:nvSpPr>
        <p:spPr bwMode="auto">
          <a:xfrm>
            <a:off x="3231688" y="3071810"/>
            <a:ext cx="697370" cy="769441"/>
          </a:xfrm>
          <a:prstGeom prst="rect">
            <a:avLst/>
          </a:prstGeom>
          <a:noFill/>
          <a:ln w="9525">
            <a:noFill/>
            <a:miter lim="800000"/>
            <a:headEnd/>
            <a:tailEnd/>
          </a:ln>
        </p:spPr>
        <p:txBody>
          <a:bodyPr wrap="none">
            <a:spAutoFit/>
          </a:bodyPr>
          <a:lstStyle/>
          <a:p>
            <a:r>
              <a:rPr lang="fr-FR" sz="4400" dirty="0" smtClean="0"/>
              <a:t>A </a:t>
            </a:r>
            <a:endParaRPr lang="fr-FR" dirty="0"/>
          </a:p>
        </p:txBody>
      </p:sp>
      <p:sp>
        <p:nvSpPr>
          <p:cNvPr id="8" name="Text Box 5"/>
          <p:cNvSpPr txBox="1">
            <a:spLocks noChangeArrowheads="1"/>
          </p:cNvSpPr>
          <p:nvPr/>
        </p:nvSpPr>
        <p:spPr bwMode="auto">
          <a:xfrm>
            <a:off x="5203329" y="3143248"/>
            <a:ext cx="511679" cy="769441"/>
          </a:xfrm>
          <a:prstGeom prst="rect">
            <a:avLst/>
          </a:prstGeom>
          <a:noFill/>
          <a:ln w="9525">
            <a:noFill/>
            <a:miter lim="800000"/>
            <a:headEnd/>
            <a:tailEnd/>
          </a:ln>
        </p:spPr>
        <p:txBody>
          <a:bodyPr wrap="none">
            <a:spAutoFit/>
          </a:bodyPr>
          <a:lstStyle/>
          <a:p>
            <a:r>
              <a:rPr lang="fr-FR" sz="4400" dirty="0" smtClean="0"/>
              <a:t>E</a:t>
            </a:r>
            <a:endParaRPr lang="fr-FR" dirty="0"/>
          </a:p>
        </p:txBody>
      </p:sp>
      <p:sp>
        <p:nvSpPr>
          <p:cNvPr id="10" name="Ellipse 9"/>
          <p:cNvSpPr/>
          <p:nvPr/>
        </p:nvSpPr>
        <p:spPr>
          <a:xfrm>
            <a:off x="2714612" y="1857364"/>
            <a:ext cx="3429024" cy="37147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071670" y="1785926"/>
            <a:ext cx="4786346" cy="4286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1643042" y="1071546"/>
            <a:ext cx="5429288" cy="55721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428992" y="4643446"/>
            <a:ext cx="2244653" cy="369332"/>
          </a:xfrm>
          <a:prstGeom prst="rect">
            <a:avLst/>
          </a:prstGeom>
          <a:noFill/>
        </p:spPr>
        <p:txBody>
          <a:bodyPr wrap="none" rtlCol="0">
            <a:spAutoFit/>
          </a:bodyPr>
          <a:lstStyle/>
          <a:p>
            <a:r>
              <a:rPr lang="fr-FR" dirty="0" smtClean="0"/>
              <a:t>Milieu éducationnel </a:t>
            </a:r>
            <a:endParaRPr lang="fr-FR" dirty="0"/>
          </a:p>
        </p:txBody>
      </p:sp>
      <p:sp>
        <p:nvSpPr>
          <p:cNvPr id="14" name="ZoneTexte 13"/>
          <p:cNvSpPr txBox="1"/>
          <p:nvPr/>
        </p:nvSpPr>
        <p:spPr>
          <a:xfrm>
            <a:off x="3500430" y="5572140"/>
            <a:ext cx="2104743" cy="369332"/>
          </a:xfrm>
          <a:prstGeom prst="rect">
            <a:avLst/>
          </a:prstGeom>
          <a:noFill/>
        </p:spPr>
        <p:txBody>
          <a:bodyPr wrap="none" rtlCol="0">
            <a:spAutoFit/>
          </a:bodyPr>
          <a:lstStyle/>
          <a:p>
            <a:r>
              <a:rPr lang="fr-FR" dirty="0" smtClean="0"/>
              <a:t>Milieu scientifique </a:t>
            </a:r>
          </a:p>
        </p:txBody>
      </p:sp>
      <p:sp>
        <p:nvSpPr>
          <p:cNvPr id="15" name="ZoneTexte 14"/>
          <p:cNvSpPr txBox="1"/>
          <p:nvPr/>
        </p:nvSpPr>
        <p:spPr>
          <a:xfrm>
            <a:off x="3357554" y="6143644"/>
            <a:ext cx="1561325" cy="369332"/>
          </a:xfrm>
          <a:prstGeom prst="rect">
            <a:avLst/>
          </a:prstGeom>
          <a:noFill/>
        </p:spPr>
        <p:txBody>
          <a:bodyPr wrap="none" rtlCol="0">
            <a:spAutoFit/>
          </a:bodyPr>
          <a:lstStyle/>
          <a:p>
            <a:r>
              <a:rPr lang="fr-FR" dirty="0" smtClean="0"/>
              <a:t>Milieu social  </a:t>
            </a:r>
            <a:endParaRPr lang="fr-FR"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img004.jpg"/>
          <p:cNvPicPr>
            <a:picLocks noChangeAspect="1" noChangeArrowheads="1"/>
          </p:cNvPicPr>
          <p:nvPr/>
        </p:nvPicPr>
        <p:blipFill>
          <a:blip r:embed="rId2"/>
          <a:srcRect/>
          <a:stretch>
            <a:fillRect/>
          </a:stretch>
        </p:blipFill>
        <p:spPr bwMode="auto">
          <a:xfrm>
            <a:off x="0" y="214290"/>
            <a:ext cx="8858280" cy="6357982"/>
          </a:xfrm>
          <a:prstGeom prst="rect">
            <a:avLst/>
          </a:prstGeom>
          <a:noFill/>
        </p:spPr>
      </p:pic>
      <p:cxnSp>
        <p:nvCxnSpPr>
          <p:cNvPr id="5" name="Connecteur droit 4"/>
          <p:cNvCxnSpPr/>
          <p:nvPr/>
        </p:nvCxnSpPr>
        <p:spPr>
          <a:xfrm flipV="1">
            <a:off x="223806" y="1714488"/>
            <a:ext cx="8348722" cy="285752"/>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Connecteur droit 8"/>
          <p:cNvCxnSpPr/>
          <p:nvPr/>
        </p:nvCxnSpPr>
        <p:spPr>
          <a:xfrm flipV="1">
            <a:off x="285720" y="2285992"/>
            <a:ext cx="8348722" cy="285752"/>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Connecteur droit 9"/>
          <p:cNvCxnSpPr/>
          <p:nvPr/>
        </p:nvCxnSpPr>
        <p:spPr>
          <a:xfrm flipV="1">
            <a:off x="285720" y="2786058"/>
            <a:ext cx="8348722" cy="285752"/>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Connecteur droit 10"/>
          <p:cNvCxnSpPr/>
          <p:nvPr/>
        </p:nvCxnSpPr>
        <p:spPr>
          <a:xfrm flipV="1">
            <a:off x="285720" y="3571876"/>
            <a:ext cx="2143140" cy="71438"/>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Connecteur droit 12"/>
          <p:cNvCxnSpPr/>
          <p:nvPr/>
        </p:nvCxnSpPr>
        <p:spPr>
          <a:xfrm flipV="1">
            <a:off x="2571736" y="3357562"/>
            <a:ext cx="6143668" cy="214314"/>
          </a:xfrm>
          <a:prstGeom prst="line">
            <a:avLst/>
          </a:prstGeom>
        </p:spPr>
        <p:style>
          <a:lnRef idx="2">
            <a:schemeClr val="accent3"/>
          </a:lnRef>
          <a:fillRef idx="0">
            <a:schemeClr val="accent3"/>
          </a:fillRef>
          <a:effectRef idx="1">
            <a:schemeClr val="accent3"/>
          </a:effectRef>
          <a:fontRef idx="minor">
            <a:schemeClr val="tx1"/>
          </a:fontRef>
        </p:style>
      </p:cxnSp>
      <p:cxnSp>
        <p:nvCxnSpPr>
          <p:cNvPr id="15" name="Connecteur droit 14"/>
          <p:cNvCxnSpPr/>
          <p:nvPr/>
        </p:nvCxnSpPr>
        <p:spPr>
          <a:xfrm flipV="1">
            <a:off x="214282" y="4071942"/>
            <a:ext cx="4429156" cy="142876"/>
          </a:xfrm>
          <a:prstGeom prst="line">
            <a:avLst/>
          </a:prstGeom>
        </p:spPr>
        <p:style>
          <a:lnRef idx="2">
            <a:schemeClr val="accent3"/>
          </a:lnRef>
          <a:fillRef idx="0">
            <a:schemeClr val="accent3"/>
          </a:fillRef>
          <a:effectRef idx="1">
            <a:schemeClr val="accent3"/>
          </a:effectRef>
          <a:fontRef idx="minor">
            <a:schemeClr val="tx1"/>
          </a:fontRef>
        </p:style>
      </p:cxnSp>
      <p:cxnSp>
        <p:nvCxnSpPr>
          <p:cNvPr id="17" name="Connecteur droit 16"/>
          <p:cNvCxnSpPr/>
          <p:nvPr/>
        </p:nvCxnSpPr>
        <p:spPr>
          <a:xfrm flipV="1">
            <a:off x="4786314" y="3929066"/>
            <a:ext cx="4000528" cy="142876"/>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19" name="Connecteur droit 18"/>
          <p:cNvCxnSpPr/>
          <p:nvPr/>
        </p:nvCxnSpPr>
        <p:spPr>
          <a:xfrm flipV="1">
            <a:off x="214282" y="4643446"/>
            <a:ext cx="2643206" cy="142876"/>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23" name="Connecteur droit 22"/>
          <p:cNvCxnSpPr/>
          <p:nvPr/>
        </p:nvCxnSpPr>
        <p:spPr>
          <a:xfrm flipV="1">
            <a:off x="3000364" y="4500570"/>
            <a:ext cx="5000660" cy="142876"/>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553217" y="2291356"/>
            <a:ext cx="8019311" cy="923330"/>
          </a:xfrm>
          <a:prstGeom prst="rect">
            <a:avLst/>
          </a:prstGeom>
          <a:noFill/>
        </p:spPr>
        <p:txBody>
          <a:bodyPr wrap="none" rtlCol="0">
            <a:spAutoFit/>
          </a:bodyPr>
          <a:lstStyle/>
          <a:p>
            <a:r>
              <a:rPr lang="fr-FR" dirty="0" smtClean="0"/>
              <a:t>Milieu éducationnel  dont font partie les disciplines de recherche académique, </a:t>
            </a:r>
          </a:p>
          <a:p>
            <a:r>
              <a:rPr lang="fr-FR" dirty="0" smtClean="0"/>
              <a:t>en lien avec des disciplines qui opèrent le découpage de la matière  à enseigner, </a:t>
            </a:r>
          </a:p>
          <a:p>
            <a:r>
              <a:rPr lang="fr-FR" dirty="0" smtClean="0"/>
              <a:t>source elle-même  à la contrainte des programmes d’enseignement </a:t>
            </a:r>
          </a:p>
        </p:txBody>
      </p:sp>
      <p:sp>
        <p:nvSpPr>
          <p:cNvPr id="14" name="ZoneTexte 13"/>
          <p:cNvSpPr txBox="1"/>
          <p:nvPr/>
        </p:nvSpPr>
        <p:spPr>
          <a:xfrm>
            <a:off x="785786" y="3988362"/>
            <a:ext cx="2104743" cy="369332"/>
          </a:xfrm>
          <a:prstGeom prst="rect">
            <a:avLst/>
          </a:prstGeom>
          <a:noFill/>
        </p:spPr>
        <p:txBody>
          <a:bodyPr wrap="none" rtlCol="0">
            <a:spAutoFit/>
          </a:bodyPr>
          <a:lstStyle/>
          <a:p>
            <a:r>
              <a:rPr lang="fr-FR" dirty="0" smtClean="0"/>
              <a:t>Milieu scientifique </a:t>
            </a:r>
          </a:p>
        </p:txBody>
      </p:sp>
      <p:sp>
        <p:nvSpPr>
          <p:cNvPr id="15" name="ZoneTexte 14"/>
          <p:cNvSpPr txBox="1"/>
          <p:nvPr/>
        </p:nvSpPr>
        <p:spPr>
          <a:xfrm>
            <a:off x="500034" y="785794"/>
            <a:ext cx="6861750" cy="646331"/>
          </a:xfrm>
          <a:prstGeom prst="rect">
            <a:avLst/>
          </a:prstGeom>
          <a:noFill/>
        </p:spPr>
        <p:txBody>
          <a:bodyPr wrap="none" rtlCol="0">
            <a:spAutoFit/>
          </a:bodyPr>
          <a:lstStyle/>
          <a:p>
            <a:r>
              <a:rPr lang="fr-FR" dirty="0" smtClean="0"/>
              <a:t>Le contexte  social   producteur de représentation sur l’objet langue </a:t>
            </a:r>
          </a:p>
          <a:p>
            <a:r>
              <a:rPr lang="fr-FR" dirty="0" smtClean="0"/>
              <a:t>( l’écrit comme pratique sacralisée, les </a:t>
            </a:r>
            <a:r>
              <a:rPr lang="fr-FR" dirty="0" err="1" smtClean="0"/>
              <a:t>nomres</a:t>
            </a:r>
            <a:r>
              <a:rPr lang="fr-FR" dirty="0" smtClean="0"/>
              <a:t> </a:t>
            </a:r>
            <a:r>
              <a:rPr lang="fr-FR" dirty="0" err="1" smtClean="0"/>
              <a:t>langagièere</a:t>
            </a:r>
            <a:r>
              <a:rPr lang="fr-FR" dirty="0" smtClean="0"/>
              <a:t>  </a:t>
            </a:r>
            <a:endParaRPr lang="fr-FR" dirty="0"/>
          </a:p>
        </p:txBody>
      </p:sp>
      <p:sp>
        <p:nvSpPr>
          <p:cNvPr id="16" name="ZoneTexte 15"/>
          <p:cNvSpPr txBox="1"/>
          <p:nvPr/>
        </p:nvSpPr>
        <p:spPr>
          <a:xfrm>
            <a:off x="357158" y="285728"/>
            <a:ext cx="9031447" cy="369332"/>
          </a:xfrm>
          <a:prstGeom prst="rect">
            <a:avLst/>
          </a:prstGeom>
          <a:noFill/>
        </p:spPr>
        <p:txBody>
          <a:bodyPr wrap="none" rtlCol="0">
            <a:spAutoFit/>
          </a:bodyPr>
          <a:lstStyle/>
          <a:p>
            <a:r>
              <a:rPr lang="fr-FR" dirty="0" smtClean="0"/>
              <a:t>Dans la didactique du français deux paramètres vont interagir avec le système didactique :</a:t>
            </a:r>
            <a:endParaRPr lang="fr-FR"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1643042" y="-285776"/>
            <a:ext cx="554356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Triangle didactique</a:t>
            </a:r>
            <a:endParaRPr kumimoji="0" lang="fr-FR"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025" name="Rectangle 1"/>
          <p:cNvSpPr>
            <a:spLocks noChangeArrowheads="1"/>
          </p:cNvSpPr>
          <p:nvPr/>
        </p:nvSpPr>
        <p:spPr bwMode="auto">
          <a:xfrm>
            <a:off x="285720" y="785794"/>
            <a:ext cx="9126216" cy="30469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zh-TW" sz="3200" b="0"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Chevallard</a:t>
            </a:r>
            <a:r>
              <a:rPr kumimoji="0" lang="fr-FR" altLang="zh-TW" sz="3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 dit que le didacticien doit s’intéresser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zh-TW" sz="3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au </a:t>
            </a:r>
            <a:r>
              <a:rPr kumimoji="0" lang="fr-FR" altLang="zh-TW" sz="3200" b="0" i="0" u="none" strike="noStrike" cap="none" normalizeH="0" baseline="0" dirty="0" smtClean="0">
                <a:ln>
                  <a:noFill/>
                </a:ln>
                <a:solidFill>
                  <a:srgbClr val="002060"/>
                </a:solidFill>
                <a:effectLst/>
                <a:latin typeface="Times New Roman" pitchFamily="18" charset="0"/>
                <a:ea typeface="PMingLiU" pitchFamily="18" charset="-120"/>
                <a:cs typeface="Times New Roman" pitchFamily="18" charset="0"/>
              </a:rPr>
              <a:t>jeu qui se mène entre un enseignant, des élèves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zh-TW" sz="3200" b="0" i="0" u="none" strike="noStrike" cap="none" normalizeH="0" baseline="0" dirty="0" smtClean="0">
                <a:ln>
                  <a:noFill/>
                </a:ln>
                <a:solidFill>
                  <a:srgbClr val="002060"/>
                </a:solidFill>
                <a:effectLst/>
                <a:latin typeface="Times New Roman" pitchFamily="18" charset="0"/>
                <a:ea typeface="PMingLiU" pitchFamily="18" charset="-120"/>
                <a:cs typeface="Times New Roman" pitchFamily="18" charset="0"/>
              </a:rPr>
              <a:t> et un savoir. </a:t>
            </a:r>
            <a:endParaRPr kumimoji="0" lang="fr-FR" altLang="zh-TW" sz="32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zh-TW" sz="3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La didactique se donne pour tâche de rendre compte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zh-TW" sz="3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 du système didactique à trois niveaux et des relations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zh-TW" sz="3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entre les éléments du système. </a:t>
            </a:r>
            <a:endParaRPr kumimoji="0" lang="fr-FR" altLang="zh-TW"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00034" y="4143380"/>
            <a:ext cx="8648521"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fr-FR" altLang="zh-TW" sz="3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Ainsi la didactique se définit par :</a:t>
            </a:r>
            <a:endParaRPr kumimoji="0" lang="fr-FR" altLang="zh-TW"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fr-FR" altLang="zh-TW" sz="3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une réflexion sur les objets d’enseignement </a:t>
            </a:r>
            <a:endParaRPr kumimoji="0" lang="fr-FR" altLang="zh-TW"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fr-FR" altLang="zh-TW" sz="3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des recherches sur l’intervention didactique.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fr-FR" altLang="zh-TW" sz="3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des recherches sur les conditions d’appropriation </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fr-FR" altLang="zh-TW" sz="3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des savoirs </a:t>
            </a:r>
            <a:endParaRPr kumimoji="0" lang="fr-FR" altLang="zh-TW"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Rot="1" noChangeArrowheads="1"/>
          </p:cNvSpPr>
          <p:nvPr/>
        </p:nvSpPr>
        <p:spPr>
          <a:xfrm>
            <a:off x="301625" y="228600"/>
            <a:ext cx="854075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Représentations / Conceptions</a:t>
            </a:r>
            <a:endParaRPr kumimoji="0" lang="fr-FR"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7" name="Text Box 3"/>
          <p:cNvSpPr txBox="1">
            <a:spLocks noChangeArrowheads="1"/>
          </p:cNvSpPr>
          <p:nvPr/>
        </p:nvSpPr>
        <p:spPr bwMode="auto">
          <a:xfrm>
            <a:off x="3733800" y="1905000"/>
            <a:ext cx="1643063" cy="762000"/>
          </a:xfrm>
          <a:prstGeom prst="rect">
            <a:avLst/>
          </a:prstGeom>
          <a:noFill/>
          <a:ln w="9525">
            <a:noFill/>
            <a:miter lim="800000"/>
            <a:headEnd/>
            <a:tailEnd/>
          </a:ln>
        </p:spPr>
        <p:txBody>
          <a:bodyPr wrap="none">
            <a:spAutoFit/>
          </a:bodyPr>
          <a:lstStyle/>
          <a:p>
            <a:r>
              <a:rPr lang="fr-FR" sz="4400"/>
              <a:t>Savoir</a:t>
            </a:r>
            <a:endParaRPr lang="fr-FR"/>
          </a:p>
        </p:txBody>
      </p:sp>
      <p:sp>
        <p:nvSpPr>
          <p:cNvPr id="18" name="Text Box 4"/>
          <p:cNvSpPr txBox="1">
            <a:spLocks noChangeArrowheads="1"/>
          </p:cNvSpPr>
          <p:nvPr/>
        </p:nvSpPr>
        <p:spPr bwMode="auto">
          <a:xfrm>
            <a:off x="1066800" y="4495800"/>
            <a:ext cx="1455738" cy="762000"/>
          </a:xfrm>
          <a:prstGeom prst="rect">
            <a:avLst/>
          </a:prstGeom>
          <a:noFill/>
          <a:ln w="9525">
            <a:noFill/>
            <a:miter lim="800000"/>
            <a:headEnd/>
            <a:tailEnd/>
          </a:ln>
        </p:spPr>
        <p:txBody>
          <a:bodyPr wrap="none">
            <a:spAutoFit/>
          </a:bodyPr>
          <a:lstStyle/>
          <a:p>
            <a:r>
              <a:rPr lang="fr-FR" sz="4400"/>
              <a:t>Élève</a:t>
            </a:r>
            <a:endParaRPr lang="fr-FR"/>
          </a:p>
        </p:txBody>
      </p:sp>
      <p:sp>
        <p:nvSpPr>
          <p:cNvPr id="19" name="Line 6"/>
          <p:cNvSpPr>
            <a:spLocks noChangeShapeType="1"/>
          </p:cNvSpPr>
          <p:nvPr/>
        </p:nvSpPr>
        <p:spPr bwMode="auto">
          <a:xfrm flipV="1">
            <a:off x="1981200" y="2667000"/>
            <a:ext cx="2286000" cy="1828800"/>
          </a:xfrm>
          <a:prstGeom prst="line">
            <a:avLst/>
          </a:prstGeom>
          <a:noFill/>
          <a:ln w="28575">
            <a:solidFill>
              <a:srgbClr val="CCFFFF"/>
            </a:solidFill>
            <a:round/>
            <a:headEnd type="stealth" w="lg" len="lg"/>
            <a:tailEnd type="stealth" w="lg" len="lg"/>
          </a:ln>
        </p:spPr>
        <p:txBody>
          <a:bodyPr wrap="none" anchor="ctr"/>
          <a:lstStyle/>
          <a:p>
            <a:endParaRPr lang="fr-FR"/>
          </a:p>
        </p:txBody>
      </p:sp>
      <p:sp>
        <p:nvSpPr>
          <p:cNvPr id="20" name="Text Box 9"/>
          <p:cNvSpPr txBox="1">
            <a:spLocks noChangeArrowheads="1"/>
          </p:cNvSpPr>
          <p:nvPr/>
        </p:nvSpPr>
        <p:spPr bwMode="auto">
          <a:xfrm>
            <a:off x="1050925" y="2651125"/>
            <a:ext cx="2130425" cy="457200"/>
          </a:xfrm>
          <a:prstGeom prst="rect">
            <a:avLst/>
          </a:prstGeom>
          <a:noFill/>
          <a:ln w="9525">
            <a:noFill/>
            <a:miter lim="800000"/>
            <a:headEnd/>
            <a:tailEnd/>
          </a:ln>
        </p:spPr>
        <p:txBody>
          <a:bodyPr wrap="none">
            <a:spAutoFit/>
          </a:bodyPr>
          <a:lstStyle/>
          <a:p>
            <a:pPr algn="ctr"/>
            <a:r>
              <a:rPr lang="fr-FR">
                <a:solidFill>
                  <a:srgbClr val="C4FFFF"/>
                </a:solidFill>
              </a:rPr>
              <a:t>Représentations</a:t>
            </a:r>
            <a:endParaRPr lang="fr-FR"/>
          </a:p>
        </p:txBody>
      </p:sp>
      <p:sp>
        <p:nvSpPr>
          <p:cNvPr id="21" name="Text Box 12"/>
          <p:cNvSpPr txBox="1">
            <a:spLocks noChangeArrowheads="1"/>
          </p:cNvSpPr>
          <p:nvPr/>
        </p:nvSpPr>
        <p:spPr bwMode="auto">
          <a:xfrm>
            <a:off x="4724400" y="2955925"/>
            <a:ext cx="4114800" cy="2282825"/>
          </a:xfrm>
          <a:prstGeom prst="rect">
            <a:avLst/>
          </a:prstGeom>
          <a:noFill/>
          <a:ln w="9525">
            <a:noFill/>
            <a:miter lim="800000"/>
            <a:headEnd/>
            <a:tailEnd/>
          </a:ln>
        </p:spPr>
        <p:txBody>
          <a:bodyPr>
            <a:spAutoFit/>
          </a:bodyPr>
          <a:lstStyle/>
          <a:p>
            <a:r>
              <a:rPr lang="fr-FR"/>
              <a:t>Une représentation (ou conception) est l’ensemble des connaissances, à un moment donné, qu’une personne semble capable de mobiliser pour résoudre une tâche. </a:t>
            </a:r>
          </a:p>
        </p:txBody>
      </p:sp>
      <p:sp>
        <p:nvSpPr>
          <p:cNvPr id="22" name="Text Box 13"/>
          <p:cNvSpPr txBox="1">
            <a:spLocks noChangeArrowheads="1"/>
          </p:cNvSpPr>
          <p:nvPr/>
        </p:nvSpPr>
        <p:spPr bwMode="auto">
          <a:xfrm>
            <a:off x="365125" y="5699125"/>
            <a:ext cx="8521756" cy="830997"/>
          </a:xfrm>
          <a:prstGeom prst="rect">
            <a:avLst/>
          </a:prstGeom>
          <a:noFill/>
          <a:ln w="9525">
            <a:noFill/>
            <a:miter lim="800000"/>
            <a:headEnd/>
            <a:tailEnd/>
          </a:ln>
        </p:spPr>
        <p:txBody>
          <a:bodyPr wrap="none">
            <a:spAutoFit/>
          </a:bodyPr>
          <a:lstStyle/>
          <a:p>
            <a:r>
              <a:rPr lang="fr-FR" sz="2400" dirty="0">
                <a:solidFill>
                  <a:schemeClr val="folHlink"/>
                </a:solidFill>
              </a:rPr>
              <a:t>Apprendre consiste à passer d’une représentation à une autre</a:t>
            </a:r>
          </a:p>
          <a:p>
            <a:r>
              <a:rPr lang="fr-FR" sz="2400" dirty="0">
                <a:solidFill>
                  <a:schemeClr val="folHlink"/>
                </a:solidFill>
              </a:rPr>
              <a:t>représentation, efficace sur un plus grand nombre de situations</a:t>
            </a:r>
            <a:endParaRPr lang="fr-FR" sz="2400" dirty="0">
              <a:solidFill>
                <a:srgbClr val="B7469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strVal val="4/3*#ppt_w"/>
                                          </p:val>
                                        </p:tav>
                                        <p:tav tm="100000">
                                          <p:val>
                                            <p:strVal val="#ppt_w"/>
                                          </p:val>
                                        </p:tav>
                                      </p:tavLst>
                                    </p:anim>
                                    <p:anim calcmode="lin" valueType="num">
                                      <p:cBhvr>
                                        <p:cTn id="13" dur="500" fill="hold"/>
                                        <p:tgtEl>
                                          <p:spTgt spid="2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Rot="1" noChangeArrowheads="1"/>
          </p:cNvSpPr>
          <p:nvPr/>
        </p:nvSpPr>
        <p:spPr>
          <a:xfrm>
            <a:off x="1730385" y="214290"/>
            <a:ext cx="5270507"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Contrat didactique</a:t>
            </a:r>
            <a:endParaRPr kumimoji="0" lang="fr-FR"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0" name="Text Box 4"/>
          <p:cNvSpPr txBox="1">
            <a:spLocks noChangeArrowheads="1"/>
          </p:cNvSpPr>
          <p:nvPr/>
        </p:nvSpPr>
        <p:spPr bwMode="auto">
          <a:xfrm>
            <a:off x="1000100" y="4667264"/>
            <a:ext cx="1455738" cy="762000"/>
          </a:xfrm>
          <a:prstGeom prst="rect">
            <a:avLst/>
          </a:prstGeom>
          <a:noFill/>
          <a:ln w="9525">
            <a:noFill/>
            <a:miter lim="800000"/>
            <a:headEnd/>
            <a:tailEnd/>
          </a:ln>
        </p:spPr>
        <p:txBody>
          <a:bodyPr wrap="none">
            <a:spAutoFit/>
          </a:bodyPr>
          <a:lstStyle/>
          <a:p>
            <a:r>
              <a:rPr lang="fr-FR" sz="4400" dirty="0"/>
              <a:t>Élève</a:t>
            </a:r>
            <a:endParaRPr lang="fr-FR" dirty="0"/>
          </a:p>
        </p:txBody>
      </p:sp>
      <p:sp>
        <p:nvSpPr>
          <p:cNvPr id="11" name="Text Box 5"/>
          <p:cNvSpPr txBox="1">
            <a:spLocks noChangeArrowheads="1"/>
          </p:cNvSpPr>
          <p:nvPr/>
        </p:nvSpPr>
        <p:spPr bwMode="auto">
          <a:xfrm>
            <a:off x="5419700" y="4667264"/>
            <a:ext cx="2667000" cy="762000"/>
          </a:xfrm>
          <a:prstGeom prst="rect">
            <a:avLst/>
          </a:prstGeom>
          <a:noFill/>
          <a:ln w="9525">
            <a:noFill/>
            <a:miter lim="800000"/>
            <a:headEnd/>
            <a:tailEnd/>
          </a:ln>
        </p:spPr>
        <p:txBody>
          <a:bodyPr wrap="none">
            <a:spAutoFit/>
          </a:bodyPr>
          <a:lstStyle/>
          <a:p>
            <a:r>
              <a:rPr lang="fr-FR" sz="4400"/>
              <a:t>Enseignant</a:t>
            </a:r>
            <a:endParaRPr lang="fr-FR"/>
          </a:p>
        </p:txBody>
      </p:sp>
      <p:sp>
        <p:nvSpPr>
          <p:cNvPr id="12" name="Line 7"/>
          <p:cNvSpPr>
            <a:spLocks noChangeShapeType="1"/>
          </p:cNvSpPr>
          <p:nvPr/>
        </p:nvSpPr>
        <p:spPr bwMode="auto">
          <a:xfrm flipV="1">
            <a:off x="2600300" y="5048264"/>
            <a:ext cx="2743200" cy="0"/>
          </a:xfrm>
          <a:prstGeom prst="line">
            <a:avLst/>
          </a:prstGeom>
          <a:noFill/>
          <a:ln w="28575">
            <a:solidFill>
              <a:srgbClr val="CCFFFF"/>
            </a:solidFill>
            <a:round/>
            <a:headEnd type="stealth" w="lg" len="lg"/>
            <a:tailEnd type="stealth" w="lg" len="lg"/>
          </a:ln>
        </p:spPr>
        <p:txBody>
          <a:bodyPr wrap="none" anchor="ctr"/>
          <a:lstStyle/>
          <a:p>
            <a:endParaRPr lang="fr-FR"/>
          </a:p>
        </p:txBody>
      </p:sp>
      <p:sp>
        <p:nvSpPr>
          <p:cNvPr id="13" name="Text Box 10"/>
          <p:cNvSpPr txBox="1">
            <a:spLocks noChangeArrowheads="1"/>
          </p:cNvSpPr>
          <p:nvPr/>
        </p:nvSpPr>
        <p:spPr bwMode="auto">
          <a:xfrm>
            <a:off x="2714612" y="4214826"/>
            <a:ext cx="2557451" cy="830997"/>
          </a:xfrm>
          <a:prstGeom prst="rect">
            <a:avLst/>
          </a:prstGeom>
          <a:noFill/>
          <a:ln w="9525">
            <a:noFill/>
            <a:miter lim="800000"/>
            <a:headEnd/>
            <a:tailEnd/>
          </a:ln>
        </p:spPr>
        <p:txBody>
          <a:bodyPr wrap="square">
            <a:spAutoFit/>
          </a:bodyPr>
          <a:lstStyle/>
          <a:p>
            <a:pPr algn="ctr"/>
            <a:r>
              <a:rPr lang="fr-FR" sz="2400" dirty="0">
                <a:solidFill>
                  <a:srgbClr val="C4FFFF"/>
                </a:solidFill>
              </a:rPr>
              <a:t>Contrat didactique</a:t>
            </a:r>
            <a:endParaRPr lang="fr-FR" sz="2400" dirty="0"/>
          </a:p>
        </p:txBody>
      </p:sp>
      <p:sp>
        <p:nvSpPr>
          <p:cNvPr id="14" name="Text Box 12"/>
          <p:cNvSpPr txBox="1">
            <a:spLocks noChangeArrowheads="1"/>
          </p:cNvSpPr>
          <p:nvPr/>
        </p:nvSpPr>
        <p:spPr bwMode="auto">
          <a:xfrm>
            <a:off x="88941" y="1660525"/>
            <a:ext cx="9197967" cy="1815882"/>
          </a:xfrm>
          <a:prstGeom prst="rect">
            <a:avLst/>
          </a:prstGeom>
          <a:noFill/>
          <a:ln w="9525">
            <a:noFill/>
            <a:miter lim="800000"/>
            <a:headEnd/>
            <a:tailEnd/>
          </a:ln>
        </p:spPr>
        <p:txBody>
          <a:bodyPr wrap="none">
            <a:spAutoFit/>
          </a:bodyPr>
          <a:lstStyle/>
          <a:p>
            <a:r>
              <a:rPr lang="fr-FR" sz="2800" dirty="0"/>
              <a:t>Le contrat didactique est ce qui détermine, </a:t>
            </a:r>
            <a:r>
              <a:rPr lang="fr-FR" sz="2800" dirty="0" smtClean="0"/>
              <a:t>explicitement</a:t>
            </a:r>
          </a:p>
          <a:p>
            <a:r>
              <a:rPr lang="fr-FR" sz="2800" dirty="0" smtClean="0"/>
              <a:t> </a:t>
            </a:r>
            <a:r>
              <a:rPr lang="fr-FR" sz="2800" dirty="0"/>
              <a:t>pour </a:t>
            </a:r>
            <a:r>
              <a:rPr lang="fr-FR" sz="2800" dirty="0" smtClean="0"/>
              <a:t>une petite </a:t>
            </a:r>
            <a:r>
              <a:rPr lang="fr-FR" sz="2800" dirty="0"/>
              <a:t>part, mais surtout implicitement, ce </a:t>
            </a:r>
            <a:r>
              <a:rPr lang="fr-FR" sz="2800" dirty="0" smtClean="0"/>
              <a:t>que</a:t>
            </a:r>
          </a:p>
          <a:p>
            <a:r>
              <a:rPr lang="fr-FR" sz="2800" dirty="0" smtClean="0"/>
              <a:t> </a:t>
            </a:r>
            <a:r>
              <a:rPr lang="fr-FR" sz="2800" dirty="0"/>
              <a:t>chaque </a:t>
            </a:r>
            <a:r>
              <a:rPr lang="fr-FR" sz="2800" dirty="0" smtClean="0"/>
              <a:t>partenaire va </a:t>
            </a:r>
            <a:r>
              <a:rPr lang="fr-FR" sz="2800" dirty="0"/>
              <a:t>avoir à charge de gérer et dont il sera</a:t>
            </a:r>
            <a:r>
              <a:rPr lang="fr-FR" sz="2800" dirty="0" smtClean="0"/>
              <a:t>,</a:t>
            </a:r>
          </a:p>
          <a:p>
            <a:r>
              <a:rPr lang="fr-FR" sz="2800" dirty="0" smtClean="0"/>
              <a:t> </a:t>
            </a:r>
            <a:r>
              <a:rPr lang="fr-FR" sz="2800" dirty="0"/>
              <a:t>d’une manière ou d’une </a:t>
            </a:r>
            <a:r>
              <a:rPr lang="fr-FR" sz="2800" dirty="0" smtClean="0"/>
              <a:t>autre</a:t>
            </a:r>
            <a:r>
              <a:rPr lang="fr-FR" sz="2800" dirty="0"/>
              <a:t>, comptable devant l’autre.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Rot="1" noChangeArrowheads="1"/>
          </p:cNvSpPr>
          <p:nvPr/>
        </p:nvSpPr>
        <p:spPr>
          <a:xfrm>
            <a:off x="-285784" y="71414"/>
            <a:ext cx="8929718"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Définition de quelques concepts </a:t>
            </a:r>
            <a:endParaRPr kumimoji="0" lang="fr-FR"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025" name="Rectangle 1"/>
          <p:cNvSpPr>
            <a:spLocks noChangeArrowheads="1"/>
          </p:cNvSpPr>
          <p:nvPr/>
        </p:nvSpPr>
        <p:spPr bwMode="auto">
          <a:xfrm>
            <a:off x="-500098" y="2643182"/>
            <a:ext cx="9830448"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3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Laurence Cornu et Alain </a:t>
            </a:r>
            <a:r>
              <a:rPr kumimoji="0" lang="fr-FR" sz="36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Vergnioux</a:t>
            </a:r>
            <a:r>
              <a:rPr kumimoji="0" lang="fr-FR" sz="3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3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(1992). La didactique en questions.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3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Paris, CNDP Hachette, 156 pages; pp. 45-54</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14282" y="28773"/>
            <a:ext cx="935837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4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fr-FR"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Contrat didactique : </a:t>
            </a:r>
          </a:p>
          <a:p>
            <a:pPr marL="0" marR="0" lvl="0" indent="0" defTabSz="914400" rtl="0" eaLnBrk="1" fontAlgn="base" latinLnBrk="0" hangingPunct="1">
              <a:lnSpc>
                <a:spcPct val="100000"/>
              </a:lnSpc>
              <a:spcBef>
                <a:spcPct val="0"/>
              </a:spcBef>
              <a:spcAft>
                <a:spcPct val="0"/>
              </a:spcAft>
              <a:buClrTx/>
              <a:buSzTx/>
              <a:buFontTx/>
              <a:buNone/>
              <a:tabLst/>
            </a:pPr>
            <a:r>
              <a:rPr kumimoji="0" lang="fr-FR" sz="4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dans son acception  générale, </a:t>
            </a:r>
          </a:p>
          <a:p>
            <a:pPr marL="0" marR="0" lvl="0" indent="0" defTabSz="914400" rtl="0" eaLnBrk="1" fontAlgn="base" latinLnBrk="0" hangingPunct="1">
              <a:lnSpc>
                <a:spcPct val="100000"/>
              </a:lnSpc>
              <a:spcBef>
                <a:spcPct val="0"/>
              </a:spcBef>
              <a:spcAft>
                <a:spcPct val="0"/>
              </a:spcAft>
              <a:buClrTx/>
              <a:buSzTx/>
              <a:buFontTx/>
              <a:buNone/>
              <a:tabLst/>
            </a:pPr>
            <a:r>
              <a:rPr kumimoji="0" lang="fr-FR" sz="4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cette notion tente de décrire </a:t>
            </a:r>
          </a:p>
          <a:p>
            <a:pPr marL="0" marR="0" lvl="0" indent="0" defTabSz="914400" rtl="0" eaLnBrk="1" fontAlgn="base" latinLnBrk="0" hangingPunct="1">
              <a:lnSpc>
                <a:spcPct val="100000"/>
              </a:lnSpc>
              <a:spcBef>
                <a:spcPct val="0"/>
              </a:spcBef>
              <a:spcAft>
                <a:spcPct val="0"/>
              </a:spcAft>
              <a:buClrTx/>
              <a:buSzTx/>
              <a:buFontTx/>
              <a:buNone/>
              <a:tabLst/>
            </a:pPr>
            <a:r>
              <a:rPr kumimoji="0" lang="fr-FR" sz="4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les interactions, conscientes ou</a:t>
            </a:r>
          </a:p>
          <a:p>
            <a:pPr marL="0" marR="0" lvl="0" indent="0" defTabSz="914400" rtl="0" eaLnBrk="1" fontAlgn="base" latinLnBrk="0" hangingPunct="1">
              <a:lnSpc>
                <a:spcPct val="100000"/>
              </a:lnSpc>
              <a:spcBef>
                <a:spcPct val="0"/>
              </a:spcBef>
              <a:spcAft>
                <a:spcPct val="0"/>
              </a:spcAft>
              <a:buClrTx/>
              <a:buSzTx/>
              <a:buFontTx/>
              <a:buNone/>
              <a:tabLst/>
            </a:pPr>
            <a:r>
              <a:rPr kumimoji="0" lang="fr-FR" sz="4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inconscientes, plus ou moins</a:t>
            </a:r>
          </a:p>
          <a:p>
            <a:pPr marL="0" marR="0" lvl="0" indent="0" defTabSz="914400" rtl="0" eaLnBrk="1" fontAlgn="base" latinLnBrk="0" hangingPunct="1">
              <a:lnSpc>
                <a:spcPct val="100000"/>
              </a:lnSpc>
              <a:spcBef>
                <a:spcPct val="0"/>
              </a:spcBef>
              <a:spcAft>
                <a:spcPct val="0"/>
              </a:spcAft>
              <a:buClrTx/>
              <a:buSzTx/>
              <a:buFontTx/>
              <a:buNone/>
              <a:tabLst/>
            </a:pPr>
            <a:r>
              <a:rPr kumimoji="0" lang="fr-FR" sz="4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normatives, qui existent entre </a:t>
            </a:r>
          </a:p>
          <a:p>
            <a:pPr marL="0" marR="0" lvl="0" indent="0" defTabSz="914400" rtl="0" eaLnBrk="1" fontAlgn="base" latinLnBrk="0" hangingPunct="1">
              <a:lnSpc>
                <a:spcPct val="100000"/>
              </a:lnSpc>
              <a:spcBef>
                <a:spcPct val="0"/>
              </a:spcBef>
              <a:spcAft>
                <a:spcPct val="0"/>
              </a:spcAft>
              <a:buClrTx/>
              <a:buSzTx/>
              <a:buFontTx/>
              <a:buNone/>
              <a:tabLst/>
            </a:pPr>
            <a:r>
              <a:rPr kumimoji="0" lang="fr-FR" sz="4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un enseignant et ses élèves, </a:t>
            </a:r>
          </a:p>
          <a:p>
            <a:pPr marL="0" marR="0" lvl="0" indent="0" defTabSz="914400" rtl="0" eaLnBrk="1" fontAlgn="base" latinLnBrk="0" hangingPunct="1">
              <a:lnSpc>
                <a:spcPct val="100000"/>
              </a:lnSpc>
              <a:spcBef>
                <a:spcPct val="0"/>
              </a:spcBef>
              <a:spcAft>
                <a:spcPct val="0"/>
              </a:spcAft>
              <a:buClrTx/>
              <a:buSzTx/>
              <a:buFontTx/>
              <a:buNone/>
              <a:tabLst/>
            </a:pPr>
            <a:r>
              <a:rPr kumimoji="0" lang="fr-FR" sz="4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pour autant qu'elles concernent </a:t>
            </a:r>
          </a:p>
          <a:p>
            <a:pPr marL="0" marR="0" lvl="0" indent="0" defTabSz="914400" rtl="0" eaLnBrk="1" fontAlgn="base" latinLnBrk="0" hangingPunct="1">
              <a:lnSpc>
                <a:spcPct val="100000"/>
              </a:lnSpc>
              <a:spcBef>
                <a:spcPct val="0"/>
              </a:spcBef>
              <a:spcAft>
                <a:spcPct val="0"/>
              </a:spcAft>
              <a:buClrTx/>
              <a:buSzTx/>
              <a:buFontTx/>
              <a:buNone/>
              <a:tabLst/>
            </a:pPr>
            <a:r>
              <a:rPr kumimoji="0" lang="fr-FR" sz="4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l'acquisition des connaissances. (...)</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38133" y="356315"/>
            <a:ext cx="9409948" cy="60016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Représentation/Conception</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 travail </a:t>
            </a:r>
            <a:r>
              <a:rPr kumimoji="0" lang="fr-FR" sz="2400" b="0" i="1"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scolaire est une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dynamique qui repose </a:t>
            </a:r>
            <a:r>
              <a:rPr kumimoji="0" lang="fr-FR" sz="2400" b="0" i="1"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sur l'intrication de savoirs anciens et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 savoirs nouveaux; le programme "avance",</a:t>
            </a:r>
            <a:r>
              <a:rPr kumimoji="0" lang="fr-FR" sz="2400" b="0" i="1"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les élèves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"progressent"; c'est l'histoire de la classe et le contrat didactique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se modifie en conséquence. </a:t>
            </a:r>
            <a:r>
              <a:rPr kumimoji="0" lang="fr-FR" sz="2400" b="0" i="1"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On peut encore décrire ce processus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comme une suite d'événements, </a:t>
            </a:r>
            <a:r>
              <a:rPr kumimoji="0" lang="fr-FR" sz="2400" b="0" i="1"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induits par et produisant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différents niveaux de communication,</a:t>
            </a:r>
            <a:r>
              <a:rPr kumimoji="0" lang="fr-FR" sz="2400" b="0" i="1"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différentes logiques de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représentations ou de savoirs, et qui sont des constructions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 significations. Cela ne relève pas d'une progression linéaire,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mais il y a des ruptures,</a:t>
            </a:r>
            <a:r>
              <a:rPr kumimoji="0" lang="fr-FR" sz="2400" b="0" i="1"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et, pour </a:t>
            </a:r>
            <a:r>
              <a:rPr kumimoji="0" lang="fr-F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'élève, l'apprentissage prend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 forme d'une succession de réorganisations cognitives.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 qui fait obstacle à cette dynamique</a:t>
            </a:r>
            <a:r>
              <a:rPr lang="fr-FR" sz="2400" i="1" dirty="0" smtClean="0">
                <a:solidFill>
                  <a:srgbClr val="000000"/>
                </a:solidFill>
                <a:latin typeface="Arial" pitchFamily="34" charset="0"/>
                <a:ea typeface="Times New Roman" pitchFamily="18" charset="0"/>
                <a:cs typeface="Arial" pitchFamily="34" charset="0"/>
              </a:rPr>
              <a:t> </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 l'apprentissage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ou la nourrit, ce sont les représentations du </a:t>
            </a:r>
            <a:r>
              <a:rPr kumimoji="0" lang="fr-FR" sz="2400" b="0" i="1"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domaine étudié,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déjà présentes initialement</a:t>
            </a:r>
            <a:r>
              <a:rPr kumimoji="0" lang="fr-FR" sz="2400" b="0" i="1"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et tes représentations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nouvelles que l'enseignant apporte et tente défaire assimiler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à ses élèves.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85720" y="1857364"/>
            <a:ext cx="8474051" cy="6924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fr-FR" sz="13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Niveau de formulation d'un concept</a:t>
            </a: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dans la plupart des didactiques, il est dit aujourd'hui q</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u'il</a:t>
            </a: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faut penser l'enseignement en terme de concepts (...) Les concepts permettent de rassembler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des savoirs acquis mais dispersés, de rendre cohérentes les conceptions des élèves et de les faire évoluer.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357158" y="1500174"/>
            <a:ext cx="8355172" cy="8925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Objectif-obstacle</a:t>
            </a: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niveaux de formulation incertains et confus, représentations erronées, conceptions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et cadres de référence inadaptés constituent la situation réelle de la classe et sont autant d'obstacles au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Niveau de formulation de</a:t>
            </a:r>
            <a:r>
              <a:rPr kumimoji="0" lang="fr-FR" sz="1300" b="0" i="1"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 </a:t>
            </a: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l'apprentissage: si l'enseignant en ignore l'existence et la portée, ses leçons risquent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fort d'être inefficaces et les progrès des élèves resteront hypothétiques.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14282" y="2000240"/>
            <a:ext cx="8715848" cy="196977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fr-FR" sz="13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Conflit </a:t>
            </a:r>
            <a:r>
              <a:rPr kumimoji="0" lang="fr-FR" sz="13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socio-cognitif</a:t>
            </a: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 désigne sous ce ter ma l'interaction qui surgit entre des représentations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incompatibles et contradictoires '. (...) L'enfant ne peut passer d'un niveau de conceptualisation à un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autre sans conflit de représentations.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Deux types de décalage peuvent être identifiés. Entre deus sujets qui ne sont pas parvenus au même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niveau de structuration opératoire, ou dont les conceptions sur un même sujet diffèrent sensiblement;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 conséquence, les réponses qu'ils peuvent apporter aux problèmes rencontrés vont entrer en opposition.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Chez un même sujet, entre des compétences carrelées, mais qui ne correspondent pas pour un problème donné à</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des schèmes opératoires parfaitement ajustés.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img003.jpg"/>
          <p:cNvPicPr>
            <a:picLocks noChangeAspect="1" noChangeArrowheads="1"/>
          </p:cNvPicPr>
          <p:nvPr/>
        </p:nvPicPr>
        <p:blipFill>
          <a:blip r:embed="rId2"/>
          <a:srcRect/>
          <a:stretch>
            <a:fillRect/>
          </a:stretch>
        </p:blipFill>
        <p:spPr bwMode="auto">
          <a:xfrm>
            <a:off x="0" y="373304"/>
            <a:ext cx="9548800" cy="6484696"/>
          </a:xfrm>
          <a:prstGeom prst="rect">
            <a:avLst/>
          </a:prstGeom>
          <a:noFill/>
        </p:spPr>
      </p:pic>
      <p:cxnSp>
        <p:nvCxnSpPr>
          <p:cNvPr id="3" name="Connecteur droit 2"/>
          <p:cNvCxnSpPr/>
          <p:nvPr/>
        </p:nvCxnSpPr>
        <p:spPr>
          <a:xfrm>
            <a:off x="2071670" y="2214554"/>
            <a:ext cx="4714908" cy="1588"/>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5" name="Connecteur droit 4"/>
          <p:cNvCxnSpPr/>
          <p:nvPr/>
        </p:nvCxnSpPr>
        <p:spPr>
          <a:xfrm>
            <a:off x="6000760" y="2713032"/>
            <a:ext cx="2714644" cy="1588"/>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6" name="Connecteur droit 5"/>
          <p:cNvCxnSpPr/>
          <p:nvPr/>
        </p:nvCxnSpPr>
        <p:spPr>
          <a:xfrm>
            <a:off x="285720" y="3214686"/>
            <a:ext cx="8582084" cy="1588"/>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8" name="Connecteur droit 7"/>
          <p:cNvCxnSpPr/>
          <p:nvPr/>
        </p:nvCxnSpPr>
        <p:spPr>
          <a:xfrm>
            <a:off x="214282" y="4213230"/>
            <a:ext cx="8582084" cy="1588"/>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10" name="Connecteur droit 9"/>
          <p:cNvCxnSpPr/>
          <p:nvPr/>
        </p:nvCxnSpPr>
        <p:spPr>
          <a:xfrm>
            <a:off x="285720" y="3714752"/>
            <a:ext cx="3357586" cy="1588"/>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14" name="Connecteur droit 13"/>
          <p:cNvCxnSpPr/>
          <p:nvPr/>
        </p:nvCxnSpPr>
        <p:spPr>
          <a:xfrm>
            <a:off x="3767134" y="3776666"/>
            <a:ext cx="5162584" cy="9524"/>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16" name="Connecteur droit 15"/>
          <p:cNvCxnSpPr/>
          <p:nvPr/>
        </p:nvCxnSpPr>
        <p:spPr>
          <a:xfrm>
            <a:off x="195234" y="4705360"/>
            <a:ext cx="5162584" cy="9524"/>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17" name="Connecteur droit 16"/>
          <p:cNvCxnSpPr/>
          <p:nvPr/>
        </p:nvCxnSpPr>
        <p:spPr>
          <a:xfrm>
            <a:off x="3552820" y="6276996"/>
            <a:ext cx="5162584" cy="9524"/>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18" name="Connecteur droit 17"/>
          <p:cNvCxnSpPr/>
          <p:nvPr/>
        </p:nvCxnSpPr>
        <p:spPr>
          <a:xfrm>
            <a:off x="214282" y="6705624"/>
            <a:ext cx="3071834" cy="9524"/>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par>
                                <p:cTn id="13" presetID="16" presetClass="entr" presetSubtype="2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6" presetClass="entr" presetSubtype="2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28596" y="1571612"/>
            <a:ext cx="7672293"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fr-FR" sz="13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Situation-problème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c'est une situation d'apprentissage conçue de telle façon que les élèves ne pourront pas résoudre la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question posée par simple répétition ou application de connaissances ou de compétences acquises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et telle qu'elle nécessite la formulation d'hypothèses nouvelles. La situation-problème est au cœur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 la réflexion didactique, elle articule le niveau des représentations et des conceptions des élèves 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 le niveau de l'organisation conceptuelle des apprentissages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714348" y="1785926"/>
            <a:ext cx="7906332"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Modèle didactique</a:t>
            </a: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l'expression de modèle didactique est utilisée dans des acceptions totalement différentes et les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malentendus sont constants, la frontière entre pédagogie et didactique notamment se déplaçant selon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les cas. Sous ce terme, on entend tour à tour: un modèle pédagogique au sens large, une modélisation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des processus d'apprentissage, une modélisation de la démarche didactique, la structure conceptuelle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du savoir enseigné.</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500034" y="1857364"/>
            <a:ext cx="7887096"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Transposition didactique</a:t>
            </a: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elle consisterait pour l'enseignant à construire ses leçons en allant puiser les savoirs savants,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en tenant compte des orientations fournies par les instructions et programmes (savoirs à enseigner)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pour les adapter à sa classe : niveau des élèves, objectifs poursuivis. La transposition consiste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à extraire un élément de savoir de son contexte (universitaire, social, etc.) pour le </a:t>
            </a:r>
            <a:r>
              <a:rPr kumimoji="0" lang="fr-FR" sz="13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recontextualiser</a:t>
            </a: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dans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 contexte toujours singulier de la classe.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p:cNvSpPr>
            <a:spLocks noGrp="1"/>
          </p:cNvSpPr>
          <p:nvPr>
            <p:ph type="ctrTitle"/>
          </p:nvPr>
        </p:nvSpPr>
        <p:spPr>
          <a:xfrm>
            <a:off x="357158" y="-214338"/>
            <a:ext cx="3455858" cy="1057268"/>
          </a:xfrm>
        </p:spPr>
        <p:txBody>
          <a:bodyPr/>
          <a:lstStyle/>
          <a:p>
            <a:r>
              <a:rPr lang="fr-FR" dirty="0" smtClean="0"/>
              <a:t>Définition</a:t>
            </a:r>
            <a:endParaRPr lang="fr-FR" dirty="0"/>
          </a:p>
        </p:txBody>
      </p:sp>
      <p:sp>
        <p:nvSpPr>
          <p:cNvPr id="7" name="Sous-titre 4"/>
          <p:cNvSpPr>
            <a:spLocks noGrp="1"/>
          </p:cNvSpPr>
          <p:nvPr>
            <p:ph type="subTitle" idx="1"/>
          </p:nvPr>
        </p:nvSpPr>
        <p:spPr>
          <a:xfrm>
            <a:off x="357158" y="747706"/>
            <a:ext cx="8501122" cy="1752600"/>
          </a:xfrm>
        </p:spPr>
        <p:txBody>
          <a:bodyPr>
            <a:noAutofit/>
          </a:bodyPr>
          <a:lstStyle/>
          <a:p>
            <a:pPr algn="just"/>
            <a:r>
              <a:rPr lang="fr-FR" sz="2200" dirty="0" smtClean="0"/>
              <a:t>Utilisée comme substantif féminin, la didactique désigne soit l’activité d’enseignement du point de vue des techniques et des méthodes qu’elle mobilise (l’art d’enseigner), soit les démarches d’analyse et de recherche qui portent sur cette pratique de l’enseignement. Au second sens, elle tend à se constituer comme une discipline autonome.</a:t>
            </a:r>
          </a:p>
          <a:p>
            <a:pPr algn="just"/>
            <a:r>
              <a:rPr lang="fr-FR" sz="2200" dirty="0" smtClean="0"/>
              <a:t>Si l’on s’en tient à une définition très générale, le substantif concerne selon Pierre Martinez (1998) :</a:t>
            </a:r>
          </a:p>
          <a:p>
            <a:pPr algn="just"/>
            <a:r>
              <a:rPr lang="fr-FR" sz="2200" dirty="0" smtClean="0">
                <a:solidFill>
                  <a:srgbClr val="FF0000"/>
                </a:solidFill>
              </a:rPr>
              <a:t>“Un ensemble de moyens, techniques et procédés qui concourent  l’appropriation par un sujet donné, d’éléments nouveaux de tous ordres.” .</a:t>
            </a:r>
          </a:p>
          <a:p>
            <a:pPr algn="just"/>
            <a:r>
              <a:rPr lang="fr-FR" sz="2200" dirty="0" smtClean="0"/>
              <a:t>Ces éléments peuvent être des savoirs, des savoir-faire ou encore des savoir-être.</a:t>
            </a:r>
          </a:p>
          <a:p>
            <a:pPr algn="just"/>
            <a:r>
              <a:rPr lang="fr-FR" sz="2200" dirty="0" smtClean="0"/>
              <a:t>On peut préliminairement affirmer que les préoccupations centrales de la didactique portent sur les problèmes de transmission et d’appropriation des savoirs, sur les théories et les méthodologies de l’enseignement.</a:t>
            </a:r>
          </a:p>
          <a:p>
            <a:pPr algn="just"/>
            <a:endParaRPr lang="fr-FR"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571472" y="1512878"/>
            <a:ext cx="800105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3000" b="0" i="0" u="none" strike="noStrike" cap="none" normalizeH="0" baseline="0" dirty="0" smtClean="0">
                <a:ln>
                  <a:noFill/>
                </a:ln>
                <a:solidFill>
                  <a:schemeClr val="tx1"/>
                </a:solidFill>
                <a:effectLst/>
                <a:latin typeface="Calibri" pitchFamily="34" charset="0"/>
                <a:ea typeface="Calibri" pitchFamily="34" charset="0"/>
                <a:cs typeface="ArialMT"/>
              </a:rPr>
              <a:t>A ses débuts, la didactique apparait sous la forme de discours à teneur philosophique et politique. Elle coexiste au XVIIe siècle avec les discours pédagogiques, fixés par un certain nombre de traités qui tentent de </a:t>
            </a:r>
            <a:r>
              <a:rPr kumimoji="0" lang="fr-FR" sz="30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ArialMT"/>
              </a:rPr>
              <a:t>rationaliser</a:t>
            </a:r>
            <a:r>
              <a:rPr kumimoji="0" lang="fr-FR" sz="3000" b="0" i="0" u="none" strike="noStrike" cap="none" normalizeH="0" baseline="0" dirty="0" smtClean="0">
                <a:ln>
                  <a:noFill/>
                </a:ln>
                <a:solidFill>
                  <a:schemeClr val="tx1"/>
                </a:solidFill>
                <a:effectLst/>
                <a:latin typeface="Calibri" pitchFamily="34" charset="0"/>
                <a:ea typeface="Calibri" pitchFamily="34" charset="0"/>
                <a:cs typeface="ArialMT"/>
              </a:rPr>
              <a:t> et </a:t>
            </a:r>
            <a:r>
              <a:rPr kumimoji="0" lang="fr-FR" sz="3000" b="0"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ArialMT"/>
              </a:rPr>
              <a:t>d’homogénéiser</a:t>
            </a:r>
            <a:r>
              <a:rPr kumimoji="0" lang="fr-FR" sz="3000" b="0" i="0" u="none" strike="noStrike" cap="none" normalizeH="0" baseline="0" dirty="0" smtClean="0">
                <a:ln>
                  <a:noFill/>
                </a:ln>
                <a:solidFill>
                  <a:schemeClr val="tx1"/>
                </a:solidFill>
                <a:effectLst/>
                <a:latin typeface="Calibri" pitchFamily="34" charset="0"/>
                <a:ea typeface="Calibri" pitchFamily="34" charset="0"/>
                <a:cs typeface="ArialMT"/>
              </a:rPr>
              <a:t> les pratiques d’enseignement.</a:t>
            </a:r>
            <a:endParaRPr kumimoji="0" lang="fr-FR" sz="3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000" b="0" i="0" u="none" strike="noStrike" cap="none" normalizeH="0" baseline="0" dirty="0" smtClean="0">
                <a:ln>
                  <a:noFill/>
                </a:ln>
                <a:solidFill>
                  <a:schemeClr val="tx1"/>
                </a:solidFill>
                <a:effectLst/>
                <a:latin typeface="Calibri" pitchFamily="34" charset="0"/>
                <a:ea typeface="Calibri" pitchFamily="34" charset="0"/>
                <a:cs typeface="ArialMT"/>
              </a:rPr>
              <a:t>Nous évoquerons successivement les conceptions de Descartes et de</a:t>
            </a:r>
            <a:r>
              <a:rPr lang="fr-FR" sz="3000" dirty="0">
                <a:latin typeface="Arial" pitchFamily="34" charset="0"/>
                <a:cs typeface="Arial" pitchFamily="34" charset="0"/>
              </a:rPr>
              <a:t> </a:t>
            </a:r>
            <a:r>
              <a:rPr kumimoji="0" lang="fr-FR" sz="3000" b="0" i="0" u="none" strike="noStrike" cap="none" normalizeH="0" baseline="0" dirty="0" smtClean="0">
                <a:ln>
                  <a:noFill/>
                </a:ln>
                <a:solidFill>
                  <a:schemeClr val="tx1"/>
                </a:solidFill>
                <a:effectLst/>
                <a:latin typeface="Calibri" pitchFamily="34" charset="0"/>
                <a:ea typeface="Calibri" pitchFamily="34" charset="0"/>
                <a:cs typeface="ArialMT"/>
              </a:rPr>
              <a:t>Comenius, dont l’influence sur la réflexion didactique a été considérable.</a:t>
            </a:r>
            <a:endParaRPr kumimoji="0" lang="fr-FR" sz="3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742235" y="571480"/>
            <a:ext cx="7758855" cy="584775"/>
          </a:xfrm>
          <a:prstGeom prst="rect">
            <a:avLst/>
          </a:prstGeom>
        </p:spPr>
        <p:txBody>
          <a:bodyPr wrap="none">
            <a:spAutoFit/>
          </a:bodyPr>
          <a:lstStyle/>
          <a:p>
            <a:pPr lvl="0" algn="just" fontAlgn="base">
              <a:spcBef>
                <a:spcPct val="0"/>
              </a:spcBef>
              <a:spcAft>
                <a:spcPct val="0"/>
              </a:spcAft>
            </a:pPr>
            <a:r>
              <a:rPr kumimoji="0" lang="fr-FR" sz="3200" b="1" i="0" u="none" strike="noStrike" cap="none" normalizeH="0" baseline="0" dirty="0" smtClean="0">
                <a:ln>
                  <a:noFill/>
                </a:ln>
                <a:solidFill>
                  <a:srgbClr val="00B0F0"/>
                </a:solidFill>
                <a:effectLst/>
                <a:latin typeface="Calibri" pitchFamily="34" charset="0"/>
                <a:ea typeface="Calibri" pitchFamily="34" charset="0"/>
                <a:cs typeface="Arial-BoldMT"/>
              </a:rPr>
              <a:t>2. Les débuts de la didactique au XVIIe siècle</a:t>
            </a:r>
            <a:endParaRPr kumimoji="0" lang="fr-FR" sz="3200" b="0" i="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ctrTitle"/>
          </p:nvPr>
        </p:nvSpPr>
        <p:spPr>
          <a:xfrm>
            <a:off x="285720" y="100002"/>
            <a:ext cx="8099328" cy="1471610"/>
          </a:xfrm>
        </p:spPr>
        <p:txBody>
          <a:bodyPr>
            <a:normAutofit/>
          </a:bodyPr>
          <a:lstStyle/>
          <a:p>
            <a:r>
              <a:rPr lang="fr-FR" sz="4000" dirty="0" smtClean="0"/>
              <a:t>l’influence de Descartes (1595-1650)</a:t>
            </a:r>
            <a:br>
              <a:rPr lang="fr-FR" sz="4000" dirty="0" smtClean="0"/>
            </a:br>
            <a:endParaRPr lang="fr-FR" sz="4000" dirty="0"/>
          </a:p>
        </p:txBody>
      </p:sp>
      <p:sp>
        <p:nvSpPr>
          <p:cNvPr id="9" name="Sous-titre 7"/>
          <p:cNvSpPr>
            <a:spLocks noGrp="1"/>
          </p:cNvSpPr>
          <p:nvPr>
            <p:ph type="subTitle" idx="1"/>
          </p:nvPr>
        </p:nvSpPr>
        <p:spPr>
          <a:xfrm>
            <a:off x="533400" y="1214422"/>
            <a:ext cx="8182004" cy="1857388"/>
          </a:xfrm>
        </p:spPr>
        <p:txBody>
          <a:bodyPr>
            <a:noAutofit/>
          </a:bodyPr>
          <a:lstStyle/>
          <a:p>
            <a:pPr algn="just"/>
            <a:r>
              <a:rPr lang="fr-FR" sz="3200" dirty="0" smtClean="0"/>
              <a:t>La méthode cartésienne n’est pas une méthode pédagogique mais ses principes vont avoir pour effet de </a:t>
            </a:r>
            <a:r>
              <a:rPr lang="fr-FR" sz="3200" b="1" dirty="0" smtClean="0">
                <a:solidFill>
                  <a:srgbClr val="FF0000"/>
                </a:solidFill>
              </a:rPr>
              <a:t>rationaliser l’éducation</a:t>
            </a:r>
            <a:r>
              <a:rPr lang="fr-FR" sz="3200" dirty="0" smtClean="0">
                <a:solidFill>
                  <a:srgbClr val="FF0000"/>
                </a:solidFill>
              </a:rPr>
              <a:t>.</a:t>
            </a:r>
          </a:p>
          <a:p>
            <a:pPr algn="just"/>
            <a:r>
              <a:rPr lang="fr-FR" sz="3200" dirty="0" smtClean="0"/>
              <a:t>Chez Descartes, la pensée ne se construit pas à partir de conceptions préexistantes, mais par l</a:t>
            </a:r>
            <a:r>
              <a:rPr lang="fr-FR" sz="3200" dirty="0" smtClean="0">
                <a:solidFill>
                  <a:srgbClr val="FF0000"/>
                </a:solidFill>
              </a:rPr>
              <a:t>’exercice d’une action sur la pensée</a:t>
            </a:r>
            <a:r>
              <a:rPr lang="fr-FR" sz="3200" dirty="0" smtClean="0"/>
              <a:t> elle même.</a:t>
            </a:r>
          </a:p>
          <a:p>
            <a:pPr algn="just"/>
            <a:r>
              <a:rPr lang="fr-FR" sz="3200" dirty="0" smtClean="0">
                <a:solidFill>
                  <a:schemeClr val="accent4">
                    <a:lumMod val="60000"/>
                    <a:lumOff val="40000"/>
                  </a:schemeClr>
                </a:solidFill>
              </a:rPr>
              <a:t>La connaissance doit se fonder sur la raison, dont le caractère universel est affirmé, et l’exercice de la raison suppose la méthode</a:t>
            </a:r>
            <a:r>
              <a:rPr lang="fr-FR" sz="3200" dirty="0" smtClean="0"/>
              <a:t>.</a:t>
            </a:r>
          </a:p>
          <a:p>
            <a:pPr algn="just"/>
            <a:endParaRPr lang="fr-FR"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ctrTitle"/>
          </p:nvPr>
        </p:nvSpPr>
        <p:spPr>
          <a:xfrm>
            <a:off x="285720" y="100002"/>
            <a:ext cx="8099328" cy="1471610"/>
          </a:xfrm>
        </p:spPr>
        <p:txBody>
          <a:bodyPr>
            <a:normAutofit/>
          </a:bodyPr>
          <a:lstStyle/>
          <a:p>
            <a:r>
              <a:rPr lang="fr-FR" sz="4000" dirty="0" smtClean="0"/>
              <a:t>l’influence de Descartes (1595-1650)</a:t>
            </a:r>
            <a:br>
              <a:rPr lang="fr-FR" sz="4000" dirty="0" smtClean="0"/>
            </a:br>
            <a:endParaRPr lang="fr-FR" sz="4000" dirty="0"/>
          </a:p>
        </p:txBody>
      </p:sp>
      <p:sp>
        <p:nvSpPr>
          <p:cNvPr id="9" name="Sous-titre 7"/>
          <p:cNvSpPr>
            <a:spLocks noGrp="1"/>
          </p:cNvSpPr>
          <p:nvPr>
            <p:ph type="subTitle" idx="1"/>
          </p:nvPr>
        </p:nvSpPr>
        <p:spPr>
          <a:xfrm>
            <a:off x="533400" y="1604962"/>
            <a:ext cx="7854696" cy="1752600"/>
          </a:xfrm>
        </p:spPr>
        <p:txBody>
          <a:bodyPr>
            <a:noAutofit/>
          </a:bodyPr>
          <a:lstStyle/>
          <a:p>
            <a:pPr algn="just"/>
            <a:r>
              <a:rPr lang="fr-FR" sz="3200" dirty="0" smtClean="0"/>
              <a:t>Cette méthode se présente comme </a:t>
            </a:r>
            <a:r>
              <a:rPr lang="fr-FR" sz="3200" dirty="0" smtClean="0">
                <a:solidFill>
                  <a:srgbClr val="FF0000"/>
                </a:solidFill>
              </a:rPr>
              <a:t>une éducation</a:t>
            </a:r>
            <a:r>
              <a:rPr lang="fr-FR" sz="3200" dirty="0" smtClean="0"/>
              <a:t> de la pensée, permettant d’aboutir à une connaissance certaine, en tout domaine. Notons par ailleurs que méthode renvoie étymologiquement à un  “chemin”, c’est-adire à l’idée de </a:t>
            </a:r>
            <a:r>
              <a:rPr lang="fr-FR" sz="3200" dirty="0" smtClean="0">
                <a:solidFill>
                  <a:srgbClr val="FF0000"/>
                </a:solidFill>
              </a:rPr>
              <a:t>parcours</a:t>
            </a:r>
            <a:r>
              <a:rPr lang="fr-FR" sz="3200" dirty="0" smtClean="0"/>
              <a:t>, de </a:t>
            </a:r>
            <a:r>
              <a:rPr lang="fr-FR" sz="3200" dirty="0" smtClean="0">
                <a:solidFill>
                  <a:srgbClr val="FF0000"/>
                </a:solidFill>
              </a:rPr>
              <a:t>progression</a:t>
            </a:r>
            <a:r>
              <a:rPr lang="fr-FR" sz="3200" dirty="0" smtClean="0"/>
              <a:t>.</a:t>
            </a:r>
          </a:p>
          <a:p>
            <a:pPr algn="just"/>
            <a:endParaRPr lang="fr-FR" sz="2400"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1497</TotalTime>
  <Words>2430</Words>
  <Application>Microsoft Office PowerPoint</Application>
  <PresentationFormat>Affichage à l'écran (4:3)</PresentationFormat>
  <Paragraphs>289</Paragraphs>
  <Slides>53</Slides>
  <Notes>2</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Débit</vt:lpstr>
      <vt:lpstr>Introduction à la didactique</vt:lpstr>
      <vt:lpstr>Diapositive 2</vt:lpstr>
      <vt:lpstr>Diapositive 3</vt:lpstr>
      <vt:lpstr>Diapositive 4</vt:lpstr>
      <vt:lpstr>Diapositive 5</vt:lpstr>
      <vt:lpstr>Définition</vt:lpstr>
      <vt:lpstr>Diapositive 7</vt:lpstr>
      <vt:lpstr>l’influence de Descartes (1595-1650) </vt:lpstr>
      <vt:lpstr>l’influence de Descartes (1595-1650) </vt:lpstr>
      <vt:lpstr>Diapositive 10</vt:lpstr>
      <vt:lpstr>Diapositive 11</vt:lpstr>
      <vt:lpstr>Diapositive 12</vt:lpstr>
      <vt:lpstr>Diapositive 13</vt:lpstr>
      <vt:lpstr>Objectif de la pédagogie </vt:lpstr>
      <vt:lpstr>Introduction à la didactique (I)</vt:lpstr>
      <vt:lpstr>la didactique / les didactiques </vt:lpstr>
      <vt:lpstr>Didactique /pédagogie  </vt:lpstr>
      <vt:lpstr>Didactique /pédagogie  </vt:lpstr>
      <vt:lpstr>Didactique /pédagogie  </vt:lpstr>
      <vt:lpstr>Diapositive 20</vt:lpstr>
      <vt:lpstr>Parler de l’acte d’enseigner présuppose l’existence de :  </vt:lpstr>
      <vt:lpstr>Diapositive 22</vt:lpstr>
      <vt:lpstr>On peut formuler la situation d’enseignement d’une langue :</vt:lpstr>
      <vt:lpstr>On peut formuler la situation d’enseignement d’une langue :</vt:lpstr>
      <vt:lpstr>Objectif    </vt:lpstr>
      <vt:lpstr>Diapositive 26</vt:lpstr>
      <vt:lpstr>Diapositive 27</vt:lpstr>
      <vt:lpstr>La didactique des langues </vt:lpstr>
      <vt:lpstr>La didactique des langues </vt:lpstr>
      <vt:lpstr>La didactique des langues </vt:lpstr>
      <vt:lpstr>La didactique des langues </vt:lpstr>
      <vt:lpstr>La didactique des langues </vt:lpstr>
      <vt:lpstr>Quelques concepts </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bnz</dc:creator>
  <cp:lastModifiedBy>bnz</cp:lastModifiedBy>
  <cp:revision>94</cp:revision>
  <dcterms:created xsi:type="dcterms:W3CDTF">2010-05-14T18:57:39Z</dcterms:created>
  <dcterms:modified xsi:type="dcterms:W3CDTF">2010-05-17T06:40:34Z</dcterms:modified>
</cp:coreProperties>
</file>